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3" r:id="rId2"/>
    <p:sldId id="397" r:id="rId3"/>
    <p:sldId id="396" r:id="rId4"/>
    <p:sldId id="391" r:id="rId5"/>
    <p:sldId id="398" r:id="rId6"/>
    <p:sldId id="399" r:id="rId7"/>
    <p:sldId id="400" r:id="rId8"/>
    <p:sldId id="401" r:id="rId9"/>
    <p:sldId id="402" r:id="rId10"/>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49" userDrawn="1">
          <p15:clr>
            <a:srgbClr val="A4A3A4"/>
          </p15:clr>
        </p15:guide>
        <p15:guide id="3"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6" autoAdjust="0"/>
    <p:restoredTop sz="98759" autoAdjust="0"/>
  </p:normalViewPr>
  <p:slideViewPr>
    <p:cSldViewPr>
      <p:cViewPr>
        <p:scale>
          <a:sx n="86" d="100"/>
          <a:sy n="86" d="100"/>
        </p:scale>
        <p:origin x="114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96"/>
    </p:cViewPr>
  </p:sorterViewPr>
  <p:notesViewPr>
    <p:cSldViewPr>
      <p:cViewPr varScale="1">
        <p:scale>
          <a:sx n="133" d="100"/>
          <a:sy n="133" d="100"/>
        </p:scale>
        <p:origin x="-528" y="-96"/>
      </p:cViewPr>
      <p:guideLst>
        <p:guide orient="horz" pos="2928"/>
        <p:guide pos="224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0D595-BE60-4771-8E1B-86F645EEC890}" type="doc">
      <dgm:prSet loTypeId="urn:microsoft.com/office/officeart/2005/8/layout/chevron1" loCatId="process" qsTypeId="urn:microsoft.com/office/officeart/2005/8/quickstyle/simple1" qsCatId="simple" csTypeId="urn:microsoft.com/office/officeart/2005/8/colors/accent1_2" csCatId="accent1" phldr="1"/>
      <dgm:spPr/>
    </dgm:pt>
    <dgm:pt modelId="{4F3775C6-02DB-425C-A9BF-3CA2A279CAB0}">
      <dgm:prSet phldrT="[Text]" custT="1"/>
      <dgm:spPr>
        <a:solidFill>
          <a:schemeClr val="accent3">
            <a:lumMod val="60000"/>
            <a:lumOff val="40000"/>
          </a:schemeClr>
        </a:solidFill>
      </dgm:spPr>
      <dgm:t>
        <a:bodyPr/>
        <a:lstStyle/>
        <a:p>
          <a:r>
            <a:rPr lang="en-US" sz="2000" dirty="0"/>
            <a:t>Guidance</a:t>
          </a:r>
        </a:p>
      </dgm:t>
    </dgm:pt>
    <dgm:pt modelId="{FFA53C06-90F9-43B3-9BAE-20BA17B8585D}" type="parTrans" cxnId="{89F48288-EDA9-4CA7-8ECF-3BF9E31130E9}">
      <dgm:prSet/>
      <dgm:spPr/>
      <dgm:t>
        <a:bodyPr/>
        <a:lstStyle/>
        <a:p>
          <a:endParaRPr lang="en-US"/>
        </a:p>
      </dgm:t>
    </dgm:pt>
    <dgm:pt modelId="{2713D100-DD37-4A87-9AF7-B76EE941ECBA}" type="sibTrans" cxnId="{89F48288-EDA9-4CA7-8ECF-3BF9E31130E9}">
      <dgm:prSet/>
      <dgm:spPr/>
      <dgm:t>
        <a:bodyPr/>
        <a:lstStyle/>
        <a:p>
          <a:endParaRPr lang="en-US"/>
        </a:p>
      </dgm:t>
    </dgm:pt>
    <dgm:pt modelId="{2A370FA6-B2B4-4023-AB9B-9F9A53ECE7DE}">
      <dgm:prSet phldrT="[Text]" custT="1"/>
      <dgm:spPr>
        <a:solidFill>
          <a:schemeClr val="accent3">
            <a:lumMod val="75000"/>
          </a:schemeClr>
        </a:solidFill>
      </dgm:spPr>
      <dgm:t>
        <a:bodyPr/>
        <a:lstStyle/>
        <a:p>
          <a:r>
            <a:rPr lang="en-US" sz="2000" dirty="0"/>
            <a:t>Operations</a:t>
          </a:r>
        </a:p>
      </dgm:t>
    </dgm:pt>
    <dgm:pt modelId="{6859B9E1-EE99-4B7D-B156-F294023CBA44}" type="parTrans" cxnId="{3F7AAE67-09D4-402A-9A05-B7A18897BF32}">
      <dgm:prSet/>
      <dgm:spPr/>
      <dgm:t>
        <a:bodyPr/>
        <a:lstStyle/>
        <a:p>
          <a:endParaRPr lang="en-US"/>
        </a:p>
      </dgm:t>
    </dgm:pt>
    <dgm:pt modelId="{50392AA6-5CA5-443A-A8E3-2C49339CA4C7}" type="sibTrans" cxnId="{3F7AAE67-09D4-402A-9A05-B7A18897BF32}">
      <dgm:prSet/>
      <dgm:spPr/>
      <dgm:t>
        <a:bodyPr/>
        <a:lstStyle/>
        <a:p>
          <a:endParaRPr lang="en-US"/>
        </a:p>
      </dgm:t>
    </dgm:pt>
    <dgm:pt modelId="{E8340B8D-D3D1-410E-8B52-342AA12F05D0}">
      <dgm:prSet phldrT="[Text]" custT="1"/>
      <dgm:spPr>
        <a:solidFill>
          <a:schemeClr val="accent3">
            <a:lumMod val="50000"/>
          </a:schemeClr>
        </a:solidFill>
      </dgm:spPr>
      <dgm:t>
        <a:bodyPr/>
        <a:lstStyle/>
        <a:p>
          <a:r>
            <a:rPr lang="en-US" sz="2000" dirty="0"/>
            <a:t>Action</a:t>
          </a:r>
        </a:p>
      </dgm:t>
    </dgm:pt>
    <dgm:pt modelId="{259F6C1A-EDA4-4909-B7F9-D1F94E67682F}" type="parTrans" cxnId="{F19765D0-C751-4BBC-AAB7-C158E425C3F3}">
      <dgm:prSet/>
      <dgm:spPr/>
      <dgm:t>
        <a:bodyPr/>
        <a:lstStyle/>
        <a:p>
          <a:endParaRPr lang="en-US"/>
        </a:p>
      </dgm:t>
    </dgm:pt>
    <dgm:pt modelId="{38CA0EDE-F0E2-45AC-81C6-DF5AE86F73E4}" type="sibTrans" cxnId="{F19765D0-C751-4BBC-AAB7-C158E425C3F3}">
      <dgm:prSet/>
      <dgm:spPr/>
      <dgm:t>
        <a:bodyPr/>
        <a:lstStyle/>
        <a:p>
          <a:endParaRPr lang="en-US"/>
        </a:p>
      </dgm:t>
    </dgm:pt>
    <dgm:pt modelId="{8A8BA361-A70F-4CCC-B871-F4507C57E42F}" type="pres">
      <dgm:prSet presAssocID="{D530D595-BE60-4771-8E1B-86F645EEC890}" presName="Name0" presStyleCnt="0">
        <dgm:presLayoutVars>
          <dgm:dir/>
          <dgm:animLvl val="lvl"/>
          <dgm:resizeHandles val="exact"/>
        </dgm:presLayoutVars>
      </dgm:prSet>
      <dgm:spPr/>
    </dgm:pt>
    <dgm:pt modelId="{A27CE262-C040-4A8F-8032-23201F4612EA}" type="pres">
      <dgm:prSet presAssocID="{4F3775C6-02DB-425C-A9BF-3CA2A279CAB0}" presName="parTxOnly" presStyleLbl="node1" presStyleIdx="0" presStyleCnt="3" custScaleX="93692" custScaleY="29973" custLinFactY="-21534" custLinFactNeighborX="-47531" custLinFactNeighborY="-100000">
        <dgm:presLayoutVars>
          <dgm:chMax val="0"/>
          <dgm:chPref val="0"/>
          <dgm:bulletEnabled val="1"/>
        </dgm:presLayoutVars>
      </dgm:prSet>
      <dgm:spPr/>
    </dgm:pt>
    <dgm:pt modelId="{939BE520-C320-47EC-9019-00E13DD047A4}" type="pres">
      <dgm:prSet presAssocID="{2713D100-DD37-4A87-9AF7-B76EE941ECBA}" presName="parTxOnlySpace" presStyleCnt="0"/>
      <dgm:spPr/>
    </dgm:pt>
    <dgm:pt modelId="{91C1AF19-5F0E-4A39-8E74-4E23A0201E9A}" type="pres">
      <dgm:prSet presAssocID="{2A370FA6-B2B4-4023-AB9B-9F9A53ECE7DE}" presName="parTxOnly" presStyleLbl="node1" presStyleIdx="1" presStyleCnt="3" custScaleY="29973" custLinFactY="-36841" custLinFactNeighborX="-26468" custLinFactNeighborY="-100000">
        <dgm:presLayoutVars>
          <dgm:chMax val="0"/>
          <dgm:chPref val="0"/>
          <dgm:bulletEnabled val="1"/>
        </dgm:presLayoutVars>
      </dgm:prSet>
      <dgm:spPr/>
    </dgm:pt>
    <dgm:pt modelId="{9F6C3864-0D23-419F-A59C-E9C3B486C50E}" type="pres">
      <dgm:prSet presAssocID="{50392AA6-5CA5-443A-A8E3-2C49339CA4C7}" presName="parTxOnlySpace" presStyleCnt="0"/>
      <dgm:spPr/>
    </dgm:pt>
    <dgm:pt modelId="{71BBABA2-DF95-455D-A738-0C9CFAD5AD03}" type="pres">
      <dgm:prSet presAssocID="{E8340B8D-D3D1-410E-8B52-342AA12F05D0}" presName="parTxOnly" presStyleLbl="node1" presStyleIdx="2" presStyleCnt="3" custScaleY="29973" custLinFactY="-22333" custLinFactNeighborX="336" custLinFactNeighborY="-100000">
        <dgm:presLayoutVars>
          <dgm:chMax val="0"/>
          <dgm:chPref val="0"/>
          <dgm:bulletEnabled val="1"/>
        </dgm:presLayoutVars>
      </dgm:prSet>
      <dgm:spPr/>
    </dgm:pt>
  </dgm:ptLst>
  <dgm:cxnLst>
    <dgm:cxn modelId="{9D6E491D-4C69-4D3B-8F38-253A88E0D593}" type="presOf" srcId="{D530D595-BE60-4771-8E1B-86F645EEC890}" destId="{8A8BA361-A70F-4CCC-B871-F4507C57E42F}" srcOrd="0" destOrd="0" presId="urn:microsoft.com/office/officeart/2005/8/layout/chevron1"/>
    <dgm:cxn modelId="{00684D3B-0A0C-4524-A795-C4914C66CE5E}" type="presOf" srcId="{4F3775C6-02DB-425C-A9BF-3CA2A279CAB0}" destId="{A27CE262-C040-4A8F-8032-23201F4612EA}" srcOrd="0" destOrd="0" presId="urn:microsoft.com/office/officeart/2005/8/layout/chevron1"/>
    <dgm:cxn modelId="{3F7AAE67-09D4-402A-9A05-B7A18897BF32}" srcId="{D530D595-BE60-4771-8E1B-86F645EEC890}" destId="{2A370FA6-B2B4-4023-AB9B-9F9A53ECE7DE}" srcOrd="1" destOrd="0" parTransId="{6859B9E1-EE99-4B7D-B156-F294023CBA44}" sibTransId="{50392AA6-5CA5-443A-A8E3-2C49339CA4C7}"/>
    <dgm:cxn modelId="{B1380575-4E84-4898-96B6-BBC75E4D028D}" type="presOf" srcId="{E8340B8D-D3D1-410E-8B52-342AA12F05D0}" destId="{71BBABA2-DF95-455D-A738-0C9CFAD5AD03}" srcOrd="0" destOrd="0" presId="urn:microsoft.com/office/officeart/2005/8/layout/chevron1"/>
    <dgm:cxn modelId="{89F48288-EDA9-4CA7-8ECF-3BF9E31130E9}" srcId="{D530D595-BE60-4771-8E1B-86F645EEC890}" destId="{4F3775C6-02DB-425C-A9BF-3CA2A279CAB0}" srcOrd="0" destOrd="0" parTransId="{FFA53C06-90F9-43B3-9BAE-20BA17B8585D}" sibTransId="{2713D100-DD37-4A87-9AF7-B76EE941ECBA}"/>
    <dgm:cxn modelId="{C0904ECE-FFF3-4B41-BE23-50A27FF92C77}" type="presOf" srcId="{2A370FA6-B2B4-4023-AB9B-9F9A53ECE7DE}" destId="{91C1AF19-5F0E-4A39-8E74-4E23A0201E9A}" srcOrd="0" destOrd="0" presId="urn:microsoft.com/office/officeart/2005/8/layout/chevron1"/>
    <dgm:cxn modelId="{F19765D0-C751-4BBC-AAB7-C158E425C3F3}" srcId="{D530D595-BE60-4771-8E1B-86F645EEC890}" destId="{E8340B8D-D3D1-410E-8B52-342AA12F05D0}" srcOrd="2" destOrd="0" parTransId="{259F6C1A-EDA4-4909-B7F9-D1F94E67682F}" sibTransId="{38CA0EDE-F0E2-45AC-81C6-DF5AE86F73E4}"/>
    <dgm:cxn modelId="{9D91E54D-F366-408F-AE5E-7BC74DD37F6C}" type="presParOf" srcId="{8A8BA361-A70F-4CCC-B871-F4507C57E42F}" destId="{A27CE262-C040-4A8F-8032-23201F4612EA}" srcOrd="0" destOrd="0" presId="urn:microsoft.com/office/officeart/2005/8/layout/chevron1"/>
    <dgm:cxn modelId="{DF611508-DC80-4AFC-B734-4A8E38B78988}" type="presParOf" srcId="{8A8BA361-A70F-4CCC-B871-F4507C57E42F}" destId="{939BE520-C320-47EC-9019-00E13DD047A4}" srcOrd="1" destOrd="0" presId="urn:microsoft.com/office/officeart/2005/8/layout/chevron1"/>
    <dgm:cxn modelId="{B8F2F59A-E7F0-46A2-8596-ABC11DE8408E}" type="presParOf" srcId="{8A8BA361-A70F-4CCC-B871-F4507C57E42F}" destId="{91C1AF19-5F0E-4A39-8E74-4E23A0201E9A}" srcOrd="2" destOrd="0" presId="urn:microsoft.com/office/officeart/2005/8/layout/chevron1"/>
    <dgm:cxn modelId="{9A6E0DF6-E9FF-49E3-8DC7-D01C7DA87978}" type="presParOf" srcId="{8A8BA361-A70F-4CCC-B871-F4507C57E42F}" destId="{9F6C3864-0D23-419F-A59C-E9C3B486C50E}" srcOrd="3" destOrd="0" presId="urn:microsoft.com/office/officeart/2005/8/layout/chevron1"/>
    <dgm:cxn modelId="{F14954A5-5546-4A12-9EA2-1F1448508155}" type="presParOf" srcId="{8A8BA361-A70F-4CCC-B871-F4507C57E42F}" destId="{71BBABA2-DF95-455D-A738-0C9CFAD5AD0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CE262-C040-4A8F-8032-23201F4612EA}">
      <dsp:nvSpPr>
        <dsp:cNvPr id="0" name=""/>
        <dsp:cNvSpPr/>
      </dsp:nvSpPr>
      <dsp:spPr>
        <a:xfrm>
          <a:off x="0" y="0"/>
          <a:ext cx="2858333" cy="365763"/>
        </a:xfrm>
        <a:prstGeom prst="chevr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Guidance</a:t>
          </a:r>
        </a:p>
      </dsp:txBody>
      <dsp:txXfrm>
        <a:off x="182882" y="0"/>
        <a:ext cx="2492570" cy="365763"/>
      </dsp:txXfrm>
    </dsp:sp>
    <dsp:sp modelId="{91C1AF19-5F0E-4A39-8E74-4E23A0201E9A}">
      <dsp:nvSpPr>
        <dsp:cNvPr id="0" name=""/>
        <dsp:cNvSpPr/>
      </dsp:nvSpPr>
      <dsp:spPr>
        <a:xfrm>
          <a:off x="2474106" y="0"/>
          <a:ext cx="3050776" cy="365763"/>
        </a:xfrm>
        <a:prstGeom prst="chevron">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Operations</a:t>
          </a:r>
        </a:p>
      </dsp:txBody>
      <dsp:txXfrm>
        <a:off x="2656988" y="0"/>
        <a:ext cx="2685013" cy="365763"/>
      </dsp:txXfrm>
    </dsp:sp>
    <dsp:sp modelId="{71BBABA2-DF95-455D-A738-0C9CFAD5AD03}">
      <dsp:nvSpPr>
        <dsp:cNvPr id="0" name=""/>
        <dsp:cNvSpPr/>
      </dsp:nvSpPr>
      <dsp:spPr>
        <a:xfrm>
          <a:off x="5301578" y="0"/>
          <a:ext cx="3050776" cy="365763"/>
        </a:xfrm>
        <a:prstGeom prst="chevron">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Action</a:t>
          </a:r>
        </a:p>
      </dsp:txBody>
      <dsp:txXfrm>
        <a:off x="5484460" y="0"/>
        <a:ext cx="2685013" cy="3657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50" tIns="46575" rIns="93150" bIns="46575"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50" tIns="46575" rIns="93150" bIns="46575" rtlCol="0"/>
          <a:lstStyle>
            <a:lvl1pPr algn="r">
              <a:defRPr sz="1200"/>
            </a:lvl1pPr>
          </a:lstStyle>
          <a:p>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50" tIns="46575" rIns="93150" bIns="4657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0" tIns="46575" rIns="93150" bIns="46575"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38144" cy="464205"/>
          </a:xfrm>
          <a:prstGeom prst="rect">
            <a:avLst/>
          </a:prstGeom>
        </p:spPr>
        <p:txBody>
          <a:bodyPr vert="horz" lIns="88119" tIns="44059" rIns="88119" bIns="44059" rtlCol="0"/>
          <a:lstStyle>
            <a:lvl1pPr algn="l">
              <a:defRPr sz="1100"/>
            </a:lvl1pPr>
          </a:lstStyle>
          <a:p>
            <a:endParaRPr lang="en-US"/>
          </a:p>
        </p:txBody>
      </p:sp>
      <p:sp>
        <p:nvSpPr>
          <p:cNvPr id="3" name="Date Placeholder 2"/>
          <p:cNvSpPr>
            <a:spLocks noGrp="1"/>
          </p:cNvSpPr>
          <p:nvPr>
            <p:ph type="dt" idx="1"/>
          </p:nvPr>
        </p:nvSpPr>
        <p:spPr>
          <a:xfrm>
            <a:off x="3970736" y="6"/>
            <a:ext cx="3038144" cy="464205"/>
          </a:xfrm>
          <a:prstGeom prst="rect">
            <a:avLst/>
          </a:prstGeom>
        </p:spPr>
        <p:txBody>
          <a:bodyPr vert="horz" lIns="88119" tIns="44059" rIns="88119" bIns="44059" rtlCol="0"/>
          <a:lstStyle>
            <a:lvl1pPr algn="r">
              <a:defRPr sz="1100"/>
            </a:lvl1pPr>
          </a:lstStyle>
          <a:p>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88119" tIns="44059" rIns="88119" bIns="44059" rtlCol="0" anchor="ctr"/>
          <a:lstStyle/>
          <a:p>
            <a:endParaRPr lang="en-US"/>
          </a:p>
        </p:txBody>
      </p:sp>
      <p:sp>
        <p:nvSpPr>
          <p:cNvPr id="5" name="Notes Placeholder 4"/>
          <p:cNvSpPr>
            <a:spLocks noGrp="1"/>
          </p:cNvSpPr>
          <p:nvPr>
            <p:ph type="body" sz="quarter" idx="3"/>
          </p:nvPr>
        </p:nvSpPr>
        <p:spPr>
          <a:xfrm>
            <a:off x="701349" y="4416101"/>
            <a:ext cx="5607711" cy="4182458"/>
          </a:xfrm>
          <a:prstGeom prst="rect">
            <a:avLst/>
          </a:prstGeom>
        </p:spPr>
        <p:txBody>
          <a:bodyPr vert="horz" lIns="88119" tIns="44059" rIns="88119" bIns="440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63"/>
            <a:ext cx="3038144" cy="464205"/>
          </a:xfrm>
          <a:prstGeom prst="rect">
            <a:avLst/>
          </a:prstGeom>
        </p:spPr>
        <p:txBody>
          <a:bodyPr vert="horz" lIns="88119" tIns="44059" rIns="88119" bIns="44059" rtlCol="0" anchor="b"/>
          <a:lstStyle>
            <a:lvl1pPr algn="l">
              <a:defRPr sz="1100"/>
            </a:lvl1pPr>
          </a:lstStyle>
          <a:p>
            <a:endParaRPr lang="en-US"/>
          </a:p>
        </p:txBody>
      </p:sp>
      <p:sp>
        <p:nvSpPr>
          <p:cNvPr id="7" name="Slide Number Placeholder 6"/>
          <p:cNvSpPr>
            <a:spLocks noGrp="1"/>
          </p:cNvSpPr>
          <p:nvPr>
            <p:ph type="sldNum" sz="quarter" idx="5"/>
          </p:nvPr>
        </p:nvSpPr>
        <p:spPr>
          <a:xfrm>
            <a:off x="3970736" y="8830663"/>
            <a:ext cx="3038144" cy="464205"/>
          </a:xfrm>
          <a:prstGeom prst="rect">
            <a:avLst/>
          </a:prstGeom>
        </p:spPr>
        <p:txBody>
          <a:bodyPr vert="horz" lIns="88119" tIns="44059" rIns="88119" bIns="44059"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451525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4</a:t>
            </a:fld>
            <a:endParaRPr lang="en-US" altLang="en-US"/>
          </a:p>
        </p:txBody>
      </p:sp>
    </p:spTree>
    <p:extLst>
      <p:ext uri="{BB962C8B-B14F-4D97-AF65-F5344CB8AC3E}">
        <p14:creationId xmlns:p14="http://schemas.microsoft.com/office/powerpoint/2010/main" val="294986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5</a:t>
            </a:fld>
            <a:endParaRPr lang="en-US" altLang="en-US"/>
          </a:p>
        </p:txBody>
      </p:sp>
    </p:spTree>
    <p:extLst>
      <p:ext uri="{BB962C8B-B14F-4D97-AF65-F5344CB8AC3E}">
        <p14:creationId xmlns:p14="http://schemas.microsoft.com/office/powerpoint/2010/main" val="233796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6</a:t>
            </a:fld>
            <a:endParaRPr lang="en-US" altLang="en-US"/>
          </a:p>
        </p:txBody>
      </p:sp>
    </p:spTree>
    <p:extLst>
      <p:ext uri="{BB962C8B-B14F-4D97-AF65-F5344CB8AC3E}">
        <p14:creationId xmlns:p14="http://schemas.microsoft.com/office/powerpoint/2010/main" val="74040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7</a:t>
            </a:fld>
            <a:endParaRPr lang="en-US" altLang="en-US"/>
          </a:p>
        </p:txBody>
      </p:sp>
    </p:spTree>
    <p:extLst>
      <p:ext uri="{BB962C8B-B14F-4D97-AF65-F5344CB8AC3E}">
        <p14:creationId xmlns:p14="http://schemas.microsoft.com/office/powerpoint/2010/main" val="900480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GEF-PPT-BG.png"/>
          <p:cNvPicPr>
            <a:picLocks noChangeAspect="1"/>
          </p:cNvPicPr>
          <p:nvPr/>
        </p:nvPicPr>
        <p:blipFill>
          <a:blip r:embed="rId7"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534400" cy="3733800"/>
          </a:xfrm>
        </p:spPr>
        <p:txBody>
          <a:bodyPr/>
          <a:lstStyle/>
          <a:p>
            <a:pPr>
              <a:spcAft>
                <a:spcPts val="0"/>
              </a:spcAft>
            </a:pPr>
            <a:r>
              <a:rPr lang="en-US" dirty="0">
                <a:solidFill>
                  <a:srgbClr val="00642D"/>
                </a:solidFill>
              </a:rPr>
              <a:t>GEF Project &amp; Program Cycle</a:t>
            </a:r>
            <a:br>
              <a:rPr lang="en-US" dirty="0">
                <a:solidFill>
                  <a:srgbClr val="00642D"/>
                </a:solidFill>
              </a:rPr>
            </a:br>
            <a:r>
              <a:rPr lang="en-US" dirty="0">
                <a:solidFill>
                  <a:srgbClr val="00642D"/>
                </a:solidFill>
              </a:rPr>
              <a:t>&amp;</a:t>
            </a:r>
            <a:br>
              <a:rPr lang="en-US" dirty="0">
                <a:solidFill>
                  <a:srgbClr val="00642D"/>
                </a:solidFill>
              </a:rPr>
            </a:br>
            <a:r>
              <a:rPr lang="en-US" dirty="0">
                <a:solidFill>
                  <a:srgbClr val="00642D"/>
                </a:solidFill>
              </a:rPr>
              <a:t>Key Policies</a:t>
            </a:r>
            <a:br>
              <a:rPr lang="en-US" dirty="0">
                <a:solidFill>
                  <a:srgbClr val="00642D"/>
                </a:solidFill>
              </a:rPr>
            </a:br>
            <a:br>
              <a:rPr lang="en-US" dirty="0">
                <a:solidFill>
                  <a:srgbClr val="00642D"/>
                </a:solidFill>
              </a:rPr>
            </a:br>
            <a:r>
              <a:rPr lang="en-US" sz="2800" dirty="0">
                <a:solidFill>
                  <a:schemeClr val="tx2"/>
                </a:solidFill>
              </a:rPr>
              <a:t>GEF-7 National Dialogue </a:t>
            </a:r>
            <a:br>
              <a:rPr lang="en-US" dirty="0">
                <a:solidFill>
                  <a:srgbClr val="00642D"/>
                </a:solidFill>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bwMode="auto">
          <a:xfrm>
            <a:off x="0" y="0"/>
            <a:ext cx="9144000" cy="685800"/>
          </a:xfrm>
          <a:prstGeom prst="rect">
            <a:avLst/>
          </a:prstGeom>
          <a:noFill/>
          <a:ln w="9525">
            <a:noFill/>
            <a:miter lim="800000"/>
            <a:headEnd/>
            <a:tailEnd/>
          </a:ln>
        </p:spPr>
        <p:txBody>
          <a:bodyPr anchor="ctr"/>
          <a:lstStyle/>
          <a:p>
            <a:pPr algn="ctr"/>
            <a:r>
              <a:rPr lang="en-US" sz="3200" b="1" dirty="0">
                <a:solidFill>
                  <a:schemeClr val="tx2"/>
                </a:solidFill>
                <a:latin typeface="Calibri" pitchFamily="34" charset="0"/>
              </a:rPr>
              <a:t>GEF Partnership</a:t>
            </a:r>
          </a:p>
        </p:txBody>
      </p:sp>
      <p:sp>
        <p:nvSpPr>
          <p:cNvPr id="28" name="AutoShape 15"/>
          <p:cNvSpPr>
            <a:spLocks noChangeArrowheads="1"/>
          </p:cNvSpPr>
          <p:nvPr/>
        </p:nvSpPr>
        <p:spPr bwMode="auto">
          <a:xfrm>
            <a:off x="5732765" y="1381833"/>
            <a:ext cx="1214158" cy="4502433"/>
          </a:xfrm>
          <a:prstGeom prst="roundRect">
            <a:avLst>
              <a:gd name="adj" fmla="val 16667"/>
            </a:avLst>
          </a:prstGeom>
          <a:solidFill>
            <a:schemeClr val="accent4">
              <a:lumMod val="40000"/>
              <a:lumOff val="60000"/>
            </a:schemeClr>
          </a:solidFill>
          <a:ln w="9525">
            <a:noFill/>
            <a:round/>
            <a:headEnd/>
            <a:tailEnd/>
          </a:ln>
          <a:effectLst/>
        </p:spPr>
        <p:txBody>
          <a:bodyPr wrap="none" anchor="ctr"/>
          <a:lstStyle/>
          <a:p>
            <a:pPr algn="ctr"/>
            <a:r>
              <a:rPr lang="en-US" sz="1400" b="1" dirty="0">
                <a:solidFill>
                  <a:schemeClr val="tx2">
                    <a:lumMod val="75000"/>
                  </a:schemeClr>
                </a:solidFill>
                <a:latin typeface="Calibri" pitchFamily="34" charset="0"/>
              </a:rPr>
              <a:t>GEF AGENCIES</a:t>
            </a:r>
          </a:p>
          <a:p>
            <a:pPr algn="ctr"/>
            <a:endParaRPr lang="en-US" sz="800" dirty="0">
              <a:solidFill>
                <a:schemeClr val="tx2">
                  <a:lumMod val="75000"/>
                </a:schemeClr>
              </a:solidFill>
              <a:latin typeface="Calibri" pitchFamily="34" charset="0"/>
            </a:endParaRPr>
          </a:p>
          <a:p>
            <a:pPr marL="169863" indent="-169863">
              <a:buFont typeface="Arial" charset="0"/>
              <a:buChar char="•"/>
            </a:pPr>
            <a:r>
              <a:rPr lang="en-US" sz="1300" dirty="0">
                <a:solidFill>
                  <a:schemeClr val="tx2">
                    <a:lumMod val="75000"/>
                  </a:schemeClr>
                </a:solidFill>
                <a:latin typeface="Calibri" pitchFamily="34" charset="0"/>
              </a:rPr>
              <a:t>ADB</a:t>
            </a:r>
          </a:p>
          <a:p>
            <a:pPr marL="169863" indent="-169863">
              <a:buFont typeface="Arial" charset="0"/>
              <a:buChar char="•"/>
            </a:pPr>
            <a:r>
              <a:rPr lang="en-US" sz="1300" dirty="0" err="1">
                <a:solidFill>
                  <a:schemeClr val="tx2">
                    <a:lumMod val="75000"/>
                  </a:schemeClr>
                </a:solidFill>
                <a:latin typeface="Calibri" pitchFamily="34" charset="0"/>
              </a:rPr>
              <a:t>AfDB</a:t>
            </a:r>
            <a:endParaRPr lang="en-US" sz="1300" dirty="0">
              <a:solidFill>
                <a:schemeClr val="tx2">
                  <a:lumMod val="75000"/>
                </a:schemeClr>
              </a:solidFill>
              <a:latin typeface="Calibri" pitchFamily="34" charset="0"/>
            </a:endParaRPr>
          </a:p>
          <a:p>
            <a:pPr marL="169863" indent="-169863">
              <a:buFont typeface="Arial" charset="0"/>
              <a:buChar char="•"/>
            </a:pPr>
            <a:r>
              <a:rPr lang="en-US" sz="1300" dirty="0">
                <a:solidFill>
                  <a:schemeClr val="tx2">
                    <a:lumMod val="75000"/>
                  </a:schemeClr>
                </a:solidFill>
                <a:latin typeface="Calibri" pitchFamily="34" charset="0"/>
              </a:rPr>
              <a:t>BOAD</a:t>
            </a:r>
          </a:p>
          <a:p>
            <a:pPr marL="169863" indent="-169863">
              <a:buFont typeface="Arial" charset="0"/>
              <a:buChar char="•"/>
            </a:pPr>
            <a:r>
              <a:rPr lang="en-US" sz="1300" dirty="0">
                <a:solidFill>
                  <a:schemeClr val="tx2">
                    <a:lumMod val="75000"/>
                  </a:schemeClr>
                </a:solidFill>
                <a:latin typeface="Calibri" pitchFamily="34" charset="0"/>
              </a:rPr>
              <a:t>CAF</a:t>
            </a:r>
          </a:p>
          <a:p>
            <a:pPr marL="169863" indent="-169863">
              <a:buFont typeface="Arial" charset="0"/>
              <a:buChar char="•"/>
            </a:pPr>
            <a:r>
              <a:rPr lang="en-US" sz="1300" dirty="0">
                <a:solidFill>
                  <a:schemeClr val="tx2">
                    <a:lumMod val="75000"/>
                  </a:schemeClr>
                </a:solidFill>
                <a:latin typeface="Calibri" pitchFamily="34" charset="0"/>
              </a:rPr>
              <a:t>CI</a:t>
            </a:r>
          </a:p>
          <a:p>
            <a:pPr marL="169863" indent="-169863">
              <a:buFont typeface="Arial" charset="0"/>
              <a:buChar char="•"/>
            </a:pPr>
            <a:r>
              <a:rPr lang="en-US" sz="1300" dirty="0">
                <a:solidFill>
                  <a:schemeClr val="tx2">
                    <a:lumMod val="75000"/>
                  </a:schemeClr>
                </a:solidFill>
                <a:latin typeface="Calibri" pitchFamily="34" charset="0"/>
              </a:rPr>
              <a:t>DBSA</a:t>
            </a:r>
          </a:p>
          <a:p>
            <a:pPr marL="169863" indent="-169863">
              <a:buFont typeface="Arial" charset="0"/>
              <a:buChar char="•"/>
            </a:pPr>
            <a:r>
              <a:rPr lang="en-US" sz="1300" dirty="0">
                <a:solidFill>
                  <a:schemeClr val="tx2">
                    <a:lumMod val="75000"/>
                  </a:schemeClr>
                </a:solidFill>
                <a:latin typeface="Calibri" pitchFamily="34" charset="0"/>
              </a:rPr>
              <a:t>EBRD</a:t>
            </a:r>
          </a:p>
          <a:p>
            <a:pPr marL="169863" indent="-169863">
              <a:buFont typeface="Arial" charset="0"/>
              <a:buChar char="•"/>
            </a:pPr>
            <a:r>
              <a:rPr lang="en-US" sz="1300" dirty="0">
                <a:solidFill>
                  <a:schemeClr val="tx2">
                    <a:lumMod val="75000"/>
                  </a:schemeClr>
                </a:solidFill>
                <a:latin typeface="Calibri" pitchFamily="34" charset="0"/>
              </a:rPr>
              <a:t>FECO</a:t>
            </a:r>
          </a:p>
          <a:p>
            <a:pPr marL="169863" indent="-169863">
              <a:buFont typeface="Arial" charset="0"/>
              <a:buChar char="•"/>
            </a:pPr>
            <a:r>
              <a:rPr lang="en-US" sz="1300" dirty="0">
                <a:solidFill>
                  <a:schemeClr val="tx2">
                    <a:lumMod val="75000"/>
                  </a:schemeClr>
                </a:solidFill>
                <a:latin typeface="Calibri" pitchFamily="34" charset="0"/>
              </a:rPr>
              <a:t>FUNBIO</a:t>
            </a:r>
          </a:p>
          <a:p>
            <a:pPr marL="169863" indent="-169863">
              <a:buFont typeface="Arial" charset="0"/>
              <a:buChar char="•"/>
            </a:pPr>
            <a:r>
              <a:rPr lang="en-US" sz="1300" dirty="0">
                <a:solidFill>
                  <a:schemeClr val="tx2">
                    <a:lumMod val="75000"/>
                  </a:schemeClr>
                </a:solidFill>
                <a:latin typeface="Calibri" pitchFamily="34" charset="0"/>
              </a:rPr>
              <a:t>IADB</a:t>
            </a:r>
          </a:p>
          <a:p>
            <a:pPr marL="169863" indent="-169863">
              <a:buFont typeface="Arial" charset="0"/>
              <a:buChar char="•"/>
            </a:pPr>
            <a:r>
              <a:rPr lang="en-US" sz="1300" dirty="0">
                <a:solidFill>
                  <a:schemeClr val="tx2">
                    <a:lumMod val="75000"/>
                  </a:schemeClr>
                </a:solidFill>
                <a:latin typeface="Calibri" pitchFamily="34" charset="0"/>
              </a:rPr>
              <a:t>IFAD</a:t>
            </a:r>
          </a:p>
          <a:p>
            <a:pPr marL="169863" indent="-169863">
              <a:buFont typeface="Arial" charset="0"/>
              <a:buChar char="•"/>
            </a:pPr>
            <a:r>
              <a:rPr lang="en-US" sz="1300" dirty="0">
                <a:solidFill>
                  <a:schemeClr val="tx2">
                    <a:lumMod val="75000"/>
                  </a:schemeClr>
                </a:solidFill>
                <a:latin typeface="Calibri" pitchFamily="34" charset="0"/>
              </a:rPr>
              <a:t>IUCN</a:t>
            </a:r>
          </a:p>
          <a:p>
            <a:pPr marL="169863" indent="-169863">
              <a:buFont typeface="Arial" charset="0"/>
              <a:buChar char="•"/>
            </a:pPr>
            <a:r>
              <a:rPr lang="en-US" sz="1300" dirty="0">
                <a:solidFill>
                  <a:schemeClr val="tx2">
                    <a:lumMod val="75000"/>
                  </a:schemeClr>
                </a:solidFill>
                <a:latin typeface="Calibri" pitchFamily="34" charset="0"/>
              </a:rPr>
              <a:t>FAO</a:t>
            </a:r>
          </a:p>
          <a:p>
            <a:pPr marL="169863" indent="-169863">
              <a:buFont typeface="Arial" charset="0"/>
              <a:buChar char="•"/>
            </a:pPr>
            <a:r>
              <a:rPr lang="en-US" sz="1300" dirty="0">
                <a:solidFill>
                  <a:schemeClr val="tx2">
                    <a:lumMod val="75000"/>
                  </a:schemeClr>
                </a:solidFill>
                <a:latin typeface="Calibri" pitchFamily="34" charset="0"/>
              </a:rPr>
              <a:t>UNDP</a:t>
            </a:r>
          </a:p>
          <a:p>
            <a:pPr marL="169863" indent="-169863">
              <a:buFont typeface="Arial" charset="0"/>
              <a:buChar char="•"/>
            </a:pPr>
            <a:r>
              <a:rPr lang="en-US" sz="1300" dirty="0">
                <a:solidFill>
                  <a:schemeClr val="tx2">
                    <a:lumMod val="75000"/>
                  </a:schemeClr>
                </a:solidFill>
                <a:latin typeface="Calibri" pitchFamily="34" charset="0"/>
              </a:rPr>
              <a:t>UNEP</a:t>
            </a:r>
          </a:p>
          <a:p>
            <a:pPr marL="169863" indent="-169863">
              <a:buFont typeface="Arial" charset="0"/>
              <a:buChar char="•"/>
            </a:pPr>
            <a:r>
              <a:rPr lang="en-US" sz="1300" dirty="0">
                <a:solidFill>
                  <a:schemeClr val="tx2">
                    <a:lumMod val="75000"/>
                  </a:schemeClr>
                </a:solidFill>
                <a:latin typeface="Calibri" pitchFamily="34" charset="0"/>
              </a:rPr>
              <a:t>UNIDO</a:t>
            </a:r>
          </a:p>
          <a:p>
            <a:pPr marL="169863" indent="-169863">
              <a:buFont typeface="Arial" charset="0"/>
              <a:buChar char="•"/>
            </a:pPr>
            <a:r>
              <a:rPr lang="en-US" sz="1300" dirty="0">
                <a:solidFill>
                  <a:schemeClr val="tx2">
                    <a:lumMod val="75000"/>
                  </a:schemeClr>
                </a:solidFill>
                <a:latin typeface="Calibri" pitchFamily="34" charset="0"/>
              </a:rPr>
              <a:t>WB</a:t>
            </a:r>
          </a:p>
          <a:p>
            <a:pPr marL="169863" indent="-169863">
              <a:buFont typeface="Arial" charset="0"/>
              <a:buChar char="•"/>
            </a:pPr>
            <a:r>
              <a:rPr lang="en-US" sz="1300" dirty="0">
                <a:solidFill>
                  <a:schemeClr val="tx2">
                    <a:lumMod val="75000"/>
                  </a:schemeClr>
                </a:solidFill>
                <a:latin typeface="Calibri" pitchFamily="34" charset="0"/>
              </a:rPr>
              <a:t>WWF-US</a:t>
            </a:r>
          </a:p>
          <a:p>
            <a:pPr marL="169863" indent="-169863">
              <a:buFont typeface="Arial" charset="0"/>
              <a:buChar char="•"/>
            </a:pPr>
            <a:endParaRPr lang="en-US" sz="1400" dirty="0">
              <a:solidFill>
                <a:schemeClr val="tx2">
                  <a:lumMod val="75000"/>
                </a:schemeClr>
              </a:solidFill>
              <a:latin typeface="Calibri" pitchFamily="34" charset="0"/>
            </a:endParaRPr>
          </a:p>
        </p:txBody>
      </p:sp>
      <p:sp>
        <p:nvSpPr>
          <p:cNvPr id="32" name="AutoShape 15"/>
          <p:cNvSpPr>
            <a:spLocks noChangeArrowheads="1"/>
          </p:cNvSpPr>
          <p:nvPr/>
        </p:nvSpPr>
        <p:spPr bwMode="auto">
          <a:xfrm>
            <a:off x="7212051" y="2456742"/>
            <a:ext cx="1429514" cy="2352611"/>
          </a:xfrm>
          <a:prstGeom prst="roundRect">
            <a:avLst>
              <a:gd name="adj" fmla="val 27909"/>
            </a:avLst>
          </a:prstGeom>
          <a:solidFill>
            <a:schemeClr val="accent3"/>
          </a:solidFill>
          <a:ln w="9525">
            <a:noFill/>
            <a:round/>
            <a:headEnd/>
            <a:tailEnd/>
          </a:ln>
          <a:effectLst/>
        </p:spPr>
        <p:txBody>
          <a:bodyPr wrap="none" lIns="0" tIns="0" rIns="0" bIns="0" anchor="ctr"/>
          <a:lstStyle/>
          <a:p>
            <a:pPr marL="112713" indent="-112713">
              <a:buFont typeface="Arial" charset="0"/>
              <a:buChar char="•"/>
            </a:pPr>
            <a:r>
              <a:rPr lang="en-US" sz="1300" b="1" dirty="0">
                <a:solidFill>
                  <a:schemeClr val="accent6">
                    <a:lumMod val="50000"/>
                  </a:schemeClr>
                </a:solidFill>
                <a:latin typeface="Calibri" pitchFamily="34" charset="0"/>
              </a:rPr>
              <a:t>OFPs &amp; PFPs</a:t>
            </a:r>
          </a:p>
          <a:p>
            <a:pPr marL="112713" indent="-112713">
              <a:buFont typeface="Arial" charset="0"/>
              <a:buChar char="•"/>
            </a:pPr>
            <a:r>
              <a:rPr lang="en-US" sz="1300" dirty="0">
                <a:solidFill>
                  <a:schemeClr val="accent6">
                    <a:lumMod val="50000"/>
                  </a:schemeClr>
                </a:solidFill>
                <a:latin typeface="Calibri" pitchFamily="34" charset="0"/>
              </a:rPr>
              <a:t>Convention FPs</a:t>
            </a:r>
          </a:p>
          <a:p>
            <a:pPr marL="112713" indent="-112713">
              <a:buFont typeface="Arial" charset="0"/>
              <a:buChar char="•"/>
            </a:pPr>
            <a:r>
              <a:rPr lang="en-US" sz="1300" dirty="0">
                <a:solidFill>
                  <a:schemeClr val="accent6">
                    <a:lumMod val="50000"/>
                  </a:schemeClr>
                </a:solidFill>
                <a:latin typeface="Calibri" pitchFamily="34" charset="0"/>
              </a:rPr>
              <a:t>Gov’t agencies</a:t>
            </a:r>
          </a:p>
          <a:p>
            <a:pPr marL="112713" indent="-112713">
              <a:buFont typeface="Arial" charset="0"/>
              <a:buChar char="•"/>
            </a:pPr>
            <a:r>
              <a:rPr lang="en-US" sz="1300" dirty="0">
                <a:solidFill>
                  <a:schemeClr val="accent6">
                    <a:lumMod val="50000"/>
                  </a:schemeClr>
                </a:solidFill>
                <a:latin typeface="Calibri" pitchFamily="34" charset="0"/>
              </a:rPr>
              <a:t>NGOs / CSOs</a:t>
            </a:r>
          </a:p>
          <a:p>
            <a:pPr marL="112713" indent="-112713">
              <a:buFont typeface="Arial" charset="0"/>
              <a:buChar char="•"/>
            </a:pPr>
            <a:r>
              <a:rPr lang="en-US" sz="1300" dirty="0">
                <a:solidFill>
                  <a:schemeClr val="accent6">
                    <a:lumMod val="50000"/>
                  </a:schemeClr>
                </a:solidFill>
                <a:latin typeface="Calibri" pitchFamily="34" charset="0"/>
              </a:rPr>
              <a:t>Private Sector</a:t>
            </a:r>
          </a:p>
        </p:txBody>
      </p:sp>
      <p:sp>
        <p:nvSpPr>
          <p:cNvPr id="33" name="AutoShape 15"/>
          <p:cNvSpPr>
            <a:spLocks noChangeArrowheads="1"/>
          </p:cNvSpPr>
          <p:nvPr/>
        </p:nvSpPr>
        <p:spPr bwMode="auto">
          <a:xfrm>
            <a:off x="2380846" y="3026651"/>
            <a:ext cx="1593957" cy="1212795"/>
          </a:xfrm>
          <a:prstGeom prst="roundRect">
            <a:avLst>
              <a:gd name="adj" fmla="val 34925"/>
            </a:avLst>
          </a:prstGeom>
          <a:solidFill>
            <a:srgbClr val="00642D"/>
          </a:solidFill>
          <a:ln w="9525">
            <a:noFill/>
            <a:round/>
            <a:headEnd/>
            <a:tailEnd/>
          </a:ln>
          <a:effectLst/>
        </p:spPr>
        <p:txBody>
          <a:bodyPr wrap="none" anchor="ctr"/>
          <a:lstStyle/>
          <a:p>
            <a:pPr algn="ctr"/>
            <a:r>
              <a:rPr lang="en-US" sz="1400" b="1" dirty="0">
                <a:solidFill>
                  <a:schemeClr val="bg1"/>
                </a:solidFill>
                <a:latin typeface="Calibri" pitchFamily="34" charset="0"/>
              </a:rPr>
              <a:t>GEF COUNCIL</a:t>
            </a:r>
          </a:p>
          <a:p>
            <a:pPr algn="ctr"/>
            <a:r>
              <a:rPr lang="en-US" sz="1200" dirty="0">
                <a:solidFill>
                  <a:schemeClr val="bg1"/>
                </a:solidFill>
                <a:latin typeface="Calibri" pitchFamily="34" charset="0"/>
              </a:rPr>
              <a:t>32 Constituencies</a:t>
            </a:r>
          </a:p>
        </p:txBody>
      </p:sp>
      <p:sp>
        <p:nvSpPr>
          <p:cNvPr id="34" name="AutoShape 15"/>
          <p:cNvSpPr>
            <a:spLocks noChangeArrowheads="1"/>
          </p:cNvSpPr>
          <p:nvPr/>
        </p:nvSpPr>
        <p:spPr bwMode="auto">
          <a:xfrm>
            <a:off x="595270" y="1830180"/>
            <a:ext cx="1520448" cy="1490030"/>
          </a:xfrm>
          <a:prstGeom prst="roundRect">
            <a:avLst>
              <a:gd name="adj" fmla="val 16667"/>
            </a:avLst>
          </a:prstGeom>
          <a:solidFill>
            <a:schemeClr val="accent6"/>
          </a:solidFill>
          <a:ln w="9525">
            <a:noFill/>
            <a:round/>
            <a:headEnd/>
            <a:tailEnd/>
          </a:ln>
          <a:effectLst/>
        </p:spPr>
        <p:txBody>
          <a:bodyPr wrap="none" anchor="ctr"/>
          <a:lstStyle/>
          <a:p>
            <a:pPr algn="ctr"/>
            <a:r>
              <a:rPr lang="en-US" sz="1400" b="1" dirty="0">
                <a:solidFill>
                  <a:schemeClr val="bg1"/>
                </a:solidFill>
                <a:latin typeface="Calibri" pitchFamily="34" charset="0"/>
              </a:rPr>
              <a:t>GEF ASSEMBLY </a:t>
            </a:r>
          </a:p>
          <a:p>
            <a:pPr algn="ctr"/>
            <a:r>
              <a:rPr lang="en-US" sz="1200" dirty="0">
                <a:solidFill>
                  <a:schemeClr val="bg1"/>
                </a:solidFill>
                <a:latin typeface="Calibri" pitchFamily="34" charset="0"/>
              </a:rPr>
              <a:t>183 Countries</a:t>
            </a:r>
          </a:p>
        </p:txBody>
      </p:sp>
      <p:sp>
        <p:nvSpPr>
          <p:cNvPr id="35" name="AutoShape 15"/>
          <p:cNvSpPr>
            <a:spLocks noChangeArrowheads="1"/>
          </p:cNvSpPr>
          <p:nvPr/>
        </p:nvSpPr>
        <p:spPr bwMode="auto">
          <a:xfrm>
            <a:off x="581465" y="3800107"/>
            <a:ext cx="1533204" cy="1804295"/>
          </a:xfrm>
          <a:prstGeom prst="roundRect">
            <a:avLst>
              <a:gd name="adj" fmla="val 27734"/>
            </a:avLst>
          </a:prstGeom>
          <a:solidFill>
            <a:schemeClr val="accent4"/>
          </a:solidFill>
          <a:ln w="9525">
            <a:noFill/>
            <a:round/>
            <a:headEnd/>
            <a:tailEnd/>
          </a:ln>
          <a:effectLst/>
        </p:spPr>
        <p:txBody>
          <a:bodyPr wrap="none" lIns="0" tIns="0" rIns="0" bIns="0" anchor="ctr"/>
          <a:lstStyle/>
          <a:p>
            <a:pPr algn="ctr"/>
            <a:r>
              <a:rPr lang="en-US" sz="1400" b="1" dirty="0">
                <a:solidFill>
                  <a:schemeClr val="bg1"/>
                </a:solidFill>
                <a:latin typeface="Calibri" pitchFamily="34" charset="0"/>
              </a:rPr>
              <a:t>CONVENTIONS</a:t>
            </a:r>
          </a:p>
          <a:p>
            <a:pPr algn="ctr"/>
            <a:endParaRPr lang="en-US" sz="800" b="1" dirty="0">
              <a:solidFill>
                <a:schemeClr val="bg1"/>
              </a:solidFill>
              <a:latin typeface="Calibri" pitchFamily="34" charset="0"/>
            </a:endParaRPr>
          </a:p>
          <a:p>
            <a:pPr marL="112713" indent="-112713">
              <a:buFont typeface="Arial"/>
              <a:buChar char="•"/>
            </a:pPr>
            <a:r>
              <a:rPr lang="en-US" sz="1300" dirty="0">
                <a:solidFill>
                  <a:schemeClr val="bg1"/>
                </a:solidFill>
                <a:latin typeface="Calibri" pitchFamily="34" charset="0"/>
              </a:rPr>
              <a:t>CBD</a:t>
            </a:r>
          </a:p>
          <a:p>
            <a:pPr marL="112713" indent="-112713">
              <a:buFont typeface="Arial"/>
              <a:buChar char="•"/>
            </a:pPr>
            <a:r>
              <a:rPr lang="en-US" sz="1300" dirty="0">
                <a:solidFill>
                  <a:schemeClr val="bg1"/>
                </a:solidFill>
                <a:latin typeface="Calibri" pitchFamily="34" charset="0"/>
              </a:rPr>
              <a:t>UNFCCC</a:t>
            </a:r>
          </a:p>
          <a:p>
            <a:pPr marL="112713" indent="-112713">
              <a:buFont typeface="Arial"/>
              <a:buChar char="•"/>
            </a:pPr>
            <a:r>
              <a:rPr lang="en-US" sz="1300" dirty="0">
                <a:solidFill>
                  <a:schemeClr val="bg1"/>
                </a:solidFill>
                <a:latin typeface="Calibri" pitchFamily="34" charset="0"/>
              </a:rPr>
              <a:t>UNCCD</a:t>
            </a:r>
          </a:p>
          <a:p>
            <a:pPr marL="112713" indent="-112713">
              <a:buFont typeface="Arial"/>
              <a:buChar char="•"/>
            </a:pPr>
            <a:r>
              <a:rPr lang="en-US" sz="1300" dirty="0">
                <a:solidFill>
                  <a:schemeClr val="bg1"/>
                </a:solidFill>
                <a:latin typeface="Calibri" pitchFamily="34" charset="0"/>
              </a:rPr>
              <a:t>Stockholm(POPs)</a:t>
            </a:r>
          </a:p>
          <a:p>
            <a:pPr marL="112713" indent="-112713">
              <a:buFont typeface="Arial"/>
              <a:buChar char="•"/>
            </a:pPr>
            <a:r>
              <a:rPr lang="en-US" sz="1300" dirty="0">
                <a:solidFill>
                  <a:schemeClr val="bg1"/>
                </a:solidFill>
                <a:latin typeface="Calibri" pitchFamily="34" charset="0"/>
              </a:rPr>
              <a:t>Minamata</a:t>
            </a:r>
          </a:p>
        </p:txBody>
      </p:sp>
      <p:graphicFrame>
        <p:nvGraphicFramePr>
          <p:cNvPr id="3" name="Diagram 2"/>
          <p:cNvGraphicFramePr/>
          <p:nvPr>
            <p:extLst>
              <p:ext uri="{D42A27DB-BD31-4B8C-83A1-F6EECF244321}">
                <p14:modId xmlns:p14="http://schemas.microsoft.com/office/powerpoint/2010/main" val="1746877068"/>
              </p:ext>
            </p:extLst>
          </p:nvPr>
        </p:nvGraphicFramePr>
        <p:xfrm>
          <a:off x="423753" y="908667"/>
          <a:ext cx="8352928" cy="754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2582031" y="4607998"/>
            <a:ext cx="1202911" cy="82934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STAP</a:t>
            </a:r>
          </a:p>
        </p:txBody>
      </p:sp>
      <p:sp>
        <p:nvSpPr>
          <p:cNvPr id="54" name="Oval 53"/>
          <p:cNvSpPr/>
          <p:nvPr/>
        </p:nvSpPr>
        <p:spPr>
          <a:xfrm>
            <a:off x="2575653" y="1885738"/>
            <a:ext cx="1202911" cy="8305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t>Independent Evaluation Office</a:t>
            </a:r>
          </a:p>
        </p:txBody>
      </p:sp>
      <p:sp>
        <p:nvSpPr>
          <p:cNvPr id="56" name="Oval 55"/>
          <p:cNvSpPr/>
          <p:nvPr/>
        </p:nvSpPr>
        <p:spPr>
          <a:xfrm>
            <a:off x="4183862" y="1929504"/>
            <a:ext cx="1207536" cy="8305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t>GEF Trustee </a:t>
            </a:r>
          </a:p>
        </p:txBody>
      </p:sp>
      <p:cxnSp>
        <p:nvCxnSpPr>
          <p:cNvPr id="13" name="Straight Arrow Connector 12"/>
          <p:cNvCxnSpPr>
            <a:stCxn id="54" idx="4"/>
            <a:endCxn id="33" idx="0"/>
          </p:cNvCxnSpPr>
          <p:nvPr/>
        </p:nvCxnSpPr>
        <p:spPr>
          <a:xfrm>
            <a:off x="3177109" y="2716251"/>
            <a:ext cx="716" cy="31040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0"/>
            <a:endCxn id="33" idx="2"/>
          </p:cNvCxnSpPr>
          <p:nvPr/>
        </p:nvCxnSpPr>
        <p:spPr>
          <a:xfrm flipH="1" flipV="1">
            <a:off x="3177825" y="4239446"/>
            <a:ext cx="5662" cy="36855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4" idx="2"/>
            <a:endCxn id="35" idx="0"/>
          </p:cNvCxnSpPr>
          <p:nvPr/>
        </p:nvCxnSpPr>
        <p:spPr>
          <a:xfrm flipH="1">
            <a:off x="1348067" y="3320210"/>
            <a:ext cx="7427" cy="47989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33" idx="1"/>
          </p:cNvCxnSpPr>
          <p:nvPr/>
        </p:nvCxnSpPr>
        <p:spPr>
          <a:xfrm>
            <a:off x="1370598" y="3633048"/>
            <a:ext cx="1010248" cy="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8" idx="3"/>
            <a:endCxn id="32" idx="1"/>
          </p:cNvCxnSpPr>
          <p:nvPr/>
        </p:nvCxnSpPr>
        <p:spPr>
          <a:xfrm flipV="1">
            <a:off x="6946923" y="3633048"/>
            <a:ext cx="265128" cy="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9" name="AutoShape 15"/>
          <p:cNvSpPr>
            <a:spLocks noChangeArrowheads="1"/>
          </p:cNvSpPr>
          <p:nvPr/>
        </p:nvSpPr>
        <p:spPr bwMode="auto">
          <a:xfrm>
            <a:off x="4230489" y="3026651"/>
            <a:ext cx="1237148" cy="1212795"/>
          </a:xfrm>
          <a:prstGeom prst="roundRect">
            <a:avLst>
              <a:gd name="adj" fmla="val 34925"/>
            </a:avLst>
          </a:prstGeom>
          <a:solidFill>
            <a:schemeClr val="accent1"/>
          </a:solidFill>
          <a:ln w="9525">
            <a:noFill/>
            <a:round/>
            <a:headEnd/>
            <a:tailEnd/>
          </a:ln>
          <a:effectLst/>
        </p:spPr>
        <p:txBody>
          <a:bodyPr wrap="none" lIns="0" tIns="0" rIns="0" bIns="0" anchor="ctr"/>
          <a:lstStyle/>
          <a:p>
            <a:pPr algn="ctr"/>
            <a:r>
              <a:rPr lang="en-US" sz="1400" b="1" dirty="0">
                <a:solidFill>
                  <a:schemeClr val="bg1"/>
                </a:solidFill>
                <a:latin typeface="Calibri" pitchFamily="34" charset="0"/>
              </a:rPr>
              <a:t>GEF </a:t>
            </a:r>
          </a:p>
          <a:p>
            <a:pPr algn="ctr"/>
            <a:r>
              <a:rPr lang="en-US" sz="1400" b="1" dirty="0">
                <a:solidFill>
                  <a:schemeClr val="bg1"/>
                </a:solidFill>
                <a:latin typeface="Calibri" pitchFamily="34" charset="0"/>
              </a:rPr>
              <a:t>Secretariat</a:t>
            </a:r>
            <a:endParaRPr lang="en-US" sz="1200" dirty="0">
              <a:solidFill>
                <a:schemeClr val="bg1"/>
              </a:solidFill>
              <a:latin typeface="Calibri" pitchFamily="34" charset="0"/>
            </a:endParaRPr>
          </a:p>
        </p:txBody>
      </p:sp>
      <p:cxnSp>
        <p:nvCxnSpPr>
          <p:cNvPr id="15389" name="Straight Arrow Connector 15388"/>
          <p:cNvCxnSpPr>
            <a:stCxn id="33" idx="3"/>
          </p:cNvCxnSpPr>
          <p:nvPr/>
        </p:nvCxnSpPr>
        <p:spPr>
          <a:xfrm flipV="1">
            <a:off x="3974803" y="3633048"/>
            <a:ext cx="243642" cy="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94" name="Straight Connector 15393"/>
          <p:cNvCxnSpPr>
            <a:stCxn id="89" idx="3"/>
            <a:endCxn id="28" idx="1"/>
          </p:cNvCxnSpPr>
          <p:nvPr/>
        </p:nvCxnSpPr>
        <p:spPr>
          <a:xfrm>
            <a:off x="5467637" y="3633049"/>
            <a:ext cx="265128"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31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E818-2E05-4314-8FFF-1AB1E207C603}"/>
              </a:ext>
            </a:extLst>
          </p:cNvPr>
          <p:cNvSpPr>
            <a:spLocks noGrp="1"/>
          </p:cNvSpPr>
          <p:nvPr>
            <p:ph type="title"/>
          </p:nvPr>
        </p:nvSpPr>
        <p:spPr>
          <a:xfrm>
            <a:off x="457200" y="184028"/>
            <a:ext cx="8229600" cy="749422"/>
          </a:xfrm>
        </p:spPr>
        <p:txBody>
          <a:bodyPr/>
          <a:lstStyle/>
          <a:p>
            <a:r>
              <a:rPr lang="en-US" sz="3600" dirty="0"/>
              <a:t>GEF Project Modalities</a:t>
            </a:r>
          </a:p>
        </p:txBody>
      </p:sp>
      <p:sp>
        <p:nvSpPr>
          <p:cNvPr id="3" name="Content Placeholder 2">
            <a:extLst>
              <a:ext uri="{FF2B5EF4-FFF2-40B4-BE49-F238E27FC236}">
                <a16:creationId xmlns:a16="http://schemas.microsoft.com/office/drawing/2014/main" id="{3D335F33-BB43-4DB8-9B91-881E680F1560}"/>
              </a:ext>
            </a:extLst>
          </p:cNvPr>
          <p:cNvSpPr>
            <a:spLocks noGrp="1"/>
          </p:cNvSpPr>
          <p:nvPr>
            <p:ph idx="1"/>
          </p:nvPr>
        </p:nvSpPr>
        <p:spPr>
          <a:xfrm>
            <a:off x="857714" y="1166018"/>
            <a:ext cx="7428571" cy="4525963"/>
          </a:xfrm>
        </p:spPr>
        <p:txBody>
          <a:bodyPr/>
          <a:lstStyle/>
          <a:p>
            <a:r>
              <a:rPr lang="en-US" sz="2800" b="1" dirty="0"/>
              <a:t>Full-Sized Project </a:t>
            </a:r>
            <a:r>
              <a:rPr lang="en-US" sz="2800" dirty="0"/>
              <a:t>(FSP): </a:t>
            </a:r>
            <a:r>
              <a:rPr lang="en-US" sz="2400" dirty="0"/>
              <a:t>financing over US$2M</a:t>
            </a:r>
          </a:p>
          <a:p>
            <a:r>
              <a:rPr lang="en-US" sz="2800" b="1" dirty="0"/>
              <a:t>Medium-Sized Project </a:t>
            </a:r>
            <a:r>
              <a:rPr lang="en-US" sz="2800" dirty="0"/>
              <a:t>(MSP): </a:t>
            </a:r>
            <a:r>
              <a:rPr lang="en-US" sz="2400" dirty="0"/>
              <a:t>financing of US$2 or less</a:t>
            </a:r>
          </a:p>
          <a:p>
            <a:r>
              <a:rPr lang="en-US" sz="2800" b="1" dirty="0"/>
              <a:t>Program</a:t>
            </a:r>
            <a:r>
              <a:rPr lang="en-US" sz="2800" dirty="0"/>
              <a:t>: </a:t>
            </a:r>
            <a:r>
              <a:rPr lang="en-US" sz="2400" dirty="0"/>
              <a:t>a longer term and strategic arrangement of individual yet interlinked projects that aim at achieving large-scale impacts on the global environment </a:t>
            </a:r>
          </a:p>
          <a:p>
            <a:r>
              <a:rPr lang="en-US" sz="2800" b="1" dirty="0"/>
              <a:t>Enabling Activity </a:t>
            </a:r>
            <a:r>
              <a:rPr lang="en-US" sz="2800" dirty="0"/>
              <a:t>(EA): </a:t>
            </a:r>
            <a:r>
              <a:rPr lang="en-US" sz="2400" dirty="0"/>
              <a:t>preparation of a plan, strategy or report to fulfill commitments under a Convention</a:t>
            </a:r>
          </a:p>
          <a:p>
            <a:endParaRPr lang="en-US" dirty="0"/>
          </a:p>
        </p:txBody>
      </p:sp>
    </p:spTree>
    <p:extLst>
      <p:ext uri="{BB962C8B-B14F-4D97-AF65-F5344CB8AC3E}">
        <p14:creationId xmlns:p14="http://schemas.microsoft.com/office/powerpoint/2010/main" val="375537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4287" y="9480"/>
            <a:ext cx="9144000" cy="718862"/>
          </a:xfrm>
        </p:spPr>
        <p:txBody>
          <a:bodyPr/>
          <a:lstStyle/>
          <a:p>
            <a:pPr eaLnBrk="1" hangingPunct="1"/>
            <a:r>
              <a:rPr lang="en-US" altLang="en-US" dirty="0"/>
              <a:t> Full-Sized Project Cycle</a:t>
            </a:r>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683020" y="1134690"/>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72602" y="1892529"/>
              <a:ext cx="1238544" cy="761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GEFSEC review </a:t>
              </a:r>
            </a:p>
            <a:p>
              <a:pPr algn="ctr" eaLnBrk="1" hangingPunct="1">
                <a:defRPr/>
              </a:pPr>
              <a:r>
                <a:rPr lang="en-US" altLang="en-US" sz="1200" b="1" dirty="0">
                  <a:solidFill>
                    <a:schemeClr val="bg1"/>
                  </a:solidFill>
                  <a:latin typeface="+mj-lt"/>
                </a:rPr>
                <a:t>for PIF clearance</a:t>
              </a:r>
            </a:p>
            <a:p>
              <a:pPr algn="ctr" eaLnBrk="1" hangingPunct="1">
                <a:defRPr/>
              </a:pPr>
              <a:endParaRPr lang="en-US" altLang="en-US" sz="750" b="1" dirty="0">
                <a:latin typeface="+mj-lt"/>
              </a:endParaRPr>
            </a:p>
          </p:txBody>
        </p:sp>
      </p:grpSp>
      <p:grpSp>
        <p:nvGrpSpPr>
          <p:cNvPr id="3" name="Group 2">
            <a:extLst>
              <a:ext uri="{FF2B5EF4-FFF2-40B4-BE49-F238E27FC236}">
                <a16:creationId xmlns:a16="http://schemas.microsoft.com/office/drawing/2014/main" id="{C4B4B0B6-D073-453E-ABAC-54E0B774D5A6}"/>
              </a:ext>
            </a:extLst>
          </p:cNvPr>
          <p:cNvGrpSpPr/>
          <p:nvPr/>
        </p:nvGrpSpPr>
        <p:grpSpPr>
          <a:xfrm>
            <a:off x="6403770" y="877499"/>
            <a:ext cx="1371600" cy="1371600"/>
            <a:chOff x="7011707" y="1604273"/>
            <a:chExt cx="1371600" cy="1371600"/>
          </a:xfrm>
        </p:grpSpPr>
        <p:sp>
          <p:nvSpPr>
            <p:cNvPr id="15379" name="Oval 19">
              <a:extLst>
                <a:ext uri="{FF2B5EF4-FFF2-40B4-BE49-F238E27FC236}">
                  <a16:creationId xmlns:a16="http://schemas.microsoft.com/office/drawing/2014/main" id="{F56052E5-CDA7-4E71-A403-9907B8AB7AE1}"/>
                </a:ext>
              </a:extLst>
            </p:cNvPr>
            <p:cNvSpPr>
              <a:spLocks noChangeArrowheads="1"/>
            </p:cNvSpPr>
            <p:nvPr/>
          </p:nvSpPr>
          <p:spPr bwMode="gray">
            <a:xfrm>
              <a:off x="7011707" y="1604273"/>
              <a:ext cx="1371600" cy="1371600"/>
            </a:xfrm>
            <a:prstGeom prst="ellipse">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1" name="Text Box 23">
              <a:extLst>
                <a:ext uri="{FF2B5EF4-FFF2-40B4-BE49-F238E27FC236}">
                  <a16:creationId xmlns:a16="http://schemas.microsoft.com/office/drawing/2014/main" id="{334596B0-F18B-4C28-9A30-39F42F05D7F1}"/>
                </a:ext>
              </a:extLst>
            </p:cNvPr>
            <p:cNvSpPr txBox="1">
              <a:spLocks noChangeArrowheads="1"/>
            </p:cNvSpPr>
            <p:nvPr/>
          </p:nvSpPr>
          <p:spPr bwMode="gray">
            <a:xfrm>
              <a:off x="7070444" y="1923894"/>
              <a:ext cx="12541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Council approval</a:t>
              </a:r>
            </a:p>
            <a:p>
              <a:pPr algn="ctr" eaLnBrk="1" hangingPunct="1">
                <a:defRPr/>
              </a:pPr>
              <a:r>
                <a:rPr lang="en-US" altLang="en-US" sz="1200" b="1" dirty="0">
                  <a:solidFill>
                    <a:schemeClr val="bg1"/>
                  </a:solidFill>
                  <a:latin typeface="+mj-lt"/>
                </a:rPr>
                <a:t>of PIF</a:t>
              </a:r>
            </a:p>
          </p:txBody>
        </p:sp>
      </p:grpSp>
      <p:grpSp>
        <p:nvGrpSpPr>
          <p:cNvPr id="4" name="Group 3">
            <a:extLst>
              <a:ext uri="{FF2B5EF4-FFF2-40B4-BE49-F238E27FC236}">
                <a16:creationId xmlns:a16="http://schemas.microsoft.com/office/drawing/2014/main" id="{25C41BE3-DA1E-4BB7-87AB-F67A4D9B6458}"/>
              </a:ext>
            </a:extLst>
          </p:cNvPr>
          <p:cNvGrpSpPr/>
          <p:nvPr/>
        </p:nvGrpSpPr>
        <p:grpSpPr>
          <a:xfrm>
            <a:off x="4585752" y="2743200"/>
            <a:ext cx="1371600" cy="1371600"/>
            <a:chOff x="4690995" y="3660560"/>
            <a:chExt cx="1371600" cy="1371600"/>
          </a:xfrm>
        </p:grpSpPr>
        <p:sp>
          <p:nvSpPr>
            <p:cNvPr id="9221" name="Oval 16">
              <a:extLst>
                <a:ext uri="{FF2B5EF4-FFF2-40B4-BE49-F238E27FC236}">
                  <a16:creationId xmlns:a16="http://schemas.microsoft.com/office/drawing/2014/main" id="{DD53D6F2-ACE8-405F-A660-9DB26991A57E}"/>
                </a:ext>
              </a:extLst>
            </p:cNvPr>
            <p:cNvSpPr>
              <a:spLocks noChangeArrowheads="1"/>
            </p:cNvSpPr>
            <p:nvPr/>
          </p:nvSpPr>
          <p:spPr bwMode="gray">
            <a:xfrm>
              <a:off x="4690995" y="3660560"/>
              <a:ext cx="1371600" cy="1371600"/>
            </a:xfrm>
            <a:prstGeom prst="ellipse">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5132" name="Text Box 24">
              <a:extLst>
                <a:ext uri="{FF2B5EF4-FFF2-40B4-BE49-F238E27FC236}">
                  <a16:creationId xmlns:a16="http://schemas.microsoft.com/office/drawing/2014/main" id="{5BD182FA-98B8-4CB8-9000-55A03FFDA830}"/>
                </a:ext>
              </a:extLst>
            </p:cNvPr>
            <p:cNvSpPr txBox="1">
              <a:spLocks noChangeArrowheads="1"/>
            </p:cNvSpPr>
            <p:nvPr/>
          </p:nvSpPr>
          <p:spPr bwMode="gray">
            <a:xfrm>
              <a:off x="4816963" y="3948113"/>
              <a:ext cx="11196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GEFSEC review</a:t>
              </a:r>
            </a:p>
            <a:p>
              <a:pPr algn="ctr" eaLnBrk="1" hangingPunct="1">
                <a:defRPr/>
              </a:pPr>
              <a:r>
                <a:rPr lang="en-US" altLang="en-US" sz="1200" b="1" dirty="0">
                  <a:solidFill>
                    <a:schemeClr val="bg1"/>
                  </a:solidFill>
                  <a:latin typeface="+mj-lt"/>
                </a:rPr>
                <a:t>for CEO </a:t>
              </a:r>
            </a:p>
            <a:p>
              <a:pPr algn="ctr" eaLnBrk="1" hangingPunct="1">
                <a:defRPr/>
              </a:pPr>
              <a:r>
                <a:rPr lang="en-US" altLang="en-US" sz="1200" b="1" dirty="0">
                  <a:solidFill>
                    <a:schemeClr val="bg1"/>
                  </a:solidFill>
                  <a:latin typeface="+mj-lt"/>
                </a:rPr>
                <a:t>endorsement</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3424273" y="4854278"/>
            <a:ext cx="14205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approval &amp;</a:t>
            </a:r>
          </a:p>
          <a:p>
            <a:pPr eaLnBrk="1" hangingPunct="1">
              <a:defRPr/>
            </a:pPr>
            <a:r>
              <a:rPr lang="en-US" altLang="en-US" sz="1200" i="1" dirty="0"/>
              <a:t>implementation,</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064577" y="5170109"/>
            <a:ext cx="1289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closing</a:t>
            </a:r>
          </a:p>
          <a:p>
            <a:pPr eaLnBrk="1" hangingPunct="1">
              <a:defRPr/>
            </a:pPr>
            <a:r>
              <a:rPr lang="en-US" altLang="en-US" sz="1200" i="1" dirty="0"/>
              <a:t>&amp; evaluation</a:t>
            </a:r>
          </a:p>
        </p:txBody>
      </p:sp>
      <p:sp>
        <p:nvSpPr>
          <p:cNvPr id="5141" name="Text Box 39">
            <a:extLst>
              <a:ext uri="{FF2B5EF4-FFF2-40B4-BE49-F238E27FC236}">
                <a16:creationId xmlns:a16="http://schemas.microsoft.com/office/drawing/2014/main" id="{4106C928-51BE-439C-A036-41D05A0420ED}"/>
              </a:ext>
            </a:extLst>
          </p:cNvPr>
          <p:cNvSpPr txBox="1">
            <a:spLocks noChangeArrowheads="1"/>
          </p:cNvSpPr>
          <p:nvPr/>
        </p:nvSpPr>
        <p:spPr bwMode="auto">
          <a:xfrm>
            <a:off x="5322414" y="1238866"/>
            <a:ext cx="9956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STAP advisory</a:t>
            </a:r>
          </a:p>
          <a:p>
            <a:pPr eaLnBrk="1" hangingPunct="1">
              <a:defRPr/>
            </a:pPr>
            <a:endParaRPr lang="en-US" altLang="en-US" sz="1200" i="1" dirty="0"/>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6638697" y="3352699"/>
            <a:ext cx="1654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 &amp; CEO endorsement request</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7067703" y="2401189"/>
            <a:ext cx="18330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 </a:t>
            </a:r>
          </a:p>
          <a:p>
            <a:pPr eaLnBrk="1" hangingPunct="1">
              <a:defRPr/>
            </a:pPr>
            <a:r>
              <a:rPr lang="en-US" altLang="en-US" sz="1200" i="1" dirty="0"/>
              <a:t>(commits 40% Agency fee)</a:t>
            </a: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4572000" y="4388946"/>
            <a:ext cx="18317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a:t>
            </a:r>
          </a:p>
          <a:p>
            <a:pPr eaLnBrk="1" hangingPunct="1">
              <a:defRPr/>
            </a:pPr>
            <a:r>
              <a:rPr lang="en-US" altLang="en-US" sz="1200" i="1" dirty="0"/>
              <a:t>GEF financing &amp; 60% of Agency fee</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316496" y="2076115"/>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concept</a:t>
            </a:r>
          </a:p>
          <a:p>
            <a:pPr eaLnBrk="1" hangingPunct="1">
              <a:defRPr/>
            </a:pPr>
            <a:r>
              <a:rPr lang="en-US" altLang="en-US" sz="1200" i="1" dirty="0"/>
              <a:t>development &amp; PIF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2479119" y="5077775"/>
            <a:ext cx="8950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a:t>
            </a:r>
          </a:p>
          <a:p>
            <a:pPr eaLnBrk="1" hangingPunct="1">
              <a:defRPr/>
            </a:pPr>
            <a:r>
              <a:rPr lang="en-US" altLang="en-US" sz="1200" i="1" dirty="0">
                <a:cs typeface="Arial" panose="020B0604020202020204" pitchFamily="34" charset="0"/>
              </a:rPr>
              <a:t>PIR &amp; Mid-term evaluation</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364785" y="3550139"/>
            <a:ext cx="1380978" cy="1371600"/>
            <a:chOff x="575959" y="4113284"/>
            <a:chExt cx="1380978"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75959" y="4429752"/>
              <a:ext cx="1371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4</a:t>
              </a:r>
            </a:p>
            <a:p>
              <a:pPr algn="ctr" eaLnBrk="1" hangingPunct="1">
                <a:defRPr/>
              </a:pPr>
              <a:r>
                <a:rPr lang="en-US" altLang="en-US" sz="1200" b="1" dirty="0">
                  <a:solidFill>
                    <a:schemeClr val="bg1"/>
                  </a:solidFill>
                  <a:latin typeface="+mj-lt"/>
                </a:rPr>
                <a:t>Terminal evaluation</a:t>
              </a:r>
            </a:p>
            <a:p>
              <a:pPr algn="ctr" eaLnBrk="1" hangingPunct="1">
                <a:defRPr/>
              </a:pPr>
              <a:r>
                <a:rPr lang="en-US" altLang="en-US" sz="1200" b="1" dirty="0">
                  <a:solidFill>
                    <a:schemeClr val="bg1"/>
                  </a:solidFill>
                  <a:latin typeface="+mj-lt"/>
                </a:rPr>
                <a:t>/completion</a:t>
              </a:r>
            </a:p>
            <a:p>
              <a:pPr algn="ctr" eaLnBrk="1" hangingPunct="1">
                <a:defRPr/>
              </a:pPr>
              <a:r>
                <a:rPr lang="en-US" altLang="en-US" sz="1200" b="1" dirty="0">
                  <a:solidFill>
                    <a:schemeClr val="bg1"/>
                  </a:solidFill>
                  <a:latin typeface="+mj-lt"/>
                </a:rPr>
                <a:t>report</a:t>
              </a:r>
            </a:p>
          </p:txBody>
        </p:sp>
      </p:grpSp>
      <p:grpSp>
        <p:nvGrpSpPr>
          <p:cNvPr id="6" name="Group 5">
            <a:extLst>
              <a:ext uri="{FF2B5EF4-FFF2-40B4-BE49-F238E27FC236}">
                <a16:creationId xmlns:a16="http://schemas.microsoft.com/office/drawing/2014/main" id="{E76A10BB-3F7F-481F-9F4F-07FDC76A39E9}"/>
              </a:ext>
            </a:extLst>
          </p:cNvPr>
          <p:cNvGrpSpPr/>
          <p:nvPr/>
        </p:nvGrpSpPr>
        <p:grpSpPr>
          <a:xfrm>
            <a:off x="1293962" y="2072841"/>
            <a:ext cx="1207998" cy="1313210"/>
            <a:chOff x="1293962" y="2072841"/>
            <a:chExt cx="1207998" cy="1313210"/>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a:t>
              </a:r>
            </a:p>
            <a:p>
              <a:pPr eaLnBrk="1" hangingPunct="1">
                <a:defRPr/>
              </a:pPr>
              <a:r>
                <a:rPr lang="en-US" altLang="en-US" sz="1200" i="1" dirty="0"/>
                <a:t>identification</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4</a:t>
            </a:fld>
            <a:endParaRPr lang="en-US" altLang="en-US" sz="1400"/>
          </a:p>
        </p:txBody>
      </p:sp>
    </p:spTree>
    <p:extLst>
      <p:ext uri="{BB962C8B-B14F-4D97-AF65-F5344CB8AC3E}">
        <p14:creationId xmlns:p14="http://schemas.microsoft.com/office/powerpoint/2010/main" val="13820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4287" y="9480"/>
            <a:ext cx="9144000" cy="718862"/>
          </a:xfrm>
        </p:spPr>
        <p:txBody>
          <a:bodyPr/>
          <a:lstStyle/>
          <a:p>
            <a:pPr eaLnBrk="1" hangingPunct="1"/>
            <a:r>
              <a:rPr lang="en-US" altLang="en-US" dirty="0"/>
              <a:t> </a:t>
            </a:r>
            <a:r>
              <a:rPr lang="en-US" altLang="en-US" sz="2800" dirty="0"/>
              <a:t>Medium-Sized Project Cycle (2 step approval)</a:t>
            </a:r>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683020" y="1134690"/>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14833" y="1892529"/>
              <a:ext cx="1354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PIF </a:t>
              </a:r>
              <a:endParaRPr lang="en-US" altLang="en-US" sz="750" b="1" dirty="0">
                <a:latin typeface="+mj-lt"/>
              </a:endParaRPr>
            </a:p>
          </p:txBody>
        </p:sp>
      </p:grpSp>
      <p:grpSp>
        <p:nvGrpSpPr>
          <p:cNvPr id="4" name="Group 3">
            <a:extLst>
              <a:ext uri="{FF2B5EF4-FFF2-40B4-BE49-F238E27FC236}">
                <a16:creationId xmlns:a16="http://schemas.microsoft.com/office/drawing/2014/main" id="{25C41BE3-DA1E-4BB7-87AB-F67A4D9B6458}"/>
              </a:ext>
            </a:extLst>
          </p:cNvPr>
          <p:cNvGrpSpPr/>
          <p:nvPr/>
        </p:nvGrpSpPr>
        <p:grpSpPr>
          <a:xfrm>
            <a:off x="5388402" y="2668118"/>
            <a:ext cx="1371600" cy="1371600"/>
            <a:chOff x="4690995" y="3660560"/>
            <a:chExt cx="1371600" cy="1371600"/>
          </a:xfrm>
        </p:grpSpPr>
        <p:sp>
          <p:nvSpPr>
            <p:cNvPr id="9221" name="Oval 16">
              <a:extLst>
                <a:ext uri="{FF2B5EF4-FFF2-40B4-BE49-F238E27FC236}">
                  <a16:creationId xmlns:a16="http://schemas.microsoft.com/office/drawing/2014/main" id="{DD53D6F2-ACE8-405F-A660-9DB26991A57E}"/>
                </a:ext>
              </a:extLst>
            </p:cNvPr>
            <p:cNvSpPr>
              <a:spLocks noChangeArrowheads="1"/>
            </p:cNvSpPr>
            <p:nvPr/>
          </p:nvSpPr>
          <p:spPr bwMode="gray">
            <a:xfrm>
              <a:off x="4690995" y="3660560"/>
              <a:ext cx="1371600" cy="13716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5132" name="Text Box 24">
              <a:extLst>
                <a:ext uri="{FF2B5EF4-FFF2-40B4-BE49-F238E27FC236}">
                  <a16:creationId xmlns:a16="http://schemas.microsoft.com/office/drawing/2014/main" id="{5BD182FA-98B8-4CB8-9000-55A03FFDA830}"/>
                </a:ext>
              </a:extLst>
            </p:cNvPr>
            <p:cNvSpPr txBox="1">
              <a:spLocks noChangeArrowheads="1"/>
            </p:cNvSpPr>
            <p:nvPr/>
          </p:nvSpPr>
          <p:spPr bwMode="gray">
            <a:xfrm>
              <a:off x="4699752" y="3948113"/>
              <a:ext cx="135409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Final MSP</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3424273" y="4854278"/>
            <a:ext cx="14205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approval &amp;</a:t>
            </a:r>
          </a:p>
          <a:p>
            <a:pPr eaLnBrk="1" hangingPunct="1">
              <a:defRPr/>
            </a:pPr>
            <a:r>
              <a:rPr lang="en-US" altLang="en-US" sz="1200" i="1" dirty="0"/>
              <a:t>implementation</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064577" y="5170109"/>
            <a:ext cx="1289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closing</a:t>
            </a:r>
          </a:p>
          <a:p>
            <a:pPr eaLnBrk="1" hangingPunct="1">
              <a:defRPr/>
            </a:pPr>
            <a:r>
              <a:rPr lang="en-US" altLang="en-US" sz="1200" i="1" dirty="0"/>
              <a:t>&amp; evaluation</a:t>
            </a:r>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7444717" y="2447839"/>
            <a:ext cx="1654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 &amp; CEO approval request</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5791200" y="1027168"/>
            <a:ext cx="18330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 </a:t>
            </a:r>
          </a:p>
          <a:p>
            <a:pPr eaLnBrk="1" hangingPunct="1">
              <a:defRPr/>
            </a:pPr>
            <a:r>
              <a:rPr lang="en-US" altLang="en-US" sz="1200" i="1" dirty="0"/>
              <a:t>(commits 40% Agency fee)</a:t>
            </a: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4572000" y="4388946"/>
            <a:ext cx="18317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a:t>
            </a:r>
          </a:p>
          <a:p>
            <a:pPr eaLnBrk="1" hangingPunct="1">
              <a:defRPr/>
            </a:pPr>
            <a:r>
              <a:rPr lang="en-US" altLang="en-US" sz="1200" i="1" dirty="0"/>
              <a:t>GEF financing &amp; 60% of Agency fee</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316496" y="2076115"/>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concept</a:t>
            </a:r>
          </a:p>
          <a:p>
            <a:pPr eaLnBrk="1" hangingPunct="1">
              <a:defRPr/>
            </a:pPr>
            <a:r>
              <a:rPr lang="en-US" altLang="en-US" sz="1200" i="1" dirty="0"/>
              <a:t>development &amp; PIF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2479119" y="5077775"/>
            <a:ext cx="8950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a:t>
            </a:r>
          </a:p>
          <a:p>
            <a:pPr eaLnBrk="1" hangingPunct="1">
              <a:defRPr/>
            </a:pPr>
            <a:r>
              <a:rPr lang="en-US" altLang="en-US" sz="1200" i="1" dirty="0">
                <a:cs typeface="Arial" panose="020B0604020202020204" pitchFamily="34" charset="0"/>
              </a:rPr>
              <a:t>PIR &amp; Mid-term evaluation</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607505" y="3546113"/>
            <a:ext cx="1380978" cy="1371600"/>
            <a:chOff x="575959" y="4113284"/>
            <a:chExt cx="1380978"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75959" y="4429752"/>
              <a:ext cx="1371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Terminal evaluation</a:t>
              </a:r>
            </a:p>
            <a:p>
              <a:pPr algn="ctr" eaLnBrk="1" hangingPunct="1">
                <a:defRPr/>
              </a:pPr>
              <a:r>
                <a:rPr lang="en-US" altLang="en-US" sz="1200" b="1" dirty="0">
                  <a:solidFill>
                    <a:schemeClr val="bg1"/>
                  </a:solidFill>
                  <a:latin typeface="+mj-lt"/>
                </a:rPr>
                <a:t>/completion</a:t>
              </a:r>
            </a:p>
            <a:p>
              <a:pPr algn="ctr" eaLnBrk="1" hangingPunct="1">
                <a:defRPr/>
              </a:pPr>
              <a:r>
                <a:rPr lang="en-US" altLang="en-US" sz="1200" b="1" dirty="0">
                  <a:solidFill>
                    <a:schemeClr val="bg1"/>
                  </a:solidFill>
                  <a:latin typeface="+mj-lt"/>
                </a:rPr>
                <a:t>report</a:t>
              </a:r>
            </a:p>
          </p:txBody>
        </p:sp>
      </p:grpSp>
      <p:grpSp>
        <p:nvGrpSpPr>
          <p:cNvPr id="6" name="Group 5">
            <a:extLst>
              <a:ext uri="{FF2B5EF4-FFF2-40B4-BE49-F238E27FC236}">
                <a16:creationId xmlns:a16="http://schemas.microsoft.com/office/drawing/2014/main" id="{DCD25D96-091D-421C-8619-3443649E711B}"/>
              </a:ext>
            </a:extLst>
          </p:cNvPr>
          <p:cNvGrpSpPr/>
          <p:nvPr/>
        </p:nvGrpSpPr>
        <p:grpSpPr>
          <a:xfrm>
            <a:off x="1293962" y="2072841"/>
            <a:ext cx="1207998" cy="1313210"/>
            <a:chOff x="1293962" y="2072841"/>
            <a:chExt cx="1207998" cy="1313210"/>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a:t>
              </a:r>
            </a:p>
            <a:p>
              <a:pPr eaLnBrk="1" hangingPunct="1">
                <a:defRPr/>
              </a:pPr>
              <a:r>
                <a:rPr lang="en-US" altLang="en-US" sz="1200" i="1" dirty="0"/>
                <a:t>identification</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5</a:t>
            </a:fld>
            <a:endParaRPr lang="en-US" altLang="en-US" sz="1400"/>
          </a:p>
        </p:txBody>
      </p:sp>
    </p:spTree>
    <p:extLst>
      <p:ext uri="{BB962C8B-B14F-4D97-AF65-F5344CB8AC3E}">
        <p14:creationId xmlns:p14="http://schemas.microsoft.com/office/powerpoint/2010/main" val="331870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4287" y="9480"/>
            <a:ext cx="9144000" cy="718862"/>
          </a:xfrm>
        </p:spPr>
        <p:txBody>
          <a:bodyPr/>
          <a:lstStyle/>
          <a:p>
            <a:pPr eaLnBrk="1" hangingPunct="1"/>
            <a:r>
              <a:rPr lang="en-US" altLang="en-US" dirty="0"/>
              <a:t> </a:t>
            </a:r>
            <a:r>
              <a:rPr lang="en-US" altLang="en-US" sz="2800" dirty="0"/>
              <a:t>Medium-Sized Project Cycle (1 step approval)</a:t>
            </a:r>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5701097" y="925874"/>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14833" y="1892529"/>
              <a:ext cx="1354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final MSP</a:t>
              </a:r>
              <a:endParaRPr lang="en-US" altLang="en-US" sz="750" b="1" dirty="0">
                <a:latin typeface="+mj-lt"/>
              </a:endParaRP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4966315" y="4383174"/>
            <a:ext cx="17267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implementation</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828800" y="5249091"/>
            <a:ext cx="1289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closing</a:t>
            </a:r>
          </a:p>
          <a:p>
            <a:pPr eaLnBrk="1" hangingPunct="1">
              <a:defRPr/>
            </a:pPr>
            <a:r>
              <a:rPr lang="en-US" altLang="en-US" sz="1200" i="1" dirty="0"/>
              <a:t>&amp; evaluation</a:t>
            </a:r>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6477000" y="3499659"/>
            <a:ext cx="16543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 &amp; approval</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7214844" y="2565479"/>
            <a:ext cx="1833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 </a:t>
            </a:r>
          </a:p>
          <a:p>
            <a:pPr eaLnBrk="1" hangingPunct="1">
              <a:defRPr/>
            </a:pPr>
            <a:r>
              <a:rPr lang="en-US" altLang="en-US" sz="1200" i="1" dirty="0"/>
              <a:t>GEF financing &amp; Agency fee</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3562905" y="1249850"/>
            <a:ext cx="139411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concept</a:t>
            </a:r>
          </a:p>
          <a:p>
            <a:pPr eaLnBrk="1" hangingPunct="1">
              <a:defRPr/>
            </a:pPr>
            <a:r>
              <a:rPr lang="en-US" altLang="en-US" sz="1200" i="1" dirty="0"/>
              <a:t>development &amp; Final MSP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3722624" y="4833593"/>
            <a:ext cx="8950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a:t>
            </a:r>
          </a:p>
          <a:p>
            <a:pPr eaLnBrk="1" hangingPunct="1">
              <a:defRPr/>
            </a:pPr>
            <a:r>
              <a:rPr lang="en-US" altLang="en-US" sz="1200" i="1" dirty="0">
                <a:cs typeface="Arial" panose="020B0604020202020204" pitchFamily="34" charset="0"/>
              </a:rPr>
              <a:t>PIR &amp; Mid-term evaluation</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831917" y="3492473"/>
            <a:ext cx="1380978" cy="1371600"/>
            <a:chOff x="575959" y="4113284"/>
            <a:chExt cx="1380978"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75959" y="4429752"/>
              <a:ext cx="1371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Terminal evaluation</a:t>
              </a:r>
            </a:p>
            <a:p>
              <a:pPr algn="ctr" eaLnBrk="1" hangingPunct="1">
                <a:defRPr/>
              </a:pPr>
              <a:r>
                <a:rPr lang="en-US" altLang="en-US" sz="1200" b="1" dirty="0">
                  <a:solidFill>
                    <a:schemeClr val="bg1"/>
                  </a:solidFill>
                  <a:latin typeface="+mj-lt"/>
                </a:rPr>
                <a:t>/completion</a:t>
              </a:r>
            </a:p>
            <a:p>
              <a:pPr algn="ctr" eaLnBrk="1" hangingPunct="1">
                <a:defRPr/>
              </a:pPr>
              <a:r>
                <a:rPr lang="en-US" altLang="en-US" sz="1200" b="1" dirty="0">
                  <a:solidFill>
                    <a:schemeClr val="bg1"/>
                  </a:solidFill>
                  <a:latin typeface="+mj-lt"/>
                </a:rPr>
                <a:t>report</a:t>
              </a:r>
            </a:p>
          </p:txBody>
        </p:sp>
      </p:grpSp>
      <p:grpSp>
        <p:nvGrpSpPr>
          <p:cNvPr id="3" name="Group 2">
            <a:extLst>
              <a:ext uri="{FF2B5EF4-FFF2-40B4-BE49-F238E27FC236}">
                <a16:creationId xmlns:a16="http://schemas.microsoft.com/office/drawing/2014/main" id="{8D2994BC-5839-4990-8A09-B90EEBFCCF6E}"/>
              </a:ext>
            </a:extLst>
          </p:cNvPr>
          <p:cNvGrpSpPr/>
          <p:nvPr/>
        </p:nvGrpSpPr>
        <p:grpSpPr>
          <a:xfrm>
            <a:off x="1994133" y="1783300"/>
            <a:ext cx="1207998" cy="1313210"/>
            <a:chOff x="1293962" y="2072841"/>
            <a:chExt cx="1207998" cy="1313210"/>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a:t>
              </a:r>
            </a:p>
            <a:p>
              <a:pPr eaLnBrk="1" hangingPunct="1">
                <a:defRPr/>
              </a:pPr>
              <a:r>
                <a:rPr lang="en-US" altLang="en-US" sz="1200" i="1" dirty="0"/>
                <a:t>identification</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6</a:t>
            </a:fld>
            <a:endParaRPr lang="en-US" altLang="en-US" sz="1400"/>
          </a:p>
        </p:txBody>
      </p:sp>
    </p:spTree>
    <p:extLst>
      <p:ext uri="{BB962C8B-B14F-4D97-AF65-F5344CB8AC3E}">
        <p14:creationId xmlns:p14="http://schemas.microsoft.com/office/powerpoint/2010/main" val="194832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4287" y="9480"/>
            <a:ext cx="9144000" cy="718862"/>
          </a:xfrm>
        </p:spPr>
        <p:txBody>
          <a:bodyPr/>
          <a:lstStyle/>
          <a:p>
            <a:pPr eaLnBrk="1" hangingPunct="1"/>
            <a:r>
              <a:rPr lang="en-US" altLang="en-US" dirty="0"/>
              <a:t> Program</a:t>
            </a:r>
            <a:endParaRPr lang="en-US" altLang="en-US" sz="2800" dirty="0"/>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401795" y="1320212"/>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44550" y="1892529"/>
              <a:ext cx="1294650" cy="761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GEFSEC review </a:t>
              </a:r>
            </a:p>
            <a:p>
              <a:pPr algn="ctr" eaLnBrk="1" hangingPunct="1">
                <a:defRPr/>
              </a:pPr>
              <a:r>
                <a:rPr lang="en-US" altLang="en-US" sz="1200" b="1" dirty="0">
                  <a:solidFill>
                    <a:schemeClr val="bg1"/>
                  </a:solidFill>
                  <a:latin typeface="+mj-lt"/>
                </a:rPr>
                <a:t>for PFD clearance</a:t>
              </a:r>
            </a:p>
            <a:p>
              <a:pPr algn="ctr" eaLnBrk="1" hangingPunct="1">
                <a:defRPr/>
              </a:pPr>
              <a:endParaRPr lang="en-US" altLang="en-US" sz="750" b="1" dirty="0">
                <a:latin typeface="+mj-lt"/>
              </a:endParaRPr>
            </a:p>
          </p:txBody>
        </p:sp>
      </p:grpSp>
      <p:grpSp>
        <p:nvGrpSpPr>
          <p:cNvPr id="3" name="Group 2">
            <a:extLst>
              <a:ext uri="{FF2B5EF4-FFF2-40B4-BE49-F238E27FC236}">
                <a16:creationId xmlns:a16="http://schemas.microsoft.com/office/drawing/2014/main" id="{C4B4B0B6-D073-453E-ABAC-54E0B774D5A6}"/>
              </a:ext>
            </a:extLst>
          </p:cNvPr>
          <p:cNvGrpSpPr/>
          <p:nvPr/>
        </p:nvGrpSpPr>
        <p:grpSpPr>
          <a:xfrm>
            <a:off x="5571157" y="859268"/>
            <a:ext cx="1371600" cy="1371600"/>
            <a:chOff x="7011707" y="1604273"/>
            <a:chExt cx="1371600" cy="1371600"/>
          </a:xfrm>
        </p:grpSpPr>
        <p:sp>
          <p:nvSpPr>
            <p:cNvPr id="15379" name="Oval 19">
              <a:extLst>
                <a:ext uri="{FF2B5EF4-FFF2-40B4-BE49-F238E27FC236}">
                  <a16:creationId xmlns:a16="http://schemas.microsoft.com/office/drawing/2014/main" id="{F56052E5-CDA7-4E71-A403-9907B8AB7AE1}"/>
                </a:ext>
              </a:extLst>
            </p:cNvPr>
            <p:cNvSpPr>
              <a:spLocks noChangeArrowheads="1"/>
            </p:cNvSpPr>
            <p:nvPr/>
          </p:nvSpPr>
          <p:spPr bwMode="gray">
            <a:xfrm>
              <a:off x="7011707" y="1604273"/>
              <a:ext cx="1371600" cy="1371600"/>
            </a:xfrm>
            <a:prstGeom prst="ellipse">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1" name="Text Box 23">
              <a:extLst>
                <a:ext uri="{FF2B5EF4-FFF2-40B4-BE49-F238E27FC236}">
                  <a16:creationId xmlns:a16="http://schemas.microsoft.com/office/drawing/2014/main" id="{334596B0-F18B-4C28-9A30-39F42F05D7F1}"/>
                </a:ext>
              </a:extLst>
            </p:cNvPr>
            <p:cNvSpPr txBox="1">
              <a:spLocks noChangeArrowheads="1"/>
            </p:cNvSpPr>
            <p:nvPr/>
          </p:nvSpPr>
          <p:spPr bwMode="gray">
            <a:xfrm>
              <a:off x="7070444" y="1923894"/>
              <a:ext cx="12541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Council approval</a:t>
              </a:r>
            </a:p>
            <a:p>
              <a:pPr algn="ctr" eaLnBrk="1" hangingPunct="1">
                <a:defRPr/>
              </a:pPr>
              <a:r>
                <a:rPr lang="en-US" altLang="en-US" sz="1200" b="1" dirty="0">
                  <a:solidFill>
                    <a:schemeClr val="bg1"/>
                  </a:solidFill>
                  <a:latin typeface="+mj-lt"/>
                </a:rPr>
                <a:t>of PFD</a:t>
              </a:r>
            </a:p>
          </p:txBody>
        </p:sp>
      </p:grpSp>
      <p:grpSp>
        <p:nvGrpSpPr>
          <p:cNvPr id="4" name="Group 3">
            <a:extLst>
              <a:ext uri="{FF2B5EF4-FFF2-40B4-BE49-F238E27FC236}">
                <a16:creationId xmlns:a16="http://schemas.microsoft.com/office/drawing/2014/main" id="{25C41BE3-DA1E-4BB7-87AB-F67A4D9B6458}"/>
              </a:ext>
            </a:extLst>
          </p:cNvPr>
          <p:cNvGrpSpPr/>
          <p:nvPr/>
        </p:nvGrpSpPr>
        <p:grpSpPr>
          <a:xfrm>
            <a:off x="6572347" y="2232158"/>
            <a:ext cx="1371600" cy="1371600"/>
            <a:chOff x="4690995" y="3660560"/>
            <a:chExt cx="1371600" cy="1371600"/>
          </a:xfrm>
        </p:grpSpPr>
        <p:sp>
          <p:nvSpPr>
            <p:cNvPr id="9221" name="Oval 16">
              <a:extLst>
                <a:ext uri="{FF2B5EF4-FFF2-40B4-BE49-F238E27FC236}">
                  <a16:creationId xmlns:a16="http://schemas.microsoft.com/office/drawing/2014/main" id="{DD53D6F2-ACE8-405F-A660-9DB26991A57E}"/>
                </a:ext>
              </a:extLst>
            </p:cNvPr>
            <p:cNvSpPr>
              <a:spLocks noChangeArrowheads="1"/>
            </p:cNvSpPr>
            <p:nvPr/>
          </p:nvSpPr>
          <p:spPr bwMode="gray">
            <a:xfrm>
              <a:off x="4690995" y="3660560"/>
              <a:ext cx="1371600" cy="1371600"/>
            </a:xfrm>
            <a:prstGeom prst="ellipse">
              <a:avLst/>
            </a:prstGeom>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lin ang="13500000" scaled="1"/>
              <a:tileRect/>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5132" name="Text Box 24">
              <a:extLst>
                <a:ext uri="{FF2B5EF4-FFF2-40B4-BE49-F238E27FC236}">
                  <a16:creationId xmlns:a16="http://schemas.microsoft.com/office/drawing/2014/main" id="{5BD182FA-98B8-4CB8-9000-55A03FFDA830}"/>
                </a:ext>
              </a:extLst>
            </p:cNvPr>
            <p:cNvSpPr txBox="1">
              <a:spLocks noChangeArrowheads="1"/>
            </p:cNvSpPr>
            <p:nvPr/>
          </p:nvSpPr>
          <p:spPr bwMode="gray">
            <a:xfrm>
              <a:off x="4799333" y="3948113"/>
              <a:ext cx="11549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GEFSEC review </a:t>
              </a:r>
            </a:p>
            <a:p>
              <a:pPr algn="ctr" eaLnBrk="1" hangingPunct="1">
                <a:defRPr/>
              </a:pPr>
              <a:r>
                <a:rPr lang="en-US" altLang="en-US" sz="1200" b="1" dirty="0">
                  <a:solidFill>
                    <a:schemeClr val="bg1"/>
                  </a:solidFill>
                  <a:latin typeface="+mj-lt"/>
                </a:rPr>
                <a:t>Of PPG for </a:t>
              </a:r>
            </a:p>
            <a:p>
              <a:pPr algn="ctr" eaLnBrk="1" hangingPunct="1">
                <a:defRPr/>
              </a:pPr>
              <a:r>
                <a:rPr lang="en-US" altLang="en-US" sz="1200" b="1" dirty="0">
                  <a:solidFill>
                    <a:schemeClr val="bg1"/>
                  </a:solidFill>
                  <a:latin typeface="+mj-lt"/>
                </a:rPr>
                <a:t>Child Project </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3250288" y="4944151"/>
            <a:ext cx="14205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approval &amp;</a:t>
            </a:r>
          </a:p>
          <a:p>
            <a:pPr eaLnBrk="1" hangingPunct="1">
              <a:defRPr/>
            </a:pPr>
            <a:r>
              <a:rPr lang="en-US" altLang="en-US" sz="1200" i="1" dirty="0"/>
              <a:t>implementation</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064577" y="5170109"/>
            <a:ext cx="1289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closing</a:t>
            </a:r>
          </a:p>
          <a:p>
            <a:pPr eaLnBrk="1" hangingPunct="1">
              <a:defRPr/>
            </a:pPr>
            <a:r>
              <a:rPr lang="en-US" altLang="en-US" sz="1200" i="1" dirty="0"/>
              <a:t>&amp; evaluation</a:t>
            </a:r>
          </a:p>
        </p:txBody>
      </p:sp>
      <p:sp>
        <p:nvSpPr>
          <p:cNvPr id="5141" name="Text Box 39">
            <a:extLst>
              <a:ext uri="{FF2B5EF4-FFF2-40B4-BE49-F238E27FC236}">
                <a16:creationId xmlns:a16="http://schemas.microsoft.com/office/drawing/2014/main" id="{4106C928-51BE-439C-A036-41D05A0420ED}"/>
              </a:ext>
            </a:extLst>
          </p:cNvPr>
          <p:cNvSpPr txBox="1">
            <a:spLocks noChangeArrowheads="1"/>
          </p:cNvSpPr>
          <p:nvPr/>
        </p:nvSpPr>
        <p:spPr bwMode="auto">
          <a:xfrm>
            <a:off x="4670870" y="1314236"/>
            <a:ext cx="9931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STAP advisory</a:t>
            </a:r>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6546325" y="3805305"/>
            <a:ext cx="1654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 &amp; CEO approval request</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7018669" y="728342"/>
            <a:ext cx="18330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 </a:t>
            </a:r>
          </a:p>
          <a:p>
            <a:pPr eaLnBrk="1" hangingPunct="1">
              <a:defRPr/>
            </a:pPr>
            <a:r>
              <a:rPr lang="en-US" altLang="en-US" sz="1200" i="1" dirty="0"/>
              <a:t>(commits 40% Agency fee)</a:t>
            </a: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4425187" y="4484280"/>
            <a:ext cx="18317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a:t>
            </a:r>
          </a:p>
          <a:p>
            <a:pPr eaLnBrk="1" hangingPunct="1">
              <a:defRPr/>
            </a:pPr>
            <a:r>
              <a:rPr lang="en-US" altLang="en-US" sz="1200" i="1" dirty="0"/>
              <a:t>GEF financing &amp; 60% of Agency fee</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183463" y="2232158"/>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concept</a:t>
            </a:r>
          </a:p>
          <a:p>
            <a:pPr eaLnBrk="1" hangingPunct="1">
              <a:defRPr/>
            </a:pPr>
            <a:r>
              <a:rPr lang="en-US" altLang="en-US" sz="1200" i="1" dirty="0"/>
              <a:t>development &amp; PIF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2378293" y="5146891"/>
            <a:ext cx="8950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a:t>
            </a:r>
          </a:p>
          <a:p>
            <a:pPr eaLnBrk="1" hangingPunct="1">
              <a:defRPr/>
            </a:pPr>
            <a:r>
              <a:rPr lang="en-US" altLang="en-US" sz="1200" i="1" dirty="0">
                <a:cs typeface="Arial" panose="020B0604020202020204" pitchFamily="34" charset="0"/>
              </a:rPr>
              <a:t>PIR &amp; Mid-term evaluation</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364785" y="3550139"/>
            <a:ext cx="1380978" cy="1371600"/>
            <a:chOff x="575959" y="4113284"/>
            <a:chExt cx="1380978"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75959" y="4429752"/>
              <a:ext cx="1371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5</a:t>
              </a:r>
            </a:p>
            <a:p>
              <a:pPr algn="ctr" eaLnBrk="1" hangingPunct="1">
                <a:defRPr/>
              </a:pPr>
              <a:r>
                <a:rPr lang="en-US" altLang="en-US" sz="1200" b="1" dirty="0">
                  <a:solidFill>
                    <a:schemeClr val="bg1"/>
                  </a:solidFill>
                  <a:latin typeface="+mj-lt"/>
                </a:rPr>
                <a:t>Terminal evaluation</a:t>
              </a:r>
            </a:p>
            <a:p>
              <a:pPr algn="ctr" eaLnBrk="1" hangingPunct="1">
                <a:defRPr/>
              </a:pPr>
              <a:r>
                <a:rPr lang="en-US" altLang="en-US" sz="1200" b="1" dirty="0">
                  <a:solidFill>
                    <a:schemeClr val="bg1"/>
                  </a:solidFill>
                  <a:latin typeface="+mj-lt"/>
                </a:rPr>
                <a:t>/completion</a:t>
              </a:r>
            </a:p>
            <a:p>
              <a:pPr algn="ctr" eaLnBrk="1" hangingPunct="1">
                <a:defRPr/>
              </a:pPr>
              <a:r>
                <a:rPr lang="en-US" altLang="en-US" sz="1200" b="1" dirty="0">
                  <a:solidFill>
                    <a:schemeClr val="bg1"/>
                  </a:solidFill>
                  <a:latin typeface="+mj-lt"/>
                </a:rPr>
                <a:t>report</a:t>
              </a:r>
            </a:p>
          </p:txBody>
        </p:sp>
      </p:grpSp>
      <p:grpSp>
        <p:nvGrpSpPr>
          <p:cNvPr id="6" name="Group 5">
            <a:extLst>
              <a:ext uri="{FF2B5EF4-FFF2-40B4-BE49-F238E27FC236}">
                <a16:creationId xmlns:a16="http://schemas.microsoft.com/office/drawing/2014/main" id="{E76A10BB-3F7F-481F-9F4F-07FDC76A39E9}"/>
              </a:ext>
            </a:extLst>
          </p:cNvPr>
          <p:cNvGrpSpPr/>
          <p:nvPr/>
        </p:nvGrpSpPr>
        <p:grpSpPr>
          <a:xfrm>
            <a:off x="1293962" y="2072841"/>
            <a:ext cx="1207998" cy="1313210"/>
            <a:chOff x="1293962" y="2072841"/>
            <a:chExt cx="1207998" cy="1313210"/>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a:t>
              </a:r>
            </a:p>
            <a:p>
              <a:pPr eaLnBrk="1" hangingPunct="1">
                <a:defRPr/>
              </a:pPr>
              <a:r>
                <a:rPr lang="en-US" altLang="en-US" sz="1200" i="1" dirty="0"/>
                <a:t>identification</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7</a:t>
            </a:fld>
            <a:endParaRPr lang="en-US" altLang="en-US" sz="1400"/>
          </a:p>
        </p:txBody>
      </p:sp>
      <p:grpSp>
        <p:nvGrpSpPr>
          <p:cNvPr id="28" name="Group 27">
            <a:extLst>
              <a:ext uri="{FF2B5EF4-FFF2-40B4-BE49-F238E27FC236}">
                <a16:creationId xmlns:a16="http://schemas.microsoft.com/office/drawing/2014/main" id="{B82641D9-B7EC-4715-8D2F-2CCABDE583AB}"/>
              </a:ext>
            </a:extLst>
          </p:cNvPr>
          <p:cNvGrpSpPr/>
          <p:nvPr/>
        </p:nvGrpSpPr>
        <p:grpSpPr>
          <a:xfrm>
            <a:off x="4613239" y="2967122"/>
            <a:ext cx="1371600" cy="1371600"/>
            <a:chOff x="4690995" y="3660560"/>
            <a:chExt cx="1371600" cy="1371600"/>
          </a:xfrm>
        </p:grpSpPr>
        <p:sp>
          <p:nvSpPr>
            <p:cNvPr id="29" name="Oval 16">
              <a:extLst>
                <a:ext uri="{FF2B5EF4-FFF2-40B4-BE49-F238E27FC236}">
                  <a16:creationId xmlns:a16="http://schemas.microsoft.com/office/drawing/2014/main" id="{1035F4E4-2CCD-4936-BE42-25EE55EF2068}"/>
                </a:ext>
              </a:extLst>
            </p:cNvPr>
            <p:cNvSpPr>
              <a:spLocks noChangeArrowheads="1"/>
            </p:cNvSpPr>
            <p:nvPr/>
          </p:nvSpPr>
          <p:spPr bwMode="gray">
            <a:xfrm>
              <a:off x="4690995" y="3660560"/>
              <a:ext cx="1371600" cy="1371600"/>
            </a:xfrm>
            <a:prstGeom prst="ellipse">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30" name="Text Box 24">
              <a:extLst>
                <a:ext uri="{FF2B5EF4-FFF2-40B4-BE49-F238E27FC236}">
                  <a16:creationId xmlns:a16="http://schemas.microsoft.com/office/drawing/2014/main" id="{43B23895-3211-4BE2-9B4E-B5C2EC6723C9}"/>
                </a:ext>
              </a:extLst>
            </p:cNvPr>
            <p:cNvSpPr txBox="1">
              <a:spLocks noChangeArrowheads="1"/>
            </p:cNvSpPr>
            <p:nvPr/>
          </p:nvSpPr>
          <p:spPr bwMode="gray">
            <a:xfrm>
              <a:off x="4699755" y="3948113"/>
              <a:ext cx="1354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4</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Child Project </a:t>
              </a:r>
            </a:p>
          </p:txBody>
        </p:sp>
      </p:grpSp>
    </p:spTree>
    <p:extLst>
      <p:ext uri="{BB962C8B-B14F-4D97-AF65-F5344CB8AC3E}">
        <p14:creationId xmlns:p14="http://schemas.microsoft.com/office/powerpoint/2010/main" val="230019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F21F-CDD5-4C93-8D40-BB753CFEFF8C}"/>
              </a:ext>
            </a:extLst>
          </p:cNvPr>
          <p:cNvSpPr>
            <a:spLocks noGrp="1"/>
          </p:cNvSpPr>
          <p:nvPr>
            <p:ph type="title"/>
          </p:nvPr>
        </p:nvSpPr>
        <p:spPr/>
        <p:txBody>
          <a:bodyPr/>
          <a:lstStyle/>
          <a:p>
            <a:r>
              <a:rPr lang="en-US" sz="2800" dirty="0"/>
              <a:t>Key GEF-7 Policies</a:t>
            </a:r>
          </a:p>
        </p:txBody>
      </p:sp>
      <p:graphicFrame>
        <p:nvGraphicFramePr>
          <p:cNvPr id="3" name="Table 2">
            <a:extLst>
              <a:ext uri="{FF2B5EF4-FFF2-40B4-BE49-F238E27FC236}">
                <a16:creationId xmlns:a16="http://schemas.microsoft.com/office/drawing/2014/main" id="{249995F7-17FF-43BC-82E7-DBEB6B5F3A88}"/>
              </a:ext>
            </a:extLst>
          </p:cNvPr>
          <p:cNvGraphicFramePr>
            <a:graphicFrameLocks noGrp="1"/>
          </p:cNvGraphicFramePr>
          <p:nvPr>
            <p:extLst>
              <p:ext uri="{D42A27DB-BD31-4B8C-83A1-F6EECF244321}">
                <p14:modId xmlns:p14="http://schemas.microsoft.com/office/powerpoint/2010/main" val="1852796743"/>
              </p:ext>
            </p:extLst>
          </p:nvPr>
        </p:nvGraphicFramePr>
        <p:xfrm>
          <a:off x="533400" y="1143000"/>
          <a:ext cx="8153400" cy="4403466"/>
        </p:xfrm>
        <a:graphic>
          <a:graphicData uri="http://schemas.openxmlformats.org/drawingml/2006/table">
            <a:tbl>
              <a:tblPr firstRow="1" bandRow="1">
                <a:tableStyleId>{21E4AEA4-8DFA-4A89-87EB-49C32662AFE0}</a:tableStyleId>
              </a:tblPr>
              <a:tblGrid>
                <a:gridCol w="1219200">
                  <a:extLst>
                    <a:ext uri="{9D8B030D-6E8A-4147-A177-3AD203B41FA5}">
                      <a16:colId xmlns:a16="http://schemas.microsoft.com/office/drawing/2014/main" val="1410159965"/>
                    </a:ext>
                  </a:extLst>
                </a:gridCol>
                <a:gridCol w="1752600">
                  <a:extLst>
                    <a:ext uri="{9D8B030D-6E8A-4147-A177-3AD203B41FA5}">
                      <a16:colId xmlns:a16="http://schemas.microsoft.com/office/drawing/2014/main" val="3466138469"/>
                    </a:ext>
                  </a:extLst>
                </a:gridCol>
                <a:gridCol w="3581400">
                  <a:extLst>
                    <a:ext uri="{9D8B030D-6E8A-4147-A177-3AD203B41FA5}">
                      <a16:colId xmlns:a16="http://schemas.microsoft.com/office/drawing/2014/main" val="2620635003"/>
                    </a:ext>
                  </a:extLst>
                </a:gridCol>
                <a:gridCol w="1600200">
                  <a:extLst>
                    <a:ext uri="{9D8B030D-6E8A-4147-A177-3AD203B41FA5}">
                      <a16:colId xmlns:a16="http://schemas.microsoft.com/office/drawing/2014/main" val="2214704647"/>
                    </a:ext>
                  </a:extLst>
                </a:gridCol>
              </a:tblGrid>
              <a:tr h="570065">
                <a:tc>
                  <a:txBody>
                    <a:bodyPr/>
                    <a:lstStyle/>
                    <a:p>
                      <a:pPr algn="ctr"/>
                      <a:r>
                        <a:rPr lang="en-US" sz="1200" dirty="0"/>
                        <a:t>Project identification</a:t>
                      </a:r>
                    </a:p>
                  </a:txBody>
                  <a:tcPr anchor="ctr"/>
                </a:tc>
                <a:tc>
                  <a:txBody>
                    <a:bodyPr/>
                    <a:lstStyle/>
                    <a:p>
                      <a:pPr algn="ctr"/>
                      <a:r>
                        <a:rPr lang="en-US" sz="1200" dirty="0"/>
                        <a:t>Concept submission (PIF/PFD)</a:t>
                      </a:r>
                    </a:p>
                  </a:txBody>
                  <a:tcPr anchor="ctr"/>
                </a:tc>
                <a:tc>
                  <a:txBody>
                    <a:bodyPr/>
                    <a:lstStyle/>
                    <a:p>
                      <a:pPr algn="ctr"/>
                      <a:r>
                        <a:rPr lang="en-US" sz="1200" dirty="0"/>
                        <a:t>Fully developed project </a:t>
                      </a:r>
                    </a:p>
                    <a:p>
                      <a:pPr algn="ctr"/>
                      <a:r>
                        <a:rPr lang="en-US" sz="1200" dirty="0"/>
                        <a:t>(CEO approval/endorsement)</a:t>
                      </a:r>
                    </a:p>
                  </a:txBody>
                  <a:tcPr anchor="ctr"/>
                </a:tc>
                <a:tc>
                  <a:txBody>
                    <a:bodyPr/>
                    <a:lstStyle/>
                    <a:p>
                      <a:pPr algn="ctr"/>
                      <a:r>
                        <a:rPr lang="en-US" sz="1200" dirty="0"/>
                        <a:t>Implementation</a:t>
                      </a:r>
                    </a:p>
                    <a:p>
                      <a:pPr algn="ctr"/>
                      <a:r>
                        <a:rPr lang="en-US" sz="1200" dirty="0"/>
                        <a:t>(PIF, MTR, TR)</a:t>
                      </a:r>
                    </a:p>
                  </a:txBody>
                  <a:tcPr anchor="ctr"/>
                </a:tc>
                <a:extLst>
                  <a:ext uri="{0D108BD9-81ED-4DB2-BD59-A6C34878D82A}">
                    <a16:rowId xmlns:a16="http://schemas.microsoft.com/office/drawing/2014/main" val="1939252320"/>
                  </a:ext>
                </a:extLst>
              </a:tr>
              <a:tr h="541561">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Gender Equality Policy</a:t>
                      </a:r>
                      <a:endParaRPr lang="en-US" sz="2000" b="1" dirty="0"/>
                    </a:p>
                  </a:txBody>
                  <a:tcPr anchor="ct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anchor="ctr"/>
                </a:tc>
                <a:extLst>
                  <a:ext uri="{0D108BD9-81ED-4DB2-BD59-A6C34878D82A}">
                    <a16:rowId xmlns:a16="http://schemas.microsoft.com/office/drawing/2014/main" val="3715941041"/>
                  </a:ext>
                </a:extLst>
              </a:tr>
              <a:tr h="3283314">
                <a:tc>
                  <a:txBody>
                    <a:bodyPr/>
                    <a:lstStyle/>
                    <a:p>
                      <a:r>
                        <a:rPr lang="en-US" sz="1400" dirty="0"/>
                        <a:t>Meaningful consultations w/</a:t>
                      </a:r>
                    </a:p>
                    <a:p>
                      <a:r>
                        <a:rPr lang="en-US" sz="1400" dirty="0"/>
                        <a:t>stakeholders on the proposed project/program, early screening</a:t>
                      </a:r>
                    </a:p>
                  </a:txBody>
                  <a:tcPr/>
                </a:tc>
                <a:tc>
                  <a:txBody>
                    <a:bodyPr/>
                    <a:lstStyle/>
                    <a:p>
                      <a:r>
                        <a:rPr lang="en-US" sz="1400" dirty="0"/>
                        <a:t>Indicative info on gender considerations &amp; any measures to address these, including process to collect sex-disaggregated data &amp; gender info</a:t>
                      </a:r>
                    </a:p>
                  </a:txBody>
                  <a:tcPr/>
                </a:tc>
                <a:tc>
                  <a:txBody>
                    <a:bodyPr/>
                    <a:lstStyle/>
                    <a:p>
                      <a:pPr marL="228600" indent="-228600">
                        <a:buAutoNum type="alphaLcParenBoth"/>
                      </a:pPr>
                      <a:r>
                        <a:rPr lang="en-US" sz="1400" dirty="0"/>
                        <a:t>Gender analysis or equivalent socio-economic assessment that identifies and describes any gender differences, gender differentiated impacts &amp; risks, and opportunities to address gender gaps and promote the empowerment of women, as relevant to the proposed activity</a:t>
                      </a:r>
                    </a:p>
                    <a:p>
                      <a:pPr marL="228600" indent="-228600">
                        <a:buAutoNum type="alphaLcParenBoth"/>
                      </a:pPr>
                      <a:r>
                        <a:rPr lang="en-US" sz="1400" dirty="0"/>
                        <a:t>Any corresponding gender-responsive measures to address differences, identified impacts &amp; risks, and opportunities through a gender action plan or equivalent</a:t>
                      </a:r>
                    </a:p>
                    <a:p>
                      <a:pPr marL="228600" indent="-228600">
                        <a:buAutoNum type="alphaLcParenBoth"/>
                      </a:pPr>
                      <a:r>
                        <a:rPr lang="en-US" sz="1400" dirty="0"/>
                        <a:t>If gender-responsive measures have been identified, results framework or logical framework with actions, gender-sensitive indicators &amp; sex-disaggregated targets</a:t>
                      </a:r>
                    </a:p>
                  </a:txBody>
                  <a:tcPr/>
                </a:tc>
                <a:tc>
                  <a:txBody>
                    <a:bodyPr/>
                    <a:lstStyle/>
                    <a:p>
                      <a:pPr marL="0" marR="0">
                        <a:lnSpc>
                          <a:spcPct val="107000"/>
                        </a:lnSpc>
                        <a:spcBef>
                          <a:spcPts val="0"/>
                        </a:spcBef>
                        <a:spcAft>
                          <a:spcPts val="0"/>
                        </a:spcAft>
                      </a:pPr>
                      <a:r>
                        <a:rPr lang="en-US" sz="1400" dirty="0">
                          <a:effectLst/>
                        </a:rPr>
                        <a:t>Annual reporting on, including through PIRs, mid-term reviews, and terminal evaluations on progress and results</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3653903617"/>
                  </a:ext>
                </a:extLst>
              </a:tr>
            </a:tbl>
          </a:graphicData>
        </a:graphic>
      </p:graphicFrame>
    </p:spTree>
    <p:extLst>
      <p:ext uri="{BB962C8B-B14F-4D97-AF65-F5344CB8AC3E}">
        <p14:creationId xmlns:p14="http://schemas.microsoft.com/office/powerpoint/2010/main" val="71120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9995F7-17FF-43BC-82E7-DBEB6B5F3A88}"/>
              </a:ext>
            </a:extLst>
          </p:cNvPr>
          <p:cNvGraphicFramePr>
            <a:graphicFrameLocks noGrp="1"/>
          </p:cNvGraphicFramePr>
          <p:nvPr>
            <p:extLst>
              <p:ext uri="{D42A27DB-BD31-4B8C-83A1-F6EECF244321}">
                <p14:modId xmlns:p14="http://schemas.microsoft.com/office/powerpoint/2010/main" val="3149108031"/>
              </p:ext>
            </p:extLst>
          </p:nvPr>
        </p:nvGraphicFramePr>
        <p:xfrm>
          <a:off x="495300" y="198464"/>
          <a:ext cx="8153400" cy="6077526"/>
        </p:xfrm>
        <a:graphic>
          <a:graphicData uri="http://schemas.openxmlformats.org/drawingml/2006/table">
            <a:tbl>
              <a:tblPr firstRow="1" bandRow="1">
                <a:tableStyleId>{21E4AEA4-8DFA-4A89-87EB-49C32662AFE0}</a:tableStyleId>
              </a:tblPr>
              <a:tblGrid>
                <a:gridCol w="1333500">
                  <a:extLst>
                    <a:ext uri="{9D8B030D-6E8A-4147-A177-3AD203B41FA5}">
                      <a16:colId xmlns:a16="http://schemas.microsoft.com/office/drawing/2014/main" val="1410159965"/>
                    </a:ext>
                  </a:extLst>
                </a:gridCol>
                <a:gridCol w="152400">
                  <a:extLst>
                    <a:ext uri="{9D8B030D-6E8A-4147-A177-3AD203B41FA5}">
                      <a16:colId xmlns:a16="http://schemas.microsoft.com/office/drawing/2014/main" val="658936827"/>
                    </a:ext>
                  </a:extLst>
                </a:gridCol>
                <a:gridCol w="2400300">
                  <a:extLst>
                    <a:ext uri="{9D8B030D-6E8A-4147-A177-3AD203B41FA5}">
                      <a16:colId xmlns:a16="http://schemas.microsoft.com/office/drawing/2014/main" val="4000487405"/>
                    </a:ext>
                  </a:extLst>
                </a:gridCol>
                <a:gridCol w="2095500">
                  <a:extLst>
                    <a:ext uri="{9D8B030D-6E8A-4147-A177-3AD203B41FA5}">
                      <a16:colId xmlns:a16="http://schemas.microsoft.com/office/drawing/2014/main" val="486154092"/>
                    </a:ext>
                  </a:extLst>
                </a:gridCol>
                <a:gridCol w="457200">
                  <a:extLst>
                    <a:ext uri="{9D8B030D-6E8A-4147-A177-3AD203B41FA5}">
                      <a16:colId xmlns:a16="http://schemas.microsoft.com/office/drawing/2014/main" val="3278190962"/>
                    </a:ext>
                  </a:extLst>
                </a:gridCol>
                <a:gridCol w="1714500">
                  <a:extLst>
                    <a:ext uri="{9D8B030D-6E8A-4147-A177-3AD203B41FA5}">
                      <a16:colId xmlns:a16="http://schemas.microsoft.com/office/drawing/2014/main" val="4275915189"/>
                    </a:ext>
                  </a:extLst>
                </a:gridCol>
              </a:tblGrid>
              <a:tr h="512040">
                <a:tc>
                  <a:txBody>
                    <a:bodyPr/>
                    <a:lstStyle/>
                    <a:p>
                      <a:pPr algn="ctr"/>
                      <a:r>
                        <a:rPr lang="en-US" sz="1200" dirty="0"/>
                        <a:t>Project identification</a:t>
                      </a:r>
                    </a:p>
                  </a:txBody>
                  <a:tcPr anchor="ctr"/>
                </a:tc>
                <a:tc gridSpan="2">
                  <a:txBody>
                    <a:bodyPr/>
                    <a:lstStyle/>
                    <a:p>
                      <a:pPr algn="ctr"/>
                      <a:r>
                        <a:rPr lang="en-US" sz="1200" dirty="0"/>
                        <a:t>Concept submission </a:t>
                      </a:r>
                    </a:p>
                    <a:p>
                      <a:pPr algn="ctr"/>
                      <a:r>
                        <a:rPr lang="en-US" sz="1200" dirty="0"/>
                        <a:t>(PIF/PFD)</a:t>
                      </a:r>
                    </a:p>
                  </a:txBody>
                  <a:tcPr anchor="ctr"/>
                </a:tc>
                <a:tc hMerge="1">
                  <a:txBody>
                    <a:bodyPr/>
                    <a:lstStyle/>
                    <a:p>
                      <a:pPr algn="ctr"/>
                      <a:endParaRPr lang="en-US" sz="1200" dirty="0"/>
                    </a:p>
                  </a:txBody>
                  <a:tcPr anchor="ctr"/>
                </a:tc>
                <a:tc gridSpan="2">
                  <a:txBody>
                    <a:bodyPr/>
                    <a:lstStyle/>
                    <a:p>
                      <a:pPr algn="ctr"/>
                      <a:r>
                        <a:rPr lang="en-US" sz="1200" dirty="0"/>
                        <a:t>Fully developed project </a:t>
                      </a:r>
                    </a:p>
                    <a:p>
                      <a:pPr algn="ctr"/>
                      <a:r>
                        <a:rPr lang="en-US" sz="1200" dirty="0"/>
                        <a:t>(CEO approval/endorsement)</a:t>
                      </a:r>
                    </a:p>
                  </a:txBody>
                  <a:tcPr anchor="ctr"/>
                </a:tc>
                <a:tc hMerge="1">
                  <a:txBody>
                    <a:bodyPr/>
                    <a:lstStyle/>
                    <a:p>
                      <a:pPr algn="ctr"/>
                      <a:endParaRPr lang="en-US" sz="1200" dirty="0"/>
                    </a:p>
                  </a:txBody>
                  <a:tcPr anchor="ctr"/>
                </a:tc>
                <a:tc>
                  <a:txBody>
                    <a:bodyPr/>
                    <a:lstStyle/>
                    <a:p>
                      <a:pPr algn="ctr"/>
                      <a:r>
                        <a:rPr lang="en-US" sz="1200" dirty="0"/>
                        <a:t>Implementation</a:t>
                      </a:r>
                    </a:p>
                    <a:p>
                      <a:pPr algn="ctr"/>
                      <a:r>
                        <a:rPr lang="en-US" sz="1200" dirty="0"/>
                        <a:t>(PIF, MTR, TR)</a:t>
                      </a:r>
                    </a:p>
                  </a:txBody>
                  <a:tcPr anchor="ctr"/>
                </a:tc>
                <a:extLst>
                  <a:ext uri="{0D108BD9-81ED-4DB2-BD59-A6C34878D82A}">
                    <a16:rowId xmlns:a16="http://schemas.microsoft.com/office/drawing/2014/main" val="1939252320"/>
                  </a:ext>
                </a:extLst>
              </a:tr>
              <a:tr h="351113">
                <a:tc gridSpan="6">
                  <a:txBody>
                    <a:bodyPr/>
                    <a:lstStyle/>
                    <a:p>
                      <a:pPr algn="ctr"/>
                      <a:r>
                        <a:rPr lang="en-US" sz="1800" dirty="0"/>
                        <a:t>Stakeholder Engagement Policy</a:t>
                      </a:r>
                      <a:endParaRPr lang="en-US" sz="1600" dirty="0"/>
                    </a:p>
                  </a:txBody>
                  <a:tcPr anchor="ctr"/>
                </a:tc>
                <a:tc hMerge="1">
                  <a:txBody>
                    <a:bodyPr/>
                    <a:lstStyle/>
                    <a:p>
                      <a:endParaRPr lang="en-US"/>
                    </a:p>
                  </a:txBody>
                  <a:tcPr/>
                </a:tc>
                <a:tc hMerge="1">
                  <a:txBody>
                    <a:bodyPr/>
                    <a:lstStyle/>
                    <a:p>
                      <a:endParaRPr lang="en-US"/>
                    </a:p>
                  </a:txBody>
                  <a:tcPr/>
                </a:tc>
                <a:tc hMerge="1">
                  <a:txBody>
                    <a:bodyPr/>
                    <a:lstStyle/>
                    <a:p>
                      <a:pPr marL="228600" indent="-228600">
                        <a:buAutoNum type="alphaLcParenBoth"/>
                      </a:pPr>
                      <a:endParaRPr lang="en-US" sz="1200"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5941041"/>
                  </a:ext>
                </a:extLst>
              </a:tr>
              <a:tr h="1638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Meaningful consultations w/ stakeholders on the proposed project/program, early screening</a:t>
                      </a:r>
                    </a:p>
                    <a:p>
                      <a:endParaRPr lang="en-US" sz="1300" dirty="0"/>
                    </a:p>
                  </a:txBody>
                  <a:tcPr/>
                </a:tc>
                <a:tc gridSpan="2">
                  <a:txBody>
                    <a:bodyPr/>
                    <a:lstStyle/>
                    <a:p>
                      <a:r>
                        <a:rPr lang="en-US" sz="1300" dirty="0">
                          <a:effectLst/>
                        </a:rPr>
                        <a:t>Indicative info on stakeholder engagement, including any consultations conducted during project development, as well as information on how Stakeholders will be engaged in the project/ program, and means of engagement</a:t>
                      </a:r>
                      <a:endParaRPr lang="en-US" sz="1300" dirty="0"/>
                    </a:p>
                  </a:txBody>
                  <a:tcPr marL="68580" marR="68580" marT="0" marB="0"/>
                </a:tc>
                <a:tc hMerge="1">
                  <a:txBody>
                    <a:bodyPr/>
                    <a:lstStyle/>
                    <a:p>
                      <a:endParaRPr lang="en-US" sz="1300" dirty="0"/>
                    </a:p>
                  </a:txBody>
                  <a:tcPr marL="68580" marR="68580" marT="0" marB="0"/>
                </a:tc>
                <a:tc gridSpan="2">
                  <a:txBody>
                    <a:bodyPr/>
                    <a:lstStyle/>
                    <a:p>
                      <a:pPr marL="0" indent="0">
                        <a:buNone/>
                      </a:pPr>
                      <a:r>
                        <a:rPr lang="en-US" sz="1300" dirty="0">
                          <a:effectLst/>
                        </a:rPr>
                        <a:t>Stakeholder engagement plans or equivalent, with stakeholders who have been and will be engaged, means of engagement, dissemination of information, roles and responsibilities, resource requirements, and timing throughout the project cycle</a:t>
                      </a:r>
                      <a:endParaRPr lang="en-US" sz="1300" dirty="0"/>
                    </a:p>
                  </a:txBody>
                  <a:tcPr marL="68580" marR="68580" marT="0" marB="0"/>
                </a:tc>
                <a:tc hMerge="1">
                  <a:txBody>
                    <a:bodyPr/>
                    <a:lstStyle/>
                    <a:p>
                      <a:pPr marL="0" indent="0">
                        <a:buNone/>
                      </a:pPr>
                      <a:endParaRPr lang="en-US" sz="1400" dirty="0"/>
                    </a:p>
                  </a:txBody>
                  <a:tcPr marL="68580" marR="68580" marT="0" marB="0"/>
                </a:tc>
                <a:tc>
                  <a:txBody>
                    <a:bodyPr/>
                    <a:lstStyle/>
                    <a:p>
                      <a:pPr marL="0" indent="0">
                        <a:buNone/>
                      </a:pPr>
                      <a:r>
                        <a:rPr lang="en-US" sz="1300" dirty="0">
                          <a:effectLst/>
                        </a:rPr>
                        <a:t>Annual reporting on, including through PIRs, mid-term reviews, and terminal evaluations on progress, challenges and outcomes</a:t>
                      </a:r>
                      <a:endParaRPr lang="en-US" sz="1300" dirty="0"/>
                    </a:p>
                  </a:txBody>
                  <a:tcPr marL="68580" marR="68580" marT="0" marB="0"/>
                </a:tc>
                <a:extLst>
                  <a:ext uri="{0D108BD9-81ED-4DB2-BD59-A6C34878D82A}">
                    <a16:rowId xmlns:a16="http://schemas.microsoft.com/office/drawing/2014/main" val="2447482218"/>
                  </a:ext>
                </a:extLst>
              </a:tr>
              <a:tr h="432317">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Environment &amp; Social Safeguard Policy </a:t>
                      </a:r>
                      <a:r>
                        <a:rPr lang="en-US" sz="1600" dirty="0"/>
                        <a:t>(in draft)</a:t>
                      </a:r>
                      <a:endParaRPr lang="en-US" sz="1200" b="1" dirty="0"/>
                    </a:p>
                  </a:txBody>
                  <a:tcPr anchor="ctr"/>
                </a:tc>
                <a:tc hMerge="1">
                  <a:txBody>
                    <a:bodyPr/>
                    <a:lstStyle/>
                    <a:p>
                      <a:endParaRPr lang="en-US"/>
                    </a:p>
                  </a:txBody>
                  <a:tcPr/>
                </a:tc>
                <a:tc hMerge="1">
                  <a:txBody>
                    <a:bodyPr/>
                    <a:lstStyle/>
                    <a:p>
                      <a:endParaRPr lang="en-US"/>
                    </a:p>
                  </a:txBody>
                  <a:tcPr/>
                </a:tc>
                <a:tc hMerge="1">
                  <a:txBody>
                    <a:bodyPr/>
                    <a:lstStyle/>
                    <a:p>
                      <a:pPr marL="228600" indent="-228600">
                        <a:buAutoNum type="alphaLcParenBoth"/>
                      </a:pPr>
                      <a:endParaRPr lang="en-US" sz="1200" dirty="0"/>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977782"/>
                  </a:ext>
                </a:extLst>
              </a:tr>
              <a:tr h="10670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Meaningful consultations w/ stakeholders on the proposed project/program, early screening</a:t>
                      </a:r>
                    </a:p>
                  </a:txBody>
                  <a:tcPr/>
                </a:tc>
                <a:tc hMerge="1">
                  <a:txBody>
                    <a:bodyPr/>
                    <a:lstStyle/>
                    <a:p>
                      <a:r>
                        <a:rPr lang="en-US" sz="1300" dirty="0">
                          <a:effectLst/>
                        </a:rPr>
                        <a:t>Indicative info on any environmental and social risks and potential impacts associated with the proposed project/ program; and any measures to address these</a:t>
                      </a:r>
                      <a:endParaRPr lang="en-US" sz="1300" dirty="0"/>
                    </a:p>
                  </a:txBody>
                  <a:tcPr marL="68580" marR="68580" marT="0" marB="0"/>
                </a:tc>
                <a:tc>
                  <a:txBody>
                    <a:bodyPr/>
                    <a:lstStyle/>
                    <a:p>
                      <a:r>
                        <a:rPr lang="en-US" sz="1300" dirty="0">
                          <a:effectLst/>
                        </a:rPr>
                        <a:t>Indicative info on any environmental and social risks and potential impacts associated with the proposed project/ program; and any measures to address these</a:t>
                      </a:r>
                      <a:endParaRPr lang="en-US" sz="1300" dirty="0"/>
                    </a:p>
                  </a:txBody>
                  <a:tcPr marL="68580" marR="68580" marT="0" marB="0"/>
                </a:tc>
                <a:tc gridSpan="2">
                  <a:txBody>
                    <a:bodyPr/>
                    <a:lstStyle/>
                    <a:p>
                      <a:pPr marL="0" indent="0">
                        <a:buNone/>
                      </a:pPr>
                      <a:r>
                        <a:rPr lang="en-US" sz="1300" dirty="0">
                          <a:effectLst/>
                        </a:rPr>
                        <a:t>Additional information on relevant risks and impacts, and measures to address these, including any assessments carried out, and any environmental and social management plans or the equivalent</a:t>
                      </a:r>
                      <a:endParaRPr lang="en-US" sz="1300" dirty="0"/>
                    </a:p>
                  </a:txBody>
                  <a:tcPr marL="68580" marR="68580" marT="0" marB="0"/>
                </a:tc>
                <a:tc hMerge="1">
                  <a:txBody>
                    <a:bodyPr/>
                    <a:lstStyle/>
                    <a:p>
                      <a:pPr marL="0" indent="0">
                        <a:buNone/>
                      </a:pPr>
                      <a:endParaRPr lang="en-US" sz="1400" dirty="0"/>
                    </a:p>
                  </a:txBody>
                  <a:tcPr marL="68580" marR="68580" marT="0" marB="0"/>
                </a:tc>
                <a:tc>
                  <a:txBody>
                    <a:bodyPr/>
                    <a:lstStyle/>
                    <a:p>
                      <a:pPr marL="0" indent="0">
                        <a:buNone/>
                      </a:pPr>
                      <a:r>
                        <a:rPr lang="en-US" sz="1300" dirty="0">
                          <a:effectLst/>
                        </a:rPr>
                        <a:t>Reporting at mid-term and completion on the implementation of relevant environmental and social management measures</a:t>
                      </a:r>
                      <a:endParaRPr lang="en-US" sz="1300" dirty="0"/>
                    </a:p>
                  </a:txBody>
                  <a:tcPr marL="68580" marR="68580" marT="0" marB="0"/>
                </a:tc>
                <a:extLst>
                  <a:ext uri="{0D108BD9-81ED-4DB2-BD59-A6C34878D82A}">
                    <a16:rowId xmlns:a16="http://schemas.microsoft.com/office/drawing/2014/main" val="1657423555"/>
                  </a:ext>
                </a:extLst>
              </a:tr>
              <a:tr h="442139">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Co-financing Policy</a:t>
                      </a:r>
                      <a:endParaRPr lang="en-US" sz="1200" b="1" dirty="0"/>
                    </a:p>
                  </a:txBody>
                  <a:tcPr anchor="ctr"/>
                </a:tc>
                <a:tc hMerge="1">
                  <a:txBody>
                    <a:bodyPr/>
                    <a:lstStyle/>
                    <a:p>
                      <a:endParaRPr lang="en-US"/>
                    </a:p>
                  </a:txBody>
                  <a:tcPr/>
                </a:tc>
                <a:tc hMerge="1">
                  <a:txBody>
                    <a:bodyPr/>
                    <a:lstStyle/>
                    <a:p>
                      <a:endParaRPr lang="en-US"/>
                    </a:p>
                  </a:txBody>
                  <a:tcPr/>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2762342"/>
                  </a:ext>
                </a:extLst>
              </a:tr>
              <a:tr h="1299903">
                <a:tc>
                  <a:txBody>
                    <a:bodyPr/>
                    <a:lstStyle/>
                    <a:p>
                      <a:endParaRPr lang="en-US" sz="1300" dirty="0"/>
                    </a:p>
                  </a:txBody>
                  <a:tcPr/>
                </a:tc>
                <a:tc gridSpan="2">
                  <a:txBody>
                    <a:bodyPr/>
                    <a:lstStyle/>
                    <a:p>
                      <a:r>
                        <a:rPr lang="en-US" sz="1300" dirty="0">
                          <a:effectLst/>
                        </a:rPr>
                        <a:t>Indicative information on the expected amounts, sources and types of co-financing, and the sub-set of such co-financing that meets the definition of ”investment mobilized”</a:t>
                      </a:r>
                      <a:endParaRPr lang="en-US" sz="1300" dirty="0"/>
                    </a:p>
                  </a:txBody>
                  <a:tcPr marL="68580" marR="68580" marT="0" marB="0"/>
                </a:tc>
                <a:tc hMerge="1">
                  <a:txBody>
                    <a:bodyPr/>
                    <a:lstStyle/>
                    <a:p>
                      <a:endParaRPr lang="en-US" sz="1300" dirty="0"/>
                    </a:p>
                  </a:txBody>
                  <a:tcPr marL="68580" marR="68580" marT="0" marB="0"/>
                </a:tc>
                <a:tc>
                  <a:txBody>
                    <a:bodyPr/>
                    <a:lstStyle/>
                    <a:p>
                      <a:pPr marL="0" marR="0">
                        <a:lnSpc>
                          <a:spcPct val="107000"/>
                        </a:lnSpc>
                        <a:spcBef>
                          <a:spcPts val="0"/>
                        </a:spcBef>
                        <a:spcAft>
                          <a:spcPts val="0"/>
                        </a:spcAft>
                      </a:pPr>
                      <a:r>
                        <a:rPr lang="en-US" sz="1300" dirty="0">
                          <a:effectLst/>
                        </a:rPr>
                        <a:t>Confirmed information on the expected amounts, sources and types of co-financing and “investment mobilized”, with supporting evidence</a:t>
                      </a:r>
                      <a:endParaRPr lang="en-US" sz="13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r>
                        <a:rPr lang="en-US" sz="1300" dirty="0">
                          <a:effectLst/>
                        </a:rPr>
                        <a:t>Reporting at mid-term and completion on actual amounts, sources and types of co-financing and investment mobilized </a:t>
                      </a:r>
                      <a:endParaRPr lang="en-US" sz="13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15876129"/>
                  </a:ext>
                </a:extLst>
              </a:tr>
            </a:tbl>
          </a:graphicData>
        </a:graphic>
      </p:graphicFrame>
    </p:spTree>
    <p:extLst>
      <p:ext uri="{BB962C8B-B14F-4D97-AF65-F5344CB8AC3E}">
        <p14:creationId xmlns:p14="http://schemas.microsoft.com/office/powerpoint/2010/main" val="1861100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8044</TotalTime>
  <Words>1315</Words>
  <Application>Microsoft Office PowerPoint</Application>
  <PresentationFormat>On-screen Show (4:3)</PresentationFormat>
  <Paragraphs>246</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Malgun Gothic</vt:lpstr>
      <vt:lpstr>Arial</vt:lpstr>
      <vt:lpstr>Calibri</vt:lpstr>
      <vt:lpstr>Times New Roman</vt:lpstr>
      <vt:lpstr>Office Theme</vt:lpstr>
      <vt:lpstr>GEF Project &amp; Program Cycle &amp; Key Policies  GEF-7 National Dialogue  </vt:lpstr>
      <vt:lpstr>PowerPoint Presentation</vt:lpstr>
      <vt:lpstr>GEF Project Modalities</vt:lpstr>
      <vt:lpstr> Full-Sized Project Cycle</vt:lpstr>
      <vt:lpstr> Medium-Sized Project Cycle (2 step approval)</vt:lpstr>
      <vt:lpstr> Medium-Sized Project Cycle (1 step approval)</vt:lpstr>
      <vt:lpstr> Program</vt:lpstr>
      <vt:lpstr>Key GEF-7 Policies</vt:lpstr>
      <vt:lpstr>PowerPoint Presentation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Seo-Jeong Yoon</cp:lastModifiedBy>
  <cp:revision>703</cp:revision>
  <cp:lastPrinted>2015-06-17T22:38:40Z</cp:lastPrinted>
  <dcterms:created xsi:type="dcterms:W3CDTF">2011-03-08T15:42:01Z</dcterms:created>
  <dcterms:modified xsi:type="dcterms:W3CDTF">2018-09-11T06:39:17Z</dcterms:modified>
</cp:coreProperties>
</file>