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74" r:id="rId3"/>
  </p:sldMasterIdLst>
  <p:notesMasterIdLst>
    <p:notesMasterId r:id="rId29"/>
  </p:notesMasterIdLst>
  <p:handoutMasterIdLst>
    <p:handoutMasterId r:id="rId30"/>
  </p:handoutMasterIdLst>
  <p:sldIdLst>
    <p:sldId id="430" r:id="rId4"/>
    <p:sldId id="396" r:id="rId5"/>
    <p:sldId id="419" r:id="rId6"/>
    <p:sldId id="390" r:id="rId7"/>
    <p:sldId id="428" r:id="rId8"/>
    <p:sldId id="431" r:id="rId9"/>
    <p:sldId id="432" r:id="rId10"/>
    <p:sldId id="434" r:id="rId11"/>
    <p:sldId id="436" r:id="rId12"/>
    <p:sldId id="378" r:id="rId13"/>
    <p:sldId id="420" r:id="rId14"/>
    <p:sldId id="435" r:id="rId15"/>
    <p:sldId id="387" r:id="rId16"/>
    <p:sldId id="437" r:id="rId17"/>
    <p:sldId id="438" r:id="rId18"/>
    <p:sldId id="439" r:id="rId19"/>
    <p:sldId id="440" r:id="rId20"/>
    <p:sldId id="441" r:id="rId21"/>
    <p:sldId id="442" r:id="rId22"/>
    <p:sldId id="443" r:id="rId23"/>
    <p:sldId id="444" r:id="rId24"/>
    <p:sldId id="445" r:id="rId25"/>
    <p:sldId id="446" r:id="rId26"/>
    <p:sldId id="447" r:id="rId27"/>
    <p:sldId id="448" r:id="rId28"/>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2571" autoAdjust="0"/>
  </p:normalViewPr>
  <p:slideViewPr>
    <p:cSldViewPr>
      <p:cViewPr varScale="1">
        <p:scale>
          <a:sx n="108" d="100"/>
          <a:sy n="108" d="100"/>
        </p:scale>
        <p:origin x="174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3" d="100"/>
          <a:sy n="63" d="100"/>
        </p:scale>
        <p:origin x="-3235" y="-72"/>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sz="3600" dirty="0" smtClean="0">
                <a:solidFill>
                  <a:schemeClr val="accent4"/>
                </a:solidFill>
              </a:rPr>
              <a:t>Пополнение средств ГЭФ</a:t>
            </a:r>
            <a:endParaRPr lang="en-US" sz="3600" dirty="0">
              <a:solidFill>
                <a:schemeClr val="accent4"/>
              </a:solidFill>
            </a:endParaRPr>
          </a:p>
        </c:rich>
      </c:tx>
      <c:layout>
        <c:manualLayout>
          <c:xMode val="edge"/>
          <c:yMode val="edge"/>
          <c:x val="0.26659288218343302"/>
          <c:y val="0"/>
        </c:manualLayout>
      </c:layout>
      <c:overlay val="1"/>
    </c:title>
    <c:autoTitleDeleted val="0"/>
    <c:plotArea>
      <c:layout>
        <c:manualLayout>
          <c:layoutTarget val="inner"/>
          <c:xMode val="edge"/>
          <c:yMode val="edge"/>
          <c:x val="9.2052689218043507E-2"/>
          <c:y val="2.4228080256009799E-2"/>
          <c:w val="0.61414667572147896"/>
          <c:h val="0.80771218686080004"/>
        </c:manualLayout>
      </c:layout>
      <c:barChart>
        <c:barDir val="col"/>
        <c:grouping val="stacked"/>
        <c:varyColors val="0"/>
        <c:ser>
          <c:idx val="0"/>
          <c:order val="0"/>
          <c:tx>
            <c:strRef>
              <c:f>Sheet1!$A$3</c:f>
              <c:strCache>
                <c:ptCount val="1"/>
                <c:pt idx="0">
                  <c:v>Новые выделенные средства</c:v>
                </c:pt>
              </c:strCache>
            </c:strRef>
          </c:tx>
          <c:invertIfNegative val="0"/>
          <c:cat>
            <c:multiLvlStrRef>
              <c:f>Sheet1!$B$1:$H$2</c:f>
              <c:multiLvlStrCache>
                <c:ptCount val="7"/>
                <c:lvl>
                  <c:pt idx="0">
                    <c:v>Апрель 1991 г.-июнь 1994 г.</c:v>
                  </c:pt>
                  <c:pt idx="1">
                    <c:v>Июль 1994 г.- июнь 1998 г.</c:v>
                  </c:pt>
                  <c:pt idx="2">
                    <c:v>Июль 1998 г. -июнь 2002 г.</c:v>
                  </c:pt>
                  <c:pt idx="3">
                    <c:v>Июль 2002 г. -июнь 2006 г.</c:v>
                  </c:pt>
                  <c:pt idx="4">
                    <c:v>Июль 2006 г.-Июнь 2010 г.</c:v>
                  </c:pt>
                  <c:pt idx="5">
                    <c:v>Июль 2010 г.- Июнь 2014 г.</c:v>
                  </c:pt>
                  <c:pt idx="6">
                    <c:v>Июль 2014 г. -июнь 2018 г.</c:v>
                  </c:pt>
                </c:lvl>
                <c:lvl>
                  <c:pt idx="0">
                    <c:v>Пилотная стадия</c:v>
                  </c:pt>
                  <c:pt idx="1">
                    <c:v>ГЭФ-1</c:v>
                  </c:pt>
                  <c:pt idx="2">
                    <c:v>ГЭФ-2</c:v>
                  </c:pt>
                  <c:pt idx="3">
                    <c:v>ГЭФ-3</c:v>
                  </c:pt>
                  <c:pt idx="4">
                    <c:v>ГЭФ-4</c:v>
                  </c:pt>
                  <c:pt idx="5">
                    <c:v>ГЭФ-5</c:v>
                  </c:pt>
                  <c:pt idx="6">
                    <c:v>ГЭФ-6</c:v>
                  </c:pt>
                </c:lvl>
              </c:multiLvlStrCache>
            </c:multiLvlStrRef>
          </c:cat>
          <c:val>
            <c:numRef>
              <c:f>Sheet1!$B$3:$H$3</c:f>
              <c:numCache>
                <c:formatCode>General</c:formatCode>
                <c:ptCount val="7"/>
                <c:pt idx="0">
                  <c:v>871.83</c:v>
                </c:pt>
                <c:pt idx="1">
                  <c:v>2010</c:v>
                </c:pt>
                <c:pt idx="2">
                  <c:v>1983.08</c:v>
                </c:pt>
                <c:pt idx="3">
                  <c:v>2224.3000000000002</c:v>
                </c:pt>
                <c:pt idx="4">
                  <c:v>2298.54</c:v>
                </c:pt>
                <c:pt idx="5">
                  <c:v>3541.15</c:v>
                </c:pt>
                <c:pt idx="6">
                  <c:v>3715.85</c:v>
                </c:pt>
              </c:numCache>
            </c:numRef>
          </c:val>
        </c:ser>
        <c:ser>
          <c:idx val="1"/>
          <c:order val="1"/>
          <c:tx>
            <c:strRef>
              <c:f>Sheet1!$A$4</c:f>
              <c:strCache>
                <c:ptCount val="1"/>
                <c:pt idx="0">
                  <c:v>Перенесенные с предыдущего периода</c:v>
                </c:pt>
              </c:strCache>
            </c:strRef>
          </c:tx>
          <c:invertIfNegative val="0"/>
          <c:cat>
            <c:multiLvlStrRef>
              <c:f>Sheet1!$B$1:$H$2</c:f>
              <c:multiLvlStrCache>
                <c:ptCount val="7"/>
                <c:lvl>
                  <c:pt idx="0">
                    <c:v>Апрель 1991 г.-июнь 1994 г.</c:v>
                  </c:pt>
                  <c:pt idx="1">
                    <c:v>Июль 1994 г.- июнь 1998 г.</c:v>
                  </c:pt>
                  <c:pt idx="2">
                    <c:v>Июль 1998 г. -июнь 2002 г.</c:v>
                  </c:pt>
                  <c:pt idx="3">
                    <c:v>Июль 2002 г. -июнь 2006 г.</c:v>
                  </c:pt>
                  <c:pt idx="4">
                    <c:v>Июль 2006 г.-Июнь 2010 г.</c:v>
                  </c:pt>
                  <c:pt idx="5">
                    <c:v>Июль 2010 г.- Июнь 2014 г.</c:v>
                  </c:pt>
                  <c:pt idx="6">
                    <c:v>Июль 2014 г. -июнь 2018 г.</c:v>
                  </c:pt>
                </c:lvl>
                <c:lvl>
                  <c:pt idx="0">
                    <c:v>Пилотная стадия</c:v>
                  </c:pt>
                  <c:pt idx="1">
                    <c:v>ГЭФ-1</c:v>
                  </c:pt>
                  <c:pt idx="2">
                    <c:v>ГЭФ-2</c:v>
                  </c:pt>
                  <c:pt idx="3">
                    <c:v>ГЭФ-3</c:v>
                  </c:pt>
                  <c:pt idx="4">
                    <c:v>ГЭФ-4</c:v>
                  </c:pt>
                  <c:pt idx="5">
                    <c:v>ГЭФ-5</c:v>
                  </c:pt>
                  <c:pt idx="6">
                    <c:v>ГЭФ-6</c:v>
                  </c:pt>
                </c:lvl>
              </c:multiLvlStrCache>
            </c:multiLvlStrRef>
          </c:cat>
          <c:val>
            <c:numRef>
              <c:f>Sheet1!$B$4:$H$4</c:f>
              <c:numCache>
                <c:formatCode>General</c:formatCode>
                <c:ptCount val="7"/>
                <c:pt idx="2">
                  <c:v>686.91</c:v>
                </c:pt>
                <c:pt idx="3">
                  <c:v>570.55999999999995</c:v>
                </c:pt>
                <c:pt idx="4">
                  <c:v>477.55</c:v>
                </c:pt>
                <c:pt idx="5">
                  <c:v>686.8</c:v>
                </c:pt>
                <c:pt idx="6">
                  <c:v>583.29</c:v>
                </c:pt>
              </c:numCache>
            </c:numRef>
          </c:val>
        </c:ser>
        <c:ser>
          <c:idx val="2"/>
          <c:order val="2"/>
          <c:tx>
            <c:strRef>
              <c:f>Sheet1!$A$5</c:f>
              <c:strCache>
                <c:ptCount val="1"/>
                <c:pt idx="0">
                  <c:v>Доход от инвестиций (примечание: ГЭФ 5 и 6: прогнозный показатель)</c:v>
                </c:pt>
              </c:strCache>
            </c:strRef>
          </c:tx>
          <c:invertIfNegative val="0"/>
          <c:cat>
            <c:multiLvlStrRef>
              <c:f>Sheet1!$B$1:$H$2</c:f>
              <c:multiLvlStrCache>
                <c:ptCount val="7"/>
                <c:lvl>
                  <c:pt idx="0">
                    <c:v>Апрель 1991 г.-июнь 1994 г.</c:v>
                  </c:pt>
                  <c:pt idx="1">
                    <c:v>Июль 1994 г.- июнь 1998 г.</c:v>
                  </c:pt>
                  <c:pt idx="2">
                    <c:v>Июль 1998 г. -июнь 2002 г.</c:v>
                  </c:pt>
                  <c:pt idx="3">
                    <c:v>Июль 2002 г. -июнь 2006 г.</c:v>
                  </c:pt>
                  <c:pt idx="4">
                    <c:v>Июль 2006 г.-Июнь 2010 г.</c:v>
                  </c:pt>
                  <c:pt idx="5">
                    <c:v>Июль 2010 г.- Июнь 2014 г.</c:v>
                  </c:pt>
                  <c:pt idx="6">
                    <c:v>Июль 2014 г. -июнь 2018 г.</c:v>
                  </c:pt>
                </c:lvl>
                <c:lvl>
                  <c:pt idx="0">
                    <c:v>Пилотная стадия</c:v>
                  </c:pt>
                  <c:pt idx="1">
                    <c:v>ГЭФ-1</c:v>
                  </c:pt>
                  <c:pt idx="2">
                    <c:v>ГЭФ-2</c:v>
                  </c:pt>
                  <c:pt idx="3">
                    <c:v>ГЭФ-3</c:v>
                  </c:pt>
                  <c:pt idx="4">
                    <c:v>ГЭФ-4</c:v>
                  </c:pt>
                  <c:pt idx="5">
                    <c:v>ГЭФ-5</c:v>
                  </c:pt>
                  <c:pt idx="6">
                    <c:v>ГЭФ-6</c:v>
                  </c:pt>
                </c:lvl>
              </c:multiLvlStrCache>
            </c:multiLvlStrRef>
          </c:cat>
          <c:val>
            <c:numRef>
              <c:f>Sheet1!$B$5:$H$5</c:f>
              <c:numCache>
                <c:formatCode>General</c:formatCode>
                <c:ptCount val="7"/>
                <c:pt idx="3">
                  <c:v>132.46</c:v>
                </c:pt>
                <c:pt idx="4">
                  <c:v>569.30999999999995</c:v>
                </c:pt>
                <c:pt idx="5">
                  <c:v>112.04</c:v>
                </c:pt>
                <c:pt idx="6">
                  <c:v>134</c:v>
                </c:pt>
              </c:numCache>
            </c:numRef>
          </c:val>
        </c:ser>
        <c:dLbls>
          <c:showLegendKey val="0"/>
          <c:showVal val="0"/>
          <c:showCatName val="0"/>
          <c:showSerName val="0"/>
          <c:showPercent val="0"/>
          <c:showBubbleSize val="0"/>
        </c:dLbls>
        <c:gapWidth val="150"/>
        <c:overlap val="100"/>
        <c:axId val="378491360"/>
        <c:axId val="378491752"/>
      </c:barChart>
      <c:catAx>
        <c:axId val="378491360"/>
        <c:scaling>
          <c:orientation val="minMax"/>
        </c:scaling>
        <c:delete val="0"/>
        <c:axPos val="b"/>
        <c:title>
          <c:tx>
            <c:rich>
              <a:bodyPr/>
              <a:lstStyle/>
              <a:p>
                <a:pPr>
                  <a:defRPr/>
                </a:pPr>
                <a:r>
                  <a:rPr lang="ru-RU" dirty="0" smtClean="0"/>
                  <a:t>Цикл</a:t>
                </a:r>
                <a:r>
                  <a:rPr lang="ru-RU" baseline="0" dirty="0" smtClean="0"/>
                  <a:t> пополнения средств ГЭФ</a:t>
                </a:r>
                <a:endParaRPr lang="en-US" dirty="0"/>
              </a:p>
            </c:rich>
          </c:tx>
          <c:layout>
            <c:manualLayout>
              <c:xMode val="edge"/>
              <c:yMode val="edge"/>
              <c:x val="0.35251020625714902"/>
              <c:y val="0.95590826863439404"/>
            </c:manualLayout>
          </c:layout>
          <c:overlay val="0"/>
        </c:title>
        <c:numFmt formatCode="General" sourceLinked="0"/>
        <c:majorTickMark val="out"/>
        <c:minorTickMark val="none"/>
        <c:tickLblPos val="nextTo"/>
        <c:crossAx val="378491752"/>
        <c:crosses val="autoZero"/>
        <c:auto val="1"/>
        <c:lblAlgn val="ctr"/>
        <c:lblOffset val="100"/>
        <c:noMultiLvlLbl val="0"/>
      </c:catAx>
      <c:valAx>
        <c:axId val="378491752"/>
        <c:scaling>
          <c:orientation val="minMax"/>
        </c:scaling>
        <c:delete val="0"/>
        <c:axPos val="l"/>
        <c:majorGridlines/>
        <c:title>
          <c:tx>
            <c:rich>
              <a:bodyPr rot="-5400000" vert="horz"/>
              <a:lstStyle/>
              <a:p>
                <a:pPr>
                  <a:defRPr/>
                </a:pPr>
                <a:r>
                  <a:rPr lang="ru-RU" dirty="0" smtClean="0"/>
                  <a:t>В млрд. долларов США</a:t>
                </a:r>
                <a:endParaRPr lang="en-US" dirty="0"/>
              </a:p>
            </c:rich>
          </c:tx>
          <c:layout>
            <c:manualLayout>
              <c:xMode val="edge"/>
              <c:yMode val="edge"/>
              <c:x val="9.9079971691436591E-3"/>
              <c:y val="0.36523936041737098"/>
            </c:manualLayout>
          </c:layout>
          <c:overlay val="0"/>
        </c:title>
        <c:numFmt formatCode="_(&quot;$&quot;* #.0,_);_(&quot;$&quot;* \(#,##0.\5\);_(&quot;$&quot;* 0?_);_(@_)" sourceLinked="0"/>
        <c:majorTickMark val="out"/>
        <c:minorTickMark val="none"/>
        <c:tickLblPos val="nextTo"/>
        <c:crossAx val="378491360"/>
        <c:crosses val="autoZero"/>
        <c:crossBetween val="between"/>
      </c:valAx>
      <c:spPr>
        <a:noFill/>
        <a:ln w="25400">
          <a:noFill/>
        </a:ln>
      </c:spPr>
    </c:plotArea>
    <c:legend>
      <c:legendPos val="r"/>
      <c:layout>
        <c:manualLayout>
          <c:xMode val="edge"/>
          <c:yMode val="edge"/>
          <c:x val="0.73328316477922695"/>
          <c:y val="0.29633285205903298"/>
          <c:w val="0.25255633255633297"/>
          <c:h val="0.42401402676160399"/>
        </c:manualLayout>
      </c:layout>
      <c:overlay val="0"/>
      <c:txPr>
        <a:bodyPr/>
        <a:lstStyle/>
        <a:p>
          <a:pPr>
            <a:defRPr sz="1400"/>
          </a:pPr>
          <a:endParaRPr lang="en-US"/>
        </a:p>
      </c:txPr>
    </c:legend>
    <c:plotVisOnly val="1"/>
    <c:dispBlanksAs val="gap"/>
    <c:showDLblsOverMax val="0"/>
  </c:chart>
  <c:externalData r:id="rId1">
    <c:autoUpdate val="0"/>
  </c:externalData>
</c:chartSpace>
</file>

<file path=ppt/diagrams/_rels/data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image" Target="../media/image12.jpg"/><Relationship Id="rId5" Type="http://schemas.openxmlformats.org/officeDocument/2006/relationships/image" Target="../media/image16.jpeg"/><Relationship Id="rId4" Type="http://schemas.openxmlformats.org/officeDocument/2006/relationships/image" Target="../media/image15.jp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EB4D7E-F96A-4C50-B16B-9F365A4C86EF}" type="doc">
      <dgm:prSet loTypeId="urn:microsoft.com/office/officeart/2005/8/layout/vList4" loCatId="list" qsTypeId="urn:microsoft.com/office/officeart/2005/8/quickstyle/3d4" qsCatId="3D" csTypeId="urn:microsoft.com/office/officeart/2005/8/colors/accent3_5" csCatId="accent3" phldr="1"/>
      <dgm:spPr/>
      <dgm:t>
        <a:bodyPr/>
        <a:lstStyle/>
        <a:p>
          <a:endParaRPr lang="en-US"/>
        </a:p>
      </dgm:t>
    </dgm:pt>
    <dgm:pt modelId="{EC30C000-1C20-405C-A1A6-EA09AC3A5C85}">
      <dgm:prSet phldrT="[Text]" custT="1"/>
      <dgm:spPr/>
      <dgm:t>
        <a:bodyPr/>
        <a:lstStyle/>
        <a:p>
          <a:pPr algn="ctr"/>
          <a:r>
            <a:rPr lang="ru-RU" sz="2000" dirty="0" smtClean="0">
              <a:solidFill>
                <a:schemeClr val="tx1"/>
              </a:solidFill>
            </a:rPr>
            <a:t>Трансформационное изменение политической и нормативно-правовой базы</a:t>
          </a:r>
          <a:endParaRPr lang="en-US" sz="2000" dirty="0">
            <a:solidFill>
              <a:schemeClr val="tx1"/>
            </a:solidFill>
          </a:endParaRPr>
        </a:p>
      </dgm:t>
    </dgm:pt>
    <dgm:pt modelId="{C5B10D39-7EC2-4844-B064-2B4B4DC53C30}" type="parTrans" cxnId="{F7A5A587-9A3D-4268-993D-31AED34C5F1B}">
      <dgm:prSet/>
      <dgm:spPr/>
      <dgm:t>
        <a:bodyPr/>
        <a:lstStyle/>
        <a:p>
          <a:endParaRPr lang="en-US"/>
        </a:p>
      </dgm:t>
    </dgm:pt>
    <dgm:pt modelId="{02481C56-E20D-468A-A4EC-16A51679D73B}" type="sibTrans" cxnId="{F7A5A587-9A3D-4268-993D-31AED34C5F1B}">
      <dgm:prSet/>
      <dgm:spPr/>
      <dgm:t>
        <a:bodyPr/>
        <a:lstStyle/>
        <a:p>
          <a:endParaRPr lang="en-US"/>
        </a:p>
      </dgm:t>
    </dgm:pt>
    <dgm:pt modelId="{86F4DC06-25A6-4407-9622-329F4871C216}">
      <dgm:prSet phldrT="[Text]" custT="1"/>
      <dgm:spPr/>
      <dgm:t>
        <a:bodyPr/>
        <a:lstStyle/>
        <a:p>
          <a:pPr algn="ctr"/>
          <a:r>
            <a:rPr lang="ru-RU" sz="2000" dirty="0" smtClean="0">
              <a:solidFill>
                <a:schemeClr val="tx1"/>
              </a:solidFill>
            </a:rPr>
            <a:t>Укрепление институционального потенциала и процессов принятия решений</a:t>
          </a:r>
          <a:endParaRPr lang="en-US" sz="2000" dirty="0">
            <a:solidFill>
              <a:schemeClr val="tx1"/>
            </a:solidFill>
          </a:endParaRPr>
        </a:p>
      </dgm:t>
    </dgm:pt>
    <dgm:pt modelId="{DF8A4ED1-821F-4FB1-B52A-54BCD8E5062E}" type="parTrans" cxnId="{84379829-00D0-4428-B2FC-EB448EDCA031}">
      <dgm:prSet/>
      <dgm:spPr/>
      <dgm:t>
        <a:bodyPr/>
        <a:lstStyle/>
        <a:p>
          <a:endParaRPr lang="en-US"/>
        </a:p>
      </dgm:t>
    </dgm:pt>
    <dgm:pt modelId="{67D5FF4A-21F6-467C-BC81-73FA6DC61785}" type="sibTrans" cxnId="{84379829-00D0-4428-B2FC-EB448EDCA031}">
      <dgm:prSet/>
      <dgm:spPr/>
      <dgm:t>
        <a:bodyPr/>
        <a:lstStyle/>
        <a:p>
          <a:endParaRPr lang="en-US"/>
        </a:p>
      </dgm:t>
    </dgm:pt>
    <dgm:pt modelId="{08269FDE-9919-4C6F-AD0A-2EB35E313DEB}">
      <dgm:prSet phldrT="[Text]" custT="1"/>
      <dgm:spPr/>
      <dgm:t>
        <a:bodyPr/>
        <a:lstStyle/>
        <a:p>
          <a:pPr algn="ctr"/>
          <a:r>
            <a:rPr lang="ru-RU" sz="2000" dirty="0" smtClean="0">
              <a:solidFill>
                <a:schemeClr val="tx1"/>
              </a:solidFill>
            </a:rPr>
            <a:t>Организация альянсов множества заинтересованных сторон</a:t>
          </a:r>
          <a:endParaRPr lang="en-US" sz="2000" dirty="0">
            <a:solidFill>
              <a:schemeClr val="tx1"/>
            </a:solidFill>
          </a:endParaRPr>
        </a:p>
      </dgm:t>
    </dgm:pt>
    <dgm:pt modelId="{0D1D8E66-5140-4E30-8EE9-4E5276371228}" type="parTrans" cxnId="{0485CAA8-57BB-4830-8328-0DD5CC9E71FE}">
      <dgm:prSet/>
      <dgm:spPr/>
      <dgm:t>
        <a:bodyPr/>
        <a:lstStyle/>
        <a:p>
          <a:endParaRPr lang="en-US"/>
        </a:p>
      </dgm:t>
    </dgm:pt>
    <dgm:pt modelId="{8AB6B631-FE0B-462F-B011-E568BCDC9E96}" type="sibTrans" cxnId="{0485CAA8-57BB-4830-8328-0DD5CC9E71FE}">
      <dgm:prSet/>
      <dgm:spPr/>
      <dgm:t>
        <a:bodyPr/>
        <a:lstStyle/>
        <a:p>
          <a:endParaRPr lang="en-US"/>
        </a:p>
      </dgm:t>
    </dgm:pt>
    <dgm:pt modelId="{D264928A-0DF7-4BD6-B8DE-E95590C7C62C}">
      <dgm:prSet phldrT="[Text]" custT="1"/>
      <dgm:spPr/>
      <dgm:t>
        <a:bodyPr/>
        <a:lstStyle/>
        <a:p>
          <a:pPr algn="ctr"/>
          <a:r>
            <a:rPr lang="ru-RU" sz="2000" dirty="0" smtClean="0">
              <a:solidFill>
                <a:schemeClr val="tx1"/>
              </a:solidFill>
            </a:rPr>
            <a:t>Демонстрация инновационных подходов</a:t>
          </a:r>
          <a:endParaRPr lang="en-US" sz="2000" dirty="0">
            <a:solidFill>
              <a:schemeClr val="tx1"/>
            </a:solidFill>
          </a:endParaRPr>
        </a:p>
      </dgm:t>
    </dgm:pt>
    <dgm:pt modelId="{2CAD1CEA-DAE0-4C17-A959-C4FC8130593B}" type="parTrans" cxnId="{F607D431-3F8C-4F48-8473-24B81E2A5A15}">
      <dgm:prSet/>
      <dgm:spPr/>
      <dgm:t>
        <a:bodyPr/>
        <a:lstStyle/>
        <a:p>
          <a:endParaRPr lang="en-US"/>
        </a:p>
      </dgm:t>
    </dgm:pt>
    <dgm:pt modelId="{FA681CBC-08BF-4995-B6C1-4094DC2AE908}" type="sibTrans" cxnId="{F607D431-3F8C-4F48-8473-24B81E2A5A15}">
      <dgm:prSet/>
      <dgm:spPr/>
      <dgm:t>
        <a:bodyPr/>
        <a:lstStyle/>
        <a:p>
          <a:endParaRPr lang="en-US"/>
        </a:p>
      </dgm:t>
    </dgm:pt>
    <dgm:pt modelId="{022D3D55-8BE9-410A-8C45-737CD3A148F2}">
      <dgm:prSet custT="1"/>
      <dgm:spPr/>
      <dgm:t>
        <a:bodyPr/>
        <a:lstStyle/>
        <a:p>
          <a:pPr algn="ctr"/>
          <a:r>
            <a:rPr lang="ru-RU" sz="2000" dirty="0" smtClean="0">
              <a:solidFill>
                <a:schemeClr val="tx1"/>
              </a:solidFill>
            </a:rPr>
            <a:t>Развертывание инновационных финансовых инструментов</a:t>
          </a:r>
          <a:endParaRPr lang="en-US" sz="2000" dirty="0">
            <a:solidFill>
              <a:schemeClr val="tx1"/>
            </a:solidFill>
          </a:endParaRPr>
        </a:p>
      </dgm:t>
    </dgm:pt>
    <dgm:pt modelId="{A2502F16-ED7D-4362-8990-D55E8E6BF881}" type="parTrans" cxnId="{E5D22217-9140-456D-97DB-92B3D80078D5}">
      <dgm:prSet/>
      <dgm:spPr/>
      <dgm:t>
        <a:bodyPr/>
        <a:lstStyle/>
        <a:p>
          <a:endParaRPr lang="en-US"/>
        </a:p>
      </dgm:t>
    </dgm:pt>
    <dgm:pt modelId="{CD96BE3E-F582-44BE-B775-B8E00FFE507F}" type="sibTrans" cxnId="{E5D22217-9140-456D-97DB-92B3D80078D5}">
      <dgm:prSet/>
      <dgm:spPr/>
      <dgm:t>
        <a:bodyPr/>
        <a:lstStyle/>
        <a:p>
          <a:endParaRPr lang="en-US"/>
        </a:p>
      </dgm:t>
    </dgm:pt>
    <dgm:pt modelId="{3A5C0FD0-3734-48F0-939A-6B2678A9DA14}" type="pres">
      <dgm:prSet presAssocID="{07EB4D7E-F96A-4C50-B16B-9F365A4C86EF}" presName="linear" presStyleCnt="0">
        <dgm:presLayoutVars>
          <dgm:dir/>
          <dgm:resizeHandles val="exact"/>
        </dgm:presLayoutVars>
      </dgm:prSet>
      <dgm:spPr/>
      <dgm:t>
        <a:bodyPr/>
        <a:lstStyle/>
        <a:p>
          <a:endParaRPr lang="en-US"/>
        </a:p>
      </dgm:t>
    </dgm:pt>
    <dgm:pt modelId="{236DA40C-699C-44F5-BE61-8E161390E6E1}" type="pres">
      <dgm:prSet presAssocID="{EC30C000-1C20-405C-A1A6-EA09AC3A5C85}" presName="comp" presStyleCnt="0"/>
      <dgm:spPr/>
    </dgm:pt>
    <dgm:pt modelId="{7CF5BDBD-E1DE-47B4-9616-12B4370229D4}" type="pres">
      <dgm:prSet presAssocID="{EC30C000-1C20-405C-A1A6-EA09AC3A5C85}" presName="box" presStyleLbl="node1" presStyleIdx="0" presStyleCnt="5" custScaleY="122790" custLinFactNeighborX="-645"/>
      <dgm:spPr/>
      <dgm:t>
        <a:bodyPr/>
        <a:lstStyle/>
        <a:p>
          <a:endParaRPr lang="en-US"/>
        </a:p>
      </dgm:t>
    </dgm:pt>
    <dgm:pt modelId="{96E9CD97-695C-469D-984C-F8DBD21891A5}" type="pres">
      <dgm:prSet presAssocID="{EC30C000-1C20-405C-A1A6-EA09AC3A5C85}" presName="img" presStyleLbl="fgImgPlace1" presStyleIdx="0" presStyleCnt="5" custScaleX="121239" custScaleY="135803" custLinFactNeighborX="8092"/>
      <dgm:spPr>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dgm:spPr>
    </dgm:pt>
    <dgm:pt modelId="{EEEF8EB3-42B5-41C0-A12A-7A5CD0CA648D}" type="pres">
      <dgm:prSet presAssocID="{EC30C000-1C20-405C-A1A6-EA09AC3A5C85}" presName="text" presStyleLbl="node1" presStyleIdx="0" presStyleCnt="5">
        <dgm:presLayoutVars>
          <dgm:bulletEnabled val="1"/>
        </dgm:presLayoutVars>
      </dgm:prSet>
      <dgm:spPr/>
      <dgm:t>
        <a:bodyPr/>
        <a:lstStyle/>
        <a:p>
          <a:endParaRPr lang="en-US"/>
        </a:p>
      </dgm:t>
    </dgm:pt>
    <dgm:pt modelId="{BC8D4B48-81BC-4E80-AFB5-3DE7DD9EA6A6}" type="pres">
      <dgm:prSet presAssocID="{02481C56-E20D-468A-A4EC-16A51679D73B}" presName="spacer" presStyleCnt="0"/>
      <dgm:spPr/>
    </dgm:pt>
    <dgm:pt modelId="{8B635385-8BE9-40B9-A201-3D6775D41421}" type="pres">
      <dgm:prSet presAssocID="{86F4DC06-25A6-4407-9622-329F4871C216}" presName="comp" presStyleCnt="0"/>
      <dgm:spPr/>
    </dgm:pt>
    <dgm:pt modelId="{8807D132-697D-4964-809B-17056B3A7138}" type="pres">
      <dgm:prSet presAssocID="{86F4DC06-25A6-4407-9622-329F4871C216}" presName="box" presStyleLbl="node1" presStyleIdx="1" presStyleCnt="5" custScaleY="116260" custLinFactNeighborX="-443"/>
      <dgm:spPr/>
      <dgm:t>
        <a:bodyPr/>
        <a:lstStyle/>
        <a:p>
          <a:endParaRPr lang="en-US"/>
        </a:p>
      </dgm:t>
    </dgm:pt>
    <dgm:pt modelId="{4D02D8F3-D565-4ECC-8A5F-3B17811450CB}" type="pres">
      <dgm:prSet presAssocID="{86F4DC06-25A6-4407-9622-329F4871C216}" presName="img" presStyleLbl="fgImgPlace1" presStyleIdx="1" presStyleCnt="5" custScaleX="117191" custScaleY="141295" custLinFactNeighborX="6637" custLinFactNeighborY="0"/>
      <dgm:spPr>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dgm:spPr>
    </dgm:pt>
    <dgm:pt modelId="{D40A40F2-9618-4C6A-8DDC-1E8DB9C4A969}" type="pres">
      <dgm:prSet presAssocID="{86F4DC06-25A6-4407-9622-329F4871C216}" presName="text" presStyleLbl="node1" presStyleIdx="1" presStyleCnt="5">
        <dgm:presLayoutVars>
          <dgm:bulletEnabled val="1"/>
        </dgm:presLayoutVars>
      </dgm:prSet>
      <dgm:spPr/>
      <dgm:t>
        <a:bodyPr/>
        <a:lstStyle/>
        <a:p>
          <a:endParaRPr lang="en-US"/>
        </a:p>
      </dgm:t>
    </dgm:pt>
    <dgm:pt modelId="{246CE5AD-FF92-4A9E-A5E7-8BB22DE9F360}" type="pres">
      <dgm:prSet presAssocID="{67D5FF4A-21F6-467C-BC81-73FA6DC61785}" presName="spacer" presStyleCnt="0"/>
      <dgm:spPr/>
    </dgm:pt>
    <dgm:pt modelId="{52427AFB-ACDF-4B78-8E07-1853D34E3635}" type="pres">
      <dgm:prSet presAssocID="{08269FDE-9919-4C6F-AD0A-2EB35E313DEB}" presName="comp" presStyleCnt="0"/>
      <dgm:spPr/>
    </dgm:pt>
    <dgm:pt modelId="{618D0AA2-68D4-422E-92B6-5D573676998D}" type="pres">
      <dgm:prSet presAssocID="{08269FDE-9919-4C6F-AD0A-2EB35E313DEB}" presName="box" presStyleLbl="node1" presStyleIdx="2" presStyleCnt="5" custScaleY="135050" custLinFactNeighborX="-449"/>
      <dgm:spPr/>
      <dgm:t>
        <a:bodyPr/>
        <a:lstStyle/>
        <a:p>
          <a:endParaRPr lang="en-US"/>
        </a:p>
      </dgm:t>
    </dgm:pt>
    <dgm:pt modelId="{A834EF09-AA2A-4576-9B8D-4E916DB5EC00}" type="pres">
      <dgm:prSet presAssocID="{08269FDE-9919-4C6F-AD0A-2EB35E313DEB}" presName="img" presStyleLbl="fgImgPlace1" presStyleIdx="2" presStyleCnt="5" custScaleX="117324" custScaleY="156207" custLinFactNeighborX="6671"/>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 modelId="{F98B10ED-19A7-433D-A19F-14492A959F8F}" type="pres">
      <dgm:prSet presAssocID="{08269FDE-9919-4C6F-AD0A-2EB35E313DEB}" presName="text" presStyleLbl="node1" presStyleIdx="2" presStyleCnt="5">
        <dgm:presLayoutVars>
          <dgm:bulletEnabled val="1"/>
        </dgm:presLayoutVars>
      </dgm:prSet>
      <dgm:spPr/>
      <dgm:t>
        <a:bodyPr/>
        <a:lstStyle/>
        <a:p>
          <a:endParaRPr lang="en-US"/>
        </a:p>
      </dgm:t>
    </dgm:pt>
    <dgm:pt modelId="{DB46777A-B7DE-49AA-B990-6297027EF852}" type="pres">
      <dgm:prSet presAssocID="{8AB6B631-FE0B-462F-B011-E568BCDC9E96}" presName="spacer" presStyleCnt="0"/>
      <dgm:spPr/>
    </dgm:pt>
    <dgm:pt modelId="{2BDE9BFF-DB6D-48F8-9D4D-65FE05D70BF7}" type="pres">
      <dgm:prSet presAssocID="{D264928A-0DF7-4BD6-B8DE-E95590C7C62C}" presName="comp" presStyleCnt="0"/>
      <dgm:spPr/>
    </dgm:pt>
    <dgm:pt modelId="{C972C174-BCBB-4B6E-8369-194C46A2E6DE}" type="pres">
      <dgm:prSet presAssocID="{D264928A-0DF7-4BD6-B8DE-E95590C7C62C}" presName="box" presStyleLbl="node1" presStyleIdx="3" presStyleCnt="5" custScaleY="127010" custLinFactNeighborX="-1998"/>
      <dgm:spPr/>
      <dgm:t>
        <a:bodyPr/>
        <a:lstStyle/>
        <a:p>
          <a:endParaRPr lang="en-US"/>
        </a:p>
      </dgm:t>
    </dgm:pt>
    <dgm:pt modelId="{0EAEA015-567B-4731-BCF0-8820401E150D}" type="pres">
      <dgm:prSet presAssocID="{D264928A-0DF7-4BD6-B8DE-E95590C7C62C}" presName="img" presStyleLbl="fgImgPlace1" presStyleIdx="3" presStyleCnt="5" custScaleX="117190" custScaleY="135655" custLinFactNeighborX="6637"/>
      <dgm:spPr>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dgm:spPr>
    </dgm:pt>
    <dgm:pt modelId="{E43532C0-796E-4F58-B9FD-A525456A4A56}" type="pres">
      <dgm:prSet presAssocID="{D264928A-0DF7-4BD6-B8DE-E95590C7C62C}" presName="text" presStyleLbl="node1" presStyleIdx="3" presStyleCnt="5">
        <dgm:presLayoutVars>
          <dgm:bulletEnabled val="1"/>
        </dgm:presLayoutVars>
      </dgm:prSet>
      <dgm:spPr/>
      <dgm:t>
        <a:bodyPr/>
        <a:lstStyle/>
        <a:p>
          <a:endParaRPr lang="en-US"/>
        </a:p>
      </dgm:t>
    </dgm:pt>
    <dgm:pt modelId="{2A08157D-5BA2-402B-B67D-AAFF4A662D6B}" type="pres">
      <dgm:prSet presAssocID="{FA681CBC-08BF-4995-B6C1-4094DC2AE908}" presName="spacer" presStyleCnt="0"/>
      <dgm:spPr/>
    </dgm:pt>
    <dgm:pt modelId="{FCC1E32D-9CCD-4DF0-8A9B-307B315AF5AA}" type="pres">
      <dgm:prSet presAssocID="{022D3D55-8BE9-410A-8C45-737CD3A148F2}" presName="comp" presStyleCnt="0"/>
      <dgm:spPr/>
    </dgm:pt>
    <dgm:pt modelId="{2CD1D88A-3B85-467E-BFD4-C79B3EF67DD7}" type="pres">
      <dgm:prSet presAssocID="{022D3D55-8BE9-410A-8C45-737CD3A148F2}" presName="box" presStyleLbl="node1" presStyleIdx="4" presStyleCnt="5" custScaleY="123680" custLinFactNeighborX="-670"/>
      <dgm:spPr/>
      <dgm:t>
        <a:bodyPr/>
        <a:lstStyle/>
        <a:p>
          <a:endParaRPr lang="en-US"/>
        </a:p>
      </dgm:t>
    </dgm:pt>
    <dgm:pt modelId="{04A99E24-D4E1-4705-BB0F-28079A83BA2A}" type="pres">
      <dgm:prSet presAssocID="{022D3D55-8BE9-410A-8C45-737CD3A148F2}" presName="img" presStyleLbl="fgImgPlace1" presStyleIdx="4" presStyleCnt="5" custScaleX="121748" custScaleY="136831" custLinFactNeighborX="5498"/>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dgm:spPr>
      <dgm:t>
        <a:bodyPr/>
        <a:lstStyle/>
        <a:p>
          <a:endParaRPr lang="en-US"/>
        </a:p>
      </dgm:t>
    </dgm:pt>
    <dgm:pt modelId="{4620D75C-E05A-4530-8C29-970006FBE345}" type="pres">
      <dgm:prSet presAssocID="{022D3D55-8BE9-410A-8C45-737CD3A148F2}" presName="text" presStyleLbl="node1" presStyleIdx="4" presStyleCnt="5">
        <dgm:presLayoutVars>
          <dgm:bulletEnabled val="1"/>
        </dgm:presLayoutVars>
      </dgm:prSet>
      <dgm:spPr/>
      <dgm:t>
        <a:bodyPr/>
        <a:lstStyle/>
        <a:p>
          <a:endParaRPr lang="en-US"/>
        </a:p>
      </dgm:t>
    </dgm:pt>
  </dgm:ptLst>
  <dgm:cxnLst>
    <dgm:cxn modelId="{A3B9F164-FB8E-4167-AEEC-DE79EE57C0DF}" type="presOf" srcId="{022D3D55-8BE9-410A-8C45-737CD3A148F2}" destId="{2CD1D88A-3B85-467E-BFD4-C79B3EF67DD7}" srcOrd="0" destOrd="0" presId="urn:microsoft.com/office/officeart/2005/8/layout/vList4"/>
    <dgm:cxn modelId="{0485CAA8-57BB-4830-8328-0DD5CC9E71FE}" srcId="{07EB4D7E-F96A-4C50-B16B-9F365A4C86EF}" destId="{08269FDE-9919-4C6F-AD0A-2EB35E313DEB}" srcOrd="2" destOrd="0" parTransId="{0D1D8E66-5140-4E30-8EE9-4E5276371228}" sibTransId="{8AB6B631-FE0B-462F-B011-E568BCDC9E96}"/>
    <dgm:cxn modelId="{EBB323D1-7405-4AB5-9540-F37C3E2194B7}" type="presOf" srcId="{86F4DC06-25A6-4407-9622-329F4871C216}" destId="{8807D132-697D-4964-809B-17056B3A7138}" srcOrd="0" destOrd="0" presId="urn:microsoft.com/office/officeart/2005/8/layout/vList4"/>
    <dgm:cxn modelId="{F607D431-3F8C-4F48-8473-24B81E2A5A15}" srcId="{07EB4D7E-F96A-4C50-B16B-9F365A4C86EF}" destId="{D264928A-0DF7-4BD6-B8DE-E95590C7C62C}" srcOrd="3" destOrd="0" parTransId="{2CAD1CEA-DAE0-4C17-A959-C4FC8130593B}" sibTransId="{FA681CBC-08BF-4995-B6C1-4094DC2AE908}"/>
    <dgm:cxn modelId="{473F38BC-08C3-44E5-AF7B-FB688BBCECD2}" type="presOf" srcId="{EC30C000-1C20-405C-A1A6-EA09AC3A5C85}" destId="{7CF5BDBD-E1DE-47B4-9616-12B4370229D4}" srcOrd="0" destOrd="0" presId="urn:microsoft.com/office/officeart/2005/8/layout/vList4"/>
    <dgm:cxn modelId="{E57D0A25-89DE-446E-A53B-E2880B8A39E8}" type="presOf" srcId="{08269FDE-9919-4C6F-AD0A-2EB35E313DEB}" destId="{F98B10ED-19A7-433D-A19F-14492A959F8F}" srcOrd="1" destOrd="0" presId="urn:microsoft.com/office/officeart/2005/8/layout/vList4"/>
    <dgm:cxn modelId="{84379829-00D0-4428-B2FC-EB448EDCA031}" srcId="{07EB4D7E-F96A-4C50-B16B-9F365A4C86EF}" destId="{86F4DC06-25A6-4407-9622-329F4871C216}" srcOrd="1" destOrd="0" parTransId="{DF8A4ED1-821F-4FB1-B52A-54BCD8E5062E}" sibTransId="{67D5FF4A-21F6-467C-BC81-73FA6DC61785}"/>
    <dgm:cxn modelId="{F5BC1498-E876-45C4-830B-183F02DFF060}" type="presOf" srcId="{86F4DC06-25A6-4407-9622-329F4871C216}" destId="{D40A40F2-9618-4C6A-8DDC-1E8DB9C4A969}" srcOrd="1" destOrd="0" presId="urn:microsoft.com/office/officeart/2005/8/layout/vList4"/>
    <dgm:cxn modelId="{6BEF31EE-3184-4F68-A32C-E498A315D7D5}" type="presOf" srcId="{07EB4D7E-F96A-4C50-B16B-9F365A4C86EF}" destId="{3A5C0FD0-3734-48F0-939A-6B2678A9DA14}" srcOrd="0" destOrd="0" presId="urn:microsoft.com/office/officeart/2005/8/layout/vList4"/>
    <dgm:cxn modelId="{D39C1895-F727-4166-B54C-157F0AEE5702}" type="presOf" srcId="{D264928A-0DF7-4BD6-B8DE-E95590C7C62C}" destId="{C972C174-BCBB-4B6E-8369-194C46A2E6DE}" srcOrd="0" destOrd="0" presId="urn:microsoft.com/office/officeart/2005/8/layout/vList4"/>
    <dgm:cxn modelId="{DE967741-4BCA-46A8-BECC-1862628E9606}" type="presOf" srcId="{022D3D55-8BE9-410A-8C45-737CD3A148F2}" destId="{4620D75C-E05A-4530-8C29-970006FBE345}" srcOrd="1" destOrd="0" presId="urn:microsoft.com/office/officeart/2005/8/layout/vList4"/>
    <dgm:cxn modelId="{F6076066-A26C-4BAF-ADA8-B2F5FAFD761F}" type="presOf" srcId="{EC30C000-1C20-405C-A1A6-EA09AC3A5C85}" destId="{EEEF8EB3-42B5-41C0-A12A-7A5CD0CA648D}" srcOrd="1" destOrd="0" presId="urn:microsoft.com/office/officeart/2005/8/layout/vList4"/>
    <dgm:cxn modelId="{F7A5A587-9A3D-4268-993D-31AED34C5F1B}" srcId="{07EB4D7E-F96A-4C50-B16B-9F365A4C86EF}" destId="{EC30C000-1C20-405C-A1A6-EA09AC3A5C85}" srcOrd="0" destOrd="0" parTransId="{C5B10D39-7EC2-4844-B064-2B4B4DC53C30}" sibTransId="{02481C56-E20D-468A-A4EC-16A51679D73B}"/>
    <dgm:cxn modelId="{5EBE08AE-5D0C-4031-A3D6-676474F1C4F8}" type="presOf" srcId="{D264928A-0DF7-4BD6-B8DE-E95590C7C62C}" destId="{E43532C0-796E-4F58-B9FD-A525456A4A56}" srcOrd="1" destOrd="0" presId="urn:microsoft.com/office/officeart/2005/8/layout/vList4"/>
    <dgm:cxn modelId="{9B88C4DE-3F99-40D5-A461-D36A7001D5E1}" type="presOf" srcId="{08269FDE-9919-4C6F-AD0A-2EB35E313DEB}" destId="{618D0AA2-68D4-422E-92B6-5D573676998D}" srcOrd="0" destOrd="0" presId="urn:microsoft.com/office/officeart/2005/8/layout/vList4"/>
    <dgm:cxn modelId="{E5D22217-9140-456D-97DB-92B3D80078D5}" srcId="{07EB4D7E-F96A-4C50-B16B-9F365A4C86EF}" destId="{022D3D55-8BE9-410A-8C45-737CD3A148F2}" srcOrd="4" destOrd="0" parTransId="{A2502F16-ED7D-4362-8990-D55E8E6BF881}" sibTransId="{CD96BE3E-F582-44BE-B775-B8E00FFE507F}"/>
    <dgm:cxn modelId="{9FA3DE81-C94B-4DF5-8268-68CFCCE3C436}" type="presParOf" srcId="{3A5C0FD0-3734-48F0-939A-6B2678A9DA14}" destId="{236DA40C-699C-44F5-BE61-8E161390E6E1}" srcOrd="0" destOrd="0" presId="urn:microsoft.com/office/officeart/2005/8/layout/vList4"/>
    <dgm:cxn modelId="{3F3C3086-4943-4E52-9C2A-F4F65574B968}" type="presParOf" srcId="{236DA40C-699C-44F5-BE61-8E161390E6E1}" destId="{7CF5BDBD-E1DE-47B4-9616-12B4370229D4}" srcOrd="0" destOrd="0" presId="urn:microsoft.com/office/officeart/2005/8/layout/vList4"/>
    <dgm:cxn modelId="{2F5B10BB-FC2E-4C10-814B-B9309C1E074D}" type="presParOf" srcId="{236DA40C-699C-44F5-BE61-8E161390E6E1}" destId="{96E9CD97-695C-469D-984C-F8DBD21891A5}" srcOrd="1" destOrd="0" presId="urn:microsoft.com/office/officeart/2005/8/layout/vList4"/>
    <dgm:cxn modelId="{11183640-F98E-41C6-BED3-C8334463124C}" type="presParOf" srcId="{236DA40C-699C-44F5-BE61-8E161390E6E1}" destId="{EEEF8EB3-42B5-41C0-A12A-7A5CD0CA648D}" srcOrd="2" destOrd="0" presId="urn:microsoft.com/office/officeart/2005/8/layout/vList4"/>
    <dgm:cxn modelId="{3179605A-E8C1-43E6-9D72-9782CA5AEC9C}" type="presParOf" srcId="{3A5C0FD0-3734-48F0-939A-6B2678A9DA14}" destId="{BC8D4B48-81BC-4E80-AFB5-3DE7DD9EA6A6}" srcOrd="1" destOrd="0" presId="urn:microsoft.com/office/officeart/2005/8/layout/vList4"/>
    <dgm:cxn modelId="{AC1DB853-89A7-4BCA-9C96-4CA1E49404E6}" type="presParOf" srcId="{3A5C0FD0-3734-48F0-939A-6B2678A9DA14}" destId="{8B635385-8BE9-40B9-A201-3D6775D41421}" srcOrd="2" destOrd="0" presId="urn:microsoft.com/office/officeart/2005/8/layout/vList4"/>
    <dgm:cxn modelId="{05920170-8FE1-4AD7-BE66-326526E74DF5}" type="presParOf" srcId="{8B635385-8BE9-40B9-A201-3D6775D41421}" destId="{8807D132-697D-4964-809B-17056B3A7138}" srcOrd="0" destOrd="0" presId="urn:microsoft.com/office/officeart/2005/8/layout/vList4"/>
    <dgm:cxn modelId="{9A04696C-9F98-44B7-9E12-4DB4EAF86165}" type="presParOf" srcId="{8B635385-8BE9-40B9-A201-3D6775D41421}" destId="{4D02D8F3-D565-4ECC-8A5F-3B17811450CB}" srcOrd="1" destOrd="0" presId="urn:microsoft.com/office/officeart/2005/8/layout/vList4"/>
    <dgm:cxn modelId="{F404DDFF-5BE4-42AF-9861-AD374CC6C9E0}" type="presParOf" srcId="{8B635385-8BE9-40B9-A201-3D6775D41421}" destId="{D40A40F2-9618-4C6A-8DDC-1E8DB9C4A969}" srcOrd="2" destOrd="0" presId="urn:microsoft.com/office/officeart/2005/8/layout/vList4"/>
    <dgm:cxn modelId="{12EF82F6-9A4D-4CD6-883E-988A922E1173}" type="presParOf" srcId="{3A5C0FD0-3734-48F0-939A-6B2678A9DA14}" destId="{246CE5AD-FF92-4A9E-A5E7-8BB22DE9F360}" srcOrd="3" destOrd="0" presId="urn:microsoft.com/office/officeart/2005/8/layout/vList4"/>
    <dgm:cxn modelId="{4D8C4E07-AFED-42C4-9A51-05FC298A6275}" type="presParOf" srcId="{3A5C0FD0-3734-48F0-939A-6B2678A9DA14}" destId="{52427AFB-ACDF-4B78-8E07-1853D34E3635}" srcOrd="4" destOrd="0" presId="urn:microsoft.com/office/officeart/2005/8/layout/vList4"/>
    <dgm:cxn modelId="{458F6507-0441-4D11-9314-571B155E6667}" type="presParOf" srcId="{52427AFB-ACDF-4B78-8E07-1853D34E3635}" destId="{618D0AA2-68D4-422E-92B6-5D573676998D}" srcOrd="0" destOrd="0" presId="urn:microsoft.com/office/officeart/2005/8/layout/vList4"/>
    <dgm:cxn modelId="{9DD92D87-2637-4303-B709-49DE06F4E582}" type="presParOf" srcId="{52427AFB-ACDF-4B78-8E07-1853D34E3635}" destId="{A834EF09-AA2A-4576-9B8D-4E916DB5EC00}" srcOrd="1" destOrd="0" presId="urn:microsoft.com/office/officeart/2005/8/layout/vList4"/>
    <dgm:cxn modelId="{863D6333-0F55-441F-8EFE-2E3E2EEA2E2A}" type="presParOf" srcId="{52427AFB-ACDF-4B78-8E07-1853D34E3635}" destId="{F98B10ED-19A7-433D-A19F-14492A959F8F}" srcOrd="2" destOrd="0" presId="urn:microsoft.com/office/officeart/2005/8/layout/vList4"/>
    <dgm:cxn modelId="{15B17C5E-403B-49D1-9A74-2840A8AF2B54}" type="presParOf" srcId="{3A5C0FD0-3734-48F0-939A-6B2678A9DA14}" destId="{DB46777A-B7DE-49AA-B990-6297027EF852}" srcOrd="5" destOrd="0" presId="urn:microsoft.com/office/officeart/2005/8/layout/vList4"/>
    <dgm:cxn modelId="{0720239C-137F-4FA8-805E-C46B782091C9}" type="presParOf" srcId="{3A5C0FD0-3734-48F0-939A-6B2678A9DA14}" destId="{2BDE9BFF-DB6D-48F8-9D4D-65FE05D70BF7}" srcOrd="6" destOrd="0" presId="urn:microsoft.com/office/officeart/2005/8/layout/vList4"/>
    <dgm:cxn modelId="{86054AF6-E66F-48E5-BE8D-E1B75C87A7A2}" type="presParOf" srcId="{2BDE9BFF-DB6D-48F8-9D4D-65FE05D70BF7}" destId="{C972C174-BCBB-4B6E-8369-194C46A2E6DE}" srcOrd="0" destOrd="0" presId="urn:microsoft.com/office/officeart/2005/8/layout/vList4"/>
    <dgm:cxn modelId="{C200FBCF-5E37-44DF-98A4-057453BB6083}" type="presParOf" srcId="{2BDE9BFF-DB6D-48F8-9D4D-65FE05D70BF7}" destId="{0EAEA015-567B-4731-BCF0-8820401E150D}" srcOrd="1" destOrd="0" presId="urn:microsoft.com/office/officeart/2005/8/layout/vList4"/>
    <dgm:cxn modelId="{DA4D11A9-4293-4C38-B2B5-95EAB9F75BBE}" type="presParOf" srcId="{2BDE9BFF-DB6D-48F8-9D4D-65FE05D70BF7}" destId="{E43532C0-796E-4F58-B9FD-A525456A4A56}" srcOrd="2" destOrd="0" presId="urn:microsoft.com/office/officeart/2005/8/layout/vList4"/>
    <dgm:cxn modelId="{0BFB3AEA-5ACE-4DA3-86D0-DF17FE22E319}" type="presParOf" srcId="{3A5C0FD0-3734-48F0-939A-6B2678A9DA14}" destId="{2A08157D-5BA2-402B-B67D-AAFF4A662D6B}" srcOrd="7" destOrd="0" presId="urn:microsoft.com/office/officeart/2005/8/layout/vList4"/>
    <dgm:cxn modelId="{F45C4E8E-128A-489D-9433-887F1320A834}" type="presParOf" srcId="{3A5C0FD0-3734-48F0-939A-6B2678A9DA14}" destId="{FCC1E32D-9CCD-4DF0-8A9B-307B315AF5AA}" srcOrd="8" destOrd="0" presId="urn:microsoft.com/office/officeart/2005/8/layout/vList4"/>
    <dgm:cxn modelId="{BAEB937F-627D-4EE1-8C22-20ECE4CEEB81}" type="presParOf" srcId="{FCC1E32D-9CCD-4DF0-8A9B-307B315AF5AA}" destId="{2CD1D88A-3B85-467E-BFD4-C79B3EF67DD7}" srcOrd="0" destOrd="0" presId="urn:microsoft.com/office/officeart/2005/8/layout/vList4"/>
    <dgm:cxn modelId="{C232C5B1-2520-41F3-91F0-FA7734BAEE30}" type="presParOf" srcId="{FCC1E32D-9CCD-4DF0-8A9B-307B315AF5AA}" destId="{04A99E24-D4E1-4705-BB0F-28079A83BA2A}" srcOrd="1" destOrd="0" presId="urn:microsoft.com/office/officeart/2005/8/layout/vList4"/>
    <dgm:cxn modelId="{D8868F3B-D950-42D8-A8E8-265DB3FFB365}" type="presParOf" srcId="{FCC1E32D-9CCD-4DF0-8A9B-307B315AF5AA}" destId="{4620D75C-E05A-4530-8C29-970006FBE345}"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A2FE8-6E80-43E4-8528-4AFDA627AD4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ru-RU" sz="1800" dirty="0" smtClean="0"/>
            <a:t>Мобилизация заинтересованных сторон на местном и глобальном уровнях</a:t>
          </a:r>
          <a:r>
            <a:rPr lang="en-US" sz="1800" dirty="0" smtClean="0"/>
            <a:t> (</a:t>
          </a:r>
          <a:r>
            <a:rPr lang="ru-RU" sz="1800" dirty="0" smtClean="0"/>
            <a:t>национальные и местные органы власти</a:t>
          </a:r>
          <a:r>
            <a:rPr lang="en-US" sz="1800" dirty="0" smtClean="0"/>
            <a:t>, </a:t>
          </a:r>
          <a:r>
            <a:rPr lang="ru-RU" sz="1800" dirty="0" smtClean="0"/>
            <a:t>частный сектор</a:t>
          </a:r>
          <a:r>
            <a:rPr lang="en-US" sz="1800" dirty="0" smtClean="0"/>
            <a:t>, </a:t>
          </a:r>
          <a:r>
            <a:rPr lang="ru-RU" sz="1800" dirty="0" smtClean="0"/>
            <a:t>гражданское общество</a:t>
          </a:r>
          <a:r>
            <a:rPr lang="en-US" sz="1800" dirty="0" smtClean="0"/>
            <a:t>)</a:t>
          </a:r>
          <a:endParaRPr lang="en-US" sz="180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ru-RU" dirty="0" smtClean="0"/>
            <a:t>Повышение эффективности деятельности ГЭФ</a:t>
          </a:r>
          <a:endParaRPr lang="en-US"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ru-RU" dirty="0" smtClean="0"/>
            <a:t>Оптимизация управления результатами</a:t>
          </a:r>
          <a:endParaRPr lang="en-US" dirty="0"/>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custScaleX="115284">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custScaleX="113771">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custScaleX="113229" custLinFactNeighborX="-397" custLinFactNeighborY="2912">
        <dgm:presLayoutVars>
          <dgm:bulletEnabled val="1"/>
        </dgm:presLayoutVars>
      </dgm:prSet>
      <dgm:spPr/>
      <dgm:t>
        <a:bodyPr/>
        <a:lstStyle/>
        <a:p>
          <a:endParaRPr lang="en-US"/>
        </a:p>
      </dgm:t>
    </dgm:pt>
  </dgm:ptLst>
  <dgm:cxnLst>
    <dgm:cxn modelId="{2315ED35-4FCA-41D5-B4DF-405BB0134210}" srcId="{B72A2FE8-6E80-43E4-8528-4AFDA627AD44}" destId="{F609B007-E87C-4475-8672-32A21724F8D9}" srcOrd="2" destOrd="0" parTransId="{A5B8A2D5-6D49-4767-8069-CA881EE55496}" sibTransId="{DE4D3715-C28A-45FB-B43C-494506950908}"/>
    <dgm:cxn modelId="{7DF4F32F-3875-4B87-91B7-2DCFEFF3328B}" type="presOf" srcId="{F609B007-E87C-4475-8672-32A21724F8D9}" destId="{7A71C6CE-DAA4-466A-8988-1BDE61174D61}" srcOrd="0" destOrd="0" presId="urn:microsoft.com/office/officeart/2005/8/layout/vList3"/>
    <dgm:cxn modelId="{B7E898D3-9608-46D1-B519-F68382E31289}" type="presOf" srcId="{B72A2FE8-6E80-43E4-8528-4AFDA627AD44}" destId="{11CAD879-9650-4D1F-992B-CB38FBD768BA}" srcOrd="0" destOrd="0" presId="urn:microsoft.com/office/officeart/2005/8/layout/vList3"/>
    <dgm:cxn modelId="{48D733D5-2B91-49BA-AD96-B0D7F867AD34}" srcId="{B72A2FE8-6E80-43E4-8528-4AFDA627AD44}" destId="{66A6CF91-960A-4BD5-AE38-FB0D96B3DC00}" srcOrd="0" destOrd="0" parTransId="{9A49FD56-8071-48DD-8608-A5C55F42BC72}" sibTransId="{980C45BF-A7B1-4C40-91F0-D29D0D167CA1}"/>
    <dgm:cxn modelId="{EA448446-9071-4285-861F-C3D0DE79CC4B}" type="presOf" srcId="{C88A24EE-2B03-416F-A5AE-83260CDBEF48}" destId="{6C908358-1386-440F-BF7D-855624C4AD45}" srcOrd="0" destOrd="0" presId="urn:microsoft.com/office/officeart/2005/8/layout/vList3"/>
    <dgm:cxn modelId="{45BE8EE1-FE12-4651-9A76-DEC3D9BA08FB}" type="presOf" srcId="{66A6CF91-960A-4BD5-AE38-FB0D96B3DC00}" destId="{E13C4311-D198-4DF2-9096-044F0A25B9E5}" srcOrd="0" destOrd="0" presId="urn:microsoft.com/office/officeart/2005/8/layout/vList3"/>
    <dgm:cxn modelId="{EC6484F9-329D-4F3A-8649-6715411FF3E6}" srcId="{B72A2FE8-6E80-43E4-8528-4AFDA627AD44}" destId="{C88A24EE-2B03-416F-A5AE-83260CDBEF48}" srcOrd="1" destOrd="0" parTransId="{FF8A3BFF-D159-4933-B46A-9AEAA9B8839C}" sibTransId="{AA30A538-1346-407C-B337-0F86022118F8}"/>
    <dgm:cxn modelId="{50C735C2-DC7C-48AE-8593-AED1E2120F1B}" type="presParOf" srcId="{11CAD879-9650-4D1F-992B-CB38FBD768BA}" destId="{4E33A547-5225-4F59-B143-9091904DE096}" srcOrd="0" destOrd="0" presId="urn:microsoft.com/office/officeart/2005/8/layout/vList3"/>
    <dgm:cxn modelId="{E1C56F79-5D05-4DFC-BD93-ACDDD91ADB66}" type="presParOf" srcId="{4E33A547-5225-4F59-B143-9091904DE096}" destId="{43D4E4ED-3D06-4C63-B718-315C6F4B2743}" srcOrd="0" destOrd="0" presId="urn:microsoft.com/office/officeart/2005/8/layout/vList3"/>
    <dgm:cxn modelId="{DE8CFF19-CD85-4A8E-9B11-8F0EBBAA17BE}" type="presParOf" srcId="{4E33A547-5225-4F59-B143-9091904DE096}" destId="{E13C4311-D198-4DF2-9096-044F0A25B9E5}" srcOrd="1" destOrd="0" presId="urn:microsoft.com/office/officeart/2005/8/layout/vList3"/>
    <dgm:cxn modelId="{968F7088-BFC4-4DDC-B033-1F7B3E83560B}" type="presParOf" srcId="{11CAD879-9650-4D1F-992B-CB38FBD768BA}" destId="{0318F59B-F55C-40C3-9028-3FD61C35CC08}" srcOrd="1" destOrd="0" presId="urn:microsoft.com/office/officeart/2005/8/layout/vList3"/>
    <dgm:cxn modelId="{2E4A2D11-A6BF-4B4F-9868-5F0B01DF37B0}" type="presParOf" srcId="{11CAD879-9650-4D1F-992B-CB38FBD768BA}" destId="{484C861A-1B66-4FAB-8BF3-B99BCA72A77B}" srcOrd="2" destOrd="0" presId="urn:microsoft.com/office/officeart/2005/8/layout/vList3"/>
    <dgm:cxn modelId="{E5E8DE20-99D8-4A7C-8EE6-2A62AA8F5C55}" type="presParOf" srcId="{484C861A-1B66-4FAB-8BF3-B99BCA72A77B}" destId="{39ACE578-3913-49CD-9DEA-042F12B166A6}" srcOrd="0" destOrd="0" presId="urn:microsoft.com/office/officeart/2005/8/layout/vList3"/>
    <dgm:cxn modelId="{2F31DB5B-1816-4163-9454-480D1A3322A5}" type="presParOf" srcId="{484C861A-1B66-4FAB-8BF3-B99BCA72A77B}" destId="{6C908358-1386-440F-BF7D-855624C4AD45}" srcOrd="1" destOrd="0" presId="urn:microsoft.com/office/officeart/2005/8/layout/vList3"/>
    <dgm:cxn modelId="{0DC89DAB-819A-4AFE-BB5B-A1FE15E49A40}" type="presParOf" srcId="{11CAD879-9650-4D1F-992B-CB38FBD768BA}" destId="{CC3D7FF7-C937-4EDD-8646-E51F20134DAB}" srcOrd="3" destOrd="0" presId="urn:microsoft.com/office/officeart/2005/8/layout/vList3"/>
    <dgm:cxn modelId="{940718C0-56AD-4BA6-A164-3CEDC0D7A04B}" type="presParOf" srcId="{11CAD879-9650-4D1F-992B-CB38FBD768BA}" destId="{783FD35E-3007-4AB5-92EE-BC386A3D9222}" srcOrd="4" destOrd="0" presId="urn:microsoft.com/office/officeart/2005/8/layout/vList3"/>
    <dgm:cxn modelId="{A9C19DF7-153E-4F56-8EB8-DA5D26A757ED}" type="presParOf" srcId="{783FD35E-3007-4AB5-92EE-BC386A3D9222}" destId="{A4C43BFB-8AD7-4AFC-ACF9-FD9FD61D7F78}" srcOrd="0" destOrd="0" presId="urn:microsoft.com/office/officeart/2005/8/layout/vList3"/>
    <dgm:cxn modelId="{D668BC80-C4E2-4B9E-AE5F-26619AE34713}" type="presParOf" srcId="{783FD35E-3007-4AB5-92EE-BC386A3D9222}" destId="{7A71C6CE-DAA4-466A-8988-1BDE61174D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913" cy="465138"/>
          </a:xfrm>
          <a:prstGeom prst="rect">
            <a:avLst/>
          </a:prstGeom>
        </p:spPr>
        <p:txBody>
          <a:bodyPr vert="horz" lIns="92407" tIns="46204" rIns="92407" bIns="46204" rtlCol="0"/>
          <a:lstStyle>
            <a:lvl1pPr algn="l">
              <a:defRPr sz="1200"/>
            </a:lvl1pPr>
          </a:lstStyle>
          <a:p>
            <a:pPr>
              <a:defRPr/>
            </a:pPr>
            <a:endParaRPr lang="en-US"/>
          </a:p>
        </p:txBody>
      </p:sp>
      <p:sp>
        <p:nvSpPr>
          <p:cNvPr id="3" name="Date Placeholder 2"/>
          <p:cNvSpPr>
            <a:spLocks noGrp="1"/>
          </p:cNvSpPr>
          <p:nvPr>
            <p:ph type="dt" sz="quarter" idx="1"/>
          </p:nvPr>
        </p:nvSpPr>
        <p:spPr>
          <a:xfrm>
            <a:off x="3897313" y="1"/>
            <a:ext cx="2982912" cy="465138"/>
          </a:xfrm>
          <a:prstGeom prst="rect">
            <a:avLst/>
          </a:prstGeom>
        </p:spPr>
        <p:txBody>
          <a:bodyPr vert="horz" lIns="92407" tIns="46204" rIns="92407" bIns="46204" rtlCol="0"/>
          <a:lstStyle>
            <a:lvl1pPr algn="r">
              <a:defRPr sz="1200"/>
            </a:lvl1pPr>
          </a:lstStyle>
          <a:p>
            <a:pPr>
              <a:defRPr/>
            </a:pPr>
            <a:endParaRPr lang="en-US"/>
          </a:p>
        </p:txBody>
      </p:sp>
      <p:sp>
        <p:nvSpPr>
          <p:cNvPr id="4" name="Footer Placeholder 3"/>
          <p:cNvSpPr>
            <a:spLocks noGrp="1"/>
          </p:cNvSpPr>
          <p:nvPr>
            <p:ph type="ftr" sz="quarter" idx="2"/>
          </p:nvPr>
        </p:nvSpPr>
        <p:spPr>
          <a:xfrm>
            <a:off x="2" y="8829676"/>
            <a:ext cx="2982913" cy="465138"/>
          </a:xfrm>
          <a:prstGeom prst="rect">
            <a:avLst/>
          </a:prstGeom>
        </p:spPr>
        <p:txBody>
          <a:bodyPr vert="horz" lIns="92407" tIns="46204" rIns="92407" bIns="4620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7313" y="8829676"/>
            <a:ext cx="2982912" cy="465138"/>
          </a:xfrm>
          <a:prstGeom prst="rect">
            <a:avLst/>
          </a:prstGeom>
        </p:spPr>
        <p:txBody>
          <a:bodyPr vert="horz" lIns="92407" tIns="46204" rIns="92407" bIns="46204" rtlCol="0" anchor="b"/>
          <a:lstStyle>
            <a:lvl1pPr algn="r">
              <a:defRPr sz="1200" smtClean="0"/>
            </a:lvl1pPr>
          </a:lstStyle>
          <a:p>
            <a:pPr>
              <a:defRPr/>
            </a:pPr>
            <a:fld id="{76359646-84FF-4FF2-90B1-DCE606405D97}" type="slidenum">
              <a:rPr lang="en-US"/>
              <a:pPr>
                <a:defRPr/>
              </a:pPr>
              <a:t>‹#›</a:t>
            </a:fld>
            <a:endParaRPr lang="en-US"/>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3550"/>
          </a:xfrm>
          <a:prstGeom prst="rect">
            <a:avLst/>
          </a:prstGeom>
        </p:spPr>
        <p:txBody>
          <a:bodyPr vert="horz" lIns="87416" tIns="43708" rIns="87416" bIns="43708" rtlCol="0"/>
          <a:lstStyle>
            <a:lvl1pPr algn="l">
              <a:defRPr sz="1100"/>
            </a:lvl1pPr>
          </a:lstStyle>
          <a:p>
            <a:pPr>
              <a:defRPr/>
            </a:pPr>
            <a:endParaRPr lang="en-US"/>
          </a:p>
        </p:txBody>
      </p:sp>
      <p:sp>
        <p:nvSpPr>
          <p:cNvPr id="3" name="Date Placeholder 2"/>
          <p:cNvSpPr>
            <a:spLocks noGrp="1"/>
          </p:cNvSpPr>
          <p:nvPr>
            <p:ph type="dt" idx="1"/>
          </p:nvPr>
        </p:nvSpPr>
        <p:spPr>
          <a:xfrm>
            <a:off x="3897313" y="0"/>
            <a:ext cx="2982912" cy="463550"/>
          </a:xfrm>
          <a:prstGeom prst="rect">
            <a:avLst/>
          </a:prstGeom>
        </p:spPr>
        <p:txBody>
          <a:bodyPr vert="horz" lIns="87416" tIns="43708" rIns="87416" bIns="43708" rtlCol="0"/>
          <a:lstStyle>
            <a:lvl1pPr algn="r">
              <a:defRPr sz="1100"/>
            </a:lvl1pPr>
          </a:lstStyle>
          <a:p>
            <a:pPr>
              <a:defRPr/>
            </a:pPr>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16" tIns="43708" rIns="87416" bIns="43708" rtlCol="0" anchor="ctr"/>
          <a:lstStyle/>
          <a:p>
            <a:pPr lvl="0"/>
            <a:endParaRPr lang="en-US" noProof="0"/>
          </a:p>
        </p:txBody>
      </p:sp>
      <p:sp>
        <p:nvSpPr>
          <p:cNvPr id="5" name="Notes Placeholder 4"/>
          <p:cNvSpPr>
            <a:spLocks noGrp="1"/>
          </p:cNvSpPr>
          <p:nvPr>
            <p:ph type="body" sz="quarter" idx="3"/>
          </p:nvPr>
        </p:nvSpPr>
        <p:spPr>
          <a:xfrm>
            <a:off x="688977" y="4416428"/>
            <a:ext cx="5503863" cy="4181475"/>
          </a:xfrm>
          <a:prstGeom prst="rect">
            <a:avLst/>
          </a:prstGeom>
        </p:spPr>
        <p:txBody>
          <a:bodyPr vert="horz" lIns="87416" tIns="43708" rIns="87416" bIns="437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31263"/>
            <a:ext cx="2982913" cy="463550"/>
          </a:xfrm>
          <a:prstGeom prst="rect">
            <a:avLst/>
          </a:prstGeom>
        </p:spPr>
        <p:txBody>
          <a:bodyPr vert="horz" lIns="87416" tIns="43708" rIns="87416" bIns="43708" rtlCol="0" anchor="b"/>
          <a:lstStyle>
            <a:lvl1pPr algn="l">
              <a:defRPr sz="1100"/>
            </a:lvl1pPr>
          </a:lstStyle>
          <a:p>
            <a:pPr>
              <a:defRPr/>
            </a:pPr>
            <a:endParaRPr lang="en-US"/>
          </a:p>
        </p:txBody>
      </p:sp>
      <p:sp>
        <p:nvSpPr>
          <p:cNvPr id="7" name="Slide Number Placeholder 6"/>
          <p:cNvSpPr>
            <a:spLocks noGrp="1"/>
          </p:cNvSpPr>
          <p:nvPr>
            <p:ph type="sldNum" sz="quarter" idx="5"/>
          </p:nvPr>
        </p:nvSpPr>
        <p:spPr>
          <a:xfrm>
            <a:off x="3897313" y="8831263"/>
            <a:ext cx="2982912" cy="463550"/>
          </a:xfrm>
          <a:prstGeom prst="rect">
            <a:avLst/>
          </a:prstGeom>
        </p:spPr>
        <p:txBody>
          <a:bodyPr vert="horz" lIns="87416" tIns="43708" rIns="87416" bIns="43708" rtlCol="0" anchor="b"/>
          <a:lstStyle>
            <a:lvl1pPr algn="r">
              <a:defRPr sz="1100" smtClean="0"/>
            </a:lvl1pPr>
          </a:lstStyle>
          <a:p>
            <a:pPr>
              <a:defRPr/>
            </a:pPr>
            <a:fld id="{8A57EA69-8F50-4190-A70F-0DA046C10CE6}" type="slidenum">
              <a:rPr lang="en-US"/>
              <a:pPr>
                <a:defRPr/>
              </a:pPr>
              <a:t>‹#›</a:t>
            </a:fld>
            <a:endParaRPr lang="en-US"/>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4049910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23</a:t>
            </a:fld>
            <a:endParaRPr lang="en-US" dirty="0"/>
          </a:p>
        </p:txBody>
      </p:sp>
    </p:spTree>
    <p:extLst>
      <p:ext uri="{BB962C8B-B14F-4D97-AF65-F5344CB8AC3E}">
        <p14:creationId xmlns:p14="http://schemas.microsoft.com/office/powerpoint/2010/main" val="2226400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smtClean="0">
                <a:solidFill>
                  <a:srgbClr val="00642D"/>
                </a:solidFill>
              </a:rPr>
              <a:t>Mission</a:t>
            </a:r>
            <a:r>
              <a:rPr lang="en-US" sz="700" b="1" i="1" dirty="0">
                <a:solidFill>
                  <a:srgbClr val="00642D"/>
                </a:solidFill>
              </a:rPr>
              <a:t>:</a:t>
            </a:r>
            <a:r>
              <a:rPr lang="en-US" sz="700" i="1" dirty="0">
                <a:solidFill>
                  <a:srgbClr val="00642D"/>
                </a:solidFill>
              </a:rPr>
              <a:t> To assist in the protection of the global environment and to promote environmental sustainable development.</a:t>
            </a:r>
            <a:r>
              <a:rPr lang="en-US" sz="700" dirty="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pt-BR" dirty="0" smtClean="0"/>
          </a:p>
        </p:txBody>
      </p:sp>
    </p:spTree>
    <p:extLst>
      <p:ext uri="{BB962C8B-B14F-4D97-AF65-F5344CB8AC3E}">
        <p14:creationId xmlns:p14="http://schemas.microsoft.com/office/powerpoint/2010/main" val="116437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10</a:t>
            </a:fld>
            <a:endParaRPr lang="en-US"/>
          </a:p>
        </p:txBody>
      </p:sp>
    </p:spTree>
    <p:extLst>
      <p:ext uri="{BB962C8B-B14F-4D97-AF65-F5344CB8AC3E}">
        <p14:creationId xmlns:p14="http://schemas.microsoft.com/office/powerpoint/2010/main" val="529928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 the first point this forms the basis</a:t>
            </a:r>
            <a:r>
              <a:rPr lang="en-US" baseline="0" dirty="0" smtClean="0"/>
              <a:t> of a Secretariat report to the COP on the operations of the MOU between the GEF </a:t>
            </a:r>
            <a:r>
              <a:rPr lang="en-US" baseline="0" smtClean="0"/>
              <a:t>and the COP.</a:t>
            </a:r>
            <a:endParaRPr lang="en-U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11</a:t>
            </a:fld>
            <a:endParaRPr lang="en-US"/>
          </a:p>
        </p:txBody>
      </p:sp>
    </p:spTree>
    <p:extLst>
      <p:ext uri="{BB962C8B-B14F-4D97-AF65-F5344CB8AC3E}">
        <p14:creationId xmlns:p14="http://schemas.microsoft.com/office/powerpoint/2010/main" val="1814668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z="1500" smtClean="0">
              <a:latin typeface="Arial" panose="020B0604020202020204" pitchFamily="34" charset="0"/>
              <a:cs typeface="Arial" panose="020B0604020202020204" pitchFamily="34" charset="0"/>
            </a:endParaRPr>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04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04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04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04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45A6512-1757-497D-B59E-27CBF4025D15}" type="slidenum">
              <a:rPr lang="en-US" altLang="en-US" sz="1300">
                <a:solidFill>
                  <a:srgbClr val="000000"/>
                </a:solidFill>
              </a:rPr>
              <a:pPr>
                <a:spcBef>
                  <a:spcPct val="0"/>
                </a:spcBef>
              </a:pPr>
              <a:t>12</a:t>
            </a:fld>
            <a:endParaRPr lang="en-US" altLang="en-US" sz="1300">
              <a:solidFill>
                <a:srgbClr val="000000"/>
              </a:solidFill>
            </a:endParaRPr>
          </a:p>
        </p:txBody>
      </p:sp>
      <p:sp>
        <p:nvSpPr>
          <p:cNvPr id="8197" name="Header Placeholder 6"/>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04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04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04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04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r>
              <a:rPr lang="en-US" altLang="en-US" sz="1300" smtClean="0">
                <a:solidFill>
                  <a:srgbClr val="000000"/>
                </a:solidFill>
              </a:rPr>
              <a:t>GEF Expanded Constituency Workshop</a:t>
            </a:r>
          </a:p>
        </p:txBody>
      </p:sp>
    </p:spTree>
    <p:extLst>
      <p:ext uri="{BB962C8B-B14F-4D97-AF65-F5344CB8AC3E}">
        <p14:creationId xmlns:p14="http://schemas.microsoft.com/office/powerpoint/2010/main" val="100305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14</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036624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7907" y="4995327"/>
            <a:ext cx="5932485" cy="3939540"/>
          </a:xfrm>
        </p:spPr>
        <p:txBody>
          <a:bodyPr/>
          <a:lstStyle/>
          <a:p>
            <a:pPr defTabSz="919738">
              <a:defRPr/>
            </a:pPr>
            <a:endParaRPr lang="en-US" dirty="0"/>
          </a:p>
          <a:p>
            <a:pPr defTabSz="919738">
              <a:defRPr/>
            </a:pPr>
            <a:endParaRPr lang="en-US" dirty="0"/>
          </a:p>
          <a:p>
            <a:pPr defTabSz="919738">
              <a:defRPr/>
            </a:pPr>
            <a:r>
              <a:rPr lang="en-US" dirty="0"/>
              <a:t>I want to emphasize three points here. First, </a:t>
            </a:r>
            <a:r>
              <a:rPr lang="en-US" dirty="0" smtClean="0"/>
              <a:t>some of key earth </a:t>
            </a:r>
            <a:r>
              <a:rPr lang="en-US" dirty="0"/>
              <a:t>ecosystems are near or beyond tipping points.</a:t>
            </a:r>
          </a:p>
          <a:p>
            <a:pPr defTabSz="919738">
              <a:defRPr/>
            </a:pPr>
            <a:endParaRPr lang="en-US" dirty="0"/>
          </a:p>
          <a:p>
            <a:pPr defTabSz="919738">
              <a:defRPr/>
            </a:pPr>
            <a:r>
              <a:rPr lang="en-US" dirty="0"/>
              <a:t>Second, the GEF is operating in almost all of identified ecosystems </a:t>
            </a:r>
            <a:r>
              <a:rPr lang="en-US" dirty="0" smtClean="0"/>
              <a:t>and have mandate from </a:t>
            </a:r>
            <a:r>
              <a:rPr lang="en-US" dirty="0" err="1" smtClean="0"/>
              <a:t>MEAs.</a:t>
            </a:r>
            <a:r>
              <a:rPr lang="en-US" dirty="0" smtClean="0"/>
              <a:t> </a:t>
            </a:r>
            <a:endParaRPr lang="en-US" dirty="0"/>
          </a:p>
          <a:p>
            <a:pPr defTabSz="919738">
              <a:defRPr/>
            </a:pPr>
            <a:endParaRPr lang="en-US" dirty="0"/>
          </a:p>
          <a:p>
            <a:pPr defTabSz="919738">
              <a:defRPr/>
            </a:pPr>
            <a:r>
              <a:rPr lang="en-US" dirty="0"/>
              <a:t>Third, </a:t>
            </a:r>
            <a:r>
              <a:rPr lang="en-US" dirty="0" smtClean="0"/>
              <a:t>the GEF </a:t>
            </a:r>
            <a:r>
              <a:rPr lang="en-US" dirty="0"/>
              <a:t>is in a prime position to tackle those tipping points </a:t>
            </a:r>
            <a:r>
              <a:rPr lang="en-US" dirty="0" smtClean="0"/>
              <a:t>most effectively by adopting an integrated approach.  </a:t>
            </a:r>
          </a:p>
          <a:p>
            <a:pPr defTabSz="919738">
              <a:defRPr/>
            </a:pPr>
            <a:endParaRPr lang="en-US" dirty="0" smtClean="0"/>
          </a:p>
          <a:p>
            <a:pPr defTabSz="919738">
              <a:defRPr/>
            </a:pPr>
            <a:r>
              <a:rPr lang="en-US" dirty="0" smtClean="0"/>
              <a:t>WE</a:t>
            </a:r>
            <a:r>
              <a:rPr lang="en-US" baseline="0" dirty="0" smtClean="0"/>
              <a:t> ARE THE ONLY INSTITUTION TO BE ABLE TO ADDRESS THESE CHALLENGES IN AN INTEGRATED AND HOLISTIC APPROACH</a:t>
            </a:r>
            <a:endParaRPr lang="en-US" dirty="0"/>
          </a:p>
        </p:txBody>
      </p:sp>
      <p:sp>
        <p:nvSpPr>
          <p:cNvPr id="4" name="Slide Number Placeholder 3"/>
          <p:cNvSpPr>
            <a:spLocks noGrp="1"/>
          </p:cNvSpPr>
          <p:nvPr>
            <p:ph type="sldNum" sz="quarter" idx="10"/>
          </p:nvPr>
        </p:nvSpPr>
        <p:spPr>
          <a:xfrm>
            <a:off x="6325138" y="8928489"/>
            <a:ext cx="85255" cy="184666"/>
          </a:xfrm>
        </p:spPr>
        <p:txBody>
          <a:bodyPr/>
          <a:lstStyle/>
          <a:p>
            <a:pPr>
              <a:defRPr/>
            </a:pPr>
            <a:fld id="{3C3A632B-FBDE-46D4-BF6F-6D14421E6342}" type="slidenum">
              <a:rPr lang="en-US" smtClean="0"/>
              <a:pPr>
                <a:defRPr/>
              </a:pPr>
              <a:t>15</a:t>
            </a:fld>
            <a:endParaRPr lang="en-US" dirty="0"/>
          </a:p>
        </p:txBody>
      </p:sp>
    </p:spTree>
    <p:extLst>
      <p:ext uri="{BB962C8B-B14F-4D97-AF65-F5344CB8AC3E}">
        <p14:creationId xmlns:p14="http://schemas.microsoft.com/office/powerpoint/2010/main" val="3156307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16</a:t>
            </a:fld>
            <a:endParaRPr lang="en-US" dirty="0"/>
          </a:p>
        </p:txBody>
      </p:sp>
    </p:spTree>
    <p:extLst>
      <p:ext uri="{BB962C8B-B14F-4D97-AF65-F5344CB8AC3E}">
        <p14:creationId xmlns:p14="http://schemas.microsoft.com/office/powerpoint/2010/main" val="73684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280988"/>
            <a:ext cx="3987800" cy="2990850"/>
          </a:xfrm>
        </p:spPr>
      </p:sp>
      <p:sp>
        <p:nvSpPr>
          <p:cNvPr id="3" name="Notes Placeholder 2"/>
          <p:cNvSpPr>
            <a:spLocks noGrp="1"/>
          </p:cNvSpPr>
          <p:nvPr>
            <p:ph type="body" idx="1"/>
          </p:nvPr>
        </p:nvSpPr>
        <p:spPr>
          <a:xfrm>
            <a:off x="93607" y="2987491"/>
            <a:ext cx="6649555" cy="5539978"/>
          </a:xfrm>
        </p:spPr>
        <p:txBody>
          <a:bodyPr>
            <a:normAutofit fontScale="92500"/>
          </a:bodyPr>
          <a:lstStyle/>
          <a:p>
            <a:r>
              <a:rPr lang="en-US" sz="800" b="1" i="1" dirty="0"/>
              <a:t>**This slide is animated**</a:t>
            </a:r>
          </a:p>
          <a:p>
            <a:endParaRPr lang="en-US" sz="800" i="1" dirty="0"/>
          </a:p>
          <a:p>
            <a:r>
              <a:rPr lang="en-US" sz="800" b="1" i="1" u="sng" dirty="0"/>
              <a:t>Animation 1  </a:t>
            </a:r>
          </a:p>
          <a:p>
            <a:r>
              <a:rPr lang="en-US" sz="800" dirty="0"/>
              <a:t>How we can most effectively address degradation of global environment?  Let us start with our immediate concerns; degradation of global environment. </a:t>
            </a:r>
          </a:p>
          <a:p>
            <a:endParaRPr lang="en-US" sz="800" dirty="0"/>
          </a:p>
          <a:p>
            <a:r>
              <a:rPr lang="en-US" sz="800" b="1" i="1" u="sng" dirty="0"/>
              <a:t>Animation 2</a:t>
            </a:r>
          </a:p>
          <a:p>
            <a:r>
              <a:rPr lang="en-US" sz="800" dirty="0"/>
              <a:t>In order to explore the most </a:t>
            </a:r>
            <a:r>
              <a:rPr lang="en-US" sz="800" dirty="0" err="1"/>
              <a:t>impactive</a:t>
            </a:r>
            <a:r>
              <a:rPr lang="en-US" sz="800" dirty="0"/>
              <a:t> way to address degradation, let us look at the trends behind these tipping points. </a:t>
            </a:r>
          </a:p>
          <a:p>
            <a:endParaRPr lang="en-US" sz="800" dirty="0"/>
          </a:p>
          <a:p>
            <a:r>
              <a:rPr lang="en-US" sz="800" dirty="0"/>
              <a:t>There are three mega-trends; Population growth, rising middle class, and urbanization. This will have incredible implications on global consumption and production patterns, which will go on the collision course with nature if BAU continues. </a:t>
            </a:r>
          </a:p>
          <a:p>
            <a:endParaRPr lang="en-US" sz="800" dirty="0"/>
          </a:p>
          <a:p>
            <a:r>
              <a:rPr lang="en-US" sz="800" dirty="0"/>
              <a:t>At the end of this causal chain, we know that these underlying trends result in degradation of the global environment. The question is– what happens in between?</a:t>
            </a:r>
          </a:p>
          <a:p>
            <a:pPr marL="0" lvl="1" defTabSz="920638">
              <a:defRPr/>
            </a:pPr>
            <a:endParaRPr lang="en-US" sz="800" dirty="0"/>
          </a:p>
          <a:p>
            <a:pPr marL="0" lvl="1" defTabSz="920638">
              <a:defRPr/>
            </a:pPr>
            <a:r>
              <a:rPr lang="en-US" sz="800" b="1" i="1" u="sng" dirty="0"/>
              <a:t>Animation 3</a:t>
            </a:r>
          </a:p>
          <a:p>
            <a:pPr marL="0" lvl="1" defTabSz="920638">
              <a:defRPr/>
            </a:pPr>
            <a:r>
              <a:rPr lang="en-US" sz="800" dirty="0"/>
              <a:t>First you have the drivers of environmental degradation– deriving from 3 mega-trends. How to meet doubling demand for food, transport and energy?  Specifically, agriculture, buildings, power, transportation and other sectors like oil &amp; gas contribute to unsustainable production and consumption. </a:t>
            </a:r>
          </a:p>
          <a:p>
            <a:pPr marL="0" lvl="1" defTabSz="920638">
              <a:defRPr/>
            </a:pPr>
            <a:endParaRPr lang="en-US" sz="800" dirty="0"/>
          </a:p>
          <a:p>
            <a:pPr marL="0" lvl="1" defTabSz="920638">
              <a:defRPr/>
            </a:pPr>
            <a:r>
              <a:rPr lang="en-US" sz="800" b="1" i="1" u="sng" dirty="0"/>
              <a:t>Animation 4</a:t>
            </a:r>
          </a:p>
          <a:p>
            <a:pPr marL="0" lvl="1" defTabSz="920638">
              <a:defRPr/>
            </a:pPr>
            <a:r>
              <a:rPr lang="en-US" sz="800" dirty="0"/>
              <a:t>These drivers result in direct pressures on the environment. These we are all familiar with: the </a:t>
            </a:r>
            <a:r>
              <a:rPr lang="en-US" sz="800" dirty="0" err="1"/>
              <a:t>GHG</a:t>
            </a:r>
            <a:r>
              <a:rPr lang="en-US" sz="800" dirty="0"/>
              <a:t> emissions that lead to climate change; the deforestation that leads to biodiversity loss, etc.</a:t>
            </a:r>
          </a:p>
          <a:p>
            <a:pPr marL="0" lvl="1" defTabSz="920638">
              <a:defRPr/>
            </a:pPr>
            <a:endParaRPr lang="en-US" sz="800" dirty="0"/>
          </a:p>
          <a:p>
            <a:pPr marL="0" lvl="1" defTabSz="920638">
              <a:defRPr/>
            </a:pPr>
            <a:r>
              <a:rPr lang="en-US" sz="800" dirty="0"/>
              <a:t>So as you look at the whole chain, you can see how this story plays out.  </a:t>
            </a:r>
          </a:p>
          <a:p>
            <a:pPr marL="0" lvl="1" defTabSz="920638">
              <a:defRPr/>
            </a:pPr>
            <a:endParaRPr lang="en-US" sz="800" dirty="0"/>
          </a:p>
          <a:p>
            <a:pPr marL="0" lvl="1" defTabSz="920638">
              <a:defRPr/>
            </a:pPr>
            <a:r>
              <a:rPr lang="en-US" sz="800" dirty="0"/>
              <a:t>For example, the rise of an urban, middle class is leading to higher demand for and production of beef and palm oil. This has led to loss of natural forests and draining of peat lands, more usage of chemical fertilizer and water, which affects several aspects of the global environment.</a:t>
            </a:r>
          </a:p>
          <a:p>
            <a:pPr marL="0" lvl="1" defTabSz="920638">
              <a:defRPr/>
            </a:pPr>
            <a:endParaRPr lang="en-US" sz="800" b="1" dirty="0"/>
          </a:p>
          <a:p>
            <a:pPr marL="0" lvl="1" defTabSz="920638">
              <a:defRPr/>
            </a:pPr>
            <a:r>
              <a:rPr lang="en-US" sz="800" b="1" i="1" u="sng" dirty="0"/>
              <a:t>Animation 5</a:t>
            </a:r>
          </a:p>
          <a:p>
            <a:r>
              <a:rPr lang="en-US" sz="800" dirty="0"/>
              <a:t>This science helps us narrow our focus on what is most important. I believe the </a:t>
            </a:r>
            <a:r>
              <a:rPr lang="en-US" sz="800" dirty="0" err="1"/>
              <a:t>GEF</a:t>
            </a:r>
            <a:r>
              <a:rPr lang="en-US" sz="800" dirty="0"/>
              <a:t> needs to focus on tackling drivers, not just the direct environmental pressures of degradation. There are 3 reasons. </a:t>
            </a:r>
          </a:p>
          <a:p>
            <a:endParaRPr lang="en-US" sz="800" dirty="0"/>
          </a:p>
          <a:p>
            <a:pPr defTabSz="920638">
              <a:defRPr/>
            </a:pPr>
            <a:r>
              <a:rPr lang="en-US" sz="800" b="1" dirty="0"/>
              <a:t>First of all, drivers will have more systemic impact than addressing direct environmental pressures will.</a:t>
            </a:r>
            <a:r>
              <a:rPr lang="en-US" sz="800" i="1" dirty="0"/>
              <a:t> </a:t>
            </a:r>
            <a:r>
              <a:rPr lang="en-US" sz="800" dirty="0"/>
              <a:t>“An ounce of prevention is worth a pound of cure.”  The same can be said for addressing global environmental issues. </a:t>
            </a:r>
          </a:p>
          <a:p>
            <a:pPr defTabSz="920638">
              <a:defRPr/>
            </a:pPr>
            <a:endParaRPr lang="en-US" sz="800" dirty="0"/>
          </a:p>
          <a:p>
            <a:pPr lvl="0"/>
            <a:r>
              <a:rPr lang="en-US" sz="800" b="1" dirty="0"/>
              <a:t>Secondly, drivers deliver multiple global environmental benefits at scale.</a:t>
            </a:r>
            <a:r>
              <a:rPr lang="en-US" sz="800" dirty="0"/>
              <a:t> Food production, for example, contributes to significant greenhouse gas emissions, uses large amounts of freshwater, is a major contributor to water pollution, and introduces many toxic chemicals into the environment through use of pesticides and herbicides. </a:t>
            </a:r>
          </a:p>
          <a:p>
            <a:pPr lvl="0"/>
            <a:endParaRPr lang="en-US" sz="800" b="1" dirty="0"/>
          </a:p>
          <a:p>
            <a:pPr lvl="0"/>
            <a:r>
              <a:rPr lang="en-US" sz="800" b="1" dirty="0"/>
              <a:t>Finally, drivers better position the </a:t>
            </a:r>
            <a:r>
              <a:rPr lang="en-US" sz="800" b="1" dirty="0" err="1"/>
              <a:t>GEF</a:t>
            </a:r>
            <a:r>
              <a:rPr lang="en-US" sz="800" b="1" dirty="0"/>
              <a:t> to articulate how global environmental goals contribute to broader socio-economic development goals.</a:t>
            </a:r>
            <a:r>
              <a:rPr lang="en-US" sz="800" dirty="0"/>
              <a:t> This approach is supportive of the global community’s efforts to eradicate poverty and transform economies through sustainable development as part of the Post-2015 Development Agenda. </a:t>
            </a:r>
          </a:p>
          <a:p>
            <a:pPr lvl="0"/>
            <a:endParaRPr lang="en-US" sz="800" b="1" dirty="0"/>
          </a:p>
          <a:p>
            <a:pPr lvl="0"/>
            <a:r>
              <a:rPr lang="en-US" sz="800" dirty="0"/>
              <a:t>SO YOU CAN SEE HOW IMPORTANT IT IS FOR US TO FOCUS ON THE DRIVERS IF WE HOPE TO HAVE THE IMPACT WE NEED</a:t>
            </a:r>
          </a:p>
        </p:txBody>
      </p:sp>
      <p:sp>
        <p:nvSpPr>
          <p:cNvPr id="4" name="Slide Number Placeholder 3"/>
          <p:cNvSpPr>
            <a:spLocks noGrp="1"/>
          </p:cNvSpPr>
          <p:nvPr>
            <p:ph type="sldNum" sz="quarter" idx="10"/>
          </p:nvPr>
        </p:nvSpPr>
        <p:spPr>
          <a:xfrm>
            <a:off x="6325139" y="8928491"/>
            <a:ext cx="85255" cy="184667"/>
          </a:xfrm>
        </p:spPr>
        <p:txBody>
          <a:bodyPr/>
          <a:lstStyle/>
          <a:p>
            <a:pPr>
              <a:defRPr/>
            </a:pPr>
            <a:fld id="{3C3A632B-FBDE-46D4-BF6F-6D14421E6342}"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2876061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28922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0292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95327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205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2112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5621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80860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68"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4069558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78572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6051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98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80"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4604021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3545256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image" Target="../media/image3.emf"/><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oleObject" Target="../embeddings/oleObject2.bin"/><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notesSlide" Target="../notesSlides/notesSlide7.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4.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slideLayout" Target="../slideLayouts/slideLayout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9" Type="http://schemas.openxmlformats.org/officeDocument/2006/relationships/tags" Target="../tags/tag93.xml"/><Relationship Id="rId21" Type="http://schemas.openxmlformats.org/officeDocument/2006/relationships/tags" Target="../tags/tag75.xml"/><Relationship Id="rId34" Type="http://schemas.openxmlformats.org/officeDocument/2006/relationships/tags" Target="../tags/tag88.xml"/><Relationship Id="rId42" Type="http://schemas.openxmlformats.org/officeDocument/2006/relationships/tags" Target="../tags/tag96.xml"/><Relationship Id="rId47" Type="http://schemas.openxmlformats.org/officeDocument/2006/relationships/tags" Target="../tags/tag101.xml"/><Relationship Id="rId50" Type="http://schemas.openxmlformats.org/officeDocument/2006/relationships/tags" Target="../tags/tag104.xml"/><Relationship Id="rId55" Type="http://schemas.openxmlformats.org/officeDocument/2006/relationships/tags" Target="../tags/tag109.xml"/><Relationship Id="rId63" Type="http://schemas.openxmlformats.org/officeDocument/2006/relationships/tags" Target="../tags/tag117.xml"/><Relationship Id="rId68" Type="http://schemas.openxmlformats.org/officeDocument/2006/relationships/tags" Target="../tags/tag122.xml"/><Relationship Id="rId76" Type="http://schemas.openxmlformats.org/officeDocument/2006/relationships/tags" Target="../tags/tag130.xml"/><Relationship Id="rId7" Type="http://schemas.openxmlformats.org/officeDocument/2006/relationships/tags" Target="../tags/tag61.xml"/><Relationship Id="rId71" Type="http://schemas.openxmlformats.org/officeDocument/2006/relationships/tags" Target="../tags/tag125.xml"/><Relationship Id="rId2" Type="http://schemas.openxmlformats.org/officeDocument/2006/relationships/tags" Target="../tags/tag56.xml"/><Relationship Id="rId16" Type="http://schemas.openxmlformats.org/officeDocument/2006/relationships/tags" Target="../tags/tag70.xml"/><Relationship Id="rId29" Type="http://schemas.openxmlformats.org/officeDocument/2006/relationships/tags" Target="../tags/tag83.xml"/><Relationship Id="rId11" Type="http://schemas.openxmlformats.org/officeDocument/2006/relationships/tags" Target="../tags/tag65.xml"/><Relationship Id="rId24" Type="http://schemas.openxmlformats.org/officeDocument/2006/relationships/tags" Target="../tags/tag78.xml"/><Relationship Id="rId32" Type="http://schemas.openxmlformats.org/officeDocument/2006/relationships/tags" Target="../tags/tag86.xml"/><Relationship Id="rId37" Type="http://schemas.openxmlformats.org/officeDocument/2006/relationships/tags" Target="../tags/tag91.xml"/><Relationship Id="rId40" Type="http://schemas.openxmlformats.org/officeDocument/2006/relationships/tags" Target="../tags/tag94.xml"/><Relationship Id="rId45" Type="http://schemas.openxmlformats.org/officeDocument/2006/relationships/tags" Target="../tags/tag99.xml"/><Relationship Id="rId53" Type="http://schemas.openxmlformats.org/officeDocument/2006/relationships/tags" Target="../tags/tag107.xml"/><Relationship Id="rId58" Type="http://schemas.openxmlformats.org/officeDocument/2006/relationships/tags" Target="../tags/tag112.xml"/><Relationship Id="rId66" Type="http://schemas.openxmlformats.org/officeDocument/2006/relationships/tags" Target="../tags/tag120.xml"/><Relationship Id="rId74" Type="http://schemas.openxmlformats.org/officeDocument/2006/relationships/tags" Target="../tags/tag128.xml"/><Relationship Id="rId79" Type="http://schemas.openxmlformats.org/officeDocument/2006/relationships/oleObject" Target="../embeddings/oleObject3.bin"/><Relationship Id="rId5" Type="http://schemas.openxmlformats.org/officeDocument/2006/relationships/tags" Target="../tags/tag59.xml"/><Relationship Id="rId61" Type="http://schemas.openxmlformats.org/officeDocument/2006/relationships/tags" Target="../tags/tag115.xml"/><Relationship Id="rId10" Type="http://schemas.openxmlformats.org/officeDocument/2006/relationships/tags" Target="../tags/tag64.xml"/><Relationship Id="rId19" Type="http://schemas.openxmlformats.org/officeDocument/2006/relationships/tags" Target="../tags/tag73.xml"/><Relationship Id="rId31" Type="http://schemas.openxmlformats.org/officeDocument/2006/relationships/tags" Target="../tags/tag85.xml"/><Relationship Id="rId44" Type="http://schemas.openxmlformats.org/officeDocument/2006/relationships/tags" Target="../tags/tag98.xml"/><Relationship Id="rId52" Type="http://schemas.openxmlformats.org/officeDocument/2006/relationships/tags" Target="../tags/tag106.xml"/><Relationship Id="rId60" Type="http://schemas.openxmlformats.org/officeDocument/2006/relationships/tags" Target="../tags/tag114.xml"/><Relationship Id="rId65" Type="http://schemas.openxmlformats.org/officeDocument/2006/relationships/tags" Target="../tags/tag119.xml"/><Relationship Id="rId73" Type="http://schemas.openxmlformats.org/officeDocument/2006/relationships/tags" Target="../tags/tag127.xml"/><Relationship Id="rId78" Type="http://schemas.openxmlformats.org/officeDocument/2006/relationships/notesSlide" Target="../notesSlides/notesSlide9.xml"/><Relationship Id="rId81" Type="http://schemas.openxmlformats.org/officeDocument/2006/relationships/image" Target="../media/image6.png"/><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tags" Target="../tags/tag84.xml"/><Relationship Id="rId35" Type="http://schemas.openxmlformats.org/officeDocument/2006/relationships/tags" Target="../tags/tag89.xml"/><Relationship Id="rId43" Type="http://schemas.openxmlformats.org/officeDocument/2006/relationships/tags" Target="../tags/tag97.xml"/><Relationship Id="rId48" Type="http://schemas.openxmlformats.org/officeDocument/2006/relationships/tags" Target="../tags/tag102.xml"/><Relationship Id="rId56" Type="http://schemas.openxmlformats.org/officeDocument/2006/relationships/tags" Target="../tags/tag110.xml"/><Relationship Id="rId64" Type="http://schemas.openxmlformats.org/officeDocument/2006/relationships/tags" Target="../tags/tag118.xml"/><Relationship Id="rId69" Type="http://schemas.openxmlformats.org/officeDocument/2006/relationships/tags" Target="../tags/tag123.xml"/><Relationship Id="rId77" Type="http://schemas.openxmlformats.org/officeDocument/2006/relationships/slideLayout" Target="../slideLayouts/slideLayout4.xml"/><Relationship Id="rId8" Type="http://schemas.openxmlformats.org/officeDocument/2006/relationships/tags" Target="../tags/tag62.xml"/><Relationship Id="rId51" Type="http://schemas.openxmlformats.org/officeDocument/2006/relationships/tags" Target="../tags/tag105.xml"/><Relationship Id="rId72" Type="http://schemas.openxmlformats.org/officeDocument/2006/relationships/tags" Target="../tags/tag126.xml"/><Relationship Id="rId80" Type="http://schemas.openxmlformats.org/officeDocument/2006/relationships/image" Target="../media/image5.emf"/><Relationship Id="rId3" Type="http://schemas.openxmlformats.org/officeDocument/2006/relationships/tags" Target="../tags/tag57.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33" Type="http://schemas.openxmlformats.org/officeDocument/2006/relationships/tags" Target="../tags/tag87.xml"/><Relationship Id="rId38" Type="http://schemas.openxmlformats.org/officeDocument/2006/relationships/tags" Target="../tags/tag92.xml"/><Relationship Id="rId46" Type="http://schemas.openxmlformats.org/officeDocument/2006/relationships/tags" Target="../tags/tag100.xml"/><Relationship Id="rId59" Type="http://schemas.openxmlformats.org/officeDocument/2006/relationships/tags" Target="../tags/tag113.xml"/><Relationship Id="rId67" Type="http://schemas.openxmlformats.org/officeDocument/2006/relationships/tags" Target="../tags/tag121.xml"/><Relationship Id="rId20" Type="http://schemas.openxmlformats.org/officeDocument/2006/relationships/tags" Target="../tags/tag74.xml"/><Relationship Id="rId41" Type="http://schemas.openxmlformats.org/officeDocument/2006/relationships/tags" Target="../tags/tag95.xml"/><Relationship Id="rId54" Type="http://schemas.openxmlformats.org/officeDocument/2006/relationships/tags" Target="../tags/tag108.xml"/><Relationship Id="rId62" Type="http://schemas.openxmlformats.org/officeDocument/2006/relationships/tags" Target="../tags/tag116.xml"/><Relationship Id="rId70" Type="http://schemas.openxmlformats.org/officeDocument/2006/relationships/tags" Target="../tags/tag124.xml"/><Relationship Id="rId75" Type="http://schemas.openxmlformats.org/officeDocument/2006/relationships/tags" Target="../tags/tag129.xml"/><Relationship Id="rId1" Type="http://schemas.openxmlformats.org/officeDocument/2006/relationships/vmlDrawing" Target="../drawings/vmlDrawing3.vml"/><Relationship Id="rId6" Type="http://schemas.openxmlformats.org/officeDocument/2006/relationships/tags" Target="../tags/tag60.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36" Type="http://schemas.openxmlformats.org/officeDocument/2006/relationships/tags" Target="../tags/tag90.xml"/><Relationship Id="rId49" Type="http://schemas.openxmlformats.org/officeDocument/2006/relationships/tags" Target="../tags/tag103.xml"/><Relationship Id="rId57" Type="http://schemas.openxmlformats.org/officeDocument/2006/relationships/tags" Target="../tags/tag111.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8229600" cy="1143000"/>
          </a:xfrm>
        </p:spPr>
        <p:txBody>
          <a:bodyPr/>
          <a:lstStyle/>
          <a:p>
            <a:r>
              <a:rPr lang="ru-RU" dirty="0" smtClean="0">
                <a:solidFill>
                  <a:srgbClr val="00642D"/>
                </a:solidFill>
                <a:latin typeface="+mn-lt"/>
              </a:rPr>
              <a:t>ЧТО ТАКОЕ ГЭФ</a:t>
            </a:r>
            <a:r>
              <a:rPr lang="en-US" dirty="0" smtClean="0">
                <a:solidFill>
                  <a:srgbClr val="00642D"/>
                </a:solidFill>
                <a:latin typeface="+mn-lt"/>
              </a:rPr>
              <a:t>?</a:t>
            </a:r>
            <a:br>
              <a:rPr lang="en-US" dirty="0" smtClean="0">
                <a:solidFill>
                  <a:srgbClr val="00642D"/>
                </a:solidFill>
                <a:latin typeface="+mn-lt"/>
              </a:rPr>
            </a:br>
            <a:r>
              <a:rPr lang="ru-RU" sz="2800" dirty="0" smtClean="0">
                <a:solidFill>
                  <a:srgbClr val="00642D"/>
                </a:solidFill>
                <a:latin typeface="+mn-lt"/>
              </a:rPr>
              <a:t>История и структура</a:t>
            </a:r>
            <a:endParaRPr lang="en-US" sz="2800" dirty="0">
              <a:latin typeface="+mn-lt"/>
            </a:endParaRPr>
          </a:p>
        </p:txBody>
      </p:sp>
      <p:sp>
        <p:nvSpPr>
          <p:cNvPr id="3" name="Subtitle 2"/>
          <p:cNvSpPr>
            <a:spLocks noGrp="1"/>
          </p:cNvSpPr>
          <p:nvPr>
            <p:ph type="subTitle" idx="1"/>
          </p:nvPr>
        </p:nvSpPr>
        <p:spPr>
          <a:xfrm>
            <a:off x="1295400" y="3505200"/>
            <a:ext cx="6400800" cy="2819400"/>
          </a:xfrm>
        </p:spPr>
        <p:txBody>
          <a:bodyPr/>
          <a:lstStyle/>
          <a:p>
            <a:pPr>
              <a:lnSpc>
                <a:spcPct val="80000"/>
              </a:lnSpc>
              <a:defRPr/>
            </a:pPr>
            <a:r>
              <a:rPr lang="ru-RU" b="1" dirty="0" smtClean="0">
                <a:solidFill>
                  <a:schemeClr val="tx1"/>
                </a:solidFill>
                <a:cs typeface="Times New Roman" pitchFamily="18" charset="0"/>
              </a:rPr>
              <a:t>Расширенный семинар-практикум ГЭФ</a:t>
            </a:r>
            <a:endParaRPr lang="en-US" b="1" dirty="0" smtClean="0">
              <a:solidFill>
                <a:srgbClr val="00642D"/>
              </a:solidFill>
              <a:cs typeface="Times New Roman" panose="02020603050405020304" pitchFamily="18" charset="0"/>
            </a:endParaRPr>
          </a:p>
          <a:p>
            <a:pPr>
              <a:lnSpc>
                <a:spcPct val="80000"/>
              </a:lnSpc>
              <a:defRPr/>
            </a:pPr>
            <a:endParaRPr lang="en-US" sz="3200" b="1" dirty="0" smtClean="0">
              <a:solidFill>
                <a:schemeClr val="tx1"/>
              </a:solidFill>
            </a:endParaRPr>
          </a:p>
          <a:p>
            <a:pPr>
              <a:lnSpc>
                <a:spcPct val="80000"/>
              </a:lnSpc>
              <a:defRPr/>
            </a:pPr>
            <a:r>
              <a:rPr lang="ru-RU" sz="2400" dirty="0" smtClean="0">
                <a:solidFill>
                  <a:schemeClr val="tx1"/>
                </a:solidFill>
                <a:cs typeface="Times New Roman" pitchFamily="18" charset="0"/>
              </a:rPr>
              <a:t>Беларусь</a:t>
            </a:r>
            <a:endParaRPr lang="en-US" sz="2400" dirty="0">
              <a:solidFill>
                <a:schemeClr val="tx1"/>
              </a:solidFill>
              <a:cs typeface="Times New Roman" pitchFamily="18" charset="0"/>
            </a:endParaRPr>
          </a:p>
          <a:p>
            <a:pPr>
              <a:lnSpc>
                <a:spcPct val="80000"/>
              </a:lnSpc>
              <a:defRPr/>
            </a:pPr>
            <a:r>
              <a:rPr lang="en-US" sz="2400" dirty="0" smtClean="0">
                <a:solidFill>
                  <a:schemeClr val="tx1"/>
                </a:solidFill>
                <a:cs typeface="Times New Roman" pitchFamily="18" charset="0"/>
              </a:rPr>
              <a:t>22-24</a:t>
            </a:r>
            <a:r>
              <a:rPr lang="ru-RU" sz="2400" dirty="0">
                <a:solidFill>
                  <a:schemeClr val="tx1"/>
                </a:solidFill>
                <a:cs typeface="Times New Roman" pitchFamily="18" charset="0"/>
              </a:rPr>
              <a:t> </a:t>
            </a:r>
            <a:r>
              <a:rPr lang="ru-RU" sz="2400" dirty="0" smtClean="0">
                <a:solidFill>
                  <a:schemeClr val="tx1"/>
                </a:solidFill>
                <a:cs typeface="Times New Roman" pitchFamily="18" charset="0"/>
              </a:rPr>
              <a:t>сентября</a:t>
            </a:r>
            <a:r>
              <a:rPr lang="en-US" sz="2400" dirty="0" smtClean="0">
                <a:solidFill>
                  <a:schemeClr val="tx1"/>
                </a:solidFill>
                <a:cs typeface="Times New Roman" pitchFamily="18" charset="0"/>
              </a:rPr>
              <a:t> 2015</a:t>
            </a:r>
            <a:r>
              <a:rPr lang="ru-RU" sz="2400" dirty="0" smtClean="0">
                <a:solidFill>
                  <a:schemeClr val="tx1"/>
                </a:solidFill>
                <a:cs typeface="Times New Roman" pitchFamily="18" charset="0"/>
              </a:rPr>
              <a:t> года</a:t>
            </a:r>
            <a:endParaRPr lang="en-US" sz="2400" dirty="0">
              <a:solidFill>
                <a:schemeClr val="tx1"/>
              </a:solidFill>
              <a:cs typeface="Times New Roman" pitchFamily="18" charset="0"/>
            </a:endParaRP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304098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908720"/>
          </a:xfrm>
          <a:prstGeom prst="rect">
            <a:avLst/>
          </a:prstGeom>
          <a:solidFill>
            <a:schemeClr val="bg1">
              <a:lumMod val="85000"/>
            </a:schemeClr>
          </a:solidFill>
          <a:ln w="9525">
            <a:noFill/>
            <a:miter lim="800000"/>
            <a:headEnd/>
            <a:tailEnd/>
          </a:ln>
        </p:spPr>
        <p:txBody>
          <a:bodyPr anchor="ctr"/>
          <a:lstStyle/>
          <a:p>
            <a:pPr algn="ctr"/>
            <a:r>
              <a:rPr lang="ru-RU" sz="3200" b="1" dirty="0" smtClean="0">
                <a:solidFill>
                  <a:srgbClr val="00642D"/>
                </a:solidFill>
                <a:latin typeface="Calibri" pitchFamily="34" charset="0"/>
              </a:rPr>
              <a:t>Взаимодействие с пятью Секретариатами Конвенций</a:t>
            </a:r>
            <a:r>
              <a:rPr lang="en-US" sz="3200" b="1" dirty="0" smtClean="0">
                <a:solidFill>
                  <a:srgbClr val="00642D"/>
                </a:solidFill>
                <a:latin typeface="Calibri" pitchFamily="34" charset="0"/>
              </a:rPr>
              <a:t> (1)</a:t>
            </a:r>
            <a:endParaRPr lang="en-US" sz="3200" b="1" dirty="0">
              <a:solidFill>
                <a:srgbClr val="00642D"/>
              </a:solidFill>
              <a:latin typeface="Calibri" pitchFamily="34" charset="0"/>
            </a:endParaRPr>
          </a:p>
        </p:txBody>
      </p:sp>
      <p:sp>
        <p:nvSpPr>
          <p:cNvPr id="2" name="TextBox 1"/>
          <p:cNvSpPr txBox="1"/>
          <p:nvPr/>
        </p:nvSpPr>
        <p:spPr>
          <a:xfrm>
            <a:off x="0" y="1362248"/>
            <a:ext cx="9144000" cy="4154984"/>
          </a:xfrm>
          <a:prstGeom prst="rect">
            <a:avLst/>
          </a:prstGeom>
          <a:noFill/>
        </p:spPr>
        <p:txBody>
          <a:bodyPr wrap="square" rtlCol="0">
            <a:spAutoFit/>
          </a:bodyPr>
          <a:lstStyle/>
          <a:p>
            <a:pPr marL="285750" indent="-285750">
              <a:buFont typeface="Arial" panose="020B0604020202020204" pitchFamily="34" charset="0"/>
              <a:buChar char="•"/>
            </a:pPr>
            <a:r>
              <a:rPr lang="ru-RU" sz="2400" dirty="0" smtClean="0">
                <a:latin typeface="+mn-lt"/>
              </a:rPr>
              <a:t>ГЭФ выступает в роли финансового механизма для осуществления пяти конвенций</a:t>
            </a:r>
            <a:r>
              <a:rPr lang="en-US" sz="2400" dirty="0" smtClean="0">
                <a:latin typeface="+mn-lt"/>
              </a:rPr>
              <a:t>. </a:t>
            </a:r>
          </a:p>
          <a:p>
            <a:pPr marL="285750" indent="-285750">
              <a:buFont typeface="Arial" panose="020B0604020202020204" pitchFamily="34" charset="0"/>
              <a:buChar char="•"/>
            </a:pPr>
            <a:endParaRPr lang="en-US" sz="2400" dirty="0" smtClean="0">
              <a:latin typeface="+mn-lt"/>
            </a:endParaRPr>
          </a:p>
          <a:p>
            <a:pPr marL="285750" indent="-285750">
              <a:buFont typeface="Arial" panose="020B0604020202020204" pitchFamily="34" charset="0"/>
              <a:buChar char="•"/>
            </a:pPr>
            <a:r>
              <a:rPr lang="ru-RU" sz="2400" dirty="0" smtClean="0">
                <a:latin typeface="+mn-lt"/>
              </a:rPr>
              <a:t>Основой для взаимодействия между Конвенциями и ГЭФ является Меморандум о взаимопонимании</a:t>
            </a:r>
            <a:r>
              <a:rPr lang="en-US" sz="2400" dirty="0" smtClean="0">
                <a:latin typeface="+mn-lt"/>
              </a:rPr>
              <a:t>.</a:t>
            </a:r>
          </a:p>
          <a:p>
            <a:pPr marL="285750" indent="-285750">
              <a:buFont typeface="Arial" panose="020B0604020202020204" pitchFamily="34" charset="0"/>
              <a:buChar char="•"/>
            </a:pPr>
            <a:endParaRPr lang="en-US" sz="2400" dirty="0">
              <a:latin typeface="+mn-lt"/>
            </a:endParaRPr>
          </a:p>
          <a:p>
            <a:pPr marL="285750" indent="-285750">
              <a:buFont typeface="Arial" panose="020B0604020202020204" pitchFamily="34" charset="0"/>
              <a:buChar char="•"/>
            </a:pPr>
            <a:r>
              <a:rPr lang="ru-RU" sz="2400" dirty="0" smtClean="0">
                <a:latin typeface="+mn-lt"/>
              </a:rPr>
              <a:t>Конвенции, для которых ГЭФ служит финансовым инструментом, предоставляют ГЭФ стратегические руководящие указания.</a:t>
            </a:r>
            <a:endParaRPr lang="en-US" sz="2400" dirty="0" smtClean="0">
              <a:latin typeface="+mn-lt"/>
            </a:endParaRPr>
          </a:p>
          <a:p>
            <a:pPr marL="285750" indent="-285750">
              <a:buFont typeface="Arial" panose="020B0604020202020204" pitchFamily="34" charset="0"/>
              <a:buChar char="•"/>
            </a:pPr>
            <a:endParaRPr lang="en-US" sz="2400" dirty="0">
              <a:latin typeface="+mn-lt"/>
            </a:endParaRPr>
          </a:p>
          <a:p>
            <a:pPr marL="285750" indent="-285750">
              <a:buFont typeface="Arial" panose="020B0604020202020204" pitchFamily="34" charset="0"/>
              <a:buChar char="•"/>
            </a:pPr>
            <a:r>
              <a:rPr lang="ru-RU" sz="2400" dirty="0" smtClean="0">
                <a:latin typeface="+mn-lt"/>
              </a:rPr>
              <a:t>В ответ на эти общие указания Совет ГЭФ разрабатывает</a:t>
            </a:r>
            <a:r>
              <a:rPr lang="en-US" sz="2400" dirty="0" smtClean="0">
                <a:latin typeface="+mn-lt"/>
              </a:rPr>
              <a:t> </a:t>
            </a:r>
            <a:r>
              <a:rPr lang="ru-RU" sz="2400" dirty="0" smtClean="0">
                <a:latin typeface="+mn-lt"/>
              </a:rPr>
              <a:t>операционные критерии для проектов ГЭФ.</a:t>
            </a:r>
            <a:endParaRPr lang="en-US" sz="24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908720"/>
          </a:xfrm>
          <a:prstGeom prst="rect">
            <a:avLst/>
          </a:prstGeom>
          <a:solidFill>
            <a:schemeClr val="bg1">
              <a:lumMod val="85000"/>
            </a:schemeClr>
          </a:solidFill>
          <a:ln w="9525">
            <a:noFill/>
            <a:miter lim="800000"/>
            <a:headEnd/>
            <a:tailEnd/>
          </a:ln>
        </p:spPr>
        <p:txBody>
          <a:bodyPr anchor="ctr"/>
          <a:lstStyle/>
          <a:p>
            <a:pPr algn="ctr"/>
            <a:r>
              <a:rPr lang="ru-RU" sz="3200" b="1" dirty="0">
                <a:solidFill>
                  <a:srgbClr val="00642D"/>
                </a:solidFill>
                <a:latin typeface="Calibri" pitchFamily="34" charset="0"/>
              </a:rPr>
              <a:t>Взаимодействие с пятью Секретариатами Конвенций</a:t>
            </a:r>
            <a:r>
              <a:rPr lang="en-US" sz="3200" b="1" dirty="0" smtClean="0">
                <a:solidFill>
                  <a:srgbClr val="00642D"/>
                </a:solidFill>
                <a:latin typeface="Calibri" pitchFamily="34" charset="0"/>
              </a:rPr>
              <a:t>(2)</a:t>
            </a:r>
            <a:endParaRPr lang="en-US" sz="3200" b="1" dirty="0">
              <a:solidFill>
                <a:srgbClr val="00642D"/>
              </a:solidFill>
              <a:latin typeface="Calibri" pitchFamily="34" charset="0"/>
            </a:endParaRPr>
          </a:p>
        </p:txBody>
      </p:sp>
      <p:sp>
        <p:nvSpPr>
          <p:cNvPr id="2" name="TextBox 1"/>
          <p:cNvSpPr txBox="1"/>
          <p:nvPr/>
        </p:nvSpPr>
        <p:spPr>
          <a:xfrm>
            <a:off x="0" y="1311726"/>
            <a:ext cx="9144000" cy="4862870"/>
          </a:xfrm>
          <a:prstGeom prst="rect">
            <a:avLst/>
          </a:prstGeom>
          <a:noFill/>
        </p:spPr>
        <p:txBody>
          <a:bodyPr wrap="square" rtlCol="0">
            <a:spAutoFit/>
          </a:bodyPr>
          <a:lstStyle/>
          <a:p>
            <a:pPr marL="285750" indent="-285750">
              <a:buFont typeface="Arial" panose="020B0604020202020204" pitchFamily="34" charset="0"/>
              <a:buChar char="•"/>
            </a:pPr>
            <a:r>
              <a:rPr lang="ru-RU" sz="2400" dirty="0" smtClean="0">
                <a:latin typeface="+mn-lt"/>
              </a:rPr>
              <a:t>Секретариат конвенции и Секретариат ГЭФ проводят консультации по руководящим указаниям, полученным от Конференций сторон, по мере необходимости</a:t>
            </a:r>
          </a:p>
          <a:p>
            <a:endParaRPr lang="en-GB" sz="2400" dirty="0" smtClean="0">
              <a:latin typeface="+mn-lt"/>
            </a:endParaRPr>
          </a:p>
          <a:p>
            <a:pPr marL="285750" indent="-285750">
              <a:buFont typeface="Arial" panose="020B0604020202020204" pitchFamily="34" charset="0"/>
              <a:buChar char="•"/>
            </a:pPr>
            <a:r>
              <a:rPr lang="ru-RU" sz="2400" dirty="0" smtClean="0">
                <a:latin typeface="+mn-lt"/>
              </a:rPr>
              <a:t>В частности, в соответствии с проектным циклом ГЭФ, Секретариатам конвенций предлагается представить комментарии к проектным предложениям, рассматриваемым на предмет включения в предлагаемую рабочую программу</a:t>
            </a:r>
            <a:r>
              <a:rPr lang="en-GB" sz="2400" dirty="0" smtClean="0">
                <a:latin typeface="+mn-lt"/>
              </a:rPr>
              <a:t>.</a:t>
            </a:r>
          </a:p>
          <a:p>
            <a:r>
              <a:rPr lang="en-GB" sz="2400" dirty="0" smtClean="0">
                <a:latin typeface="+mn-lt"/>
              </a:rPr>
              <a:t> </a:t>
            </a:r>
            <a:endParaRPr lang="en-US" sz="2400" dirty="0">
              <a:latin typeface="+mn-lt"/>
            </a:endParaRPr>
          </a:p>
          <a:p>
            <a:pPr marL="285750" indent="-285750">
              <a:buFont typeface="Arial" panose="020B0604020202020204" pitchFamily="34" charset="0"/>
              <a:buChar char="•"/>
            </a:pPr>
            <a:r>
              <a:rPr lang="ru-RU" sz="2400" dirty="0">
                <a:latin typeface="+mn-lt"/>
              </a:rPr>
              <a:t>Секретариат ГЭФ </a:t>
            </a:r>
            <a:r>
              <a:rPr lang="ru-RU" sz="2400" dirty="0" smtClean="0">
                <a:latin typeface="+mn-lt"/>
              </a:rPr>
              <a:t>готовит отчет о деятельности ГЭФ, который регулярно представляется на каждой Конференции сторон.  Этот отчет предварительно рассматривает и одобряет Совет ГЭФ. </a:t>
            </a:r>
            <a:r>
              <a:rPr lang="en-GB" sz="2400" dirty="0">
                <a:latin typeface="+mn-lt"/>
              </a:rPr>
              <a:t> </a:t>
            </a:r>
            <a:endParaRPr lang="en-US" sz="2400" dirty="0">
              <a:latin typeface="+mn-lt"/>
            </a:endParaRPr>
          </a:p>
          <a:p>
            <a:pPr marL="285750" indent="-285750">
              <a:buFont typeface="Arial" panose="020B0604020202020204" pitchFamily="34" charset="0"/>
              <a:buChar char="•"/>
            </a:pPr>
            <a:endParaRPr lang="en-US"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6"/>
          <p:cNvSpPr>
            <a:spLocks noGrp="1"/>
          </p:cNvSpPr>
          <p:nvPr>
            <p:ph idx="1"/>
          </p:nvPr>
        </p:nvSpPr>
        <p:spPr>
          <a:xfrm>
            <a:off x="0" y="836711"/>
            <a:ext cx="9144000" cy="5884763"/>
          </a:xfrm>
        </p:spPr>
        <p:txBody>
          <a:bodyPr/>
          <a:lstStyle/>
          <a:p>
            <a:pPr marL="457200" lvl="1" indent="-220663" eaLnBrk="1" hangingPunct="1">
              <a:lnSpc>
                <a:spcPct val="110000"/>
              </a:lnSpc>
              <a:buFont typeface="Arial" panose="020B0604020202020204" pitchFamily="34" charset="0"/>
              <a:buChar char="•"/>
            </a:pPr>
            <a:r>
              <a:rPr lang="ru-RU" altLang="en-US" dirty="0">
                <a:cs typeface="Arial" panose="020B0604020202020204" pitchFamily="34" charset="0"/>
              </a:rPr>
              <a:t>Целевой фонд ООН для наименее развитых стран (ФНРС) и Специальный фонд для борьбы с изменением климата (</a:t>
            </a:r>
            <a:r>
              <a:rPr lang="ru-RU" altLang="en-US" dirty="0" smtClean="0">
                <a:cs typeface="Arial" panose="020B0604020202020204" pitchFamily="34" charset="0"/>
              </a:rPr>
              <a:t>СФБИК) </a:t>
            </a:r>
            <a:r>
              <a:rPr lang="ru-RU" altLang="en-US" dirty="0">
                <a:cs typeface="Arial" panose="020B0604020202020204" pitchFamily="34" charset="0"/>
              </a:rPr>
              <a:t>-&gt; созданы в 2001 году в рамках </a:t>
            </a:r>
            <a:r>
              <a:rPr lang="ru-RU" altLang="en-US" dirty="0" smtClean="0">
                <a:cs typeface="Arial" panose="020B0604020202020204" pitchFamily="34" charset="0"/>
              </a:rPr>
              <a:t>Конференции сторон РКИК ООН</a:t>
            </a:r>
            <a:endParaRPr lang="ru-RU" altLang="en-US" dirty="0">
              <a:cs typeface="Arial" panose="020B0604020202020204" pitchFamily="34" charset="0"/>
            </a:endParaRPr>
          </a:p>
          <a:p>
            <a:pPr marL="457200" lvl="1" indent="-220663" eaLnBrk="1" hangingPunct="1">
              <a:lnSpc>
                <a:spcPct val="110000"/>
              </a:lnSpc>
              <a:buFont typeface="Arial" panose="020B0604020202020204" pitchFamily="34" charset="0"/>
              <a:buChar char="•"/>
            </a:pPr>
            <a:r>
              <a:rPr lang="ru-RU" altLang="en-US" dirty="0" smtClean="0">
                <a:cs typeface="Arial" panose="020B0604020202020204" pitchFamily="34" charset="0"/>
              </a:rPr>
              <a:t>Первые </a:t>
            </a:r>
            <a:r>
              <a:rPr lang="ru-RU" altLang="en-US" dirty="0">
                <a:cs typeface="Arial" panose="020B0604020202020204" pitchFamily="34" charset="0"/>
              </a:rPr>
              <a:t>многосторонние фонды для принятия конкретных адаптационных мер в интересах развивающихся стран</a:t>
            </a:r>
          </a:p>
          <a:p>
            <a:pPr marL="457200" lvl="1" indent="-220663" eaLnBrk="1" hangingPunct="1">
              <a:lnSpc>
                <a:spcPct val="110000"/>
              </a:lnSpc>
              <a:buFont typeface="Arial" panose="020B0604020202020204" pitchFamily="34" charset="0"/>
              <a:buChar char="•"/>
            </a:pPr>
            <a:r>
              <a:rPr lang="ru-RU" altLang="en-US" dirty="0">
                <a:cs typeface="Arial" panose="020B0604020202020204" pitchFamily="34" charset="0"/>
              </a:rPr>
              <a:t>ФНРС и СФБИК предоставляют уязвимым странам и общинам, а также учреждениям-исполнителям ГЭФ, начальные ресурсы для финансирования портфеля инновационных проектов в области адаптации.  </a:t>
            </a:r>
          </a:p>
          <a:p>
            <a:pPr marL="457200" lvl="1" indent="-220663" eaLnBrk="1" hangingPunct="1">
              <a:lnSpc>
                <a:spcPct val="110000"/>
              </a:lnSpc>
              <a:buFont typeface="Arial" panose="020B0604020202020204" pitchFamily="34" charset="0"/>
              <a:buChar char="•"/>
            </a:pPr>
            <a:r>
              <a:rPr lang="ru-RU" altLang="en-US" dirty="0">
                <a:cs typeface="Arial" panose="020B0604020202020204" pitchFamily="34" charset="0"/>
              </a:rPr>
              <a:t>Руководство и управление осуществляются независимо от </a:t>
            </a:r>
            <a:r>
              <a:rPr lang="ru-RU" altLang="en-US" dirty="0" smtClean="0">
                <a:cs typeface="Arial" panose="020B0604020202020204" pitchFamily="34" charset="0"/>
              </a:rPr>
              <a:t>Трастового фонда ГЭФ</a:t>
            </a:r>
            <a:endParaRPr lang="en-US" altLang="en-US" dirty="0" smtClean="0">
              <a:cs typeface="Arial" panose="020B0604020202020204" pitchFamily="34" charset="0"/>
            </a:endParaRPr>
          </a:p>
          <a:p>
            <a:pPr marL="236537" lvl="1" indent="0" eaLnBrk="1" hangingPunct="1">
              <a:buNone/>
            </a:pPr>
            <a:endParaRPr lang="en-US" altLang="en-US" dirty="0" smtClean="0">
              <a:cs typeface="Arial" panose="020B0604020202020204" pitchFamily="34" charset="0"/>
            </a:endParaRPr>
          </a:p>
        </p:txBody>
      </p:sp>
      <p:sp>
        <p:nvSpPr>
          <p:cNvPr id="7172" name="Slide Number Placeholder 5"/>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5FB15F7-EEBA-4004-8E09-5EDE1BF66390}" type="slidenum">
              <a:rPr lang="en-US" altLang="en-US" sz="1200">
                <a:solidFill>
                  <a:srgbClr val="898989"/>
                </a:solidFill>
              </a:rPr>
              <a:pPr>
                <a:spcBef>
                  <a:spcPct val="0"/>
                </a:spcBef>
                <a:buFontTx/>
                <a:buNone/>
              </a:pPr>
              <a:t>12</a:t>
            </a:fld>
            <a:endParaRPr lang="en-US" altLang="en-US" sz="1200">
              <a:solidFill>
                <a:srgbClr val="898989"/>
              </a:solidFill>
            </a:endParaRPr>
          </a:p>
        </p:txBody>
      </p:sp>
      <p:sp>
        <p:nvSpPr>
          <p:cNvPr id="5" name="Title 3"/>
          <p:cNvSpPr txBox="1">
            <a:spLocks/>
          </p:cNvSpPr>
          <p:nvPr/>
        </p:nvSpPr>
        <p:spPr bwMode="auto">
          <a:xfrm>
            <a:off x="0" y="0"/>
            <a:ext cx="9144000" cy="764704"/>
          </a:xfrm>
          <a:prstGeom prst="rect">
            <a:avLst/>
          </a:prstGeom>
          <a:solidFill>
            <a:schemeClr val="bg1">
              <a:lumMod val="85000"/>
            </a:schemeClr>
          </a:solidFill>
          <a:ln w="9525">
            <a:noFill/>
            <a:miter lim="800000"/>
            <a:headEnd/>
            <a:tailEnd/>
          </a:ln>
        </p:spPr>
        <p:txBody>
          <a:bodyPr anchor="ctr"/>
          <a:lstStyle/>
          <a:p>
            <a:pPr algn="ctr"/>
            <a:r>
              <a:rPr lang="ru-RU" sz="3200" b="1" dirty="0">
                <a:solidFill>
                  <a:srgbClr val="00642D"/>
                </a:solidFill>
                <a:latin typeface="Calibri" pitchFamily="34" charset="0"/>
              </a:rPr>
              <a:t>ФНРС и СФБИК – адаптация к изменению климата</a:t>
            </a:r>
            <a:r>
              <a:rPr lang="en-US" sz="3200" b="1" dirty="0" smtClean="0">
                <a:solidFill>
                  <a:srgbClr val="00642D"/>
                </a:solidFill>
                <a:latin typeface="Calibri" pitchFamily="34" charset="0"/>
              </a:rPr>
              <a:t> </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221387025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1295400"/>
            <a:ext cx="9144000" cy="685800"/>
          </a:xfrm>
          <a:prstGeom prst="rect">
            <a:avLst/>
          </a:prstGeom>
          <a:noFill/>
          <a:ln w="9525">
            <a:noFill/>
            <a:miter lim="800000"/>
            <a:headEnd/>
            <a:tailEnd/>
          </a:ln>
        </p:spPr>
        <p:txBody>
          <a:bodyPr anchor="ctr"/>
          <a:lstStyle/>
          <a:p>
            <a:pPr algn="ctr"/>
            <a:r>
              <a:rPr lang="ru-RU" sz="3800" b="1" dirty="0" smtClean="0">
                <a:solidFill>
                  <a:srgbClr val="00642D"/>
                </a:solidFill>
                <a:latin typeface="Calibri" pitchFamily="34" charset="0"/>
              </a:rPr>
              <a:t>Спасибо за внимание</a:t>
            </a:r>
            <a:r>
              <a:rPr lang="en-US" sz="3800" b="1" dirty="0" smtClean="0">
                <a:solidFill>
                  <a:srgbClr val="00642D"/>
                </a:solidFill>
                <a:latin typeface="Calibri" pitchFamily="34" charset="0"/>
              </a:rPr>
              <a:t>!</a:t>
            </a:r>
            <a:endParaRPr lang="en-US" sz="3800" b="1" dirty="0">
              <a:solidFill>
                <a:srgbClr val="00642D"/>
              </a:solidFill>
              <a:latin typeface="Calibri" pitchFamily="34" charset="0"/>
            </a:endParaRPr>
          </a:p>
        </p:txBody>
      </p:sp>
      <p:sp>
        <p:nvSpPr>
          <p:cNvPr id="2" name="Title 3"/>
          <p:cNvSpPr txBox="1">
            <a:spLocks/>
          </p:cNvSpPr>
          <p:nvPr/>
        </p:nvSpPr>
        <p:spPr bwMode="auto">
          <a:xfrm>
            <a:off x="0" y="2286000"/>
            <a:ext cx="9144000" cy="685800"/>
          </a:xfrm>
          <a:prstGeom prst="rect">
            <a:avLst/>
          </a:prstGeom>
          <a:noFill/>
          <a:ln w="9525">
            <a:noFill/>
            <a:miter lim="800000"/>
            <a:headEnd/>
            <a:tailEnd/>
          </a:ln>
        </p:spPr>
        <p:txBody>
          <a:bodyPr anchor="ctr"/>
          <a:lstStyle/>
          <a:p>
            <a:pPr algn="ctr"/>
            <a:r>
              <a:rPr lang="ru-RU" sz="3800" b="1" dirty="0" smtClean="0">
                <a:solidFill>
                  <a:srgbClr val="4D4D4D"/>
                </a:solidFill>
                <a:latin typeface="Calibri" pitchFamily="34" charset="0"/>
              </a:rPr>
              <a:t>Вопросы</a:t>
            </a:r>
            <a:r>
              <a:rPr lang="en-US" sz="3800" b="1" dirty="0" smtClean="0">
                <a:solidFill>
                  <a:srgbClr val="4D4D4D"/>
                </a:solidFill>
                <a:latin typeface="Calibri" pitchFamily="34" charset="0"/>
              </a:rPr>
              <a:t>?</a:t>
            </a:r>
            <a:endParaRPr lang="en-US" sz="3800" b="1" dirty="0">
              <a:solidFill>
                <a:srgbClr val="4D4D4D"/>
              </a:solidFill>
              <a:latin typeface="Calibri" pitchFamily="34" charset="0"/>
            </a:endParaRPr>
          </a:p>
        </p:txBody>
      </p:sp>
      <p:sp>
        <p:nvSpPr>
          <p:cNvPr id="3" name="Title 3"/>
          <p:cNvSpPr txBox="1">
            <a:spLocks/>
          </p:cNvSpPr>
          <p:nvPr/>
        </p:nvSpPr>
        <p:spPr bwMode="auto">
          <a:xfrm>
            <a:off x="1447800" y="4572000"/>
            <a:ext cx="6629400" cy="990600"/>
          </a:xfrm>
          <a:prstGeom prst="rect">
            <a:avLst/>
          </a:prstGeom>
          <a:noFill/>
          <a:ln w="9525">
            <a:noFill/>
            <a:miter lim="800000"/>
            <a:headEnd/>
            <a:tailEnd/>
          </a:ln>
        </p:spPr>
        <p:txBody>
          <a:bodyPr anchor="ctr"/>
          <a:lstStyle/>
          <a:p>
            <a:pPr algn="ctr"/>
            <a:r>
              <a:rPr lang="ru-RU" sz="1600" b="1" dirty="0" smtClean="0">
                <a:solidFill>
                  <a:srgbClr val="00642D"/>
                </a:solidFill>
                <a:latin typeface="Calibri" pitchFamily="34" charset="0"/>
              </a:rPr>
              <a:t>Глобальный экологический фонд</a:t>
            </a:r>
            <a:endParaRPr lang="en-US" sz="1600" b="1" dirty="0">
              <a:solidFill>
                <a:srgbClr val="00642D"/>
              </a:solidFill>
              <a:latin typeface="Calibri" pitchFamily="34" charset="0"/>
            </a:endParaRPr>
          </a:p>
          <a:p>
            <a:pPr algn="ctr"/>
            <a:r>
              <a:rPr lang="pt-BR" sz="1400" dirty="0">
                <a:solidFill>
                  <a:srgbClr val="4D4D4D"/>
                </a:solidFill>
                <a:latin typeface="Calibri" pitchFamily="34" charset="0"/>
              </a:rPr>
              <a:t>1818 H Street, NW, Mail Stop P4-400 - Washington, DC 20433 USA</a:t>
            </a:r>
            <a:br>
              <a:rPr lang="pt-BR" sz="1400" dirty="0">
                <a:solidFill>
                  <a:srgbClr val="4D4D4D"/>
                </a:solidFill>
                <a:latin typeface="Calibri" pitchFamily="34" charset="0"/>
              </a:rPr>
            </a:br>
            <a:r>
              <a:rPr lang="pt-BR" sz="1400" dirty="0">
                <a:solidFill>
                  <a:srgbClr val="4D4D4D"/>
                </a:solidFill>
                <a:latin typeface="Calibri" pitchFamily="34" charset="0"/>
              </a:rPr>
              <a:t>Tel: (202) 473-0508  Fax: (202) 522-3240/3245</a:t>
            </a:r>
          </a:p>
          <a:p>
            <a:pPr algn="ctr"/>
            <a:r>
              <a:rPr lang="pt-BR" sz="1600" dirty="0">
                <a:solidFill>
                  <a:srgbClr val="00642D"/>
                </a:solidFill>
                <a:latin typeface="Calibri" pitchFamily="34" charset="0"/>
              </a:rPr>
              <a:t>www.thegef.org  / secretariat@thegef.org</a:t>
            </a:r>
            <a:endParaRPr lang="en-US" sz="1600" dirty="0">
              <a:solidFill>
                <a:srgbClr val="00642D"/>
              </a:solidFill>
              <a:latin typeface="Calibri" pitchFamily="34" charset="0"/>
            </a:endParaRPr>
          </a:p>
          <a:p>
            <a:pPr algn="ctr"/>
            <a:endParaRPr lang="pt-BR" sz="1600" dirty="0">
              <a:solidFill>
                <a:srgbClr val="4D4D4D"/>
              </a:solidFill>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0"/>
            <a:ext cx="8229600" cy="2536304"/>
          </a:xfrm>
        </p:spPr>
        <p:txBody>
          <a:bodyPr/>
          <a:lstStyle/>
          <a:p>
            <a:r>
              <a:rPr lang="ru-RU" b="1" dirty="0" smtClean="0">
                <a:solidFill>
                  <a:srgbClr val="00642D"/>
                </a:solidFill>
                <a:latin typeface="+mn-lt"/>
              </a:rPr>
              <a:t>Стратегия ГЭФ</a:t>
            </a:r>
            <a:r>
              <a:rPr lang="en-US" b="1" dirty="0" smtClean="0">
                <a:solidFill>
                  <a:srgbClr val="00642D"/>
                </a:solidFill>
                <a:latin typeface="+mn-lt"/>
              </a:rPr>
              <a:t> 2020 </a:t>
            </a:r>
            <a:r>
              <a:rPr lang="ru-RU" b="1" dirty="0" smtClean="0">
                <a:solidFill>
                  <a:srgbClr val="00642D"/>
                </a:solidFill>
                <a:latin typeface="+mn-lt"/>
              </a:rPr>
              <a:t/>
            </a:r>
            <a:br>
              <a:rPr lang="ru-RU" b="1" dirty="0" smtClean="0">
                <a:solidFill>
                  <a:srgbClr val="00642D"/>
                </a:solidFill>
                <a:latin typeface="+mn-lt"/>
              </a:rPr>
            </a:br>
            <a:r>
              <a:rPr lang="ru-RU" b="1" dirty="0" smtClean="0">
                <a:solidFill>
                  <a:srgbClr val="00642D"/>
                </a:solidFill>
                <a:latin typeface="+mn-lt"/>
              </a:rPr>
              <a:t>и</a:t>
            </a:r>
            <a:r>
              <a:rPr lang="en-US" b="1" dirty="0" smtClean="0">
                <a:solidFill>
                  <a:srgbClr val="00642D"/>
                </a:solidFill>
                <a:latin typeface="+mn-lt"/>
              </a:rPr>
              <a:t/>
            </a:r>
            <a:br>
              <a:rPr lang="en-US" b="1" dirty="0" smtClean="0">
                <a:solidFill>
                  <a:srgbClr val="00642D"/>
                </a:solidFill>
                <a:latin typeface="+mn-lt"/>
              </a:rPr>
            </a:br>
            <a:r>
              <a:rPr lang="ru-RU" b="1" dirty="0" smtClean="0">
                <a:solidFill>
                  <a:srgbClr val="00642D"/>
                </a:solidFill>
                <a:latin typeface="+mn-lt"/>
              </a:rPr>
              <a:t>стратегические приоритеты ГЭФ-6</a:t>
            </a:r>
            <a:endParaRPr lang="en-US" b="1" dirty="0">
              <a:latin typeface="+mn-lt"/>
            </a:endParaRPr>
          </a:p>
        </p:txBody>
      </p:sp>
    </p:spTree>
    <p:extLst>
      <p:ext uri="{BB962C8B-B14F-4D97-AF65-F5344CB8AC3E}">
        <p14:creationId xmlns:p14="http://schemas.microsoft.com/office/powerpoint/2010/main" val="8405907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095" name="think-cell Slide" r:id="rId58" imgW="270" imgH="270" progId="TCLayout.ActiveDocument.1">
                  <p:embed/>
                </p:oleObj>
              </mc:Choice>
              <mc:Fallback>
                <p:oleObj name="think-cell Slide" r:id="rId58" imgW="270" imgH="270" progId="TCLayout.ActiveDocument.1">
                  <p:embed/>
                  <p:pic>
                    <p:nvPicPr>
                      <p:cNvPr id="0" name=""/>
                      <p:cNvPicPr/>
                      <p:nvPr/>
                    </p:nvPicPr>
                    <p:blipFill>
                      <a:blip r:embed="rId59"/>
                      <a:stretch>
                        <a:fillRect/>
                      </a:stretch>
                    </p:blipFill>
                    <p:spPr>
                      <a:xfrm>
                        <a:off x="0" y="0"/>
                        <a:ext cx="158750" cy="158750"/>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58" name="Freeform 57"/>
          <p:cNvSpPr/>
          <p:nvPr>
            <p:custDataLst>
              <p:tags r:id="rId5"/>
            </p:custDataLst>
          </p:nvPr>
        </p:nvSpPr>
        <p:spPr bwMode="gray">
          <a:xfrm rot="2444555">
            <a:off x="1029444" y="2579614"/>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12" name="Oval 311"/>
          <p:cNvSpPr/>
          <p:nvPr>
            <p:custDataLst>
              <p:tags r:id="rId7"/>
            </p:custDataLst>
          </p:nvPr>
        </p:nvSpPr>
        <p:spPr bwMode="gray">
          <a:xfrm>
            <a:off x="2282658" y="1678989"/>
            <a:ext cx="4180974" cy="4180974"/>
          </a:xfrm>
          <a:prstGeom prst="ellipse">
            <a:avLst/>
          </a:prstGeom>
          <a:blipFill>
            <a:blip r:embed="rId60"/>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 name="Title 2"/>
          <p:cNvSpPr>
            <a:spLocks noGrp="1"/>
          </p:cNvSpPr>
          <p:nvPr>
            <p:ph type="title"/>
            <p:custDataLst>
              <p:tags r:id="rId8"/>
            </p:custDataLst>
          </p:nvPr>
        </p:nvSpPr>
        <p:spPr>
          <a:xfrm>
            <a:off x="180324" y="30946"/>
            <a:ext cx="8748156" cy="129266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ru-RU"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Ключевые системы планеты приближаются к «критическим точкам» или уже находятся за их пределами</a:t>
            </a:r>
            <a:endPar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37" name="McK 5. Source"/>
          <p:cNvSpPr>
            <a:spLocks noChangeArrowheads="1"/>
          </p:cNvSpPr>
          <p:nvPr>
            <p:custDataLst>
              <p:tags r:id="rId9"/>
            </p:custDataLst>
          </p:nvPr>
        </p:nvSpPr>
        <p:spPr bwMode="auto">
          <a:xfrm>
            <a:off x="0" y="6595397"/>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ru-RU" sz="1000" dirty="0" smtClean="0">
                <a:latin typeface="+mn-lt"/>
              </a:rPr>
              <a:t>Источник</a:t>
            </a:r>
            <a:r>
              <a:rPr lang="en-US" sz="1000" dirty="0" smtClean="0">
                <a:latin typeface="+mn-lt"/>
              </a:rPr>
              <a:t>: </a:t>
            </a:r>
            <a:r>
              <a:rPr lang="en-US" sz="1000" dirty="0">
                <a:latin typeface="+mn-lt"/>
              </a:rPr>
              <a:t>Rockstrom et al, “A Safe Operating Space for </a:t>
            </a:r>
            <a:r>
              <a:rPr lang="en-US" sz="1000" dirty="0" smtClean="0">
                <a:latin typeface="+mn-lt"/>
              </a:rPr>
              <a:t>Humanity”</a:t>
            </a:r>
            <a:r>
              <a:rPr lang="ru-RU" sz="1000" dirty="0" smtClean="0">
                <a:latin typeface="+mn-lt"/>
              </a:rPr>
              <a:t> (Безопасное </a:t>
            </a:r>
            <a:r>
              <a:rPr lang="ru-RU" sz="1000" dirty="0">
                <a:latin typeface="+mn-lt"/>
              </a:rPr>
              <a:t>пространство для жизни </a:t>
            </a:r>
            <a:r>
              <a:rPr lang="ru-RU" sz="1000" dirty="0" smtClean="0">
                <a:latin typeface="+mn-lt"/>
              </a:rPr>
              <a:t>человечества</a:t>
            </a:r>
            <a:r>
              <a:rPr lang="ru-RU" sz="1000" dirty="0">
                <a:latin typeface="+mn-lt"/>
              </a:rPr>
              <a:t>)</a:t>
            </a:r>
            <a:r>
              <a:rPr lang="en-US" sz="1000" dirty="0" smtClean="0">
                <a:latin typeface="+mn-lt"/>
              </a:rPr>
              <a:t> </a:t>
            </a:r>
            <a:r>
              <a:rPr lang="en-US" sz="1000" dirty="0">
                <a:latin typeface="+mn-lt"/>
              </a:rPr>
              <a:t>Nature (2009)</a:t>
            </a:r>
          </a:p>
        </p:txBody>
      </p:sp>
      <p:sp>
        <p:nvSpPr>
          <p:cNvPr id="10" name="Oval 9"/>
          <p:cNvSpPr/>
          <p:nvPr>
            <p:custDataLst>
              <p:tags r:id="rId10"/>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 name="Oval 10"/>
          <p:cNvSpPr/>
          <p:nvPr>
            <p:custDataLst>
              <p:tags r:id="rId11"/>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 name="Oval 11"/>
          <p:cNvSpPr/>
          <p:nvPr>
            <p:custDataLst>
              <p:tags r:id="rId12"/>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3" name="Oval 12"/>
          <p:cNvSpPr/>
          <p:nvPr>
            <p:custDataLst>
              <p:tags r:id="rId13"/>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cxnSp>
        <p:nvCxnSpPr>
          <p:cNvPr id="7" name="Straight Connector 6"/>
          <p:cNvCxnSpPr/>
          <p:nvPr>
            <p:custDataLst>
              <p:tags r:id="rId14"/>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5"/>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6"/>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8"/>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9"/>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20"/>
            </p:custDataLst>
          </p:nvPr>
        </p:nvSpPr>
        <p:spPr>
          <a:xfrm rot="16718628">
            <a:off x="1741244" y="31459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Аэрозольное</a:t>
            </a:r>
          </a:p>
          <a:p>
            <a:pPr algn="ctr"/>
            <a:r>
              <a:rPr lang="ru-RU" sz="1200" dirty="0" smtClean="0"/>
              <a:t> </a:t>
            </a:r>
            <a:r>
              <a:rPr lang="ru-RU" sz="1200" dirty="0"/>
              <a:t>загрязнение </a:t>
            </a:r>
            <a:r>
              <a:rPr lang="ru-RU" sz="1200" dirty="0" smtClean="0"/>
              <a:t>атмосферы</a:t>
            </a:r>
            <a:endParaRPr lang="en-US" sz="1200" dirty="0"/>
          </a:p>
        </p:txBody>
      </p:sp>
      <p:sp>
        <p:nvSpPr>
          <p:cNvPr id="42" name="Rectangle 453"/>
          <p:cNvSpPr txBox="1"/>
          <p:nvPr>
            <p:custDataLst>
              <p:tags r:id="rId21"/>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Химическое загрязнение</a:t>
            </a:r>
            <a:endParaRPr lang="en-US" sz="1200" dirty="0"/>
          </a:p>
        </p:txBody>
      </p:sp>
      <p:cxnSp>
        <p:nvCxnSpPr>
          <p:cNvPr id="43" name="Straight Connector 42"/>
          <p:cNvCxnSpPr/>
          <p:nvPr>
            <p:custDataLst>
              <p:tags r:id="rId22"/>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3"/>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Утрата биоразнообразия</a:t>
            </a:r>
            <a:endParaRPr lang="en-US" sz="1200" dirty="0"/>
          </a:p>
        </p:txBody>
      </p:sp>
      <p:sp>
        <p:nvSpPr>
          <p:cNvPr id="48" name="Rectangle 453"/>
          <p:cNvSpPr txBox="1"/>
          <p:nvPr>
            <p:custDataLst>
              <p:tags r:id="rId24"/>
            </p:custDataLst>
          </p:nvPr>
        </p:nvSpPr>
        <p:spPr>
          <a:xfrm rot="11848146">
            <a:off x="3047495" y="54781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Изменение</a:t>
            </a:r>
          </a:p>
          <a:p>
            <a:pPr algn="ctr"/>
            <a:r>
              <a:rPr lang="ru-RU" sz="1200" dirty="0" smtClean="0"/>
              <a:t> землепользования</a:t>
            </a:r>
            <a:endParaRPr lang="en-US" sz="1200" dirty="0"/>
          </a:p>
        </p:txBody>
      </p:sp>
      <p:sp>
        <p:nvSpPr>
          <p:cNvPr id="49" name="Rectangle 453"/>
          <p:cNvSpPr txBox="1"/>
          <p:nvPr>
            <p:custDataLst>
              <p:tags r:id="rId25"/>
            </p:custDataLst>
          </p:nvPr>
        </p:nvSpPr>
        <p:spPr>
          <a:xfrm rot="9541710">
            <a:off x="4483633"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Глобальное потребление</a:t>
            </a:r>
          </a:p>
          <a:p>
            <a:pPr algn="ctr"/>
            <a:r>
              <a:rPr lang="ru-RU" sz="1200" dirty="0" smtClean="0"/>
              <a:t>пресных вод</a:t>
            </a:r>
            <a:endParaRPr lang="en-US" sz="1200" dirty="0"/>
          </a:p>
        </p:txBody>
      </p:sp>
      <p:sp>
        <p:nvSpPr>
          <p:cNvPr id="50" name="Rectangle 453"/>
          <p:cNvSpPr txBox="1"/>
          <p:nvPr>
            <p:custDataLst>
              <p:tags r:id="rId26"/>
            </p:custDataLst>
          </p:nvPr>
        </p:nvSpPr>
        <p:spPr>
          <a:xfrm rot="8265201">
            <a:off x="5371551" y="4887055"/>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Цикл</a:t>
            </a:r>
          </a:p>
          <a:p>
            <a:pPr algn="ctr"/>
            <a:r>
              <a:rPr lang="ru-RU" sz="1200" dirty="0" smtClean="0"/>
              <a:t>фосфора</a:t>
            </a:r>
            <a:endParaRPr lang="en-US" sz="1200" dirty="0"/>
          </a:p>
        </p:txBody>
      </p:sp>
      <p:sp>
        <p:nvSpPr>
          <p:cNvPr id="53" name="Rectangle 453"/>
          <p:cNvSpPr txBox="1"/>
          <p:nvPr>
            <p:custDataLst>
              <p:tags r:id="rId27"/>
            </p:custDataLst>
          </p:nvPr>
        </p:nvSpPr>
        <p:spPr>
          <a:xfrm rot="6802359">
            <a:off x="5729282" y="4211389"/>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
            </a:r>
            <a:br>
              <a:rPr lang="en-US" sz="1200" dirty="0" smtClean="0"/>
            </a:br>
            <a:r>
              <a:rPr lang="ru-RU" sz="1200" dirty="0" smtClean="0"/>
              <a:t>Цикл азота (границы </a:t>
            </a:r>
          </a:p>
          <a:p>
            <a:pPr algn="ctr"/>
            <a:r>
              <a:rPr lang="ru-RU" sz="1200" dirty="0"/>
              <a:t>б</a:t>
            </a:r>
            <a:r>
              <a:rPr lang="ru-RU" sz="1200" dirty="0" smtClean="0"/>
              <a:t>иогеохимических</a:t>
            </a:r>
          </a:p>
          <a:p>
            <a:pPr algn="ctr"/>
            <a:r>
              <a:rPr lang="ru-RU" sz="1200" dirty="0" smtClean="0"/>
              <a:t>потоков</a:t>
            </a:r>
            <a:endParaRPr lang="en-US" sz="1200" dirty="0"/>
          </a:p>
        </p:txBody>
      </p:sp>
      <p:sp>
        <p:nvSpPr>
          <p:cNvPr id="54" name="Rectangle 453"/>
          <p:cNvSpPr txBox="1"/>
          <p:nvPr>
            <p:custDataLst>
              <p:tags r:id="rId28"/>
            </p:custDataLst>
          </p:nvPr>
        </p:nvSpPr>
        <p:spPr>
          <a:xfrm rot="4876931">
            <a:off x="5744862" y="3122868"/>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Разрушение </a:t>
            </a:r>
            <a:r>
              <a:rPr lang="ru-RU" sz="1200" dirty="0"/>
              <a:t>озона </a:t>
            </a:r>
            <a:endParaRPr lang="ru-RU" sz="1200" dirty="0" smtClean="0"/>
          </a:p>
          <a:p>
            <a:pPr algn="ctr"/>
            <a:r>
              <a:rPr lang="ru-RU" sz="1200" dirty="0" smtClean="0"/>
              <a:t>в стратосфере</a:t>
            </a:r>
            <a:endParaRPr lang="en-US" sz="1200" dirty="0"/>
          </a:p>
        </p:txBody>
      </p:sp>
      <p:sp>
        <p:nvSpPr>
          <p:cNvPr id="55" name="Rectangle 453"/>
          <p:cNvSpPr txBox="1"/>
          <p:nvPr>
            <p:custDataLst>
              <p:tags r:id="rId29"/>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err="1" smtClean="0"/>
              <a:t>Закисление</a:t>
            </a:r>
            <a:r>
              <a:rPr lang="ru-RU" sz="1200" dirty="0" smtClean="0"/>
              <a:t> океанов</a:t>
            </a:r>
            <a:endParaRPr lang="en-US" sz="1200" dirty="0"/>
          </a:p>
        </p:txBody>
      </p:sp>
      <p:sp>
        <p:nvSpPr>
          <p:cNvPr id="56" name="Rectangle 453"/>
          <p:cNvSpPr txBox="1"/>
          <p:nvPr>
            <p:custDataLst>
              <p:tags r:id="rId30"/>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ru-RU" sz="1200" dirty="0" smtClean="0"/>
              <a:t>Изменение климата</a:t>
            </a:r>
            <a:endParaRPr lang="en-US" sz="1200" dirty="0"/>
          </a:p>
        </p:txBody>
      </p:sp>
      <p:grpSp>
        <p:nvGrpSpPr>
          <p:cNvPr id="467" name="Group 466"/>
          <p:cNvGrpSpPr/>
          <p:nvPr>
            <p:custDataLst>
              <p:tags r:id="rId31"/>
            </p:custDataLst>
          </p:nvPr>
        </p:nvGrpSpPr>
        <p:grpSpPr>
          <a:xfrm>
            <a:off x="3998688" y="4028739"/>
            <a:ext cx="2111460" cy="1892343"/>
            <a:chOff x="4422426" y="3769476"/>
            <a:chExt cx="2111460" cy="1892343"/>
          </a:xfrm>
        </p:grpSpPr>
        <p:cxnSp>
          <p:nvCxnSpPr>
            <p:cNvPr id="26" name="Straight Connector 25"/>
            <p:cNvCxnSpPr>
              <a:endCxn id="49" idx="1"/>
            </p:cNvCxnSpPr>
            <p:nvPr/>
          </p:nvCxnSpPr>
          <p:spPr>
            <a:xfrm>
              <a:off x="4422426"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2"/>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3"/>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4"/>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5"/>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6"/>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7"/>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8"/>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39"/>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0"/>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1"/>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2"/>
            </p:custDataLst>
          </p:nvPr>
        </p:nvSpPr>
        <p:spPr bwMode="gray">
          <a:xfrm>
            <a:off x="1440780" y="3765458"/>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114" name="Freeform 113"/>
          <p:cNvSpPr/>
          <p:nvPr>
            <p:custDataLst>
              <p:tags r:id="rId43"/>
            </p:custDataLst>
          </p:nvPr>
        </p:nvSpPr>
        <p:spPr bwMode="gray">
          <a:xfrm rot="14030482">
            <a:off x="4658376" y="3356005"/>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62" name="Freeform 61"/>
          <p:cNvSpPr/>
          <p:nvPr>
            <p:custDataLst>
              <p:tags r:id="rId44"/>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7" name="Freeform 116"/>
          <p:cNvSpPr/>
          <p:nvPr>
            <p:custDataLst>
              <p:tags r:id="rId45"/>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8" name="Freeform 117"/>
          <p:cNvSpPr/>
          <p:nvPr>
            <p:custDataLst>
              <p:tags r:id="rId46"/>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0" name="Freeform 119"/>
          <p:cNvSpPr/>
          <p:nvPr>
            <p:custDataLst>
              <p:tags r:id="rId47"/>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1" name="Freeform 120"/>
          <p:cNvSpPr/>
          <p:nvPr>
            <p:custDataLst>
              <p:tags r:id="rId48"/>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2" name="Freeform 121"/>
          <p:cNvSpPr>
            <a:spLocks/>
          </p:cNvSpPr>
          <p:nvPr>
            <p:custDataLst>
              <p:tags r:id="rId49"/>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grpSp>
        <p:nvGrpSpPr>
          <p:cNvPr id="6" name="Group 5"/>
          <p:cNvGrpSpPr/>
          <p:nvPr/>
        </p:nvGrpSpPr>
        <p:grpSpPr>
          <a:xfrm>
            <a:off x="6775613" y="5639189"/>
            <a:ext cx="2368387" cy="1236461"/>
            <a:chOff x="6826173" y="234863"/>
            <a:chExt cx="2188875" cy="1236461"/>
          </a:xfrm>
        </p:grpSpPr>
        <p:sp>
          <p:nvSpPr>
            <p:cNvPr id="67" name="Rectangle 286"/>
            <p:cNvSpPr txBox="1">
              <a:spLocks noChangeArrowheads="1"/>
            </p:cNvSpPr>
            <p:nvPr>
              <p:custDataLst>
                <p:tags r:id="rId50"/>
              </p:custDataLst>
            </p:nvPr>
          </p:nvSpPr>
          <p:spPr bwMode="auto">
            <a:xfrm>
              <a:off x="7125986" y="428144"/>
              <a:ext cx="1889062"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ru-RU" sz="1100" dirty="0" smtClean="0"/>
                <a:t>Планетарные границы пересечены или близки к этому</a:t>
              </a:r>
              <a:endParaRPr lang="en-US" sz="1100" dirty="0"/>
            </a:p>
          </p:txBody>
        </p:sp>
        <p:sp>
          <p:nvSpPr>
            <p:cNvPr id="68" name="Oval 67"/>
            <p:cNvSpPr/>
            <p:nvPr>
              <p:custDataLst>
                <p:tags r:id="rId51"/>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69" name="Oval 68"/>
            <p:cNvSpPr/>
            <p:nvPr>
              <p:custDataLst>
                <p:tags r:id="rId52"/>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72" name="Rectangle 286"/>
            <p:cNvSpPr txBox="1">
              <a:spLocks noChangeArrowheads="1"/>
            </p:cNvSpPr>
            <p:nvPr>
              <p:custDataLst>
                <p:tags r:id="rId53"/>
              </p:custDataLst>
            </p:nvPr>
          </p:nvSpPr>
          <p:spPr bwMode="auto">
            <a:xfrm>
              <a:off x="7125986" y="234863"/>
              <a:ext cx="178961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ru-RU" sz="1100" dirty="0" smtClean="0"/>
                <a:t>Нет количественной оценки</a:t>
              </a:r>
              <a:endParaRPr lang="en-US" sz="1100" dirty="0"/>
            </a:p>
          </p:txBody>
        </p:sp>
        <p:sp>
          <p:nvSpPr>
            <p:cNvPr id="60" name="Rectangle 286"/>
            <p:cNvSpPr txBox="1">
              <a:spLocks noChangeArrowheads="1"/>
            </p:cNvSpPr>
            <p:nvPr>
              <p:custDataLst>
                <p:tags r:id="rId54"/>
              </p:custDataLst>
            </p:nvPr>
          </p:nvSpPr>
          <p:spPr bwMode="auto">
            <a:xfrm>
              <a:off x="7130590" y="794216"/>
              <a:ext cx="1789616"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ru-RU" sz="1100" dirty="0" smtClean="0"/>
                <a:t>Предлагаемое безопасное </a:t>
              </a:r>
              <a:r>
                <a:rPr lang="ru-RU" sz="1100" dirty="0"/>
                <a:t>пространство для жизни человечества</a:t>
              </a:r>
              <a:r>
                <a:rPr lang="en-US" sz="1100" dirty="0" smtClean="0"/>
                <a:t> </a:t>
              </a:r>
              <a:r>
                <a:rPr lang="ru-RU" sz="1100" dirty="0" smtClean="0"/>
                <a:t>в планетарных системах</a:t>
              </a:r>
              <a:endParaRPr lang="en-US" sz="1100" dirty="0"/>
            </a:p>
          </p:txBody>
        </p:sp>
        <p:sp>
          <p:nvSpPr>
            <p:cNvPr id="63" name="Oval 62"/>
            <p:cNvSpPr/>
            <p:nvPr>
              <p:custDataLst>
                <p:tags r:id="rId55"/>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600" dirty="0"/>
            </a:p>
          </p:txBody>
        </p:sp>
      </p:grpSp>
    </p:spTree>
    <p:extLst>
      <p:ext uri="{BB962C8B-B14F-4D97-AF65-F5344CB8AC3E}">
        <p14:creationId xmlns:p14="http://schemas.microsoft.com/office/powerpoint/2010/main" val="16044732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ru-RU"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Стратегия ГЭФ</a:t>
            </a:r>
            <a:r>
              <a:rPr lang="en-US" altLang="ja-JP"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a:t>
            </a:r>
            <a:endParaRPr lang="en-US"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9512" y="762000"/>
            <a:ext cx="8860579" cy="1600200"/>
          </a:xfrm>
        </p:spPr>
        <p:txBody>
          <a:bodyPr>
            <a:noAutofit/>
          </a:bodyPr>
          <a:lstStyle/>
          <a:p>
            <a:pPr marL="0" indent="0">
              <a:spcBef>
                <a:spcPts val="600"/>
              </a:spcBef>
              <a:spcAft>
                <a:spcPts val="1200"/>
              </a:spcAft>
              <a:buNone/>
            </a:pPr>
            <a:r>
              <a:rPr lang="ru-RU" altLang="ja-JP" sz="2400" dirty="0" smtClean="0">
                <a:latin typeface="Arial" panose="020B0604020202020204" pitchFamily="34" charset="0"/>
                <a:cs typeface="Arial" panose="020B0604020202020204" pitchFamily="34" charset="0"/>
              </a:rPr>
              <a:t>Новая стратегия, направленная на усиление лидирующей позиции ГЭФ в области охраны глобальной окружающей среды и</a:t>
            </a:r>
            <a:r>
              <a:rPr lang="en-US" altLang="ja-JP" sz="2400" dirty="0" smtClean="0">
                <a:latin typeface="Arial" panose="020B0604020202020204" pitchFamily="34" charset="0"/>
                <a:cs typeface="Arial" panose="020B0604020202020204" pitchFamily="34" charset="0"/>
              </a:rPr>
              <a:t> </a:t>
            </a:r>
            <a:r>
              <a:rPr lang="ru-RU" altLang="ja-JP" sz="2400" dirty="0" smtClean="0">
                <a:latin typeface="Arial" panose="020B0604020202020204" pitchFamily="34" charset="0"/>
                <a:cs typeface="Arial" panose="020B0604020202020204" pitchFamily="34" charset="0"/>
              </a:rPr>
              <a:t>расширение </a:t>
            </a:r>
            <a:r>
              <a:rPr lang="ru-RU" altLang="ja-JP" sz="2400" dirty="0">
                <a:latin typeface="Arial" panose="020B0604020202020204" pitchFamily="34" charset="0"/>
                <a:cs typeface="Arial" panose="020B0604020202020204" pitchFamily="34" charset="0"/>
              </a:rPr>
              <a:t>масштабов </a:t>
            </a:r>
            <a:r>
              <a:rPr lang="ru-RU" altLang="ja-JP" sz="2400" dirty="0" smtClean="0">
                <a:latin typeface="Arial" panose="020B0604020202020204" pitchFamily="34" charset="0"/>
                <a:cs typeface="Arial" panose="020B0604020202020204" pitchFamily="34" charset="0"/>
              </a:rPr>
              <a:t>воздействия его деятельности.</a:t>
            </a:r>
            <a:endParaRPr lang="en-US" altLang="ja-JP" sz="2400" dirty="0" smtClean="0">
              <a:latin typeface="Arial" panose="020B0604020202020204" pitchFamily="34" charset="0"/>
              <a:cs typeface="Arial" panose="020B0604020202020204" pitchFamily="34" charset="0"/>
            </a:endParaRPr>
          </a:p>
        </p:txBody>
      </p:sp>
      <p:sp>
        <p:nvSpPr>
          <p:cNvPr id="4" name="Content Placeholder 2"/>
          <p:cNvSpPr txBox="1">
            <a:spLocks/>
          </p:cNvSpPr>
          <p:nvPr/>
        </p:nvSpPr>
        <p:spPr bwMode="auto">
          <a:xfrm>
            <a:off x="179512" y="2799113"/>
            <a:ext cx="8784976"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ru-RU" altLang="ja-JP" sz="2000" dirty="0" smtClean="0">
                <a:latin typeface="Arial" panose="020B0604020202020204" pitchFamily="34" charset="0"/>
                <a:cs typeface="Arial" panose="020B0604020202020204" pitchFamily="34" charset="0"/>
              </a:rPr>
              <a:t>Устранить факторы ухудшения </a:t>
            </a:r>
            <a:r>
              <a:rPr lang="ru-RU" altLang="ja-JP" sz="2000" dirty="0">
                <a:latin typeface="Arial" panose="020B0604020202020204" pitchFamily="34" charset="0"/>
                <a:cs typeface="Arial" panose="020B0604020202020204" pitchFamily="34" charset="0"/>
              </a:rPr>
              <a:t>состояния окружающей </a:t>
            </a:r>
            <a:r>
              <a:rPr lang="ru-RU" altLang="ja-JP" sz="2000" dirty="0" smtClean="0">
                <a:latin typeface="Arial" panose="020B0604020202020204" pitchFamily="34" charset="0"/>
                <a:cs typeface="Arial" panose="020B0604020202020204" pitchFamily="34" charset="0"/>
              </a:rPr>
              <a:t>среды </a:t>
            </a:r>
          </a:p>
          <a:p>
            <a:pPr>
              <a:spcBef>
                <a:spcPts val="600"/>
              </a:spcBef>
              <a:spcAft>
                <a:spcPts val="0"/>
              </a:spcAft>
            </a:pPr>
            <a:r>
              <a:rPr lang="ru-RU" altLang="ja-JP" sz="2000" dirty="0" smtClean="0">
                <a:latin typeface="Arial" panose="020B0604020202020204" pitchFamily="34" charset="0"/>
                <a:cs typeface="Arial" panose="020B0604020202020204" pitchFamily="34" charset="0"/>
              </a:rPr>
              <a:t>Выработать комплексные решения, с учетом взаимосвязей между многими глобальными проблемами</a:t>
            </a:r>
            <a:endParaRPr lang="en-US" altLang="ja-JP" sz="2000" dirty="0" smtClean="0">
              <a:latin typeface="Arial" panose="020B0604020202020204" pitchFamily="34" charset="0"/>
              <a:cs typeface="Arial" panose="020B0604020202020204" pitchFamily="34" charset="0"/>
            </a:endParaRPr>
          </a:p>
          <a:p>
            <a:pPr>
              <a:spcBef>
                <a:spcPts val="600"/>
              </a:spcBef>
              <a:spcAft>
                <a:spcPts val="0"/>
              </a:spcAft>
            </a:pPr>
            <a:r>
              <a:rPr lang="ru-RU" altLang="ja-JP" sz="2000" dirty="0" smtClean="0">
                <a:latin typeface="Arial" panose="020B0604020202020204" pitchFamily="34" charset="0"/>
                <a:cs typeface="Arial" panose="020B0604020202020204" pitchFamily="34" charset="0"/>
              </a:rPr>
              <a:t>Повысить устойчивость </a:t>
            </a:r>
            <a:r>
              <a:rPr lang="ru-RU" altLang="ja-JP" sz="2000" dirty="0">
                <a:latin typeface="Arial" panose="020B0604020202020204" pitchFamily="34" charset="0"/>
                <a:cs typeface="Arial" panose="020B0604020202020204" pitchFamily="34" charset="0"/>
              </a:rPr>
              <a:t>и </a:t>
            </a:r>
            <a:r>
              <a:rPr lang="ru-RU" altLang="ja-JP" sz="2000" dirty="0" smtClean="0">
                <a:latin typeface="Arial" panose="020B0604020202020204" pitchFamily="34" charset="0"/>
                <a:cs typeface="Arial" panose="020B0604020202020204" pitchFamily="34" charset="0"/>
              </a:rPr>
              <a:t>адаптацию </a:t>
            </a:r>
          </a:p>
          <a:p>
            <a:pPr>
              <a:spcBef>
                <a:spcPts val="600"/>
              </a:spcBef>
              <a:spcAft>
                <a:spcPts val="0"/>
              </a:spcAft>
            </a:pPr>
            <a:r>
              <a:rPr lang="ru-RU" altLang="ja-JP" sz="2000" dirty="0" smtClean="0">
                <a:latin typeface="Arial" panose="020B0604020202020204" pitchFamily="34" charset="0"/>
                <a:cs typeface="Arial" panose="020B0604020202020204" pitchFamily="34" charset="0"/>
              </a:rPr>
              <a:t>Обеспечить </a:t>
            </a:r>
            <a:r>
              <a:rPr lang="ru-RU" altLang="ja-JP" sz="2000" dirty="0" err="1" smtClean="0">
                <a:latin typeface="Arial" panose="020B0604020202020204" pitchFamily="34" charset="0"/>
                <a:cs typeface="Arial" panose="020B0604020202020204" pitchFamily="34" charset="0"/>
              </a:rPr>
              <a:t>взаимодополняемость</a:t>
            </a:r>
            <a:r>
              <a:rPr lang="ru-RU" altLang="ja-JP" sz="2000" dirty="0" smtClean="0">
                <a:latin typeface="Arial" panose="020B0604020202020204" pitchFamily="34" charset="0"/>
                <a:cs typeface="Arial" panose="020B0604020202020204" pitchFamily="34" charset="0"/>
              </a:rPr>
              <a:t> </a:t>
            </a:r>
            <a:r>
              <a:rPr lang="ru-RU" altLang="ja-JP" sz="2000" dirty="0">
                <a:latin typeface="Arial" panose="020B0604020202020204" pitchFamily="34" charset="0"/>
                <a:cs typeface="Arial" panose="020B0604020202020204" pitchFamily="34" charset="0"/>
              </a:rPr>
              <a:t>и </a:t>
            </a:r>
            <a:r>
              <a:rPr lang="ru-RU" altLang="ja-JP" sz="2000" dirty="0" smtClean="0">
                <a:latin typeface="Arial" panose="020B0604020202020204" pitchFamily="34" charset="0"/>
                <a:cs typeface="Arial" panose="020B0604020202020204" pitchFamily="34" charset="0"/>
              </a:rPr>
              <a:t>синергизм в </a:t>
            </a:r>
            <a:r>
              <a:rPr lang="ru-RU" altLang="ja-JP" sz="2000" dirty="0">
                <a:latin typeface="Arial" panose="020B0604020202020204" pitchFamily="34" charset="0"/>
                <a:cs typeface="Arial" panose="020B0604020202020204" pitchFamily="34" charset="0"/>
              </a:rPr>
              <a:t>сфере финансирования борьбы с изменением </a:t>
            </a:r>
            <a:r>
              <a:rPr lang="ru-RU" altLang="ja-JP" sz="2000" dirty="0" smtClean="0">
                <a:latin typeface="Arial" panose="020B0604020202020204" pitchFamily="34" charset="0"/>
                <a:cs typeface="Arial" panose="020B0604020202020204" pitchFamily="34" charset="0"/>
              </a:rPr>
              <a:t>климата </a:t>
            </a:r>
          </a:p>
          <a:p>
            <a:pPr>
              <a:spcBef>
                <a:spcPts val="600"/>
              </a:spcBef>
              <a:spcAft>
                <a:spcPts val="0"/>
              </a:spcAft>
            </a:pPr>
            <a:r>
              <a:rPr lang="ru-RU" altLang="ja-JP" sz="2000" dirty="0" smtClean="0">
                <a:latin typeface="Arial" panose="020B0604020202020204" pitchFamily="34" charset="0"/>
                <a:cs typeface="Arial" panose="020B0604020202020204" pitchFamily="34" charset="0"/>
              </a:rPr>
              <a:t>Выбрать правильную модель воздействия</a:t>
            </a:r>
            <a:endParaRPr lang="en-US" altLang="ja-JP" sz="2000" dirty="0" smtClean="0">
              <a:latin typeface="Arial" panose="020B0604020202020204" pitchFamily="34" charset="0"/>
              <a:cs typeface="Arial" panose="020B0604020202020204" pitchFamily="34" charset="0"/>
            </a:endParaRPr>
          </a:p>
        </p:txBody>
      </p:sp>
      <p:sp>
        <p:nvSpPr>
          <p:cNvPr id="5" name="Bevel 4"/>
          <p:cNvSpPr/>
          <p:nvPr/>
        </p:nvSpPr>
        <p:spPr>
          <a:xfrm>
            <a:off x="179512" y="2247900"/>
            <a:ext cx="6408712"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altLang="ja-JP" sz="2400" b="1" dirty="0" smtClean="0">
                <a:latin typeface="Arial" panose="020B0604020202020204" pitchFamily="34" charset="0"/>
                <a:cs typeface="Arial" panose="020B0604020202020204" pitchFamily="34" charset="0"/>
              </a:rPr>
              <a:t>Краткое описание Стратегии ГЭФ2</a:t>
            </a:r>
            <a:r>
              <a:rPr lang="en-US" altLang="ja-JP" sz="2400" b="1" dirty="0" smtClean="0">
                <a:latin typeface="Arial" panose="020B0604020202020204" pitchFamily="34" charset="0"/>
                <a:cs typeface="Arial" panose="020B0604020202020204" pitchFamily="34" charset="0"/>
              </a:rPr>
              <a:t>020 </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34345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118" name="think-cell Slide" r:id="rId79" imgW="216" imgH="216" progId="TCLayout.ActiveDocument.1">
                  <p:embed/>
                </p:oleObj>
              </mc:Choice>
              <mc:Fallback>
                <p:oleObj name="think-cell Slide" r:id="rId79" imgW="216" imgH="216" progId="TCLayout.ActiveDocument.1">
                  <p:embed/>
                  <p:pic>
                    <p:nvPicPr>
                      <p:cNvPr id="0" name=""/>
                      <p:cNvPicPr/>
                      <p:nvPr/>
                    </p:nvPicPr>
                    <p:blipFill>
                      <a:blip r:embed="rId80"/>
                      <a:stretch>
                        <a:fillRect/>
                      </a:stretch>
                    </p:blipFill>
                    <p:spPr>
                      <a:xfrm>
                        <a:off x="0" y="0"/>
                        <a:ext cx="158750" cy="158750"/>
                      </a:xfrm>
                      <a:prstGeom prst="rect">
                        <a:avLst/>
                      </a:prstGeom>
                    </p:spPr>
                  </p:pic>
                </p:oleObj>
              </mc:Fallback>
            </mc:AlternateContent>
          </a:graphicData>
        </a:graphic>
      </p:graphicFrame>
      <p:sp>
        <p:nvSpPr>
          <p:cNvPr id="67" name="Title 3"/>
          <p:cNvSpPr txBox="1">
            <a:spLocks/>
          </p:cNvSpPr>
          <p:nvPr>
            <p:custDataLst>
              <p:tags r:id="rId3"/>
            </p:custDataLst>
          </p:nvPr>
        </p:nvSpPr>
        <p:spPr bwMode="gray">
          <a:xfrm>
            <a:off x="121489" y="-19290"/>
            <a:ext cx="879411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defTabSz="913526" rtl="0" eaLnBrk="1" fontAlgn="base" hangingPunct="1">
              <a:spcBef>
                <a:spcPct val="0"/>
              </a:spcBef>
              <a:spcAft>
                <a:spcPct val="0"/>
              </a:spcAft>
              <a:tabLst>
                <a:tab pos="275353" algn="l"/>
              </a:tabLst>
              <a:defRPr sz="1900" b="1" baseline="0">
                <a:solidFill>
                  <a:schemeClr val="tx2"/>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pPr algn="ctr"/>
            <a:r>
              <a:rPr lang="en-US" sz="24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t>
            </a:r>
            <a:r>
              <a:rPr lang="ru-RU"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Устранить факторы ухудшения состояния окружающей среды </a:t>
            </a:r>
          </a:p>
          <a:p>
            <a:pPr algn="ctr"/>
            <a:endParaRPr lang="en-US" sz="2400"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cxnSp>
        <p:nvCxnSpPr>
          <p:cNvPr id="87" name="Straight Connector 86"/>
          <p:cNvCxnSpPr>
            <a:cxnSpLocks/>
          </p:cNvCxnSpPr>
          <p:nvPr>
            <p:custDataLst>
              <p:tags r:id="rId4"/>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5"/>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en-US" sz="1400" dirty="0" err="1">
              <a:solidFill>
                <a:srgbClr val="000000"/>
              </a:solidFill>
            </a:endParaRPr>
          </a:p>
        </p:txBody>
      </p:sp>
      <p:pic>
        <p:nvPicPr>
          <p:cNvPr id="121" name="Picture 5"/>
          <p:cNvPicPr>
            <a:picLocks noChangeAspect="1" noChangeArrowheads="1"/>
          </p:cNvPicPr>
          <p:nvPr>
            <p:custDataLst>
              <p:tags r:id="rId6"/>
            </p:custDataLst>
          </p:nvPr>
        </p:nvPicPr>
        <p:blipFill>
          <a:blip r:embed="rId81">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7"/>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400" b="1" dirty="0" smtClean="0">
                <a:solidFill>
                  <a:srgbClr val="000000"/>
                </a:solidFill>
              </a:rPr>
              <a:t>Атмосфера </a:t>
            </a:r>
            <a:r>
              <a:rPr lang="en-US" sz="1400" b="1" dirty="0" smtClean="0">
                <a:solidFill>
                  <a:srgbClr val="000000"/>
                </a:solidFill>
              </a:rPr>
              <a:t>(</a:t>
            </a:r>
            <a:r>
              <a:rPr lang="ru-RU" sz="1400" b="1" dirty="0" smtClean="0">
                <a:solidFill>
                  <a:srgbClr val="000000"/>
                </a:solidFill>
              </a:rPr>
              <a:t>климат</a:t>
            </a:r>
            <a:r>
              <a:rPr lang="en-US" sz="1400" b="1" dirty="0" smtClean="0">
                <a:solidFill>
                  <a:srgbClr val="000000"/>
                </a:solidFill>
              </a:rPr>
              <a:t>)</a:t>
            </a:r>
            <a:endParaRPr lang="en-US" sz="1400" b="1" dirty="0">
              <a:solidFill>
                <a:srgbClr val="000000"/>
              </a:solidFill>
            </a:endParaRPr>
          </a:p>
        </p:txBody>
      </p:sp>
      <p:grpSp>
        <p:nvGrpSpPr>
          <p:cNvPr id="25" name="Group 24"/>
          <p:cNvGrpSpPr/>
          <p:nvPr/>
        </p:nvGrpSpPr>
        <p:grpSpPr>
          <a:xfrm>
            <a:off x="7620000" y="2302599"/>
            <a:ext cx="1280653" cy="638120"/>
            <a:chOff x="7549552" y="2558688"/>
            <a:chExt cx="1327784" cy="766681"/>
          </a:xfrm>
        </p:grpSpPr>
        <p:pic>
          <p:nvPicPr>
            <p:cNvPr id="123" name="Picture 5"/>
            <p:cNvPicPr>
              <a:picLocks noChangeAspect="1" noChangeArrowheads="1"/>
            </p:cNvPicPr>
            <p:nvPr>
              <p:custDataLst>
                <p:tags r:id="rId75"/>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6"/>
              </p:custDataLst>
            </p:nvPr>
          </p:nvSpPr>
          <p:spPr>
            <a:xfrm>
              <a:off x="7639513" y="2807672"/>
              <a:ext cx="1237823" cy="51769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400" b="1" dirty="0" smtClean="0">
                  <a:solidFill>
                    <a:srgbClr val="000000"/>
                  </a:solidFill>
                </a:rPr>
                <a:t>Биоразнообразие</a:t>
              </a:r>
              <a:endParaRPr lang="en-US"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3"/>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4"/>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400" b="1" dirty="0" smtClean="0">
                  <a:solidFill>
                    <a:srgbClr val="000000"/>
                  </a:solidFill>
                </a:rPr>
                <a:t>Земли</a:t>
              </a:r>
              <a:endParaRPr lang="en-US"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1"/>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2"/>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400" b="1" dirty="0" smtClean="0">
                  <a:solidFill>
                    <a:srgbClr val="000000"/>
                  </a:solidFill>
                </a:rPr>
                <a:t>Океаны</a:t>
              </a:r>
              <a:endParaRPr lang="en-US"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9"/>
              </p:custDataLst>
            </p:nvPr>
          </p:nvPicPr>
          <p:blipFill>
            <a:blip r:embed="rId81">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70"/>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400" b="1" dirty="0" smtClean="0">
                  <a:solidFill>
                    <a:srgbClr val="000000"/>
                  </a:solidFill>
                </a:rPr>
                <a:t>Пресные воды</a:t>
              </a:r>
              <a:endParaRPr lang="en-US" sz="1400" b="1" dirty="0">
                <a:solidFill>
                  <a:srgbClr val="000000"/>
                </a:solidFill>
              </a:endParaRPr>
            </a:p>
          </p:txBody>
        </p:sp>
      </p:grpSp>
      <p:cxnSp>
        <p:nvCxnSpPr>
          <p:cNvPr id="83" name="Straight Connector 82"/>
          <p:cNvCxnSpPr>
            <a:cxnSpLocks/>
          </p:cNvCxnSpPr>
          <p:nvPr>
            <p:custDataLst>
              <p:tags r:id="rId8"/>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9"/>
            </p:custDataLst>
          </p:nvPr>
        </p:nvSpPr>
        <p:spPr bwMode="auto">
          <a:xfrm>
            <a:off x="7463482" y="531261"/>
            <a:ext cx="146913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ru-RU" sz="1200" b="1" dirty="0" smtClean="0">
                <a:solidFill>
                  <a:srgbClr val="046435"/>
                </a:solidFill>
              </a:rPr>
              <a:t>Изменения в состоянии окружающей среды</a:t>
            </a:r>
            <a:endParaRPr lang="en-US" sz="1200" dirty="0">
              <a:solidFill>
                <a:srgbClr val="046435"/>
              </a:solidFill>
              <a:cs typeface="Arial" pitchFamily="34" charset="0"/>
            </a:endParaRPr>
          </a:p>
        </p:txBody>
      </p:sp>
      <p:cxnSp>
        <p:nvCxnSpPr>
          <p:cNvPr id="93" name="Straight Connector 92"/>
          <p:cNvCxnSpPr/>
          <p:nvPr>
            <p:custDataLst>
              <p:tags r:id="rId10"/>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1"/>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81" name="Rectangle 80"/>
          <p:cNvSpPr>
            <a:spLocks noChangeArrowheads="1"/>
          </p:cNvSpPr>
          <p:nvPr>
            <p:custDataLst>
              <p:tags r:id="rId12"/>
            </p:custDataLst>
          </p:nvPr>
        </p:nvSpPr>
        <p:spPr bwMode="auto">
          <a:xfrm>
            <a:off x="1905000" y="715927"/>
            <a:ext cx="173684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ru-RU" sz="1200" b="1" dirty="0" smtClean="0">
                <a:solidFill>
                  <a:srgbClr val="046435"/>
                </a:solidFill>
              </a:rPr>
              <a:t>Косвенные экологические факторы</a:t>
            </a:r>
            <a:endParaRPr lang="en-US" sz="1200" b="1" dirty="0">
              <a:solidFill>
                <a:srgbClr val="046435"/>
              </a:solidFill>
            </a:endParaRPr>
          </a:p>
        </p:txBody>
      </p:sp>
      <p:cxnSp>
        <p:nvCxnSpPr>
          <p:cNvPr id="82" name="Straight Connector 81"/>
          <p:cNvCxnSpPr>
            <a:cxnSpLocks/>
          </p:cNvCxnSpPr>
          <p:nvPr>
            <p:custDataLst>
              <p:tags r:id="rId13"/>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4"/>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5"/>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16" name="Rounded Rectangle 115"/>
          <p:cNvSpPr>
            <a:spLocks/>
          </p:cNvSpPr>
          <p:nvPr>
            <p:custDataLst>
              <p:tags r:id="rId16"/>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ru-RU" sz="1200" b="1" dirty="0" smtClean="0">
                <a:solidFill>
                  <a:srgbClr val="FFFFFF"/>
                </a:solidFill>
              </a:rPr>
              <a:t>Потребность в строительстве зданий</a:t>
            </a:r>
            <a:endParaRPr lang="en-US" sz="1200" b="1" dirty="0">
              <a:solidFill>
                <a:srgbClr val="FFFFFF"/>
              </a:solidFill>
            </a:endParaRPr>
          </a:p>
        </p:txBody>
      </p:sp>
      <p:sp>
        <p:nvSpPr>
          <p:cNvPr id="117" name="Rounded Rectangle 116"/>
          <p:cNvSpPr>
            <a:spLocks/>
          </p:cNvSpPr>
          <p:nvPr>
            <p:custDataLst>
              <p:tags r:id="rId17"/>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8" name="Rounded Rectangle 117"/>
          <p:cNvSpPr>
            <a:spLocks/>
          </p:cNvSpPr>
          <p:nvPr>
            <p:custDataLst>
              <p:tags r:id="rId18"/>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9" name="Rounded Rectangle 118"/>
          <p:cNvSpPr>
            <a:spLocks/>
          </p:cNvSpPr>
          <p:nvPr>
            <p:custDataLst>
              <p:tags r:id="rId19"/>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61" name="Rectangle 6"/>
          <p:cNvSpPr txBox="1">
            <a:spLocks/>
          </p:cNvSpPr>
          <p:nvPr>
            <p:custDataLst>
              <p:tags r:id="rId20"/>
            </p:custDataLst>
          </p:nvPr>
        </p:nvSpPr>
        <p:spPr>
          <a:xfrm>
            <a:off x="2148574" y="1486964"/>
            <a:ext cx="986127" cy="73866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FFFFFF"/>
                </a:solidFill>
              </a:rPr>
              <a:t>Потребность в производстве продуктов писания</a:t>
            </a:r>
            <a:endParaRPr lang="en-US" sz="1200" b="1" dirty="0">
              <a:solidFill>
                <a:srgbClr val="FFFFFF"/>
              </a:solidFill>
            </a:endParaRPr>
          </a:p>
        </p:txBody>
      </p:sp>
      <p:sp>
        <p:nvSpPr>
          <p:cNvPr id="66" name="Rectangle 6"/>
          <p:cNvSpPr txBox="1">
            <a:spLocks/>
          </p:cNvSpPr>
          <p:nvPr>
            <p:custDataLst>
              <p:tags r:id="rId21"/>
            </p:custDataLst>
          </p:nvPr>
        </p:nvSpPr>
        <p:spPr>
          <a:xfrm>
            <a:off x="2139057" y="4083030"/>
            <a:ext cx="991553"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FFFFFF"/>
                </a:solidFill>
              </a:rPr>
              <a:t>Потребность в </a:t>
            </a:r>
          </a:p>
          <a:p>
            <a:pPr fontAlgn="base">
              <a:spcBef>
                <a:spcPct val="0"/>
              </a:spcBef>
              <a:spcAft>
                <a:spcPct val="0"/>
              </a:spcAft>
              <a:buClr>
                <a:srgbClr val="046435"/>
              </a:buClr>
            </a:pPr>
            <a:r>
              <a:rPr lang="ru-RU" sz="1200" b="1" dirty="0" smtClean="0">
                <a:solidFill>
                  <a:srgbClr val="FFFFFF"/>
                </a:solidFill>
              </a:rPr>
              <a:t>транспорте</a:t>
            </a:r>
            <a:endParaRPr lang="en-US" sz="1200" b="1" dirty="0">
              <a:solidFill>
                <a:srgbClr val="FFFFFF"/>
              </a:solidFill>
            </a:endParaRPr>
          </a:p>
        </p:txBody>
      </p:sp>
      <p:sp>
        <p:nvSpPr>
          <p:cNvPr id="69" name="Rectangle 6"/>
          <p:cNvSpPr txBox="1">
            <a:spLocks/>
          </p:cNvSpPr>
          <p:nvPr>
            <p:custDataLst>
              <p:tags r:id="rId22"/>
            </p:custDataLst>
          </p:nvPr>
        </p:nvSpPr>
        <p:spPr>
          <a:xfrm>
            <a:off x="2126133" y="3236792"/>
            <a:ext cx="1146182" cy="36933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FFFFFF"/>
                </a:solidFill>
              </a:rPr>
              <a:t>Потребность в энергии</a:t>
            </a:r>
            <a:endParaRPr lang="en-US" sz="1200" b="1" dirty="0">
              <a:solidFill>
                <a:srgbClr val="FFFFFF"/>
              </a:solidFill>
            </a:endParaRPr>
          </a:p>
        </p:txBody>
      </p:sp>
      <p:sp>
        <p:nvSpPr>
          <p:cNvPr id="74" name="Rectangle 6"/>
          <p:cNvSpPr txBox="1">
            <a:spLocks/>
          </p:cNvSpPr>
          <p:nvPr>
            <p:custDataLst>
              <p:tags r:id="rId23"/>
            </p:custDataLst>
          </p:nvPr>
        </p:nvSpPr>
        <p:spPr>
          <a:xfrm>
            <a:off x="2210769" y="4937015"/>
            <a:ext cx="986127" cy="18466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FFFFFF"/>
                </a:solidFill>
              </a:rPr>
              <a:t>Прочее</a:t>
            </a:r>
            <a:endParaRPr lang="en-US" sz="1200" b="1" dirty="0">
              <a:solidFill>
                <a:srgbClr val="FFFFFF"/>
              </a:solidFill>
            </a:endParaRPr>
          </a:p>
        </p:txBody>
      </p:sp>
      <p:sp>
        <p:nvSpPr>
          <p:cNvPr id="89" name="Rectangle 88"/>
          <p:cNvSpPr>
            <a:spLocks/>
          </p:cNvSpPr>
          <p:nvPr>
            <p:custDataLst>
              <p:tags r:id="rId24"/>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77" name="Rectangle 76"/>
          <p:cNvSpPr>
            <a:spLocks noChangeArrowheads="1"/>
          </p:cNvSpPr>
          <p:nvPr>
            <p:custDataLst>
              <p:tags r:id="rId25"/>
            </p:custDataLst>
          </p:nvPr>
        </p:nvSpPr>
        <p:spPr bwMode="auto">
          <a:xfrm>
            <a:off x="3863878" y="623594"/>
            <a:ext cx="16486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r>
              <a:rPr lang="ru-RU" sz="1400" b="1" dirty="0" smtClean="0">
                <a:solidFill>
                  <a:srgbClr val="046435"/>
                </a:solidFill>
              </a:rPr>
              <a:t>Прямые экологические </a:t>
            </a:r>
            <a:r>
              <a:rPr lang="ru-RU" sz="1400" b="1" dirty="0">
                <a:solidFill>
                  <a:srgbClr val="046435"/>
                </a:solidFill>
              </a:rPr>
              <a:t>факторы</a:t>
            </a:r>
          </a:p>
        </p:txBody>
      </p:sp>
      <p:cxnSp>
        <p:nvCxnSpPr>
          <p:cNvPr id="84" name="Straight Connector 83"/>
          <p:cNvCxnSpPr>
            <a:cxnSpLocks/>
          </p:cNvCxnSpPr>
          <p:nvPr>
            <p:custDataLst>
              <p:tags r:id="rId26"/>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7"/>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7"/>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40" name="Rectangle 26"/>
            <p:cNvSpPr txBox="1"/>
            <p:nvPr>
              <p:custDataLst>
                <p:tags r:id="rId68"/>
              </p:custDataLst>
            </p:nvPr>
          </p:nvSpPr>
          <p:spPr bwMode="gray">
            <a:xfrm>
              <a:off x="4439124" y="1955374"/>
              <a:ext cx="1431613" cy="73866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Процессы производства продуктов питания в сельском хозяйстве</a:t>
              </a:r>
              <a:endParaRPr lang="en-US" sz="12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5"/>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0" name="Rectangle 26"/>
            <p:cNvSpPr txBox="1"/>
            <p:nvPr>
              <p:custDataLst>
                <p:tags r:id="rId66"/>
              </p:custDataLst>
            </p:nvPr>
          </p:nvSpPr>
          <p:spPr bwMode="gray">
            <a:xfrm>
              <a:off x="4439124" y="2854980"/>
              <a:ext cx="1431613" cy="369332"/>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Обеспечение</a:t>
              </a:r>
              <a:r>
                <a:rPr lang="en-US" sz="1200" b="1" dirty="0" smtClean="0">
                  <a:solidFill>
                    <a:srgbClr val="000000"/>
                  </a:solidFill>
                </a:rPr>
                <a:t>/</a:t>
              </a:r>
              <a:r>
                <a:rPr lang="ru-RU" sz="1200" b="1" dirty="0" smtClean="0">
                  <a:solidFill>
                    <a:srgbClr val="000000"/>
                  </a:solidFill>
                </a:rPr>
                <a:t>использование транспорта</a:t>
              </a:r>
              <a:endParaRPr lang="en-US" sz="1200" b="1" dirty="0">
                <a:solidFill>
                  <a:srgbClr val="000000"/>
                </a:solidFill>
              </a:endParaRPr>
            </a:p>
          </p:txBody>
        </p:sp>
      </p:grpSp>
      <p:grpSp>
        <p:nvGrpSpPr>
          <p:cNvPr id="10" name="Group 9"/>
          <p:cNvGrpSpPr/>
          <p:nvPr/>
        </p:nvGrpSpPr>
        <p:grpSpPr>
          <a:xfrm>
            <a:off x="3802789" y="3278907"/>
            <a:ext cx="1613602" cy="780750"/>
            <a:chOff x="4348129" y="3489629"/>
            <a:chExt cx="1613602" cy="780750"/>
          </a:xfrm>
        </p:grpSpPr>
        <p:sp>
          <p:nvSpPr>
            <p:cNvPr id="111" name="Rounded Rectangle 110"/>
            <p:cNvSpPr>
              <a:spLocks/>
            </p:cNvSpPr>
            <p:nvPr>
              <p:custDataLst>
                <p:tags r:id="rId63"/>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4" name="Rectangle 26"/>
            <p:cNvSpPr txBox="1"/>
            <p:nvPr>
              <p:custDataLst>
                <p:tags r:id="rId64"/>
              </p:custDataLst>
            </p:nvPr>
          </p:nvSpPr>
          <p:spPr bwMode="gray">
            <a:xfrm>
              <a:off x="4439124" y="3531715"/>
              <a:ext cx="1522607" cy="73866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Строительство и использование зданий и других объектов инфраструктуры</a:t>
              </a:r>
              <a:endParaRPr lang="en-US" sz="12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1"/>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8" name="Rectangle 26"/>
            <p:cNvSpPr txBox="1"/>
            <p:nvPr>
              <p:custDataLst>
                <p:tags r:id="rId62"/>
              </p:custDataLst>
            </p:nvPr>
          </p:nvSpPr>
          <p:spPr bwMode="gray">
            <a:xfrm>
              <a:off x="4431157" y="4591126"/>
              <a:ext cx="1431613" cy="184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buClr>
                  <a:srgbClr val="046435"/>
                </a:buClr>
              </a:pPr>
              <a:r>
                <a:rPr lang="ru-RU" sz="1200" b="1" dirty="0">
                  <a:solidFill>
                    <a:srgbClr val="000000"/>
                  </a:solidFill>
                </a:rPr>
                <a:t>Прочее</a:t>
              </a:r>
              <a:endParaRPr lang="en-US" sz="1200" b="1" dirty="0">
                <a:solidFill>
                  <a:srgbClr val="000000"/>
                </a:solidFill>
              </a:endParaRPr>
            </a:p>
          </p:txBody>
        </p:sp>
      </p:grpSp>
      <p:sp>
        <p:nvSpPr>
          <p:cNvPr id="98" name="TextBox 97"/>
          <p:cNvSpPr txBox="1">
            <a:spLocks/>
          </p:cNvSpPr>
          <p:nvPr/>
        </p:nvSpPr>
        <p:spPr>
          <a:xfrm>
            <a:off x="1860906" y="5859025"/>
            <a:ext cx="3538503" cy="369332"/>
          </a:xfrm>
          <a:prstGeom prst="rect">
            <a:avLst/>
          </a:prstGeom>
          <a:noFill/>
        </p:spPr>
        <p:txBody>
          <a:bodyPr wrap="square" lIns="0" tIns="0" rIns="0" bIns="0" rtlCol="0">
            <a:spAutoFit/>
          </a:bodyPr>
          <a:lstStyle/>
          <a:p>
            <a:pPr algn="ctr"/>
            <a:r>
              <a:rPr lang="ru-RU" sz="1200" b="1" dirty="0">
                <a:solidFill>
                  <a:srgbClr val="000000"/>
                </a:solidFill>
              </a:rPr>
              <a:t>Мероприятия, </a:t>
            </a:r>
            <a:r>
              <a:rPr lang="ru-RU" sz="1200" b="1" dirty="0" smtClean="0">
                <a:solidFill>
                  <a:srgbClr val="000000"/>
                </a:solidFill>
              </a:rPr>
              <a:t>направленные </a:t>
            </a:r>
            <a:r>
              <a:rPr lang="ru-RU" sz="1200" b="1" dirty="0">
                <a:solidFill>
                  <a:srgbClr val="000000"/>
                </a:solidFill>
              </a:rPr>
              <a:t>на устранение </a:t>
            </a:r>
            <a:r>
              <a:rPr lang="ru-RU" sz="1200" b="1" dirty="0" smtClean="0">
                <a:solidFill>
                  <a:srgbClr val="000000"/>
                </a:solidFill>
              </a:rPr>
              <a:t>исходных факторов</a:t>
            </a:r>
            <a:endParaRPr lang="ru-RU" sz="1200" b="1" dirty="0">
              <a:solidFill>
                <a:srgbClr val="000000"/>
              </a:solidFill>
            </a:endParaRPr>
          </a:p>
        </p:txBody>
      </p:sp>
      <p:sp>
        <p:nvSpPr>
          <p:cNvPr id="100" name="TextBox 99"/>
          <p:cNvSpPr txBox="1">
            <a:spLocks/>
          </p:cNvSpPr>
          <p:nvPr/>
        </p:nvSpPr>
        <p:spPr>
          <a:xfrm>
            <a:off x="5345928" y="5893522"/>
            <a:ext cx="2345036" cy="553998"/>
          </a:xfrm>
          <a:prstGeom prst="rect">
            <a:avLst/>
          </a:prstGeom>
          <a:noFill/>
        </p:spPr>
        <p:txBody>
          <a:bodyPr wrap="square" lIns="0" tIns="0" rIns="0" bIns="0" rtlCol="0">
            <a:spAutoFit/>
          </a:bodyPr>
          <a:lstStyle/>
          <a:p>
            <a:pPr algn="ctr" fontAlgn="base">
              <a:spcBef>
                <a:spcPct val="0"/>
              </a:spcBef>
              <a:spcAft>
                <a:spcPct val="0"/>
              </a:spcAft>
            </a:pPr>
            <a:r>
              <a:rPr lang="ru-RU" sz="1200" b="1" dirty="0" smtClean="0">
                <a:solidFill>
                  <a:srgbClr val="000000"/>
                </a:solidFill>
              </a:rPr>
              <a:t>Мероприятия, направленные на устранение нагрузки на окружающую среду</a:t>
            </a:r>
            <a:endParaRPr lang="en-US" sz="12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8"/>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grpSp>
        <p:nvGrpSpPr>
          <p:cNvPr id="11" name="Group 10"/>
          <p:cNvGrpSpPr/>
          <p:nvPr>
            <p:custDataLst>
              <p:tags r:id="rId29"/>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9"/>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60"/>
              </p:custDataLst>
            </p:nvPr>
          </p:nvSpPr>
          <p:spPr bwMode="auto">
            <a:xfrm>
              <a:off x="272427" y="2621610"/>
              <a:ext cx="1324874" cy="72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ru-RU" sz="1400" b="1" dirty="0" smtClean="0">
                  <a:solidFill>
                    <a:srgbClr val="000000"/>
                  </a:solidFill>
                </a:rPr>
                <a:t>Увеличение среднего класса</a:t>
              </a:r>
              <a:endParaRPr lang="en-US" sz="1400" b="1" dirty="0">
                <a:solidFill>
                  <a:srgbClr val="000000"/>
                </a:solidFill>
              </a:endParaRPr>
            </a:p>
          </p:txBody>
        </p:sp>
      </p:grpSp>
      <p:grpSp>
        <p:nvGrpSpPr>
          <p:cNvPr id="13" name="Group 12"/>
          <p:cNvGrpSpPr/>
          <p:nvPr>
            <p:custDataLst>
              <p:tags r:id="rId30"/>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8"/>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ru-RU" sz="1400" b="1" dirty="0" smtClean="0">
                  <a:solidFill>
                    <a:srgbClr val="000000"/>
                  </a:solidFill>
                </a:rPr>
                <a:t>Урбанизация</a:t>
              </a:r>
              <a:endParaRPr lang="en-US" sz="1400" b="1" dirty="0">
                <a:solidFill>
                  <a:srgbClr val="000000"/>
                </a:solidFill>
              </a:endParaRPr>
            </a:p>
          </p:txBody>
        </p:sp>
      </p:grpSp>
      <p:sp>
        <p:nvSpPr>
          <p:cNvPr id="76" name="Rectangle 75"/>
          <p:cNvSpPr>
            <a:spLocks noChangeArrowheads="1"/>
          </p:cNvSpPr>
          <p:nvPr>
            <p:custDataLst>
              <p:tags r:id="rId31"/>
            </p:custDataLst>
          </p:nvPr>
        </p:nvSpPr>
        <p:spPr bwMode="auto">
          <a:xfrm>
            <a:off x="134491" y="531261"/>
            <a:ext cx="1557189"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r>
              <a:rPr lang="ru-RU" sz="1200" b="1" dirty="0" smtClean="0">
                <a:solidFill>
                  <a:srgbClr val="046435"/>
                </a:solidFill>
              </a:rPr>
              <a:t>Основополагающие </a:t>
            </a:r>
            <a:endParaRPr lang="ru-RU" sz="1200" b="1" dirty="0">
              <a:solidFill>
                <a:srgbClr val="046435"/>
              </a:solidFill>
            </a:endParaRPr>
          </a:p>
          <a:p>
            <a:r>
              <a:rPr lang="ru-RU" sz="1200" b="1" dirty="0" smtClean="0">
                <a:solidFill>
                  <a:srgbClr val="046435"/>
                </a:solidFill>
              </a:rPr>
              <a:t>социально-экономические тенденции</a:t>
            </a:r>
            <a:endParaRPr lang="en-US" sz="1200" b="1" dirty="0">
              <a:solidFill>
                <a:srgbClr val="046435"/>
              </a:solidFill>
            </a:endParaRPr>
          </a:p>
        </p:txBody>
      </p:sp>
      <p:cxnSp>
        <p:nvCxnSpPr>
          <p:cNvPr id="80" name="Straight Connector 79"/>
          <p:cNvCxnSpPr>
            <a:cxnSpLocks/>
          </p:cNvCxnSpPr>
          <p:nvPr>
            <p:custDataLst>
              <p:tags r:id="rId32"/>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3"/>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4"/>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5"/>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6"/>
              </p:custDataLst>
            </p:nvPr>
          </p:nvSpPr>
          <p:spPr bwMode="auto">
            <a:xfrm>
              <a:off x="272427" y="2621610"/>
              <a:ext cx="1324874" cy="72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ru-RU" sz="1400" b="1" dirty="0" smtClean="0">
                  <a:solidFill>
                    <a:srgbClr val="000000"/>
                  </a:solidFill>
                </a:rPr>
                <a:t>Рост численности населения</a:t>
              </a:r>
              <a:endParaRPr lang="en-US" sz="1400" b="1" dirty="0">
                <a:solidFill>
                  <a:srgbClr val="000000"/>
                </a:solidFill>
              </a:endParaRPr>
            </a:p>
          </p:txBody>
        </p:sp>
      </p:grpSp>
      <p:sp>
        <p:nvSpPr>
          <p:cNvPr id="104" name="Chevron 103"/>
          <p:cNvSpPr/>
          <p:nvPr>
            <p:custDataLst>
              <p:tags r:id="rId35"/>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cxnSp>
        <p:nvCxnSpPr>
          <p:cNvPr id="113" name="Straight Connector 112"/>
          <p:cNvCxnSpPr/>
          <p:nvPr>
            <p:custDataLst>
              <p:tags r:id="rId36"/>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7"/>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107" name="Rectangle 106"/>
          <p:cNvSpPr>
            <a:spLocks noChangeArrowheads="1"/>
          </p:cNvSpPr>
          <p:nvPr>
            <p:custDataLst>
              <p:tags r:id="rId38"/>
            </p:custDataLst>
          </p:nvPr>
        </p:nvSpPr>
        <p:spPr bwMode="auto">
          <a:xfrm>
            <a:off x="5786585" y="900593"/>
            <a:ext cx="16048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ru-RU" sz="1200" b="1" dirty="0" smtClean="0">
                <a:solidFill>
                  <a:srgbClr val="046435"/>
                </a:solidFill>
              </a:rPr>
              <a:t>Нагрузка на окружающую среду</a:t>
            </a:r>
            <a:endParaRPr lang="en-US" sz="1200" b="1" dirty="0">
              <a:solidFill>
                <a:srgbClr val="046435"/>
              </a:solidFill>
            </a:endParaRPr>
          </a:p>
        </p:txBody>
      </p:sp>
      <p:cxnSp>
        <p:nvCxnSpPr>
          <p:cNvPr id="109" name="Straight Connector 108"/>
          <p:cNvCxnSpPr>
            <a:cxnSpLocks/>
          </p:cNvCxnSpPr>
          <p:nvPr>
            <p:custDataLst>
              <p:tags r:id="rId39"/>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52382"/>
            <a:chOff x="4348129" y="1740817"/>
            <a:chExt cx="1613602" cy="959590"/>
          </a:xfrm>
        </p:grpSpPr>
        <p:sp>
          <p:nvSpPr>
            <p:cNvPr id="134" name="Rounded Rectangle 133"/>
            <p:cNvSpPr>
              <a:spLocks/>
            </p:cNvSpPr>
            <p:nvPr>
              <p:custDataLst>
                <p:tags r:id="rId53"/>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5" name="Rectangle 26"/>
            <p:cNvSpPr txBox="1"/>
            <p:nvPr>
              <p:custDataLst>
                <p:tags r:id="rId54"/>
              </p:custDataLst>
            </p:nvPr>
          </p:nvSpPr>
          <p:spPr bwMode="gray">
            <a:xfrm>
              <a:off x="4439124" y="2097604"/>
              <a:ext cx="1431613" cy="33676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Загрязнение., напр., ПГ и ОРВ</a:t>
              </a:r>
              <a:endParaRPr lang="en-US" sz="1200" b="1" dirty="0">
                <a:solidFill>
                  <a:srgbClr val="000000"/>
                </a:solidFill>
              </a:endParaRPr>
            </a:p>
          </p:txBody>
        </p:sp>
      </p:grpSp>
      <p:grpSp>
        <p:nvGrpSpPr>
          <p:cNvPr id="120" name="Group 119"/>
          <p:cNvGrpSpPr/>
          <p:nvPr/>
        </p:nvGrpSpPr>
        <p:grpSpPr>
          <a:xfrm>
            <a:off x="5680711" y="2451159"/>
            <a:ext cx="1478374" cy="738664"/>
            <a:chOff x="4348129" y="2387984"/>
            <a:chExt cx="1613602" cy="818245"/>
          </a:xfrm>
        </p:grpSpPr>
        <p:sp>
          <p:nvSpPr>
            <p:cNvPr id="132" name="Rounded Rectangle 131"/>
            <p:cNvSpPr>
              <a:spLocks/>
            </p:cNvSpPr>
            <p:nvPr>
              <p:custDataLst>
                <p:tags r:id="rId51"/>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3" name="Rectangle 26"/>
            <p:cNvSpPr txBox="1"/>
            <p:nvPr>
              <p:custDataLst>
                <p:tags r:id="rId52"/>
              </p:custDataLst>
            </p:nvPr>
          </p:nvSpPr>
          <p:spPr bwMode="gray">
            <a:xfrm>
              <a:off x="4439124" y="2387984"/>
              <a:ext cx="1431613" cy="818245"/>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Изменения среды обитания и утрата биологических видов</a:t>
              </a:r>
              <a:endParaRPr lang="en-US" sz="1200" b="1" dirty="0">
                <a:solidFill>
                  <a:srgbClr val="000000"/>
                </a:solidFill>
              </a:endParaRPr>
            </a:p>
          </p:txBody>
        </p:sp>
      </p:grpSp>
      <p:grpSp>
        <p:nvGrpSpPr>
          <p:cNvPr id="122" name="Group 121"/>
          <p:cNvGrpSpPr/>
          <p:nvPr/>
        </p:nvGrpSpPr>
        <p:grpSpPr>
          <a:xfrm>
            <a:off x="5680711" y="3384787"/>
            <a:ext cx="1478374" cy="597360"/>
            <a:chOff x="4348129" y="3559086"/>
            <a:chExt cx="1613602" cy="661718"/>
          </a:xfrm>
        </p:grpSpPr>
        <p:sp>
          <p:nvSpPr>
            <p:cNvPr id="130" name="Rounded Rectangle 129"/>
            <p:cNvSpPr>
              <a:spLocks/>
            </p:cNvSpPr>
            <p:nvPr>
              <p:custDataLst>
                <p:tags r:id="rId49"/>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1" name="Rectangle 26"/>
            <p:cNvSpPr txBox="1"/>
            <p:nvPr>
              <p:custDataLst>
                <p:tags r:id="rId50"/>
              </p:custDataLst>
            </p:nvPr>
          </p:nvSpPr>
          <p:spPr bwMode="gray">
            <a:xfrm>
              <a:off x="4439124" y="3671120"/>
              <a:ext cx="1431613" cy="409123"/>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Интродукция инвазивных видов</a:t>
              </a:r>
              <a:endParaRPr lang="en-US" sz="1200" b="1" dirty="0">
                <a:solidFill>
                  <a:srgbClr val="000000"/>
                </a:solidFill>
              </a:endParaRPr>
            </a:p>
          </p:txBody>
        </p:sp>
      </p:grpSp>
      <p:grpSp>
        <p:nvGrpSpPr>
          <p:cNvPr id="127" name="Group 126"/>
          <p:cNvGrpSpPr/>
          <p:nvPr/>
        </p:nvGrpSpPr>
        <p:grpSpPr>
          <a:xfrm>
            <a:off x="5684427" y="4169555"/>
            <a:ext cx="1478374" cy="600167"/>
            <a:chOff x="4348129" y="4156719"/>
            <a:chExt cx="1613602" cy="365857"/>
          </a:xfrm>
        </p:grpSpPr>
        <p:sp>
          <p:nvSpPr>
            <p:cNvPr id="128" name="Rounded Rectangle 127"/>
            <p:cNvSpPr>
              <a:spLocks/>
            </p:cNvSpPr>
            <p:nvPr>
              <p:custDataLst>
                <p:tags r:id="rId47"/>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29" name="Rectangle 26"/>
            <p:cNvSpPr txBox="1"/>
            <p:nvPr>
              <p:custDataLst>
                <p:tags r:id="rId48"/>
              </p:custDataLst>
            </p:nvPr>
          </p:nvSpPr>
          <p:spPr bwMode="gray">
            <a:xfrm>
              <a:off x="4404335" y="4184863"/>
              <a:ext cx="1501191" cy="337713"/>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Чрезмерная эксплуатация и вырубка</a:t>
              </a:r>
              <a:endParaRPr lang="en-US" sz="12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36" name="Chevron 135"/>
          <p:cNvSpPr/>
          <p:nvPr>
            <p:custDataLst>
              <p:tags r:id="rId40"/>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7" name="Chevron 136"/>
          <p:cNvSpPr/>
          <p:nvPr>
            <p:custDataLst>
              <p:tags r:id="rId41"/>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8" name="Chevron 137"/>
          <p:cNvSpPr/>
          <p:nvPr>
            <p:custDataLst>
              <p:tags r:id="rId42"/>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a:solidFill>
                  <a:srgbClr val="046435"/>
                </a:solidFill>
              </a:rPr>
              <a:t>Changes in human welfare</a:t>
            </a:r>
          </a:p>
        </p:txBody>
      </p:sp>
      <p:sp>
        <p:nvSpPr>
          <p:cNvPr id="103" name="Rounded Rectangle 102"/>
          <p:cNvSpPr>
            <a:spLocks/>
          </p:cNvSpPr>
          <p:nvPr>
            <p:custDataLst>
              <p:tags r:id="rId43"/>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05" name="Rectangle 26"/>
          <p:cNvSpPr txBox="1"/>
          <p:nvPr>
            <p:custDataLst>
              <p:tags r:id="rId44"/>
            </p:custDataLst>
          </p:nvPr>
        </p:nvSpPr>
        <p:spPr bwMode="gray">
          <a:xfrm>
            <a:off x="3891636" y="4265974"/>
            <a:ext cx="1431613" cy="369332"/>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ru-RU" sz="1200" b="1" dirty="0" smtClean="0">
                <a:solidFill>
                  <a:srgbClr val="000000"/>
                </a:solidFill>
              </a:rPr>
              <a:t>Производство электроэнергии</a:t>
            </a:r>
            <a:endParaRPr lang="en-US" sz="1200" b="1" dirty="0">
              <a:solidFill>
                <a:srgbClr val="000000"/>
              </a:solidFill>
            </a:endParaRPr>
          </a:p>
        </p:txBody>
      </p:sp>
      <p:sp>
        <p:nvSpPr>
          <p:cNvPr id="108" name="Rounded Rectangle 107"/>
          <p:cNvSpPr>
            <a:spLocks/>
          </p:cNvSpPr>
          <p:nvPr>
            <p:custDataLst>
              <p:tags r:id="rId45"/>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9" name="Rectangle 26"/>
          <p:cNvSpPr txBox="1"/>
          <p:nvPr>
            <p:custDataLst>
              <p:tags r:id="rId46"/>
            </p:custDataLst>
          </p:nvPr>
        </p:nvSpPr>
        <p:spPr bwMode="gray">
          <a:xfrm>
            <a:off x="5802640" y="5074326"/>
            <a:ext cx="1431613" cy="184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a:buClr>
                <a:srgbClr val="046435"/>
              </a:buClr>
            </a:pPr>
            <a:r>
              <a:rPr lang="ru-RU" sz="1200" b="1" dirty="0">
                <a:solidFill>
                  <a:srgbClr val="000000"/>
                </a:solidFill>
              </a:rPr>
              <a:t>Прочее</a:t>
            </a:r>
            <a:endParaRPr lang="en-US" sz="1200" b="1" dirty="0">
              <a:solidFill>
                <a:srgbClr val="000000"/>
              </a:solidFill>
            </a:endParaRPr>
          </a:p>
        </p:txBody>
      </p:sp>
    </p:spTree>
    <p:extLst>
      <p:ext uri="{BB962C8B-B14F-4D97-AF65-F5344CB8AC3E}">
        <p14:creationId xmlns:p14="http://schemas.microsoft.com/office/powerpoint/2010/main" val="362479840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2. </a:t>
            </a:r>
            <a:r>
              <a:rPr lang="ru-RU"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Выработать комплексные решения</a:t>
            </a:r>
            <a:endPar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endParaRPr>
          </a:p>
        </p:txBody>
      </p:sp>
      <p:sp>
        <p:nvSpPr>
          <p:cNvPr id="3" name="Content Placeholder 2"/>
          <p:cNvSpPr>
            <a:spLocks noGrp="1"/>
          </p:cNvSpPr>
          <p:nvPr>
            <p:ph idx="1"/>
          </p:nvPr>
        </p:nvSpPr>
        <p:spPr>
          <a:xfrm>
            <a:off x="152400" y="727816"/>
            <a:ext cx="8839200" cy="4525963"/>
          </a:xfrm>
        </p:spPr>
        <p:txBody>
          <a:bodyPr/>
          <a:lstStyle/>
          <a:p>
            <a:r>
              <a:rPr lang="ru-RU" dirty="0" smtClean="0"/>
              <a:t>Пример</a:t>
            </a:r>
            <a:r>
              <a:rPr lang="en-US" dirty="0" smtClean="0"/>
              <a:t>: </a:t>
            </a:r>
            <a:r>
              <a:rPr lang="ru-RU" dirty="0" smtClean="0"/>
              <a:t>Программы комплексного подхода в ГЭФ-6</a:t>
            </a:r>
            <a:r>
              <a:rPr lang="en-US" dirty="0" smtClean="0"/>
              <a:t>:</a:t>
            </a:r>
          </a:p>
          <a:p>
            <a:pPr lvl="1"/>
            <a:r>
              <a:rPr lang="ru-RU" sz="2000" i="1" dirty="0" smtClean="0"/>
              <a:t>Устойчивое развитие городов</a:t>
            </a:r>
            <a:endParaRPr lang="en-US" sz="2000" i="1" dirty="0" smtClean="0"/>
          </a:p>
          <a:p>
            <a:pPr lvl="1"/>
            <a:r>
              <a:rPr lang="ru-RU" sz="2000" i="1" dirty="0"/>
              <a:t>Исключение обезлесения из цепочки поставок товаров</a:t>
            </a:r>
            <a:r>
              <a:rPr lang="en-US" sz="2000" i="1" dirty="0" smtClean="0"/>
              <a:t> </a:t>
            </a:r>
          </a:p>
          <a:p>
            <a:pPr lvl="1"/>
            <a:r>
              <a:rPr lang="ru-RU" sz="2000" i="1" dirty="0"/>
              <a:t>Повышение устойчивости и гибкости для обеспечения продовольственной </a:t>
            </a:r>
            <a:r>
              <a:rPr lang="ru-RU" sz="2000" i="1" dirty="0" smtClean="0"/>
              <a:t>безопасности </a:t>
            </a:r>
            <a:r>
              <a:rPr lang="ru-RU" sz="2000" i="1" dirty="0"/>
              <a:t>в странах Африки к югу от </a:t>
            </a:r>
            <a:r>
              <a:rPr lang="ru-RU" sz="2000" i="1" dirty="0" smtClean="0"/>
              <a:t>Сахары</a:t>
            </a:r>
            <a:endParaRPr lang="en-US" sz="2000" i="1" dirty="0"/>
          </a:p>
          <a:p>
            <a:r>
              <a:rPr lang="ru-RU" dirty="0" smtClean="0"/>
              <a:t>Расширение портфеля </a:t>
            </a:r>
            <a:r>
              <a:rPr lang="ru-RU" dirty="0" err="1" smtClean="0"/>
              <a:t>мультитематических</a:t>
            </a:r>
            <a:r>
              <a:rPr lang="ru-RU" dirty="0" smtClean="0"/>
              <a:t> проектов и программ </a:t>
            </a:r>
            <a:endParaRPr lang="en-US" dirty="0" smtClean="0"/>
          </a:p>
        </p:txBody>
      </p:sp>
      <p:pic>
        <p:nvPicPr>
          <p:cNvPr id="2050" name="Picture 2" descr="https://farm9.staticflickr.com/8086/8589279535_2400c1584f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86200"/>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86200"/>
            <a:ext cx="42672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2648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90" y="152400"/>
            <a:ext cx="8229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3. </a:t>
            </a:r>
            <a:r>
              <a:rPr lang="ru-RU"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Повысить устойчивость </a:t>
            </a:r>
            <a:endPar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endParaRPr>
          </a:p>
        </p:txBody>
      </p:sp>
      <p:sp>
        <p:nvSpPr>
          <p:cNvPr id="3" name="Content Placeholder 2"/>
          <p:cNvSpPr>
            <a:spLocks noGrp="1"/>
          </p:cNvSpPr>
          <p:nvPr>
            <p:ph idx="1"/>
          </p:nvPr>
        </p:nvSpPr>
        <p:spPr>
          <a:xfrm>
            <a:off x="179512" y="1066800"/>
            <a:ext cx="8354888" cy="4525963"/>
          </a:xfrm>
        </p:spPr>
        <p:txBody>
          <a:bodyPr/>
          <a:lstStyle/>
          <a:p>
            <a:pPr marL="0" indent="0">
              <a:buNone/>
            </a:pPr>
            <a:r>
              <a:rPr lang="ru-RU" dirty="0" smtClean="0"/>
              <a:t>Программа</a:t>
            </a:r>
            <a:r>
              <a:rPr lang="en-US" dirty="0" smtClean="0"/>
              <a:t> </a:t>
            </a:r>
            <a:r>
              <a:rPr lang="ru-RU" sz="3600" dirty="0" smtClean="0"/>
              <a:t>Адаптации </a:t>
            </a:r>
            <a:r>
              <a:rPr lang="ru-RU" dirty="0" smtClean="0"/>
              <a:t>ГЭФ</a:t>
            </a:r>
            <a:r>
              <a:rPr lang="en-US" dirty="0" smtClean="0"/>
              <a:t>:</a:t>
            </a:r>
          </a:p>
          <a:p>
            <a:pPr lvl="1"/>
            <a:r>
              <a:rPr lang="ru-RU" dirty="0"/>
              <a:t>ФНРС</a:t>
            </a:r>
            <a:r>
              <a:rPr lang="en-US" dirty="0" smtClean="0"/>
              <a:t>, </a:t>
            </a:r>
            <a:r>
              <a:rPr lang="ru-RU" dirty="0"/>
              <a:t>СФБИК</a:t>
            </a:r>
            <a:endParaRPr lang="en-US" dirty="0" smtClean="0"/>
          </a:p>
          <a:p>
            <a:pPr lvl="1"/>
            <a:r>
              <a:rPr lang="en-US" dirty="0" smtClean="0"/>
              <a:t>124 </a:t>
            </a:r>
            <a:r>
              <a:rPr lang="ru-RU" dirty="0" smtClean="0"/>
              <a:t>страны на сумму</a:t>
            </a:r>
            <a:endParaRPr lang="en-US" dirty="0" smtClean="0"/>
          </a:p>
          <a:p>
            <a:pPr marL="457200" lvl="1" indent="0">
              <a:buNone/>
            </a:pPr>
            <a:r>
              <a:rPr lang="en-US" dirty="0" smtClean="0"/>
              <a:t>1</a:t>
            </a:r>
            <a:r>
              <a:rPr lang="ru-RU" dirty="0" smtClean="0"/>
              <a:t>,</a:t>
            </a:r>
            <a:r>
              <a:rPr lang="en-US" dirty="0" smtClean="0"/>
              <a:t>2 </a:t>
            </a:r>
            <a:r>
              <a:rPr lang="ru-RU" dirty="0" smtClean="0"/>
              <a:t>млрд. долларов США</a:t>
            </a:r>
            <a:endParaRPr lang="en-US" dirty="0" smtClean="0"/>
          </a:p>
        </p:txBody>
      </p:sp>
      <p:sp>
        <p:nvSpPr>
          <p:cNvPr id="4" name="Content Placeholder 3"/>
          <p:cNvSpPr>
            <a:spLocks noGrp="1"/>
          </p:cNvSpPr>
          <p:nvPr>
            <p:ph sz="half" idx="4294967295"/>
          </p:nvPr>
        </p:nvSpPr>
        <p:spPr>
          <a:xfrm>
            <a:off x="5105400" y="4191000"/>
            <a:ext cx="4038600" cy="2392363"/>
          </a:xfrm>
        </p:spPr>
        <p:txBody>
          <a:bodyPr/>
          <a:lstStyle/>
          <a:p>
            <a:pPr lvl="1"/>
            <a:r>
              <a:rPr lang="ru-RU" dirty="0" smtClean="0"/>
              <a:t>Национальные планы </a:t>
            </a:r>
            <a:r>
              <a:rPr lang="ru-RU" dirty="0"/>
              <a:t>действий по </a:t>
            </a:r>
            <a:r>
              <a:rPr lang="ru-RU" dirty="0" smtClean="0"/>
              <a:t>адаптации </a:t>
            </a:r>
            <a:r>
              <a:rPr lang="ru-RU" dirty="0"/>
              <a:t>(</a:t>
            </a:r>
            <a:r>
              <a:rPr lang="ru-RU" dirty="0" smtClean="0"/>
              <a:t>НПДА)</a:t>
            </a:r>
            <a:endParaRPr lang="en-US" dirty="0"/>
          </a:p>
          <a:p>
            <a:pPr lvl="1"/>
            <a:r>
              <a:rPr lang="ru-RU" dirty="0"/>
              <a:t>Адаптация с учетом особенностей экосистем</a:t>
            </a:r>
            <a:endParaRPr lang="en-US" dirty="0"/>
          </a:p>
        </p:txBody>
      </p:sp>
      <p:pic>
        <p:nvPicPr>
          <p:cNvPr id="1026" name="Picture 2" descr="https://farm7.staticflickr.com/6130/5955070503_e32fe26b2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3429000"/>
            <a:ext cx="3352800" cy="23071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399"/>
            <a:ext cx="3935813" cy="257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559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ru-RU" sz="3200" dirty="0" smtClean="0"/>
              <a:t>История ГЭФ</a:t>
            </a:r>
            <a:endParaRPr lang="en-US" sz="3200" dirty="0"/>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2015</a:t>
            </a:r>
            <a:endParaRPr lang="pt-BR" dirty="0">
              <a:solidFill>
                <a:srgbClr val="00642D"/>
              </a:solidFill>
              <a:latin typeface="Calibri" charset="0"/>
            </a:endParaRPr>
          </a:p>
        </p:txBody>
      </p:sp>
      <p:sp>
        <p:nvSpPr>
          <p:cNvPr id="7176" name="Text Box 18"/>
          <p:cNvSpPr txBox="1">
            <a:spLocks noChangeArrowheads="1"/>
          </p:cNvSpPr>
          <p:nvPr/>
        </p:nvSpPr>
        <p:spPr bwMode="auto">
          <a:xfrm>
            <a:off x="7239000" y="1420411"/>
            <a:ext cx="1676400" cy="380411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ru-RU" b="1" dirty="0" smtClean="0">
                <a:solidFill>
                  <a:srgbClr val="00642D"/>
                </a:solidFill>
                <a:latin typeface="Calibri" charset="0"/>
              </a:rPr>
              <a:t>Крупнейший в мире публичный источник </a:t>
            </a:r>
            <a:r>
              <a:rPr lang="ru-RU" b="1" dirty="0">
                <a:solidFill>
                  <a:srgbClr val="00642D"/>
                </a:solidFill>
                <a:latin typeface="Calibri" charset="0"/>
              </a:rPr>
              <a:t>финансирования </a:t>
            </a:r>
            <a:r>
              <a:rPr lang="ru-RU" dirty="0">
                <a:solidFill>
                  <a:srgbClr val="4D4D4D"/>
                </a:solidFill>
                <a:latin typeface="Calibri" charset="0"/>
              </a:rPr>
              <a:t>проектов и программ, </a:t>
            </a:r>
          </a:p>
          <a:p>
            <a:pPr algn="ctr" eaLnBrk="1" hangingPunct="1">
              <a:spcBef>
                <a:spcPct val="20000"/>
              </a:spcBef>
              <a:buFont typeface="Arial" charset="0"/>
              <a:buNone/>
            </a:pPr>
            <a:r>
              <a:rPr lang="ru-RU" dirty="0">
                <a:solidFill>
                  <a:srgbClr val="4D4D4D"/>
                </a:solidFill>
                <a:latin typeface="Calibri" charset="0"/>
              </a:rPr>
              <a:t>направленных на улучшение состояния глобальной </a:t>
            </a:r>
            <a:r>
              <a:rPr lang="ru-RU" dirty="0" err="1">
                <a:solidFill>
                  <a:srgbClr val="4D4D4D"/>
                </a:solidFill>
                <a:latin typeface="Calibri" charset="0"/>
              </a:rPr>
              <a:t>окружа</a:t>
            </a:r>
            <a:r>
              <a:rPr lang="ru-RU" dirty="0">
                <a:solidFill>
                  <a:srgbClr val="4D4D4D"/>
                </a:solidFill>
                <a:latin typeface="Calibri" charset="0"/>
              </a:rPr>
              <a:t>-</a:t>
            </a:r>
          </a:p>
          <a:p>
            <a:pPr algn="ctr" eaLnBrk="1" hangingPunct="1">
              <a:spcBef>
                <a:spcPct val="20000"/>
              </a:spcBef>
              <a:buFont typeface="Arial" charset="0"/>
              <a:buNone/>
            </a:pPr>
            <a:r>
              <a:rPr lang="ru-RU" dirty="0" err="1">
                <a:solidFill>
                  <a:srgbClr val="4D4D4D"/>
                </a:solidFill>
                <a:latin typeface="Calibri" charset="0"/>
              </a:rPr>
              <a:t>ющей</a:t>
            </a:r>
            <a:r>
              <a:rPr lang="ru-RU" dirty="0">
                <a:solidFill>
                  <a:srgbClr val="4D4D4D"/>
                </a:solidFill>
                <a:latin typeface="Calibri" charset="0"/>
              </a:rPr>
              <a:t> </a:t>
            </a:r>
            <a:r>
              <a:rPr lang="ru-RU" dirty="0" smtClean="0">
                <a:solidFill>
                  <a:srgbClr val="4D4D4D"/>
                </a:solidFill>
                <a:latin typeface="Calibri" charset="0"/>
              </a:rPr>
              <a:t>среды</a:t>
            </a:r>
            <a:endParaRPr lang="en-US" dirty="0">
              <a:latin typeface="Calibri" charset="0"/>
            </a:endParaRPr>
          </a:p>
        </p:txBody>
      </p:sp>
      <p:sp>
        <p:nvSpPr>
          <p:cNvPr id="7177" name="Text Box 22"/>
          <p:cNvSpPr txBox="1">
            <a:spLocks noChangeArrowheads="1"/>
          </p:cNvSpPr>
          <p:nvPr/>
        </p:nvSpPr>
        <p:spPr bwMode="auto">
          <a:xfrm>
            <a:off x="280987" y="1392735"/>
            <a:ext cx="1095375" cy="2554545"/>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ru-RU" sz="1600" dirty="0" smtClean="0">
                <a:solidFill>
                  <a:srgbClr val="4D4D4D"/>
                </a:solidFill>
                <a:latin typeface="Calibri" charset="0"/>
              </a:rPr>
              <a:t>Пилотная программа в структуре Всемирного банка в размере </a:t>
            </a:r>
            <a:r>
              <a:rPr lang="ru-RU" sz="1600" b="1" dirty="0">
                <a:solidFill>
                  <a:srgbClr val="00642D"/>
                </a:solidFill>
                <a:latin typeface="Calibri" charset="0"/>
              </a:rPr>
              <a:t>1 млрд. долларов </a:t>
            </a:r>
            <a:r>
              <a:rPr lang="ru-RU" sz="1600" b="1" dirty="0" smtClean="0">
                <a:solidFill>
                  <a:srgbClr val="00642D"/>
                </a:solidFill>
                <a:latin typeface="Calibri" charset="0"/>
              </a:rPr>
              <a:t>США</a:t>
            </a:r>
            <a:endParaRPr lang="en-US" sz="1600" dirty="0">
              <a:solidFill>
                <a:srgbClr val="4D4D4D"/>
              </a:solidFill>
              <a:latin typeface="Calibri" charset="0"/>
            </a:endParaRP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Text Box 37"/>
          <p:cNvSpPr txBox="1">
            <a:spLocks noChangeArrowheads="1"/>
          </p:cNvSpPr>
          <p:nvPr/>
        </p:nvSpPr>
        <p:spPr bwMode="auto">
          <a:xfrm>
            <a:off x="2971089" y="3352800"/>
            <a:ext cx="1392072" cy="1865126"/>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ru-RU" sz="1600" dirty="0" smtClean="0">
                <a:solidFill>
                  <a:srgbClr val="4D4D4D"/>
                </a:solidFill>
                <a:latin typeface="Calibri" charset="0"/>
              </a:rPr>
              <a:t>Первоначальные партнеры</a:t>
            </a:r>
            <a:r>
              <a:rPr lang="en-US" sz="1600" dirty="0" smtClean="0">
                <a:solidFill>
                  <a:srgbClr val="4D4D4D"/>
                </a:solidFill>
                <a:latin typeface="Calibri" charset="0"/>
              </a:rPr>
              <a:t>:</a:t>
            </a:r>
            <a:endParaRPr lang="en-US" sz="1600" dirty="0">
              <a:solidFill>
                <a:srgbClr val="4D4D4D"/>
              </a:solidFill>
              <a:latin typeface="Calibri" charset="0"/>
            </a:endParaRPr>
          </a:p>
          <a:p>
            <a:pPr algn="ctr" eaLnBrk="1" hangingPunct="1">
              <a:spcBef>
                <a:spcPct val="20000"/>
              </a:spcBef>
              <a:buFont typeface="Arial" charset="0"/>
              <a:buNone/>
            </a:pPr>
            <a:r>
              <a:rPr lang="ru-RU" sz="1600" b="1" dirty="0" smtClean="0">
                <a:solidFill>
                  <a:srgbClr val="00642D"/>
                </a:solidFill>
                <a:latin typeface="Calibri" charset="0"/>
              </a:rPr>
              <a:t>Всемирный банк</a:t>
            </a:r>
            <a:r>
              <a:rPr lang="en-US" sz="1600" b="1" dirty="0" smtClean="0">
                <a:solidFill>
                  <a:srgbClr val="00642D"/>
                </a:solidFill>
                <a:latin typeface="Calibri" charset="0"/>
              </a:rPr>
              <a:t>, </a:t>
            </a:r>
            <a:r>
              <a:rPr lang="ru-RU" sz="1600" b="1" dirty="0" smtClean="0">
                <a:solidFill>
                  <a:srgbClr val="00642D"/>
                </a:solidFill>
                <a:latin typeface="Calibri" charset="0"/>
              </a:rPr>
              <a:t>ПРООН</a:t>
            </a:r>
            <a:r>
              <a:rPr lang="en-US" sz="1600" b="1" dirty="0" smtClean="0">
                <a:solidFill>
                  <a:srgbClr val="00642D"/>
                </a:solidFill>
                <a:latin typeface="Calibri" charset="0"/>
              </a:rPr>
              <a:t>, </a:t>
            </a:r>
            <a:r>
              <a:rPr lang="ru-RU" sz="1600" b="1" dirty="0" smtClean="0">
                <a:solidFill>
                  <a:srgbClr val="00642D"/>
                </a:solidFill>
                <a:latin typeface="Calibri" charset="0"/>
              </a:rPr>
              <a:t>ЮНЕП</a:t>
            </a:r>
            <a:endParaRPr lang="en-US" sz="1600" b="1" dirty="0">
              <a:solidFill>
                <a:srgbClr val="00642D"/>
              </a:solidFill>
              <a:latin typeface="Calibri" charset="0"/>
            </a:endParaRPr>
          </a:p>
        </p:txBody>
      </p:sp>
      <p:sp>
        <p:nvSpPr>
          <p:cNvPr id="7185" name="Text Box 39"/>
          <p:cNvSpPr txBox="1">
            <a:spLocks noChangeArrowheads="1"/>
          </p:cNvSpPr>
          <p:nvPr/>
        </p:nvSpPr>
        <p:spPr bwMode="auto">
          <a:xfrm>
            <a:off x="1476375" y="1401576"/>
            <a:ext cx="1371600" cy="304698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ru-RU" sz="1600" dirty="0" smtClean="0">
                <a:solidFill>
                  <a:srgbClr val="4D4D4D"/>
                </a:solidFill>
                <a:latin typeface="Calibri" charset="0"/>
              </a:rPr>
              <a:t>На Саммите Земли в Рио-де-Жанейро</a:t>
            </a:r>
            <a:r>
              <a:rPr lang="en-US" sz="1600" dirty="0" smtClean="0">
                <a:solidFill>
                  <a:srgbClr val="4D4D4D"/>
                </a:solidFill>
                <a:latin typeface="Calibri" charset="0"/>
              </a:rPr>
              <a:t> </a:t>
            </a:r>
            <a:r>
              <a:rPr lang="ru-RU" sz="1600" b="1" dirty="0" smtClean="0">
                <a:solidFill>
                  <a:srgbClr val="00642D"/>
                </a:solidFill>
                <a:latin typeface="Calibri" charset="0"/>
              </a:rPr>
              <a:t>начались переговоры о реорганизации ГЭФ с выводом из структуры Всемирного банка</a:t>
            </a:r>
            <a:endParaRPr lang="en-US" sz="1600" b="1" dirty="0">
              <a:solidFill>
                <a:srgbClr val="00642D"/>
              </a:solidFill>
              <a:latin typeface="Calibri" charset="0"/>
            </a:endParaRPr>
          </a:p>
        </p:txBody>
      </p:sp>
      <p:sp>
        <p:nvSpPr>
          <p:cNvPr id="7187" name="Text Box 41"/>
          <p:cNvSpPr txBox="1">
            <a:spLocks noChangeArrowheads="1"/>
          </p:cNvSpPr>
          <p:nvPr/>
        </p:nvSpPr>
        <p:spPr bwMode="auto">
          <a:xfrm>
            <a:off x="4572000" y="1400599"/>
            <a:ext cx="2514599" cy="4524315"/>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ru-RU" sz="1600" b="1" dirty="0">
                <a:solidFill>
                  <a:srgbClr val="00642D"/>
                </a:solidFill>
                <a:latin typeface="Calibri" charset="0"/>
              </a:rPr>
              <a:t>ГЭФ </a:t>
            </a:r>
            <a:r>
              <a:rPr lang="ru-RU" sz="1600" b="1" dirty="0" smtClean="0">
                <a:solidFill>
                  <a:srgbClr val="00642D"/>
                </a:solidFill>
                <a:latin typeface="Calibri" charset="0"/>
              </a:rPr>
              <a:t>служит финансовым механизмом для</a:t>
            </a:r>
            <a:r>
              <a:rPr lang="en-US" sz="1600" dirty="0" smtClean="0">
                <a:solidFill>
                  <a:srgbClr val="4D4D4D"/>
                </a:solidFill>
                <a:latin typeface="Calibri" charset="0"/>
              </a:rPr>
              <a:t>:</a:t>
            </a:r>
            <a:endParaRPr lang="en-US" sz="1600" dirty="0">
              <a:solidFill>
                <a:srgbClr val="4D4D4D"/>
              </a:solidFill>
              <a:latin typeface="Calibri" charset="0"/>
            </a:endParaRPr>
          </a:p>
          <a:p>
            <a:pPr eaLnBrk="1" hangingPunct="1"/>
            <a:r>
              <a:rPr lang="ru-RU" sz="1600" b="1" u="sng" dirty="0" smtClean="0">
                <a:solidFill>
                  <a:srgbClr val="4D4D4D"/>
                </a:solidFill>
                <a:latin typeface="Calibri" charset="0"/>
              </a:rPr>
              <a:t>КБР</a:t>
            </a:r>
            <a:endParaRPr lang="en-US" sz="1600" dirty="0" smtClean="0">
              <a:solidFill>
                <a:srgbClr val="4D4D4D"/>
              </a:solidFill>
              <a:latin typeface="Calibri" charset="0"/>
            </a:endParaRPr>
          </a:p>
          <a:p>
            <a:pPr eaLnBrk="1" hangingPunct="1"/>
            <a:r>
              <a:rPr lang="ru-RU" sz="1600" b="1" u="sng" dirty="0" smtClean="0">
                <a:solidFill>
                  <a:srgbClr val="4D4D4D"/>
                </a:solidFill>
                <a:latin typeface="Calibri" charset="0"/>
              </a:rPr>
              <a:t>РКИК ООН</a:t>
            </a:r>
            <a:endParaRPr lang="en-US" sz="1600" dirty="0">
              <a:solidFill>
                <a:srgbClr val="4D4D4D"/>
              </a:solidFill>
              <a:latin typeface="Calibri" charset="0"/>
            </a:endParaRPr>
          </a:p>
          <a:p>
            <a:pPr eaLnBrk="1" hangingPunct="1"/>
            <a:r>
              <a:rPr lang="ru-RU" sz="1600" b="1" u="sng" dirty="0">
                <a:solidFill>
                  <a:srgbClr val="4D4D4D"/>
                </a:solidFill>
                <a:latin typeface="Calibri" charset="0"/>
              </a:rPr>
              <a:t>Стокгольмской </a:t>
            </a:r>
            <a:r>
              <a:rPr lang="ru-RU" sz="1600" b="1" u="sng" dirty="0" smtClean="0">
                <a:solidFill>
                  <a:srgbClr val="4D4D4D"/>
                </a:solidFill>
                <a:latin typeface="Calibri" charset="0"/>
              </a:rPr>
              <a:t>конвенции </a:t>
            </a:r>
            <a:r>
              <a:rPr lang="ru-RU" sz="1600" b="1" u="sng" dirty="0">
                <a:solidFill>
                  <a:srgbClr val="4D4D4D"/>
                </a:solidFill>
                <a:latin typeface="Calibri" charset="0"/>
              </a:rPr>
              <a:t>о </a:t>
            </a:r>
            <a:r>
              <a:rPr lang="ru-RU" sz="1600" b="1" u="sng" dirty="0" smtClean="0">
                <a:solidFill>
                  <a:srgbClr val="4D4D4D"/>
                </a:solidFill>
                <a:latin typeface="Calibri" charset="0"/>
              </a:rPr>
              <a:t>СОЗ</a:t>
            </a:r>
            <a:endParaRPr lang="en-US" sz="1600" b="1" u="sng" dirty="0" smtClean="0">
              <a:solidFill>
                <a:srgbClr val="4D4D4D"/>
              </a:solidFill>
              <a:latin typeface="Calibri" charset="0"/>
            </a:endParaRPr>
          </a:p>
          <a:p>
            <a:pPr eaLnBrk="1" hangingPunct="1"/>
            <a:r>
              <a:rPr lang="ru-RU" sz="1600" b="1" u="sng" dirty="0">
                <a:solidFill>
                  <a:srgbClr val="4D4D4D"/>
                </a:solidFill>
                <a:latin typeface="Calibri" charset="0"/>
              </a:rPr>
              <a:t>КБОООН</a:t>
            </a:r>
          </a:p>
          <a:p>
            <a:pPr eaLnBrk="1" hangingPunct="1"/>
            <a:r>
              <a:rPr lang="ru-RU" sz="1600" b="1" u="sng" dirty="0" err="1" smtClean="0">
                <a:solidFill>
                  <a:srgbClr val="4D4D4D"/>
                </a:solidFill>
                <a:latin typeface="Calibri" charset="0"/>
              </a:rPr>
              <a:t>Минаматской</a:t>
            </a:r>
            <a:r>
              <a:rPr lang="ru-RU" sz="1600" b="1" u="sng" dirty="0" smtClean="0">
                <a:solidFill>
                  <a:srgbClr val="4D4D4D"/>
                </a:solidFill>
                <a:latin typeface="Calibri" charset="0"/>
              </a:rPr>
              <a:t> конвенции </a:t>
            </a:r>
            <a:r>
              <a:rPr lang="en-US" sz="1600" b="1" u="sng" dirty="0" smtClean="0">
                <a:solidFill>
                  <a:srgbClr val="4D4D4D"/>
                </a:solidFill>
                <a:latin typeface="Calibri" charset="0"/>
              </a:rPr>
              <a:t>(</a:t>
            </a:r>
            <a:r>
              <a:rPr lang="ru-RU" sz="1600" b="1" u="sng" dirty="0" smtClean="0">
                <a:solidFill>
                  <a:srgbClr val="4D4D4D"/>
                </a:solidFill>
                <a:latin typeface="Calibri" charset="0"/>
              </a:rPr>
              <a:t>ртуть</a:t>
            </a:r>
            <a:r>
              <a:rPr lang="en-US" sz="1600" b="1" u="sng" dirty="0" smtClean="0">
                <a:solidFill>
                  <a:srgbClr val="4D4D4D"/>
                </a:solidFill>
                <a:latin typeface="Calibri" charset="0"/>
              </a:rPr>
              <a:t>)</a:t>
            </a:r>
          </a:p>
          <a:p>
            <a:pPr eaLnBrk="1" hangingPunct="1"/>
            <a:endParaRPr lang="en-US" sz="1600" dirty="0">
              <a:solidFill>
                <a:srgbClr val="4D4D4D"/>
              </a:solidFill>
              <a:latin typeface="Calibri" charset="0"/>
            </a:endParaRPr>
          </a:p>
          <a:p>
            <a:pPr eaLnBrk="1" hangingPunct="1"/>
            <a:r>
              <a:rPr lang="ru-RU" sz="1600" dirty="0" smtClean="0">
                <a:solidFill>
                  <a:srgbClr val="4D4D4D"/>
                </a:solidFill>
                <a:latin typeface="Calibri" charset="0"/>
              </a:rPr>
              <a:t>Также</a:t>
            </a:r>
            <a:r>
              <a:rPr lang="en-US" sz="1600" dirty="0" smtClean="0">
                <a:solidFill>
                  <a:srgbClr val="4D4D4D"/>
                </a:solidFill>
                <a:latin typeface="Calibri" charset="0"/>
              </a:rPr>
              <a:t>,  </a:t>
            </a:r>
            <a:r>
              <a:rPr lang="ru-RU" sz="1600" dirty="0" smtClean="0">
                <a:solidFill>
                  <a:srgbClr val="4D4D4D"/>
                </a:solidFill>
                <a:latin typeface="Calibri" charset="0"/>
              </a:rPr>
              <a:t>несмотря на отсутствие формальных связей с </a:t>
            </a:r>
            <a:r>
              <a:rPr lang="ru-RU" sz="1600" b="1" u="sng" dirty="0" err="1" smtClean="0">
                <a:solidFill>
                  <a:srgbClr val="4D4D4D"/>
                </a:solidFill>
                <a:latin typeface="Calibri" charset="0"/>
              </a:rPr>
              <a:t>Монреальским</a:t>
            </a:r>
            <a:r>
              <a:rPr lang="ru-RU" sz="1600" b="1" u="sng" dirty="0" smtClean="0">
                <a:solidFill>
                  <a:srgbClr val="4D4D4D"/>
                </a:solidFill>
                <a:latin typeface="Calibri" charset="0"/>
              </a:rPr>
              <a:t> протоколом</a:t>
            </a:r>
            <a:r>
              <a:rPr lang="en-US" sz="1600" dirty="0" smtClean="0">
                <a:solidFill>
                  <a:srgbClr val="4D4D4D"/>
                </a:solidFill>
                <a:latin typeface="Calibri" charset="0"/>
              </a:rPr>
              <a:t>, </a:t>
            </a:r>
            <a:r>
              <a:rPr lang="ru-RU" sz="1600" dirty="0" smtClean="0">
                <a:solidFill>
                  <a:srgbClr val="4D4D4D"/>
                </a:solidFill>
                <a:latin typeface="Calibri" charset="0"/>
              </a:rPr>
              <a:t>ГЭФ поддерживает осуществление его положений в странах с переходной экономикой.</a:t>
            </a:r>
            <a:r>
              <a:rPr lang="en-US" sz="1600" dirty="0" smtClean="0">
                <a:solidFill>
                  <a:srgbClr val="4D4D4D"/>
                </a:solidFill>
                <a:latin typeface="Calibri" charset="0"/>
              </a:rPr>
              <a:t> </a:t>
            </a:r>
            <a:endParaRPr lang="en-US" sz="1600" dirty="0">
              <a:solidFill>
                <a:srgbClr val="4D4D4D"/>
              </a:solidFill>
              <a:latin typeface="Calibri" charset="0"/>
            </a:endParaRPr>
          </a:p>
        </p:txBody>
      </p:sp>
      <p:sp>
        <p:nvSpPr>
          <p:cNvPr id="7189" name="Text Box 39"/>
          <p:cNvSpPr txBox="1">
            <a:spLocks noChangeArrowheads="1"/>
          </p:cNvSpPr>
          <p:nvPr/>
        </p:nvSpPr>
        <p:spPr bwMode="auto">
          <a:xfrm>
            <a:off x="2971089" y="1425575"/>
            <a:ext cx="1390650" cy="1569660"/>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ru-RU" sz="1600" dirty="0" smtClean="0">
                <a:solidFill>
                  <a:srgbClr val="4D4D4D"/>
                </a:solidFill>
                <a:latin typeface="Calibri" charset="0"/>
              </a:rPr>
              <a:t>Инструмент для  </a:t>
            </a:r>
            <a:r>
              <a:rPr lang="ru-RU" sz="1600" b="1" dirty="0">
                <a:solidFill>
                  <a:srgbClr val="00642D"/>
                </a:solidFill>
                <a:latin typeface="Calibri" charset="0"/>
              </a:rPr>
              <a:t>формирования реорганизованного </a:t>
            </a:r>
            <a:r>
              <a:rPr lang="ru-RU" sz="1600" b="1" dirty="0" smtClean="0">
                <a:solidFill>
                  <a:srgbClr val="00642D"/>
                </a:solidFill>
                <a:latin typeface="Calibri" charset="0"/>
              </a:rPr>
              <a:t>ГЭФ</a:t>
            </a:r>
            <a:endParaRPr lang="en-US" sz="1600" b="1" dirty="0">
              <a:solidFill>
                <a:srgbClr val="00642D"/>
              </a:solidFill>
              <a:latin typeface="Calibri" charset="0"/>
            </a:endParaRPr>
          </a:p>
        </p:txBody>
      </p:sp>
      <p:sp>
        <p:nvSpPr>
          <p:cNvPr id="23" name="Line 38"/>
          <p:cNvSpPr>
            <a:spLocks noChangeShapeType="1"/>
          </p:cNvSpPr>
          <p:nvPr/>
        </p:nvSpPr>
        <p:spPr bwMode="auto">
          <a:xfrm>
            <a:off x="3666414" y="3030570"/>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16632"/>
            <a:ext cx="8991600" cy="1143000"/>
          </a:xfrm>
        </p:spPr>
        <p:txBody>
          <a:bodyPr>
            <a:normAutofit fontScale="90000"/>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4. </a:t>
            </a:r>
            <a:r>
              <a:rPr lang="ru-RU"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Обеспечить </a:t>
            </a:r>
            <a:r>
              <a:rPr lang="ru-RU" sz="3200" dirty="0" err="1">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взаимодополняемость</a:t>
            </a:r>
            <a:r>
              <a:rPr lang="ru-RU"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ru-RU" sz="32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в </a:t>
            </a:r>
            <a:r>
              <a:rPr lang="ru-RU"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сфере финансирования борьбы с изменением климата </a:t>
            </a:r>
            <a:br>
              <a:rPr lang="ru-RU"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endParaRPr>
          </a:p>
        </p:txBody>
      </p:sp>
      <p:sp>
        <p:nvSpPr>
          <p:cNvPr id="3" name="Content Placeholder 2"/>
          <p:cNvSpPr>
            <a:spLocks noGrp="1"/>
          </p:cNvSpPr>
          <p:nvPr>
            <p:ph idx="1"/>
          </p:nvPr>
        </p:nvSpPr>
        <p:spPr>
          <a:xfrm>
            <a:off x="27709" y="1219200"/>
            <a:ext cx="8229600" cy="4525963"/>
          </a:xfrm>
        </p:spPr>
        <p:txBody>
          <a:bodyPr>
            <a:normAutofit lnSpcReduction="10000"/>
          </a:bodyPr>
          <a:lstStyle/>
          <a:p>
            <a:r>
              <a:rPr lang="ru-RU" dirty="0" smtClean="0"/>
              <a:t>Все более усложняющаяся архитектура </a:t>
            </a:r>
            <a:r>
              <a:rPr lang="ru-RU" dirty="0"/>
              <a:t>финансирования борьбы с изменением климата </a:t>
            </a:r>
            <a:endParaRPr lang="en-US" dirty="0" smtClean="0"/>
          </a:p>
          <a:p>
            <a:r>
              <a:rPr lang="ru-RU" dirty="0" smtClean="0"/>
              <a:t>Ниша ГЭФ</a:t>
            </a:r>
            <a:r>
              <a:rPr lang="en-US" dirty="0" smtClean="0"/>
              <a:t>:</a:t>
            </a:r>
          </a:p>
          <a:p>
            <a:pPr lvl="1"/>
            <a:r>
              <a:rPr lang="ru-RU" i="1" dirty="0"/>
              <a:t>Трансформационное изменение политической и нормативно-правовой базы</a:t>
            </a:r>
            <a:r>
              <a:rPr lang="en-US" i="1" dirty="0" smtClean="0"/>
              <a:t>; </a:t>
            </a:r>
            <a:r>
              <a:rPr lang="ru-RU" i="1" dirty="0"/>
              <a:t>Укрепление институционального потенциала</a:t>
            </a:r>
            <a:endParaRPr lang="en-US" i="1" dirty="0"/>
          </a:p>
          <a:p>
            <a:pPr lvl="1"/>
            <a:r>
              <a:rPr lang="ru-RU" i="1" dirty="0"/>
              <a:t> </a:t>
            </a:r>
            <a:r>
              <a:rPr lang="ru-RU" i="1" dirty="0" smtClean="0"/>
              <a:t>Демонстрация новых технологий и бизнес-моделей</a:t>
            </a:r>
            <a:endParaRPr lang="en-US" i="1" dirty="0" smtClean="0"/>
          </a:p>
          <a:p>
            <a:pPr lvl="1"/>
            <a:r>
              <a:rPr lang="ru-RU" i="1" dirty="0" smtClean="0"/>
              <a:t>Снижение рисков для партнерских </a:t>
            </a:r>
          </a:p>
          <a:p>
            <a:pPr marL="457200" lvl="1" indent="0">
              <a:buNone/>
            </a:pPr>
            <a:r>
              <a:rPr lang="ru-RU" i="1" dirty="0" smtClean="0"/>
              <a:t>инвестиций</a:t>
            </a:r>
            <a:endParaRPr lang="en-US" i="1" dirty="0" smtClean="0"/>
          </a:p>
          <a:p>
            <a:pPr lvl="1"/>
            <a:r>
              <a:rPr lang="ru-RU" i="1" dirty="0"/>
              <a:t>Организация альянсов </a:t>
            </a:r>
            <a:r>
              <a:rPr lang="ru-RU" i="1" dirty="0" smtClean="0"/>
              <a:t>множества</a:t>
            </a:r>
          </a:p>
          <a:p>
            <a:pPr marL="457200" lvl="1" indent="0">
              <a:buNone/>
            </a:pPr>
            <a:r>
              <a:rPr lang="ru-RU" i="1" dirty="0" smtClean="0"/>
              <a:t>заинтересованных </a:t>
            </a:r>
            <a:r>
              <a:rPr lang="ru-RU" i="1" dirty="0"/>
              <a:t>сторон</a:t>
            </a:r>
            <a:endParaRPr lang="en-US" sz="3200" dirty="0" smtClean="0"/>
          </a:p>
          <a:p>
            <a:endParaRPr lang="en-US"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a:p>
        </p:txBody>
      </p:sp>
      <p:pic>
        <p:nvPicPr>
          <p:cNvPr id="14" name="Picture 2" descr="http://upload.wikimedia.org/wikipedia/commons/e/e0/Wind_power_plants_in_Xinjiang%2C_Chi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9287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 y="-152400"/>
            <a:ext cx="9144000" cy="1143000"/>
          </a:xfrm>
        </p:spPr>
        <p:txBody>
          <a:bodyPr/>
          <a:lstStyle/>
          <a:p>
            <a:r>
              <a:rPr lang="ru-RU" dirty="0"/>
              <a:t>Выбрать правильную модель воздействия</a:t>
            </a:r>
          </a:p>
        </p:txBody>
      </p:sp>
      <p:graphicFrame>
        <p:nvGraphicFramePr>
          <p:cNvPr id="5" name="Diagram 4"/>
          <p:cNvGraphicFramePr/>
          <p:nvPr>
            <p:extLst>
              <p:ext uri="{D42A27DB-BD31-4B8C-83A1-F6EECF244321}">
                <p14:modId xmlns:p14="http://schemas.microsoft.com/office/powerpoint/2010/main" val="186274891"/>
              </p:ext>
            </p:extLst>
          </p:nvPr>
        </p:nvGraphicFramePr>
        <p:xfrm>
          <a:off x="304800" y="939800"/>
          <a:ext cx="8610600"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73449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ru-RU" sz="3200" dirty="0" smtClean="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Три </a:t>
            </a:r>
            <a:r>
              <a:rPr lang="ru-RU" sz="32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ключевых принципа деятельности</a:t>
            </a:r>
            <a:endPar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52533392"/>
              </p:ext>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Rectangle 4"/>
          <p:cNvSpPr/>
          <p:nvPr/>
        </p:nvSpPr>
        <p:spPr>
          <a:xfrm>
            <a:off x="6172200" y="2895600"/>
            <a:ext cx="2288232" cy="1200329"/>
          </a:xfrm>
          <a:prstGeom prst="rect">
            <a:avLst/>
          </a:prstGeom>
          <a:noFill/>
        </p:spPr>
        <p:txBody>
          <a:bodyPr wrap="square" lIns="91440" tIns="45720" rIns="91440" bIns="45720">
            <a:spAutoFit/>
          </a:bodyPr>
          <a:lstStyle/>
          <a:p>
            <a:pPr algn="ctr"/>
            <a:r>
              <a:rPr lang="ru-RU"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a:t>
            </a:r>
            <a:r>
              <a:rPr lang="ru-RU"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снованы на тематических стратегиях</a:t>
            </a:r>
            <a:endPar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8675096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24" y="260648"/>
            <a:ext cx="9252520" cy="609600"/>
          </a:xfrm>
        </p:spPr>
        <p:txBody>
          <a:bodyPr>
            <a:noAutofit/>
          </a:bodyPr>
          <a:lstStyle/>
          <a:p>
            <a:r>
              <a:rPr lang="ru-RU" altLang="ja-JP" sz="3200" b="1"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Осуществление операционного цикла ГЭФ-6</a:t>
            </a:r>
            <a:endParaRPr lang="en-US"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79512" y="911370"/>
            <a:ext cx="8839200" cy="5105400"/>
          </a:xfrm>
        </p:spPr>
        <p:txBody>
          <a:bodyPr>
            <a:normAutofit/>
          </a:bodyPr>
          <a:lstStyle/>
          <a:p>
            <a:pPr>
              <a:spcBef>
                <a:spcPts val="600"/>
              </a:spcBef>
              <a:spcAft>
                <a:spcPts val="0"/>
              </a:spcAft>
            </a:pPr>
            <a:r>
              <a:rPr lang="ru-RU" altLang="ja-JP" sz="1800" dirty="0" smtClean="0">
                <a:latin typeface="Arial" panose="020B0604020202020204" pitchFamily="34" charset="0"/>
                <a:cs typeface="Arial" panose="020B0604020202020204" pitchFamily="34" charset="0"/>
              </a:rPr>
              <a:t>Срок действия операционного цикла ГЭФ</a:t>
            </a:r>
            <a:r>
              <a:rPr lang="en-US" altLang="ja-JP" sz="1800" dirty="0" smtClean="0">
                <a:latin typeface="Arial" panose="020B0604020202020204" pitchFamily="34" charset="0"/>
                <a:cs typeface="Arial" panose="020B0604020202020204" pitchFamily="34" charset="0"/>
              </a:rPr>
              <a:t>-6</a:t>
            </a:r>
            <a:r>
              <a:rPr lang="ru-RU" altLang="ja-JP" sz="1800" dirty="0" smtClean="0">
                <a:latin typeface="Arial" panose="020B0604020202020204" pitchFamily="34" charset="0"/>
                <a:cs typeface="Arial" panose="020B0604020202020204" pitchFamily="34" charset="0"/>
              </a:rPr>
              <a:t>:</a:t>
            </a:r>
            <a:r>
              <a:rPr lang="en-US" altLang="ja-JP" sz="1800" dirty="0" smtClean="0">
                <a:latin typeface="Arial" panose="020B0604020202020204" pitchFamily="34" charset="0"/>
                <a:cs typeface="Arial" panose="020B0604020202020204" pitchFamily="34" charset="0"/>
              </a:rPr>
              <a:t> 1</a:t>
            </a:r>
            <a:r>
              <a:rPr lang="ru-RU" altLang="ja-JP" sz="1800" dirty="0" smtClean="0">
                <a:latin typeface="Arial" panose="020B0604020202020204" pitchFamily="34" charset="0"/>
                <a:cs typeface="Arial" panose="020B0604020202020204" pitchFamily="34" charset="0"/>
              </a:rPr>
              <a:t> июля </a:t>
            </a:r>
            <a:r>
              <a:rPr lang="en-US" altLang="ja-JP" sz="1800" dirty="0" smtClean="0">
                <a:latin typeface="Arial" panose="020B0604020202020204" pitchFamily="34" charset="0"/>
                <a:cs typeface="Arial" panose="020B0604020202020204" pitchFamily="34" charset="0"/>
              </a:rPr>
              <a:t>2014 </a:t>
            </a:r>
            <a:r>
              <a:rPr lang="ru-RU" altLang="ja-JP" sz="1800" dirty="0" smtClean="0">
                <a:latin typeface="Arial" panose="020B0604020202020204" pitchFamily="34" charset="0"/>
                <a:cs typeface="Arial" panose="020B0604020202020204" pitchFamily="34" charset="0"/>
              </a:rPr>
              <a:t>г. </a:t>
            </a:r>
            <a:r>
              <a:rPr lang="en-US" altLang="ja-JP" sz="1800" dirty="0" smtClean="0">
                <a:latin typeface="Arial" panose="020B0604020202020204" pitchFamily="34" charset="0"/>
                <a:cs typeface="Arial" panose="020B0604020202020204" pitchFamily="34" charset="0"/>
              </a:rPr>
              <a:t>– 30</a:t>
            </a:r>
            <a:r>
              <a:rPr lang="ru-RU" altLang="ja-JP" sz="1800" dirty="0">
                <a:latin typeface="Arial" panose="020B0604020202020204" pitchFamily="34" charset="0"/>
                <a:cs typeface="Arial" panose="020B0604020202020204" pitchFamily="34" charset="0"/>
              </a:rPr>
              <a:t> </a:t>
            </a:r>
            <a:r>
              <a:rPr lang="ru-RU" altLang="ja-JP" sz="1800" dirty="0" smtClean="0">
                <a:latin typeface="Arial" panose="020B0604020202020204" pitchFamily="34" charset="0"/>
                <a:cs typeface="Arial" panose="020B0604020202020204" pitchFamily="34" charset="0"/>
              </a:rPr>
              <a:t>июня</a:t>
            </a:r>
            <a:r>
              <a:rPr lang="en-US" altLang="ja-JP" sz="1800" dirty="0" smtClean="0">
                <a:latin typeface="Arial" panose="020B0604020202020204" pitchFamily="34" charset="0"/>
                <a:cs typeface="Arial" panose="020B0604020202020204" pitchFamily="34" charset="0"/>
              </a:rPr>
              <a:t> 2018</a:t>
            </a:r>
            <a:r>
              <a:rPr lang="ru-RU" altLang="ja-JP" sz="1800" dirty="0" smtClean="0">
                <a:latin typeface="Arial" panose="020B0604020202020204" pitchFamily="34" charset="0"/>
                <a:cs typeface="Arial" panose="020B0604020202020204" pitchFamily="34" charset="0"/>
              </a:rPr>
              <a:t> г.</a:t>
            </a:r>
            <a:endParaRPr lang="en-US" altLang="ja-JP" sz="1800" dirty="0" smtClean="0">
              <a:latin typeface="Arial" panose="020B0604020202020204" pitchFamily="34" charset="0"/>
              <a:cs typeface="Arial" panose="020B0604020202020204" pitchFamily="34" charset="0"/>
            </a:endParaRPr>
          </a:p>
          <a:p>
            <a:pPr>
              <a:spcBef>
                <a:spcPts val="600"/>
              </a:spcBef>
              <a:spcAft>
                <a:spcPts val="0"/>
              </a:spcAft>
            </a:pPr>
            <a:r>
              <a:rPr lang="ru-RU" altLang="ja-JP" sz="1800" dirty="0" smtClean="0">
                <a:latin typeface="Arial" panose="020B0604020202020204" pitchFamily="34" charset="0"/>
                <a:cs typeface="Arial" panose="020B0604020202020204" pitchFamily="34" charset="0"/>
              </a:rPr>
              <a:t>Обязательства стран доноров составили </a:t>
            </a:r>
            <a:r>
              <a:rPr lang="en-US" altLang="ja-JP" sz="1800" dirty="0" smtClean="0">
                <a:latin typeface="Arial" panose="020B0604020202020204" pitchFamily="34" charset="0"/>
                <a:cs typeface="Arial" panose="020B0604020202020204" pitchFamily="34" charset="0"/>
              </a:rPr>
              <a:t>4</a:t>
            </a:r>
            <a:r>
              <a:rPr lang="ru-RU" altLang="ja-JP" sz="1800" dirty="0" smtClean="0">
                <a:latin typeface="Arial" panose="020B0604020202020204" pitchFamily="34" charset="0"/>
                <a:cs typeface="Arial" panose="020B0604020202020204" pitchFamily="34" charset="0"/>
              </a:rPr>
              <a:t>,</a:t>
            </a:r>
            <a:r>
              <a:rPr lang="en-US" altLang="ja-JP" sz="1800" dirty="0" smtClean="0">
                <a:latin typeface="Arial" panose="020B0604020202020204" pitchFamily="34" charset="0"/>
                <a:cs typeface="Arial" panose="020B0604020202020204" pitchFamily="34" charset="0"/>
              </a:rPr>
              <a:t>43 </a:t>
            </a:r>
            <a:r>
              <a:rPr lang="ru-RU" altLang="ja-JP" sz="1800" dirty="0" smtClean="0">
                <a:latin typeface="Arial" panose="020B0604020202020204" pitchFamily="34" charset="0"/>
                <a:cs typeface="Arial" panose="020B0604020202020204" pitchFamily="34" charset="0"/>
              </a:rPr>
              <a:t>млрд. долларов США</a:t>
            </a:r>
            <a:r>
              <a:rPr lang="en-US" altLang="ja-JP" sz="1800" dirty="0" smtClean="0">
                <a:latin typeface="Arial" panose="020B0604020202020204" pitchFamily="34" charset="0"/>
                <a:cs typeface="Arial" panose="020B0604020202020204" pitchFamily="34" charset="0"/>
              </a:rPr>
              <a:t>, </a:t>
            </a:r>
            <a:r>
              <a:rPr lang="ru-RU" altLang="ja-JP" sz="1800" dirty="0" smtClean="0">
                <a:latin typeface="Arial" panose="020B0604020202020204" pitchFamily="34" charset="0"/>
                <a:cs typeface="Arial" panose="020B0604020202020204" pitchFamily="34" charset="0"/>
              </a:rPr>
              <a:t>что является рекордным уровнем финансирования</a:t>
            </a:r>
            <a:endParaRPr lang="en-US" altLang="ja-JP" sz="1800" dirty="0" smtClean="0">
              <a:latin typeface="Arial" panose="020B0604020202020204" pitchFamily="34" charset="0"/>
              <a:cs typeface="Arial" panose="020B0604020202020204" pitchFamily="34" charset="0"/>
            </a:endParaRPr>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a:p>
            <a:pPr>
              <a:spcBef>
                <a:spcPts val="0"/>
              </a:spcBef>
              <a:spcAft>
                <a:spcPts val="300"/>
              </a:spcAft>
            </a:pPr>
            <a:endParaRPr lang="ja-JP" altLang="en-US" sz="2000" dirty="0"/>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916832"/>
            <a:ext cx="596211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187624" y="5301208"/>
            <a:ext cx="5832648" cy="738664"/>
          </a:xfrm>
          <a:prstGeom prst="rect">
            <a:avLst/>
          </a:prstGeom>
          <a:noFill/>
        </p:spPr>
        <p:txBody>
          <a:bodyPr wrap="square" rtlCol="0">
            <a:spAutoFit/>
          </a:bodyPr>
          <a:lstStyle/>
          <a:p>
            <a:r>
              <a:rPr lang="ru-RU" sz="1400" i="1" dirty="0" smtClean="0"/>
              <a:t>Примечание</a:t>
            </a:r>
            <a:r>
              <a:rPr lang="en-US" sz="1400" i="1" dirty="0" smtClean="0"/>
              <a:t>:  </a:t>
            </a:r>
            <a:r>
              <a:rPr lang="ru-RU" sz="1400" i="1" dirty="0" smtClean="0"/>
              <a:t>Не включает Корпоративные программы и Экспериментальные инструменты, не связанные с грантами.  Также, не </a:t>
            </a:r>
            <a:r>
              <a:rPr lang="ru-RU" sz="1400" i="1" dirty="0"/>
              <a:t>включает </a:t>
            </a:r>
            <a:r>
              <a:rPr lang="ru-RU" sz="1400" i="1" dirty="0" smtClean="0"/>
              <a:t>ФНРС и СФБИК</a:t>
            </a:r>
            <a:endParaRPr lang="ru-RU" sz="1400" i="1" dirty="0"/>
          </a:p>
        </p:txBody>
      </p:sp>
      <p:sp>
        <p:nvSpPr>
          <p:cNvPr id="11" name="TextBox 10"/>
          <p:cNvSpPr txBox="1"/>
          <p:nvPr/>
        </p:nvSpPr>
        <p:spPr>
          <a:xfrm>
            <a:off x="7086600" y="1625311"/>
            <a:ext cx="1949896" cy="4555093"/>
          </a:xfrm>
          <a:prstGeom prst="rect">
            <a:avLst/>
          </a:prstGeom>
          <a:noFill/>
        </p:spPr>
        <p:txBody>
          <a:bodyPr wrap="square" rtlCol="0">
            <a:spAutoFit/>
          </a:bodyPr>
          <a:lstStyle/>
          <a:p>
            <a:endParaRPr lang="en-US" dirty="0"/>
          </a:p>
          <a:p>
            <a:r>
              <a:rPr lang="ru-RU" sz="1600" dirty="0" smtClean="0"/>
              <a:t>Основные изменения по сравнении с Гэф-5</a:t>
            </a:r>
            <a:r>
              <a:rPr lang="en-US" sz="1600" dirty="0" smtClean="0"/>
              <a:t>:</a:t>
            </a:r>
          </a:p>
          <a:p>
            <a:endParaRPr lang="en-US" sz="1600" dirty="0"/>
          </a:p>
          <a:p>
            <a:r>
              <a:rPr lang="ru-RU" sz="1600" dirty="0" smtClean="0"/>
              <a:t>Больше средств на Химические вещества </a:t>
            </a:r>
            <a:r>
              <a:rPr lang="en-US" sz="1600" dirty="0" smtClean="0"/>
              <a:t>(</a:t>
            </a:r>
            <a:r>
              <a:rPr lang="ru-RU" sz="1600" dirty="0" err="1" smtClean="0"/>
              <a:t>Минамата</a:t>
            </a:r>
            <a:r>
              <a:rPr lang="en-US" sz="1600" dirty="0" smtClean="0"/>
              <a:t>); </a:t>
            </a:r>
          </a:p>
          <a:p>
            <a:endParaRPr lang="en-US" sz="1600" dirty="0"/>
          </a:p>
          <a:p>
            <a:r>
              <a:rPr lang="ru-RU" sz="1600" dirty="0" smtClean="0"/>
              <a:t>Меньше средств на Климат </a:t>
            </a:r>
            <a:r>
              <a:rPr lang="en-US" sz="1600" dirty="0" smtClean="0"/>
              <a:t>(</a:t>
            </a:r>
            <a:r>
              <a:rPr lang="ru-RU" sz="1600" dirty="0" smtClean="0"/>
              <a:t>ЗФК</a:t>
            </a:r>
            <a:r>
              <a:rPr lang="en-US" sz="1600" dirty="0" smtClean="0"/>
              <a:t>?); </a:t>
            </a:r>
          </a:p>
          <a:p>
            <a:endParaRPr lang="en-US" sz="1600" dirty="0"/>
          </a:p>
          <a:p>
            <a:r>
              <a:rPr lang="ru-RU" sz="1600" dirty="0" smtClean="0"/>
              <a:t>Наиболее крупной тематической областью  стало Биоразнообразие</a:t>
            </a:r>
            <a:endParaRPr lang="en-US" sz="1600" dirty="0"/>
          </a:p>
        </p:txBody>
      </p:sp>
      <p:sp>
        <p:nvSpPr>
          <p:cNvPr id="4" name="TextBox 3"/>
          <p:cNvSpPr txBox="1"/>
          <p:nvPr/>
        </p:nvSpPr>
        <p:spPr>
          <a:xfrm>
            <a:off x="4211338" y="3010723"/>
            <a:ext cx="1241045" cy="246221"/>
          </a:xfrm>
          <a:prstGeom prst="rect">
            <a:avLst/>
          </a:prstGeom>
          <a:noFill/>
        </p:spPr>
        <p:txBody>
          <a:bodyPr wrap="none" rtlCol="0">
            <a:spAutoFit/>
          </a:bodyPr>
          <a:lstStyle/>
          <a:p>
            <a:r>
              <a:rPr lang="ru-RU" sz="1000" dirty="0" smtClean="0"/>
              <a:t>Биоразнообразие</a:t>
            </a:r>
            <a:endParaRPr lang="ru-RU" sz="1000" dirty="0"/>
          </a:p>
        </p:txBody>
      </p:sp>
      <p:sp>
        <p:nvSpPr>
          <p:cNvPr id="9" name="TextBox 8"/>
          <p:cNvSpPr txBox="1"/>
          <p:nvPr/>
        </p:nvSpPr>
        <p:spPr>
          <a:xfrm>
            <a:off x="4211960" y="3410280"/>
            <a:ext cx="1377300" cy="246221"/>
          </a:xfrm>
          <a:prstGeom prst="rect">
            <a:avLst/>
          </a:prstGeom>
          <a:noFill/>
        </p:spPr>
        <p:txBody>
          <a:bodyPr wrap="none" rtlCol="0">
            <a:spAutoFit/>
          </a:bodyPr>
          <a:lstStyle/>
          <a:p>
            <a:r>
              <a:rPr lang="ru-RU" sz="1000" dirty="0" smtClean="0"/>
              <a:t>Изменение климата</a:t>
            </a:r>
            <a:endParaRPr lang="ru-RU" sz="1000" dirty="0"/>
          </a:p>
        </p:txBody>
      </p:sp>
      <p:sp>
        <p:nvSpPr>
          <p:cNvPr id="12" name="TextBox 11"/>
          <p:cNvSpPr txBox="1"/>
          <p:nvPr/>
        </p:nvSpPr>
        <p:spPr>
          <a:xfrm>
            <a:off x="4211959" y="3659393"/>
            <a:ext cx="1327608" cy="246221"/>
          </a:xfrm>
          <a:prstGeom prst="rect">
            <a:avLst/>
          </a:prstGeom>
          <a:noFill/>
        </p:spPr>
        <p:txBody>
          <a:bodyPr wrap="none" rtlCol="0">
            <a:spAutoFit/>
          </a:bodyPr>
          <a:lstStyle/>
          <a:p>
            <a:r>
              <a:rPr lang="ru-RU" sz="1000" dirty="0" smtClean="0"/>
              <a:t>Хим. в-</a:t>
            </a:r>
            <a:r>
              <a:rPr lang="ru-RU" sz="1000" dirty="0" err="1" smtClean="0"/>
              <a:t>ва</a:t>
            </a:r>
            <a:r>
              <a:rPr lang="ru-RU" sz="1000" dirty="0" smtClean="0"/>
              <a:t> и отходы</a:t>
            </a:r>
            <a:endParaRPr lang="ru-RU" sz="1000" dirty="0"/>
          </a:p>
        </p:txBody>
      </p:sp>
      <p:sp>
        <p:nvSpPr>
          <p:cNvPr id="13" name="TextBox 12"/>
          <p:cNvSpPr txBox="1"/>
          <p:nvPr/>
        </p:nvSpPr>
        <p:spPr>
          <a:xfrm>
            <a:off x="4211338" y="4005064"/>
            <a:ext cx="1523174" cy="246221"/>
          </a:xfrm>
          <a:prstGeom prst="rect">
            <a:avLst/>
          </a:prstGeom>
          <a:noFill/>
        </p:spPr>
        <p:txBody>
          <a:bodyPr wrap="none" rtlCol="0">
            <a:spAutoFit/>
          </a:bodyPr>
          <a:lstStyle/>
          <a:p>
            <a:r>
              <a:rPr lang="ru-RU" sz="1000" dirty="0" smtClean="0"/>
              <a:t>Международные воды</a:t>
            </a:r>
            <a:endParaRPr lang="ru-RU" sz="1000" dirty="0"/>
          </a:p>
        </p:txBody>
      </p:sp>
      <p:sp>
        <p:nvSpPr>
          <p:cNvPr id="14" name="TextBox 13"/>
          <p:cNvSpPr txBox="1"/>
          <p:nvPr/>
        </p:nvSpPr>
        <p:spPr>
          <a:xfrm>
            <a:off x="4211338" y="4263006"/>
            <a:ext cx="1356462" cy="246221"/>
          </a:xfrm>
          <a:prstGeom prst="rect">
            <a:avLst/>
          </a:prstGeom>
          <a:noFill/>
        </p:spPr>
        <p:txBody>
          <a:bodyPr wrap="none" rtlCol="0">
            <a:spAutoFit/>
          </a:bodyPr>
          <a:lstStyle/>
          <a:p>
            <a:r>
              <a:rPr lang="ru-RU" sz="1000" dirty="0" smtClean="0"/>
              <a:t>Деградация земель</a:t>
            </a:r>
            <a:endParaRPr lang="ru-RU" sz="1000" dirty="0"/>
          </a:p>
        </p:txBody>
      </p:sp>
    </p:spTree>
    <p:extLst>
      <p:ext uri="{BB962C8B-B14F-4D97-AF65-F5344CB8AC3E}">
        <p14:creationId xmlns:p14="http://schemas.microsoft.com/office/powerpoint/2010/main" val="17114238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24744"/>
            <a:ext cx="8712968" cy="4525963"/>
          </a:xfrm>
        </p:spPr>
        <p:txBody>
          <a:bodyPr/>
          <a:lstStyle/>
          <a:p>
            <a:r>
              <a:rPr lang="ru-RU" sz="2000" dirty="0" smtClean="0"/>
              <a:t>Через </a:t>
            </a:r>
            <a:r>
              <a:rPr lang="ru-RU" sz="2000" b="1" i="1" dirty="0" smtClean="0"/>
              <a:t>стратегические партнерства</a:t>
            </a:r>
            <a:endParaRPr lang="en-US" sz="2000" dirty="0" smtClean="0"/>
          </a:p>
          <a:p>
            <a:r>
              <a:rPr lang="ru-RU" sz="2000" dirty="0" smtClean="0"/>
              <a:t>Решение </a:t>
            </a:r>
            <a:r>
              <a:rPr lang="ru-RU" sz="2000" b="1" i="1" dirty="0" smtClean="0"/>
              <a:t>глобальных проблем в области охраны окружающей среды, </a:t>
            </a:r>
            <a:r>
              <a:rPr lang="ru-RU" sz="2000" dirty="0" smtClean="0"/>
              <a:t>где центральная роль принадлежит странам</a:t>
            </a:r>
            <a:endParaRPr lang="en-US" sz="2000" dirty="0" smtClean="0"/>
          </a:p>
          <a:p>
            <a:r>
              <a:rPr lang="ru-RU" sz="2000" dirty="0" smtClean="0"/>
              <a:t>Мероприятия, </a:t>
            </a:r>
            <a:r>
              <a:rPr lang="ru-RU" sz="2000" b="1" i="1" dirty="0"/>
              <a:t>охватывающие ряд тематических областей и секторов</a:t>
            </a:r>
            <a:r>
              <a:rPr lang="ru-RU" sz="2000" dirty="0" smtClean="0"/>
              <a:t> и стимулирующие применение комплексного подхода для достижения национальных целей в области развития. Необходимо определить в </a:t>
            </a:r>
            <a:r>
              <a:rPr lang="ru-RU" sz="2000" dirty="0"/>
              <a:t>ваших Национальных планах </a:t>
            </a:r>
            <a:r>
              <a:rPr lang="ru-RU" sz="2000" dirty="0" smtClean="0"/>
              <a:t>те тематические области, где ГЭФ может оказать содействие в осуществлении трансформационных изменений политического, рыночного или поведенческого характера.</a:t>
            </a:r>
            <a:r>
              <a:rPr lang="en-US" sz="2000" dirty="0" smtClean="0"/>
              <a:t> </a:t>
            </a:r>
          </a:p>
          <a:p>
            <a:r>
              <a:rPr lang="ru-RU" sz="2000" b="1" i="1" dirty="0" smtClean="0"/>
              <a:t>Сочетание ресурсов ГЭФ с другими существующими ресурсами </a:t>
            </a:r>
            <a:r>
              <a:rPr lang="ru-RU" sz="2000" dirty="0" smtClean="0"/>
              <a:t>других доноров и правительства, что обеспечивает усиление воздействия в решении национальных приоритетных задач в области охраны окружающей среды.  </a:t>
            </a:r>
            <a:endParaRPr lang="en-US" sz="2000" dirty="0"/>
          </a:p>
        </p:txBody>
      </p:sp>
      <p:sp>
        <p:nvSpPr>
          <p:cNvPr id="7" name="Title 1"/>
          <p:cNvSpPr>
            <a:spLocks noGrp="1"/>
          </p:cNvSpPr>
          <p:nvPr>
            <p:ph type="title"/>
          </p:nvPr>
        </p:nvSpPr>
        <p:spPr>
          <a:xfrm>
            <a:off x="381000" y="0"/>
            <a:ext cx="8229600" cy="1143000"/>
          </a:xfrm>
        </p:spPr>
        <p:txBody>
          <a:bodyPr>
            <a:normAutofit fontScale="90000"/>
          </a:bodyPr>
          <a:lstStyle/>
          <a:p>
            <a:r>
              <a:rPr lang="ru-RU" altLang="ja-JP" b="1"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Осуществление операционного цикла ГЭФ-6</a:t>
            </a: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69914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u-RU" altLang="ja-JP" sz="32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Осуществление операционного цикла ГЭФ-6: Использование средств (страны-получатели)</a:t>
            </a:r>
          </a:p>
        </p:txBody>
      </p:sp>
      <p:sp>
        <p:nvSpPr>
          <p:cNvPr id="3" name="TextBox 2"/>
          <p:cNvSpPr txBox="1"/>
          <p:nvPr/>
        </p:nvSpPr>
        <p:spPr>
          <a:xfrm>
            <a:off x="2805223" y="5202864"/>
            <a:ext cx="5334000" cy="646331"/>
          </a:xfrm>
          <a:prstGeom prst="rect">
            <a:avLst/>
          </a:prstGeom>
          <a:noFill/>
        </p:spPr>
        <p:txBody>
          <a:bodyPr wrap="square" rtlCol="0">
            <a:spAutoFit/>
          </a:bodyPr>
          <a:lstStyle/>
          <a:p>
            <a:r>
              <a:rPr lang="en-US" dirty="0" smtClean="0"/>
              <a:t> </a:t>
            </a:r>
            <a:r>
              <a:rPr lang="en-US" i="1" dirty="0" smtClean="0"/>
              <a:t>=&gt; </a:t>
            </a:r>
            <a:r>
              <a:rPr lang="ru-RU" i="1" dirty="0"/>
              <a:t>К</a:t>
            </a:r>
            <a:r>
              <a:rPr lang="ru-RU" i="1" dirty="0" smtClean="0"/>
              <a:t>омпромисс</a:t>
            </a:r>
            <a:r>
              <a:rPr lang="en-US" i="1" dirty="0" smtClean="0"/>
              <a:t>: “</a:t>
            </a:r>
            <a:r>
              <a:rPr lang="ru-RU" i="1" dirty="0"/>
              <a:t>в</a:t>
            </a:r>
            <a:r>
              <a:rPr lang="ru-RU" i="1" dirty="0" smtClean="0"/>
              <a:t>оздействие</a:t>
            </a:r>
            <a:r>
              <a:rPr lang="en-US" i="1" dirty="0" smtClean="0"/>
              <a:t>” </a:t>
            </a:r>
            <a:r>
              <a:rPr lang="ru-RU" i="1" dirty="0" smtClean="0"/>
              <a:t>против</a:t>
            </a:r>
            <a:r>
              <a:rPr lang="en-US" i="1" dirty="0" smtClean="0"/>
              <a:t>  ”</a:t>
            </a:r>
            <a:r>
              <a:rPr lang="ru-RU" i="1" dirty="0" smtClean="0"/>
              <a:t>равенства</a:t>
            </a:r>
            <a:r>
              <a:rPr lang="en-US" i="1" dirty="0" smtClean="0"/>
              <a:t>”?</a:t>
            </a:r>
            <a:endParaRPr lang="en-US" i="1" dirty="0"/>
          </a:p>
        </p:txBody>
      </p:sp>
      <p:graphicFrame>
        <p:nvGraphicFramePr>
          <p:cNvPr id="7" name="Таблица 6"/>
          <p:cNvGraphicFramePr>
            <a:graphicFrameLocks noGrp="1"/>
          </p:cNvGraphicFramePr>
          <p:nvPr>
            <p:extLst>
              <p:ext uri="{D42A27DB-BD31-4B8C-83A1-F6EECF244321}">
                <p14:modId xmlns:p14="http://schemas.microsoft.com/office/powerpoint/2010/main" val="375926932"/>
              </p:ext>
            </p:extLst>
          </p:nvPr>
        </p:nvGraphicFramePr>
        <p:xfrm>
          <a:off x="899592" y="1277040"/>
          <a:ext cx="6980555" cy="3925824"/>
        </p:xfrm>
        <a:graphic>
          <a:graphicData uri="http://schemas.openxmlformats.org/drawingml/2006/table">
            <a:tbl>
              <a:tblPr firstRow="1" firstCol="1" bandRow="1"/>
              <a:tblGrid>
                <a:gridCol w="1600200"/>
                <a:gridCol w="2000250"/>
                <a:gridCol w="2000250"/>
                <a:gridCol w="1379855"/>
              </a:tblGrid>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СТРАНЫ</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Ассигнования в рамках ГЭФ-6 (млн. долларов США)</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Доля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МОРГ</a:t>
                      </a:r>
                      <a:r>
                        <a:rPr lang="en-US" sz="1400" b="1">
                          <a:effectLst/>
                          <a:latin typeface="Calibri"/>
                          <a:ea typeface="Calibri"/>
                          <a:cs typeface="Times New Roman"/>
                        </a:rPr>
                        <a:t>/</a:t>
                      </a:r>
                      <a:r>
                        <a:rPr lang="ru-RU" sz="1400" b="1">
                          <a:effectLst/>
                          <a:latin typeface="Calibri"/>
                          <a:ea typeface="Calibri"/>
                          <a:cs typeface="Times New Roman"/>
                        </a:rPr>
                        <a:t>НРС</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700</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30%</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«Большая пятерка»</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631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27%</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Прочие страны</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1007</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43%</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4">
                  <a:txBody>
                    <a:bodyPr/>
                    <a:lstStyle/>
                    <a:p>
                      <a:pPr marL="0" marR="0">
                        <a:lnSpc>
                          <a:spcPct val="115000"/>
                        </a:lnSpc>
                        <a:spcBef>
                          <a:spcPts val="0"/>
                        </a:spcBef>
                        <a:spcAft>
                          <a:spcPts val="0"/>
                        </a:spcAft>
                      </a:pPr>
                      <a:r>
                        <a:rPr lang="ru-RU" sz="1400">
                          <a:effectLst/>
                          <a:latin typeface="Calibri"/>
                          <a:ea typeface="Calibri"/>
                          <a:cs typeface="Times New Roman"/>
                        </a:rPr>
                        <a:t> </a:t>
                      </a:r>
                      <a:endParaRPr lang="ru-RU" sz="1100">
                        <a:effectLst/>
                        <a:latin typeface="Calibri"/>
                        <a:ea typeface="Calibri"/>
                        <a:cs typeface="Times New Roman"/>
                      </a:endParaRPr>
                    </a:p>
                    <a:p>
                      <a:pPr marL="0" marR="0">
                        <a:lnSpc>
                          <a:spcPct val="115000"/>
                        </a:lnSpc>
                        <a:spcBef>
                          <a:spcPts val="0"/>
                        </a:spcBef>
                        <a:spcAft>
                          <a:spcPts val="0"/>
                        </a:spcAft>
                      </a:pPr>
                      <a:r>
                        <a:rPr lang="ru-RU" sz="1400">
                          <a:effectLst/>
                          <a:latin typeface="Calibri"/>
                          <a:ea typeface="Calibri"/>
                          <a:cs typeface="Times New Roman"/>
                        </a:rPr>
                        <a:t>В том числе</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низким уровнем доходов</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41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ru-RU"/>
                    </a:p>
                  </a:txBody>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доходами ниже среднего уровня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412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18%</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ru-RU"/>
                    </a:p>
                  </a:txBody>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доходами выше среднего уровня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523</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22%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ru-RU"/>
                    </a:p>
                  </a:txBody>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высоким уровнем доходов</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32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СУММАРНЫЙ объем ассигнований для стран</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2338</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dirty="0">
                          <a:effectLst/>
                          <a:latin typeface="Calibri"/>
                          <a:ea typeface="Calibri"/>
                          <a:cs typeface="Times New Roman"/>
                        </a:rPr>
                        <a:t>100%</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39704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ru-RU" sz="3200" dirty="0" smtClean="0"/>
              <a:t>Цель и предназначение ГЭФ</a:t>
            </a:r>
            <a:endParaRPr lang="en-US" sz="3200" dirty="0"/>
          </a:p>
        </p:txBody>
      </p:sp>
      <p:sp>
        <p:nvSpPr>
          <p:cNvPr id="7" name="TextBox 6"/>
          <p:cNvSpPr txBox="1"/>
          <p:nvPr/>
        </p:nvSpPr>
        <p:spPr>
          <a:xfrm>
            <a:off x="20515" y="836712"/>
            <a:ext cx="9123485" cy="4832092"/>
          </a:xfrm>
          <a:prstGeom prst="rect">
            <a:avLst/>
          </a:prstGeom>
          <a:noFill/>
        </p:spPr>
        <p:txBody>
          <a:bodyPr wrap="square" rtlCol="0">
            <a:spAutoFit/>
          </a:bodyPr>
          <a:lstStyle/>
          <a:p>
            <a:r>
              <a:rPr lang="ru-RU" sz="2800" b="1" dirty="0" smtClean="0">
                <a:solidFill>
                  <a:srgbClr val="00642D"/>
                </a:solidFill>
                <a:latin typeface="+mj-lt"/>
              </a:rPr>
              <a:t>Цель</a:t>
            </a:r>
            <a:r>
              <a:rPr lang="en-US" sz="2800" b="1" dirty="0" smtClean="0">
                <a:solidFill>
                  <a:srgbClr val="00642D"/>
                </a:solidFill>
                <a:latin typeface="+mj-lt"/>
              </a:rPr>
              <a:t>: </a:t>
            </a:r>
            <a:r>
              <a:rPr lang="ru-RU" sz="2800" dirty="0" smtClean="0">
                <a:latin typeface="+mj-lt"/>
              </a:rPr>
              <a:t>решение </a:t>
            </a:r>
            <a:r>
              <a:rPr lang="ru-RU" sz="2800" i="1" dirty="0" smtClean="0">
                <a:solidFill>
                  <a:srgbClr val="339933"/>
                </a:solidFill>
                <a:latin typeface="+mj-lt"/>
              </a:rPr>
              <a:t>глобальных проблем </a:t>
            </a:r>
            <a:r>
              <a:rPr lang="ru-RU" sz="2800" i="1" dirty="0">
                <a:solidFill>
                  <a:srgbClr val="339933"/>
                </a:solidFill>
                <a:latin typeface="+mj-lt"/>
              </a:rPr>
              <a:t>окружающей </a:t>
            </a:r>
            <a:r>
              <a:rPr lang="ru-RU" sz="2800" i="1" dirty="0" smtClean="0">
                <a:solidFill>
                  <a:srgbClr val="339933"/>
                </a:solidFill>
                <a:latin typeface="+mj-lt"/>
              </a:rPr>
              <a:t>среды </a:t>
            </a:r>
            <a:r>
              <a:rPr lang="ru-RU" sz="2800" dirty="0" smtClean="0">
                <a:latin typeface="+mj-lt"/>
              </a:rPr>
              <a:t>при одновременно поддержке </a:t>
            </a:r>
            <a:r>
              <a:rPr lang="ru-RU" sz="2800" i="1" dirty="0" smtClean="0">
                <a:solidFill>
                  <a:srgbClr val="339933"/>
                </a:solidFill>
                <a:latin typeface="+mj-lt"/>
              </a:rPr>
              <a:t>национальных инициатив в области устойчивого развития</a:t>
            </a:r>
            <a:r>
              <a:rPr lang="en-US" sz="2800" dirty="0" smtClean="0">
                <a:latin typeface="+mj-lt"/>
              </a:rPr>
              <a:t>.</a:t>
            </a:r>
            <a:endParaRPr lang="en-US" sz="2800" dirty="0">
              <a:latin typeface="+mj-lt"/>
            </a:endParaRPr>
          </a:p>
          <a:p>
            <a:endParaRPr lang="en-US" sz="2800" b="1" dirty="0">
              <a:solidFill>
                <a:srgbClr val="00642D"/>
              </a:solidFill>
              <a:latin typeface="+mj-lt"/>
            </a:endParaRPr>
          </a:p>
          <a:p>
            <a:r>
              <a:rPr lang="ru-RU" sz="2800" b="1" dirty="0" smtClean="0">
                <a:solidFill>
                  <a:srgbClr val="00642D"/>
                </a:solidFill>
                <a:latin typeface="+mj-lt"/>
              </a:rPr>
              <a:t>Предназначение</a:t>
            </a:r>
            <a:r>
              <a:rPr lang="en-US" sz="2800" b="1" dirty="0" smtClean="0">
                <a:solidFill>
                  <a:srgbClr val="00642D"/>
                </a:solidFill>
                <a:latin typeface="+mj-lt"/>
              </a:rPr>
              <a:t>: </a:t>
            </a:r>
            <a:r>
              <a:rPr lang="ru-RU" sz="2800" dirty="0" smtClean="0">
                <a:solidFill>
                  <a:prstClr val="black"/>
                </a:solidFill>
                <a:latin typeface="Calibri"/>
                <a:ea typeface="MS PGothic" pitchFamily="34" charset="-128"/>
              </a:rPr>
              <a:t>ГЭФ</a:t>
            </a:r>
            <a:r>
              <a:rPr lang="en-US" sz="2800" dirty="0" smtClean="0">
                <a:solidFill>
                  <a:prstClr val="black"/>
                </a:solidFill>
                <a:latin typeface="Calibri"/>
                <a:ea typeface="MS PGothic" pitchFamily="34" charset="-128"/>
              </a:rPr>
              <a:t> </a:t>
            </a:r>
            <a:r>
              <a:rPr lang="ru-RU" sz="2800" dirty="0">
                <a:solidFill>
                  <a:prstClr val="black"/>
                </a:solidFill>
                <a:latin typeface="Calibri"/>
                <a:ea typeface="MS PGothic" pitchFamily="34" charset="-128"/>
              </a:rPr>
              <a:t>– это </a:t>
            </a:r>
            <a:r>
              <a:rPr lang="ru-RU" sz="2800" i="1" u="sng" dirty="0">
                <a:solidFill>
                  <a:prstClr val="black"/>
                </a:solidFill>
                <a:latin typeface="Calibri"/>
                <a:ea typeface="MS PGothic" pitchFamily="34" charset="-128"/>
              </a:rPr>
              <a:t>механизм международного сотрудничества</a:t>
            </a:r>
            <a:r>
              <a:rPr lang="ru-RU" sz="2800" dirty="0">
                <a:solidFill>
                  <a:prstClr val="black"/>
                </a:solidFill>
                <a:latin typeface="Calibri"/>
                <a:ea typeface="MS PGothic" pitchFamily="34" charset="-128"/>
              </a:rPr>
              <a:t> в целях мобилизации </a:t>
            </a:r>
            <a:r>
              <a:rPr lang="ru-RU" sz="2800" i="1" u="sng" dirty="0">
                <a:solidFill>
                  <a:prstClr val="black"/>
                </a:solidFill>
                <a:latin typeface="Calibri"/>
                <a:ea typeface="MS PGothic" pitchFamily="34" charset="-128"/>
              </a:rPr>
              <a:t>нового и дополнительного финансирования в виде грантов</a:t>
            </a:r>
            <a:r>
              <a:rPr lang="ru-RU" sz="2800" dirty="0">
                <a:solidFill>
                  <a:prstClr val="black"/>
                </a:solidFill>
                <a:latin typeface="Calibri"/>
                <a:ea typeface="MS PGothic" pitchFamily="34" charset="-128"/>
              </a:rPr>
              <a:t> и льготного финансирования для покрытия </a:t>
            </a:r>
            <a:r>
              <a:rPr lang="ru-RU" sz="2800" i="1" u="sng" dirty="0">
                <a:solidFill>
                  <a:prstClr val="black"/>
                </a:solidFill>
                <a:latin typeface="Calibri"/>
                <a:ea typeface="MS PGothic" pitchFamily="34" charset="-128"/>
              </a:rPr>
              <a:t>согласованных приростных затрат</a:t>
            </a:r>
            <a:r>
              <a:rPr lang="en-US" sz="2800" i="1" u="sng" dirty="0">
                <a:solidFill>
                  <a:prstClr val="black"/>
                </a:solidFill>
                <a:latin typeface="Calibri"/>
                <a:ea typeface="MS PGothic" pitchFamily="34" charset="-128"/>
              </a:rPr>
              <a:t>, </a:t>
            </a:r>
            <a:r>
              <a:rPr lang="ru-RU" sz="2800" dirty="0">
                <a:solidFill>
                  <a:prstClr val="black"/>
                </a:solidFill>
                <a:latin typeface="Calibri"/>
                <a:ea typeface="MS PGothic" pitchFamily="34" charset="-128"/>
              </a:rPr>
              <a:t>связанных с принятием мер, направленных на достижение согласованных </a:t>
            </a:r>
            <a:r>
              <a:rPr lang="ru-RU" sz="2800" i="1" u="sng" dirty="0">
                <a:solidFill>
                  <a:prstClr val="black"/>
                </a:solidFill>
                <a:latin typeface="Calibri"/>
                <a:ea typeface="MS PGothic" pitchFamily="34" charset="-128"/>
              </a:rPr>
              <a:t>глобальных результатов в области охраны окружающей </a:t>
            </a:r>
            <a:r>
              <a:rPr lang="ru-RU" sz="2800" i="1" u="sng" dirty="0" smtClean="0">
                <a:solidFill>
                  <a:prstClr val="black"/>
                </a:solidFill>
                <a:latin typeface="Calibri"/>
                <a:ea typeface="MS PGothic" pitchFamily="34" charset="-128"/>
              </a:rPr>
              <a:t>среды</a:t>
            </a:r>
            <a:r>
              <a:rPr lang="ru-RU" sz="2800" dirty="0" smtClean="0">
                <a:latin typeface="+mj-lt"/>
              </a:rPr>
              <a:t>.</a:t>
            </a:r>
            <a:r>
              <a:rPr lang="en-US" sz="2800" dirty="0" smtClean="0">
                <a:latin typeface="+mj-lt"/>
              </a:rPr>
              <a:t> </a:t>
            </a:r>
            <a:endParaRPr lang="en-US" sz="28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ru-RU" sz="3600" i="1" dirty="0" smtClean="0">
                <a:solidFill>
                  <a:srgbClr val="00642D"/>
                </a:solidFill>
              </a:rPr>
              <a:t>Институциональная структура</a:t>
            </a:r>
            <a:endParaRPr lang="en-US" sz="3600" i="1" dirty="0" smtClean="0">
              <a:solidFill>
                <a:srgbClr val="00642D"/>
              </a:solidFill>
            </a:endParaRPr>
          </a:p>
        </p:txBody>
      </p:sp>
      <p:sp>
        <p:nvSpPr>
          <p:cNvPr id="6"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ru-RU" sz="3200" b="1" dirty="0" smtClean="0">
                <a:solidFill>
                  <a:srgbClr val="00642D"/>
                </a:solidFill>
                <a:latin typeface="Calibri" pitchFamily="34" charset="0"/>
              </a:rPr>
              <a:t>Трастовый фонд ГЭФ</a:t>
            </a:r>
            <a:endParaRPr lang="en-US" sz="3200" b="1" dirty="0">
              <a:solidFill>
                <a:srgbClr val="00642D"/>
              </a:solidFill>
              <a:latin typeface="Calibri" pitchFamily="34" charset="0"/>
            </a:endParaRPr>
          </a:p>
        </p:txBody>
      </p:sp>
      <p:sp>
        <p:nvSpPr>
          <p:cNvPr id="28" name="AutoShape 15"/>
          <p:cNvSpPr>
            <a:spLocks noChangeArrowheads="1"/>
          </p:cNvSpPr>
          <p:nvPr/>
        </p:nvSpPr>
        <p:spPr bwMode="auto">
          <a:xfrm>
            <a:off x="5773924" y="1776367"/>
            <a:ext cx="1352441" cy="4172913"/>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ru-RU" sz="1200" b="1" dirty="0" smtClean="0">
                <a:solidFill>
                  <a:srgbClr val="00642D"/>
                </a:solidFill>
                <a:latin typeface="Calibri" pitchFamily="34" charset="0"/>
              </a:rPr>
              <a:t>Организации-</a:t>
            </a:r>
          </a:p>
          <a:p>
            <a:pPr algn="ctr"/>
            <a:r>
              <a:rPr lang="ru-RU" sz="1200" b="1" dirty="0" smtClean="0">
                <a:solidFill>
                  <a:srgbClr val="00642D"/>
                </a:solidFill>
                <a:latin typeface="Calibri" pitchFamily="34" charset="0"/>
              </a:rPr>
              <a:t>исполнители </a:t>
            </a:r>
            <a:r>
              <a:rPr lang="en-US" sz="1200" b="1" dirty="0" smtClean="0">
                <a:solidFill>
                  <a:srgbClr val="00642D"/>
                </a:solidFill>
                <a:latin typeface="Calibri" pitchFamily="34" charset="0"/>
              </a:rPr>
              <a:t>(18)</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ПРООН</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ЮНЕП</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Всемирный</a:t>
            </a:r>
          </a:p>
          <a:p>
            <a:r>
              <a:rPr lang="ru-RU" sz="1200" b="1" dirty="0" smtClean="0">
                <a:solidFill>
                  <a:srgbClr val="00642D"/>
                </a:solidFill>
                <a:latin typeface="Calibri" pitchFamily="34" charset="0"/>
              </a:rPr>
              <a:t>банк</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АБР</a:t>
            </a:r>
            <a:endParaRPr lang="en-US" sz="1200" b="1" dirty="0">
              <a:solidFill>
                <a:srgbClr val="00642D"/>
              </a:solidFill>
              <a:latin typeface="Calibri" pitchFamily="34" charset="0"/>
            </a:endParaRPr>
          </a:p>
          <a:p>
            <a:pPr marL="285750" indent="-285750">
              <a:buFont typeface="Arial" charset="0"/>
              <a:buChar char="•"/>
            </a:pPr>
            <a:r>
              <a:rPr lang="ru-RU" sz="1200" b="1" dirty="0" err="1" smtClean="0">
                <a:solidFill>
                  <a:srgbClr val="00642D"/>
                </a:solidFill>
                <a:latin typeface="Calibri" pitchFamily="34" charset="0"/>
              </a:rPr>
              <a:t>АфБР</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ЕБРР</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ФАО</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МАБР</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МФСР</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ЮНИДО</a:t>
            </a:r>
            <a:endParaRPr lang="en-US" sz="1200" b="1" dirty="0" smtClean="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ЗАБР</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АКР</a:t>
            </a:r>
            <a:endParaRPr lang="en-US" sz="1200" b="1" dirty="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КИ</a:t>
            </a:r>
            <a:endParaRPr lang="en-US" sz="1200" b="1" dirty="0" smtClean="0">
              <a:solidFill>
                <a:srgbClr val="00642D"/>
              </a:solidFill>
              <a:latin typeface="Calibri" pitchFamily="34" charset="0"/>
            </a:endParaRPr>
          </a:p>
          <a:p>
            <a:pPr marL="285750" indent="-285750">
              <a:buFont typeface="Arial" charset="0"/>
              <a:buChar char="•"/>
            </a:pPr>
            <a:r>
              <a:rPr lang="ru-RU" sz="1200" b="1" dirty="0" smtClean="0">
                <a:solidFill>
                  <a:srgbClr val="00642D"/>
                </a:solidFill>
                <a:latin typeface="Calibri" pitchFamily="34" charset="0"/>
              </a:rPr>
              <a:t>БРЮА</a:t>
            </a:r>
            <a:endParaRPr lang="en-US" sz="1200" b="1" dirty="0" smtClean="0">
              <a:solidFill>
                <a:srgbClr val="00642D"/>
              </a:solidFill>
              <a:latin typeface="Calibri" pitchFamily="34" charset="0"/>
            </a:endParaRPr>
          </a:p>
          <a:p>
            <a:pPr marL="285750" indent="-285750">
              <a:buFont typeface="Arial" charset="0"/>
              <a:buChar char="•"/>
            </a:pPr>
            <a:r>
              <a:rPr lang="en-US" sz="1200" b="1" dirty="0" smtClean="0">
                <a:solidFill>
                  <a:srgbClr val="00642D"/>
                </a:solidFill>
                <a:latin typeface="Calibri" pitchFamily="34" charset="0"/>
              </a:rPr>
              <a:t>FECO</a:t>
            </a:r>
            <a:endParaRPr lang="en-US" sz="1200" b="1" dirty="0">
              <a:solidFill>
                <a:srgbClr val="00642D"/>
              </a:solidFill>
              <a:latin typeface="Calibri" pitchFamily="34" charset="0"/>
            </a:endParaRPr>
          </a:p>
          <a:p>
            <a:pPr marL="285750" indent="-285750">
              <a:buFont typeface="Arial" charset="0"/>
              <a:buChar char="•"/>
            </a:pPr>
            <a:r>
              <a:rPr lang="en-US" sz="1200" b="1" dirty="0">
                <a:solidFill>
                  <a:srgbClr val="00642D"/>
                </a:solidFill>
                <a:latin typeface="Calibri" pitchFamily="34" charset="0"/>
              </a:rPr>
              <a:t>FUNBIO</a:t>
            </a:r>
          </a:p>
          <a:p>
            <a:pPr marL="285750" indent="-285750">
              <a:buFont typeface="Arial" charset="0"/>
              <a:buChar char="•"/>
            </a:pPr>
            <a:r>
              <a:rPr lang="ru-RU" sz="1200" b="1" dirty="0" smtClean="0">
                <a:solidFill>
                  <a:srgbClr val="00642D"/>
                </a:solidFill>
                <a:latin typeface="Calibri" pitchFamily="34" charset="0"/>
              </a:rPr>
              <a:t>МСОП</a:t>
            </a:r>
            <a:endParaRPr lang="en-US" sz="1200" b="1" dirty="0" smtClean="0">
              <a:solidFill>
                <a:srgbClr val="00642D"/>
              </a:solidFill>
              <a:latin typeface="Calibri" pitchFamily="34" charset="0"/>
            </a:endParaRPr>
          </a:p>
          <a:p>
            <a:pPr marL="285750" indent="-285750">
              <a:buFont typeface="Arial" charset="0"/>
              <a:buChar char="•"/>
            </a:pPr>
            <a:r>
              <a:rPr lang="en-US" sz="1200" b="1" dirty="0" smtClean="0">
                <a:solidFill>
                  <a:srgbClr val="00642D"/>
                </a:solidFill>
                <a:latin typeface="Calibri" pitchFamily="34" charset="0"/>
              </a:rPr>
              <a:t>WWF</a:t>
            </a:r>
            <a:r>
              <a:rPr lang="ru-RU" sz="1200" b="1" dirty="0" smtClean="0">
                <a:solidFill>
                  <a:srgbClr val="00642D"/>
                </a:solidFill>
                <a:latin typeface="Calibri" pitchFamily="34" charset="0"/>
              </a:rPr>
              <a:t> (США)</a:t>
            </a:r>
            <a:endParaRPr lang="en-US" sz="1200" b="1" dirty="0">
              <a:solidFill>
                <a:srgbClr val="00642D"/>
              </a:solidFill>
              <a:latin typeface="Calibri" pitchFamily="34" charset="0"/>
            </a:endParaRPr>
          </a:p>
        </p:txBody>
      </p:sp>
      <p:sp>
        <p:nvSpPr>
          <p:cNvPr id="29" name="AutoShape 15"/>
          <p:cNvSpPr>
            <a:spLocks noChangeArrowheads="1"/>
          </p:cNvSpPr>
          <p:nvPr/>
        </p:nvSpPr>
        <p:spPr bwMode="auto">
          <a:xfrm>
            <a:off x="4712974" y="2415527"/>
            <a:ext cx="939590" cy="822141"/>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ru-RU" sz="1400" b="1" dirty="0" smtClean="0">
                <a:solidFill>
                  <a:srgbClr val="006600"/>
                </a:solidFill>
                <a:latin typeface="Calibri" pitchFamily="34" charset="0"/>
              </a:rPr>
              <a:t>Секретариат </a:t>
            </a:r>
          </a:p>
          <a:p>
            <a:pPr algn="ctr"/>
            <a:r>
              <a:rPr lang="ru-RU" sz="1400" b="1" dirty="0" smtClean="0">
                <a:solidFill>
                  <a:srgbClr val="006600"/>
                </a:solidFill>
                <a:latin typeface="Calibri" pitchFamily="34" charset="0"/>
              </a:rPr>
              <a:t>ГЭФ</a:t>
            </a:r>
            <a:endParaRPr lang="en-US" sz="1400" b="1" dirty="0">
              <a:solidFill>
                <a:srgbClr val="006600"/>
              </a:solidFill>
              <a:latin typeface="Calibri" pitchFamily="34" charset="0"/>
            </a:endParaRPr>
          </a:p>
        </p:txBody>
      </p:sp>
      <p:sp>
        <p:nvSpPr>
          <p:cNvPr id="30" name="AutoShape 15"/>
          <p:cNvSpPr>
            <a:spLocks noChangeArrowheads="1"/>
          </p:cNvSpPr>
          <p:nvPr/>
        </p:nvSpPr>
        <p:spPr bwMode="auto">
          <a:xfrm>
            <a:off x="2740905" y="1947245"/>
            <a:ext cx="1174488"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ru-RU" sz="1400" b="1" dirty="0">
                <a:solidFill>
                  <a:srgbClr val="006600"/>
                </a:solidFill>
                <a:latin typeface="Calibri" pitchFamily="34" charset="0"/>
              </a:rPr>
              <a:t>НТКС</a:t>
            </a:r>
            <a:endParaRPr lang="en-US" sz="1400" b="1" dirty="0">
              <a:solidFill>
                <a:srgbClr val="006600"/>
              </a:solidFill>
              <a:latin typeface="Calibri" pitchFamily="34" charset="0"/>
            </a:endParaRPr>
          </a:p>
        </p:txBody>
      </p:sp>
      <p:sp>
        <p:nvSpPr>
          <p:cNvPr id="31" name="AutoShape 15"/>
          <p:cNvSpPr>
            <a:spLocks noChangeArrowheads="1"/>
          </p:cNvSpPr>
          <p:nvPr/>
        </p:nvSpPr>
        <p:spPr bwMode="auto">
          <a:xfrm>
            <a:off x="2486091" y="4366594"/>
            <a:ext cx="1879181"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ru-RU" sz="1400" b="1" dirty="0">
                <a:solidFill>
                  <a:srgbClr val="006600"/>
                </a:solidFill>
                <a:latin typeface="Calibri" pitchFamily="34" charset="0"/>
              </a:rPr>
              <a:t>Бюро независимой </a:t>
            </a:r>
            <a:endParaRPr lang="ru-RU" sz="1400" b="1" dirty="0" smtClean="0">
              <a:solidFill>
                <a:srgbClr val="006600"/>
              </a:solidFill>
              <a:latin typeface="Calibri" pitchFamily="34" charset="0"/>
            </a:endParaRPr>
          </a:p>
          <a:p>
            <a:pPr algn="ctr"/>
            <a:r>
              <a:rPr lang="ru-RU" sz="1400" b="1" dirty="0" smtClean="0">
                <a:solidFill>
                  <a:srgbClr val="006600"/>
                </a:solidFill>
                <a:latin typeface="Calibri" pitchFamily="34" charset="0"/>
              </a:rPr>
              <a:t>оценки</a:t>
            </a:r>
            <a:endParaRPr lang="en-US" sz="1400" b="1" dirty="0">
              <a:solidFill>
                <a:srgbClr val="006600"/>
              </a:solidFill>
              <a:latin typeface="Calibri" pitchFamily="34" charset="0"/>
            </a:endParaRPr>
          </a:p>
        </p:txBody>
      </p:sp>
      <p:sp>
        <p:nvSpPr>
          <p:cNvPr id="32" name="AutoShape 15"/>
          <p:cNvSpPr>
            <a:spLocks noChangeArrowheads="1"/>
          </p:cNvSpPr>
          <p:nvPr/>
        </p:nvSpPr>
        <p:spPr bwMode="auto">
          <a:xfrm>
            <a:off x="7279866" y="2478583"/>
            <a:ext cx="1612614" cy="2055985"/>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ru-RU" b="1" dirty="0" smtClean="0">
                <a:solidFill>
                  <a:srgbClr val="00642D"/>
                </a:solidFill>
                <a:latin typeface="Calibri" pitchFamily="34" charset="0"/>
              </a:rPr>
              <a:t>Проекты</a:t>
            </a:r>
            <a:endParaRPr lang="en-US" b="1" dirty="0" smtClean="0">
              <a:solidFill>
                <a:srgbClr val="00642D"/>
              </a:solidFill>
              <a:latin typeface="Calibri" pitchFamily="34" charset="0"/>
            </a:endParaRPr>
          </a:p>
          <a:p>
            <a:r>
              <a:rPr lang="ru-RU" sz="1200" b="1" dirty="0" smtClean="0">
                <a:solidFill>
                  <a:srgbClr val="00642D"/>
                </a:solidFill>
                <a:latin typeface="Calibri" pitchFamily="34" charset="0"/>
              </a:rPr>
              <a:t>Страны</a:t>
            </a:r>
            <a:r>
              <a:rPr lang="en-US" sz="1200" b="1" dirty="0" smtClean="0">
                <a:solidFill>
                  <a:srgbClr val="00642D"/>
                </a:solidFill>
                <a:latin typeface="Calibri" pitchFamily="34" charset="0"/>
              </a:rPr>
              <a:t>:</a:t>
            </a:r>
            <a:endParaRPr lang="en-US" sz="1200" b="1" dirty="0">
              <a:solidFill>
                <a:srgbClr val="00642D"/>
              </a:solidFill>
              <a:latin typeface="Calibri" pitchFamily="34" charset="0"/>
            </a:endParaRPr>
          </a:p>
          <a:p>
            <a:pPr marL="176213" indent="-176213">
              <a:buFont typeface="Arial" charset="0"/>
              <a:buChar char="•"/>
            </a:pPr>
            <a:r>
              <a:rPr lang="ru-RU" sz="1200" b="1" dirty="0" smtClean="0">
                <a:solidFill>
                  <a:srgbClr val="00642D"/>
                </a:solidFill>
                <a:latin typeface="Calibri" pitchFamily="34" charset="0"/>
              </a:rPr>
              <a:t>ОК</a:t>
            </a:r>
            <a:r>
              <a:rPr lang="en-US" sz="1200" b="1" dirty="0" smtClean="0">
                <a:solidFill>
                  <a:srgbClr val="00642D"/>
                </a:solidFill>
                <a:latin typeface="Calibri" pitchFamily="34" charset="0"/>
              </a:rPr>
              <a:t>/ </a:t>
            </a:r>
            <a:r>
              <a:rPr lang="ru-RU" sz="1200" b="1" dirty="0" smtClean="0">
                <a:solidFill>
                  <a:srgbClr val="00642D"/>
                </a:solidFill>
                <a:latin typeface="Calibri" pitchFamily="34" charset="0"/>
              </a:rPr>
              <a:t>ПК ГЭФ</a:t>
            </a:r>
            <a:endParaRPr lang="en-US" sz="1200" b="1" dirty="0">
              <a:solidFill>
                <a:srgbClr val="00642D"/>
              </a:solidFill>
              <a:latin typeface="Calibri" pitchFamily="34" charset="0"/>
            </a:endParaRPr>
          </a:p>
          <a:p>
            <a:pPr marL="176213" indent="-176213">
              <a:buFont typeface="Arial" charset="0"/>
              <a:buChar char="•"/>
            </a:pPr>
            <a:r>
              <a:rPr lang="ru-RU" sz="1200" b="1" dirty="0" smtClean="0">
                <a:solidFill>
                  <a:srgbClr val="00642D"/>
                </a:solidFill>
                <a:latin typeface="Calibri" pitchFamily="34" charset="0"/>
              </a:rPr>
              <a:t>Координаторы </a:t>
            </a:r>
          </a:p>
          <a:p>
            <a:r>
              <a:rPr lang="ru-RU" sz="1200" b="1" dirty="0" smtClean="0">
                <a:solidFill>
                  <a:srgbClr val="00642D"/>
                </a:solidFill>
                <a:latin typeface="Calibri" pitchFamily="34" charset="0"/>
              </a:rPr>
              <a:t>конвенций</a:t>
            </a:r>
            <a:endParaRPr lang="en-US" sz="1200" b="1" dirty="0">
              <a:solidFill>
                <a:srgbClr val="00642D"/>
              </a:solidFill>
              <a:latin typeface="Calibri" pitchFamily="34" charset="0"/>
            </a:endParaRPr>
          </a:p>
          <a:p>
            <a:pPr marL="176213" indent="-176213">
              <a:buFont typeface="Arial" charset="0"/>
              <a:buChar char="•"/>
            </a:pPr>
            <a:r>
              <a:rPr lang="ru-RU" sz="1200" b="1" dirty="0" smtClean="0">
                <a:solidFill>
                  <a:srgbClr val="00642D"/>
                </a:solidFill>
                <a:latin typeface="Calibri" pitchFamily="34" charset="0"/>
              </a:rPr>
              <a:t>Прочие </a:t>
            </a:r>
          </a:p>
          <a:p>
            <a:r>
              <a:rPr lang="ru-RU" sz="1200" b="1" dirty="0" smtClean="0">
                <a:solidFill>
                  <a:srgbClr val="00642D"/>
                </a:solidFill>
                <a:latin typeface="Calibri" pitchFamily="34" charset="0"/>
              </a:rPr>
              <a:t>правительственные </a:t>
            </a:r>
          </a:p>
          <a:p>
            <a:r>
              <a:rPr lang="ru-RU" sz="1200" b="1" dirty="0" smtClean="0">
                <a:solidFill>
                  <a:srgbClr val="00642D"/>
                </a:solidFill>
                <a:latin typeface="Calibri" pitchFamily="34" charset="0"/>
              </a:rPr>
              <a:t>учреждения</a:t>
            </a:r>
            <a:endParaRPr lang="ru-RU" sz="1200" b="1" dirty="0">
              <a:solidFill>
                <a:srgbClr val="00642D"/>
              </a:solidFill>
              <a:latin typeface="Calibri" pitchFamily="34" charset="0"/>
            </a:endParaRPr>
          </a:p>
          <a:p>
            <a:pPr marL="176213" indent="-176213">
              <a:buFont typeface="Arial" charset="0"/>
              <a:buChar char="•"/>
            </a:pPr>
            <a:r>
              <a:rPr lang="ru-RU" sz="1200" b="1" dirty="0" smtClean="0">
                <a:solidFill>
                  <a:srgbClr val="00642D"/>
                </a:solidFill>
                <a:latin typeface="Calibri" pitchFamily="34" charset="0"/>
              </a:rPr>
              <a:t>НПО</a:t>
            </a:r>
            <a:r>
              <a:rPr lang="en-US" sz="1200" b="1" dirty="0" smtClean="0">
                <a:solidFill>
                  <a:srgbClr val="00642D"/>
                </a:solidFill>
                <a:latin typeface="Calibri" pitchFamily="34" charset="0"/>
              </a:rPr>
              <a:t> </a:t>
            </a:r>
            <a:r>
              <a:rPr lang="en-US" sz="1200" b="1" dirty="0">
                <a:solidFill>
                  <a:srgbClr val="00642D"/>
                </a:solidFill>
                <a:latin typeface="Calibri" pitchFamily="34" charset="0"/>
              </a:rPr>
              <a:t>/ </a:t>
            </a:r>
            <a:r>
              <a:rPr lang="ru-RU" sz="1200" b="1" dirty="0" smtClean="0">
                <a:solidFill>
                  <a:srgbClr val="00642D"/>
                </a:solidFill>
                <a:latin typeface="Calibri" pitchFamily="34" charset="0"/>
              </a:rPr>
              <a:t>ОГО</a:t>
            </a:r>
            <a:endParaRPr lang="en-US" sz="1200" b="1" dirty="0">
              <a:solidFill>
                <a:srgbClr val="00642D"/>
              </a:solidFill>
              <a:latin typeface="Calibri" pitchFamily="34" charset="0"/>
            </a:endParaRPr>
          </a:p>
          <a:p>
            <a:pPr marL="176213" indent="-176213">
              <a:buFont typeface="Arial" charset="0"/>
              <a:buChar char="•"/>
            </a:pPr>
            <a:r>
              <a:rPr lang="ru-RU" sz="1200" b="1" dirty="0" smtClean="0">
                <a:solidFill>
                  <a:srgbClr val="00642D"/>
                </a:solidFill>
                <a:latin typeface="Calibri" pitchFamily="34" charset="0"/>
              </a:rPr>
              <a:t>Частный сектор</a:t>
            </a:r>
            <a:endParaRPr lang="en-US" sz="1200" b="1" dirty="0">
              <a:solidFill>
                <a:srgbClr val="00642D"/>
              </a:solidFill>
              <a:latin typeface="Calibri" pitchFamily="34" charset="0"/>
            </a:endParaRPr>
          </a:p>
        </p:txBody>
      </p:sp>
      <p:sp>
        <p:nvSpPr>
          <p:cNvPr id="33" name="AutoShape 15"/>
          <p:cNvSpPr>
            <a:spLocks noChangeArrowheads="1"/>
          </p:cNvSpPr>
          <p:nvPr/>
        </p:nvSpPr>
        <p:spPr bwMode="auto">
          <a:xfrm>
            <a:off x="2060464" y="2872588"/>
            <a:ext cx="2067610"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ru-RU" b="1" dirty="0" smtClean="0">
                <a:solidFill>
                  <a:srgbClr val="00642D"/>
                </a:solidFill>
                <a:latin typeface="Calibri" pitchFamily="34" charset="0"/>
              </a:rPr>
              <a:t>Совет ГЭФ</a:t>
            </a:r>
            <a:endParaRPr lang="en-US" b="1" dirty="0" smtClean="0">
              <a:solidFill>
                <a:srgbClr val="00642D"/>
              </a:solidFill>
              <a:latin typeface="Calibri" pitchFamily="34" charset="0"/>
            </a:endParaRPr>
          </a:p>
          <a:p>
            <a:pPr algn="ctr"/>
            <a:r>
              <a:rPr lang="ru-RU" sz="1200" b="1" dirty="0" smtClean="0">
                <a:solidFill>
                  <a:srgbClr val="00642D"/>
                </a:solidFill>
                <a:latin typeface="Calibri" pitchFamily="34" charset="0"/>
              </a:rPr>
              <a:t>Страны</a:t>
            </a:r>
            <a:r>
              <a:rPr lang="en-US" sz="1200" b="1" dirty="0" smtClean="0">
                <a:solidFill>
                  <a:srgbClr val="00642D"/>
                </a:solidFill>
                <a:latin typeface="Calibri" pitchFamily="34" charset="0"/>
              </a:rPr>
              <a:t>: </a:t>
            </a:r>
            <a:r>
              <a:rPr lang="ru-RU" sz="1200" b="1" dirty="0" smtClean="0">
                <a:solidFill>
                  <a:srgbClr val="00642D"/>
                </a:solidFill>
                <a:latin typeface="Calibri" pitchFamily="34" charset="0"/>
              </a:rPr>
              <a:t>Члены Совета</a:t>
            </a:r>
            <a:endParaRPr lang="en-US" sz="1200" b="1" dirty="0">
              <a:solidFill>
                <a:srgbClr val="00642D"/>
              </a:solidFill>
              <a:latin typeface="Calibri" pitchFamily="34" charset="0"/>
            </a:endParaRPr>
          </a:p>
          <a:p>
            <a:pPr algn="ctr"/>
            <a:r>
              <a:rPr lang="en-US" sz="1200" b="1" dirty="0">
                <a:solidFill>
                  <a:srgbClr val="00642D"/>
                </a:solidFill>
                <a:latin typeface="Calibri" pitchFamily="34" charset="0"/>
              </a:rPr>
              <a:t>/ </a:t>
            </a:r>
            <a:r>
              <a:rPr lang="ru-RU" sz="1200" b="1" dirty="0" smtClean="0">
                <a:solidFill>
                  <a:srgbClr val="00642D"/>
                </a:solidFill>
                <a:latin typeface="Calibri" pitchFamily="34" charset="0"/>
              </a:rPr>
              <a:t>Группы стран</a:t>
            </a:r>
            <a:endParaRPr lang="en-US" sz="1200" b="1" dirty="0">
              <a:solidFill>
                <a:srgbClr val="00642D"/>
              </a:solidFill>
              <a:latin typeface="Calibri" pitchFamily="34" charset="0"/>
            </a:endParaRPr>
          </a:p>
        </p:txBody>
      </p:sp>
      <p:sp>
        <p:nvSpPr>
          <p:cNvPr id="34" name="AutoShape 15"/>
          <p:cNvSpPr>
            <a:spLocks noChangeArrowheads="1"/>
          </p:cNvSpPr>
          <p:nvPr/>
        </p:nvSpPr>
        <p:spPr bwMode="auto">
          <a:xfrm>
            <a:off x="240396" y="2145792"/>
            <a:ext cx="1579711"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ru-RU" sz="1400" b="1" dirty="0" smtClean="0">
                <a:solidFill>
                  <a:srgbClr val="00642D"/>
                </a:solidFill>
                <a:latin typeface="Calibri" pitchFamily="34" charset="0"/>
              </a:rPr>
              <a:t>Ассамблея ГЭФ</a:t>
            </a:r>
            <a:endParaRPr lang="en-US" sz="1400" b="1" dirty="0" smtClean="0">
              <a:solidFill>
                <a:srgbClr val="00642D"/>
              </a:solidFill>
              <a:latin typeface="Calibri" pitchFamily="34" charset="0"/>
            </a:endParaRPr>
          </a:p>
        </p:txBody>
      </p:sp>
      <p:sp>
        <p:nvSpPr>
          <p:cNvPr id="35" name="AutoShape 15"/>
          <p:cNvSpPr>
            <a:spLocks noChangeArrowheads="1"/>
          </p:cNvSpPr>
          <p:nvPr/>
        </p:nvSpPr>
        <p:spPr bwMode="auto">
          <a:xfrm>
            <a:off x="128409" y="3718456"/>
            <a:ext cx="1781211" cy="1944642"/>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ru-RU" sz="1400" b="1" dirty="0" smtClean="0">
                <a:solidFill>
                  <a:srgbClr val="00642D"/>
                </a:solidFill>
                <a:latin typeface="Calibri" pitchFamily="34" charset="0"/>
              </a:rPr>
              <a:t>Конвенции</a:t>
            </a:r>
            <a:endParaRPr lang="en-US" sz="1400" b="1" dirty="0" smtClean="0">
              <a:solidFill>
                <a:srgbClr val="00642D"/>
              </a:solidFill>
              <a:latin typeface="Calibri" pitchFamily="34" charset="0"/>
            </a:endParaRPr>
          </a:p>
          <a:p>
            <a:pPr marL="285750" indent="-285750">
              <a:buFont typeface="Arial"/>
              <a:buChar char="•"/>
            </a:pPr>
            <a:r>
              <a:rPr lang="ru-RU" sz="1200" b="1" dirty="0" smtClean="0">
                <a:solidFill>
                  <a:srgbClr val="00642D"/>
                </a:solidFill>
                <a:latin typeface="Calibri" pitchFamily="34" charset="0"/>
              </a:rPr>
              <a:t>КБР</a:t>
            </a:r>
            <a:endParaRPr lang="en-US" sz="1200" b="1" dirty="0">
              <a:solidFill>
                <a:srgbClr val="00642D"/>
              </a:solidFill>
              <a:latin typeface="Calibri" pitchFamily="34" charset="0"/>
            </a:endParaRPr>
          </a:p>
          <a:p>
            <a:pPr marL="285750" indent="-285750">
              <a:buFont typeface="Arial"/>
              <a:buChar char="•"/>
            </a:pPr>
            <a:r>
              <a:rPr lang="ru-RU" sz="1200" b="1" dirty="0" smtClean="0">
                <a:solidFill>
                  <a:srgbClr val="00642D"/>
                </a:solidFill>
                <a:latin typeface="Calibri" pitchFamily="34" charset="0"/>
              </a:rPr>
              <a:t>РКИК ООН</a:t>
            </a:r>
            <a:endParaRPr lang="en-US" sz="1200" b="1" dirty="0">
              <a:solidFill>
                <a:srgbClr val="00642D"/>
              </a:solidFill>
              <a:latin typeface="Calibri" pitchFamily="34" charset="0"/>
            </a:endParaRPr>
          </a:p>
          <a:p>
            <a:pPr marL="285750" indent="-285750">
              <a:buFont typeface="Arial"/>
              <a:buChar char="•"/>
            </a:pPr>
            <a:r>
              <a:rPr lang="ru-RU" sz="1200" b="1" dirty="0" smtClean="0">
                <a:solidFill>
                  <a:srgbClr val="00642D"/>
                </a:solidFill>
                <a:latin typeface="Calibri" pitchFamily="34" charset="0"/>
              </a:rPr>
              <a:t>Стокгольмская </a:t>
            </a:r>
          </a:p>
          <a:p>
            <a:r>
              <a:rPr lang="ru-RU" sz="1200" b="1" dirty="0" smtClean="0">
                <a:solidFill>
                  <a:srgbClr val="00642D"/>
                </a:solidFill>
                <a:latin typeface="Calibri" pitchFamily="34" charset="0"/>
              </a:rPr>
              <a:t>конвенция </a:t>
            </a:r>
            <a:r>
              <a:rPr lang="en-US" sz="1200" b="1" dirty="0" smtClean="0">
                <a:solidFill>
                  <a:srgbClr val="00642D"/>
                </a:solidFill>
                <a:latin typeface="Calibri" pitchFamily="34" charset="0"/>
              </a:rPr>
              <a:t>(</a:t>
            </a:r>
            <a:r>
              <a:rPr lang="ru-RU" sz="1200" b="1" dirty="0" smtClean="0">
                <a:solidFill>
                  <a:srgbClr val="00642D"/>
                </a:solidFill>
                <a:latin typeface="Calibri" pitchFamily="34" charset="0"/>
              </a:rPr>
              <a:t>СОЗ</a:t>
            </a:r>
            <a:r>
              <a:rPr lang="en-US" sz="1200" b="1" dirty="0" smtClean="0">
                <a:solidFill>
                  <a:srgbClr val="00642D"/>
                </a:solidFill>
                <a:latin typeface="Calibri" pitchFamily="34" charset="0"/>
              </a:rPr>
              <a:t>)</a:t>
            </a:r>
            <a:endParaRPr lang="en-US" sz="1200" b="1" dirty="0">
              <a:solidFill>
                <a:srgbClr val="00642D"/>
              </a:solidFill>
              <a:latin typeface="Calibri" pitchFamily="34" charset="0"/>
            </a:endParaRPr>
          </a:p>
          <a:p>
            <a:pPr marL="285750" indent="-285750">
              <a:buFont typeface="Arial"/>
              <a:buChar char="•"/>
            </a:pPr>
            <a:r>
              <a:rPr lang="ru-RU" sz="1200" b="1" dirty="0">
                <a:solidFill>
                  <a:srgbClr val="00642D"/>
                </a:solidFill>
                <a:latin typeface="Calibri" pitchFamily="34" charset="0"/>
              </a:rPr>
              <a:t>КБОООН</a:t>
            </a:r>
            <a:endParaRPr lang="en-US" sz="1200" b="1" dirty="0">
              <a:solidFill>
                <a:srgbClr val="00642D"/>
              </a:solidFill>
              <a:latin typeface="Calibri" pitchFamily="34" charset="0"/>
            </a:endParaRPr>
          </a:p>
          <a:p>
            <a:pPr marL="285750" indent="-285750">
              <a:buFont typeface="Arial"/>
              <a:buChar char="•"/>
            </a:pPr>
            <a:r>
              <a:rPr lang="ru-RU" sz="1200" b="1" dirty="0" err="1" smtClean="0">
                <a:solidFill>
                  <a:srgbClr val="00642D"/>
                </a:solidFill>
                <a:latin typeface="Calibri" pitchFamily="34" charset="0"/>
              </a:rPr>
              <a:t>Монреальский</a:t>
            </a:r>
            <a:r>
              <a:rPr lang="ru-RU" sz="1200" b="1" dirty="0" smtClean="0">
                <a:solidFill>
                  <a:srgbClr val="00642D"/>
                </a:solidFill>
                <a:latin typeface="Calibri" pitchFamily="34" charset="0"/>
              </a:rPr>
              <a:t> </a:t>
            </a:r>
          </a:p>
          <a:p>
            <a:r>
              <a:rPr lang="ru-RU" sz="1200" b="1" dirty="0" smtClean="0">
                <a:solidFill>
                  <a:srgbClr val="00642D"/>
                </a:solidFill>
                <a:latin typeface="Calibri" pitchFamily="34" charset="0"/>
              </a:rPr>
              <a:t>протокол</a:t>
            </a:r>
            <a:endParaRPr lang="en-US" sz="1200" b="1" dirty="0">
              <a:solidFill>
                <a:srgbClr val="00642D"/>
              </a:solidFill>
              <a:latin typeface="Calibri" pitchFamily="34" charset="0"/>
            </a:endParaRPr>
          </a:p>
          <a:p>
            <a:pPr marL="285750" indent="-285750">
              <a:buFont typeface="Arial"/>
              <a:buChar char="•"/>
            </a:pPr>
            <a:r>
              <a:rPr lang="ru-RU" sz="1200" b="1" dirty="0" err="1" smtClean="0">
                <a:solidFill>
                  <a:srgbClr val="00642D"/>
                </a:solidFill>
                <a:latin typeface="Calibri" pitchFamily="34" charset="0"/>
              </a:rPr>
              <a:t>Минаматская</a:t>
            </a:r>
            <a:r>
              <a:rPr lang="ru-RU" sz="1200" b="1" dirty="0" smtClean="0">
                <a:solidFill>
                  <a:srgbClr val="00642D"/>
                </a:solidFill>
                <a:latin typeface="Calibri" pitchFamily="34" charset="0"/>
              </a:rPr>
              <a:t> </a:t>
            </a:r>
          </a:p>
          <a:p>
            <a:r>
              <a:rPr lang="ru-RU" sz="1200" b="1" dirty="0" smtClean="0">
                <a:solidFill>
                  <a:srgbClr val="00642D"/>
                </a:solidFill>
                <a:latin typeface="Calibri" pitchFamily="34" charset="0"/>
              </a:rPr>
              <a:t>конвенция</a:t>
            </a:r>
            <a:endParaRPr lang="en-US" sz="1200" b="1" dirty="0">
              <a:solidFill>
                <a:srgbClr val="00642D"/>
              </a:solidFill>
              <a:latin typeface="Calibri" pitchFamily="34" charset="0"/>
            </a:endParaRPr>
          </a:p>
        </p:txBody>
      </p:sp>
      <p:sp>
        <p:nvSpPr>
          <p:cNvPr id="36" name="Text Box 14"/>
          <p:cNvSpPr txBox="1">
            <a:spLocks noChangeArrowheads="1"/>
          </p:cNvSpPr>
          <p:nvPr/>
        </p:nvSpPr>
        <p:spPr bwMode="auto">
          <a:xfrm>
            <a:off x="498516"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ru-RU" sz="1600" dirty="0" smtClean="0">
                <a:solidFill>
                  <a:srgbClr val="4D4D4D"/>
                </a:solidFill>
                <a:latin typeface="Calibri" pitchFamily="34" charset="0"/>
              </a:rPr>
              <a:t>Стратегия</a:t>
            </a:r>
            <a:endParaRPr lang="en-US" sz="1600" dirty="0">
              <a:solidFill>
                <a:srgbClr val="4D4D4D"/>
              </a:solidFill>
              <a:latin typeface="Calibri" pitchFamily="34" charset="0"/>
            </a:endParaRPr>
          </a:p>
        </p:txBody>
      </p:sp>
      <p:sp>
        <p:nvSpPr>
          <p:cNvPr id="37" name="Text Box 14"/>
          <p:cNvSpPr txBox="1">
            <a:spLocks noChangeArrowheads="1"/>
          </p:cNvSpPr>
          <p:nvPr/>
        </p:nvSpPr>
        <p:spPr bwMode="auto">
          <a:xfrm>
            <a:off x="40386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ru-RU" sz="1600" dirty="0" smtClean="0">
                <a:solidFill>
                  <a:srgbClr val="4D4D4D"/>
                </a:solidFill>
                <a:latin typeface="Calibri" pitchFamily="34" charset="0"/>
              </a:rPr>
              <a:t>Операции</a:t>
            </a:r>
            <a:endParaRPr lang="en-US" sz="1600" dirty="0">
              <a:solidFill>
                <a:srgbClr val="4D4D4D"/>
              </a:solidFill>
              <a:latin typeface="Calibri" pitchFamily="34" charset="0"/>
            </a:endParaRPr>
          </a:p>
        </p:txBody>
      </p:sp>
      <p:sp>
        <p:nvSpPr>
          <p:cNvPr id="38" name="Text Box 14"/>
          <p:cNvSpPr txBox="1">
            <a:spLocks noChangeArrowheads="1"/>
          </p:cNvSpPr>
          <p:nvPr/>
        </p:nvSpPr>
        <p:spPr bwMode="auto">
          <a:xfrm>
            <a:off x="7345137"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ru-RU" sz="1600" dirty="0" smtClean="0">
                <a:solidFill>
                  <a:srgbClr val="4D4D4D"/>
                </a:solidFill>
                <a:latin typeface="Calibri" pitchFamily="34" charset="0"/>
              </a:rPr>
              <a:t>Действия</a:t>
            </a:r>
            <a:endParaRPr lang="en-US" sz="1600" dirty="0">
              <a:solidFill>
                <a:srgbClr val="4D4D4D"/>
              </a:solidFill>
              <a:latin typeface="Calibri" pitchFamily="34" charset="0"/>
            </a:endParaRPr>
          </a:p>
        </p:txBody>
      </p:sp>
      <p:sp>
        <p:nvSpPr>
          <p:cNvPr id="39" name="Line 11"/>
          <p:cNvSpPr>
            <a:spLocks noChangeShapeType="1"/>
          </p:cNvSpPr>
          <p:nvPr/>
        </p:nvSpPr>
        <p:spPr bwMode="auto">
          <a:xfrm flipH="1">
            <a:off x="1078498" y="3231095"/>
            <a:ext cx="1" cy="502153"/>
          </a:xfrm>
          <a:prstGeom prst="line">
            <a:avLst/>
          </a:prstGeom>
          <a:noFill/>
          <a:ln w="19050">
            <a:solidFill>
              <a:srgbClr val="00642D"/>
            </a:solidFill>
            <a:round/>
            <a:headEnd/>
            <a:tailEnd/>
          </a:ln>
          <a:effectLst/>
        </p:spPr>
        <p:txBody>
          <a:bodyPr/>
          <a:lstStyle/>
          <a:p>
            <a:endParaRPr lang="pt-BR"/>
          </a:p>
        </p:txBody>
      </p:sp>
      <p:sp>
        <p:nvSpPr>
          <p:cNvPr id="40" name="Line 11"/>
          <p:cNvSpPr>
            <a:spLocks noChangeShapeType="1"/>
          </p:cNvSpPr>
          <p:nvPr/>
        </p:nvSpPr>
        <p:spPr bwMode="auto">
          <a:xfrm flipV="1">
            <a:off x="1076080" y="3474774"/>
            <a:ext cx="985095" cy="1"/>
          </a:xfrm>
          <a:prstGeom prst="line">
            <a:avLst/>
          </a:prstGeom>
          <a:noFill/>
          <a:ln w="19050">
            <a:solidFill>
              <a:srgbClr val="00642D"/>
            </a:solidFill>
            <a:round/>
            <a:headEnd/>
            <a:tailEnd type="stealth"/>
          </a:ln>
          <a:effectLst/>
        </p:spPr>
        <p:txBody>
          <a:bodyPr/>
          <a:lstStyle/>
          <a:p>
            <a:endParaRPr lang="pt-BR"/>
          </a:p>
        </p:txBody>
      </p:sp>
      <p:sp>
        <p:nvSpPr>
          <p:cNvPr id="41" name="Line 11"/>
          <p:cNvSpPr>
            <a:spLocks noChangeShapeType="1"/>
          </p:cNvSpPr>
          <p:nvPr/>
        </p:nvSpPr>
        <p:spPr bwMode="auto">
          <a:xfrm>
            <a:off x="3343640" y="2423845"/>
            <a:ext cx="254" cy="463414"/>
          </a:xfrm>
          <a:prstGeom prst="line">
            <a:avLst/>
          </a:prstGeom>
          <a:noFill/>
          <a:ln w="19050">
            <a:solidFill>
              <a:srgbClr val="00642D"/>
            </a:solidFill>
            <a:round/>
            <a:headEnd/>
            <a:tailEnd type="stealth"/>
          </a:ln>
          <a:effectLst/>
        </p:spPr>
        <p:txBody>
          <a:bodyPr/>
          <a:lstStyle/>
          <a:p>
            <a:endParaRPr lang="pt-BR"/>
          </a:p>
        </p:txBody>
      </p:sp>
      <p:sp>
        <p:nvSpPr>
          <p:cNvPr id="42" name="Line 11"/>
          <p:cNvSpPr>
            <a:spLocks noChangeShapeType="1"/>
          </p:cNvSpPr>
          <p:nvPr/>
        </p:nvSpPr>
        <p:spPr bwMode="auto">
          <a:xfrm flipH="1" flipV="1">
            <a:off x="3343645" y="3929067"/>
            <a:ext cx="1" cy="450645"/>
          </a:xfrm>
          <a:prstGeom prst="line">
            <a:avLst/>
          </a:prstGeom>
          <a:noFill/>
          <a:ln w="19050">
            <a:solidFill>
              <a:srgbClr val="00642D"/>
            </a:solidFill>
            <a:round/>
            <a:headEnd/>
            <a:tailEnd type="stealth"/>
          </a:ln>
          <a:effectLst/>
        </p:spPr>
        <p:txBody>
          <a:bodyPr/>
          <a:lstStyle/>
          <a:p>
            <a:endParaRPr lang="pt-BR"/>
          </a:p>
        </p:txBody>
      </p:sp>
      <p:sp>
        <p:nvSpPr>
          <p:cNvPr id="43" name="Line 11"/>
          <p:cNvSpPr>
            <a:spLocks noChangeShapeType="1"/>
          </p:cNvSpPr>
          <p:nvPr/>
        </p:nvSpPr>
        <p:spPr bwMode="auto">
          <a:xfrm>
            <a:off x="5652564" y="2834551"/>
            <a:ext cx="145537" cy="562"/>
          </a:xfrm>
          <a:prstGeom prst="line">
            <a:avLst/>
          </a:prstGeom>
          <a:noFill/>
          <a:ln w="19050">
            <a:solidFill>
              <a:srgbClr val="00642D"/>
            </a:solidFill>
            <a:round/>
            <a:headEnd/>
            <a:tailEnd type="stealth"/>
          </a:ln>
          <a:effectLst/>
        </p:spPr>
        <p:txBody>
          <a:bodyPr/>
          <a:lstStyle/>
          <a:p>
            <a:endParaRPr lang="pt-BR" baseline="-25000" dirty="0"/>
          </a:p>
        </p:txBody>
      </p:sp>
      <p:sp>
        <p:nvSpPr>
          <p:cNvPr id="44" name="Line 11"/>
          <p:cNvSpPr>
            <a:spLocks noChangeShapeType="1"/>
          </p:cNvSpPr>
          <p:nvPr/>
        </p:nvSpPr>
        <p:spPr bwMode="auto">
          <a:xfrm flipV="1">
            <a:off x="5547916" y="4191195"/>
            <a:ext cx="273029" cy="1"/>
          </a:xfrm>
          <a:prstGeom prst="line">
            <a:avLst/>
          </a:prstGeom>
          <a:noFill/>
          <a:ln w="19050">
            <a:solidFill>
              <a:srgbClr val="00642D"/>
            </a:solidFill>
            <a:round/>
            <a:headEnd/>
            <a:tailEnd type="stealth"/>
          </a:ln>
          <a:effectLst/>
        </p:spPr>
        <p:txBody>
          <a:bodyPr/>
          <a:lstStyle/>
          <a:p>
            <a:endParaRPr lang="pt-BR"/>
          </a:p>
        </p:txBody>
      </p:sp>
      <p:sp>
        <p:nvSpPr>
          <p:cNvPr id="45" name="Line 11"/>
          <p:cNvSpPr>
            <a:spLocks noChangeShapeType="1"/>
          </p:cNvSpPr>
          <p:nvPr/>
        </p:nvSpPr>
        <p:spPr bwMode="auto">
          <a:xfrm flipV="1">
            <a:off x="7126365" y="3455653"/>
            <a:ext cx="166247" cy="12314"/>
          </a:xfrm>
          <a:prstGeom prst="line">
            <a:avLst/>
          </a:prstGeom>
          <a:noFill/>
          <a:ln w="19050">
            <a:solidFill>
              <a:srgbClr val="00642D"/>
            </a:solidFill>
            <a:round/>
            <a:headEnd/>
            <a:tailEnd type="stealth"/>
          </a:ln>
          <a:effectLst/>
        </p:spPr>
        <p:txBody>
          <a:bodyPr/>
          <a:lstStyle/>
          <a:p>
            <a:endParaRPr lang="pt-BR"/>
          </a:p>
        </p:txBody>
      </p:sp>
      <p:sp>
        <p:nvSpPr>
          <p:cNvPr id="46" name="Line 11"/>
          <p:cNvSpPr>
            <a:spLocks noChangeShapeType="1"/>
          </p:cNvSpPr>
          <p:nvPr/>
        </p:nvSpPr>
        <p:spPr bwMode="auto">
          <a:xfrm flipV="1">
            <a:off x="2183150" y="1519878"/>
            <a:ext cx="1732243" cy="6102"/>
          </a:xfrm>
          <a:prstGeom prst="line">
            <a:avLst/>
          </a:prstGeom>
          <a:noFill/>
          <a:ln w="19050">
            <a:solidFill>
              <a:srgbClr val="00642D"/>
            </a:solidFill>
            <a:round/>
            <a:headEnd/>
            <a:tailEnd type="stealth"/>
          </a:ln>
          <a:effectLst/>
        </p:spPr>
        <p:txBody>
          <a:bodyPr/>
          <a:lstStyle/>
          <a:p>
            <a:endParaRPr lang="pt-BR"/>
          </a:p>
        </p:txBody>
      </p:sp>
      <p:sp>
        <p:nvSpPr>
          <p:cNvPr id="47" name="Line 11"/>
          <p:cNvSpPr>
            <a:spLocks noChangeShapeType="1"/>
          </p:cNvSpPr>
          <p:nvPr/>
        </p:nvSpPr>
        <p:spPr bwMode="auto">
          <a:xfrm>
            <a:off x="5719831" y="1519876"/>
            <a:ext cx="1560035" cy="26325"/>
          </a:xfrm>
          <a:prstGeom prst="line">
            <a:avLst/>
          </a:prstGeom>
          <a:noFill/>
          <a:ln w="19050">
            <a:solidFill>
              <a:srgbClr val="00642D"/>
            </a:solidFill>
            <a:round/>
            <a:headEnd/>
            <a:tailEnd type="stealth"/>
          </a:ln>
          <a:effectLst/>
        </p:spPr>
        <p:txBody>
          <a:bodyPr/>
          <a:lstStyle/>
          <a:p>
            <a:endParaRPr lang="pt-BR"/>
          </a:p>
        </p:txBody>
      </p:sp>
      <p:sp>
        <p:nvSpPr>
          <p:cNvPr id="48" name="AutoShape 15"/>
          <p:cNvSpPr>
            <a:spLocks noChangeArrowheads="1"/>
          </p:cNvSpPr>
          <p:nvPr/>
        </p:nvSpPr>
        <p:spPr bwMode="auto">
          <a:xfrm>
            <a:off x="4679164" y="3752594"/>
            <a:ext cx="973400" cy="781974"/>
          </a:xfrm>
          <a:prstGeom prst="roundRect">
            <a:avLst>
              <a:gd name="adj" fmla="val 16667"/>
            </a:avLst>
          </a:prstGeom>
          <a:solidFill>
            <a:srgbClr val="006600"/>
          </a:solidFill>
          <a:ln w="9525">
            <a:solidFill>
              <a:srgbClr val="00642D"/>
            </a:solidFill>
            <a:round/>
            <a:headEnd/>
            <a:tailEnd/>
          </a:ln>
          <a:effectLst/>
        </p:spPr>
        <p:txBody>
          <a:bodyPr wrap="none" anchor="ctr"/>
          <a:lstStyle/>
          <a:p>
            <a:pPr algn="ctr"/>
            <a:r>
              <a:rPr lang="ru-RU" sz="1400" b="1" dirty="0" smtClean="0">
                <a:solidFill>
                  <a:schemeClr val="bg1"/>
                </a:solidFill>
                <a:latin typeface="Calibri" pitchFamily="34" charset="0"/>
              </a:rPr>
              <a:t>Доверенное </a:t>
            </a:r>
          </a:p>
          <a:p>
            <a:pPr algn="ctr"/>
            <a:r>
              <a:rPr lang="ru-RU" sz="1400" b="1" dirty="0" smtClean="0">
                <a:solidFill>
                  <a:schemeClr val="bg1"/>
                </a:solidFill>
                <a:latin typeface="Calibri" pitchFamily="34" charset="0"/>
              </a:rPr>
              <a:t>лицо </a:t>
            </a:r>
            <a:r>
              <a:rPr lang="ru-RU" sz="1400" b="1" dirty="0">
                <a:solidFill>
                  <a:schemeClr val="bg1"/>
                </a:solidFill>
                <a:latin typeface="Calibri" pitchFamily="34" charset="0"/>
              </a:rPr>
              <a:t>ГЭФ</a:t>
            </a:r>
            <a:endParaRPr lang="en-US" sz="1400" b="1" dirty="0">
              <a:solidFill>
                <a:schemeClr val="bg1"/>
              </a:solidFill>
              <a:latin typeface="Calibri" pitchFamily="34" charset="0"/>
            </a:endParaRPr>
          </a:p>
        </p:txBody>
      </p:sp>
      <p:cxnSp>
        <p:nvCxnSpPr>
          <p:cNvPr id="49" name="Straight Connector 48"/>
          <p:cNvCxnSpPr>
            <a:stCxn id="33" idx="3"/>
          </p:cNvCxnSpPr>
          <p:nvPr/>
        </p:nvCxnSpPr>
        <p:spPr>
          <a:xfrm>
            <a:off x="4128074" y="3407844"/>
            <a:ext cx="360362" cy="14350"/>
          </a:xfrm>
          <a:prstGeom prst="line">
            <a:avLst/>
          </a:prstGeom>
          <a:ln w="19050">
            <a:solidFill>
              <a:srgbClr val="006600"/>
            </a:solidFill>
          </a:ln>
        </p:spPr>
        <p:style>
          <a:lnRef idx="1">
            <a:schemeClr val="dk1"/>
          </a:lnRef>
          <a:fillRef idx="0">
            <a:schemeClr val="dk1"/>
          </a:fillRef>
          <a:effectRef idx="0">
            <a:schemeClr val="dk1"/>
          </a:effectRef>
          <a:fontRef idx="minor">
            <a:schemeClr val="tx1"/>
          </a:fontRef>
        </p:style>
      </p:cxnSp>
      <p:sp>
        <p:nvSpPr>
          <p:cNvPr id="50" name="Line 11"/>
          <p:cNvSpPr>
            <a:spLocks noChangeShapeType="1"/>
          </p:cNvSpPr>
          <p:nvPr/>
        </p:nvSpPr>
        <p:spPr bwMode="auto">
          <a:xfrm>
            <a:off x="4483785" y="2817076"/>
            <a:ext cx="9302" cy="1315395"/>
          </a:xfrm>
          <a:prstGeom prst="line">
            <a:avLst/>
          </a:prstGeom>
          <a:noFill/>
          <a:ln w="19050">
            <a:solidFill>
              <a:srgbClr val="00642D"/>
            </a:solidFill>
            <a:round/>
            <a:headEnd/>
            <a:tailEnd/>
          </a:ln>
          <a:effectLst/>
        </p:spPr>
        <p:txBody>
          <a:bodyPr/>
          <a:lstStyle/>
          <a:p>
            <a:endParaRPr lang="pt-BR"/>
          </a:p>
        </p:txBody>
      </p:sp>
      <p:sp>
        <p:nvSpPr>
          <p:cNvPr id="51" name="Line 11"/>
          <p:cNvSpPr>
            <a:spLocks noChangeShapeType="1"/>
          </p:cNvSpPr>
          <p:nvPr/>
        </p:nvSpPr>
        <p:spPr bwMode="auto">
          <a:xfrm flipV="1">
            <a:off x="4483785" y="2834551"/>
            <a:ext cx="232865" cy="1"/>
          </a:xfrm>
          <a:prstGeom prst="line">
            <a:avLst/>
          </a:prstGeom>
          <a:noFill/>
          <a:ln w="19050">
            <a:solidFill>
              <a:srgbClr val="00642D"/>
            </a:solidFill>
            <a:round/>
            <a:headEnd/>
            <a:tailEnd type="stealth"/>
          </a:ln>
          <a:effectLst/>
        </p:spPr>
        <p:txBody>
          <a:bodyPr/>
          <a:lstStyle/>
          <a:p>
            <a:endParaRPr lang="pt-BR"/>
          </a:p>
        </p:txBody>
      </p:sp>
      <p:sp>
        <p:nvSpPr>
          <p:cNvPr id="52" name="Line 11"/>
          <p:cNvSpPr>
            <a:spLocks noChangeShapeType="1"/>
          </p:cNvSpPr>
          <p:nvPr/>
        </p:nvSpPr>
        <p:spPr bwMode="auto">
          <a:xfrm flipV="1">
            <a:off x="4455567" y="4132470"/>
            <a:ext cx="232865" cy="1"/>
          </a:xfrm>
          <a:prstGeom prst="line">
            <a:avLst/>
          </a:prstGeom>
          <a:noFill/>
          <a:ln w="19050">
            <a:solidFill>
              <a:srgbClr val="00642D"/>
            </a:solidFill>
            <a:round/>
            <a:headEnd/>
            <a:tailEnd type="stealth"/>
          </a:ln>
          <a:effectLst/>
        </p:spPr>
        <p:txBody>
          <a:bodyPr/>
          <a:lstStyle/>
          <a:p>
            <a:endParaRPr lang="pt-BR"/>
          </a:p>
        </p:txBody>
      </p:sp>
      <p:cxnSp>
        <p:nvCxnSpPr>
          <p:cNvPr id="53" name="Straight Arrow Connector 52"/>
          <p:cNvCxnSpPr/>
          <p:nvPr/>
        </p:nvCxnSpPr>
        <p:spPr>
          <a:xfrm>
            <a:off x="5179721" y="3237668"/>
            <a:ext cx="9302" cy="508777"/>
          </a:xfrm>
          <a:prstGeom prst="straightConnector1">
            <a:avLst/>
          </a:prstGeom>
          <a:ln w="19050">
            <a:solidFill>
              <a:srgbClr val="0066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3182113293"/>
              </p:ext>
            </p:extLst>
          </p:nvPr>
        </p:nvGraphicFramePr>
        <p:xfrm>
          <a:off x="485775" y="304800"/>
          <a:ext cx="8172450"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725853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97216998"/>
              </p:ext>
            </p:extLst>
          </p:nvPr>
        </p:nvGraphicFramePr>
        <p:xfrm>
          <a:off x="179512" y="1628800"/>
          <a:ext cx="8852174" cy="4968551"/>
        </p:xfrm>
        <a:graphic>
          <a:graphicData uri="http://schemas.openxmlformats.org/drawingml/2006/table">
            <a:tbl>
              <a:tblPr firstRow="1" bandRow="1">
                <a:tableStyleId>{5C22544A-7EE6-4342-B048-85BDC9FD1C3A}</a:tableStyleId>
              </a:tblPr>
              <a:tblGrid>
                <a:gridCol w="5707881"/>
                <a:gridCol w="3144293"/>
              </a:tblGrid>
              <a:tr h="495722">
                <a:tc>
                  <a:txBody>
                    <a:bodyPr/>
                    <a:lstStyle/>
                    <a:p>
                      <a:r>
                        <a:rPr lang="ru-RU" sz="1400" dirty="0" smtClean="0"/>
                        <a:t>Тематические области</a:t>
                      </a:r>
                      <a:endParaRPr lang="en-US" sz="1400" dirty="0"/>
                    </a:p>
                  </a:txBody>
                  <a:tcPr marL="67985" marR="67985" marT="33993" marB="33993"/>
                </a:tc>
                <a:tc>
                  <a:txBody>
                    <a:bodyPr/>
                    <a:lstStyle/>
                    <a:p>
                      <a:r>
                        <a:rPr lang="ru-RU" sz="1400" dirty="0" smtClean="0"/>
                        <a:t>Программные целевые показатели</a:t>
                      </a:r>
                      <a:r>
                        <a:rPr lang="ru-RU" sz="1400" baseline="0" dirty="0" smtClean="0"/>
                        <a:t> ГЭФ-6</a:t>
                      </a:r>
                      <a:r>
                        <a:rPr lang="en-US" sz="1400" baseline="0" dirty="0" smtClean="0"/>
                        <a:t> </a:t>
                      </a:r>
                      <a:r>
                        <a:rPr lang="ru-RU" sz="1400" baseline="0" dirty="0" smtClean="0"/>
                        <a:t>в млн. долларов США</a:t>
                      </a:r>
                      <a:r>
                        <a:rPr lang="en-US" sz="1400" baseline="0" dirty="0" smtClean="0"/>
                        <a:t>)</a:t>
                      </a:r>
                      <a:endParaRPr lang="en-US" sz="1400" dirty="0"/>
                    </a:p>
                  </a:txBody>
                  <a:tcPr marL="67985" marR="67985" marT="33993" marB="33993"/>
                </a:tc>
              </a:tr>
              <a:tr h="351254">
                <a:tc>
                  <a:txBody>
                    <a:bodyPr/>
                    <a:lstStyle/>
                    <a:p>
                      <a:r>
                        <a:rPr lang="ru-RU" sz="1400" b="1" dirty="0" smtClean="0">
                          <a:solidFill>
                            <a:schemeClr val="tx1"/>
                          </a:solidFill>
                        </a:rPr>
                        <a:t>БИОРАЗНООБРАЗИЕ</a:t>
                      </a:r>
                      <a:endParaRPr lang="en-US" sz="1400" b="1" dirty="0">
                        <a:solidFill>
                          <a:schemeClr val="tx1"/>
                        </a:solidFill>
                      </a:endParaRPr>
                    </a:p>
                  </a:txBody>
                  <a:tcPr marL="67985" marR="67985" marT="33993" marB="33993"/>
                </a:tc>
                <a:tc>
                  <a:txBody>
                    <a:bodyPr/>
                    <a:lstStyle/>
                    <a:p>
                      <a:r>
                        <a:rPr lang="en-US" sz="1400" b="1" dirty="0" smtClean="0"/>
                        <a:t>1</a:t>
                      </a:r>
                      <a:r>
                        <a:rPr lang="ru-RU" sz="1400" b="1" baseline="0" dirty="0" smtClean="0"/>
                        <a:t> </a:t>
                      </a:r>
                      <a:r>
                        <a:rPr lang="en-US" sz="1400" b="1" dirty="0" smtClean="0"/>
                        <a:t>296</a:t>
                      </a:r>
                      <a:endParaRPr lang="en-US" sz="1400" b="1" dirty="0"/>
                    </a:p>
                  </a:txBody>
                  <a:tcPr marL="67985" marR="67985" marT="33993" marB="33993"/>
                </a:tc>
              </a:tr>
              <a:tr h="490057">
                <a:tc>
                  <a:txBody>
                    <a:bodyPr/>
                    <a:lstStyle/>
                    <a:p>
                      <a:pPr marL="0" indent="0">
                        <a:buFont typeface="Arial" panose="020B0604020202020204" pitchFamily="34" charset="0"/>
                        <a:buNone/>
                      </a:pPr>
                      <a:r>
                        <a:rPr lang="ru-RU" sz="1400" b="1" i="1" dirty="0" smtClean="0"/>
                        <a:t>Ассигнования</a:t>
                      </a:r>
                      <a:r>
                        <a:rPr lang="ru-RU" sz="1400" b="1" i="1" baseline="0" dirty="0" smtClean="0"/>
                        <a:t> для стран в соответствии с </a:t>
                      </a:r>
                      <a:r>
                        <a:rPr lang="ru-RU" sz="1400" b="1" i="1" dirty="0" smtClean="0"/>
                        <a:t>СПРР</a:t>
                      </a:r>
                      <a:endParaRPr lang="en-US" sz="1400" b="1" i="1" dirty="0"/>
                    </a:p>
                  </a:txBody>
                  <a:tcPr marL="67985" marR="67985" marT="33993" marB="33993"/>
                </a:tc>
                <a:tc>
                  <a:txBody>
                    <a:bodyPr/>
                    <a:lstStyle/>
                    <a:p>
                      <a:pPr lvl="1"/>
                      <a:r>
                        <a:rPr lang="en-US" sz="1400" dirty="0" smtClean="0"/>
                        <a:t>1</a:t>
                      </a:r>
                      <a:r>
                        <a:rPr lang="ru-RU" sz="1400" baseline="0" dirty="0" smtClean="0"/>
                        <a:t> </a:t>
                      </a:r>
                      <a:r>
                        <a:rPr lang="en-US" sz="1400" dirty="0" smtClean="0"/>
                        <a:t>051</a:t>
                      </a:r>
                      <a:endParaRPr lang="en-US" sz="1400" dirty="0"/>
                    </a:p>
                  </a:txBody>
                  <a:tcPr marL="67985" marR="67985" marT="33993" marB="33993"/>
                </a:tc>
              </a:tr>
              <a:tr h="388079">
                <a:tc>
                  <a:txBody>
                    <a:bodyPr/>
                    <a:lstStyle/>
                    <a:p>
                      <a:pPr marL="0" indent="0">
                        <a:buFont typeface="Arial" panose="020B0604020202020204" pitchFamily="34" charset="0"/>
                        <a:buNone/>
                      </a:pPr>
                      <a:r>
                        <a:rPr lang="ru-RU" sz="1400" b="1" i="1" dirty="0" smtClean="0"/>
                        <a:t>Резервные ресурсы в соответствии с СПРР</a:t>
                      </a:r>
                      <a:endParaRPr lang="en-US" sz="1400" b="1" i="1" dirty="0"/>
                    </a:p>
                  </a:txBody>
                  <a:tcPr marL="67985" marR="67985" marT="33993" marB="33993"/>
                </a:tc>
                <a:tc>
                  <a:txBody>
                    <a:bodyPr/>
                    <a:lstStyle/>
                    <a:p>
                      <a:pPr lvl="1"/>
                      <a:r>
                        <a:rPr lang="en-US" sz="1400" dirty="0" smtClean="0"/>
                        <a:t>245</a:t>
                      </a:r>
                      <a:endParaRPr lang="en-US" sz="1400" dirty="0"/>
                    </a:p>
                  </a:txBody>
                  <a:tcPr marL="67985" marR="67985" marT="33993" marB="33993"/>
                </a:tc>
              </a:tr>
              <a:tr h="441901">
                <a:tc>
                  <a:txBody>
                    <a:bodyPr/>
                    <a:lstStyle/>
                    <a:p>
                      <a:pPr marL="0" indent="0">
                        <a:buFont typeface="+mj-lt"/>
                        <a:buNone/>
                      </a:pPr>
                      <a:r>
                        <a:rPr lang="en-US" sz="1400" dirty="0" smtClean="0"/>
                        <a:t>    - </a:t>
                      </a:r>
                      <a:r>
                        <a:rPr lang="ru-RU" sz="1400" dirty="0" smtClean="0"/>
                        <a:t>Обязательства по Конвенции</a:t>
                      </a:r>
                      <a:endParaRPr lang="en-US" sz="1400" dirty="0"/>
                    </a:p>
                  </a:txBody>
                  <a:tcPr marL="67985" marR="67985" marT="33993" marB="33993"/>
                </a:tc>
                <a:tc>
                  <a:txBody>
                    <a:bodyPr/>
                    <a:lstStyle/>
                    <a:p>
                      <a:pPr lvl="2"/>
                      <a:r>
                        <a:rPr lang="en-US" sz="1400" dirty="0" smtClean="0"/>
                        <a:t>13</a:t>
                      </a:r>
                      <a:endParaRPr lang="en-US" sz="1400" dirty="0"/>
                    </a:p>
                  </a:txBody>
                  <a:tcPr marL="67985" marR="67985" marT="33993" marB="33993"/>
                </a:tc>
              </a:tr>
              <a:tr h="467395">
                <a:tc>
                  <a:txBody>
                    <a:bodyPr/>
                    <a:lstStyle/>
                    <a:p>
                      <a:pPr marL="0" indent="0">
                        <a:buFont typeface="+mj-lt"/>
                        <a:buNone/>
                      </a:pPr>
                      <a:r>
                        <a:rPr lang="en-US" sz="1400" dirty="0" smtClean="0"/>
                        <a:t>    - </a:t>
                      </a:r>
                      <a:r>
                        <a:rPr lang="ru-RU" sz="1400" dirty="0" smtClean="0"/>
                        <a:t>Глобальные</a:t>
                      </a:r>
                      <a:r>
                        <a:rPr lang="ru-RU" sz="1400" baseline="0" dirty="0" smtClean="0"/>
                        <a:t> и </a:t>
                      </a:r>
                      <a:r>
                        <a:rPr lang="ru-RU" sz="1400" dirty="0" smtClean="0"/>
                        <a:t>региональные программы</a:t>
                      </a:r>
                      <a:endParaRPr lang="en-US" sz="1400" dirty="0"/>
                    </a:p>
                  </a:txBody>
                  <a:tcPr marL="67985" marR="67985" marT="33993" marB="33993"/>
                </a:tc>
                <a:tc>
                  <a:txBody>
                    <a:bodyPr/>
                    <a:lstStyle/>
                    <a:p>
                      <a:pPr lvl="2"/>
                      <a:r>
                        <a:rPr lang="en-US" sz="1400" dirty="0" smtClean="0"/>
                        <a:t>82</a:t>
                      </a:r>
                      <a:endParaRPr lang="en-US" sz="1400" dirty="0"/>
                    </a:p>
                  </a:txBody>
                  <a:tcPr marL="67985" marR="67985" marT="33993" marB="33993"/>
                </a:tc>
              </a:tr>
              <a:tr h="422072">
                <a:tc>
                  <a:txBody>
                    <a:bodyPr/>
                    <a:lstStyle/>
                    <a:p>
                      <a:pPr marL="0" indent="0">
                        <a:buFont typeface="+mj-lt"/>
                        <a:buNone/>
                      </a:pPr>
                      <a:r>
                        <a:rPr lang="en-US" sz="1400" dirty="0" smtClean="0"/>
                        <a:t>       *</a:t>
                      </a:r>
                      <a:r>
                        <a:rPr lang="ru-RU" sz="1400" dirty="0" smtClean="0"/>
                        <a:t>Программы комплексных подходов </a:t>
                      </a:r>
                      <a:endParaRPr lang="en-US" sz="1400" dirty="0"/>
                    </a:p>
                  </a:txBody>
                  <a:tcPr marL="67985" marR="67985" marT="33993" marB="33993"/>
                </a:tc>
                <a:tc>
                  <a:txBody>
                    <a:bodyPr/>
                    <a:lstStyle/>
                    <a:p>
                      <a:pPr lvl="3"/>
                      <a:r>
                        <a:rPr lang="en-US" sz="1400" dirty="0" smtClean="0"/>
                        <a:t>45</a:t>
                      </a:r>
                      <a:endParaRPr lang="en-US" sz="1400" dirty="0"/>
                    </a:p>
                  </a:txBody>
                  <a:tcPr marL="67985" marR="67985" marT="33993" marB="33993"/>
                </a:tc>
              </a:tr>
              <a:tr h="490057">
                <a:tc>
                  <a:txBody>
                    <a:bodyPr/>
                    <a:lstStyle/>
                    <a:p>
                      <a:r>
                        <a:rPr lang="en-US" sz="1400" dirty="0" smtClean="0"/>
                        <a:t>            a) </a:t>
                      </a:r>
                      <a:r>
                        <a:rPr lang="ru-RU" sz="1400" dirty="0" smtClean="0"/>
                        <a:t>Исключение обезлесения из цепочки поставок товаров</a:t>
                      </a:r>
                      <a:endParaRPr lang="en-US" sz="1400" dirty="0"/>
                    </a:p>
                  </a:txBody>
                  <a:tcPr marL="67985" marR="67985" marT="33993" marB="33993"/>
                </a:tc>
                <a:tc>
                  <a:txBody>
                    <a:bodyPr/>
                    <a:lstStyle/>
                    <a:p>
                      <a:pPr lvl="4"/>
                      <a:r>
                        <a:rPr lang="en-US" sz="1400" dirty="0" smtClean="0"/>
                        <a:t>35</a:t>
                      </a:r>
                      <a:endParaRPr lang="en-US" sz="1400" dirty="0"/>
                    </a:p>
                  </a:txBody>
                  <a:tcPr marL="67985" marR="67985" marT="33993" marB="33993"/>
                </a:tc>
              </a:tr>
              <a:tr h="657185">
                <a:tc>
                  <a:txBody>
                    <a:bodyPr/>
                    <a:lstStyle/>
                    <a:p>
                      <a:pPr lvl="0"/>
                      <a:r>
                        <a:rPr lang="en-US" sz="1400" dirty="0" smtClean="0"/>
                        <a:t>             b) </a:t>
                      </a:r>
                      <a:r>
                        <a:rPr lang="ru-RU" sz="1400" dirty="0" smtClean="0"/>
                        <a:t>Укрепление стабильности и восстановительной способности продовольственной обеспеченности в Африке</a:t>
                      </a:r>
                      <a:endParaRPr lang="en-US" sz="1400" dirty="0"/>
                    </a:p>
                  </a:txBody>
                  <a:tcPr marL="67985" marR="67985" marT="33993" marB="33993"/>
                </a:tc>
                <a:tc>
                  <a:txBody>
                    <a:bodyPr/>
                    <a:lstStyle/>
                    <a:p>
                      <a:pPr lvl="4"/>
                      <a:r>
                        <a:rPr lang="en-US" sz="1400" dirty="0" smtClean="0"/>
                        <a:t>10</a:t>
                      </a:r>
                      <a:endParaRPr lang="en-US" sz="1400" dirty="0"/>
                    </a:p>
                  </a:txBody>
                  <a:tcPr marL="67985" marR="67985" marT="33993" marB="33993"/>
                </a:tc>
              </a:tr>
              <a:tr h="478726">
                <a:tc>
                  <a:txBody>
                    <a:bodyPr/>
                    <a:lstStyle/>
                    <a:p>
                      <a:r>
                        <a:rPr lang="en-US" sz="1400" dirty="0" smtClean="0"/>
                        <a:t>        * </a:t>
                      </a:r>
                      <a:r>
                        <a:rPr lang="ru-RU" sz="1400" dirty="0" smtClean="0"/>
                        <a:t>Прочие глобальные и региональные программы</a:t>
                      </a:r>
                      <a:endParaRPr lang="en-US" sz="1400" dirty="0"/>
                    </a:p>
                  </a:txBody>
                  <a:tcPr marL="67985" marR="67985" marT="33993" marB="33993"/>
                </a:tc>
                <a:tc>
                  <a:txBody>
                    <a:bodyPr/>
                    <a:lstStyle/>
                    <a:p>
                      <a:pPr lvl="3"/>
                      <a:r>
                        <a:rPr lang="en-US" sz="1400" dirty="0" smtClean="0"/>
                        <a:t>37</a:t>
                      </a:r>
                      <a:endParaRPr lang="en-US" sz="1400" dirty="0"/>
                    </a:p>
                  </a:txBody>
                  <a:tcPr marL="67985" marR="67985" marT="33993" marB="33993"/>
                </a:tc>
              </a:tr>
              <a:tr h="286103">
                <a:tc>
                  <a:txBody>
                    <a:bodyPr/>
                    <a:lstStyle/>
                    <a:p>
                      <a:r>
                        <a:rPr lang="en-US" sz="1400" dirty="0" smtClean="0"/>
                        <a:t>    - </a:t>
                      </a:r>
                      <a:r>
                        <a:rPr lang="ru-RU" sz="1400" dirty="0" smtClean="0"/>
                        <a:t>Устойчивое управление лесами</a:t>
                      </a:r>
                      <a:endParaRPr lang="en-US" sz="1400" dirty="0"/>
                    </a:p>
                  </a:txBody>
                  <a:tcPr marL="67985" marR="67985" marT="33993" marB="33993"/>
                </a:tc>
                <a:tc>
                  <a:txBody>
                    <a:bodyPr/>
                    <a:lstStyle/>
                    <a:p>
                      <a:pPr lvl="2"/>
                      <a:r>
                        <a:rPr lang="en-US" sz="1400" dirty="0" smtClean="0"/>
                        <a:t>150</a:t>
                      </a:r>
                      <a:endParaRPr lang="en-US" sz="1400" dirty="0"/>
                    </a:p>
                  </a:txBody>
                  <a:tcPr marL="67985" marR="67985" marT="33993" marB="33993"/>
                </a:tc>
              </a:tr>
            </a:tbl>
          </a:graphicData>
        </a:graphic>
      </p:graphicFrame>
    </p:spTree>
    <p:extLst>
      <p:ext uri="{BB962C8B-B14F-4D97-AF65-F5344CB8AC3E}">
        <p14:creationId xmlns:p14="http://schemas.microsoft.com/office/powerpoint/2010/main" val="1918073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22169751"/>
              </p:ext>
            </p:extLst>
          </p:nvPr>
        </p:nvGraphicFramePr>
        <p:xfrm>
          <a:off x="683568" y="106816"/>
          <a:ext cx="7704856" cy="3460533"/>
        </p:xfrm>
        <a:graphic>
          <a:graphicData uri="http://schemas.openxmlformats.org/drawingml/2006/table">
            <a:tbl>
              <a:tblPr firstRow="1" bandRow="1">
                <a:tableStyleId>{5C22544A-7EE6-4342-B048-85BDC9FD1C3A}</a:tableStyleId>
              </a:tblPr>
              <a:tblGrid>
                <a:gridCol w="4655023"/>
                <a:gridCol w="3049833"/>
              </a:tblGrid>
              <a:tr h="282086">
                <a:tc>
                  <a:txBody>
                    <a:bodyPr/>
                    <a:lstStyle/>
                    <a:p>
                      <a:r>
                        <a:rPr lang="ru-RU" sz="1200" b="1" dirty="0" smtClean="0"/>
                        <a:t>ИЗМЕНЕНИЕ</a:t>
                      </a:r>
                      <a:r>
                        <a:rPr lang="ru-RU" sz="1200" b="1" baseline="0" dirty="0" smtClean="0"/>
                        <a:t> КЛИМАТА</a:t>
                      </a:r>
                      <a:endParaRPr lang="en-US" sz="1200" b="1" dirty="0"/>
                    </a:p>
                  </a:txBody>
                  <a:tcPr marL="67023" marR="67023" marT="33511" marB="33511"/>
                </a:tc>
                <a:tc>
                  <a:txBody>
                    <a:bodyPr/>
                    <a:lstStyle/>
                    <a:p>
                      <a:r>
                        <a:rPr lang="en-US" sz="1400" dirty="0" smtClean="0"/>
                        <a:t>1,260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t>Ассигнования для стран в соответствии с СПРР</a:t>
                      </a:r>
                    </a:p>
                  </a:txBody>
                  <a:tcPr marL="67023" marR="67023" marT="33511" marB="33511"/>
                </a:tc>
                <a:tc>
                  <a:txBody>
                    <a:bodyPr/>
                    <a:lstStyle/>
                    <a:p>
                      <a:pPr lvl="1"/>
                      <a:r>
                        <a:rPr lang="en-US" sz="1400" dirty="0" smtClean="0"/>
                        <a:t>941</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t>Резервные ресурсы в соответствии с СПРР</a:t>
                      </a:r>
                    </a:p>
                  </a:txBody>
                  <a:tcPr marL="67023" marR="67023" marT="33511" marB="33511"/>
                </a:tc>
                <a:tc>
                  <a:txBody>
                    <a:bodyPr/>
                    <a:lstStyle/>
                    <a:p>
                      <a:pPr lvl="1"/>
                      <a:r>
                        <a:rPr lang="en-US" sz="1400" dirty="0" smtClean="0"/>
                        <a:t>319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a:t>
                      </a:r>
                      <a:r>
                        <a:rPr lang="ru-RU" sz="1400" dirty="0" smtClean="0"/>
                        <a:t>Обязательства по Конвенции</a:t>
                      </a:r>
                      <a:endParaRPr lang="en-US" sz="1400" dirty="0" smtClean="0"/>
                    </a:p>
                  </a:txBody>
                  <a:tcPr marL="67023" marR="67023" marT="33511" marB="33511"/>
                </a:tc>
                <a:tc>
                  <a:txBody>
                    <a:bodyPr/>
                    <a:lstStyle/>
                    <a:p>
                      <a:pPr lvl="2"/>
                      <a:r>
                        <a:rPr lang="en-US" sz="1400" dirty="0" smtClean="0"/>
                        <a:t>130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a:t>
                      </a:r>
                      <a:r>
                        <a:rPr lang="ru-RU" sz="1400" dirty="0" smtClean="0"/>
                        <a:t>Глобальные и региональные программы</a:t>
                      </a:r>
                      <a:endParaRPr lang="en-US" sz="1400" dirty="0" smtClean="0"/>
                    </a:p>
                  </a:txBody>
                  <a:tcPr marL="67023" marR="67023" marT="33511" marB="33511"/>
                </a:tc>
                <a:tc>
                  <a:txBody>
                    <a:bodyPr/>
                    <a:lstStyle/>
                    <a:p>
                      <a:pPr lvl="2"/>
                      <a:r>
                        <a:rPr lang="en-US" sz="1400" dirty="0" smtClean="0"/>
                        <a:t>109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ru-RU" sz="1400" dirty="0" smtClean="0"/>
                        <a:t>Программы комплексных подходов </a:t>
                      </a:r>
                      <a:endParaRPr lang="en-US" sz="1400" dirty="0" smtClean="0"/>
                    </a:p>
                  </a:txBody>
                  <a:tcPr marL="67023" marR="67023" marT="33511" marB="33511"/>
                </a:tc>
                <a:tc>
                  <a:txBody>
                    <a:bodyPr/>
                    <a:lstStyle/>
                    <a:p>
                      <a:pPr lvl="3"/>
                      <a:r>
                        <a:rPr lang="en-US" sz="1400" dirty="0" smtClean="0"/>
                        <a:t>50</a:t>
                      </a:r>
                      <a:endParaRPr lang="en-US" sz="1400" dirty="0"/>
                    </a:p>
                  </a:txBody>
                  <a:tcPr marL="67023" marR="67023" marT="33511" marB="33511"/>
                </a:tc>
              </a:tr>
              <a:tr h="496743">
                <a:tc>
                  <a:txBody>
                    <a:bodyPr/>
                    <a:lstStyle/>
                    <a:p>
                      <a:r>
                        <a:rPr lang="en-US" sz="1400" dirty="0" smtClean="0"/>
                        <a:t>     a)</a:t>
                      </a:r>
                      <a:r>
                        <a:rPr lang="en-US" sz="1400" baseline="0" dirty="0" smtClean="0"/>
                        <a:t> </a:t>
                      </a:r>
                      <a:r>
                        <a:rPr lang="ru-RU" sz="1400" dirty="0" smtClean="0"/>
                        <a:t>Устойчивое развитие городов </a:t>
                      </a:r>
                      <a:r>
                        <a:rPr lang="en-US" sz="1400" dirty="0" smtClean="0"/>
                        <a:t>– </a:t>
                      </a:r>
                      <a:r>
                        <a:rPr lang="ru-RU" sz="1400" dirty="0" smtClean="0"/>
                        <a:t>Использование</a:t>
                      </a:r>
                      <a:r>
                        <a:rPr lang="ru-RU" sz="1400" baseline="0" dirty="0" smtClean="0"/>
                        <a:t> действий на местном уровне в интересах глобальных общих благ</a:t>
                      </a:r>
                      <a:endParaRPr lang="en-US" sz="1400" dirty="0"/>
                    </a:p>
                  </a:txBody>
                  <a:tcPr marL="67023" marR="67023" marT="33511" marB="33511"/>
                </a:tc>
                <a:tc>
                  <a:txBody>
                    <a:bodyPr/>
                    <a:lstStyle/>
                    <a:p>
                      <a:pPr lvl="4"/>
                      <a:r>
                        <a:rPr lang="en-US" sz="1400" dirty="0" smtClean="0"/>
                        <a:t>40</a:t>
                      </a:r>
                      <a:endParaRPr lang="en-US" sz="1400" dirty="0"/>
                    </a:p>
                  </a:txBody>
                  <a:tcPr marL="67023" marR="67023" marT="33511" marB="33511"/>
                </a:tc>
              </a:tr>
              <a:tr h="496743">
                <a:tc>
                  <a:txBody>
                    <a:bodyPr/>
                    <a:lstStyle/>
                    <a:p>
                      <a:r>
                        <a:rPr lang="en-US" sz="1400" dirty="0" smtClean="0"/>
                        <a:t>     b) </a:t>
                      </a:r>
                      <a:r>
                        <a:rPr lang="ru-RU" sz="1400" dirty="0" smtClean="0"/>
                        <a:t>Укрепление стабильности и восстановительной способности продовольственной обеспеченности в Африке</a:t>
                      </a:r>
                      <a:endParaRPr lang="en-US" sz="1400" dirty="0" smtClean="0"/>
                    </a:p>
                  </a:txBody>
                  <a:tcPr marL="67023" marR="67023" marT="33511" marB="33511"/>
                </a:tc>
                <a:tc>
                  <a:txBody>
                    <a:bodyPr/>
                    <a:lstStyle/>
                    <a:p>
                      <a:pPr lvl="4"/>
                      <a:r>
                        <a:rPr lang="en-US" sz="1400" dirty="0" smtClean="0"/>
                        <a:t>10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a:t>
                      </a:r>
                      <a:r>
                        <a:rPr lang="ru-RU" sz="1400" dirty="0" smtClean="0"/>
                        <a:t>Прочие глобальные и региональные программы</a:t>
                      </a:r>
                      <a:endParaRPr lang="en-US" sz="1400" dirty="0" smtClean="0"/>
                    </a:p>
                  </a:txBody>
                  <a:tcPr marL="67023" marR="67023" marT="33511" marB="33511"/>
                </a:tc>
                <a:tc>
                  <a:txBody>
                    <a:bodyPr/>
                    <a:lstStyle/>
                    <a:p>
                      <a:pPr lvl="3"/>
                      <a:r>
                        <a:rPr lang="en-US" sz="1400" dirty="0" smtClean="0"/>
                        <a:t>59</a:t>
                      </a:r>
                      <a:endParaRPr lang="en-US" sz="1400" dirty="0"/>
                    </a:p>
                  </a:txBody>
                  <a:tcPr marL="67023" marR="67023" marT="33511" marB="33511"/>
                </a:tc>
              </a:tr>
              <a:tr h="282086">
                <a:tc>
                  <a:txBody>
                    <a:bodyPr/>
                    <a:lstStyle/>
                    <a:p>
                      <a:r>
                        <a:rPr lang="en-US" sz="1400" dirty="0" smtClean="0"/>
                        <a:t>    - </a:t>
                      </a:r>
                      <a:r>
                        <a:rPr lang="ru-RU" sz="1400" dirty="0" smtClean="0"/>
                        <a:t>Устойчивое управление лесами</a:t>
                      </a:r>
                      <a:endParaRPr lang="en-US" sz="1400" dirty="0"/>
                    </a:p>
                  </a:txBody>
                  <a:tcPr marL="67023" marR="67023" marT="33511" marB="33511"/>
                </a:tc>
                <a:tc>
                  <a:txBody>
                    <a:bodyPr/>
                    <a:lstStyle/>
                    <a:p>
                      <a:pPr lvl="2"/>
                      <a:r>
                        <a:rPr lang="en-US" sz="1400" dirty="0" smtClean="0"/>
                        <a:t>80</a:t>
                      </a:r>
                      <a:endParaRPr lang="en-US" sz="1400" dirty="0"/>
                    </a:p>
                  </a:txBody>
                  <a:tcPr marL="67023" marR="67023" marT="33511" marB="33511"/>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547475269"/>
              </p:ext>
            </p:extLst>
          </p:nvPr>
        </p:nvGraphicFramePr>
        <p:xfrm>
          <a:off x="683568" y="3356992"/>
          <a:ext cx="7704856" cy="2736798"/>
        </p:xfrm>
        <a:graphic>
          <a:graphicData uri="http://schemas.openxmlformats.org/drawingml/2006/table">
            <a:tbl>
              <a:tblPr firstRow="1" bandRow="1">
                <a:tableStyleId>{5C22544A-7EE6-4342-B048-85BDC9FD1C3A}</a:tableStyleId>
              </a:tblPr>
              <a:tblGrid>
                <a:gridCol w="4655023"/>
                <a:gridCol w="3049833"/>
              </a:tblGrid>
              <a:tr h="265526">
                <a:tc>
                  <a:txBody>
                    <a:bodyPr/>
                    <a:lstStyle/>
                    <a:p>
                      <a:r>
                        <a:rPr lang="ru-RU" sz="1200" b="1" dirty="0" smtClean="0"/>
                        <a:t>ДЕГРАДАЦИЯ ЗЕМЕЛЬ</a:t>
                      </a:r>
                      <a:endParaRPr lang="en-US" sz="1200" b="1" dirty="0"/>
                    </a:p>
                  </a:txBody>
                  <a:tcPr marL="67023" marR="67023" marT="33511" marB="33511"/>
                </a:tc>
                <a:tc>
                  <a:txBody>
                    <a:bodyPr/>
                    <a:lstStyle/>
                    <a:p>
                      <a:r>
                        <a:rPr lang="en-US" sz="1400" dirty="0" smtClean="0"/>
                        <a:t>431</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t>Ассигнования для стран в соответствии с СПРР</a:t>
                      </a:r>
                    </a:p>
                  </a:txBody>
                  <a:tcPr marL="67023" marR="67023" marT="33511" marB="33511"/>
                </a:tc>
                <a:tc>
                  <a:txBody>
                    <a:bodyPr/>
                    <a:lstStyle/>
                    <a:p>
                      <a:pPr lvl="1"/>
                      <a:r>
                        <a:rPr lang="en-US" sz="1400" dirty="0" smtClean="0"/>
                        <a:t>346</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t>Резервные ресурсы в соответствии с СПРР</a:t>
                      </a:r>
                    </a:p>
                  </a:txBody>
                  <a:tcPr marL="67023" marR="67023" marT="33511" marB="33511"/>
                </a:tc>
                <a:tc>
                  <a:txBody>
                    <a:bodyPr/>
                    <a:lstStyle/>
                    <a:p>
                      <a:pPr lvl="1"/>
                      <a:r>
                        <a:rPr lang="en-US" sz="1400" dirty="0" smtClean="0"/>
                        <a:t>85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a:t>
                      </a:r>
                      <a:r>
                        <a:rPr lang="ru-RU" sz="1400" dirty="0" smtClean="0"/>
                        <a:t>Обязательства по Конвенции</a:t>
                      </a:r>
                      <a:endParaRPr lang="en-US" sz="1400" dirty="0" smtClean="0"/>
                    </a:p>
                  </a:txBody>
                  <a:tcPr marL="67023" marR="67023" marT="33511" marB="33511"/>
                </a:tc>
                <a:tc>
                  <a:txBody>
                    <a:bodyPr/>
                    <a:lstStyle/>
                    <a:p>
                      <a:pPr lvl="2"/>
                      <a:r>
                        <a:rPr lang="en-US" sz="1400" dirty="0" smtClean="0"/>
                        <a:t>15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a:t>
                      </a:r>
                      <a:r>
                        <a:rPr lang="ru-RU" sz="1400" dirty="0" smtClean="0"/>
                        <a:t>Глобальные и региональные программы</a:t>
                      </a:r>
                      <a:endParaRPr lang="en-US" sz="1400" dirty="0" smtClean="0"/>
                    </a:p>
                  </a:txBody>
                  <a:tcPr marL="67023" marR="67023" marT="33511" marB="33511"/>
                </a:tc>
                <a:tc>
                  <a:txBody>
                    <a:bodyPr/>
                    <a:lstStyle/>
                    <a:p>
                      <a:pPr lvl="2"/>
                      <a:r>
                        <a:rPr lang="en-US" sz="1400" dirty="0" smtClean="0"/>
                        <a:t>50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a:t>
                      </a:r>
                      <a:r>
                        <a:rPr lang="ru-RU" sz="1400" dirty="0" smtClean="0"/>
                        <a:t>Программы комплексных подходов </a:t>
                      </a:r>
                      <a:endParaRPr lang="en-US" sz="1400" dirty="0" smtClean="0"/>
                    </a:p>
                  </a:txBody>
                  <a:tcPr marL="67023" marR="67023" marT="33511" marB="33511"/>
                </a:tc>
                <a:tc>
                  <a:txBody>
                    <a:bodyPr/>
                    <a:lstStyle/>
                    <a:p>
                      <a:pPr lvl="3"/>
                      <a:r>
                        <a:rPr lang="en-US" sz="1400" dirty="0" smtClean="0"/>
                        <a:t>40</a:t>
                      </a:r>
                      <a:endParaRPr lang="en-US" sz="1400" dirty="0"/>
                    </a:p>
                  </a:txBody>
                  <a:tcPr marL="67023" marR="67023" marT="33511" marB="33511"/>
                </a:tc>
              </a:tr>
              <a:tr h="467582">
                <a:tc>
                  <a:txBody>
                    <a:bodyPr/>
                    <a:lstStyle/>
                    <a:p>
                      <a:r>
                        <a:rPr lang="en-US" sz="1400" baseline="0" dirty="0" smtClean="0"/>
                        <a:t>     a) </a:t>
                      </a:r>
                      <a:r>
                        <a:rPr lang="ru-RU" sz="1400" dirty="0" smtClean="0"/>
                        <a:t>Укрепление стабильности и восстановительной способности продовольственной обеспеченности в Африке</a:t>
                      </a:r>
                      <a:endParaRPr lang="en-US" sz="1400" dirty="0"/>
                    </a:p>
                  </a:txBody>
                  <a:tcPr marL="67023" marR="67023" marT="33511" marB="33511"/>
                </a:tc>
                <a:tc>
                  <a:txBody>
                    <a:bodyPr/>
                    <a:lstStyle/>
                    <a:p>
                      <a:pPr lvl="4"/>
                      <a:r>
                        <a:rPr lang="en-US" sz="1400" dirty="0" smtClean="0"/>
                        <a:t>40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a:t>
                      </a:r>
                      <a:r>
                        <a:rPr lang="ru-RU" sz="1400" dirty="0" smtClean="0"/>
                        <a:t>Прочие глобальные и региональные программы</a:t>
                      </a:r>
                      <a:endParaRPr lang="en-US" sz="1400" dirty="0" smtClean="0"/>
                    </a:p>
                  </a:txBody>
                  <a:tcPr marL="67023" marR="67023" marT="33511" marB="33511"/>
                </a:tc>
                <a:tc>
                  <a:txBody>
                    <a:bodyPr/>
                    <a:lstStyle/>
                    <a:p>
                      <a:pPr lvl="3"/>
                      <a:r>
                        <a:rPr lang="en-US" sz="1400" dirty="0" smtClean="0"/>
                        <a:t>10</a:t>
                      </a:r>
                      <a:endParaRPr lang="en-US" sz="1400" dirty="0"/>
                    </a:p>
                  </a:txBody>
                  <a:tcPr marL="67023" marR="67023" marT="33511" marB="33511"/>
                </a:tc>
              </a:tr>
              <a:tr h="265526">
                <a:tc>
                  <a:txBody>
                    <a:bodyPr/>
                    <a:lstStyle/>
                    <a:p>
                      <a:r>
                        <a:rPr lang="en-US" sz="1400" dirty="0" smtClean="0"/>
                        <a:t>   - </a:t>
                      </a:r>
                      <a:r>
                        <a:rPr lang="ru-RU" sz="1400" dirty="0" smtClean="0"/>
                        <a:t>Устойчивое управление лесами</a:t>
                      </a:r>
                      <a:endParaRPr lang="en-US" sz="1400" dirty="0"/>
                    </a:p>
                  </a:txBody>
                  <a:tcPr marL="67023" marR="67023" marT="33511" marB="33511"/>
                </a:tc>
                <a:tc>
                  <a:txBody>
                    <a:bodyPr/>
                    <a:lstStyle/>
                    <a:p>
                      <a:pPr lvl="2"/>
                      <a:r>
                        <a:rPr lang="en-US" sz="1400" dirty="0" smtClean="0"/>
                        <a:t>20</a:t>
                      </a:r>
                      <a:endParaRPr lang="en-US" sz="1400" dirty="0"/>
                    </a:p>
                  </a:txBody>
                  <a:tcPr marL="67023" marR="67023" marT="33511" marB="33511"/>
                </a:tc>
              </a:tr>
            </a:tbl>
          </a:graphicData>
        </a:graphic>
      </p:graphicFrame>
    </p:spTree>
    <p:extLst>
      <p:ext uri="{BB962C8B-B14F-4D97-AF65-F5344CB8AC3E}">
        <p14:creationId xmlns:p14="http://schemas.microsoft.com/office/powerpoint/2010/main" val="741726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561205108"/>
              </p:ext>
            </p:extLst>
          </p:nvPr>
        </p:nvGraphicFramePr>
        <p:xfrm>
          <a:off x="179512" y="1785000"/>
          <a:ext cx="8815388" cy="1615440"/>
        </p:xfrm>
        <a:graphic>
          <a:graphicData uri="http://schemas.openxmlformats.org/drawingml/2006/table">
            <a:tbl>
              <a:tblPr firstRow="1" bandRow="1">
                <a:tableStyleId>{5C22544A-7EE6-4342-B048-85BDC9FD1C3A}</a:tableStyleId>
              </a:tblPr>
              <a:tblGrid>
                <a:gridCol w="5325969"/>
                <a:gridCol w="3489419"/>
              </a:tblGrid>
              <a:tr h="274320">
                <a:tc>
                  <a:txBody>
                    <a:bodyPr/>
                    <a:lstStyle/>
                    <a:p>
                      <a:r>
                        <a:rPr lang="ru-RU" sz="1200" b="1" dirty="0" smtClean="0"/>
                        <a:t>МЕЖДУНАРОДНЫЕ ВОДЫ</a:t>
                      </a:r>
                      <a:endParaRPr lang="en-US" sz="1200" b="1" dirty="0"/>
                    </a:p>
                  </a:txBody>
                  <a:tcPr marL="68580" marR="68580" marT="34290" marB="34290"/>
                </a:tc>
                <a:tc>
                  <a:txBody>
                    <a:bodyPr/>
                    <a:lstStyle/>
                    <a:p>
                      <a:r>
                        <a:rPr lang="en-US" sz="1400" dirty="0" smtClean="0"/>
                        <a:t>456</a:t>
                      </a:r>
                      <a:endParaRPr lang="en-US" sz="1400" dirty="0"/>
                    </a:p>
                  </a:txBody>
                  <a:tcPr marL="68580" marR="68580" marT="34290" marB="34290"/>
                </a:tc>
              </a:tr>
              <a:tr h="274320">
                <a:tc>
                  <a:txBody>
                    <a:bodyPr/>
                    <a:lstStyle/>
                    <a:p>
                      <a:r>
                        <a:rPr lang="ru-RU" sz="1400" b="1" i="1" dirty="0" smtClean="0"/>
                        <a:t>Программы по тематическим областям</a:t>
                      </a:r>
                      <a:endParaRPr lang="en-US" sz="1400" b="1" i="1" dirty="0"/>
                    </a:p>
                  </a:txBody>
                  <a:tcPr marL="68580" marR="68580" marT="34290" marB="34290"/>
                </a:tc>
                <a:tc>
                  <a:txBody>
                    <a:bodyPr/>
                    <a:lstStyle/>
                    <a:p>
                      <a:pPr lvl="1"/>
                      <a:r>
                        <a:rPr lang="en-US" sz="1400" dirty="0" smtClean="0"/>
                        <a:t>456</a:t>
                      </a:r>
                      <a:endParaRPr lang="en-US" sz="1400" dirty="0"/>
                    </a:p>
                  </a:txBody>
                  <a:tcPr marL="68580" marR="68580" marT="34290" marB="34290"/>
                </a:tc>
              </a:tr>
              <a:tr h="274320">
                <a:tc>
                  <a:txBody>
                    <a:bodyPr/>
                    <a:lstStyle/>
                    <a:p>
                      <a:r>
                        <a:rPr lang="ru-RU" sz="1200" b="1" kern="1200" dirty="0" smtClean="0">
                          <a:solidFill>
                            <a:schemeClr val="lt1"/>
                          </a:solidFill>
                          <a:latin typeface="+mn-lt"/>
                          <a:ea typeface="+mn-ea"/>
                          <a:cs typeface="+mn-cs"/>
                        </a:rPr>
                        <a:t>Экспериментальные инструменты, не связанные с грантами</a:t>
                      </a:r>
                      <a:endParaRPr lang="en-US" sz="1200" b="1" kern="1200" dirty="0">
                        <a:solidFill>
                          <a:schemeClr val="lt1"/>
                        </a:solidFill>
                        <a:latin typeface="+mn-lt"/>
                        <a:ea typeface="+mn-ea"/>
                        <a:cs typeface="+mn-cs"/>
                      </a:endParaRPr>
                    </a:p>
                  </a:txBody>
                  <a:tcPr marL="68580" marR="68580" marT="34290" marB="34290">
                    <a:solidFill>
                      <a:schemeClr val="accent1"/>
                    </a:solidFill>
                  </a:tcPr>
                </a:tc>
                <a:tc>
                  <a:txBody>
                    <a:bodyPr/>
                    <a:lstStyle/>
                    <a:p>
                      <a:pPr lvl="0"/>
                      <a:r>
                        <a:rPr lang="en-US" sz="1200" b="1" kern="1200" dirty="0" smtClean="0">
                          <a:solidFill>
                            <a:schemeClr val="lt1"/>
                          </a:solidFill>
                          <a:latin typeface="+mn-lt"/>
                          <a:ea typeface="+mn-ea"/>
                          <a:cs typeface="+mn-cs"/>
                        </a:rPr>
                        <a:t>115</a:t>
                      </a:r>
                      <a:endParaRPr lang="en-US" sz="1200" b="1" kern="1200" dirty="0">
                        <a:solidFill>
                          <a:schemeClr val="lt1"/>
                        </a:solidFill>
                        <a:latin typeface="+mn-lt"/>
                        <a:ea typeface="+mn-ea"/>
                        <a:cs typeface="+mn-cs"/>
                      </a:endParaRPr>
                    </a:p>
                  </a:txBody>
                  <a:tcPr marL="68580" marR="68580" marT="34290" marB="34290">
                    <a:solidFill>
                      <a:schemeClr val="accent1"/>
                    </a:solidFill>
                  </a:tcPr>
                </a:tc>
              </a:tr>
              <a:tr h="274320">
                <a:tc>
                  <a:txBody>
                    <a:bodyPr/>
                    <a:lstStyle/>
                    <a:p>
                      <a:pPr lvl="1"/>
                      <a:r>
                        <a:rPr lang="en-US" sz="1400" b="0" i="1" dirty="0" smtClean="0"/>
                        <a:t>- </a:t>
                      </a:r>
                      <a:r>
                        <a:rPr lang="ru-RU" sz="1400" b="0" i="1" dirty="0" smtClean="0"/>
                        <a:t>Программа комплексных подходов «Устойчивое развитие городов»</a:t>
                      </a:r>
                      <a:endParaRPr lang="en-US" sz="1400" b="0" i="1" dirty="0"/>
                    </a:p>
                  </a:txBody>
                  <a:tcPr marL="68580" marR="68580" marT="34290" marB="34290"/>
                </a:tc>
                <a:tc>
                  <a:txBody>
                    <a:bodyPr/>
                    <a:lstStyle/>
                    <a:p>
                      <a:pPr lvl="1"/>
                      <a:r>
                        <a:rPr lang="en-US" sz="1400" dirty="0" smtClean="0"/>
                        <a:t>5</a:t>
                      </a:r>
                      <a:endParaRPr lang="en-US" sz="1400" dirty="0"/>
                    </a:p>
                  </a:txBody>
                  <a:tcPr marL="68580" marR="68580" marT="34290" marB="34290"/>
                </a:tc>
              </a:tr>
              <a:tr h="274320">
                <a:tc>
                  <a:txBody>
                    <a:bodyPr/>
                    <a:lstStyle/>
                    <a:p>
                      <a:pPr lvl="1"/>
                      <a:r>
                        <a:rPr lang="en-US" sz="1400" b="0" i="1" dirty="0" smtClean="0"/>
                        <a:t>- </a:t>
                      </a:r>
                      <a:r>
                        <a:rPr lang="ru-RU" sz="1400" b="0" i="1" dirty="0" smtClean="0"/>
                        <a:t>Прочие инструменты,</a:t>
                      </a:r>
                      <a:r>
                        <a:rPr lang="ru-RU" sz="1400" b="0" i="1" baseline="0" dirty="0" smtClean="0"/>
                        <a:t> </a:t>
                      </a:r>
                      <a:r>
                        <a:rPr lang="ru-RU" sz="1400" b="0" i="1" dirty="0" smtClean="0"/>
                        <a:t>не связанные с грантами </a:t>
                      </a:r>
                      <a:endParaRPr lang="en-US" sz="1400" b="0" i="1" dirty="0"/>
                    </a:p>
                  </a:txBody>
                  <a:tcPr marL="68580" marR="68580" marT="34290" marB="34290"/>
                </a:tc>
                <a:tc>
                  <a:txBody>
                    <a:bodyPr/>
                    <a:lstStyle/>
                    <a:p>
                      <a:pPr lvl="1"/>
                      <a:r>
                        <a:rPr lang="en-US" sz="1400" dirty="0" smtClean="0"/>
                        <a:t>110</a:t>
                      </a:r>
                      <a:endParaRPr lang="en-US" sz="1400" dirty="0"/>
                    </a:p>
                  </a:txBody>
                  <a:tcPr marL="68580" marR="68580" marT="34290" marB="3429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820711473"/>
              </p:ext>
            </p:extLst>
          </p:nvPr>
        </p:nvGraphicFramePr>
        <p:xfrm>
          <a:off x="179512" y="56808"/>
          <a:ext cx="8843962" cy="1691640"/>
        </p:xfrm>
        <a:graphic>
          <a:graphicData uri="http://schemas.openxmlformats.org/drawingml/2006/table">
            <a:tbl>
              <a:tblPr firstRow="1" bandRow="1">
                <a:tableStyleId>{5C22544A-7EE6-4342-B048-85BDC9FD1C3A}</a:tableStyleId>
              </a:tblPr>
              <a:tblGrid>
                <a:gridCol w="5343233"/>
                <a:gridCol w="3500729"/>
              </a:tblGrid>
              <a:tr h="274320">
                <a:tc>
                  <a:txBody>
                    <a:bodyPr/>
                    <a:lstStyle/>
                    <a:p>
                      <a:r>
                        <a:rPr lang="ru-RU" sz="1200" b="1" dirty="0" smtClean="0"/>
                        <a:t>ХИМИЧЕСКИЕ ВЕЩЕСТВА И ОТХОДЫ</a:t>
                      </a:r>
                      <a:endParaRPr lang="en-US" sz="1200" b="1" dirty="0"/>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t>В разбивке по конвенциям</a:t>
                      </a:r>
                      <a:endParaRPr lang="en-US" sz="1400" b="1" i="1" dirty="0" smtClean="0"/>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a:t>
                      </a:r>
                      <a:r>
                        <a:rPr lang="ru-RU" sz="1400" baseline="0" dirty="0" smtClean="0"/>
                        <a:t>СОЗ</a:t>
                      </a:r>
                      <a:endParaRPr lang="en-US" sz="1400" dirty="0" smtClean="0"/>
                    </a:p>
                  </a:txBody>
                  <a:tcPr marL="68580" marR="68580" marT="34290" marB="34290"/>
                </a:tc>
                <a:tc>
                  <a:txBody>
                    <a:bodyPr/>
                    <a:lstStyle/>
                    <a:p>
                      <a:pPr lvl="1"/>
                      <a:r>
                        <a:rPr lang="en-US" sz="1400" dirty="0" smtClean="0"/>
                        <a:t>375</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a:t>
                      </a:r>
                      <a:r>
                        <a:rPr lang="ru-RU" sz="1400" baseline="0" dirty="0" smtClean="0"/>
                        <a:t>Ртуть</a:t>
                      </a:r>
                      <a:endParaRPr lang="en-US" sz="1400" dirty="0" smtClean="0"/>
                    </a:p>
                  </a:txBody>
                  <a:tcPr marL="68580" marR="68580" marT="34290" marB="34290"/>
                </a:tc>
                <a:tc>
                  <a:txBody>
                    <a:bodyPr/>
                    <a:lstStyle/>
                    <a:p>
                      <a:pPr lvl="1"/>
                      <a:r>
                        <a:rPr lang="en-US" sz="1400" dirty="0" smtClean="0"/>
                        <a:t>141</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a:t>
                      </a:r>
                      <a:r>
                        <a:rPr lang="ru-RU" sz="1400" baseline="0" dirty="0" smtClean="0"/>
                        <a:t>СПМРХВ</a:t>
                      </a:r>
                      <a:endParaRPr lang="en-US" sz="1400" dirty="0" smtClean="0"/>
                    </a:p>
                  </a:txBody>
                  <a:tcPr marL="68580" marR="68580" marT="34290" marB="34290"/>
                </a:tc>
                <a:tc>
                  <a:txBody>
                    <a:bodyPr/>
                    <a:lstStyle/>
                    <a:p>
                      <a:pPr lvl="1"/>
                      <a:r>
                        <a:rPr lang="en-US" sz="1400" dirty="0" smtClean="0"/>
                        <a:t>13</a:t>
                      </a:r>
                      <a:endParaRPr lang="en-US" sz="1400" dirty="0"/>
                    </a:p>
                  </a:txBody>
                  <a:tcPr marL="68580" marR="68580" marT="34290" marB="34290"/>
                </a:tc>
              </a:tr>
              <a:tr h="274320">
                <a:tc>
                  <a:txBody>
                    <a:bodyPr/>
                    <a:lstStyle/>
                    <a:p>
                      <a:r>
                        <a:rPr lang="en-US" sz="1400" dirty="0" smtClean="0"/>
                        <a:t>       - </a:t>
                      </a:r>
                      <a:r>
                        <a:rPr lang="ru-RU" sz="1400" dirty="0" smtClean="0"/>
                        <a:t>ОРВ</a:t>
                      </a:r>
                      <a:endParaRPr lang="en-US" sz="1400" dirty="0"/>
                    </a:p>
                  </a:txBody>
                  <a:tcPr marL="68580" marR="68580" marT="34290" marB="34290"/>
                </a:tc>
                <a:tc>
                  <a:txBody>
                    <a:bodyPr/>
                    <a:lstStyle/>
                    <a:p>
                      <a:pPr lvl="1"/>
                      <a:r>
                        <a:rPr lang="en-US" sz="1400" dirty="0" smtClean="0"/>
                        <a:t>25</a:t>
                      </a:r>
                      <a:endParaRPr lang="en-US" sz="1400" dirty="0"/>
                    </a:p>
                  </a:txBody>
                  <a:tcPr marL="68580" marR="68580" marT="34290" marB="3429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90084568"/>
              </p:ext>
            </p:extLst>
          </p:nvPr>
        </p:nvGraphicFramePr>
        <p:xfrm>
          <a:off x="179512" y="4659228"/>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r>
                        <a:rPr lang="ru-RU" sz="1200" b="1" dirty="0" smtClean="0"/>
                        <a:t>Корпоративный бюджет</a:t>
                      </a:r>
                      <a:r>
                        <a:rPr lang="en-US" sz="1200" b="1" baseline="0" dirty="0" smtClean="0"/>
                        <a:t>: </a:t>
                      </a:r>
                      <a:r>
                        <a:rPr lang="ru-RU" sz="1200" b="1" baseline="0" dirty="0" smtClean="0"/>
                        <a:t>Секретариат</a:t>
                      </a:r>
                      <a:r>
                        <a:rPr lang="en-US" sz="1200" b="1" baseline="0" dirty="0" smtClean="0"/>
                        <a:t>, </a:t>
                      </a:r>
                      <a:r>
                        <a:rPr lang="ru-RU" sz="1200" b="1" baseline="0" dirty="0" smtClean="0"/>
                        <a:t>НТКС и Доверенное лицо</a:t>
                      </a:r>
                      <a:endParaRPr lang="en-US" sz="1200" b="1" dirty="0"/>
                    </a:p>
                  </a:txBody>
                  <a:tcPr marL="68580" marR="68580" marT="34290" marB="34290"/>
                </a:tc>
                <a:tc>
                  <a:txBody>
                    <a:bodyPr/>
                    <a:lstStyle/>
                    <a:p>
                      <a:r>
                        <a:rPr lang="en-US" sz="1400" dirty="0" smtClean="0"/>
                        <a:t>106</a:t>
                      </a:r>
                      <a:endParaRPr lang="en-US" sz="1400" dirty="0"/>
                    </a:p>
                  </a:txBody>
                  <a:tcPr marL="68580" marR="68580" marT="34290" marB="3429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117650633"/>
              </p:ext>
            </p:extLst>
          </p:nvPr>
        </p:nvGraphicFramePr>
        <p:xfrm>
          <a:off x="179512" y="3334687"/>
          <a:ext cx="8829676" cy="1174433"/>
        </p:xfrm>
        <a:graphic>
          <a:graphicData uri="http://schemas.openxmlformats.org/drawingml/2006/table">
            <a:tbl>
              <a:tblPr firstRow="1" bandRow="1">
                <a:tableStyleId>{5C22544A-7EE6-4342-B048-85BDC9FD1C3A}</a:tableStyleId>
              </a:tblPr>
              <a:tblGrid>
                <a:gridCol w="5334602"/>
                <a:gridCol w="3495074"/>
              </a:tblGrid>
              <a:tr h="328613">
                <a:tc>
                  <a:txBody>
                    <a:bodyPr/>
                    <a:lstStyle/>
                    <a:p>
                      <a:r>
                        <a:rPr lang="ru-RU" sz="1200" b="1" dirty="0" smtClean="0"/>
                        <a:t>КОРПОРАТИВНЫЕ ПРОГРАММЫ</a:t>
                      </a:r>
                      <a:endParaRPr lang="en-US" sz="1200" b="1" dirty="0"/>
                    </a:p>
                  </a:txBody>
                  <a:tcPr marL="68580" marR="68580" marT="34290" marB="34290"/>
                </a:tc>
                <a:tc>
                  <a:txBody>
                    <a:bodyPr/>
                    <a:lstStyle/>
                    <a:p>
                      <a:r>
                        <a:rPr lang="en-US" sz="1400" dirty="0" smtClean="0"/>
                        <a:t>197</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t>Программа поддержки стран </a:t>
                      </a:r>
                      <a:r>
                        <a:rPr lang="en-US" sz="1400" dirty="0" smtClean="0"/>
                        <a:t>(</a:t>
                      </a:r>
                      <a:r>
                        <a:rPr lang="ru-RU" sz="1400" dirty="0" smtClean="0"/>
                        <a:t>ППС</a:t>
                      </a:r>
                      <a:r>
                        <a:rPr lang="en-US" sz="1400" dirty="0" smtClean="0"/>
                        <a:t>)</a:t>
                      </a:r>
                    </a:p>
                  </a:txBody>
                  <a:tcPr marL="68580" marR="68580" marT="34290" marB="34290"/>
                </a:tc>
                <a:tc>
                  <a:txBody>
                    <a:bodyPr/>
                    <a:lstStyle/>
                    <a:p>
                      <a:pPr lvl="1"/>
                      <a:r>
                        <a:rPr lang="en-US" sz="1400" dirty="0" smtClean="0"/>
                        <a:t>23</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t>Развитие межведомственного потенциала </a:t>
                      </a:r>
                      <a:r>
                        <a:rPr lang="en-US" sz="1400" baseline="0" dirty="0" smtClean="0"/>
                        <a:t>(</a:t>
                      </a:r>
                      <a:r>
                        <a:rPr lang="ru-RU" sz="1400" baseline="0" dirty="0" smtClean="0"/>
                        <a:t>РМП</a:t>
                      </a:r>
                      <a:r>
                        <a:rPr lang="en-US" sz="1400" baseline="0" dirty="0" smtClean="0"/>
                        <a:t>)</a:t>
                      </a:r>
                      <a:endParaRPr lang="en-US" sz="1400" dirty="0" smtClean="0"/>
                    </a:p>
                  </a:txBody>
                  <a:tcPr marL="68580" marR="68580" marT="34290" marB="34290"/>
                </a:tc>
                <a:tc>
                  <a:txBody>
                    <a:bodyPr/>
                    <a:lstStyle/>
                    <a:p>
                      <a:pPr lvl="1"/>
                      <a:r>
                        <a:rPr lang="en-US" sz="1400" dirty="0" smtClean="0"/>
                        <a:t>34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t>Программа малых грантов</a:t>
                      </a:r>
                      <a:endParaRPr lang="en-US" sz="1400" dirty="0" smtClean="0"/>
                    </a:p>
                  </a:txBody>
                  <a:tcPr marL="68580" marR="68580" marT="34290" marB="34290"/>
                </a:tc>
                <a:tc>
                  <a:txBody>
                    <a:bodyPr/>
                    <a:lstStyle/>
                    <a:p>
                      <a:pPr lvl="1"/>
                      <a:r>
                        <a:rPr lang="en-US" sz="1400" dirty="0" smtClean="0"/>
                        <a:t>140</a:t>
                      </a:r>
                      <a:endParaRPr lang="en-US" sz="1400" dirty="0"/>
                    </a:p>
                  </a:txBody>
                  <a:tcPr marL="68580" marR="68580" marT="34290" marB="3429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535692137"/>
              </p:ext>
            </p:extLst>
          </p:nvPr>
        </p:nvGraphicFramePr>
        <p:xfrm>
          <a:off x="179512" y="5229200"/>
          <a:ext cx="8829676" cy="374333"/>
        </p:xfrm>
        <a:graphic>
          <a:graphicData uri="http://schemas.openxmlformats.org/drawingml/2006/table">
            <a:tbl>
              <a:tblPr firstRow="1" bandRow="1">
                <a:tableStyleId>{5C22544A-7EE6-4342-B048-85BDC9FD1C3A}</a:tableStyleId>
              </a:tblPr>
              <a:tblGrid>
                <a:gridCol w="5334602"/>
                <a:gridCol w="3495074"/>
              </a:tblGrid>
              <a:tr h="374333">
                <a:tc>
                  <a:txBody>
                    <a:bodyPr/>
                    <a:lstStyle/>
                    <a:p>
                      <a:r>
                        <a:rPr lang="ru-RU" sz="1400" b="1" dirty="0" smtClean="0"/>
                        <a:t>ИТОГОВАЯ </a:t>
                      </a:r>
                      <a:r>
                        <a:rPr lang="ru-RU" sz="1400" b="1" baseline="0" dirty="0" smtClean="0"/>
                        <a:t>сумма пополнения средств ГЭФ</a:t>
                      </a:r>
                      <a:endParaRPr lang="en-US" sz="1400" b="1" dirty="0"/>
                    </a:p>
                  </a:txBody>
                  <a:tcPr marL="68580" marR="68580" marT="34290" marB="34290"/>
                </a:tc>
                <a:tc>
                  <a:txBody>
                    <a:bodyPr/>
                    <a:lstStyle/>
                    <a:p>
                      <a:r>
                        <a:rPr lang="en-US" sz="1400" dirty="0" smtClean="0"/>
                        <a:t>4433</a:t>
                      </a:r>
                      <a:endParaRPr lang="en-US" sz="1400" dirty="0"/>
                    </a:p>
                  </a:txBody>
                  <a:tcPr marL="68580" marR="68580" marT="34290" marB="3429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672198020"/>
              </p:ext>
            </p:extLst>
          </p:nvPr>
        </p:nvGraphicFramePr>
        <p:xfrm>
          <a:off x="179511" y="4947260"/>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Бюро независимой оценки</a:t>
                      </a:r>
                      <a:endParaRPr lang="en-US" sz="1200" dirty="0" smtClean="0"/>
                    </a:p>
                  </a:txBody>
                  <a:tcPr marL="68580" marR="68580" marT="34290" marB="34290"/>
                </a:tc>
                <a:tc>
                  <a:txBody>
                    <a:bodyPr/>
                    <a:lstStyle/>
                    <a:p>
                      <a:r>
                        <a:rPr lang="en-US" sz="1400" dirty="0" smtClean="0"/>
                        <a:t>19</a:t>
                      </a:r>
                      <a:endParaRPr lang="en-US" sz="1400" dirty="0"/>
                    </a:p>
                  </a:txBody>
                  <a:tcPr marL="68580" marR="68580" marT="34290" marB="34290"/>
                </a:tc>
              </a:tr>
            </a:tbl>
          </a:graphicData>
        </a:graphic>
      </p:graphicFrame>
    </p:spTree>
    <p:extLst>
      <p:ext uri="{BB962C8B-B14F-4D97-AF65-F5344CB8AC3E}">
        <p14:creationId xmlns:p14="http://schemas.microsoft.com/office/powerpoint/2010/main" val="28195005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5223" y="5202864"/>
            <a:ext cx="5334000" cy="923330"/>
          </a:xfrm>
          <a:prstGeom prst="rect">
            <a:avLst/>
          </a:prstGeom>
          <a:noFill/>
        </p:spPr>
        <p:txBody>
          <a:bodyPr wrap="square" rtlCol="0">
            <a:spAutoFit/>
          </a:bodyPr>
          <a:lstStyle/>
          <a:p>
            <a:pPr lvl="0"/>
            <a:r>
              <a:rPr lang="en-US" dirty="0" smtClean="0"/>
              <a:t> </a:t>
            </a:r>
            <a:r>
              <a:rPr lang="en-US" i="1" dirty="0">
                <a:solidFill>
                  <a:prstClr val="black"/>
                </a:solidFill>
              </a:rPr>
              <a:t>=&gt; </a:t>
            </a:r>
            <a:r>
              <a:rPr lang="ru-RU" i="1" dirty="0">
                <a:solidFill>
                  <a:prstClr val="black"/>
                </a:solidFill>
              </a:rPr>
              <a:t>Компромисс</a:t>
            </a:r>
            <a:r>
              <a:rPr lang="en-US" i="1" dirty="0">
                <a:solidFill>
                  <a:prstClr val="black"/>
                </a:solidFill>
              </a:rPr>
              <a:t>: “</a:t>
            </a:r>
            <a:r>
              <a:rPr lang="ru-RU" i="1" dirty="0">
                <a:solidFill>
                  <a:prstClr val="black"/>
                </a:solidFill>
              </a:rPr>
              <a:t>воздействие</a:t>
            </a:r>
            <a:r>
              <a:rPr lang="en-US" i="1" dirty="0">
                <a:solidFill>
                  <a:prstClr val="black"/>
                </a:solidFill>
              </a:rPr>
              <a:t>” </a:t>
            </a:r>
            <a:r>
              <a:rPr lang="ru-RU" i="1" dirty="0">
                <a:solidFill>
                  <a:prstClr val="black"/>
                </a:solidFill>
              </a:rPr>
              <a:t>против</a:t>
            </a:r>
            <a:r>
              <a:rPr lang="en-US" i="1" dirty="0">
                <a:solidFill>
                  <a:prstClr val="black"/>
                </a:solidFill>
              </a:rPr>
              <a:t>  ”</a:t>
            </a:r>
            <a:r>
              <a:rPr lang="ru-RU" i="1" dirty="0">
                <a:solidFill>
                  <a:prstClr val="black"/>
                </a:solidFill>
              </a:rPr>
              <a:t>равенства</a:t>
            </a:r>
            <a:r>
              <a:rPr lang="en-US" i="1" dirty="0">
                <a:solidFill>
                  <a:prstClr val="black"/>
                </a:solidFill>
              </a:rPr>
              <a:t>”?</a:t>
            </a:r>
          </a:p>
          <a:p>
            <a:endParaRPr lang="en-US" i="1" dirty="0"/>
          </a:p>
        </p:txBody>
      </p:sp>
      <p:sp>
        <p:nvSpPr>
          <p:cNvPr id="5" name="Title 3"/>
          <p:cNvSpPr txBox="1">
            <a:spLocks/>
          </p:cNvSpPr>
          <p:nvPr/>
        </p:nvSpPr>
        <p:spPr bwMode="auto">
          <a:xfrm>
            <a:off x="4931"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ru-RU" sz="2800" b="1" dirty="0" smtClean="0">
                <a:solidFill>
                  <a:srgbClr val="00642D"/>
                </a:solidFill>
                <a:latin typeface="Calibri" pitchFamily="34" charset="0"/>
              </a:rPr>
              <a:t>Осуществление операционного цикла ГЭФ</a:t>
            </a:r>
            <a:r>
              <a:rPr lang="en-US" sz="2800" b="1" dirty="0" smtClean="0">
                <a:solidFill>
                  <a:srgbClr val="00642D"/>
                </a:solidFill>
                <a:latin typeface="Calibri" pitchFamily="34" charset="0"/>
              </a:rPr>
              <a:t>-6: </a:t>
            </a:r>
            <a:r>
              <a:rPr lang="ru-RU" sz="2800" b="1" dirty="0" smtClean="0">
                <a:solidFill>
                  <a:srgbClr val="00642D"/>
                </a:solidFill>
                <a:latin typeface="Calibri" pitchFamily="34" charset="0"/>
              </a:rPr>
              <a:t>Использование средств </a:t>
            </a:r>
            <a:r>
              <a:rPr lang="en-US" sz="2800" b="1" dirty="0" smtClean="0">
                <a:solidFill>
                  <a:srgbClr val="00642D"/>
                </a:solidFill>
                <a:latin typeface="Calibri" pitchFamily="34" charset="0"/>
              </a:rPr>
              <a:t>(</a:t>
            </a:r>
            <a:r>
              <a:rPr lang="ru-RU" sz="2800" b="1" dirty="0" smtClean="0">
                <a:solidFill>
                  <a:srgbClr val="00642D"/>
                </a:solidFill>
                <a:latin typeface="Calibri" pitchFamily="34" charset="0"/>
              </a:rPr>
              <a:t>страны-получатели</a:t>
            </a:r>
            <a:r>
              <a:rPr lang="en-US" sz="2800" b="1" dirty="0" smtClean="0">
                <a:solidFill>
                  <a:srgbClr val="00642D"/>
                </a:solidFill>
                <a:latin typeface="Calibri" pitchFamily="34" charset="0"/>
              </a:rPr>
              <a:t>)</a:t>
            </a:r>
            <a:endParaRPr lang="en-US" sz="2800" b="1" dirty="0">
              <a:solidFill>
                <a:srgbClr val="00642D"/>
              </a:solidFill>
              <a:latin typeface="Calibri"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527845231"/>
              </p:ext>
            </p:extLst>
          </p:nvPr>
        </p:nvGraphicFramePr>
        <p:xfrm>
          <a:off x="971600" y="1124744"/>
          <a:ext cx="6980555" cy="3925824"/>
        </p:xfrm>
        <a:graphic>
          <a:graphicData uri="http://schemas.openxmlformats.org/drawingml/2006/table">
            <a:tbl>
              <a:tblPr firstRow="1" firstCol="1" bandRow="1"/>
              <a:tblGrid>
                <a:gridCol w="1600200"/>
                <a:gridCol w="2000250"/>
                <a:gridCol w="2000250"/>
                <a:gridCol w="1379855"/>
              </a:tblGrid>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СТРАНЫ</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Ассигнования в рамках ГЭФ-6 (млн. долларов США)</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Доля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МОРГ</a:t>
                      </a:r>
                      <a:r>
                        <a:rPr lang="en-US" sz="1400" b="1">
                          <a:effectLst/>
                          <a:latin typeface="Calibri"/>
                          <a:ea typeface="Calibri"/>
                          <a:cs typeface="Times New Roman"/>
                        </a:rPr>
                        <a:t>/</a:t>
                      </a:r>
                      <a:r>
                        <a:rPr lang="ru-RU" sz="1400" b="1">
                          <a:effectLst/>
                          <a:latin typeface="Calibri"/>
                          <a:ea typeface="Calibri"/>
                          <a:cs typeface="Times New Roman"/>
                        </a:rPr>
                        <a:t>НРС</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700</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30%</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«Большая пятерка»</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631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27%</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Прочие страны</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1007</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43%</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rowSpan="4">
                  <a:txBody>
                    <a:bodyPr/>
                    <a:lstStyle/>
                    <a:p>
                      <a:pPr marL="0" marR="0">
                        <a:lnSpc>
                          <a:spcPct val="115000"/>
                        </a:lnSpc>
                        <a:spcBef>
                          <a:spcPts val="0"/>
                        </a:spcBef>
                        <a:spcAft>
                          <a:spcPts val="0"/>
                        </a:spcAft>
                      </a:pPr>
                      <a:r>
                        <a:rPr lang="ru-RU" sz="1400">
                          <a:effectLst/>
                          <a:latin typeface="Calibri"/>
                          <a:ea typeface="Calibri"/>
                          <a:cs typeface="Times New Roman"/>
                        </a:rPr>
                        <a:t> </a:t>
                      </a:r>
                      <a:endParaRPr lang="ru-RU" sz="1100">
                        <a:effectLst/>
                        <a:latin typeface="Calibri"/>
                        <a:ea typeface="Calibri"/>
                        <a:cs typeface="Times New Roman"/>
                      </a:endParaRPr>
                    </a:p>
                    <a:p>
                      <a:pPr marL="0" marR="0">
                        <a:lnSpc>
                          <a:spcPct val="115000"/>
                        </a:lnSpc>
                        <a:spcBef>
                          <a:spcPts val="0"/>
                        </a:spcBef>
                        <a:spcAft>
                          <a:spcPts val="0"/>
                        </a:spcAft>
                      </a:pPr>
                      <a:r>
                        <a:rPr lang="ru-RU" sz="1400">
                          <a:effectLst/>
                          <a:latin typeface="Calibri"/>
                          <a:ea typeface="Calibri"/>
                          <a:cs typeface="Times New Roman"/>
                        </a:rPr>
                        <a:t>В том числе</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низким уровнем доходов</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41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ru-RU"/>
                    </a:p>
                  </a:txBody>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доходами ниже среднего уровня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412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18%</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ru-RU"/>
                    </a:p>
                  </a:txBody>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доходами выше среднего уровня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523</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22%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vMerge="1">
                  <a:txBody>
                    <a:bodyPr/>
                    <a:lstStyle/>
                    <a:p>
                      <a:endParaRPr lang="ru-RU"/>
                    </a:p>
                  </a:txBody>
                  <a:tcPr/>
                </a:tc>
                <a:tc>
                  <a:txBody>
                    <a:bodyPr/>
                    <a:lstStyle/>
                    <a:p>
                      <a:pPr marL="0" marR="0">
                        <a:lnSpc>
                          <a:spcPct val="115000"/>
                        </a:lnSpc>
                        <a:spcBef>
                          <a:spcPts val="0"/>
                        </a:spcBef>
                        <a:spcAft>
                          <a:spcPts val="0"/>
                        </a:spcAft>
                      </a:pPr>
                      <a:r>
                        <a:rPr lang="ru-RU" sz="1400">
                          <a:effectLst/>
                          <a:latin typeface="Calibri"/>
                          <a:ea typeface="Calibri"/>
                          <a:cs typeface="Times New Roman"/>
                        </a:rPr>
                        <a:t>Страны с высоким уровнем доходов</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32</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a:effectLst/>
                          <a:latin typeface="Calibri"/>
                          <a:ea typeface="Calibri"/>
                          <a:cs typeface="Times New Roman"/>
                        </a:rPr>
                        <a:t>1%</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gridSpan="2">
                  <a:txBody>
                    <a:bodyPr/>
                    <a:lstStyle/>
                    <a:p>
                      <a:pPr marL="0" marR="0" algn="ctr">
                        <a:lnSpc>
                          <a:spcPct val="115000"/>
                        </a:lnSpc>
                        <a:spcBef>
                          <a:spcPts val="0"/>
                        </a:spcBef>
                        <a:spcAft>
                          <a:spcPts val="0"/>
                        </a:spcAft>
                      </a:pPr>
                      <a:r>
                        <a:rPr lang="ru-RU" sz="1400" b="1">
                          <a:effectLst/>
                          <a:latin typeface="Calibri"/>
                          <a:ea typeface="Calibri"/>
                          <a:cs typeface="Times New Roman"/>
                        </a:rPr>
                        <a:t>СУММАРНЫЙ объем ассигнований для стран</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marL="0" marR="0" algn="ctr">
                        <a:lnSpc>
                          <a:spcPct val="115000"/>
                        </a:lnSpc>
                        <a:spcBef>
                          <a:spcPts val="0"/>
                        </a:spcBef>
                        <a:spcAft>
                          <a:spcPts val="0"/>
                        </a:spcAft>
                      </a:pPr>
                      <a:r>
                        <a:rPr lang="ru-RU" sz="1400" b="1">
                          <a:effectLst/>
                          <a:latin typeface="Calibri"/>
                          <a:ea typeface="Calibri"/>
                          <a:cs typeface="Times New Roman"/>
                        </a:rPr>
                        <a:t>2338</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u-RU" sz="1400" b="1" dirty="0">
                          <a:effectLst/>
                          <a:latin typeface="Calibri"/>
                          <a:ea typeface="Calibri"/>
                          <a:cs typeface="Times New Roman"/>
                        </a:rPr>
                        <a:t>100%</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2622470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10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2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TAhR9gRsk0WnQY1kE_wtjA"/>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7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JTQTQSIpUKLh2DGLRz1qg"/>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14180</TotalTime>
  <Words>2536</Words>
  <Application>Microsoft Office PowerPoint</Application>
  <PresentationFormat>On-screen Show (4:3)</PresentationFormat>
  <Paragraphs>460</Paragraphs>
  <Slides>25</Slides>
  <Notes>10</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25</vt:i4>
      </vt:variant>
    </vt:vector>
  </HeadingPairs>
  <TitlesOfParts>
    <vt:vector size="35" baseType="lpstr">
      <vt:lpstr>ＭＳ Ｐゴシック</vt:lpstr>
      <vt:lpstr>ＭＳ Ｐゴシック</vt:lpstr>
      <vt:lpstr>Andes</vt:lpstr>
      <vt:lpstr>Arial</vt:lpstr>
      <vt:lpstr>Calibri</vt:lpstr>
      <vt:lpstr>Times New Roman</vt:lpstr>
      <vt:lpstr>Office Theme</vt:lpstr>
      <vt:lpstr>1_Office Theme</vt:lpstr>
      <vt:lpstr>2_Office Theme</vt:lpstr>
      <vt:lpstr>think-cell Slide</vt:lpstr>
      <vt:lpstr>ЧТО ТАКОЕ ГЭФ? История и структура</vt:lpstr>
      <vt:lpstr>PowerPoint Presentation</vt:lpstr>
      <vt:lpstr>PowerPoint Presentation</vt:lpstr>
      <vt:lpstr>Институциональная структура</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Стратегия ГЭФ 2020  и стратегические приоритеты ГЭФ-6</vt:lpstr>
      <vt:lpstr>Ключевые системы планеты приближаются к «критическим точкам» или уже находятся за их пределами</vt:lpstr>
      <vt:lpstr>Стратегия ГЭФ2020</vt:lpstr>
      <vt:lpstr>PowerPoint Presentation</vt:lpstr>
      <vt:lpstr>2. Выработать комплексные решения</vt:lpstr>
      <vt:lpstr>3. Повысить устойчивость </vt:lpstr>
      <vt:lpstr>4. Обеспечить взаимодополняемость в сфере финансирования борьбы с изменением климата  </vt:lpstr>
      <vt:lpstr>Выбрать правильную модель воздействия</vt:lpstr>
      <vt:lpstr>Три ключевых принципа деятельности</vt:lpstr>
      <vt:lpstr>Осуществление операционного цикла ГЭФ-6</vt:lpstr>
      <vt:lpstr>Осуществление операционного цикла ГЭФ-6</vt:lpstr>
      <vt:lpstr>Осуществление операционного цикла ГЭФ-6: Использование средств (страны-получатели)</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Anna Sakalouskaya</cp:lastModifiedBy>
  <cp:revision>777</cp:revision>
  <cp:lastPrinted>2015-02-04T22:06:49Z</cp:lastPrinted>
  <dcterms:created xsi:type="dcterms:W3CDTF">2015-01-16T22:08:15Z</dcterms:created>
  <dcterms:modified xsi:type="dcterms:W3CDTF">2015-09-21T06:52:22Z</dcterms:modified>
</cp:coreProperties>
</file>