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7" r:id="rId2"/>
    <p:sldMasterId id="2147483674" r:id="rId3"/>
  </p:sldMasterIdLst>
  <p:notesMasterIdLst>
    <p:notesMasterId r:id="rId17"/>
  </p:notesMasterIdLst>
  <p:handoutMasterIdLst>
    <p:handoutMasterId r:id="rId18"/>
  </p:handoutMasterIdLst>
  <p:sldIdLst>
    <p:sldId id="430" r:id="rId4"/>
    <p:sldId id="396" r:id="rId5"/>
    <p:sldId id="419" r:id="rId6"/>
    <p:sldId id="390" r:id="rId7"/>
    <p:sldId id="428" r:id="rId8"/>
    <p:sldId id="431" r:id="rId9"/>
    <p:sldId id="432" r:id="rId10"/>
    <p:sldId id="434" r:id="rId11"/>
    <p:sldId id="436" r:id="rId12"/>
    <p:sldId id="378" r:id="rId13"/>
    <p:sldId id="420" r:id="rId14"/>
    <p:sldId id="435" r:id="rId15"/>
    <p:sldId id="387" r:id="rId16"/>
  </p:sldIdLst>
  <p:sldSz cx="9144000" cy="6858000" type="screen4x3"/>
  <p:notesSz cx="6881813" cy="92964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16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933"/>
    <a:srgbClr val="339966"/>
    <a:srgbClr val="00642D"/>
    <a:srgbClr val="4D4D4D"/>
    <a:srgbClr val="CCFFCC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2" autoAdjust="0"/>
    <p:restoredTop sz="92571" autoAdjust="0"/>
  </p:normalViewPr>
  <p:slideViewPr>
    <p:cSldViewPr>
      <p:cViewPr varScale="1">
        <p:scale>
          <a:sx n="77" d="100"/>
          <a:sy n="77" d="100"/>
        </p:scale>
        <p:origin x="96" y="7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3" d="100"/>
          <a:sy n="63" d="100"/>
        </p:scale>
        <p:origin x="-3235" y="-72"/>
      </p:cViewPr>
      <p:guideLst>
        <p:guide orient="horz" pos="2928"/>
        <p:guide pos="216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3600" dirty="0" smtClean="0">
                <a:solidFill>
                  <a:schemeClr val="accent4"/>
                </a:solidFill>
              </a:rPr>
              <a:t>GEF Replenishments</a:t>
            </a:r>
            <a:endParaRPr lang="en-US" sz="3600" dirty="0">
              <a:solidFill>
                <a:schemeClr val="accent4"/>
              </a:solidFill>
            </a:endParaRPr>
          </a:p>
        </c:rich>
      </c:tx>
      <c:layout>
        <c:manualLayout>
          <c:xMode val="edge"/>
          <c:yMode val="edge"/>
          <c:x val="0.26659288218343302"/>
          <c:y val="0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9.2052689218043507E-2"/>
          <c:y val="2.4228080256009799E-2"/>
          <c:w val="0.61414667572147896"/>
          <c:h val="0.80771218686080004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Sheet1!$A$3</c:f>
              <c:strCache>
                <c:ptCount val="1"/>
                <c:pt idx="0">
                  <c:v>New Contributions </c:v>
                </c:pt>
              </c:strCache>
            </c:strRef>
          </c:tx>
          <c:invertIfNegative val="0"/>
          <c:cat>
            <c:multiLvlStrRef>
              <c:f>Sheet1!$B$1:$H$2</c:f>
              <c:multiLvlStrCache>
                <c:ptCount val="7"/>
                <c:lvl>
                  <c:pt idx="0">
                    <c:v>April 1991-June 1994</c:v>
                  </c:pt>
                  <c:pt idx="1">
                    <c:v>July 1994-June 1998</c:v>
                  </c:pt>
                  <c:pt idx="2">
                    <c:v>July 1998-June 2002</c:v>
                  </c:pt>
                  <c:pt idx="3">
                    <c:v>July 2002-June 2006</c:v>
                  </c:pt>
                  <c:pt idx="4">
                    <c:v>July 2006-June 2010</c:v>
                  </c:pt>
                  <c:pt idx="5">
                    <c:v>July 2010-June 2014</c:v>
                  </c:pt>
                  <c:pt idx="6">
                    <c:v>July 2014-June 2018</c:v>
                  </c:pt>
                </c:lvl>
                <c:lvl>
                  <c:pt idx="0">
                    <c:v>Pilot Phase</c:v>
                  </c:pt>
                  <c:pt idx="1">
                    <c:v>GEF-1</c:v>
                  </c:pt>
                  <c:pt idx="2">
                    <c:v>GEF-2</c:v>
                  </c:pt>
                  <c:pt idx="3">
                    <c:v>GEF-3</c:v>
                  </c:pt>
                  <c:pt idx="4">
                    <c:v>GEF-4</c:v>
                  </c:pt>
                  <c:pt idx="5">
                    <c:v>GEF-5</c:v>
                  </c:pt>
                  <c:pt idx="6">
                    <c:v>GEF-6</c:v>
                  </c:pt>
                </c:lvl>
              </c:multiLvlStrCache>
            </c:multiLvlStrRef>
          </c:cat>
          <c:val>
            <c:numRef>
              <c:f>Sheet1!$B$3:$H$3</c:f>
              <c:numCache>
                <c:formatCode>General</c:formatCode>
                <c:ptCount val="7"/>
                <c:pt idx="0">
                  <c:v>871.82999999999993</c:v>
                </c:pt>
                <c:pt idx="1">
                  <c:v>2010</c:v>
                </c:pt>
                <c:pt idx="2">
                  <c:v>1983.08</c:v>
                </c:pt>
                <c:pt idx="3">
                  <c:v>2224.3000000000002</c:v>
                </c:pt>
                <c:pt idx="4">
                  <c:v>2298.54</c:v>
                </c:pt>
                <c:pt idx="5">
                  <c:v>3541.15</c:v>
                </c:pt>
                <c:pt idx="6">
                  <c:v>3715.85</c:v>
                </c:pt>
              </c:numCache>
            </c:numRef>
          </c:val>
        </c:ser>
        <c:ser>
          <c:idx val="1"/>
          <c:order val="1"/>
          <c:tx>
            <c:strRef>
              <c:f>Sheet1!$A$4</c:f>
              <c:strCache>
                <c:ptCount val="1"/>
                <c:pt idx="0">
                  <c:v>Carry over from earlier replenishment period</c:v>
                </c:pt>
              </c:strCache>
            </c:strRef>
          </c:tx>
          <c:invertIfNegative val="0"/>
          <c:cat>
            <c:multiLvlStrRef>
              <c:f>Sheet1!$B$1:$H$2</c:f>
              <c:multiLvlStrCache>
                <c:ptCount val="7"/>
                <c:lvl>
                  <c:pt idx="0">
                    <c:v>April 1991-June 1994</c:v>
                  </c:pt>
                  <c:pt idx="1">
                    <c:v>July 1994-June 1998</c:v>
                  </c:pt>
                  <c:pt idx="2">
                    <c:v>July 1998-June 2002</c:v>
                  </c:pt>
                  <c:pt idx="3">
                    <c:v>July 2002-June 2006</c:v>
                  </c:pt>
                  <c:pt idx="4">
                    <c:v>July 2006-June 2010</c:v>
                  </c:pt>
                  <c:pt idx="5">
                    <c:v>July 2010-June 2014</c:v>
                  </c:pt>
                  <c:pt idx="6">
                    <c:v>July 2014-June 2018</c:v>
                  </c:pt>
                </c:lvl>
                <c:lvl>
                  <c:pt idx="0">
                    <c:v>Pilot Phase</c:v>
                  </c:pt>
                  <c:pt idx="1">
                    <c:v>GEF-1</c:v>
                  </c:pt>
                  <c:pt idx="2">
                    <c:v>GEF-2</c:v>
                  </c:pt>
                  <c:pt idx="3">
                    <c:v>GEF-3</c:v>
                  </c:pt>
                  <c:pt idx="4">
                    <c:v>GEF-4</c:v>
                  </c:pt>
                  <c:pt idx="5">
                    <c:v>GEF-5</c:v>
                  </c:pt>
                  <c:pt idx="6">
                    <c:v>GEF-6</c:v>
                  </c:pt>
                </c:lvl>
              </c:multiLvlStrCache>
            </c:multiLvlStrRef>
          </c:cat>
          <c:val>
            <c:numRef>
              <c:f>Sheet1!$B$4:$H$4</c:f>
              <c:numCache>
                <c:formatCode>General</c:formatCode>
                <c:ptCount val="7"/>
                <c:pt idx="2">
                  <c:v>686.91</c:v>
                </c:pt>
                <c:pt idx="3">
                  <c:v>570.55999999999983</c:v>
                </c:pt>
                <c:pt idx="4">
                  <c:v>477.55</c:v>
                </c:pt>
                <c:pt idx="5">
                  <c:v>686.8</c:v>
                </c:pt>
                <c:pt idx="6">
                  <c:v>583.29</c:v>
                </c:pt>
              </c:numCache>
            </c:numRef>
          </c:val>
        </c:ser>
        <c:ser>
          <c:idx val="2"/>
          <c:order val="2"/>
          <c:tx>
            <c:strRef>
              <c:f>Sheet1!$A$5</c:f>
              <c:strCache>
                <c:ptCount val="1"/>
                <c:pt idx="0">
                  <c:v>Investment income earned (Note: GEF-5&amp;6 - Projected amount)</c:v>
                </c:pt>
              </c:strCache>
            </c:strRef>
          </c:tx>
          <c:invertIfNegative val="0"/>
          <c:cat>
            <c:multiLvlStrRef>
              <c:f>Sheet1!$B$1:$H$2</c:f>
              <c:multiLvlStrCache>
                <c:ptCount val="7"/>
                <c:lvl>
                  <c:pt idx="0">
                    <c:v>April 1991-June 1994</c:v>
                  </c:pt>
                  <c:pt idx="1">
                    <c:v>July 1994-June 1998</c:v>
                  </c:pt>
                  <c:pt idx="2">
                    <c:v>July 1998-June 2002</c:v>
                  </c:pt>
                  <c:pt idx="3">
                    <c:v>July 2002-June 2006</c:v>
                  </c:pt>
                  <c:pt idx="4">
                    <c:v>July 2006-June 2010</c:v>
                  </c:pt>
                  <c:pt idx="5">
                    <c:v>July 2010-June 2014</c:v>
                  </c:pt>
                  <c:pt idx="6">
                    <c:v>July 2014-June 2018</c:v>
                  </c:pt>
                </c:lvl>
                <c:lvl>
                  <c:pt idx="0">
                    <c:v>Pilot Phase</c:v>
                  </c:pt>
                  <c:pt idx="1">
                    <c:v>GEF-1</c:v>
                  </c:pt>
                  <c:pt idx="2">
                    <c:v>GEF-2</c:v>
                  </c:pt>
                  <c:pt idx="3">
                    <c:v>GEF-3</c:v>
                  </c:pt>
                  <c:pt idx="4">
                    <c:v>GEF-4</c:v>
                  </c:pt>
                  <c:pt idx="5">
                    <c:v>GEF-5</c:v>
                  </c:pt>
                  <c:pt idx="6">
                    <c:v>GEF-6</c:v>
                  </c:pt>
                </c:lvl>
              </c:multiLvlStrCache>
            </c:multiLvlStrRef>
          </c:cat>
          <c:val>
            <c:numRef>
              <c:f>Sheet1!$B$5:$H$5</c:f>
              <c:numCache>
                <c:formatCode>General</c:formatCode>
                <c:ptCount val="7"/>
                <c:pt idx="3">
                  <c:v>132.46</c:v>
                </c:pt>
                <c:pt idx="4">
                  <c:v>569.30999999999983</c:v>
                </c:pt>
                <c:pt idx="5">
                  <c:v>112.04</c:v>
                </c:pt>
                <c:pt idx="6">
                  <c:v>134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64001832"/>
        <c:axId val="364423072"/>
      </c:barChart>
      <c:catAx>
        <c:axId val="46400183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GEF Replenishment Cycle</a:t>
                </a:r>
              </a:p>
            </c:rich>
          </c:tx>
          <c:layout>
            <c:manualLayout>
              <c:xMode val="edge"/>
              <c:yMode val="edge"/>
              <c:x val="0.35251020625714902"/>
              <c:y val="0.95590826863439404"/>
            </c:manualLayout>
          </c:layout>
          <c:overlay val="0"/>
        </c:title>
        <c:numFmt formatCode="General" sourceLinked="0"/>
        <c:majorTickMark val="out"/>
        <c:minorTickMark val="none"/>
        <c:tickLblPos val="nextTo"/>
        <c:crossAx val="364423072"/>
        <c:crosses val="autoZero"/>
        <c:auto val="1"/>
        <c:lblAlgn val="ctr"/>
        <c:lblOffset val="100"/>
        <c:noMultiLvlLbl val="0"/>
      </c:catAx>
      <c:valAx>
        <c:axId val="364423072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US Dollars in Billion</a:t>
                </a:r>
              </a:p>
            </c:rich>
          </c:tx>
          <c:layout>
            <c:manualLayout>
              <c:xMode val="edge"/>
              <c:yMode val="edge"/>
              <c:x val="9.9079971691436591E-3"/>
              <c:y val="0.36523936041737098"/>
            </c:manualLayout>
          </c:layout>
          <c:overlay val="0"/>
        </c:title>
        <c:numFmt formatCode="_(&quot;$&quot;* #.0,_);_(&quot;$&quot;* \(#,##0.\5\);_(&quot;$&quot;* 0?_);_(@_)" sourceLinked="0"/>
        <c:majorTickMark val="out"/>
        <c:minorTickMark val="none"/>
        <c:tickLblPos val="nextTo"/>
        <c:crossAx val="464001832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73328316477922695"/>
          <c:y val="0.29633285205903298"/>
          <c:w val="0.25255633255633297"/>
          <c:h val="0.42401402676160399"/>
        </c:manualLayout>
      </c:layout>
      <c:overlay val="0"/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82913" cy="465138"/>
          </a:xfrm>
          <a:prstGeom prst="rect">
            <a:avLst/>
          </a:prstGeom>
        </p:spPr>
        <p:txBody>
          <a:bodyPr vert="horz" lIns="92407" tIns="46204" rIns="92407" bIns="46204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7313" y="1"/>
            <a:ext cx="2982912" cy="465138"/>
          </a:xfrm>
          <a:prstGeom prst="rect">
            <a:avLst/>
          </a:prstGeom>
        </p:spPr>
        <p:txBody>
          <a:bodyPr vert="horz" lIns="92407" tIns="46204" rIns="92407" bIns="46204" rtlCol="0"/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8829676"/>
            <a:ext cx="2982913" cy="465138"/>
          </a:xfrm>
          <a:prstGeom prst="rect">
            <a:avLst/>
          </a:prstGeom>
        </p:spPr>
        <p:txBody>
          <a:bodyPr vert="horz" lIns="92407" tIns="46204" rIns="92407" bIns="46204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7313" y="8829676"/>
            <a:ext cx="2982912" cy="465138"/>
          </a:xfrm>
          <a:prstGeom prst="rect">
            <a:avLst/>
          </a:prstGeom>
        </p:spPr>
        <p:txBody>
          <a:bodyPr vert="horz" lIns="92407" tIns="46204" rIns="92407" bIns="46204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76359646-84FF-4FF2-90B1-DCE606405D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21499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82913" cy="463550"/>
          </a:xfrm>
          <a:prstGeom prst="rect">
            <a:avLst/>
          </a:prstGeom>
        </p:spPr>
        <p:txBody>
          <a:bodyPr vert="horz" lIns="87416" tIns="43708" rIns="87416" bIns="43708" rtlCol="0"/>
          <a:lstStyle>
            <a:lvl1pPr algn="l">
              <a:defRPr sz="11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7313" y="0"/>
            <a:ext cx="2982912" cy="463550"/>
          </a:xfrm>
          <a:prstGeom prst="rect">
            <a:avLst/>
          </a:prstGeom>
        </p:spPr>
        <p:txBody>
          <a:bodyPr vert="horz" lIns="87416" tIns="43708" rIns="87416" bIns="43708" rtlCol="0"/>
          <a:lstStyle>
            <a:lvl1pPr algn="r">
              <a:defRPr sz="11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17600" y="698500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7416" tIns="43708" rIns="87416" bIns="43708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977" y="4416428"/>
            <a:ext cx="5503863" cy="4181475"/>
          </a:xfrm>
          <a:prstGeom prst="rect">
            <a:avLst/>
          </a:prstGeom>
        </p:spPr>
        <p:txBody>
          <a:bodyPr vert="horz" lIns="87416" tIns="43708" rIns="87416" bIns="43708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8831263"/>
            <a:ext cx="2982913" cy="463550"/>
          </a:xfrm>
          <a:prstGeom prst="rect">
            <a:avLst/>
          </a:prstGeom>
        </p:spPr>
        <p:txBody>
          <a:bodyPr vert="horz" lIns="87416" tIns="43708" rIns="87416" bIns="43708" rtlCol="0" anchor="b"/>
          <a:lstStyle>
            <a:lvl1pPr algn="l">
              <a:defRPr sz="11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7313" y="8831263"/>
            <a:ext cx="2982912" cy="463550"/>
          </a:xfrm>
          <a:prstGeom prst="rect">
            <a:avLst/>
          </a:prstGeom>
        </p:spPr>
        <p:txBody>
          <a:bodyPr vert="horz" lIns="87416" tIns="43708" rIns="87416" bIns="43708" rtlCol="0" anchor="b"/>
          <a:lstStyle>
            <a:lvl1pPr algn="r">
              <a:defRPr sz="1100" smtClean="0"/>
            </a:lvl1pPr>
          </a:lstStyle>
          <a:p>
            <a:pPr>
              <a:defRPr/>
            </a:pPr>
            <a:fld id="{8A57EA69-8F50-4190-A70F-0DA046C10C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840768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37F9C5-DADA-40EF-BCE0-F0AA5007CB72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99104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700" b="1" i="1" dirty="0" smtClean="0">
                <a:solidFill>
                  <a:srgbClr val="00642D"/>
                </a:solidFill>
              </a:rPr>
              <a:t>Mission</a:t>
            </a:r>
            <a:r>
              <a:rPr lang="en-US" sz="700" b="1" i="1" dirty="0">
                <a:solidFill>
                  <a:srgbClr val="00642D"/>
                </a:solidFill>
              </a:rPr>
              <a:t>:</a:t>
            </a:r>
            <a:r>
              <a:rPr lang="en-US" sz="700" i="1" dirty="0">
                <a:solidFill>
                  <a:srgbClr val="00642D"/>
                </a:solidFill>
              </a:rPr>
              <a:t> To assist in the protection of the global environment and to promote environmental sustainable development.</a:t>
            </a:r>
            <a:r>
              <a:rPr lang="en-US" sz="700" dirty="0"/>
              <a:t> </a:t>
            </a:r>
          </a:p>
          <a:p>
            <a:r>
              <a:rPr lang="en-US" sz="700" dirty="0"/>
              <a:t>Established in Oct 1991 as a $1 billion pilot program in the WB</a:t>
            </a:r>
          </a:p>
          <a:p>
            <a:r>
              <a:rPr lang="en-US" sz="700" dirty="0"/>
              <a:t>The GEF is the world’s largest public funder of projects and programs to benefit the global environment.</a:t>
            </a:r>
          </a:p>
          <a:p>
            <a:r>
              <a:rPr lang="en-US" sz="700" dirty="0"/>
              <a:t>WB, UNDP, UNEP were the 3 initial implementing partners.</a:t>
            </a:r>
          </a:p>
          <a:p>
            <a:r>
              <a:rPr lang="en-US" sz="700" dirty="0"/>
              <a:t>At the Rio Earth Summit in 1992, the GEF was restructured and moved out of the WB. </a:t>
            </a:r>
          </a:p>
          <a:p>
            <a:r>
              <a:rPr lang="en-US" sz="700" dirty="0"/>
              <a:t>This enhanced the involvement of developing countries in the decision-making process and in implementation of the projects. </a:t>
            </a:r>
          </a:p>
          <a:p>
            <a:r>
              <a:rPr lang="en-US" sz="700" dirty="0"/>
              <a:t>Since 1994, the WB has served as the GEF Trustee and provided administrative services.</a:t>
            </a:r>
          </a:p>
          <a:p>
            <a:r>
              <a:rPr lang="en-US" sz="700" dirty="0"/>
              <a:t>The GEF also serves as financial mechanism for the following UN conventions:</a:t>
            </a:r>
          </a:p>
          <a:p>
            <a:r>
              <a:rPr lang="en-US" sz="700" dirty="0"/>
              <a:t>UN Convention on Biological Diversity (CBD)</a:t>
            </a:r>
          </a:p>
          <a:p>
            <a:r>
              <a:rPr lang="en-US" sz="700" dirty="0"/>
              <a:t>UN Framework Convention on Climate Change (UNFCCC) </a:t>
            </a:r>
          </a:p>
          <a:p>
            <a:r>
              <a:rPr lang="en-US" sz="700" dirty="0"/>
              <a:t>UN Stockholm Convention on Persistent Organic Pollutants (POPs) </a:t>
            </a:r>
          </a:p>
          <a:p>
            <a:r>
              <a:rPr lang="en-US" sz="700" dirty="0"/>
              <a:t>UN Convention to Combat Desertification (UNCCD)</a:t>
            </a:r>
          </a:p>
          <a:p>
            <a:r>
              <a:rPr lang="en-US" sz="700" dirty="0"/>
              <a:t>The GEF, although not linked formally to the Montreal Protocol on Substances That Deplete the Ozone Layer (MP), supports implementation of the MP in transition economies.</a:t>
            </a:r>
            <a:endParaRPr lang="pt-BR" dirty="0" smtClean="0"/>
          </a:p>
        </p:txBody>
      </p:sp>
    </p:spTree>
    <p:extLst>
      <p:ext uri="{BB962C8B-B14F-4D97-AF65-F5344CB8AC3E}">
        <p14:creationId xmlns:p14="http://schemas.microsoft.com/office/powerpoint/2010/main" val="11643741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dirty="0" smtClean="0"/>
              <a:t>This slide is modified depending on the workshop</a:t>
            </a:r>
          </a:p>
        </p:txBody>
      </p:sp>
      <p:sp>
        <p:nvSpPr>
          <p:cNvPr id="20483" name="Header Placeholder 3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20484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20485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20486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A61BBEF-8FD8-4FF3-9C36-CB05F3A3E457}" type="slidenum">
              <a:rPr lang="en-US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99280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dirty="0" smtClean="0"/>
              <a:t>On the first point this forms the basis</a:t>
            </a:r>
            <a:r>
              <a:rPr lang="en-US" baseline="0" dirty="0" smtClean="0"/>
              <a:t> of a Secretariat report to the COP on the operations of the MOU between the GEF </a:t>
            </a:r>
            <a:r>
              <a:rPr lang="en-US" baseline="0" smtClean="0"/>
              <a:t>and the COP.</a:t>
            </a:r>
            <a:endParaRPr lang="en-US" dirty="0" smtClean="0"/>
          </a:p>
        </p:txBody>
      </p:sp>
      <p:sp>
        <p:nvSpPr>
          <p:cNvPr id="20483" name="Header Placeholder 3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20484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20485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20486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A61BBEF-8FD8-4FF3-9C36-CB05F3A3E457}" type="slidenum">
              <a:rPr lang="en-US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6681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 altLang="en-US" sz="150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043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6043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6043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6043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6043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604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604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604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604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645A6512-1757-497D-B59E-27CBF4025D15}" type="slidenum">
              <a:rPr lang="en-US" altLang="en-US" sz="1300">
                <a:solidFill>
                  <a:srgbClr val="000000"/>
                </a:solidFill>
              </a:rPr>
              <a:pPr>
                <a:spcBef>
                  <a:spcPct val="0"/>
                </a:spcBef>
              </a:pPr>
              <a:t>12</a:t>
            </a:fld>
            <a:endParaRPr lang="en-US" altLang="en-US" sz="1300">
              <a:solidFill>
                <a:srgbClr val="000000"/>
              </a:solidFill>
            </a:endParaRPr>
          </a:p>
        </p:txBody>
      </p:sp>
      <p:sp>
        <p:nvSpPr>
          <p:cNvPr id="8197" name="Header Placeholder 6"/>
          <p:cNvSpPr>
            <a:spLocks noGrp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043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6043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6043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6043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6043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604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604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604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604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300" smtClean="0">
                <a:solidFill>
                  <a:srgbClr val="000000"/>
                </a:solidFill>
              </a:rPr>
              <a:t>GEF Expanded Constituency Workshop</a:t>
            </a:r>
          </a:p>
        </p:txBody>
      </p:sp>
    </p:spTree>
    <p:extLst>
      <p:ext uri="{BB962C8B-B14F-4D97-AF65-F5344CB8AC3E}">
        <p14:creationId xmlns:p14="http://schemas.microsoft.com/office/powerpoint/2010/main" val="1003056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9"/>
          <p:cNvGrpSpPr>
            <a:grpSpLocks/>
          </p:cNvGrpSpPr>
          <p:nvPr userDrawn="1"/>
        </p:nvGrpSpPr>
        <p:grpSpPr bwMode="auto">
          <a:xfrm>
            <a:off x="0" y="76200"/>
            <a:ext cx="9144000" cy="1247775"/>
            <a:chOff x="0" y="152400"/>
            <a:chExt cx="9144000" cy="1248156"/>
          </a:xfrm>
        </p:grpSpPr>
        <p:pic>
          <p:nvPicPr>
            <p:cNvPr id="5" name="Picture 5" descr="GEF-20-PPT-BG-blank.png"/>
            <p:cNvPicPr>
              <a:picLocks noChangeAspect="1"/>
            </p:cNvPicPr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0" y="152400"/>
              <a:ext cx="9144000" cy="1246632"/>
            </a:xfrm>
            <a:prstGeom prst="rect">
              <a:avLst/>
            </a:prstGeom>
            <a:effectLst>
              <a:reflection blurRad="6350" stA="50000" endA="300" endPos="38500" dist="50800" dir="5400000" sy="-100000" algn="bl" rotWithShape="0"/>
            </a:effectLst>
          </p:spPr>
        </p:pic>
        <p:pic>
          <p:nvPicPr>
            <p:cNvPr id="6" name="Picture 6" descr="GEF-PPT-BG.png"/>
            <p:cNvPicPr>
              <a:picLocks noChangeAspect="1"/>
            </p:cNvPicPr>
            <p:nvPr userDrawn="1"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0" y="152400"/>
              <a:ext cx="9144000" cy="12481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24200"/>
            <a:ext cx="6400800" cy="1752600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1828800"/>
            <a:ext cx="8229600" cy="1143000"/>
          </a:xfrm>
        </p:spPr>
        <p:txBody>
          <a:bodyPr/>
          <a:lstStyle>
            <a:lvl1pPr>
              <a:defRPr>
                <a:solidFill>
                  <a:srgbClr val="00B05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 txBox="1">
            <a:spLocks/>
          </p:cNvSpPr>
          <p:nvPr/>
        </p:nvSpPr>
        <p:spPr>
          <a:xfrm>
            <a:off x="685800" y="3810000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1F497D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85800" y="2286000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1F497D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dirty="0" smtClean="0">
                <a:solidFill>
                  <a:srgbClr val="00642D"/>
                </a:solidFill>
              </a:rPr>
              <a:t>Thank you for your attention</a:t>
            </a:r>
          </a:p>
        </p:txBody>
      </p:sp>
      <p:pic>
        <p:nvPicPr>
          <p:cNvPr id="9" name="Picture 8" descr="GEF-PPT-BG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5609844"/>
            <a:ext cx="9144000" cy="1248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9284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24200"/>
            <a:ext cx="6400800" cy="1752600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1828800"/>
            <a:ext cx="8229600" cy="1143000"/>
          </a:xfrm>
        </p:spPr>
        <p:txBody>
          <a:bodyPr/>
          <a:lstStyle>
            <a:lvl1pPr>
              <a:defRPr>
                <a:solidFill>
                  <a:srgbClr val="00B05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0" y="76200"/>
            <a:ext cx="9144000" cy="1248156"/>
            <a:chOff x="0" y="152400"/>
            <a:chExt cx="9144000" cy="1248156"/>
          </a:xfrm>
        </p:grpSpPr>
        <p:pic>
          <p:nvPicPr>
            <p:cNvPr id="6" name="Picture 5" descr="GEF-20-PPT-BG-blank.png"/>
            <p:cNvPicPr>
              <a:picLocks noChangeAspect="1"/>
            </p:cNvPicPr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0" y="152400"/>
              <a:ext cx="9144000" cy="1246632"/>
            </a:xfrm>
            <a:prstGeom prst="rect">
              <a:avLst/>
            </a:prstGeom>
            <a:effectLst>
              <a:reflection blurRad="6350" stA="50000" endA="300" endPos="38500" dist="50800" dir="5400000" sy="-100000" algn="bl" rotWithShape="0"/>
            </a:effectLst>
          </p:spPr>
        </p:pic>
        <p:pic>
          <p:nvPicPr>
            <p:cNvPr id="7" name="Picture 6" descr="GEF-PPT-BG.png"/>
            <p:cNvPicPr>
              <a:picLocks noChangeAspect="1"/>
            </p:cNvPicPr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0" y="152400"/>
              <a:ext cx="9144000" cy="124815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953271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20505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1124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83820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62130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 txBox="1">
            <a:spLocks/>
          </p:cNvSpPr>
          <p:nvPr/>
        </p:nvSpPr>
        <p:spPr>
          <a:xfrm>
            <a:off x="685800" y="3810000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1F497D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85800" y="2286000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1F497D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dirty="0" smtClean="0">
                <a:solidFill>
                  <a:srgbClr val="00642D"/>
                </a:solidFill>
              </a:rPr>
              <a:t>Thank you for your attention</a:t>
            </a:r>
          </a:p>
        </p:txBody>
      </p:sp>
      <p:pic>
        <p:nvPicPr>
          <p:cNvPr id="9" name="Picture 8" descr="GEF-PPT-BG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5609844"/>
            <a:ext cx="9144000" cy="1248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86052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83820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24200"/>
            <a:ext cx="6400800" cy="1752600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1828800"/>
            <a:ext cx="8229600" cy="1143000"/>
          </a:xfrm>
        </p:spPr>
        <p:txBody>
          <a:bodyPr/>
          <a:lstStyle>
            <a:lvl1pPr>
              <a:defRPr>
                <a:solidFill>
                  <a:srgbClr val="00B05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0" y="76200"/>
            <a:ext cx="9144000" cy="1248156"/>
            <a:chOff x="0" y="152400"/>
            <a:chExt cx="9144000" cy="1248156"/>
          </a:xfrm>
        </p:grpSpPr>
        <p:pic>
          <p:nvPicPr>
            <p:cNvPr id="6" name="Picture 5" descr="GEF-20-PPT-BG-blank.png"/>
            <p:cNvPicPr>
              <a:picLocks noChangeAspect="1"/>
            </p:cNvPicPr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0" y="152400"/>
              <a:ext cx="9144000" cy="1246632"/>
            </a:xfrm>
            <a:prstGeom prst="rect">
              <a:avLst/>
            </a:prstGeom>
            <a:effectLst>
              <a:reflection blurRad="6350" stA="50000" endA="300" endPos="38500" dist="50800" dir="5400000" sy="-100000" algn="bl" rotWithShape="0"/>
            </a:effectLst>
          </p:spPr>
        </p:pic>
        <p:pic>
          <p:nvPicPr>
            <p:cNvPr id="7" name="Picture 6" descr="GEF-PPT-BG.png"/>
            <p:cNvPicPr>
              <a:picLocks noChangeAspect="1"/>
            </p:cNvPicPr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0" y="152400"/>
              <a:ext cx="9144000" cy="124815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785726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05189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895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83820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9221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028" name="Picture 4" descr="GEF-PPT-BG.pn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5610225"/>
            <a:ext cx="9144000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kern="1200">
          <a:solidFill>
            <a:srgbClr val="1F497D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1F497D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1F497D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1F497D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1F497D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5" name="Picture 4" descr="GEF-PPT-BG.png"/>
          <p:cNvPicPr>
            <a:picLocks noChangeAspect="1"/>
          </p:cNvPicPr>
          <p:nvPr userDrawn="1"/>
        </p:nvPicPr>
        <p:blipFill>
          <a:blip r:embed="rId7" cstate="print"/>
          <a:stretch>
            <a:fillRect/>
          </a:stretch>
        </p:blipFill>
        <p:spPr>
          <a:xfrm>
            <a:off x="0" y="5609844"/>
            <a:ext cx="9144000" cy="1248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0402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 b="1" kern="1200">
          <a:solidFill>
            <a:srgbClr val="1F497D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5" name="Picture 4" descr="GEF-PPT-BG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5609844"/>
            <a:ext cx="9144000" cy="1248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45256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</p:sldLayoutIdLst>
  <p:txStyles>
    <p:titleStyle>
      <a:lvl1pPr algn="ctr" rtl="0" fontAlgn="base">
        <a:spcBef>
          <a:spcPct val="0"/>
        </a:spcBef>
        <a:spcAft>
          <a:spcPct val="0"/>
        </a:spcAft>
        <a:defRPr sz="4400" b="1" kern="1200">
          <a:solidFill>
            <a:srgbClr val="1F497D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050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00642D"/>
                </a:solidFill>
                <a:latin typeface="+mn-lt"/>
              </a:rPr>
              <a:t>WHAT IS THE GEF?</a:t>
            </a:r>
            <a:br>
              <a:rPr lang="en-US" dirty="0" smtClean="0">
                <a:solidFill>
                  <a:srgbClr val="00642D"/>
                </a:solidFill>
                <a:latin typeface="+mn-lt"/>
              </a:rPr>
            </a:br>
            <a:r>
              <a:rPr lang="en-US" sz="2800" dirty="0" smtClean="0">
                <a:solidFill>
                  <a:srgbClr val="00642D"/>
                </a:solidFill>
                <a:latin typeface="+mn-lt"/>
              </a:rPr>
              <a:t>History and Structure</a:t>
            </a:r>
            <a:endParaRPr lang="en-US" sz="2800" dirty="0"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3505200"/>
            <a:ext cx="6400800" cy="2819400"/>
          </a:xfrm>
        </p:spPr>
        <p:txBody>
          <a:bodyPr/>
          <a:lstStyle/>
          <a:p>
            <a:pPr>
              <a:lnSpc>
                <a:spcPct val="80000"/>
              </a:lnSpc>
              <a:defRPr/>
            </a:pPr>
            <a:r>
              <a:rPr lang="en-US" b="1" dirty="0" smtClean="0">
                <a:solidFill>
                  <a:schemeClr val="tx1"/>
                </a:solidFill>
                <a:latin typeface="Andes" panose="02000000000000000000" pitchFamily="50" charset="0"/>
                <a:cs typeface="Times New Roman" pitchFamily="18" charset="0"/>
              </a:rPr>
              <a:t>GEF Expanded Constituency Workshop</a:t>
            </a:r>
            <a:endParaRPr lang="en-US" b="1" dirty="0" smtClean="0">
              <a:solidFill>
                <a:srgbClr val="00642D"/>
              </a:solidFill>
              <a:latin typeface="Andes" panose="02000000000000000000" pitchFamily="50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  <a:defRPr/>
            </a:pPr>
            <a:endParaRPr lang="en-US" sz="3200" b="1" dirty="0" smtClean="0">
              <a:solidFill>
                <a:schemeClr val="tx1"/>
              </a:solidFill>
              <a:latin typeface="Andes" panose="02000000000000000000" pitchFamily="50" charset="0"/>
            </a:endParaRPr>
          </a:p>
          <a:p>
            <a:pPr>
              <a:lnSpc>
                <a:spcPct val="80000"/>
              </a:lnSpc>
              <a:defRPr/>
            </a:pPr>
            <a:r>
              <a:rPr lang="en-US" sz="2400" b="1" dirty="0" smtClean="0">
                <a:solidFill>
                  <a:schemeClr val="tx1"/>
                </a:solidFill>
                <a:latin typeface="Andes" panose="02000000000000000000" pitchFamily="50" charset="0"/>
                <a:cs typeface="Times New Roman" panose="02020603050405020304" pitchFamily="18" charset="0"/>
              </a:rPr>
              <a:t>Tbilisi, Georgia</a:t>
            </a:r>
            <a:endParaRPr lang="en-US" sz="2400" dirty="0">
              <a:solidFill>
                <a:schemeClr val="tx1"/>
              </a:solidFill>
              <a:latin typeface="Andes" panose="02000000000000000000" pitchFamily="50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defRPr/>
            </a:pPr>
            <a:r>
              <a:rPr lang="en-US" sz="2400" smtClean="0">
                <a:solidFill>
                  <a:schemeClr val="tx1"/>
                </a:solidFill>
                <a:latin typeface="Andes" panose="02000000000000000000" pitchFamily="50" charset="0"/>
                <a:cs typeface="Times New Roman" pitchFamily="18" charset="0"/>
              </a:rPr>
              <a:t>June 22-24, </a:t>
            </a:r>
            <a:r>
              <a:rPr lang="en-US" sz="2400" dirty="0">
                <a:solidFill>
                  <a:schemeClr val="tx1"/>
                </a:solidFill>
                <a:latin typeface="Andes" panose="02000000000000000000" pitchFamily="50" charset="0"/>
                <a:cs typeface="Times New Roman" pitchFamily="18" charset="0"/>
              </a:rPr>
              <a:t>2015</a:t>
            </a:r>
          </a:p>
          <a:p>
            <a:pPr>
              <a:lnSpc>
                <a:spcPct val="80000"/>
              </a:lnSpc>
              <a:defRPr/>
            </a:pPr>
            <a:endParaRPr lang="en-US" sz="2400" dirty="0">
              <a:solidFill>
                <a:schemeClr val="tx1"/>
              </a:solidFill>
              <a:latin typeface="Andes" panose="02000000000000000000" pitchFamily="50" charset="0"/>
              <a:cs typeface="Times New Roman" pitchFamily="18" charset="0"/>
            </a:endParaRPr>
          </a:p>
          <a:p>
            <a:endParaRPr lang="en-US" sz="2400" dirty="0">
              <a:latin typeface="Andes" panose="020000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0980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3"/>
          <p:cNvSpPr txBox="1">
            <a:spLocks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200" b="1" dirty="0" smtClean="0">
                <a:solidFill>
                  <a:srgbClr val="00642D"/>
                </a:solidFill>
                <a:latin typeface="Calibri" pitchFamily="34" charset="0"/>
              </a:rPr>
              <a:t>Relations with the Conventions Secretariats (1)</a:t>
            </a:r>
            <a:endParaRPr lang="en-US" sz="3200" b="1" dirty="0">
              <a:solidFill>
                <a:srgbClr val="00642D"/>
              </a:solidFill>
              <a:latin typeface="Calibri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0" y="1362248"/>
            <a:ext cx="91440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+mn-lt"/>
              </a:rPr>
              <a:t>The GEF serves </a:t>
            </a:r>
            <a:r>
              <a:rPr lang="en-US" sz="2400" dirty="0" smtClean="0">
                <a:latin typeface="+mn-lt"/>
              </a:rPr>
              <a:t>as a financial mechanism </a:t>
            </a:r>
            <a:r>
              <a:rPr lang="en-US" sz="2400" dirty="0">
                <a:latin typeface="+mn-lt"/>
              </a:rPr>
              <a:t>to five conventions. </a:t>
            </a:r>
            <a:endParaRPr lang="en-US" sz="2400" dirty="0" smtClean="0"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 smtClean="0"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+mn-lt"/>
              </a:rPr>
              <a:t>The Memorandum of Understanding is the  means through which the Conventions and the GEF cooperate.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+mn-lt"/>
              </a:rPr>
              <a:t>The </a:t>
            </a:r>
            <a:r>
              <a:rPr lang="en-US" sz="2400" dirty="0">
                <a:latin typeface="+mn-lt"/>
              </a:rPr>
              <a:t>conventions, for which the GEF serve as financial mechanism, provide broad strategic guidance to the </a:t>
            </a:r>
            <a:r>
              <a:rPr lang="en-US" sz="2400" dirty="0" smtClean="0">
                <a:latin typeface="+mn-lt"/>
              </a:rPr>
              <a:t>GEF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+mn-lt"/>
              </a:rPr>
              <a:t>The GEF Council responds to this broad guidance by developing operational criteria for GEF projects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3"/>
          <p:cNvSpPr txBox="1">
            <a:spLocks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200" b="1" dirty="0" smtClean="0">
                <a:solidFill>
                  <a:srgbClr val="00642D"/>
                </a:solidFill>
                <a:latin typeface="Calibri" pitchFamily="34" charset="0"/>
              </a:rPr>
              <a:t>Relations with the Convention Secretariats (2)</a:t>
            </a:r>
            <a:endParaRPr lang="en-US" sz="3200" b="1" dirty="0">
              <a:solidFill>
                <a:srgbClr val="00642D"/>
              </a:solidFill>
              <a:latin typeface="Calibri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0" y="1311726"/>
            <a:ext cx="9144000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+mn-lt"/>
              </a:rPr>
              <a:t>The Secretariat of the Conventions and the GEF Secretariat consult as necessary in the guidance that the COPs provide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 smtClean="0"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>
                <a:latin typeface="+mn-lt"/>
              </a:rPr>
              <a:t>In </a:t>
            </a:r>
            <a:r>
              <a:rPr lang="en-GB" sz="2400" dirty="0">
                <a:latin typeface="+mn-lt"/>
              </a:rPr>
              <a:t>particular, in accordance with the GEF project </a:t>
            </a:r>
            <a:r>
              <a:rPr lang="en-GB" sz="2400" dirty="0" smtClean="0">
                <a:latin typeface="+mn-lt"/>
              </a:rPr>
              <a:t>cycle, </a:t>
            </a:r>
            <a:r>
              <a:rPr lang="en-GB" sz="2400" dirty="0">
                <a:latin typeface="+mn-lt"/>
              </a:rPr>
              <a:t>the </a:t>
            </a:r>
            <a:r>
              <a:rPr lang="en-GB" sz="2400" dirty="0" smtClean="0">
                <a:latin typeface="+mn-lt"/>
              </a:rPr>
              <a:t>Secretariat </a:t>
            </a:r>
            <a:r>
              <a:rPr lang="en-GB" sz="2400" dirty="0">
                <a:latin typeface="+mn-lt"/>
              </a:rPr>
              <a:t>of the </a:t>
            </a:r>
            <a:r>
              <a:rPr lang="en-GB" sz="2400" dirty="0" smtClean="0">
                <a:latin typeface="+mn-lt"/>
              </a:rPr>
              <a:t>Conventions are </a:t>
            </a:r>
            <a:r>
              <a:rPr lang="en-GB" sz="2400" dirty="0">
                <a:latin typeface="+mn-lt"/>
              </a:rPr>
              <a:t>invited to comment on the project proposals </a:t>
            </a:r>
            <a:r>
              <a:rPr lang="en-GB" sz="2400" dirty="0" smtClean="0">
                <a:latin typeface="+mn-lt"/>
              </a:rPr>
              <a:t>under </a:t>
            </a:r>
            <a:r>
              <a:rPr lang="en-GB" sz="2400" dirty="0">
                <a:latin typeface="+mn-lt"/>
              </a:rPr>
              <a:t>consideration for inclusion in a proposed work </a:t>
            </a:r>
            <a:r>
              <a:rPr lang="en-GB" sz="2400" dirty="0" smtClean="0">
                <a:latin typeface="+mn-lt"/>
              </a:rPr>
              <a:t>programme.</a:t>
            </a:r>
          </a:p>
          <a:p>
            <a:r>
              <a:rPr lang="en-GB" sz="2400" dirty="0" smtClean="0">
                <a:latin typeface="+mn-lt"/>
              </a:rPr>
              <a:t> </a:t>
            </a:r>
            <a:endParaRPr lang="en-US" sz="2400" dirty="0"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>
                <a:latin typeface="+mn-lt"/>
              </a:rPr>
              <a:t>The GEF Secretariat prepares a report on GEF activities to be presented on each COP on a regular basis. This report is previously reviewed and approved by the Council</a:t>
            </a:r>
            <a:endParaRPr lang="en-US" sz="2400" dirty="0">
              <a:latin typeface="+mn-lt"/>
            </a:endParaRPr>
          </a:p>
          <a:p>
            <a:r>
              <a:rPr lang="en-GB" sz="2400" dirty="0">
                <a:latin typeface="+mn-lt"/>
              </a:rPr>
              <a:t> </a:t>
            </a:r>
            <a:endParaRPr lang="en-US" sz="2400" dirty="0"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8160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Content Placeholder 6"/>
          <p:cNvSpPr>
            <a:spLocks noGrp="1"/>
          </p:cNvSpPr>
          <p:nvPr>
            <p:ph idx="1"/>
          </p:nvPr>
        </p:nvSpPr>
        <p:spPr>
          <a:xfrm>
            <a:off x="0" y="836711"/>
            <a:ext cx="9144000" cy="5884763"/>
          </a:xfrm>
        </p:spPr>
        <p:txBody>
          <a:bodyPr/>
          <a:lstStyle/>
          <a:p>
            <a:pPr marL="457200" lvl="1" indent="-220663" eaLnBrk="1" hangingPunct="1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altLang="en-US" dirty="0" smtClean="0">
                <a:cs typeface="Arial" panose="020B0604020202020204" pitchFamily="34" charset="0"/>
              </a:rPr>
              <a:t>Least Developed Countries Fund (LDCF)and Special Climate Change Fund (SCCF) -&gt; established in 2001 under UNFCCC COP</a:t>
            </a:r>
          </a:p>
          <a:p>
            <a:pPr marL="457200" lvl="1" indent="-220663" eaLnBrk="1" hangingPunct="1">
              <a:lnSpc>
                <a:spcPct val="110000"/>
              </a:lnSpc>
              <a:buFont typeface="Arial" panose="020B0604020202020204" pitchFamily="34" charset="0"/>
              <a:buChar char="•"/>
            </a:pPr>
            <a:endParaRPr lang="en-US" altLang="en-US" dirty="0" smtClean="0">
              <a:cs typeface="Arial" panose="020B0604020202020204" pitchFamily="34" charset="0"/>
            </a:endParaRPr>
          </a:p>
          <a:p>
            <a:pPr marL="457200" lvl="1" indent="-220663" eaLnBrk="1" hangingPunct="1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altLang="en-US" dirty="0" smtClean="0">
                <a:cs typeface="Arial" panose="020B0604020202020204" pitchFamily="34" charset="0"/>
              </a:rPr>
              <a:t>First multilateral funds to implement concrete adaptation actions on developing countries </a:t>
            </a:r>
          </a:p>
          <a:p>
            <a:pPr marL="457200" lvl="1" indent="-220663" eaLnBrk="1" hangingPunct="1">
              <a:lnSpc>
                <a:spcPct val="110000"/>
              </a:lnSpc>
              <a:buFont typeface="Arial" panose="020B0604020202020204" pitchFamily="34" charset="0"/>
              <a:buChar char="•"/>
            </a:pPr>
            <a:endParaRPr lang="en-US" altLang="en-US" dirty="0" smtClean="0">
              <a:cs typeface="Arial" panose="020B0604020202020204" pitchFamily="34" charset="0"/>
            </a:endParaRPr>
          </a:p>
          <a:p>
            <a:pPr marL="457200" lvl="1" indent="-220663" eaLnBrk="1" hangingPunct="1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altLang="en-US" dirty="0" smtClean="0">
                <a:cs typeface="Arial" panose="020B0604020202020204" pitchFamily="34" charset="0"/>
              </a:rPr>
              <a:t>LDCF and SCCF provided vulnerable countries and </a:t>
            </a:r>
            <a:r>
              <a:rPr lang="en-US" altLang="en-US" smtClean="0">
                <a:cs typeface="Arial" panose="020B0604020202020204" pitchFamily="34" charset="0"/>
              </a:rPr>
              <a:t>communitiesinitial</a:t>
            </a:r>
            <a:r>
              <a:rPr lang="en-US" altLang="en-US" dirty="0" smtClean="0">
                <a:cs typeface="Arial" panose="020B0604020202020204" pitchFamily="34" charset="0"/>
              </a:rPr>
              <a:t> resources to finance a pioneering adaptation portfolio</a:t>
            </a:r>
            <a:r>
              <a:rPr lang="en-US" altLang="en-US" dirty="0">
                <a:cs typeface="Arial" panose="020B0604020202020204" pitchFamily="34" charset="0"/>
              </a:rPr>
              <a:t>.</a:t>
            </a:r>
            <a:r>
              <a:rPr lang="en-US" altLang="en-US" dirty="0" smtClean="0">
                <a:cs typeface="Arial" panose="020B0604020202020204" pitchFamily="34" charset="0"/>
              </a:rPr>
              <a:t> </a:t>
            </a:r>
          </a:p>
          <a:p>
            <a:pPr marL="457200" lvl="1" indent="-220663" eaLnBrk="1" hangingPunct="1">
              <a:buFont typeface="Arial" panose="020B0604020202020204" pitchFamily="34" charset="0"/>
              <a:buChar char="•"/>
            </a:pPr>
            <a:endParaRPr lang="en-US" altLang="en-US" dirty="0" smtClean="0">
              <a:cs typeface="Arial" panose="020B0604020202020204" pitchFamily="34" charset="0"/>
            </a:endParaRPr>
          </a:p>
          <a:p>
            <a:pPr marL="457200" lvl="1" indent="-220663" eaLnBrk="1" hangingPunct="1">
              <a:buFont typeface="Arial" panose="020B0604020202020204" pitchFamily="34" charset="0"/>
              <a:buChar char="•"/>
            </a:pPr>
            <a:r>
              <a:rPr lang="en-US" altLang="en-US" dirty="0" smtClean="0">
                <a:cs typeface="Arial" panose="020B0604020202020204" pitchFamily="34" charset="0"/>
              </a:rPr>
              <a:t>Managed and administered independently from the GEF Trust Fund</a:t>
            </a:r>
          </a:p>
        </p:txBody>
      </p:sp>
      <p:sp>
        <p:nvSpPr>
          <p:cNvPr id="7172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05FB15F7-EEBA-4004-8E09-5EDE1BF66390}" type="slidenum">
              <a:rPr lang="en-US" altLang="en-US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12</a:t>
            </a:fld>
            <a:endParaRPr lang="en-US" altLang="en-US" sz="1200">
              <a:solidFill>
                <a:srgbClr val="898989"/>
              </a:solidFill>
            </a:endParaRPr>
          </a:p>
        </p:txBody>
      </p:sp>
      <p:sp>
        <p:nvSpPr>
          <p:cNvPr id="5" name="Title 3"/>
          <p:cNvSpPr txBox="1">
            <a:spLocks/>
          </p:cNvSpPr>
          <p:nvPr/>
        </p:nvSpPr>
        <p:spPr bwMode="auto">
          <a:xfrm>
            <a:off x="0" y="0"/>
            <a:ext cx="9144000" cy="764704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200" b="1" dirty="0" smtClean="0">
                <a:solidFill>
                  <a:srgbClr val="00642D"/>
                </a:solidFill>
                <a:latin typeface="Calibri" pitchFamily="34" charset="0"/>
              </a:rPr>
              <a:t>LDCF and SCCF – Climate Change Adaptation </a:t>
            </a:r>
            <a:endParaRPr lang="en-US" sz="3200" b="1" dirty="0">
              <a:solidFill>
                <a:srgbClr val="00642D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387025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3"/>
          <p:cNvSpPr txBox="1">
            <a:spLocks/>
          </p:cNvSpPr>
          <p:nvPr/>
        </p:nvSpPr>
        <p:spPr bwMode="auto">
          <a:xfrm>
            <a:off x="0" y="1295400"/>
            <a:ext cx="9144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800" b="1">
                <a:solidFill>
                  <a:srgbClr val="00642D"/>
                </a:solidFill>
                <a:latin typeface="Calibri" pitchFamily="34" charset="0"/>
              </a:rPr>
              <a:t>Thank you for your attention!</a:t>
            </a:r>
          </a:p>
        </p:txBody>
      </p:sp>
      <p:sp>
        <p:nvSpPr>
          <p:cNvPr id="2" name="Title 3"/>
          <p:cNvSpPr txBox="1">
            <a:spLocks/>
          </p:cNvSpPr>
          <p:nvPr/>
        </p:nvSpPr>
        <p:spPr bwMode="auto">
          <a:xfrm>
            <a:off x="0" y="2286000"/>
            <a:ext cx="9144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800" b="1">
                <a:solidFill>
                  <a:srgbClr val="4D4D4D"/>
                </a:solidFill>
                <a:latin typeface="Calibri" pitchFamily="34" charset="0"/>
              </a:rPr>
              <a:t>Questions?</a:t>
            </a:r>
          </a:p>
        </p:txBody>
      </p:sp>
      <p:sp>
        <p:nvSpPr>
          <p:cNvPr id="3" name="Title 3"/>
          <p:cNvSpPr txBox="1">
            <a:spLocks/>
          </p:cNvSpPr>
          <p:nvPr/>
        </p:nvSpPr>
        <p:spPr bwMode="auto">
          <a:xfrm>
            <a:off x="1447800" y="4572000"/>
            <a:ext cx="6629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600" b="1" dirty="0">
                <a:solidFill>
                  <a:srgbClr val="00642D"/>
                </a:solidFill>
                <a:latin typeface="Calibri" pitchFamily="34" charset="0"/>
              </a:rPr>
              <a:t>The Global Environment Facility</a:t>
            </a:r>
          </a:p>
          <a:p>
            <a:pPr algn="ctr"/>
            <a:r>
              <a:rPr lang="pt-BR" sz="1400" dirty="0">
                <a:solidFill>
                  <a:srgbClr val="4D4D4D"/>
                </a:solidFill>
                <a:latin typeface="Calibri" pitchFamily="34" charset="0"/>
              </a:rPr>
              <a:t>1818 H Street, NW, Mail Stop P4-400 - Washington, DC 20433 USA</a:t>
            </a:r>
            <a:br>
              <a:rPr lang="pt-BR" sz="1400" dirty="0">
                <a:solidFill>
                  <a:srgbClr val="4D4D4D"/>
                </a:solidFill>
                <a:latin typeface="Calibri" pitchFamily="34" charset="0"/>
              </a:rPr>
            </a:br>
            <a:r>
              <a:rPr lang="pt-BR" sz="1400" dirty="0">
                <a:solidFill>
                  <a:srgbClr val="4D4D4D"/>
                </a:solidFill>
                <a:latin typeface="Calibri" pitchFamily="34" charset="0"/>
              </a:rPr>
              <a:t>Tel: (202) 473-0508  Fax: (202) 522-3240/3245</a:t>
            </a:r>
          </a:p>
          <a:p>
            <a:pPr algn="ctr"/>
            <a:r>
              <a:rPr lang="pt-BR" sz="1600" dirty="0">
                <a:solidFill>
                  <a:srgbClr val="00642D"/>
                </a:solidFill>
                <a:latin typeface="Calibri" pitchFamily="34" charset="0"/>
              </a:rPr>
              <a:t>www.thegef.org  / secretariat@thegef.org</a:t>
            </a:r>
            <a:endParaRPr lang="en-US" sz="1600" dirty="0">
              <a:solidFill>
                <a:srgbClr val="00642D"/>
              </a:solidFill>
              <a:latin typeface="Calibri" pitchFamily="34" charset="0"/>
            </a:endParaRPr>
          </a:p>
          <a:p>
            <a:pPr algn="ctr"/>
            <a:endParaRPr lang="pt-BR" sz="1600" dirty="0">
              <a:solidFill>
                <a:srgbClr val="4D4D4D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3"/>
          <p:cNvSpPr txBox="1">
            <a:spLocks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anchor="ctr"/>
          <a:lstStyle>
            <a:defPPr>
              <a:defRPr lang="fr-FR"/>
            </a:defPPr>
            <a:lvl1pPr algn="ctr">
              <a:defRPr sz="4000" b="1">
                <a:solidFill>
                  <a:srgbClr val="00642D"/>
                </a:solidFill>
                <a:latin typeface="Calibri" pitchFamily="34" charset="0"/>
              </a:defRPr>
            </a:lvl1pPr>
          </a:lstStyle>
          <a:p>
            <a:r>
              <a:rPr lang="en-US" sz="3200" dirty="0"/>
              <a:t>History of the GEF</a:t>
            </a:r>
          </a:p>
        </p:txBody>
      </p:sp>
      <p:sp>
        <p:nvSpPr>
          <p:cNvPr id="7171" name="Line 5"/>
          <p:cNvSpPr>
            <a:spLocks noChangeShapeType="1"/>
          </p:cNvSpPr>
          <p:nvPr/>
        </p:nvSpPr>
        <p:spPr bwMode="auto">
          <a:xfrm flipV="1">
            <a:off x="832513" y="1295399"/>
            <a:ext cx="8082887" cy="1137"/>
          </a:xfrm>
          <a:prstGeom prst="line">
            <a:avLst/>
          </a:prstGeom>
          <a:noFill/>
          <a:ln w="19050">
            <a:solidFill>
              <a:srgbClr val="00642D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72" name="Text Box 10"/>
          <p:cNvSpPr txBox="1">
            <a:spLocks noChangeArrowheads="1"/>
          </p:cNvSpPr>
          <p:nvPr/>
        </p:nvSpPr>
        <p:spPr bwMode="auto">
          <a:xfrm>
            <a:off x="828675" y="900113"/>
            <a:ext cx="6477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pt-BR">
                <a:solidFill>
                  <a:srgbClr val="00642D"/>
                </a:solidFill>
                <a:latin typeface="Calibri" charset="0"/>
              </a:rPr>
              <a:t>1991</a:t>
            </a:r>
          </a:p>
        </p:txBody>
      </p:sp>
      <p:sp>
        <p:nvSpPr>
          <p:cNvPr id="7173" name="Text Box 12"/>
          <p:cNvSpPr txBox="1">
            <a:spLocks noChangeArrowheads="1"/>
          </p:cNvSpPr>
          <p:nvPr/>
        </p:nvSpPr>
        <p:spPr bwMode="auto">
          <a:xfrm>
            <a:off x="1919927" y="890588"/>
            <a:ext cx="6477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pt-BR" dirty="0">
                <a:solidFill>
                  <a:srgbClr val="00642D"/>
                </a:solidFill>
                <a:latin typeface="Calibri" charset="0"/>
              </a:rPr>
              <a:t>1992</a:t>
            </a:r>
          </a:p>
        </p:txBody>
      </p:sp>
      <p:sp>
        <p:nvSpPr>
          <p:cNvPr id="7174" name="Text Box 13"/>
          <p:cNvSpPr txBox="1">
            <a:spLocks noChangeArrowheads="1"/>
          </p:cNvSpPr>
          <p:nvPr/>
        </p:nvSpPr>
        <p:spPr bwMode="auto">
          <a:xfrm>
            <a:off x="3390900" y="914400"/>
            <a:ext cx="6477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pt-BR" dirty="0">
                <a:solidFill>
                  <a:srgbClr val="00642D"/>
                </a:solidFill>
                <a:latin typeface="Calibri" charset="0"/>
              </a:rPr>
              <a:t>1994</a:t>
            </a:r>
          </a:p>
        </p:txBody>
      </p:sp>
      <p:sp>
        <p:nvSpPr>
          <p:cNvPr id="7175" name="Text Box 14"/>
          <p:cNvSpPr txBox="1">
            <a:spLocks noChangeArrowheads="1"/>
          </p:cNvSpPr>
          <p:nvPr/>
        </p:nvSpPr>
        <p:spPr bwMode="auto">
          <a:xfrm>
            <a:off x="7651493" y="899908"/>
            <a:ext cx="65274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pt-BR" dirty="0" smtClean="0">
                <a:solidFill>
                  <a:srgbClr val="00642D"/>
                </a:solidFill>
                <a:latin typeface="Calibri" charset="0"/>
              </a:rPr>
              <a:t>2013</a:t>
            </a:r>
            <a:endParaRPr lang="pt-BR" dirty="0">
              <a:solidFill>
                <a:srgbClr val="00642D"/>
              </a:solidFill>
              <a:latin typeface="Calibri" charset="0"/>
            </a:endParaRPr>
          </a:p>
        </p:txBody>
      </p:sp>
      <p:sp>
        <p:nvSpPr>
          <p:cNvPr id="7176" name="Text Box 18"/>
          <p:cNvSpPr txBox="1">
            <a:spLocks noChangeArrowheads="1"/>
          </p:cNvSpPr>
          <p:nvPr/>
        </p:nvSpPr>
        <p:spPr bwMode="auto">
          <a:xfrm>
            <a:off x="7239000" y="1420411"/>
            <a:ext cx="1477731" cy="2308324"/>
          </a:xfrm>
          <a:prstGeom prst="rect">
            <a:avLst/>
          </a:prstGeom>
          <a:noFill/>
          <a:ln w="28575" cap="rnd">
            <a:solidFill>
              <a:srgbClr val="00642D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charset="0"/>
              <a:buNone/>
            </a:pPr>
            <a:r>
              <a:rPr lang="en-US" b="1" dirty="0">
                <a:solidFill>
                  <a:srgbClr val="00642D"/>
                </a:solidFill>
                <a:latin typeface="Calibri" charset="0"/>
              </a:rPr>
              <a:t>World’s largest public funder</a:t>
            </a:r>
            <a:r>
              <a:rPr lang="en-US" dirty="0">
                <a:solidFill>
                  <a:srgbClr val="4D4D4D"/>
                </a:solidFill>
                <a:latin typeface="Calibri" charset="0"/>
              </a:rPr>
              <a:t> of projects and programs to benefit the global </a:t>
            </a:r>
            <a:r>
              <a:rPr lang="en-US" dirty="0" smtClean="0">
                <a:solidFill>
                  <a:srgbClr val="4D4D4D"/>
                </a:solidFill>
                <a:latin typeface="Calibri" charset="0"/>
              </a:rPr>
              <a:t>environment</a:t>
            </a:r>
            <a:endParaRPr lang="en-US" dirty="0">
              <a:latin typeface="Calibri" charset="0"/>
            </a:endParaRPr>
          </a:p>
        </p:txBody>
      </p:sp>
      <p:sp>
        <p:nvSpPr>
          <p:cNvPr id="7177" name="Text Box 22"/>
          <p:cNvSpPr txBox="1">
            <a:spLocks noChangeArrowheads="1"/>
          </p:cNvSpPr>
          <p:nvPr/>
        </p:nvSpPr>
        <p:spPr bwMode="auto">
          <a:xfrm>
            <a:off x="280987" y="1392735"/>
            <a:ext cx="1095375" cy="1077218"/>
          </a:xfrm>
          <a:prstGeom prst="rect">
            <a:avLst/>
          </a:prstGeom>
          <a:noFill/>
          <a:ln w="28575" cap="rnd">
            <a:solidFill>
              <a:srgbClr val="00642D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buFont typeface="Arial" charset="0"/>
              <a:buNone/>
            </a:pPr>
            <a:r>
              <a:rPr lang="en-US" sz="1600" b="1" dirty="0">
                <a:solidFill>
                  <a:srgbClr val="00642D"/>
                </a:solidFill>
                <a:latin typeface="Calibri" charset="0"/>
              </a:rPr>
              <a:t>$1 billion</a:t>
            </a:r>
            <a:r>
              <a:rPr lang="en-US" sz="1600" dirty="0">
                <a:solidFill>
                  <a:srgbClr val="00642D"/>
                </a:solidFill>
                <a:latin typeface="Calibri" charset="0"/>
              </a:rPr>
              <a:t> </a:t>
            </a:r>
          </a:p>
          <a:p>
            <a:pPr algn="ctr" eaLnBrk="1" hangingPunct="1">
              <a:buFont typeface="Arial" charset="0"/>
              <a:buNone/>
            </a:pPr>
            <a:r>
              <a:rPr lang="en-US" sz="1600" dirty="0">
                <a:solidFill>
                  <a:srgbClr val="4D4D4D"/>
                </a:solidFill>
                <a:latin typeface="Calibri" charset="0"/>
              </a:rPr>
              <a:t>pilot program in the WB</a:t>
            </a:r>
          </a:p>
        </p:txBody>
      </p:sp>
      <p:sp>
        <p:nvSpPr>
          <p:cNvPr id="7179" name="Line 33"/>
          <p:cNvSpPr>
            <a:spLocks noChangeShapeType="1"/>
          </p:cNvSpPr>
          <p:nvPr/>
        </p:nvSpPr>
        <p:spPr bwMode="auto">
          <a:xfrm>
            <a:off x="828675" y="1208206"/>
            <a:ext cx="0" cy="152400"/>
          </a:xfrm>
          <a:prstGeom prst="line">
            <a:avLst/>
          </a:prstGeom>
          <a:noFill/>
          <a:ln w="28575">
            <a:solidFill>
              <a:srgbClr val="00642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80" name="Line 34"/>
          <p:cNvSpPr>
            <a:spLocks noChangeShapeType="1"/>
          </p:cNvSpPr>
          <p:nvPr/>
        </p:nvSpPr>
        <p:spPr bwMode="auto">
          <a:xfrm>
            <a:off x="2243777" y="1247775"/>
            <a:ext cx="0" cy="152400"/>
          </a:xfrm>
          <a:prstGeom prst="line">
            <a:avLst/>
          </a:prstGeom>
          <a:noFill/>
          <a:ln w="28575">
            <a:solidFill>
              <a:srgbClr val="00642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81" name="Line 35"/>
          <p:cNvSpPr>
            <a:spLocks noChangeShapeType="1"/>
          </p:cNvSpPr>
          <p:nvPr/>
        </p:nvSpPr>
        <p:spPr bwMode="auto">
          <a:xfrm>
            <a:off x="3714750" y="1239624"/>
            <a:ext cx="0" cy="152400"/>
          </a:xfrm>
          <a:prstGeom prst="line">
            <a:avLst/>
          </a:prstGeom>
          <a:noFill/>
          <a:ln w="28575">
            <a:solidFill>
              <a:srgbClr val="00642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82" name="Line 36"/>
          <p:cNvSpPr>
            <a:spLocks noChangeShapeType="1"/>
          </p:cNvSpPr>
          <p:nvPr/>
        </p:nvSpPr>
        <p:spPr bwMode="auto">
          <a:xfrm>
            <a:off x="7977865" y="1275069"/>
            <a:ext cx="0" cy="152400"/>
          </a:xfrm>
          <a:prstGeom prst="line">
            <a:avLst/>
          </a:prstGeom>
          <a:noFill/>
          <a:ln w="28575">
            <a:solidFill>
              <a:srgbClr val="00642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83" name="Text Box 37"/>
          <p:cNvSpPr txBox="1">
            <a:spLocks noChangeArrowheads="1"/>
          </p:cNvSpPr>
          <p:nvPr/>
        </p:nvSpPr>
        <p:spPr bwMode="auto">
          <a:xfrm>
            <a:off x="2971089" y="3352800"/>
            <a:ext cx="1392072" cy="1126462"/>
          </a:xfrm>
          <a:prstGeom prst="rect">
            <a:avLst/>
          </a:prstGeom>
          <a:noFill/>
          <a:ln w="28575" cap="rnd">
            <a:solidFill>
              <a:srgbClr val="00642D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charset="0"/>
              <a:buNone/>
            </a:pPr>
            <a:r>
              <a:rPr lang="en-US" sz="1600" dirty="0">
                <a:solidFill>
                  <a:srgbClr val="4D4D4D"/>
                </a:solidFill>
                <a:latin typeface="Calibri" charset="0"/>
              </a:rPr>
              <a:t>Initial </a:t>
            </a:r>
            <a:r>
              <a:rPr lang="en-US" sz="1600" dirty="0" smtClean="0">
                <a:solidFill>
                  <a:srgbClr val="4D4D4D"/>
                </a:solidFill>
                <a:latin typeface="Calibri" charset="0"/>
              </a:rPr>
              <a:t>partners</a:t>
            </a:r>
            <a:r>
              <a:rPr lang="en-US" sz="1600" dirty="0">
                <a:solidFill>
                  <a:srgbClr val="4D4D4D"/>
                </a:solidFill>
                <a:latin typeface="Calibri" charset="0"/>
              </a:rPr>
              <a:t>:</a:t>
            </a:r>
          </a:p>
          <a:p>
            <a:pPr algn="ctr" eaLnBrk="1" hangingPunct="1">
              <a:spcBef>
                <a:spcPct val="20000"/>
              </a:spcBef>
              <a:buFont typeface="Arial" charset="0"/>
              <a:buNone/>
            </a:pPr>
            <a:r>
              <a:rPr lang="en-US" sz="1600" b="1" dirty="0">
                <a:solidFill>
                  <a:srgbClr val="00642D"/>
                </a:solidFill>
                <a:latin typeface="Calibri" charset="0"/>
              </a:rPr>
              <a:t>WB, UNDP, UNEP</a:t>
            </a:r>
          </a:p>
        </p:txBody>
      </p:sp>
      <p:sp>
        <p:nvSpPr>
          <p:cNvPr id="7185" name="Text Box 39"/>
          <p:cNvSpPr txBox="1">
            <a:spLocks noChangeArrowheads="1"/>
          </p:cNvSpPr>
          <p:nvPr/>
        </p:nvSpPr>
        <p:spPr bwMode="auto">
          <a:xfrm>
            <a:off x="1476375" y="1401576"/>
            <a:ext cx="1371600" cy="1815882"/>
          </a:xfrm>
          <a:prstGeom prst="rect">
            <a:avLst/>
          </a:prstGeom>
          <a:noFill/>
          <a:ln w="28575" cap="rnd">
            <a:solidFill>
              <a:srgbClr val="00642D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charset="0"/>
              <a:buNone/>
            </a:pPr>
            <a:r>
              <a:rPr lang="en-US" sz="1600" dirty="0">
                <a:solidFill>
                  <a:srgbClr val="4D4D4D"/>
                </a:solidFill>
                <a:latin typeface="Calibri" charset="0"/>
              </a:rPr>
              <a:t>At the </a:t>
            </a:r>
            <a:r>
              <a:rPr lang="en-US" sz="1600" dirty="0" smtClean="0">
                <a:solidFill>
                  <a:srgbClr val="4D4D4D"/>
                </a:solidFill>
                <a:latin typeface="Calibri" charset="0"/>
              </a:rPr>
              <a:t>Rio Earth Summit, </a:t>
            </a:r>
            <a:r>
              <a:rPr lang="en-US" sz="1600" b="1" dirty="0">
                <a:solidFill>
                  <a:srgbClr val="00642D"/>
                </a:solidFill>
                <a:latin typeface="Calibri" charset="0"/>
              </a:rPr>
              <a:t>negotiations started to restructure the GEF </a:t>
            </a:r>
            <a:r>
              <a:rPr lang="en-US" sz="1600" b="1" dirty="0" smtClean="0">
                <a:solidFill>
                  <a:srgbClr val="00642D"/>
                </a:solidFill>
                <a:latin typeface="Calibri" charset="0"/>
              </a:rPr>
              <a:t>out </a:t>
            </a:r>
            <a:r>
              <a:rPr lang="en-US" sz="1600" b="1" dirty="0">
                <a:solidFill>
                  <a:srgbClr val="00642D"/>
                </a:solidFill>
                <a:latin typeface="Calibri" charset="0"/>
              </a:rPr>
              <a:t>of the </a:t>
            </a:r>
            <a:r>
              <a:rPr lang="en-US" sz="1600" b="1" dirty="0" smtClean="0">
                <a:solidFill>
                  <a:srgbClr val="00642D"/>
                </a:solidFill>
                <a:latin typeface="Calibri" charset="0"/>
              </a:rPr>
              <a:t>WB</a:t>
            </a:r>
            <a:endParaRPr lang="en-US" sz="1600" b="1" dirty="0">
              <a:solidFill>
                <a:srgbClr val="00642D"/>
              </a:solidFill>
              <a:latin typeface="Calibri" charset="0"/>
            </a:endParaRPr>
          </a:p>
        </p:txBody>
      </p:sp>
      <p:sp>
        <p:nvSpPr>
          <p:cNvPr id="7187" name="Text Box 41"/>
          <p:cNvSpPr txBox="1">
            <a:spLocks noChangeArrowheads="1"/>
          </p:cNvSpPr>
          <p:nvPr/>
        </p:nvSpPr>
        <p:spPr bwMode="auto">
          <a:xfrm>
            <a:off x="4572000" y="1400599"/>
            <a:ext cx="2514599" cy="3293209"/>
          </a:xfrm>
          <a:prstGeom prst="rect">
            <a:avLst/>
          </a:prstGeom>
          <a:noFill/>
          <a:ln w="28575" cap="rnd">
            <a:solidFill>
              <a:srgbClr val="00642D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600" b="1" dirty="0" smtClean="0">
                <a:solidFill>
                  <a:srgbClr val="00642D"/>
                </a:solidFill>
                <a:latin typeface="Calibri" charset="0"/>
              </a:rPr>
              <a:t>GEF serves as financial </a:t>
            </a:r>
            <a:r>
              <a:rPr lang="en-US" sz="1600" b="1" dirty="0">
                <a:solidFill>
                  <a:srgbClr val="00642D"/>
                </a:solidFill>
                <a:latin typeface="Calibri" charset="0"/>
              </a:rPr>
              <a:t>mechanism </a:t>
            </a:r>
            <a:r>
              <a:rPr lang="en-US" sz="1600" b="1" dirty="0" smtClean="0">
                <a:solidFill>
                  <a:srgbClr val="00642D"/>
                </a:solidFill>
                <a:latin typeface="Calibri" charset="0"/>
              </a:rPr>
              <a:t>for</a:t>
            </a:r>
            <a:r>
              <a:rPr lang="en-US" sz="1600" dirty="0" smtClean="0">
                <a:solidFill>
                  <a:srgbClr val="4D4D4D"/>
                </a:solidFill>
                <a:latin typeface="Calibri" charset="0"/>
              </a:rPr>
              <a:t>:</a:t>
            </a:r>
            <a:endParaRPr lang="en-US" sz="1600" dirty="0">
              <a:solidFill>
                <a:srgbClr val="4D4D4D"/>
              </a:solidFill>
              <a:latin typeface="Calibri" charset="0"/>
            </a:endParaRPr>
          </a:p>
          <a:p>
            <a:pPr eaLnBrk="1" hangingPunct="1"/>
            <a:r>
              <a:rPr lang="en-US" sz="1600" b="1" u="sng" dirty="0" smtClean="0">
                <a:solidFill>
                  <a:srgbClr val="4D4D4D"/>
                </a:solidFill>
                <a:latin typeface="Calibri" charset="0"/>
              </a:rPr>
              <a:t>CBD</a:t>
            </a:r>
            <a:endParaRPr lang="en-US" sz="1600" dirty="0" smtClean="0">
              <a:solidFill>
                <a:srgbClr val="4D4D4D"/>
              </a:solidFill>
              <a:latin typeface="Calibri" charset="0"/>
            </a:endParaRPr>
          </a:p>
          <a:p>
            <a:pPr eaLnBrk="1" hangingPunct="1"/>
            <a:r>
              <a:rPr lang="en-US" sz="1600" b="1" u="sng" dirty="0" smtClean="0">
                <a:solidFill>
                  <a:srgbClr val="4D4D4D"/>
                </a:solidFill>
                <a:latin typeface="Calibri" charset="0"/>
              </a:rPr>
              <a:t>UNFCCC</a:t>
            </a:r>
            <a:endParaRPr lang="en-US" sz="1600" dirty="0">
              <a:solidFill>
                <a:srgbClr val="4D4D4D"/>
              </a:solidFill>
              <a:latin typeface="Calibri" charset="0"/>
            </a:endParaRPr>
          </a:p>
          <a:p>
            <a:pPr eaLnBrk="1" hangingPunct="1"/>
            <a:r>
              <a:rPr lang="en-US" sz="1600" b="1" u="sng" dirty="0" smtClean="0">
                <a:solidFill>
                  <a:srgbClr val="4D4D4D"/>
                </a:solidFill>
                <a:latin typeface="Calibri" charset="0"/>
              </a:rPr>
              <a:t>Stockholm Conv. </a:t>
            </a:r>
            <a:r>
              <a:rPr lang="en-US" sz="1600" b="1" u="sng" dirty="0">
                <a:solidFill>
                  <a:srgbClr val="4D4D4D"/>
                </a:solidFill>
                <a:latin typeface="Calibri" charset="0"/>
              </a:rPr>
              <a:t>on </a:t>
            </a:r>
            <a:r>
              <a:rPr lang="en-US" sz="1600" b="1" u="sng" dirty="0" smtClean="0">
                <a:solidFill>
                  <a:srgbClr val="4D4D4D"/>
                </a:solidFill>
                <a:latin typeface="Calibri" charset="0"/>
              </a:rPr>
              <a:t>POPs</a:t>
            </a:r>
          </a:p>
          <a:p>
            <a:pPr eaLnBrk="1" hangingPunct="1"/>
            <a:r>
              <a:rPr lang="en-US" sz="1600" b="1" u="sng" dirty="0" smtClean="0">
                <a:solidFill>
                  <a:srgbClr val="4D4D4D"/>
                </a:solidFill>
                <a:latin typeface="Calibri" charset="0"/>
              </a:rPr>
              <a:t>UNCCD</a:t>
            </a:r>
          </a:p>
          <a:p>
            <a:pPr eaLnBrk="1" hangingPunct="1"/>
            <a:r>
              <a:rPr lang="en-US" sz="1600" b="1" u="sng" dirty="0" err="1" smtClean="0">
                <a:solidFill>
                  <a:srgbClr val="4D4D4D"/>
                </a:solidFill>
                <a:latin typeface="Calibri" charset="0"/>
              </a:rPr>
              <a:t>Minamata</a:t>
            </a:r>
            <a:r>
              <a:rPr lang="en-US" sz="1600" b="1" u="sng" dirty="0" smtClean="0">
                <a:solidFill>
                  <a:srgbClr val="4D4D4D"/>
                </a:solidFill>
                <a:latin typeface="Calibri" charset="0"/>
              </a:rPr>
              <a:t> (Mercury)</a:t>
            </a:r>
          </a:p>
          <a:p>
            <a:pPr eaLnBrk="1" hangingPunct="1"/>
            <a:endParaRPr lang="en-US" sz="1600" dirty="0">
              <a:solidFill>
                <a:srgbClr val="4D4D4D"/>
              </a:solidFill>
              <a:latin typeface="Calibri" charset="0"/>
            </a:endParaRPr>
          </a:p>
          <a:p>
            <a:pPr eaLnBrk="1" hangingPunct="1"/>
            <a:r>
              <a:rPr lang="en-US" sz="1600" dirty="0" smtClean="0">
                <a:solidFill>
                  <a:srgbClr val="4D4D4D"/>
                </a:solidFill>
                <a:latin typeface="Calibri" charset="0"/>
              </a:rPr>
              <a:t>Also,  </a:t>
            </a:r>
            <a:r>
              <a:rPr lang="en-US" sz="1600" dirty="0">
                <a:solidFill>
                  <a:srgbClr val="4D4D4D"/>
                </a:solidFill>
                <a:latin typeface="Calibri" charset="0"/>
              </a:rPr>
              <a:t>although not linked formally to the </a:t>
            </a:r>
            <a:r>
              <a:rPr lang="en-US" sz="1600" b="1" u="sng" dirty="0">
                <a:solidFill>
                  <a:srgbClr val="4D4D4D"/>
                </a:solidFill>
                <a:latin typeface="Calibri" charset="0"/>
              </a:rPr>
              <a:t>Montreal </a:t>
            </a:r>
            <a:r>
              <a:rPr lang="en-US" sz="1600" b="1" u="sng" dirty="0" smtClean="0">
                <a:solidFill>
                  <a:srgbClr val="4D4D4D"/>
                </a:solidFill>
                <a:latin typeface="Calibri" charset="0"/>
              </a:rPr>
              <a:t>Protocol</a:t>
            </a:r>
            <a:r>
              <a:rPr lang="en-US" sz="1600" dirty="0" smtClean="0">
                <a:solidFill>
                  <a:srgbClr val="4D4D4D"/>
                </a:solidFill>
                <a:latin typeface="Calibri" charset="0"/>
              </a:rPr>
              <a:t>, the GEF </a:t>
            </a:r>
            <a:r>
              <a:rPr lang="en-US" sz="1600" dirty="0">
                <a:solidFill>
                  <a:srgbClr val="4D4D4D"/>
                </a:solidFill>
                <a:latin typeface="Calibri" charset="0"/>
              </a:rPr>
              <a:t>supports </a:t>
            </a:r>
            <a:r>
              <a:rPr lang="en-US" sz="1600" dirty="0" smtClean="0">
                <a:solidFill>
                  <a:srgbClr val="4D4D4D"/>
                </a:solidFill>
                <a:latin typeface="Calibri" charset="0"/>
              </a:rPr>
              <a:t>its implementation in </a:t>
            </a:r>
            <a:r>
              <a:rPr lang="en-US" sz="1600" dirty="0">
                <a:solidFill>
                  <a:srgbClr val="4D4D4D"/>
                </a:solidFill>
                <a:latin typeface="Calibri" charset="0"/>
              </a:rPr>
              <a:t>transition economies</a:t>
            </a:r>
            <a:r>
              <a:rPr lang="en-US" sz="1600" dirty="0" smtClean="0">
                <a:solidFill>
                  <a:srgbClr val="4D4D4D"/>
                </a:solidFill>
                <a:latin typeface="Calibri" charset="0"/>
              </a:rPr>
              <a:t>. </a:t>
            </a:r>
            <a:endParaRPr lang="en-US" sz="1600" dirty="0">
              <a:solidFill>
                <a:srgbClr val="4D4D4D"/>
              </a:solidFill>
              <a:latin typeface="Calibri" charset="0"/>
            </a:endParaRPr>
          </a:p>
        </p:txBody>
      </p:sp>
      <p:sp>
        <p:nvSpPr>
          <p:cNvPr id="7189" name="Text Box 39"/>
          <p:cNvSpPr txBox="1">
            <a:spLocks noChangeArrowheads="1"/>
          </p:cNvSpPr>
          <p:nvPr/>
        </p:nvSpPr>
        <p:spPr bwMode="auto">
          <a:xfrm>
            <a:off x="2971089" y="1425575"/>
            <a:ext cx="1390650" cy="1600438"/>
          </a:xfrm>
          <a:prstGeom prst="rect">
            <a:avLst/>
          </a:prstGeom>
          <a:noFill/>
          <a:ln w="28575" cap="rnd">
            <a:solidFill>
              <a:srgbClr val="00642D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charset="0"/>
              <a:buNone/>
            </a:pPr>
            <a:r>
              <a:rPr lang="en-US" sz="1600" dirty="0">
                <a:solidFill>
                  <a:srgbClr val="4D4D4D"/>
                </a:solidFill>
                <a:latin typeface="Calibri" charset="0"/>
              </a:rPr>
              <a:t>Instrument for the </a:t>
            </a:r>
            <a:r>
              <a:rPr lang="en-US" sz="1600" b="1" dirty="0">
                <a:solidFill>
                  <a:srgbClr val="00642D"/>
                </a:solidFill>
                <a:latin typeface="Calibri" charset="0"/>
              </a:rPr>
              <a:t>Establishment</a:t>
            </a:r>
            <a:r>
              <a:rPr lang="en-US" b="1" dirty="0">
                <a:solidFill>
                  <a:srgbClr val="00642D"/>
                </a:solidFill>
                <a:latin typeface="Calibri" charset="0"/>
              </a:rPr>
              <a:t> </a:t>
            </a:r>
            <a:r>
              <a:rPr lang="en-US" sz="1600" b="1" dirty="0">
                <a:solidFill>
                  <a:srgbClr val="00642D"/>
                </a:solidFill>
                <a:latin typeface="Calibri" charset="0"/>
              </a:rPr>
              <a:t>of the Restructured GEF</a:t>
            </a:r>
          </a:p>
        </p:txBody>
      </p:sp>
      <p:sp>
        <p:nvSpPr>
          <p:cNvPr id="23" name="Line 38"/>
          <p:cNvSpPr>
            <a:spLocks noChangeShapeType="1"/>
          </p:cNvSpPr>
          <p:nvPr/>
        </p:nvSpPr>
        <p:spPr bwMode="auto">
          <a:xfrm>
            <a:off x="3666414" y="3030570"/>
            <a:ext cx="710" cy="322230"/>
          </a:xfrm>
          <a:prstGeom prst="line">
            <a:avLst/>
          </a:prstGeom>
          <a:noFill/>
          <a:ln w="19050">
            <a:solidFill>
              <a:srgbClr val="00642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8623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3"/>
          <p:cNvSpPr txBox="1">
            <a:spLocks/>
          </p:cNvSpPr>
          <p:nvPr/>
        </p:nvSpPr>
        <p:spPr bwMode="auto">
          <a:xfrm>
            <a:off x="-20515" y="0"/>
            <a:ext cx="9144000" cy="6858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anchor="ctr"/>
          <a:lstStyle>
            <a:defPPr>
              <a:defRPr lang="fr-FR"/>
            </a:defPPr>
            <a:lvl1pPr algn="ctr">
              <a:defRPr sz="4000" b="1">
                <a:solidFill>
                  <a:srgbClr val="00642D"/>
                </a:solidFill>
                <a:latin typeface="Calibri" pitchFamily="34" charset="0"/>
              </a:defRPr>
            </a:lvl1pPr>
          </a:lstStyle>
          <a:p>
            <a:r>
              <a:rPr lang="en-US" sz="3200" dirty="0" smtClean="0"/>
              <a:t>GEF Goal and Mission</a:t>
            </a:r>
            <a:endParaRPr lang="en-US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762000" y="1211282"/>
            <a:ext cx="80772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>
                <a:solidFill>
                  <a:srgbClr val="00642D"/>
                </a:solidFill>
                <a:latin typeface="+mj-lt"/>
              </a:rPr>
              <a:t>Goal: </a:t>
            </a:r>
            <a:r>
              <a:rPr lang="en-US" sz="2600" dirty="0">
                <a:latin typeface="+mj-lt"/>
              </a:rPr>
              <a:t>to address </a:t>
            </a:r>
            <a:r>
              <a:rPr lang="en-US" sz="2600" i="1" u="sng" dirty="0">
                <a:latin typeface="+mj-lt"/>
              </a:rPr>
              <a:t>global environmental issues</a:t>
            </a:r>
            <a:r>
              <a:rPr lang="en-US" sz="2600" dirty="0">
                <a:latin typeface="+mj-lt"/>
              </a:rPr>
              <a:t> while supporting </a:t>
            </a:r>
            <a:r>
              <a:rPr lang="en-US" sz="2600" i="1" u="sng" dirty="0">
                <a:latin typeface="+mj-lt"/>
              </a:rPr>
              <a:t>national sustainable development initiatives</a:t>
            </a:r>
            <a:r>
              <a:rPr lang="en-US" sz="2600" dirty="0">
                <a:latin typeface="+mj-lt"/>
              </a:rPr>
              <a:t>.</a:t>
            </a:r>
          </a:p>
          <a:p>
            <a:endParaRPr lang="en-US" sz="2600" b="1" dirty="0" smtClean="0">
              <a:solidFill>
                <a:srgbClr val="00642D"/>
              </a:solidFill>
              <a:latin typeface="+mj-lt"/>
            </a:endParaRPr>
          </a:p>
          <a:p>
            <a:endParaRPr lang="en-US" sz="2600" b="1" dirty="0">
              <a:solidFill>
                <a:srgbClr val="00642D"/>
              </a:solidFill>
              <a:latin typeface="+mj-lt"/>
            </a:endParaRPr>
          </a:p>
          <a:p>
            <a:r>
              <a:rPr lang="en-US" sz="2600" b="1" dirty="0">
                <a:solidFill>
                  <a:srgbClr val="00642D"/>
                </a:solidFill>
                <a:latin typeface="+mj-lt"/>
              </a:rPr>
              <a:t>Mission: </a:t>
            </a:r>
            <a:r>
              <a:rPr lang="en-US" sz="2600" dirty="0">
                <a:latin typeface="+mj-lt"/>
              </a:rPr>
              <a:t>the GEF is a mechanism for </a:t>
            </a:r>
            <a:r>
              <a:rPr lang="en-US" sz="2600" i="1" u="sng" dirty="0">
                <a:latin typeface="+mj-lt"/>
              </a:rPr>
              <a:t>international cooperation </a:t>
            </a:r>
            <a:r>
              <a:rPr lang="en-US" sz="2600" dirty="0">
                <a:latin typeface="+mj-lt"/>
              </a:rPr>
              <a:t>for the purpose of providing </a:t>
            </a:r>
            <a:r>
              <a:rPr lang="en-US" sz="2600" i="1" u="sng" dirty="0">
                <a:latin typeface="+mj-lt"/>
              </a:rPr>
              <a:t>new, and additional, grant</a:t>
            </a:r>
            <a:r>
              <a:rPr lang="en-US" sz="2600" i="1" dirty="0">
                <a:latin typeface="+mj-lt"/>
              </a:rPr>
              <a:t> </a:t>
            </a:r>
            <a:r>
              <a:rPr lang="en-US" sz="2600" dirty="0">
                <a:latin typeface="+mj-lt"/>
              </a:rPr>
              <a:t>and concessional funding to meet the </a:t>
            </a:r>
            <a:r>
              <a:rPr lang="en-US" sz="2600" i="1" u="sng" dirty="0" smtClean="0">
                <a:latin typeface="+mj-lt"/>
              </a:rPr>
              <a:t>agreed </a:t>
            </a:r>
            <a:r>
              <a:rPr lang="en-US" sz="2600" i="1" u="sng" dirty="0">
                <a:latin typeface="+mj-lt"/>
              </a:rPr>
              <a:t>incremental </a:t>
            </a:r>
            <a:r>
              <a:rPr lang="en-US" sz="2600" i="1" u="sng" dirty="0" smtClean="0">
                <a:latin typeface="+mj-lt"/>
              </a:rPr>
              <a:t>costs</a:t>
            </a:r>
            <a:r>
              <a:rPr lang="en-US" sz="2600" dirty="0" smtClean="0">
                <a:latin typeface="+mj-lt"/>
              </a:rPr>
              <a:t> </a:t>
            </a:r>
            <a:r>
              <a:rPr lang="en-US" sz="2600" dirty="0">
                <a:latin typeface="+mj-lt"/>
              </a:rPr>
              <a:t>of measure to achieve agreed global environmental benefits</a:t>
            </a:r>
            <a:r>
              <a:rPr lang="en-US" sz="2600" dirty="0" smtClean="0">
                <a:latin typeface="+mj-lt"/>
              </a:rPr>
              <a:t>. </a:t>
            </a:r>
            <a:endParaRPr lang="en-US" sz="26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47374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3"/>
          <p:cNvSpPr>
            <a:spLocks noGrp="1" noChangeArrowheads="1"/>
          </p:cNvSpPr>
          <p:nvPr>
            <p:ph type="title"/>
          </p:nvPr>
        </p:nvSpPr>
        <p:spPr>
          <a:xfrm>
            <a:off x="533400" y="609600"/>
            <a:ext cx="8229600" cy="731838"/>
          </a:xfrm>
        </p:spPr>
        <p:txBody>
          <a:bodyPr/>
          <a:lstStyle/>
          <a:p>
            <a:pPr eaLnBrk="1" hangingPunct="1"/>
            <a:r>
              <a:rPr lang="en-US" sz="3600" i="1" dirty="0" smtClean="0">
                <a:solidFill>
                  <a:srgbClr val="00642D"/>
                </a:solidFill>
              </a:rPr>
              <a:t>Institutional Framework</a:t>
            </a:r>
          </a:p>
        </p:txBody>
      </p:sp>
      <p:sp>
        <p:nvSpPr>
          <p:cNvPr id="6" name="Title 3"/>
          <p:cNvSpPr txBox="1">
            <a:spLocks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200" b="1" dirty="0">
                <a:solidFill>
                  <a:srgbClr val="00642D"/>
                </a:solidFill>
                <a:latin typeface="Calibri" pitchFamily="34" charset="0"/>
              </a:rPr>
              <a:t>GEF Trust Fund</a:t>
            </a:r>
          </a:p>
        </p:txBody>
      </p:sp>
      <p:sp>
        <p:nvSpPr>
          <p:cNvPr id="28" name="AutoShape 15"/>
          <p:cNvSpPr>
            <a:spLocks noChangeArrowheads="1"/>
          </p:cNvSpPr>
          <p:nvPr/>
        </p:nvSpPr>
        <p:spPr bwMode="auto">
          <a:xfrm>
            <a:off x="5773924" y="1776367"/>
            <a:ext cx="1352441" cy="3316279"/>
          </a:xfrm>
          <a:prstGeom prst="roundRect">
            <a:avLst>
              <a:gd name="adj" fmla="val 16667"/>
            </a:avLst>
          </a:prstGeom>
          <a:solidFill>
            <a:schemeClr val="accent3">
              <a:lumMod val="85000"/>
            </a:schemeClr>
          </a:solidFill>
          <a:ln w="9525">
            <a:solidFill>
              <a:srgbClr val="00642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 b="1" dirty="0">
                <a:solidFill>
                  <a:srgbClr val="00642D"/>
                </a:solidFill>
                <a:latin typeface="Calibri" pitchFamily="34" charset="0"/>
              </a:rPr>
              <a:t>Agencies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400" b="1" dirty="0">
                <a:solidFill>
                  <a:srgbClr val="00642D"/>
                </a:solidFill>
                <a:latin typeface="Calibri" pitchFamily="34" charset="0"/>
              </a:rPr>
              <a:t>UNDP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400" b="1" dirty="0">
                <a:solidFill>
                  <a:srgbClr val="00642D"/>
                </a:solidFill>
                <a:latin typeface="Calibri" pitchFamily="34" charset="0"/>
              </a:rPr>
              <a:t>UNEP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400" b="1" dirty="0">
                <a:solidFill>
                  <a:srgbClr val="00642D"/>
                </a:solidFill>
                <a:latin typeface="Calibri" pitchFamily="34" charset="0"/>
              </a:rPr>
              <a:t>WB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400" b="1" dirty="0">
                <a:solidFill>
                  <a:srgbClr val="00642D"/>
                </a:solidFill>
                <a:latin typeface="Calibri" pitchFamily="34" charset="0"/>
              </a:rPr>
              <a:t>ADB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400" b="1" dirty="0">
                <a:solidFill>
                  <a:srgbClr val="00642D"/>
                </a:solidFill>
                <a:latin typeface="Calibri" pitchFamily="34" charset="0"/>
              </a:rPr>
              <a:t>AfDB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400" b="1" dirty="0">
                <a:solidFill>
                  <a:srgbClr val="00642D"/>
                </a:solidFill>
                <a:latin typeface="Calibri" pitchFamily="34" charset="0"/>
              </a:rPr>
              <a:t>EBRD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400" b="1" dirty="0">
                <a:solidFill>
                  <a:srgbClr val="00642D"/>
                </a:solidFill>
                <a:latin typeface="Calibri" pitchFamily="34" charset="0"/>
              </a:rPr>
              <a:t>FAO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400" b="1" dirty="0">
                <a:solidFill>
                  <a:srgbClr val="00642D"/>
                </a:solidFill>
                <a:latin typeface="Calibri" pitchFamily="34" charset="0"/>
              </a:rPr>
              <a:t>IaDB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400" b="1" dirty="0">
                <a:solidFill>
                  <a:srgbClr val="00642D"/>
                </a:solidFill>
                <a:latin typeface="Calibri" pitchFamily="34" charset="0"/>
              </a:rPr>
              <a:t>IFAD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400" b="1" dirty="0">
                <a:solidFill>
                  <a:srgbClr val="00642D"/>
                </a:solidFill>
                <a:latin typeface="Calibri" pitchFamily="34" charset="0"/>
              </a:rPr>
              <a:t>UNIDO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400" b="1" dirty="0">
                <a:solidFill>
                  <a:srgbClr val="00642D"/>
                </a:solidFill>
                <a:latin typeface="Calibri" pitchFamily="34" charset="0"/>
              </a:rPr>
              <a:t>WWF-US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400" b="1" dirty="0">
                <a:solidFill>
                  <a:srgbClr val="00642D"/>
                </a:solidFill>
                <a:latin typeface="Calibri" pitchFamily="34" charset="0"/>
              </a:rPr>
              <a:t>CI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400" b="1" dirty="0">
                <a:solidFill>
                  <a:srgbClr val="00642D"/>
                </a:solidFill>
                <a:latin typeface="Calibri" pitchFamily="34" charset="0"/>
              </a:rPr>
              <a:t>IUCN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400" b="1" dirty="0">
                <a:solidFill>
                  <a:srgbClr val="00642D"/>
                </a:solidFill>
                <a:latin typeface="Calibri" pitchFamily="34" charset="0"/>
              </a:rPr>
              <a:t>DBSA</a:t>
            </a:r>
          </a:p>
        </p:txBody>
      </p:sp>
      <p:sp>
        <p:nvSpPr>
          <p:cNvPr id="29" name="AutoShape 15"/>
          <p:cNvSpPr>
            <a:spLocks noChangeArrowheads="1"/>
          </p:cNvSpPr>
          <p:nvPr/>
        </p:nvSpPr>
        <p:spPr bwMode="auto">
          <a:xfrm>
            <a:off x="4712974" y="2415527"/>
            <a:ext cx="939590" cy="822141"/>
          </a:xfrm>
          <a:prstGeom prst="roundRect">
            <a:avLst>
              <a:gd name="adj" fmla="val 16667"/>
            </a:avLst>
          </a:prstGeom>
          <a:solidFill>
            <a:schemeClr val="accent3">
              <a:lumMod val="85000"/>
            </a:schemeClr>
          </a:solidFill>
          <a:ln w="9525">
            <a:solidFill>
              <a:srgbClr val="00642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600" b="1" dirty="0">
                <a:solidFill>
                  <a:srgbClr val="006600"/>
                </a:solidFill>
                <a:latin typeface="Calibri" pitchFamily="34" charset="0"/>
              </a:rPr>
              <a:t>GEF </a:t>
            </a:r>
          </a:p>
          <a:p>
            <a:pPr algn="ctr"/>
            <a:r>
              <a:rPr lang="en-US" sz="1600" b="1" dirty="0">
                <a:solidFill>
                  <a:srgbClr val="006600"/>
                </a:solidFill>
                <a:latin typeface="Calibri" pitchFamily="34" charset="0"/>
              </a:rPr>
              <a:t>Secretariat</a:t>
            </a:r>
          </a:p>
        </p:txBody>
      </p:sp>
      <p:sp>
        <p:nvSpPr>
          <p:cNvPr id="30" name="AutoShape 15"/>
          <p:cNvSpPr>
            <a:spLocks noChangeArrowheads="1"/>
          </p:cNvSpPr>
          <p:nvPr/>
        </p:nvSpPr>
        <p:spPr bwMode="auto">
          <a:xfrm>
            <a:off x="2740905" y="1947245"/>
            <a:ext cx="1174488" cy="489370"/>
          </a:xfrm>
          <a:prstGeom prst="roundRect">
            <a:avLst>
              <a:gd name="adj" fmla="val 16667"/>
            </a:avLst>
          </a:prstGeom>
          <a:solidFill>
            <a:schemeClr val="accent3">
              <a:lumMod val="85000"/>
            </a:schemeClr>
          </a:solidFill>
          <a:ln w="9525">
            <a:solidFill>
              <a:srgbClr val="00642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 b="1" dirty="0">
                <a:solidFill>
                  <a:srgbClr val="006600"/>
                </a:solidFill>
                <a:latin typeface="Calibri" pitchFamily="34" charset="0"/>
              </a:rPr>
              <a:t>STAP</a:t>
            </a:r>
          </a:p>
        </p:txBody>
      </p:sp>
      <p:sp>
        <p:nvSpPr>
          <p:cNvPr id="31" name="AutoShape 15"/>
          <p:cNvSpPr>
            <a:spLocks noChangeArrowheads="1"/>
          </p:cNvSpPr>
          <p:nvPr/>
        </p:nvSpPr>
        <p:spPr bwMode="auto">
          <a:xfrm>
            <a:off x="2486091" y="4366594"/>
            <a:ext cx="1879181" cy="489370"/>
          </a:xfrm>
          <a:prstGeom prst="roundRect">
            <a:avLst>
              <a:gd name="adj" fmla="val 16667"/>
            </a:avLst>
          </a:prstGeom>
          <a:solidFill>
            <a:schemeClr val="accent3">
              <a:lumMod val="85000"/>
            </a:schemeClr>
          </a:solidFill>
          <a:ln w="9525">
            <a:solidFill>
              <a:srgbClr val="00642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 b="1" dirty="0" smtClean="0">
                <a:solidFill>
                  <a:srgbClr val="006600"/>
                </a:solidFill>
                <a:latin typeface="Calibri" pitchFamily="34" charset="0"/>
              </a:rPr>
              <a:t>Independent </a:t>
            </a:r>
          </a:p>
          <a:p>
            <a:pPr algn="ctr"/>
            <a:r>
              <a:rPr lang="en-US" sz="1400" b="1" dirty="0" smtClean="0">
                <a:solidFill>
                  <a:srgbClr val="006600"/>
                </a:solidFill>
                <a:latin typeface="Calibri" pitchFamily="34" charset="0"/>
              </a:rPr>
              <a:t>Evaluation </a:t>
            </a:r>
            <a:r>
              <a:rPr lang="en-US" sz="1400" b="1" dirty="0">
                <a:solidFill>
                  <a:srgbClr val="006600"/>
                </a:solidFill>
                <a:latin typeface="Calibri" pitchFamily="34" charset="0"/>
              </a:rPr>
              <a:t>Office</a:t>
            </a:r>
          </a:p>
        </p:txBody>
      </p:sp>
      <p:sp>
        <p:nvSpPr>
          <p:cNvPr id="32" name="AutoShape 15"/>
          <p:cNvSpPr>
            <a:spLocks noChangeArrowheads="1"/>
          </p:cNvSpPr>
          <p:nvPr/>
        </p:nvSpPr>
        <p:spPr bwMode="auto">
          <a:xfrm>
            <a:off x="7279866" y="2478583"/>
            <a:ext cx="1864134" cy="1921765"/>
          </a:xfrm>
          <a:prstGeom prst="roundRect">
            <a:avLst>
              <a:gd name="adj" fmla="val 16667"/>
            </a:avLst>
          </a:prstGeom>
          <a:solidFill>
            <a:schemeClr val="bg1">
              <a:lumMod val="85000"/>
            </a:schemeClr>
          </a:solidFill>
          <a:ln w="9525">
            <a:solidFill>
              <a:srgbClr val="00642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b="1" dirty="0" smtClean="0">
                <a:solidFill>
                  <a:srgbClr val="00642D"/>
                </a:solidFill>
                <a:latin typeface="Calibri" pitchFamily="34" charset="0"/>
              </a:rPr>
              <a:t>Projects</a:t>
            </a:r>
          </a:p>
          <a:p>
            <a:r>
              <a:rPr lang="en-US" sz="1200" b="1" dirty="0">
                <a:solidFill>
                  <a:srgbClr val="00642D"/>
                </a:solidFill>
                <a:latin typeface="Calibri" pitchFamily="34" charset="0"/>
              </a:rPr>
              <a:t>Countries: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200" b="1" dirty="0">
                <a:solidFill>
                  <a:srgbClr val="00642D"/>
                </a:solidFill>
                <a:latin typeface="Calibri" pitchFamily="34" charset="0"/>
              </a:rPr>
              <a:t>GEF OFPs / PFPs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200" b="1" dirty="0">
                <a:solidFill>
                  <a:srgbClr val="00642D"/>
                </a:solidFill>
                <a:latin typeface="Calibri" pitchFamily="34" charset="0"/>
              </a:rPr>
              <a:t>Convention FPs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200" b="1" dirty="0">
                <a:solidFill>
                  <a:srgbClr val="00642D"/>
                </a:solidFill>
                <a:latin typeface="Calibri" pitchFamily="34" charset="0"/>
              </a:rPr>
              <a:t>Other Gov’t Agencies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200" b="1" dirty="0">
                <a:solidFill>
                  <a:srgbClr val="00642D"/>
                </a:solidFill>
                <a:latin typeface="Calibri" pitchFamily="34" charset="0"/>
              </a:rPr>
              <a:t>NGOs / CSOs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200" b="1" dirty="0">
                <a:solidFill>
                  <a:srgbClr val="00642D"/>
                </a:solidFill>
                <a:latin typeface="Calibri" pitchFamily="34" charset="0"/>
              </a:rPr>
              <a:t>Private Sector</a:t>
            </a:r>
          </a:p>
        </p:txBody>
      </p:sp>
      <p:sp>
        <p:nvSpPr>
          <p:cNvPr id="33" name="AutoShape 15"/>
          <p:cNvSpPr>
            <a:spLocks noChangeArrowheads="1"/>
          </p:cNvSpPr>
          <p:nvPr/>
        </p:nvSpPr>
        <p:spPr bwMode="auto">
          <a:xfrm>
            <a:off x="2060463" y="2872588"/>
            <a:ext cx="2272479" cy="1070511"/>
          </a:xfrm>
          <a:prstGeom prst="roundRect">
            <a:avLst>
              <a:gd name="adj" fmla="val 16667"/>
            </a:avLst>
          </a:prstGeom>
          <a:solidFill>
            <a:schemeClr val="bg1">
              <a:lumMod val="85000"/>
            </a:schemeClr>
          </a:solidFill>
          <a:ln w="9525">
            <a:solidFill>
              <a:srgbClr val="00642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b="1" dirty="0" smtClean="0">
                <a:solidFill>
                  <a:srgbClr val="00642D"/>
                </a:solidFill>
                <a:latin typeface="Calibri" pitchFamily="34" charset="0"/>
              </a:rPr>
              <a:t>GEF Council</a:t>
            </a:r>
          </a:p>
          <a:p>
            <a:pPr algn="ctr"/>
            <a:r>
              <a:rPr lang="en-US" sz="1200" b="1" dirty="0">
                <a:solidFill>
                  <a:srgbClr val="00642D"/>
                </a:solidFill>
                <a:latin typeface="Calibri" pitchFamily="34" charset="0"/>
              </a:rPr>
              <a:t>Countries: Council Members </a:t>
            </a:r>
          </a:p>
          <a:p>
            <a:pPr algn="ctr"/>
            <a:r>
              <a:rPr lang="en-US" sz="1200" b="1" dirty="0">
                <a:solidFill>
                  <a:srgbClr val="00642D"/>
                </a:solidFill>
                <a:latin typeface="Calibri" pitchFamily="34" charset="0"/>
              </a:rPr>
              <a:t>/ Constituencies</a:t>
            </a:r>
          </a:p>
        </p:txBody>
      </p:sp>
      <p:sp>
        <p:nvSpPr>
          <p:cNvPr id="34" name="AutoShape 15"/>
          <p:cNvSpPr>
            <a:spLocks noChangeArrowheads="1"/>
          </p:cNvSpPr>
          <p:nvPr/>
        </p:nvSpPr>
        <p:spPr bwMode="auto">
          <a:xfrm>
            <a:off x="240396" y="2145792"/>
            <a:ext cx="1579711" cy="1070511"/>
          </a:xfrm>
          <a:prstGeom prst="roundRect">
            <a:avLst>
              <a:gd name="adj" fmla="val 16667"/>
            </a:avLst>
          </a:prstGeom>
          <a:solidFill>
            <a:schemeClr val="bg1">
              <a:lumMod val="85000"/>
            </a:schemeClr>
          </a:solidFill>
          <a:ln w="9525">
            <a:solidFill>
              <a:srgbClr val="00642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 b="1" dirty="0" smtClean="0">
                <a:solidFill>
                  <a:srgbClr val="00642D"/>
                </a:solidFill>
                <a:latin typeface="Calibri" pitchFamily="34" charset="0"/>
              </a:rPr>
              <a:t>GEF Assembly</a:t>
            </a:r>
          </a:p>
        </p:txBody>
      </p:sp>
      <p:sp>
        <p:nvSpPr>
          <p:cNvPr id="35" name="AutoShape 15"/>
          <p:cNvSpPr>
            <a:spLocks noChangeArrowheads="1"/>
          </p:cNvSpPr>
          <p:nvPr/>
        </p:nvSpPr>
        <p:spPr bwMode="auto">
          <a:xfrm>
            <a:off x="128409" y="3718456"/>
            <a:ext cx="1902569" cy="1944642"/>
          </a:xfrm>
          <a:prstGeom prst="roundRect">
            <a:avLst>
              <a:gd name="adj" fmla="val 16667"/>
            </a:avLst>
          </a:prstGeom>
          <a:solidFill>
            <a:schemeClr val="bg1">
              <a:lumMod val="85000"/>
            </a:schemeClr>
          </a:solidFill>
          <a:ln w="9525">
            <a:solidFill>
              <a:srgbClr val="00642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 b="1" dirty="0" smtClean="0">
                <a:solidFill>
                  <a:srgbClr val="00642D"/>
                </a:solidFill>
                <a:latin typeface="Calibri" pitchFamily="34" charset="0"/>
              </a:rPr>
              <a:t>Conventions</a:t>
            </a:r>
          </a:p>
          <a:p>
            <a:pPr marL="285750" indent="-285750">
              <a:buFont typeface="Arial"/>
              <a:buChar char="•"/>
            </a:pPr>
            <a:r>
              <a:rPr lang="en-US" sz="1200" b="1" dirty="0">
                <a:solidFill>
                  <a:srgbClr val="00642D"/>
                </a:solidFill>
                <a:latin typeface="Calibri" pitchFamily="34" charset="0"/>
              </a:rPr>
              <a:t>CBD</a:t>
            </a:r>
          </a:p>
          <a:p>
            <a:pPr marL="285750" indent="-285750">
              <a:buFont typeface="Arial"/>
              <a:buChar char="•"/>
            </a:pPr>
            <a:r>
              <a:rPr lang="en-US" sz="1200" b="1" dirty="0">
                <a:solidFill>
                  <a:srgbClr val="00642D"/>
                </a:solidFill>
                <a:latin typeface="Calibri" pitchFamily="34" charset="0"/>
              </a:rPr>
              <a:t>UNFCCC</a:t>
            </a:r>
          </a:p>
          <a:p>
            <a:pPr marL="285750" indent="-285750">
              <a:buFont typeface="Arial"/>
              <a:buChar char="•"/>
            </a:pPr>
            <a:r>
              <a:rPr lang="en-US" sz="1200" b="1" dirty="0">
                <a:solidFill>
                  <a:srgbClr val="00642D"/>
                </a:solidFill>
                <a:latin typeface="Calibri" pitchFamily="34" charset="0"/>
              </a:rPr>
              <a:t>Stockholm (POPs)</a:t>
            </a:r>
          </a:p>
          <a:p>
            <a:pPr marL="285750" indent="-285750">
              <a:buFont typeface="Arial"/>
              <a:buChar char="•"/>
            </a:pPr>
            <a:r>
              <a:rPr lang="en-US" sz="1200" b="1" dirty="0">
                <a:solidFill>
                  <a:srgbClr val="00642D"/>
                </a:solidFill>
                <a:latin typeface="Calibri" pitchFamily="34" charset="0"/>
              </a:rPr>
              <a:t>UNCCD</a:t>
            </a:r>
          </a:p>
          <a:p>
            <a:pPr marL="285750" indent="-285750">
              <a:buFont typeface="Arial"/>
              <a:buChar char="•"/>
            </a:pPr>
            <a:r>
              <a:rPr lang="en-US" sz="1200" b="1" dirty="0">
                <a:solidFill>
                  <a:srgbClr val="00642D"/>
                </a:solidFill>
                <a:latin typeface="Calibri" pitchFamily="34" charset="0"/>
              </a:rPr>
              <a:t>Montreal Protocol</a:t>
            </a:r>
          </a:p>
          <a:p>
            <a:pPr marL="285750" indent="-285750">
              <a:buFont typeface="Arial"/>
              <a:buChar char="•"/>
            </a:pPr>
            <a:r>
              <a:rPr lang="en-US" sz="1200" b="1" dirty="0">
                <a:solidFill>
                  <a:srgbClr val="00642D"/>
                </a:solidFill>
                <a:latin typeface="Calibri" pitchFamily="34" charset="0"/>
              </a:rPr>
              <a:t>Minamata</a:t>
            </a:r>
          </a:p>
        </p:txBody>
      </p:sp>
      <p:sp>
        <p:nvSpPr>
          <p:cNvPr id="36" name="Text Box 14"/>
          <p:cNvSpPr txBox="1">
            <a:spLocks noChangeArrowheads="1"/>
          </p:cNvSpPr>
          <p:nvPr/>
        </p:nvSpPr>
        <p:spPr bwMode="auto">
          <a:xfrm>
            <a:off x="498516" y="1341438"/>
            <a:ext cx="1541070" cy="347881"/>
          </a:xfrm>
          <a:prstGeom prst="rect">
            <a:avLst/>
          </a:prstGeom>
          <a:noFill/>
          <a:ln w="28575" cap="rnd">
            <a:solidFill>
              <a:srgbClr val="00642D"/>
            </a:solidFill>
            <a:prstDash val="sysDot"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en-US" sz="1600" dirty="0">
                <a:solidFill>
                  <a:srgbClr val="4D4D4D"/>
                </a:solidFill>
                <a:latin typeface="Calibri" pitchFamily="34" charset="0"/>
              </a:rPr>
              <a:t>Guidance</a:t>
            </a:r>
          </a:p>
        </p:txBody>
      </p:sp>
      <p:sp>
        <p:nvSpPr>
          <p:cNvPr id="37" name="Text Box 14"/>
          <p:cNvSpPr txBox="1">
            <a:spLocks noChangeArrowheads="1"/>
          </p:cNvSpPr>
          <p:nvPr/>
        </p:nvSpPr>
        <p:spPr bwMode="auto">
          <a:xfrm>
            <a:off x="4038600" y="1341438"/>
            <a:ext cx="1541070" cy="347881"/>
          </a:xfrm>
          <a:prstGeom prst="rect">
            <a:avLst/>
          </a:prstGeom>
          <a:noFill/>
          <a:ln w="28575" cap="rnd">
            <a:solidFill>
              <a:srgbClr val="00642D"/>
            </a:solidFill>
            <a:prstDash val="sysDot"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en-US" sz="1600" dirty="0">
                <a:solidFill>
                  <a:srgbClr val="4D4D4D"/>
                </a:solidFill>
                <a:latin typeface="Calibri" pitchFamily="34" charset="0"/>
              </a:rPr>
              <a:t>Operations</a:t>
            </a:r>
          </a:p>
        </p:txBody>
      </p:sp>
      <p:sp>
        <p:nvSpPr>
          <p:cNvPr id="38" name="Text Box 14"/>
          <p:cNvSpPr txBox="1">
            <a:spLocks noChangeArrowheads="1"/>
          </p:cNvSpPr>
          <p:nvPr/>
        </p:nvSpPr>
        <p:spPr bwMode="auto">
          <a:xfrm>
            <a:off x="7505700" y="1341438"/>
            <a:ext cx="1541070" cy="347881"/>
          </a:xfrm>
          <a:prstGeom prst="rect">
            <a:avLst/>
          </a:prstGeom>
          <a:noFill/>
          <a:ln w="28575" cap="rnd">
            <a:solidFill>
              <a:srgbClr val="00642D"/>
            </a:solidFill>
            <a:prstDash val="sysDot"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en-US" sz="1600" dirty="0">
                <a:solidFill>
                  <a:srgbClr val="4D4D4D"/>
                </a:solidFill>
                <a:latin typeface="Calibri" pitchFamily="34" charset="0"/>
              </a:rPr>
              <a:t>Action</a:t>
            </a:r>
          </a:p>
        </p:txBody>
      </p:sp>
      <p:sp>
        <p:nvSpPr>
          <p:cNvPr id="39" name="Line 11"/>
          <p:cNvSpPr>
            <a:spLocks noChangeShapeType="1"/>
          </p:cNvSpPr>
          <p:nvPr/>
        </p:nvSpPr>
        <p:spPr bwMode="auto">
          <a:xfrm flipH="1">
            <a:off x="1078498" y="3231095"/>
            <a:ext cx="1" cy="502153"/>
          </a:xfrm>
          <a:prstGeom prst="line">
            <a:avLst/>
          </a:prstGeom>
          <a:noFill/>
          <a:ln w="19050">
            <a:solidFill>
              <a:srgbClr val="00642D"/>
            </a:solidFill>
            <a:round/>
            <a:headEnd/>
            <a:tailEnd/>
          </a:ln>
          <a:effectLst/>
        </p:spPr>
        <p:txBody>
          <a:bodyPr/>
          <a:lstStyle/>
          <a:p>
            <a:endParaRPr lang="pt-BR"/>
          </a:p>
        </p:txBody>
      </p:sp>
      <p:sp>
        <p:nvSpPr>
          <p:cNvPr id="40" name="Line 11"/>
          <p:cNvSpPr>
            <a:spLocks noChangeShapeType="1"/>
          </p:cNvSpPr>
          <p:nvPr/>
        </p:nvSpPr>
        <p:spPr bwMode="auto">
          <a:xfrm flipV="1">
            <a:off x="1076080" y="3474774"/>
            <a:ext cx="985095" cy="1"/>
          </a:xfrm>
          <a:prstGeom prst="line">
            <a:avLst/>
          </a:prstGeom>
          <a:noFill/>
          <a:ln w="19050">
            <a:solidFill>
              <a:srgbClr val="00642D"/>
            </a:solidFill>
            <a:round/>
            <a:headEnd/>
            <a:tailEnd type="stealth"/>
          </a:ln>
          <a:effectLst/>
        </p:spPr>
        <p:txBody>
          <a:bodyPr/>
          <a:lstStyle/>
          <a:p>
            <a:endParaRPr lang="pt-BR"/>
          </a:p>
        </p:txBody>
      </p:sp>
      <p:sp>
        <p:nvSpPr>
          <p:cNvPr id="41" name="Line 11"/>
          <p:cNvSpPr>
            <a:spLocks noChangeShapeType="1"/>
          </p:cNvSpPr>
          <p:nvPr/>
        </p:nvSpPr>
        <p:spPr bwMode="auto">
          <a:xfrm>
            <a:off x="3343640" y="2423845"/>
            <a:ext cx="254" cy="463414"/>
          </a:xfrm>
          <a:prstGeom prst="line">
            <a:avLst/>
          </a:prstGeom>
          <a:noFill/>
          <a:ln w="19050">
            <a:solidFill>
              <a:srgbClr val="00642D"/>
            </a:solidFill>
            <a:round/>
            <a:headEnd/>
            <a:tailEnd type="stealth"/>
          </a:ln>
          <a:effectLst/>
        </p:spPr>
        <p:txBody>
          <a:bodyPr/>
          <a:lstStyle/>
          <a:p>
            <a:endParaRPr lang="pt-BR"/>
          </a:p>
        </p:txBody>
      </p:sp>
      <p:sp>
        <p:nvSpPr>
          <p:cNvPr id="42" name="Line 11"/>
          <p:cNvSpPr>
            <a:spLocks noChangeShapeType="1"/>
          </p:cNvSpPr>
          <p:nvPr/>
        </p:nvSpPr>
        <p:spPr bwMode="auto">
          <a:xfrm flipH="1" flipV="1">
            <a:off x="3343645" y="3929067"/>
            <a:ext cx="1" cy="450645"/>
          </a:xfrm>
          <a:prstGeom prst="line">
            <a:avLst/>
          </a:prstGeom>
          <a:noFill/>
          <a:ln w="19050">
            <a:solidFill>
              <a:srgbClr val="00642D"/>
            </a:solidFill>
            <a:round/>
            <a:headEnd/>
            <a:tailEnd type="stealth"/>
          </a:ln>
          <a:effectLst/>
        </p:spPr>
        <p:txBody>
          <a:bodyPr/>
          <a:lstStyle/>
          <a:p>
            <a:endParaRPr lang="pt-BR"/>
          </a:p>
        </p:txBody>
      </p:sp>
      <p:sp>
        <p:nvSpPr>
          <p:cNvPr id="43" name="Line 11"/>
          <p:cNvSpPr>
            <a:spLocks noChangeShapeType="1"/>
          </p:cNvSpPr>
          <p:nvPr/>
        </p:nvSpPr>
        <p:spPr bwMode="auto">
          <a:xfrm>
            <a:off x="5652564" y="2834551"/>
            <a:ext cx="145537" cy="562"/>
          </a:xfrm>
          <a:prstGeom prst="line">
            <a:avLst/>
          </a:prstGeom>
          <a:noFill/>
          <a:ln w="19050">
            <a:solidFill>
              <a:srgbClr val="00642D"/>
            </a:solidFill>
            <a:round/>
            <a:headEnd/>
            <a:tailEnd type="stealth"/>
          </a:ln>
          <a:effectLst/>
        </p:spPr>
        <p:txBody>
          <a:bodyPr/>
          <a:lstStyle/>
          <a:p>
            <a:endParaRPr lang="pt-BR" baseline="-25000" dirty="0"/>
          </a:p>
        </p:txBody>
      </p:sp>
      <p:sp>
        <p:nvSpPr>
          <p:cNvPr id="44" name="Line 11"/>
          <p:cNvSpPr>
            <a:spLocks noChangeShapeType="1"/>
          </p:cNvSpPr>
          <p:nvPr/>
        </p:nvSpPr>
        <p:spPr bwMode="auto">
          <a:xfrm flipV="1">
            <a:off x="5547916" y="4191195"/>
            <a:ext cx="273029" cy="1"/>
          </a:xfrm>
          <a:prstGeom prst="line">
            <a:avLst/>
          </a:prstGeom>
          <a:noFill/>
          <a:ln w="19050">
            <a:solidFill>
              <a:srgbClr val="00642D"/>
            </a:solidFill>
            <a:round/>
            <a:headEnd/>
            <a:tailEnd type="stealth"/>
          </a:ln>
          <a:effectLst/>
        </p:spPr>
        <p:txBody>
          <a:bodyPr/>
          <a:lstStyle/>
          <a:p>
            <a:endParaRPr lang="pt-BR"/>
          </a:p>
        </p:txBody>
      </p:sp>
      <p:sp>
        <p:nvSpPr>
          <p:cNvPr id="45" name="Line 11"/>
          <p:cNvSpPr>
            <a:spLocks noChangeShapeType="1"/>
          </p:cNvSpPr>
          <p:nvPr/>
        </p:nvSpPr>
        <p:spPr bwMode="auto">
          <a:xfrm flipV="1">
            <a:off x="7126365" y="3455653"/>
            <a:ext cx="166247" cy="12314"/>
          </a:xfrm>
          <a:prstGeom prst="line">
            <a:avLst/>
          </a:prstGeom>
          <a:noFill/>
          <a:ln w="19050">
            <a:solidFill>
              <a:srgbClr val="00642D"/>
            </a:solidFill>
            <a:round/>
            <a:headEnd/>
            <a:tailEnd type="stealth"/>
          </a:ln>
          <a:effectLst/>
        </p:spPr>
        <p:txBody>
          <a:bodyPr/>
          <a:lstStyle/>
          <a:p>
            <a:endParaRPr lang="pt-BR"/>
          </a:p>
        </p:txBody>
      </p:sp>
      <p:sp>
        <p:nvSpPr>
          <p:cNvPr id="46" name="Line 11"/>
          <p:cNvSpPr>
            <a:spLocks noChangeShapeType="1"/>
          </p:cNvSpPr>
          <p:nvPr/>
        </p:nvSpPr>
        <p:spPr bwMode="auto">
          <a:xfrm flipV="1">
            <a:off x="2183150" y="1519878"/>
            <a:ext cx="1732243" cy="6102"/>
          </a:xfrm>
          <a:prstGeom prst="line">
            <a:avLst/>
          </a:prstGeom>
          <a:noFill/>
          <a:ln w="19050">
            <a:solidFill>
              <a:srgbClr val="00642D"/>
            </a:solidFill>
            <a:round/>
            <a:headEnd/>
            <a:tailEnd type="stealth"/>
          </a:ln>
          <a:effectLst/>
        </p:spPr>
        <p:txBody>
          <a:bodyPr/>
          <a:lstStyle/>
          <a:p>
            <a:endParaRPr lang="pt-BR"/>
          </a:p>
        </p:txBody>
      </p:sp>
      <p:sp>
        <p:nvSpPr>
          <p:cNvPr id="47" name="Line 11"/>
          <p:cNvSpPr>
            <a:spLocks noChangeShapeType="1"/>
          </p:cNvSpPr>
          <p:nvPr/>
        </p:nvSpPr>
        <p:spPr bwMode="auto">
          <a:xfrm>
            <a:off x="5719831" y="1519877"/>
            <a:ext cx="1637674" cy="6102"/>
          </a:xfrm>
          <a:prstGeom prst="line">
            <a:avLst/>
          </a:prstGeom>
          <a:noFill/>
          <a:ln w="19050">
            <a:solidFill>
              <a:srgbClr val="00642D"/>
            </a:solidFill>
            <a:round/>
            <a:headEnd/>
            <a:tailEnd type="stealth"/>
          </a:ln>
          <a:effectLst/>
        </p:spPr>
        <p:txBody>
          <a:bodyPr/>
          <a:lstStyle/>
          <a:p>
            <a:endParaRPr lang="pt-BR"/>
          </a:p>
        </p:txBody>
      </p:sp>
      <p:sp>
        <p:nvSpPr>
          <p:cNvPr id="48" name="AutoShape 15"/>
          <p:cNvSpPr>
            <a:spLocks noChangeArrowheads="1"/>
          </p:cNvSpPr>
          <p:nvPr/>
        </p:nvSpPr>
        <p:spPr bwMode="auto">
          <a:xfrm>
            <a:off x="4679164" y="3752594"/>
            <a:ext cx="973400" cy="781974"/>
          </a:xfrm>
          <a:prstGeom prst="roundRect">
            <a:avLst>
              <a:gd name="adj" fmla="val 16667"/>
            </a:avLst>
          </a:prstGeom>
          <a:solidFill>
            <a:srgbClr val="006600"/>
          </a:solidFill>
          <a:ln w="9525">
            <a:solidFill>
              <a:srgbClr val="00642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alibri" pitchFamily="34" charset="0"/>
              </a:rPr>
              <a:t>GEF </a:t>
            </a:r>
          </a:p>
          <a:p>
            <a:pPr algn="ctr"/>
            <a:r>
              <a:rPr lang="en-US" b="1" dirty="0" smtClean="0">
                <a:solidFill>
                  <a:schemeClr val="bg1"/>
                </a:solidFill>
                <a:latin typeface="Calibri" pitchFamily="34" charset="0"/>
              </a:rPr>
              <a:t>Trustee</a:t>
            </a:r>
            <a:endParaRPr lang="en-US" sz="14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49" name="Straight Connector 48"/>
          <p:cNvCxnSpPr>
            <a:stCxn id="33" idx="3"/>
          </p:cNvCxnSpPr>
          <p:nvPr/>
        </p:nvCxnSpPr>
        <p:spPr>
          <a:xfrm>
            <a:off x="4332942" y="3407844"/>
            <a:ext cx="155494" cy="14350"/>
          </a:xfrm>
          <a:prstGeom prst="line">
            <a:avLst/>
          </a:prstGeom>
          <a:ln w="19050">
            <a:solidFill>
              <a:srgbClr val="0066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0" name="Line 11"/>
          <p:cNvSpPr>
            <a:spLocks noChangeShapeType="1"/>
          </p:cNvSpPr>
          <p:nvPr/>
        </p:nvSpPr>
        <p:spPr bwMode="auto">
          <a:xfrm>
            <a:off x="4483785" y="2817076"/>
            <a:ext cx="9302" cy="1315395"/>
          </a:xfrm>
          <a:prstGeom prst="line">
            <a:avLst/>
          </a:prstGeom>
          <a:noFill/>
          <a:ln w="19050">
            <a:solidFill>
              <a:srgbClr val="00642D"/>
            </a:solidFill>
            <a:round/>
            <a:headEnd/>
            <a:tailEnd/>
          </a:ln>
          <a:effectLst/>
        </p:spPr>
        <p:txBody>
          <a:bodyPr/>
          <a:lstStyle/>
          <a:p>
            <a:endParaRPr lang="pt-BR"/>
          </a:p>
        </p:txBody>
      </p:sp>
      <p:sp>
        <p:nvSpPr>
          <p:cNvPr id="51" name="Line 11"/>
          <p:cNvSpPr>
            <a:spLocks noChangeShapeType="1"/>
          </p:cNvSpPr>
          <p:nvPr/>
        </p:nvSpPr>
        <p:spPr bwMode="auto">
          <a:xfrm flipV="1">
            <a:off x="4483785" y="2834551"/>
            <a:ext cx="232865" cy="1"/>
          </a:xfrm>
          <a:prstGeom prst="line">
            <a:avLst/>
          </a:prstGeom>
          <a:noFill/>
          <a:ln w="19050">
            <a:solidFill>
              <a:srgbClr val="00642D"/>
            </a:solidFill>
            <a:round/>
            <a:headEnd/>
            <a:tailEnd type="stealth"/>
          </a:ln>
          <a:effectLst/>
        </p:spPr>
        <p:txBody>
          <a:bodyPr/>
          <a:lstStyle/>
          <a:p>
            <a:endParaRPr lang="pt-BR"/>
          </a:p>
        </p:txBody>
      </p:sp>
      <p:sp>
        <p:nvSpPr>
          <p:cNvPr id="52" name="Line 11"/>
          <p:cNvSpPr>
            <a:spLocks noChangeShapeType="1"/>
          </p:cNvSpPr>
          <p:nvPr/>
        </p:nvSpPr>
        <p:spPr bwMode="auto">
          <a:xfrm flipV="1">
            <a:off x="4455567" y="4132470"/>
            <a:ext cx="232865" cy="1"/>
          </a:xfrm>
          <a:prstGeom prst="line">
            <a:avLst/>
          </a:prstGeom>
          <a:noFill/>
          <a:ln w="19050">
            <a:solidFill>
              <a:srgbClr val="00642D"/>
            </a:solidFill>
            <a:round/>
            <a:headEnd/>
            <a:tailEnd type="stealth"/>
          </a:ln>
          <a:effectLst/>
        </p:spPr>
        <p:txBody>
          <a:bodyPr/>
          <a:lstStyle/>
          <a:p>
            <a:endParaRPr lang="pt-BR"/>
          </a:p>
        </p:txBody>
      </p:sp>
      <p:cxnSp>
        <p:nvCxnSpPr>
          <p:cNvPr id="53" name="Straight Arrow Connector 52"/>
          <p:cNvCxnSpPr/>
          <p:nvPr/>
        </p:nvCxnSpPr>
        <p:spPr>
          <a:xfrm>
            <a:off x="5179721" y="3237668"/>
            <a:ext cx="9302" cy="508777"/>
          </a:xfrm>
          <a:prstGeom prst="straightConnector1">
            <a:avLst/>
          </a:prstGeom>
          <a:ln w="19050">
            <a:solidFill>
              <a:srgbClr val="0066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631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hart 6"/>
          <p:cNvGraphicFramePr>
            <a:graphicFrameLocks/>
          </p:cNvGraphicFramePr>
          <p:nvPr>
            <p:extLst/>
          </p:nvPr>
        </p:nvGraphicFramePr>
        <p:xfrm>
          <a:off x="485775" y="304800"/>
          <a:ext cx="8172450" cy="563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572585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0849912"/>
              </p:ext>
            </p:extLst>
          </p:nvPr>
        </p:nvGraphicFramePr>
        <p:xfrm>
          <a:off x="179512" y="1628800"/>
          <a:ext cx="8852174" cy="49685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07881"/>
                <a:gridCol w="3144293"/>
              </a:tblGrid>
              <a:tr h="49572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Focal Areas/</a:t>
                      </a:r>
                      <a:r>
                        <a:rPr lang="en-US" sz="1400" baseline="0" dirty="0" smtClean="0"/>
                        <a:t> Themes</a:t>
                      </a:r>
                      <a:endParaRPr lang="en-US" sz="1400" dirty="0"/>
                    </a:p>
                  </a:txBody>
                  <a:tcPr marL="67985" marR="67985" marT="33993" marB="33993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GEF-6 Programming Targets</a:t>
                      </a:r>
                      <a:r>
                        <a:rPr lang="en-US" sz="1400" baseline="0" dirty="0" smtClean="0"/>
                        <a:t> ($ million)</a:t>
                      </a:r>
                      <a:endParaRPr lang="en-US" sz="1400" dirty="0"/>
                    </a:p>
                  </a:txBody>
                  <a:tcPr marL="67985" marR="67985" marT="33993" marB="33993"/>
                </a:tc>
              </a:tr>
              <a:tr h="351254"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BIODIVERSITY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67985" marR="67985" marT="33993" marB="33993"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1,296</a:t>
                      </a:r>
                      <a:endParaRPr lang="en-US" sz="1400" b="1" dirty="0"/>
                    </a:p>
                  </a:txBody>
                  <a:tcPr marL="67985" marR="67985" marT="33993" marB="33993"/>
                </a:tc>
              </a:tr>
              <a:tr h="490057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400" b="1" i="1" dirty="0" smtClean="0"/>
                        <a:t>STAR Country Allocations</a:t>
                      </a:r>
                      <a:endParaRPr lang="en-US" sz="1400" b="1" i="1" dirty="0"/>
                    </a:p>
                  </a:txBody>
                  <a:tcPr marL="67985" marR="67985" marT="33993" marB="33993"/>
                </a:tc>
                <a:tc>
                  <a:txBody>
                    <a:bodyPr/>
                    <a:lstStyle/>
                    <a:p>
                      <a:pPr lvl="1"/>
                      <a:r>
                        <a:rPr lang="en-US" sz="1400" dirty="0" smtClean="0"/>
                        <a:t>1,051</a:t>
                      </a:r>
                      <a:endParaRPr lang="en-US" sz="1400" dirty="0"/>
                    </a:p>
                  </a:txBody>
                  <a:tcPr marL="67985" marR="67985" marT="33993" marB="33993"/>
                </a:tc>
              </a:tr>
              <a:tr h="388079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400" b="1" i="1" dirty="0" smtClean="0"/>
                        <a:t>STAR Set-aside</a:t>
                      </a:r>
                      <a:endParaRPr lang="en-US" sz="1400" b="1" i="1" dirty="0"/>
                    </a:p>
                  </a:txBody>
                  <a:tcPr marL="67985" marR="67985" marT="33993" marB="33993"/>
                </a:tc>
                <a:tc>
                  <a:txBody>
                    <a:bodyPr/>
                    <a:lstStyle/>
                    <a:p>
                      <a:pPr lvl="1"/>
                      <a:r>
                        <a:rPr lang="en-US" sz="1400" dirty="0" smtClean="0"/>
                        <a:t>245</a:t>
                      </a:r>
                      <a:endParaRPr lang="en-US" sz="1400" dirty="0"/>
                    </a:p>
                  </a:txBody>
                  <a:tcPr marL="67985" marR="67985" marT="33993" marB="33993"/>
                </a:tc>
              </a:tr>
              <a:tr h="441901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sz="1400" dirty="0" smtClean="0"/>
                        <a:t>    - Convention</a:t>
                      </a:r>
                      <a:r>
                        <a:rPr lang="en-US" sz="1400" baseline="0" dirty="0" smtClean="0"/>
                        <a:t> obligations</a:t>
                      </a:r>
                      <a:endParaRPr lang="en-US" sz="1400" dirty="0"/>
                    </a:p>
                  </a:txBody>
                  <a:tcPr marL="67985" marR="67985" marT="33993" marB="33993"/>
                </a:tc>
                <a:tc>
                  <a:txBody>
                    <a:bodyPr/>
                    <a:lstStyle/>
                    <a:p>
                      <a:pPr lvl="2"/>
                      <a:r>
                        <a:rPr lang="en-US" sz="1400" dirty="0" smtClean="0"/>
                        <a:t>13</a:t>
                      </a:r>
                      <a:endParaRPr lang="en-US" sz="1400" dirty="0"/>
                    </a:p>
                  </a:txBody>
                  <a:tcPr marL="67985" marR="67985" marT="33993" marB="33993"/>
                </a:tc>
              </a:tr>
              <a:tr h="467395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sz="1400" dirty="0" smtClean="0"/>
                        <a:t>    - Global and Regional Programs</a:t>
                      </a:r>
                      <a:endParaRPr lang="en-US" sz="1400" dirty="0"/>
                    </a:p>
                  </a:txBody>
                  <a:tcPr marL="67985" marR="67985" marT="33993" marB="33993"/>
                </a:tc>
                <a:tc>
                  <a:txBody>
                    <a:bodyPr/>
                    <a:lstStyle/>
                    <a:p>
                      <a:pPr lvl="2"/>
                      <a:r>
                        <a:rPr lang="en-US" sz="1400" dirty="0" smtClean="0"/>
                        <a:t>82</a:t>
                      </a:r>
                      <a:endParaRPr lang="en-US" sz="1400" dirty="0"/>
                    </a:p>
                  </a:txBody>
                  <a:tcPr marL="67985" marR="67985" marT="33993" marB="33993"/>
                </a:tc>
              </a:tr>
              <a:tr h="422072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sz="1400" dirty="0" smtClean="0"/>
                        <a:t>       *Integrated Approach Programs</a:t>
                      </a:r>
                      <a:endParaRPr lang="en-US" sz="1400" dirty="0"/>
                    </a:p>
                  </a:txBody>
                  <a:tcPr marL="67985" marR="67985" marT="33993" marB="33993"/>
                </a:tc>
                <a:tc>
                  <a:txBody>
                    <a:bodyPr/>
                    <a:lstStyle/>
                    <a:p>
                      <a:pPr lvl="3"/>
                      <a:r>
                        <a:rPr lang="en-US" sz="1400" dirty="0" smtClean="0"/>
                        <a:t>45</a:t>
                      </a:r>
                      <a:endParaRPr lang="en-US" sz="1400" dirty="0"/>
                    </a:p>
                  </a:txBody>
                  <a:tcPr marL="67985" marR="67985" marT="33993" marB="33993"/>
                </a:tc>
              </a:tr>
              <a:tr h="490057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            a) Taking Deforestation out of the Commodities Supply Chain</a:t>
                      </a:r>
                      <a:endParaRPr lang="en-US" sz="1400" dirty="0"/>
                    </a:p>
                  </a:txBody>
                  <a:tcPr marL="67985" marR="67985" marT="33993" marB="33993"/>
                </a:tc>
                <a:tc>
                  <a:txBody>
                    <a:bodyPr/>
                    <a:lstStyle/>
                    <a:p>
                      <a:pPr lvl="4"/>
                      <a:r>
                        <a:rPr lang="en-US" sz="1400" dirty="0" smtClean="0"/>
                        <a:t>35</a:t>
                      </a:r>
                      <a:endParaRPr lang="en-US" sz="1400" dirty="0"/>
                    </a:p>
                  </a:txBody>
                  <a:tcPr marL="67985" marR="67985" marT="33993" marB="33993"/>
                </a:tc>
              </a:tr>
              <a:tr h="657185">
                <a:tc>
                  <a:txBody>
                    <a:bodyPr/>
                    <a:lstStyle/>
                    <a:p>
                      <a:pPr lvl="0"/>
                      <a:r>
                        <a:rPr lang="en-US" sz="1400" dirty="0" smtClean="0"/>
                        <a:t>             b) Fostering Sustainability and Resilience of Production Systems in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smtClean="0"/>
                        <a:t>Africa</a:t>
                      </a:r>
                      <a:endParaRPr lang="en-US" sz="1400" dirty="0"/>
                    </a:p>
                  </a:txBody>
                  <a:tcPr marL="67985" marR="67985" marT="33993" marB="33993"/>
                </a:tc>
                <a:tc>
                  <a:txBody>
                    <a:bodyPr/>
                    <a:lstStyle/>
                    <a:p>
                      <a:pPr lvl="4"/>
                      <a:r>
                        <a:rPr lang="en-US" sz="1400" dirty="0" smtClean="0"/>
                        <a:t>10</a:t>
                      </a:r>
                      <a:endParaRPr lang="en-US" sz="1400" dirty="0"/>
                    </a:p>
                  </a:txBody>
                  <a:tcPr marL="67985" marR="67985" marT="33993" marB="33993"/>
                </a:tc>
              </a:tr>
              <a:tr h="478726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        * Other Global and Regional Programs</a:t>
                      </a:r>
                      <a:endParaRPr lang="en-US" sz="1400" dirty="0"/>
                    </a:p>
                  </a:txBody>
                  <a:tcPr marL="67985" marR="67985" marT="33993" marB="33993"/>
                </a:tc>
                <a:tc>
                  <a:txBody>
                    <a:bodyPr/>
                    <a:lstStyle/>
                    <a:p>
                      <a:pPr lvl="3"/>
                      <a:r>
                        <a:rPr lang="en-US" sz="1400" dirty="0" smtClean="0"/>
                        <a:t>37</a:t>
                      </a:r>
                      <a:endParaRPr lang="en-US" sz="1400" dirty="0"/>
                    </a:p>
                  </a:txBody>
                  <a:tcPr marL="67985" marR="67985" marT="33993" marB="33993"/>
                </a:tc>
              </a:tr>
              <a:tr h="286103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    - Sustainable Forest Management</a:t>
                      </a:r>
                      <a:endParaRPr lang="en-US" sz="1400" dirty="0"/>
                    </a:p>
                  </a:txBody>
                  <a:tcPr marL="67985" marR="67985" marT="33993" marB="33993"/>
                </a:tc>
                <a:tc>
                  <a:txBody>
                    <a:bodyPr/>
                    <a:lstStyle/>
                    <a:p>
                      <a:pPr lvl="2"/>
                      <a:r>
                        <a:rPr lang="en-US" sz="1400" dirty="0" smtClean="0"/>
                        <a:t>150</a:t>
                      </a:r>
                      <a:endParaRPr lang="en-US" sz="1400" dirty="0"/>
                    </a:p>
                  </a:txBody>
                  <a:tcPr marL="67985" marR="67985" marT="33993" marB="33993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18073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0673206"/>
              </p:ext>
            </p:extLst>
          </p:nvPr>
        </p:nvGraphicFramePr>
        <p:xfrm>
          <a:off x="683568" y="106816"/>
          <a:ext cx="7704856" cy="32501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55023"/>
                <a:gridCol w="3049833"/>
              </a:tblGrid>
              <a:tr h="282086"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CLIMATE CHANGE</a:t>
                      </a:r>
                      <a:endParaRPr lang="en-US" sz="1200" b="1" dirty="0"/>
                    </a:p>
                  </a:txBody>
                  <a:tcPr marL="67023" marR="67023" marT="33511" marB="33511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1,260</a:t>
                      </a:r>
                      <a:endParaRPr lang="en-US" sz="1400" dirty="0"/>
                    </a:p>
                  </a:txBody>
                  <a:tcPr marL="67023" marR="67023" marT="33511" marB="33511"/>
                </a:tc>
              </a:tr>
              <a:tr h="28208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1" dirty="0" smtClean="0"/>
                        <a:t>STAR Country Allocations</a:t>
                      </a:r>
                    </a:p>
                  </a:txBody>
                  <a:tcPr marL="67023" marR="67023" marT="33511" marB="33511"/>
                </a:tc>
                <a:tc>
                  <a:txBody>
                    <a:bodyPr/>
                    <a:lstStyle/>
                    <a:p>
                      <a:pPr lvl="1"/>
                      <a:r>
                        <a:rPr lang="en-US" sz="1400" dirty="0" smtClean="0"/>
                        <a:t>941</a:t>
                      </a:r>
                      <a:endParaRPr lang="en-US" sz="1400" dirty="0"/>
                    </a:p>
                  </a:txBody>
                  <a:tcPr marL="67023" marR="67023" marT="33511" marB="33511"/>
                </a:tc>
              </a:tr>
              <a:tr h="28208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1" dirty="0" smtClean="0"/>
                        <a:t>STAR Set-aside</a:t>
                      </a:r>
                    </a:p>
                  </a:txBody>
                  <a:tcPr marL="67023" marR="67023" marT="33511" marB="33511"/>
                </a:tc>
                <a:tc>
                  <a:txBody>
                    <a:bodyPr/>
                    <a:lstStyle/>
                    <a:p>
                      <a:pPr lvl="1"/>
                      <a:r>
                        <a:rPr lang="en-US" sz="1400" dirty="0" smtClean="0"/>
                        <a:t>319</a:t>
                      </a:r>
                      <a:endParaRPr lang="en-US" sz="1400" dirty="0"/>
                    </a:p>
                  </a:txBody>
                  <a:tcPr marL="67023" marR="67023" marT="33511" marB="33511"/>
                </a:tc>
              </a:tr>
              <a:tr h="28208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   - Convention</a:t>
                      </a:r>
                      <a:r>
                        <a:rPr lang="en-US" sz="1400" baseline="0" dirty="0" smtClean="0"/>
                        <a:t> obligations</a:t>
                      </a:r>
                      <a:endParaRPr lang="en-US" sz="1400" dirty="0" smtClean="0"/>
                    </a:p>
                  </a:txBody>
                  <a:tcPr marL="67023" marR="67023" marT="33511" marB="33511"/>
                </a:tc>
                <a:tc>
                  <a:txBody>
                    <a:bodyPr/>
                    <a:lstStyle/>
                    <a:p>
                      <a:pPr lvl="2"/>
                      <a:r>
                        <a:rPr lang="en-US" sz="1400" dirty="0" smtClean="0"/>
                        <a:t>130</a:t>
                      </a:r>
                      <a:endParaRPr lang="en-US" sz="1400" dirty="0"/>
                    </a:p>
                  </a:txBody>
                  <a:tcPr marL="67023" marR="67023" marT="33511" marB="33511"/>
                </a:tc>
              </a:tr>
              <a:tr h="28208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   - Global and Regional Programs</a:t>
                      </a:r>
                    </a:p>
                  </a:txBody>
                  <a:tcPr marL="67023" marR="67023" marT="33511" marB="33511"/>
                </a:tc>
                <a:tc>
                  <a:txBody>
                    <a:bodyPr/>
                    <a:lstStyle/>
                    <a:p>
                      <a:pPr lvl="2"/>
                      <a:r>
                        <a:rPr lang="en-US" sz="1400" dirty="0" smtClean="0"/>
                        <a:t>109</a:t>
                      </a:r>
                      <a:endParaRPr lang="en-US" sz="1400" dirty="0"/>
                    </a:p>
                  </a:txBody>
                  <a:tcPr marL="67023" marR="67023" marT="33511" marB="33511"/>
                </a:tc>
              </a:tr>
              <a:tr h="28208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      *Integrated Approach Programs</a:t>
                      </a:r>
                    </a:p>
                  </a:txBody>
                  <a:tcPr marL="67023" marR="67023" marT="33511" marB="33511"/>
                </a:tc>
                <a:tc>
                  <a:txBody>
                    <a:bodyPr/>
                    <a:lstStyle/>
                    <a:p>
                      <a:pPr lvl="3"/>
                      <a:r>
                        <a:rPr lang="en-US" sz="1400" dirty="0" smtClean="0"/>
                        <a:t>50</a:t>
                      </a:r>
                      <a:endParaRPr lang="en-US" sz="1400" dirty="0"/>
                    </a:p>
                  </a:txBody>
                  <a:tcPr marL="67023" marR="67023" marT="33511" marB="33511"/>
                </a:tc>
              </a:tr>
              <a:tr h="496743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     a)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smtClean="0"/>
                        <a:t>Sustainable Cities - Harnessing Local Action for Global Commons</a:t>
                      </a:r>
                      <a:endParaRPr lang="en-US" sz="1400" dirty="0"/>
                    </a:p>
                  </a:txBody>
                  <a:tcPr marL="67023" marR="67023" marT="33511" marB="33511"/>
                </a:tc>
                <a:tc>
                  <a:txBody>
                    <a:bodyPr/>
                    <a:lstStyle/>
                    <a:p>
                      <a:pPr lvl="4"/>
                      <a:r>
                        <a:rPr lang="en-US" sz="1400" dirty="0" smtClean="0"/>
                        <a:t>40</a:t>
                      </a:r>
                      <a:endParaRPr lang="en-US" sz="1400" dirty="0"/>
                    </a:p>
                  </a:txBody>
                  <a:tcPr marL="67023" marR="67023" marT="33511" marB="33511"/>
                </a:tc>
              </a:tr>
              <a:tr h="496743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     b) Fostering Sustainability and Resilience of Production Systems in Africa </a:t>
                      </a:r>
                    </a:p>
                  </a:txBody>
                  <a:tcPr marL="67023" marR="67023" marT="33511" marB="33511"/>
                </a:tc>
                <a:tc>
                  <a:txBody>
                    <a:bodyPr/>
                    <a:lstStyle/>
                    <a:p>
                      <a:pPr lvl="4"/>
                      <a:r>
                        <a:rPr lang="en-US" sz="1400" dirty="0" smtClean="0"/>
                        <a:t>10</a:t>
                      </a:r>
                      <a:endParaRPr lang="en-US" sz="1400" dirty="0"/>
                    </a:p>
                  </a:txBody>
                  <a:tcPr marL="67023" marR="67023" marT="33511" marB="33511"/>
                </a:tc>
              </a:tr>
              <a:tr h="28208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       *Other Global and Regional Programs</a:t>
                      </a:r>
                    </a:p>
                  </a:txBody>
                  <a:tcPr marL="67023" marR="67023" marT="33511" marB="33511"/>
                </a:tc>
                <a:tc>
                  <a:txBody>
                    <a:bodyPr/>
                    <a:lstStyle/>
                    <a:p>
                      <a:pPr lvl="3"/>
                      <a:r>
                        <a:rPr lang="en-US" sz="1400" dirty="0" smtClean="0"/>
                        <a:t>59</a:t>
                      </a:r>
                      <a:endParaRPr lang="en-US" sz="1400" dirty="0"/>
                    </a:p>
                  </a:txBody>
                  <a:tcPr marL="67023" marR="67023" marT="33511" marB="33511"/>
                </a:tc>
              </a:tr>
              <a:tr h="282086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    - Sustainable Forest Management</a:t>
                      </a:r>
                      <a:endParaRPr lang="en-US" sz="1400" dirty="0"/>
                    </a:p>
                  </a:txBody>
                  <a:tcPr marL="67023" marR="67023" marT="33511" marB="33511"/>
                </a:tc>
                <a:tc>
                  <a:txBody>
                    <a:bodyPr/>
                    <a:lstStyle/>
                    <a:p>
                      <a:pPr lvl="2"/>
                      <a:r>
                        <a:rPr lang="en-US" sz="1400" dirty="0" smtClean="0"/>
                        <a:t>80</a:t>
                      </a:r>
                      <a:endParaRPr lang="en-US" sz="1400" dirty="0"/>
                    </a:p>
                  </a:txBody>
                  <a:tcPr marL="67023" marR="67023" marT="33511" marB="33511"/>
                </a:tc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4589225"/>
              </p:ext>
            </p:extLst>
          </p:nvPr>
        </p:nvGraphicFramePr>
        <p:xfrm>
          <a:off x="683568" y="3356992"/>
          <a:ext cx="7704856" cy="27367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55023"/>
                <a:gridCol w="3049833"/>
              </a:tblGrid>
              <a:tr h="265526"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LAND</a:t>
                      </a:r>
                      <a:r>
                        <a:rPr lang="en-US" sz="1200" b="1" baseline="0" dirty="0" smtClean="0"/>
                        <a:t> DEGRADATION</a:t>
                      </a:r>
                      <a:endParaRPr lang="en-US" sz="1200" b="1" dirty="0"/>
                    </a:p>
                  </a:txBody>
                  <a:tcPr marL="67023" marR="67023" marT="33511" marB="33511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431</a:t>
                      </a:r>
                      <a:endParaRPr lang="en-US" sz="1400" dirty="0"/>
                    </a:p>
                  </a:txBody>
                  <a:tcPr marL="67023" marR="67023" marT="33511" marB="33511"/>
                </a:tc>
              </a:tr>
              <a:tr h="26552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1" dirty="0" smtClean="0"/>
                        <a:t>STAR Country Allocations</a:t>
                      </a:r>
                    </a:p>
                  </a:txBody>
                  <a:tcPr marL="67023" marR="67023" marT="33511" marB="33511"/>
                </a:tc>
                <a:tc>
                  <a:txBody>
                    <a:bodyPr/>
                    <a:lstStyle/>
                    <a:p>
                      <a:pPr lvl="1"/>
                      <a:r>
                        <a:rPr lang="en-US" sz="1400" dirty="0" smtClean="0"/>
                        <a:t>346</a:t>
                      </a:r>
                      <a:endParaRPr lang="en-US" sz="1400" dirty="0"/>
                    </a:p>
                  </a:txBody>
                  <a:tcPr marL="67023" marR="67023" marT="33511" marB="33511"/>
                </a:tc>
              </a:tr>
              <a:tr h="26552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1" dirty="0" smtClean="0"/>
                        <a:t>STAR Set-aside</a:t>
                      </a:r>
                    </a:p>
                  </a:txBody>
                  <a:tcPr marL="67023" marR="67023" marT="33511" marB="33511"/>
                </a:tc>
                <a:tc>
                  <a:txBody>
                    <a:bodyPr/>
                    <a:lstStyle/>
                    <a:p>
                      <a:pPr lvl="1"/>
                      <a:r>
                        <a:rPr lang="en-US" sz="1400" dirty="0" smtClean="0"/>
                        <a:t>85</a:t>
                      </a:r>
                      <a:endParaRPr lang="en-US" sz="1400" dirty="0"/>
                    </a:p>
                  </a:txBody>
                  <a:tcPr marL="67023" marR="67023" marT="33511" marB="33511"/>
                </a:tc>
              </a:tr>
              <a:tr h="26552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   - Convention</a:t>
                      </a:r>
                      <a:r>
                        <a:rPr lang="en-US" sz="1400" baseline="0" dirty="0" smtClean="0"/>
                        <a:t> obligations</a:t>
                      </a:r>
                      <a:endParaRPr lang="en-US" sz="1400" dirty="0" smtClean="0"/>
                    </a:p>
                  </a:txBody>
                  <a:tcPr marL="67023" marR="67023" marT="33511" marB="33511"/>
                </a:tc>
                <a:tc>
                  <a:txBody>
                    <a:bodyPr/>
                    <a:lstStyle/>
                    <a:p>
                      <a:pPr lvl="2"/>
                      <a:r>
                        <a:rPr lang="en-US" sz="1400" dirty="0" smtClean="0"/>
                        <a:t>15</a:t>
                      </a:r>
                      <a:endParaRPr lang="en-US" sz="1400" dirty="0"/>
                    </a:p>
                  </a:txBody>
                  <a:tcPr marL="67023" marR="67023" marT="33511" marB="33511"/>
                </a:tc>
              </a:tr>
              <a:tr h="26552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   - Global and Regional Programs</a:t>
                      </a:r>
                    </a:p>
                  </a:txBody>
                  <a:tcPr marL="67023" marR="67023" marT="33511" marB="33511"/>
                </a:tc>
                <a:tc>
                  <a:txBody>
                    <a:bodyPr/>
                    <a:lstStyle/>
                    <a:p>
                      <a:pPr lvl="2"/>
                      <a:r>
                        <a:rPr lang="en-US" sz="1400" dirty="0" smtClean="0"/>
                        <a:t>50</a:t>
                      </a:r>
                      <a:endParaRPr lang="en-US" sz="1400" dirty="0"/>
                    </a:p>
                  </a:txBody>
                  <a:tcPr marL="67023" marR="67023" marT="33511" marB="33511"/>
                </a:tc>
              </a:tr>
              <a:tr h="26552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      * Integrated Approach Programs</a:t>
                      </a:r>
                    </a:p>
                  </a:txBody>
                  <a:tcPr marL="67023" marR="67023" marT="33511" marB="33511"/>
                </a:tc>
                <a:tc>
                  <a:txBody>
                    <a:bodyPr/>
                    <a:lstStyle/>
                    <a:p>
                      <a:pPr lvl="3"/>
                      <a:r>
                        <a:rPr lang="en-US" sz="1400" dirty="0" smtClean="0"/>
                        <a:t>40</a:t>
                      </a:r>
                      <a:endParaRPr lang="en-US" sz="1400" dirty="0"/>
                    </a:p>
                  </a:txBody>
                  <a:tcPr marL="67023" marR="67023" marT="33511" marB="33511"/>
                </a:tc>
              </a:tr>
              <a:tr h="467582">
                <a:tc>
                  <a:txBody>
                    <a:bodyPr/>
                    <a:lstStyle/>
                    <a:p>
                      <a:r>
                        <a:rPr lang="en-US" sz="1400" baseline="0" dirty="0" smtClean="0"/>
                        <a:t>     a) </a:t>
                      </a:r>
                      <a:r>
                        <a:rPr lang="en-US" sz="1400" dirty="0" smtClean="0"/>
                        <a:t>Fostering Sustainability and Resilience of Production Systems in Africa</a:t>
                      </a:r>
                      <a:endParaRPr lang="en-US" sz="1400" dirty="0"/>
                    </a:p>
                  </a:txBody>
                  <a:tcPr marL="67023" marR="67023" marT="33511" marB="33511"/>
                </a:tc>
                <a:tc>
                  <a:txBody>
                    <a:bodyPr/>
                    <a:lstStyle/>
                    <a:p>
                      <a:pPr lvl="4"/>
                      <a:r>
                        <a:rPr lang="en-US" sz="1400" dirty="0" smtClean="0"/>
                        <a:t>40</a:t>
                      </a:r>
                      <a:endParaRPr lang="en-US" sz="1400" dirty="0"/>
                    </a:p>
                  </a:txBody>
                  <a:tcPr marL="67023" marR="67023" marT="33511" marB="33511"/>
                </a:tc>
              </a:tr>
              <a:tr h="26552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      * Other Global and Regional Programs</a:t>
                      </a:r>
                    </a:p>
                  </a:txBody>
                  <a:tcPr marL="67023" marR="67023" marT="33511" marB="33511"/>
                </a:tc>
                <a:tc>
                  <a:txBody>
                    <a:bodyPr/>
                    <a:lstStyle/>
                    <a:p>
                      <a:pPr lvl="3"/>
                      <a:r>
                        <a:rPr lang="en-US" sz="1400" dirty="0" smtClean="0"/>
                        <a:t>10</a:t>
                      </a:r>
                      <a:endParaRPr lang="en-US" sz="1400" dirty="0"/>
                    </a:p>
                  </a:txBody>
                  <a:tcPr marL="67023" marR="67023" marT="33511" marB="33511"/>
                </a:tc>
              </a:tr>
              <a:tr h="265526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   - Sustainable Forest Management</a:t>
                      </a:r>
                      <a:endParaRPr lang="en-US" sz="1400" dirty="0"/>
                    </a:p>
                  </a:txBody>
                  <a:tcPr marL="67023" marR="67023" marT="33511" marB="33511"/>
                </a:tc>
                <a:tc>
                  <a:txBody>
                    <a:bodyPr/>
                    <a:lstStyle/>
                    <a:p>
                      <a:pPr lvl="2"/>
                      <a:r>
                        <a:rPr lang="en-US" sz="1400" dirty="0" smtClean="0"/>
                        <a:t>20</a:t>
                      </a:r>
                      <a:endParaRPr lang="en-US" sz="1400" dirty="0"/>
                    </a:p>
                  </a:txBody>
                  <a:tcPr marL="67023" marR="67023" marT="33511" marB="33511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41726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9857488"/>
              </p:ext>
            </p:extLst>
          </p:nvPr>
        </p:nvGraphicFramePr>
        <p:xfrm>
          <a:off x="179512" y="1785000"/>
          <a:ext cx="8815388" cy="1402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25969"/>
                <a:gridCol w="3489419"/>
              </a:tblGrid>
              <a:tr h="274320"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INTERNATIONAL WATERS</a:t>
                      </a:r>
                      <a:endParaRPr lang="en-US" sz="12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456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1400" b="1" i="1" dirty="0" smtClean="0"/>
                        <a:t>Focal Area Programing</a:t>
                      </a:r>
                      <a:endParaRPr lang="en-US" sz="1400" b="1" i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lvl="1"/>
                      <a:r>
                        <a:rPr lang="en-US" sz="1400" dirty="0" smtClean="0"/>
                        <a:t>456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1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Non Grant Instrument Pilot</a:t>
                      </a:r>
                      <a:endParaRPr lang="en-U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1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115</a:t>
                      </a:r>
                      <a:endParaRPr lang="en-U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solidFill>
                      <a:schemeClr val="accent1"/>
                    </a:solidFill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lvl="1"/>
                      <a:r>
                        <a:rPr lang="en-US" sz="1400" b="1" i="1" dirty="0" smtClean="0"/>
                        <a:t>- </a:t>
                      </a:r>
                      <a:r>
                        <a:rPr lang="en-US" sz="1400" b="0" i="1" dirty="0" smtClean="0"/>
                        <a:t>Sustainable Cities</a:t>
                      </a:r>
                      <a:r>
                        <a:rPr lang="en-US" sz="1400" b="0" i="1" baseline="0" dirty="0" smtClean="0"/>
                        <a:t> Integrated Approach Program</a:t>
                      </a:r>
                      <a:endParaRPr lang="en-US" sz="1400" b="0" i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lvl="1"/>
                      <a:r>
                        <a:rPr lang="en-US" sz="1400" dirty="0" smtClean="0"/>
                        <a:t>5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</a:tr>
              <a:tr h="274320">
                <a:tc>
                  <a:txBody>
                    <a:bodyPr/>
                    <a:lstStyle/>
                    <a:p>
                      <a:pPr lvl="1"/>
                      <a:r>
                        <a:rPr lang="en-US" sz="1400" b="0" i="1" dirty="0" smtClean="0"/>
                        <a:t>- Other non grant instruments</a:t>
                      </a:r>
                      <a:endParaRPr lang="en-US" sz="1400" b="0" i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lvl="1"/>
                      <a:r>
                        <a:rPr lang="en-US" sz="1400" dirty="0" smtClean="0"/>
                        <a:t>110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1087686"/>
              </p:ext>
            </p:extLst>
          </p:nvPr>
        </p:nvGraphicFramePr>
        <p:xfrm>
          <a:off x="179512" y="56808"/>
          <a:ext cx="8843962" cy="1691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43233"/>
                <a:gridCol w="3500729"/>
              </a:tblGrid>
              <a:tr h="274320"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CHEMICALS &amp; WASTE</a:t>
                      </a:r>
                      <a:endParaRPr lang="en-US" sz="12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554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</a:tr>
              <a:tr h="2743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1" dirty="0" smtClean="0"/>
                        <a:t>Convention breakdown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554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</a:tr>
              <a:tr h="2743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smtClean="0"/>
                        <a:t>      - POPs</a:t>
                      </a:r>
                      <a:endParaRPr lang="en-US" sz="1400" dirty="0" smtClean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lvl="1"/>
                      <a:r>
                        <a:rPr lang="en-US" sz="1400" dirty="0" smtClean="0"/>
                        <a:t>375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</a:tr>
              <a:tr h="2743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smtClean="0"/>
                        <a:t>      - Mercury</a:t>
                      </a:r>
                      <a:endParaRPr lang="en-US" sz="1400" dirty="0" smtClean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lvl="1"/>
                      <a:r>
                        <a:rPr lang="en-US" sz="1400" dirty="0" smtClean="0"/>
                        <a:t>141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</a:tr>
              <a:tr h="2743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smtClean="0"/>
                        <a:t>      - SAICM</a:t>
                      </a:r>
                      <a:endParaRPr lang="en-US" sz="1400" dirty="0" smtClean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lvl="1"/>
                      <a:r>
                        <a:rPr lang="en-US" sz="1400" dirty="0" smtClean="0"/>
                        <a:t>13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       - ODS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lvl="1"/>
                      <a:r>
                        <a:rPr lang="en-US" sz="1400" dirty="0" smtClean="0"/>
                        <a:t>25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6550437"/>
              </p:ext>
            </p:extLst>
          </p:nvPr>
        </p:nvGraphicFramePr>
        <p:xfrm>
          <a:off x="179512" y="4659228"/>
          <a:ext cx="8829676" cy="281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34602"/>
                <a:gridCol w="3495074"/>
              </a:tblGrid>
              <a:tr h="274320"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Corporate</a:t>
                      </a:r>
                      <a:r>
                        <a:rPr lang="en-US" sz="1200" b="1" baseline="0" dirty="0" smtClean="0"/>
                        <a:t> budget: Secretariat, STAP and Trustee</a:t>
                      </a:r>
                      <a:endParaRPr lang="en-US" sz="12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106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8567899"/>
              </p:ext>
            </p:extLst>
          </p:nvPr>
        </p:nvGraphicFramePr>
        <p:xfrm>
          <a:off x="179512" y="3334687"/>
          <a:ext cx="8829676" cy="11744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34602"/>
                <a:gridCol w="3495074"/>
              </a:tblGrid>
              <a:tr h="328613"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CORPORATE</a:t>
                      </a:r>
                      <a:r>
                        <a:rPr lang="en-US" sz="1200" b="1" baseline="0" dirty="0" smtClean="0"/>
                        <a:t> PROGRAMS</a:t>
                      </a:r>
                      <a:endParaRPr lang="en-US" sz="12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197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</a:tr>
              <a:tr h="2743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Country Support Program (CSP)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lvl="1"/>
                      <a:r>
                        <a:rPr lang="en-US" sz="1400" dirty="0" smtClean="0"/>
                        <a:t>23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</a:tr>
              <a:tr h="2743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Cross</a:t>
                      </a:r>
                      <a:r>
                        <a:rPr lang="en-US" sz="1400" baseline="0" dirty="0" smtClean="0"/>
                        <a:t> Cutting Capacity Development (CCCD)</a:t>
                      </a:r>
                      <a:endParaRPr lang="en-US" sz="1400" dirty="0" smtClean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lvl="1"/>
                      <a:r>
                        <a:rPr lang="en-US" sz="1400" dirty="0" smtClean="0"/>
                        <a:t>34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</a:tr>
              <a:tr h="2743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Small Grants Program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lvl="1"/>
                      <a:r>
                        <a:rPr lang="en-US" sz="1400" dirty="0" smtClean="0"/>
                        <a:t>140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4870924"/>
              </p:ext>
            </p:extLst>
          </p:nvPr>
        </p:nvGraphicFramePr>
        <p:xfrm>
          <a:off x="179512" y="5229200"/>
          <a:ext cx="8829676" cy="3743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34602"/>
                <a:gridCol w="3495074"/>
              </a:tblGrid>
              <a:tr h="374333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TOTAL</a:t>
                      </a:r>
                      <a:r>
                        <a:rPr lang="en-US" sz="1400" b="1" baseline="0" dirty="0" smtClean="0"/>
                        <a:t> GEF Replenishment</a:t>
                      </a:r>
                      <a:endParaRPr lang="en-US" sz="14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4,433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6207202"/>
              </p:ext>
            </p:extLst>
          </p:nvPr>
        </p:nvGraphicFramePr>
        <p:xfrm>
          <a:off x="179511" y="4947260"/>
          <a:ext cx="8829676" cy="281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34602"/>
                <a:gridCol w="3495074"/>
              </a:tblGrid>
              <a:tr h="2743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Independent Evaluation Office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19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195005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805223" y="5202864"/>
            <a:ext cx="533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r>
              <a:rPr lang="en-US" i="1" dirty="0" smtClean="0"/>
              <a:t>=&gt; Trade-off: “Impact” vs  ”equity”?</a:t>
            </a:r>
            <a:endParaRPr lang="en-US" i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336851"/>
            <a:ext cx="8222085" cy="3581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itle 3"/>
          <p:cNvSpPr txBox="1">
            <a:spLocks/>
          </p:cNvSpPr>
          <p:nvPr/>
        </p:nvSpPr>
        <p:spPr bwMode="auto">
          <a:xfrm>
            <a:off x="4931" y="0"/>
            <a:ext cx="9144000" cy="908720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2800" b="1" dirty="0" smtClean="0">
                <a:solidFill>
                  <a:srgbClr val="00642D"/>
                </a:solidFill>
                <a:latin typeface="Calibri" pitchFamily="34" charset="0"/>
              </a:rPr>
              <a:t>Implementing GEF-6: Use of funds (recipient countries)</a:t>
            </a:r>
            <a:endParaRPr lang="en-US" sz="2800" b="1" dirty="0">
              <a:solidFill>
                <a:srgbClr val="00642D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6224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13669</TotalTime>
  <Words>1047</Words>
  <Application>Microsoft Office PowerPoint</Application>
  <PresentationFormat>On-screen Show (4:3)</PresentationFormat>
  <Paragraphs>225</Paragraphs>
  <Slides>13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Andes</vt:lpstr>
      <vt:lpstr>Arial</vt:lpstr>
      <vt:lpstr>Calibri</vt:lpstr>
      <vt:lpstr>Times New Roman</vt:lpstr>
      <vt:lpstr>Office Theme</vt:lpstr>
      <vt:lpstr>1_Office Theme</vt:lpstr>
      <vt:lpstr>2_Office Theme</vt:lpstr>
      <vt:lpstr>WHAT IS THE GEF? History and Structure</vt:lpstr>
      <vt:lpstr>PowerPoint Presentation</vt:lpstr>
      <vt:lpstr>PowerPoint Presentation</vt:lpstr>
      <vt:lpstr>Institutional Framework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The World Bank Group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Focal Area and Cross Cutting Strategies – Chemicals</dc:title>
  <dc:creator>wb350798</dc:creator>
  <cp:lastModifiedBy>Nicolas Alejandro Marquez Pizzanelli</cp:lastModifiedBy>
  <cp:revision>719</cp:revision>
  <cp:lastPrinted>2015-02-04T22:06:49Z</cp:lastPrinted>
  <dcterms:created xsi:type="dcterms:W3CDTF">2015-01-16T22:08:15Z</dcterms:created>
  <dcterms:modified xsi:type="dcterms:W3CDTF">2015-06-05T16:22:53Z</dcterms:modified>
</cp:coreProperties>
</file>