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63" r:id="rId2"/>
    <p:sldId id="324" r:id="rId3"/>
    <p:sldId id="311" r:id="rId4"/>
    <p:sldId id="340" r:id="rId5"/>
    <p:sldId id="341" r:id="rId6"/>
    <p:sldId id="301" r:id="rId7"/>
    <p:sldId id="302" r:id="rId8"/>
    <p:sldId id="353" r:id="rId9"/>
    <p:sldId id="257" r:id="rId10"/>
    <p:sldId id="313" r:id="rId11"/>
    <p:sldId id="314" r:id="rId12"/>
    <p:sldId id="316" r:id="rId13"/>
    <p:sldId id="315" r:id="rId14"/>
    <p:sldId id="305" r:id="rId15"/>
    <p:sldId id="342" r:id="rId16"/>
    <p:sldId id="306" r:id="rId17"/>
    <p:sldId id="307" r:id="rId18"/>
    <p:sldId id="343" r:id="rId19"/>
    <p:sldId id="323" r:id="rId20"/>
    <p:sldId id="318" r:id="rId21"/>
    <p:sldId id="319" r:id="rId22"/>
    <p:sldId id="344" r:id="rId23"/>
    <p:sldId id="345" r:id="rId24"/>
    <p:sldId id="346" r:id="rId25"/>
    <p:sldId id="347" r:id="rId26"/>
    <p:sldId id="325" r:id="rId27"/>
    <p:sldId id="327" r:id="rId28"/>
    <p:sldId id="328" r:id="rId29"/>
    <p:sldId id="329" r:id="rId30"/>
    <p:sldId id="348" r:id="rId31"/>
    <p:sldId id="333" r:id="rId32"/>
    <p:sldId id="349" r:id="rId33"/>
    <p:sldId id="350" r:id="rId34"/>
    <p:sldId id="351" r:id="rId35"/>
    <p:sldId id="336" r:id="rId36"/>
    <p:sldId id="337" r:id="rId37"/>
    <p:sldId id="352" r:id="rId38"/>
    <p:sldId id="297" r:id="rId39"/>
    <p:sldId id="298" r:id="rId40"/>
    <p:sldId id="296" r:id="rId41"/>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642" autoAdjust="0"/>
    <p:restoredTop sz="94667" autoAdjust="0"/>
  </p:normalViewPr>
  <p:slideViewPr>
    <p:cSldViewPr>
      <p:cViewPr varScale="1">
        <p:scale>
          <a:sx n="68" d="100"/>
          <a:sy n="68" d="100"/>
        </p:scale>
        <p:origin x="-534" y="-96"/>
      </p:cViewPr>
      <p:guideLst>
        <p:guide orient="horz" pos="2160"/>
        <p:guide pos="2880"/>
      </p:guideLst>
    </p:cSldViewPr>
  </p:slideViewPr>
  <p:outlineViewPr>
    <p:cViewPr>
      <p:scale>
        <a:sx n="33" d="100"/>
        <a:sy n="33" d="100"/>
      </p:scale>
      <p:origin x="0" y="26070"/>
    </p:cViewPr>
  </p:outlineViewPr>
  <p:notesTextViewPr>
    <p:cViewPr>
      <p:scale>
        <a:sx n="100" d="100"/>
        <a:sy n="100" d="100"/>
      </p:scale>
      <p:origin x="0" y="0"/>
    </p:cViewPr>
  </p:notesText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 Modality 1, the MDBs can</a:t>
            </a:r>
            <a:r>
              <a:rPr lang="en-US" baseline="0" dirty="0" smtClean="0"/>
              <a:t> build programs in any focal area.</a:t>
            </a:r>
          </a:p>
          <a:p>
            <a:r>
              <a:rPr lang="en-US" baseline="0" dirty="0" smtClean="0"/>
              <a:t>PPP Programs can be country, regional, or global in nature.</a:t>
            </a:r>
          </a:p>
          <a:p>
            <a:r>
              <a:rPr lang="en-US" baseline="0" dirty="0" smtClean="0"/>
              <a:t>Many will focus on small and medium enterprises; all will have private sector partners</a:t>
            </a:r>
          </a:p>
          <a:p>
            <a:endParaRPr lang="en-US" baseline="0" dirty="0" smtClean="0"/>
          </a:p>
          <a:p>
            <a:r>
              <a:rPr lang="en-US" baseline="0" dirty="0" smtClean="0"/>
              <a:t>Under Modality 2, projects using STAR allocation can are eligible to get an incentive from the private sector set-aside if they incorporate a non-grant instrument.</a:t>
            </a:r>
          </a:p>
          <a:p>
            <a:r>
              <a:rPr lang="en-US" baseline="0" dirty="0" smtClean="0"/>
              <a:t>For every three dollars of STAR allocation used, a matching grant of one dollar is available.</a:t>
            </a:r>
          </a:p>
          <a:p>
            <a:endParaRPr lang="en-US" baseline="0" dirty="0" smtClean="0"/>
          </a:p>
          <a:p>
            <a:r>
              <a:rPr lang="en-US" baseline="0" dirty="0" smtClean="0"/>
              <a:t>Under Modality 3, the GEF will support countries that want to start competitions to recognize innovation and entrepreneurship.</a:t>
            </a:r>
          </a:p>
          <a:p>
            <a:r>
              <a:rPr lang="en-US" baseline="0" dirty="0" smtClean="0"/>
              <a:t>In December, the South Africa announced the winners of their first clean technology competition with GEF and UNIDO support.</a:t>
            </a:r>
          </a:p>
          <a:p>
            <a:r>
              <a:rPr lang="en-US" baseline="0" dirty="0" smtClean="0"/>
              <a:t>Competitions can cover any focal area; adaptation technology is especially encouraged.</a:t>
            </a:r>
            <a:endParaRPr lang="en-US" dirty="0"/>
          </a:p>
        </p:txBody>
      </p:sp>
      <p:sp>
        <p:nvSpPr>
          <p:cNvPr id="4" name="Slide Number Placeholder 3"/>
          <p:cNvSpPr>
            <a:spLocks noGrp="1"/>
          </p:cNvSpPr>
          <p:nvPr>
            <p:ph type="sldNum" sz="quarter" idx="10"/>
          </p:nvPr>
        </p:nvSpPr>
        <p:spPr/>
        <p:txBody>
          <a:bodyPr/>
          <a:lstStyle/>
          <a:p>
            <a:fld id="{C89AE9E1-CCFB-4E2D-B8F2-CF864641D1E6}" type="slidenum">
              <a:rPr lang="en-US" smtClean="0"/>
              <a:pPr/>
              <a:t>35</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a:t>
            </a:r>
          </a:p>
          <a:p>
            <a:endParaRPr lang="en-US" dirty="0" smtClean="0"/>
          </a:p>
          <a:p>
            <a:r>
              <a:rPr lang="en-US" dirty="0" smtClean="0"/>
              <a:t>In Chile, the IADB used GEF funding to establish a risk</a:t>
            </a:r>
            <a:r>
              <a:rPr lang="en-US" baseline="0" dirty="0" smtClean="0"/>
              <a:t> guarantee fund that is lowering the risk for local banks to fund energy efficiency projects. (#4176)</a:t>
            </a:r>
          </a:p>
          <a:p>
            <a:endParaRPr lang="en-US" baseline="0" dirty="0" smtClean="0"/>
          </a:p>
          <a:p>
            <a:r>
              <a:rPr lang="en-US" baseline="0" dirty="0" smtClean="0"/>
              <a:t>In a Regional program in Cape Verde, Liberia, Sierra Leone, and Senegal, the World Bank has established a credit line to support the West Africa Regional Fisheries Program. (#3558) </a:t>
            </a:r>
          </a:p>
          <a:p>
            <a:endParaRPr lang="en-US" baseline="0" dirty="0" smtClean="0"/>
          </a:p>
          <a:p>
            <a:r>
              <a:rPr lang="en-US" baseline="0" dirty="0" smtClean="0"/>
              <a:t>Many other examples of existing use of non-grant instruments are listed in Annex 4 of the GEF revised strategy available on the GEF web-site.</a:t>
            </a:r>
          </a:p>
        </p:txBody>
      </p:sp>
      <p:sp>
        <p:nvSpPr>
          <p:cNvPr id="4" name="Slide Number Placeholder 3"/>
          <p:cNvSpPr>
            <a:spLocks noGrp="1"/>
          </p:cNvSpPr>
          <p:nvPr>
            <p:ph type="sldNum" sz="quarter" idx="10"/>
          </p:nvPr>
        </p:nvSpPr>
        <p:spPr/>
        <p:txBody>
          <a:bodyPr/>
          <a:lstStyle/>
          <a:p>
            <a:fld id="{C89AE9E1-CCFB-4E2D-B8F2-CF864641D1E6}" type="slidenum">
              <a:rPr lang="en-US" smtClean="0"/>
              <a:pPr/>
              <a:t>36</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first two PPP Programs were included in June 2012 work program, and approved by Council. In the documents published for Council approval, one PPP with AfDB focusing on renewable energy and one with IADB addressing clean energy and bio-diversity are presented.</a:t>
            </a:r>
          </a:p>
          <a:p>
            <a:endParaRPr lang="en-US" baseline="0" dirty="0" smtClean="0"/>
          </a:p>
          <a:p>
            <a:r>
              <a:rPr lang="en-US" baseline="0" dirty="0" smtClean="0"/>
              <a:t>The AfDB project is GEF ID 4929</a:t>
            </a:r>
          </a:p>
          <a:p>
            <a:r>
              <a:rPr lang="en-US" baseline="0" dirty="0" smtClean="0"/>
              <a:t>The IDB project is GEF ID 4959</a:t>
            </a:r>
          </a:p>
          <a:p>
            <a:endParaRPr lang="en-US" baseline="0" dirty="0" smtClean="0"/>
          </a:p>
          <a:p>
            <a:r>
              <a:rPr lang="en-US" baseline="0" dirty="0" smtClean="0"/>
              <a:t>The GEF is working primarily with UNIDO to pursue SME competitions, based on the successful effort in South Africa, in various countries.</a:t>
            </a:r>
          </a:p>
          <a:p>
            <a:endParaRPr lang="en-US" baseline="0" dirty="0" smtClean="0"/>
          </a:p>
        </p:txBody>
      </p:sp>
      <p:sp>
        <p:nvSpPr>
          <p:cNvPr id="4" name="Slide Number Placeholder 3"/>
          <p:cNvSpPr>
            <a:spLocks noGrp="1"/>
          </p:cNvSpPr>
          <p:nvPr>
            <p:ph type="sldNum" sz="quarter" idx="10"/>
          </p:nvPr>
        </p:nvSpPr>
        <p:spPr/>
        <p:txBody>
          <a:bodyPr/>
          <a:lstStyle/>
          <a:p>
            <a:fld id="{C89AE9E1-CCFB-4E2D-B8F2-CF864641D1E6}" type="slidenum">
              <a:rPr lang="en-US" smtClean="0"/>
              <a:pPr/>
              <a:t>37</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Верхний колонтитул 3"/>
          <p:cNvSpPr>
            <a:spLocks noGrp="1"/>
          </p:cNvSpPr>
          <p:nvPr>
            <p:ph type="hdr" sz="quarter" idx="10"/>
          </p:nvPr>
        </p:nvSpPr>
        <p:spPr/>
        <p:txBody>
          <a:bodyPr/>
          <a:lstStyle/>
          <a:p>
            <a:endParaRPr lang="en-US"/>
          </a:p>
        </p:txBody>
      </p:sp>
      <p:sp>
        <p:nvSpPr>
          <p:cNvPr id="5" name="Дата 4"/>
          <p:cNvSpPr>
            <a:spLocks noGrp="1"/>
          </p:cNvSpPr>
          <p:nvPr>
            <p:ph type="dt" idx="11"/>
          </p:nvPr>
        </p:nvSpPr>
        <p:spPr/>
        <p:txBody>
          <a:bodyPr/>
          <a:lstStyle/>
          <a:p>
            <a:endParaRPr lang="en-US"/>
          </a:p>
        </p:txBody>
      </p:sp>
      <p:sp>
        <p:nvSpPr>
          <p:cNvPr id="6" name="Нижний колонтитул 5"/>
          <p:cNvSpPr>
            <a:spLocks noGrp="1"/>
          </p:cNvSpPr>
          <p:nvPr>
            <p:ph type="ftr" sz="quarter" idx="12"/>
          </p:nvPr>
        </p:nvSpPr>
        <p:spPr/>
        <p:txBody>
          <a:bodyPr/>
          <a:lstStyle/>
          <a:p>
            <a:endParaRPr lang="en-US"/>
          </a:p>
        </p:txBody>
      </p:sp>
      <p:sp>
        <p:nvSpPr>
          <p:cNvPr id="7" name="Номер слайда 6"/>
          <p:cNvSpPr>
            <a:spLocks noGrp="1"/>
          </p:cNvSpPr>
          <p:nvPr>
            <p:ph type="sldNum" sz="quarter" idx="13"/>
          </p:nvPr>
        </p:nvSpPr>
        <p:spPr/>
        <p:txBody>
          <a:bodyPr/>
          <a:lstStyle/>
          <a:p>
            <a:fld id="{AC37F9C5-DADA-40EF-BCE0-F0AA5007CB72}" type="slidenum">
              <a:rPr lang="en-US" smtClean="0"/>
              <a:pPr/>
              <a:t>40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Allocation utilized</a:t>
            </a:r>
            <a:r>
              <a:rPr lang="en-US" baseline="0" dirty="0" smtClean="0"/>
              <a:t> amounts include – PPG, Agency Fee and Project Management Fee – they will be higher than the “grant amount” listed in the RBM country snapshots for this reason, which only reports the grant </a:t>
            </a:r>
            <a:r>
              <a:rPr lang="en-US" baseline="0" dirty="0" err="1" smtClean="0"/>
              <a:t>amoutn</a:t>
            </a:r>
            <a:r>
              <a:rPr lang="en-US" baseline="0" dirty="0" smtClean="0"/>
              <a:t> for the project activities</a:t>
            </a:r>
            <a:endParaRPr lang="en-US" dirty="0" smtClean="0"/>
          </a:p>
          <a:p>
            <a:r>
              <a:rPr lang="en-US" dirty="0" smtClean="0"/>
              <a:t>Burundi – used its flexible allocation for an LD/BD MFA</a:t>
            </a:r>
            <a:r>
              <a:rPr lang="en-US" baseline="0" dirty="0" smtClean="0"/>
              <a:t> and received $1 million in SFM incentives</a:t>
            </a:r>
          </a:p>
          <a:p>
            <a:r>
              <a:rPr lang="en-US" baseline="0" dirty="0" smtClean="0"/>
              <a:t>Cameroon – used part of STAR for Lake Chad Programmatic Approach</a:t>
            </a:r>
          </a:p>
          <a:p>
            <a:r>
              <a:rPr lang="en-US" baseline="0" dirty="0" smtClean="0"/>
              <a:t>CAR – used part of STAR for Lake Chad Programmatic Approach</a:t>
            </a:r>
          </a:p>
          <a:p>
            <a:r>
              <a:rPr lang="en-US" baseline="0" dirty="0" smtClean="0"/>
              <a:t>Sao Tome and Principe – has a BD project</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=&gt; Not repeating the scientific evidence and economics ….</a:t>
            </a:r>
          </a:p>
          <a:p>
            <a:pPr eaLnBrk="1" hangingPunct="1">
              <a:spcBef>
                <a:spcPct val="0"/>
              </a:spcBef>
            </a:pPr>
            <a:endParaRPr lang="en-US" dirty="0" smtClean="0"/>
          </a:p>
          <a:p>
            <a:pPr eaLnBrk="1" hangingPunct="1">
              <a:spcBef>
                <a:spcPct val="0"/>
              </a:spcBef>
            </a:pPr>
            <a:r>
              <a:rPr lang="en-US" dirty="0" smtClean="0"/>
              <a:t>Seek advice on timeframe, modalities, possible size of voluntary contributions, etc.</a:t>
            </a:r>
          </a:p>
          <a:p>
            <a:pPr eaLnBrk="1" hangingPunct="1">
              <a:spcBef>
                <a:spcPct val="0"/>
              </a:spcBef>
            </a:pPr>
            <a:endParaRPr lang="en-US" dirty="0" smtClean="0"/>
          </a:p>
          <a:p>
            <a:pPr eaLnBrk="1" hangingPunct="1">
              <a:spcBef>
                <a:spcPct val="0"/>
              </a:spcBef>
            </a:pPr>
            <a:r>
              <a:rPr lang="en-US" dirty="0" smtClean="0"/>
              <a:t>Quote language from COP12 asking the GEF to finance adaptation</a:t>
            </a:r>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B75436-FFC9-43BA-8970-E606B9BE9387}" type="slidenum">
              <a:rPr lang="en-US" smtClean="0">
                <a:cs typeface="Arial" charset="0"/>
              </a:rPr>
              <a:pPr fontAlgn="base">
                <a:spcBef>
                  <a:spcPct val="0"/>
                </a:spcBef>
                <a:spcAft>
                  <a:spcPct val="0"/>
                </a:spcAft>
                <a:defRPr/>
              </a:pPr>
              <a:t>11</a:t>
            </a:fld>
            <a:endParaRPr lang="en-US" smtClean="0">
              <a:cs typeface="Arial" charset="0"/>
            </a:endParaRPr>
          </a:p>
        </p:txBody>
      </p:sp>
      <p:sp>
        <p:nvSpPr>
          <p:cNvPr id="5" name="Date Placeholder 4"/>
          <p:cNvSpPr>
            <a:spLocks noGrp="1"/>
          </p:cNvSpPr>
          <p:nvPr>
            <p:ph type="dt"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Following the CEO emails, the NPIF is for projects leading to ABS agreements between users and providers. Countries can derive lessons towards their national legislations, but not to do tackle that activity in its entirety. They need STAR resources for that.</a:t>
            </a:r>
            <a:endParaRPr lang="fr-FR" dirty="0" smtClean="0"/>
          </a:p>
          <a:p>
            <a:r>
              <a:rPr lang="en-US" dirty="0" smtClean="0"/>
              <a:t> </a:t>
            </a:r>
            <a:endParaRPr lang="fr-FR" dirty="0" smtClean="0"/>
          </a:p>
          <a:p>
            <a:r>
              <a:rPr lang="en-US" dirty="0" smtClean="0"/>
              <a:t>Summary:</a:t>
            </a:r>
            <a:endParaRPr lang="fr-FR" dirty="0" smtClean="0"/>
          </a:p>
          <a:p>
            <a:r>
              <a:rPr lang="en-US" dirty="0" smtClean="0"/>
              <a:t> </a:t>
            </a:r>
            <a:endParaRPr lang="fr-FR" dirty="0" smtClean="0"/>
          </a:p>
          <a:p>
            <a:r>
              <a:rPr lang="en-US" dirty="0" smtClean="0"/>
              <a:t>1. GEF Council Paper in May 26th making the NPIF operational. Paper in the June 2011 Council Meeting.</a:t>
            </a:r>
            <a:endParaRPr lang="fr-FR" dirty="0" smtClean="0"/>
          </a:p>
          <a:p>
            <a:r>
              <a:rPr lang="en-US" dirty="0" smtClean="0"/>
              <a:t> </a:t>
            </a:r>
            <a:endParaRPr lang="fr-FR" dirty="0" smtClean="0"/>
          </a:p>
          <a:p>
            <a:r>
              <a:rPr lang="en-US" dirty="0" smtClean="0"/>
              <a:t>2. In that paper there is a list of activities that could be carried out with funds from the NPIF. Many countries (and UNEP) took that paper and started to prepare PIFs, including an African multi-country project; the one UNEP submitted and we rejected. It is in PMIS.</a:t>
            </a:r>
            <a:endParaRPr lang="fr-FR" dirty="0" smtClean="0"/>
          </a:p>
          <a:p>
            <a:r>
              <a:rPr lang="en-US" dirty="0" smtClean="0"/>
              <a:t> </a:t>
            </a:r>
            <a:endParaRPr lang="fr-FR" dirty="0" smtClean="0"/>
          </a:p>
          <a:p>
            <a:r>
              <a:rPr lang="en-US" dirty="0" smtClean="0"/>
              <a:t>3. We rejected that PIF because it was developed following the guidance of the May 26th Council document and not the guidance in the CEO email to OFPs dated  August 8th. In that email the CEO stated the type projects the NPIF would support; those leading with actual ABS agreements between users and providers of genetic resources, NOT the development of policies, laws and regulations (among other activities) as the UNEP project! Got it?</a:t>
            </a:r>
            <a:endParaRPr lang="fr-FR" dirty="0" smtClean="0"/>
          </a:p>
          <a:p>
            <a:r>
              <a:rPr lang="en-US" dirty="0" smtClean="0"/>
              <a:t> </a:t>
            </a:r>
            <a:endParaRPr lang="fr-FR" dirty="0" smtClean="0"/>
          </a:p>
          <a:p>
            <a:r>
              <a:rPr lang="en-US" dirty="0" smtClean="0"/>
              <a:t>4. The CEO sent another email on Nov 11 with further clarification regarding the use of NPIF resources. More detailed information. </a:t>
            </a:r>
            <a:endParaRPr lang="fr-FR"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Estimated funds available figure (as of December 31, 2011)</a:t>
            </a:r>
            <a:r>
              <a:rPr lang="en-US" baseline="0" dirty="0" smtClean="0"/>
              <a:t> is calculated from </a:t>
            </a:r>
            <a:r>
              <a:rPr lang="en-US" dirty="0"/>
              <a:t>AFB/EFC.7/6, Table 5, line 16 (“Potential resources”) adding the new contributions from Sweden (SEK100M) and Switzerland (CHF3M).</a:t>
            </a: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19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22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ln>
            <a:miter lim="800000"/>
            <a:headEnd/>
            <a:tailEnd/>
          </a:ln>
        </p:spPr>
        <p:txBody>
          <a:bodyPr/>
          <a:lstStyle/>
          <a:p>
            <a:fld id="{1646703B-E817-4F5B-AA31-B76F8933265C}" type="slidenum">
              <a:rPr lang="en-US"/>
              <a:pPr/>
              <a:t>23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pPr>
            <a:endParaRPr lang="en-US" smtClean="0"/>
          </a:p>
        </p:txBody>
      </p:sp>
      <p:sp>
        <p:nvSpPr>
          <p:cNvPr id="38916" name="Slide Number Placeholder 3"/>
          <p:cNvSpPr>
            <a:spLocks noGrp="1"/>
          </p:cNvSpPr>
          <p:nvPr>
            <p:ph type="sldNum" sz="quarter" idx="5"/>
          </p:nvPr>
        </p:nvSpPr>
        <p:spPr bwMode="auto">
          <a:noFill/>
          <a:ln>
            <a:miter lim="800000"/>
            <a:headEnd/>
            <a:tailEnd/>
          </a:ln>
        </p:spPr>
        <p:txBody>
          <a:bodyPr/>
          <a:lstStyle/>
          <a:p>
            <a:fld id="{E24EE7FC-F733-42BB-A0E1-EEF252143CAE}" type="slidenum">
              <a:rPr lang="en-US"/>
              <a:pPr/>
              <a:t>24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ln>
            <a:miter lim="800000"/>
            <a:headEnd/>
            <a:tailEnd/>
          </a:ln>
        </p:spPr>
        <p:txBody>
          <a:bodyPr/>
          <a:lstStyle/>
          <a:p>
            <a:fld id="{F3417B5D-F325-4E32-A4A4-22E6014A1433}" type="slidenum">
              <a:rPr lang="en-US"/>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ru-RU" dirty="0" smtClean="0"/>
              <a:t>Вопросы</a:t>
            </a:r>
            <a:r>
              <a:rPr lang="en-US" dirty="0" smtClean="0"/>
              <a:t>?</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ru-RU" sz="4800" dirty="0" smtClean="0">
                <a:solidFill>
                  <a:srgbClr val="00642D"/>
                </a:solidFill>
                <a:latin typeface="+mn-lt"/>
                <a:ea typeface="+mn-ea"/>
                <a:cs typeface="+mn-cs"/>
              </a:rPr>
              <a:t>Спасибо за внимание</a:t>
            </a:r>
            <a:endParaRPr lang="en-US" sz="4800" dirty="0" smtClean="0">
              <a:solidFill>
                <a:srgbClr val="00642D"/>
              </a:solidFill>
              <a:latin typeface="+mn-lt"/>
              <a:ea typeface="+mn-ea"/>
              <a:cs typeface="+mn-cs"/>
            </a:endParaRP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5334000"/>
            <a:ext cx="7315200" cy="1295400"/>
          </a:xfrm>
        </p:spPr>
        <p:txBody>
          <a:bodyPr>
            <a:normAutofit fontScale="85000" lnSpcReduction="10000"/>
          </a:bodyPr>
          <a:lstStyle/>
          <a:p>
            <a:pPr>
              <a:spcBef>
                <a:spcPts val="0"/>
              </a:spcBef>
            </a:pPr>
            <a:r>
              <a:rPr lang="ru-RU" sz="2800" dirty="0" smtClean="0"/>
              <a:t>Расширенный семинар ГЭФ на уровне группы стран</a:t>
            </a:r>
            <a:endParaRPr lang="en-US" sz="2800" dirty="0" smtClean="0"/>
          </a:p>
          <a:p>
            <a:pPr>
              <a:spcBef>
                <a:spcPts val="0"/>
              </a:spcBef>
            </a:pPr>
            <a:r>
              <a:rPr lang="ru-RU" dirty="0" smtClean="0"/>
              <a:t>Ереван</a:t>
            </a:r>
            <a:r>
              <a:rPr lang="en-US" dirty="0" smtClean="0"/>
              <a:t>, </a:t>
            </a:r>
            <a:r>
              <a:rPr lang="ru-RU" dirty="0" smtClean="0"/>
              <a:t> Армения</a:t>
            </a:r>
          </a:p>
          <a:p>
            <a:pPr>
              <a:spcBef>
                <a:spcPts val="0"/>
              </a:spcBef>
            </a:pPr>
            <a:r>
              <a:rPr lang="ru-RU" dirty="0" smtClean="0"/>
              <a:t>25 </a:t>
            </a:r>
            <a:r>
              <a:rPr lang="en-US" dirty="0" smtClean="0"/>
              <a:t>-</a:t>
            </a:r>
            <a:r>
              <a:rPr lang="ru-RU" dirty="0" smtClean="0"/>
              <a:t>27 сентября 2012 года</a:t>
            </a:r>
            <a:endParaRPr lang="en-US" dirty="0" smtClean="0"/>
          </a:p>
        </p:txBody>
      </p:sp>
      <p:sp>
        <p:nvSpPr>
          <p:cNvPr id="4" name="Title 3"/>
          <p:cNvSpPr>
            <a:spLocks noGrp="1"/>
          </p:cNvSpPr>
          <p:nvPr>
            <p:ph type="title"/>
          </p:nvPr>
        </p:nvSpPr>
        <p:spPr>
          <a:xfrm>
            <a:off x="533400" y="1600200"/>
            <a:ext cx="8229600" cy="3657600"/>
          </a:xfrm>
        </p:spPr>
        <p:txBody>
          <a:bodyPr rtlCol="0">
            <a:normAutofit/>
          </a:bodyPr>
          <a:lstStyle/>
          <a:p>
            <a:pPr fontAlgn="auto">
              <a:spcAft>
                <a:spcPts val="0"/>
              </a:spcAft>
              <a:defRPr/>
            </a:pPr>
            <a:r>
              <a:rPr lang="ru-RU" sz="5300" b="1" dirty="0" smtClean="0">
                <a:solidFill>
                  <a:srgbClr val="00642D"/>
                </a:solidFill>
                <a:ea typeface="+mn-ea"/>
                <a:cs typeface="+mn-cs"/>
              </a:rPr>
              <a:t>Доступ к ресурсам ГЭФ</a:t>
            </a:r>
            <a:r>
              <a:rPr lang="en-US" sz="5300" b="1" dirty="0" smtClean="0">
                <a:solidFill>
                  <a:srgbClr val="00642D"/>
                </a:solidFill>
                <a:ea typeface="+mn-ea"/>
                <a:cs typeface="+mn-cs"/>
              </a:rPr>
              <a:t/>
            </a:r>
            <a:br>
              <a:rPr lang="en-US" sz="5300" b="1" dirty="0" smtClean="0">
                <a:solidFill>
                  <a:srgbClr val="00642D"/>
                </a:solidFill>
                <a:ea typeface="+mn-ea"/>
                <a:cs typeface="+mn-cs"/>
              </a:rPr>
            </a:br>
            <a:r>
              <a:rPr lang="en-US" sz="2200" b="1" dirty="0" smtClean="0">
                <a:solidFill>
                  <a:srgbClr val="00642D"/>
                </a:solidFill>
                <a:ea typeface="+mn-ea"/>
                <a:cs typeface="+mn-cs"/>
              </a:rPr>
              <a:t/>
            </a:r>
            <a:br>
              <a:rPr lang="en-US" sz="2200" b="1" dirty="0" smtClean="0">
                <a:solidFill>
                  <a:srgbClr val="00642D"/>
                </a:solidFill>
                <a:ea typeface="+mn-ea"/>
                <a:cs typeface="+mn-cs"/>
              </a:rPr>
            </a:br>
            <a:r>
              <a:rPr lang="ru-RU" sz="3100" dirty="0" smtClean="0">
                <a:solidFill>
                  <a:schemeClr val="tx2"/>
                </a:solidFill>
                <a:ea typeface="+mn-ea"/>
                <a:cs typeface="+mn-cs"/>
              </a:rPr>
              <a:t>Трастовый фонд ГЭФ</a:t>
            </a:r>
            <a:r>
              <a:rPr lang="en-US" sz="3100" dirty="0" smtClean="0">
                <a:solidFill>
                  <a:schemeClr val="tx2"/>
                </a:solidFill>
                <a:ea typeface="+mn-ea"/>
                <a:cs typeface="+mn-cs"/>
              </a:rPr>
              <a:t>, </a:t>
            </a:r>
            <a:r>
              <a:rPr lang="ru-RU" sz="3100" dirty="0" smtClean="0">
                <a:solidFill>
                  <a:schemeClr val="tx2"/>
                </a:solidFill>
                <a:ea typeface="+mn-ea"/>
                <a:cs typeface="+mn-cs"/>
              </a:rPr>
              <a:t>СПРР</a:t>
            </a:r>
            <a:r>
              <a:rPr lang="en-US" sz="3100" dirty="0" smtClean="0">
                <a:solidFill>
                  <a:schemeClr val="tx2"/>
                </a:solidFill>
              </a:rPr>
              <a:t/>
            </a:r>
            <a:br>
              <a:rPr lang="en-US" sz="3100" dirty="0" smtClean="0">
                <a:solidFill>
                  <a:schemeClr val="tx2"/>
                </a:solidFill>
              </a:rPr>
            </a:br>
            <a:r>
              <a:rPr lang="ru-RU" sz="3100" dirty="0" smtClean="0">
                <a:solidFill>
                  <a:schemeClr val="tx2"/>
                </a:solidFill>
              </a:rPr>
              <a:t>ФНРС</a:t>
            </a:r>
            <a:r>
              <a:rPr lang="en-US" sz="3100" dirty="0" smtClean="0">
                <a:solidFill>
                  <a:schemeClr val="tx2"/>
                </a:solidFill>
              </a:rPr>
              <a:t>, </a:t>
            </a:r>
            <a:r>
              <a:rPr lang="ru-RU" sz="3100" dirty="0" smtClean="0">
                <a:solidFill>
                  <a:schemeClr val="tx2"/>
                </a:solidFill>
              </a:rPr>
              <a:t>СФБИК</a:t>
            </a:r>
            <a:r>
              <a:rPr lang="en-US" sz="3100" dirty="0" smtClean="0">
                <a:solidFill>
                  <a:schemeClr val="tx2"/>
                </a:solidFill>
              </a:rPr>
              <a:t>, </a:t>
            </a:r>
            <a:r>
              <a:rPr lang="ru-RU" sz="3100" dirty="0" smtClean="0">
                <a:solidFill>
                  <a:schemeClr val="tx2"/>
                </a:solidFill>
              </a:rPr>
              <a:t>ФОНП</a:t>
            </a:r>
            <a:r>
              <a:rPr lang="en-US" sz="3100" dirty="0" smtClean="0">
                <a:solidFill>
                  <a:schemeClr val="tx2"/>
                </a:solidFill>
              </a:rPr>
              <a:t>, </a:t>
            </a:r>
            <a:r>
              <a:rPr lang="ru-RU" sz="3100" dirty="0" smtClean="0">
                <a:solidFill>
                  <a:schemeClr val="tx2"/>
                </a:solidFill>
              </a:rPr>
              <a:t>АФ</a:t>
            </a:r>
            <a:r>
              <a:rPr lang="en-US" sz="3100" dirty="0" smtClean="0">
                <a:solidFill>
                  <a:schemeClr val="tx2"/>
                </a:solidFill>
                <a:ea typeface="+mn-ea"/>
                <a:cs typeface="+mn-cs"/>
              </a:rPr>
              <a:t/>
            </a:r>
            <a:br>
              <a:rPr lang="en-US" sz="3100" dirty="0" smtClean="0">
                <a:solidFill>
                  <a:schemeClr val="tx2"/>
                </a:solidFill>
                <a:ea typeface="+mn-ea"/>
                <a:cs typeface="+mn-cs"/>
              </a:rPr>
            </a:br>
            <a:r>
              <a:rPr lang="ru-RU" sz="3100" dirty="0" smtClean="0">
                <a:solidFill>
                  <a:schemeClr val="tx2"/>
                </a:solidFill>
                <a:ea typeface="+mn-ea"/>
                <a:cs typeface="+mn-cs"/>
              </a:rPr>
              <a:t>Расширение Партнерства ГЭФ</a:t>
            </a:r>
            <a:r>
              <a:rPr lang="en-US" sz="3100" dirty="0" smtClean="0">
                <a:solidFill>
                  <a:schemeClr val="tx2"/>
                </a:solidFill>
                <a:ea typeface="+mn-ea"/>
                <a:cs typeface="+mn-cs"/>
              </a:rPr>
              <a:t/>
            </a:r>
            <a:br>
              <a:rPr lang="en-US" sz="3100" dirty="0" smtClean="0">
                <a:solidFill>
                  <a:schemeClr val="tx2"/>
                </a:solidFill>
                <a:ea typeface="+mn-ea"/>
                <a:cs typeface="+mn-cs"/>
              </a:rPr>
            </a:br>
            <a:r>
              <a:rPr lang="ru-RU" sz="3100" dirty="0" smtClean="0">
                <a:solidFill>
                  <a:schemeClr val="tx2"/>
                </a:solidFill>
                <a:ea typeface="+mn-ea"/>
                <a:cs typeface="+mn-cs"/>
              </a:rPr>
              <a:t>Государственно-частное партнерство</a:t>
            </a:r>
            <a:r>
              <a:rPr lang="en-US" sz="3100" dirty="0" smtClean="0">
                <a:solidFill>
                  <a:schemeClr val="tx2"/>
                </a:solidFill>
                <a:ea typeface="+mn-ea"/>
                <a:cs typeface="+mn-cs"/>
              </a:rPr>
              <a:t/>
            </a:r>
            <a:br>
              <a:rPr lang="en-US" sz="3100" dirty="0" smtClean="0">
                <a:solidFill>
                  <a:schemeClr val="tx2"/>
                </a:solidFill>
                <a:ea typeface="+mn-ea"/>
                <a:cs typeface="+mn-cs"/>
              </a:rPr>
            </a:br>
            <a:r>
              <a:rPr lang="ru-RU" sz="3100" dirty="0" smtClean="0">
                <a:solidFill>
                  <a:schemeClr val="tx2"/>
                </a:solidFill>
                <a:ea typeface="+mn-ea"/>
                <a:cs typeface="+mn-cs"/>
              </a:rPr>
              <a:t>ИСУП и интернет-сайт ГЭФ</a:t>
            </a:r>
            <a:endParaRPr lang="en-US" sz="3100" b="1" dirty="0" smtClean="0">
              <a:solidFill>
                <a:schemeClr val="tx2"/>
              </a:solidFill>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457200" y="1295400"/>
            <a:ext cx="4040188" cy="639762"/>
          </a:xfrm>
        </p:spPr>
        <p:txBody>
          <a:bodyPr/>
          <a:lstStyle/>
          <a:p>
            <a:r>
              <a:rPr lang="ru-RU" sz="4000" dirty="0" smtClean="0">
                <a:solidFill>
                  <a:srgbClr val="1F497D"/>
                </a:solidFill>
                <a:latin typeface="Calibri" pitchFamily="34" charset="0"/>
                <a:ea typeface="+mj-ea"/>
                <a:cs typeface="+mj-cs"/>
              </a:rPr>
              <a:t>ФНРС</a:t>
            </a:r>
            <a:endParaRPr lang="en-US" sz="4000" dirty="0">
              <a:solidFill>
                <a:srgbClr val="1F497D"/>
              </a:solidFill>
              <a:latin typeface="Calibri" pitchFamily="34" charset="0"/>
              <a:ea typeface="+mj-ea"/>
              <a:cs typeface="+mj-cs"/>
            </a:endParaRPr>
          </a:p>
        </p:txBody>
      </p:sp>
      <p:sp>
        <p:nvSpPr>
          <p:cNvPr id="6" name="Content Placeholder 5"/>
          <p:cNvSpPr>
            <a:spLocks noGrp="1"/>
          </p:cNvSpPr>
          <p:nvPr>
            <p:ph sz="half" idx="2"/>
          </p:nvPr>
        </p:nvSpPr>
        <p:spPr>
          <a:xfrm>
            <a:off x="381000" y="1981200"/>
            <a:ext cx="4192588" cy="3951288"/>
          </a:xfrm>
        </p:spPr>
        <p:txBody>
          <a:bodyPr/>
          <a:lstStyle/>
          <a:p>
            <a:r>
              <a:rPr lang="ru-RU" sz="2000" dirty="0" smtClean="0"/>
              <a:t>Учреждён для удовлетворения особых потребностей </a:t>
            </a:r>
            <a:r>
              <a:rPr lang="ru-RU" sz="2000" b="1" dirty="0" smtClean="0"/>
              <a:t>НРС</a:t>
            </a:r>
            <a:r>
              <a:rPr lang="en-US" sz="2000" dirty="0" smtClean="0"/>
              <a:t> </a:t>
            </a:r>
            <a:r>
              <a:rPr lang="ru-RU" sz="2000" dirty="0" smtClean="0"/>
              <a:t>в связи с Конвенцией об изменении климата</a:t>
            </a:r>
            <a:endParaRPr lang="en-US" sz="2000" dirty="0" smtClean="0"/>
          </a:p>
          <a:p>
            <a:r>
              <a:rPr lang="ru-RU" sz="2000" dirty="0" smtClean="0"/>
              <a:t>Единственный действующий фонд, уполномоченный финансировать подготовку и осуществление </a:t>
            </a:r>
            <a:r>
              <a:rPr lang="ru-RU" sz="2000" b="1" dirty="0" smtClean="0"/>
              <a:t>НПДА</a:t>
            </a:r>
            <a:endParaRPr lang="en-US" sz="2000" dirty="0" smtClean="0"/>
          </a:p>
          <a:p>
            <a:r>
              <a:rPr lang="ru-RU" sz="2000" dirty="0" smtClean="0"/>
              <a:t>Уже профинансировано </a:t>
            </a:r>
            <a:r>
              <a:rPr lang="en-US" sz="2000" dirty="0" smtClean="0"/>
              <a:t>48 </a:t>
            </a:r>
            <a:r>
              <a:rPr lang="ru-RU" sz="2000" dirty="0" smtClean="0"/>
              <a:t>НПДА, утверждено 76 проектов ФНРС</a:t>
            </a:r>
            <a:r>
              <a:rPr lang="en-US" sz="2000" dirty="0" smtClean="0"/>
              <a:t> </a:t>
            </a:r>
          </a:p>
          <a:p>
            <a:r>
              <a:rPr lang="ru-RU" sz="2000" dirty="0" smtClean="0"/>
              <a:t>На сегодня средства ФНРС составляют</a:t>
            </a:r>
            <a:r>
              <a:rPr lang="en-US" sz="2000" dirty="0" smtClean="0"/>
              <a:t> </a:t>
            </a:r>
            <a:r>
              <a:rPr lang="ru-RU" sz="2000" dirty="0" smtClean="0"/>
              <a:t>54</a:t>
            </a:r>
            <a:r>
              <a:rPr lang="en-US" sz="2000" dirty="0" smtClean="0"/>
              <a:t>0</a:t>
            </a:r>
            <a:r>
              <a:rPr lang="ru-RU" sz="2000" dirty="0" smtClean="0"/>
              <a:t> млн. долл. США</a:t>
            </a:r>
            <a:endParaRPr lang="en-US" sz="2000" dirty="0" smtClean="0"/>
          </a:p>
          <a:p>
            <a:endParaRPr lang="en-US" sz="2000" dirty="0"/>
          </a:p>
        </p:txBody>
      </p:sp>
      <p:sp>
        <p:nvSpPr>
          <p:cNvPr id="7" name="Text Placeholder 6"/>
          <p:cNvSpPr>
            <a:spLocks noGrp="1"/>
          </p:cNvSpPr>
          <p:nvPr>
            <p:ph type="body" sz="quarter" idx="3"/>
          </p:nvPr>
        </p:nvSpPr>
        <p:spPr>
          <a:xfrm>
            <a:off x="4724400" y="1295400"/>
            <a:ext cx="4041775" cy="639762"/>
          </a:xfrm>
        </p:spPr>
        <p:txBody>
          <a:bodyPr/>
          <a:lstStyle/>
          <a:p>
            <a:r>
              <a:rPr lang="ru-RU" sz="4000" dirty="0" smtClean="0">
                <a:solidFill>
                  <a:srgbClr val="1F497D"/>
                </a:solidFill>
                <a:latin typeface="Calibri" pitchFamily="34" charset="0"/>
                <a:ea typeface="+mj-ea"/>
                <a:cs typeface="+mj-cs"/>
              </a:rPr>
              <a:t>СФБИК</a:t>
            </a:r>
            <a:endParaRPr lang="en-US" sz="4000" dirty="0">
              <a:solidFill>
                <a:srgbClr val="1F497D"/>
              </a:solidFill>
              <a:latin typeface="Calibri" pitchFamily="34" charset="0"/>
              <a:ea typeface="+mj-ea"/>
              <a:cs typeface="+mj-cs"/>
            </a:endParaRPr>
          </a:p>
        </p:txBody>
      </p:sp>
      <p:sp>
        <p:nvSpPr>
          <p:cNvPr id="8" name="Content Placeholder 7"/>
          <p:cNvSpPr>
            <a:spLocks noGrp="1"/>
          </p:cNvSpPr>
          <p:nvPr>
            <p:ph sz="quarter" idx="4"/>
          </p:nvPr>
        </p:nvSpPr>
        <p:spPr>
          <a:xfrm>
            <a:off x="4648200" y="1981200"/>
            <a:ext cx="4343400" cy="3951288"/>
          </a:xfrm>
        </p:spPr>
        <p:txBody>
          <a:bodyPr/>
          <a:lstStyle/>
          <a:p>
            <a:r>
              <a:rPr lang="ru-RU" sz="2000" dirty="0" smtClean="0"/>
              <a:t>Средства доступны всем Сторонам Конвенции об изменении климата, являющимся развивающимися странами</a:t>
            </a:r>
            <a:endParaRPr lang="en-US" sz="2000" dirty="0" smtClean="0"/>
          </a:p>
          <a:p>
            <a:r>
              <a:rPr lang="ru-RU" sz="2000" dirty="0" smtClean="0"/>
              <a:t>Учреждён для поддержки кратко- и долгосрочных мероприятий в области адаптации и передачи технологий</a:t>
            </a:r>
            <a:endParaRPr lang="en-US" sz="2000" dirty="0" smtClean="0"/>
          </a:p>
          <a:p>
            <a:r>
              <a:rPr lang="ru-RU" sz="2000" dirty="0" smtClean="0"/>
              <a:t>Утверждено </a:t>
            </a:r>
            <a:r>
              <a:rPr lang="en-US" sz="2000" dirty="0" smtClean="0"/>
              <a:t>43 </a:t>
            </a:r>
            <a:r>
              <a:rPr lang="ru-RU" sz="2000" dirty="0" smtClean="0"/>
              <a:t>проекта</a:t>
            </a:r>
            <a:endParaRPr lang="en-US" sz="2000" dirty="0" smtClean="0"/>
          </a:p>
          <a:p>
            <a:r>
              <a:rPr lang="ru-RU" sz="2000" dirty="0" smtClean="0"/>
              <a:t>На сегодня средства СФБИК составляют 242</a:t>
            </a:r>
            <a:r>
              <a:rPr lang="en-US" sz="2000" b="1" dirty="0" smtClean="0"/>
              <a:t> </a:t>
            </a:r>
            <a:r>
              <a:rPr lang="ru-RU" sz="2000" dirty="0" smtClean="0"/>
              <a:t>млн. долл. США</a:t>
            </a:r>
            <a:endParaRPr lang="en-US" sz="2000" dirty="0"/>
          </a:p>
        </p:txBody>
      </p:sp>
      <p:sp>
        <p:nvSpPr>
          <p:cNvPr id="10"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ru-RU" sz="4400" b="1" noProof="0" dirty="0" smtClean="0">
                <a:solidFill>
                  <a:schemeClr val="bg1"/>
                </a:solidFill>
                <a:latin typeface="+mj-lt"/>
                <a:ea typeface="+mj-ea"/>
                <a:cs typeface="+mj-cs"/>
              </a:rPr>
              <a:t>ФНРС и СФБИК</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normAutofit fontScale="90000"/>
          </a:bodyPr>
          <a:lstStyle/>
          <a:p>
            <a:pPr eaLnBrk="1" fontAlgn="auto" hangingPunct="1">
              <a:spcAft>
                <a:spcPts val="0"/>
              </a:spcAft>
              <a:defRPr/>
            </a:pPr>
            <a:r>
              <a:rPr lang="en-US" b="1" dirty="0" smtClean="0">
                <a:latin typeface="Calibri" pitchFamily="34" charset="0"/>
              </a:rPr>
              <a:t/>
            </a:r>
            <a:br>
              <a:rPr lang="en-US" b="1" dirty="0" smtClean="0">
                <a:latin typeface="Calibri" pitchFamily="34" charset="0"/>
              </a:rPr>
            </a:br>
            <a:r>
              <a:rPr lang="ru-RU" dirty="0" smtClean="0"/>
              <a:t>Новаторские элементы в деятельности</a:t>
            </a:r>
            <a:r>
              <a:rPr lang="en-US" dirty="0" smtClean="0"/>
              <a:t> </a:t>
            </a:r>
            <a:r>
              <a:rPr lang="ru-RU" dirty="0" smtClean="0">
                <a:latin typeface="Calibri" pitchFamily="34" charset="0"/>
              </a:rPr>
              <a:t>ФНРС</a:t>
            </a:r>
            <a:r>
              <a:rPr lang="en-US" b="1" dirty="0" smtClean="0">
                <a:latin typeface="Calibri" pitchFamily="34" charset="0"/>
              </a:rPr>
              <a:t>/</a:t>
            </a:r>
            <a:r>
              <a:rPr lang="ru-RU" b="1" dirty="0" smtClean="0">
                <a:latin typeface="Calibri" pitchFamily="34" charset="0"/>
              </a:rPr>
              <a:t>СФБИК</a:t>
            </a:r>
            <a:r>
              <a:rPr lang="en-US" b="1" dirty="0" smtClean="0">
                <a:latin typeface="Calibri" pitchFamily="34" charset="0"/>
              </a:rPr>
              <a:t/>
            </a:r>
            <a:br>
              <a:rPr lang="en-US" b="1" dirty="0" smtClean="0">
                <a:latin typeface="Calibri" pitchFamily="34" charset="0"/>
              </a:rPr>
            </a:br>
            <a:endParaRPr lang="en-US" dirty="0">
              <a:latin typeface="Calibri" pitchFamily="34" charset="0"/>
            </a:endParaRPr>
          </a:p>
        </p:txBody>
      </p:sp>
      <p:sp>
        <p:nvSpPr>
          <p:cNvPr id="7" name="Rectangle 3"/>
          <p:cNvSpPr txBox="1">
            <a:spLocks noChangeArrowheads="1"/>
          </p:cNvSpPr>
          <p:nvPr/>
        </p:nvSpPr>
        <p:spPr bwMode="auto">
          <a:xfrm>
            <a:off x="304800" y="1600200"/>
            <a:ext cx="3429000" cy="335915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ru-RU" sz="2400" b="1" u="sng" dirty="0" smtClean="0">
                <a:solidFill>
                  <a:schemeClr val="accent1"/>
                </a:solidFill>
                <a:latin typeface="Calibri" pitchFamily="34" charset="0"/>
              </a:rPr>
              <a:t>ТРАСТОВЫЙ ФОНД ГЭФ</a:t>
            </a:r>
            <a:r>
              <a:rPr lang="en-US" sz="2400" b="1" u="sng" dirty="0" smtClean="0">
                <a:solidFill>
                  <a:schemeClr val="accent1"/>
                </a:solidFill>
                <a:latin typeface="Calibri" pitchFamily="34" charset="0"/>
              </a:rPr>
              <a:t>: </a:t>
            </a:r>
            <a:endParaRPr lang="en-US" sz="2400" b="1" u="sng" dirty="0">
              <a:solidFill>
                <a:schemeClr val="accent1"/>
              </a:solidFill>
              <a:latin typeface="Calibri" pitchFamily="34" charset="0"/>
            </a:endParaRPr>
          </a:p>
          <a:p>
            <a:pPr marL="342900" indent="-342900">
              <a:spcBef>
                <a:spcPct val="20000"/>
              </a:spcBef>
              <a:buFont typeface="Wingdings" pitchFamily="2" charset="2"/>
              <a:buNone/>
              <a:defRPr/>
            </a:pPr>
            <a:endParaRPr lang="en-US" sz="2400" dirty="0">
              <a:latin typeface="Calibri" pitchFamily="34" charset="0"/>
              <a:cs typeface="+mn-cs"/>
            </a:endParaRPr>
          </a:p>
          <a:p>
            <a:pPr marL="342900" indent="-342900">
              <a:spcBef>
                <a:spcPct val="20000"/>
              </a:spcBef>
              <a:buFont typeface="Arial" charset="0"/>
              <a:buChar char="•"/>
              <a:defRPr/>
            </a:pPr>
            <a:r>
              <a:rPr lang="ru-RU" sz="2000" dirty="0" smtClean="0">
                <a:latin typeface="Calibri" pitchFamily="34" charset="0"/>
                <a:cs typeface="+mn-cs"/>
              </a:rPr>
              <a:t>Приростные затраты</a:t>
            </a:r>
            <a:endParaRPr lang="en-US" sz="2000" dirty="0">
              <a:latin typeface="Calibri" pitchFamily="34" charset="0"/>
              <a:cs typeface="+mn-cs"/>
            </a:endParaRPr>
          </a:p>
          <a:p>
            <a:pPr marL="342900" indent="-342900">
              <a:spcBef>
                <a:spcPct val="20000"/>
              </a:spcBef>
              <a:buFont typeface="Arial" charset="0"/>
              <a:buChar char="•"/>
              <a:defRPr/>
            </a:pPr>
            <a:r>
              <a:rPr lang="ru-RU" sz="2000" dirty="0" smtClean="0">
                <a:latin typeface="Calibri" pitchFamily="34" charset="0"/>
                <a:cs typeface="+mn-cs"/>
              </a:rPr>
              <a:t>Глобальные блага</a:t>
            </a:r>
            <a:endParaRPr lang="en-US" sz="2000" dirty="0">
              <a:latin typeface="Calibri" pitchFamily="34" charset="0"/>
              <a:cs typeface="+mn-cs"/>
            </a:endParaRPr>
          </a:p>
          <a:p>
            <a:pPr marL="342900" indent="-342900">
              <a:spcBef>
                <a:spcPct val="20000"/>
              </a:spcBef>
              <a:buFont typeface="Arial" charset="0"/>
              <a:buChar char="•"/>
              <a:defRPr/>
            </a:pPr>
            <a:r>
              <a:rPr lang="ru-RU" sz="2000" dirty="0" smtClean="0">
                <a:latin typeface="Calibri" pitchFamily="34" charset="0"/>
                <a:cs typeface="+mn-cs"/>
              </a:rPr>
              <a:t>СТАР</a:t>
            </a:r>
            <a:endParaRPr lang="en-US" sz="2000" dirty="0">
              <a:latin typeface="Calibri" pitchFamily="34" charset="0"/>
              <a:cs typeface="+mn-cs"/>
            </a:endParaRPr>
          </a:p>
          <a:p>
            <a:pPr marL="342900" indent="-342900">
              <a:spcBef>
                <a:spcPct val="20000"/>
              </a:spcBef>
              <a:buFont typeface="Arial" charset="0"/>
              <a:buChar char="•"/>
              <a:defRPr/>
            </a:pPr>
            <a:r>
              <a:rPr lang="ru-RU" sz="2000" dirty="0" err="1" smtClean="0">
                <a:latin typeface="Calibri" pitchFamily="34" charset="0"/>
                <a:cs typeface="+mn-cs"/>
              </a:rPr>
              <a:t>Софинансирование</a:t>
            </a:r>
            <a:endParaRPr lang="en-US" sz="2000" dirty="0">
              <a:latin typeface="Calibri" pitchFamily="34" charset="0"/>
              <a:cs typeface="+mn-cs"/>
            </a:endParaRPr>
          </a:p>
          <a:p>
            <a:pPr marL="342900" indent="-342900">
              <a:spcBef>
                <a:spcPct val="20000"/>
              </a:spcBef>
              <a:buFont typeface="Arial" charset="0"/>
              <a:buChar char="•"/>
              <a:defRPr/>
            </a:pPr>
            <a:endParaRPr lang="en-US" sz="2400" dirty="0">
              <a:latin typeface="Calibri" pitchFamily="34" charset="0"/>
              <a:cs typeface="+mn-cs"/>
            </a:endParaRPr>
          </a:p>
        </p:txBody>
      </p:sp>
      <p:sp>
        <p:nvSpPr>
          <p:cNvPr id="8" name="Rectangle 4"/>
          <p:cNvSpPr txBox="1">
            <a:spLocks noChangeArrowheads="1"/>
          </p:cNvSpPr>
          <p:nvPr/>
        </p:nvSpPr>
        <p:spPr bwMode="auto">
          <a:xfrm>
            <a:off x="3733800" y="1600200"/>
            <a:ext cx="5410200" cy="434340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ru-RU" sz="2400" b="1" u="sng" dirty="0" smtClean="0">
                <a:solidFill>
                  <a:schemeClr val="accent1"/>
                </a:solidFill>
                <a:latin typeface="Calibri" pitchFamily="34" charset="0"/>
              </a:rPr>
              <a:t>ФНРС и СФБИК</a:t>
            </a:r>
            <a:r>
              <a:rPr lang="en-US" sz="2400" b="1" u="sng" dirty="0" smtClean="0">
                <a:solidFill>
                  <a:schemeClr val="accent1"/>
                </a:solidFill>
                <a:latin typeface="Calibri" pitchFamily="34" charset="0"/>
              </a:rPr>
              <a:t>:</a:t>
            </a:r>
            <a:endParaRPr lang="en-US" sz="2400" b="1" u="sng" dirty="0">
              <a:solidFill>
                <a:schemeClr val="accent1"/>
              </a:solidFill>
              <a:latin typeface="Calibri" pitchFamily="34" charset="0"/>
            </a:endParaRPr>
          </a:p>
          <a:p>
            <a:pPr marL="342900" indent="-342900">
              <a:spcBef>
                <a:spcPct val="20000"/>
              </a:spcBef>
              <a:buFont typeface="Arial" charset="0"/>
              <a:buChar char="•"/>
              <a:defRPr/>
            </a:pPr>
            <a:endParaRPr lang="ru-RU" sz="2000" dirty="0" smtClean="0">
              <a:latin typeface="Calibri" pitchFamily="34" charset="0"/>
              <a:cs typeface="+mn-cs"/>
            </a:endParaRPr>
          </a:p>
          <a:p>
            <a:pPr marL="342900" indent="-342900">
              <a:spcBef>
                <a:spcPct val="20000"/>
              </a:spcBef>
              <a:buFont typeface="Arial" charset="0"/>
              <a:buChar char="•"/>
              <a:defRPr/>
            </a:pPr>
            <a:r>
              <a:rPr lang="ru-RU" sz="2000" dirty="0" smtClean="0">
                <a:latin typeface="Calibri" pitchFamily="34" charset="0"/>
                <a:cs typeface="+mn-cs"/>
              </a:rPr>
              <a:t>Принцип дополнительных затрат</a:t>
            </a:r>
            <a:endParaRPr lang="en-US" sz="2000" dirty="0">
              <a:latin typeface="Calibri" pitchFamily="34" charset="0"/>
              <a:cs typeface="+mn-cs"/>
            </a:endParaRPr>
          </a:p>
          <a:p>
            <a:pPr marL="342900" indent="-342900">
              <a:spcBef>
                <a:spcPct val="20000"/>
              </a:spcBef>
              <a:buFont typeface="Arial" charset="0"/>
              <a:buChar char="•"/>
              <a:defRPr/>
            </a:pPr>
            <a:r>
              <a:rPr lang="ru-RU" sz="2000" dirty="0" smtClean="0">
                <a:latin typeface="Calibri" pitchFamily="34" charset="0"/>
                <a:cs typeface="+mn-cs"/>
              </a:rPr>
              <a:t>Отсутствие требования о глобальных благах</a:t>
            </a:r>
            <a:endParaRPr lang="en-US" sz="2000" dirty="0">
              <a:latin typeface="Calibri" pitchFamily="34" charset="0"/>
              <a:cs typeface="+mn-cs"/>
            </a:endParaRPr>
          </a:p>
          <a:p>
            <a:pPr marL="342900" indent="-342900">
              <a:spcBef>
                <a:spcPct val="20000"/>
              </a:spcBef>
              <a:buFont typeface="Arial" charset="0"/>
              <a:buChar char="•"/>
              <a:defRPr/>
            </a:pPr>
            <a:r>
              <a:rPr lang="ru-RU" sz="2000" dirty="0" smtClean="0">
                <a:latin typeface="Calibri" pitchFamily="34" charset="0"/>
                <a:cs typeface="+mn-cs"/>
              </a:rPr>
              <a:t>Отсутствие СТАР</a:t>
            </a:r>
            <a:endParaRPr lang="en-US" sz="2000" dirty="0">
              <a:latin typeface="Calibri" pitchFamily="34" charset="0"/>
              <a:cs typeface="+mn-cs"/>
            </a:endParaRPr>
          </a:p>
          <a:p>
            <a:pPr marL="342900" indent="-342900">
              <a:spcBef>
                <a:spcPct val="20000"/>
              </a:spcBef>
              <a:buFont typeface="Arial" charset="0"/>
              <a:buChar char="•"/>
              <a:defRPr/>
            </a:pPr>
            <a:r>
              <a:rPr lang="ru-RU" sz="2000" dirty="0" smtClean="0">
                <a:latin typeface="Calibri" pitchFamily="34" charset="0"/>
                <a:cs typeface="+mn-cs"/>
              </a:rPr>
              <a:t>Финансирование текущих мероприятий в рамках базового сценария (БС)</a:t>
            </a:r>
            <a:endParaRPr lang="en-US" sz="2000" dirty="0" smtClean="0">
              <a:latin typeface="Calibri" pitchFamily="34" charset="0"/>
              <a:cs typeface="+mn-cs"/>
            </a:endParaRPr>
          </a:p>
          <a:p>
            <a:pPr marL="342900" indent="-342900">
              <a:spcBef>
                <a:spcPct val="20000"/>
              </a:spcBef>
              <a:buFont typeface="Arial" charset="0"/>
              <a:buChar char="•"/>
              <a:defRPr/>
            </a:pPr>
            <a:r>
              <a:rPr lang="ru-RU" sz="2000" dirty="0" smtClean="0">
                <a:latin typeface="Calibri" pitchFamily="34" charset="0"/>
                <a:cs typeface="+mn-cs"/>
              </a:rPr>
              <a:t>Повышенный лимит финансирования СМП по линии ФНРС </a:t>
            </a:r>
            <a:r>
              <a:rPr lang="en-US" sz="2000" dirty="0" smtClean="0">
                <a:latin typeface="Calibri" pitchFamily="34" charset="0"/>
                <a:cs typeface="+mn-cs"/>
              </a:rPr>
              <a:t>(2</a:t>
            </a:r>
            <a:r>
              <a:rPr lang="ru-RU" sz="2000" dirty="0" smtClean="0">
                <a:latin typeface="Calibri" pitchFamily="34" charset="0"/>
                <a:cs typeface="+mn-cs"/>
              </a:rPr>
              <a:t> млн. долл. США</a:t>
            </a:r>
            <a:r>
              <a:rPr lang="en-US" sz="2000" dirty="0" smtClean="0">
                <a:latin typeface="Calibri" pitchFamily="34" charset="0"/>
                <a:cs typeface="+mn-cs"/>
              </a:rPr>
              <a:t>)</a:t>
            </a:r>
          </a:p>
          <a:p>
            <a:pPr marL="342900" indent="-342900">
              <a:spcBef>
                <a:spcPct val="20000"/>
              </a:spcBef>
              <a:buFont typeface="Arial" charset="0"/>
              <a:buChar char="•"/>
              <a:defRPr/>
            </a:pPr>
            <a:r>
              <a:rPr lang="ru-RU" sz="2000" dirty="0" smtClean="0">
                <a:latin typeface="Calibri" pitchFamily="34" charset="0"/>
                <a:cs typeface="+mn-cs"/>
              </a:rPr>
              <a:t>Утверждение проектов </a:t>
            </a:r>
            <a:r>
              <a:rPr lang="ru-RU" sz="2000" dirty="0" smtClean="0">
                <a:latin typeface="Calibri" pitchFamily="34" charset="0"/>
              </a:rPr>
              <a:t>ФНРС </a:t>
            </a:r>
            <a:r>
              <a:rPr lang="ru-RU" sz="2000" dirty="0" smtClean="0">
                <a:latin typeface="Calibri" pitchFamily="34" charset="0"/>
                <a:cs typeface="+mn-cs"/>
              </a:rPr>
              <a:t>на скользящей основе</a:t>
            </a:r>
            <a:endParaRPr lang="en-US" sz="2000" dirty="0" smtClean="0">
              <a:latin typeface="Calibri" pitchFamily="34" charset="0"/>
              <a:cs typeface="+mn-cs"/>
            </a:endParaRPr>
          </a:p>
          <a:p>
            <a:pPr marL="342900" indent="-342900">
              <a:spcBef>
                <a:spcPct val="20000"/>
              </a:spcBef>
              <a:buFont typeface="Arial" pitchFamily="34" charset="0"/>
              <a:buChar char="•"/>
              <a:defRPr/>
            </a:pPr>
            <a:r>
              <a:rPr lang="ru-RU" sz="2000" dirty="0" smtClean="0">
                <a:latin typeface="Calibri" pitchFamily="34" charset="0"/>
                <a:cs typeface="+mn-cs"/>
              </a:rPr>
              <a:t>Равный доступ всех НРС к средствам ФНРС</a:t>
            </a:r>
            <a:endParaRPr lang="en-US" sz="2000" dirty="0" smtClean="0">
              <a:latin typeface="Calibri" pitchFamily="34" charset="0"/>
              <a:cs typeface="+mn-cs"/>
            </a:endParaRPr>
          </a:p>
          <a:p>
            <a:pPr marL="342900" indent="-342900">
              <a:spcBef>
                <a:spcPct val="20000"/>
              </a:spcBef>
              <a:buFont typeface="Arial" charset="0"/>
              <a:buChar char="•"/>
              <a:defRPr/>
            </a:pPr>
            <a:endParaRPr lang="en-US" sz="2400" dirty="0" smtClean="0">
              <a:latin typeface="Calibri" pitchFamily="34" charset="0"/>
              <a:cs typeface="+mn-cs"/>
            </a:endParaRPr>
          </a:p>
          <a:p>
            <a:pPr marL="342900" indent="-342900">
              <a:spcBef>
                <a:spcPct val="20000"/>
              </a:spcBef>
              <a:defRPr/>
            </a:pPr>
            <a:endParaRPr lang="en-US" sz="2400" dirty="0">
              <a:latin typeface="Calibri" pitchFamily="34" charset="0"/>
              <a:cs typeface="+mn-cs"/>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Особенности ФНРС/СФБИК</a:t>
            </a:r>
            <a:endParaRPr lang="en-US" dirty="0"/>
          </a:p>
        </p:txBody>
      </p:sp>
      <p:sp>
        <p:nvSpPr>
          <p:cNvPr id="3" name="Content Placeholder 2"/>
          <p:cNvSpPr>
            <a:spLocks noGrp="1"/>
          </p:cNvSpPr>
          <p:nvPr>
            <p:ph sz="half" idx="2"/>
          </p:nvPr>
        </p:nvSpPr>
        <p:spPr>
          <a:xfrm>
            <a:off x="457200" y="1447800"/>
            <a:ext cx="4343400" cy="4256088"/>
          </a:xfrm>
        </p:spPr>
        <p:txBody>
          <a:bodyPr>
            <a:normAutofit fontScale="40000" lnSpcReduction="20000"/>
          </a:bodyPr>
          <a:lstStyle/>
          <a:p>
            <a:pPr marL="342900" lvl="1" indent="-342900">
              <a:buFont typeface="Arial" charset="0"/>
              <a:buChar char="•"/>
            </a:pPr>
            <a:r>
              <a:rPr lang="ru-RU" sz="3800" dirty="0" smtClean="0"/>
              <a:t>Проекты ФНРС/СФБИК отличаются от обычных проектов ГЭФ тем, что финансируются не на основе приростных затрат, а исходя из принципа </a:t>
            </a:r>
            <a:r>
              <a:rPr lang="ru-RU" sz="3800" b="1" u="sng" dirty="0" smtClean="0"/>
              <a:t>дополнительных затрат</a:t>
            </a:r>
            <a:r>
              <a:rPr lang="en-US" sz="3800" dirty="0" smtClean="0"/>
              <a:t>.</a:t>
            </a:r>
          </a:p>
          <a:p>
            <a:pPr marL="342900" lvl="1" indent="-342900">
              <a:buFont typeface="Arial" charset="0"/>
              <a:buChar char="•"/>
            </a:pPr>
            <a:r>
              <a:rPr lang="ru-RU" sz="3800" dirty="0" smtClean="0"/>
              <a:t>За счет средств ФНРС и СФБИК покрываются все расходы, связанные с покрытием </a:t>
            </a:r>
            <a:r>
              <a:rPr lang="ru-RU" sz="3800" i="1" dirty="0" smtClean="0"/>
              <a:t>дополнительных затрат, </a:t>
            </a:r>
            <a:r>
              <a:rPr lang="ru-RU" sz="3800" dirty="0" smtClean="0"/>
              <a:t>которые стране необходимо нести вследствие изменения климата</a:t>
            </a:r>
            <a:r>
              <a:rPr lang="en-US" sz="3800" dirty="0" smtClean="0"/>
              <a:t>. </a:t>
            </a:r>
          </a:p>
          <a:p>
            <a:r>
              <a:rPr lang="ru-RU" sz="3800" dirty="0" smtClean="0"/>
              <a:t>Базовый сценарий </a:t>
            </a:r>
            <a:r>
              <a:rPr lang="en-US" sz="3800" dirty="0" smtClean="0"/>
              <a:t>– </a:t>
            </a:r>
            <a:r>
              <a:rPr lang="ru-RU" sz="3800" dirty="0" smtClean="0"/>
              <a:t>мероприятия, которые осуществлялись бы в отсутствие изменений климата, называются </a:t>
            </a:r>
            <a:r>
              <a:rPr lang="ru-RU" sz="3800" b="1" u="sng" dirty="0" smtClean="0"/>
              <a:t>исходными условиями реализации проекта</a:t>
            </a:r>
            <a:r>
              <a:rPr lang="en-US" sz="3800" dirty="0" smtClean="0"/>
              <a:t> (</a:t>
            </a:r>
            <a:r>
              <a:rPr lang="ru-RU" sz="3800" dirty="0" smtClean="0"/>
              <a:t>или базовым сценарием)</a:t>
            </a:r>
            <a:endParaRPr lang="en-US" sz="3800" dirty="0" smtClean="0"/>
          </a:p>
          <a:p>
            <a:r>
              <a:rPr lang="ru-RU" sz="3800" dirty="0" smtClean="0"/>
              <a:t>ФНРС работает по </a:t>
            </a:r>
            <a:r>
              <a:rPr lang="ru-RU" sz="3800" b="1" u="sng" dirty="0" smtClean="0"/>
              <a:t>принципу равного доступа</a:t>
            </a:r>
            <a:r>
              <a:rPr lang="en-US" sz="3800" dirty="0" smtClean="0"/>
              <a:t>. </a:t>
            </a:r>
            <a:r>
              <a:rPr lang="ru-RU" sz="3800" dirty="0" smtClean="0"/>
              <a:t>Согласно этому принципу сбалансированного доступа, финансовые средства на осуществление НПДА доступны всем НРС</a:t>
            </a:r>
            <a:r>
              <a:rPr lang="en-US" sz="3800" dirty="0" smtClean="0"/>
              <a:t>, </a:t>
            </a:r>
            <a:r>
              <a:rPr lang="ru-RU" sz="3800" dirty="0" smtClean="0"/>
              <a:t>а не предоставляются «в порядке общей очереди»</a:t>
            </a:r>
            <a:r>
              <a:rPr lang="en-US" sz="3800" dirty="0" smtClean="0"/>
              <a:t>.</a:t>
            </a:r>
            <a:r>
              <a:rPr lang="ru-RU" sz="3800" dirty="0" smtClean="0"/>
              <a:t> В настоящее время действует лимит в 15 млн. долл. США.</a:t>
            </a:r>
            <a:endParaRPr lang="en-US" sz="3800" dirty="0"/>
          </a:p>
        </p:txBody>
      </p:sp>
      <p:pic>
        <p:nvPicPr>
          <p:cNvPr id="8" name="Content Placeholder 7" descr="BGD-062HR-04.tif"/>
          <p:cNvPicPr>
            <a:picLocks noGrp="1" noChangeAspect="1"/>
          </p:cNvPicPr>
          <p:nvPr>
            <p:ph sz="quarter" idx="4"/>
          </p:nvPr>
        </p:nvPicPr>
        <p:blipFill>
          <a:blip r:embed="rId2" cstate="print"/>
          <a:stretch>
            <a:fillRect/>
          </a:stretch>
        </p:blipFill>
        <p:spPr>
          <a:xfrm>
            <a:off x="5562600" y="1371600"/>
            <a:ext cx="2663219" cy="3951288"/>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4000" dirty="0" smtClean="0"/>
              <a:t>Как получить доступ к средствам ФНРС и СФБИК</a:t>
            </a:r>
            <a:r>
              <a:rPr lang="en-US" sz="4000" dirty="0" smtClean="0"/>
              <a:t>? </a:t>
            </a:r>
            <a:endParaRPr lang="en-US" sz="4000" dirty="0"/>
          </a:p>
        </p:txBody>
      </p:sp>
      <p:sp>
        <p:nvSpPr>
          <p:cNvPr id="3" name="Content Placeholder 2"/>
          <p:cNvSpPr>
            <a:spLocks noGrp="1"/>
          </p:cNvSpPr>
          <p:nvPr>
            <p:ph idx="1"/>
          </p:nvPr>
        </p:nvSpPr>
        <p:spPr/>
        <p:txBody>
          <a:bodyPr/>
          <a:lstStyle/>
          <a:p>
            <a:r>
              <a:rPr lang="da-DK" sz="2800" b="1" i="1" dirty="0" smtClean="0"/>
              <a:t>”Accessing resources under the Least Developed Countries Fund</a:t>
            </a:r>
            <a:r>
              <a:rPr lang="da-DK" sz="2800" dirty="0" smtClean="0"/>
              <a:t>” </a:t>
            </a:r>
            <a:r>
              <a:rPr lang="ru-RU" sz="2800" i="1" dirty="0" smtClean="0"/>
              <a:t>(«Доступ к средствам Фонда для наименее развитых стран»</a:t>
            </a:r>
            <a:r>
              <a:rPr lang="ru-RU" sz="2800" dirty="0" smtClean="0"/>
              <a:t>), документ </a:t>
            </a:r>
            <a:r>
              <a:rPr lang="da-DK" sz="2800" dirty="0" smtClean="0">
                <a:solidFill>
                  <a:schemeClr val="accent1"/>
                </a:solidFill>
              </a:rPr>
              <a:t>GE</a:t>
            </a:r>
            <a:r>
              <a:rPr lang="en-GB" sz="2800" dirty="0" smtClean="0">
                <a:solidFill>
                  <a:schemeClr val="accent1"/>
                </a:solidFill>
              </a:rPr>
              <a:t>F/LDCF.SCCF.9/5/Rev.1</a:t>
            </a:r>
            <a:r>
              <a:rPr lang="ru-RU" sz="2800" dirty="0" smtClean="0">
                <a:solidFill>
                  <a:schemeClr val="accent1"/>
                </a:solidFill>
              </a:rPr>
              <a:t>,</a:t>
            </a:r>
            <a:r>
              <a:rPr lang="en-GB" sz="2800" dirty="0" smtClean="0"/>
              <a:t> </a:t>
            </a:r>
            <a:r>
              <a:rPr lang="ru-RU" sz="2800" dirty="0" smtClean="0"/>
              <a:t>размещен на веб-сайте ГЭФ</a:t>
            </a:r>
            <a:endParaRPr lang="en-GB" sz="2800" dirty="0" smtClean="0"/>
          </a:p>
          <a:p>
            <a:r>
              <a:rPr lang="da-DK" sz="2800" b="1" i="1" dirty="0" smtClean="0"/>
              <a:t>”Accessing resources under the Special Climate Change Fund</a:t>
            </a:r>
            <a:r>
              <a:rPr lang="da-DK" sz="2800" dirty="0" smtClean="0"/>
              <a:t>” </a:t>
            </a:r>
            <a:r>
              <a:rPr lang="ru-RU" sz="2800" dirty="0" smtClean="0"/>
              <a:t>(«Доступ к средствам Специального фонда для борьбы с изменением климата»), документ </a:t>
            </a:r>
            <a:r>
              <a:rPr lang="da-DK" sz="2800" dirty="0" smtClean="0">
                <a:solidFill>
                  <a:schemeClr val="accent1"/>
                </a:solidFill>
              </a:rPr>
              <a:t>GE</a:t>
            </a:r>
            <a:r>
              <a:rPr lang="en-GB" sz="2800" dirty="0" smtClean="0">
                <a:solidFill>
                  <a:schemeClr val="accent1"/>
                </a:solidFill>
              </a:rPr>
              <a:t>F/LDCF.SCCF.9/6/Rev.1</a:t>
            </a:r>
            <a:r>
              <a:rPr lang="ru-RU" sz="2800" dirty="0" smtClean="0">
                <a:solidFill>
                  <a:schemeClr val="accent1"/>
                </a:solidFill>
              </a:rPr>
              <a:t>,</a:t>
            </a:r>
            <a:r>
              <a:rPr lang="en-GB" sz="2800" dirty="0" smtClean="0"/>
              <a:t> </a:t>
            </a:r>
            <a:r>
              <a:rPr lang="ru-RU" sz="2800" dirty="0" smtClean="0"/>
              <a:t>размещен на </a:t>
            </a:r>
            <a:r>
              <a:rPr lang="ru-RU" sz="2800" dirty="0" err="1" smtClean="0"/>
              <a:t>веб-сайте</a:t>
            </a:r>
            <a:r>
              <a:rPr lang="ru-RU" sz="2800" dirty="0" smtClean="0"/>
              <a:t> ГЭФ</a:t>
            </a:r>
            <a:endParaRPr lang="da-DK" sz="2800" dirty="0" smtClean="0"/>
          </a:p>
          <a:p>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1000" y="1447801"/>
            <a:ext cx="8382000" cy="3810000"/>
          </a:xfrm>
        </p:spPr>
        <p:txBody>
          <a:bodyPr/>
          <a:lstStyle/>
          <a:p>
            <a:r>
              <a:rPr lang="ru-RU" dirty="0" smtClean="0"/>
              <a:t>ФОНП – особый трастовый фонд, созданный и управляемый Секретариатом ГЭФ</a:t>
            </a:r>
            <a:endParaRPr lang="en-US" dirty="0" smtClean="0"/>
          </a:p>
          <a:p>
            <a:pPr lvl="1"/>
            <a:r>
              <a:rPr lang="ru-RU" sz="2400" dirty="0" smtClean="0"/>
              <a:t>Учреждён </a:t>
            </a:r>
            <a:r>
              <a:rPr lang="en-US" sz="2400" dirty="0" smtClean="0"/>
              <a:t>18 </a:t>
            </a:r>
            <a:r>
              <a:rPr lang="ru-RU" sz="2400" dirty="0" smtClean="0"/>
              <a:t>февраля </a:t>
            </a:r>
            <a:r>
              <a:rPr lang="en-US" sz="2400" dirty="0" smtClean="0"/>
              <a:t>2011</a:t>
            </a:r>
            <a:r>
              <a:rPr lang="ru-RU" sz="2400" dirty="0" smtClean="0"/>
              <a:t> года</a:t>
            </a:r>
            <a:endParaRPr lang="en-US" sz="2400" dirty="0" smtClean="0"/>
          </a:p>
          <a:p>
            <a:endParaRPr lang="en-US" dirty="0" smtClean="0"/>
          </a:p>
          <a:p>
            <a:r>
              <a:rPr lang="ru-RU" dirty="0" smtClean="0"/>
              <a:t>Финансирование осуществляется отдельно от ассигнований в рамках СПРР</a:t>
            </a:r>
            <a:endParaRPr lang="en-US" dirty="0"/>
          </a:p>
        </p:txBody>
      </p:sp>
      <p:sp>
        <p:nvSpPr>
          <p:cNvPr id="6" name="Title 6"/>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5400" b="1" i="0" u="none" strike="noStrike" kern="1200" cap="none" spc="0" normalizeH="0" baseline="0" noProof="0" dirty="0" smtClean="0">
                <a:ln>
                  <a:noFill/>
                </a:ln>
                <a:solidFill>
                  <a:schemeClr val="bg1"/>
                </a:solidFill>
                <a:effectLst/>
                <a:uLnTx/>
                <a:uFillTx/>
                <a:latin typeface="+mj-lt"/>
                <a:ea typeface="+mj-ea"/>
                <a:cs typeface="+mj-cs"/>
              </a:rPr>
              <a:t>ФОНП</a:t>
            </a:r>
            <a:endParaRPr kumimoji="0" lang="en-US" sz="5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ru-RU" dirty="0" smtClean="0"/>
              <a:t>Основные вехи</a:t>
            </a:r>
            <a:endParaRPr lang="en-US" dirty="0"/>
          </a:p>
        </p:txBody>
      </p:sp>
      <p:sp>
        <p:nvSpPr>
          <p:cNvPr id="5" name="Content Placeholder 4"/>
          <p:cNvSpPr>
            <a:spLocks noGrp="1"/>
          </p:cNvSpPr>
          <p:nvPr>
            <p:ph idx="1"/>
          </p:nvPr>
        </p:nvSpPr>
        <p:spPr>
          <a:xfrm>
            <a:off x="457200" y="1371600"/>
            <a:ext cx="8229600" cy="4343401"/>
          </a:xfrm>
        </p:spPr>
        <p:txBody>
          <a:bodyPr>
            <a:normAutofit fontScale="92500" lnSpcReduction="10000"/>
          </a:bodyPr>
          <a:lstStyle/>
          <a:p>
            <a:r>
              <a:rPr lang="ru-RU" dirty="0" smtClean="0"/>
              <a:t>Начал функционировать </a:t>
            </a:r>
            <a:r>
              <a:rPr lang="en-US" dirty="0" smtClean="0"/>
              <a:t>26</a:t>
            </a:r>
            <a:r>
              <a:rPr lang="ru-RU" dirty="0" smtClean="0"/>
              <a:t> мая</a:t>
            </a:r>
            <a:r>
              <a:rPr lang="en-US" dirty="0" smtClean="0"/>
              <a:t> 2011</a:t>
            </a:r>
            <a:r>
              <a:rPr lang="ru-RU" dirty="0" smtClean="0"/>
              <a:t> года</a:t>
            </a:r>
            <a:endParaRPr lang="en-US" dirty="0" smtClean="0"/>
          </a:p>
          <a:p>
            <a:pPr lvl="1"/>
            <a:r>
              <a:rPr lang="ru-RU" dirty="0" smtClean="0"/>
              <a:t>Заседание Совета ГЭФ</a:t>
            </a:r>
            <a:r>
              <a:rPr lang="en-US" dirty="0" smtClean="0"/>
              <a:t> (GEF/C.40/11/Rev.1) </a:t>
            </a:r>
          </a:p>
          <a:p>
            <a:pPr lvl="1"/>
            <a:endParaRPr lang="en-US" dirty="0" smtClean="0"/>
          </a:p>
          <a:p>
            <a:r>
              <a:rPr lang="ru-RU" dirty="0" smtClean="0"/>
              <a:t>1-й пакет указаний: 18 августа 2011 года</a:t>
            </a:r>
            <a:endParaRPr lang="en-US" dirty="0" smtClean="0"/>
          </a:p>
          <a:p>
            <a:pPr lvl="1"/>
            <a:r>
              <a:rPr lang="ru-RU" dirty="0" smtClean="0"/>
              <a:t>Письмо ГД оперативным координаторам</a:t>
            </a:r>
            <a:endParaRPr lang="en-US" dirty="0" smtClean="0"/>
          </a:p>
          <a:p>
            <a:pPr lvl="1"/>
            <a:endParaRPr lang="en-US" dirty="0" smtClean="0"/>
          </a:p>
          <a:p>
            <a:r>
              <a:rPr lang="ru-RU" dirty="0" smtClean="0"/>
              <a:t>2-й пакет указаний: 11 ноября 2011 года</a:t>
            </a:r>
            <a:endParaRPr lang="en-US" dirty="0" smtClean="0"/>
          </a:p>
          <a:p>
            <a:pPr lvl="1"/>
            <a:r>
              <a:rPr lang="ru-RU" dirty="0" smtClean="0"/>
              <a:t>Письмо ГД националным координаторам, членам и алтернативным членам Совета ГЭФ</a:t>
            </a:r>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447800"/>
            <a:ext cx="8229600" cy="4191000"/>
          </a:xfrm>
        </p:spPr>
        <p:txBody>
          <a:bodyPr/>
          <a:lstStyle/>
          <a:p>
            <a:r>
              <a:rPr lang="ru-RU" sz="2800" dirty="0" smtClean="0"/>
              <a:t>Проекты, которые</a:t>
            </a:r>
            <a:r>
              <a:rPr lang="en-US" sz="2800" dirty="0" smtClean="0"/>
              <a:t>:</a:t>
            </a:r>
          </a:p>
          <a:p>
            <a:pPr lvl="1"/>
            <a:r>
              <a:rPr lang="ru-RU" sz="2200" dirty="0" smtClean="0"/>
              <a:t>Направлены на использование возможностей заключения реальных соглашений о ДРСВ между пользователями и поставщиками генетических ресурсов</a:t>
            </a:r>
            <a:r>
              <a:rPr lang="en-US" sz="2200" dirty="0" smtClean="0"/>
              <a:t>.</a:t>
            </a:r>
          </a:p>
          <a:p>
            <a:pPr lvl="1"/>
            <a:r>
              <a:rPr lang="ru-RU" sz="2200" dirty="0" smtClean="0"/>
              <a:t>Способствуют передаче технологий и взаимодействию с частным сектором</a:t>
            </a:r>
            <a:r>
              <a:rPr lang="en-US" sz="2200" dirty="0" smtClean="0"/>
              <a:t>.</a:t>
            </a:r>
          </a:p>
          <a:p>
            <a:pPr lvl="1"/>
            <a:r>
              <a:rPr lang="ru-RU" sz="2200" dirty="0" smtClean="0"/>
              <a:t>Позволяют странам получать информацию, необходимую для анализа потенциала и потребностей в области ДРСВ с особым упором на нынешнюю политику и нормативно-правовую базу</a:t>
            </a:r>
            <a:r>
              <a:rPr lang="en-US" sz="2200" dirty="0" smtClean="0"/>
              <a:t>. </a:t>
            </a:r>
          </a:p>
          <a:p>
            <a:pPr lvl="1"/>
            <a:endParaRPr lang="en-US" dirty="0" smtClean="0"/>
          </a:p>
          <a:p>
            <a:endParaRPr lang="en-US" dirty="0"/>
          </a:p>
        </p:txBody>
      </p:sp>
      <p:sp>
        <p:nvSpPr>
          <p:cNvPr id="7" name="Title 6"/>
          <p:cNvSpPr>
            <a:spLocks noGrp="1"/>
          </p:cNvSpPr>
          <p:nvPr>
            <p:ph type="title"/>
          </p:nvPr>
        </p:nvSpPr>
        <p:spPr/>
        <p:txBody>
          <a:bodyPr/>
          <a:lstStyle/>
          <a:p>
            <a:r>
              <a:rPr lang="ru-RU" dirty="0" smtClean="0"/>
              <a:t>ФОНП: что он финансирует</a:t>
            </a:r>
            <a:r>
              <a:rPr lang="en-US" dirty="0" smtClean="0"/>
              <a: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1371600"/>
            <a:ext cx="8839200" cy="4525963"/>
          </a:xfrm>
        </p:spPr>
        <p:txBody>
          <a:bodyPr/>
          <a:lstStyle/>
          <a:p>
            <a:r>
              <a:rPr lang="ru-RU" sz="2800" dirty="0" smtClean="0"/>
              <a:t>Среднемасштабные проекты (СМП</a:t>
            </a:r>
            <a:r>
              <a:rPr lang="en-US" sz="2800" dirty="0" smtClean="0"/>
              <a:t>)</a:t>
            </a:r>
            <a:endParaRPr lang="ru-RU" sz="2800" dirty="0" smtClean="0"/>
          </a:p>
          <a:p>
            <a:pPr lvl="1"/>
            <a:r>
              <a:rPr lang="ru-RU" sz="2400" dirty="0" smtClean="0"/>
              <a:t>Применяются те же принципы политики и процедуры, что и к другим СМП ГЭФ</a:t>
            </a:r>
            <a:endParaRPr lang="en-US" sz="2400" dirty="0" smtClean="0"/>
          </a:p>
          <a:p>
            <a:pPr lvl="2"/>
            <a:r>
              <a:rPr lang="ru-RU" sz="2200" dirty="0" smtClean="0"/>
              <a:t>Утверждение ГД на скользящей основе</a:t>
            </a:r>
            <a:endParaRPr lang="en-US" sz="2200" dirty="0" smtClean="0"/>
          </a:p>
          <a:p>
            <a:pPr lvl="2"/>
            <a:r>
              <a:rPr lang="ru-RU" sz="2200" dirty="0" smtClean="0"/>
              <a:t>Организация ГЭФ</a:t>
            </a:r>
            <a:endParaRPr lang="en-US" sz="2200" dirty="0" smtClean="0"/>
          </a:p>
          <a:p>
            <a:pPr lvl="2"/>
            <a:r>
              <a:rPr lang="ru-RU" sz="2200" dirty="0" smtClean="0"/>
              <a:t>Организации-партнеры </a:t>
            </a:r>
            <a:r>
              <a:rPr lang="en-US" sz="2200" dirty="0" smtClean="0"/>
              <a:t>(</a:t>
            </a:r>
            <a:r>
              <a:rPr lang="ru-RU" sz="2200" dirty="0" smtClean="0"/>
              <a:t>организации-исполнители</a:t>
            </a:r>
            <a:r>
              <a:rPr lang="en-US" sz="2200" dirty="0" smtClean="0"/>
              <a:t>)</a:t>
            </a:r>
          </a:p>
          <a:p>
            <a:pPr lvl="2"/>
            <a:r>
              <a:rPr lang="ru-RU" sz="2200" dirty="0" smtClean="0"/>
              <a:t>Письмо Национального координатора ГЭФ об одобрении проекта</a:t>
            </a:r>
            <a:endParaRPr lang="en-US" sz="2200" dirty="0" smtClean="0"/>
          </a:p>
          <a:p>
            <a:pPr lvl="2"/>
            <a:r>
              <a:rPr lang="ru-RU" sz="2200" dirty="0" smtClean="0"/>
              <a:t>Письма о </a:t>
            </a:r>
            <a:r>
              <a:rPr lang="ru-RU" sz="2200" dirty="0" err="1" smtClean="0"/>
              <a:t>софинансировании</a:t>
            </a:r>
            <a:endParaRPr lang="ru-RU" sz="2800" dirty="0" smtClean="0"/>
          </a:p>
          <a:p>
            <a:r>
              <a:rPr lang="ru-RU" sz="2800" dirty="0" smtClean="0"/>
              <a:t>Финансирование за счет ФОНП</a:t>
            </a:r>
            <a:r>
              <a:rPr lang="en-US" sz="2800" dirty="0" smtClean="0"/>
              <a:t>: </a:t>
            </a:r>
            <a:r>
              <a:rPr lang="ru-RU" sz="2800" dirty="0" smtClean="0"/>
              <a:t>сверх ассигнований по СТАР</a:t>
            </a:r>
            <a:endParaRPr lang="en-US" sz="2800" dirty="0" smtClean="0"/>
          </a:p>
          <a:p>
            <a:pPr lvl="1"/>
            <a:endParaRPr lang="en-US" sz="2200" dirty="0" smtClean="0"/>
          </a:p>
          <a:p>
            <a:pPr lvl="1">
              <a:buNone/>
            </a:pPr>
            <a:endParaRPr lang="en-US" sz="2400" dirty="0" smtClean="0"/>
          </a:p>
          <a:p>
            <a:pPr lvl="2"/>
            <a:endParaRPr lang="en-US" dirty="0"/>
          </a:p>
        </p:txBody>
      </p:sp>
      <p:sp>
        <p:nvSpPr>
          <p:cNvPr id="7" name="Title 6"/>
          <p:cNvSpPr>
            <a:spLocks noGrp="1"/>
          </p:cNvSpPr>
          <p:nvPr>
            <p:ph type="title"/>
          </p:nvPr>
        </p:nvSpPr>
        <p:spPr/>
        <p:txBody>
          <a:bodyPr/>
          <a:lstStyle/>
          <a:p>
            <a:r>
              <a:rPr lang="ru-RU" dirty="0" smtClean="0"/>
              <a:t>Доступ к средствам ФОНП</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1143000"/>
          </a:xfrm>
        </p:spPr>
        <p:txBody>
          <a:bodyPr/>
          <a:lstStyle/>
          <a:p>
            <a:r>
              <a:rPr lang="ru-RU" dirty="0" smtClean="0"/>
              <a:t>ФОНП: положение дел на сегодня</a:t>
            </a:r>
            <a:endParaRPr lang="en-US" dirty="0"/>
          </a:p>
        </p:txBody>
      </p:sp>
      <p:sp>
        <p:nvSpPr>
          <p:cNvPr id="6" name="Content Placeholder 5"/>
          <p:cNvSpPr>
            <a:spLocks noGrp="1"/>
          </p:cNvSpPr>
          <p:nvPr>
            <p:ph idx="1"/>
          </p:nvPr>
        </p:nvSpPr>
        <p:spPr>
          <a:xfrm>
            <a:off x="457200" y="1295400"/>
            <a:ext cx="8229600" cy="4419601"/>
          </a:xfrm>
        </p:spPr>
        <p:txBody>
          <a:bodyPr>
            <a:normAutofit fontScale="92500" lnSpcReduction="20000"/>
          </a:bodyPr>
          <a:lstStyle/>
          <a:p>
            <a:r>
              <a:rPr lang="ru-RU" dirty="0" smtClean="0"/>
              <a:t>Имеющиеся средства</a:t>
            </a:r>
            <a:r>
              <a:rPr lang="en-US" dirty="0" smtClean="0"/>
              <a:t>: </a:t>
            </a:r>
          </a:p>
          <a:p>
            <a:pPr lvl="1"/>
            <a:r>
              <a:rPr lang="en-US" dirty="0" smtClean="0"/>
              <a:t>15 </a:t>
            </a:r>
            <a:r>
              <a:rPr lang="ru-RU" dirty="0" smtClean="0"/>
              <a:t>млн. долл. США </a:t>
            </a:r>
            <a:r>
              <a:rPr lang="en-US" dirty="0" smtClean="0"/>
              <a:t>(</a:t>
            </a:r>
            <a:r>
              <a:rPr lang="ru-RU" dirty="0" smtClean="0"/>
              <a:t>Япония, Норвегия, Швейцария и Франция)</a:t>
            </a:r>
            <a:endParaRPr lang="en-US" dirty="0" smtClean="0"/>
          </a:p>
          <a:p>
            <a:r>
              <a:rPr lang="ru-RU" dirty="0" smtClean="0"/>
              <a:t>Утвержденные проекты</a:t>
            </a:r>
            <a:r>
              <a:rPr lang="en-US" dirty="0" smtClean="0"/>
              <a:t>: </a:t>
            </a:r>
          </a:p>
          <a:p>
            <a:pPr lvl="1"/>
            <a:r>
              <a:rPr lang="en-US" dirty="0" smtClean="0"/>
              <a:t>GEF ID 4780 (</a:t>
            </a:r>
            <a:r>
              <a:rPr lang="ru-RU" dirty="0" smtClean="0"/>
              <a:t>«Содействие применению в Панаме </a:t>
            </a:r>
            <a:r>
              <a:rPr lang="ru-RU" dirty="0" err="1" smtClean="0"/>
              <a:t>Нагойского</a:t>
            </a:r>
            <a:r>
              <a:rPr lang="ru-RU" dirty="0" smtClean="0"/>
              <a:t> протокола регулирования доступа к генетическим ресурсам и совместного использования на справедливой и равной основе выгод от их применения»</a:t>
            </a:r>
            <a:r>
              <a:rPr lang="en-US" dirty="0" smtClean="0"/>
              <a:t>)</a:t>
            </a:r>
          </a:p>
          <a:p>
            <a:r>
              <a:rPr lang="ru-RU" dirty="0" smtClean="0"/>
              <a:t>Предстоящие проекты</a:t>
            </a:r>
            <a:r>
              <a:rPr lang="en-US" dirty="0" smtClean="0"/>
              <a:t>: </a:t>
            </a:r>
          </a:p>
          <a:p>
            <a:pPr lvl="1"/>
            <a:r>
              <a:rPr lang="en-US" dirty="0" smtClean="0"/>
              <a:t>16 </a:t>
            </a:r>
            <a:r>
              <a:rPr lang="ru-RU" dirty="0" smtClean="0"/>
              <a:t>проектов на различных стадиях разработки</a:t>
            </a: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bwMode="auto">
          <a:xfrm>
            <a:off x="0" y="0"/>
            <a:ext cx="9144000" cy="10668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4400" b="1" i="0" u="none" strike="noStrike" kern="1200" cap="none" spc="0" normalizeH="0" baseline="0" noProof="0" dirty="0" smtClean="0">
                <a:ln>
                  <a:noFill/>
                </a:ln>
                <a:solidFill>
                  <a:schemeClr val="bg1"/>
                </a:solidFill>
                <a:effectLst/>
                <a:uLnTx/>
                <a:uFillTx/>
                <a:latin typeface="+mj-lt"/>
                <a:ea typeface="+mj-ea"/>
                <a:cs typeface="+mj-cs"/>
              </a:rPr>
              <a:t>Адаптационный фонд</a:t>
            </a:r>
            <a:r>
              <a:rPr kumimoji="0" lang="ru-RU" sz="4400" b="1" i="0" u="none" strike="noStrike" kern="1200" cap="none" spc="0" normalizeH="0" noProof="0" dirty="0" smtClean="0">
                <a:ln>
                  <a:noFill/>
                </a:ln>
                <a:solidFill>
                  <a:schemeClr val="bg1"/>
                </a:solidFill>
                <a:effectLst/>
                <a:uLnTx/>
                <a:uFillTx/>
                <a:latin typeface="+mj-lt"/>
                <a:ea typeface="+mj-ea"/>
                <a:cs typeface="+mj-cs"/>
              </a:rPr>
              <a:t> (АФ</a:t>
            </a:r>
            <a:r>
              <a:rPr kumimoji="0" lang="en-US" sz="4400" b="1" i="0" u="none" strike="noStrike" kern="1200" cap="none" spc="0" normalizeH="0" baseline="0" noProof="0" dirty="0" smtClean="0">
                <a:ln>
                  <a:noFill/>
                </a:ln>
                <a:solidFill>
                  <a:schemeClr val="bg1"/>
                </a:solidFill>
                <a:effectLst/>
                <a:uLnTx/>
                <a:uFillTx/>
                <a:latin typeface="+mj-lt"/>
                <a:ea typeface="+mj-ea"/>
                <a:cs typeface="+mj-cs"/>
              </a:rPr>
              <a:t>)</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pic>
        <p:nvPicPr>
          <p:cNvPr id="3074" name="Picture 1"/>
          <p:cNvPicPr>
            <a:picLocks noChangeAspect="1" noChangeArrowheads="1"/>
          </p:cNvPicPr>
          <p:nvPr/>
        </p:nvPicPr>
        <p:blipFill>
          <a:blip r:embed="rId3" cstate="print"/>
          <a:srcRect l="22221" t="12383" r="27779" b="38092"/>
          <a:stretch>
            <a:fillRect/>
          </a:stretch>
        </p:blipFill>
        <p:spPr bwMode="auto">
          <a:xfrm>
            <a:off x="8077200" y="0"/>
            <a:ext cx="1066800" cy="947737"/>
          </a:xfrm>
          <a:prstGeom prst="rect">
            <a:avLst/>
          </a:prstGeom>
          <a:noFill/>
          <a:ln w="9525">
            <a:noFill/>
            <a:miter lim="800000"/>
            <a:headEnd/>
            <a:tailEnd/>
          </a:ln>
        </p:spPr>
      </p:pic>
      <p:sp>
        <p:nvSpPr>
          <p:cNvPr id="3075" name="Title 1"/>
          <p:cNvSpPr>
            <a:spLocks noGrp="1"/>
          </p:cNvSpPr>
          <p:nvPr>
            <p:ph type="title"/>
          </p:nvPr>
        </p:nvSpPr>
        <p:spPr>
          <a:xfrm>
            <a:off x="381000" y="838200"/>
            <a:ext cx="8229600" cy="914400"/>
          </a:xfrm>
        </p:spPr>
        <p:txBody>
          <a:bodyPr/>
          <a:lstStyle/>
          <a:p>
            <a:pPr>
              <a:defRPr/>
            </a:pPr>
            <a:r>
              <a:rPr lang="ru-RU" dirty="0" smtClean="0"/>
              <a:t>Ресурсы</a:t>
            </a:r>
            <a:endParaRPr lang="en-US" dirty="0" smtClean="0"/>
          </a:p>
        </p:txBody>
      </p:sp>
      <p:sp>
        <p:nvSpPr>
          <p:cNvPr id="3076" name="Content Placeholder 2"/>
          <p:cNvSpPr>
            <a:spLocks noGrp="1"/>
          </p:cNvSpPr>
          <p:nvPr>
            <p:ph idx="1"/>
          </p:nvPr>
        </p:nvSpPr>
        <p:spPr>
          <a:xfrm>
            <a:off x="457200" y="1676400"/>
            <a:ext cx="8229600" cy="4343400"/>
          </a:xfrm>
        </p:spPr>
        <p:txBody>
          <a:bodyPr>
            <a:normAutofit fontScale="62500" lnSpcReduction="20000"/>
          </a:bodyPr>
          <a:lstStyle/>
          <a:p>
            <a:pPr>
              <a:lnSpc>
                <a:spcPct val="110000"/>
              </a:lnSpc>
              <a:spcBef>
                <a:spcPts val="0"/>
              </a:spcBef>
            </a:pPr>
            <a:r>
              <a:rPr lang="ru-RU" sz="3600" dirty="0" smtClean="0"/>
              <a:t>Поступления от монетизации ССВ</a:t>
            </a:r>
            <a:r>
              <a:rPr lang="en-US" sz="3600" dirty="0" smtClean="0"/>
              <a:t>: 173</a:t>
            </a:r>
            <a:r>
              <a:rPr lang="ru-RU" sz="3600" dirty="0" smtClean="0"/>
              <a:t> млн. долл. США</a:t>
            </a:r>
            <a:r>
              <a:rPr lang="en-US" sz="3600" dirty="0" smtClean="0"/>
              <a:t> </a:t>
            </a:r>
          </a:p>
          <a:p>
            <a:pPr>
              <a:lnSpc>
                <a:spcPct val="110000"/>
              </a:lnSpc>
              <a:spcBef>
                <a:spcPts val="0"/>
              </a:spcBef>
            </a:pPr>
            <a:r>
              <a:rPr lang="ru-RU" sz="3600" dirty="0" smtClean="0"/>
              <a:t>Взносы Сторон, включенных в Приложение </a:t>
            </a:r>
            <a:r>
              <a:rPr lang="en-US" sz="3600" dirty="0" smtClean="0"/>
              <a:t>I: </a:t>
            </a:r>
          </a:p>
          <a:p>
            <a:pPr lvl="1">
              <a:lnSpc>
                <a:spcPct val="110000"/>
              </a:lnSpc>
              <a:spcBef>
                <a:spcPts val="0"/>
              </a:spcBef>
            </a:pPr>
            <a:r>
              <a:rPr lang="ru-RU" dirty="0" smtClean="0"/>
              <a:t>Испания – </a:t>
            </a:r>
            <a:r>
              <a:rPr lang="en-US" dirty="0" smtClean="0"/>
              <a:t>45</a:t>
            </a:r>
            <a:r>
              <a:rPr lang="ru-RU" dirty="0" smtClean="0"/>
              <a:t> млн. евро</a:t>
            </a:r>
            <a:r>
              <a:rPr lang="en-US" dirty="0" smtClean="0"/>
              <a:t>, </a:t>
            </a:r>
            <a:r>
              <a:rPr lang="ru-RU" dirty="0" smtClean="0"/>
              <a:t>Монако – </a:t>
            </a:r>
            <a:r>
              <a:rPr lang="en-US" dirty="0" smtClean="0"/>
              <a:t>10</a:t>
            </a:r>
            <a:r>
              <a:rPr lang="ru-RU" dirty="0" smtClean="0"/>
              <a:t> тыс. евро</a:t>
            </a:r>
            <a:r>
              <a:rPr lang="en-US" dirty="0" smtClean="0"/>
              <a:t>, </a:t>
            </a:r>
            <a:r>
              <a:rPr lang="ru-RU" dirty="0" smtClean="0"/>
              <a:t>Германия – </a:t>
            </a:r>
            <a:r>
              <a:rPr lang="en-US" dirty="0" smtClean="0"/>
              <a:t>10</a:t>
            </a:r>
            <a:r>
              <a:rPr lang="ru-RU" dirty="0" smtClean="0"/>
              <a:t> млн. евро</a:t>
            </a:r>
            <a:r>
              <a:rPr lang="en-US" dirty="0" smtClean="0"/>
              <a:t>, </a:t>
            </a:r>
            <a:r>
              <a:rPr lang="ru-RU" dirty="0" smtClean="0"/>
              <a:t>Швеция – </a:t>
            </a:r>
            <a:r>
              <a:rPr lang="en-US" dirty="0" smtClean="0"/>
              <a:t>200</a:t>
            </a:r>
            <a:r>
              <a:rPr lang="ru-RU" dirty="0" smtClean="0"/>
              <a:t> млн. шведских крон</a:t>
            </a:r>
            <a:r>
              <a:rPr lang="en-US" dirty="0" smtClean="0"/>
              <a:t>, </a:t>
            </a:r>
            <a:r>
              <a:rPr lang="ru-RU" dirty="0" smtClean="0"/>
              <a:t>Швейцария – </a:t>
            </a:r>
            <a:r>
              <a:rPr lang="en-US" dirty="0" smtClean="0"/>
              <a:t>3</a:t>
            </a:r>
            <a:r>
              <a:rPr lang="ru-RU" dirty="0" smtClean="0"/>
              <a:t> млн. швейцарских франков</a:t>
            </a:r>
            <a:endParaRPr lang="en-US" dirty="0" smtClean="0"/>
          </a:p>
          <a:p>
            <a:pPr lvl="1">
              <a:lnSpc>
                <a:spcPct val="110000"/>
              </a:lnSpc>
              <a:spcBef>
                <a:spcPts val="0"/>
              </a:spcBef>
            </a:pPr>
            <a:r>
              <a:rPr lang="ru-RU" dirty="0" smtClean="0"/>
              <a:t>Обещанные взносы</a:t>
            </a:r>
            <a:r>
              <a:rPr lang="en-US" dirty="0" smtClean="0"/>
              <a:t>: </a:t>
            </a:r>
            <a:r>
              <a:rPr lang="ru-RU" dirty="0" smtClean="0"/>
              <a:t>Австралия – </a:t>
            </a:r>
            <a:r>
              <a:rPr lang="en-US" dirty="0" smtClean="0"/>
              <a:t>15</a:t>
            </a:r>
            <a:r>
              <a:rPr lang="ru-RU" dirty="0" smtClean="0"/>
              <a:t> млн. австралийских долларов</a:t>
            </a:r>
            <a:r>
              <a:rPr lang="en-US" dirty="0" smtClean="0"/>
              <a:t>, </a:t>
            </a:r>
            <a:r>
              <a:rPr lang="ru-RU" dirty="0" smtClean="0"/>
              <a:t>Брюссельский регион (Бельгия) – </a:t>
            </a:r>
            <a:r>
              <a:rPr lang="en-US" dirty="0" smtClean="0"/>
              <a:t>1</a:t>
            </a:r>
            <a:r>
              <a:rPr lang="ru-RU" dirty="0" smtClean="0"/>
              <a:t> млн. евро, Соединенное Королевство – 10 млн. фунтов стерлингов</a:t>
            </a:r>
            <a:endParaRPr lang="en-US" dirty="0" smtClean="0"/>
          </a:p>
          <a:p>
            <a:pPr>
              <a:lnSpc>
                <a:spcPct val="110000"/>
              </a:lnSpc>
              <a:spcBef>
                <a:spcPts val="0"/>
              </a:spcBef>
            </a:pPr>
            <a:r>
              <a:rPr lang="ru-RU" sz="3600" dirty="0" smtClean="0"/>
              <a:t>Ассигнования по состоянию на </a:t>
            </a:r>
            <a:r>
              <a:rPr lang="en-US" sz="3600" dirty="0" smtClean="0"/>
              <a:t>29</a:t>
            </a:r>
            <a:r>
              <a:rPr lang="ru-RU" sz="3600" dirty="0" smtClean="0"/>
              <a:t> июня</a:t>
            </a:r>
            <a:r>
              <a:rPr lang="en-US" sz="3600" dirty="0" smtClean="0"/>
              <a:t> 2012 </a:t>
            </a:r>
            <a:r>
              <a:rPr lang="ru-RU" sz="3600" dirty="0" smtClean="0"/>
              <a:t>года</a:t>
            </a:r>
            <a:r>
              <a:rPr lang="en-US" sz="3600" dirty="0" smtClean="0"/>
              <a:t>:</a:t>
            </a:r>
            <a:r>
              <a:rPr lang="ru-RU" sz="3600" dirty="0" smtClean="0"/>
              <a:t> </a:t>
            </a:r>
            <a:r>
              <a:rPr lang="en-US" sz="3600" dirty="0" smtClean="0"/>
              <a:t>166</a:t>
            </a:r>
            <a:r>
              <a:rPr lang="ru-RU" sz="3600" dirty="0" smtClean="0"/>
              <a:t> млн. долл. США</a:t>
            </a:r>
            <a:r>
              <a:rPr lang="en-US" sz="3600" dirty="0" smtClean="0"/>
              <a:t> </a:t>
            </a:r>
          </a:p>
          <a:p>
            <a:pPr>
              <a:lnSpc>
                <a:spcPct val="110000"/>
              </a:lnSpc>
              <a:spcBef>
                <a:spcPts val="0"/>
              </a:spcBef>
            </a:pPr>
            <a:r>
              <a:rPr lang="ru-RU" sz="3600" dirty="0" smtClean="0"/>
              <a:t>Объем доступных средств на текущий момент</a:t>
            </a:r>
            <a:r>
              <a:rPr lang="en-US" sz="3600" dirty="0" smtClean="0"/>
              <a:t>: 107</a:t>
            </a:r>
            <a:r>
              <a:rPr lang="ru-RU" sz="3600" dirty="0" smtClean="0"/>
              <a:t>,</a:t>
            </a:r>
            <a:r>
              <a:rPr lang="en-US" sz="3600" dirty="0" smtClean="0"/>
              <a:t>6</a:t>
            </a:r>
            <a:r>
              <a:rPr lang="ru-RU" sz="3600" dirty="0" smtClean="0"/>
              <a:t> млн. долл. США</a:t>
            </a:r>
            <a:endParaRPr lang="en-US" sz="3600" dirty="0" smtClean="0"/>
          </a:p>
          <a:p>
            <a:pPr>
              <a:lnSpc>
                <a:spcPct val="110000"/>
              </a:lnSpc>
              <a:spcBef>
                <a:spcPts val="0"/>
              </a:spcBef>
            </a:pPr>
            <a:r>
              <a:rPr lang="ru-RU" sz="3600" dirty="0" smtClean="0"/>
              <a:t>Расчетный объем доступных средств к концу </a:t>
            </a:r>
            <a:r>
              <a:rPr lang="en-US" sz="3600" dirty="0" smtClean="0"/>
              <a:t>2012</a:t>
            </a:r>
            <a:r>
              <a:rPr lang="ru-RU" sz="3600" dirty="0" smtClean="0"/>
              <a:t> года</a:t>
            </a:r>
            <a:r>
              <a:rPr lang="en-US" sz="3600" dirty="0" smtClean="0"/>
              <a:t>:</a:t>
            </a:r>
          </a:p>
          <a:p>
            <a:pPr lvl="1">
              <a:lnSpc>
                <a:spcPct val="110000"/>
              </a:lnSpc>
              <a:spcBef>
                <a:spcPts val="0"/>
              </a:spcBef>
            </a:pPr>
            <a:r>
              <a:rPr lang="ru-RU" dirty="0" smtClean="0"/>
              <a:t>Средняя оценка – 223 млн. долл. США</a:t>
            </a:r>
            <a:r>
              <a:rPr lang="en-US" dirty="0" smtClean="0"/>
              <a:t> (</a:t>
            </a:r>
            <a:r>
              <a:rPr lang="ru-RU" dirty="0" smtClean="0"/>
              <a:t>низкая – </a:t>
            </a:r>
            <a:r>
              <a:rPr lang="en-US" dirty="0" smtClean="0"/>
              <a:t>20</a:t>
            </a:r>
            <a:r>
              <a:rPr lang="ru-RU" dirty="0" smtClean="0"/>
              <a:t>5 млн. долл. США, высокая</a:t>
            </a:r>
            <a:r>
              <a:rPr lang="en-US" dirty="0" smtClean="0"/>
              <a:t> </a:t>
            </a:r>
            <a:r>
              <a:rPr lang="ru-RU" dirty="0" smtClean="0"/>
              <a:t>– 244 млн. долл. США</a:t>
            </a:r>
            <a:r>
              <a:rPr lang="en-US" dirty="0" smtClean="0"/>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457200" y="1143000"/>
            <a:ext cx="8229600" cy="731838"/>
          </a:xfrm>
        </p:spPr>
        <p:txBody>
          <a:bodyPr/>
          <a:lstStyle/>
          <a:p>
            <a:pPr eaLnBrk="1" hangingPunct="1"/>
            <a:r>
              <a:rPr lang="ru-RU" sz="4000" dirty="0" smtClean="0">
                <a:latin typeface="Calibri" pitchFamily="34" charset="0"/>
              </a:rPr>
              <a:t>Институциональная структура ГЭФ</a:t>
            </a:r>
            <a:endParaRPr lang="en-US" sz="4000" dirty="0" smtClean="0">
              <a:latin typeface="Calibri" pitchFamily="34" charset="0"/>
            </a:endParaRPr>
          </a:p>
        </p:txBody>
      </p:sp>
      <p:sp>
        <p:nvSpPr>
          <p:cNvPr id="6"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4400" b="1" i="0" u="none" strike="noStrike" kern="1200" cap="none" spc="0" normalizeH="0" baseline="0" noProof="0" dirty="0" smtClean="0">
                <a:ln>
                  <a:noFill/>
                </a:ln>
                <a:solidFill>
                  <a:schemeClr val="bg1"/>
                </a:solidFill>
                <a:effectLst/>
                <a:uLnTx/>
                <a:uFillTx/>
                <a:latin typeface="+mj-lt"/>
                <a:ea typeface="+mj-ea"/>
                <a:cs typeface="+mj-cs"/>
              </a:rPr>
              <a:t>Как получить доступ к ресурсам Трастового фонда ГЭФ</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grpSp>
        <p:nvGrpSpPr>
          <p:cNvPr id="1028" name="Group 4"/>
          <p:cNvGrpSpPr>
            <a:grpSpLocks noChangeAspect="1"/>
          </p:cNvGrpSpPr>
          <p:nvPr/>
        </p:nvGrpSpPr>
        <p:grpSpPr bwMode="auto">
          <a:xfrm>
            <a:off x="152400" y="1789113"/>
            <a:ext cx="8710615" cy="4324351"/>
            <a:chOff x="96" y="1127"/>
            <a:chExt cx="5487" cy="2724"/>
          </a:xfrm>
        </p:grpSpPr>
        <p:sp>
          <p:nvSpPr>
            <p:cNvPr id="1027" name="AutoShape 3"/>
            <p:cNvSpPr>
              <a:spLocks noChangeAspect="1" noChangeArrowheads="1" noTextEdit="1"/>
            </p:cNvSpPr>
            <p:nvPr/>
          </p:nvSpPr>
          <p:spPr bwMode="auto">
            <a:xfrm>
              <a:off x="96" y="1152"/>
              <a:ext cx="5487" cy="26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grpSp>
          <p:nvGrpSpPr>
            <p:cNvPr id="1038" name="Group 14"/>
            <p:cNvGrpSpPr>
              <a:grpSpLocks/>
            </p:cNvGrpSpPr>
            <p:nvPr/>
          </p:nvGrpSpPr>
          <p:grpSpPr bwMode="auto">
            <a:xfrm>
              <a:off x="1543" y="1712"/>
              <a:ext cx="458" cy="184"/>
              <a:chOff x="1543" y="1712"/>
              <a:chExt cx="458" cy="184"/>
            </a:xfrm>
          </p:grpSpPr>
          <p:sp>
            <p:nvSpPr>
              <p:cNvPr id="1029" name="Freeform 5"/>
              <p:cNvSpPr>
                <a:spLocks/>
              </p:cNvSpPr>
              <p:nvPr/>
            </p:nvSpPr>
            <p:spPr bwMode="auto">
              <a:xfrm>
                <a:off x="1972" y="1712"/>
                <a:ext cx="29" cy="183"/>
              </a:xfrm>
              <a:custGeom>
                <a:avLst/>
                <a:gdLst/>
                <a:ahLst/>
                <a:cxnLst>
                  <a:cxn ang="0">
                    <a:pos x="0" y="183"/>
                  </a:cxn>
                  <a:cxn ang="0">
                    <a:pos x="0" y="29"/>
                  </a:cxn>
                  <a:cxn ang="0">
                    <a:pos x="29" y="0"/>
                  </a:cxn>
                  <a:cxn ang="0">
                    <a:pos x="29" y="154"/>
                  </a:cxn>
                  <a:cxn ang="0">
                    <a:pos x="0" y="183"/>
                  </a:cxn>
                </a:cxnLst>
                <a:rect l="0" t="0" r="r" b="b"/>
                <a:pathLst>
                  <a:path w="29" h="183">
                    <a:moveTo>
                      <a:pt x="0" y="183"/>
                    </a:moveTo>
                    <a:lnTo>
                      <a:pt x="0" y="29"/>
                    </a:lnTo>
                    <a:lnTo>
                      <a:pt x="29" y="0"/>
                    </a:lnTo>
                    <a:lnTo>
                      <a:pt x="29" y="154"/>
                    </a:lnTo>
                    <a:lnTo>
                      <a:pt x="0" y="183"/>
                    </a:lnTo>
                    <a:close/>
                  </a:path>
                </a:pathLst>
              </a:custGeom>
              <a:solidFill>
                <a:srgbClr val="B4E1B4"/>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30" name="Line 6"/>
              <p:cNvSpPr>
                <a:spLocks noChangeShapeType="1"/>
              </p:cNvSpPr>
              <p:nvPr/>
            </p:nvSpPr>
            <p:spPr bwMode="auto">
              <a:xfrm flipV="1">
                <a:off x="1972" y="1866"/>
                <a:ext cx="29" cy="29"/>
              </a:xfrm>
              <a:prstGeom prst="line">
                <a:avLst/>
              </a:prstGeom>
              <a:noFill/>
              <a:ln w="1" cap="flat">
                <a:solidFill>
                  <a:srgbClr val="B4E1B4"/>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31" name="Freeform 7"/>
              <p:cNvSpPr>
                <a:spLocks/>
              </p:cNvSpPr>
              <p:nvPr/>
            </p:nvSpPr>
            <p:spPr bwMode="auto">
              <a:xfrm>
                <a:off x="1543" y="1712"/>
                <a:ext cx="458" cy="29"/>
              </a:xfrm>
              <a:custGeom>
                <a:avLst/>
                <a:gdLst/>
                <a:ahLst/>
                <a:cxnLst>
                  <a:cxn ang="0">
                    <a:pos x="429" y="29"/>
                  </a:cxn>
                  <a:cxn ang="0">
                    <a:pos x="0" y="29"/>
                  </a:cxn>
                  <a:cxn ang="0">
                    <a:pos x="29" y="0"/>
                  </a:cxn>
                  <a:cxn ang="0">
                    <a:pos x="458" y="0"/>
                  </a:cxn>
                  <a:cxn ang="0">
                    <a:pos x="429" y="29"/>
                  </a:cxn>
                </a:cxnLst>
                <a:rect l="0" t="0" r="r" b="b"/>
                <a:pathLst>
                  <a:path w="458" h="29">
                    <a:moveTo>
                      <a:pt x="429" y="29"/>
                    </a:moveTo>
                    <a:lnTo>
                      <a:pt x="0" y="29"/>
                    </a:lnTo>
                    <a:lnTo>
                      <a:pt x="29" y="0"/>
                    </a:lnTo>
                    <a:lnTo>
                      <a:pt x="458" y="0"/>
                    </a:lnTo>
                    <a:lnTo>
                      <a:pt x="429" y="29"/>
                    </a:lnTo>
                    <a:close/>
                  </a:path>
                </a:pathLst>
              </a:custGeom>
              <a:solidFill>
                <a:srgbClr val="799879"/>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32" name="Line 8"/>
              <p:cNvSpPr>
                <a:spLocks noChangeShapeType="1"/>
              </p:cNvSpPr>
              <p:nvPr/>
            </p:nvSpPr>
            <p:spPr bwMode="auto">
              <a:xfrm flipV="1">
                <a:off x="1972" y="1712"/>
                <a:ext cx="29" cy="29"/>
              </a:xfrm>
              <a:prstGeom prst="line">
                <a:avLst/>
              </a:prstGeom>
              <a:noFill/>
              <a:ln w="1" cap="flat">
                <a:solidFill>
                  <a:srgbClr val="799879"/>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33" name="Rectangle 9"/>
              <p:cNvSpPr>
                <a:spLocks noChangeArrowheads="1"/>
              </p:cNvSpPr>
              <p:nvPr/>
            </p:nvSpPr>
            <p:spPr bwMode="auto">
              <a:xfrm>
                <a:off x="1543" y="1741"/>
                <a:ext cx="429" cy="154"/>
              </a:xfrm>
              <a:prstGeom prst="rect">
                <a:avLst/>
              </a:prstGeom>
              <a:solidFill>
                <a:srgbClr val="9CC49C"/>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34" name="Line 10"/>
              <p:cNvSpPr>
                <a:spLocks noChangeShapeType="1"/>
              </p:cNvSpPr>
              <p:nvPr/>
            </p:nvSpPr>
            <p:spPr bwMode="auto">
              <a:xfrm>
                <a:off x="1543" y="1741"/>
                <a:ext cx="1" cy="154"/>
              </a:xfrm>
              <a:prstGeom prst="line">
                <a:avLst/>
              </a:prstGeom>
              <a:noFill/>
              <a:ln w="8" cap="flat">
                <a:solidFill>
                  <a:srgbClr val="ABD6A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35" name="Line 11"/>
              <p:cNvSpPr>
                <a:spLocks noChangeShapeType="1"/>
              </p:cNvSpPr>
              <p:nvPr/>
            </p:nvSpPr>
            <p:spPr bwMode="auto">
              <a:xfrm>
                <a:off x="1543" y="1895"/>
                <a:ext cx="429"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36" name="Line 12"/>
              <p:cNvSpPr>
                <a:spLocks noChangeShapeType="1"/>
              </p:cNvSpPr>
              <p:nvPr/>
            </p:nvSpPr>
            <p:spPr bwMode="auto">
              <a:xfrm flipV="1">
                <a:off x="1972" y="1741"/>
                <a:ext cx="1" cy="154"/>
              </a:xfrm>
              <a:prstGeom prst="line">
                <a:avLst/>
              </a:prstGeom>
              <a:noFill/>
              <a:ln w="8" cap="flat">
                <a:solidFill>
                  <a:srgbClr val="BBEAB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37" name="Line 13"/>
              <p:cNvSpPr>
                <a:spLocks noChangeShapeType="1"/>
              </p:cNvSpPr>
              <p:nvPr/>
            </p:nvSpPr>
            <p:spPr bwMode="auto">
              <a:xfrm flipH="1">
                <a:off x="1543" y="1741"/>
                <a:ext cx="429"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sp>
          <p:nvSpPr>
            <p:cNvPr id="1039" name="Rectangle 15"/>
            <p:cNvSpPr>
              <a:spLocks noChangeArrowheads="1"/>
            </p:cNvSpPr>
            <p:nvPr/>
          </p:nvSpPr>
          <p:spPr bwMode="auto">
            <a:xfrm>
              <a:off x="1652" y="1773"/>
              <a:ext cx="249"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rgbClr val="605631"/>
                  </a:solidFill>
                  <a:effectLst/>
                  <a:latin typeface="Arial" pitchFamily="34" charset="0"/>
                  <a:cs typeface="Arial" pitchFamily="34" charset="0"/>
                </a:rPr>
                <a:t>STAP</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46" name="Group 22"/>
            <p:cNvGrpSpPr>
              <a:grpSpLocks/>
            </p:cNvGrpSpPr>
            <p:nvPr/>
          </p:nvGrpSpPr>
          <p:grpSpPr bwMode="auto">
            <a:xfrm>
              <a:off x="100" y="1840"/>
              <a:ext cx="879" cy="490"/>
              <a:chOff x="100" y="1840"/>
              <a:chExt cx="879" cy="490"/>
            </a:xfrm>
          </p:grpSpPr>
          <p:grpSp>
            <p:nvGrpSpPr>
              <p:cNvPr id="1044" name="Group 20"/>
              <p:cNvGrpSpPr>
                <a:grpSpLocks/>
              </p:cNvGrpSpPr>
              <p:nvPr/>
            </p:nvGrpSpPr>
            <p:grpSpPr bwMode="auto">
              <a:xfrm>
                <a:off x="100" y="1840"/>
                <a:ext cx="879" cy="490"/>
                <a:chOff x="100" y="1840"/>
                <a:chExt cx="879" cy="490"/>
              </a:xfrm>
            </p:grpSpPr>
            <p:sp>
              <p:nvSpPr>
                <p:cNvPr id="1040" name="Freeform 16"/>
                <p:cNvSpPr>
                  <a:spLocks/>
                </p:cNvSpPr>
                <p:nvPr/>
              </p:nvSpPr>
              <p:spPr bwMode="auto">
                <a:xfrm>
                  <a:off x="950" y="1840"/>
                  <a:ext cx="29" cy="490"/>
                </a:xfrm>
                <a:custGeom>
                  <a:avLst/>
                  <a:gdLst/>
                  <a:ahLst/>
                  <a:cxnLst>
                    <a:cxn ang="0">
                      <a:pos x="0" y="490"/>
                    </a:cxn>
                    <a:cxn ang="0">
                      <a:pos x="0" y="29"/>
                    </a:cxn>
                    <a:cxn ang="0">
                      <a:pos x="29" y="0"/>
                    </a:cxn>
                    <a:cxn ang="0">
                      <a:pos x="29" y="461"/>
                    </a:cxn>
                    <a:cxn ang="0">
                      <a:pos x="0" y="490"/>
                    </a:cxn>
                  </a:cxnLst>
                  <a:rect l="0" t="0" r="r" b="b"/>
                  <a:pathLst>
                    <a:path w="29" h="490">
                      <a:moveTo>
                        <a:pt x="0" y="490"/>
                      </a:moveTo>
                      <a:lnTo>
                        <a:pt x="0" y="29"/>
                      </a:lnTo>
                      <a:lnTo>
                        <a:pt x="29" y="0"/>
                      </a:lnTo>
                      <a:lnTo>
                        <a:pt x="29" y="461"/>
                      </a:lnTo>
                      <a:lnTo>
                        <a:pt x="0" y="490"/>
                      </a:lnTo>
                      <a:close/>
                    </a:path>
                  </a:pathLst>
                </a:custGeom>
                <a:solidFill>
                  <a:srgbClr val="6D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41" name="Line 17"/>
                <p:cNvSpPr>
                  <a:spLocks noChangeShapeType="1"/>
                </p:cNvSpPr>
                <p:nvPr/>
              </p:nvSpPr>
              <p:spPr bwMode="auto">
                <a:xfrm flipV="1">
                  <a:off x="950" y="2301"/>
                  <a:ext cx="29" cy="29"/>
                </a:xfrm>
                <a:prstGeom prst="line">
                  <a:avLst/>
                </a:prstGeom>
                <a:noFill/>
                <a:ln w="1" cap="flat">
                  <a:solidFill>
                    <a:srgbClr val="6D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42" name="Freeform 18"/>
                <p:cNvSpPr>
                  <a:spLocks/>
                </p:cNvSpPr>
                <p:nvPr/>
              </p:nvSpPr>
              <p:spPr bwMode="auto">
                <a:xfrm>
                  <a:off x="100" y="1840"/>
                  <a:ext cx="879" cy="29"/>
                </a:xfrm>
                <a:custGeom>
                  <a:avLst/>
                  <a:gdLst/>
                  <a:ahLst/>
                  <a:cxnLst>
                    <a:cxn ang="0">
                      <a:pos x="850" y="29"/>
                    </a:cxn>
                    <a:cxn ang="0">
                      <a:pos x="0" y="29"/>
                    </a:cxn>
                    <a:cxn ang="0">
                      <a:pos x="29" y="0"/>
                    </a:cxn>
                    <a:cxn ang="0">
                      <a:pos x="879" y="0"/>
                    </a:cxn>
                    <a:cxn ang="0">
                      <a:pos x="850" y="29"/>
                    </a:cxn>
                  </a:cxnLst>
                  <a:rect l="0" t="0" r="r" b="b"/>
                  <a:pathLst>
                    <a:path w="879" h="29">
                      <a:moveTo>
                        <a:pt x="850" y="29"/>
                      </a:moveTo>
                      <a:lnTo>
                        <a:pt x="0" y="29"/>
                      </a:lnTo>
                      <a:lnTo>
                        <a:pt x="29" y="0"/>
                      </a:lnTo>
                      <a:lnTo>
                        <a:pt x="879" y="0"/>
                      </a:lnTo>
                      <a:lnTo>
                        <a:pt x="850" y="29"/>
                      </a:lnTo>
                      <a:close/>
                    </a:path>
                  </a:pathLst>
                </a:custGeom>
                <a:solidFill>
                  <a:srgbClr val="4A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43" name="Line 19"/>
                <p:cNvSpPr>
                  <a:spLocks noChangeShapeType="1"/>
                </p:cNvSpPr>
                <p:nvPr/>
              </p:nvSpPr>
              <p:spPr bwMode="auto">
                <a:xfrm flipV="1">
                  <a:off x="950" y="1840"/>
                  <a:ext cx="29" cy="29"/>
                </a:xfrm>
                <a:prstGeom prst="line">
                  <a:avLst/>
                </a:prstGeom>
                <a:noFill/>
                <a:ln w="1" cap="flat">
                  <a:solidFill>
                    <a:srgbClr val="4A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pic>
            <p:nvPicPr>
              <p:cNvPr id="1045" name="Picture 21"/>
              <p:cNvPicPr>
                <a:picLocks noChangeAspect="1" noChangeArrowheads="1"/>
              </p:cNvPicPr>
              <p:nvPr/>
            </p:nvPicPr>
            <p:blipFill>
              <a:blip r:embed="rId2" cstate="print"/>
              <a:srcRect/>
              <a:stretch>
                <a:fillRect/>
              </a:stretch>
            </p:blipFill>
            <p:spPr bwMode="auto">
              <a:xfrm>
                <a:off x="100" y="1868"/>
                <a:ext cx="850" cy="462"/>
              </a:xfrm>
              <a:prstGeom prst="rect">
                <a:avLst/>
              </a:prstGeom>
              <a:noFill/>
              <a:ln w="9525">
                <a:noFill/>
                <a:miter lim="800000"/>
                <a:headEnd/>
                <a:tailEnd/>
              </a:ln>
            </p:spPr>
          </p:pic>
        </p:grpSp>
        <p:sp>
          <p:nvSpPr>
            <p:cNvPr id="1047" name="Rectangle 23"/>
            <p:cNvSpPr>
              <a:spLocks noChangeArrowheads="1"/>
            </p:cNvSpPr>
            <p:nvPr/>
          </p:nvSpPr>
          <p:spPr bwMode="auto">
            <a:xfrm>
              <a:off x="187" y="1903"/>
              <a:ext cx="719"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F8F8F8"/>
                  </a:solidFill>
                  <a:effectLst/>
                  <a:latin typeface="Arial" pitchFamily="34" charset="0"/>
                  <a:cs typeface="Arial" pitchFamily="34" charset="0"/>
                </a:rPr>
                <a:t>GEF Assembly</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48" name="Rectangle 24"/>
            <p:cNvSpPr>
              <a:spLocks noChangeArrowheads="1"/>
            </p:cNvSpPr>
            <p:nvPr/>
          </p:nvSpPr>
          <p:spPr bwMode="auto">
            <a:xfrm>
              <a:off x="315" y="2076"/>
              <a:ext cx="485"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Countries: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49" name="Rectangle 25"/>
            <p:cNvSpPr>
              <a:spLocks noChangeArrowheads="1"/>
            </p:cNvSpPr>
            <p:nvPr/>
          </p:nvSpPr>
          <p:spPr bwMode="auto">
            <a:xfrm>
              <a:off x="268" y="2191"/>
              <a:ext cx="396"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Political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50" name="Rectangle 26"/>
            <p:cNvSpPr>
              <a:spLocks noChangeArrowheads="1"/>
            </p:cNvSpPr>
            <p:nvPr/>
          </p:nvSpPr>
          <p:spPr bwMode="auto">
            <a:xfrm>
              <a:off x="624" y="2191"/>
              <a:ext cx="200"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FPs</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60" name="Group 36"/>
            <p:cNvGrpSpPr>
              <a:grpSpLocks/>
            </p:cNvGrpSpPr>
            <p:nvPr/>
          </p:nvGrpSpPr>
          <p:grpSpPr bwMode="auto">
            <a:xfrm>
              <a:off x="2398" y="2069"/>
              <a:ext cx="880" cy="664"/>
              <a:chOff x="2398" y="2069"/>
              <a:chExt cx="880" cy="664"/>
            </a:xfrm>
          </p:grpSpPr>
          <p:sp>
            <p:nvSpPr>
              <p:cNvPr id="1051" name="Freeform 27"/>
              <p:cNvSpPr>
                <a:spLocks/>
              </p:cNvSpPr>
              <p:nvPr/>
            </p:nvSpPr>
            <p:spPr bwMode="auto">
              <a:xfrm>
                <a:off x="3249" y="2069"/>
                <a:ext cx="29" cy="663"/>
              </a:xfrm>
              <a:custGeom>
                <a:avLst/>
                <a:gdLst/>
                <a:ahLst/>
                <a:cxnLst>
                  <a:cxn ang="0">
                    <a:pos x="0" y="663"/>
                  </a:cxn>
                  <a:cxn ang="0">
                    <a:pos x="0" y="29"/>
                  </a:cxn>
                  <a:cxn ang="0">
                    <a:pos x="29" y="0"/>
                  </a:cxn>
                  <a:cxn ang="0">
                    <a:pos x="29" y="635"/>
                  </a:cxn>
                  <a:cxn ang="0">
                    <a:pos x="0" y="663"/>
                  </a:cxn>
                </a:cxnLst>
                <a:rect l="0" t="0" r="r" b="b"/>
                <a:pathLst>
                  <a:path w="29" h="663">
                    <a:moveTo>
                      <a:pt x="0" y="663"/>
                    </a:moveTo>
                    <a:lnTo>
                      <a:pt x="0" y="29"/>
                    </a:lnTo>
                    <a:lnTo>
                      <a:pt x="29" y="0"/>
                    </a:lnTo>
                    <a:lnTo>
                      <a:pt x="29" y="635"/>
                    </a:lnTo>
                    <a:lnTo>
                      <a:pt x="0" y="663"/>
                    </a:lnTo>
                    <a:close/>
                  </a:path>
                </a:pathLst>
              </a:custGeom>
              <a:solidFill>
                <a:srgbClr val="B4E1B4"/>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52" name="Line 28"/>
              <p:cNvSpPr>
                <a:spLocks noChangeShapeType="1"/>
              </p:cNvSpPr>
              <p:nvPr/>
            </p:nvSpPr>
            <p:spPr bwMode="auto">
              <a:xfrm flipV="1">
                <a:off x="3249" y="2704"/>
                <a:ext cx="29" cy="28"/>
              </a:xfrm>
              <a:prstGeom prst="line">
                <a:avLst/>
              </a:prstGeom>
              <a:noFill/>
              <a:ln w="1" cap="flat">
                <a:solidFill>
                  <a:srgbClr val="B4E1B4"/>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53" name="Freeform 29"/>
              <p:cNvSpPr>
                <a:spLocks/>
              </p:cNvSpPr>
              <p:nvPr/>
            </p:nvSpPr>
            <p:spPr bwMode="auto">
              <a:xfrm>
                <a:off x="2398" y="2069"/>
                <a:ext cx="880" cy="29"/>
              </a:xfrm>
              <a:custGeom>
                <a:avLst/>
                <a:gdLst/>
                <a:ahLst/>
                <a:cxnLst>
                  <a:cxn ang="0">
                    <a:pos x="851" y="29"/>
                  </a:cxn>
                  <a:cxn ang="0">
                    <a:pos x="0" y="29"/>
                  </a:cxn>
                  <a:cxn ang="0">
                    <a:pos x="29" y="0"/>
                  </a:cxn>
                  <a:cxn ang="0">
                    <a:pos x="880" y="0"/>
                  </a:cxn>
                  <a:cxn ang="0">
                    <a:pos x="851" y="29"/>
                  </a:cxn>
                </a:cxnLst>
                <a:rect l="0" t="0" r="r" b="b"/>
                <a:pathLst>
                  <a:path w="880" h="29">
                    <a:moveTo>
                      <a:pt x="851" y="29"/>
                    </a:moveTo>
                    <a:lnTo>
                      <a:pt x="0" y="29"/>
                    </a:lnTo>
                    <a:lnTo>
                      <a:pt x="29" y="0"/>
                    </a:lnTo>
                    <a:lnTo>
                      <a:pt x="880" y="0"/>
                    </a:lnTo>
                    <a:lnTo>
                      <a:pt x="851" y="29"/>
                    </a:lnTo>
                    <a:close/>
                  </a:path>
                </a:pathLst>
              </a:custGeom>
              <a:solidFill>
                <a:srgbClr val="799879"/>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54" name="Line 30"/>
              <p:cNvSpPr>
                <a:spLocks noChangeShapeType="1"/>
              </p:cNvSpPr>
              <p:nvPr/>
            </p:nvSpPr>
            <p:spPr bwMode="auto">
              <a:xfrm flipV="1">
                <a:off x="3249" y="2069"/>
                <a:ext cx="29" cy="29"/>
              </a:xfrm>
              <a:prstGeom prst="line">
                <a:avLst/>
              </a:prstGeom>
              <a:noFill/>
              <a:ln w="1" cap="flat">
                <a:solidFill>
                  <a:srgbClr val="799879"/>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55" name="Rectangle 31"/>
              <p:cNvSpPr>
                <a:spLocks noChangeArrowheads="1"/>
              </p:cNvSpPr>
              <p:nvPr/>
            </p:nvSpPr>
            <p:spPr bwMode="auto">
              <a:xfrm>
                <a:off x="2398" y="2098"/>
                <a:ext cx="851" cy="634"/>
              </a:xfrm>
              <a:prstGeom prst="rect">
                <a:avLst/>
              </a:prstGeom>
              <a:solidFill>
                <a:srgbClr val="9CC49C"/>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56" name="Line 32"/>
              <p:cNvSpPr>
                <a:spLocks noChangeShapeType="1"/>
              </p:cNvSpPr>
              <p:nvPr/>
            </p:nvSpPr>
            <p:spPr bwMode="auto">
              <a:xfrm>
                <a:off x="2398" y="2098"/>
                <a:ext cx="1" cy="634"/>
              </a:xfrm>
              <a:prstGeom prst="line">
                <a:avLst/>
              </a:prstGeom>
              <a:noFill/>
              <a:ln w="8" cap="flat">
                <a:solidFill>
                  <a:srgbClr val="ABD6A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57" name="Line 33"/>
              <p:cNvSpPr>
                <a:spLocks noChangeShapeType="1"/>
              </p:cNvSpPr>
              <p:nvPr/>
            </p:nvSpPr>
            <p:spPr bwMode="auto">
              <a:xfrm>
                <a:off x="2398" y="2732"/>
                <a:ext cx="851"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58" name="Line 34"/>
              <p:cNvSpPr>
                <a:spLocks noChangeShapeType="1"/>
              </p:cNvSpPr>
              <p:nvPr/>
            </p:nvSpPr>
            <p:spPr bwMode="auto">
              <a:xfrm flipV="1">
                <a:off x="3249" y="2098"/>
                <a:ext cx="1" cy="634"/>
              </a:xfrm>
              <a:prstGeom prst="line">
                <a:avLst/>
              </a:prstGeom>
              <a:noFill/>
              <a:ln w="8" cap="flat">
                <a:solidFill>
                  <a:srgbClr val="BBEAB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59" name="Line 35"/>
              <p:cNvSpPr>
                <a:spLocks noChangeShapeType="1"/>
              </p:cNvSpPr>
              <p:nvPr/>
            </p:nvSpPr>
            <p:spPr bwMode="auto">
              <a:xfrm flipH="1">
                <a:off x="2398" y="2098"/>
                <a:ext cx="851"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sp>
          <p:nvSpPr>
            <p:cNvPr id="1061" name="Rectangle 37"/>
            <p:cNvSpPr>
              <a:spLocks noChangeArrowheads="1"/>
            </p:cNvSpPr>
            <p:nvPr/>
          </p:nvSpPr>
          <p:spPr bwMode="auto">
            <a:xfrm>
              <a:off x="2724" y="2305"/>
              <a:ext cx="271"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GEF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62" name="Rectangle 38"/>
            <p:cNvSpPr>
              <a:spLocks noChangeArrowheads="1"/>
            </p:cNvSpPr>
            <p:nvPr/>
          </p:nvSpPr>
          <p:spPr bwMode="auto">
            <a:xfrm>
              <a:off x="2577" y="2420"/>
              <a:ext cx="54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Secretariat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72" name="Group 48"/>
            <p:cNvGrpSpPr>
              <a:grpSpLocks/>
            </p:cNvGrpSpPr>
            <p:nvPr/>
          </p:nvGrpSpPr>
          <p:grpSpPr bwMode="auto">
            <a:xfrm>
              <a:off x="3494" y="1906"/>
              <a:ext cx="954" cy="1933"/>
              <a:chOff x="3494" y="1906"/>
              <a:chExt cx="954" cy="1933"/>
            </a:xfrm>
          </p:grpSpPr>
          <p:sp>
            <p:nvSpPr>
              <p:cNvPr id="1063" name="Freeform 39"/>
              <p:cNvSpPr>
                <a:spLocks/>
              </p:cNvSpPr>
              <p:nvPr/>
            </p:nvSpPr>
            <p:spPr bwMode="auto">
              <a:xfrm>
                <a:off x="4420" y="1906"/>
                <a:ext cx="28" cy="1932"/>
              </a:xfrm>
              <a:custGeom>
                <a:avLst/>
                <a:gdLst/>
                <a:ahLst/>
                <a:cxnLst>
                  <a:cxn ang="0">
                    <a:pos x="0" y="1932"/>
                  </a:cxn>
                  <a:cxn ang="0">
                    <a:pos x="0" y="29"/>
                  </a:cxn>
                  <a:cxn ang="0">
                    <a:pos x="28" y="0"/>
                  </a:cxn>
                  <a:cxn ang="0">
                    <a:pos x="28" y="1904"/>
                  </a:cxn>
                  <a:cxn ang="0">
                    <a:pos x="0" y="1932"/>
                  </a:cxn>
                </a:cxnLst>
                <a:rect l="0" t="0" r="r" b="b"/>
                <a:pathLst>
                  <a:path w="28" h="1932">
                    <a:moveTo>
                      <a:pt x="0" y="1932"/>
                    </a:moveTo>
                    <a:lnTo>
                      <a:pt x="0" y="29"/>
                    </a:lnTo>
                    <a:lnTo>
                      <a:pt x="28" y="0"/>
                    </a:lnTo>
                    <a:lnTo>
                      <a:pt x="28" y="1904"/>
                    </a:lnTo>
                    <a:lnTo>
                      <a:pt x="0" y="1932"/>
                    </a:lnTo>
                    <a:close/>
                  </a:path>
                </a:pathLst>
              </a:custGeom>
              <a:solidFill>
                <a:srgbClr val="B4E1B4"/>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64" name="Line 40"/>
              <p:cNvSpPr>
                <a:spLocks noChangeShapeType="1"/>
              </p:cNvSpPr>
              <p:nvPr/>
            </p:nvSpPr>
            <p:spPr bwMode="auto">
              <a:xfrm flipV="1">
                <a:off x="4420" y="3810"/>
                <a:ext cx="28" cy="28"/>
              </a:xfrm>
              <a:prstGeom prst="line">
                <a:avLst/>
              </a:prstGeom>
              <a:noFill/>
              <a:ln w="1" cap="flat">
                <a:solidFill>
                  <a:srgbClr val="B4E1B4"/>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65" name="Freeform 41"/>
              <p:cNvSpPr>
                <a:spLocks/>
              </p:cNvSpPr>
              <p:nvPr/>
            </p:nvSpPr>
            <p:spPr bwMode="auto">
              <a:xfrm>
                <a:off x="3494" y="1906"/>
                <a:ext cx="954" cy="29"/>
              </a:xfrm>
              <a:custGeom>
                <a:avLst/>
                <a:gdLst/>
                <a:ahLst/>
                <a:cxnLst>
                  <a:cxn ang="0">
                    <a:pos x="926" y="29"/>
                  </a:cxn>
                  <a:cxn ang="0">
                    <a:pos x="0" y="29"/>
                  </a:cxn>
                  <a:cxn ang="0">
                    <a:pos x="29" y="0"/>
                  </a:cxn>
                  <a:cxn ang="0">
                    <a:pos x="954" y="0"/>
                  </a:cxn>
                  <a:cxn ang="0">
                    <a:pos x="926" y="29"/>
                  </a:cxn>
                </a:cxnLst>
                <a:rect l="0" t="0" r="r" b="b"/>
                <a:pathLst>
                  <a:path w="954" h="29">
                    <a:moveTo>
                      <a:pt x="926" y="29"/>
                    </a:moveTo>
                    <a:lnTo>
                      <a:pt x="0" y="29"/>
                    </a:lnTo>
                    <a:lnTo>
                      <a:pt x="29" y="0"/>
                    </a:lnTo>
                    <a:lnTo>
                      <a:pt x="954" y="0"/>
                    </a:lnTo>
                    <a:lnTo>
                      <a:pt x="926" y="29"/>
                    </a:lnTo>
                    <a:close/>
                  </a:path>
                </a:pathLst>
              </a:custGeom>
              <a:solidFill>
                <a:srgbClr val="799879"/>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66" name="Line 42"/>
              <p:cNvSpPr>
                <a:spLocks noChangeShapeType="1"/>
              </p:cNvSpPr>
              <p:nvPr/>
            </p:nvSpPr>
            <p:spPr bwMode="auto">
              <a:xfrm flipV="1">
                <a:off x="4420" y="1906"/>
                <a:ext cx="28" cy="29"/>
              </a:xfrm>
              <a:prstGeom prst="line">
                <a:avLst/>
              </a:prstGeom>
              <a:noFill/>
              <a:ln w="1" cap="flat">
                <a:solidFill>
                  <a:srgbClr val="799879"/>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67" name="Rectangle 43"/>
              <p:cNvSpPr>
                <a:spLocks noChangeArrowheads="1"/>
              </p:cNvSpPr>
              <p:nvPr/>
            </p:nvSpPr>
            <p:spPr bwMode="auto">
              <a:xfrm>
                <a:off x="3494" y="1935"/>
                <a:ext cx="926" cy="1903"/>
              </a:xfrm>
              <a:prstGeom prst="rect">
                <a:avLst/>
              </a:prstGeom>
              <a:solidFill>
                <a:srgbClr val="9CC49C"/>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68" name="Line 44"/>
              <p:cNvSpPr>
                <a:spLocks noChangeShapeType="1"/>
              </p:cNvSpPr>
              <p:nvPr/>
            </p:nvSpPr>
            <p:spPr bwMode="auto">
              <a:xfrm>
                <a:off x="3494" y="1935"/>
                <a:ext cx="1" cy="1903"/>
              </a:xfrm>
              <a:prstGeom prst="line">
                <a:avLst/>
              </a:prstGeom>
              <a:noFill/>
              <a:ln w="8" cap="flat">
                <a:solidFill>
                  <a:srgbClr val="ABD6A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69" name="Line 45"/>
              <p:cNvSpPr>
                <a:spLocks noChangeShapeType="1"/>
              </p:cNvSpPr>
              <p:nvPr/>
            </p:nvSpPr>
            <p:spPr bwMode="auto">
              <a:xfrm>
                <a:off x="3494" y="3838"/>
                <a:ext cx="926"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70" name="Line 46"/>
              <p:cNvSpPr>
                <a:spLocks noChangeShapeType="1"/>
              </p:cNvSpPr>
              <p:nvPr/>
            </p:nvSpPr>
            <p:spPr bwMode="auto">
              <a:xfrm flipV="1">
                <a:off x="4420" y="1935"/>
                <a:ext cx="1" cy="1903"/>
              </a:xfrm>
              <a:prstGeom prst="line">
                <a:avLst/>
              </a:prstGeom>
              <a:noFill/>
              <a:ln w="8" cap="flat">
                <a:solidFill>
                  <a:srgbClr val="BBEAB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71" name="Line 47"/>
              <p:cNvSpPr>
                <a:spLocks noChangeShapeType="1"/>
              </p:cNvSpPr>
              <p:nvPr/>
            </p:nvSpPr>
            <p:spPr bwMode="auto">
              <a:xfrm flipH="1">
                <a:off x="3494" y="1935"/>
                <a:ext cx="926"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sp>
          <p:nvSpPr>
            <p:cNvPr id="1073" name="Rectangle 49"/>
            <p:cNvSpPr>
              <a:spLocks noChangeArrowheads="1"/>
            </p:cNvSpPr>
            <p:nvPr/>
          </p:nvSpPr>
          <p:spPr bwMode="auto">
            <a:xfrm>
              <a:off x="3581" y="1972"/>
              <a:ext cx="660"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GEF Agencies</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74" name="Rectangle 50"/>
            <p:cNvSpPr>
              <a:spLocks noChangeArrowheads="1"/>
            </p:cNvSpPr>
            <p:nvPr/>
          </p:nvSpPr>
          <p:spPr bwMode="auto">
            <a:xfrm>
              <a:off x="3581" y="2145"/>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75" name="Rectangle 51"/>
            <p:cNvSpPr>
              <a:spLocks noChangeArrowheads="1"/>
            </p:cNvSpPr>
            <p:nvPr/>
          </p:nvSpPr>
          <p:spPr bwMode="auto">
            <a:xfrm>
              <a:off x="3614" y="2142"/>
              <a:ext cx="317"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UNDP</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76" name="Rectangle 52"/>
            <p:cNvSpPr>
              <a:spLocks noChangeArrowheads="1"/>
            </p:cNvSpPr>
            <p:nvPr/>
          </p:nvSpPr>
          <p:spPr bwMode="auto">
            <a:xfrm>
              <a:off x="3581" y="2318"/>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77" name="Rectangle 53"/>
            <p:cNvSpPr>
              <a:spLocks noChangeArrowheads="1"/>
            </p:cNvSpPr>
            <p:nvPr/>
          </p:nvSpPr>
          <p:spPr bwMode="auto">
            <a:xfrm>
              <a:off x="3614" y="2315"/>
              <a:ext cx="312"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UNEP</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78" name="Rectangle 54"/>
            <p:cNvSpPr>
              <a:spLocks noChangeArrowheads="1"/>
            </p:cNvSpPr>
            <p:nvPr/>
          </p:nvSpPr>
          <p:spPr bwMode="auto">
            <a:xfrm>
              <a:off x="3581" y="2491"/>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79" name="Rectangle 55"/>
            <p:cNvSpPr>
              <a:spLocks noChangeArrowheads="1"/>
            </p:cNvSpPr>
            <p:nvPr/>
          </p:nvSpPr>
          <p:spPr bwMode="auto">
            <a:xfrm>
              <a:off x="3614" y="2488"/>
              <a:ext cx="58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World Bank</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80" name="Rectangle 56"/>
            <p:cNvSpPr>
              <a:spLocks noChangeArrowheads="1"/>
            </p:cNvSpPr>
            <p:nvPr/>
          </p:nvSpPr>
          <p:spPr bwMode="auto">
            <a:xfrm>
              <a:off x="3581" y="2661"/>
              <a:ext cx="251"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ADB</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81" name="Rectangle 57"/>
            <p:cNvSpPr>
              <a:spLocks noChangeArrowheads="1"/>
            </p:cNvSpPr>
            <p:nvPr/>
          </p:nvSpPr>
          <p:spPr bwMode="auto">
            <a:xfrm>
              <a:off x="3581" y="2838"/>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82" name="Rectangle 58"/>
            <p:cNvSpPr>
              <a:spLocks noChangeArrowheads="1"/>
            </p:cNvSpPr>
            <p:nvPr/>
          </p:nvSpPr>
          <p:spPr bwMode="auto">
            <a:xfrm>
              <a:off x="3614" y="2835"/>
              <a:ext cx="31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AFDB</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83" name="Rectangle 59"/>
            <p:cNvSpPr>
              <a:spLocks noChangeArrowheads="1"/>
            </p:cNvSpPr>
            <p:nvPr/>
          </p:nvSpPr>
          <p:spPr bwMode="auto">
            <a:xfrm>
              <a:off x="3581" y="3010"/>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84" name="Rectangle 60"/>
            <p:cNvSpPr>
              <a:spLocks noChangeArrowheads="1"/>
            </p:cNvSpPr>
            <p:nvPr/>
          </p:nvSpPr>
          <p:spPr bwMode="auto">
            <a:xfrm>
              <a:off x="3614" y="3007"/>
              <a:ext cx="317"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EBRD</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85" name="Rectangle 61"/>
            <p:cNvSpPr>
              <a:spLocks noChangeArrowheads="1"/>
            </p:cNvSpPr>
            <p:nvPr/>
          </p:nvSpPr>
          <p:spPr bwMode="auto">
            <a:xfrm>
              <a:off x="3581" y="3183"/>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86" name="Rectangle 62"/>
            <p:cNvSpPr>
              <a:spLocks noChangeArrowheads="1"/>
            </p:cNvSpPr>
            <p:nvPr/>
          </p:nvSpPr>
          <p:spPr bwMode="auto">
            <a:xfrm>
              <a:off x="3614" y="3180"/>
              <a:ext cx="490"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FAO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87" name="Rectangle 63"/>
            <p:cNvSpPr>
              <a:spLocks noChangeArrowheads="1"/>
            </p:cNvSpPr>
            <p:nvPr/>
          </p:nvSpPr>
          <p:spPr bwMode="auto">
            <a:xfrm>
              <a:off x="3581" y="3356"/>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88" name="Rectangle 64"/>
            <p:cNvSpPr>
              <a:spLocks noChangeArrowheads="1"/>
            </p:cNvSpPr>
            <p:nvPr/>
          </p:nvSpPr>
          <p:spPr bwMode="auto">
            <a:xfrm>
              <a:off x="3614" y="3353"/>
              <a:ext cx="278"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IADB</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89" name="Rectangle 65"/>
            <p:cNvSpPr>
              <a:spLocks noChangeArrowheads="1"/>
            </p:cNvSpPr>
            <p:nvPr/>
          </p:nvSpPr>
          <p:spPr bwMode="auto">
            <a:xfrm>
              <a:off x="3581" y="3530"/>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90" name="Rectangle 66"/>
            <p:cNvSpPr>
              <a:spLocks noChangeArrowheads="1"/>
            </p:cNvSpPr>
            <p:nvPr/>
          </p:nvSpPr>
          <p:spPr bwMode="auto">
            <a:xfrm>
              <a:off x="3614" y="3527"/>
              <a:ext cx="268"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IFAD</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91" name="Rectangle 67"/>
            <p:cNvSpPr>
              <a:spLocks noChangeArrowheads="1"/>
            </p:cNvSpPr>
            <p:nvPr/>
          </p:nvSpPr>
          <p:spPr bwMode="auto">
            <a:xfrm>
              <a:off x="3581" y="3703"/>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92" name="Rectangle 68"/>
            <p:cNvSpPr>
              <a:spLocks noChangeArrowheads="1"/>
            </p:cNvSpPr>
            <p:nvPr/>
          </p:nvSpPr>
          <p:spPr bwMode="auto">
            <a:xfrm>
              <a:off x="3614" y="3700"/>
              <a:ext cx="355"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605631"/>
                  </a:solidFill>
                  <a:effectLst/>
                  <a:latin typeface="Arial" pitchFamily="34" charset="0"/>
                  <a:cs typeface="Arial" pitchFamily="34" charset="0"/>
                </a:rPr>
                <a:t>UNIDO</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99" name="Group 75"/>
            <p:cNvGrpSpPr>
              <a:grpSpLocks/>
            </p:cNvGrpSpPr>
            <p:nvPr/>
          </p:nvGrpSpPr>
          <p:grpSpPr bwMode="auto">
            <a:xfrm>
              <a:off x="4708" y="1844"/>
              <a:ext cx="866" cy="1064"/>
              <a:chOff x="4708" y="1844"/>
              <a:chExt cx="866" cy="1064"/>
            </a:xfrm>
          </p:grpSpPr>
          <p:grpSp>
            <p:nvGrpSpPr>
              <p:cNvPr id="1097" name="Group 73"/>
              <p:cNvGrpSpPr>
                <a:grpSpLocks/>
              </p:cNvGrpSpPr>
              <p:nvPr/>
            </p:nvGrpSpPr>
            <p:grpSpPr bwMode="auto">
              <a:xfrm>
                <a:off x="4708" y="1844"/>
                <a:ext cx="866" cy="1064"/>
                <a:chOff x="4708" y="1844"/>
                <a:chExt cx="866" cy="1064"/>
              </a:xfrm>
            </p:grpSpPr>
            <p:sp>
              <p:nvSpPr>
                <p:cNvPr id="1093" name="Freeform 69"/>
                <p:cNvSpPr>
                  <a:spLocks/>
                </p:cNvSpPr>
                <p:nvPr/>
              </p:nvSpPr>
              <p:spPr bwMode="auto">
                <a:xfrm>
                  <a:off x="5546" y="1844"/>
                  <a:ext cx="28" cy="1064"/>
                </a:xfrm>
                <a:custGeom>
                  <a:avLst/>
                  <a:gdLst/>
                  <a:ahLst/>
                  <a:cxnLst>
                    <a:cxn ang="0">
                      <a:pos x="0" y="1064"/>
                    </a:cxn>
                    <a:cxn ang="0">
                      <a:pos x="0" y="28"/>
                    </a:cxn>
                    <a:cxn ang="0">
                      <a:pos x="28" y="0"/>
                    </a:cxn>
                    <a:cxn ang="0">
                      <a:pos x="28" y="1036"/>
                    </a:cxn>
                    <a:cxn ang="0">
                      <a:pos x="0" y="1064"/>
                    </a:cxn>
                  </a:cxnLst>
                  <a:rect l="0" t="0" r="r" b="b"/>
                  <a:pathLst>
                    <a:path w="28" h="1064">
                      <a:moveTo>
                        <a:pt x="0" y="1064"/>
                      </a:moveTo>
                      <a:lnTo>
                        <a:pt x="0" y="28"/>
                      </a:lnTo>
                      <a:lnTo>
                        <a:pt x="28" y="0"/>
                      </a:lnTo>
                      <a:lnTo>
                        <a:pt x="28" y="1036"/>
                      </a:lnTo>
                      <a:lnTo>
                        <a:pt x="0" y="1064"/>
                      </a:lnTo>
                      <a:close/>
                    </a:path>
                  </a:pathLst>
                </a:custGeom>
                <a:solidFill>
                  <a:srgbClr val="6D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94" name="Line 70"/>
                <p:cNvSpPr>
                  <a:spLocks noChangeShapeType="1"/>
                </p:cNvSpPr>
                <p:nvPr/>
              </p:nvSpPr>
              <p:spPr bwMode="auto">
                <a:xfrm flipV="1">
                  <a:off x="5546" y="2880"/>
                  <a:ext cx="28" cy="28"/>
                </a:xfrm>
                <a:prstGeom prst="line">
                  <a:avLst/>
                </a:prstGeom>
                <a:noFill/>
                <a:ln w="1" cap="flat">
                  <a:solidFill>
                    <a:srgbClr val="6D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95" name="Freeform 71"/>
                <p:cNvSpPr>
                  <a:spLocks/>
                </p:cNvSpPr>
                <p:nvPr/>
              </p:nvSpPr>
              <p:spPr bwMode="auto">
                <a:xfrm>
                  <a:off x="4708" y="1844"/>
                  <a:ext cx="866" cy="28"/>
                </a:xfrm>
                <a:custGeom>
                  <a:avLst/>
                  <a:gdLst/>
                  <a:ahLst/>
                  <a:cxnLst>
                    <a:cxn ang="0">
                      <a:pos x="838" y="28"/>
                    </a:cxn>
                    <a:cxn ang="0">
                      <a:pos x="0" y="28"/>
                    </a:cxn>
                    <a:cxn ang="0">
                      <a:pos x="28" y="0"/>
                    </a:cxn>
                    <a:cxn ang="0">
                      <a:pos x="866" y="0"/>
                    </a:cxn>
                    <a:cxn ang="0">
                      <a:pos x="838" y="28"/>
                    </a:cxn>
                  </a:cxnLst>
                  <a:rect l="0" t="0" r="r" b="b"/>
                  <a:pathLst>
                    <a:path w="866" h="28">
                      <a:moveTo>
                        <a:pt x="838" y="28"/>
                      </a:moveTo>
                      <a:lnTo>
                        <a:pt x="0" y="28"/>
                      </a:lnTo>
                      <a:lnTo>
                        <a:pt x="28" y="0"/>
                      </a:lnTo>
                      <a:lnTo>
                        <a:pt x="866" y="0"/>
                      </a:lnTo>
                      <a:lnTo>
                        <a:pt x="838" y="28"/>
                      </a:lnTo>
                      <a:close/>
                    </a:path>
                  </a:pathLst>
                </a:custGeom>
                <a:solidFill>
                  <a:srgbClr val="4A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96" name="Line 72"/>
                <p:cNvSpPr>
                  <a:spLocks noChangeShapeType="1"/>
                </p:cNvSpPr>
                <p:nvPr/>
              </p:nvSpPr>
              <p:spPr bwMode="auto">
                <a:xfrm flipV="1">
                  <a:off x="5546" y="1844"/>
                  <a:ext cx="28" cy="28"/>
                </a:xfrm>
                <a:prstGeom prst="line">
                  <a:avLst/>
                </a:prstGeom>
                <a:noFill/>
                <a:ln w="1" cap="flat">
                  <a:solidFill>
                    <a:srgbClr val="4A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pic>
            <p:nvPicPr>
              <p:cNvPr id="1098" name="Picture 74"/>
              <p:cNvPicPr>
                <a:picLocks noChangeAspect="1" noChangeArrowheads="1"/>
              </p:cNvPicPr>
              <p:nvPr/>
            </p:nvPicPr>
            <p:blipFill>
              <a:blip r:embed="rId3" cstate="print"/>
              <a:srcRect/>
              <a:stretch>
                <a:fillRect/>
              </a:stretch>
            </p:blipFill>
            <p:spPr bwMode="auto">
              <a:xfrm>
                <a:off x="4708" y="1871"/>
                <a:ext cx="838" cy="1037"/>
              </a:xfrm>
              <a:prstGeom prst="rect">
                <a:avLst/>
              </a:prstGeom>
              <a:noFill/>
              <a:ln w="9525">
                <a:noFill/>
                <a:miter lim="800000"/>
                <a:headEnd/>
                <a:tailEnd/>
              </a:ln>
            </p:spPr>
          </p:pic>
        </p:grpSp>
        <p:sp>
          <p:nvSpPr>
            <p:cNvPr id="1100" name="Rectangle 76"/>
            <p:cNvSpPr>
              <a:spLocks noChangeArrowheads="1"/>
            </p:cNvSpPr>
            <p:nvPr/>
          </p:nvSpPr>
          <p:spPr bwMode="auto">
            <a:xfrm>
              <a:off x="4938" y="1906"/>
              <a:ext cx="423"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F8F8F8"/>
                  </a:solidFill>
                  <a:effectLst/>
                  <a:latin typeface="Arial" pitchFamily="34" charset="0"/>
                  <a:cs typeface="Arial" pitchFamily="34" charset="0"/>
                </a:rPr>
                <a:t>Projects</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01" name="Rectangle 77"/>
            <p:cNvSpPr>
              <a:spLocks noChangeArrowheads="1"/>
            </p:cNvSpPr>
            <p:nvPr/>
          </p:nvSpPr>
          <p:spPr bwMode="auto">
            <a:xfrm>
              <a:off x="4917" y="2079"/>
              <a:ext cx="485"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Countries: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02" name="Rectangle 78"/>
            <p:cNvSpPr>
              <a:spLocks noChangeArrowheads="1"/>
            </p:cNvSpPr>
            <p:nvPr/>
          </p:nvSpPr>
          <p:spPr bwMode="auto">
            <a:xfrm>
              <a:off x="4890" y="2194"/>
              <a:ext cx="538"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Operational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03" name="Rectangle 79"/>
            <p:cNvSpPr>
              <a:spLocks noChangeArrowheads="1"/>
            </p:cNvSpPr>
            <p:nvPr/>
          </p:nvSpPr>
          <p:spPr bwMode="auto">
            <a:xfrm>
              <a:off x="5036" y="2309"/>
              <a:ext cx="200"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FPs</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04" name="Rectangle 80"/>
            <p:cNvSpPr>
              <a:spLocks noChangeArrowheads="1"/>
            </p:cNvSpPr>
            <p:nvPr/>
          </p:nvSpPr>
          <p:spPr bwMode="auto">
            <a:xfrm>
              <a:off x="5196" y="2309"/>
              <a:ext cx="87"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05" name="Rectangle 81"/>
            <p:cNvSpPr>
              <a:spLocks noChangeArrowheads="1"/>
            </p:cNvSpPr>
            <p:nvPr/>
          </p:nvSpPr>
          <p:spPr bwMode="auto">
            <a:xfrm>
              <a:off x="4898" y="2425"/>
              <a:ext cx="522"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Convention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06" name="Rectangle 82"/>
            <p:cNvSpPr>
              <a:spLocks noChangeArrowheads="1"/>
            </p:cNvSpPr>
            <p:nvPr/>
          </p:nvSpPr>
          <p:spPr bwMode="auto">
            <a:xfrm>
              <a:off x="4809" y="2539"/>
              <a:ext cx="200"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FPs</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07" name="Rectangle 83"/>
            <p:cNvSpPr>
              <a:spLocks noChangeArrowheads="1"/>
            </p:cNvSpPr>
            <p:nvPr/>
          </p:nvSpPr>
          <p:spPr bwMode="auto">
            <a:xfrm>
              <a:off x="4970" y="2539"/>
              <a:ext cx="320"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 other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08" name="Rectangle 84"/>
            <p:cNvSpPr>
              <a:spLocks noChangeArrowheads="1"/>
            </p:cNvSpPr>
            <p:nvPr/>
          </p:nvSpPr>
          <p:spPr bwMode="auto">
            <a:xfrm>
              <a:off x="5250" y="2539"/>
              <a:ext cx="178"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gov</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09" name="Rectangle 85"/>
            <p:cNvSpPr>
              <a:spLocks noChangeArrowheads="1"/>
            </p:cNvSpPr>
            <p:nvPr/>
          </p:nvSpPr>
          <p:spPr bwMode="auto">
            <a:xfrm>
              <a:off x="5388" y="2539"/>
              <a:ext cx="71"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10" name="Rectangle 86"/>
            <p:cNvSpPr>
              <a:spLocks noChangeArrowheads="1"/>
            </p:cNvSpPr>
            <p:nvPr/>
          </p:nvSpPr>
          <p:spPr bwMode="auto">
            <a:xfrm>
              <a:off x="5420" y="2539"/>
              <a:ext cx="66"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11" name="Rectangle 87"/>
            <p:cNvSpPr>
              <a:spLocks noChangeArrowheads="1"/>
            </p:cNvSpPr>
            <p:nvPr/>
          </p:nvSpPr>
          <p:spPr bwMode="auto">
            <a:xfrm>
              <a:off x="4850" y="2654"/>
              <a:ext cx="620"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agencies, civil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12" name="Rectangle 88"/>
            <p:cNvSpPr>
              <a:spLocks noChangeArrowheads="1"/>
            </p:cNvSpPr>
            <p:nvPr/>
          </p:nvSpPr>
          <p:spPr bwMode="auto">
            <a:xfrm>
              <a:off x="4995" y="2769"/>
              <a:ext cx="307"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society</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22" name="Group 98"/>
            <p:cNvGrpSpPr>
              <a:grpSpLocks/>
            </p:cNvGrpSpPr>
            <p:nvPr/>
          </p:nvGrpSpPr>
          <p:grpSpPr bwMode="auto">
            <a:xfrm>
              <a:off x="1444" y="2910"/>
              <a:ext cx="658" cy="279"/>
              <a:chOff x="1444" y="2910"/>
              <a:chExt cx="658" cy="279"/>
            </a:xfrm>
          </p:grpSpPr>
          <p:sp>
            <p:nvSpPr>
              <p:cNvPr id="1113" name="Freeform 89"/>
              <p:cNvSpPr>
                <a:spLocks/>
              </p:cNvSpPr>
              <p:nvPr/>
            </p:nvSpPr>
            <p:spPr bwMode="auto">
              <a:xfrm>
                <a:off x="2073" y="2910"/>
                <a:ext cx="29" cy="278"/>
              </a:xfrm>
              <a:custGeom>
                <a:avLst/>
                <a:gdLst/>
                <a:ahLst/>
                <a:cxnLst>
                  <a:cxn ang="0">
                    <a:pos x="0" y="278"/>
                  </a:cxn>
                  <a:cxn ang="0">
                    <a:pos x="0" y="28"/>
                  </a:cxn>
                  <a:cxn ang="0">
                    <a:pos x="29" y="0"/>
                  </a:cxn>
                  <a:cxn ang="0">
                    <a:pos x="29" y="250"/>
                  </a:cxn>
                  <a:cxn ang="0">
                    <a:pos x="0" y="278"/>
                  </a:cxn>
                </a:cxnLst>
                <a:rect l="0" t="0" r="r" b="b"/>
                <a:pathLst>
                  <a:path w="29" h="278">
                    <a:moveTo>
                      <a:pt x="0" y="278"/>
                    </a:moveTo>
                    <a:lnTo>
                      <a:pt x="0" y="28"/>
                    </a:lnTo>
                    <a:lnTo>
                      <a:pt x="29" y="0"/>
                    </a:lnTo>
                    <a:lnTo>
                      <a:pt x="29" y="250"/>
                    </a:lnTo>
                    <a:lnTo>
                      <a:pt x="0" y="278"/>
                    </a:lnTo>
                    <a:close/>
                  </a:path>
                </a:pathLst>
              </a:custGeom>
              <a:solidFill>
                <a:srgbClr val="B4E1B4"/>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14" name="Line 90"/>
              <p:cNvSpPr>
                <a:spLocks noChangeShapeType="1"/>
              </p:cNvSpPr>
              <p:nvPr/>
            </p:nvSpPr>
            <p:spPr bwMode="auto">
              <a:xfrm flipV="1">
                <a:off x="2073" y="3160"/>
                <a:ext cx="29" cy="28"/>
              </a:xfrm>
              <a:prstGeom prst="line">
                <a:avLst/>
              </a:prstGeom>
              <a:noFill/>
              <a:ln w="1" cap="flat">
                <a:solidFill>
                  <a:srgbClr val="B4E1B4"/>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15" name="Freeform 91"/>
              <p:cNvSpPr>
                <a:spLocks/>
              </p:cNvSpPr>
              <p:nvPr/>
            </p:nvSpPr>
            <p:spPr bwMode="auto">
              <a:xfrm>
                <a:off x="1444" y="2910"/>
                <a:ext cx="658" cy="28"/>
              </a:xfrm>
              <a:custGeom>
                <a:avLst/>
                <a:gdLst/>
                <a:ahLst/>
                <a:cxnLst>
                  <a:cxn ang="0">
                    <a:pos x="629" y="28"/>
                  </a:cxn>
                  <a:cxn ang="0">
                    <a:pos x="0" y="28"/>
                  </a:cxn>
                  <a:cxn ang="0">
                    <a:pos x="29" y="0"/>
                  </a:cxn>
                  <a:cxn ang="0">
                    <a:pos x="658" y="0"/>
                  </a:cxn>
                  <a:cxn ang="0">
                    <a:pos x="629" y="28"/>
                  </a:cxn>
                </a:cxnLst>
                <a:rect l="0" t="0" r="r" b="b"/>
                <a:pathLst>
                  <a:path w="658" h="28">
                    <a:moveTo>
                      <a:pt x="629" y="28"/>
                    </a:moveTo>
                    <a:lnTo>
                      <a:pt x="0" y="28"/>
                    </a:lnTo>
                    <a:lnTo>
                      <a:pt x="29" y="0"/>
                    </a:lnTo>
                    <a:lnTo>
                      <a:pt x="658" y="0"/>
                    </a:lnTo>
                    <a:lnTo>
                      <a:pt x="629" y="28"/>
                    </a:lnTo>
                    <a:close/>
                  </a:path>
                </a:pathLst>
              </a:custGeom>
              <a:solidFill>
                <a:srgbClr val="799879"/>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16" name="Line 92"/>
              <p:cNvSpPr>
                <a:spLocks noChangeShapeType="1"/>
              </p:cNvSpPr>
              <p:nvPr/>
            </p:nvSpPr>
            <p:spPr bwMode="auto">
              <a:xfrm flipV="1">
                <a:off x="2073" y="2910"/>
                <a:ext cx="29" cy="28"/>
              </a:xfrm>
              <a:prstGeom prst="line">
                <a:avLst/>
              </a:prstGeom>
              <a:noFill/>
              <a:ln w="1" cap="flat">
                <a:solidFill>
                  <a:srgbClr val="799879"/>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17" name="Rectangle 93"/>
              <p:cNvSpPr>
                <a:spLocks noChangeArrowheads="1"/>
              </p:cNvSpPr>
              <p:nvPr/>
            </p:nvSpPr>
            <p:spPr bwMode="auto">
              <a:xfrm>
                <a:off x="1444" y="2938"/>
                <a:ext cx="629" cy="250"/>
              </a:xfrm>
              <a:prstGeom prst="rect">
                <a:avLst/>
              </a:prstGeom>
              <a:solidFill>
                <a:srgbClr val="9CC49C"/>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18" name="Line 94"/>
              <p:cNvSpPr>
                <a:spLocks noChangeShapeType="1"/>
              </p:cNvSpPr>
              <p:nvPr/>
            </p:nvSpPr>
            <p:spPr bwMode="auto">
              <a:xfrm>
                <a:off x="1444" y="2938"/>
                <a:ext cx="1" cy="250"/>
              </a:xfrm>
              <a:prstGeom prst="line">
                <a:avLst/>
              </a:prstGeom>
              <a:noFill/>
              <a:ln w="8" cap="flat">
                <a:solidFill>
                  <a:srgbClr val="ABD6A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19" name="Line 95"/>
              <p:cNvSpPr>
                <a:spLocks noChangeShapeType="1"/>
              </p:cNvSpPr>
              <p:nvPr/>
            </p:nvSpPr>
            <p:spPr bwMode="auto">
              <a:xfrm>
                <a:off x="1444" y="3188"/>
                <a:ext cx="629"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20" name="Line 96"/>
              <p:cNvSpPr>
                <a:spLocks noChangeShapeType="1"/>
              </p:cNvSpPr>
              <p:nvPr/>
            </p:nvSpPr>
            <p:spPr bwMode="auto">
              <a:xfrm flipV="1">
                <a:off x="2073" y="2938"/>
                <a:ext cx="1" cy="250"/>
              </a:xfrm>
              <a:prstGeom prst="line">
                <a:avLst/>
              </a:prstGeom>
              <a:noFill/>
              <a:ln w="8" cap="flat">
                <a:solidFill>
                  <a:srgbClr val="BBEAB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21" name="Line 97"/>
              <p:cNvSpPr>
                <a:spLocks noChangeShapeType="1"/>
              </p:cNvSpPr>
              <p:nvPr/>
            </p:nvSpPr>
            <p:spPr bwMode="auto">
              <a:xfrm flipH="1">
                <a:off x="1444" y="2938"/>
                <a:ext cx="629"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sp>
          <p:nvSpPr>
            <p:cNvPr id="1123" name="Rectangle 99"/>
            <p:cNvSpPr>
              <a:spLocks noChangeArrowheads="1"/>
            </p:cNvSpPr>
            <p:nvPr/>
          </p:nvSpPr>
          <p:spPr bwMode="auto">
            <a:xfrm>
              <a:off x="1557" y="2970"/>
              <a:ext cx="463"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rgbClr val="605631"/>
                  </a:solidFill>
                  <a:effectLst/>
                  <a:latin typeface="Arial" pitchFamily="34" charset="0"/>
                  <a:cs typeface="Arial" pitchFamily="34" charset="0"/>
                </a:rPr>
                <a:t>Evaluation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24" name="Rectangle 100"/>
            <p:cNvSpPr>
              <a:spLocks noChangeArrowheads="1"/>
            </p:cNvSpPr>
            <p:nvPr/>
          </p:nvSpPr>
          <p:spPr bwMode="auto">
            <a:xfrm>
              <a:off x="1646" y="3066"/>
              <a:ext cx="264" cy="11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smtClean="0">
                  <a:ln>
                    <a:noFill/>
                  </a:ln>
                  <a:solidFill>
                    <a:srgbClr val="605631"/>
                  </a:solidFill>
                  <a:effectLst/>
                  <a:latin typeface="Arial" pitchFamily="34" charset="0"/>
                  <a:cs typeface="Arial" pitchFamily="34" charset="0"/>
                </a:rPr>
                <a:t>Office</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31" name="Group 107"/>
            <p:cNvGrpSpPr>
              <a:grpSpLocks/>
            </p:cNvGrpSpPr>
            <p:nvPr/>
          </p:nvGrpSpPr>
          <p:grpSpPr bwMode="auto">
            <a:xfrm>
              <a:off x="100" y="2568"/>
              <a:ext cx="906" cy="490"/>
              <a:chOff x="100" y="2568"/>
              <a:chExt cx="906" cy="490"/>
            </a:xfrm>
          </p:grpSpPr>
          <p:grpSp>
            <p:nvGrpSpPr>
              <p:cNvPr id="1129" name="Group 105"/>
              <p:cNvGrpSpPr>
                <a:grpSpLocks/>
              </p:cNvGrpSpPr>
              <p:nvPr/>
            </p:nvGrpSpPr>
            <p:grpSpPr bwMode="auto">
              <a:xfrm>
                <a:off x="100" y="2568"/>
                <a:ext cx="906" cy="490"/>
                <a:chOff x="100" y="2568"/>
                <a:chExt cx="906" cy="490"/>
              </a:xfrm>
            </p:grpSpPr>
            <p:sp>
              <p:nvSpPr>
                <p:cNvPr id="1125" name="Freeform 101"/>
                <p:cNvSpPr>
                  <a:spLocks/>
                </p:cNvSpPr>
                <p:nvPr/>
              </p:nvSpPr>
              <p:spPr bwMode="auto">
                <a:xfrm>
                  <a:off x="977" y="2568"/>
                  <a:ext cx="29" cy="490"/>
                </a:xfrm>
                <a:custGeom>
                  <a:avLst/>
                  <a:gdLst/>
                  <a:ahLst/>
                  <a:cxnLst>
                    <a:cxn ang="0">
                      <a:pos x="0" y="490"/>
                    </a:cxn>
                    <a:cxn ang="0">
                      <a:pos x="0" y="29"/>
                    </a:cxn>
                    <a:cxn ang="0">
                      <a:pos x="29" y="0"/>
                    </a:cxn>
                    <a:cxn ang="0">
                      <a:pos x="29" y="462"/>
                    </a:cxn>
                    <a:cxn ang="0">
                      <a:pos x="0" y="490"/>
                    </a:cxn>
                  </a:cxnLst>
                  <a:rect l="0" t="0" r="r" b="b"/>
                  <a:pathLst>
                    <a:path w="29" h="490">
                      <a:moveTo>
                        <a:pt x="0" y="490"/>
                      </a:moveTo>
                      <a:lnTo>
                        <a:pt x="0" y="29"/>
                      </a:lnTo>
                      <a:lnTo>
                        <a:pt x="29" y="0"/>
                      </a:lnTo>
                      <a:lnTo>
                        <a:pt x="29" y="462"/>
                      </a:lnTo>
                      <a:lnTo>
                        <a:pt x="0" y="490"/>
                      </a:lnTo>
                      <a:close/>
                    </a:path>
                  </a:pathLst>
                </a:custGeom>
                <a:solidFill>
                  <a:srgbClr val="6D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26" name="Line 102"/>
                <p:cNvSpPr>
                  <a:spLocks noChangeShapeType="1"/>
                </p:cNvSpPr>
                <p:nvPr/>
              </p:nvSpPr>
              <p:spPr bwMode="auto">
                <a:xfrm flipV="1">
                  <a:off x="977" y="3030"/>
                  <a:ext cx="29" cy="28"/>
                </a:xfrm>
                <a:prstGeom prst="line">
                  <a:avLst/>
                </a:prstGeom>
                <a:noFill/>
                <a:ln w="1" cap="flat">
                  <a:solidFill>
                    <a:srgbClr val="6D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27" name="Freeform 103"/>
                <p:cNvSpPr>
                  <a:spLocks/>
                </p:cNvSpPr>
                <p:nvPr/>
              </p:nvSpPr>
              <p:spPr bwMode="auto">
                <a:xfrm>
                  <a:off x="100" y="2568"/>
                  <a:ext cx="906" cy="29"/>
                </a:xfrm>
                <a:custGeom>
                  <a:avLst/>
                  <a:gdLst/>
                  <a:ahLst/>
                  <a:cxnLst>
                    <a:cxn ang="0">
                      <a:pos x="877" y="29"/>
                    </a:cxn>
                    <a:cxn ang="0">
                      <a:pos x="0" y="29"/>
                    </a:cxn>
                    <a:cxn ang="0">
                      <a:pos x="29" y="0"/>
                    </a:cxn>
                    <a:cxn ang="0">
                      <a:pos x="906" y="0"/>
                    </a:cxn>
                    <a:cxn ang="0">
                      <a:pos x="877" y="29"/>
                    </a:cxn>
                  </a:cxnLst>
                  <a:rect l="0" t="0" r="r" b="b"/>
                  <a:pathLst>
                    <a:path w="906" h="29">
                      <a:moveTo>
                        <a:pt x="877" y="29"/>
                      </a:moveTo>
                      <a:lnTo>
                        <a:pt x="0" y="29"/>
                      </a:lnTo>
                      <a:lnTo>
                        <a:pt x="29" y="0"/>
                      </a:lnTo>
                      <a:lnTo>
                        <a:pt x="906" y="0"/>
                      </a:lnTo>
                      <a:lnTo>
                        <a:pt x="877" y="29"/>
                      </a:lnTo>
                      <a:close/>
                    </a:path>
                  </a:pathLst>
                </a:custGeom>
                <a:solidFill>
                  <a:srgbClr val="4A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28" name="Line 104"/>
                <p:cNvSpPr>
                  <a:spLocks noChangeShapeType="1"/>
                </p:cNvSpPr>
                <p:nvPr/>
              </p:nvSpPr>
              <p:spPr bwMode="auto">
                <a:xfrm flipV="1">
                  <a:off x="977" y="2568"/>
                  <a:ext cx="29" cy="29"/>
                </a:xfrm>
                <a:prstGeom prst="line">
                  <a:avLst/>
                </a:prstGeom>
                <a:noFill/>
                <a:ln w="1" cap="flat">
                  <a:solidFill>
                    <a:srgbClr val="4A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pic>
            <p:nvPicPr>
              <p:cNvPr id="1130" name="Picture 106"/>
              <p:cNvPicPr>
                <a:picLocks noChangeAspect="1" noChangeArrowheads="1"/>
              </p:cNvPicPr>
              <p:nvPr/>
            </p:nvPicPr>
            <p:blipFill>
              <a:blip r:embed="rId4" cstate="print"/>
              <a:srcRect/>
              <a:stretch>
                <a:fillRect/>
              </a:stretch>
            </p:blipFill>
            <p:spPr bwMode="auto">
              <a:xfrm>
                <a:off x="100" y="2596"/>
                <a:ext cx="877" cy="462"/>
              </a:xfrm>
              <a:prstGeom prst="rect">
                <a:avLst/>
              </a:prstGeom>
              <a:noFill/>
              <a:ln w="9525">
                <a:noFill/>
                <a:miter lim="800000"/>
                <a:headEnd/>
                <a:tailEnd/>
              </a:ln>
            </p:spPr>
          </p:pic>
        </p:grpSp>
        <p:sp>
          <p:nvSpPr>
            <p:cNvPr id="1132" name="Rectangle 108"/>
            <p:cNvSpPr>
              <a:spLocks noChangeArrowheads="1"/>
            </p:cNvSpPr>
            <p:nvPr/>
          </p:nvSpPr>
          <p:spPr bwMode="auto">
            <a:xfrm>
              <a:off x="249" y="2631"/>
              <a:ext cx="627"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F8F8F8"/>
                  </a:solidFill>
                  <a:effectLst/>
                  <a:latin typeface="Arial" pitchFamily="34" charset="0"/>
                  <a:cs typeface="Arial" pitchFamily="34" charset="0"/>
                </a:rPr>
                <a:t>Conventions</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33" name="Rectangle 109"/>
            <p:cNvSpPr>
              <a:spLocks noChangeArrowheads="1"/>
            </p:cNvSpPr>
            <p:nvPr/>
          </p:nvSpPr>
          <p:spPr bwMode="auto">
            <a:xfrm>
              <a:off x="328" y="2804"/>
              <a:ext cx="485"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Countries: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34" name="Rectangle 110"/>
            <p:cNvSpPr>
              <a:spLocks noChangeArrowheads="1"/>
            </p:cNvSpPr>
            <p:nvPr/>
          </p:nvSpPr>
          <p:spPr bwMode="auto">
            <a:xfrm>
              <a:off x="217" y="2919"/>
              <a:ext cx="522"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Convention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35" name="Rectangle 111"/>
            <p:cNvSpPr>
              <a:spLocks noChangeArrowheads="1"/>
            </p:cNvSpPr>
            <p:nvPr/>
          </p:nvSpPr>
          <p:spPr bwMode="auto">
            <a:xfrm>
              <a:off x="701" y="2919"/>
              <a:ext cx="200"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FPs</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42" name="Group 118"/>
            <p:cNvGrpSpPr>
              <a:grpSpLocks/>
            </p:cNvGrpSpPr>
            <p:nvPr/>
          </p:nvGrpSpPr>
          <p:grpSpPr bwMode="auto">
            <a:xfrm>
              <a:off x="1300" y="2035"/>
              <a:ext cx="877" cy="720"/>
              <a:chOff x="1300" y="2035"/>
              <a:chExt cx="877" cy="720"/>
            </a:xfrm>
          </p:grpSpPr>
          <p:grpSp>
            <p:nvGrpSpPr>
              <p:cNvPr id="1140" name="Group 116"/>
              <p:cNvGrpSpPr>
                <a:grpSpLocks/>
              </p:cNvGrpSpPr>
              <p:nvPr/>
            </p:nvGrpSpPr>
            <p:grpSpPr bwMode="auto">
              <a:xfrm>
                <a:off x="1300" y="2035"/>
                <a:ext cx="877" cy="720"/>
                <a:chOff x="1300" y="2035"/>
                <a:chExt cx="877" cy="720"/>
              </a:xfrm>
            </p:grpSpPr>
            <p:sp>
              <p:nvSpPr>
                <p:cNvPr id="1136" name="Freeform 112"/>
                <p:cNvSpPr>
                  <a:spLocks/>
                </p:cNvSpPr>
                <p:nvPr/>
              </p:nvSpPr>
              <p:spPr bwMode="auto">
                <a:xfrm>
                  <a:off x="2148" y="2035"/>
                  <a:ext cx="29" cy="720"/>
                </a:xfrm>
                <a:custGeom>
                  <a:avLst/>
                  <a:gdLst/>
                  <a:ahLst/>
                  <a:cxnLst>
                    <a:cxn ang="0">
                      <a:pos x="0" y="720"/>
                    </a:cxn>
                    <a:cxn ang="0">
                      <a:pos x="0" y="29"/>
                    </a:cxn>
                    <a:cxn ang="0">
                      <a:pos x="29" y="0"/>
                    </a:cxn>
                    <a:cxn ang="0">
                      <a:pos x="29" y="692"/>
                    </a:cxn>
                    <a:cxn ang="0">
                      <a:pos x="0" y="720"/>
                    </a:cxn>
                  </a:cxnLst>
                  <a:rect l="0" t="0" r="r" b="b"/>
                  <a:pathLst>
                    <a:path w="29" h="720">
                      <a:moveTo>
                        <a:pt x="0" y="720"/>
                      </a:moveTo>
                      <a:lnTo>
                        <a:pt x="0" y="29"/>
                      </a:lnTo>
                      <a:lnTo>
                        <a:pt x="29" y="0"/>
                      </a:lnTo>
                      <a:lnTo>
                        <a:pt x="29" y="692"/>
                      </a:lnTo>
                      <a:lnTo>
                        <a:pt x="0" y="720"/>
                      </a:lnTo>
                      <a:close/>
                    </a:path>
                  </a:pathLst>
                </a:custGeom>
                <a:solidFill>
                  <a:srgbClr val="6D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37" name="Line 113"/>
                <p:cNvSpPr>
                  <a:spLocks noChangeShapeType="1"/>
                </p:cNvSpPr>
                <p:nvPr/>
              </p:nvSpPr>
              <p:spPr bwMode="auto">
                <a:xfrm flipV="1">
                  <a:off x="2148" y="2727"/>
                  <a:ext cx="29" cy="28"/>
                </a:xfrm>
                <a:prstGeom prst="line">
                  <a:avLst/>
                </a:prstGeom>
                <a:noFill/>
                <a:ln w="1" cap="flat">
                  <a:solidFill>
                    <a:srgbClr val="6D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38" name="Freeform 114"/>
                <p:cNvSpPr>
                  <a:spLocks/>
                </p:cNvSpPr>
                <p:nvPr/>
              </p:nvSpPr>
              <p:spPr bwMode="auto">
                <a:xfrm>
                  <a:off x="1300" y="2035"/>
                  <a:ext cx="877" cy="29"/>
                </a:xfrm>
                <a:custGeom>
                  <a:avLst/>
                  <a:gdLst/>
                  <a:ahLst/>
                  <a:cxnLst>
                    <a:cxn ang="0">
                      <a:pos x="848" y="29"/>
                    </a:cxn>
                    <a:cxn ang="0">
                      <a:pos x="0" y="29"/>
                    </a:cxn>
                    <a:cxn ang="0">
                      <a:pos x="29" y="0"/>
                    </a:cxn>
                    <a:cxn ang="0">
                      <a:pos x="877" y="0"/>
                    </a:cxn>
                    <a:cxn ang="0">
                      <a:pos x="848" y="29"/>
                    </a:cxn>
                  </a:cxnLst>
                  <a:rect l="0" t="0" r="r" b="b"/>
                  <a:pathLst>
                    <a:path w="877" h="29">
                      <a:moveTo>
                        <a:pt x="848" y="29"/>
                      </a:moveTo>
                      <a:lnTo>
                        <a:pt x="0" y="29"/>
                      </a:lnTo>
                      <a:lnTo>
                        <a:pt x="29" y="0"/>
                      </a:lnTo>
                      <a:lnTo>
                        <a:pt x="877" y="0"/>
                      </a:lnTo>
                      <a:lnTo>
                        <a:pt x="848" y="29"/>
                      </a:lnTo>
                      <a:close/>
                    </a:path>
                  </a:pathLst>
                </a:custGeom>
                <a:solidFill>
                  <a:srgbClr val="4A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39" name="Line 115"/>
                <p:cNvSpPr>
                  <a:spLocks noChangeShapeType="1"/>
                </p:cNvSpPr>
                <p:nvPr/>
              </p:nvSpPr>
              <p:spPr bwMode="auto">
                <a:xfrm flipV="1">
                  <a:off x="2148" y="2035"/>
                  <a:ext cx="29" cy="29"/>
                </a:xfrm>
                <a:prstGeom prst="line">
                  <a:avLst/>
                </a:prstGeom>
                <a:noFill/>
                <a:ln w="1" cap="flat">
                  <a:solidFill>
                    <a:srgbClr val="4A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pic>
            <p:nvPicPr>
              <p:cNvPr id="1141" name="Picture 117"/>
              <p:cNvPicPr>
                <a:picLocks noChangeAspect="1" noChangeArrowheads="1"/>
              </p:cNvPicPr>
              <p:nvPr/>
            </p:nvPicPr>
            <p:blipFill>
              <a:blip r:embed="rId5" cstate="print"/>
              <a:srcRect/>
              <a:stretch>
                <a:fillRect/>
              </a:stretch>
            </p:blipFill>
            <p:spPr bwMode="auto">
              <a:xfrm>
                <a:off x="1300" y="2063"/>
                <a:ext cx="848" cy="692"/>
              </a:xfrm>
              <a:prstGeom prst="rect">
                <a:avLst/>
              </a:prstGeom>
              <a:noFill/>
              <a:ln w="9525">
                <a:noFill/>
                <a:miter lim="800000"/>
                <a:headEnd/>
                <a:tailEnd/>
              </a:ln>
            </p:spPr>
          </p:pic>
        </p:grpSp>
        <p:sp>
          <p:nvSpPr>
            <p:cNvPr id="1143" name="Rectangle 119"/>
            <p:cNvSpPr>
              <a:spLocks noChangeArrowheads="1"/>
            </p:cNvSpPr>
            <p:nvPr/>
          </p:nvSpPr>
          <p:spPr bwMode="auto">
            <a:xfrm>
              <a:off x="1436" y="2098"/>
              <a:ext cx="624" cy="1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rgbClr val="F8F8F8"/>
                  </a:solidFill>
                  <a:effectLst/>
                  <a:latin typeface="Arial" pitchFamily="34" charset="0"/>
                  <a:cs typeface="Arial" pitchFamily="34" charset="0"/>
                </a:rPr>
                <a:t>GEF Council</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44" name="Rectangle 120"/>
            <p:cNvSpPr>
              <a:spLocks noChangeArrowheads="1"/>
            </p:cNvSpPr>
            <p:nvPr/>
          </p:nvSpPr>
          <p:spPr bwMode="auto">
            <a:xfrm>
              <a:off x="1514" y="2271"/>
              <a:ext cx="485"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Countries: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45" name="Rectangle 121"/>
            <p:cNvSpPr>
              <a:spLocks noChangeArrowheads="1"/>
            </p:cNvSpPr>
            <p:nvPr/>
          </p:nvSpPr>
          <p:spPr bwMode="auto">
            <a:xfrm>
              <a:off x="1568" y="2386"/>
              <a:ext cx="378"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Council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46" name="Rectangle 122"/>
            <p:cNvSpPr>
              <a:spLocks noChangeArrowheads="1"/>
            </p:cNvSpPr>
            <p:nvPr/>
          </p:nvSpPr>
          <p:spPr bwMode="auto">
            <a:xfrm>
              <a:off x="1527" y="2501"/>
              <a:ext cx="458"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Members/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47" name="Rectangle 123"/>
            <p:cNvSpPr>
              <a:spLocks noChangeArrowheads="1"/>
            </p:cNvSpPr>
            <p:nvPr/>
          </p:nvSpPr>
          <p:spPr bwMode="auto">
            <a:xfrm>
              <a:off x="1434" y="2617"/>
              <a:ext cx="621" cy="12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smtClean="0">
                  <a:ln>
                    <a:noFill/>
                  </a:ln>
                  <a:solidFill>
                    <a:srgbClr val="F8F8F8"/>
                  </a:solidFill>
                  <a:effectLst/>
                  <a:latin typeface="Times New Roman" pitchFamily="18" charset="0"/>
                  <a:cs typeface="Arial" pitchFamily="34" charset="0"/>
                </a:rPr>
                <a:t>Constituencies</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48" name="Line 124"/>
            <p:cNvSpPr>
              <a:spLocks noChangeShapeType="1"/>
            </p:cNvSpPr>
            <p:nvPr/>
          </p:nvSpPr>
          <p:spPr bwMode="auto">
            <a:xfrm>
              <a:off x="990" y="2815"/>
              <a:ext cx="157" cy="1"/>
            </a:xfrm>
            <a:prstGeom prst="line">
              <a:avLst/>
            </a:prstGeom>
            <a:noFill/>
            <a:ln w="6" cap="rnd">
              <a:solidFill>
                <a:srgbClr val="605631"/>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149" name="Line 125"/>
            <p:cNvSpPr>
              <a:spLocks noChangeShapeType="1"/>
            </p:cNvSpPr>
            <p:nvPr/>
          </p:nvSpPr>
          <p:spPr bwMode="auto">
            <a:xfrm>
              <a:off x="983" y="2087"/>
              <a:ext cx="157" cy="1"/>
            </a:xfrm>
            <a:prstGeom prst="line">
              <a:avLst/>
            </a:prstGeom>
            <a:noFill/>
            <a:ln w="6" cap="rnd">
              <a:solidFill>
                <a:srgbClr val="605631"/>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150" name="Freeform 126"/>
            <p:cNvSpPr>
              <a:spLocks noEditPoints="1"/>
            </p:cNvSpPr>
            <p:nvPr/>
          </p:nvSpPr>
          <p:spPr bwMode="auto">
            <a:xfrm>
              <a:off x="2135" y="2378"/>
              <a:ext cx="269" cy="48"/>
            </a:xfrm>
            <a:custGeom>
              <a:avLst/>
              <a:gdLst/>
              <a:ahLst/>
              <a:cxnLst>
                <a:cxn ang="0">
                  <a:pos x="33" y="248"/>
                </a:cxn>
                <a:cxn ang="0">
                  <a:pos x="1908" y="163"/>
                </a:cxn>
                <a:cxn ang="0">
                  <a:pos x="1943" y="195"/>
                </a:cxn>
                <a:cxn ang="0">
                  <a:pos x="1911" y="230"/>
                </a:cxn>
                <a:cxn ang="0">
                  <a:pos x="36" y="315"/>
                </a:cxn>
                <a:cxn ang="0">
                  <a:pos x="1" y="283"/>
                </a:cxn>
                <a:cxn ang="0">
                  <a:pos x="33" y="248"/>
                </a:cxn>
                <a:cxn ang="0">
                  <a:pos x="1834" y="0"/>
                </a:cxn>
                <a:cxn ang="0">
                  <a:pos x="2242" y="181"/>
                </a:cxn>
                <a:cxn ang="0">
                  <a:pos x="1852" y="399"/>
                </a:cxn>
                <a:cxn ang="0">
                  <a:pos x="1834" y="0"/>
                </a:cxn>
              </a:cxnLst>
              <a:rect l="0" t="0" r="r" b="b"/>
              <a:pathLst>
                <a:path w="2242" h="399">
                  <a:moveTo>
                    <a:pt x="33" y="248"/>
                  </a:moveTo>
                  <a:lnTo>
                    <a:pt x="1908" y="163"/>
                  </a:lnTo>
                  <a:cubicBezTo>
                    <a:pt x="1926" y="162"/>
                    <a:pt x="1942" y="177"/>
                    <a:pt x="1943" y="195"/>
                  </a:cubicBezTo>
                  <a:cubicBezTo>
                    <a:pt x="1944" y="213"/>
                    <a:pt x="1929" y="229"/>
                    <a:pt x="1911" y="230"/>
                  </a:cubicBezTo>
                  <a:lnTo>
                    <a:pt x="36" y="315"/>
                  </a:lnTo>
                  <a:cubicBezTo>
                    <a:pt x="17" y="316"/>
                    <a:pt x="2" y="301"/>
                    <a:pt x="1" y="283"/>
                  </a:cubicBezTo>
                  <a:cubicBezTo>
                    <a:pt x="0" y="265"/>
                    <a:pt x="14" y="249"/>
                    <a:pt x="33" y="248"/>
                  </a:cubicBezTo>
                  <a:close/>
                  <a:moveTo>
                    <a:pt x="1834" y="0"/>
                  </a:moveTo>
                  <a:lnTo>
                    <a:pt x="2242" y="181"/>
                  </a:lnTo>
                  <a:lnTo>
                    <a:pt x="1852" y="399"/>
                  </a:lnTo>
                  <a:lnTo>
                    <a:pt x="1834"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151" name="Freeform 127"/>
            <p:cNvSpPr>
              <a:spLocks noEditPoints="1"/>
            </p:cNvSpPr>
            <p:nvPr/>
          </p:nvSpPr>
          <p:spPr bwMode="auto">
            <a:xfrm>
              <a:off x="3251" y="2376"/>
              <a:ext cx="257" cy="48"/>
            </a:xfrm>
            <a:custGeom>
              <a:avLst/>
              <a:gdLst/>
              <a:ahLst/>
              <a:cxnLst>
                <a:cxn ang="0">
                  <a:pos x="33" y="167"/>
                </a:cxn>
                <a:cxn ang="0">
                  <a:pos x="1808" y="167"/>
                </a:cxn>
                <a:cxn ang="0">
                  <a:pos x="1841" y="200"/>
                </a:cxn>
                <a:cxn ang="0">
                  <a:pos x="1808" y="234"/>
                </a:cxn>
                <a:cxn ang="0">
                  <a:pos x="33" y="234"/>
                </a:cxn>
                <a:cxn ang="0">
                  <a:pos x="0" y="200"/>
                </a:cxn>
                <a:cxn ang="0">
                  <a:pos x="33" y="167"/>
                </a:cxn>
                <a:cxn ang="0">
                  <a:pos x="1741" y="0"/>
                </a:cxn>
                <a:cxn ang="0">
                  <a:pos x="2141" y="200"/>
                </a:cxn>
                <a:cxn ang="0">
                  <a:pos x="1741" y="400"/>
                </a:cxn>
                <a:cxn ang="0">
                  <a:pos x="1741" y="0"/>
                </a:cxn>
              </a:cxnLst>
              <a:rect l="0" t="0" r="r" b="b"/>
              <a:pathLst>
                <a:path w="2141" h="400">
                  <a:moveTo>
                    <a:pt x="33" y="167"/>
                  </a:moveTo>
                  <a:lnTo>
                    <a:pt x="1808" y="167"/>
                  </a:lnTo>
                  <a:cubicBezTo>
                    <a:pt x="1827" y="167"/>
                    <a:pt x="1841" y="182"/>
                    <a:pt x="1841" y="200"/>
                  </a:cubicBezTo>
                  <a:cubicBezTo>
                    <a:pt x="1841" y="219"/>
                    <a:pt x="1827" y="234"/>
                    <a:pt x="1808" y="234"/>
                  </a:cubicBezTo>
                  <a:lnTo>
                    <a:pt x="33" y="234"/>
                  </a:lnTo>
                  <a:cubicBezTo>
                    <a:pt x="15" y="234"/>
                    <a:pt x="0" y="219"/>
                    <a:pt x="0" y="200"/>
                  </a:cubicBezTo>
                  <a:cubicBezTo>
                    <a:pt x="0" y="182"/>
                    <a:pt x="15" y="167"/>
                    <a:pt x="33" y="167"/>
                  </a:cubicBezTo>
                  <a:close/>
                  <a:moveTo>
                    <a:pt x="1741" y="0"/>
                  </a:moveTo>
                  <a:lnTo>
                    <a:pt x="2141" y="200"/>
                  </a:lnTo>
                  <a:lnTo>
                    <a:pt x="1741" y="400"/>
                  </a:lnTo>
                  <a:lnTo>
                    <a:pt x="1741"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152" name="Freeform 128"/>
            <p:cNvSpPr>
              <a:spLocks noEditPoints="1"/>
            </p:cNvSpPr>
            <p:nvPr/>
          </p:nvSpPr>
          <p:spPr bwMode="auto">
            <a:xfrm>
              <a:off x="4416" y="2376"/>
              <a:ext cx="292" cy="48"/>
            </a:xfrm>
            <a:custGeom>
              <a:avLst/>
              <a:gdLst/>
              <a:ahLst/>
              <a:cxnLst>
                <a:cxn ang="0">
                  <a:pos x="16" y="84"/>
                </a:cxn>
                <a:cxn ang="0">
                  <a:pos x="1050" y="84"/>
                </a:cxn>
                <a:cxn ang="0">
                  <a:pos x="1066" y="100"/>
                </a:cxn>
                <a:cxn ang="0">
                  <a:pos x="1050" y="117"/>
                </a:cxn>
                <a:cxn ang="0">
                  <a:pos x="16" y="117"/>
                </a:cxn>
                <a:cxn ang="0">
                  <a:pos x="0" y="100"/>
                </a:cxn>
                <a:cxn ang="0">
                  <a:pos x="16" y="84"/>
                </a:cxn>
                <a:cxn ang="0">
                  <a:pos x="1016" y="0"/>
                </a:cxn>
                <a:cxn ang="0">
                  <a:pos x="1216" y="100"/>
                </a:cxn>
                <a:cxn ang="0">
                  <a:pos x="1016" y="200"/>
                </a:cxn>
                <a:cxn ang="0">
                  <a:pos x="1016" y="0"/>
                </a:cxn>
              </a:cxnLst>
              <a:rect l="0" t="0" r="r" b="b"/>
              <a:pathLst>
                <a:path w="1216" h="200">
                  <a:moveTo>
                    <a:pt x="16" y="84"/>
                  </a:moveTo>
                  <a:lnTo>
                    <a:pt x="1050" y="84"/>
                  </a:lnTo>
                  <a:cubicBezTo>
                    <a:pt x="1059" y="84"/>
                    <a:pt x="1066" y="91"/>
                    <a:pt x="1066" y="100"/>
                  </a:cubicBezTo>
                  <a:cubicBezTo>
                    <a:pt x="1066" y="110"/>
                    <a:pt x="1059" y="117"/>
                    <a:pt x="1050" y="117"/>
                  </a:cubicBezTo>
                  <a:lnTo>
                    <a:pt x="16" y="117"/>
                  </a:lnTo>
                  <a:cubicBezTo>
                    <a:pt x="7" y="117"/>
                    <a:pt x="0" y="110"/>
                    <a:pt x="0" y="100"/>
                  </a:cubicBezTo>
                  <a:cubicBezTo>
                    <a:pt x="0" y="91"/>
                    <a:pt x="7" y="84"/>
                    <a:pt x="16" y="84"/>
                  </a:cubicBezTo>
                  <a:close/>
                  <a:moveTo>
                    <a:pt x="1016" y="0"/>
                  </a:moveTo>
                  <a:lnTo>
                    <a:pt x="1216" y="100"/>
                  </a:lnTo>
                  <a:lnTo>
                    <a:pt x="1016" y="200"/>
                  </a:lnTo>
                  <a:lnTo>
                    <a:pt x="1016"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153" name="Freeform 129"/>
            <p:cNvSpPr>
              <a:spLocks noEditPoints="1"/>
            </p:cNvSpPr>
            <p:nvPr/>
          </p:nvSpPr>
          <p:spPr bwMode="auto">
            <a:xfrm>
              <a:off x="1744" y="2750"/>
              <a:ext cx="48" cy="157"/>
            </a:xfrm>
            <a:custGeom>
              <a:avLst/>
              <a:gdLst/>
              <a:ahLst/>
              <a:cxnLst>
                <a:cxn ang="0">
                  <a:pos x="167" y="1275"/>
                </a:cxn>
                <a:cxn ang="0">
                  <a:pos x="167" y="333"/>
                </a:cxn>
                <a:cxn ang="0">
                  <a:pos x="200" y="300"/>
                </a:cxn>
                <a:cxn ang="0">
                  <a:pos x="234" y="333"/>
                </a:cxn>
                <a:cxn ang="0">
                  <a:pos x="234" y="1275"/>
                </a:cxn>
                <a:cxn ang="0">
                  <a:pos x="200" y="1308"/>
                </a:cxn>
                <a:cxn ang="0">
                  <a:pos x="167" y="1275"/>
                </a:cxn>
                <a:cxn ang="0">
                  <a:pos x="0" y="400"/>
                </a:cxn>
                <a:cxn ang="0">
                  <a:pos x="200" y="0"/>
                </a:cxn>
                <a:cxn ang="0">
                  <a:pos x="400" y="400"/>
                </a:cxn>
                <a:cxn ang="0">
                  <a:pos x="0" y="400"/>
                </a:cxn>
              </a:cxnLst>
              <a:rect l="0" t="0" r="r" b="b"/>
              <a:pathLst>
                <a:path w="400" h="1308">
                  <a:moveTo>
                    <a:pt x="167" y="1275"/>
                  </a:moveTo>
                  <a:lnTo>
                    <a:pt x="167" y="333"/>
                  </a:lnTo>
                  <a:cubicBezTo>
                    <a:pt x="167" y="315"/>
                    <a:pt x="182" y="300"/>
                    <a:pt x="200" y="300"/>
                  </a:cubicBezTo>
                  <a:cubicBezTo>
                    <a:pt x="219" y="300"/>
                    <a:pt x="234" y="315"/>
                    <a:pt x="234" y="333"/>
                  </a:cubicBezTo>
                  <a:lnTo>
                    <a:pt x="234" y="1275"/>
                  </a:lnTo>
                  <a:cubicBezTo>
                    <a:pt x="234" y="1294"/>
                    <a:pt x="219" y="1308"/>
                    <a:pt x="200" y="1308"/>
                  </a:cubicBezTo>
                  <a:cubicBezTo>
                    <a:pt x="182" y="1308"/>
                    <a:pt x="167" y="1294"/>
                    <a:pt x="167" y="1275"/>
                  </a:cubicBezTo>
                  <a:close/>
                  <a:moveTo>
                    <a:pt x="0" y="400"/>
                  </a:moveTo>
                  <a:lnTo>
                    <a:pt x="200" y="0"/>
                  </a:lnTo>
                  <a:lnTo>
                    <a:pt x="400" y="400"/>
                  </a:lnTo>
                  <a:lnTo>
                    <a:pt x="0" y="40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154" name="Freeform 130"/>
            <p:cNvSpPr>
              <a:spLocks noEditPoints="1"/>
            </p:cNvSpPr>
            <p:nvPr/>
          </p:nvSpPr>
          <p:spPr bwMode="auto">
            <a:xfrm>
              <a:off x="1726" y="1885"/>
              <a:ext cx="47" cy="156"/>
            </a:xfrm>
            <a:custGeom>
              <a:avLst/>
              <a:gdLst/>
              <a:ahLst/>
              <a:cxnLst>
                <a:cxn ang="0">
                  <a:pos x="181" y="32"/>
                </a:cxn>
                <a:cxn ang="0">
                  <a:pos x="237" y="966"/>
                </a:cxn>
                <a:cxn ang="0">
                  <a:pos x="205" y="1001"/>
                </a:cxn>
                <a:cxn ang="0">
                  <a:pos x="170" y="970"/>
                </a:cxn>
                <a:cxn ang="0">
                  <a:pos x="115" y="36"/>
                </a:cxn>
                <a:cxn ang="0">
                  <a:pos x="146" y="1"/>
                </a:cxn>
                <a:cxn ang="0">
                  <a:pos x="181" y="32"/>
                </a:cxn>
                <a:cxn ang="0">
                  <a:pos x="399" y="890"/>
                </a:cxn>
                <a:cxn ang="0">
                  <a:pos x="223" y="1301"/>
                </a:cxn>
                <a:cxn ang="0">
                  <a:pos x="0" y="913"/>
                </a:cxn>
                <a:cxn ang="0">
                  <a:pos x="399" y="890"/>
                </a:cxn>
              </a:cxnLst>
              <a:rect l="0" t="0" r="r" b="b"/>
              <a:pathLst>
                <a:path w="399" h="1301">
                  <a:moveTo>
                    <a:pt x="181" y="32"/>
                  </a:moveTo>
                  <a:lnTo>
                    <a:pt x="237" y="966"/>
                  </a:lnTo>
                  <a:cubicBezTo>
                    <a:pt x="238" y="984"/>
                    <a:pt x="224" y="1000"/>
                    <a:pt x="205" y="1001"/>
                  </a:cubicBezTo>
                  <a:cubicBezTo>
                    <a:pt x="187" y="1002"/>
                    <a:pt x="171" y="988"/>
                    <a:pt x="170" y="970"/>
                  </a:cubicBezTo>
                  <a:lnTo>
                    <a:pt x="115" y="36"/>
                  </a:lnTo>
                  <a:cubicBezTo>
                    <a:pt x="114" y="18"/>
                    <a:pt x="128" y="2"/>
                    <a:pt x="146" y="1"/>
                  </a:cubicBezTo>
                  <a:cubicBezTo>
                    <a:pt x="165" y="0"/>
                    <a:pt x="180" y="14"/>
                    <a:pt x="181" y="32"/>
                  </a:cubicBezTo>
                  <a:close/>
                  <a:moveTo>
                    <a:pt x="399" y="890"/>
                  </a:moveTo>
                  <a:lnTo>
                    <a:pt x="223" y="1301"/>
                  </a:lnTo>
                  <a:lnTo>
                    <a:pt x="0" y="913"/>
                  </a:lnTo>
                  <a:lnTo>
                    <a:pt x="399" y="89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157" name="Rectangle 133"/>
            <p:cNvSpPr>
              <a:spLocks noChangeArrowheads="1"/>
            </p:cNvSpPr>
            <p:nvPr/>
          </p:nvSpPr>
          <p:spPr bwMode="auto">
            <a:xfrm>
              <a:off x="2336" y="1127"/>
              <a:ext cx="974" cy="34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b="1" dirty="0" smtClean="0">
                  <a:solidFill>
                    <a:srgbClr val="476D48"/>
                  </a:solidFill>
                  <a:latin typeface="Times New Roman" pitchFamily="18" charset="0"/>
                  <a:cs typeface="Arial" pitchFamily="34" charset="0"/>
                </a:rPr>
                <a:t>Операционная</a:t>
              </a:r>
              <a:br>
                <a:rPr lang="ru-RU" b="1" dirty="0" smtClean="0">
                  <a:solidFill>
                    <a:srgbClr val="476D48"/>
                  </a:solidFill>
                  <a:latin typeface="Times New Roman" pitchFamily="18" charset="0"/>
                  <a:cs typeface="Arial" pitchFamily="34" charset="0"/>
                </a:rPr>
              </a:br>
              <a:r>
                <a:rPr lang="ru-RU" b="1" dirty="0" smtClean="0">
                  <a:solidFill>
                    <a:srgbClr val="476D48"/>
                  </a:solidFill>
                  <a:latin typeface="Times New Roman" pitchFamily="18" charset="0"/>
                  <a:cs typeface="Arial" pitchFamily="34" charset="0"/>
                </a:rPr>
                <a:t>деятельность</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58" name="Rectangle 134"/>
            <p:cNvSpPr>
              <a:spLocks noChangeArrowheads="1"/>
            </p:cNvSpPr>
            <p:nvPr/>
          </p:nvSpPr>
          <p:spPr bwMode="auto">
            <a:xfrm>
              <a:off x="4656" y="1209"/>
              <a:ext cx="915" cy="17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476D48"/>
                  </a:solidFill>
                  <a:effectLst/>
                  <a:latin typeface="Times New Roman" pitchFamily="18" charset="0"/>
                  <a:cs typeface="Arial" pitchFamily="34" charset="0"/>
                </a:rPr>
                <a:t>Мероприятия</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59" name="Line 135"/>
            <p:cNvSpPr>
              <a:spLocks noChangeShapeType="1"/>
            </p:cNvSpPr>
            <p:nvPr/>
          </p:nvSpPr>
          <p:spPr bwMode="auto">
            <a:xfrm>
              <a:off x="1147" y="2082"/>
              <a:ext cx="1" cy="720"/>
            </a:xfrm>
            <a:prstGeom prst="line">
              <a:avLst/>
            </a:prstGeom>
            <a:noFill/>
            <a:ln w="6" cap="rnd">
              <a:solidFill>
                <a:srgbClr val="605631"/>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160" name="Freeform 136"/>
            <p:cNvSpPr>
              <a:spLocks noEditPoints="1"/>
            </p:cNvSpPr>
            <p:nvPr/>
          </p:nvSpPr>
          <p:spPr bwMode="auto">
            <a:xfrm>
              <a:off x="1152" y="2424"/>
              <a:ext cx="148" cy="48"/>
            </a:xfrm>
            <a:custGeom>
              <a:avLst/>
              <a:gdLst/>
              <a:ahLst/>
              <a:cxnLst>
                <a:cxn ang="0">
                  <a:pos x="33" y="167"/>
                </a:cxn>
                <a:cxn ang="0">
                  <a:pos x="900" y="167"/>
                </a:cxn>
                <a:cxn ang="0">
                  <a:pos x="933" y="200"/>
                </a:cxn>
                <a:cxn ang="0">
                  <a:pos x="900" y="234"/>
                </a:cxn>
                <a:cxn ang="0">
                  <a:pos x="33" y="234"/>
                </a:cxn>
                <a:cxn ang="0">
                  <a:pos x="0" y="200"/>
                </a:cxn>
                <a:cxn ang="0">
                  <a:pos x="33" y="167"/>
                </a:cxn>
                <a:cxn ang="0">
                  <a:pos x="833" y="0"/>
                </a:cxn>
                <a:cxn ang="0">
                  <a:pos x="1233" y="200"/>
                </a:cxn>
                <a:cxn ang="0">
                  <a:pos x="833" y="400"/>
                </a:cxn>
                <a:cxn ang="0">
                  <a:pos x="833" y="0"/>
                </a:cxn>
              </a:cxnLst>
              <a:rect l="0" t="0" r="r" b="b"/>
              <a:pathLst>
                <a:path w="1233" h="400">
                  <a:moveTo>
                    <a:pt x="33" y="167"/>
                  </a:moveTo>
                  <a:lnTo>
                    <a:pt x="900" y="167"/>
                  </a:lnTo>
                  <a:cubicBezTo>
                    <a:pt x="919" y="167"/>
                    <a:pt x="933" y="182"/>
                    <a:pt x="933" y="200"/>
                  </a:cubicBezTo>
                  <a:cubicBezTo>
                    <a:pt x="933" y="219"/>
                    <a:pt x="919" y="234"/>
                    <a:pt x="900" y="234"/>
                  </a:cubicBezTo>
                  <a:lnTo>
                    <a:pt x="33" y="234"/>
                  </a:lnTo>
                  <a:cubicBezTo>
                    <a:pt x="15" y="234"/>
                    <a:pt x="0" y="219"/>
                    <a:pt x="0" y="200"/>
                  </a:cubicBezTo>
                  <a:cubicBezTo>
                    <a:pt x="0" y="182"/>
                    <a:pt x="15" y="167"/>
                    <a:pt x="33" y="167"/>
                  </a:cubicBezTo>
                  <a:close/>
                  <a:moveTo>
                    <a:pt x="833" y="0"/>
                  </a:moveTo>
                  <a:lnTo>
                    <a:pt x="1233" y="200"/>
                  </a:lnTo>
                  <a:lnTo>
                    <a:pt x="833" y="400"/>
                  </a:lnTo>
                  <a:lnTo>
                    <a:pt x="833"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161" name="Freeform 137"/>
            <p:cNvSpPr>
              <a:spLocks noEditPoints="1"/>
            </p:cNvSpPr>
            <p:nvPr/>
          </p:nvSpPr>
          <p:spPr bwMode="auto">
            <a:xfrm>
              <a:off x="1296" y="1272"/>
              <a:ext cx="580" cy="48"/>
            </a:xfrm>
            <a:custGeom>
              <a:avLst/>
              <a:gdLst/>
              <a:ahLst/>
              <a:cxnLst>
                <a:cxn ang="0">
                  <a:pos x="33" y="167"/>
                </a:cxn>
                <a:cxn ang="0">
                  <a:pos x="4500" y="167"/>
                </a:cxn>
                <a:cxn ang="0">
                  <a:pos x="4533" y="200"/>
                </a:cxn>
                <a:cxn ang="0">
                  <a:pos x="4500" y="234"/>
                </a:cxn>
                <a:cxn ang="0">
                  <a:pos x="33" y="234"/>
                </a:cxn>
                <a:cxn ang="0">
                  <a:pos x="0" y="200"/>
                </a:cxn>
                <a:cxn ang="0">
                  <a:pos x="33" y="167"/>
                </a:cxn>
                <a:cxn ang="0">
                  <a:pos x="4433" y="0"/>
                </a:cxn>
                <a:cxn ang="0">
                  <a:pos x="4833" y="200"/>
                </a:cxn>
                <a:cxn ang="0">
                  <a:pos x="4433" y="400"/>
                </a:cxn>
                <a:cxn ang="0">
                  <a:pos x="4433" y="0"/>
                </a:cxn>
              </a:cxnLst>
              <a:rect l="0" t="0" r="r" b="b"/>
              <a:pathLst>
                <a:path w="4833" h="400">
                  <a:moveTo>
                    <a:pt x="33" y="167"/>
                  </a:moveTo>
                  <a:lnTo>
                    <a:pt x="4500" y="167"/>
                  </a:lnTo>
                  <a:cubicBezTo>
                    <a:pt x="4519" y="167"/>
                    <a:pt x="4533" y="182"/>
                    <a:pt x="4533" y="200"/>
                  </a:cubicBezTo>
                  <a:cubicBezTo>
                    <a:pt x="4533" y="219"/>
                    <a:pt x="4519" y="234"/>
                    <a:pt x="4500" y="234"/>
                  </a:cubicBezTo>
                  <a:lnTo>
                    <a:pt x="33" y="234"/>
                  </a:lnTo>
                  <a:cubicBezTo>
                    <a:pt x="15" y="234"/>
                    <a:pt x="0" y="219"/>
                    <a:pt x="0" y="200"/>
                  </a:cubicBezTo>
                  <a:cubicBezTo>
                    <a:pt x="0" y="182"/>
                    <a:pt x="15" y="167"/>
                    <a:pt x="33" y="167"/>
                  </a:cubicBezTo>
                  <a:close/>
                  <a:moveTo>
                    <a:pt x="4433" y="0"/>
                  </a:moveTo>
                  <a:lnTo>
                    <a:pt x="4833" y="200"/>
                  </a:lnTo>
                  <a:lnTo>
                    <a:pt x="4433" y="400"/>
                  </a:lnTo>
                  <a:lnTo>
                    <a:pt x="4433"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162" name="Freeform 138"/>
            <p:cNvSpPr>
              <a:spLocks noEditPoints="1"/>
            </p:cNvSpPr>
            <p:nvPr/>
          </p:nvSpPr>
          <p:spPr bwMode="auto">
            <a:xfrm>
              <a:off x="3552" y="1272"/>
              <a:ext cx="580" cy="48"/>
            </a:xfrm>
            <a:custGeom>
              <a:avLst/>
              <a:gdLst/>
              <a:ahLst/>
              <a:cxnLst>
                <a:cxn ang="0">
                  <a:pos x="16" y="84"/>
                </a:cxn>
                <a:cxn ang="0">
                  <a:pos x="2250" y="84"/>
                </a:cxn>
                <a:cxn ang="0">
                  <a:pos x="2266" y="100"/>
                </a:cxn>
                <a:cxn ang="0">
                  <a:pos x="2250" y="117"/>
                </a:cxn>
                <a:cxn ang="0">
                  <a:pos x="16" y="117"/>
                </a:cxn>
                <a:cxn ang="0">
                  <a:pos x="0" y="100"/>
                </a:cxn>
                <a:cxn ang="0">
                  <a:pos x="16" y="84"/>
                </a:cxn>
                <a:cxn ang="0">
                  <a:pos x="2216" y="0"/>
                </a:cxn>
                <a:cxn ang="0">
                  <a:pos x="2416" y="100"/>
                </a:cxn>
                <a:cxn ang="0">
                  <a:pos x="2216" y="200"/>
                </a:cxn>
                <a:cxn ang="0">
                  <a:pos x="2216" y="0"/>
                </a:cxn>
              </a:cxnLst>
              <a:rect l="0" t="0" r="r" b="b"/>
              <a:pathLst>
                <a:path w="2416" h="200">
                  <a:moveTo>
                    <a:pt x="16" y="84"/>
                  </a:moveTo>
                  <a:lnTo>
                    <a:pt x="2250" y="84"/>
                  </a:lnTo>
                  <a:cubicBezTo>
                    <a:pt x="2259" y="84"/>
                    <a:pt x="2266" y="91"/>
                    <a:pt x="2266" y="100"/>
                  </a:cubicBezTo>
                  <a:cubicBezTo>
                    <a:pt x="2266" y="110"/>
                    <a:pt x="2259" y="117"/>
                    <a:pt x="2250" y="117"/>
                  </a:cubicBezTo>
                  <a:lnTo>
                    <a:pt x="16" y="117"/>
                  </a:lnTo>
                  <a:cubicBezTo>
                    <a:pt x="7" y="117"/>
                    <a:pt x="0" y="110"/>
                    <a:pt x="0" y="100"/>
                  </a:cubicBezTo>
                  <a:cubicBezTo>
                    <a:pt x="0" y="91"/>
                    <a:pt x="7" y="84"/>
                    <a:pt x="16" y="84"/>
                  </a:cubicBezTo>
                  <a:close/>
                  <a:moveTo>
                    <a:pt x="2216" y="0"/>
                  </a:moveTo>
                  <a:lnTo>
                    <a:pt x="2416" y="100"/>
                  </a:lnTo>
                  <a:lnTo>
                    <a:pt x="2216" y="200"/>
                  </a:lnTo>
                  <a:lnTo>
                    <a:pt x="2216"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grpSp>
          <p:nvGrpSpPr>
            <p:cNvPr id="1172" name="Group 148"/>
            <p:cNvGrpSpPr>
              <a:grpSpLocks/>
            </p:cNvGrpSpPr>
            <p:nvPr/>
          </p:nvGrpSpPr>
          <p:grpSpPr bwMode="auto">
            <a:xfrm>
              <a:off x="1543" y="1712"/>
              <a:ext cx="458" cy="184"/>
              <a:chOff x="1543" y="1712"/>
              <a:chExt cx="458" cy="184"/>
            </a:xfrm>
          </p:grpSpPr>
          <p:sp>
            <p:nvSpPr>
              <p:cNvPr id="1163" name="Freeform 139"/>
              <p:cNvSpPr>
                <a:spLocks/>
              </p:cNvSpPr>
              <p:nvPr/>
            </p:nvSpPr>
            <p:spPr bwMode="auto">
              <a:xfrm>
                <a:off x="1972" y="1712"/>
                <a:ext cx="29" cy="183"/>
              </a:xfrm>
              <a:custGeom>
                <a:avLst/>
                <a:gdLst/>
                <a:ahLst/>
                <a:cxnLst>
                  <a:cxn ang="0">
                    <a:pos x="0" y="183"/>
                  </a:cxn>
                  <a:cxn ang="0">
                    <a:pos x="0" y="29"/>
                  </a:cxn>
                  <a:cxn ang="0">
                    <a:pos x="29" y="0"/>
                  </a:cxn>
                  <a:cxn ang="0">
                    <a:pos x="29" y="154"/>
                  </a:cxn>
                  <a:cxn ang="0">
                    <a:pos x="0" y="183"/>
                  </a:cxn>
                </a:cxnLst>
                <a:rect l="0" t="0" r="r" b="b"/>
                <a:pathLst>
                  <a:path w="29" h="183">
                    <a:moveTo>
                      <a:pt x="0" y="183"/>
                    </a:moveTo>
                    <a:lnTo>
                      <a:pt x="0" y="29"/>
                    </a:lnTo>
                    <a:lnTo>
                      <a:pt x="29" y="0"/>
                    </a:lnTo>
                    <a:lnTo>
                      <a:pt x="29" y="154"/>
                    </a:lnTo>
                    <a:lnTo>
                      <a:pt x="0" y="183"/>
                    </a:lnTo>
                    <a:close/>
                  </a:path>
                </a:pathLst>
              </a:custGeom>
              <a:solidFill>
                <a:srgbClr val="B4E1B4"/>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64" name="Line 140"/>
              <p:cNvSpPr>
                <a:spLocks noChangeShapeType="1"/>
              </p:cNvSpPr>
              <p:nvPr/>
            </p:nvSpPr>
            <p:spPr bwMode="auto">
              <a:xfrm flipV="1">
                <a:off x="1972" y="1866"/>
                <a:ext cx="29" cy="29"/>
              </a:xfrm>
              <a:prstGeom prst="line">
                <a:avLst/>
              </a:prstGeom>
              <a:noFill/>
              <a:ln w="1" cap="flat">
                <a:solidFill>
                  <a:srgbClr val="B4E1B4"/>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65" name="Freeform 141"/>
              <p:cNvSpPr>
                <a:spLocks/>
              </p:cNvSpPr>
              <p:nvPr/>
            </p:nvSpPr>
            <p:spPr bwMode="auto">
              <a:xfrm>
                <a:off x="1543" y="1712"/>
                <a:ext cx="458" cy="29"/>
              </a:xfrm>
              <a:custGeom>
                <a:avLst/>
                <a:gdLst/>
                <a:ahLst/>
                <a:cxnLst>
                  <a:cxn ang="0">
                    <a:pos x="429" y="29"/>
                  </a:cxn>
                  <a:cxn ang="0">
                    <a:pos x="0" y="29"/>
                  </a:cxn>
                  <a:cxn ang="0">
                    <a:pos x="29" y="0"/>
                  </a:cxn>
                  <a:cxn ang="0">
                    <a:pos x="458" y="0"/>
                  </a:cxn>
                  <a:cxn ang="0">
                    <a:pos x="429" y="29"/>
                  </a:cxn>
                </a:cxnLst>
                <a:rect l="0" t="0" r="r" b="b"/>
                <a:pathLst>
                  <a:path w="458" h="29">
                    <a:moveTo>
                      <a:pt x="429" y="29"/>
                    </a:moveTo>
                    <a:lnTo>
                      <a:pt x="0" y="29"/>
                    </a:lnTo>
                    <a:lnTo>
                      <a:pt x="29" y="0"/>
                    </a:lnTo>
                    <a:lnTo>
                      <a:pt x="458" y="0"/>
                    </a:lnTo>
                    <a:lnTo>
                      <a:pt x="429" y="29"/>
                    </a:lnTo>
                    <a:close/>
                  </a:path>
                </a:pathLst>
              </a:custGeom>
              <a:solidFill>
                <a:srgbClr val="799879"/>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66" name="Line 142"/>
              <p:cNvSpPr>
                <a:spLocks noChangeShapeType="1"/>
              </p:cNvSpPr>
              <p:nvPr/>
            </p:nvSpPr>
            <p:spPr bwMode="auto">
              <a:xfrm flipV="1">
                <a:off x="1972" y="1712"/>
                <a:ext cx="29" cy="29"/>
              </a:xfrm>
              <a:prstGeom prst="line">
                <a:avLst/>
              </a:prstGeom>
              <a:noFill/>
              <a:ln w="1" cap="flat">
                <a:solidFill>
                  <a:srgbClr val="799879"/>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67" name="Rectangle 143"/>
              <p:cNvSpPr>
                <a:spLocks noChangeArrowheads="1"/>
              </p:cNvSpPr>
              <p:nvPr/>
            </p:nvSpPr>
            <p:spPr bwMode="auto">
              <a:xfrm>
                <a:off x="1543" y="1741"/>
                <a:ext cx="429" cy="154"/>
              </a:xfrm>
              <a:prstGeom prst="rect">
                <a:avLst/>
              </a:prstGeom>
              <a:solidFill>
                <a:srgbClr val="9CC49C"/>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68" name="Line 144"/>
              <p:cNvSpPr>
                <a:spLocks noChangeShapeType="1"/>
              </p:cNvSpPr>
              <p:nvPr/>
            </p:nvSpPr>
            <p:spPr bwMode="auto">
              <a:xfrm>
                <a:off x="1543" y="1741"/>
                <a:ext cx="1" cy="154"/>
              </a:xfrm>
              <a:prstGeom prst="line">
                <a:avLst/>
              </a:prstGeom>
              <a:noFill/>
              <a:ln w="8" cap="flat">
                <a:solidFill>
                  <a:srgbClr val="ABD6A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69" name="Line 145"/>
              <p:cNvSpPr>
                <a:spLocks noChangeShapeType="1"/>
              </p:cNvSpPr>
              <p:nvPr/>
            </p:nvSpPr>
            <p:spPr bwMode="auto">
              <a:xfrm>
                <a:off x="1543" y="1895"/>
                <a:ext cx="429"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70" name="Line 146"/>
              <p:cNvSpPr>
                <a:spLocks noChangeShapeType="1"/>
              </p:cNvSpPr>
              <p:nvPr/>
            </p:nvSpPr>
            <p:spPr bwMode="auto">
              <a:xfrm flipV="1">
                <a:off x="1972" y="1741"/>
                <a:ext cx="1" cy="154"/>
              </a:xfrm>
              <a:prstGeom prst="line">
                <a:avLst/>
              </a:prstGeom>
              <a:noFill/>
              <a:ln w="8" cap="flat">
                <a:solidFill>
                  <a:srgbClr val="BBEAB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71" name="Line 147"/>
              <p:cNvSpPr>
                <a:spLocks noChangeShapeType="1"/>
              </p:cNvSpPr>
              <p:nvPr/>
            </p:nvSpPr>
            <p:spPr bwMode="auto">
              <a:xfrm flipH="1">
                <a:off x="1543" y="1741"/>
                <a:ext cx="429"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sp>
          <p:nvSpPr>
            <p:cNvPr id="1173" name="Rectangle 149"/>
            <p:cNvSpPr>
              <a:spLocks noChangeArrowheads="1"/>
            </p:cNvSpPr>
            <p:nvPr/>
          </p:nvSpPr>
          <p:spPr bwMode="auto">
            <a:xfrm>
              <a:off x="1652" y="1773"/>
              <a:ext cx="216"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rgbClr val="605631"/>
                  </a:solidFill>
                  <a:effectLst/>
                  <a:latin typeface="Arial" pitchFamily="34" charset="0"/>
                  <a:cs typeface="Arial" pitchFamily="34" charset="0"/>
                </a:rPr>
                <a:t>НТКС</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180" name="Group 156"/>
            <p:cNvGrpSpPr>
              <a:grpSpLocks/>
            </p:cNvGrpSpPr>
            <p:nvPr/>
          </p:nvGrpSpPr>
          <p:grpSpPr bwMode="auto">
            <a:xfrm>
              <a:off x="100" y="1840"/>
              <a:ext cx="879" cy="490"/>
              <a:chOff x="100" y="1840"/>
              <a:chExt cx="879" cy="490"/>
            </a:xfrm>
          </p:grpSpPr>
          <p:grpSp>
            <p:nvGrpSpPr>
              <p:cNvPr id="1178" name="Group 154"/>
              <p:cNvGrpSpPr>
                <a:grpSpLocks/>
              </p:cNvGrpSpPr>
              <p:nvPr/>
            </p:nvGrpSpPr>
            <p:grpSpPr bwMode="auto">
              <a:xfrm>
                <a:off x="100" y="1840"/>
                <a:ext cx="879" cy="490"/>
                <a:chOff x="100" y="1840"/>
                <a:chExt cx="879" cy="490"/>
              </a:xfrm>
            </p:grpSpPr>
            <p:sp>
              <p:nvSpPr>
                <p:cNvPr id="1174" name="Freeform 150"/>
                <p:cNvSpPr>
                  <a:spLocks/>
                </p:cNvSpPr>
                <p:nvPr/>
              </p:nvSpPr>
              <p:spPr bwMode="auto">
                <a:xfrm>
                  <a:off x="950" y="1840"/>
                  <a:ext cx="29" cy="490"/>
                </a:xfrm>
                <a:custGeom>
                  <a:avLst/>
                  <a:gdLst/>
                  <a:ahLst/>
                  <a:cxnLst>
                    <a:cxn ang="0">
                      <a:pos x="0" y="490"/>
                    </a:cxn>
                    <a:cxn ang="0">
                      <a:pos x="0" y="29"/>
                    </a:cxn>
                    <a:cxn ang="0">
                      <a:pos x="29" y="0"/>
                    </a:cxn>
                    <a:cxn ang="0">
                      <a:pos x="29" y="461"/>
                    </a:cxn>
                    <a:cxn ang="0">
                      <a:pos x="0" y="490"/>
                    </a:cxn>
                  </a:cxnLst>
                  <a:rect l="0" t="0" r="r" b="b"/>
                  <a:pathLst>
                    <a:path w="29" h="490">
                      <a:moveTo>
                        <a:pt x="0" y="490"/>
                      </a:moveTo>
                      <a:lnTo>
                        <a:pt x="0" y="29"/>
                      </a:lnTo>
                      <a:lnTo>
                        <a:pt x="29" y="0"/>
                      </a:lnTo>
                      <a:lnTo>
                        <a:pt x="29" y="461"/>
                      </a:lnTo>
                      <a:lnTo>
                        <a:pt x="0" y="490"/>
                      </a:lnTo>
                      <a:close/>
                    </a:path>
                  </a:pathLst>
                </a:custGeom>
                <a:solidFill>
                  <a:srgbClr val="6D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75" name="Line 151"/>
                <p:cNvSpPr>
                  <a:spLocks noChangeShapeType="1"/>
                </p:cNvSpPr>
                <p:nvPr/>
              </p:nvSpPr>
              <p:spPr bwMode="auto">
                <a:xfrm flipV="1">
                  <a:off x="950" y="2301"/>
                  <a:ext cx="29" cy="29"/>
                </a:xfrm>
                <a:prstGeom prst="line">
                  <a:avLst/>
                </a:prstGeom>
                <a:noFill/>
                <a:ln w="1" cap="flat">
                  <a:solidFill>
                    <a:srgbClr val="6D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76" name="Freeform 152"/>
                <p:cNvSpPr>
                  <a:spLocks/>
                </p:cNvSpPr>
                <p:nvPr/>
              </p:nvSpPr>
              <p:spPr bwMode="auto">
                <a:xfrm>
                  <a:off x="100" y="1840"/>
                  <a:ext cx="879" cy="29"/>
                </a:xfrm>
                <a:custGeom>
                  <a:avLst/>
                  <a:gdLst/>
                  <a:ahLst/>
                  <a:cxnLst>
                    <a:cxn ang="0">
                      <a:pos x="850" y="29"/>
                    </a:cxn>
                    <a:cxn ang="0">
                      <a:pos x="0" y="29"/>
                    </a:cxn>
                    <a:cxn ang="0">
                      <a:pos x="29" y="0"/>
                    </a:cxn>
                    <a:cxn ang="0">
                      <a:pos x="879" y="0"/>
                    </a:cxn>
                    <a:cxn ang="0">
                      <a:pos x="850" y="29"/>
                    </a:cxn>
                  </a:cxnLst>
                  <a:rect l="0" t="0" r="r" b="b"/>
                  <a:pathLst>
                    <a:path w="879" h="29">
                      <a:moveTo>
                        <a:pt x="850" y="29"/>
                      </a:moveTo>
                      <a:lnTo>
                        <a:pt x="0" y="29"/>
                      </a:lnTo>
                      <a:lnTo>
                        <a:pt x="29" y="0"/>
                      </a:lnTo>
                      <a:lnTo>
                        <a:pt x="879" y="0"/>
                      </a:lnTo>
                      <a:lnTo>
                        <a:pt x="850" y="29"/>
                      </a:lnTo>
                      <a:close/>
                    </a:path>
                  </a:pathLst>
                </a:custGeom>
                <a:solidFill>
                  <a:srgbClr val="4A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77" name="Line 153"/>
                <p:cNvSpPr>
                  <a:spLocks noChangeShapeType="1"/>
                </p:cNvSpPr>
                <p:nvPr/>
              </p:nvSpPr>
              <p:spPr bwMode="auto">
                <a:xfrm flipV="1">
                  <a:off x="950" y="1840"/>
                  <a:ext cx="29" cy="29"/>
                </a:xfrm>
                <a:prstGeom prst="line">
                  <a:avLst/>
                </a:prstGeom>
                <a:noFill/>
                <a:ln w="1" cap="flat">
                  <a:solidFill>
                    <a:srgbClr val="4A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pic>
            <p:nvPicPr>
              <p:cNvPr id="1179" name="Picture 155"/>
              <p:cNvPicPr>
                <a:picLocks noChangeAspect="1" noChangeArrowheads="1"/>
              </p:cNvPicPr>
              <p:nvPr/>
            </p:nvPicPr>
            <p:blipFill>
              <a:blip r:embed="rId2" cstate="print"/>
              <a:srcRect/>
              <a:stretch>
                <a:fillRect/>
              </a:stretch>
            </p:blipFill>
            <p:spPr bwMode="auto">
              <a:xfrm>
                <a:off x="100" y="1868"/>
                <a:ext cx="850" cy="462"/>
              </a:xfrm>
              <a:prstGeom prst="rect">
                <a:avLst/>
              </a:prstGeom>
              <a:noFill/>
              <a:ln w="9525">
                <a:noFill/>
                <a:miter lim="800000"/>
                <a:headEnd/>
                <a:tailEnd/>
              </a:ln>
            </p:spPr>
          </p:pic>
        </p:grpSp>
        <p:sp>
          <p:nvSpPr>
            <p:cNvPr id="1181" name="Rectangle 157"/>
            <p:cNvSpPr>
              <a:spLocks noChangeArrowheads="1"/>
            </p:cNvSpPr>
            <p:nvPr/>
          </p:nvSpPr>
          <p:spPr bwMode="auto">
            <a:xfrm>
              <a:off x="155" y="1854"/>
              <a:ext cx="760"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8F8F8"/>
                  </a:solidFill>
                  <a:effectLst/>
                  <a:latin typeface="Arial" pitchFamily="34" charset="0"/>
                  <a:cs typeface="Arial" pitchFamily="34" charset="0"/>
                </a:rPr>
                <a:t>Ассамблея ГЭФ</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2" name="Rectangle 158"/>
            <p:cNvSpPr>
              <a:spLocks noChangeArrowheads="1"/>
            </p:cNvSpPr>
            <p:nvPr/>
          </p:nvSpPr>
          <p:spPr bwMode="auto">
            <a:xfrm>
              <a:off x="331" y="1979"/>
              <a:ext cx="416"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Страны: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3" name="Rectangle 159"/>
            <p:cNvSpPr>
              <a:spLocks noChangeArrowheads="1"/>
            </p:cNvSpPr>
            <p:nvPr/>
          </p:nvSpPr>
          <p:spPr bwMode="auto">
            <a:xfrm>
              <a:off x="163" y="2103"/>
              <a:ext cx="724" cy="1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1" u="none" strike="noStrike" cap="none" normalizeH="0" baseline="0" dirty="0" smtClean="0">
                  <a:ln>
                    <a:noFill/>
                  </a:ln>
                  <a:solidFill>
                    <a:srgbClr val="F8F8F8"/>
                  </a:solidFill>
                  <a:effectLst/>
                  <a:latin typeface="Times New Roman" pitchFamily="18" charset="0"/>
                  <a:cs typeface="Arial" pitchFamily="34" charset="0"/>
                </a:rPr>
                <a:t>Политические</a:t>
              </a:r>
              <a:br>
                <a:rPr kumimoji="0" lang="ru-RU" sz="1000" b="1" i="1" u="none" strike="noStrike" cap="none" normalizeH="0" baseline="0" dirty="0" smtClean="0">
                  <a:ln>
                    <a:noFill/>
                  </a:ln>
                  <a:solidFill>
                    <a:srgbClr val="F8F8F8"/>
                  </a:solidFill>
                  <a:effectLst/>
                  <a:latin typeface="Times New Roman" pitchFamily="18" charset="0"/>
                  <a:cs typeface="Arial" pitchFamily="34" charset="0"/>
                </a:rPr>
              </a:br>
              <a:r>
                <a:rPr kumimoji="0" lang="ru-RU" sz="1000" b="1" i="1" u="none" strike="noStrike" cap="none" normalizeH="0" baseline="0" dirty="0" smtClean="0">
                  <a:ln>
                    <a:noFill/>
                  </a:ln>
                  <a:solidFill>
                    <a:srgbClr val="F8F8F8"/>
                  </a:solidFill>
                  <a:effectLst/>
                  <a:latin typeface="Times New Roman" pitchFamily="18" charset="0"/>
                  <a:cs typeface="Arial" pitchFamily="34" charset="0"/>
                </a:rPr>
                <a:t>/нац.координаторы</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194" name="Group 170"/>
            <p:cNvGrpSpPr>
              <a:grpSpLocks/>
            </p:cNvGrpSpPr>
            <p:nvPr/>
          </p:nvGrpSpPr>
          <p:grpSpPr bwMode="auto">
            <a:xfrm>
              <a:off x="2398" y="2069"/>
              <a:ext cx="880" cy="664"/>
              <a:chOff x="2398" y="2069"/>
              <a:chExt cx="880" cy="664"/>
            </a:xfrm>
          </p:grpSpPr>
          <p:sp>
            <p:nvSpPr>
              <p:cNvPr id="1185" name="Freeform 161"/>
              <p:cNvSpPr>
                <a:spLocks/>
              </p:cNvSpPr>
              <p:nvPr/>
            </p:nvSpPr>
            <p:spPr bwMode="auto">
              <a:xfrm>
                <a:off x="3249" y="2069"/>
                <a:ext cx="29" cy="663"/>
              </a:xfrm>
              <a:custGeom>
                <a:avLst/>
                <a:gdLst/>
                <a:ahLst/>
                <a:cxnLst>
                  <a:cxn ang="0">
                    <a:pos x="0" y="663"/>
                  </a:cxn>
                  <a:cxn ang="0">
                    <a:pos x="0" y="29"/>
                  </a:cxn>
                  <a:cxn ang="0">
                    <a:pos x="29" y="0"/>
                  </a:cxn>
                  <a:cxn ang="0">
                    <a:pos x="29" y="635"/>
                  </a:cxn>
                  <a:cxn ang="0">
                    <a:pos x="0" y="663"/>
                  </a:cxn>
                </a:cxnLst>
                <a:rect l="0" t="0" r="r" b="b"/>
                <a:pathLst>
                  <a:path w="29" h="663">
                    <a:moveTo>
                      <a:pt x="0" y="663"/>
                    </a:moveTo>
                    <a:lnTo>
                      <a:pt x="0" y="29"/>
                    </a:lnTo>
                    <a:lnTo>
                      <a:pt x="29" y="0"/>
                    </a:lnTo>
                    <a:lnTo>
                      <a:pt x="29" y="635"/>
                    </a:lnTo>
                    <a:lnTo>
                      <a:pt x="0" y="663"/>
                    </a:lnTo>
                    <a:close/>
                  </a:path>
                </a:pathLst>
              </a:custGeom>
              <a:solidFill>
                <a:srgbClr val="B4E1B4"/>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86" name="Line 162"/>
              <p:cNvSpPr>
                <a:spLocks noChangeShapeType="1"/>
              </p:cNvSpPr>
              <p:nvPr/>
            </p:nvSpPr>
            <p:spPr bwMode="auto">
              <a:xfrm flipV="1">
                <a:off x="3249" y="2704"/>
                <a:ext cx="29" cy="28"/>
              </a:xfrm>
              <a:prstGeom prst="line">
                <a:avLst/>
              </a:prstGeom>
              <a:noFill/>
              <a:ln w="1" cap="flat">
                <a:solidFill>
                  <a:srgbClr val="B4E1B4"/>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87" name="Freeform 163"/>
              <p:cNvSpPr>
                <a:spLocks/>
              </p:cNvSpPr>
              <p:nvPr/>
            </p:nvSpPr>
            <p:spPr bwMode="auto">
              <a:xfrm>
                <a:off x="2398" y="2069"/>
                <a:ext cx="880" cy="29"/>
              </a:xfrm>
              <a:custGeom>
                <a:avLst/>
                <a:gdLst/>
                <a:ahLst/>
                <a:cxnLst>
                  <a:cxn ang="0">
                    <a:pos x="851" y="29"/>
                  </a:cxn>
                  <a:cxn ang="0">
                    <a:pos x="0" y="29"/>
                  </a:cxn>
                  <a:cxn ang="0">
                    <a:pos x="29" y="0"/>
                  </a:cxn>
                  <a:cxn ang="0">
                    <a:pos x="880" y="0"/>
                  </a:cxn>
                  <a:cxn ang="0">
                    <a:pos x="851" y="29"/>
                  </a:cxn>
                </a:cxnLst>
                <a:rect l="0" t="0" r="r" b="b"/>
                <a:pathLst>
                  <a:path w="880" h="29">
                    <a:moveTo>
                      <a:pt x="851" y="29"/>
                    </a:moveTo>
                    <a:lnTo>
                      <a:pt x="0" y="29"/>
                    </a:lnTo>
                    <a:lnTo>
                      <a:pt x="29" y="0"/>
                    </a:lnTo>
                    <a:lnTo>
                      <a:pt x="880" y="0"/>
                    </a:lnTo>
                    <a:lnTo>
                      <a:pt x="851" y="29"/>
                    </a:lnTo>
                    <a:close/>
                  </a:path>
                </a:pathLst>
              </a:custGeom>
              <a:solidFill>
                <a:srgbClr val="799879"/>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88" name="Line 164"/>
              <p:cNvSpPr>
                <a:spLocks noChangeShapeType="1"/>
              </p:cNvSpPr>
              <p:nvPr/>
            </p:nvSpPr>
            <p:spPr bwMode="auto">
              <a:xfrm flipV="1">
                <a:off x="3249" y="2069"/>
                <a:ext cx="29" cy="29"/>
              </a:xfrm>
              <a:prstGeom prst="line">
                <a:avLst/>
              </a:prstGeom>
              <a:noFill/>
              <a:ln w="1" cap="flat">
                <a:solidFill>
                  <a:srgbClr val="799879"/>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89" name="Rectangle 165"/>
              <p:cNvSpPr>
                <a:spLocks noChangeArrowheads="1"/>
              </p:cNvSpPr>
              <p:nvPr/>
            </p:nvSpPr>
            <p:spPr bwMode="auto">
              <a:xfrm>
                <a:off x="2398" y="2098"/>
                <a:ext cx="851" cy="634"/>
              </a:xfrm>
              <a:prstGeom prst="rect">
                <a:avLst/>
              </a:prstGeom>
              <a:solidFill>
                <a:srgbClr val="9CC49C"/>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90" name="Line 166"/>
              <p:cNvSpPr>
                <a:spLocks noChangeShapeType="1"/>
              </p:cNvSpPr>
              <p:nvPr/>
            </p:nvSpPr>
            <p:spPr bwMode="auto">
              <a:xfrm>
                <a:off x="2398" y="2098"/>
                <a:ext cx="1" cy="634"/>
              </a:xfrm>
              <a:prstGeom prst="line">
                <a:avLst/>
              </a:prstGeom>
              <a:noFill/>
              <a:ln w="8" cap="flat">
                <a:solidFill>
                  <a:srgbClr val="ABD6A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91" name="Line 167"/>
              <p:cNvSpPr>
                <a:spLocks noChangeShapeType="1"/>
              </p:cNvSpPr>
              <p:nvPr/>
            </p:nvSpPr>
            <p:spPr bwMode="auto">
              <a:xfrm>
                <a:off x="2398" y="2732"/>
                <a:ext cx="851"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92" name="Line 168"/>
              <p:cNvSpPr>
                <a:spLocks noChangeShapeType="1"/>
              </p:cNvSpPr>
              <p:nvPr/>
            </p:nvSpPr>
            <p:spPr bwMode="auto">
              <a:xfrm flipV="1">
                <a:off x="3249" y="2098"/>
                <a:ext cx="1" cy="634"/>
              </a:xfrm>
              <a:prstGeom prst="line">
                <a:avLst/>
              </a:prstGeom>
              <a:noFill/>
              <a:ln w="8" cap="flat">
                <a:solidFill>
                  <a:srgbClr val="BBEAB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93" name="Line 169"/>
              <p:cNvSpPr>
                <a:spLocks noChangeShapeType="1"/>
              </p:cNvSpPr>
              <p:nvPr/>
            </p:nvSpPr>
            <p:spPr bwMode="auto">
              <a:xfrm flipH="1">
                <a:off x="2398" y="2098"/>
                <a:ext cx="851"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sp>
          <p:nvSpPr>
            <p:cNvPr id="1195" name="Rectangle 171"/>
            <p:cNvSpPr>
              <a:spLocks noChangeArrowheads="1"/>
            </p:cNvSpPr>
            <p:nvPr/>
          </p:nvSpPr>
          <p:spPr bwMode="auto">
            <a:xfrm>
              <a:off x="2544" y="2304"/>
              <a:ext cx="605"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605631"/>
                  </a:solidFill>
                  <a:effectLst/>
                  <a:latin typeface="Arial" pitchFamily="34" charset="0"/>
                  <a:cs typeface="Arial" pitchFamily="34" charset="0"/>
                </a:rPr>
                <a:t>Секретариат</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96" name="Rectangle 172"/>
            <p:cNvSpPr>
              <a:spLocks noChangeArrowheads="1"/>
            </p:cNvSpPr>
            <p:nvPr/>
          </p:nvSpPr>
          <p:spPr bwMode="auto">
            <a:xfrm>
              <a:off x="2713" y="2430"/>
              <a:ext cx="205"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605631"/>
                  </a:solidFill>
                  <a:effectLst/>
                  <a:latin typeface="Arial" pitchFamily="34" charset="0"/>
                  <a:cs typeface="Arial" pitchFamily="34" charset="0"/>
                </a:rPr>
                <a:t>ГЭФ</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206" name="Group 182"/>
            <p:cNvGrpSpPr>
              <a:grpSpLocks/>
            </p:cNvGrpSpPr>
            <p:nvPr/>
          </p:nvGrpSpPr>
          <p:grpSpPr bwMode="auto">
            <a:xfrm>
              <a:off x="3494" y="1906"/>
              <a:ext cx="954" cy="1933"/>
              <a:chOff x="3494" y="1906"/>
              <a:chExt cx="954" cy="1933"/>
            </a:xfrm>
          </p:grpSpPr>
          <p:sp>
            <p:nvSpPr>
              <p:cNvPr id="1197" name="Freeform 173"/>
              <p:cNvSpPr>
                <a:spLocks/>
              </p:cNvSpPr>
              <p:nvPr/>
            </p:nvSpPr>
            <p:spPr bwMode="auto">
              <a:xfrm>
                <a:off x="4420" y="1906"/>
                <a:ext cx="28" cy="1932"/>
              </a:xfrm>
              <a:custGeom>
                <a:avLst/>
                <a:gdLst/>
                <a:ahLst/>
                <a:cxnLst>
                  <a:cxn ang="0">
                    <a:pos x="0" y="1932"/>
                  </a:cxn>
                  <a:cxn ang="0">
                    <a:pos x="0" y="29"/>
                  </a:cxn>
                  <a:cxn ang="0">
                    <a:pos x="28" y="0"/>
                  </a:cxn>
                  <a:cxn ang="0">
                    <a:pos x="28" y="1904"/>
                  </a:cxn>
                  <a:cxn ang="0">
                    <a:pos x="0" y="1932"/>
                  </a:cxn>
                </a:cxnLst>
                <a:rect l="0" t="0" r="r" b="b"/>
                <a:pathLst>
                  <a:path w="28" h="1932">
                    <a:moveTo>
                      <a:pt x="0" y="1932"/>
                    </a:moveTo>
                    <a:lnTo>
                      <a:pt x="0" y="29"/>
                    </a:lnTo>
                    <a:lnTo>
                      <a:pt x="28" y="0"/>
                    </a:lnTo>
                    <a:lnTo>
                      <a:pt x="28" y="1904"/>
                    </a:lnTo>
                    <a:lnTo>
                      <a:pt x="0" y="1932"/>
                    </a:lnTo>
                    <a:close/>
                  </a:path>
                </a:pathLst>
              </a:custGeom>
              <a:solidFill>
                <a:srgbClr val="B4E1B4"/>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198" name="Line 174"/>
              <p:cNvSpPr>
                <a:spLocks noChangeShapeType="1"/>
              </p:cNvSpPr>
              <p:nvPr/>
            </p:nvSpPr>
            <p:spPr bwMode="auto">
              <a:xfrm flipV="1">
                <a:off x="4420" y="3810"/>
                <a:ext cx="28" cy="28"/>
              </a:xfrm>
              <a:prstGeom prst="line">
                <a:avLst/>
              </a:prstGeom>
              <a:noFill/>
              <a:ln w="1" cap="flat">
                <a:solidFill>
                  <a:srgbClr val="B4E1B4"/>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199" name="Freeform 175"/>
              <p:cNvSpPr>
                <a:spLocks/>
              </p:cNvSpPr>
              <p:nvPr/>
            </p:nvSpPr>
            <p:spPr bwMode="auto">
              <a:xfrm>
                <a:off x="3494" y="1906"/>
                <a:ext cx="954" cy="29"/>
              </a:xfrm>
              <a:custGeom>
                <a:avLst/>
                <a:gdLst/>
                <a:ahLst/>
                <a:cxnLst>
                  <a:cxn ang="0">
                    <a:pos x="926" y="29"/>
                  </a:cxn>
                  <a:cxn ang="0">
                    <a:pos x="0" y="29"/>
                  </a:cxn>
                  <a:cxn ang="0">
                    <a:pos x="29" y="0"/>
                  </a:cxn>
                  <a:cxn ang="0">
                    <a:pos x="954" y="0"/>
                  </a:cxn>
                  <a:cxn ang="0">
                    <a:pos x="926" y="29"/>
                  </a:cxn>
                </a:cxnLst>
                <a:rect l="0" t="0" r="r" b="b"/>
                <a:pathLst>
                  <a:path w="954" h="29">
                    <a:moveTo>
                      <a:pt x="926" y="29"/>
                    </a:moveTo>
                    <a:lnTo>
                      <a:pt x="0" y="29"/>
                    </a:lnTo>
                    <a:lnTo>
                      <a:pt x="29" y="0"/>
                    </a:lnTo>
                    <a:lnTo>
                      <a:pt x="954" y="0"/>
                    </a:lnTo>
                    <a:lnTo>
                      <a:pt x="926" y="29"/>
                    </a:lnTo>
                    <a:close/>
                  </a:path>
                </a:pathLst>
              </a:custGeom>
              <a:solidFill>
                <a:srgbClr val="799879"/>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00" name="Line 176"/>
              <p:cNvSpPr>
                <a:spLocks noChangeShapeType="1"/>
              </p:cNvSpPr>
              <p:nvPr/>
            </p:nvSpPr>
            <p:spPr bwMode="auto">
              <a:xfrm flipV="1">
                <a:off x="4420" y="1906"/>
                <a:ext cx="28" cy="29"/>
              </a:xfrm>
              <a:prstGeom prst="line">
                <a:avLst/>
              </a:prstGeom>
              <a:noFill/>
              <a:ln w="1" cap="flat">
                <a:solidFill>
                  <a:srgbClr val="799879"/>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01" name="Rectangle 177"/>
              <p:cNvSpPr>
                <a:spLocks noChangeArrowheads="1"/>
              </p:cNvSpPr>
              <p:nvPr/>
            </p:nvSpPr>
            <p:spPr bwMode="auto">
              <a:xfrm>
                <a:off x="3494" y="1935"/>
                <a:ext cx="926" cy="1903"/>
              </a:xfrm>
              <a:prstGeom prst="rect">
                <a:avLst/>
              </a:prstGeom>
              <a:solidFill>
                <a:srgbClr val="9CC49C"/>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02" name="Line 178"/>
              <p:cNvSpPr>
                <a:spLocks noChangeShapeType="1"/>
              </p:cNvSpPr>
              <p:nvPr/>
            </p:nvSpPr>
            <p:spPr bwMode="auto">
              <a:xfrm>
                <a:off x="3494" y="1935"/>
                <a:ext cx="1" cy="1903"/>
              </a:xfrm>
              <a:prstGeom prst="line">
                <a:avLst/>
              </a:prstGeom>
              <a:noFill/>
              <a:ln w="8" cap="flat">
                <a:solidFill>
                  <a:srgbClr val="ABD6A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03" name="Line 179"/>
              <p:cNvSpPr>
                <a:spLocks noChangeShapeType="1"/>
              </p:cNvSpPr>
              <p:nvPr/>
            </p:nvSpPr>
            <p:spPr bwMode="auto">
              <a:xfrm>
                <a:off x="3494" y="3838"/>
                <a:ext cx="926"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04" name="Line 180"/>
              <p:cNvSpPr>
                <a:spLocks noChangeShapeType="1"/>
              </p:cNvSpPr>
              <p:nvPr/>
            </p:nvSpPr>
            <p:spPr bwMode="auto">
              <a:xfrm flipV="1">
                <a:off x="4420" y="1935"/>
                <a:ext cx="1" cy="1903"/>
              </a:xfrm>
              <a:prstGeom prst="line">
                <a:avLst/>
              </a:prstGeom>
              <a:noFill/>
              <a:ln w="8" cap="flat">
                <a:solidFill>
                  <a:srgbClr val="BBEAB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05" name="Line 181"/>
              <p:cNvSpPr>
                <a:spLocks noChangeShapeType="1"/>
              </p:cNvSpPr>
              <p:nvPr/>
            </p:nvSpPr>
            <p:spPr bwMode="auto">
              <a:xfrm flipH="1">
                <a:off x="3494" y="1935"/>
                <a:ext cx="926"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sp>
          <p:nvSpPr>
            <p:cNvPr id="1207" name="Rectangle 183"/>
            <p:cNvSpPr>
              <a:spLocks noChangeArrowheads="1"/>
            </p:cNvSpPr>
            <p:nvPr/>
          </p:nvSpPr>
          <p:spPr bwMode="auto">
            <a:xfrm>
              <a:off x="3540" y="1964"/>
              <a:ext cx="810"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605631"/>
                  </a:solidFill>
                  <a:effectLst/>
                  <a:latin typeface="Arial" pitchFamily="34" charset="0"/>
                  <a:cs typeface="Arial" pitchFamily="34" charset="0"/>
                </a:rPr>
                <a:t>Организации ГЭФ</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8" name="Rectangle 184"/>
            <p:cNvSpPr>
              <a:spLocks noChangeArrowheads="1"/>
            </p:cNvSpPr>
            <p:nvPr/>
          </p:nvSpPr>
          <p:spPr bwMode="auto">
            <a:xfrm>
              <a:off x="3581" y="2145"/>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09" name="Rectangle 185"/>
            <p:cNvSpPr>
              <a:spLocks noChangeArrowheads="1"/>
            </p:cNvSpPr>
            <p:nvPr/>
          </p:nvSpPr>
          <p:spPr bwMode="auto">
            <a:xfrm>
              <a:off x="3614" y="2142"/>
              <a:ext cx="354"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605631"/>
                  </a:solidFill>
                  <a:effectLst/>
                  <a:latin typeface="Arial" pitchFamily="34" charset="0"/>
                  <a:cs typeface="Arial" pitchFamily="34" charset="0"/>
                </a:rPr>
                <a:t>ПРООН</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0" name="Rectangle 186"/>
            <p:cNvSpPr>
              <a:spLocks noChangeArrowheads="1"/>
            </p:cNvSpPr>
            <p:nvPr/>
          </p:nvSpPr>
          <p:spPr bwMode="auto">
            <a:xfrm>
              <a:off x="3581" y="2318"/>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11" name="Rectangle 187"/>
            <p:cNvSpPr>
              <a:spLocks noChangeArrowheads="1"/>
            </p:cNvSpPr>
            <p:nvPr/>
          </p:nvSpPr>
          <p:spPr bwMode="auto">
            <a:xfrm>
              <a:off x="3614" y="2315"/>
              <a:ext cx="304"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1200" b="1" dirty="0" smtClean="0">
                  <a:solidFill>
                    <a:srgbClr val="605631"/>
                  </a:solidFill>
                  <a:latin typeface="Arial" pitchFamily="34" charset="0"/>
                  <a:cs typeface="Arial" pitchFamily="34" charset="0"/>
                </a:rPr>
                <a:t>ЮНЕП</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2" name="Rectangle 188"/>
            <p:cNvSpPr>
              <a:spLocks noChangeArrowheads="1"/>
            </p:cNvSpPr>
            <p:nvPr/>
          </p:nvSpPr>
          <p:spPr bwMode="auto">
            <a:xfrm>
              <a:off x="3581" y="2491"/>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13" name="Rectangle 189"/>
            <p:cNvSpPr>
              <a:spLocks noChangeArrowheads="1"/>
            </p:cNvSpPr>
            <p:nvPr/>
          </p:nvSpPr>
          <p:spPr bwMode="auto">
            <a:xfrm>
              <a:off x="3614" y="2488"/>
              <a:ext cx="815"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1200" b="1" dirty="0" smtClean="0">
                  <a:solidFill>
                    <a:srgbClr val="605631"/>
                  </a:solidFill>
                  <a:latin typeface="Arial" pitchFamily="34" charset="0"/>
                  <a:cs typeface="Arial" pitchFamily="34" charset="0"/>
                </a:rPr>
                <a:t>Всемирный банк</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4" name="Rectangle 190"/>
            <p:cNvSpPr>
              <a:spLocks noChangeArrowheads="1"/>
            </p:cNvSpPr>
            <p:nvPr/>
          </p:nvSpPr>
          <p:spPr bwMode="auto">
            <a:xfrm>
              <a:off x="3581" y="2661"/>
              <a:ext cx="204"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605631"/>
                  </a:solidFill>
                  <a:effectLst/>
                  <a:latin typeface="Arial" pitchFamily="34" charset="0"/>
                  <a:cs typeface="Arial" pitchFamily="34" charset="0"/>
                </a:rPr>
                <a:t>АБР</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5" name="Rectangle 191"/>
            <p:cNvSpPr>
              <a:spLocks noChangeArrowheads="1"/>
            </p:cNvSpPr>
            <p:nvPr/>
          </p:nvSpPr>
          <p:spPr bwMode="auto">
            <a:xfrm>
              <a:off x="3581" y="2838"/>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16" name="Rectangle 192"/>
            <p:cNvSpPr>
              <a:spLocks noChangeArrowheads="1"/>
            </p:cNvSpPr>
            <p:nvPr/>
          </p:nvSpPr>
          <p:spPr bwMode="auto">
            <a:xfrm>
              <a:off x="3614" y="2835"/>
              <a:ext cx="289"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err="1" smtClean="0">
                  <a:ln>
                    <a:noFill/>
                  </a:ln>
                  <a:solidFill>
                    <a:srgbClr val="605631"/>
                  </a:solidFill>
                  <a:effectLst/>
                  <a:latin typeface="Arial" pitchFamily="34" charset="0"/>
                  <a:cs typeface="Arial" pitchFamily="34" charset="0"/>
                </a:rPr>
                <a:t>АфБР</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7" name="Rectangle 193"/>
            <p:cNvSpPr>
              <a:spLocks noChangeArrowheads="1"/>
            </p:cNvSpPr>
            <p:nvPr/>
          </p:nvSpPr>
          <p:spPr bwMode="auto">
            <a:xfrm>
              <a:off x="3581" y="3010"/>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18" name="Rectangle 194"/>
            <p:cNvSpPr>
              <a:spLocks noChangeArrowheads="1"/>
            </p:cNvSpPr>
            <p:nvPr/>
          </p:nvSpPr>
          <p:spPr bwMode="auto">
            <a:xfrm>
              <a:off x="3614" y="3007"/>
              <a:ext cx="264"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605631"/>
                  </a:solidFill>
                  <a:effectLst/>
                  <a:latin typeface="Arial" pitchFamily="34" charset="0"/>
                  <a:cs typeface="Arial" pitchFamily="34" charset="0"/>
                </a:rPr>
                <a:t>ЕБРР</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9" name="Rectangle 195"/>
            <p:cNvSpPr>
              <a:spLocks noChangeArrowheads="1"/>
            </p:cNvSpPr>
            <p:nvPr/>
          </p:nvSpPr>
          <p:spPr bwMode="auto">
            <a:xfrm>
              <a:off x="3581" y="3183"/>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20" name="Rectangle 196"/>
            <p:cNvSpPr>
              <a:spLocks noChangeArrowheads="1"/>
            </p:cNvSpPr>
            <p:nvPr/>
          </p:nvSpPr>
          <p:spPr bwMode="auto">
            <a:xfrm>
              <a:off x="3614" y="3180"/>
              <a:ext cx="224"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605631"/>
                  </a:solidFill>
                  <a:effectLst/>
                  <a:latin typeface="Arial" pitchFamily="34" charset="0"/>
                  <a:cs typeface="Arial" pitchFamily="34" charset="0"/>
                </a:rPr>
                <a:t>ФАО</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1" name="Rectangle 197"/>
            <p:cNvSpPr>
              <a:spLocks noChangeArrowheads="1"/>
            </p:cNvSpPr>
            <p:nvPr/>
          </p:nvSpPr>
          <p:spPr bwMode="auto">
            <a:xfrm>
              <a:off x="3581" y="3356"/>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22" name="Rectangle 198"/>
            <p:cNvSpPr>
              <a:spLocks noChangeArrowheads="1"/>
            </p:cNvSpPr>
            <p:nvPr/>
          </p:nvSpPr>
          <p:spPr bwMode="auto">
            <a:xfrm>
              <a:off x="3614" y="3353"/>
              <a:ext cx="285"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605631"/>
                  </a:solidFill>
                  <a:effectLst/>
                  <a:latin typeface="Arial" pitchFamily="34" charset="0"/>
                  <a:cs typeface="Arial" pitchFamily="34" charset="0"/>
                </a:rPr>
                <a:t>МАБР</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3" name="Rectangle 199"/>
            <p:cNvSpPr>
              <a:spLocks noChangeArrowheads="1"/>
            </p:cNvSpPr>
            <p:nvPr/>
          </p:nvSpPr>
          <p:spPr bwMode="auto">
            <a:xfrm>
              <a:off x="3581" y="3530"/>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24" name="Rectangle 200"/>
            <p:cNvSpPr>
              <a:spLocks noChangeArrowheads="1"/>
            </p:cNvSpPr>
            <p:nvPr/>
          </p:nvSpPr>
          <p:spPr bwMode="auto">
            <a:xfrm>
              <a:off x="3614" y="3527"/>
              <a:ext cx="298"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605631"/>
                  </a:solidFill>
                  <a:effectLst/>
                  <a:latin typeface="Arial" pitchFamily="34" charset="0"/>
                  <a:cs typeface="Arial" pitchFamily="34" charset="0"/>
                </a:rPr>
                <a:t>МФСР</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5" name="Rectangle 201"/>
            <p:cNvSpPr>
              <a:spLocks noChangeArrowheads="1"/>
            </p:cNvSpPr>
            <p:nvPr/>
          </p:nvSpPr>
          <p:spPr bwMode="auto">
            <a:xfrm>
              <a:off x="3581" y="3703"/>
              <a:ext cx="76" cy="12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605631"/>
                  </a:solidFill>
                  <a:effectLst/>
                  <a:latin typeface="Arial" pitchFamily="34" charset="0"/>
                  <a:cs typeface="Arial" pitchFamily="34" charset="0"/>
                </a:rPr>
                <a: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26" name="Rectangle 202"/>
            <p:cNvSpPr>
              <a:spLocks noChangeArrowheads="1"/>
            </p:cNvSpPr>
            <p:nvPr/>
          </p:nvSpPr>
          <p:spPr bwMode="auto">
            <a:xfrm>
              <a:off x="3614" y="3700"/>
              <a:ext cx="384"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605631"/>
                  </a:solidFill>
                  <a:effectLst/>
                  <a:latin typeface="Arial" pitchFamily="34" charset="0"/>
                  <a:cs typeface="Arial" pitchFamily="34" charset="0"/>
                </a:rPr>
                <a:t>ЮНИДО</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233" name="Group 209"/>
            <p:cNvGrpSpPr>
              <a:grpSpLocks/>
            </p:cNvGrpSpPr>
            <p:nvPr/>
          </p:nvGrpSpPr>
          <p:grpSpPr bwMode="auto">
            <a:xfrm>
              <a:off x="4708" y="1844"/>
              <a:ext cx="866" cy="1064"/>
              <a:chOff x="4708" y="1844"/>
              <a:chExt cx="866" cy="1064"/>
            </a:xfrm>
          </p:grpSpPr>
          <p:grpSp>
            <p:nvGrpSpPr>
              <p:cNvPr id="1231" name="Group 207"/>
              <p:cNvGrpSpPr>
                <a:grpSpLocks/>
              </p:cNvGrpSpPr>
              <p:nvPr/>
            </p:nvGrpSpPr>
            <p:grpSpPr bwMode="auto">
              <a:xfrm>
                <a:off x="4708" y="1844"/>
                <a:ext cx="866" cy="1064"/>
                <a:chOff x="4708" y="1844"/>
                <a:chExt cx="866" cy="1064"/>
              </a:xfrm>
            </p:grpSpPr>
            <p:sp>
              <p:nvSpPr>
                <p:cNvPr id="1227" name="Freeform 203"/>
                <p:cNvSpPr>
                  <a:spLocks/>
                </p:cNvSpPr>
                <p:nvPr/>
              </p:nvSpPr>
              <p:spPr bwMode="auto">
                <a:xfrm>
                  <a:off x="5546" y="1844"/>
                  <a:ext cx="28" cy="1064"/>
                </a:xfrm>
                <a:custGeom>
                  <a:avLst/>
                  <a:gdLst/>
                  <a:ahLst/>
                  <a:cxnLst>
                    <a:cxn ang="0">
                      <a:pos x="0" y="1064"/>
                    </a:cxn>
                    <a:cxn ang="0">
                      <a:pos x="0" y="28"/>
                    </a:cxn>
                    <a:cxn ang="0">
                      <a:pos x="28" y="0"/>
                    </a:cxn>
                    <a:cxn ang="0">
                      <a:pos x="28" y="1036"/>
                    </a:cxn>
                    <a:cxn ang="0">
                      <a:pos x="0" y="1064"/>
                    </a:cxn>
                  </a:cxnLst>
                  <a:rect l="0" t="0" r="r" b="b"/>
                  <a:pathLst>
                    <a:path w="28" h="1064">
                      <a:moveTo>
                        <a:pt x="0" y="1064"/>
                      </a:moveTo>
                      <a:lnTo>
                        <a:pt x="0" y="28"/>
                      </a:lnTo>
                      <a:lnTo>
                        <a:pt x="28" y="0"/>
                      </a:lnTo>
                      <a:lnTo>
                        <a:pt x="28" y="1036"/>
                      </a:lnTo>
                      <a:lnTo>
                        <a:pt x="0" y="1064"/>
                      </a:lnTo>
                      <a:close/>
                    </a:path>
                  </a:pathLst>
                </a:custGeom>
                <a:solidFill>
                  <a:srgbClr val="6D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28" name="Line 204"/>
                <p:cNvSpPr>
                  <a:spLocks noChangeShapeType="1"/>
                </p:cNvSpPr>
                <p:nvPr/>
              </p:nvSpPr>
              <p:spPr bwMode="auto">
                <a:xfrm flipV="1">
                  <a:off x="5546" y="2880"/>
                  <a:ext cx="28" cy="28"/>
                </a:xfrm>
                <a:prstGeom prst="line">
                  <a:avLst/>
                </a:prstGeom>
                <a:noFill/>
                <a:ln w="1" cap="flat">
                  <a:solidFill>
                    <a:srgbClr val="6D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29" name="Freeform 205"/>
                <p:cNvSpPr>
                  <a:spLocks/>
                </p:cNvSpPr>
                <p:nvPr/>
              </p:nvSpPr>
              <p:spPr bwMode="auto">
                <a:xfrm>
                  <a:off x="4708" y="1844"/>
                  <a:ext cx="866" cy="28"/>
                </a:xfrm>
                <a:custGeom>
                  <a:avLst/>
                  <a:gdLst/>
                  <a:ahLst/>
                  <a:cxnLst>
                    <a:cxn ang="0">
                      <a:pos x="838" y="28"/>
                    </a:cxn>
                    <a:cxn ang="0">
                      <a:pos x="0" y="28"/>
                    </a:cxn>
                    <a:cxn ang="0">
                      <a:pos x="28" y="0"/>
                    </a:cxn>
                    <a:cxn ang="0">
                      <a:pos x="866" y="0"/>
                    </a:cxn>
                    <a:cxn ang="0">
                      <a:pos x="838" y="28"/>
                    </a:cxn>
                  </a:cxnLst>
                  <a:rect l="0" t="0" r="r" b="b"/>
                  <a:pathLst>
                    <a:path w="866" h="28">
                      <a:moveTo>
                        <a:pt x="838" y="28"/>
                      </a:moveTo>
                      <a:lnTo>
                        <a:pt x="0" y="28"/>
                      </a:lnTo>
                      <a:lnTo>
                        <a:pt x="28" y="0"/>
                      </a:lnTo>
                      <a:lnTo>
                        <a:pt x="866" y="0"/>
                      </a:lnTo>
                      <a:lnTo>
                        <a:pt x="838" y="28"/>
                      </a:lnTo>
                      <a:close/>
                    </a:path>
                  </a:pathLst>
                </a:custGeom>
                <a:solidFill>
                  <a:srgbClr val="4A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30" name="Line 206"/>
                <p:cNvSpPr>
                  <a:spLocks noChangeShapeType="1"/>
                </p:cNvSpPr>
                <p:nvPr/>
              </p:nvSpPr>
              <p:spPr bwMode="auto">
                <a:xfrm flipV="1">
                  <a:off x="5546" y="1844"/>
                  <a:ext cx="28" cy="28"/>
                </a:xfrm>
                <a:prstGeom prst="line">
                  <a:avLst/>
                </a:prstGeom>
                <a:noFill/>
                <a:ln w="1" cap="flat">
                  <a:solidFill>
                    <a:srgbClr val="4A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pic>
            <p:nvPicPr>
              <p:cNvPr id="1232" name="Picture 208"/>
              <p:cNvPicPr>
                <a:picLocks noChangeAspect="1" noChangeArrowheads="1"/>
              </p:cNvPicPr>
              <p:nvPr/>
            </p:nvPicPr>
            <p:blipFill>
              <a:blip r:embed="rId3" cstate="print"/>
              <a:srcRect/>
              <a:stretch>
                <a:fillRect/>
              </a:stretch>
            </p:blipFill>
            <p:spPr bwMode="auto">
              <a:xfrm>
                <a:off x="4708" y="1871"/>
                <a:ext cx="838" cy="1037"/>
              </a:xfrm>
              <a:prstGeom prst="rect">
                <a:avLst/>
              </a:prstGeom>
              <a:noFill/>
              <a:ln w="9525">
                <a:noFill/>
                <a:miter lim="800000"/>
                <a:headEnd/>
                <a:tailEnd/>
              </a:ln>
            </p:spPr>
          </p:pic>
        </p:grpSp>
        <p:sp>
          <p:nvSpPr>
            <p:cNvPr id="1234" name="Rectangle 210"/>
            <p:cNvSpPr>
              <a:spLocks noChangeArrowheads="1"/>
            </p:cNvSpPr>
            <p:nvPr/>
          </p:nvSpPr>
          <p:spPr bwMode="auto">
            <a:xfrm>
              <a:off x="4896" y="1871"/>
              <a:ext cx="421"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8F8F8"/>
                  </a:solidFill>
                  <a:effectLst/>
                  <a:latin typeface="Arial" pitchFamily="34" charset="0"/>
                  <a:cs typeface="Arial" pitchFamily="34" charset="0"/>
                </a:rPr>
                <a:t>Проекты</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5" name="Rectangle 211"/>
            <p:cNvSpPr>
              <a:spLocks noChangeArrowheads="1"/>
            </p:cNvSpPr>
            <p:nvPr/>
          </p:nvSpPr>
          <p:spPr bwMode="auto">
            <a:xfrm>
              <a:off x="4914" y="2003"/>
              <a:ext cx="416"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Страны: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6" name="Rectangle 212"/>
            <p:cNvSpPr>
              <a:spLocks noChangeArrowheads="1"/>
            </p:cNvSpPr>
            <p:nvPr/>
          </p:nvSpPr>
          <p:spPr bwMode="auto">
            <a:xfrm>
              <a:off x="4839" y="2120"/>
              <a:ext cx="580"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оперативные</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7" name="Rectangle 213"/>
            <p:cNvSpPr>
              <a:spLocks noChangeArrowheads="1"/>
            </p:cNvSpPr>
            <p:nvPr/>
          </p:nvSpPr>
          <p:spPr bwMode="auto">
            <a:xfrm>
              <a:off x="4798" y="2231"/>
              <a:ext cx="681"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координаторы,</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9" name="Rectangle 215"/>
            <p:cNvSpPr>
              <a:spLocks noChangeArrowheads="1"/>
            </p:cNvSpPr>
            <p:nvPr/>
          </p:nvSpPr>
          <p:spPr bwMode="auto">
            <a:xfrm>
              <a:off x="4801" y="2344"/>
              <a:ext cx="633"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координаторы</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40" name="Rectangle 216"/>
            <p:cNvSpPr>
              <a:spLocks noChangeArrowheads="1"/>
            </p:cNvSpPr>
            <p:nvPr/>
          </p:nvSpPr>
          <p:spPr bwMode="auto">
            <a:xfrm>
              <a:off x="4744" y="2458"/>
              <a:ext cx="767"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конвенций, другие</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45" name="Rectangle 221"/>
            <p:cNvSpPr>
              <a:spLocks noChangeArrowheads="1"/>
            </p:cNvSpPr>
            <p:nvPr/>
          </p:nvSpPr>
          <p:spPr bwMode="auto">
            <a:xfrm>
              <a:off x="4753" y="2573"/>
              <a:ext cx="762"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государственные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46" name="Rectangle 222"/>
            <p:cNvSpPr>
              <a:spLocks noChangeArrowheads="1"/>
            </p:cNvSpPr>
            <p:nvPr/>
          </p:nvSpPr>
          <p:spPr bwMode="auto">
            <a:xfrm>
              <a:off x="4743" y="2676"/>
              <a:ext cx="810" cy="18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8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ведомства, </a:t>
              </a:r>
              <a:r>
                <a:rPr kumimoji="0" lang="ru-RU" sz="1200" b="1" i="1" u="none" strike="noStrike" cap="none" normalizeH="0" baseline="0" dirty="0" err="1" smtClean="0">
                  <a:ln>
                    <a:noFill/>
                  </a:ln>
                  <a:solidFill>
                    <a:srgbClr val="F8F8F8"/>
                  </a:solidFill>
                  <a:effectLst/>
                  <a:latin typeface="Times New Roman" pitchFamily="18" charset="0"/>
                  <a:cs typeface="Arial" pitchFamily="34" charset="0"/>
                </a:rPr>
                <a:t>граж</a:t>
              </a: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a:t>
              </a:r>
              <a:br>
                <a:rPr kumimoji="0" lang="ru-RU" sz="1200" b="1" i="1" u="none" strike="noStrike" cap="none" normalizeH="0" baseline="0" dirty="0" smtClean="0">
                  <a:ln>
                    <a:noFill/>
                  </a:ln>
                  <a:solidFill>
                    <a:srgbClr val="F8F8F8"/>
                  </a:solidFill>
                  <a:effectLst/>
                  <a:latin typeface="Times New Roman" pitchFamily="18" charset="0"/>
                  <a:cs typeface="Arial" pitchFamily="34" charset="0"/>
                </a:rPr>
              </a:br>
              <a:r>
                <a:rPr kumimoji="0" lang="ru-RU" sz="1200" b="1" i="1" u="none" strike="noStrike" cap="none" normalizeH="0" baseline="0" dirty="0" err="1" smtClean="0">
                  <a:ln>
                    <a:noFill/>
                  </a:ln>
                  <a:solidFill>
                    <a:srgbClr val="F8F8F8"/>
                  </a:solidFill>
                  <a:effectLst/>
                  <a:latin typeface="Times New Roman" pitchFamily="18" charset="0"/>
                  <a:cs typeface="Arial" pitchFamily="34" charset="0"/>
                </a:rPr>
                <a:t>данское</a:t>
              </a: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 общество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256" name="Group 232"/>
            <p:cNvGrpSpPr>
              <a:grpSpLocks/>
            </p:cNvGrpSpPr>
            <p:nvPr/>
          </p:nvGrpSpPr>
          <p:grpSpPr bwMode="auto">
            <a:xfrm>
              <a:off x="1444" y="2910"/>
              <a:ext cx="658" cy="279"/>
              <a:chOff x="1444" y="2910"/>
              <a:chExt cx="658" cy="279"/>
            </a:xfrm>
          </p:grpSpPr>
          <p:sp>
            <p:nvSpPr>
              <p:cNvPr id="1247" name="Freeform 223"/>
              <p:cNvSpPr>
                <a:spLocks/>
              </p:cNvSpPr>
              <p:nvPr/>
            </p:nvSpPr>
            <p:spPr bwMode="auto">
              <a:xfrm>
                <a:off x="2073" y="2910"/>
                <a:ext cx="29" cy="278"/>
              </a:xfrm>
              <a:custGeom>
                <a:avLst/>
                <a:gdLst/>
                <a:ahLst/>
                <a:cxnLst>
                  <a:cxn ang="0">
                    <a:pos x="0" y="278"/>
                  </a:cxn>
                  <a:cxn ang="0">
                    <a:pos x="0" y="28"/>
                  </a:cxn>
                  <a:cxn ang="0">
                    <a:pos x="29" y="0"/>
                  </a:cxn>
                  <a:cxn ang="0">
                    <a:pos x="29" y="250"/>
                  </a:cxn>
                  <a:cxn ang="0">
                    <a:pos x="0" y="278"/>
                  </a:cxn>
                </a:cxnLst>
                <a:rect l="0" t="0" r="r" b="b"/>
                <a:pathLst>
                  <a:path w="29" h="278">
                    <a:moveTo>
                      <a:pt x="0" y="278"/>
                    </a:moveTo>
                    <a:lnTo>
                      <a:pt x="0" y="28"/>
                    </a:lnTo>
                    <a:lnTo>
                      <a:pt x="29" y="0"/>
                    </a:lnTo>
                    <a:lnTo>
                      <a:pt x="29" y="250"/>
                    </a:lnTo>
                    <a:lnTo>
                      <a:pt x="0" y="278"/>
                    </a:lnTo>
                    <a:close/>
                  </a:path>
                </a:pathLst>
              </a:custGeom>
              <a:solidFill>
                <a:srgbClr val="B4E1B4"/>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48" name="Line 224"/>
              <p:cNvSpPr>
                <a:spLocks noChangeShapeType="1"/>
              </p:cNvSpPr>
              <p:nvPr/>
            </p:nvSpPr>
            <p:spPr bwMode="auto">
              <a:xfrm flipV="1">
                <a:off x="2073" y="3160"/>
                <a:ext cx="29" cy="28"/>
              </a:xfrm>
              <a:prstGeom prst="line">
                <a:avLst/>
              </a:prstGeom>
              <a:noFill/>
              <a:ln w="1" cap="flat">
                <a:solidFill>
                  <a:srgbClr val="B4E1B4"/>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49" name="Freeform 225"/>
              <p:cNvSpPr>
                <a:spLocks/>
              </p:cNvSpPr>
              <p:nvPr/>
            </p:nvSpPr>
            <p:spPr bwMode="auto">
              <a:xfrm>
                <a:off x="1444" y="2910"/>
                <a:ext cx="658" cy="28"/>
              </a:xfrm>
              <a:custGeom>
                <a:avLst/>
                <a:gdLst/>
                <a:ahLst/>
                <a:cxnLst>
                  <a:cxn ang="0">
                    <a:pos x="629" y="28"/>
                  </a:cxn>
                  <a:cxn ang="0">
                    <a:pos x="0" y="28"/>
                  </a:cxn>
                  <a:cxn ang="0">
                    <a:pos x="29" y="0"/>
                  </a:cxn>
                  <a:cxn ang="0">
                    <a:pos x="658" y="0"/>
                  </a:cxn>
                  <a:cxn ang="0">
                    <a:pos x="629" y="28"/>
                  </a:cxn>
                </a:cxnLst>
                <a:rect l="0" t="0" r="r" b="b"/>
                <a:pathLst>
                  <a:path w="658" h="28">
                    <a:moveTo>
                      <a:pt x="629" y="28"/>
                    </a:moveTo>
                    <a:lnTo>
                      <a:pt x="0" y="28"/>
                    </a:lnTo>
                    <a:lnTo>
                      <a:pt x="29" y="0"/>
                    </a:lnTo>
                    <a:lnTo>
                      <a:pt x="658" y="0"/>
                    </a:lnTo>
                    <a:lnTo>
                      <a:pt x="629" y="28"/>
                    </a:lnTo>
                    <a:close/>
                  </a:path>
                </a:pathLst>
              </a:custGeom>
              <a:solidFill>
                <a:srgbClr val="799879"/>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50" name="Line 226"/>
              <p:cNvSpPr>
                <a:spLocks noChangeShapeType="1"/>
              </p:cNvSpPr>
              <p:nvPr/>
            </p:nvSpPr>
            <p:spPr bwMode="auto">
              <a:xfrm flipV="1">
                <a:off x="2073" y="2910"/>
                <a:ext cx="29" cy="28"/>
              </a:xfrm>
              <a:prstGeom prst="line">
                <a:avLst/>
              </a:prstGeom>
              <a:noFill/>
              <a:ln w="1" cap="flat">
                <a:solidFill>
                  <a:srgbClr val="799879"/>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51" name="Rectangle 227"/>
              <p:cNvSpPr>
                <a:spLocks noChangeArrowheads="1"/>
              </p:cNvSpPr>
              <p:nvPr/>
            </p:nvSpPr>
            <p:spPr bwMode="auto">
              <a:xfrm>
                <a:off x="1444" y="2938"/>
                <a:ext cx="629" cy="250"/>
              </a:xfrm>
              <a:prstGeom prst="rect">
                <a:avLst/>
              </a:prstGeom>
              <a:solidFill>
                <a:srgbClr val="9CC49C"/>
              </a:solidFill>
              <a:ln w="9525">
                <a:no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52" name="Line 228"/>
              <p:cNvSpPr>
                <a:spLocks noChangeShapeType="1"/>
              </p:cNvSpPr>
              <p:nvPr/>
            </p:nvSpPr>
            <p:spPr bwMode="auto">
              <a:xfrm>
                <a:off x="1444" y="2938"/>
                <a:ext cx="1" cy="250"/>
              </a:xfrm>
              <a:prstGeom prst="line">
                <a:avLst/>
              </a:prstGeom>
              <a:noFill/>
              <a:ln w="8" cap="flat">
                <a:solidFill>
                  <a:srgbClr val="ABD6A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53" name="Line 229"/>
              <p:cNvSpPr>
                <a:spLocks noChangeShapeType="1"/>
              </p:cNvSpPr>
              <p:nvPr/>
            </p:nvSpPr>
            <p:spPr bwMode="auto">
              <a:xfrm>
                <a:off x="1444" y="3188"/>
                <a:ext cx="629"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54" name="Line 230"/>
              <p:cNvSpPr>
                <a:spLocks noChangeShapeType="1"/>
              </p:cNvSpPr>
              <p:nvPr/>
            </p:nvSpPr>
            <p:spPr bwMode="auto">
              <a:xfrm flipV="1">
                <a:off x="2073" y="2938"/>
                <a:ext cx="1" cy="250"/>
              </a:xfrm>
              <a:prstGeom prst="line">
                <a:avLst/>
              </a:prstGeom>
              <a:noFill/>
              <a:ln w="8" cap="flat">
                <a:solidFill>
                  <a:srgbClr val="BBEABB"/>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55" name="Line 231"/>
              <p:cNvSpPr>
                <a:spLocks noChangeShapeType="1"/>
              </p:cNvSpPr>
              <p:nvPr/>
            </p:nvSpPr>
            <p:spPr bwMode="auto">
              <a:xfrm flipH="1">
                <a:off x="1444" y="2938"/>
                <a:ext cx="629" cy="1"/>
              </a:xfrm>
              <a:prstGeom prst="line">
                <a:avLst/>
              </a:prstGeom>
              <a:noFill/>
              <a:ln w="8" cap="flat">
                <a:solidFill>
                  <a:srgbClr val="92B792"/>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sp>
          <p:nvSpPr>
            <p:cNvPr id="1257" name="Rectangle 233"/>
            <p:cNvSpPr>
              <a:spLocks noChangeArrowheads="1"/>
            </p:cNvSpPr>
            <p:nvPr/>
          </p:nvSpPr>
          <p:spPr bwMode="auto">
            <a:xfrm>
              <a:off x="1557" y="2970"/>
              <a:ext cx="503"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1000" b="1" dirty="0" smtClean="0">
                  <a:solidFill>
                    <a:srgbClr val="605631"/>
                  </a:solidFill>
                  <a:latin typeface="Arial" pitchFamily="34" charset="0"/>
                  <a:cs typeface="Arial" pitchFamily="34" charset="0"/>
                </a:rPr>
                <a:t>Управление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58" name="Rectangle 234"/>
            <p:cNvSpPr>
              <a:spLocks noChangeArrowheads="1"/>
            </p:cNvSpPr>
            <p:nvPr/>
          </p:nvSpPr>
          <p:spPr bwMode="auto">
            <a:xfrm>
              <a:off x="1646" y="3066"/>
              <a:ext cx="282"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rgbClr val="605631"/>
                  </a:solidFill>
                  <a:effectLst/>
                  <a:latin typeface="Arial" pitchFamily="34" charset="0"/>
                  <a:cs typeface="Arial" pitchFamily="34" charset="0"/>
                </a:rPr>
                <a:t>оценки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265" name="Group 241"/>
            <p:cNvGrpSpPr>
              <a:grpSpLocks/>
            </p:cNvGrpSpPr>
            <p:nvPr/>
          </p:nvGrpSpPr>
          <p:grpSpPr bwMode="auto">
            <a:xfrm>
              <a:off x="100" y="2568"/>
              <a:ext cx="906" cy="490"/>
              <a:chOff x="100" y="2568"/>
              <a:chExt cx="906" cy="490"/>
            </a:xfrm>
          </p:grpSpPr>
          <p:grpSp>
            <p:nvGrpSpPr>
              <p:cNvPr id="1263" name="Group 239"/>
              <p:cNvGrpSpPr>
                <a:grpSpLocks/>
              </p:cNvGrpSpPr>
              <p:nvPr/>
            </p:nvGrpSpPr>
            <p:grpSpPr bwMode="auto">
              <a:xfrm>
                <a:off x="100" y="2568"/>
                <a:ext cx="906" cy="490"/>
                <a:chOff x="100" y="2568"/>
                <a:chExt cx="906" cy="490"/>
              </a:xfrm>
            </p:grpSpPr>
            <p:sp>
              <p:nvSpPr>
                <p:cNvPr id="1259" name="Freeform 235"/>
                <p:cNvSpPr>
                  <a:spLocks/>
                </p:cNvSpPr>
                <p:nvPr/>
              </p:nvSpPr>
              <p:spPr bwMode="auto">
                <a:xfrm>
                  <a:off x="977" y="2568"/>
                  <a:ext cx="29" cy="490"/>
                </a:xfrm>
                <a:custGeom>
                  <a:avLst/>
                  <a:gdLst/>
                  <a:ahLst/>
                  <a:cxnLst>
                    <a:cxn ang="0">
                      <a:pos x="0" y="490"/>
                    </a:cxn>
                    <a:cxn ang="0">
                      <a:pos x="0" y="29"/>
                    </a:cxn>
                    <a:cxn ang="0">
                      <a:pos x="29" y="0"/>
                    </a:cxn>
                    <a:cxn ang="0">
                      <a:pos x="29" y="462"/>
                    </a:cxn>
                    <a:cxn ang="0">
                      <a:pos x="0" y="490"/>
                    </a:cxn>
                  </a:cxnLst>
                  <a:rect l="0" t="0" r="r" b="b"/>
                  <a:pathLst>
                    <a:path w="29" h="490">
                      <a:moveTo>
                        <a:pt x="0" y="490"/>
                      </a:moveTo>
                      <a:lnTo>
                        <a:pt x="0" y="29"/>
                      </a:lnTo>
                      <a:lnTo>
                        <a:pt x="29" y="0"/>
                      </a:lnTo>
                      <a:lnTo>
                        <a:pt x="29" y="462"/>
                      </a:lnTo>
                      <a:lnTo>
                        <a:pt x="0" y="490"/>
                      </a:lnTo>
                      <a:close/>
                    </a:path>
                  </a:pathLst>
                </a:custGeom>
                <a:solidFill>
                  <a:srgbClr val="6D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60" name="Line 236"/>
                <p:cNvSpPr>
                  <a:spLocks noChangeShapeType="1"/>
                </p:cNvSpPr>
                <p:nvPr/>
              </p:nvSpPr>
              <p:spPr bwMode="auto">
                <a:xfrm flipV="1">
                  <a:off x="977" y="3030"/>
                  <a:ext cx="29" cy="28"/>
                </a:xfrm>
                <a:prstGeom prst="line">
                  <a:avLst/>
                </a:prstGeom>
                <a:noFill/>
                <a:ln w="1" cap="flat">
                  <a:solidFill>
                    <a:srgbClr val="6D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61" name="Freeform 237"/>
                <p:cNvSpPr>
                  <a:spLocks/>
                </p:cNvSpPr>
                <p:nvPr/>
              </p:nvSpPr>
              <p:spPr bwMode="auto">
                <a:xfrm>
                  <a:off x="100" y="2568"/>
                  <a:ext cx="906" cy="29"/>
                </a:xfrm>
                <a:custGeom>
                  <a:avLst/>
                  <a:gdLst/>
                  <a:ahLst/>
                  <a:cxnLst>
                    <a:cxn ang="0">
                      <a:pos x="877" y="29"/>
                    </a:cxn>
                    <a:cxn ang="0">
                      <a:pos x="0" y="29"/>
                    </a:cxn>
                    <a:cxn ang="0">
                      <a:pos x="29" y="0"/>
                    </a:cxn>
                    <a:cxn ang="0">
                      <a:pos x="906" y="0"/>
                    </a:cxn>
                    <a:cxn ang="0">
                      <a:pos x="877" y="29"/>
                    </a:cxn>
                  </a:cxnLst>
                  <a:rect l="0" t="0" r="r" b="b"/>
                  <a:pathLst>
                    <a:path w="906" h="29">
                      <a:moveTo>
                        <a:pt x="877" y="29"/>
                      </a:moveTo>
                      <a:lnTo>
                        <a:pt x="0" y="29"/>
                      </a:lnTo>
                      <a:lnTo>
                        <a:pt x="29" y="0"/>
                      </a:lnTo>
                      <a:lnTo>
                        <a:pt x="906" y="0"/>
                      </a:lnTo>
                      <a:lnTo>
                        <a:pt x="877" y="29"/>
                      </a:lnTo>
                      <a:close/>
                    </a:path>
                  </a:pathLst>
                </a:custGeom>
                <a:solidFill>
                  <a:srgbClr val="4A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62" name="Line 238"/>
                <p:cNvSpPr>
                  <a:spLocks noChangeShapeType="1"/>
                </p:cNvSpPr>
                <p:nvPr/>
              </p:nvSpPr>
              <p:spPr bwMode="auto">
                <a:xfrm flipV="1">
                  <a:off x="977" y="2568"/>
                  <a:ext cx="29" cy="29"/>
                </a:xfrm>
                <a:prstGeom prst="line">
                  <a:avLst/>
                </a:prstGeom>
                <a:noFill/>
                <a:ln w="1" cap="flat">
                  <a:solidFill>
                    <a:srgbClr val="4A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pic>
            <p:nvPicPr>
              <p:cNvPr id="1264" name="Picture 240"/>
              <p:cNvPicPr>
                <a:picLocks noChangeAspect="1" noChangeArrowheads="1"/>
              </p:cNvPicPr>
              <p:nvPr/>
            </p:nvPicPr>
            <p:blipFill>
              <a:blip r:embed="rId4" cstate="print"/>
              <a:srcRect/>
              <a:stretch>
                <a:fillRect/>
              </a:stretch>
            </p:blipFill>
            <p:spPr bwMode="auto">
              <a:xfrm>
                <a:off x="100" y="2596"/>
                <a:ext cx="877" cy="462"/>
              </a:xfrm>
              <a:prstGeom prst="rect">
                <a:avLst/>
              </a:prstGeom>
              <a:noFill/>
              <a:ln w="9525">
                <a:noFill/>
                <a:miter lim="800000"/>
                <a:headEnd/>
                <a:tailEnd/>
              </a:ln>
            </p:spPr>
          </p:pic>
        </p:grpSp>
        <p:sp>
          <p:nvSpPr>
            <p:cNvPr id="1266" name="Rectangle 242"/>
            <p:cNvSpPr>
              <a:spLocks noChangeArrowheads="1"/>
            </p:cNvSpPr>
            <p:nvPr/>
          </p:nvSpPr>
          <p:spPr bwMode="auto">
            <a:xfrm>
              <a:off x="273" y="2582"/>
              <a:ext cx="527"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8F8F8"/>
                  </a:solidFill>
                  <a:effectLst/>
                  <a:latin typeface="Arial" pitchFamily="34" charset="0"/>
                  <a:cs typeface="Arial" pitchFamily="34" charset="0"/>
                </a:rPr>
                <a:t>Конвенции</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67" name="Rectangle 243"/>
            <p:cNvSpPr>
              <a:spLocks noChangeArrowheads="1"/>
            </p:cNvSpPr>
            <p:nvPr/>
          </p:nvSpPr>
          <p:spPr bwMode="auto">
            <a:xfrm>
              <a:off x="335" y="2713"/>
              <a:ext cx="416"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Страны: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68" name="Rectangle 244"/>
            <p:cNvSpPr>
              <a:spLocks noChangeArrowheads="1"/>
            </p:cNvSpPr>
            <p:nvPr/>
          </p:nvSpPr>
          <p:spPr bwMode="auto">
            <a:xfrm>
              <a:off x="214" y="2814"/>
              <a:ext cx="649" cy="2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Координаторы</a:t>
              </a:r>
              <a:br>
                <a:rPr kumimoji="0" lang="ru-RU" sz="1200" b="1" i="1" u="none" strike="noStrike" cap="none" normalizeH="0" baseline="0" dirty="0" smtClean="0">
                  <a:ln>
                    <a:noFill/>
                  </a:ln>
                  <a:solidFill>
                    <a:srgbClr val="F8F8F8"/>
                  </a:solidFill>
                  <a:effectLst/>
                  <a:latin typeface="Times New Roman" pitchFamily="18" charset="0"/>
                  <a:cs typeface="Arial" pitchFamily="34" charset="0"/>
                </a:rPr>
              </a:b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конвенций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276" name="Group 252"/>
            <p:cNvGrpSpPr>
              <a:grpSpLocks/>
            </p:cNvGrpSpPr>
            <p:nvPr/>
          </p:nvGrpSpPr>
          <p:grpSpPr bwMode="auto">
            <a:xfrm>
              <a:off x="1300" y="2035"/>
              <a:ext cx="877" cy="720"/>
              <a:chOff x="1300" y="2035"/>
              <a:chExt cx="877" cy="720"/>
            </a:xfrm>
          </p:grpSpPr>
          <p:grpSp>
            <p:nvGrpSpPr>
              <p:cNvPr id="1274" name="Group 250"/>
              <p:cNvGrpSpPr>
                <a:grpSpLocks/>
              </p:cNvGrpSpPr>
              <p:nvPr/>
            </p:nvGrpSpPr>
            <p:grpSpPr bwMode="auto">
              <a:xfrm>
                <a:off x="1300" y="2035"/>
                <a:ext cx="877" cy="720"/>
                <a:chOff x="1300" y="2035"/>
                <a:chExt cx="877" cy="720"/>
              </a:xfrm>
            </p:grpSpPr>
            <p:sp>
              <p:nvSpPr>
                <p:cNvPr id="1270" name="Freeform 246"/>
                <p:cNvSpPr>
                  <a:spLocks/>
                </p:cNvSpPr>
                <p:nvPr/>
              </p:nvSpPr>
              <p:spPr bwMode="auto">
                <a:xfrm>
                  <a:off x="2148" y="2035"/>
                  <a:ext cx="29" cy="720"/>
                </a:xfrm>
                <a:custGeom>
                  <a:avLst/>
                  <a:gdLst/>
                  <a:ahLst/>
                  <a:cxnLst>
                    <a:cxn ang="0">
                      <a:pos x="0" y="720"/>
                    </a:cxn>
                    <a:cxn ang="0">
                      <a:pos x="0" y="29"/>
                    </a:cxn>
                    <a:cxn ang="0">
                      <a:pos x="29" y="0"/>
                    </a:cxn>
                    <a:cxn ang="0">
                      <a:pos x="29" y="692"/>
                    </a:cxn>
                    <a:cxn ang="0">
                      <a:pos x="0" y="720"/>
                    </a:cxn>
                  </a:cxnLst>
                  <a:rect l="0" t="0" r="r" b="b"/>
                  <a:pathLst>
                    <a:path w="29" h="720">
                      <a:moveTo>
                        <a:pt x="0" y="720"/>
                      </a:moveTo>
                      <a:lnTo>
                        <a:pt x="0" y="29"/>
                      </a:lnTo>
                      <a:lnTo>
                        <a:pt x="29" y="0"/>
                      </a:lnTo>
                      <a:lnTo>
                        <a:pt x="29" y="692"/>
                      </a:lnTo>
                      <a:lnTo>
                        <a:pt x="0" y="720"/>
                      </a:lnTo>
                      <a:close/>
                    </a:path>
                  </a:pathLst>
                </a:custGeom>
                <a:solidFill>
                  <a:srgbClr val="6D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71" name="Line 247"/>
                <p:cNvSpPr>
                  <a:spLocks noChangeShapeType="1"/>
                </p:cNvSpPr>
                <p:nvPr/>
              </p:nvSpPr>
              <p:spPr bwMode="auto">
                <a:xfrm flipV="1">
                  <a:off x="2148" y="2727"/>
                  <a:ext cx="29" cy="28"/>
                </a:xfrm>
                <a:prstGeom prst="line">
                  <a:avLst/>
                </a:prstGeom>
                <a:noFill/>
                <a:ln w="1" cap="flat">
                  <a:solidFill>
                    <a:srgbClr val="6D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272" name="Freeform 248"/>
                <p:cNvSpPr>
                  <a:spLocks/>
                </p:cNvSpPr>
                <p:nvPr/>
              </p:nvSpPr>
              <p:spPr bwMode="auto">
                <a:xfrm>
                  <a:off x="1300" y="2035"/>
                  <a:ext cx="877" cy="29"/>
                </a:xfrm>
                <a:custGeom>
                  <a:avLst/>
                  <a:gdLst/>
                  <a:ahLst/>
                  <a:cxnLst>
                    <a:cxn ang="0">
                      <a:pos x="848" y="29"/>
                    </a:cxn>
                    <a:cxn ang="0">
                      <a:pos x="0" y="29"/>
                    </a:cxn>
                    <a:cxn ang="0">
                      <a:pos x="29" y="0"/>
                    </a:cxn>
                    <a:cxn ang="0">
                      <a:pos x="877" y="0"/>
                    </a:cxn>
                    <a:cxn ang="0">
                      <a:pos x="848" y="29"/>
                    </a:cxn>
                  </a:cxnLst>
                  <a:rect l="0" t="0" r="r" b="b"/>
                  <a:pathLst>
                    <a:path w="877" h="29">
                      <a:moveTo>
                        <a:pt x="848" y="29"/>
                      </a:moveTo>
                      <a:lnTo>
                        <a:pt x="0" y="29"/>
                      </a:lnTo>
                      <a:lnTo>
                        <a:pt x="29" y="0"/>
                      </a:lnTo>
                      <a:lnTo>
                        <a:pt x="877" y="0"/>
                      </a:lnTo>
                      <a:lnTo>
                        <a:pt x="848" y="29"/>
                      </a:lnTo>
                      <a:close/>
                    </a:path>
                  </a:pathLst>
                </a:custGeom>
                <a:solidFill>
                  <a:srgbClr val="4A0000"/>
                </a:solidFill>
                <a:ln w="9525">
                  <a:no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73" name="Line 249"/>
                <p:cNvSpPr>
                  <a:spLocks noChangeShapeType="1"/>
                </p:cNvSpPr>
                <p:nvPr/>
              </p:nvSpPr>
              <p:spPr bwMode="auto">
                <a:xfrm flipV="1">
                  <a:off x="2148" y="2035"/>
                  <a:ext cx="29" cy="29"/>
                </a:xfrm>
                <a:prstGeom prst="line">
                  <a:avLst/>
                </a:prstGeom>
                <a:noFill/>
                <a:ln w="1" cap="flat">
                  <a:solidFill>
                    <a:srgbClr val="4A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ru-RU"/>
                </a:p>
              </p:txBody>
            </p:sp>
          </p:grpSp>
          <p:pic>
            <p:nvPicPr>
              <p:cNvPr id="1275" name="Picture 251"/>
              <p:cNvPicPr>
                <a:picLocks noChangeAspect="1" noChangeArrowheads="1"/>
              </p:cNvPicPr>
              <p:nvPr/>
            </p:nvPicPr>
            <p:blipFill>
              <a:blip r:embed="rId5" cstate="print"/>
              <a:srcRect/>
              <a:stretch>
                <a:fillRect/>
              </a:stretch>
            </p:blipFill>
            <p:spPr bwMode="auto">
              <a:xfrm>
                <a:off x="1300" y="2063"/>
                <a:ext cx="848" cy="692"/>
              </a:xfrm>
              <a:prstGeom prst="rect">
                <a:avLst/>
              </a:prstGeom>
              <a:noFill/>
              <a:ln w="9525">
                <a:noFill/>
                <a:miter lim="800000"/>
                <a:headEnd/>
                <a:tailEnd/>
              </a:ln>
            </p:spPr>
          </p:pic>
        </p:grpSp>
        <p:sp>
          <p:nvSpPr>
            <p:cNvPr id="1277" name="Rectangle 253"/>
            <p:cNvSpPr>
              <a:spLocks noChangeArrowheads="1"/>
            </p:cNvSpPr>
            <p:nvPr/>
          </p:nvSpPr>
          <p:spPr bwMode="auto">
            <a:xfrm>
              <a:off x="1436" y="2098"/>
              <a:ext cx="519"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1200" b="1" dirty="0" smtClean="0">
                  <a:solidFill>
                    <a:srgbClr val="F8F8F8"/>
                  </a:solidFill>
                  <a:latin typeface="Arial" pitchFamily="34" charset="0"/>
                  <a:cs typeface="Arial" pitchFamily="34" charset="0"/>
                </a:rPr>
                <a:t>Совет ГЭФ</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78" name="Rectangle 254"/>
            <p:cNvSpPr>
              <a:spLocks noChangeArrowheads="1"/>
            </p:cNvSpPr>
            <p:nvPr/>
          </p:nvSpPr>
          <p:spPr bwMode="auto">
            <a:xfrm>
              <a:off x="1514" y="2271"/>
              <a:ext cx="416"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1200" b="1" i="1" dirty="0" smtClean="0">
                  <a:solidFill>
                    <a:srgbClr val="F8F8F8"/>
                  </a:solidFill>
                  <a:latin typeface="Times New Roman" pitchFamily="18" charset="0"/>
                  <a:cs typeface="Arial" pitchFamily="34" charset="0"/>
                </a:rPr>
                <a:t>Страны</a:t>
              </a: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79" name="Rectangle 255"/>
            <p:cNvSpPr>
              <a:spLocks noChangeArrowheads="1"/>
            </p:cNvSpPr>
            <p:nvPr/>
          </p:nvSpPr>
          <p:spPr bwMode="auto">
            <a:xfrm>
              <a:off x="1392" y="2386"/>
              <a:ext cx="685" cy="11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Члены Совета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81" name="Rectangle 257"/>
            <p:cNvSpPr>
              <a:spLocks noChangeArrowheads="1"/>
            </p:cNvSpPr>
            <p:nvPr/>
          </p:nvSpPr>
          <p:spPr bwMode="auto">
            <a:xfrm>
              <a:off x="1380" y="2496"/>
              <a:ext cx="713" cy="23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представленные</a:t>
              </a:r>
              <a:br>
                <a:rPr kumimoji="0" lang="ru-RU" sz="1200" b="1" i="1" u="none" strike="noStrike" cap="none" normalizeH="0" baseline="0" dirty="0" smtClean="0">
                  <a:ln>
                    <a:noFill/>
                  </a:ln>
                  <a:solidFill>
                    <a:srgbClr val="F8F8F8"/>
                  </a:solidFill>
                  <a:effectLst/>
                  <a:latin typeface="Times New Roman" pitchFamily="18" charset="0"/>
                  <a:cs typeface="Arial" pitchFamily="34" charset="0"/>
                </a:rPr>
              </a:br>
              <a:r>
                <a:rPr kumimoji="0" lang="ru-RU" sz="1200" b="1" i="1" u="none" strike="noStrike" cap="none" normalizeH="0" baseline="0" dirty="0" smtClean="0">
                  <a:ln>
                    <a:noFill/>
                  </a:ln>
                  <a:solidFill>
                    <a:srgbClr val="F8F8F8"/>
                  </a:solidFill>
                  <a:effectLst/>
                  <a:latin typeface="Times New Roman" pitchFamily="18" charset="0"/>
                  <a:cs typeface="Arial" pitchFamily="34" charset="0"/>
                </a:rPr>
                <a:t>группы стран</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82" name="Line 258"/>
            <p:cNvSpPr>
              <a:spLocks noChangeShapeType="1"/>
            </p:cNvSpPr>
            <p:nvPr/>
          </p:nvSpPr>
          <p:spPr bwMode="auto">
            <a:xfrm>
              <a:off x="990" y="2815"/>
              <a:ext cx="157" cy="1"/>
            </a:xfrm>
            <a:prstGeom prst="line">
              <a:avLst/>
            </a:prstGeom>
            <a:noFill/>
            <a:ln w="6" cap="rnd">
              <a:solidFill>
                <a:srgbClr val="605631"/>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283" name="Line 259"/>
            <p:cNvSpPr>
              <a:spLocks noChangeShapeType="1"/>
            </p:cNvSpPr>
            <p:nvPr/>
          </p:nvSpPr>
          <p:spPr bwMode="auto">
            <a:xfrm>
              <a:off x="983" y="2087"/>
              <a:ext cx="157" cy="1"/>
            </a:xfrm>
            <a:prstGeom prst="line">
              <a:avLst/>
            </a:prstGeom>
            <a:noFill/>
            <a:ln w="6" cap="rnd">
              <a:solidFill>
                <a:srgbClr val="605631"/>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284" name="Freeform 260"/>
            <p:cNvSpPr>
              <a:spLocks noEditPoints="1"/>
            </p:cNvSpPr>
            <p:nvPr/>
          </p:nvSpPr>
          <p:spPr bwMode="auto">
            <a:xfrm>
              <a:off x="2135" y="2378"/>
              <a:ext cx="269" cy="48"/>
            </a:xfrm>
            <a:custGeom>
              <a:avLst/>
              <a:gdLst/>
              <a:ahLst/>
              <a:cxnLst>
                <a:cxn ang="0">
                  <a:pos x="33" y="248"/>
                </a:cxn>
                <a:cxn ang="0">
                  <a:pos x="1908" y="163"/>
                </a:cxn>
                <a:cxn ang="0">
                  <a:pos x="1943" y="195"/>
                </a:cxn>
                <a:cxn ang="0">
                  <a:pos x="1911" y="230"/>
                </a:cxn>
                <a:cxn ang="0">
                  <a:pos x="36" y="315"/>
                </a:cxn>
                <a:cxn ang="0">
                  <a:pos x="1" y="283"/>
                </a:cxn>
                <a:cxn ang="0">
                  <a:pos x="33" y="248"/>
                </a:cxn>
                <a:cxn ang="0">
                  <a:pos x="1834" y="0"/>
                </a:cxn>
                <a:cxn ang="0">
                  <a:pos x="2242" y="181"/>
                </a:cxn>
                <a:cxn ang="0">
                  <a:pos x="1852" y="399"/>
                </a:cxn>
                <a:cxn ang="0">
                  <a:pos x="1834" y="0"/>
                </a:cxn>
              </a:cxnLst>
              <a:rect l="0" t="0" r="r" b="b"/>
              <a:pathLst>
                <a:path w="2242" h="399">
                  <a:moveTo>
                    <a:pt x="33" y="248"/>
                  </a:moveTo>
                  <a:lnTo>
                    <a:pt x="1908" y="163"/>
                  </a:lnTo>
                  <a:cubicBezTo>
                    <a:pt x="1926" y="162"/>
                    <a:pt x="1942" y="177"/>
                    <a:pt x="1943" y="195"/>
                  </a:cubicBezTo>
                  <a:cubicBezTo>
                    <a:pt x="1944" y="213"/>
                    <a:pt x="1929" y="229"/>
                    <a:pt x="1911" y="230"/>
                  </a:cubicBezTo>
                  <a:lnTo>
                    <a:pt x="36" y="315"/>
                  </a:lnTo>
                  <a:cubicBezTo>
                    <a:pt x="17" y="316"/>
                    <a:pt x="2" y="301"/>
                    <a:pt x="1" y="283"/>
                  </a:cubicBezTo>
                  <a:cubicBezTo>
                    <a:pt x="0" y="265"/>
                    <a:pt x="14" y="249"/>
                    <a:pt x="33" y="248"/>
                  </a:cubicBezTo>
                  <a:close/>
                  <a:moveTo>
                    <a:pt x="1834" y="0"/>
                  </a:moveTo>
                  <a:lnTo>
                    <a:pt x="2242" y="181"/>
                  </a:lnTo>
                  <a:lnTo>
                    <a:pt x="1852" y="399"/>
                  </a:lnTo>
                  <a:lnTo>
                    <a:pt x="1834"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285" name="Freeform 261"/>
            <p:cNvSpPr>
              <a:spLocks noEditPoints="1"/>
            </p:cNvSpPr>
            <p:nvPr/>
          </p:nvSpPr>
          <p:spPr bwMode="auto">
            <a:xfrm>
              <a:off x="3251" y="2376"/>
              <a:ext cx="257" cy="48"/>
            </a:xfrm>
            <a:custGeom>
              <a:avLst/>
              <a:gdLst/>
              <a:ahLst/>
              <a:cxnLst>
                <a:cxn ang="0">
                  <a:pos x="33" y="167"/>
                </a:cxn>
                <a:cxn ang="0">
                  <a:pos x="1808" y="167"/>
                </a:cxn>
                <a:cxn ang="0">
                  <a:pos x="1841" y="200"/>
                </a:cxn>
                <a:cxn ang="0">
                  <a:pos x="1808" y="234"/>
                </a:cxn>
                <a:cxn ang="0">
                  <a:pos x="33" y="234"/>
                </a:cxn>
                <a:cxn ang="0">
                  <a:pos x="0" y="200"/>
                </a:cxn>
                <a:cxn ang="0">
                  <a:pos x="33" y="167"/>
                </a:cxn>
                <a:cxn ang="0">
                  <a:pos x="1741" y="0"/>
                </a:cxn>
                <a:cxn ang="0">
                  <a:pos x="2141" y="200"/>
                </a:cxn>
                <a:cxn ang="0">
                  <a:pos x="1741" y="400"/>
                </a:cxn>
                <a:cxn ang="0">
                  <a:pos x="1741" y="0"/>
                </a:cxn>
              </a:cxnLst>
              <a:rect l="0" t="0" r="r" b="b"/>
              <a:pathLst>
                <a:path w="2141" h="400">
                  <a:moveTo>
                    <a:pt x="33" y="167"/>
                  </a:moveTo>
                  <a:lnTo>
                    <a:pt x="1808" y="167"/>
                  </a:lnTo>
                  <a:cubicBezTo>
                    <a:pt x="1827" y="167"/>
                    <a:pt x="1841" y="182"/>
                    <a:pt x="1841" y="200"/>
                  </a:cubicBezTo>
                  <a:cubicBezTo>
                    <a:pt x="1841" y="219"/>
                    <a:pt x="1827" y="234"/>
                    <a:pt x="1808" y="234"/>
                  </a:cubicBezTo>
                  <a:lnTo>
                    <a:pt x="33" y="234"/>
                  </a:lnTo>
                  <a:cubicBezTo>
                    <a:pt x="15" y="234"/>
                    <a:pt x="0" y="219"/>
                    <a:pt x="0" y="200"/>
                  </a:cubicBezTo>
                  <a:cubicBezTo>
                    <a:pt x="0" y="182"/>
                    <a:pt x="15" y="167"/>
                    <a:pt x="33" y="167"/>
                  </a:cubicBezTo>
                  <a:close/>
                  <a:moveTo>
                    <a:pt x="1741" y="0"/>
                  </a:moveTo>
                  <a:lnTo>
                    <a:pt x="2141" y="200"/>
                  </a:lnTo>
                  <a:lnTo>
                    <a:pt x="1741" y="400"/>
                  </a:lnTo>
                  <a:lnTo>
                    <a:pt x="1741"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286" name="Freeform 262"/>
            <p:cNvSpPr>
              <a:spLocks noEditPoints="1"/>
            </p:cNvSpPr>
            <p:nvPr/>
          </p:nvSpPr>
          <p:spPr bwMode="auto">
            <a:xfrm>
              <a:off x="4416" y="2376"/>
              <a:ext cx="292" cy="48"/>
            </a:xfrm>
            <a:custGeom>
              <a:avLst/>
              <a:gdLst/>
              <a:ahLst/>
              <a:cxnLst>
                <a:cxn ang="0">
                  <a:pos x="16" y="84"/>
                </a:cxn>
                <a:cxn ang="0">
                  <a:pos x="1050" y="84"/>
                </a:cxn>
                <a:cxn ang="0">
                  <a:pos x="1066" y="100"/>
                </a:cxn>
                <a:cxn ang="0">
                  <a:pos x="1050" y="117"/>
                </a:cxn>
                <a:cxn ang="0">
                  <a:pos x="16" y="117"/>
                </a:cxn>
                <a:cxn ang="0">
                  <a:pos x="0" y="100"/>
                </a:cxn>
                <a:cxn ang="0">
                  <a:pos x="16" y="84"/>
                </a:cxn>
                <a:cxn ang="0">
                  <a:pos x="1016" y="0"/>
                </a:cxn>
                <a:cxn ang="0">
                  <a:pos x="1216" y="100"/>
                </a:cxn>
                <a:cxn ang="0">
                  <a:pos x="1016" y="200"/>
                </a:cxn>
                <a:cxn ang="0">
                  <a:pos x="1016" y="0"/>
                </a:cxn>
              </a:cxnLst>
              <a:rect l="0" t="0" r="r" b="b"/>
              <a:pathLst>
                <a:path w="1216" h="200">
                  <a:moveTo>
                    <a:pt x="16" y="84"/>
                  </a:moveTo>
                  <a:lnTo>
                    <a:pt x="1050" y="84"/>
                  </a:lnTo>
                  <a:cubicBezTo>
                    <a:pt x="1059" y="84"/>
                    <a:pt x="1066" y="91"/>
                    <a:pt x="1066" y="100"/>
                  </a:cubicBezTo>
                  <a:cubicBezTo>
                    <a:pt x="1066" y="110"/>
                    <a:pt x="1059" y="117"/>
                    <a:pt x="1050" y="117"/>
                  </a:cubicBezTo>
                  <a:lnTo>
                    <a:pt x="16" y="117"/>
                  </a:lnTo>
                  <a:cubicBezTo>
                    <a:pt x="7" y="117"/>
                    <a:pt x="0" y="110"/>
                    <a:pt x="0" y="100"/>
                  </a:cubicBezTo>
                  <a:cubicBezTo>
                    <a:pt x="0" y="91"/>
                    <a:pt x="7" y="84"/>
                    <a:pt x="16" y="84"/>
                  </a:cubicBezTo>
                  <a:close/>
                  <a:moveTo>
                    <a:pt x="1016" y="0"/>
                  </a:moveTo>
                  <a:lnTo>
                    <a:pt x="1216" y="100"/>
                  </a:lnTo>
                  <a:lnTo>
                    <a:pt x="1016" y="200"/>
                  </a:lnTo>
                  <a:lnTo>
                    <a:pt x="1016"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287" name="Freeform 263"/>
            <p:cNvSpPr>
              <a:spLocks noEditPoints="1"/>
            </p:cNvSpPr>
            <p:nvPr/>
          </p:nvSpPr>
          <p:spPr bwMode="auto">
            <a:xfrm>
              <a:off x="1744" y="2750"/>
              <a:ext cx="48" cy="157"/>
            </a:xfrm>
            <a:custGeom>
              <a:avLst/>
              <a:gdLst/>
              <a:ahLst/>
              <a:cxnLst>
                <a:cxn ang="0">
                  <a:pos x="167" y="1275"/>
                </a:cxn>
                <a:cxn ang="0">
                  <a:pos x="167" y="333"/>
                </a:cxn>
                <a:cxn ang="0">
                  <a:pos x="200" y="300"/>
                </a:cxn>
                <a:cxn ang="0">
                  <a:pos x="234" y="333"/>
                </a:cxn>
                <a:cxn ang="0">
                  <a:pos x="234" y="1275"/>
                </a:cxn>
                <a:cxn ang="0">
                  <a:pos x="200" y="1308"/>
                </a:cxn>
                <a:cxn ang="0">
                  <a:pos x="167" y="1275"/>
                </a:cxn>
                <a:cxn ang="0">
                  <a:pos x="0" y="400"/>
                </a:cxn>
                <a:cxn ang="0">
                  <a:pos x="200" y="0"/>
                </a:cxn>
                <a:cxn ang="0">
                  <a:pos x="400" y="400"/>
                </a:cxn>
                <a:cxn ang="0">
                  <a:pos x="0" y="400"/>
                </a:cxn>
              </a:cxnLst>
              <a:rect l="0" t="0" r="r" b="b"/>
              <a:pathLst>
                <a:path w="400" h="1308">
                  <a:moveTo>
                    <a:pt x="167" y="1275"/>
                  </a:moveTo>
                  <a:lnTo>
                    <a:pt x="167" y="333"/>
                  </a:lnTo>
                  <a:cubicBezTo>
                    <a:pt x="167" y="315"/>
                    <a:pt x="182" y="300"/>
                    <a:pt x="200" y="300"/>
                  </a:cubicBezTo>
                  <a:cubicBezTo>
                    <a:pt x="219" y="300"/>
                    <a:pt x="234" y="315"/>
                    <a:pt x="234" y="333"/>
                  </a:cubicBezTo>
                  <a:lnTo>
                    <a:pt x="234" y="1275"/>
                  </a:lnTo>
                  <a:cubicBezTo>
                    <a:pt x="234" y="1294"/>
                    <a:pt x="219" y="1308"/>
                    <a:pt x="200" y="1308"/>
                  </a:cubicBezTo>
                  <a:cubicBezTo>
                    <a:pt x="182" y="1308"/>
                    <a:pt x="167" y="1294"/>
                    <a:pt x="167" y="1275"/>
                  </a:cubicBezTo>
                  <a:close/>
                  <a:moveTo>
                    <a:pt x="0" y="400"/>
                  </a:moveTo>
                  <a:lnTo>
                    <a:pt x="200" y="0"/>
                  </a:lnTo>
                  <a:lnTo>
                    <a:pt x="400" y="400"/>
                  </a:lnTo>
                  <a:lnTo>
                    <a:pt x="0" y="40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288" name="Freeform 264"/>
            <p:cNvSpPr>
              <a:spLocks noEditPoints="1"/>
            </p:cNvSpPr>
            <p:nvPr/>
          </p:nvSpPr>
          <p:spPr bwMode="auto">
            <a:xfrm>
              <a:off x="1726" y="1885"/>
              <a:ext cx="47" cy="156"/>
            </a:xfrm>
            <a:custGeom>
              <a:avLst/>
              <a:gdLst/>
              <a:ahLst/>
              <a:cxnLst>
                <a:cxn ang="0">
                  <a:pos x="181" y="32"/>
                </a:cxn>
                <a:cxn ang="0">
                  <a:pos x="237" y="966"/>
                </a:cxn>
                <a:cxn ang="0">
                  <a:pos x="205" y="1001"/>
                </a:cxn>
                <a:cxn ang="0">
                  <a:pos x="170" y="970"/>
                </a:cxn>
                <a:cxn ang="0">
                  <a:pos x="115" y="36"/>
                </a:cxn>
                <a:cxn ang="0">
                  <a:pos x="146" y="1"/>
                </a:cxn>
                <a:cxn ang="0">
                  <a:pos x="181" y="32"/>
                </a:cxn>
                <a:cxn ang="0">
                  <a:pos x="399" y="890"/>
                </a:cxn>
                <a:cxn ang="0">
                  <a:pos x="223" y="1301"/>
                </a:cxn>
                <a:cxn ang="0">
                  <a:pos x="0" y="913"/>
                </a:cxn>
                <a:cxn ang="0">
                  <a:pos x="399" y="890"/>
                </a:cxn>
              </a:cxnLst>
              <a:rect l="0" t="0" r="r" b="b"/>
              <a:pathLst>
                <a:path w="399" h="1301">
                  <a:moveTo>
                    <a:pt x="181" y="32"/>
                  </a:moveTo>
                  <a:lnTo>
                    <a:pt x="237" y="966"/>
                  </a:lnTo>
                  <a:cubicBezTo>
                    <a:pt x="238" y="984"/>
                    <a:pt x="224" y="1000"/>
                    <a:pt x="205" y="1001"/>
                  </a:cubicBezTo>
                  <a:cubicBezTo>
                    <a:pt x="187" y="1002"/>
                    <a:pt x="171" y="988"/>
                    <a:pt x="170" y="970"/>
                  </a:cubicBezTo>
                  <a:lnTo>
                    <a:pt x="115" y="36"/>
                  </a:lnTo>
                  <a:cubicBezTo>
                    <a:pt x="114" y="18"/>
                    <a:pt x="128" y="2"/>
                    <a:pt x="146" y="1"/>
                  </a:cubicBezTo>
                  <a:cubicBezTo>
                    <a:pt x="165" y="0"/>
                    <a:pt x="180" y="14"/>
                    <a:pt x="181" y="32"/>
                  </a:cubicBezTo>
                  <a:close/>
                  <a:moveTo>
                    <a:pt x="399" y="890"/>
                  </a:moveTo>
                  <a:lnTo>
                    <a:pt x="223" y="1301"/>
                  </a:lnTo>
                  <a:lnTo>
                    <a:pt x="0" y="913"/>
                  </a:lnTo>
                  <a:lnTo>
                    <a:pt x="399" y="89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289" name="Rectangle 265"/>
            <p:cNvSpPr>
              <a:spLocks noChangeArrowheads="1"/>
            </p:cNvSpPr>
            <p:nvPr/>
          </p:nvSpPr>
          <p:spPr bwMode="auto">
            <a:xfrm>
              <a:off x="124" y="1128"/>
              <a:ext cx="1076" cy="3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75000"/>
                </a:lnSpc>
                <a:spcBef>
                  <a:spcPct val="0"/>
                </a:spcBef>
                <a:spcAft>
                  <a:spcPct val="0"/>
                </a:spcAft>
                <a:buClrTx/>
                <a:buSzTx/>
                <a:buFontTx/>
                <a:buNone/>
                <a:tabLst/>
              </a:pPr>
              <a:r>
                <a:rPr kumimoji="0" lang="ru-RU" sz="1800" b="1" i="0" u="none" strike="noStrike" cap="none" normalizeH="0" baseline="0" dirty="0" smtClean="0">
                  <a:ln>
                    <a:noFill/>
                  </a:ln>
                  <a:solidFill>
                    <a:srgbClr val="476D48"/>
                  </a:solidFill>
                  <a:effectLst/>
                  <a:latin typeface="Times New Roman" pitchFamily="18" charset="0"/>
                  <a:cs typeface="Arial" pitchFamily="34" charset="0"/>
                </a:rPr>
                <a:t>Указания</a:t>
              </a:r>
              <a:br>
                <a:rPr kumimoji="0" lang="ru-RU" sz="1800" b="1" i="0" u="none" strike="noStrike" cap="none" normalizeH="0" baseline="0" dirty="0" smtClean="0">
                  <a:ln>
                    <a:noFill/>
                  </a:ln>
                  <a:solidFill>
                    <a:srgbClr val="476D48"/>
                  </a:solidFill>
                  <a:effectLst/>
                  <a:latin typeface="Times New Roman" pitchFamily="18" charset="0"/>
                  <a:cs typeface="Arial" pitchFamily="34" charset="0"/>
                </a:rPr>
              </a:br>
              <a:r>
                <a:rPr kumimoji="0" lang="ru-RU" sz="1800" b="1" i="0" u="none" strike="noStrike" cap="none" normalizeH="0" baseline="0" dirty="0" smtClean="0">
                  <a:ln>
                    <a:noFill/>
                  </a:ln>
                  <a:solidFill>
                    <a:srgbClr val="476D48"/>
                  </a:solidFill>
                  <a:effectLst/>
                  <a:latin typeface="Times New Roman" pitchFamily="18" charset="0"/>
                  <a:cs typeface="Arial" pitchFamily="34" charset="0"/>
                </a:rPr>
                <a:t>стратегического</a:t>
              </a:r>
              <a:br>
                <a:rPr kumimoji="0" lang="ru-RU" sz="1800" b="1" i="0" u="none" strike="noStrike" cap="none" normalizeH="0" baseline="0" dirty="0" smtClean="0">
                  <a:ln>
                    <a:noFill/>
                  </a:ln>
                  <a:solidFill>
                    <a:srgbClr val="476D48"/>
                  </a:solidFill>
                  <a:effectLst/>
                  <a:latin typeface="Times New Roman" pitchFamily="18" charset="0"/>
                  <a:cs typeface="Arial" pitchFamily="34" charset="0"/>
                </a:rPr>
              </a:br>
              <a:r>
                <a:rPr kumimoji="0" lang="ru-RU" sz="1800" b="1" i="0" u="none" strike="noStrike" cap="none" normalizeH="0" baseline="0" dirty="0" smtClean="0">
                  <a:ln>
                    <a:noFill/>
                  </a:ln>
                  <a:solidFill>
                    <a:srgbClr val="476D48"/>
                  </a:solidFill>
                  <a:effectLst/>
                  <a:latin typeface="Times New Roman" pitchFamily="18" charset="0"/>
                  <a:cs typeface="Arial" pitchFamily="34" charset="0"/>
                </a:rPr>
                <a:t>характера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93" name="Line 269"/>
            <p:cNvSpPr>
              <a:spLocks noChangeShapeType="1"/>
            </p:cNvSpPr>
            <p:nvPr/>
          </p:nvSpPr>
          <p:spPr bwMode="auto">
            <a:xfrm>
              <a:off x="1147" y="2082"/>
              <a:ext cx="1" cy="720"/>
            </a:xfrm>
            <a:prstGeom prst="line">
              <a:avLst/>
            </a:prstGeom>
            <a:noFill/>
            <a:ln w="6" cap="rnd">
              <a:solidFill>
                <a:srgbClr val="605631"/>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294" name="Freeform 270"/>
            <p:cNvSpPr>
              <a:spLocks noEditPoints="1"/>
            </p:cNvSpPr>
            <p:nvPr/>
          </p:nvSpPr>
          <p:spPr bwMode="auto">
            <a:xfrm>
              <a:off x="1152" y="2424"/>
              <a:ext cx="148" cy="48"/>
            </a:xfrm>
            <a:custGeom>
              <a:avLst/>
              <a:gdLst/>
              <a:ahLst/>
              <a:cxnLst>
                <a:cxn ang="0">
                  <a:pos x="33" y="167"/>
                </a:cxn>
                <a:cxn ang="0">
                  <a:pos x="900" y="167"/>
                </a:cxn>
                <a:cxn ang="0">
                  <a:pos x="933" y="200"/>
                </a:cxn>
                <a:cxn ang="0">
                  <a:pos x="900" y="234"/>
                </a:cxn>
                <a:cxn ang="0">
                  <a:pos x="33" y="234"/>
                </a:cxn>
                <a:cxn ang="0">
                  <a:pos x="0" y="200"/>
                </a:cxn>
                <a:cxn ang="0">
                  <a:pos x="33" y="167"/>
                </a:cxn>
                <a:cxn ang="0">
                  <a:pos x="833" y="0"/>
                </a:cxn>
                <a:cxn ang="0">
                  <a:pos x="1233" y="200"/>
                </a:cxn>
                <a:cxn ang="0">
                  <a:pos x="833" y="400"/>
                </a:cxn>
                <a:cxn ang="0">
                  <a:pos x="833" y="0"/>
                </a:cxn>
              </a:cxnLst>
              <a:rect l="0" t="0" r="r" b="b"/>
              <a:pathLst>
                <a:path w="1233" h="400">
                  <a:moveTo>
                    <a:pt x="33" y="167"/>
                  </a:moveTo>
                  <a:lnTo>
                    <a:pt x="900" y="167"/>
                  </a:lnTo>
                  <a:cubicBezTo>
                    <a:pt x="919" y="167"/>
                    <a:pt x="933" y="182"/>
                    <a:pt x="933" y="200"/>
                  </a:cubicBezTo>
                  <a:cubicBezTo>
                    <a:pt x="933" y="219"/>
                    <a:pt x="919" y="234"/>
                    <a:pt x="900" y="234"/>
                  </a:cubicBezTo>
                  <a:lnTo>
                    <a:pt x="33" y="234"/>
                  </a:lnTo>
                  <a:cubicBezTo>
                    <a:pt x="15" y="234"/>
                    <a:pt x="0" y="219"/>
                    <a:pt x="0" y="200"/>
                  </a:cubicBezTo>
                  <a:cubicBezTo>
                    <a:pt x="0" y="182"/>
                    <a:pt x="15" y="167"/>
                    <a:pt x="33" y="167"/>
                  </a:cubicBezTo>
                  <a:close/>
                  <a:moveTo>
                    <a:pt x="833" y="0"/>
                  </a:moveTo>
                  <a:lnTo>
                    <a:pt x="1233" y="200"/>
                  </a:lnTo>
                  <a:lnTo>
                    <a:pt x="833" y="400"/>
                  </a:lnTo>
                  <a:lnTo>
                    <a:pt x="833"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295" name="Freeform 271"/>
            <p:cNvSpPr>
              <a:spLocks noEditPoints="1"/>
            </p:cNvSpPr>
            <p:nvPr/>
          </p:nvSpPr>
          <p:spPr bwMode="auto">
            <a:xfrm>
              <a:off x="1296" y="1272"/>
              <a:ext cx="580" cy="48"/>
            </a:xfrm>
            <a:custGeom>
              <a:avLst/>
              <a:gdLst/>
              <a:ahLst/>
              <a:cxnLst>
                <a:cxn ang="0">
                  <a:pos x="33" y="167"/>
                </a:cxn>
                <a:cxn ang="0">
                  <a:pos x="4500" y="167"/>
                </a:cxn>
                <a:cxn ang="0">
                  <a:pos x="4533" y="200"/>
                </a:cxn>
                <a:cxn ang="0">
                  <a:pos x="4500" y="234"/>
                </a:cxn>
                <a:cxn ang="0">
                  <a:pos x="33" y="234"/>
                </a:cxn>
                <a:cxn ang="0">
                  <a:pos x="0" y="200"/>
                </a:cxn>
                <a:cxn ang="0">
                  <a:pos x="33" y="167"/>
                </a:cxn>
                <a:cxn ang="0">
                  <a:pos x="4433" y="0"/>
                </a:cxn>
                <a:cxn ang="0">
                  <a:pos x="4833" y="200"/>
                </a:cxn>
                <a:cxn ang="0">
                  <a:pos x="4433" y="400"/>
                </a:cxn>
                <a:cxn ang="0">
                  <a:pos x="4433" y="0"/>
                </a:cxn>
              </a:cxnLst>
              <a:rect l="0" t="0" r="r" b="b"/>
              <a:pathLst>
                <a:path w="4833" h="400">
                  <a:moveTo>
                    <a:pt x="33" y="167"/>
                  </a:moveTo>
                  <a:lnTo>
                    <a:pt x="4500" y="167"/>
                  </a:lnTo>
                  <a:cubicBezTo>
                    <a:pt x="4519" y="167"/>
                    <a:pt x="4533" y="182"/>
                    <a:pt x="4533" y="200"/>
                  </a:cubicBezTo>
                  <a:cubicBezTo>
                    <a:pt x="4533" y="219"/>
                    <a:pt x="4519" y="234"/>
                    <a:pt x="4500" y="234"/>
                  </a:cubicBezTo>
                  <a:lnTo>
                    <a:pt x="33" y="234"/>
                  </a:lnTo>
                  <a:cubicBezTo>
                    <a:pt x="15" y="234"/>
                    <a:pt x="0" y="219"/>
                    <a:pt x="0" y="200"/>
                  </a:cubicBezTo>
                  <a:cubicBezTo>
                    <a:pt x="0" y="182"/>
                    <a:pt x="15" y="167"/>
                    <a:pt x="33" y="167"/>
                  </a:cubicBezTo>
                  <a:close/>
                  <a:moveTo>
                    <a:pt x="4433" y="0"/>
                  </a:moveTo>
                  <a:lnTo>
                    <a:pt x="4833" y="200"/>
                  </a:lnTo>
                  <a:lnTo>
                    <a:pt x="4433" y="400"/>
                  </a:lnTo>
                  <a:lnTo>
                    <a:pt x="4433"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sp>
          <p:nvSpPr>
            <p:cNvPr id="1296" name="Freeform 272"/>
            <p:cNvSpPr>
              <a:spLocks noEditPoints="1"/>
            </p:cNvSpPr>
            <p:nvPr/>
          </p:nvSpPr>
          <p:spPr bwMode="auto">
            <a:xfrm>
              <a:off x="3552" y="1272"/>
              <a:ext cx="580" cy="48"/>
            </a:xfrm>
            <a:custGeom>
              <a:avLst/>
              <a:gdLst/>
              <a:ahLst/>
              <a:cxnLst>
                <a:cxn ang="0">
                  <a:pos x="16" y="84"/>
                </a:cxn>
                <a:cxn ang="0">
                  <a:pos x="2250" y="84"/>
                </a:cxn>
                <a:cxn ang="0">
                  <a:pos x="2266" y="100"/>
                </a:cxn>
                <a:cxn ang="0">
                  <a:pos x="2250" y="117"/>
                </a:cxn>
                <a:cxn ang="0">
                  <a:pos x="16" y="117"/>
                </a:cxn>
                <a:cxn ang="0">
                  <a:pos x="0" y="100"/>
                </a:cxn>
                <a:cxn ang="0">
                  <a:pos x="16" y="84"/>
                </a:cxn>
                <a:cxn ang="0">
                  <a:pos x="2216" y="0"/>
                </a:cxn>
                <a:cxn ang="0">
                  <a:pos x="2416" y="100"/>
                </a:cxn>
                <a:cxn ang="0">
                  <a:pos x="2216" y="200"/>
                </a:cxn>
                <a:cxn ang="0">
                  <a:pos x="2216" y="0"/>
                </a:cxn>
              </a:cxnLst>
              <a:rect l="0" t="0" r="r" b="b"/>
              <a:pathLst>
                <a:path w="2416" h="200">
                  <a:moveTo>
                    <a:pt x="16" y="84"/>
                  </a:moveTo>
                  <a:lnTo>
                    <a:pt x="2250" y="84"/>
                  </a:lnTo>
                  <a:cubicBezTo>
                    <a:pt x="2259" y="84"/>
                    <a:pt x="2266" y="91"/>
                    <a:pt x="2266" y="100"/>
                  </a:cubicBezTo>
                  <a:cubicBezTo>
                    <a:pt x="2266" y="110"/>
                    <a:pt x="2259" y="117"/>
                    <a:pt x="2250" y="117"/>
                  </a:cubicBezTo>
                  <a:lnTo>
                    <a:pt x="16" y="117"/>
                  </a:lnTo>
                  <a:cubicBezTo>
                    <a:pt x="7" y="117"/>
                    <a:pt x="0" y="110"/>
                    <a:pt x="0" y="100"/>
                  </a:cubicBezTo>
                  <a:cubicBezTo>
                    <a:pt x="0" y="91"/>
                    <a:pt x="7" y="84"/>
                    <a:pt x="16" y="84"/>
                  </a:cubicBezTo>
                  <a:close/>
                  <a:moveTo>
                    <a:pt x="2216" y="0"/>
                  </a:moveTo>
                  <a:lnTo>
                    <a:pt x="2416" y="100"/>
                  </a:lnTo>
                  <a:lnTo>
                    <a:pt x="2216" y="200"/>
                  </a:lnTo>
                  <a:lnTo>
                    <a:pt x="2216" y="0"/>
                  </a:lnTo>
                  <a:close/>
                </a:path>
              </a:pathLst>
            </a:custGeom>
            <a:solidFill>
              <a:srgbClr val="605631"/>
            </a:solidFill>
            <a:ln w="1" cap="flat">
              <a:solidFill>
                <a:srgbClr val="605631"/>
              </a:solidFill>
              <a:prstDash val="solid"/>
              <a:bevel/>
              <a:headEnd/>
              <a:tailEnd/>
            </a:ln>
          </p:spPr>
          <p:txBody>
            <a:bodyPr vert="horz" wrap="square" lIns="91440" tIns="45720" rIns="91440" bIns="45720" numCol="1" anchor="t" anchorCtr="0" compatLnSpc="1">
              <a:prstTxWarp prst="textNoShape">
                <a:avLst/>
              </a:prstTxWarp>
            </a:bodyPr>
            <a:lstStyle/>
            <a:p>
              <a:endParaRPr lang="ru-RU"/>
            </a:p>
          </p:txBody>
        </p:sp>
      </p:gr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152400"/>
            <a:ext cx="8229600" cy="1143000"/>
          </a:xfrm>
        </p:spPr>
        <p:txBody>
          <a:bodyPr/>
          <a:lstStyle/>
          <a:p>
            <a:pPr eaLnBrk="1" hangingPunct="1">
              <a:defRPr/>
            </a:pPr>
            <a:r>
              <a:rPr lang="ru-RU" dirty="0" smtClean="0">
                <a:solidFill>
                  <a:srgbClr val="92D050"/>
                </a:solidFill>
                <a:effectLst>
                  <a:outerShdw blurRad="38100" dist="38100" dir="2700000" algn="tl">
                    <a:srgbClr val="000000">
                      <a:alpha val="43137"/>
                    </a:srgbClr>
                  </a:outerShdw>
                </a:effectLst>
              </a:rPr>
              <a:t>Механизмы доступа</a:t>
            </a:r>
            <a:endParaRPr lang="en-US" dirty="0" smtClean="0">
              <a:solidFill>
                <a:srgbClr val="92D050"/>
              </a:solidFill>
              <a:effectLst>
                <a:outerShdw blurRad="38100" dist="38100" dir="2700000" algn="tl">
                  <a:srgbClr val="000000">
                    <a:alpha val="43137"/>
                  </a:srgbClr>
                </a:outerShdw>
              </a:effectLst>
            </a:endParaRPr>
          </a:p>
        </p:txBody>
      </p:sp>
      <p:sp>
        <p:nvSpPr>
          <p:cNvPr id="9219" name="Content Placeholder 2"/>
          <p:cNvSpPr>
            <a:spLocks noGrp="1"/>
          </p:cNvSpPr>
          <p:nvPr>
            <p:ph idx="1"/>
          </p:nvPr>
        </p:nvSpPr>
        <p:spPr>
          <a:xfrm>
            <a:off x="457200" y="1447800"/>
            <a:ext cx="8229600" cy="4267200"/>
          </a:xfrm>
        </p:spPr>
        <p:txBody>
          <a:bodyPr>
            <a:normAutofit fontScale="85000" lnSpcReduction="20000"/>
          </a:bodyPr>
          <a:lstStyle/>
          <a:p>
            <a:pPr eaLnBrk="1" hangingPunct="1">
              <a:lnSpc>
                <a:spcPct val="90000"/>
              </a:lnSpc>
              <a:spcAft>
                <a:spcPts val="600"/>
              </a:spcAft>
              <a:buFont typeface="Arial" charset="0"/>
              <a:buNone/>
            </a:pPr>
            <a:r>
              <a:rPr lang="ru-RU" b="1" dirty="0" smtClean="0">
                <a:solidFill>
                  <a:srgbClr val="007033"/>
                </a:solidFill>
              </a:rPr>
              <a:t>Механизм прямого доступа</a:t>
            </a:r>
            <a:endParaRPr lang="en-US" b="1" dirty="0" smtClean="0">
              <a:solidFill>
                <a:srgbClr val="007033"/>
              </a:solidFill>
            </a:endParaRPr>
          </a:p>
          <a:p>
            <a:pPr eaLnBrk="1" hangingPunct="1">
              <a:lnSpc>
                <a:spcPct val="90000"/>
              </a:lnSpc>
              <a:spcAft>
                <a:spcPts val="600"/>
              </a:spcAft>
            </a:pPr>
            <a:r>
              <a:rPr lang="ru-RU" sz="2600" dirty="0" smtClean="0"/>
              <a:t>Стороны, имеющие право на получение помощи, могут представлять свои проекты/программы</a:t>
            </a:r>
            <a:r>
              <a:rPr lang="en-US" sz="2600" dirty="0" smtClean="0"/>
              <a:t> </a:t>
            </a:r>
            <a:r>
              <a:rPr lang="ru-RU" sz="2600" b="1" i="1" dirty="0" smtClean="0"/>
              <a:t>непосредственно </a:t>
            </a:r>
            <a:r>
              <a:rPr lang="ru-RU" sz="2600" dirty="0" smtClean="0"/>
              <a:t>в САФ </a:t>
            </a:r>
            <a:r>
              <a:rPr lang="ru-RU" sz="2600" b="1" i="1" dirty="0" smtClean="0"/>
              <a:t>через аккредитованное </a:t>
            </a:r>
            <a:r>
              <a:rPr lang="ru-RU" sz="2600" dirty="0" smtClean="0"/>
              <a:t>национальное учреждение-исполнитель </a:t>
            </a:r>
            <a:r>
              <a:rPr lang="en-US" sz="2600" dirty="0" smtClean="0"/>
              <a:t>(</a:t>
            </a:r>
            <a:r>
              <a:rPr lang="ru-RU" sz="2600" b="1" i="1" dirty="0" smtClean="0"/>
              <a:t>НУИ</a:t>
            </a:r>
            <a:r>
              <a:rPr lang="en-US" sz="2600" dirty="0" smtClean="0"/>
              <a:t>).</a:t>
            </a:r>
          </a:p>
          <a:p>
            <a:pPr eaLnBrk="1" hangingPunct="1">
              <a:lnSpc>
                <a:spcPct val="90000"/>
              </a:lnSpc>
              <a:spcAft>
                <a:spcPts val="600"/>
              </a:spcAft>
              <a:buFont typeface="Arial" charset="0"/>
              <a:buNone/>
            </a:pPr>
            <a:r>
              <a:rPr lang="ru-RU" b="1" dirty="0" smtClean="0">
                <a:solidFill>
                  <a:srgbClr val="007033"/>
                </a:solidFill>
              </a:rPr>
              <a:t>Многосторонний механизм доступа</a:t>
            </a:r>
            <a:endParaRPr lang="en-US" b="1" dirty="0" smtClean="0">
              <a:solidFill>
                <a:srgbClr val="007033"/>
              </a:solidFill>
            </a:endParaRPr>
          </a:p>
          <a:p>
            <a:pPr marL="342900" lvl="1" indent="-342900">
              <a:lnSpc>
                <a:spcPct val="90000"/>
              </a:lnSpc>
              <a:spcAft>
                <a:spcPts val="600"/>
              </a:spcAft>
              <a:buClr>
                <a:srgbClr val="00B050"/>
              </a:buClr>
              <a:buFont typeface="Arial" charset="0"/>
              <a:buChar char="•"/>
            </a:pPr>
            <a:r>
              <a:rPr lang="ru-RU" sz="2600" dirty="0" smtClean="0"/>
              <a:t>Стороны могут подавать свои предложения через </a:t>
            </a:r>
            <a:r>
              <a:rPr lang="ru-RU" sz="2600" b="1" i="1" dirty="0" smtClean="0"/>
              <a:t>аккредитованное </a:t>
            </a:r>
            <a:r>
              <a:rPr lang="ru-RU" sz="2600" dirty="0" smtClean="0"/>
              <a:t>многостороннее учреждение-исполнитель </a:t>
            </a:r>
            <a:r>
              <a:rPr lang="en-US" sz="2600" dirty="0" smtClean="0"/>
              <a:t>(</a:t>
            </a:r>
            <a:r>
              <a:rPr lang="ru-RU" sz="2600" b="1" i="1" dirty="0" smtClean="0"/>
              <a:t>МУИ</a:t>
            </a:r>
            <a:r>
              <a:rPr lang="en-US" sz="2600" dirty="0" smtClean="0"/>
              <a:t>).</a:t>
            </a:r>
          </a:p>
          <a:p>
            <a:pPr marL="342900" lvl="1" indent="-342900">
              <a:lnSpc>
                <a:spcPct val="90000"/>
              </a:lnSpc>
              <a:spcAft>
                <a:spcPts val="600"/>
              </a:spcAft>
              <a:buClr>
                <a:srgbClr val="00B050"/>
              </a:buClr>
              <a:buNone/>
            </a:pPr>
            <a:r>
              <a:rPr lang="ru-RU" sz="3200" b="1" dirty="0" smtClean="0">
                <a:solidFill>
                  <a:srgbClr val="007033"/>
                </a:solidFill>
              </a:rPr>
              <a:t>Региональный механизм доступа</a:t>
            </a:r>
            <a:endParaRPr lang="en-US" sz="3200" dirty="0" smtClean="0"/>
          </a:p>
          <a:p>
            <a:pPr marL="342900" lvl="1" indent="-342900">
              <a:lnSpc>
                <a:spcPct val="90000"/>
              </a:lnSpc>
              <a:spcAft>
                <a:spcPts val="600"/>
              </a:spcAft>
              <a:buClr>
                <a:srgbClr val="00B050"/>
              </a:buClr>
              <a:buFont typeface="Arial" charset="0"/>
              <a:buChar char="•"/>
            </a:pPr>
            <a:r>
              <a:rPr lang="ru-RU" sz="2600" dirty="0" smtClean="0"/>
              <a:t>Группа Сторон может также назначить учреждениями-исполнителями </a:t>
            </a:r>
            <a:r>
              <a:rPr lang="ru-RU" sz="2600" b="1" i="1" dirty="0" smtClean="0"/>
              <a:t>региональные и субрегиональные учреждения </a:t>
            </a:r>
            <a:r>
              <a:rPr lang="en-US" sz="2600" dirty="0" smtClean="0"/>
              <a:t>(</a:t>
            </a:r>
            <a:r>
              <a:rPr lang="ru-RU" sz="2600" dirty="0" smtClean="0"/>
              <a:t>РУИ</a:t>
            </a:r>
            <a:r>
              <a:rPr lang="en-US" sz="2600" dirty="0" smtClean="0"/>
              <a:t>).</a:t>
            </a:r>
          </a:p>
          <a:p>
            <a:pPr marL="342900" lvl="1" indent="-342900">
              <a:lnSpc>
                <a:spcPct val="90000"/>
              </a:lnSpc>
              <a:spcAft>
                <a:spcPts val="600"/>
              </a:spcAft>
              <a:buClr>
                <a:srgbClr val="00B050"/>
              </a:buClr>
              <a:buNone/>
            </a:pPr>
            <a:endParaRPr lang="en-US" sz="2600" dirty="0" smtClean="0"/>
          </a:p>
        </p:txBody>
      </p:sp>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pic>
        <p:nvPicPr>
          <p:cNvPr id="7" name="Picture 1"/>
          <p:cNvPicPr>
            <a:picLocks noChangeAspect="1" noChangeArrowheads="1"/>
          </p:cNvPicPr>
          <p:nvPr/>
        </p:nvPicPr>
        <p:blipFill>
          <a:blip r:embed="rId2" cstate="print"/>
          <a:srcRect l="22221" t="12383" r="27779" b="38092"/>
          <a:stretch>
            <a:fillRect/>
          </a:stretch>
        </p:blipFill>
        <p:spPr bwMode="auto">
          <a:xfrm>
            <a:off x="8077200" y="0"/>
            <a:ext cx="1066800" cy="947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6200"/>
            <a:ext cx="8229600" cy="1143000"/>
          </a:xfrm>
        </p:spPr>
        <p:txBody>
          <a:bodyPr/>
          <a:lstStyle/>
          <a:p>
            <a:pPr>
              <a:defRPr/>
            </a:pPr>
            <a:r>
              <a:rPr lang="ru-RU" dirty="0" smtClean="0">
                <a:solidFill>
                  <a:srgbClr val="92D050"/>
                </a:solidFill>
                <a:effectLst>
                  <a:outerShdw blurRad="38100" dist="38100" dir="2700000" algn="tl">
                    <a:srgbClr val="000000">
                      <a:alpha val="43137"/>
                    </a:srgbClr>
                  </a:outerShdw>
                </a:effectLst>
              </a:rPr>
              <a:t>Механизмы доступа </a:t>
            </a:r>
            <a:r>
              <a:rPr lang="en-US" dirty="0" smtClean="0">
                <a:solidFill>
                  <a:srgbClr val="92D050"/>
                </a:solidFill>
                <a:effectLst>
                  <a:outerShdw blurRad="38100" dist="38100" dir="2700000" algn="tl">
                    <a:srgbClr val="000000">
                      <a:alpha val="43137"/>
                    </a:srgbClr>
                  </a:outerShdw>
                </a:effectLst>
              </a:rPr>
              <a:t>(2)</a:t>
            </a:r>
          </a:p>
        </p:txBody>
      </p:sp>
      <p:sp>
        <p:nvSpPr>
          <p:cNvPr id="10243" name="Content Placeholder 2"/>
          <p:cNvSpPr>
            <a:spLocks noGrp="1"/>
          </p:cNvSpPr>
          <p:nvPr>
            <p:ph idx="1"/>
          </p:nvPr>
        </p:nvSpPr>
        <p:spPr>
          <a:xfrm>
            <a:off x="457200" y="1600200"/>
            <a:ext cx="8229600" cy="3962400"/>
          </a:xfrm>
        </p:spPr>
        <p:txBody>
          <a:bodyPr>
            <a:normAutofit fontScale="77500" lnSpcReduction="20000"/>
          </a:bodyPr>
          <a:lstStyle/>
          <a:p>
            <a:pPr eaLnBrk="1" hangingPunct="1">
              <a:spcAft>
                <a:spcPts val="600"/>
              </a:spcAft>
              <a:buFont typeface="Arial" charset="0"/>
              <a:buNone/>
            </a:pPr>
            <a:r>
              <a:rPr lang="ru-RU" b="1" dirty="0" smtClean="0">
                <a:solidFill>
                  <a:srgbClr val="007033"/>
                </a:solidFill>
              </a:rPr>
              <a:t>НУИ, РУИ и МУИ должны</a:t>
            </a:r>
            <a:r>
              <a:rPr lang="en-US" b="1" dirty="0" smtClean="0">
                <a:solidFill>
                  <a:srgbClr val="007033"/>
                </a:solidFill>
              </a:rPr>
              <a:t>:</a:t>
            </a:r>
          </a:p>
          <a:p>
            <a:pPr eaLnBrk="1" hangingPunct="1">
              <a:spcAft>
                <a:spcPts val="600"/>
              </a:spcAft>
              <a:buFont typeface="Calibri" pitchFamily="34" charset="0"/>
              <a:buAutoNum type="alphaLcPeriod"/>
            </a:pPr>
            <a:r>
              <a:rPr lang="ru-RU" sz="2600" b="1" i="1" dirty="0" smtClean="0"/>
              <a:t>Соответствовать </a:t>
            </a:r>
            <a:r>
              <a:rPr lang="ru-RU" sz="2600" dirty="0" smtClean="0"/>
              <a:t>установленным САФ </a:t>
            </a:r>
            <a:r>
              <a:rPr lang="ru-RU" sz="2600" b="1" i="1" dirty="0" smtClean="0"/>
              <a:t>стандартам доверительного управления</a:t>
            </a:r>
            <a:r>
              <a:rPr lang="en-US" sz="2600" b="1" i="1" dirty="0" smtClean="0"/>
              <a:t> </a:t>
            </a:r>
            <a:r>
              <a:rPr lang="ru-RU" sz="2600" dirty="0" smtClean="0"/>
              <a:t>в следующих областях</a:t>
            </a:r>
            <a:r>
              <a:rPr lang="en-US" sz="2600" dirty="0" smtClean="0"/>
              <a:t>:</a:t>
            </a:r>
          </a:p>
          <a:p>
            <a:pPr marL="914400" lvl="1" indent="-514350" eaLnBrk="1" hangingPunct="1">
              <a:spcAft>
                <a:spcPts val="600"/>
              </a:spcAft>
              <a:buFontTx/>
              <a:buChar char="-"/>
            </a:pPr>
            <a:r>
              <a:rPr lang="ru-RU" sz="2200" dirty="0" smtClean="0"/>
              <a:t>Финансовая добросовестность и управление финансовыми ресурсами </a:t>
            </a:r>
          </a:p>
          <a:p>
            <a:pPr marL="914400" lvl="1" indent="-514350" eaLnBrk="1" hangingPunct="1">
              <a:spcAft>
                <a:spcPts val="600"/>
              </a:spcAft>
              <a:buFontTx/>
              <a:buChar char="-"/>
            </a:pPr>
            <a:r>
              <a:rPr lang="ru-RU" sz="2200" dirty="0" smtClean="0"/>
              <a:t>Институциональный потенциал</a:t>
            </a:r>
            <a:endParaRPr lang="en-US" sz="2200" dirty="0" smtClean="0"/>
          </a:p>
          <a:p>
            <a:pPr marL="914400" lvl="1" indent="-514350">
              <a:spcAft>
                <a:spcPts val="600"/>
              </a:spcAft>
              <a:buFontTx/>
              <a:buChar char="-"/>
            </a:pPr>
            <a:r>
              <a:rPr lang="ru-RU" sz="2200" dirty="0" smtClean="0"/>
              <a:t>Прозрачность, способность самостоятельно выявлять и устранять нарушения, меры борьбы с коррупцией</a:t>
            </a:r>
            <a:endParaRPr lang="en-US" sz="2200" dirty="0" smtClean="0"/>
          </a:p>
          <a:p>
            <a:pPr>
              <a:spcAft>
                <a:spcPts val="600"/>
              </a:spcAft>
              <a:buFont typeface="Calibri" pitchFamily="34" charset="0"/>
              <a:buAutoNum type="alphaLcPeriod"/>
            </a:pPr>
            <a:r>
              <a:rPr lang="ru-RU" sz="2600" b="1" i="1" dirty="0" smtClean="0"/>
              <a:t>Нести полную ответственность </a:t>
            </a:r>
            <a:r>
              <a:rPr lang="ru-RU" sz="2600" dirty="0" smtClean="0"/>
              <a:t>за </a:t>
            </a:r>
            <a:r>
              <a:rPr lang="ru-RU" sz="2600" b="1" i="1" dirty="0" smtClean="0"/>
              <a:t>общее руководство осуществлением </a:t>
            </a:r>
            <a:r>
              <a:rPr lang="ru-RU" sz="2600" dirty="0" smtClean="0"/>
              <a:t>проектов и программ</a:t>
            </a:r>
            <a:endParaRPr lang="en-US" sz="2600" dirty="0" smtClean="0"/>
          </a:p>
          <a:p>
            <a:pPr>
              <a:spcAft>
                <a:spcPts val="600"/>
              </a:spcAft>
              <a:buFont typeface="Calibri" pitchFamily="34" charset="0"/>
              <a:buAutoNum type="alphaLcPeriod"/>
            </a:pPr>
            <a:r>
              <a:rPr lang="ru-RU" sz="2600" dirty="0" smtClean="0"/>
              <a:t>Нести ответственность за </a:t>
            </a:r>
            <a:r>
              <a:rPr lang="ru-RU" sz="2600" b="1" i="1" dirty="0" smtClean="0"/>
              <a:t>финансовую деятельность, мониторинг и отчетность</a:t>
            </a:r>
            <a:endParaRPr lang="en-US" sz="2600" dirty="0" smtClean="0"/>
          </a:p>
        </p:txBody>
      </p:sp>
      <p:pic>
        <p:nvPicPr>
          <p:cNvPr id="10244" name="Picture 1"/>
          <p:cNvPicPr>
            <a:picLocks noChangeAspect="1" noChangeArrowheads="1"/>
          </p:cNvPicPr>
          <p:nvPr/>
        </p:nvPicPr>
        <p:blipFill>
          <a:blip r:embed="rId2" cstate="print"/>
          <a:srcRect l="22221" t="12383" r="27779" b="38092"/>
          <a:stretch>
            <a:fillRect/>
          </a:stretch>
        </p:blipFill>
        <p:spPr bwMode="auto">
          <a:xfrm>
            <a:off x="8077200" y="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screen"/>
          <a:srcRect l="22221" t="12383" r="27779" b="38092"/>
          <a:stretch>
            <a:fillRect/>
          </a:stretch>
        </p:blipFill>
        <p:spPr bwMode="auto">
          <a:xfrm>
            <a:off x="8077200" y="0"/>
            <a:ext cx="1066800" cy="947737"/>
          </a:xfrm>
          <a:prstGeom prst="rect">
            <a:avLst/>
          </a:prstGeom>
          <a:noFill/>
          <a:ln w="9525">
            <a:noFill/>
            <a:miter lim="800000"/>
            <a:headEnd/>
            <a:tailEnd/>
          </a:ln>
        </p:spPr>
      </p:pic>
      <p:sp>
        <p:nvSpPr>
          <p:cNvPr id="3075" name="Title 1"/>
          <p:cNvSpPr>
            <a:spLocks noGrp="1"/>
          </p:cNvSpPr>
          <p:nvPr>
            <p:ph type="title"/>
          </p:nvPr>
        </p:nvSpPr>
        <p:spPr>
          <a:xfrm>
            <a:off x="152400" y="152400"/>
            <a:ext cx="8382000" cy="990600"/>
          </a:xfrm>
        </p:spPr>
        <p:txBody>
          <a:bodyPr/>
          <a:lstStyle/>
          <a:p>
            <a:pPr>
              <a:lnSpc>
                <a:spcPts val="4800"/>
              </a:lnSpc>
              <a:defRPr/>
            </a:pPr>
            <a:r>
              <a:rPr lang="ru-RU" sz="4800" b="1" dirty="0" smtClean="0">
                <a:solidFill>
                  <a:srgbClr val="92D050"/>
                </a:solidFill>
                <a:effectLst>
                  <a:outerShdw blurRad="38100" dist="38100" dir="2700000" algn="tl">
                    <a:srgbClr val="000000">
                      <a:alpha val="43137"/>
                    </a:srgbClr>
                  </a:outerShdw>
                </a:effectLst>
              </a:rPr>
              <a:t>Одноэтапный либо двухэтапный процесс</a:t>
            </a:r>
            <a:endParaRPr lang="en-US" sz="4800" b="1" dirty="0" smtClean="0">
              <a:solidFill>
                <a:srgbClr val="92D050"/>
              </a:solidFill>
              <a:effectLst>
                <a:outerShdw blurRad="38100" dist="38100" dir="2700000" algn="tl">
                  <a:srgbClr val="000000">
                    <a:alpha val="43137"/>
                  </a:srgbClr>
                </a:outerShdw>
              </a:effectLst>
            </a:endParaRPr>
          </a:p>
        </p:txBody>
      </p:sp>
      <p:sp>
        <p:nvSpPr>
          <p:cNvPr id="3076" name="Content Placeholder 2"/>
          <p:cNvSpPr>
            <a:spLocks noGrp="1"/>
          </p:cNvSpPr>
          <p:nvPr>
            <p:ph idx="1"/>
          </p:nvPr>
        </p:nvSpPr>
        <p:spPr>
          <a:xfrm>
            <a:off x="304800" y="1219200"/>
            <a:ext cx="8229600" cy="4495800"/>
          </a:xfrm>
        </p:spPr>
        <p:txBody>
          <a:bodyPr>
            <a:normAutofit fontScale="32500" lnSpcReduction="20000"/>
          </a:bodyPr>
          <a:lstStyle/>
          <a:p>
            <a:pPr>
              <a:lnSpc>
                <a:spcPct val="80000"/>
              </a:lnSpc>
            </a:pPr>
            <a:endParaRPr lang="en-US" sz="5500" dirty="0" smtClean="0"/>
          </a:p>
          <a:p>
            <a:pPr>
              <a:spcBef>
                <a:spcPts val="0"/>
              </a:spcBef>
            </a:pPr>
            <a:r>
              <a:rPr lang="ru-RU" sz="5500" dirty="0" smtClean="0"/>
              <a:t>Если на проект/программу запрашивается финансирование в размере свыше 1 млн. долл. США, можно выбрать схему его/её утверждения - одноэтапную (полностью разработанное предложение) или двухэтапную (вначале утверждение концепции, затем – документа по проекту/программе)</a:t>
            </a:r>
            <a:endParaRPr lang="en-US" sz="5500" dirty="0" smtClean="0"/>
          </a:p>
          <a:p>
            <a:endParaRPr lang="en-US" sz="3700" dirty="0" smtClean="0"/>
          </a:p>
          <a:p>
            <a:pPr>
              <a:spcBef>
                <a:spcPts val="0"/>
              </a:spcBef>
            </a:pPr>
            <a:r>
              <a:rPr lang="ru-RU" sz="5500" dirty="0" smtClean="0"/>
              <a:t>Малые проекты (на которые запрашивается финансирование в размере менее 1 млн. долл. США) утверждаются по одноэтапной схеме</a:t>
            </a:r>
            <a:endParaRPr lang="en-US" sz="5500" dirty="0" smtClean="0"/>
          </a:p>
          <a:p>
            <a:endParaRPr lang="en-US" sz="3700" dirty="0" smtClean="0"/>
          </a:p>
          <a:p>
            <a:pPr>
              <a:spcBef>
                <a:spcPts val="0"/>
              </a:spcBef>
            </a:pPr>
            <a:r>
              <a:rPr lang="ru-RU" sz="5500" dirty="0" smtClean="0"/>
              <a:t>Концепции одобряются, не одобряются, либо отклоняются</a:t>
            </a:r>
            <a:endParaRPr lang="en-US" sz="5500" dirty="0" smtClean="0"/>
          </a:p>
          <a:p>
            <a:pPr marL="742950" lvl="2" indent="-342900">
              <a:buNone/>
            </a:pPr>
            <a:r>
              <a:rPr lang="en-US" sz="5100" dirty="0" smtClean="0"/>
              <a:t>	-</a:t>
            </a:r>
            <a:r>
              <a:rPr lang="ru-RU" sz="5100" dirty="0" smtClean="0"/>
              <a:t> Под концепции, которые были одобрены, средства НЕ резервируются</a:t>
            </a:r>
            <a:endParaRPr lang="en-US" sz="5100" dirty="0" smtClean="0"/>
          </a:p>
          <a:p>
            <a:pPr marL="342900" lvl="1" indent="-342900"/>
            <a:endParaRPr lang="en-US" sz="3700" dirty="0" smtClean="0"/>
          </a:p>
          <a:p>
            <a:pPr>
              <a:spcBef>
                <a:spcPts val="0"/>
              </a:spcBef>
            </a:pPr>
            <a:r>
              <a:rPr lang="ru-RU" sz="5500" dirty="0" smtClean="0"/>
              <a:t>Полностью разработанные предложения утверждаются, не утверждаются, либо отклоняются </a:t>
            </a:r>
            <a:endParaRPr lang="en-US" sz="5500" dirty="0" smtClean="0"/>
          </a:p>
          <a:p>
            <a:pPr marL="742950" lvl="2" indent="-342900">
              <a:buNone/>
            </a:pPr>
            <a:r>
              <a:rPr lang="en-US" sz="5100" dirty="0" smtClean="0"/>
              <a:t>	-</a:t>
            </a:r>
            <a:r>
              <a:rPr lang="ru-RU" sz="5100" dirty="0" smtClean="0"/>
              <a:t> Для подачи полностью разработанного предложения одобрение его концепции НЕ требуется, но, как правило, большинство утвержденных предложений вначале одобряется на уровне концепций</a:t>
            </a:r>
            <a:endParaRPr lang="en-US" sz="5100" dirty="0" smtClean="0"/>
          </a:p>
          <a:p>
            <a:pPr marL="342900" lvl="1" indent="-342900"/>
            <a:endParaRPr lang="en-US" sz="3700" dirty="0" smtClean="0"/>
          </a:p>
          <a:p>
            <a:pPr>
              <a:spcBef>
                <a:spcPts val="0"/>
              </a:spcBef>
            </a:pPr>
            <a:r>
              <a:rPr lang="ru-RU" sz="5500" dirty="0" smtClean="0"/>
              <a:t>Все предложения публикуются на </a:t>
            </a:r>
            <a:r>
              <a:rPr lang="ru-RU" sz="5500" dirty="0" err="1" smtClean="0"/>
              <a:t>веб-сайте</a:t>
            </a:r>
            <a:r>
              <a:rPr lang="ru-RU" sz="5500" dirty="0" smtClean="0"/>
              <a:t> Фонда с целью сбора комментариев общественности</a:t>
            </a:r>
            <a:endParaRPr lang="en-US" sz="3600" dirty="0" smtClean="0"/>
          </a:p>
        </p:txBody>
      </p:sp>
      <p:cxnSp>
        <p:nvCxnSpPr>
          <p:cNvPr id="16" name="Straight Connector 15"/>
          <p:cNvCxnSpPr/>
          <p:nvPr/>
        </p:nvCxnSpPr>
        <p:spPr>
          <a:xfrm>
            <a:off x="0" y="1143000"/>
            <a:ext cx="9144000" cy="0"/>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0" y="0"/>
            <a:ext cx="9081266" cy="5181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143000"/>
          </a:xfrm>
        </p:spPr>
        <p:txBody>
          <a:bodyPr/>
          <a:lstStyle/>
          <a:p>
            <a:pPr>
              <a:defRPr/>
            </a:pPr>
            <a:r>
              <a:rPr lang="ru-RU" b="1" dirty="0" smtClean="0">
                <a:solidFill>
                  <a:srgbClr val="92D050"/>
                </a:solidFill>
                <a:effectLst>
                  <a:outerShdw blurRad="38100" dist="38100" dir="2700000" algn="tl">
                    <a:srgbClr val="000000">
                      <a:alpha val="43137"/>
                    </a:srgbClr>
                  </a:outerShdw>
                </a:effectLst>
              </a:rPr>
              <a:t>Критерии финансирования</a:t>
            </a:r>
            <a:endParaRPr lang="en-US" dirty="0" smtClean="0"/>
          </a:p>
        </p:txBody>
      </p:sp>
      <p:sp>
        <p:nvSpPr>
          <p:cNvPr id="18435" name="Content Placeholder 2"/>
          <p:cNvSpPr>
            <a:spLocks noGrp="1"/>
          </p:cNvSpPr>
          <p:nvPr>
            <p:ph idx="1"/>
          </p:nvPr>
        </p:nvSpPr>
        <p:spPr>
          <a:xfrm>
            <a:off x="0" y="1371600"/>
            <a:ext cx="9144000" cy="4648200"/>
          </a:xfrm>
        </p:spPr>
        <p:txBody>
          <a:bodyPr>
            <a:normAutofit fontScale="62500" lnSpcReduction="20000"/>
          </a:bodyPr>
          <a:lstStyle/>
          <a:p>
            <a:pPr eaLnBrk="1" hangingPunct="1">
              <a:spcAft>
                <a:spcPts val="600"/>
              </a:spcAft>
            </a:pPr>
            <a:r>
              <a:rPr lang="ru-RU" dirty="0" smtClean="0"/>
              <a:t>Финансирование предоставляется </a:t>
            </a:r>
            <a:r>
              <a:rPr lang="ru-RU" b="1" i="1" dirty="0" smtClean="0"/>
              <a:t>на основе полного покрытия расходов, связанных с адаптацией</a:t>
            </a:r>
            <a:r>
              <a:rPr lang="ru-RU" dirty="0" smtClean="0"/>
              <a:t>, для проектов и программ, основная и положительно выраженная цель которых состоит в </a:t>
            </a:r>
            <a:r>
              <a:rPr lang="ru-RU" b="1" i="1" dirty="0" smtClean="0"/>
              <a:t>адаптации и повышении устойчивости к изменению климата</a:t>
            </a:r>
            <a:endParaRPr lang="en-US" b="1" i="1" dirty="0" smtClean="0"/>
          </a:p>
          <a:p>
            <a:pPr eaLnBrk="1" hangingPunct="1">
              <a:spcAft>
                <a:spcPts val="600"/>
              </a:spcAft>
            </a:pPr>
            <a:r>
              <a:rPr lang="ru-RU" dirty="0" smtClean="0"/>
              <a:t>Проекты/программы должны быть</a:t>
            </a:r>
            <a:r>
              <a:rPr lang="en-US" dirty="0" smtClean="0"/>
              <a:t> </a:t>
            </a:r>
            <a:r>
              <a:rPr lang="ru-RU" b="1" i="1" dirty="0" smtClean="0"/>
              <a:t>конкретными</a:t>
            </a:r>
            <a:r>
              <a:rPr lang="en-US" dirty="0" smtClean="0"/>
              <a:t>: </a:t>
            </a:r>
            <a:r>
              <a:rPr lang="ru-RU" dirty="0" smtClean="0"/>
              <a:t>особое внимание обращается на их воздействие</a:t>
            </a:r>
            <a:endParaRPr lang="en-US" dirty="0" smtClean="0"/>
          </a:p>
          <a:p>
            <a:pPr eaLnBrk="1" hangingPunct="1">
              <a:spcAft>
                <a:spcPts val="600"/>
              </a:spcAft>
            </a:pPr>
            <a:r>
              <a:rPr lang="ru-RU" b="1" i="1" dirty="0" smtClean="0"/>
              <a:t>Предписания относительно конкретных отраслей или подходов отсутствуют</a:t>
            </a:r>
            <a:endParaRPr lang="en-US" b="1" i="1" dirty="0" smtClean="0"/>
          </a:p>
          <a:p>
            <a:pPr>
              <a:spcAft>
                <a:spcPts val="600"/>
              </a:spcAft>
            </a:pPr>
            <a:r>
              <a:rPr lang="ru-RU" dirty="0" smtClean="0"/>
              <a:t>Совокупные ассигнования</a:t>
            </a:r>
            <a:r>
              <a:rPr lang="en-US" dirty="0" smtClean="0"/>
              <a:t> </a:t>
            </a:r>
            <a:r>
              <a:rPr lang="ru-RU" dirty="0" smtClean="0"/>
              <a:t>на проекты/программы, представляемые МУИ на каждом заседании, не могут превышать </a:t>
            </a:r>
            <a:r>
              <a:rPr lang="en-US" dirty="0" smtClean="0"/>
              <a:t>50% </a:t>
            </a:r>
            <a:r>
              <a:rPr lang="ru-RU" dirty="0" smtClean="0"/>
              <a:t>общего объема средств, имеющихся в трастовом фонде</a:t>
            </a:r>
            <a:endParaRPr lang="en-US" dirty="0" smtClean="0"/>
          </a:p>
          <a:p>
            <a:pPr>
              <a:spcAft>
                <a:spcPts val="600"/>
              </a:spcAft>
            </a:pPr>
            <a:r>
              <a:rPr lang="ru-RU" dirty="0" smtClean="0"/>
              <a:t>Все проекты/программы должны содержать компонент управления знаниями</a:t>
            </a:r>
            <a:endParaRPr lang="en-US" dirty="0" smtClean="0"/>
          </a:p>
          <a:p>
            <a:pPr>
              <a:spcAft>
                <a:spcPts val="600"/>
              </a:spcAft>
            </a:pPr>
            <a:r>
              <a:rPr lang="ru-RU" dirty="0" smtClean="0"/>
              <a:t>Предложения должны согласовываться с Матрицей стратегических результатов Фонда</a:t>
            </a:r>
            <a:endParaRPr lang="en-US" dirty="0" smtClean="0"/>
          </a:p>
        </p:txBody>
      </p:sp>
      <p:pic>
        <p:nvPicPr>
          <p:cNvPr id="18436" name="Picture 1"/>
          <p:cNvPicPr>
            <a:picLocks noChangeAspect="1" noChangeArrowheads="1"/>
          </p:cNvPicPr>
          <p:nvPr/>
        </p:nvPicPr>
        <p:blipFill>
          <a:blip r:embed="rId3" cstate="print"/>
          <a:srcRect l="22221" t="12383" r="27779" b="38092"/>
          <a:stretch>
            <a:fillRect/>
          </a:stretch>
        </p:blipFill>
        <p:spPr bwMode="auto">
          <a:xfrm>
            <a:off x="7924800" y="15240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7848600" cy="1143000"/>
          </a:xfrm>
        </p:spPr>
        <p:txBody>
          <a:bodyPr>
            <a:normAutofit fontScale="90000"/>
          </a:bodyPr>
          <a:lstStyle/>
          <a:p>
            <a:r>
              <a:rPr lang="ru-RU" sz="3600" b="1" dirty="0" smtClean="0">
                <a:solidFill>
                  <a:srgbClr val="92D050"/>
                </a:solidFill>
                <a:effectLst>
                  <a:outerShdw blurRad="38100" dist="38100" dir="2700000" algn="tl">
                    <a:srgbClr val="000000">
                      <a:alpha val="43137"/>
                    </a:srgbClr>
                  </a:outerShdw>
                </a:effectLst>
              </a:rPr>
              <a:t>Критерии рассмотрения проектов</a:t>
            </a:r>
            <a:r>
              <a:rPr lang="en-US" sz="3600" b="1" dirty="0" smtClean="0">
                <a:solidFill>
                  <a:srgbClr val="92D050"/>
                </a:solidFill>
                <a:effectLst>
                  <a:outerShdw blurRad="38100" dist="38100" dir="2700000" algn="tl">
                    <a:srgbClr val="000000">
                      <a:alpha val="43137"/>
                    </a:srgbClr>
                  </a:outerShdw>
                </a:effectLst>
              </a:rPr>
              <a:t>:</a:t>
            </a:r>
            <a:r>
              <a:rPr lang="ru-RU" sz="3600" b="1" dirty="0" smtClean="0">
                <a:solidFill>
                  <a:srgbClr val="92D050"/>
                </a:solidFill>
                <a:effectLst>
                  <a:outerShdw blurRad="38100" dist="38100" dir="2700000" algn="tl">
                    <a:srgbClr val="000000">
                      <a:alpha val="43137"/>
                    </a:srgbClr>
                  </a:outerShdw>
                </a:effectLst>
              </a:rPr>
              <a:t/>
            </a:r>
            <a:br>
              <a:rPr lang="ru-RU" sz="3600" b="1" dirty="0" smtClean="0">
                <a:solidFill>
                  <a:srgbClr val="92D050"/>
                </a:solidFill>
                <a:effectLst>
                  <a:outerShdw blurRad="38100" dist="38100" dir="2700000" algn="tl">
                    <a:srgbClr val="000000">
                      <a:alpha val="43137"/>
                    </a:srgbClr>
                  </a:outerShdw>
                </a:effectLst>
              </a:rPr>
            </a:br>
            <a:r>
              <a:rPr lang="ru-RU" sz="3600" b="1" dirty="0" smtClean="0">
                <a:solidFill>
                  <a:srgbClr val="92D050"/>
                </a:solidFill>
                <a:effectLst>
                  <a:outerShdw blurRad="38100" dist="38100" dir="2700000" algn="tl">
                    <a:srgbClr val="000000">
                      <a:alpha val="43137"/>
                    </a:srgbClr>
                  </a:outerShdw>
                </a:effectLst>
              </a:rPr>
              <a:t>особое внимание обращается на</a:t>
            </a:r>
            <a:r>
              <a:rPr lang="en-US" sz="3600" b="1" dirty="0" smtClean="0">
                <a:solidFill>
                  <a:srgbClr val="92D050"/>
                </a:solidFill>
                <a:effectLst>
                  <a:outerShdw blurRad="38100" dist="38100" dir="2700000" algn="tl">
                    <a:srgbClr val="000000">
                      <a:alpha val="43137"/>
                    </a:srgbClr>
                  </a:outerShdw>
                </a:effectLst>
              </a:rPr>
              <a:t>…</a:t>
            </a:r>
            <a:endParaRPr lang="en-US" sz="3600" b="1" dirty="0" smtClean="0">
              <a:solidFill>
                <a:srgbClr val="92D050"/>
              </a:solidFill>
            </a:endParaRPr>
          </a:p>
        </p:txBody>
      </p:sp>
      <p:sp>
        <p:nvSpPr>
          <p:cNvPr id="19459" name="Content Placeholder 2"/>
          <p:cNvSpPr>
            <a:spLocks noGrp="1"/>
          </p:cNvSpPr>
          <p:nvPr>
            <p:ph idx="1"/>
          </p:nvPr>
        </p:nvSpPr>
        <p:spPr>
          <a:xfrm>
            <a:off x="228600" y="1447800"/>
            <a:ext cx="8686800" cy="4267200"/>
          </a:xfrm>
        </p:spPr>
        <p:txBody>
          <a:bodyPr>
            <a:normAutofit fontScale="77500" lnSpcReduction="20000"/>
          </a:bodyPr>
          <a:lstStyle/>
          <a:p>
            <a:pPr eaLnBrk="1" hangingPunct="1">
              <a:spcAft>
                <a:spcPts val="600"/>
              </a:spcAft>
            </a:pPr>
            <a:r>
              <a:rPr lang="ru-RU" sz="2800" b="1" i="1" dirty="0" smtClean="0"/>
              <a:t>Соответствие</a:t>
            </a:r>
            <a:r>
              <a:rPr lang="ru-RU" sz="2800" dirty="0" smtClean="0"/>
              <a:t> национальным стратегиям устойчивого развития</a:t>
            </a:r>
            <a:endParaRPr lang="en-US" sz="2800" dirty="0" smtClean="0"/>
          </a:p>
          <a:p>
            <a:pPr>
              <a:spcAft>
                <a:spcPts val="600"/>
              </a:spcAft>
            </a:pPr>
            <a:r>
              <a:rPr lang="ru-RU" sz="2800" b="1" i="1" dirty="0" smtClean="0"/>
              <a:t>Экономические, социальные и экологические</a:t>
            </a:r>
            <a:r>
              <a:rPr lang="ru-RU" sz="2800" dirty="0" smtClean="0"/>
              <a:t> выгоды</a:t>
            </a:r>
            <a:endParaRPr lang="en-US" sz="2800" dirty="0" smtClean="0"/>
          </a:p>
          <a:p>
            <a:pPr>
              <a:spcAft>
                <a:spcPts val="600"/>
              </a:spcAft>
            </a:pPr>
            <a:r>
              <a:rPr lang="ru-RU" sz="2800" b="1" i="1" dirty="0" smtClean="0"/>
              <a:t>Соответствие</a:t>
            </a:r>
            <a:r>
              <a:rPr lang="ru-RU" sz="2800" dirty="0" smtClean="0"/>
              <a:t> национальным техническим стандартам</a:t>
            </a:r>
            <a:endParaRPr lang="en-US" sz="2800" dirty="0" smtClean="0"/>
          </a:p>
          <a:p>
            <a:pPr eaLnBrk="1" hangingPunct="1">
              <a:spcAft>
                <a:spcPts val="600"/>
              </a:spcAft>
            </a:pPr>
            <a:r>
              <a:rPr lang="ru-RU" sz="2800" b="1" i="1" dirty="0" smtClean="0"/>
              <a:t>Экономическую эффективность и устойчивость</a:t>
            </a:r>
            <a:endParaRPr lang="en-US" sz="2800" b="1" i="1" dirty="0" smtClean="0"/>
          </a:p>
          <a:p>
            <a:pPr>
              <a:spcAft>
                <a:spcPts val="600"/>
              </a:spcAft>
            </a:pPr>
            <a:r>
              <a:rPr lang="ru-RU" sz="2800" b="1" i="1" dirty="0" smtClean="0"/>
              <a:t>Механизмы</a:t>
            </a:r>
            <a:r>
              <a:rPr lang="ru-RU" sz="2800" dirty="0" smtClean="0"/>
              <a:t> управления проектом, управления финансовым и проектным риском, </a:t>
            </a:r>
            <a:r>
              <a:rPr lang="ru-RU" sz="2800" dirty="0" err="1" smtClean="0"/>
              <a:t>МиО</a:t>
            </a:r>
            <a:r>
              <a:rPr lang="ru-RU" sz="2800" dirty="0" smtClean="0"/>
              <a:t>, оценки воздействия</a:t>
            </a:r>
            <a:endParaRPr lang="en-US" sz="2800" dirty="0" smtClean="0"/>
          </a:p>
          <a:p>
            <a:pPr eaLnBrk="1" hangingPunct="1">
              <a:spcAft>
                <a:spcPts val="600"/>
              </a:spcAft>
            </a:pPr>
            <a:r>
              <a:rPr lang="ru-RU" sz="2800" b="1" i="1" dirty="0" smtClean="0"/>
              <a:t>Предупреждение дублирования</a:t>
            </a:r>
            <a:r>
              <a:rPr lang="en-US" sz="2800" b="1" i="1" dirty="0" smtClean="0"/>
              <a:t> </a:t>
            </a:r>
            <a:r>
              <a:rPr lang="ru-RU" sz="2800" dirty="0" smtClean="0"/>
              <a:t>мероприятий в области адаптации, финансируемых из иных источников</a:t>
            </a:r>
            <a:endParaRPr lang="en-US" sz="2800" dirty="0" smtClean="0"/>
          </a:p>
          <a:p>
            <a:pPr>
              <a:spcAft>
                <a:spcPts val="600"/>
              </a:spcAft>
            </a:pPr>
            <a:r>
              <a:rPr lang="ru-RU" sz="2800" b="1" i="1" dirty="0" smtClean="0"/>
              <a:t>Консультации с заинтересованными сторонами</a:t>
            </a:r>
            <a:r>
              <a:rPr lang="en-US" sz="2800" dirty="0" smtClean="0"/>
              <a:t>: </a:t>
            </a:r>
            <a:r>
              <a:rPr lang="ru-RU" sz="2800" dirty="0" smtClean="0"/>
              <a:t>обеспечение принятия и учета мнений общин</a:t>
            </a:r>
            <a:endParaRPr lang="en-US" sz="2800" dirty="0" smtClean="0"/>
          </a:p>
          <a:p>
            <a:pPr>
              <a:spcAft>
                <a:spcPts val="600"/>
              </a:spcAft>
            </a:pPr>
            <a:r>
              <a:rPr lang="ru-RU" sz="2800" dirty="0" smtClean="0"/>
              <a:t>Учет </a:t>
            </a:r>
            <a:r>
              <a:rPr lang="ru-RU" sz="2800" b="1" i="1" dirty="0" err="1" smtClean="0"/>
              <a:t>гендерной</a:t>
            </a:r>
            <a:r>
              <a:rPr lang="ru-RU" sz="2800" b="1" i="1" dirty="0" smtClean="0"/>
              <a:t> проблематики </a:t>
            </a:r>
            <a:r>
              <a:rPr lang="ru-RU" sz="2800" dirty="0" smtClean="0"/>
              <a:t>при разработке проекта</a:t>
            </a:r>
            <a:endParaRPr lang="en-US" sz="2800" dirty="0" smtClean="0"/>
          </a:p>
        </p:txBody>
      </p:sp>
      <p:pic>
        <p:nvPicPr>
          <p:cNvPr id="19460" name="Picture 1"/>
          <p:cNvPicPr>
            <a:picLocks noChangeAspect="1" noChangeArrowheads="1"/>
          </p:cNvPicPr>
          <p:nvPr/>
        </p:nvPicPr>
        <p:blipFill>
          <a:blip r:embed="rId3" cstate="print"/>
          <a:srcRect l="22221" t="12383" r="27779" b="38092"/>
          <a:stretch>
            <a:fillRect/>
          </a:stretch>
        </p:blipFill>
        <p:spPr bwMode="auto">
          <a:xfrm>
            <a:off x="7924800" y="15240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534400" cy="4114800"/>
          </a:xfrm>
        </p:spPr>
        <p:txBody>
          <a:bodyPr>
            <a:normAutofit fontScale="85000" lnSpcReduction="10000"/>
          </a:bodyPr>
          <a:lstStyle/>
          <a:p>
            <a:r>
              <a:rPr lang="ru-RU" sz="2800" dirty="0" smtClean="0"/>
              <a:t>В мае 2011 года Совет ГЭФ утвердил экспериментальную программу аккредитации до 10 организаций в качестве учреждений-исполнителей проектов ГЭФ</a:t>
            </a:r>
            <a:r>
              <a:rPr lang="en-US" sz="2800" dirty="0" smtClean="0"/>
              <a:t>. </a:t>
            </a:r>
          </a:p>
          <a:p>
            <a:endParaRPr lang="en-US" sz="2800" dirty="0" smtClean="0"/>
          </a:p>
          <a:p>
            <a:r>
              <a:rPr lang="ru-RU" sz="2800" dirty="0" smtClean="0"/>
              <a:t>Не менее 5 национальных учреждений</a:t>
            </a:r>
            <a:endParaRPr lang="en-US" sz="2800" dirty="0" smtClean="0"/>
          </a:p>
          <a:p>
            <a:pPr>
              <a:buNone/>
            </a:pPr>
            <a:endParaRPr lang="en-US" sz="2800" dirty="0" smtClean="0"/>
          </a:p>
          <a:p>
            <a:r>
              <a:rPr lang="ru-RU" sz="2800" dirty="0" smtClean="0"/>
              <a:t>Аккредитованные учреждения-исполнители проектов ГЭФ смогут </a:t>
            </a:r>
            <a:r>
              <a:rPr lang="ru-RU" sz="2800" i="1" dirty="0" smtClean="0"/>
              <a:t>получать прямой доступ к средствам управляемых ГЭФ трастовых фондов </a:t>
            </a:r>
            <a:r>
              <a:rPr lang="ru-RU" sz="2800" dirty="0" smtClean="0"/>
              <a:t>в целях содействия странам – получателям помощи в подготовке и осуществлении проектов, финансируемых за счет средств ГЭФ</a:t>
            </a:r>
            <a:r>
              <a:rPr lang="en-US" sz="2800" dirty="0" smtClean="0"/>
              <a:t>. </a:t>
            </a:r>
            <a:endParaRPr lang="en-US" sz="2800" dirty="0"/>
          </a:p>
        </p:txBody>
      </p:sp>
      <p:sp>
        <p:nvSpPr>
          <p:cNvPr id="7"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5400" b="1" i="0" u="none" strike="noStrike" kern="1200" cap="none" spc="0" normalizeH="0" baseline="0" noProof="0" dirty="0" smtClean="0">
                <a:ln>
                  <a:noFill/>
                </a:ln>
                <a:solidFill>
                  <a:schemeClr val="bg1"/>
                </a:solidFill>
                <a:effectLst/>
                <a:uLnTx/>
                <a:uFillTx/>
                <a:latin typeface="+mj-lt"/>
                <a:ea typeface="+mj-ea"/>
                <a:cs typeface="+mj-cs"/>
              </a:rPr>
              <a:t>Расширение Партнерства ГЭФ</a:t>
            </a:r>
            <a:endParaRPr kumimoji="0" lang="en-US" sz="5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4000" dirty="0" smtClean="0">
                <a:latin typeface="Calibri" pitchFamily="34" charset="0"/>
              </a:rPr>
              <a:t>Право на аккредитацию</a:t>
            </a:r>
            <a:endParaRPr lang="en-US" sz="4000" dirty="0">
              <a:latin typeface="Calibri" pitchFamily="34" charset="0"/>
            </a:endParaRPr>
          </a:p>
        </p:txBody>
      </p:sp>
      <p:sp>
        <p:nvSpPr>
          <p:cNvPr id="3" name="Content Placeholder 2"/>
          <p:cNvSpPr>
            <a:spLocks noGrp="1"/>
          </p:cNvSpPr>
          <p:nvPr>
            <p:ph idx="1"/>
          </p:nvPr>
        </p:nvSpPr>
        <p:spPr>
          <a:xfrm>
            <a:off x="457200" y="1600201"/>
            <a:ext cx="8229600" cy="4038600"/>
          </a:xfrm>
        </p:spPr>
        <p:txBody>
          <a:bodyPr>
            <a:normAutofit fontScale="92500" lnSpcReduction="10000"/>
          </a:bodyPr>
          <a:lstStyle/>
          <a:p>
            <a:pPr>
              <a:buNone/>
            </a:pPr>
            <a:r>
              <a:rPr lang="en-US" dirty="0" smtClean="0"/>
              <a:t>	</a:t>
            </a:r>
            <a:r>
              <a:rPr lang="ru-RU" dirty="0" smtClean="0"/>
              <a:t>Право на аккредитацию в рамках данной экспериментальной программы имеют</a:t>
            </a:r>
            <a:r>
              <a:rPr lang="en-US" dirty="0" smtClean="0"/>
              <a:t>:</a:t>
            </a:r>
          </a:p>
          <a:p>
            <a:pPr lvl="1"/>
            <a:r>
              <a:rPr lang="ru-RU" dirty="0" smtClean="0"/>
              <a:t>национальные учреждения</a:t>
            </a:r>
            <a:endParaRPr lang="en-US" dirty="0" smtClean="0"/>
          </a:p>
          <a:p>
            <a:pPr lvl="1"/>
            <a:r>
              <a:rPr lang="ru-RU" dirty="0" smtClean="0"/>
              <a:t>региональные организации</a:t>
            </a:r>
            <a:endParaRPr lang="en-US" dirty="0" smtClean="0"/>
          </a:p>
          <a:p>
            <a:pPr lvl="1"/>
            <a:r>
              <a:rPr lang="ru-RU" dirty="0" smtClean="0"/>
              <a:t>организации гражданского общества / неправительственные организации</a:t>
            </a:r>
            <a:endParaRPr lang="en-US" dirty="0" smtClean="0"/>
          </a:p>
          <a:p>
            <a:pPr lvl="1"/>
            <a:r>
              <a:rPr lang="ru-RU" dirty="0" smtClean="0"/>
              <a:t>специализированные учреждения и программы Организации Объединенных Наций</a:t>
            </a:r>
            <a:endParaRPr lang="en-US" dirty="0" smtClean="0"/>
          </a:p>
          <a:p>
            <a:pPr lvl="1"/>
            <a:r>
              <a:rPr lang="ru-RU" dirty="0" smtClean="0"/>
              <a:t>прочие международные организации</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4000" dirty="0" smtClean="0">
                <a:latin typeface="Calibri" pitchFamily="34" charset="0"/>
              </a:rPr>
              <a:t>Рассмотрение заявок</a:t>
            </a:r>
            <a:endParaRPr lang="en-US" sz="4000" dirty="0">
              <a:latin typeface="Calibri" pitchFamily="34" charset="0"/>
            </a:endParaRPr>
          </a:p>
        </p:txBody>
      </p:sp>
      <p:sp>
        <p:nvSpPr>
          <p:cNvPr id="3" name="Content Placeholder 2"/>
          <p:cNvSpPr>
            <a:spLocks noGrp="1"/>
          </p:cNvSpPr>
          <p:nvPr>
            <p:ph idx="1"/>
          </p:nvPr>
        </p:nvSpPr>
        <p:spPr>
          <a:xfrm>
            <a:off x="304800" y="1600201"/>
            <a:ext cx="8686800" cy="4114800"/>
          </a:xfrm>
        </p:spPr>
        <p:txBody>
          <a:bodyPr>
            <a:normAutofit fontScale="92500" lnSpcReduction="20000"/>
          </a:bodyPr>
          <a:lstStyle/>
          <a:p>
            <a:r>
              <a:rPr lang="en-US" b="1" u="sng" dirty="0" smtClean="0">
                <a:solidFill>
                  <a:schemeClr val="accent1"/>
                </a:solidFill>
              </a:rPr>
              <a:t>I</a:t>
            </a:r>
            <a:r>
              <a:rPr lang="ru-RU" b="1" u="sng" dirty="0" smtClean="0">
                <a:solidFill>
                  <a:schemeClr val="accent1"/>
                </a:solidFill>
              </a:rPr>
              <a:t> этап</a:t>
            </a:r>
            <a:r>
              <a:rPr lang="en-US" b="1" dirty="0" smtClean="0">
                <a:solidFill>
                  <a:schemeClr val="accent1"/>
                </a:solidFill>
              </a:rPr>
              <a:t>: </a:t>
            </a:r>
            <a:r>
              <a:rPr lang="ru-RU" dirty="0" smtClean="0"/>
              <a:t>оценка деятельности заявителя с точки зрения её дополнительной ценности для партнерства ГЭФ и стратегической корреляции с задачами ГЭФ</a:t>
            </a:r>
            <a:r>
              <a:rPr lang="en-US" dirty="0" smtClean="0"/>
              <a:t>. </a:t>
            </a:r>
          </a:p>
          <a:p>
            <a:endParaRPr lang="en-US" dirty="0" smtClean="0"/>
          </a:p>
          <a:p>
            <a:r>
              <a:rPr lang="en-US" b="1" u="sng" dirty="0" smtClean="0">
                <a:solidFill>
                  <a:schemeClr val="accent1"/>
                </a:solidFill>
              </a:rPr>
              <a:t>II</a:t>
            </a:r>
            <a:r>
              <a:rPr lang="ru-RU" b="1" u="sng" dirty="0" smtClean="0">
                <a:solidFill>
                  <a:schemeClr val="accent1"/>
                </a:solidFill>
              </a:rPr>
              <a:t> этап</a:t>
            </a:r>
            <a:r>
              <a:rPr lang="en-US" b="1" u="sng" dirty="0" smtClean="0">
                <a:solidFill>
                  <a:schemeClr val="accent1"/>
                </a:solidFill>
              </a:rPr>
              <a:t>:</a:t>
            </a:r>
            <a:r>
              <a:rPr lang="en-US" dirty="0" smtClean="0">
                <a:solidFill>
                  <a:schemeClr val="accent1"/>
                </a:solidFill>
              </a:rPr>
              <a:t> </a:t>
            </a:r>
            <a:r>
              <a:rPr lang="ru-RU" dirty="0" smtClean="0"/>
              <a:t>заявителям необходимо в полной мере соответствовать всем стандартам доверительного управления ГЭФ, а также соответствующим</a:t>
            </a:r>
            <a:r>
              <a:rPr lang="en-US" dirty="0" smtClean="0"/>
              <a:t> </a:t>
            </a:r>
            <a:r>
              <a:rPr lang="ru-RU" dirty="0" smtClean="0"/>
              <a:t>стандартам охраны окружающей среды и социальной защиты ГЭФ</a:t>
            </a:r>
            <a:r>
              <a:rPr lang="en-US" dirty="0" smtClean="0"/>
              <a:t>.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Процесс рассмотрения заявок</a:t>
            </a:r>
            <a:endParaRPr lang="en-US" b="1" dirty="0"/>
          </a:p>
        </p:txBody>
      </p:sp>
      <p:sp>
        <p:nvSpPr>
          <p:cNvPr id="3" name="Content Placeholder 2"/>
          <p:cNvSpPr>
            <a:spLocks noGrp="1"/>
          </p:cNvSpPr>
          <p:nvPr>
            <p:ph idx="1"/>
          </p:nvPr>
        </p:nvSpPr>
        <p:spPr>
          <a:xfrm>
            <a:off x="304800" y="1447800"/>
            <a:ext cx="8610600" cy="4114801"/>
          </a:xfrm>
        </p:spPr>
        <p:txBody>
          <a:bodyPr>
            <a:normAutofit fontScale="92500" lnSpcReduction="20000"/>
          </a:bodyPr>
          <a:lstStyle/>
          <a:p>
            <a:endParaRPr lang="en-US" dirty="0" smtClean="0"/>
          </a:p>
          <a:p>
            <a:r>
              <a:rPr lang="en-US" dirty="0" smtClean="0"/>
              <a:t>I</a:t>
            </a:r>
            <a:r>
              <a:rPr lang="ru-RU" dirty="0" smtClean="0"/>
              <a:t> этап</a:t>
            </a:r>
            <a:r>
              <a:rPr lang="en-US" dirty="0" smtClean="0"/>
              <a:t>: </a:t>
            </a:r>
            <a:r>
              <a:rPr lang="ru-RU" dirty="0" smtClean="0"/>
              <a:t>Внутреннее </a:t>
            </a:r>
            <a:r>
              <a:rPr lang="ru-RU" i="1" dirty="0" smtClean="0"/>
              <a:t>изучение дополнительных возможностей заявителя </a:t>
            </a:r>
            <a:r>
              <a:rPr lang="ru-RU" dirty="0" smtClean="0"/>
              <a:t>Секретариатом ГЭФ и одобрение Советом</a:t>
            </a:r>
            <a:endParaRPr lang="en-US" dirty="0" smtClean="0"/>
          </a:p>
          <a:p>
            <a:endParaRPr lang="en-US" dirty="0" smtClean="0"/>
          </a:p>
          <a:p>
            <a:r>
              <a:rPr lang="en-US" dirty="0" smtClean="0"/>
              <a:t>II</a:t>
            </a:r>
            <a:r>
              <a:rPr lang="ru-RU" dirty="0" smtClean="0"/>
              <a:t> этап</a:t>
            </a:r>
            <a:r>
              <a:rPr lang="en-US" dirty="0" smtClean="0"/>
              <a:t>: </a:t>
            </a:r>
            <a:r>
              <a:rPr lang="ru-RU" dirty="0" smtClean="0"/>
              <a:t>Внешнее </a:t>
            </a:r>
            <a:r>
              <a:rPr lang="ru-RU" i="1" dirty="0" smtClean="0"/>
              <a:t>изучение Комиссией по аккредитации</a:t>
            </a:r>
            <a:r>
              <a:rPr lang="en-US" i="1" dirty="0" smtClean="0"/>
              <a:t> </a:t>
            </a:r>
            <a:r>
              <a:rPr lang="ru-RU" dirty="0" smtClean="0"/>
              <a:t>на предмет соответствия заявителя стандартам доверительного управления, охраны окружающей среды и социальной защиты </a:t>
            </a:r>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4000" dirty="0" smtClean="0">
                <a:latin typeface="Calibri" pitchFamily="34" charset="0"/>
              </a:rPr>
              <a:t>Этапы разработки проекта</a:t>
            </a:r>
            <a:endParaRPr lang="fr-FR" sz="4000" dirty="0">
              <a:latin typeface="Calibri" pitchFamily="34" charset="0"/>
            </a:endParaRPr>
          </a:p>
        </p:txBody>
      </p:sp>
      <p:sp>
        <p:nvSpPr>
          <p:cNvPr id="4" name="Subtitle 2"/>
          <p:cNvSpPr>
            <a:spLocks noGrp="1"/>
          </p:cNvSpPr>
          <p:nvPr>
            <p:ph idx="1"/>
          </p:nvPr>
        </p:nvSpPr>
        <p:spPr>
          <a:xfrm>
            <a:off x="457200" y="1600201"/>
            <a:ext cx="8229600" cy="3810000"/>
          </a:xfrm>
        </p:spPr>
        <p:txBody>
          <a:bodyPr>
            <a:normAutofit fontScale="92500" lnSpcReduction="20000"/>
          </a:bodyPr>
          <a:lstStyle/>
          <a:p>
            <a:pPr marL="457200" indent="-457200" algn="l">
              <a:buFont typeface="Arial" pitchFamily="34" charset="0"/>
              <a:buChar char="•"/>
            </a:pPr>
            <a:r>
              <a:rPr lang="ru-RU" sz="2400" dirty="0" smtClean="0">
                <a:solidFill>
                  <a:schemeClr val="tx1"/>
                </a:solidFill>
              </a:rPr>
              <a:t>Идеи проектов </a:t>
            </a:r>
            <a:r>
              <a:rPr lang="en-US" sz="2400" dirty="0" smtClean="0">
                <a:solidFill>
                  <a:schemeClr val="tx1"/>
                </a:solidFill>
              </a:rPr>
              <a:t>– </a:t>
            </a:r>
            <a:r>
              <a:rPr lang="ru-RU" sz="2400" dirty="0" smtClean="0">
                <a:solidFill>
                  <a:schemeClr val="tx1"/>
                </a:solidFill>
              </a:rPr>
              <a:t>страна </a:t>
            </a:r>
            <a:r>
              <a:rPr lang="en-US" sz="2400" dirty="0" smtClean="0">
                <a:solidFill>
                  <a:schemeClr val="tx1"/>
                </a:solidFill>
              </a:rPr>
              <a:t>– </a:t>
            </a:r>
            <a:r>
              <a:rPr lang="ru-RU" sz="2400" dirty="0" smtClean="0">
                <a:solidFill>
                  <a:schemeClr val="tx1"/>
                </a:solidFill>
              </a:rPr>
              <a:t>НПФЕ</a:t>
            </a:r>
            <a:r>
              <a:rPr lang="ru-RU" sz="2400" dirty="0" smtClean="0"/>
              <a:t> </a:t>
            </a:r>
            <a:r>
              <a:rPr lang="en-US" sz="2400" dirty="0" smtClean="0">
                <a:solidFill>
                  <a:schemeClr val="tx1"/>
                </a:solidFill>
              </a:rPr>
              <a:t>(</a:t>
            </a:r>
            <a:r>
              <a:rPr lang="ru-RU" sz="2400" dirty="0" smtClean="0">
                <a:solidFill>
                  <a:schemeClr val="tx1"/>
                </a:solidFill>
              </a:rPr>
              <a:t>по желанию</a:t>
            </a:r>
            <a:r>
              <a:rPr lang="en-US" sz="2400" dirty="0" smtClean="0">
                <a:solidFill>
                  <a:schemeClr val="tx1"/>
                </a:solidFill>
              </a:rPr>
              <a:t>)</a:t>
            </a:r>
          </a:p>
          <a:p>
            <a:pPr marL="457200" indent="-457200">
              <a:buFont typeface="Arial" pitchFamily="34" charset="0"/>
              <a:buChar char="•"/>
            </a:pPr>
            <a:r>
              <a:rPr lang="ru-RU" sz="2400" dirty="0" smtClean="0">
                <a:solidFill>
                  <a:schemeClr val="tx1"/>
                </a:solidFill>
              </a:rPr>
              <a:t>Концепция проекта </a:t>
            </a:r>
            <a:r>
              <a:rPr lang="en-US" sz="2400" dirty="0" smtClean="0">
                <a:solidFill>
                  <a:schemeClr val="tx1"/>
                </a:solidFill>
              </a:rPr>
              <a:t>– </a:t>
            </a:r>
            <a:r>
              <a:rPr lang="ru-RU" sz="2400" dirty="0" smtClean="0">
                <a:solidFill>
                  <a:schemeClr val="tx1"/>
                </a:solidFill>
              </a:rPr>
              <a:t>Организации-исполнител</a:t>
            </a:r>
            <a:r>
              <a:rPr lang="ru-RU" sz="2400" dirty="0" smtClean="0"/>
              <a:t>и и страны</a:t>
            </a:r>
            <a:r>
              <a:rPr lang="en-US" sz="2400" dirty="0" smtClean="0">
                <a:solidFill>
                  <a:schemeClr val="tx1"/>
                </a:solidFill>
              </a:rPr>
              <a:t> – </a:t>
            </a:r>
            <a:r>
              <a:rPr lang="ru-RU" sz="2400" dirty="0" smtClean="0">
                <a:solidFill>
                  <a:schemeClr val="tx1"/>
                </a:solidFill>
              </a:rPr>
              <a:t>ПИФ</a:t>
            </a:r>
            <a:r>
              <a:rPr lang="ru-RU" sz="2400" dirty="0" smtClean="0"/>
              <a:t> и ППГ</a:t>
            </a:r>
            <a:r>
              <a:rPr lang="en-US" sz="2400" dirty="0" smtClean="0">
                <a:solidFill>
                  <a:schemeClr val="tx1"/>
                </a:solidFill>
              </a:rPr>
              <a:t> </a:t>
            </a:r>
            <a:r>
              <a:rPr lang="en-US" sz="2400" dirty="0" smtClean="0"/>
              <a:t>(</a:t>
            </a:r>
            <a:r>
              <a:rPr lang="ru-RU" sz="2400" dirty="0" smtClean="0"/>
              <a:t>типовые формы</a:t>
            </a:r>
            <a:r>
              <a:rPr lang="en-US" sz="2400" dirty="0" smtClean="0"/>
              <a:t>)</a:t>
            </a:r>
            <a:endParaRPr lang="ru-RU" sz="2400" dirty="0" smtClean="0"/>
          </a:p>
          <a:p>
            <a:pPr marL="457200" indent="-457200">
              <a:buFont typeface="Arial" pitchFamily="34" charset="0"/>
              <a:buChar char="•"/>
            </a:pPr>
            <a:r>
              <a:rPr lang="ru-RU" sz="2400" dirty="0" smtClean="0"/>
              <a:t>Одобрение проекта </a:t>
            </a:r>
            <a:r>
              <a:rPr lang="en-US" sz="2400" dirty="0" smtClean="0"/>
              <a:t>– </a:t>
            </a:r>
            <a:r>
              <a:rPr lang="ru-RU" sz="2400" dirty="0" smtClean="0"/>
              <a:t>национальные координаторы (НК)</a:t>
            </a:r>
            <a:endParaRPr lang="en-US" sz="2400" dirty="0" smtClean="0">
              <a:solidFill>
                <a:schemeClr val="tx1"/>
              </a:solidFill>
            </a:endParaRPr>
          </a:p>
          <a:p>
            <a:pPr marL="457200" indent="-457200">
              <a:buFont typeface="Arial" pitchFamily="34" charset="0"/>
              <a:buChar char="•"/>
            </a:pPr>
            <a:r>
              <a:rPr lang="ru-RU" sz="2400" dirty="0" smtClean="0">
                <a:solidFill>
                  <a:schemeClr val="tx1"/>
                </a:solidFill>
              </a:rPr>
              <a:t>Рассмотрение ПИФ</a:t>
            </a:r>
            <a:r>
              <a:rPr lang="ru-RU" sz="2400" dirty="0" smtClean="0"/>
              <a:t> и ППГ</a:t>
            </a:r>
            <a:r>
              <a:rPr lang="en-US" sz="2400" dirty="0" smtClean="0"/>
              <a:t> </a:t>
            </a:r>
            <a:r>
              <a:rPr lang="ru-RU" sz="2400" dirty="0" smtClean="0"/>
              <a:t>Секретариатом ГЭФ</a:t>
            </a:r>
            <a:r>
              <a:rPr lang="en-US" sz="2400" dirty="0" smtClean="0">
                <a:solidFill>
                  <a:schemeClr val="tx1"/>
                </a:solidFill>
              </a:rPr>
              <a:t>, </a:t>
            </a:r>
            <a:r>
              <a:rPr lang="ru-RU" sz="2400" dirty="0" smtClean="0">
                <a:solidFill>
                  <a:schemeClr val="tx1"/>
                </a:solidFill>
              </a:rPr>
              <a:t>включение в рабочую программу и утверждение </a:t>
            </a:r>
            <a:r>
              <a:rPr lang="ru-RU" sz="2400" dirty="0" smtClean="0"/>
              <a:t>ИД/ </a:t>
            </a:r>
            <a:r>
              <a:rPr lang="ru-RU" sz="2400" dirty="0" smtClean="0">
                <a:solidFill>
                  <a:schemeClr val="tx1"/>
                </a:solidFill>
              </a:rPr>
              <a:t>Советом</a:t>
            </a:r>
          </a:p>
          <a:p>
            <a:pPr marL="457200" indent="-457200">
              <a:buFont typeface="Arial" pitchFamily="34" charset="0"/>
              <a:buChar char="•"/>
            </a:pPr>
            <a:r>
              <a:rPr lang="ru-RU" sz="2400" dirty="0" smtClean="0"/>
              <a:t>Подготовка проекта – Организации ГЭФ, страны и партнеры</a:t>
            </a:r>
          </a:p>
          <a:p>
            <a:pPr marL="457200" indent="-457200">
              <a:buFont typeface="Arial" pitchFamily="34" charset="0"/>
              <a:buChar char="•"/>
            </a:pPr>
            <a:r>
              <a:rPr lang="ru-RU" sz="2400" dirty="0" smtClean="0"/>
              <a:t>Подготовка проектного документа – Организации-исполнители, страны и партнеры </a:t>
            </a:r>
            <a:r>
              <a:rPr lang="en-US" sz="2400" dirty="0" smtClean="0"/>
              <a:t>– </a:t>
            </a:r>
            <a:r>
              <a:rPr lang="ru-RU" sz="2400" dirty="0" smtClean="0"/>
              <a:t>ФСП, МСП, УП</a:t>
            </a:r>
          </a:p>
          <a:p>
            <a:pPr marL="457200" indent="-457200">
              <a:buFont typeface="Arial" pitchFamily="34" charset="0"/>
              <a:buChar char="•"/>
            </a:pPr>
            <a:r>
              <a:rPr lang="ru-RU" sz="2400" dirty="0" smtClean="0"/>
              <a:t>Рассмотрение Секретариатом ГЭФ</a:t>
            </a:r>
            <a:r>
              <a:rPr lang="en-US" sz="2400" dirty="0" smtClean="0"/>
              <a:t>, </a:t>
            </a:r>
            <a:r>
              <a:rPr lang="ru-RU" sz="2400" dirty="0" smtClean="0"/>
              <a:t>одобрение / утверждение ИД и оповещение Совета</a:t>
            </a:r>
            <a:endParaRPr lang="en-US" sz="2400" dirty="0" smtClean="0"/>
          </a:p>
          <a:p>
            <a:pPr marL="457200" indent="-457200" algn="l">
              <a:buBlip>
                <a:blip r:embed="rId2"/>
              </a:buBlip>
            </a:pPr>
            <a:endParaRPr lang="fr-FR" sz="2400" dirty="0">
              <a:solidFill>
                <a:schemeClr val="tx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52400"/>
            <a:ext cx="8229600" cy="1143000"/>
          </a:xfrm>
        </p:spPr>
        <p:txBody>
          <a:bodyPr/>
          <a:lstStyle/>
          <a:p>
            <a:pPr eaLnBrk="1" hangingPunct="1">
              <a:lnSpc>
                <a:spcPts val="4800"/>
              </a:lnSpc>
            </a:pPr>
            <a:r>
              <a:rPr lang="ru-RU" sz="4800" dirty="0" smtClean="0"/>
              <a:t>Критерии рассмотрения заявок на </a:t>
            </a:r>
            <a:r>
              <a:rPr lang="en-US" sz="4800" dirty="0" smtClean="0"/>
              <a:t>I</a:t>
            </a:r>
            <a:r>
              <a:rPr lang="ru-RU" sz="4800" dirty="0" smtClean="0"/>
              <a:t> этапе</a:t>
            </a:r>
            <a:endParaRPr lang="en-US" sz="4800" dirty="0" smtClean="0"/>
          </a:p>
        </p:txBody>
      </p:sp>
      <p:sp>
        <p:nvSpPr>
          <p:cNvPr id="9219" name="Content Placeholder 2"/>
          <p:cNvSpPr>
            <a:spLocks noGrp="1"/>
          </p:cNvSpPr>
          <p:nvPr>
            <p:ph idx="1"/>
          </p:nvPr>
        </p:nvSpPr>
        <p:spPr>
          <a:xfrm>
            <a:off x="0" y="1295400"/>
            <a:ext cx="9144000" cy="4343400"/>
          </a:xfrm>
        </p:spPr>
        <p:txBody>
          <a:bodyPr/>
          <a:lstStyle/>
          <a:p>
            <a:pPr eaLnBrk="1" hangingPunct="1"/>
            <a:r>
              <a:rPr lang="ru-RU" dirty="0" smtClean="0"/>
              <a:t>Актуальность деятельности организации для ГЭФ</a:t>
            </a:r>
            <a:r>
              <a:rPr lang="en-US" i="1" dirty="0" smtClean="0"/>
              <a:t> </a:t>
            </a:r>
          </a:p>
          <a:p>
            <a:pPr eaLnBrk="1" hangingPunct="1"/>
            <a:r>
              <a:rPr lang="ru-RU" dirty="0" smtClean="0"/>
              <a:t>Подтверждение результатов деятельности в области охраны окружающей среды или адаптации к изменению климата</a:t>
            </a:r>
            <a:endParaRPr lang="en-US" dirty="0" smtClean="0"/>
          </a:p>
          <a:p>
            <a:pPr eaLnBrk="1" hangingPunct="1"/>
            <a:r>
              <a:rPr lang="ru-RU" dirty="0" smtClean="0"/>
              <a:t>Масштабы участия</a:t>
            </a:r>
            <a:r>
              <a:rPr lang="en-US" dirty="0" smtClean="0"/>
              <a:t> </a:t>
            </a:r>
          </a:p>
          <a:p>
            <a:pPr eaLnBrk="1" hangingPunct="1"/>
            <a:r>
              <a:rPr lang="ru-RU" dirty="0" smtClean="0"/>
              <a:t>Способность привлекать внешнее финансирование</a:t>
            </a:r>
            <a:r>
              <a:rPr lang="en-US" dirty="0" smtClean="0"/>
              <a:t> </a:t>
            </a:r>
          </a:p>
          <a:p>
            <a:pPr eaLnBrk="1" hangingPunct="1"/>
            <a:r>
              <a:rPr lang="ru-RU" dirty="0" smtClean="0"/>
              <a:t>Институциональная эффективность</a:t>
            </a:r>
            <a:endParaRPr lang="en-US" dirty="0" smtClean="0"/>
          </a:p>
          <a:p>
            <a:pPr eaLnBrk="1" hangingPunct="1"/>
            <a:endParaRPr lang="en-US"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ru-RU" sz="3600" dirty="0" smtClean="0"/>
              <a:t>Заявки, полученные на </a:t>
            </a:r>
            <a:r>
              <a:rPr lang="en-US" sz="3600" dirty="0" smtClean="0"/>
              <a:t>I</a:t>
            </a:r>
            <a:r>
              <a:rPr lang="ru-RU" sz="3600" dirty="0" smtClean="0"/>
              <a:t> этапе (16)</a:t>
            </a:r>
            <a:endParaRPr lang="en-US" sz="3600" dirty="0"/>
          </a:p>
        </p:txBody>
      </p:sp>
      <p:sp>
        <p:nvSpPr>
          <p:cNvPr id="3" name="Content Placeholder 2"/>
          <p:cNvSpPr>
            <a:spLocks noGrp="1"/>
          </p:cNvSpPr>
          <p:nvPr>
            <p:ph idx="1"/>
          </p:nvPr>
        </p:nvSpPr>
        <p:spPr>
          <a:xfrm>
            <a:off x="457200" y="1066800"/>
            <a:ext cx="8229600" cy="4648200"/>
          </a:xfrm>
        </p:spPr>
        <p:txBody>
          <a:bodyPr>
            <a:normAutofit fontScale="40000" lnSpcReduction="20000"/>
          </a:bodyPr>
          <a:lstStyle/>
          <a:p>
            <a:pPr>
              <a:buNone/>
            </a:pPr>
            <a:r>
              <a:rPr lang="ru-RU" sz="3400" dirty="0" smtClean="0"/>
              <a:t>Национальные учреждения </a:t>
            </a:r>
            <a:r>
              <a:rPr lang="en-US" sz="3400" dirty="0" smtClean="0"/>
              <a:t>(</a:t>
            </a:r>
            <a:r>
              <a:rPr lang="ru-RU" sz="3400" dirty="0" smtClean="0"/>
              <a:t>6</a:t>
            </a:r>
            <a:r>
              <a:rPr lang="en-US" sz="3400" dirty="0" smtClean="0"/>
              <a:t>):</a:t>
            </a:r>
          </a:p>
          <a:p>
            <a:pPr lvl="1"/>
            <a:r>
              <a:rPr lang="ru-RU" sz="2900" dirty="0" smtClean="0"/>
              <a:t>Уругвай</a:t>
            </a:r>
            <a:r>
              <a:rPr lang="en-US" sz="2900" dirty="0" smtClean="0"/>
              <a:t>: </a:t>
            </a:r>
            <a:r>
              <a:rPr lang="ru-RU" sz="2900" dirty="0" smtClean="0"/>
              <a:t>Национальное агентство исследований и инноваций </a:t>
            </a:r>
            <a:r>
              <a:rPr lang="en-US" sz="2900" dirty="0" smtClean="0"/>
              <a:t>(</a:t>
            </a:r>
            <a:r>
              <a:rPr lang="ru-RU" sz="2900" dirty="0" smtClean="0"/>
              <a:t>АНИИ</a:t>
            </a:r>
            <a:r>
              <a:rPr lang="en-US" sz="2900" dirty="0" smtClean="0"/>
              <a:t>)</a:t>
            </a:r>
          </a:p>
          <a:p>
            <a:pPr lvl="1"/>
            <a:r>
              <a:rPr lang="ru-RU" sz="2900" dirty="0" smtClean="0"/>
              <a:t>Российская Федерация</a:t>
            </a:r>
            <a:r>
              <a:rPr lang="en-US" sz="2900" dirty="0" smtClean="0"/>
              <a:t>: </a:t>
            </a:r>
            <a:r>
              <a:rPr lang="ru-RU" sz="2900" dirty="0" smtClean="0"/>
              <a:t>Банк ВТБ</a:t>
            </a:r>
          </a:p>
          <a:p>
            <a:pPr lvl="1"/>
            <a:r>
              <a:rPr lang="ru-RU" sz="2900" dirty="0" smtClean="0"/>
              <a:t>Перу: Национальный фонд охраны окружающей среды (ФОНАМ)</a:t>
            </a:r>
            <a:endParaRPr lang="en-US" sz="2900" dirty="0" smtClean="0"/>
          </a:p>
          <a:p>
            <a:pPr lvl="1"/>
            <a:r>
              <a:rPr lang="ru-RU" sz="2900" dirty="0" smtClean="0"/>
              <a:t>Бразилия</a:t>
            </a:r>
            <a:r>
              <a:rPr lang="en-US" sz="2900" dirty="0" smtClean="0"/>
              <a:t>: </a:t>
            </a:r>
            <a:r>
              <a:rPr lang="ru-RU" sz="2900" dirty="0" smtClean="0"/>
              <a:t>Бразильский фонд </a:t>
            </a:r>
            <a:r>
              <a:rPr lang="ru-RU" sz="2900" dirty="0" err="1" smtClean="0"/>
              <a:t>биоразнообразия</a:t>
            </a:r>
            <a:r>
              <a:rPr lang="ru-RU" sz="2900" dirty="0" smtClean="0"/>
              <a:t> </a:t>
            </a:r>
            <a:r>
              <a:rPr lang="en-US" sz="2900" dirty="0" smtClean="0"/>
              <a:t>(</a:t>
            </a:r>
            <a:r>
              <a:rPr lang="ru-RU" sz="2900" dirty="0" smtClean="0"/>
              <a:t>ФУНБИО</a:t>
            </a:r>
            <a:r>
              <a:rPr lang="en-US" sz="2900" dirty="0" smtClean="0"/>
              <a:t>) </a:t>
            </a:r>
          </a:p>
          <a:p>
            <a:pPr lvl="1"/>
            <a:r>
              <a:rPr lang="ru-RU" sz="2900" dirty="0" smtClean="0"/>
              <a:t>Китай</a:t>
            </a:r>
            <a:r>
              <a:rPr lang="en-US" sz="2900" dirty="0" smtClean="0"/>
              <a:t>: </a:t>
            </a:r>
            <a:r>
              <a:rPr lang="ru-RU" sz="2900" dirty="0" smtClean="0"/>
              <a:t>Бюро внешнеэкономического сотрудничества Министерства охраны окружающей среды </a:t>
            </a:r>
            <a:r>
              <a:rPr lang="en-US" sz="2900" dirty="0" smtClean="0"/>
              <a:t>(</a:t>
            </a:r>
            <a:r>
              <a:rPr lang="ru-RU" sz="2900" dirty="0" smtClean="0"/>
              <a:t>БВЭС МООС</a:t>
            </a:r>
            <a:r>
              <a:rPr lang="en-US" sz="2900" dirty="0" smtClean="0"/>
              <a:t>)</a:t>
            </a:r>
          </a:p>
          <a:p>
            <a:pPr lvl="1"/>
            <a:r>
              <a:rPr lang="ru-RU" sz="2900" dirty="0" smtClean="0"/>
              <a:t>Южная Африка</a:t>
            </a:r>
            <a:r>
              <a:rPr lang="en-US" sz="2900" dirty="0" smtClean="0"/>
              <a:t>:  </a:t>
            </a:r>
            <a:r>
              <a:rPr lang="ru-RU" sz="2900" dirty="0" smtClean="0"/>
              <a:t>Банк развития Юга Африки </a:t>
            </a:r>
            <a:r>
              <a:rPr lang="en-US" sz="2900" dirty="0" smtClean="0"/>
              <a:t>(</a:t>
            </a:r>
            <a:r>
              <a:rPr lang="ru-RU" sz="2900" dirty="0" smtClean="0"/>
              <a:t>БРЮА</a:t>
            </a:r>
            <a:r>
              <a:rPr lang="en-US" sz="2900" dirty="0" smtClean="0"/>
              <a:t>)</a:t>
            </a:r>
          </a:p>
          <a:p>
            <a:pPr>
              <a:buNone/>
            </a:pPr>
            <a:endParaRPr lang="en-US" dirty="0" smtClean="0"/>
          </a:p>
          <a:p>
            <a:pPr marL="342900" lvl="1" indent="-342900">
              <a:buNone/>
            </a:pPr>
            <a:r>
              <a:rPr lang="ru-RU" sz="3400" dirty="0" smtClean="0"/>
              <a:t>Международные организации гражданского общества </a:t>
            </a:r>
            <a:r>
              <a:rPr lang="en-US" sz="3400" dirty="0" smtClean="0"/>
              <a:t>(</a:t>
            </a:r>
            <a:r>
              <a:rPr lang="ru-RU" sz="3400" dirty="0" smtClean="0"/>
              <a:t>4</a:t>
            </a:r>
            <a:r>
              <a:rPr lang="en-US" sz="3400" dirty="0" smtClean="0"/>
              <a:t>):</a:t>
            </a:r>
          </a:p>
          <a:p>
            <a:pPr lvl="1"/>
            <a:r>
              <a:rPr lang="ru-RU" sz="2900" dirty="0" smtClean="0"/>
              <a:t>Международный союз по охране природы </a:t>
            </a:r>
            <a:r>
              <a:rPr lang="en-US" sz="2900" dirty="0" smtClean="0"/>
              <a:t>(</a:t>
            </a:r>
            <a:r>
              <a:rPr lang="ru-RU" sz="2900" dirty="0" smtClean="0"/>
              <a:t>МСОП</a:t>
            </a:r>
            <a:r>
              <a:rPr lang="en-US" sz="2900" dirty="0" smtClean="0"/>
              <a:t>)</a:t>
            </a:r>
          </a:p>
          <a:p>
            <a:pPr lvl="1"/>
            <a:r>
              <a:rPr lang="ru-RU" sz="2900" dirty="0" smtClean="0"/>
              <a:t>Всемирный фонд природы </a:t>
            </a:r>
            <a:r>
              <a:rPr lang="en-US" sz="2900" dirty="0" smtClean="0"/>
              <a:t>(WWF)</a:t>
            </a:r>
          </a:p>
          <a:p>
            <a:pPr lvl="1"/>
            <a:r>
              <a:rPr lang="ru-RU" sz="2900" dirty="0" smtClean="0"/>
              <a:t>Международный союз охраны природы </a:t>
            </a:r>
            <a:r>
              <a:rPr lang="en-US" sz="2900" dirty="0" smtClean="0"/>
              <a:t>(CI)</a:t>
            </a:r>
            <a:endParaRPr lang="ru-RU" sz="2900" dirty="0" smtClean="0"/>
          </a:p>
          <a:p>
            <a:pPr lvl="1"/>
            <a:r>
              <a:rPr lang="ru-RU" sz="2900" dirty="0" smtClean="0"/>
              <a:t>Международная федерация обществ Красного Креста (МФКК)</a:t>
            </a:r>
            <a:endParaRPr lang="en-US" sz="2900" dirty="0" smtClean="0"/>
          </a:p>
          <a:p>
            <a:pPr>
              <a:buNone/>
            </a:pPr>
            <a:endParaRPr lang="en-US" dirty="0" smtClean="0"/>
          </a:p>
          <a:p>
            <a:pPr>
              <a:buNone/>
            </a:pPr>
            <a:r>
              <a:rPr lang="ru-RU" sz="3400" dirty="0" smtClean="0"/>
              <a:t>Учреждения Организации Объединенных Наций </a:t>
            </a:r>
            <a:r>
              <a:rPr lang="en-US" sz="3400" dirty="0" smtClean="0"/>
              <a:t>(2):</a:t>
            </a:r>
          </a:p>
          <a:p>
            <a:pPr lvl="1"/>
            <a:r>
              <a:rPr lang="ru-RU" sz="2900" dirty="0" smtClean="0"/>
              <a:t>Мировая продовольственная программа ООН </a:t>
            </a:r>
            <a:r>
              <a:rPr lang="en-US" sz="2900" dirty="0" smtClean="0"/>
              <a:t>(</a:t>
            </a:r>
            <a:r>
              <a:rPr lang="ru-RU" sz="2900" dirty="0" smtClean="0"/>
              <a:t>МПП</a:t>
            </a:r>
            <a:r>
              <a:rPr lang="en-US" sz="2900" dirty="0" smtClean="0"/>
              <a:t>)</a:t>
            </a:r>
          </a:p>
          <a:p>
            <a:pPr lvl="1"/>
            <a:r>
              <a:rPr lang="ru-RU" sz="2900" dirty="0" smtClean="0"/>
              <a:t>Программа ООН по населенным пунктам </a:t>
            </a:r>
            <a:r>
              <a:rPr lang="en-US" sz="2900" dirty="0" smtClean="0"/>
              <a:t>(</a:t>
            </a:r>
            <a:r>
              <a:rPr lang="ru-RU" sz="2900" dirty="0" err="1" smtClean="0"/>
              <a:t>ООН-Хабитат</a:t>
            </a:r>
            <a:r>
              <a:rPr lang="en-US" sz="2900" dirty="0" smtClean="0"/>
              <a:t>)</a:t>
            </a:r>
          </a:p>
          <a:p>
            <a:pPr>
              <a:buNone/>
            </a:pPr>
            <a:endParaRPr lang="en-US" dirty="0" smtClean="0"/>
          </a:p>
          <a:p>
            <a:pPr>
              <a:buNone/>
            </a:pPr>
            <a:r>
              <a:rPr lang="ru-RU" sz="3400" dirty="0" smtClean="0"/>
              <a:t>Региональные учреждения </a:t>
            </a:r>
            <a:r>
              <a:rPr lang="en-US" sz="3400" dirty="0" smtClean="0"/>
              <a:t>(4):</a:t>
            </a:r>
          </a:p>
          <a:p>
            <a:pPr lvl="1"/>
            <a:r>
              <a:rPr lang="ru-RU" sz="2900" dirty="0" smtClean="0"/>
              <a:t>ЛАК</a:t>
            </a:r>
            <a:r>
              <a:rPr lang="en-US" sz="2900" dirty="0" smtClean="0"/>
              <a:t>: </a:t>
            </a:r>
            <a:r>
              <a:rPr lang="ru-RU" sz="2900" dirty="0" smtClean="0"/>
              <a:t>Латиноамериканский банк развития </a:t>
            </a:r>
            <a:r>
              <a:rPr lang="en-US" sz="2900" dirty="0" smtClean="0"/>
              <a:t>(</a:t>
            </a:r>
            <a:r>
              <a:rPr lang="ru-RU" sz="2900" dirty="0" smtClean="0"/>
              <a:t>АКР</a:t>
            </a:r>
            <a:r>
              <a:rPr lang="en-US" sz="2900" dirty="0" smtClean="0"/>
              <a:t>) </a:t>
            </a:r>
          </a:p>
          <a:p>
            <a:pPr lvl="1"/>
            <a:r>
              <a:rPr lang="ru-RU" sz="2900" dirty="0" smtClean="0"/>
              <a:t>Тихоокеанский регион</a:t>
            </a:r>
            <a:r>
              <a:rPr lang="en-US" sz="2900" dirty="0" smtClean="0"/>
              <a:t>: </a:t>
            </a:r>
            <a:r>
              <a:rPr lang="ru-RU" sz="2900" dirty="0" smtClean="0"/>
              <a:t>Секретариат Тихоокеанской региональной программы по окружающей среде </a:t>
            </a:r>
            <a:r>
              <a:rPr lang="en-US" sz="2900" dirty="0" smtClean="0"/>
              <a:t>(</a:t>
            </a:r>
            <a:r>
              <a:rPr lang="ru-RU" sz="2900" dirty="0" smtClean="0"/>
              <a:t>СПРЕП</a:t>
            </a:r>
            <a:r>
              <a:rPr lang="en-US" sz="2900" dirty="0" smtClean="0"/>
              <a:t>)</a:t>
            </a:r>
          </a:p>
          <a:p>
            <a:pPr lvl="1"/>
            <a:r>
              <a:rPr lang="ru-RU" sz="2900" dirty="0" smtClean="0"/>
              <a:t>Северная Африка</a:t>
            </a:r>
            <a:r>
              <a:rPr lang="en-US" sz="2900" dirty="0" smtClean="0"/>
              <a:t>: </a:t>
            </a:r>
            <a:r>
              <a:rPr lang="ru-RU" sz="2900" dirty="0" err="1" smtClean="0"/>
              <a:t>Сахаро-сахелианская</a:t>
            </a:r>
            <a:r>
              <a:rPr lang="ru-RU" sz="2900" dirty="0" smtClean="0"/>
              <a:t> обсерватория </a:t>
            </a:r>
            <a:r>
              <a:rPr lang="en-US" sz="2900" dirty="0" smtClean="0"/>
              <a:t>(</a:t>
            </a:r>
            <a:r>
              <a:rPr lang="ru-RU" sz="2900" dirty="0" smtClean="0"/>
              <a:t>ССО</a:t>
            </a:r>
            <a:r>
              <a:rPr lang="en-US" sz="2900" dirty="0" smtClean="0"/>
              <a:t>) </a:t>
            </a:r>
          </a:p>
          <a:p>
            <a:pPr lvl="1"/>
            <a:r>
              <a:rPr lang="ru-RU" sz="2900" dirty="0" smtClean="0"/>
              <a:t>Западная Африка</a:t>
            </a:r>
            <a:r>
              <a:rPr lang="en-US" sz="2900" dirty="0" smtClean="0"/>
              <a:t>: </a:t>
            </a:r>
            <a:r>
              <a:rPr lang="ru-RU" sz="2900" dirty="0" smtClean="0"/>
              <a:t>Западноафриканский банк развития </a:t>
            </a:r>
            <a:r>
              <a:rPr lang="en-US" sz="2900" dirty="0" smtClean="0"/>
              <a:t>(</a:t>
            </a:r>
            <a:r>
              <a:rPr lang="ru-RU" sz="2900" dirty="0" smtClean="0"/>
              <a:t>ЗАБР</a:t>
            </a:r>
            <a:r>
              <a:rPr lang="en-US" sz="2900" dirty="0" smtClean="0"/>
              <a:t>)</a:t>
            </a:r>
          </a:p>
          <a:p>
            <a:pPr>
              <a:buNone/>
            </a:pPr>
            <a:endParaRPr 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9144000" cy="1066800"/>
          </a:xfrm>
        </p:spPr>
        <p:txBody>
          <a:bodyPr>
            <a:normAutofit fontScale="90000"/>
          </a:bodyPr>
          <a:lstStyle/>
          <a:p>
            <a:pPr eaLnBrk="1" hangingPunct="1"/>
            <a:r>
              <a:rPr lang="ru-RU" sz="3600" dirty="0" smtClean="0"/>
              <a:t>Одиннадцать заявок были одобрены Советом в июне 2012 года и переходят на этап </a:t>
            </a:r>
            <a:r>
              <a:rPr lang="en-US" sz="3600" dirty="0" smtClean="0"/>
              <a:t>II</a:t>
            </a:r>
          </a:p>
        </p:txBody>
      </p:sp>
      <p:sp>
        <p:nvSpPr>
          <p:cNvPr id="3" name="Content Placeholder 2"/>
          <p:cNvSpPr>
            <a:spLocks noGrp="1"/>
          </p:cNvSpPr>
          <p:nvPr>
            <p:ph idx="1"/>
          </p:nvPr>
        </p:nvSpPr>
        <p:spPr>
          <a:xfrm>
            <a:off x="304800" y="990600"/>
            <a:ext cx="8686800" cy="4648200"/>
          </a:xfrm>
        </p:spPr>
        <p:txBody>
          <a:bodyPr/>
          <a:lstStyle/>
          <a:p>
            <a:pPr>
              <a:buNone/>
              <a:defRPr/>
            </a:pPr>
            <a:r>
              <a:rPr lang="ru-RU" sz="1800" b="1" dirty="0" smtClean="0"/>
              <a:t>Национальные учреждения</a:t>
            </a:r>
            <a:r>
              <a:rPr lang="en-US" sz="1800" b="1" dirty="0" smtClean="0"/>
              <a:t> (5):</a:t>
            </a:r>
          </a:p>
          <a:p>
            <a:pPr lvl="1">
              <a:spcBef>
                <a:spcPts val="0"/>
              </a:spcBef>
            </a:pPr>
            <a:r>
              <a:rPr lang="ru-RU" sz="1800" b="1" dirty="0" smtClean="0">
                <a:solidFill>
                  <a:schemeClr val="accent1"/>
                </a:solidFill>
              </a:rPr>
              <a:t>Российская Федерация</a:t>
            </a:r>
            <a:r>
              <a:rPr lang="en-US" sz="1800" b="1" dirty="0" smtClean="0">
                <a:solidFill>
                  <a:schemeClr val="accent1"/>
                </a:solidFill>
              </a:rPr>
              <a:t>: </a:t>
            </a:r>
            <a:r>
              <a:rPr lang="ru-RU" sz="1800" dirty="0" smtClean="0"/>
              <a:t>Банк ВТБ</a:t>
            </a:r>
          </a:p>
          <a:p>
            <a:pPr lvl="1">
              <a:spcBef>
                <a:spcPts val="0"/>
              </a:spcBef>
            </a:pPr>
            <a:r>
              <a:rPr lang="ru-RU" sz="1800" b="1" dirty="0" smtClean="0">
                <a:solidFill>
                  <a:schemeClr val="accent1"/>
                </a:solidFill>
              </a:rPr>
              <a:t>Перу: </a:t>
            </a:r>
            <a:r>
              <a:rPr lang="ru-RU" sz="1800" dirty="0" smtClean="0"/>
              <a:t>Национальный фонд охраны окружающей среды  (ФОНАМ)</a:t>
            </a:r>
            <a:endParaRPr lang="en-US" sz="1800" dirty="0" smtClean="0"/>
          </a:p>
          <a:p>
            <a:pPr lvl="1">
              <a:spcBef>
                <a:spcPts val="0"/>
              </a:spcBef>
            </a:pPr>
            <a:r>
              <a:rPr lang="ru-RU" sz="1800" b="1" dirty="0" smtClean="0">
                <a:solidFill>
                  <a:schemeClr val="accent1"/>
                </a:solidFill>
              </a:rPr>
              <a:t>Бразилия</a:t>
            </a:r>
            <a:r>
              <a:rPr lang="en-US" sz="1800" b="1" dirty="0" smtClean="0">
                <a:solidFill>
                  <a:schemeClr val="accent1"/>
                </a:solidFill>
              </a:rPr>
              <a:t>:</a:t>
            </a:r>
            <a:r>
              <a:rPr lang="en-US" sz="1800" dirty="0" smtClean="0"/>
              <a:t> </a:t>
            </a:r>
            <a:r>
              <a:rPr lang="ru-RU" sz="1800" dirty="0" smtClean="0"/>
              <a:t>Бразильский фонд </a:t>
            </a:r>
            <a:r>
              <a:rPr lang="ru-RU" sz="1800" dirty="0" err="1" smtClean="0"/>
              <a:t>биоразнообразия</a:t>
            </a:r>
            <a:r>
              <a:rPr lang="ru-RU" sz="1800" dirty="0" smtClean="0"/>
              <a:t> </a:t>
            </a:r>
            <a:r>
              <a:rPr lang="en-US" sz="1800" dirty="0" smtClean="0"/>
              <a:t>(</a:t>
            </a:r>
            <a:r>
              <a:rPr lang="ru-RU" sz="1800" dirty="0" smtClean="0"/>
              <a:t>ФУНБИО</a:t>
            </a:r>
            <a:r>
              <a:rPr lang="en-US" sz="1800" dirty="0" smtClean="0"/>
              <a:t>) </a:t>
            </a:r>
          </a:p>
          <a:p>
            <a:pPr lvl="1">
              <a:spcBef>
                <a:spcPts val="0"/>
              </a:spcBef>
            </a:pPr>
            <a:r>
              <a:rPr lang="ru-RU" sz="1800" b="1" dirty="0" smtClean="0">
                <a:solidFill>
                  <a:schemeClr val="accent1"/>
                </a:solidFill>
              </a:rPr>
              <a:t>Китай</a:t>
            </a:r>
            <a:r>
              <a:rPr lang="en-US" sz="1800" b="1" dirty="0" smtClean="0">
                <a:solidFill>
                  <a:schemeClr val="accent1"/>
                </a:solidFill>
              </a:rPr>
              <a:t>:</a:t>
            </a:r>
            <a:r>
              <a:rPr lang="en-US" sz="1800" dirty="0" smtClean="0"/>
              <a:t> </a:t>
            </a:r>
            <a:r>
              <a:rPr lang="ru-RU" sz="1800" dirty="0" smtClean="0"/>
              <a:t>Бюро внешнеэкономического сотрудничества Министерства охраны окружающей среды </a:t>
            </a:r>
            <a:r>
              <a:rPr lang="en-US" sz="1800" dirty="0" smtClean="0"/>
              <a:t>(</a:t>
            </a:r>
            <a:r>
              <a:rPr lang="ru-RU" sz="1800" dirty="0" smtClean="0"/>
              <a:t>БВЭС МООС</a:t>
            </a:r>
            <a:r>
              <a:rPr lang="en-US" sz="1800" dirty="0" smtClean="0"/>
              <a:t>)</a:t>
            </a:r>
          </a:p>
          <a:p>
            <a:pPr lvl="1">
              <a:spcBef>
                <a:spcPts val="0"/>
              </a:spcBef>
            </a:pPr>
            <a:r>
              <a:rPr lang="ru-RU" sz="1800" b="1" dirty="0" smtClean="0">
                <a:solidFill>
                  <a:schemeClr val="accent1"/>
                </a:solidFill>
              </a:rPr>
              <a:t>Южная Африка</a:t>
            </a:r>
            <a:r>
              <a:rPr lang="en-US" sz="1800" b="1" dirty="0" smtClean="0">
                <a:solidFill>
                  <a:schemeClr val="accent1"/>
                </a:solidFill>
              </a:rPr>
              <a:t>:  </a:t>
            </a:r>
            <a:r>
              <a:rPr lang="ru-RU" sz="1800" dirty="0" smtClean="0"/>
              <a:t>Банк развития Юга Африки </a:t>
            </a:r>
            <a:r>
              <a:rPr lang="en-US" sz="1800" dirty="0" smtClean="0"/>
              <a:t>(</a:t>
            </a:r>
            <a:r>
              <a:rPr lang="ru-RU" sz="1800" dirty="0" smtClean="0"/>
              <a:t>БРЮА</a:t>
            </a:r>
            <a:r>
              <a:rPr lang="en-US" sz="1800" dirty="0" smtClean="0"/>
              <a:t>)</a:t>
            </a:r>
          </a:p>
          <a:p>
            <a:pPr marL="342900" lvl="1" indent="-342900">
              <a:spcBef>
                <a:spcPts val="1200"/>
              </a:spcBef>
              <a:buNone/>
              <a:defRPr/>
            </a:pPr>
            <a:r>
              <a:rPr lang="ru-RU" sz="1800" b="1" dirty="0" smtClean="0"/>
              <a:t>Международные организации гражданского общества</a:t>
            </a:r>
            <a:r>
              <a:rPr lang="en-US" sz="1800" b="1" dirty="0" smtClean="0"/>
              <a:t> (4):</a:t>
            </a:r>
          </a:p>
          <a:p>
            <a:pPr lvl="1">
              <a:spcBef>
                <a:spcPts val="0"/>
              </a:spcBef>
            </a:pPr>
            <a:r>
              <a:rPr lang="ru-RU" sz="1800" dirty="0" smtClean="0"/>
              <a:t>Международный союз по охране природы </a:t>
            </a:r>
            <a:r>
              <a:rPr lang="en-US" sz="1800" dirty="0" smtClean="0"/>
              <a:t>(</a:t>
            </a:r>
            <a:r>
              <a:rPr lang="ru-RU" sz="1800" dirty="0" smtClean="0"/>
              <a:t>МСОП</a:t>
            </a:r>
            <a:r>
              <a:rPr lang="en-US" sz="1800" dirty="0" smtClean="0"/>
              <a:t>)</a:t>
            </a:r>
          </a:p>
          <a:p>
            <a:pPr lvl="1">
              <a:spcBef>
                <a:spcPts val="0"/>
              </a:spcBef>
            </a:pPr>
            <a:r>
              <a:rPr lang="ru-RU" sz="1800" dirty="0" smtClean="0"/>
              <a:t>Всемирный фонд природы </a:t>
            </a:r>
            <a:r>
              <a:rPr lang="en-US" sz="1800" dirty="0" smtClean="0"/>
              <a:t>(WWF)</a:t>
            </a:r>
          </a:p>
          <a:p>
            <a:pPr lvl="1">
              <a:spcBef>
                <a:spcPts val="0"/>
              </a:spcBef>
            </a:pPr>
            <a:r>
              <a:rPr lang="ru-RU" sz="1800" dirty="0" smtClean="0"/>
              <a:t>Международный союз охраны природы </a:t>
            </a:r>
            <a:r>
              <a:rPr lang="en-US" sz="1800" dirty="0" smtClean="0"/>
              <a:t>(CI)</a:t>
            </a:r>
            <a:endParaRPr lang="ru-RU" sz="1800" dirty="0" smtClean="0"/>
          </a:p>
          <a:p>
            <a:pPr lvl="1">
              <a:spcBef>
                <a:spcPts val="0"/>
              </a:spcBef>
            </a:pPr>
            <a:r>
              <a:rPr lang="ru-RU" sz="1800" dirty="0" smtClean="0"/>
              <a:t>Международная федерация обществ Красного Креста (МФКК)</a:t>
            </a:r>
            <a:endParaRPr lang="en-US" sz="1800" dirty="0" smtClean="0"/>
          </a:p>
          <a:p>
            <a:pPr>
              <a:spcBef>
                <a:spcPts val="1200"/>
              </a:spcBef>
              <a:buNone/>
              <a:defRPr/>
            </a:pPr>
            <a:r>
              <a:rPr lang="ru-RU" sz="1800" b="1" dirty="0" smtClean="0"/>
              <a:t>Региональные учреждения</a:t>
            </a:r>
            <a:r>
              <a:rPr lang="en-US" sz="1800" b="1" dirty="0" smtClean="0"/>
              <a:t> (2):</a:t>
            </a:r>
          </a:p>
          <a:p>
            <a:pPr lvl="1" eaLnBrk="1" hangingPunct="1">
              <a:spcBef>
                <a:spcPts val="0"/>
              </a:spcBef>
              <a:defRPr/>
            </a:pPr>
            <a:r>
              <a:rPr lang="ru-RU" sz="1800" b="1" dirty="0" smtClean="0">
                <a:solidFill>
                  <a:schemeClr val="accent1"/>
                </a:solidFill>
              </a:rPr>
              <a:t>ЛАК</a:t>
            </a:r>
            <a:r>
              <a:rPr lang="en-US" sz="1800" b="1" dirty="0" smtClean="0">
                <a:solidFill>
                  <a:schemeClr val="accent1"/>
                </a:solidFill>
              </a:rPr>
              <a:t>: </a:t>
            </a:r>
            <a:r>
              <a:rPr lang="ru-RU" sz="1800" dirty="0" smtClean="0"/>
              <a:t>Латиноамериканский банк развития </a:t>
            </a:r>
            <a:r>
              <a:rPr lang="en-US" sz="1800" dirty="0" smtClean="0"/>
              <a:t>(</a:t>
            </a:r>
            <a:r>
              <a:rPr lang="ru-RU" sz="1800" dirty="0" smtClean="0"/>
              <a:t>АКР</a:t>
            </a:r>
            <a:r>
              <a:rPr lang="en-US" sz="1800" dirty="0" smtClean="0"/>
              <a:t>) </a:t>
            </a:r>
          </a:p>
          <a:p>
            <a:pPr lvl="1">
              <a:spcBef>
                <a:spcPts val="0"/>
              </a:spcBef>
              <a:defRPr/>
            </a:pPr>
            <a:r>
              <a:rPr lang="ru-RU" sz="1800" b="1" dirty="0" smtClean="0">
                <a:solidFill>
                  <a:schemeClr val="accent1"/>
                </a:solidFill>
              </a:rPr>
              <a:t>Западная Африка</a:t>
            </a:r>
            <a:r>
              <a:rPr lang="en-US" sz="1800" b="1" dirty="0" smtClean="0">
                <a:solidFill>
                  <a:schemeClr val="accent1"/>
                </a:solidFill>
              </a:rPr>
              <a:t>: </a:t>
            </a:r>
            <a:r>
              <a:rPr lang="ru-RU" sz="1800" dirty="0" smtClean="0"/>
              <a:t>Западноафриканский банк развития </a:t>
            </a:r>
            <a:r>
              <a:rPr lang="en-US" sz="1800" dirty="0" smtClean="0"/>
              <a:t>(</a:t>
            </a:r>
            <a:r>
              <a:rPr lang="ru-RU" sz="1800" dirty="0" smtClean="0"/>
              <a:t>ЗАБР</a:t>
            </a:r>
            <a:r>
              <a:rPr lang="en-US" sz="1800" dirty="0" smtClean="0"/>
              <a:t>)</a:t>
            </a: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914400"/>
          </a:xfrm>
        </p:spPr>
        <p:txBody>
          <a:bodyPr/>
          <a:lstStyle/>
          <a:p>
            <a:pPr eaLnBrk="1" hangingPunct="1"/>
            <a:r>
              <a:rPr lang="ru-RU" dirty="0" smtClean="0"/>
              <a:t>Текущая ситуация</a:t>
            </a:r>
            <a:endParaRPr lang="en-US" dirty="0" smtClean="0"/>
          </a:p>
        </p:txBody>
      </p:sp>
      <p:sp>
        <p:nvSpPr>
          <p:cNvPr id="12291" name="Content Placeholder 2"/>
          <p:cNvSpPr>
            <a:spLocks noGrp="1"/>
          </p:cNvSpPr>
          <p:nvPr>
            <p:ph idx="1"/>
          </p:nvPr>
        </p:nvSpPr>
        <p:spPr>
          <a:xfrm>
            <a:off x="0" y="838200"/>
            <a:ext cx="9144000" cy="4754563"/>
          </a:xfrm>
        </p:spPr>
        <p:txBody>
          <a:bodyPr/>
          <a:lstStyle/>
          <a:p>
            <a:pPr>
              <a:lnSpc>
                <a:spcPts val="2800"/>
              </a:lnSpc>
            </a:pPr>
            <a:r>
              <a:rPr lang="ru-RU" sz="2800" dirty="0" smtClean="0"/>
              <a:t>На заседании Совета, состоявшемся в июне </a:t>
            </a:r>
            <a:r>
              <a:rPr lang="en-US" sz="2800" dirty="0" smtClean="0"/>
              <a:t>2012 </a:t>
            </a:r>
            <a:r>
              <a:rPr lang="ru-RU" sz="2800" dirty="0" smtClean="0"/>
              <a:t>года</a:t>
            </a:r>
            <a:r>
              <a:rPr lang="en-US" sz="2800" dirty="0" smtClean="0"/>
              <a:t>, </a:t>
            </a:r>
            <a:r>
              <a:rPr lang="ru-RU" sz="2800" dirty="0" smtClean="0"/>
              <a:t>к рассмотрению независимой комиссией по аккредитации были допущены заявки </a:t>
            </a:r>
            <a:r>
              <a:rPr lang="en-US" sz="2800" dirty="0" smtClean="0"/>
              <a:t>11 </a:t>
            </a:r>
            <a:r>
              <a:rPr lang="ru-RU" sz="2800" dirty="0" smtClean="0"/>
              <a:t>учреждений</a:t>
            </a:r>
            <a:r>
              <a:rPr lang="en-US" sz="2800" dirty="0" smtClean="0"/>
              <a:t>.</a:t>
            </a:r>
          </a:p>
          <a:p>
            <a:pPr eaLnBrk="1" hangingPunct="1">
              <a:lnSpc>
                <a:spcPts val="2800"/>
              </a:lnSpc>
            </a:pPr>
            <a:r>
              <a:rPr lang="ru-RU" sz="2800" dirty="0" smtClean="0"/>
              <a:t>Затем Совет решил рассмотреть возможность объявления на заседании, которое состоится в ноябре 2012 года, о втором раунде приёма заявок на </a:t>
            </a:r>
            <a:r>
              <a:rPr lang="en-US" sz="2800" dirty="0" smtClean="0"/>
              <a:t>I </a:t>
            </a:r>
            <a:r>
              <a:rPr lang="ru-RU" sz="2800" dirty="0" smtClean="0"/>
              <a:t>этап аккредитации</a:t>
            </a:r>
            <a:r>
              <a:rPr lang="en-US" sz="2800" dirty="0" smtClean="0"/>
              <a:t>. </a:t>
            </a:r>
          </a:p>
          <a:p>
            <a:pPr eaLnBrk="1" hangingPunct="1">
              <a:lnSpc>
                <a:spcPts val="2800"/>
              </a:lnSpc>
            </a:pPr>
            <a:r>
              <a:rPr lang="ru-RU" sz="2800" dirty="0" smtClean="0"/>
              <a:t>С обновленной информацией, соответствующими документами и более подробными сведениями о процессе аккредитации Вы можете ознакомиться на </a:t>
            </a:r>
            <a:r>
              <a:rPr lang="ru-RU" sz="2800" dirty="0" err="1" smtClean="0"/>
              <a:t>веб-сайте</a:t>
            </a:r>
            <a:r>
              <a:rPr lang="en-US" sz="2800" dirty="0" smtClean="0"/>
              <a:t> </a:t>
            </a:r>
            <a:endParaRPr lang="en-US" sz="2800" b="1" dirty="0" smtClean="0"/>
          </a:p>
          <a:p>
            <a:pPr eaLnBrk="1" hangingPunct="1">
              <a:buFont typeface="Arial" charset="0"/>
              <a:buNone/>
            </a:pPr>
            <a:r>
              <a:rPr lang="en-US" sz="2800" b="1" dirty="0" smtClean="0"/>
              <a:t>	http://www.thegef.org/gef/agencies_accreditation</a:t>
            </a:r>
            <a:r>
              <a:rPr lang="en-US" sz="2800" dirty="0" smtClean="0"/>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subTitle" idx="4294967295"/>
          </p:nvPr>
        </p:nvSpPr>
        <p:spPr>
          <a:xfrm>
            <a:off x="0" y="4800600"/>
            <a:ext cx="6400800" cy="1066800"/>
          </a:xfrm>
        </p:spPr>
        <p:txBody>
          <a:bodyPr>
            <a:noAutofit/>
          </a:bodyPr>
          <a:lstStyle/>
          <a:p>
            <a:endParaRPr lang="en-US" sz="1800" b="1" dirty="0" smtClean="0"/>
          </a:p>
          <a:p>
            <a:endParaRPr lang="en-US" sz="1800" b="1" dirty="0" smtClean="0"/>
          </a:p>
        </p:txBody>
      </p:sp>
      <p:sp>
        <p:nvSpPr>
          <p:cNvPr id="10"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ru-RU" sz="4400" b="1" dirty="0" smtClean="0">
                <a:solidFill>
                  <a:schemeClr val="bg1"/>
                </a:solidFill>
              </a:rPr>
              <a:t>Государственно-частные партнерства в ГЭФ</a:t>
            </a:r>
            <a:r>
              <a:rPr lang="en-US" sz="4400" b="1" dirty="0" smtClean="0">
                <a:solidFill>
                  <a:schemeClr val="bg1"/>
                </a:solidFill>
              </a:rPr>
              <a:t>-5</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
        <p:nvSpPr>
          <p:cNvPr id="9" name="Content Placeholder 2"/>
          <p:cNvSpPr txBox="1">
            <a:spLocks/>
          </p:cNvSpPr>
          <p:nvPr/>
        </p:nvSpPr>
        <p:spPr>
          <a:xfrm>
            <a:off x="381000" y="1828800"/>
            <a:ext cx="8229600" cy="4114800"/>
          </a:xfrm>
          <a:prstGeom prst="rect">
            <a:avLst/>
          </a:prstGeom>
        </p:spPr>
        <p:txBody>
          <a:bodyPr>
            <a:normAutofit/>
          </a:bodyPr>
          <a:lstStyle/>
          <a:p>
            <a:pPr marL="342900" indent="-342900">
              <a:spcBef>
                <a:spcPct val="20000"/>
              </a:spcBef>
              <a:buFont typeface="Arial" charset="0"/>
              <a:buChar char="•"/>
              <a:defRPr/>
            </a:pPr>
            <a:r>
              <a:rPr lang="ru-RU" sz="3200" dirty="0" smtClean="0">
                <a:latin typeface="+mn-lt"/>
              </a:rPr>
              <a:t>В рамках пополнения были предусмотрены ассигнования на сотрудничество с частным сектором в размере </a:t>
            </a:r>
            <a:r>
              <a:rPr lang="en-US" sz="3200" dirty="0" smtClean="0">
                <a:latin typeface="+mn-lt"/>
              </a:rPr>
              <a:t>80 </a:t>
            </a:r>
            <a:r>
              <a:rPr lang="ru-RU" sz="3200" dirty="0" smtClean="0">
                <a:latin typeface="+mn-lt"/>
              </a:rPr>
              <a:t>млн. долл. США</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1" fontAlgn="base" latinLnBrk="0" hangingPunct="1">
              <a:lnSpc>
                <a:spcPct val="100000"/>
              </a:lnSpc>
              <a:spcBef>
                <a:spcPct val="20000"/>
              </a:spcBef>
              <a:spcAft>
                <a:spcPct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Font typeface="Arial" charset="0"/>
              <a:buChar char="•"/>
              <a:defRPr/>
            </a:pPr>
            <a:r>
              <a:rPr lang="ru-RU" sz="3200" dirty="0" smtClean="0">
                <a:latin typeface="+mn-lt"/>
              </a:rPr>
              <a:t>Сотрудничество с частным сектором – не цель, а средство создания дополнительных глобальных выгод для окружающей среды</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228600"/>
            <a:ext cx="8305800" cy="1020762"/>
          </a:xfrm>
        </p:spPr>
        <p:txBody>
          <a:bodyPr>
            <a:noAutofit/>
          </a:bodyPr>
          <a:lstStyle/>
          <a:p>
            <a:pPr>
              <a:lnSpc>
                <a:spcPct val="70000"/>
              </a:lnSpc>
            </a:pPr>
            <a:r>
              <a:rPr lang="ru-RU" sz="3600" dirty="0" smtClean="0"/>
              <a:t>Утвержденная стратегия сотрудничества с частным сектором на период ГЭФ</a:t>
            </a:r>
            <a:r>
              <a:rPr lang="en-US" sz="3600" dirty="0" smtClean="0"/>
              <a:t>-5</a:t>
            </a:r>
            <a:br>
              <a:rPr lang="en-US" sz="3600" dirty="0" smtClean="0"/>
            </a:br>
            <a:r>
              <a:rPr lang="ru-RU" sz="3600" dirty="0" smtClean="0"/>
              <a:t>Три направления</a:t>
            </a:r>
            <a:endParaRPr lang="en-US" sz="3600" dirty="0"/>
          </a:p>
        </p:txBody>
      </p:sp>
      <p:sp>
        <p:nvSpPr>
          <p:cNvPr id="20483" name="Rectangle 3"/>
          <p:cNvSpPr>
            <a:spLocks noGrp="1" noChangeArrowheads="1"/>
          </p:cNvSpPr>
          <p:nvPr>
            <p:ph idx="1"/>
          </p:nvPr>
        </p:nvSpPr>
        <p:spPr>
          <a:xfrm>
            <a:off x="533400" y="1676400"/>
            <a:ext cx="6781800" cy="3352800"/>
          </a:xfrm>
        </p:spPr>
        <p:txBody>
          <a:bodyPr>
            <a:normAutofit fontScale="92500" lnSpcReduction="10000"/>
          </a:bodyPr>
          <a:lstStyle/>
          <a:p>
            <a:pPr marL="457200" indent="-457200">
              <a:buFont typeface="+mj-lt"/>
              <a:buAutoNum type="arabicPeriod"/>
            </a:pPr>
            <a:r>
              <a:rPr lang="ru-RU" sz="2000" dirty="0" smtClean="0"/>
              <a:t>Создать программы государственно-частных партнерств с многосторонними банками развития </a:t>
            </a:r>
            <a:r>
              <a:rPr lang="en-US" sz="2000" dirty="0" smtClean="0"/>
              <a:t>(</a:t>
            </a:r>
            <a:r>
              <a:rPr lang="ru-RU" sz="2000" dirty="0" smtClean="0"/>
              <a:t>МБР</a:t>
            </a:r>
            <a:r>
              <a:rPr lang="en-US" sz="2000" dirty="0" smtClean="0"/>
              <a:t>) </a:t>
            </a:r>
            <a:r>
              <a:rPr lang="ru-RU" sz="2000" dirty="0" smtClean="0"/>
              <a:t>в целях поддержки инвестиций с помощью финансовых инструментов, не относящихся к грантам</a:t>
            </a:r>
            <a:endParaRPr lang="en-US" sz="2000" dirty="0" smtClean="0"/>
          </a:p>
          <a:p>
            <a:pPr marL="457200" indent="-457200">
              <a:buFont typeface="+mj-lt"/>
              <a:buAutoNum type="arabicPeriod"/>
            </a:pPr>
            <a:r>
              <a:rPr lang="ru-RU" sz="2000" dirty="0" smtClean="0"/>
              <a:t>Рекомендовать странам использовать ассигнования в форме грантов, предоставленные им в рамках СТАР, для осуществления проектов, предусматривающих привлечение инвестиций частного сектора с помощью финансовых инструментов, не относящихся к грантам</a:t>
            </a:r>
            <a:endParaRPr lang="en-US" sz="2000" dirty="0" smtClean="0"/>
          </a:p>
          <a:p>
            <a:pPr marL="457200" indent="-457200">
              <a:buFont typeface="+mj-lt"/>
              <a:buAutoNum type="arabicPeriod"/>
            </a:pPr>
            <a:r>
              <a:rPr lang="ru-RU" sz="2000" dirty="0" smtClean="0"/>
              <a:t>Поддерживать конкурсы среди МСП в целях содействия передаче технологий и поощрения предпринимательства</a:t>
            </a:r>
            <a:endParaRPr lang="en-US" sz="2000" dirty="0" smtClean="0"/>
          </a:p>
          <a:p>
            <a:pPr marL="457200" indent="-457200">
              <a:buFont typeface="+mj-lt"/>
              <a:buAutoNum type="arabicPeriod"/>
            </a:pPr>
            <a:endParaRPr lang="en-US" sz="2000" b="1" dirty="0" smtClean="0">
              <a:latin typeface="Times New Roman" pitchFamily="18" charset="0"/>
            </a:endParaRPr>
          </a:p>
        </p:txBody>
      </p:sp>
      <p:pic>
        <p:nvPicPr>
          <p:cNvPr id="18435" name="Picture 3"/>
          <p:cNvPicPr>
            <a:picLocks noChangeAspect="1" noChangeArrowheads="1"/>
          </p:cNvPicPr>
          <p:nvPr/>
        </p:nvPicPr>
        <p:blipFill>
          <a:blip r:embed="rId3" cstate="print"/>
          <a:srcRect/>
          <a:stretch>
            <a:fillRect/>
          </a:stretch>
        </p:blipFill>
        <p:spPr bwMode="auto">
          <a:xfrm>
            <a:off x="7467600" y="2438400"/>
            <a:ext cx="1428750" cy="1714500"/>
          </a:xfrm>
          <a:prstGeom prst="rect">
            <a:avLst/>
          </a:prstGeom>
          <a:noFill/>
          <a:ln w="9525">
            <a:noFill/>
            <a:miter lim="800000"/>
            <a:headEnd/>
            <a:tailEnd/>
          </a:ln>
        </p:spPr>
      </p:pic>
      <p:pic>
        <p:nvPicPr>
          <p:cNvPr id="13" name="Picture 8" descr="P5220645"/>
          <p:cNvPicPr>
            <a:picLocks noChangeAspect="1" noChangeArrowheads="1"/>
          </p:cNvPicPr>
          <p:nvPr/>
        </p:nvPicPr>
        <p:blipFill>
          <a:blip r:embed="rId4" cstate="print"/>
          <a:srcRect/>
          <a:stretch>
            <a:fillRect/>
          </a:stretch>
        </p:blipFill>
        <p:spPr bwMode="auto">
          <a:xfrm>
            <a:off x="7467600" y="4114800"/>
            <a:ext cx="1485136" cy="1981200"/>
          </a:xfrm>
          <a:prstGeom prst="rect">
            <a:avLst/>
          </a:prstGeom>
          <a:noFill/>
          <a:ln w="25400">
            <a:noFill/>
            <a:miter lim="800000"/>
            <a:headEnd/>
            <a:tailEnd/>
          </a:ln>
        </p:spPr>
      </p:pic>
      <p:pic>
        <p:nvPicPr>
          <p:cNvPr id="14" name="Picture 5" descr="Fire 3"/>
          <p:cNvPicPr>
            <a:picLocks noChangeAspect="1" noChangeArrowheads="1"/>
          </p:cNvPicPr>
          <p:nvPr/>
        </p:nvPicPr>
        <p:blipFill>
          <a:blip r:embed="rId5" cstate="print"/>
          <a:srcRect/>
          <a:stretch>
            <a:fillRect/>
          </a:stretch>
        </p:blipFill>
        <p:spPr bwMode="auto">
          <a:xfrm>
            <a:off x="7467600" y="1084963"/>
            <a:ext cx="1447800" cy="1353437"/>
          </a:xfrm>
          <a:prstGeom prst="rect">
            <a:avLst/>
          </a:prstGeom>
          <a:noFill/>
        </p:spPr>
      </p:pic>
      <p:sp>
        <p:nvSpPr>
          <p:cNvPr id="8" name="TextBox 7"/>
          <p:cNvSpPr txBox="1"/>
          <p:nvPr/>
        </p:nvSpPr>
        <p:spPr>
          <a:xfrm>
            <a:off x="1143000" y="5029200"/>
            <a:ext cx="6019800" cy="584775"/>
          </a:xfrm>
          <a:prstGeom prst="rect">
            <a:avLst/>
          </a:prstGeom>
          <a:noFill/>
          <a:ln>
            <a:solidFill>
              <a:schemeClr val="accent1"/>
            </a:solidFill>
          </a:ln>
        </p:spPr>
        <p:txBody>
          <a:bodyPr wrap="square" rtlCol="0">
            <a:spAutoFit/>
          </a:bodyPr>
          <a:lstStyle/>
          <a:p>
            <a:r>
              <a:rPr lang="en-US" sz="1600" dirty="0" smtClean="0"/>
              <a:t>GEF/C.41/09.Rev.01, </a:t>
            </a:r>
            <a:r>
              <a:rPr lang="ru-RU" sz="1600" i="1" dirty="0" smtClean="0"/>
              <a:t>Пересмотренная стратегия расширения взаимодействия с частным сектором</a:t>
            </a:r>
            <a:endParaRPr lang="en-US" sz="1600"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lIns="0" tIns="0" rIns="0" bIns="0"/>
          <a:lstStyle/>
          <a:p>
            <a:pPr>
              <a:lnSpc>
                <a:spcPct val="70000"/>
              </a:lnSpc>
            </a:pPr>
            <a:r>
              <a:rPr lang="ru-RU" dirty="0" smtClean="0"/>
              <a:t>Что такое финансовые инструменты, не относящиеся к грантам</a:t>
            </a:r>
            <a:r>
              <a:rPr lang="en-US" dirty="0" smtClean="0"/>
              <a:t>?</a:t>
            </a:r>
            <a:endParaRPr lang="en-US" dirty="0"/>
          </a:p>
        </p:txBody>
      </p:sp>
      <p:sp>
        <p:nvSpPr>
          <p:cNvPr id="3" name="Content Placeholder 2"/>
          <p:cNvSpPr>
            <a:spLocks noGrp="1"/>
          </p:cNvSpPr>
          <p:nvPr>
            <p:ph idx="1"/>
          </p:nvPr>
        </p:nvSpPr>
        <p:spPr>
          <a:xfrm>
            <a:off x="457200" y="1447800"/>
            <a:ext cx="8458200" cy="4267201"/>
          </a:xfrm>
        </p:spPr>
        <p:txBody>
          <a:bodyPr>
            <a:normAutofit fontScale="62500" lnSpcReduction="20000"/>
          </a:bodyPr>
          <a:lstStyle/>
          <a:p>
            <a:pPr lvl="0"/>
            <a:r>
              <a:rPr lang="ru-RU" dirty="0" smtClean="0"/>
              <a:t>Согласно Инструменту ГЭФ</a:t>
            </a:r>
            <a:r>
              <a:rPr lang="en-US" dirty="0" smtClean="0"/>
              <a:t>, </a:t>
            </a:r>
            <a:r>
              <a:rPr lang="ru-RU" dirty="0" smtClean="0"/>
              <a:t>это форма льготного финансирования,</a:t>
            </a:r>
            <a:r>
              <a:rPr lang="en-US" dirty="0" smtClean="0"/>
              <a:t> </a:t>
            </a:r>
            <a:r>
              <a:rPr lang="ru-RU" dirty="0" smtClean="0"/>
              <a:t>способная обеспечить доходность </a:t>
            </a:r>
            <a:r>
              <a:rPr lang="en-US" dirty="0" smtClean="0"/>
              <a:t>(</a:t>
            </a:r>
            <a:r>
              <a:rPr lang="ru-RU" dirty="0" smtClean="0"/>
              <a:t>или возвратность</a:t>
            </a:r>
            <a:r>
              <a:rPr lang="en-US" dirty="0" smtClean="0"/>
              <a:t>)</a:t>
            </a:r>
            <a:r>
              <a:rPr lang="ru-RU" dirty="0" smtClean="0"/>
              <a:t> предоставленных средств</a:t>
            </a:r>
            <a:r>
              <a:rPr lang="en-US" dirty="0" smtClean="0"/>
              <a:t>.</a:t>
            </a:r>
          </a:p>
          <a:p>
            <a:pPr lvl="0"/>
            <a:r>
              <a:rPr lang="ru-RU" dirty="0" smtClean="0"/>
              <a:t>Поступления от погашения ранее предоставленных кредитов увеличивают объём средств ГЭФ, доступных для будущих инвестиций</a:t>
            </a:r>
            <a:r>
              <a:rPr lang="en-US" dirty="0" smtClean="0"/>
              <a:t>.</a:t>
            </a:r>
          </a:p>
          <a:p>
            <a:pPr lvl="0"/>
            <a:r>
              <a:rPr lang="en-US" dirty="0" smtClean="0"/>
              <a:t> </a:t>
            </a:r>
            <a:r>
              <a:rPr lang="ru-RU" dirty="0" smtClean="0"/>
              <a:t>Примеры</a:t>
            </a:r>
            <a:r>
              <a:rPr lang="en-US" dirty="0" smtClean="0"/>
              <a:t>:</a:t>
            </a:r>
          </a:p>
          <a:p>
            <a:pPr lvl="1"/>
            <a:r>
              <a:rPr lang="ru-RU" dirty="0" smtClean="0"/>
              <a:t>Обусловленный грант</a:t>
            </a:r>
            <a:endParaRPr lang="en-US" dirty="0" smtClean="0"/>
          </a:p>
          <a:p>
            <a:pPr lvl="1"/>
            <a:r>
              <a:rPr lang="ru-RU" dirty="0" smtClean="0"/>
              <a:t>Гарантия покрытия кредитных рисков или гарантийный фонд для покрытия рисков</a:t>
            </a:r>
            <a:endParaRPr lang="en-US" dirty="0" smtClean="0"/>
          </a:p>
          <a:p>
            <a:pPr lvl="1"/>
            <a:r>
              <a:rPr lang="ru-RU" dirty="0" smtClean="0"/>
              <a:t>Вложение средств инвестиционных фондов в акционерный капитал</a:t>
            </a:r>
            <a:endParaRPr lang="en-US" dirty="0" smtClean="0"/>
          </a:p>
          <a:p>
            <a:pPr lvl="1"/>
            <a:r>
              <a:rPr lang="ru-RU" dirty="0" smtClean="0"/>
              <a:t>Займы на льготных условиях</a:t>
            </a:r>
            <a:endParaRPr lang="en-US" dirty="0" smtClean="0"/>
          </a:p>
          <a:p>
            <a:pPr lvl="1"/>
            <a:r>
              <a:rPr lang="ru-RU" dirty="0" smtClean="0"/>
              <a:t>Гарантия покрытия рисков неисполнения договора</a:t>
            </a:r>
            <a:endParaRPr lang="en-US" dirty="0" smtClean="0"/>
          </a:p>
          <a:p>
            <a:pPr lvl="1"/>
            <a:r>
              <a:rPr lang="ru-RU" dirty="0" smtClean="0"/>
              <a:t>Возобновляемый фонд</a:t>
            </a:r>
            <a:endParaRPr lang="en-US" dirty="0" smtClean="0"/>
          </a:p>
          <a:p>
            <a:pPr lvl="1"/>
            <a:r>
              <a:rPr lang="ru-RU" dirty="0" smtClean="0"/>
              <a:t>Ссудный фонд с распределением рисков для кредитов</a:t>
            </a:r>
            <a:endParaRPr lang="en-US" dirty="0" smtClean="0"/>
          </a:p>
          <a:p>
            <a:endParaRPr lang="en-US" dirty="0" smtClean="0"/>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r>
              <a:rPr lang="ru-RU" dirty="0" smtClean="0"/>
              <a:t>Текущая ситуация</a:t>
            </a:r>
            <a:endParaRPr lang="en-US" dirty="0"/>
          </a:p>
        </p:txBody>
      </p:sp>
      <p:sp>
        <p:nvSpPr>
          <p:cNvPr id="3" name="Content Placeholder 2"/>
          <p:cNvSpPr>
            <a:spLocks noGrp="1"/>
          </p:cNvSpPr>
          <p:nvPr>
            <p:ph idx="1"/>
          </p:nvPr>
        </p:nvSpPr>
        <p:spPr>
          <a:xfrm>
            <a:off x="152400" y="762000"/>
            <a:ext cx="8839200" cy="5486400"/>
          </a:xfrm>
        </p:spPr>
        <p:txBody>
          <a:bodyPr>
            <a:noAutofit/>
          </a:bodyPr>
          <a:lstStyle/>
          <a:p>
            <a:pPr>
              <a:lnSpc>
                <a:spcPts val="2400"/>
              </a:lnSpc>
              <a:spcBef>
                <a:spcPts val="0"/>
              </a:spcBef>
            </a:pPr>
            <a:r>
              <a:rPr lang="ru-RU" sz="2400" dirty="0" smtClean="0"/>
              <a:t>Секретариат ГЭФ во взаимодействии с МБР доработал операционные механизмы </a:t>
            </a:r>
            <a:r>
              <a:rPr lang="en-US" sz="2400" dirty="0" smtClean="0"/>
              <a:t>(</a:t>
            </a:r>
            <a:r>
              <a:rPr lang="en-US" sz="2400" i="1" dirty="0" smtClean="0"/>
              <a:t>C.42.Inf.08</a:t>
            </a:r>
            <a:r>
              <a:rPr lang="en-US" sz="2400" dirty="0" smtClean="0"/>
              <a:t>)</a:t>
            </a:r>
          </a:p>
          <a:p>
            <a:pPr>
              <a:lnSpc>
                <a:spcPts val="2400"/>
              </a:lnSpc>
              <a:spcBef>
                <a:spcPts val="0"/>
              </a:spcBef>
            </a:pPr>
            <a:r>
              <a:rPr lang="ru-RU" sz="2400" dirty="0" smtClean="0"/>
              <a:t>В рабочую программу ГЭФ, принятую в июне, включены две новых программы ГЧП:</a:t>
            </a:r>
            <a:endParaRPr lang="en-US" sz="2400" dirty="0" smtClean="0"/>
          </a:p>
          <a:p>
            <a:pPr lvl="1">
              <a:lnSpc>
                <a:spcPts val="2000"/>
              </a:lnSpc>
              <a:spcBef>
                <a:spcPts val="0"/>
              </a:spcBef>
            </a:pPr>
            <a:r>
              <a:rPr lang="ru-RU" sz="2000" dirty="0" smtClean="0"/>
              <a:t>Программа займов на развитие возобновляемых источников энергии, с бюджетом 20 млн. долл. США, совместно с </a:t>
            </a:r>
            <a:r>
              <a:rPr lang="ru-RU" sz="2000" dirty="0" err="1" smtClean="0"/>
              <a:t>АфБР</a:t>
            </a:r>
            <a:endParaRPr lang="en-US" sz="2000" dirty="0" smtClean="0"/>
          </a:p>
          <a:p>
            <a:pPr lvl="1">
              <a:lnSpc>
                <a:spcPts val="2000"/>
              </a:lnSpc>
              <a:spcBef>
                <a:spcPts val="0"/>
              </a:spcBef>
            </a:pPr>
            <a:r>
              <a:rPr lang="ru-RU" sz="2000" dirty="0" smtClean="0"/>
              <a:t>Программа инвестиций в акционерный капитал компаний, действующих в сферах экологически чистой энергетики и </a:t>
            </a:r>
            <a:r>
              <a:rPr lang="ru-RU" sz="2000" dirty="0" err="1" smtClean="0"/>
              <a:t>биоразнообразия</a:t>
            </a:r>
            <a:r>
              <a:rPr lang="ru-RU" sz="2000" dirty="0" smtClean="0"/>
              <a:t>, с бюджетом 15 млн. долл. США, совместно с ИБР</a:t>
            </a:r>
            <a:endParaRPr lang="en-US" sz="2000" dirty="0" smtClean="0"/>
          </a:p>
          <a:p>
            <a:pPr>
              <a:lnSpc>
                <a:spcPts val="2400"/>
              </a:lnSpc>
              <a:spcBef>
                <a:spcPts val="0"/>
              </a:spcBef>
            </a:pPr>
            <a:r>
              <a:rPr lang="ru-RU" sz="2400" dirty="0" smtClean="0"/>
              <a:t>МБР могут представлять на рассмотрение дополнительные предложения по программам государственно-частного партнерства для включения в будущие рабочие программы</a:t>
            </a:r>
            <a:r>
              <a:rPr lang="en-US" sz="2400" dirty="0" smtClean="0"/>
              <a:t>.</a:t>
            </a:r>
          </a:p>
          <a:p>
            <a:pPr>
              <a:lnSpc>
                <a:spcPts val="2400"/>
              </a:lnSpc>
              <a:spcBef>
                <a:spcPts val="0"/>
              </a:spcBef>
            </a:pPr>
            <a:r>
              <a:rPr lang="ru-RU" sz="2400" dirty="0" smtClean="0"/>
              <a:t>Учреждения-исполнители и страны могут в любое время включать в новые ИФП предложения об использовании финансовых инструментов, не относящихся к грантам</a:t>
            </a:r>
            <a:endParaRPr lang="en-US" sz="2400" dirty="0" smtClean="0"/>
          </a:p>
          <a:p>
            <a:pPr>
              <a:lnSpc>
                <a:spcPts val="2400"/>
              </a:lnSpc>
              <a:spcBef>
                <a:spcPts val="0"/>
              </a:spcBef>
            </a:pPr>
            <a:r>
              <a:rPr lang="ru-RU" sz="2400" dirty="0" smtClean="0"/>
              <a:t>ГЭФ во взаимодействии с ЮНИДО выявляет страны, желающие организовывать конкурсы МСП в рамках среднемасштабных проектов</a:t>
            </a:r>
            <a:r>
              <a:rPr lang="en-US" sz="2400" dirty="0" smtClean="0"/>
              <a: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ru-RU" dirty="0" err="1" smtClean="0">
                <a:solidFill>
                  <a:schemeClr val="bg1"/>
                </a:solidFill>
              </a:rPr>
              <a:t>Веб-сайт</a:t>
            </a:r>
            <a:r>
              <a:rPr lang="ru-RU" dirty="0" smtClean="0">
                <a:solidFill>
                  <a:schemeClr val="bg1"/>
                </a:solidFill>
              </a:rPr>
              <a:t> ГЭФ</a:t>
            </a:r>
            <a:endParaRPr lang="en-US" dirty="0">
              <a:solidFill>
                <a:schemeClr val="bg1"/>
              </a:solidFill>
            </a:endParaRPr>
          </a:p>
        </p:txBody>
      </p:sp>
      <p:sp>
        <p:nvSpPr>
          <p:cNvPr id="5" name="Content Placeholder 4"/>
          <p:cNvSpPr>
            <a:spLocks noGrp="1"/>
          </p:cNvSpPr>
          <p:nvPr>
            <p:ph idx="1"/>
          </p:nvPr>
        </p:nvSpPr>
        <p:spPr>
          <a:xfrm>
            <a:off x="457200" y="1524000"/>
            <a:ext cx="8229600" cy="4525963"/>
          </a:xfrm>
        </p:spPr>
        <p:txBody>
          <a:bodyPr/>
          <a:lstStyle/>
          <a:p>
            <a:r>
              <a:rPr lang="ru-RU" b="1" dirty="0" smtClean="0"/>
              <a:t>Материалы для Вас</a:t>
            </a:r>
            <a:r>
              <a:rPr lang="en-US" b="1" dirty="0" smtClean="0"/>
              <a:t>:</a:t>
            </a:r>
          </a:p>
          <a:p>
            <a:pPr lvl="1">
              <a:lnSpc>
                <a:spcPts val="2800"/>
              </a:lnSpc>
              <a:spcBef>
                <a:spcPts val="0"/>
              </a:spcBef>
            </a:pPr>
            <a:r>
              <a:rPr lang="ru-RU" dirty="0" smtClean="0"/>
              <a:t>Списки членов Совета и координаторов</a:t>
            </a:r>
            <a:endParaRPr lang="en-US" dirty="0" smtClean="0"/>
          </a:p>
          <a:p>
            <a:pPr lvl="1">
              <a:lnSpc>
                <a:spcPts val="2800"/>
              </a:lnSpc>
              <a:spcBef>
                <a:spcPts val="0"/>
              </a:spcBef>
            </a:pPr>
            <a:r>
              <a:rPr lang="ru-RU" dirty="0" err="1" smtClean="0"/>
              <a:t>Страновые</a:t>
            </a:r>
            <a:r>
              <a:rPr lang="ru-RU" dirty="0" smtClean="0"/>
              <a:t> обзоры</a:t>
            </a:r>
            <a:endParaRPr lang="en-US" dirty="0" smtClean="0"/>
          </a:p>
          <a:p>
            <a:pPr lvl="1">
              <a:lnSpc>
                <a:spcPts val="2800"/>
              </a:lnSpc>
              <a:spcBef>
                <a:spcPts val="0"/>
              </a:spcBef>
            </a:pPr>
            <a:r>
              <a:rPr lang="ru-RU" dirty="0" smtClean="0"/>
              <a:t>Информационные бюллетени по странам</a:t>
            </a:r>
            <a:endParaRPr lang="en-US" dirty="0" smtClean="0"/>
          </a:p>
          <a:p>
            <a:pPr lvl="1">
              <a:lnSpc>
                <a:spcPts val="2800"/>
              </a:lnSpc>
              <a:spcBef>
                <a:spcPts val="0"/>
              </a:spcBef>
            </a:pPr>
            <a:r>
              <a:rPr lang="ru-RU" dirty="0" smtClean="0"/>
              <a:t>Программа </a:t>
            </a:r>
            <a:r>
              <a:rPr lang="ru-RU" dirty="0" err="1" smtClean="0"/>
              <a:t>страновой</a:t>
            </a:r>
            <a:r>
              <a:rPr lang="ru-RU" dirty="0" smtClean="0"/>
              <a:t> поддержки</a:t>
            </a:r>
            <a:endParaRPr lang="en-US" dirty="0" smtClean="0"/>
          </a:p>
          <a:p>
            <a:pPr lvl="1">
              <a:lnSpc>
                <a:spcPts val="2800"/>
              </a:lnSpc>
              <a:spcBef>
                <a:spcPts val="0"/>
              </a:spcBef>
            </a:pPr>
            <a:r>
              <a:rPr lang="ru-RU" dirty="0" smtClean="0"/>
              <a:t>Документы и публикации</a:t>
            </a:r>
            <a:r>
              <a:rPr lang="en-US" dirty="0" smtClean="0"/>
              <a:t>:</a:t>
            </a:r>
          </a:p>
          <a:p>
            <a:pPr lvl="2">
              <a:lnSpc>
                <a:spcPts val="2400"/>
              </a:lnSpc>
              <a:spcBef>
                <a:spcPts val="0"/>
              </a:spcBef>
            </a:pPr>
            <a:r>
              <a:rPr lang="ru-RU" dirty="0" smtClean="0"/>
              <a:t>Документы Совета</a:t>
            </a:r>
            <a:endParaRPr lang="en-US" dirty="0" smtClean="0"/>
          </a:p>
          <a:p>
            <a:pPr lvl="2">
              <a:lnSpc>
                <a:spcPts val="2400"/>
              </a:lnSpc>
              <a:spcBef>
                <a:spcPts val="0"/>
              </a:spcBef>
            </a:pPr>
            <a:r>
              <a:rPr lang="ru-RU" dirty="0" smtClean="0"/>
              <a:t>Рабочие программы</a:t>
            </a:r>
            <a:endParaRPr lang="en-US" dirty="0" smtClean="0"/>
          </a:p>
          <a:p>
            <a:pPr lvl="2">
              <a:lnSpc>
                <a:spcPts val="2400"/>
              </a:lnSpc>
              <a:spcBef>
                <a:spcPts val="0"/>
              </a:spcBef>
            </a:pPr>
            <a:r>
              <a:rPr lang="ru-RU" dirty="0" smtClean="0"/>
              <a:t>Бюллетень по управлению программами ГЭФ</a:t>
            </a:r>
            <a:endParaRPr lang="en-US" dirty="0" smtClean="0"/>
          </a:p>
          <a:p>
            <a:pPr lvl="2">
              <a:lnSpc>
                <a:spcPts val="2400"/>
              </a:lnSpc>
              <a:spcBef>
                <a:spcPts val="0"/>
              </a:spcBef>
            </a:pPr>
            <a:r>
              <a:rPr lang="ru-RU" dirty="0" smtClean="0"/>
              <a:t>Публикации/видеоматериалы</a:t>
            </a:r>
            <a:endParaRPr lang="en-US" dirty="0" smtClean="0"/>
          </a:p>
          <a:p>
            <a:pPr lvl="1">
              <a:lnSpc>
                <a:spcPts val="2800"/>
              </a:lnSpc>
              <a:spcBef>
                <a:spcPts val="0"/>
              </a:spcBef>
            </a:pPr>
            <a:r>
              <a:rPr lang="ru-RU" dirty="0" smtClean="0"/>
              <a:t>Типовые формы </a:t>
            </a:r>
            <a:r>
              <a:rPr lang="en-US" dirty="0" smtClean="0"/>
              <a:t>–</a:t>
            </a:r>
            <a:r>
              <a:rPr lang="ru-RU" dirty="0" smtClean="0"/>
              <a:t> ИФП</a:t>
            </a:r>
            <a:r>
              <a:rPr lang="en-US" dirty="0" smtClean="0"/>
              <a:t>, </a:t>
            </a:r>
            <a:r>
              <a:rPr lang="ru-RU" dirty="0" smtClean="0"/>
              <a:t>стимулирующие мероприятия</a:t>
            </a:r>
            <a:endParaRPr lang="en-US" dirty="0" smtClean="0"/>
          </a:p>
          <a:p>
            <a:pPr lvl="1"/>
            <a:endParaRPr lang="en-US" dirty="0" smtClean="0"/>
          </a:p>
          <a:p>
            <a:pPr lvl="1"/>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ru-RU" b="1" dirty="0" smtClean="0"/>
              <a:t>Материалы для Вас</a:t>
            </a:r>
            <a:r>
              <a:rPr lang="en-US" b="1" dirty="0" smtClean="0"/>
              <a:t>:</a:t>
            </a:r>
          </a:p>
          <a:p>
            <a:pPr lvl="1"/>
            <a:r>
              <a:rPr lang="ru-RU" dirty="0" smtClean="0"/>
              <a:t>Имя пользователя и пароль</a:t>
            </a:r>
          </a:p>
          <a:p>
            <a:pPr lvl="1"/>
            <a:r>
              <a:rPr lang="ru-RU" dirty="0" smtClean="0"/>
              <a:t>Средство отслеживания концепций проектов на этапах, предшествующих подготовке ИФП</a:t>
            </a:r>
            <a:endParaRPr lang="en-US" dirty="0" smtClean="0"/>
          </a:p>
          <a:p>
            <a:pPr lvl="1"/>
            <a:r>
              <a:rPr lang="ru-RU" dirty="0" smtClean="0"/>
              <a:t>Сведения о проектах</a:t>
            </a:r>
            <a:r>
              <a:rPr lang="en-US" dirty="0" smtClean="0"/>
              <a:t>:</a:t>
            </a:r>
          </a:p>
          <a:p>
            <a:pPr lvl="2"/>
            <a:r>
              <a:rPr lang="ru-RU" dirty="0" smtClean="0"/>
              <a:t>Где найти ИФП, РДП</a:t>
            </a:r>
            <a:r>
              <a:rPr lang="en-US" dirty="0" smtClean="0"/>
              <a:t>, </a:t>
            </a:r>
            <a:r>
              <a:rPr lang="ru-RU" dirty="0" smtClean="0"/>
              <a:t>ООП</a:t>
            </a:r>
            <a:endParaRPr lang="en-US" dirty="0" smtClean="0"/>
          </a:p>
        </p:txBody>
      </p:sp>
      <p:sp>
        <p:nvSpPr>
          <p:cNvPr id="7" name="Title 6"/>
          <p:cNvSpPr>
            <a:spLocks noGrp="1"/>
          </p:cNvSpPr>
          <p:nvPr>
            <p:ph type="title"/>
          </p:nvPr>
        </p:nvSpPr>
        <p:spPr>
          <a:xfrm>
            <a:off x="0" y="0"/>
            <a:ext cx="9144000" cy="1417638"/>
          </a:xfrm>
          <a:solidFill>
            <a:schemeClr val="accent1"/>
          </a:solidFill>
        </p:spPr>
        <p:txBody>
          <a:bodyPr/>
          <a:lstStyle/>
          <a:p>
            <a:r>
              <a:rPr lang="ru-RU" sz="5400" dirty="0" smtClean="0">
                <a:solidFill>
                  <a:schemeClr val="bg1"/>
                </a:solidFill>
              </a:rPr>
              <a:t>ИСУП</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chemeClr val="tx1"/>
                </a:solidFill>
              </a:rPr>
              <a:t>Этапы осуществления проекта</a:t>
            </a:r>
            <a:endParaRPr lang="en-US" dirty="0">
              <a:solidFill>
                <a:schemeClr val="tx1"/>
              </a:solidFill>
            </a:endParaRPr>
          </a:p>
        </p:txBody>
      </p:sp>
      <p:sp>
        <p:nvSpPr>
          <p:cNvPr id="3" name="Content Placeholder 2"/>
          <p:cNvSpPr>
            <a:spLocks noGrp="1"/>
          </p:cNvSpPr>
          <p:nvPr>
            <p:ph idx="1"/>
          </p:nvPr>
        </p:nvSpPr>
        <p:spPr>
          <a:xfrm>
            <a:off x="457200" y="1371600"/>
            <a:ext cx="8229600" cy="4525963"/>
          </a:xfrm>
        </p:spPr>
        <p:txBody>
          <a:bodyPr/>
          <a:lstStyle/>
          <a:p>
            <a:r>
              <a:rPr lang="ru-RU" sz="2800" dirty="0" smtClean="0"/>
              <a:t>Утверждение проекта организацией-исполнителем в соответствии с её собственными правилами и процедурами</a:t>
            </a:r>
            <a:endParaRPr lang="en-US" sz="2800" dirty="0" smtClean="0"/>
          </a:p>
          <a:p>
            <a:r>
              <a:rPr lang="ru-RU" sz="2800" dirty="0" smtClean="0"/>
              <a:t>Начало осуществления</a:t>
            </a:r>
            <a:r>
              <a:rPr lang="en-US" sz="2800" dirty="0" smtClean="0"/>
              <a:t>, </a:t>
            </a:r>
            <a:r>
              <a:rPr lang="ru-RU" sz="2800" dirty="0" smtClean="0"/>
              <a:t>включая начальный этап</a:t>
            </a:r>
            <a:endParaRPr lang="en-US" sz="2800" dirty="0" smtClean="0"/>
          </a:p>
          <a:p>
            <a:r>
              <a:rPr lang="ru-RU" sz="2800" dirty="0" smtClean="0"/>
              <a:t>Продолжение осуществления</a:t>
            </a:r>
            <a:r>
              <a:rPr lang="en-US" sz="2800" dirty="0" smtClean="0"/>
              <a:t>, </a:t>
            </a:r>
            <a:r>
              <a:rPr lang="ru-RU" sz="2800" dirty="0" smtClean="0"/>
              <a:t>мониторинг и оценка в соответствии с политикой </a:t>
            </a:r>
            <a:r>
              <a:rPr lang="ru-RU" sz="2800" dirty="0" err="1" smtClean="0"/>
              <a:t>МиО</a:t>
            </a:r>
            <a:r>
              <a:rPr lang="ru-RU" sz="2800" dirty="0" smtClean="0"/>
              <a:t> ГЭФ и организации-исполнителя</a:t>
            </a:r>
            <a:endParaRPr lang="en-US" sz="2800" dirty="0" smtClean="0"/>
          </a:p>
          <a:p>
            <a:r>
              <a:rPr lang="ru-RU" sz="2800" dirty="0" smtClean="0"/>
              <a:t>Завершение проекта</a:t>
            </a:r>
            <a:r>
              <a:rPr lang="en-US" sz="2800" dirty="0" smtClean="0"/>
              <a:t>, </a:t>
            </a:r>
            <a:r>
              <a:rPr lang="ru-RU" sz="2800" dirty="0" smtClean="0"/>
              <a:t>итоговая оценка</a:t>
            </a:r>
            <a:r>
              <a:rPr lang="en-US" sz="2800" dirty="0" smtClean="0"/>
              <a:t>, </a:t>
            </a:r>
            <a:r>
              <a:rPr lang="ru-RU" sz="2800" dirty="0" smtClean="0"/>
              <a:t>финансовое закрытие</a:t>
            </a:r>
            <a:r>
              <a:rPr lang="en-US" sz="2800" dirty="0" smtClean="0"/>
              <a:t>, </a:t>
            </a:r>
            <a:r>
              <a:rPr lang="ru-RU" sz="2800" dirty="0" smtClean="0"/>
              <a:t>включая аудиторские и иные отчеты</a:t>
            </a:r>
            <a:endParaRPr lang="en-US" sz="2800" dirty="0" smtClean="0"/>
          </a:p>
        </p:txBody>
      </p:sp>
    </p:spTree>
    <p:extLst>
      <p:ext uri="{BB962C8B-B14F-4D97-AF65-F5344CB8AC3E}">
        <p14:creationId xmlns:p14="http://schemas.microsoft.com/office/powerpoint/2010/main" val="41442458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ru-RU" dirty="0" smtClean="0">
                <a:solidFill>
                  <a:schemeClr val="tx1"/>
                </a:solidFill>
              </a:rPr>
              <a:t>Обязанности Организаций</a:t>
            </a:r>
            <a:endParaRPr lang="en-US" dirty="0">
              <a:solidFill>
                <a:schemeClr val="tx1"/>
              </a:solidFill>
            </a:endParaRPr>
          </a:p>
        </p:txBody>
      </p:sp>
      <p:sp>
        <p:nvSpPr>
          <p:cNvPr id="3" name="Content Placeholder 2"/>
          <p:cNvSpPr>
            <a:spLocks noGrp="1"/>
          </p:cNvSpPr>
          <p:nvPr>
            <p:ph idx="1"/>
          </p:nvPr>
        </p:nvSpPr>
        <p:spPr>
          <a:xfrm>
            <a:off x="457200" y="838200"/>
            <a:ext cx="8305800" cy="5105400"/>
          </a:xfrm>
        </p:spPr>
        <p:txBody>
          <a:bodyPr/>
          <a:lstStyle/>
          <a:p>
            <a:pPr marL="0" indent="0">
              <a:buNone/>
            </a:pPr>
            <a:r>
              <a:rPr lang="ru-RU" sz="2200" b="1" dirty="0" smtClean="0"/>
              <a:t>Функции надзора за осуществлением проектов возлагаются на Организации ГЭФ</a:t>
            </a:r>
            <a:r>
              <a:rPr lang="en-US" sz="2200" b="1" dirty="0" smtClean="0"/>
              <a:t>:</a:t>
            </a:r>
          </a:p>
          <a:p>
            <a:pPr lvl="1"/>
            <a:r>
              <a:rPr lang="ru-RU" sz="1800" dirty="0" smtClean="0"/>
              <a:t>Обеспечение качественной подготовки проектов</a:t>
            </a:r>
            <a:r>
              <a:rPr lang="en-US" sz="1800" dirty="0" smtClean="0"/>
              <a:t>, </a:t>
            </a:r>
            <a:r>
              <a:rPr lang="ru-RU" sz="1800" dirty="0" smtClean="0"/>
              <a:t>соответствия стандартам и политике ГЭФ</a:t>
            </a:r>
            <a:endParaRPr lang="en-US" sz="1800" dirty="0" smtClean="0"/>
          </a:p>
          <a:p>
            <a:pPr lvl="1"/>
            <a:r>
              <a:rPr lang="ru-RU" sz="1800" dirty="0" smtClean="0"/>
              <a:t>Перечисление средств организации-исполнителю и надзор за осуществлением проекта</a:t>
            </a:r>
            <a:endParaRPr lang="en-US" sz="1800" dirty="0" smtClean="0"/>
          </a:p>
          <a:p>
            <a:pPr lvl="1"/>
            <a:r>
              <a:rPr lang="ru-RU" sz="1800" dirty="0" smtClean="0"/>
              <a:t>Ответственность перед Советом ГЭФ за реализацию и результаты проекта</a:t>
            </a:r>
            <a:endParaRPr lang="en-US" sz="1800" dirty="0" smtClean="0"/>
          </a:p>
          <a:p>
            <a:pPr lvl="1"/>
            <a:r>
              <a:rPr lang="ru-RU" sz="1800" dirty="0" smtClean="0"/>
              <a:t>Информирование национального координатора ГЭФ, получение его/её одобрения</a:t>
            </a:r>
            <a:endParaRPr lang="en-US" sz="1800" dirty="0" smtClean="0"/>
          </a:p>
          <a:p>
            <a:pPr lvl="1"/>
            <a:r>
              <a:rPr lang="ru-RU" sz="1800" dirty="0" smtClean="0"/>
              <a:t>Привлечение средств в порядке целевого </a:t>
            </a:r>
            <a:r>
              <a:rPr lang="ru-RU" sz="1800" dirty="0" err="1" smtClean="0"/>
              <a:t>софинансирования</a:t>
            </a:r>
            <a:endParaRPr lang="en-US" sz="1800" dirty="0" smtClean="0"/>
          </a:p>
          <a:p>
            <a:pPr marL="0" indent="0">
              <a:spcBef>
                <a:spcPts val="1800"/>
              </a:spcBef>
              <a:buNone/>
            </a:pPr>
            <a:r>
              <a:rPr lang="ru-RU" sz="2200" b="1" dirty="0" smtClean="0"/>
              <a:t>Исполнением проекта руководит Организация-исполнитель</a:t>
            </a:r>
            <a:r>
              <a:rPr lang="en-US" sz="2200" b="1" dirty="0" smtClean="0"/>
              <a:t>: </a:t>
            </a:r>
          </a:p>
          <a:p>
            <a:pPr lvl="1"/>
            <a:r>
              <a:rPr lang="ru-RU" sz="1800" dirty="0" smtClean="0"/>
              <a:t>Ведущая роль и обеспечение достижения результатов проекта</a:t>
            </a:r>
            <a:endParaRPr lang="en-US" sz="1800" dirty="0" smtClean="0"/>
          </a:p>
          <a:p>
            <a:pPr lvl="1"/>
            <a:r>
              <a:rPr lang="ru-RU" sz="1800" dirty="0" smtClean="0"/>
              <a:t>Повседневное управление средствами проекта</a:t>
            </a:r>
            <a:endParaRPr lang="en-US" sz="1800" dirty="0" smtClean="0"/>
          </a:p>
          <a:p>
            <a:pPr lvl="1"/>
            <a:r>
              <a:rPr lang="ru-RU" sz="1800" dirty="0" smtClean="0"/>
              <a:t>Представление Организации ГЭФ необходимых отчетов о результатах проекта и управлении его средствами</a:t>
            </a:r>
            <a:endParaRPr lang="en-US" sz="1800" dirty="0" smtClean="0"/>
          </a:p>
          <a:p>
            <a:pPr lvl="1"/>
            <a:endParaRPr lang="en-US" dirty="0"/>
          </a:p>
        </p:txBody>
      </p:sp>
    </p:spTree>
    <p:extLst>
      <p:ext uri="{BB962C8B-B14F-4D97-AF65-F5344CB8AC3E}">
        <p14:creationId xmlns:p14="http://schemas.microsoft.com/office/powerpoint/2010/main" val="2934485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Content Placeholder 5"/>
          <p:cNvSpPr>
            <a:spLocks noGrp="1"/>
          </p:cNvSpPr>
          <p:nvPr>
            <p:ph sz="quarter" idx="4"/>
          </p:nvPr>
        </p:nvSpPr>
        <p:spPr>
          <a:xfrm>
            <a:off x="762000" y="1828800"/>
            <a:ext cx="7696200" cy="3581400"/>
          </a:xfrm>
          <a:noFill/>
        </p:spPr>
        <p:txBody>
          <a:bodyPr>
            <a:normAutofit fontScale="92500" lnSpcReduction="10000"/>
          </a:bodyPr>
          <a:lstStyle/>
          <a:p>
            <a:pPr>
              <a:lnSpc>
                <a:spcPct val="150000"/>
              </a:lnSpc>
              <a:spcBef>
                <a:spcPts val="0"/>
              </a:spcBef>
              <a:buFont typeface="Wingdings" pitchFamily="2" charset="2"/>
              <a:buChar char="ü"/>
              <a:defRPr/>
            </a:pPr>
            <a:r>
              <a:rPr lang="ru-RU" dirty="0" err="1" smtClean="0">
                <a:latin typeface="Calibri" pitchFamily="34" charset="0"/>
              </a:rPr>
              <a:t>Биоразнообразие</a:t>
            </a:r>
            <a:r>
              <a:rPr lang="ru-RU" dirty="0" smtClean="0">
                <a:latin typeface="Calibri" pitchFamily="34" charset="0"/>
              </a:rPr>
              <a:t>, изменение климата и деградация земель</a:t>
            </a:r>
            <a:endParaRPr lang="en-US" dirty="0" smtClean="0">
              <a:latin typeface="Calibri" pitchFamily="34" charset="0"/>
            </a:endParaRPr>
          </a:p>
          <a:p>
            <a:pPr>
              <a:lnSpc>
                <a:spcPct val="150000"/>
              </a:lnSpc>
              <a:spcBef>
                <a:spcPts val="0"/>
              </a:spcBef>
              <a:buFont typeface="Wingdings" pitchFamily="2" charset="2"/>
              <a:buChar char="ü"/>
              <a:defRPr/>
            </a:pPr>
            <a:r>
              <a:rPr lang="ru-RU" dirty="0" smtClean="0">
                <a:latin typeface="Calibri" pitchFamily="34" charset="0"/>
              </a:rPr>
              <a:t>Всем странам выделяются индивидуальные ассигнования</a:t>
            </a:r>
            <a:endParaRPr lang="en-US" dirty="0" smtClean="0">
              <a:latin typeface="Calibri" pitchFamily="34" charset="0"/>
            </a:endParaRPr>
          </a:p>
          <a:p>
            <a:pPr marL="342900" lvl="1" indent="-342900">
              <a:lnSpc>
                <a:spcPct val="150000"/>
              </a:lnSpc>
              <a:spcBef>
                <a:spcPts val="0"/>
              </a:spcBef>
              <a:buFont typeface="Wingdings" pitchFamily="2" charset="2"/>
              <a:buChar char="ü"/>
              <a:defRPr/>
            </a:pPr>
            <a:r>
              <a:rPr lang="ru-RU" sz="2400" dirty="0" smtClean="0">
                <a:latin typeface="Calibri" pitchFamily="34" charset="0"/>
              </a:rPr>
              <a:t>Минимальный размер ассигнований</a:t>
            </a:r>
            <a:r>
              <a:rPr lang="en-US" sz="2400" dirty="0" smtClean="0">
                <a:latin typeface="Calibri" pitchFamily="34" charset="0"/>
              </a:rPr>
              <a:t>: </a:t>
            </a:r>
            <a:r>
              <a:rPr lang="ru-RU" sz="2400" dirty="0" smtClean="0">
                <a:latin typeface="Calibri" pitchFamily="34" charset="0"/>
              </a:rPr>
              <a:t>ИК - </a:t>
            </a:r>
            <a:r>
              <a:rPr lang="en-US" sz="2400" dirty="0" smtClean="0">
                <a:latin typeface="Calibri" pitchFamily="34" charset="0"/>
              </a:rPr>
              <a:t>2 </a:t>
            </a:r>
            <a:r>
              <a:rPr lang="ru-RU" sz="2400" dirty="0" smtClean="0">
                <a:latin typeface="Calibri" pitchFamily="34" charset="0"/>
              </a:rPr>
              <a:t>млн. долл. США</a:t>
            </a:r>
            <a:r>
              <a:rPr lang="en-US" sz="2400" dirty="0" smtClean="0">
                <a:latin typeface="Calibri" pitchFamily="34" charset="0"/>
              </a:rPr>
              <a:t>, </a:t>
            </a:r>
            <a:r>
              <a:rPr lang="ru-RU" sz="2400" dirty="0" smtClean="0">
                <a:latin typeface="Calibri" pitchFamily="34" charset="0"/>
              </a:rPr>
              <a:t>БР – </a:t>
            </a:r>
            <a:r>
              <a:rPr lang="en-US" sz="2400" dirty="0" smtClean="0">
                <a:latin typeface="Calibri" pitchFamily="34" charset="0"/>
              </a:rPr>
              <a:t>1</a:t>
            </a:r>
            <a:r>
              <a:rPr lang="ru-RU" sz="2400" dirty="0" smtClean="0">
                <a:latin typeface="Calibri" pitchFamily="34" charset="0"/>
              </a:rPr>
              <a:t>,</a:t>
            </a:r>
            <a:r>
              <a:rPr lang="en-US" sz="2400" dirty="0" smtClean="0">
                <a:latin typeface="Calibri" pitchFamily="34" charset="0"/>
              </a:rPr>
              <a:t>5 </a:t>
            </a:r>
            <a:r>
              <a:rPr lang="ru-RU" sz="2400" dirty="0" smtClean="0">
                <a:latin typeface="Calibri" pitchFamily="34" charset="0"/>
              </a:rPr>
              <a:t>млн. долл. США</a:t>
            </a:r>
            <a:r>
              <a:rPr lang="en-US" sz="2400" dirty="0" smtClean="0">
                <a:latin typeface="Calibri" pitchFamily="34" charset="0"/>
              </a:rPr>
              <a:t>, </a:t>
            </a:r>
            <a:r>
              <a:rPr lang="ru-RU" sz="2400" dirty="0" smtClean="0">
                <a:latin typeface="Calibri" pitchFamily="34" charset="0"/>
              </a:rPr>
              <a:t>ДЗ – </a:t>
            </a:r>
            <a:r>
              <a:rPr lang="en-US" sz="2400" dirty="0" smtClean="0">
                <a:latin typeface="Calibri" pitchFamily="34" charset="0"/>
              </a:rPr>
              <a:t>0</a:t>
            </a:r>
            <a:r>
              <a:rPr lang="ru-RU" sz="2400" dirty="0" smtClean="0">
                <a:latin typeface="Calibri" pitchFamily="34" charset="0"/>
              </a:rPr>
              <a:t>,</a:t>
            </a:r>
            <a:r>
              <a:rPr lang="en-US" sz="2400" dirty="0" smtClean="0">
                <a:latin typeface="Calibri" pitchFamily="34" charset="0"/>
              </a:rPr>
              <a:t>5 </a:t>
            </a:r>
            <a:r>
              <a:rPr lang="ru-RU" sz="2400" dirty="0" smtClean="0">
                <a:latin typeface="Calibri" pitchFamily="34" charset="0"/>
              </a:rPr>
              <a:t>млн. долл. США</a:t>
            </a:r>
            <a:endParaRPr lang="en-US" dirty="0" smtClean="0">
              <a:latin typeface="Calibri" pitchFamily="34" charset="0"/>
            </a:endParaRPr>
          </a:p>
          <a:p>
            <a:pPr>
              <a:lnSpc>
                <a:spcPct val="150000"/>
              </a:lnSpc>
              <a:spcBef>
                <a:spcPts val="0"/>
              </a:spcBef>
              <a:buFont typeface="Wingdings" pitchFamily="2" charset="2"/>
              <a:buChar char="ü"/>
              <a:defRPr/>
            </a:pPr>
            <a:r>
              <a:rPr lang="ru-RU" dirty="0" smtClean="0">
                <a:latin typeface="Calibri" pitchFamily="34" charset="0"/>
              </a:rPr>
              <a:t>Гибкий подход к ассигнованиям небольшого совокупного размера </a:t>
            </a:r>
            <a:r>
              <a:rPr lang="en-US" dirty="0" smtClean="0">
                <a:latin typeface="Calibri" pitchFamily="34" charset="0"/>
              </a:rPr>
              <a:t>(7 </a:t>
            </a:r>
            <a:r>
              <a:rPr lang="ru-RU" dirty="0" smtClean="0">
                <a:latin typeface="Calibri" pitchFamily="34" charset="0"/>
              </a:rPr>
              <a:t>млн. долл. США</a:t>
            </a:r>
            <a:r>
              <a:rPr lang="en-US" dirty="0" smtClean="0">
                <a:latin typeface="Calibri" pitchFamily="34" charset="0"/>
              </a:rPr>
              <a:t>)</a:t>
            </a:r>
            <a:endParaRPr lang="en-US" dirty="0" smtClean="0">
              <a:solidFill>
                <a:schemeClr val="tx1"/>
              </a:solidFill>
              <a:latin typeface="Calibri" pitchFamily="34" charset="0"/>
            </a:endParaRPr>
          </a:p>
          <a:p>
            <a:pPr>
              <a:buFont typeface="Wingdings" pitchFamily="2" charset="2"/>
              <a:buChar char="ü"/>
              <a:defRPr/>
            </a:pPr>
            <a:endParaRPr lang="en-US" dirty="0" smtClean="0">
              <a:solidFill>
                <a:schemeClr val="tx1"/>
              </a:solidFill>
              <a:latin typeface="Calibri" pitchFamily="34" charset="0"/>
            </a:endParaRPr>
          </a:p>
        </p:txBody>
      </p:sp>
      <p:sp>
        <p:nvSpPr>
          <p:cNvPr id="6" name="Title 3"/>
          <p:cNvSpPr txBox="1">
            <a:spLocks/>
          </p:cNvSpPr>
          <p:nvPr/>
        </p:nvSpPr>
        <p:spPr bwMode="auto">
          <a:xfrm>
            <a:off x="0" y="0"/>
            <a:ext cx="9144000" cy="12954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ru-RU" sz="4400" b="1" dirty="0" smtClean="0">
                <a:solidFill>
                  <a:schemeClr val="bg1"/>
                </a:solidFill>
                <a:latin typeface="+mj-lt"/>
                <a:ea typeface="+mj-ea"/>
                <a:cs typeface="+mj-cs"/>
              </a:rPr>
              <a:t>Система прозрачного распределения ресурсов </a:t>
            </a:r>
            <a:r>
              <a:rPr lang="en-US" sz="4400" b="1" dirty="0" smtClean="0">
                <a:solidFill>
                  <a:schemeClr val="bg1"/>
                </a:solidFill>
                <a:latin typeface="+mj-lt"/>
                <a:ea typeface="+mj-ea"/>
                <a:cs typeface="+mj-cs"/>
              </a:rPr>
              <a:t>(</a:t>
            </a:r>
            <a:r>
              <a:rPr lang="ru-RU" sz="4400" b="1" dirty="0" smtClean="0">
                <a:solidFill>
                  <a:schemeClr val="bg1"/>
                </a:solidFill>
                <a:latin typeface="+mj-lt"/>
                <a:ea typeface="+mj-ea"/>
                <a:cs typeface="+mj-cs"/>
              </a:rPr>
              <a:t>СТАР</a:t>
            </a:r>
            <a:r>
              <a:rPr lang="en-US" sz="4400" b="1" dirty="0" smtClean="0">
                <a:solidFill>
                  <a:schemeClr val="bg1"/>
                </a:solidFill>
                <a:latin typeface="+mj-lt"/>
                <a:ea typeface="+mj-ea"/>
                <a:cs typeface="+mj-cs"/>
              </a:rPr>
              <a:t>)</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nSpc>
                <a:spcPct val="85000"/>
              </a:lnSpc>
              <a:defRPr/>
            </a:pPr>
            <a:r>
              <a:rPr lang="ru-RU" sz="4000" dirty="0" smtClean="0">
                <a:latin typeface="Calibri" pitchFamily="34" charset="0"/>
              </a:rPr>
              <a:t>Программы без индивидуальных ассигнований</a:t>
            </a:r>
            <a:endParaRPr lang="en-US" sz="4000" dirty="0" smtClean="0">
              <a:latin typeface="Calibri" pitchFamily="34" charset="0"/>
            </a:endParaRPr>
          </a:p>
        </p:txBody>
      </p:sp>
      <p:sp>
        <p:nvSpPr>
          <p:cNvPr id="34819" name="Content Placeholder 2"/>
          <p:cNvSpPr>
            <a:spLocks noGrp="1"/>
          </p:cNvSpPr>
          <p:nvPr>
            <p:ph idx="1"/>
          </p:nvPr>
        </p:nvSpPr>
        <p:spPr>
          <a:xfrm>
            <a:off x="762000" y="1447800"/>
            <a:ext cx="8077200" cy="4419600"/>
          </a:xfrm>
          <a:noFill/>
        </p:spPr>
        <p:txBody>
          <a:bodyPr/>
          <a:lstStyle/>
          <a:p>
            <a:pPr>
              <a:buFont typeface="Wingdings" pitchFamily="2" charset="2"/>
              <a:buChar char="§"/>
              <a:defRPr/>
            </a:pPr>
            <a:r>
              <a:rPr lang="ru-RU" sz="2500" dirty="0" smtClean="0">
                <a:solidFill>
                  <a:schemeClr val="tx1"/>
                </a:solidFill>
                <a:latin typeface="Calibri" pitchFamily="34" charset="0"/>
              </a:rPr>
              <a:t>Международные воды</a:t>
            </a:r>
            <a:endParaRPr lang="en-US" sz="2500" dirty="0" smtClean="0">
              <a:solidFill>
                <a:schemeClr val="tx1"/>
              </a:solidFill>
              <a:latin typeface="Calibri" pitchFamily="34" charset="0"/>
            </a:endParaRPr>
          </a:p>
          <a:p>
            <a:pPr>
              <a:buFont typeface="Wingdings" pitchFamily="2" charset="2"/>
              <a:buChar char="§"/>
              <a:defRPr/>
            </a:pPr>
            <a:r>
              <a:rPr lang="ru-RU" sz="2500" dirty="0" smtClean="0"/>
              <a:t>Стойкие органические загрязнители </a:t>
            </a:r>
            <a:r>
              <a:rPr lang="ru-RU" sz="2500" dirty="0" smtClean="0">
                <a:solidFill>
                  <a:schemeClr val="tx1"/>
                </a:solidFill>
                <a:latin typeface="Calibri" pitchFamily="34" charset="0"/>
              </a:rPr>
              <a:t>и </a:t>
            </a:r>
            <a:r>
              <a:rPr lang="ru-RU" sz="2500" dirty="0" smtClean="0"/>
              <a:t>рациональное использование химических веществ</a:t>
            </a:r>
            <a:endParaRPr lang="en-US" sz="2500" dirty="0" smtClean="0">
              <a:solidFill>
                <a:schemeClr val="tx1"/>
              </a:solidFill>
              <a:latin typeface="Calibri" pitchFamily="34" charset="0"/>
            </a:endParaRPr>
          </a:p>
          <a:p>
            <a:pPr>
              <a:buFont typeface="Wingdings" pitchFamily="2" charset="2"/>
              <a:buChar char="§"/>
              <a:defRPr/>
            </a:pPr>
            <a:r>
              <a:rPr lang="ru-RU" sz="2400" dirty="0" smtClean="0">
                <a:latin typeface="Calibri" pitchFamily="34" charset="0"/>
              </a:rPr>
              <a:t>Устойчивое лесопользование</a:t>
            </a:r>
            <a:endParaRPr lang="en-US" sz="2400" dirty="0" smtClean="0">
              <a:latin typeface="Calibri" pitchFamily="34" charset="0"/>
            </a:endParaRPr>
          </a:p>
          <a:p>
            <a:pPr>
              <a:buFont typeface="Wingdings" pitchFamily="2" charset="2"/>
              <a:buChar char="§"/>
              <a:defRPr/>
            </a:pPr>
            <a:r>
              <a:rPr lang="ru-RU" sz="2400" dirty="0" smtClean="0">
                <a:latin typeface="Calibri" pitchFamily="34" charset="0"/>
              </a:rPr>
              <a:t>Стимулирующие мероприятия</a:t>
            </a:r>
            <a:endParaRPr lang="en-US" sz="2400" dirty="0" smtClean="0">
              <a:latin typeface="Calibri" pitchFamily="34" charset="0"/>
            </a:endParaRPr>
          </a:p>
          <a:p>
            <a:pPr>
              <a:buFont typeface="Wingdings" pitchFamily="2" charset="2"/>
              <a:buChar char="§"/>
              <a:defRPr/>
            </a:pPr>
            <a:r>
              <a:rPr lang="ru-RU" sz="2400" dirty="0" smtClean="0">
                <a:latin typeface="Calibri" pitchFamily="34" charset="0"/>
              </a:rPr>
              <a:t>Сквозная программа наращивания потенциала</a:t>
            </a:r>
            <a:endParaRPr lang="en-US" sz="2400" dirty="0" smtClean="0">
              <a:latin typeface="Calibri" pitchFamily="34" charset="0"/>
            </a:endParaRPr>
          </a:p>
          <a:p>
            <a:pPr>
              <a:buFont typeface="Wingdings" pitchFamily="2" charset="2"/>
              <a:buChar char="§"/>
              <a:defRPr/>
            </a:pPr>
            <a:r>
              <a:rPr lang="ru-RU" sz="2500" dirty="0" smtClean="0">
                <a:solidFill>
                  <a:schemeClr val="tx1"/>
                </a:solidFill>
                <a:latin typeface="Calibri" pitchFamily="34" charset="0"/>
              </a:rPr>
              <a:t>Программа поддержки стран</a:t>
            </a:r>
            <a:endParaRPr lang="ru-RU" sz="2500" dirty="0" smtClean="0">
              <a:latin typeface="Calibri" pitchFamily="34" charset="0"/>
            </a:endParaRPr>
          </a:p>
          <a:p>
            <a:pPr>
              <a:buFont typeface="Wingdings" pitchFamily="2" charset="2"/>
              <a:buChar char="§"/>
              <a:defRPr/>
            </a:pPr>
            <a:r>
              <a:rPr lang="ru-RU" sz="2500" dirty="0" smtClean="0">
                <a:latin typeface="Calibri" pitchFamily="34" charset="0"/>
              </a:rPr>
              <a:t>Региональные и глобальные проекты/программы</a:t>
            </a:r>
            <a:endParaRPr lang="en-US" sz="2500" dirty="0" smtClean="0">
              <a:solidFill>
                <a:schemeClr val="tx1"/>
              </a:solidFill>
              <a:latin typeface="Calibri" pitchFamily="34" charset="0"/>
            </a:endParaRPr>
          </a:p>
          <a:p>
            <a:pPr>
              <a:buFont typeface="Wingdings" pitchFamily="2" charset="2"/>
              <a:buChar char="§"/>
              <a:defRPr/>
            </a:pPr>
            <a:r>
              <a:rPr lang="ru-RU" sz="2500" dirty="0" smtClean="0">
                <a:solidFill>
                  <a:schemeClr val="tx1"/>
                </a:solidFill>
                <a:latin typeface="Calibri" pitchFamily="34" charset="0"/>
              </a:rPr>
              <a:t>Программа малых грантов ГЭФ</a:t>
            </a:r>
            <a:endParaRPr lang="en-US" sz="2500" dirty="0" smtClean="0">
              <a:solidFill>
                <a:schemeClr val="tx1"/>
              </a:solidFill>
              <a:latin typeface="Calibri" pitchFamily="34" charset="0"/>
            </a:endParaRPr>
          </a:p>
          <a:p>
            <a:pPr>
              <a:buFont typeface="Wingdings" pitchFamily="2" charset="2"/>
              <a:buChar char="§"/>
              <a:defRPr/>
            </a:pPr>
            <a:r>
              <a:rPr lang="ru-RU" sz="2500" dirty="0" smtClean="0"/>
              <a:t>Сотрудничество с частным сектором</a:t>
            </a:r>
            <a:r>
              <a:rPr lang="en-US" sz="2500" dirty="0" smtClean="0">
                <a:solidFill>
                  <a:schemeClr val="tx1"/>
                </a:solidFill>
                <a:latin typeface="Calibri" pitchFamily="34" charset="0"/>
              </a:rPr>
              <a:t> </a:t>
            </a:r>
            <a:endParaRPr lang="ru-RU" sz="2500" dirty="0" smtClean="0">
              <a:solidFill>
                <a:schemeClr val="tx1"/>
              </a:solidFill>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0" y="228600"/>
            <a:ext cx="9144000" cy="685800"/>
          </a:xfrm>
        </p:spPr>
        <p:txBody>
          <a:bodyPr>
            <a:noAutofit/>
          </a:bodyPr>
          <a:lstStyle/>
          <a:p>
            <a:pPr>
              <a:defRPr/>
            </a:pPr>
            <a:r>
              <a:rPr lang="ru-RU" sz="4000" dirty="0" smtClean="0">
                <a:latin typeface="Calibri" pitchFamily="34" charset="0"/>
              </a:rPr>
              <a:t>Ассигнования по СТАР в рамках ГЭФ-5</a:t>
            </a:r>
            <a:endParaRPr lang="fr-FR" sz="4000" dirty="0" smtClean="0">
              <a:latin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334802475"/>
              </p:ext>
            </p:extLst>
          </p:nvPr>
        </p:nvGraphicFramePr>
        <p:xfrm>
          <a:off x="228601" y="990601"/>
          <a:ext cx="8534399" cy="4621948"/>
        </p:xfrm>
        <a:graphic>
          <a:graphicData uri="http://schemas.openxmlformats.org/drawingml/2006/table">
            <a:tbl>
              <a:tblPr/>
              <a:tblGrid>
                <a:gridCol w="2998572"/>
                <a:gridCol w="684860"/>
                <a:gridCol w="706997"/>
                <a:gridCol w="759611"/>
                <a:gridCol w="648551"/>
                <a:gridCol w="1044306"/>
                <a:gridCol w="1691502"/>
              </a:tblGrid>
              <a:tr h="381831">
                <a:tc rowSpan="3">
                  <a:txBody>
                    <a:bodyPr/>
                    <a:lstStyle/>
                    <a:p>
                      <a:pPr marL="0" marR="0" algn="ctr">
                        <a:lnSpc>
                          <a:spcPct val="90000"/>
                        </a:lnSpc>
                        <a:spcBef>
                          <a:spcPts val="0"/>
                        </a:spcBef>
                        <a:spcAft>
                          <a:spcPts val="0"/>
                        </a:spcAft>
                      </a:pPr>
                      <a:r>
                        <a:rPr lang="fr-FR" sz="1600" dirty="0">
                          <a:latin typeface="Calibri"/>
                          <a:ea typeface="Times New Roman"/>
                          <a:cs typeface="Times New Roman"/>
                        </a:rPr>
                        <a:t> </a:t>
                      </a:r>
                      <a:endParaRPr lang="fr-FR" sz="1600"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4">
                  <a:txBody>
                    <a:bodyPr/>
                    <a:lstStyle/>
                    <a:p>
                      <a:pPr marL="0" marR="0" algn="ctr">
                        <a:lnSpc>
                          <a:spcPct val="90000"/>
                        </a:lnSpc>
                        <a:spcBef>
                          <a:spcPts val="0"/>
                        </a:spcBef>
                        <a:spcAft>
                          <a:spcPts val="0"/>
                        </a:spcAft>
                      </a:pPr>
                      <a:r>
                        <a:rPr lang="ru-RU" sz="1600" b="1" dirty="0" smtClean="0">
                          <a:latin typeface="Calibri"/>
                          <a:ea typeface="Times New Roman"/>
                          <a:cs typeface="Times New Roman"/>
                        </a:rPr>
                        <a:t>ГЭФ</a:t>
                      </a:r>
                      <a:r>
                        <a:rPr lang="en-US" sz="1600" b="1" dirty="0" smtClean="0">
                          <a:latin typeface="Calibri"/>
                          <a:ea typeface="Times New Roman"/>
                          <a:cs typeface="Times New Roman"/>
                        </a:rPr>
                        <a:t>-5</a:t>
                      </a:r>
                      <a:endParaRPr lang="fr-FR" sz="1600" b="1"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marL="0" marR="0" indent="0" algn="ctr" defTabSz="914400" rtl="0" eaLnBrk="1" fontAlgn="auto" latinLnBrk="0" hangingPunct="1">
                        <a:lnSpc>
                          <a:spcPct val="90000"/>
                        </a:lnSpc>
                        <a:spcBef>
                          <a:spcPts val="0"/>
                        </a:spcBef>
                        <a:spcAft>
                          <a:spcPts val="0"/>
                        </a:spcAft>
                        <a:buClrTx/>
                        <a:buSzTx/>
                        <a:buFontTx/>
                        <a:buNone/>
                        <a:tabLst/>
                        <a:defRPr/>
                      </a:pPr>
                      <a:r>
                        <a:rPr lang="ru-RU" sz="1600" b="1" baseline="0" dirty="0" smtClean="0">
                          <a:latin typeface="+mn-lt"/>
                          <a:ea typeface="Calibri"/>
                          <a:cs typeface="Times New Roman"/>
                        </a:rPr>
                        <a:t>Освоено</a:t>
                      </a:r>
                      <a:r>
                        <a:rPr lang="fr-FR" sz="1600" b="1" baseline="0" dirty="0" smtClean="0">
                          <a:latin typeface="+mn-lt"/>
                          <a:ea typeface="Calibri"/>
                          <a:cs typeface="Times New Roman"/>
                        </a:rPr>
                        <a:t> </a:t>
                      </a:r>
                      <a:r>
                        <a:rPr lang="ru-RU" sz="1600" b="1" baseline="0" dirty="0" smtClean="0">
                          <a:latin typeface="+mn-lt"/>
                          <a:ea typeface="Calibri"/>
                          <a:cs typeface="Times New Roman"/>
                        </a:rPr>
                        <a:t>средств</a:t>
                      </a:r>
                      <a:endParaRPr lang="fr-FR" sz="1600" b="1" baseline="0" dirty="0" smtClean="0">
                        <a:latin typeface="+mn-lt"/>
                        <a:ea typeface="Calibri"/>
                        <a:cs typeface="Times New Roman"/>
                      </a:endParaRPr>
                    </a:p>
                    <a:p>
                      <a:pPr marL="0" marR="0" indent="0" algn="ctr" defTabSz="914400" rtl="0" eaLnBrk="1" fontAlgn="auto" latinLnBrk="0" hangingPunct="1">
                        <a:lnSpc>
                          <a:spcPct val="90000"/>
                        </a:lnSpc>
                        <a:spcBef>
                          <a:spcPts val="0"/>
                        </a:spcBef>
                        <a:spcAft>
                          <a:spcPts val="0"/>
                        </a:spcAft>
                        <a:buClrTx/>
                        <a:buSzTx/>
                        <a:buFontTx/>
                        <a:buNone/>
                        <a:tabLst/>
                        <a:defRPr/>
                      </a:pPr>
                      <a:r>
                        <a:rPr lang="en-US" sz="1600" b="1" dirty="0" smtClean="0">
                          <a:latin typeface="+mn-lt"/>
                          <a:ea typeface="Times New Roman"/>
                          <a:cs typeface="Times New Roman"/>
                        </a:rPr>
                        <a:t>(</a:t>
                      </a:r>
                      <a:r>
                        <a:rPr lang="ru-RU" sz="1600" b="1" dirty="0" smtClean="0">
                          <a:latin typeface="+mn-lt"/>
                          <a:ea typeface="Times New Roman"/>
                          <a:cs typeface="Times New Roman"/>
                        </a:rPr>
                        <a:t>млн. долл.</a:t>
                      </a:r>
                      <a:r>
                        <a:rPr lang="ru-RU" sz="1600" b="1" baseline="0" dirty="0" smtClean="0">
                          <a:latin typeface="+mn-lt"/>
                          <a:ea typeface="Times New Roman"/>
                          <a:cs typeface="Times New Roman"/>
                        </a:rPr>
                        <a:t> </a:t>
                      </a:r>
                      <a:r>
                        <a:rPr lang="ru-RU" sz="1600" b="1" dirty="0" smtClean="0">
                          <a:latin typeface="+mn-lt"/>
                          <a:ea typeface="Times New Roman"/>
                          <a:cs typeface="Times New Roman"/>
                        </a:rPr>
                        <a:t>США</a:t>
                      </a:r>
                      <a:r>
                        <a:rPr lang="en-US" sz="1600" b="1" dirty="0" smtClean="0">
                          <a:latin typeface="+mn-lt"/>
                          <a:ea typeface="Times New Roman"/>
                          <a:cs typeface="Times New Roman"/>
                        </a:rPr>
                        <a:t>)</a:t>
                      </a:r>
                      <a:endParaRPr lang="fr-FR" sz="1600" b="1"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a:txBody>
                    <a:bodyPr/>
                    <a:lstStyle/>
                    <a:p>
                      <a:pPr marL="0" marR="0" algn="ctr">
                        <a:lnSpc>
                          <a:spcPct val="90000"/>
                        </a:lnSpc>
                        <a:spcBef>
                          <a:spcPts val="0"/>
                        </a:spcBef>
                        <a:spcAft>
                          <a:spcPts val="0"/>
                        </a:spcAft>
                      </a:pPr>
                      <a:r>
                        <a:rPr lang="en-US" sz="1600" dirty="0">
                          <a:latin typeface="Calibri"/>
                          <a:ea typeface="Times New Roman"/>
                          <a:cs typeface="Times New Roman"/>
                        </a:rPr>
                        <a:t> </a:t>
                      </a:r>
                      <a:endParaRPr lang="fr-FR" sz="1600"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6269">
                <a:tc vMerge="1">
                  <a:txBody>
                    <a:bodyPr/>
                    <a:lstStyle/>
                    <a:p>
                      <a:endParaRPr lang="en-US"/>
                    </a:p>
                  </a:txBody>
                  <a:tcPr/>
                </a:tc>
                <a:tc gridSpan="2">
                  <a:txBody>
                    <a:bodyPr/>
                    <a:lstStyle/>
                    <a:p>
                      <a:pPr marL="0" marR="0" algn="ctr">
                        <a:lnSpc>
                          <a:spcPct val="90000"/>
                        </a:lnSpc>
                        <a:spcBef>
                          <a:spcPts val="0"/>
                        </a:spcBef>
                        <a:spcAft>
                          <a:spcPts val="0"/>
                        </a:spcAft>
                      </a:pPr>
                      <a:r>
                        <a:rPr lang="ru-RU" sz="1600" b="1" dirty="0" smtClean="0">
                          <a:latin typeface="Calibri"/>
                          <a:ea typeface="Times New Roman"/>
                          <a:cs typeface="Times New Roman"/>
                        </a:rPr>
                        <a:t>Пополнение средств</a:t>
                      </a:r>
                      <a:endParaRPr lang="fr-FR" sz="1600" b="1"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marL="0" marR="0" algn="ctr">
                        <a:lnSpc>
                          <a:spcPct val="90000"/>
                        </a:lnSpc>
                        <a:spcBef>
                          <a:spcPts val="0"/>
                        </a:spcBef>
                        <a:spcAft>
                          <a:spcPts val="0"/>
                        </a:spcAft>
                      </a:pPr>
                      <a:r>
                        <a:rPr lang="en-US" sz="1600" b="1" dirty="0" smtClean="0">
                          <a:latin typeface="Calibri"/>
                          <a:ea typeface="Times New Roman"/>
                          <a:cs typeface="Times New Roman"/>
                        </a:rPr>
                        <a:t>4</a:t>
                      </a:r>
                      <a:r>
                        <a:rPr lang="ru-RU" sz="1600" b="1" dirty="0" smtClean="0">
                          <a:latin typeface="Calibri"/>
                          <a:ea typeface="Times New Roman"/>
                          <a:cs typeface="Times New Roman"/>
                        </a:rPr>
                        <a:t>,</a:t>
                      </a:r>
                      <a:r>
                        <a:rPr lang="en-US" sz="1600" b="1" smtClean="0">
                          <a:latin typeface="Calibri"/>
                          <a:ea typeface="Times New Roman"/>
                          <a:cs typeface="Times New Roman"/>
                        </a:rPr>
                        <a:t>25</a:t>
                      </a:r>
                      <a:r>
                        <a:rPr lang="ru-RU" sz="1600" b="1" smtClean="0">
                          <a:latin typeface="Calibri"/>
                          <a:ea typeface="Times New Roman"/>
                          <a:cs typeface="Times New Roman"/>
                        </a:rPr>
                        <a:t> млрд. долл. </a:t>
                      </a:r>
                      <a:r>
                        <a:rPr lang="ru-RU" sz="1600" b="1" dirty="0" smtClean="0">
                          <a:latin typeface="Calibri"/>
                          <a:ea typeface="Times New Roman"/>
                          <a:cs typeface="Times New Roman"/>
                        </a:rPr>
                        <a:t>США</a:t>
                      </a:r>
                      <a:endParaRPr lang="fr-FR" sz="1600" b="1"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vMerge="1">
                  <a:txBody>
                    <a:bodyPr/>
                    <a:lstStyle/>
                    <a:p>
                      <a:endParaRPr lang="en-US"/>
                    </a:p>
                  </a:txBody>
                  <a:tcPr/>
                </a:tc>
                <a:tc vMerge="1">
                  <a:txBody>
                    <a:bodyPr/>
                    <a:lstStyle/>
                    <a:p>
                      <a:endParaRPr lang="en-US"/>
                    </a:p>
                  </a:txBody>
                  <a:tcPr/>
                </a:tc>
              </a:tr>
              <a:tr h="446269">
                <a:tc vMerge="1">
                  <a:txBody>
                    <a:bodyPr/>
                    <a:lstStyle/>
                    <a:p>
                      <a:endParaRPr lang="en-US"/>
                    </a:p>
                  </a:txBody>
                  <a:tcPr/>
                </a:tc>
                <a:tc gridSpan="4">
                  <a:txBody>
                    <a:bodyPr/>
                    <a:lstStyle/>
                    <a:p>
                      <a:pPr marL="0" marR="0" algn="ctr">
                        <a:lnSpc>
                          <a:spcPct val="90000"/>
                        </a:lnSpc>
                        <a:spcBef>
                          <a:spcPts val="0"/>
                        </a:spcBef>
                        <a:spcAft>
                          <a:spcPts val="0"/>
                        </a:spcAft>
                      </a:pPr>
                      <a:r>
                        <a:rPr lang="ru-RU" sz="1600" b="1" dirty="0" smtClean="0">
                          <a:latin typeface="Calibri"/>
                          <a:ea typeface="Times New Roman"/>
                          <a:cs typeface="Times New Roman"/>
                        </a:rPr>
                        <a:t>Ассигнования</a:t>
                      </a:r>
                      <a:r>
                        <a:rPr lang="ru-RU" sz="1600" b="1" baseline="0" dirty="0" smtClean="0">
                          <a:latin typeface="Calibri"/>
                          <a:ea typeface="Times New Roman"/>
                          <a:cs typeface="Times New Roman"/>
                        </a:rPr>
                        <a:t> по СПРР</a:t>
                      </a:r>
                      <a:br>
                        <a:rPr lang="ru-RU" sz="1600" b="1" baseline="0" dirty="0" smtClean="0">
                          <a:latin typeface="Calibri"/>
                          <a:ea typeface="Times New Roman"/>
                          <a:cs typeface="Times New Roman"/>
                        </a:rPr>
                      </a:br>
                      <a:r>
                        <a:rPr lang="en-US" sz="1600" b="1" dirty="0" smtClean="0">
                          <a:latin typeface="Calibri"/>
                          <a:ea typeface="Times New Roman"/>
                          <a:cs typeface="Times New Roman"/>
                        </a:rPr>
                        <a:t>(</a:t>
                      </a:r>
                      <a:r>
                        <a:rPr lang="ru-RU" sz="1600" b="1" dirty="0" smtClean="0">
                          <a:latin typeface="+mn-lt"/>
                          <a:ea typeface="Times New Roman"/>
                          <a:cs typeface="Times New Roman"/>
                        </a:rPr>
                        <a:t>млн. долл.</a:t>
                      </a:r>
                      <a:r>
                        <a:rPr lang="ru-RU" sz="1600" b="1" baseline="0" dirty="0" smtClean="0">
                          <a:latin typeface="+mn-lt"/>
                          <a:ea typeface="Times New Roman"/>
                          <a:cs typeface="Times New Roman"/>
                        </a:rPr>
                        <a:t> </a:t>
                      </a:r>
                      <a:r>
                        <a:rPr lang="ru-RU" sz="1600" b="1" dirty="0" smtClean="0">
                          <a:latin typeface="+mn-lt"/>
                          <a:ea typeface="Times New Roman"/>
                          <a:cs typeface="Times New Roman"/>
                        </a:rPr>
                        <a:t>США)</a:t>
                      </a:r>
                      <a:endParaRPr lang="fr-FR" sz="1600" b="1"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c vMerge="1">
                  <a:txBody>
                    <a:bodyPr/>
                    <a:lstStyle/>
                    <a:p>
                      <a:endParaRPr lang="en-US"/>
                    </a:p>
                  </a:txBody>
                  <a:tcPr/>
                </a:tc>
              </a:tr>
              <a:tr h="265754">
                <a:tc>
                  <a:txBody>
                    <a:bodyPr/>
                    <a:lstStyle/>
                    <a:p>
                      <a:pPr marL="0" marR="0" algn="ctr">
                        <a:lnSpc>
                          <a:spcPct val="90000"/>
                        </a:lnSpc>
                        <a:spcBef>
                          <a:spcPts val="0"/>
                        </a:spcBef>
                        <a:spcAft>
                          <a:spcPts val="0"/>
                        </a:spcAft>
                      </a:pPr>
                      <a:r>
                        <a:rPr lang="ru-RU" sz="1600" b="1" dirty="0" smtClean="0">
                          <a:latin typeface="Calibri"/>
                          <a:ea typeface="Times New Roman"/>
                          <a:cs typeface="Times New Roman"/>
                        </a:rPr>
                        <a:t>Страна</a:t>
                      </a:r>
                      <a:endParaRPr lang="fr-FR" sz="1600"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90000"/>
                        </a:lnSpc>
                        <a:spcBef>
                          <a:spcPts val="0"/>
                        </a:spcBef>
                        <a:spcAft>
                          <a:spcPts val="0"/>
                        </a:spcAft>
                      </a:pPr>
                      <a:r>
                        <a:rPr lang="ru-RU" sz="1600" b="1" dirty="0" smtClean="0">
                          <a:latin typeface="Calibri"/>
                          <a:ea typeface="Times New Roman"/>
                          <a:cs typeface="Times New Roman"/>
                        </a:rPr>
                        <a:t>ИК</a:t>
                      </a:r>
                      <a:endParaRPr lang="fr-FR" sz="1600"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90000"/>
                        </a:lnSpc>
                        <a:spcBef>
                          <a:spcPts val="0"/>
                        </a:spcBef>
                        <a:spcAft>
                          <a:spcPts val="0"/>
                        </a:spcAft>
                      </a:pPr>
                      <a:r>
                        <a:rPr lang="ru-RU" sz="1600" b="1" dirty="0" smtClean="0">
                          <a:latin typeface="Calibri"/>
                          <a:ea typeface="Times New Roman"/>
                          <a:cs typeface="Times New Roman"/>
                        </a:rPr>
                        <a:t>БР</a:t>
                      </a:r>
                      <a:endParaRPr lang="fr-FR" sz="1600"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90000"/>
                        </a:lnSpc>
                        <a:spcBef>
                          <a:spcPts val="0"/>
                        </a:spcBef>
                        <a:spcAft>
                          <a:spcPts val="0"/>
                        </a:spcAft>
                      </a:pPr>
                      <a:r>
                        <a:rPr lang="ru-RU" sz="1600" b="1" dirty="0" smtClean="0">
                          <a:latin typeface="Calibri"/>
                          <a:ea typeface="Times New Roman"/>
                          <a:cs typeface="Times New Roman"/>
                        </a:rPr>
                        <a:t>ДЗ</a:t>
                      </a:r>
                      <a:endParaRPr lang="fr-FR" sz="1600"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90000"/>
                        </a:lnSpc>
                        <a:spcBef>
                          <a:spcPts val="0"/>
                        </a:spcBef>
                        <a:spcAft>
                          <a:spcPts val="0"/>
                        </a:spcAft>
                      </a:pPr>
                      <a:r>
                        <a:rPr lang="ru-RU" sz="1600" b="1" dirty="0" smtClean="0">
                          <a:latin typeface="Calibri"/>
                          <a:ea typeface="Times New Roman"/>
                          <a:cs typeface="Times New Roman"/>
                        </a:rPr>
                        <a:t>Всего</a:t>
                      </a:r>
                      <a:endParaRPr lang="fr-FR" sz="1600"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90000"/>
                        </a:lnSpc>
                        <a:spcBef>
                          <a:spcPts val="0"/>
                        </a:spcBef>
                        <a:spcAft>
                          <a:spcPts val="0"/>
                        </a:spcAft>
                      </a:pPr>
                      <a:r>
                        <a:rPr lang="ru-RU" sz="1600" b="1" dirty="0" smtClean="0">
                          <a:latin typeface="Calibri"/>
                          <a:ea typeface="Calibri"/>
                          <a:cs typeface="Times New Roman"/>
                        </a:rPr>
                        <a:t>Всего</a:t>
                      </a:r>
                      <a:endParaRPr lang="fr-FR" sz="1600" b="1"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90000"/>
                        </a:lnSpc>
                        <a:spcBef>
                          <a:spcPts val="0"/>
                        </a:spcBef>
                        <a:spcAft>
                          <a:spcPts val="0"/>
                        </a:spcAft>
                      </a:pPr>
                      <a:r>
                        <a:rPr lang="ru-RU" sz="1600" b="1" dirty="0" smtClean="0">
                          <a:latin typeface="Calibri"/>
                          <a:ea typeface="Times New Roman"/>
                          <a:cs typeface="Times New Roman"/>
                        </a:rPr>
                        <a:t>Гибкий подход</a:t>
                      </a:r>
                      <a:endParaRPr lang="fr-FR" sz="1600" dirty="0">
                        <a:latin typeface="Calibri"/>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42942">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Республика Армения</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2</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35</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1</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50</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4</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12</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7</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97</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Нет</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4849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Arial" charset="0"/>
                        </a:rPr>
                        <a:t>Азербайджан</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6</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52</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1</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50</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3</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46</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11</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48</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Нет</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27657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Беларусь</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9</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56</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1</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50</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0</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50</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11</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56</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Нет</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282131">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Arial" charset="0"/>
                        </a:rPr>
                        <a:t>Казахстан</a:t>
                      </a:r>
                      <a:endParaRPr kumimoji="0" lang="en-US" sz="1400" b="1" i="0" u="none" strike="noStrike" cap="none" normalizeH="0" baseline="0" dirty="0" smtClean="0">
                        <a:ln>
                          <a:noFill/>
                        </a:ln>
                        <a:solidFill>
                          <a:schemeClr val="tx1"/>
                        </a:solidFill>
                        <a:effectLst/>
                        <a:latin typeface="Arial" charset="0"/>
                        <a:cs typeface="Arial"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15</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49</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4</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76</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5</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09</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25</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34</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cs typeface="Arial"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Нет</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81831">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Кыргызская Республика</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2</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00</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1</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50</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3</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05</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6</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55</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Да</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29324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Arial" charset="0"/>
                        </a:rPr>
                        <a:t>Российская Федерация</a:t>
                      </a:r>
                      <a:endParaRPr kumimoji="0" lang="en-US" sz="1400" b="1" i="0" u="none" strike="noStrike" cap="none" normalizeH="0" baseline="0" dirty="0" smtClean="0">
                        <a:ln>
                          <a:noFill/>
                        </a:ln>
                        <a:solidFill>
                          <a:schemeClr val="tx1"/>
                        </a:solidFill>
                        <a:effectLst/>
                        <a:latin typeface="Arial" charset="0"/>
                        <a:cs typeface="Arial"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87</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01</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24</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37</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8</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18</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119</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57</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cs typeface="Arial"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Нет</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0990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Arial" charset="0"/>
                        </a:rPr>
                        <a:t>Таджикистан</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2</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00</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1</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50</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2</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44</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5</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94</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Да</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536786">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Туркменистан</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5</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40</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1</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70</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3</a:t>
                      </a:r>
                      <a:r>
                        <a:rPr kumimoji="0" lang="ru-RU" sz="1400" b="1" i="0" u="none" strike="noStrike" cap="none" normalizeH="0" baseline="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smtClean="0">
                          <a:ln>
                            <a:noFill/>
                          </a:ln>
                          <a:solidFill>
                            <a:schemeClr val="tx1"/>
                          </a:solidFill>
                          <a:effectLst/>
                          <a:latin typeface="Arial" charset="0"/>
                          <a:ea typeface="Calibri" pitchFamily="34" charset="0"/>
                          <a:cs typeface="Times New Roman" pitchFamily="18" charset="0"/>
                        </a:rPr>
                        <a:t>27</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10</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37</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Нет</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09909">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Узбекистан</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12</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77</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1</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65</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4</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98</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19</a:t>
                      </a: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a:t>
                      </a:r>
                      <a:r>
                        <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40</a:t>
                      </a: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ea typeface="Calibri" pitchFamily="34" charset="0"/>
                          <a:cs typeface="Times New Roman" pitchFamily="18" charset="0"/>
                        </a:rPr>
                        <a:t>Нет</a:t>
                      </a:r>
                      <a:endParaRPr kumimoji="0" lang="en-US" sz="1400" b="1" i="0" u="none" strike="noStrike" cap="none" normalizeH="0" baseline="0" dirty="0" smtClean="0">
                        <a:ln>
                          <a:noFill/>
                        </a:ln>
                        <a:solidFill>
                          <a:schemeClr val="tx1"/>
                        </a:solidFill>
                        <a:effectLst/>
                        <a:latin typeface="Arial" charset="0"/>
                        <a:ea typeface="Calibri" pitchFamily="34" charset="0"/>
                        <a:cs typeface="Times New Roman" pitchFamily="18" charset="0"/>
                      </a:endParaRPr>
                    </a:p>
                  </a:txBody>
                  <a:tcPr marL="42333" marR="42333"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ru-RU" sz="4000" dirty="0" smtClean="0">
                <a:solidFill>
                  <a:schemeClr val="bg1"/>
                </a:solidFill>
              </a:rPr>
              <a:t>Как получить доступ к средствам других фондов</a:t>
            </a:r>
            <a:r>
              <a:rPr lang="en-US" sz="4000" dirty="0" smtClean="0">
                <a:solidFill>
                  <a:schemeClr val="bg1"/>
                </a:solidFill>
              </a:rPr>
              <a:t> – </a:t>
            </a:r>
            <a:r>
              <a:rPr lang="ru-RU" sz="4000" dirty="0" smtClean="0">
                <a:solidFill>
                  <a:schemeClr val="bg1"/>
                </a:solidFill>
              </a:rPr>
              <a:t>ФНРС</a:t>
            </a:r>
            <a:r>
              <a:rPr lang="en-US" sz="4000" dirty="0" smtClean="0">
                <a:solidFill>
                  <a:schemeClr val="bg1"/>
                </a:solidFill>
              </a:rPr>
              <a:t>, </a:t>
            </a:r>
            <a:r>
              <a:rPr lang="ru-RU" sz="4000" dirty="0" smtClean="0">
                <a:solidFill>
                  <a:schemeClr val="bg1"/>
                </a:solidFill>
              </a:rPr>
              <a:t>СФБИК</a:t>
            </a:r>
            <a:r>
              <a:rPr lang="en-US" sz="4000" dirty="0" smtClean="0">
                <a:solidFill>
                  <a:schemeClr val="bg1"/>
                </a:solidFill>
              </a:rPr>
              <a:t>, </a:t>
            </a:r>
            <a:r>
              <a:rPr lang="ru-RU" sz="4000" dirty="0" smtClean="0">
                <a:solidFill>
                  <a:schemeClr val="bg1"/>
                </a:solidFill>
              </a:rPr>
              <a:t>ФОНП</a:t>
            </a:r>
            <a:r>
              <a:rPr lang="en-US" sz="4000" dirty="0" smtClean="0">
                <a:solidFill>
                  <a:schemeClr val="bg1"/>
                </a:solidFill>
              </a:rPr>
              <a:t>, </a:t>
            </a:r>
            <a:r>
              <a:rPr lang="ru-RU" sz="4000" dirty="0" smtClean="0">
                <a:solidFill>
                  <a:schemeClr val="bg1"/>
                </a:solidFill>
              </a:rPr>
              <a:t>АФ</a:t>
            </a:r>
            <a:r>
              <a:rPr lang="en-US" sz="4000" dirty="0" smtClean="0">
                <a:solidFill>
                  <a:schemeClr val="bg1"/>
                </a:solidFill>
              </a:rPr>
              <a:t> </a:t>
            </a:r>
            <a:endParaRPr lang="en-US" sz="4000" dirty="0">
              <a:solidFill>
                <a:schemeClr val="bg1"/>
              </a:solidFill>
            </a:endParaRPr>
          </a:p>
        </p:txBody>
      </p:sp>
      <p:sp>
        <p:nvSpPr>
          <p:cNvPr id="5" name="Content Placeholder 4"/>
          <p:cNvSpPr>
            <a:spLocks noGrp="1"/>
          </p:cNvSpPr>
          <p:nvPr>
            <p:ph idx="1"/>
          </p:nvPr>
        </p:nvSpPr>
        <p:spPr/>
        <p:txBody>
          <a:bodyPr/>
          <a:lstStyle/>
          <a:p>
            <a:pPr>
              <a:lnSpc>
                <a:spcPct val="90000"/>
              </a:lnSpc>
            </a:pPr>
            <a:r>
              <a:rPr lang="ru-RU" dirty="0" smtClean="0"/>
              <a:t>Кроме того, ГЭФ управляет еще тремя трастовыми фондами</a:t>
            </a:r>
            <a:r>
              <a:rPr lang="en-US" dirty="0" smtClean="0"/>
              <a:t>:</a:t>
            </a:r>
          </a:p>
          <a:p>
            <a:pPr lvl="1">
              <a:lnSpc>
                <a:spcPct val="90000"/>
              </a:lnSpc>
            </a:pPr>
            <a:r>
              <a:rPr lang="ru-RU" dirty="0" smtClean="0"/>
              <a:t>Фондом для наименее развитых стран</a:t>
            </a:r>
            <a:r>
              <a:rPr lang="en-US" dirty="0" smtClean="0">
                <a:cs typeface="Arial" charset="0"/>
              </a:rPr>
              <a:t> (</a:t>
            </a:r>
            <a:r>
              <a:rPr lang="ru-RU" dirty="0" smtClean="0">
                <a:cs typeface="Arial" charset="0"/>
              </a:rPr>
              <a:t>ФНРС</a:t>
            </a:r>
            <a:r>
              <a:rPr lang="en-US" dirty="0" smtClean="0">
                <a:cs typeface="Arial" charset="0"/>
              </a:rPr>
              <a:t>)</a:t>
            </a:r>
          </a:p>
          <a:p>
            <a:pPr lvl="1">
              <a:lnSpc>
                <a:spcPct val="90000"/>
              </a:lnSpc>
            </a:pPr>
            <a:r>
              <a:rPr lang="ru-RU" dirty="0" smtClean="0"/>
              <a:t>Специальным фондом для борьбы с изменением климата</a:t>
            </a:r>
            <a:r>
              <a:rPr lang="en-US" dirty="0" smtClean="0">
                <a:cs typeface="Arial" charset="0"/>
              </a:rPr>
              <a:t> (</a:t>
            </a:r>
            <a:r>
              <a:rPr lang="ru-RU" dirty="0" smtClean="0">
                <a:cs typeface="Arial" charset="0"/>
              </a:rPr>
              <a:t>СФБИК</a:t>
            </a:r>
            <a:r>
              <a:rPr lang="en-US" dirty="0" smtClean="0">
                <a:cs typeface="Arial" charset="0"/>
              </a:rPr>
              <a:t>)</a:t>
            </a:r>
          </a:p>
          <a:p>
            <a:pPr lvl="1">
              <a:lnSpc>
                <a:spcPct val="90000"/>
              </a:lnSpc>
            </a:pPr>
            <a:r>
              <a:rPr lang="ru-RU" dirty="0" smtClean="0"/>
              <a:t>Фондом для осуществления </a:t>
            </a:r>
            <a:r>
              <a:rPr lang="ru-RU" dirty="0" err="1" smtClean="0"/>
              <a:t>Нагойского</a:t>
            </a:r>
            <a:r>
              <a:rPr lang="ru-RU" dirty="0" smtClean="0"/>
              <a:t> протокола </a:t>
            </a:r>
            <a:r>
              <a:rPr lang="en-US" dirty="0" smtClean="0"/>
              <a:t>(</a:t>
            </a:r>
            <a:r>
              <a:rPr lang="ru-RU" dirty="0" smtClean="0"/>
              <a:t>ФОНП</a:t>
            </a:r>
            <a:r>
              <a:rPr lang="en-US" dirty="0" smtClean="0"/>
              <a:t>)</a:t>
            </a:r>
          </a:p>
          <a:p>
            <a:pPr>
              <a:lnSpc>
                <a:spcPct val="90000"/>
              </a:lnSpc>
            </a:pPr>
            <a:r>
              <a:rPr lang="ru-RU" dirty="0" smtClean="0"/>
              <a:t>Он также выполняет функции секретариата для Адаптационного фонда </a:t>
            </a:r>
            <a:r>
              <a:rPr lang="en-US" dirty="0" smtClean="0"/>
              <a:t>(</a:t>
            </a:r>
            <a:r>
              <a:rPr lang="ru-RU" dirty="0" smtClean="0"/>
              <a:t>АФ</a:t>
            </a:r>
            <a:r>
              <a:rPr lang="en-US" dirty="0" smtClean="0"/>
              <a: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4325</TotalTime>
  <Words>3306</Words>
  <Application>Microsoft Office PowerPoint</Application>
  <PresentationFormat>On-screen Show (4:3)</PresentationFormat>
  <Paragraphs>521</Paragraphs>
  <Slides>40</Slides>
  <Notes>13</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Доступ к ресурсам ГЭФ  Трастовый фонд ГЭФ, СПРР ФНРС, СФБИК, ФОНП, АФ Расширение Партнерства ГЭФ Государственно-частное партнерство ИСУП и интернет-сайт ГЭФ</vt:lpstr>
      <vt:lpstr>Институциональная структура ГЭФ</vt:lpstr>
      <vt:lpstr>Этапы разработки проекта</vt:lpstr>
      <vt:lpstr>Этапы осуществления проекта</vt:lpstr>
      <vt:lpstr>Обязанности Организаций</vt:lpstr>
      <vt:lpstr>PowerPoint Presentation</vt:lpstr>
      <vt:lpstr>Программы без индивидуальных ассигнований</vt:lpstr>
      <vt:lpstr>Ассигнования по СТАР в рамках ГЭФ-5</vt:lpstr>
      <vt:lpstr>Как получить доступ к средствам других фондов – ФНРС, СФБИК, ФОНП, АФ </vt:lpstr>
      <vt:lpstr>PowerPoint Presentation</vt:lpstr>
      <vt:lpstr> Новаторские элементы в деятельности ФНРС/СФБИК </vt:lpstr>
      <vt:lpstr>Особенности ФНРС/СФБИК</vt:lpstr>
      <vt:lpstr>Как получить доступ к средствам ФНРС и СФБИК? </vt:lpstr>
      <vt:lpstr>PowerPoint Presentation</vt:lpstr>
      <vt:lpstr>Основные вехи</vt:lpstr>
      <vt:lpstr>ФОНП: что он финансирует?</vt:lpstr>
      <vt:lpstr>Доступ к средствам ФОНП</vt:lpstr>
      <vt:lpstr>ФОНП: положение дел на сегодня</vt:lpstr>
      <vt:lpstr>Ресурсы</vt:lpstr>
      <vt:lpstr>Механизмы доступа</vt:lpstr>
      <vt:lpstr>Механизмы доступа (2)</vt:lpstr>
      <vt:lpstr>Одноэтапный либо двухэтапный процесс</vt:lpstr>
      <vt:lpstr>PowerPoint Presentation</vt:lpstr>
      <vt:lpstr>Критерии финансирования</vt:lpstr>
      <vt:lpstr>Критерии рассмотрения проектов: особое внимание обращается на…</vt:lpstr>
      <vt:lpstr>PowerPoint Presentation</vt:lpstr>
      <vt:lpstr>Право на аккредитацию</vt:lpstr>
      <vt:lpstr>Рассмотрение заявок</vt:lpstr>
      <vt:lpstr>Процесс рассмотрения заявок</vt:lpstr>
      <vt:lpstr>Критерии рассмотрения заявок на I этапе</vt:lpstr>
      <vt:lpstr>Заявки, полученные на I этапе (16)</vt:lpstr>
      <vt:lpstr>Одиннадцать заявок были одобрены Советом в июне 2012 года и переходят на этап II</vt:lpstr>
      <vt:lpstr>Текущая ситуация</vt:lpstr>
      <vt:lpstr>PowerPoint Presentation</vt:lpstr>
      <vt:lpstr>Утвержденная стратегия сотрудничества с частным сектором на период ГЭФ-5 Три направления</vt:lpstr>
      <vt:lpstr>Что такое финансовые инструменты, не относящиеся к грантам?</vt:lpstr>
      <vt:lpstr>Текущая ситуация</vt:lpstr>
      <vt:lpstr>Веб-сайт ГЭФ</vt:lpstr>
      <vt:lpstr>ИСУП</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347</cp:revision>
  <cp:lastPrinted>2012-09-19T19:51:27Z</cp:lastPrinted>
  <dcterms:created xsi:type="dcterms:W3CDTF">2011-03-08T15:42:01Z</dcterms:created>
  <dcterms:modified xsi:type="dcterms:W3CDTF">2012-09-19T19:52:20Z</dcterms:modified>
</cp:coreProperties>
</file>