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396" r:id="rId3"/>
    <p:sldId id="419" r:id="rId4"/>
    <p:sldId id="390" r:id="rId5"/>
    <p:sldId id="389" r:id="rId6"/>
    <p:sldId id="405" r:id="rId7"/>
    <p:sldId id="378" r:id="rId8"/>
    <p:sldId id="297" r:id="rId9"/>
    <p:sldId id="416" r:id="rId10"/>
    <p:sldId id="412" r:id="rId11"/>
    <p:sldId id="413" r:id="rId12"/>
    <p:sldId id="365" r:id="rId13"/>
    <p:sldId id="399" r:id="rId14"/>
    <p:sldId id="395" r:id="rId15"/>
    <p:sldId id="407" r:id="rId16"/>
    <p:sldId id="417" r:id="rId17"/>
    <p:sldId id="420" r:id="rId18"/>
    <p:sldId id="387" r:id="rId1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42D"/>
    <a:srgbClr val="339933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3025" autoAdjust="0"/>
  </p:normalViewPr>
  <p:slideViewPr>
    <p:cSldViewPr>
      <p:cViewPr>
        <p:scale>
          <a:sx n="100" d="100"/>
          <a:sy n="100" d="100"/>
        </p:scale>
        <p:origin x="-19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400" dirty="0" smtClean="0"/>
            <a:t>Council approval of Work Program</a:t>
          </a:r>
          <a:r>
            <a:rPr lang="en-US" sz="1800" dirty="0" smtClean="0"/>
            <a:t>*</a:t>
          </a:r>
          <a:endParaRPr lang="en-US" sz="1800" dirty="0"/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en-US" sz="1400" dirty="0" smtClean="0"/>
            <a:t>C</a:t>
          </a:r>
          <a:r>
            <a:rPr lang="en-US" sz="1350" dirty="0" smtClean="0"/>
            <a:t>EO endorsement of project</a:t>
          </a:r>
          <a:endParaRPr lang="en-US" sz="1350" dirty="0"/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n-US" sz="1400" dirty="0" smtClean="0"/>
            <a:t>GEF Agency approval of project</a:t>
          </a:r>
          <a:r>
            <a:rPr lang="en-US" sz="1800" dirty="0" smtClean="0"/>
            <a:t>**</a:t>
          </a:r>
          <a:endParaRPr lang="en-US" sz="1800" dirty="0"/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n-US" sz="1400" dirty="0" smtClean="0"/>
            <a:t>Project implementation and continues to completion</a:t>
          </a:r>
          <a:r>
            <a:rPr lang="en-US" sz="1600" dirty="0" smtClean="0"/>
            <a:t>***</a:t>
          </a:r>
          <a:endParaRPr lang="en-US" sz="1600" dirty="0"/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95B6F3B0-CB42-49AD-85A9-97FA629F5244}" type="presOf" srcId="{0E657F59-083D-402C-96F8-B03E2BAEF0EA}" destId="{4BBB331E-94FE-4FE4-A282-CB12B350F153}" srcOrd="1" destOrd="0" presId="urn:microsoft.com/office/officeart/2005/8/layout/cycle2"/>
    <dgm:cxn modelId="{7E71D3F9-0E5E-4D0F-9974-DF530B3C16E6}" type="presOf" srcId="{0E657F59-083D-402C-96F8-B03E2BAEF0EA}" destId="{63D42B78-361D-4C75-910C-F0EBE5F1B58C}" srcOrd="0" destOrd="0" presId="urn:microsoft.com/office/officeart/2005/8/layout/cycle2"/>
    <dgm:cxn modelId="{718BD4DB-75C8-4178-9AEE-283509C641D9}" type="presOf" srcId="{3FC928E0-BC0E-47CB-A28B-55B1FB5BEEAA}" destId="{031974AD-1F72-4002-B33D-19A28E31633B}" srcOrd="0" destOrd="0" presId="urn:microsoft.com/office/officeart/2005/8/layout/cycle2"/>
    <dgm:cxn modelId="{6A37A76E-AC31-4728-B114-135766C641C5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DD8CAA6-AF89-46ED-88CC-BE3C55F4BC77}" type="presOf" srcId="{FB1F0A8F-8DB4-4303-A0C0-7F3CB8381947}" destId="{627AD8B1-F65B-4B65-979A-6C697E2044C1}" srcOrd="0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39A07293-2A70-4484-A822-31B26902401A}" type="presOf" srcId="{10209D6F-499F-4989-B57A-ADF0DFD3F91E}" destId="{04C61D8B-D83C-46EE-986B-4EFED6507D66}" srcOrd="0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1E8923D6-659B-4E76-9112-8629115482D1}" type="presOf" srcId="{CA2286A5-7089-41D0-9994-9A8931FDB159}" destId="{5F88C479-B054-4409-8F7E-B5A8E26E8587}" srcOrd="0" destOrd="0" presId="urn:microsoft.com/office/officeart/2005/8/layout/cycle2"/>
    <dgm:cxn modelId="{79308A58-7379-4C51-9F54-BF65E3E71F55}" type="presOf" srcId="{10209D6F-499F-4989-B57A-ADF0DFD3F91E}" destId="{5B63F588-9A6F-4BBD-9857-E0A1D2511A73}" srcOrd="1" destOrd="0" presId="urn:microsoft.com/office/officeart/2005/8/layout/cycle2"/>
    <dgm:cxn modelId="{117C93DB-FBD8-4798-B254-285B33C46620}" type="presOf" srcId="{FB1F0A8F-8DB4-4303-A0C0-7F3CB8381947}" destId="{5A0A25F6-4952-45E3-A843-E6E59788A087}" srcOrd="1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30C102F7-441E-41FF-99DE-8FA70F1EB031}" type="presOf" srcId="{94055E1C-8D3E-43D2-A595-F010AC76C31D}" destId="{F248BE9C-9FC7-48A3-8000-FF041FD6175A}" srcOrd="0" destOrd="0" presId="urn:microsoft.com/office/officeart/2005/8/layout/cycle2"/>
    <dgm:cxn modelId="{828B0A1A-DA5E-433A-8C8E-A4A137BD9D9A}" type="presOf" srcId="{7AE36291-8845-4E02-BC40-867CFD1326D2}" destId="{F4883A9F-B323-4B3B-BB7B-1F00558F82AC}" srcOrd="1" destOrd="0" presId="urn:microsoft.com/office/officeart/2005/8/layout/cycle2"/>
    <dgm:cxn modelId="{53954D86-98FC-4DEC-8D51-002A48F669D4}" type="presOf" srcId="{69F7E633-AA34-4489-BB70-E1F90E715AA1}" destId="{9622B6A1-69A3-4D7B-8C65-2353DCA734DC}" srcOrd="0" destOrd="0" presId="urn:microsoft.com/office/officeart/2005/8/layout/cycle2"/>
    <dgm:cxn modelId="{B09A6788-AFC7-4F75-A1BD-CF6F3C477F34}" type="presOf" srcId="{7AE36291-8845-4E02-BC40-867CFD1326D2}" destId="{18D5428D-9F29-435F-9609-53D4CE767325}" srcOrd="0" destOrd="0" presId="urn:microsoft.com/office/officeart/2005/8/layout/cycle2"/>
    <dgm:cxn modelId="{F5082F45-0A77-4AF6-8721-12CDA14A3EC3}" type="presParOf" srcId="{5F88C479-B054-4409-8F7E-B5A8E26E8587}" destId="{9622B6A1-69A3-4D7B-8C65-2353DCA734DC}" srcOrd="0" destOrd="0" presId="urn:microsoft.com/office/officeart/2005/8/layout/cycle2"/>
    <dgm:cxn modelId="{B962718D-DC91-41D1-ABB7-AC41CE118716}" type="presParOf" srcId="{5F88C479-B054-4409-8F7E-B5A8E26E8587}" destId="{627AD8B1-F65B-4B65-979A-6C697E2044C1}" srcOrd="1" destOrd="0" presId="urn:microsoft.com/office/officeart/2005/8/layout/cycle2"/>
    <dgm:cxn modelId="{6991FCB0-F3EB-49A5-B079-74A50B578C74}" type="presParOf" srcId="{627AD8B1-F65B-4B65-979A-6C697E2044C1}" destId="{5A0A25F6-4952-45E3-A843-E6E59788A087}" srcOrd="0" destOrd="0" presId="urn:microsoft.com/office/officeart/2005/8/layout/cycle2"/>
    <dgm:cxn modelId="{B89F439A-F412-49DB-953A-4A93074CA4A2}" type="presParOf" srcId="{5F88C479-B054-4409-8F7E-B5A8E26E8587}" destId="{F248BE9C-9FC7-48A3-8000-FF041FD6175A}" srcOrd="2" destOrd="0" presId="urn:microsoft.com/office/officeart/2005/8/layout/cycle2"/>
    <dgm:cxn modelId="{E1497396-CA48-4137-BF95-D35460ACD158}" type="presParOf" srcId="{5F88C479-B054-4409-8F7E-B5A8E26E8587}" destId="{18D5428D-9F29-435F-9609-53D4CE767325}" srcOrd="3" destOrd="0" presId="urn:microsoft.com/office/officeart/2005/8/layout/cycle2"/>
    <dgm:cxn modelId="{52DE9B68-7232-4563-90AC-1F8FF14CC153}" type="presParOf" srcId="{18D5428D-9F29-435F-9609-53D4CE767325}" destId="{F4883A9F-B323-4B3B-BB7B-1F00558F82AC}" srcOrd="0" destOrd="0" presId="urn:microsoft.com/office/officeart/2005/8/layout/cycle2"/>
    <dgm:cxn modelId="{24F0AC9A-3040-4A8B-8350-631FE20E0B15}" type="presParOf" srcId="{5F88C479-B054-4409-8F7E-B5A8E26E8587}" destId="{8F0742F6-7999-467B-A4A0-B797997198E4}" srcOrd="4" destOrd="0" presId="urn:microsoft.com/office/officeart/2005/8/layout/cycle2"/>
    <dgm:cxn modelId="{5CB73C59-A75E-412E-8AAC-576566D56D80}" type="presParOf" srcId="{5F88C479-B054-4409-8F7E-B5A8E26E8587}" destId="{63D42B78-361D-4C75-910C-F0EBE5F1B58C}" srcOrd="5" destOrd="0" presId="urn:microsoft.com/office/officeart/2005/8/layout/cycle2"/>
    <dgm:cxn modelId="{3EA64F13-3C52-4A07-8961-48E8BE94FD3D}" type="presParOf" srcId="{63D42B78-361D-4C75-910C-F0EBE5F1B58C}" destId="{4BBB331E-94FE-4FE4-A282-CB12B350F153}" srcOrd="0" destOrd="0" presId="urn:microsoft.com/office/officeart/2005/8/layout/cycle2"/>
    <dgm:cxn modelId="{51C22F03-8261-4996-B297-45B331823C15}" type="presParOf" srcId="{5F88C479-B054-4409-8F7E-B5A8E26E8587}" destId="{031974AD-1F72-4002-B33D-19A28E31633B}" srcOrd="6" destOrd="0" presId="urn:microsoft.com/office/officeart/2005/8/layout/cycle2"/>
    <dgm:cxn modelId="{22C4163E-6FF4-43AB-88BD-DD6FC40059F1}" type="presParOf" srcId="{5F88C479-B054-4409-8F7E-B5A8E26E8587}" destId="{04C61D8B-D83C-46EE-986B-4EFED6507D66}" srcOrd="7" destOrd="0" presId="urn:microsoft.com/office/officeart/2005/8/layout/cycle2"/>
    <dgm:cxn modelId="{A889DB92-963C-4905-8F94-95B1A5C2319F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3280851" y="558"/>
          <a:ext cx="1292237" cy="12922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Council approval of Work Program</a:t>
          </a:r>
          <a:r>
            <a:rPr lang="en-US" sz="1800" kern="1200" dirty="0" smtClean="0"/>
            <a:t>*</a:t>
          </a:r>
          <a:endParaRPr lang="en-US" sz="1800" kern="1200" dirty="0"/>
        </a:p>
      </dsp:txBody>
      <dsp:txXfrm>
        <a:off x="3470095" y="189802"/>
        <a:ext cx="913749" cy="913749"/>
      </dsp:txXfrm>
    </dsp:sp>
    <dsp:sp modelId="{627AD8B1-F65B-4B65-979A-6C697E2044C1}">
      <dsp:nvSpPr>
        <dsp:cNvPr id="0" name=""/>
        <dsp:cNvSpPr/>
      </dsp:nvSpPr>
      <dsp:spPr>
        <a:xfrm rot="2700000">
          <a:off x="4429577" y="1086696"/>
          <a:ext cx="310956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4443239" y="1140940"/>
        <a:ext cx="217669" cy="261678"/>
      </dsp:txXfrm>
    </dsp:sp>
    <dsp:sp modelId="{F248BE9C-9FC7-48A3-8000-FF041FD6175A}">
      <dsp:nvSpPr>
        <dsp:cNvPr id="0" name=""/>
        <dsp:cNvSpPr/>
      </dsp:nvSpPr>
      <dsp:spPr>
        <a:xfrm>
          <a:off x="4408492" y="1413692"/>
          <a:ext cx="1782202" cy="1211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</a:t>
          </a:r>
          <a:r>
            <a:rPr lang="en-US" sz="1350" kern="1200" dirty="0" smtClean="0"/>
            <a:t>EO endorsement of project</a:t>
          </a:r>
          <a:endParaRPr lang="en-US" sz="1350" kern="1200" dirty="0"/>
        </a:p>
      </dsp:txBody>
      <dsp:txXfrm>
        <a:off x="4669489" y="1591070"/>
        <a:ext cx="1260208" cy="856458"/>
      </dsp:txXfrm>
    </dsp:sp>
    <dsp:sp modelId="{18D5428D-9F29-435F-9609-53D4CE767325}">
      <dsp:nvSpPr>
        <dsp:cNvPr id="0" name=""/>
        <dsp:cNvSpPr/>
      </dsp:nvSpPr>
      <dsp:spPr>
        <a:xfrm rot="8100000">
          <a:off x="4442023" y="2503326"/>
          <a:ext cx="310956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4521648" y="2557570"/>
        <a:ext cx="217669" cy="261678"/>
      </dsp:txXfrm>
    </dsp:sp>
    <dsp:sp modelId="{8F0742F6-7999-467B-A4A0-B797997198E4}">
      <dsp:nvSpPr>
        <dsp:cNvPr id="0" name=""/>
        <dsp:cNvSpPr/>
      </dsp:nvSpPr>
      <dsp:spPr>
        <a:xfrm>
          <a:off x="3280851" y="2745804"/>
          <a:ext cx="1292237" cy="12922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GEF Agency approval of project</a:t>
          </a:r>
          <a:r>
            <a:rPr lang="en-US" sz="1800" kern="1200" dirty="0" smtClean="0"/>
            <a:t>**</a:t>
          </a:r>
          <a:endParaRPr lang="en-US" sz="1800" kern="1200" dirty="0"/>
        </a:p>
      </dsp:txBody>
      <dsp:txXfrm>
        <a:off x="3470095" y="2935048"/>
        <a:ext cx="913749" cy="913749"/>
      </dsp:txXfrm>
    </dsp:sp>
    <dsp:sp modelId="{63D42B78-361D-4C75-910C-F0EBE5F1B58C}">
      <dsp:nvSpPr>
        <dsp:cNvPr id="0" name=""/>
        <dsp:cNvSpPr/>
      </dsp:nvSpPr>
      <dsp:spPr>
        <a:xfrm rot="13500000">
          <a:off x="3162536" y="2543487"/>
          <a:ext cx="268125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 rot="10800000">
        <a:off x="3231193" y="2659152"/>
        <a:ext cx="187688" cy="261678"/>
      </dsp:txXfrm>
    </dsp:sp>
    <dsp:sp modelId="{031974AD-1F72-4002-B33D-19A28E31633B}">
      <dsp:nvSpPr>
        <dsp:cNvPr id="0" name=""/>
        <dsp:cNvSpPr/>
      </dsp:nvSpPr>
      <dsp:spPr>
        <a:xfrm>
          <a:off x="1581705" y="1337993"/>
          <a:ext cx="1945282" cy="13626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implementation and continues to completion</a:t>
          </a:r>
          <a:r>
            <a:rPr lang="en-US" sz="1600" kern="1200" dirty="0" smtClean="0"/>
            <a:t>***</a:t>
          </a:r>
          <a:endParaRPr lang="en-US" sz="1600" kern="1200" dirty="0"/>
        </a:p>
      </dsp:txBody>
      <dsp:txXfrm>
        <a:off x="1866585" y="1537543"/>
        <a:ext cx="1375522" cy="963512"/>
      </dsp:txXfrm>
    </dsp:sp>
    <dsp:sp modelId="{04C61D8B-D83C-46EE-986B-4EFED6507D66}">
      <dsp:nvSpPr>
        <dsp:cNvPr id="0" name=""/>
        <dsp:cNvSpPr/>
      </dsp:nvSpPr>
      <dsp:spPr>
        <a:xfrm rot="18900000">
          <a:off x="3151804" y="1069714"/>
          <a:ext cx="268125" cy="4361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163584" y="1185379"/>
        <a:ext cx="187688" cy="261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50" y="4416427"/>
            <a:ext cx="560670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263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31263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en-US" baseline="0" dirty="0" smtClean="0"/>
              <a:t>Allocation system will be adjusted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Although there is discussion on different financing options for most developed developing countries, there is no clear idea on how to go about it yet. </a:t>
            </a:r>
          </a:p>
          <a:p>
            <a:pPr marL="0" indent="0">
              <a:buNone/>
            </a:pPr>
            <a:endParaRPr lang="en-US" baseline="0" dirty="0" smtClean="0"/>
          </a:p>
          <a:p>
            <a:pPr marL="0" indent="0">
              <a:buNone/>
            </a:pPr>
            <a:endParaRPr lang="en-US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11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1) Council approval of Work Program</a:t>
            </a:r>
            <a:r>
              <a:rPr lang="en-US" sz="1600" dirty="0" smtClean="0"/>
              <a:t>:</a:t>
            </a:r>
            <a:r>
              <a:rPr lang="en-US" sz="1600" baseline="0" dirty="0" smtClean="0"/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Calibri" pitchFamily="34" charset="0"/>
              </a:rPr>
              <a:t>*    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Work Program consists of PIFs cleared by the CEO</a:t>
            </a:r>
            <a:endParaRPr lang="en-US" sz="1600" dirty="0" smtClean="0"/>
          </a:p>
          <a:p>
            <a:pPr lvl="0"/>
            <a:r>
              <a:rPr lang="en-US" sz="1200" dirty="0" smtClean="0"/>
              <a:t>2) CEO endorsement of project</a:t>
            </a:r>
          </a:p>
          <a:p>
            <a:pPr lvl="0"/>
            <a:r>
              <a:rPr lang="en-US" sz="1200" dirty="0" smtClean="0"/>
              <a:t>3) GEF Agency approval of project</a:t>
            </a:r>
            <a:endParaRPr lang="en-US" sz="16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**    GEF Agency approval of project signifies start of project implementation</a:t>
            </a:r>
            <a:endParaRPr lang="en-US" sz="1600" dirty="0" smtClean="0"/>
          </a:p>
          <a:p>
            <a:pPr lvl="0"/>
            <a:r>
              <a:rPr lang="en-US" sz="1200" dirty="0" smtClean="0"/>
              <a:t>4) Project implementation and continues to completion</a:t>
            </a:r>
            <a:endParaRPr lang="en-US" sz="1400" dirty="0" smtClean="0"/>
          </a:p>
          <a:p>
            <a:r>
              <a:rPr lang="en-US" sz="1400" dirty="0" smtClean="0">
                <a:latin typeface="Calibri" pitchFamily="34" charset="0"/>
                <a:cs typeface="Times New Roman" pitchFamily="18" charset="0"/>
              </a:rPr>
              <a:t>***  Project completion follows terminal evaluation and financial closure </a:t>
            </a:r>
          </a:p>
          <a:p>
            <a:pPr lvl="0"/>
            <a:endParaRPr lang="en-US" sz="1400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01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Streamlining measures approved by the Council in June 2012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6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solidFill>
                  <a:srgbClr val="4D4D4D"/>
                </a:solidFill>
              </a:rPr>
              <a:t>Size and regional balance</a:t>
            </a:r>
            <a:r>
              <a:rPr lang="en-US" sz="1800" baseline="0" dirty="0" smtClean="0">
                <a:solidFill>
                  <a:srgbClr val="4D4D4D"/>
                </a:solidFill>
              </a:rPr>
              <a:t> - </a:t>
            </a:r>
            <a:r>
              <a:rPr lang="en-US" sz="1800" dirty="0" smtClean="0">
                <a:solidFill>
                  <a:srgbClr val="4D4D4D"/>
                </a:solidFill>
              </a:rPr>
              <a:t>being one from an LDC, and another from a middle-income country</a:t>
            </a:r>
          </a:p>
          <a:p>
            <a:endParaRPr lang="en-US" dirty="0" smtClean="0"/>
          </a:p>
          <a:p>
            <a:r>
              <a:rPr lang="en-US" dirty="0" smtClean="0"/>
              <a:t>This only refers to </a:t>
            </a:r>
            <a:r>
              <a:rPr lang="en-US" b="1" i="1" u="sng" dirty="0" smtClean="0"/>
              <a:t>WWF-US</a:t>
            </a:r>
            <a:endParaRPr lang="en-US" b="1" i="1" u="sng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08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Evolution</a:t>
            </a:r>
            <a:r>
              <a:rPr lang="en-US" baseline="0" dirty="0" smtClean="0"/>
              <a:t> of the GEF – Major Reforms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Independent GEFEO – (Called for as GEF-3 reform.)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Executing Agencies (GEF-3 reform, deepened in GEF-4)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RAF to STAR – GEF-3, GEF-4, GEF-5. 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Fiduciary Standards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Results-based Management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Country </a:t>
            </a:r>
            <a:r>
              <a:rPr lang="en-US" sz="1200" b="1" dirty="0" err="1" smtClean="0">
                <a:solidFill>
                  <a:srgbClr val="002060"/>
                </a:solidFill>
              </a:rPr>
              <a:t>Drivenness</a:t>
            </a:r>
            <a:r>
              <a:rPr lang="en-US" sz="1200" b="1" dirty="0" smtClean="0">
                <a:solidFill>
                  <a:srgbClr val="002060"/>
                </a:solidFill>
              </a:rPr>
              <a:t> – a focus of several replenishments, including GEF-5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Convention Reports – GEF-5 reform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Streamlining Project and Program Cycles – GEF-4, GEF-5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Broadening of Partnership - Accreditation of new agencies (GEF-5)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Key Programming Areas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Biodiversity (Focal Area)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Climate Change Mitigation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International Waters (Focal Area) </a:t>
            </a:r>
          </a:p>
          <a:p>
            <a:pPr marL="514350" indent="-514350" algn="l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Land Degradation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Chemicals – includes Ozone Depletion FA, Persistent Organic Pollutant FA, and Sound Chemicals Management &amp; Mercury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Sustainable Forest Management/REDD+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Corporate Programs:  Small Grants Program, Country Support Program, Private Sector Activities </a:t>
            </a:r>
          </a:p>
          <a:p>
            <a:pPr marL="514350" indent="-514350" algn="l" eaLnBrk="1" hangingPunct="1">
              <a:lnSpc>
                <a:spcPct val="90000"/>
              </a:lnSpc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marL="514350" indent="-514350" algn="l" eaLnBrk="1" hangingPunct="1">
              <a:lnSpc>
                <a:spcPct val="90000"/>
              </a:lnSpc>
            </a:pPr>
            <a:r>
              <a:rPr lang="en-US" sz="1200" b="1" dirty="0" smtClean="0">
                <a:solidFill>
                  <a:srgbClr val="002060"/>
                </a:solidFill>
              </a:rPr>
              <a:t>GEF-6 will likely also include a communications strategy. 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CB5FC1-5CB0-4DFB-9B96-6893A433C46F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Decision on Agenda Item 5 on the Replenishment Process, per the Joint Summary of Chairs of the Nov. 2012 Council:</a:t>
            </a:r>
          </a:p>
          <a:p>
            <a:r>
              <a:rPr lang="en-US" sz="1700" dirty="0" smtClean="0"/>
              <a:t>The Council requested the GEF Trustee and the CEO to initiate discussions for the negotiations of the sixth replenishment.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GEF-6 Period</a:t>
            </a:r>
          </a:p>
          <a:p>
            <a:r>
              <a:rPr lang="en-US" sz="1700" dirty="0" smtClean="0"/>
              <a:t>To ensure uninterrupted operations and activities, donors should conclude replenishment negotiations by early CY 2014.</a:t>
            </a:r>
          </a:p>
          <a:p>
            <a:r>
              <a:rPr lang="en-US" sz="1700" dirty="0" smtClean="0"/>
              <a:t>The GEF-6 replenishment is expected to fund 4 years of GEF operations, from 1 July 2014 to 30 June 2018 (FY15-FY18).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Composition (as in GEF-5)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Donors</a:t>
            </a:r>
            <a:r>
              <a:rPr lang="en-US" sz="1700" dirty="0" smtClean="0"/>
              <a:t>: All contributing participants who indicated an intention to contribute the equivalent of at least SDR 4 million for that replenishment could participate in the replenishment discussions. </a:t>
            </a:r>
          </a:p>
          <a:p>
            <a:pPr marL="742950" lvl="2" indent="-342900"/>
            <a:r>
              <a:rPr lang="en-US" sz="1500" dirty="0" smtClean="0"/>
              <a:t>Minimum proposed contribution remain at SDR 4 million for the GEF-6 discussions.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Recipients</a:t>
            </a:r>
            <a:r>
              <a:rPr lang="en-US" sz="1700" dirty="0" smtClean="0"/>
              <a:t>: 4 representatives from non-donor recipient countries (representing AFR, ASIA, E-EUR, and LAC),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CSOs/NGOs</a:t>
            </a:r>
            <a:r>
              <a:rPr lang="en-US" sz="1700" dirty="0" smtClean="0"/>
              <a:t>: 2 representatives (one from a donor country-based CSO, and other from a non-donor country-based CSO).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Observers</a:t>
            </a:r>
            <a:r>
              <a:rPr lang="en-US" sz="1700" dirty="0" smtClean="0"/>
              <a:t>: A) </a:t>
            </a:r>
            <a:r>
              <a:rPr lang="en-US" sz="1500" dirty="0" smtClean="0"/>
              <a:t>Potential donors who do not intend to provide the agreed minimum contribution. B) Representatives of Implementing and Executing Agencies C) Representatives from the Conventions for which the GEF serves as a financial mechanism. </a:t>
            </a:r>
          </a:p>
          <a:p>
            <a:pPr marL="0" indent="0">
              <a:buNone/>
            </a:pPr>
            <a:r>
              <a:rPr lang="en-US" sz="1700" dirty="0" smtClean="0">
                <a:sym typeface="Wingdings" pitchFamily="2" charset="2"/>
              </a:rPr>
              <a:t> </a:t>
            </a:r>
            <a:r>
              <a:rPr lang="en-US" sz="1700" dirty="0" smtClean="0"/>
              <a:t>Comments will be solicited from all GEF Council Members on policy and programming documents prepared for discussions.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Process: Timetable and Core Decision Topics</a:t>
            </a:r>
          </a:p>
          <a:p>
            <a:r>
              <a:rPr lang="en-US" sz="1700" dirty="0" smtClean="0"/>
              <a:t>April 2013 (Paris): </a:t>
            </a:r>
          </a:p>
          <a:p>
            <a:pPr lvl="1"/>
            <a:r>
              <a:rPr lang="en-US" sz="1400" dirty="0" smtClean="0"/>
              <a:t>Reference Exchange Rates for Use in the GEF-6 Replenishment (GEF Trustee)</a:t>
            </a:r>
          </a:p>
          <a:p>
            <a:r>
              <a:rPr lang="en-US" sz="1700" dirty="0" smtClean="0"/>
              <a:t>Sept. 2013 (TBD): </a:t>
            </a:r>
          </a:p>
          <a:p>
            <a:pPr lvl="1"/>
            <a:r>
              <a:rPr lang="en-US" sz="1400" dirty="0" smtClean="0"/>
              <a:t>GEF-6 Programming Document (GEFSEC), GEF-6 Financing Modalities: Burden-sharing and Financial Components (GEF Trustee)</a:t>
            </a:r>
          </a:p>
          <a:p>
            <a:r>
              <a:rPr lang="en-US" sz="1700" dirty="0" smtClean="0"/>
              <a:t>Nov. 2013 (Washington, following GEF Council): </a:t>
            </a:r>
          </a:p>
          <a:p>
            <a:pPr lvl="1"/>
            <a:r>
              <a:rPr lang="en-US" sz="1400" dirty="0" smtClean="0"/>
              <a:t>Final report of OPS5 (GEFEO), Policy Recommendations for GEF-6 (GEFSEC).</a:t>
            </a:r>
          </a:p>
          <a:p>
            <a:r>
              <a:rPr lang="en-US" sz="1700" dirty="0" smtClean="0"/>
              <a:t>Feb. 2014 (TBD): </a:t>
            </a:r>
          </a:p>
          <a:p>
            <a:pPr lvl="1"/>
            <a:r>
              <a:rPr lang="en-US" sz="1400" dirty="0" smtClean="0"/>
              <a:t>Finalize donor pledges and GEF Financing Framework (GEF Trustee), Finalize Summary of Replenishment report comprising (1) Summary of Negotiations; (2) Policy Recommendations; (3) Programming Document; and (4) Replenishment Resolution (GEF Trustee &amp; GEFSEC)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endParaRPr lang="en-US" sz="14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GEF Expanded Constituency Workshop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October 1-3, 2013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Abuja</a:t>
            </a:r>
            <a:r>
              <a:rPr lang="en-US" sz="2400" smtClean="0">
                <a:solidFill>
                  <a:srgbClr val="898989"/>
                </a:solidFill>
              </a:rPr>
              <a:t>, Nigeria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en-US" sz="2400" dirty="0" smtClean="0">
              <a:solidFill>
                <a:srgbClr val="89898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300" b="1" dirty="0" smtClean="0">
                <a:solidFill>
                  <a:srgbClr val="00642D"/>
                </a:solidFill>
              </a:rPr>
              <a:t>The GEF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Overview and Update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 </a:t>
            </a:r>
            <a:endParaRPr lang="en-US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886201"/>
          </a:xfrm>
        </p:spPr>
        <p:txBody>
          <a:bodyPr/>
          <a:lstStyle/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PPG included in PIF template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MSP </a:t>
            </a:r>
            <a:r>
              <a:rPr lang="en-US" sz="2400" dirty="0" smtClean="0">
                <a:solidFill>
                  <a:srgbClr val="4D4D4D"/>
                </a:solidFill>
              </a:rPr>
              <a:t>ceiling - $2 million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All templates </a:t>
            </a:r>
            <a:r>
              <a:rPr lang="en-US" sz="2400" dirty="0" smtClean="0">
                <a:solidFill>
                  <a:srgbClr val="4D4D4D"/>
                </a:solidFill>
              </a:rPr>
              <a:t>simplified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Milestones monitored </a:t>
            </a:r>
            <a:r>
              <a:rPr lang="en-US" sz="2400" dirty="0">
                <a:solidFill>
                  <a:srgbClr val="4D4D4D"/>
                </a:solidFill>
              </a:rPr>
              <a:t>by </a:t>
            </a:r>
            <a:r>
              <a:rPr lang="en-US" sz="2400" dirty="0" smtClean="0">
                <a:solidFill>
                  <a:srgbClr val="4D4D4D"/>
                </a:solidFill>
              </a:rPr>
              <a:t>GEFSEC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Agency fees:</a:t>
            </a:r>
            <a:r>
              <a:rPr lang="en-US" sz="2400" dirty="0" smtClean="0">
                <a:solidFill>
                  <a:srgbClr val="4D4D4D"/>
                </a:solidFill>
              </a:rPr>
              <a:t> 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40</a:t>
            </a:r>
            <a:r>
              <a:rPr lang="en-US" sz="2100" dirty="0">
                <a:solidFill>
                  <a:srgbClr val="4D4D4D"/>
                </a:solidFill>
              </a:rPr>
              <a:t>% at Council </a:t>
            </a:r>
            <a:r>
              <a:rPr lang="en-US" sz="2100" dirty="0" smtClean="0">
                <a:solidFill>
                  <a:srgbClr val="4D4D4D"/>
                </a:solidFill>
              </a:rPr>
              <a:t>approval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60</a:t>
            </a:r>
            <a:r>
              <a:rPr lang="en-US" sz="2100" dirty="0">
                <a:solidFill>
                  <a:srgbClr val="4D4D4D"/>
                </a:solidFill>
              </a:rPr>
              <a:t>% at CEO endorsement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Umbrella projects for EAs approved by </a:t>
            </a:r>
            <a:r>
              <a:rPr lang="en-US" sz="2400" dirty="0" smtClean="0">
                <a:solidFill>
                  <a:srgbClr val="4D4D4D"/>
                </a:solidFill>
              </a:rPr>
              <a:t>Council – No </a:t>
            </a:r>
            <a:r>
              <a:rPr lang="en-US" sz="2400" dirty="0">
                <a:solidFill>
                  <a:srgbClr val="4D4D4D"/>
                </a:solidFill>
              </a:rPr>
              <a:t>separate endorsement for individual projects. </a:t>
            </a:r>
          </a:p>
        </p:txBody>
      </p:sp>
      <p:sp>
        <p:nvSpPr>
          <p:cNvPr id="4" name="Title 6"/>
          <p:cNvSpPr>
            <a:spLocks/>
          </p:cNvSpPr>
          <p:nvPr/>
        </p:nvSpPr>
        <p:spPr bwMode="auto">
          <a:xfrm>
            <a:off x="28699" y="8382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Streamlining Measures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Harmonization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763000" cy="5059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600" i="1" dirty="0" smtClean="0">
                <a:solidFill>
                  <a:srgbClr val="00642D"/>
                </a:solidFill>
              </a:rPr>
              <a:t>Oct </a:t>
            </a:r>
            <a:r>
              <a:rPr lang="en-US" sz="2600" i="1" dirty="0">
                <a:solidFill>
                  <a:srgbClr val="00642D"/>
                </a:solidFill>
              </a:rPr>
              <a:t>2012: </a:t>
            </a:r>
            <a:r>
              <a:rPr lang="en-US" sz="2600" i="1" dirty="0" smtClean="0">
                <a:solidFill>
                  <a:srgbClr val="00642D"/>
                </a:solidFill>
              </a:rPr>
              <a:t>WB </a:t>
            </a:r>
            <a:r>
              <a:rPr lang="en-US" sz="2600" i="1" dirty="0">
                <a:solidFill>
                  <a:srgbClr val="00642D"/>
                </a:solidFill>
              </a:rPr>
              <a:t>Harmonization Pilot discussion starts with the </a:t>
            </a:r>
            <a:r>
              <a:rPr lang="en-US" sz="2600" i="1" dirty="0" smtClean="0">
                <a:solidFill>
                  <a:srgbClr val="00642D"/>
                </a:solidFill>
              </a:rPr>
              <a:t>WB</a:t>
            </a:r>
            <a:endParaRPr lang="en-US" sz="2600" i="1" dirty="0">
              <a:solidFill>
                <a:srgbClr val="00642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dirty="0">
                <a:solidFill>
                  <a:srgbClr val="00642D"/>
                </a:solidFill>
              </a:rPr>
              <a:t>Objective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solidFill>
                  <a:srgbClr val="4D4D4D"/>
                </a:solidFill>
              </a:rPr>
              <a:t>To reduce </a:t>
            </a:r>
            <a:r>
              <a:rPr lang="en-US" sz="2800" dirty="0">
                <a:solidFill>
                  <a:srgbClr val="4D4D4D"/>
                </a:solidFill>
              </a:rPr>
              <a:t>administrative </a:t>
            </a:r>
            <a:r>
              <a:rPr lang="en-US" sz="2800" dirty="0" smtClean="0">
                <a:solidFill>
                  <a:srgbClr val="4D4D4D"/>
                </a:solidFill>
              </a:rPr>
              <a:t>burden through involvement </a:t>
            </a:r>
            <a:r>
              <a:rPr lang="en-US" sz="2800" dirty="0">
                <a:solidFill>
                  <a:srgbClr val="4D4D4D"/>
                </a:solidFill>
              </a:rPr>
              <a:t>of GEF’s Program Managers </a:t>
            </a:r>
            <a:r>
              <a:rPr lang="en-US" sz="2800" dirty="0" smtClean="0">
                <a:solidFill>
                  <a:srgbClr val="4D4D4D"/>
                </a:solidFill>
              </a:rPr>
              <a:t>in project </a:t>
            </a:r>
            <a:r>
              <a:rPr lang="en-US" sz="2800" dirty="0">
                <a:solidFill>
                  <a:srgbClr val="4D4D4D"/>
                </a:solidFill>
              </a:rPr>
              <a:t>design.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1500" b="1" dirty="0" smtClean="0">
              <a:solidFill>
                <a:srgbClr val="00642D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What has been harmonized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Parallel Process for Decision Making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 Review Sheets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GEF-specific Project Templates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New business standard: </a:t>
            </a:r>
            <a:r>
              <a:rPr lang="en-US" sz="2800" dirty="0" smtClean="0">
                <a:solidFill>
                  <a:srgbClr val="4D4D4D"/>
                </a:solidFill>
              </a:rPr>
              <a:t>from </a:t>
            </a:r>
            <a:r>
              <a:rPr lang="en-US" sz="2800" dirty="0">
                <a:solidFill>
                  <a:srgbClr val="4D4D4D"/>
                </a:solidFill>
              </a:rPr>
              <a:t>a 10 to a 5-day </a:t>
            </a:r>
            <a:r>
              <a:rPr lang="en-US" sz="2800" dirty="0" smtClean="0">
                <a:solidFill>
                  <a:srgbClr val="4D4D4D"/>
                </a:solidFill>
              </a:rPr>
              <a:t>response</a:t>
            </a:r>
            <a:endParaRPr lang="en-US" sz="2800" dirty="0">
              <a:solidFill>
                <a:srgbClr val="4D4D4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endParaRPr lang="en-US" dirty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540750" cy="4352925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pPr marL="0" indent="0">
              <a:buNone/>
            </a:pPr>
            <a:r>
              <a:rPr lang="en-US" sz="4000" i="1" dirty="0">
                <a:solidFill>
                  <a:srgbClr val="00642D"/>
                </a:solidFill>
              </a:rPr>
              <a:t>June 2013 Council</a:t>
            </a:r>
            <a:r>
              <a:rPr lang="en-US" sz="4000" i="1" dirty="0" smtClean="0">
                <a:solidFill>
                  <a:srgbClr val="00642D"/>
                </a:solidFill>
              </a:rPr>
              <a:t>:</a:t>
            </a:r>
            <a:endParaRPr lang="en-US" sz="4000" dirty="0"/>
          </a:p>
          <a:p>
            <a:r>
              <a:rPr lang="en-US" sz="2800" dirty="0" smtClean="0"/>
              <a:t>World </a:t>
            </a:r>
            <a:r>
              <a:rPr lang="en-US" sz="2800" dirty="0"/>
              <a:t>Wildlife Fund-US and Conservation International have received approval from the independent review panel to become GEF Partners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A second round of accreditation, including accreditation of bilateral agencies could happen only once all Stage II reviews are completed.</a:t>
            </a:r>
          </a:p>
          <a:p>
            <a:endParaRPr lang="en-US" sz="2800" dirty="0"/>
          </a:p>
          <a:p>
            <a:pPr eaLnBrk="1" hangingPunct="1"/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Broadening the GEF Partnership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8600" y="801914"/>
            <a:ext cx="8534400" cy="990600"/>
          </a:xfrm>
          <a:solidFill>
            <a:schemeClr val="bg1"/>
          </a:solidFill>
        </p:spPr>
        <p:txBody>
          <a:bodyPr anchor="t" anchorCtr="0"/>
          <a:lstStyle/>
          <a:p>
            <a:pPr marL="0" indent="0" algn="ctr" eaLnBrk="1" hangingPunct="1">
              <a:buNone/>
            </a:pPr>
            <a:r>
              <a:rPr lang="en-US" sz="2000" i="1" dirty="0" smtClean="0">
                <a:solidFill>
                  <a:srgbClr val="4D4D4D"/>
                </a:solidFill>
              </a:rPr>
              <a:t>Replenishment: </a:t>
            </a:r>
            <a:r>
              <a:rPr lang="en-US" sz="2000" i="1" dirty="0">
                <a:solidFill>
                  <a:srgbClr val="4D4D4D"/>
                </a:solidFill>
              </a:rPr>
              <a:t>process in which donor countries, every 4 years, voluntarily pledge to provide resources to fund the GEF operations</a:t>
            </a:r>
            <a:r>
              <a:rPr lang="en-US" sz="2000" i="1" dirty="0" smtClean="0">
                <a:solidFill>
                  <a:srgbClr val="4D4D4D"/>
                </a:solidFill>
              </a:rPr>
              <a:t>.</a:t>
            </a:r>
            <a:endParaRPr lang="en-US" sz="2000" i="1" dirty="0">
              <a:solidFill>
                <a:srgbClr val="4D4D4D"/>
              </a:solidFill>
            </a:endParaRPr>
          </a:p>
        </p:txBody>
      </p:sp>
      <p:pic>
        <p:nvPicPr>
          <p:cNvPr id="7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 l="442" t="1582" r="823" b="1910"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67000" y="15240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Previous Replenishments</a:t>
            </a:r>
          </a:p>
          <a:p>
            <a:pPr marL="0" indent="0" eaLnBrk="1" hangingPunct="1">
              <a:buFont typeface="Arial" charset="0"/>
              <a:buNone/>
            </a:pPr>
            <a:endParaRPr lang="en-US" sz="1800" dirty="0" smtClean="0">
              <a:solidFill>
                <a:srgbClr val="00642D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en-US" sz="1800" dirty="0">
              <a:solidFill>
                <a:srgbClr val="00642D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0292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00642D"/>
                </a:solidFill>
              </a:rPr>
              <a:t>Composition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GEF Trustee (</a:t>
            </a:r>
            <a:r>
              <a:rPr lang="en-US" dirty="0" smtClean="0">
                <a:solidFill>
                  <a:srgbClr val="4D4D4D"/>
                </a:solidFill>
              </a:rPr>
              <a:t>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 smtClean="0">
                <a:solidFill>
                  <a:srgbClr val="4D4D4D"/>
                </a:solidFill>
              </a:rPr>
              <a:t>GEF </a:t>
            </a:r>
            <a:r>
              <a:rPr lang="en-US" dirty="0">
                <a:solidFill>
                  <a:srgbClr val="4D4D4D"/>
                </a:solidFill>
              </a:rPr>
              <a:t>CEO (Co-Chair)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Donors: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Minimum </a:t>
            </a:r>
            <a:r>
              <a:rPr lang="en-US" dirty="0">
                <a:solidFill>
                  <a:srgbClr val="4D4D4D"/>
                </a:solidFill>
              </a:rPr>
              <a:t>contribution SDR 4 M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Recipients: 4 representatives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(</a:t>
            </a:r>
            <a:r>
              <a:rPr lang="en-US" dirty="0">
                <a:solidFill>
                  <a:srgbClr val="4D4D4D"/>
                </a:solidFill>
              </a:rPr>
              <a:t>representing AFR, Asia/Pacific, ECA, and LAC)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CSOs/NGOs: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2 </a:t>
            </a:r>
            <a:r>
              <a:rPr lang="en-US" dirty="0">
                <a:solidFill>
                  <a:srgbClr val="4D4D4D"/>
                </a:solidFill>
              </a:rPr>
              <a:t>representatives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Observers: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A</a:t>
            </a:r>
            <a:r>
              <a:rPr lang="en-US" dirty="0">
                <a:solidFill>
                  <a:srgbClr val="4D4D4D"/>
                </a:solidFill>
              </a:rPr>
              <a:t>) Potential donors B) GEF Agencies C) </a:t>
            </a:r>
            <a:r>
              <a:rPr lang="en-US" dirty="0" smtClean="0">
                <a:solidFill>
                  <a:srgbClr val="4D4D4D"/>
                </a:solidFill>
              </a:rPr>
              <a:t>Conventions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37338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Process</a:t>
            </a:r>
            <a:r>
              <a:rPr lang="en-US" sz="3200" b="1" dirty="0">
                <a:solidFill>
                  <a:srgbClr val="00642D"/>
                </a:solidFill>
              </a:rPr>
              <a:t>: Timetable</a:t>
            </a:r>
          </a:p>
          <a:p>
            <a:r>
              <a:rPr lang="en-US" sz="2800" dirty="0">
                <a:solidFill>
                  <a:srgbClr val="4D4D4D"/>
                </a:solidFill>
              </a:rPr>
              <a:t>April 2013 (Paris)</a:t>
            </a:r>
          </a:p>
          <a:p>
            <a:r>
              <a:rPr lang="en-US" sz="2800" dirty="0">
                <a:solidFill>
                  <a:srgbClr val="4D4D4D"/>
                </a:solidFill>
              </a:rPr>
              <a:t>Sept. 2013 </a:t>
            </a:r>
            <a:r>
              <a:rPr lang="en-US" sz="2800" dirty="0" smtClean="0">
                <a:solidFill>
                  <a:srgbClr val="4D4D4D"/>
                </a:solidFill>
              </a:rPr>
              <a:t>(</a:t>
            </a:r>
            <a:r>
              <a:rPr lang="en-US" sz="2800" dirty="0" smtClean="0">
                <a:solidFill>
                  <a:srgbClr val="4D4D4D"/>
                </a:solidFill>
              </a:rPr>
              <a:t>Delhi</a:t>
            </a:r>
            <a:r>
              <a:rPr lang="en-US" sz="2800" dirty="0" smtClean="0">
                <a:solidFill>
                  <a:srgbClr val="4D4D4D"/>
                </a:solidFill>
              </a:rPr>
              <a:t>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Nov. 2013 </a:t>
            </a:r>
            <a:r>
              <a:rPr lang="en-US" sz="2800" dirty="0" smtClean="0">
                <a:solidFill>
                  <a:srgbClr val="4D4D4D"/>
                </a:solidFill>
              </a:rPr>
              <a:t>(Paris)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Feb. 2014 (TBD</a:t>
            </a:r>
            <a:r>
              <a:rPr lang="en-US" sz="2800" dirty="0" smtClean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5016690" y="1143000"/>
            <a:ext cx="388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Core Documents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Documents 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Strategic Positioning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Programming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Policy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GEF2020 Strategy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OPS5 (GEFEO)</a:t>
            </a:r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628866" y="839337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838200"/>
          </a:xfrm>
        </p:spPr>
        <p:txBody>
          <a:bodyPr/>
          <a:lstStyle/>
          <a:p>
            <a:pPr marL="457200" indent="-457200"/>
            <a:r>
              <a:rPr lang="en-US" sz="3200" b="1" dirty="0" smtClean="0"/>
              <a:t>Proposed adjustments to the allocation </a:t>
            </a:r>
            <a:r>
              <a:rPr lang="en-US" sz="3200" b="1" dirty="0" smtClean="0"/>
              <a:t>system: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1066800" y="175260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dirty="0">
              <a:latin typeface="+mj-lt"/>
            </a:endParaRPr>
          </a:p>
          <a:p>
            <a:pPr marL="342900" indent="-342900">
              <a:buAutoNum type="alphaLcParenBoth"/>
            </a:pPr>
            <a:r>
              <a:rPr lang="en-US" sz="2400" dirty="0">
                <a:latin typeface="+mj-lt"/>
              </a:rPr>
              <a:t>increase the weight of the GDP per capita </a:t>
            </a:r>
            <a:r>
              <a:rPr lang="en-US" sz="2400" dirty="0" smtClean="0">
                <a:latin typeface="+mj-lt"/>
              </a:rPr>
              <a:t>index </a:t>
            </a:r>
            <a:endParaRPr lang="en-US" sz="2400" dirty="0">
              <a:latin typeface="+mj-lt"/>
            </a:endParaRPr>
          </a:p>
          <a:p>
            <a:pPr marL="342900" indent="-342900">
              <a:buAutoNum type="alphaLcParenBoth"/>
            </a:pPr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(b) lower the ceilings imposed on large allocation recipient </a:t>
            </a:r>
            <a:r>
              <a:rPr lang="en-US" sz="2400" dirty="0" smtClean="0">
                <a:latin typeface="+mj-lt"/>
              </a:rPr>
              <a:t>countries </a:t>
            </a:r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(c) increase the floor allocations for each focal </a:t>
            </a:r>
            <a:r>
              <a:rPr lang="en-US" sz="2400" dirty="0" smtClean="0">
                <a:latin typeface="+mj-lt"/>
              </a:rPr>
              <a:t>area </a:t>
            </a:r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(</a:t>
            </a:r>
            <a:r>
              <a:rPr lang="en-US" sz="2400" dirty="0" smtClean="0">
                <a:latin typeface="+mj-lt"/>
              </a:rPr>
              <a:t>d) differentiated co-financing models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8248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rgbClr val="1F497D"/>
                </a:solidFill>
              </a:rPr>
              <a:t>Proposed Indicative Resource Envelopes for GEF 6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73200" y="1817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38448"/>
              </p:ext>
            </p:extLst>
          </p:nvPr>
        </p:nvGraphicFramePr>
        <p:xfrm>
          <a:off x="304799" y="838200"/>
          <a:ext cx="8534401" cy="5715001"/>
        </p:xfrm>
        <a:graphic>
          <a:graphicData uri="http://schemas.openxmlformats.org/drawingml/2006/table">
            <a:tbl>
              <a:tblPr/>
              <a:tblGrid>
                <a:gridCol w="2557263"/>
                <a:gridCol w="1419340"/>
                <a:gridCol w="1202157"/>
                <a:gridCol w="1076742"/>
                <a:gridCol w="1202157"/>
                <a:gridCol w="1076742"/>
              </a:tblGrid>
              <a:tr h="25977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7" marR="7347" marT="73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7" marR="7347" marT="73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GEF-6 Programming Targets ($ million)</a:t>
                      </a:r>
                    </a:p>
                  </a:txBody>
                  <a:tcPr marL="7347" marR="7347" marT="73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308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Focal Areas/Themes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GEF-5 Programming Targets ($ million)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Status Quo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Increase over GEF-5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Enhanced Impact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Increase over GEF -5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Biodiversity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1,210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Climate Change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1,360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International Waters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Land Degradation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Chemicals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Total- Focal Areas/Themes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    3,840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3,840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4,855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Corporate Programs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Small Grants Program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- Corporate Programs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       210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210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245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Outreach to the Private Sector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Corporate Budget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GEF Replenishment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4,250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4,250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5,320 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25%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711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Sustainable Forest Management (set-aside)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7347" marR="7347" marT="7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347" marR="7347" marT="7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566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History of the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pt-B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477731" cy="23083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dirty="0">
                <a:solidFill>
                  <a:srgbClr val="00642D"/>
                </a:solidFill>
                <a:latin typeface="Calibri" charset="0"/>
              </a:rPr>
              <a:t>World’s largest public funder</a:t>
            </a:r>
            <a:r>
              <a:rPr lang="en-US" dirty="0">
                <a:solidFill>
                  <a:srgbClr val="4D4D4D"/>
                </a:solidFill>
                <a:latin typeface="Calibri" charset="0"/>
              </a:rPr>
              <a:t> of projects and programs to benefit the global </a:t>
            </a:r>
            <a:r>
              <a:rPr lang="en-US" dirty="0" smtClean="0">
                <a:solidFill>
                  <a:srgbClr val="4D4D4D"/>
                </a:solidFill>
                <a:latin typeface="Calibri" charset="0"/>
              </a:rPr>
              <a:t>environment</a:t>
            </a:r>
            <a:endParaRPr lang="en-US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07721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$1 billion</a:t>
            </a:r>
            <a:r>
              <a:rPr lang="en-US" sz="1600" dirty="0">
                <a:solidFill>
                  <a:srgbClr val="00642D"/>
                </a:solidFill>
                <a:latin typeface="Calibri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pilot program in the WB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Initial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partners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WB, UNDP, UNEP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At the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Rio Earth Summit,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negotiations started to restructure the GEF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out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WB</a:t>
            </a:r>
            <a:endParaRPr lang="en-U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3293209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GEF serves as financial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mechanism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for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: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CBD</a:t>
            </a:r>
            <a:endParaRPr lang="en-US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UNFCCC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Stockholm Conv.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on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POPs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UNCCD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Mercury (NEW)</a:t>
            </a:r>
          </a:p>
          <a:p>
            <a:pPr eaLnBrk="1" hangingPunct="1"/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Also, 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although not linked formally to the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Montreal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Protocol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, the GEF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supports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its implementation in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transition economies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. 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Instrument for the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Establishment</a:t>
            </a:r>
            <a:r>
              <a:rPr lang="en-US" b="1" dirty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Restructured GEF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GEF Goal and Mission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219200"/>
            <a:ext cx="807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642D"/>
                </a:solidFill>
                <a:latin typeface="+mj-lt"/>
              </a:rPr>
              <a:t>Goal: </a:t>
            </a:r>
            <a:r>
              <a:rPr lang="en-US" sz="2800" dirty="0">
                <a:latin typeface="+mj-lt"/>
              </a:rPr>
              <a:t>to address </a:t>
            </a:r>
            <a:r>
              <a:rPr lang="en-US" sz="2800" i="1" u="sng" dirty="0">
                <a:latin typeface="+mj-lt"/>
              </a:rPr>
              <a:t>global environmental issues</a:t>
            </a:r>
            <a:r>
              <a:rPr lang="en-US" sz="2800" dirty="0">
                <a:latin typeface="+mj-lt"/>
              </a:rPr>
              <a:t> while supporting </a:t>
            </a:r>
            <a:r>
              <a:rPr lang="en-US" sz="2800" i="1" u="sng" dirty="0">
                <a:latin typeface="+mj-lt"/>
              </a:rPr>
              <a:t>national sustainable development initiatives</a:t>
            </a:r>
            <a:r>
              <a:rPr lang="en-US" sz="2800" dirty="0">
                <a:latin typeface="+mj-lt"/>
              </a:rPr>
              <a:t>.</a:t>
            </a:r>
          </a:p>
          <a:p>
            <a:endParaRPr lang="en-US" sz="2800" b="1" dirty="0">
              <a:solidFill>
                <a:srgbClr val="00642D"/>
              </a:solidFill>
              <a:latin typeface="+mj-lt"/>
            </a:endParaRPr>
          </a:p>
          <a:p>
            <a:r>
              <a:rPr lang="en-US" sz="2800" b="1" dirty="0">
                <a:solidFill>
                  <a:srgbClr val="00642D"/>
                </a:solidFill>
                <a:latin typeface="+mj-lt"/>
              </a:rPr>
              <a:t>Mission: </a:t>
            </a:r>
            <a:r>
              <a:rPr lang="en-US" sz="2800" dirty="0">
                <a:latin typeface="+mj-lt"/>
              </a:rPr>
              <a:t>the GEF is a mechanism for </a:t>
            </a:r>
            <a:r>
              <a:rPr lang="en-US" sz="2800" i="1" u="sng" dirty="0">
                <a:latin typeface="+mj-lt"/>
              </a:rPr>
              <a:t>international cooperation </a:t>
            </a:r>
            <a:r>
              <a:rPr lang="en-US" sz="2800" dirty="0">
                <a:latin typeface="+mj-lt"/>
              </a:rPr>
              <a:t>for the purpose of providing </a:t>
            </a:r>
            <a:r>
              <a:rPr lang="en-US" sz="2800" i="1" u="sng" dirty="0">
                <a:latin typeface="+mj-lt"/>
              </a:rPr>
              <a:t>new, and additional, grant</a:t>
            </a:r>
            <a:r>
              <a:rPr lang="en-US" sz="2800" i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and concessional funding to meet the </a:t>
            </a:r>
            <a:r>
              <a:rPr lang="en-US" sz="2800" i="1" u="sng" dirty="0" smtClean="0">
                <a:latin typeface="+mj-lt"/>
              </a:rPr>
              <a:t>agreed </a:t>
            </a:r>
            <a:r>
              <a:rPr lang="en-US" sz="2800" i="1" u="sng" dirty="0">
                <a:latin typeface="+mj-lt"/>
              </a:rPr>
              <a:t>incremental </a:t>
            </a:r>
            <a:r>
              <a:rPr lang="en-US" sz="2800" i="1" u="sng" dirty="0" smtClean="0">
                <a:latin typeface="+mj-lt"/>
              </a:rPr>
              <a:t>costs</a:t>
            </a:r>
            <a:r>
              <a:rPr lang="en-US" sz="2800" dirty="0" smtClean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of measure to achieve agreed global environmental benefits</a:t>
            </a:r>
            <a:r>
              <a:rPr lang="en-US" sz="2800" dirty="0" smtClean="0">
                <a:latin typeface="+mj-lt"/>
              </a:rPr>
              <a:t>.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00642D"/>
                </a:solidFill>
              </a:rPr>
              <a:t>Institutional Framework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Trust Fund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562599" y="3064575"/>
            <a:ext cx="1149925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UNDP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UNEP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WB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AfDB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EBRD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IaDB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IFAD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UNIDO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4382489" y="3041566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Secretariat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2539339" y="2239981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2196439" y="4188278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Evaluation Office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7023512" y="2556160"/>
            <a:ext cx="2057400" cy="18702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Projects</a:t>
            </a:r>
          </a:p>
          <a:p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GEF OFPs / PFPs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Convention 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Other Gov’t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NGOs / CSOs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Private Sector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1937882" y="2908093"/>
            <a:ext cx="2211554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Council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 Council Members 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/ Constituencies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52400" y="2195326"/>
            <a:ext cx="1537359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Assembly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86320" y="3739290"/>
            <a:ext cx="1851561" cy="189250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UNFCCC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Stockholm (POPs)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UNCCD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Montreal Protocol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Mercury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05839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Guidance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459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Operations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2130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Action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921079" y="3237137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936913" y="3482066"/>
            <a:ext cx="95868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009653" y="2728725"/>
            <a:ext cx="0" cy="17936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3009653" y="3949904"/>
            <a:ext cx="0" cy="21524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155867" y="3470189"/>
            <a:ext cx="22662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5296890" y="3470189"/>
            <a:ext cx="265709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6712524" y="3455343"/>
            <a:ext cx="332514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895598" y="1540877"/>
            <a:ext cx="1685802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429744" y="1540876"/>
            <a:ext cx="1593768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>
            <a:off x="4956092" y="2097601"/>
            <a:ext cx="947303" cy="76100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Trustee</a:t>
            </a:r>
            <a:endParaRPr lang="en-US" sz="1400" b="1" dirty="0" smtClean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5425516" y="2885207"/>
            <a:ext cx="4228" cy="58498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153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Implementing Agency – Project Oversight</a:t>
            </a:r>
          </a:p>
          <a:p>
            <a:pPr marL="0" indent="0">
              <a:buNone/>
            </a:pPr>
            <a:endParaRPr lang="en-US" sz="1000" dirty="0" smtClean="0">
              <a:solidFill>
                <a:srgbClr val="4D4D4D"/>
              </a:solidFill>
            </a:endParaRP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Ensure quality of preparation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Disburse funds to Executing Agency 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Supervise implementation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Be accountable to GEF Council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Keep GEF OFP informed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Help secure committed co-financing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Executing Agency – Project Management</a:t>
            </a:r>
          </a:p>
          <a:p>
            <a:pPr lvl="1">
              <a:buNone/>
            </a:pPr>
            <a:endParaRPr lang="en-US" sz="1000" dirty="0" smtClean="0"/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Deliver project outcomes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Day-to-day management of funds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Report on results and use of funds</a:t>
            </a:r>
          </a:p>
          <a:p>
            <a:pPr lvl="1"/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722740"/>
              </p:ext>
            </p:extLst>
          </p:nvPr>
        </p:nvGraphicFramePr>
        <p:xfrm>
          <a:off x="304800" y="1066800"/>
          <a:ext cx="8610600" cy="4580133"/>
        </p:xfrm>
        <a:graphic>
          <a:graphicData uri="http://schemas.openxmlformats.org/drawingml/2006/table">
            <a:tbl>
              <a:tblPr/>
              <a:tblGrid>
                <a:gridCol w="3151007"/>
                <a:gridCol w="959002"/>
                <a:gridCol w="719380"/>
                <a:gridCol w="904202"/>
                <a:gridCol w="591009"/>
                <a:gridCol w="1370779"/>
                <a:gridCol w="915221"/>
              </a:tblGrid>
              <a:tr h="4368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kern="1200" dirty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 </a:t>
                      </a:r>
                      <a:r>
                        <a:rPr lang="fr-FR" sz="2800" b="1" kern="1200" dirty="0" smtClean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GEF – 5 STAR Allocations</a:t>
                      </a:r>
                      <a:endParaRPr lang="fr-FR" sz="2800" b="1" kern="1200" dirty="0">
                        <a:solidFill>
                          <a:srgbClr val="1F497D"/>
                        </a:solidFill>
                        <a:latin typeface="Calibri" pitchFamily="34" charset="0"/>
                        <a:ea typeface="+mj-ea"/>
                        <a:cs typeface="+mj-cs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6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6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9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Replenishment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US$4.25Bn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55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STAR Envelopes (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M US$)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Benin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4.65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8.15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4.5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kern="1200" noProof="0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Côte</a:t>
                      </a:r>
                      <a:r>
                        <a:rPr lang="fr-FR" sz="14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d’Ivoire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3.25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2.94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8.19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5.18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Ghana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2.45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2.62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3.78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8.85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8.5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 smtClean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Guinea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2.43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5.93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5.9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Liberia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2.42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0.62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5.04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3.9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Nigeria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baseline="0" dirty="0" smtClean="0">
                          <a:latin typeface="+mn-lt"/>
                          <a:ea typeface="Calibri"/>
                          <a:cs typeface="Times New Roman"/>
                        </a:rPr>
                        <a:t>14.29 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5.64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3.14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23.07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15.3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94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Sierra</a:t>
                      </a:r>
                      <a:r>
                        <a:rPr lang="fr-FR" sz="14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Leone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0.68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4.18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3.5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90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Togo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2.0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1.5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1.99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5.49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5,49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STAR Allocations during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GEF-5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12837"/>
            <a:ext cx="8305800" cy="4906963"/>
          </a:xfrm>
        </p:spPr>
        <p:txBody>
          <a:bodyPr numCol="1">
            <a:normAutofit/>
          </a:bodyPr>
          <a:lstStyle/>
          <a:p>
            <a:pPr marL="0" indent="0" eaLnBrk="1" hangingPunct="1">
              <a:buNone/>
            </a:pPr>
            <a:r>
              <a:rPr lang="en-US" sz="2600" b="1" dirty="0" smtClean="0">
                <a:solidFill>
                  <a:srgbClr val="00642D"/>
                </a:solidFill>
              </a:rPr>
              <a:t>Start </a:t>
            </a:r>
            <a:r>
              <a:rPr lang="en-US" sz="2600" b="1" dirty="0">
                <a:solidFill>
                  <a:srgbClr val="00642D"/>
                </a:solidFill>
              </a:rPr>
              <a:t>Date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The Council requested the Secretariat to begin implementation of the new structure beginning 01 Jan 2013. </a:t>
            </a:r>
          </a:p>
          <a:p>
            <a:pPr marL="342900" lvl="1" indent="-342900">
              <a:buFont typeface="Arial" charset="0"/>
              <a:buChar char="•"/>
            </a:pPr>
            <a:endParaRPr lang="en-US" sz="2500" dirty="0" smtClean="0"/>
          </a:p>
          <a:p>
            <a:pPr marL="0" lvl="1" indent="0" eaLnBrk="1" hangingPunct="1">
              <a:buNone/>
            </a:pPr>
            <a:r>
              <a:rPr lang="en-US" sz="2600" b="1" dirty="0">
                <a:solidFill>
                  <a:srgbClr val="00642D"/>
                </a:solidFill>
              </a:rPr>
              <a:t>Percentages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All projects approved/cleared by CEO will be subject to the new fee policy as follows: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9.5% for GEF project grants up to and including $10 million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9.0% for GEF project grants above $10 million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New GEF Fee Policy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graphicFrame>
        <p:nvGraphicFramePr>
          <p:cNvPr id="3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5351841"/>
              </p:ext>
            </p:extLst>
          </p:nvPr>
        </p:nvGraphicFramePr>
        <p:xfrm>
          <a:off x="-457200" y="1524000"/>
          <a:ext cx="7772400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3429000" cy="1143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cs typeface="Times New Roman" pitchFamily="18" charset="0"/>
              </a:rPr>
              <a:t>Full-Sized Projects</a:t>
            </a:r>
            <a:endParaRPr lang="en-US" sz="32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231834" y="2057400"/>
            <a:ext cx="260736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 pitchFamily="34" charset="0"/>
              </a:rPr>
              <a:t>*    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Work </a:t>
            </a:r>
            <a:r>
              <a:rPr lang="en-US" sz="1600" dirty="0">
                <a:latin typeface="Calibri" pitchFamily="34" charset="0"/>
                <a:cs typeface="Times New Roman" pitchFamily="18" charset="0"/>
              </a:rPr>
              <a:t>Program consists of PIFs cleared by the 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CEO</a:t>
            </a:r>
          </a:p>
          <a:p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**    </a:t>
            </a:r>
            <a:r>
              <a:rPr lang="en-US" sz="1600" dirty="0">
                <a:latin typeface="Calibri" pitchFamily="34" charset="0"/>
                <a:cs typeface="Times New Roman" pitchFamily="18" charset="0"/>
              </a:rPr>
              <a:t>GEF Agency approval of project signifies start of project </a:t>
            </a:r>
            <a:r>
              <a:rPr lang="en-US" sz="1600" dirty="0" smtClean="0">
                <a:latin typeface="Calibri" pitchFamily="34" charset="0"/>
                <a:cs typeface="Times New Roman" pitchFamily="18" charset="0"/>
              </a:rPr>
              <a:t>implementation</a:t>
            </a:r>
          </a:p>
          <a:p>
            <a:endParaRPr lang="en-US" sz="1600" dirty="0">
              <a:latin typeface="Calibri" pitchFamily="34" charset="0"/>
              <a:cs typeface="Times New Roman" pitchFamily="18" charset="0"/>
            </a:endParaRPr>
          </a:p>
          <a:p>
            <a:r>
              <a:rPr lang="en-US" sz="1600" dirty="0">
                <a:latin typeface="Calibri" pitchFamily="34" charset="0"/>
                <a:cs typeface="Times New Roman" pitchFamily="18" charset="0"/>
              </a:rPr>
              <a:t>***  Project completion follows terminal evaluation and financial closure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648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12479</TotalTime>
  <Words>1828</Words>
  <Application>Microsoft Office PowerPoint</Application>
  <PresentationFormat>On-screen Show (4:3)</PresentationFormat>
  <Paragraphs>409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GEF Overview and Update  </vt:lpstr>
      <vt:lpstr>PowerPoint Presentation</vt:lpstr>
      <vt:lpstr>PowerPoint Presentation</vt:lpstr>
      <vt:lpstr>Institutional Framework</vt:lpstr>
      <vt:lpstr>PowerPoint Presentation</vt:lpstr>
      <vt:lpstr>PowerPoint Presentation</vt:lpstr>
      <vt:lpstr>PowerPoint Presentation</vt:lpstr>
      <vt:lpstr>PowerPoint Presentation</vt:lpstr>
      <vt:lpstr>Full-Sized Projects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Proposed adjustments to the allocation system: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Maria Camila Perez Gabilondo</cp:lastModifiedBy>
  <cp:revision>648</cp:revision>
  <cp:lastPrinted>2013-02-04T16:06:32Z</cp:lastPrinted>
  <dcterms:created xsi:type="dcterms:W3CDTF">2013-02-03T21:48:51Z</dcterms:created>
  <dcterms:modified xsi:type="dcterms:W3CDTF">2013-09-18T17:13:17Z</dcterms:modified>
</cp:coreProperties>
</file>