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63" r:id="rId2"/>
    <p:sldId id="396" r:id="rId3"/>
    <p:sldId id="419" r:id="rId4"/>
    <p:sldId id="390" r:id="rId5"/>
    <p:sldId id="389" r:id="rId6"/>
    <p:sldId id="405" r:id="rId7"/>
    <p:sldId id="378" r:id="rId8"/>
    <p:sldId id="297" r:id="rId9"/>
    <p:sldId id="416" r:id="rId10"/>
    <p:sldId id="412" r:id="rId11"/>
    <p:sldId id="413" r:id="rId12"/>
    <p:sldId id="365" r:id="rId13"/>
    <p:sldId id="399" r:id="rId14"/>
    <p:sldId id="395" r:id="rId15"/>
    <p:sldId id="407" r:id="rId16"/>
    <p:sldId id="417" r:id="rId17"/>
    <p:sldId id="420" r:id="rId18"/>
    <p:sldId id="387" r:id="rId19"/>
  </p:sldIdLst>
  <p:sldSz cx="9144000" cy="6858000" type="screen4x3"/>
  <p:notesSz cx="7010400" cy="92964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66"/>
    <a:srgbClr val="00642D"/>
    <a:srgbClr val="339933"/>
    <a:srgbClr val="4D4D4D"/>
    <a:srgbClr val="CCFFCC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83025" autoAdjust="0"/>
  </p:normalViewPr>
  <p:slideViewPr>
    <p:cSldViewPr>
      <p:cViewPr>
        <p:scale>
          <a:sx n="100" d="100"/>
          <a:sy n="100" d="100"/>
        </p:scale>
        <p:origin x="-318" y="5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3" d="100"/>
          <a:sy n="63" d="100"/>
        </p:scale>
        <p:origin x="-3235" y="-72"/>
      </p:cViewPr>
      <p:guideLst>
        <p:guide orient="horz" pos="2928"/>
        <p:guide pos="220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A2286A5-7089-41D0-9994-9A8931FDB159}" type="doc">
      <dgm:prSet loTypeId="urn:microsoft.com/office/officeart/2005/8/layout/cycle2" loCatId="cycle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en-US"/>
        </a:p>
      </dgm:t>
    </dgm:pt>
    <dgm:pt modelId="{69F7E633-AA34-4489-BB70-E1F90E715AA1}">
      <dgm:prSet phldrT="[Text]" custT="1"/>
      <dgm:spPr/>
      <dgm:t>
        <a:bodyPr/>
        <a:lstStyle/>
        <a:p>
          <a:r>
            <a:rPr lang="ar-EG" sz="1400" dirty="0" smtClean="0"/>
            <a:t>موافقة المجلس على برنامج العمل*</a:t>
          </a:r>
          <a:endParaRPr lang="en-US" sz="1800" dirty="0"/>
        </a:p>
      </dgm:t>
    </dgm:pt>
    <dgm:pt modelId="{F878E701-6165-4887-A461-5AA9324CFD0B}" type="parTrans" cxnId="{718E7B89-7585-4027-B7D1-D8F19DB85E42}">
      <dgm:prSet/>
      <dgm:spPr/>
      <dgm:t>
        <a:bodyPr/>
        <a:lstStyle/>
        <a:p>
          <a:endParaRPr lang="en-US"/>
        </a:p>
      </dgm:t>
    </dgm:pt>
    <dgm:pt modelId="{FB1F0A8F-8DB4-4303-A0C0-7F3CB8381947}" type="sibTrans" cxnId="{718E7B89-7585-4027-B7D1-D8F19DB85E42}">
      <dgm:prSet/>
      <dgm:spPr/>
      <dgm:t>
        <a:bodyPr/>
        <a:lstStyle/>
        <a:p>
          <a:endParaRPr lang="en-US"/>
        </a:p>
      </dgm:t>
    </dgm:pt>
    <dgm:pt modelId="{94055E1C-8D3E-43D2-A595-F010AC76C31D}">
      <dgm:prSet phldrT="[Text]" custT="1"/>
      <dgm:spPr/>
      <dgm:t>
        <a:bodyPr/>
        <a:lstStyle/>
        <a:p>
          <a:r>
            <a:rPr lang="ar-EG" sz="1400" dirty="0" smtClean="0"/>
            <a:t>تصديق </a:t>
          </a:r>
          <a:r>
            <a:rPr lang="ar-SA" sz="1400" dirty="0" smtClean="0"/>
            <a:t>المدير التنفيذي للمرفق </a:t>
          </a:r>
          <a:endParaRPr lang="en-US" sz="1350" dirty="0"/>
        </a:p>
      </dgm:t>
    </dgm:pt>
    <dgm:pt modelId="{0EDDDBC0-E3B7-497D-B2B6-DF4BB14919B1}" type="parTrans" cxnId="{347463F8-F74B-42CF-9159-873350C548C1}">
      <dgm:prSet/>
      <dgm:spPr/>
      <dgm:t>
        <a:bodyPr/>
        <a:lstStyle/>
        <a:p>
          <a:endParaRPr lang="en-US"/>
        </a:p>
      </dgm:t>
    </dgm:pt>
    <dgm:pt modelId="{7AE36291-8845-4E02-BC40-867CFD1326D2}" type="sibTrans" cxnId="{347463F8-F74B-42CF-9159-873350C548C1}">
      <dgm:prSet/>
      <dgm:spPr/>
      <dgm:t>
        <a:bodyPr/>
        <a:lstStyle/>
        <a:p>
          <a:endParaRPr lang="en-US"/>
        </a:p>
      </dgm:t>
    </dgm:pt>
    <dgm:pt modelId="{0A7B0330-3A07-4597-9D5D-CA2AF66EE1DF}">
      <dgm:prSet phldrT="[Text]" custT="1"/>
      <dgm:spPr/>
      <dgm:t>
        <a:bodyPr/>
        <a:lstStyle/>
        <a:p>
          <a:r>
            <a:rPr lang="ar-EG" sz="1400" dirty="0" smtClean="0"/>
            <a:t>موافقة الوكالة التابعة للمرفق  على المشروع**</a:t>
          </a:r>
          <a:endParaRPr lang="en-US" sz="1800" dirty="0"/>
        </a:p>
      </dgm:t>
    </dgm:pt>
    <dgm:pt modelId="{CA7AB9C3-DBCB-4D23-A696-371E78B9D272}" type="parTrans" cxnId="{215FB406-DE42-444D-874A-941AD6E397ED}">
      <dgm:prSet/>
      <dgm:spPr/>
      <dgm:t>
        <a:bodyPr/>
        <a:lstStyle/>
        <a:p>
          <a:endParaRPr lang="en-US"/>
        </a:p>
      </dgm:t>
    </dgm:pt>
    <dgm:pt modelId="{0E657F59-083D-402C-96F8-B03E2BAEF0EA}" type="sibTrans" cxnId="{215FB406-DE42-444D-874A-941AD6E397ED}">
      <dgm:prSet/>
      <dgm:spPr/>
      <dgm:t>
        <a:bodyPr/>
        <a:lstStyle/>
        <a:p>
          <a:endParaRPr lang="en-US"/>
        </a:p>
      </dgm:t>
    </dgm:pt>
    <dgm:pt modelId="{3FC928E0-BC0E-47CB-A28B-55B1FB5BEEAA}">
      <dgm:prSet phldrT="[Text]" custT="1"/>
      <dgm:spPr/>
      <dgm:t>
        <a:bodyPr/>
        <a:lstStyle/>
        <a:p>
          <a:r>
            <a:rPr lang="ar-EG" sz="1400" dirty="0" smtClean="0"/>
            <a:t>تنفيذ المشروع والاستمرار فيه حتى إنجازه***</a:t>
          </a:r>
          <a:endParaRPr lang="en-US" sz="1600" dirty="0"/>
        </a:p>
      </dgm:t>
    </dgm:pt>
    <dgm:pt modelId="{C218714A-1BC1-419D-A946-A7977C9EBFB8}" type="parTrans" cxnId="{7EAE0E5A-1273-45DB-92F1-1D3A54A3977E}">
      <dgm:prSet/>
      <dgm:spPr/>
      <dgm:t>
        <a:bodyPr/>
        <a:lstStyle/>
        <a:p>
          <a:endParaRPr lang="en-US"/>
        </a:p>
      </dgm:t>
    </dgm:pt>
    <dgm:pt modelId="{10209D6F-499F-4989-B57A-ADF0DFD3F91E}" type="sibTrans" cxnId="{7EAE0E5A-1273-45DB-92F1-1D3A54A3977E}">
      <dgm:prSet/>
      <dgm:spPr/>
      <dgm:t>
        <a:bodyPr/>
        <a:lstStyle/>
        <a:p>
          <a:endParaRPr lang="en-US"/>
        </a:p>
      </dgm:t>
    </dgm:pt>
    <dgm:pt modelId="{5F88C479-B054-4409-8F7E-B5A8E26E8587}" type="pres">
      <dgm:prSet presAssocID="{CA2286A5-7089-41D0-9994-9A8931FDB159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622B6A1-69A3-4D7B-8C65-2353DCA734DC}" type="pres">
      <dgm:prSet presAssocID="{69F7E633-AA34-4489-BB70-E1F90E715AA1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7AD8B1-F65B-4B65-979A-6C697E2044C1}" type="pres">
      <dgm:prSet presAssocID="{FB1F0A8F-8DB4-4303-A0C0-7F3CB8381947}" presName="sibTrans" presStyleLbl="sibTrans2D1" presStyleIdx="0" presStyleCnt="4"/>
      <dgm:spPr/>
      <dgm:t>
        <a:bodyPr/>
        <a:lstStyle/>
        <a:p>
          <a:endParaRPr lang="en-US"/>
        </a:p>
      </dgm:t>
    </dgm:pt>
    <dgm:pt modelId="{5A0A25F6-4952-45E3-A843-E6E59788A087}" type="pres">
      <dgm:prSet presAssocID="{FB1F0A8F-8DB4-4303-A0C0-7F3CB8381947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F248BE9C-9FC7-48A3-8000-FF041FD6175A}" type="pres">
      <dgm:prSet presAssocID="{94055E1C-8D3E-43D2-A595-F010AC76C31D}" presName="node" presStyleLbl="node1" presStyleIdx="1" presStyleCnt="4" custScaleX="137916" custScaleY="9373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8D5428D-9F29-435F-9609-53D4CE767325}" type="pres">
      <dgm:prSet presAssocID="{7AE36291-8845-4E02-BC40-867CFD1326D2}" presName="sibTrans" presStyleLbl="sibTrans2D1" presStyleIdx="1" presStyleCnt="4"/>
      <dgm:spPr/>
      <dgm:t>
        <a:bodyPr/>
        <a:lstStyle/>
        <a:p>
          <a:endParaRPr lang="en-US"/>
        </a:p>
      </dgm:t>
    </dgm:pt>
    <dgm:pt modelId="{F4883A9F-B323-4B3B-BB7B-1F00558F82AC}" type="pres">
      <dgm:prSet presAssocID="{7AE36291-8845-4E02-BC40-867CFD1326D2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8F0742F6-7999-467B-A4A0-B797997198E4}" type="pres">
      <dgm:prSet presAssocID="{0A7B0330-3A07-4597-9D5D-CA2AF66EE1DF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3D42B78-361D-4C75-910C-F0EBE5F1B58C}" type="pres">
      <dgm:prSet presAssocID="{0E657F59-083D-402C-96F8-B03E2BAEF0EA}" presName="sibTrans" presStyleLbl="sibTrans2D1" presStyleIdx="2" presStyleCnt="4"/>
      <dgm:spPr/>
      <dgm:t>
        <a:bodyPr/>
        <a:lstStyle/>
        <a:p>
          <a:endParaRPr lang="en-US"/>
        </a:p>
      </dgm:t>
    </dgm:pt>
    <dgm:pt modelId="{4BBB331E-94FE-4FE4-A282-CB12B350F153}" type="pres">
      <dgm:prSet presAssocID="{0E657F59-083D-402C-96F8-B03E2BAEF0EA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031974AD-1F72-4002-B33D-19A28E31633B}" type="pres">
      <dgm:prSet presAssocID="{3FC928E0-BC0E-47CB-A28B-55B1FB5BEEAA}" presName="node" presStyleLbl="node1" presStyleIdx="3" presStyleCnt="4" custScaleX="150536" custScaleY="10544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C61D8B-D83C-46EE-986B-4EFED6507D66}" type="pres">
      <dgm:prSet presAssocID="{10209D6F-499F-4989-B57A-ADF0DFD3F91E}" presName="sibTrans" presStyleLbl="sibTrans2D1" presStyleIdx="3" presStyleCnt="4"/>
      <dgm:spPr/>
      <dgm:t>
        <a:bodyPr/>
        <a:lstStyle/>
        <a:p>
          <a:endParaRPr lang="en-US"/>
        </a:p>
      </dgm:t>
    </dgm:pt>
    <dgm:pt modelId="{5B63F588-9A6F-4BBD-9857-E0A1D2511A73}" type="pres">
      <dgm:prSet presAssocID="{10209D6F-499F-4989-B57A-ADF0DFD3F91E}" presName="connectorText" presStyleLbl="sibTrans2D1" presStyleIdx="3" presStyleCnt="4"/>
      <dgm:spPr/>
      <dgm:t>
        <a:bodyPr/>
        <a:lstStyle/>
        <a:p>
          <a:endParaRPr lang="en-US"/>
        </a:p>
      </dgm:t>
    </dgm:pt>
  </dgm:ptLst>
  <dgm:cxnLst>
    <dgm:cxn modelId="{95B6F3B0-CB42-49AD-85A9-97FA629F5244}" type="presOf" srcId="{0E657F59-083D-402C-96F8-B03E2BAEF0EA}" destId="{4BBB331E-94FE-4FE4-A282-CB12B350F153}" srcOrd="1" destOrd="0" presId="urn:microsoft.com/office/officeart/2005/8/layout/cycle2"/>
    <dgm:cxn modelId="{7E71D3F9-0E5E-4D0F-9974-DF530B3C16E6}" type="presOf" srcId="{0E657F59-083D-402C-96F8-B03E2BAEF0EA}" destId="{63D42B78-361D-4C75-910C-F0EBE5F1B58C}" srcOrd="0" destOrd="0" presId="urn:microsoft.com/office/officeart/2005/8/layout/cycle2"/>
    <dgm:cxn modelId="{718BD4DB-75C8-4178-9AEE-283509C641D9}" type="presOf" srcId="{3FC928E0-BC0E-47CB-A28B-55B1FB5BEEAA}" destId="{031974AD-1F72-4002-B33D-19A28E31633B}" srcOrd="0" destOrd="0" presId="urn:microsoft.com/office/officeart/2005/8/layout/cycle2"/>
    <dgm:cxn modelId="{6A37A76E-AC31-4728-B114-135766C641C5}" type="presOf" srcId="{0A7B0330-3A07-4597-9D5D-CA2AF66EE1DF}" destId="{8F0742F6-7999-467B-A4A0-B797997198E4}" srcOrd="0" destOrd="0" presId="urn:microsoft.com/office/officeart/2005/8/layout/cycle2"/>
    <dgm:cxn modelId="{7EAE0E5A-1273-45DB-92F1-1D3A54A3977E}" srcId="{CA2286A5-7089-41D0-9994-9A8931FDB159}" destId="{3FC928E0-BC0E-47CB-A28B-55B1FB5BEEAA}" srcOrd="3" destOrd="0" parTransId="{C218714A-1BC1-419D-A946-A7977C9EBFB8}" sibTransId="{10209D6F-499F-4989-B57A-ADF0DFD3F91E}"/>
    <dgm:cxn modelId="{4DD8CAA6-AF89-46ED-88CC-BE3C55F4BC77}" type="presOf" srcId="{FB1F0A8F-8DB4-4303-A0C0-7F3CB8381947}" destId="{627AD8B1-F65B-4B65-979A-6C697E2044C1}" srcOrd="0" destOrd="0" presId="urn:microsoft.com/office/officeart/2005/8/layout/cycle2"/>
    <dgm:cxn modelId="{347463F8-F74B-42CF-9159-873350C548C1}" srcId="{CA2286A5-7089-41D0-9994-9A8931FDB159}" destId="{94055E1C-8D3E-43D2-A595-F010AC76C31D}" srcOrd="1" destOrd="0" parTransId="{0EDDDBC0-E3B7-497D-B2B6-DF4BB14919B1}" sibTransId="{7AE36291-8845-4E02-BC40-867CFD1326D2}"/>
    <dgm:cxn modelId="{39A07293-2A70-4484-A822-31B26902401A}" type="presOf" srcId="{10209D6F-499F-4989-B57A-ADF0DFD3F91E}" destId="{04C61D8B-D83C-46EE-986B-4EFED6507D66}" srcOrd="0" destOrd="0" presId="urn:microsoft.com/office/officeart/2005/8/layout/cycle2"/>
    <dgm:cxn modelId="{215FB406-DE42-444D-874A-941AD6E397ED}" srcId="{CA2286A5-7089-41D0-9994-9A8931FDB159}" destId="{0A7B0330-3A07-4597-9D5D-CA2AF66EE1DF}" srcOrd="2" destOrd="0" parTransId="{CA7AB9C3-DBCB-4D23-A696-371E78B9D272}" sibTransId="{0E657F59-083D-402C-96F8-B03E2BAEF0EA}"/>
    <dgm:cxn modelId="{1E8923D6-659B-4E76-9112-8629115482D1}" type="presOf" srcId="{CA2286A5-7089-41D0-9994-9A8931FDB159}" destId="{5F88C479-B054-4409-8F7E-B5A8E26E8587}" srcOrd="0" destOrd="0" presId="urn:microsoft.com/office/officeart/2005/8/layout/cycle2"/>
    <dgm:cxn modelId="{79308A58-7379-4C51-9F54-BF65E3E71F55}" type="presOf" srcId="{10209D6F-499F-4989-B57A-ADF0DFD3F91E}" destId="{5B63F588-9A6F-4BBD-9857-E0A1D2511A73}" srcOrd="1" destOrd="0" presId="urn:microsoft.com/office/officeart/2005/8/layout/cycle2"/>
    <dgm:cxn modelId="{117C93DB-FBD8-4798-B254-285B33C46620}" type="presOf" srcId="{FB1F0A8F-8DB4-4303-A0C0-7F3CB8381947}" destId="{5A0A25F6-4952-45E3-A843-E6E59788A087}" srcOrd="1" destOrd="0" presId="urn:microsoft.com/office/officeart/2005/8/layout/cycle2"/>
    <dgm:cxn modelId="{718E7B89-7585-4027-B7D1-D8F19DB85E42}" srcId="{CA2286A5-7089-41D0-9994-9A8931FDB159}" destId="{69F7E633-AA34-4489-BB70-E1F90E715AA1}" srcOrd="0" destOrd="0" parTransId="{F878E701-6165-4887-A461-5AA9324CFD0B}" sibTransId="{FB1F0A8F-8DB4-4303-A0C0-7F3CB8381947}"/>
    <dgm:cxn modelId="{30C102F7-441E-41FF-99DE-8FA70F1EB031}" type="presOf" srcId="{94055E1C-8D3E-43D2-A595-F010AC76C31D}" destId="{F248BE9C-9FC7-48A3-8000-FF041FD6175A}" srcOrd="0" destOrd="0" presId="urn:microsoft.com/office/officeart/2005/8/layout/cycle2"/>
    <dgm:cxn modelId="{828B0A1A-DA5E-433A-8C8E-A4A137BD9D9A}" type="presOf" srcId="{7AE36291-8845-4E02-BC40-867CFD1326D2}" destId="{F4883A9F-B323-4B3B-BB7B-1F00558F82AC}" srcOrd="1" destOrd="0" presId="urn:microsoft.com/office/officeart/2005/8/layout/cycle2"/>
    <dgm:cxn modelId="{53954D86-98FC-4DEC-8D51-002A48F669D4}" type="presOf" srcId="{69F7E633-AA34-4489-BB70-E1F90E715AA1}" destId="{9622B6A1-69A3-4D7B-8C65-2353DCA734DC}" srcOrd="0" destOrd="0" presId="urn:microsoft.com/office/officeart/2005/8/layout/cycle2"/>
    <dgm:cxn modelId="{B09A6788-AFC7-4F75-A1BD-CF6F3C477F34}" type="presOf" srcId="{7AE36291-8845-4E02-BC40-867CFD1326D2}" destId="{18D5428D-9F29-435F-9609-53D4CE767325}" srcOrd="0" destOrd="0" presId="urn:microsoft.com/office/officeart/2005/8/layout/cycle2"/>
    <dgm:cxn modelId="{F5082F45-0A77-4AF6-8721-12CDA14A3EC3}" type="presParOf" srcId="{5F88C479-B054-4409-8F7E-B5A8E26E8587}" destId="{9622B6A1-69A3-4D7B-8C65-2353DCA734DC}" srcOrd="0" destOrd="0" presId="urn:microsoft.com/office/officeart/2005/8/layout/cycle2"/>
    <dgm:cxn modelId="{B962718D-DC91-41D1-ABB7-AC41CE118716}" type="presParOf" srcId="{5F88C479-B054-4409-8F7E-B5A8E26E8587}" destId="{627AD8B1-F65B-4B65-979A-6C697E2044C1}" srcOrd="1" destOrd="0" presId="urn:microsoft.com/office/officeart/2005/8/layout/cycle2"/>
    <dgm:cxn modelId="{6991FCB0-F3EB-49A5-B079-74A50B578C74}" type="presParOf" srcId="{627AD8B1-F65B-4B65-979A-6C697E2044C1}" destId="{5A0A25F6-4952-45E3-A843-E6E59788A087}" srcOrd="0" destOrd="0" presId="urn:microsoft.com/office/officeart/2005/8/layout/cycle2"/>
    <dgm:cxn modelId="{B89F439A-F412-49DB-953A-4A93074CA4A2}" type="presParOf" srcId="{5F88C479-B054-4409-8F7E-B5A8E26E8587}" destId="{F248BE9C-9FC7-48A3-8000-FF041FD6175A}" srcOrd="2" destOrd="0" presId="urn:microsoft.com/office/officeart/2005/8/layout/cycle2"/>
    <dgm:cxn modelId="{E1497396-CA48-4137-BF95-D35460ACD158}" type="presParOf" srcId="{5F88C479-B054-4409-8F7E-B5A8E26E8587}" destId="{18D5428D-9F29-435F-9609-53D4CE767325}" srcOrd="3" destOrd="0" presId="urn:microsoft.com/office/officeart/2005/8/layout/cycle2"/>
    <dgm:cxn modelId="{52DE9B68-7232-4563-90AC-1F8FF14CC153}" type="presParOf" srcId="{18D5428D-9F29-435F-9609-53D4CE767325}" destId="{F4883A9F-B323-4B3B-BB7B-1F00558F82AC}" srcOrd="0" destOrd="0" presId="urn:microsoft.com/office/officeart/2005/8/layout/cycle2"/>
    <dgm:cxn modelId="{24F0AC9A-3040-4A8B-8350-631FE20E0B15}" type="presParOf" srcId="{5F88C479-B054-4409-8F7E-B5A8E26E8587}" destId="{8F0742F6-7999-467B-A4A0-B797997198E4}" srcOrd="4" destOrd="0" presId="urn:microsoft.com/office/officeart/2005/8/layout/cycle2"/>
    <dgm:cxn modelId="{5CB73C59-A75E-412E-8AAC-576566D56D80}" type="presParOf" srcId="{5F88C479-B054-4409-8F7E-B5A8E26E8587}" destId="{63D42B78-361D-4C75-910C-F0EBE5F1B58C}" srcOrd="5" destOrd="0" presId="urn:microsoft.com/office/officeart/2005/8/layout/cycle2"/>
    <dgm:cxn modelId="{3EA64F13-3C52-4A07-8961-48E8BE94FD3D}" type="presParOf" srcId="{63D42B78-361D-4C75-910C-F0EBE5F1B58C}" destId="{4BBB331E-94FE-4FE4-A282-CB12B350F153}" srcOrd="0" destOrd="0" presId="urn:microsoft.com/office/officeart/2005/8/layout/cycle2"/>
    <dgm:cxn modelId="{51C22F03-8261-4996-B297-45B331823C15}" type="presParOf" srcId="{5F88C479-B054-4409-8F7E-B5A8E26E8587}" destId="{031974AD-1F72-4002-B33D-19A28E31633B}" srcOrd="6" destOrd="0" presId="urn:microsoft.com/office/officeart/2005/8/layout/cycle2"/>
    <dgm:cxn modelId="{22C4163E-6FF4-43AB-88BD-DD6FC40059F1}" type="presParOf" srcId="{5F88C479-B054-4409-8F7E-B5A8E26E8587}" destId="{04C61D8B-D83C-46EE-986B-4EFED6507D66}" srcOrd="7" destOrd="0" presId="urn:microsoft.com/office/officeart/2005/8/layout/cycle2"/>
    <dgm:cxn modelId="{A889DB92-963C-4905-8F94-95B1A5C2319F}" type="presParOf" srcId="{04C61D8B-D83C-46EE-986B-4EFED6507D66}" destId="{5B63F588-9A6F-4BBD-9857-E0A1D2511A73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622B6A1-69A3-4D7B-8C65-2353DCA734DC}">
      <dsp:nvSpPr>
        <dsp:cNvPr id="0" name=""/>
        <dsp:cNvSpPr/>
      </dsp:nvSpPr>
      <dsp:spPr>
        <a:xfrm>
          <a:off x="3280851" y="558"/>
          <a:ext cx="1292237" cy="129223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1400" kern="1200" dirty="0" smtClean="0"/>
            <a:t>موافقة المجلس على برنامج العمل*</a:t>
          </a:r>
          <a:endParaRPr lang="en-US" sz="1800" kern="1200" dirty="0"/>
        </a:p>
      </dsp:txBody>
      <dsp:txXfrm>
        <a:off x="3470095" y="189802"/>
        <a:ext cx="913749" cy="913749"/>
      </dsp:txXfrm>
    </dsp:sp>
    <dsp:sp modelId="{627AD8B1-F65B-4B65-979A-6C697E2044C1}">
      <dsp:nvSpPr>
        <dsp:cNvPr id="0" name=""/>
        <dsp:cNvSpPr/>
      </dsp:nvSpPr>
      <dsp:spPr>
        <a:xfrm rot="2700000">
          <a:off x="4429577" y="1086696"/>
          <a:ext cx="310956" cy="4361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>
        <a:off x="4443239" y="1140940"/>
        <a:ext cx="217669" cy="261678"/>
      </dsp:txXfrm>
    </dsp:sp>
    <dsp:sp modelId="{F248BE9C-9FC7-48A3-8000-FF041FD6175A}">
      <dsp:nvSpPr>
        <dsp:cNvPr id="0" name=""/>
        <dsp:cNvSpPr/>
      </dsp:nvSpPr>
      <dsp:spPr>
        <a:xfrm>
          <a:off x="4408492" y="1413692"/>
          <a:ext cx="1782202" cy="121121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1400" kern="1200" dirty="0" smtClean="0"/>
            <a:t>تصديق </a:t>
          </a:r>
          <a:r>
            <a:rPr lang="ar-SA" sz="1400" kern="1200" dirty="0" smtClean="0"/>
            <a:t>المدير التنفيذي للمرفق </a:t>
          </a:r>
          <a:endParaRPr lang="en-US" sz="1350" kern="1200" dirty="0"/>
        </a:p>
      </dsp:txBody>
      <dsp:txXfrm>
        <a:off x="4669489" y="1591070"/>
        <a:ext cx="1260208" cy="856458"/>
      </dsp:txXfrm>
    </dsp:sp>
    <dsp:sp modelId="{18D5428D-9F29-435F-9609-53D4CE767325}">
      <dsp:nvSpPr>
        <dsp:cNvPr id="0" name=""/>
        <dsp:cNvSpPr/>
      </dsp:nvSpPr>
      <dsp:spPr>
        <a:xfrm rot="8100000">
          <a:off x="4442023" y="2503326"/>
          <a:ext cx="310956" cy="4361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 rot="10800000">
        <a:off x="4521648" y="2557570"/>
        <a:ext cx="217669" cy="261678"/>
      </dsp:txXfrm>
    </dsp:sp>
    <dsp:sp modelId="{8F0742F6-7999-467B-A4A0-B797997198E4}">
      <dsp:nvSpPr>
        <dsp:cNvPr id="0" name=""/>
        <dsp:cNvSpPr/>
      </dsp:nvSpPr>
      <dsp:spPr>
        <a:xfrm>
          <a:off x="3280851" y="2745804"/>
          <a:ext cx="1292237" cy="129223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1400" kern="1200" dirty="0" smtClean="0"/>
            <a:t>موافقة الوكالة التابعة للمرفق  على المشروع**</a:t>
          </a:r>
          <a:endParaRPr lang="en-US" sz="1800" kern="1200" dirty="0"/>
        </a:p>
      </dsp:txBody>
      <dsp:txXfrm>
        <a:off x="3470095" y="2935048"/>
        <a:ext cx="913749" cy="913749"/>
      </dsp:txXfrm>
    </dsp:sp>
    <dsp:sp modelId="{63D42B78-361D-4C75-910C-F0EBE5F1B58C}">
      <dsp:nvSpPr>
        <dsp:cNvPr id="0" name=""/>
        <dsp:cNvSpPr/>
      </dsp:nvSpPr>
      <dsp:spPr>
        <a:xfrm rot="13500000">
          <a:off x="3162536" y="2543487"/>
          <a:ext cx="268125" cy="4361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 rot="10800000">
        <a:off x="3231193" y="2659152"/>
        <a:ext cx="187688" cy="261678"/>
      </dsp:txXfrm>
    </dsp:sp>
    <dsp:sp modelId="{031974AD-1F72-4002-B33D-19A28E31633B}">
      <dsp:nvSpPr>
        <dsp:cNvPr id="0" name=""/>
        <dsp:cNvSpPr/>
      </dsp:nvSpPr>
      <dsp:spPr>
        <a:xfrm>
          <a:off x="1581705" y="1337993"/>
          <a:ext cx="1945282" cy="136261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1400" kern="1200" dirty="0" smtClean="0"/>
            <a:t>تنفيذ المشروع والاستمرار فيه حتى إنجازه***</a:t>
          </a:r>
          <a:endParaRPr lang="en-US" sz="1600" kern="1200" dirty="0"/>
        </a:p>
      </dsp:txBody>
      <dsp:txXfrm>
        <a:off x="1866585" y="1537543"/>
        <a:ext cx="1375522" cy="963512"/>
      </dsp:txXfrm>
    </dsp:sp>
    <dsp:sp modelId="{04C61D8B-D83C-46EE-986B-4EFED6507D66}">
      <dsp:nvSpPr>
        <dsp:cNvPr id="0" name=""/>
        <dsp:cNvSpPr/>
      </dsp:nvSpPr>
      <dsp:spPr>
        <a:xfrm rot="18900000">
          <a:off x="3151804" y="1069714"/>
          <a:ext cx="268125" cy="4361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>
        <a:off x="3163584" y="1185379"/>
        <a:ext cx="187688" cy="2616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2407" tIns="46204" rIns="92407" bIns="46204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2407" tIns="46204" rIns="92407" bIns="46204" rtlCol="0"/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2407" tIns="46204" rIns="92407" bIns="46204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2407" tIns="46204" rIns="92407" bIns="46204" rtlCol="0" anchor="b"/>
          <a:lstStyle>
            <a:lvl1pPr algn="r">
              <a:defRPr sz="1200"/>
            </a:lvl1pPr>
          </a:lstStyle>
          <a:p>
            <a:pPr>
              <a:defRPr/>
            </a:pPr>
            <a:fld id="{3F29D996-5DB7-4574-8743-37B6DC6021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812891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3550"/>
          </a:xfrm>
          <a:prstGeom prst="rect">
            <a:avLst/>
          </a:prstGeom>
        </p:spPr>
        <p:txBody>
          <a:bodyPr vert="horz" lIns="87416" tIns="43708" rIns="87416" bIns="43708" rtlCol="0"/>
          <a:lstStyle>
            <a:lvl1pPr algn="l">
              <a:defRPr sz="11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3550"/>
          </a:xfrm>
          <a:prstGeom prst="rect">
            <a:avLst/>
          </a:prstGeom>
        </p:spPr>
        <p:txBody>
          <a:bodyPr vert="horz" lIns="87416" tIns="43708" rIns="87416" bIns="43708" rtlCol="0"/>
          <a:lstStyle>
            <a:lvl1pPr algn="r">
              <a:defRPr sz="11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8500"/>
            <a:ext cx="4649788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7416" tIns="43708" rIns="87416" bIns="43708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1475"/>
          </a:xfrm>
          <a:prstGeom prst="rect">
            <a:avLst/>
          </a:prstGeom>
        </p:spPr>
        <p:txBody>
          <a:bodyPr vert="horz" lIns="87416" tIns="43708" rIns="87416" bIns="43708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31263"/>
            <a:ext cx="3038475" cy="463550"/>
          </a:xfrm>
          <a:prstGeom prst="rect">
            <a:avLst/>
          </a:prstGeom>
        </p:spPr>
        <p:txBody>
          <a:bodyPr vert="horz" lIns="87416" tIns="43708" rIns="87416" bIns="43708" rtlCol="0" anchor="b"/>
          <a:lstStyle>
            <a:lvl1pPr algn="l">
              <a:defRPr sz="11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31263"/>
            <a:ext cx="3038475" cy="463550"/>
          </a:xfrm>
          <a:prstGeom prst="rect">
            <a:avLst/>
          </a:prstGeom>
        </p:spPr>
        <p:txBody>
          <a:bodyPr vert="horz" lIns="87416" tIns="43708" rIns="87416" bIns="43708" rtlCol="0" anchor="b"/>
          <a:lstStyle>
            <a:lvl1pPr algn="r">
              <a:defRPr sz="1100"/>
            </a:lvl1pPr>
          </a:lstStyle>
          <a:p>
            <a:pPr>
              <a:defRPr/>
            </a:pPr>
            <a:fld id="{3D0C925E-79CF-4C0A-A0C5-6791E319F7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407663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024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D277FEF-F445-41CA-AEFA-838F771336FB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0244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10245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10246" name="Header Placeholder 6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 algn="r" rtl="1" eaLnBrk="1" hangingPunct="1">
              <a:buFontTx/>
              <a:buAutoNum type="arabicParenR"/>
            </a:pPr>
            <a:r>
              <a:rPr lang="ar-EG" dirty="0" smtClean="0"/>
              <a:t>سيتم تعديل نظام توزيع المخصصات</a:t>
            </a:r>
            <a:endParaRPr lang="en-US" dirty="0" smtClean="0">
              <a:cs typeface="Arial" charset="0"/>
            </a:endParaRPr>
          </a:p>
          <a:p>
            <a:pPr marL="228600" indent="-228600" algn="r" rtl="1" eaLnBrk="1" hangingPunct="1">
              <a:buFontTx/>
              <a:buAutoNum type="arabicParenR"/>
            </a:pPr>
            <a:r>
              <a:rPr lang="ar-SA" dirty="0" smtClean="0"/>
              <a:t>على</a:t>
            </a:r>
            <a:r>
              <a:rPr lang="ar-SA" baseline="0" dirty="0" smtClean="0"/>
              <a:t> الرغم من أن </a:t>
            </a:r>
            <a:r>
              <a:rPr lang="ar-EG" dirty="0" smtClean="0"/>
              <a:t>هناك نقاش حول بدائل تمويل مختلفة لأكثر البلدان النامية تقدماً، فلا توجد بعد فكرة واضحة حتى الآن بشأن المضي قدماً نحو تطبيقها.</a:t>
            </a:r>
            <a:endParaRPr lang="en-US" dirty="0" smtClean="0"/>
          </a:p>
          <a:p>
            <a:pPr marL="228600" indent="-228600" eaLnBrk="1" hangingPunct="1"/>
            <a:endParaRPr lang="en-US" dirty="0" smtClean="0"/>
          </a:p>
          <a:p>
            <a:pPr marL="228600" indent="-228600" eaLnBrk="1" hangingPunct="1"/>
            <a:endParaRPr lang="en-US" dirty="0" smtClean="0"/>
          </a:p>
        </p:txBody>
      </p:sp>
      <p:sp>
        <p:nvSpPr>
          <p:cNvPr id="34819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4820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4821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4822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317E07D-4E05-4073-A4E8-D0419195A0C9}" type="slidenum">
              <a:rPr lang="en-US" smtClean="0"/>
              <a:pPr/>
              <a:t>16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 smtClean="0"/>
          </a:p>
        </p:txBody>
      </p:sp>
      <p:sp>
        <p:nvSpPr>
          <p:cNvPr id="36867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6868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6869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6870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FBC554D-133E-48DE-86FA-A71AF2CD21E3}" type="slidenum">
              <a:rPr lang="en-US" smtClean="0"/>
              <a:pPr/>
              <a:t>17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r" eaLnBrk="1" hangingPunct="1"/>
            <a:r>
              <a:rPr lang="ar-SA" sz="700" b="1" i="1" dirty="0" smtClean="0">
                <a:solidFill>
                  <a:srgbClr val="00642D"/>
                </a:solidFill>
              </a:rPr>
              <a:t>رسالة </a:t>
            </a:r>
            <a:r>
              <a:rPr lang="ar-EG" sz="700" b="1" i="1" dirty="0" smtClean="0">
                <a:solidFill>
                  <a:srgbClr val="00642D"/>
                </a:solidFill>
              </a:rPr>
              <a:t>المرفق : </a:t>
            </a:r>
            <a:r>
              <a:rPr lang="ar-EG" sz="700" i="1" dirty="0" smtClean="0">
                <a:solidFill>
                  <a:srgbClr val="00642D"/>
                </a:solidFill>
              </a:rPr>
              <a:t>المساعدة في حماية البيئة العالمية والتشجيع على التنمية المستدامة للبيئة</a:t>
            </a:r>
            <a:r>
              <a:rPr lang="ar-EG" sz="700" b="1" i="1" dirty="0" smtClean="0">
                <a:solidFill>
                  <a:srgbClr val="00642D"/>
                </a:solidFill>
              </a:rPr>
              <a:t>.</a:t>
            </a:r>
            <a:endParaRPr lang="en-US" sz="700" dirty="0" smtClean="0"/>
          </a:p>
          <a:p>
            <a:pPr algn="r" eaLnBrk="1" hangingPunct="1"/>
            <a:r>
              <a:rPr lang="ar-EG" sz="700" dirty="0" smtClean="0"/>
              <a:t>أُنشيء في أكتوبر/تشرين الأول 1991 كبرنامج تجريبي رائد بقيمة مليار دولار أمريكي بالبنك الدولي</a:t>
            </a:r>
            <a:endParaRPr lang="en-US" sz="700" dirty="0" smtClean="0"/>
          </a:p>
          <a:p>
            <a:pPr algn="r" eaLnBrk="1" hangingPunct="1"/>
            <a:r>
              <a:rPr lang="ar-EG" sz="700" dirty="0" smtClean="0"/>
              <a:t>مرفق البيئة العالمي هو أكبر ممول في العالم للمشروعات والبرامج التي تعود بالنفع على البيئة العالمية.</a:t>
            </a:r>
            <a:endParaRPr lang="en-US" sz="700" dirty="0" smtClean="0"/>
          </a:p>
          <a:p>
            <a:pPr algn="r" eaLnBrk="1" hangingPunct="1"/>
            <a:r>
              <a:rPr lang="ar-EG" sz="700" dirty="0" smtClean="0"/>
              <a:t>كان البنك الدولي، وبرنامج الأمم المتحدة الإنمائي، وبرنامج الأمم المتحدة للبيئة هم أول ثلاثة شركاء منفذين.</a:t>
            </a:r>
            <a:endParaRPr lang="en-US" sz="700" dirty="0" smtClean="0"/>
          </a:p>
          <a:p>
            <a:pPr algn="r" eaLnBrk="1" hangingPunct="1"/>
            <a:r>
              <a:rPr lang="ar-EG" sz="700" dirty="0" smtClean="0"/>
              <a:t>في قمة الأرض التي عُقدت في ريو دي جانيرو عام 1992، أُعيدت هيكلة مرفق البيئة العالمي وخرج من تحت عباءة البنك الدولي.</a:t>
            </a:r>
            <a:endParaRPr lang="en-US" sz="700" dirty="0" smtClean="0"/>
          </a:p>
          <a:p>
            <a:pPr algn="r" eaLnBrk="1" hangingPunct="1"/>
            <a:r>
              <a:rPr lang="ar-EG" sz="700" dirty="0" smtClean="0"/>
              <a:t>عزز ذلك قدرة المرفق  على المشاركة بالبلدان النامية في عمليات صنع القرار وفي تنفيذ المشروعات. </a:t>
            </a:r>
            <a:endParaRPr lang="en-US" sz="700" dirty="0" smtClean="0"/>
          </a:p>
          <a:p>
            <a:pPr algn="r" eaLnBrk="1" hangingPunct="1"/>
            <a:r>
              <a:rPr lang="ar-EG" sz="700" dirty="0" smtClean="0"/>
              <a:t>منذ عام 1994، قام البنك الدولي بدور القيَم على مرفق البيئة العالمي ووفر له الخدمات الإدارية.</a:t>
            </a:r>
            <a:endParaRPr lang="en-US" sz="700" dirty="0" smtClean="0"/>
          </a:p>
          <a:p>
            <a:pPr algn="r" eaLnBrk="1" hangingPunct="1"/>
            <a:r>
              <a:rPr lang="ar-EG" sz="700" dirty="0" smtClean="0"/>
              <a:t>يعمل المرفق  أيضاً كآلية مالية لاتفاقيات الأمم المتحدة الآتية:</a:t>
            </a:r>
            <a:endParaRPr lang="en-US" sz="700" dirty="0" smtClean="0"/>
          </a:p>
          <a:p>
            <a:pPr algn="r" eaLnBrk="1" hangingPunct="1"/>
            <a:r>
              <a:rPr lang="ar-EG" sz="700" dirty="0" smtClean="0"/>
              <a:t>اتفاقية الأمم المتحدة المتعلقة بالتنوع البيولوجي</a:t>
            </a:r>
            <a:endParaRPr lang="en-US" sz="700" dirty="0" smtClean="0"/>
          </a:p>
          <a:p>
            <a:pPr algn="r" eaLnBrk="1" hangingPunct="1"/>
            <a:r>
              <a:rPr lang="ar-EG" sz="700" dirty="0" smtClean="0"/>
              <a:t>اتفاقية الأمم المتحدة الإطارية بشأن تغير المناخ</a:t>
            </a:r>
            <a:endParaRPr lang="en-US" sz="700" dirty="0" smtClean="0"/>
          </a:p>
          <a:p>
            <a:pPr algn="r" eaLnBrk="1" hangingPunct="1"/>
            <a:r>
              <a:rPr lang="ar-EG" sz="700" dirty="0" smtClean="0"/>
              <a:t>اتفاقية ستوكهولم بشأن الملوثات العضوية الثابتة</a:t>
            </a:r>
            <a:endParaRPr lang="en-US" sz="700" dirty="0" smtClean="0"/>
          </a:p>
          <a:p>
            <a:pPr algn="r" eaLnBrk="1" hangingPunct="1"/>
            <a:r>
              <a:rPr lang="ar-EG" sz="700" dirty="0" smtClean="0"/>
              <a:t>اتفاقية الأمم المتحدة لمكافحة التصحر</a:t>
            </a:r>
          </a:p>
          <a:p>
            <a:pPr algn="r" eaLnBrk="1" hangingPunct="1"/>
            <a:r>
              <a:rPr lang="ar-EG" sz="700" dirty="0" smtClean="0"/>
              <a:t>يقوم المرفق ، على الرغم من عدم ارتباطه رسمياً ببروتوكول مونتريال بشأن المواد التي تؤدي إلى تآكل طبقة الأوزون، بمساندة تنفيذ أنشطة البروتوكول بالبلدان التي تمر بمرحلة تحول. </a:t>
            </a:r>
            <a:endParaRPr lang="pt-BR" sz="700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r" rtl="1" eaLnBrk="1" hangingPunct="1">
              <a:spcBef>
                <a:spcPct val="0"/>
              </a:spcBef>
            </a:pPr>
            <a:r>
              <a:rPr lang="ar-EG" smtClean="0"/>
              <a:t>هذه الشريحة عرضة للتعديل تبعاً لورشة العمل</a:t>
            </a:r>
            <a:endParaRPr lang="en-US" smtClean="0"/>
          </a:p>
        </p:txBody>
      </p:sp>
      <p:sp>
        <p:nvSpPr>
          <p:cNvPr id="18435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18436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18437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18438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AC3E2EC-7038-41FD-8C24-EE88F2841360}" type="slidenum">
              <a:rPr lang="en-US" smtClean="0"/>
              <a:pPr/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r" rtl="1" eaLnBrk="1" hangingPunct="1"/>
            <a:r>
              <a:rPr lang="ar-EG" dirty="0" smtClean="0"/>
              <a:t>1) موافقة المجلس على برنامج العمل:</a:t>
            </a:r>
            <a:endParaRPr lang="en-US" sz="1600" dirty="0" smtClean="0"/>
          </a:p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ar-EG" sz="1600" dirty="0" smtClean="0"/>
              <a:t>* يتألف برنامج العمل من أموال تنفيذ المشروع التي </a:t>
            </a:r>
            <a:r>
              <a:rPr lang="ar-SA" sz="1600" dirty="0" smtClean="0">
                <a:latin typeface="Calibri" pitchFamily="34" charset="0"/>
              </a:rPr>
              <a:t>وافق المدير التنفيذي للمرفق  على صرفها</a:t>
            </a:r>
            <a:endParaRPr lang="en-US" sz="1600" dirty="0" smtClean="0"/>
          </a:p>
          <a:p>
            <a:pPr algn="r" rtl="1" eaLnBrk="1" hangingPunct="1"/>
            <a:r>
              <a:rPr lang="ar-EG" dirty="0" smtClean="0"/>
              <a:t>2) تصديق </a:t>
            </a:r>
            <a:r>
              <a:rPr lang="ar-SA" dirty="0" smtClean="0"/>
              <a:t>المدير التنفيذي للمرفق </a:t>
            </a:r>
            <a:r>
              <a:rPr lang="ar-SA" baseline="0" dirty="0" smtClean="0"/>
              <a:t> </a:t>
            </a:r>
            <a:r>
              <a:rPr lang="ar-EG" dirty="0" smtClean="0"/>
              <a:t>على المشروع</a:t>
            </a:r>
            <a:endParaRPr lang="en-US" dirty="0" smtClean="0"/>
          </a:p>
          <a:p>
            <a:pPr algn="r" rtl="1" eaLnBrk="1" hangingPunct="1"/>
            <a:r>
              <a:rPr lang="ar-EG" dirty="0" smtClean="0"/>
              <a:t>3) موافقة الوكالة التابعة للمرفق  على المشروع</a:t>
            </a:r>
            <a:endParaRPr lang="en-US" sz="1600" dirty="0" smtClean="0"/>
          </a:p>
          <a:p>
            <a:pPr algn="r" rtl="1" eaLnBrk="1" hangingPunct="1"/>
            <a:r>
              <a:rPr lang="ar-EG" sz="1600" dirty="0" smtClean="0">
                <a:cs typeface="Times New Roman" pitchFamily="18" charset="0"/>
              </a:rPr>
              <a:t>**  تعني موافقة الوكالة على المشروع البدء في تنفيذه</a:t>
            </a:r>
            <a:endParaRPr lang="en-US" sz="1600" dirty="0" smtClean="0"/>
          </a:p>
          <a:p>
            <a:pPr algn="r" rtl="1" eaLnBrk="1" hangingPunct="1"/>
            <a:r>
              <a:rPr lang="ar-EG" dirty="0" smtClean="0"/>
              <a:t>4) تنفيذ المشروع والاستمرار فيه حتى يكتمل</a:t>
            </a:r>
            <a:endParaRPr lang="en-US" sz="1400" dirty="0" smtClean="0"/>
          </a:p>
          <a:p>
            <a:pPr algn="r" rtl="1" eaLnBrk="1" hangingPunct="1"/>
            <a:r>
              <a:rPr lang="ar-EG" sz="1400" dirty="0" smtClean="0">
                <a:cs typeface="Times New Roman" pitchFamily="18" charset="0"/>
              </a:rPr>
              <a:t>***  اكتمال المشروع بعد التقييم النهائي والإقفال المالي</a:t>
            </a:r>
            <a:endParaRPr lang="en-US" dirty="0" smtClean="0"/>
          </a:p>
        </p:txBody>
      </p:sp>
      <p:sp>
        <p:nvSpPr>
          <p:cNvPr id="21507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21508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21509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21510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158AA33-0CAF-4536-A8A9-B2012868A021}" type="slidenum">
              <a:rPr lang="en-US" smtClean="0"/>
              <a:pPr/>
              <a:t>9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r" eaLnBrk="1" hangingPunct="1"/>
            <a:r>
              <a:rPr lang="ar-EG" b="1" dirty="0" smtClean="0"/>
              <a:t>إجراءات </a:t>
            </a:r>
            <a:r>
              <a:rPr lang="ar-SA" b="1" dirty="0" smtClean="0"/>
              <a:t>التيسير والتنسيق </a:t>
            </a:r>
            <a:r>
              <a:rPr lang="ar-EG" b="1" dirty="0" smtClean="0"/>
              <a:t>التي وافق عليها المجلس في يونيو/حزيران 2012</a:t>
            </a:r>
            <a:endParaRPr lang="en-US" b="1" dirty="0" smtClean="0"/>
          </a:p>
        </p:txBody>
      </p:sp>
      <p:sp>
        <p:nvSpPr>
          <p:cNvPr id="23555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23556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23557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23558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6AA4089-F143-4E4D-A2C0-20C758B746A8}" type="slidenum">
              <a:rPr lang="en-US" smtClean="0"/>
              <a:pPr/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lvl="1" algn="r" rtl="1" eaLnBrk="1" hangingPunct="1"/>
            <a:r>
              <a:rPr lang="ar-EG" sz="1800" dirty="0" smtClean="0">
                <a:solidFill>
                  <a:srgbClr val="4D4D4D"/>
                </a:solidFill>
              </a:rPr>
              <a:t>التوازن بين الحجم والمنطقة – حيث يتعلق أحدهما بأحد البلدان الأقل تنمية والآخر ببلد متوسط الدخل</a:t>
            </a:r>
            <a:endParaRPr lang="en-US" sz="1800" dirty="0" smtClean="0">
              <a:solidFill>
                <a:srgbClr val="4D4D4D"/>
              </a:solidFill>
            </a:endParaRPr>
          </a:p>
          <a:p>
            <a:pPr eaLnBrk="1" hangingPunct="1"/>
            <a:endParaRPr lang="en-US" dirty="0" smtClean="0"/>
          </a:p>
          <a:p>
            <a:pPr algn="r" rtl="1" eaLnBrk="1" hangingPunct="1"/>
            <a:r>
              <a:rPr lang="ar-EG" dirty="0" smtClean="0"/>
              <a:t>يشير ذلك فقط إلى </a:t>
            </a:r>
            <a:r>
              <a:rPr lang="ar-EG" b="1" dirty="0" smtClean="0"/>
              <a:t>المرفق  العالمي للحياة البرية-الولايات المتحدة</a:t>
            </a:r>
            <a:endParaRPr lang="en-US" b="1" i="1" u="sng" dirty="0" smtClean="0"/>
          </a:p>
        </p:txBody>
      </p:sp>
      <p:sp>
        <p:nvSpPr>
          <p:cNvPr id="26627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26628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26629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26630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2A84F15-0841-4BA0-ABD8-23717D2105F2}" type="slidenum">
              <a:rPr lang="en-US" smtClean="0"/>
              <a:pPr/>
              <a:t>12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 algn="r" rtl="1" eaLnBrk="1" hangingPunct="1">
              <a:spcBef>
                <a:spcPct val="0"/>
              </a:spcBef>
            </a:pPr>
            <a:r>
              <a:rPr lang="ar-EG" dirty="0" smtClean="0"/>
              <a:t>تطور المرفق  – الإصلاحات الكبرى</a:t>
            </a:r>
            <a:endParaRPr lang="en-US" dirty="0" smtClean="0"/>
          </a:p>
          <a:p>
            <a:pPr algn="r" rtl="1" eaLnBrk="1" hangingPunct="1">
              <a:buFont typeface="Wingdings" pitchFamily="2" charset="2"/>
              <a:buChar char="ü"/>
            </a:pPr>
            <a:r>
              <a:rPr lang="ar-EG" b="1" dirty="0" smtClean="0">
                <a:solidFill>
                  <a:srgbClr val="002060"/>
                </a:solidFill>
              </a:rPr>
              <a:t>إنشاء مكتب تقييم مستقل للمرفق  – (تلبية لدعوة للإصلاح خلال التجديد الثالث)</a:t>
            </a:r>
            <a:endParaRPr lang="en-US" b="1" dirty="0" smtClean="0">
              <a:solidFill>
                <a:srgbClr val="002060"/>
              </a:solidFill>
            </a:endParaRPr>
          </a:p>
          <a:p>
            <a:pPr algn="r" rtl="1" eaLnBrk="1" hangingPunct="1">
              <a:buFont typeface="Wingdings" pitchFamily="2" charset="2"/>
              <a:buChar char="ü"/>
            </a:pPr>
            <a:r>
              <a:rPr lang="ar-EG" b="1" dirty="0" smtClean="0">
                <a:solidFill>
                  <a:srgbClr val="002060"/>
                </a:solidFill>
              </a:rPr>
              <a:t>إمكانية حصول الوكالات التنفيذية على التمويل مباشرةً (إصلاح تم </a:t>
            </a:r>
            <a:r>
              <a:rPr lang="ar-SA" b="1" dirty="0" smtClean="0">
                <a:solidFill>
                  <a:srgbClr val="002060"/>
                </a:solidFill>
              </a:rPr>
              <a:t>إجراؤه </a:t>
            </a:r>
            <a:r>
              <a:rPr lang="ar-EG" b="1" dirty="0" smtClean="0">
                <a:solidFill>
                  <a:srgbClr val="002060"/>
                </a:solidFill>
              </a:rPr>
              <a:t>أثناء التجديد الثالث وتعميقه أثناء التجديد الرابع)</a:t>
            </a:r>
            <a:endParaRPr lang="en-US" b="1" dirty="0" smtClean="0">
              <a:solidFill>
                <a:srgbClr val="002060"/>
              </a:solidFill>
            </a:endParaRPr>
          </a:p>
          <a:p>
            <a:pPr algn="r" rtl="1" eaLnBrk="1" hangingPunct="1">
              <a:buFont typeface="Wingdings" pitchFamily="2" charset="2"/>
              <a:buChar char="ü"/>
            </a:pPr>
            <a:r>
              <a:rPr lang="ar-EG" b="1" dirty="0" smtClean="0">
                <a:solidFill>
                  <a:srgbClr val="002060"/>
                </a:solidFill>
              </a:rPr>
              <a:t>تحويل إطار توزيع الموارد إلى نظام التوزيع الشفاف للموارد – التجديدات الثالث، والرابع، والخامس</a:t>
            </a:r>
            <a:endParaRPr lang="en-US" b="1" dirty="0" smtClean="0">
              <a:solidFill>
                <a:srgbClr val="002060"/>
              </a:solidFill>
            </a:endParaRPr>
          </a:p>
          <a:p>
            <a:pPr algn="r" rtl="1" eaLnBrk="1" hangingPunct="1">
              <a:buFont typeface="Wingdings" pitchFamily="2" charset="2"/>
              <a:buChar char="ü"/>
            </a:pPr>
            <a:r>
              <a:rPr lang="ar-EG" b="1" dirty="0" smtClean="0">
                <a:solidFill>
                  <a:srgbClr val="002060"/>
                </a:solidFill>
              </a:rPr>
              <a:t>المعايير المالية والائتمانية – إصلاح تم </a:t>
            </a:r>
            <a:r>
              <a:rPr lang="ar-SA" b="1" dirty="0" smtClean="0">
                <a:solidFill>
                  <a:srgbClr val="002060"/>
                </a:solidFill>
              </a:rPr>
              <a:t>إجراؤه </a:t>
            </a:r>
            <a:r>
              <a:rPr lang="ar-EG" b="1" dirty="0" smtClean="0">
                <a:solidFill>
                  <a:srgbClr val="002060"/>
                </a:solidFill>
              </a:rPr>
              <a:t>أثناء التجديد الرابع</a:t>
            </a:r>
            <a:endParaRPr lang="en-US" b="1" dirty="0" smtClean="0">
              <a:solidFill>
                <a:srgbClr val="002060"/>
              </a:solidFill>
            </a:endParaRPr>
          </a:p>
          <a:p>
            <a:pPr algn="r" rtl="1" eaLnBrk="1" hangingPunct="1">
              <a:buFont typeface="Wingdings" pitchFamily="2" charset="2"/>
              <a:buChar char="ü"/>
            </a:pPr>
            <a:r>
              <a:rPr lang="ar-EG" b="1" dirty="0" smtClean="0">
                <a:solidFill>
                  <a:srgbClr val="002060"/>
                </a:solidFill>
              </a:rPr>
              <a:t>الإدارة المستندة إلى النتائج - إصلاح تم </a:t>
            </a:r>
            <a:r>
              <a:rPr lang="ar-SA" b="1" dirty="0" smtClean="0">
                <a:solidFill>
                  <a:srgbClr val="002060"/>
                </a:solidFill>
              </a:rPr>
              <a:t>إجراؤه </a:t>
            </a:r>
            <a:r>
              <a:rPr lang="ar-EG" b="1" dirty="0" smtClean="0">
                <a:solidFill>
                  <a:srgbClr val="002060"/>
                </a:solidFill>
              </a:rPr>
              <a:t>أثناء التجديد الرابع</a:t>
            </a:r>
            <a:endParaRPr lang="en-US" b="1" dirty="0" smtClean="0">
              <a:solidFill>
                <a:srgbClr val="002060"/>
              </a:solidFill>
            </a:endParaRPr>
          </a:p>
          <a:p>
            <a:pPr algn="r" rtl="1" eaLnBrk="1" hangingPunct="1">
              <a:buFont typeface="Wingdings" pitchFamily="2" charset="2"/>
              <a:buChar char="ü"/>
            </a:pPr>
            <a:r>
              <a:rPr lang="ar-EG" b="1" dirty="0" smtClean="0">
                <a:solidFill>
                  <a:srgbClr val="002060"/>
                </a:solidFill>
              </a:rPr>
              <a:t>الاستناد للدوافع القطرية – وكان محور تركيز عدد من التجديدات، منها التجديد الخامس</a:t>
            </a:r>
            <a:endParaRPr lang="en-US" b="1" dirty="0" smtClean="0">
              <a:solidFill>
                <a:srgbClr val="002060"/>
              </a:solidFill>
            </a:endParaRPr>
          </a:p>
          <a:p>
            <a:pPr algn="r" rtl="1" eaLnBrk="1" hangingPunct="1">
              <a:buFont typeface="Wingdings" pitchFamily="2" charset="2"/>
              <a:buChar char="ü"/>
            </a:pPr>
            <a:r>
              <a:rPr lang="ar-EG" b="1" dirty="0" smtClean="0">
                <a:solidFill>
                  <a:srgbClr val="002060"/>
                </a:solidFill>
              </a:rPr>
              <a:t>الاطلاع المباشر على تقارير الاتفاقيات - إصلاح تم إدخاله أثناء التجديد الخامس</a:t>
            </a:r>
            <a:endParaRPr lang="en-US" b="1" dirty="0" smtClean="0">
              <a:solidFill>
                <a:srgbClr val="002060"/>
              </a:solidFill>
            </a:endParaRPr>
          </a:p>
          <a:p>
            <a:pPr algn="r" rtl="1" eaLnBrk="1" hangingPunct="1">
              <a:buFont typeface="Wingdings" pitchFamily="2" charset="2"/>
              <a:buChar char="ü"/>
            </a:pPr>
            <a:r>
              <a:rPr lang="ar-EG" b="1" dirty="0" smtClean="0">
                <a:solidFill>
                  <a:srgbClr val="002060"/>
                </a:solidFill>
              </a:rPr>
              <a:t>ترشيد وتوحيد دورات المشروعات والبرامج – أثناء التجديدين الرابع والخامس</a:t>
            </a:r>
            <a:endParaRPr lang="en-US" b="1" dirty="0" smtClean="0">
              <a:solidFill>
                <a:srgbClr val="002060"/>
              </a:solidFill>
            </a:endParaRPr>
          </a:p>
          <a:p>
            <a:pPr algn="r" rtl="1" eaLnBrk="1" hangingPunct="1">
              <a:buFont typeface="Wingdings" pitchFamily="2" charset="2"/>
              <a:buChar char="ü"/>
            </a:pPr>
            <a:r>
              <a:rPr lang="ar-EG" b="1" dirty="0" smtClean="0">
                <a:solidFill>
                  <a:srgbClr val="002060"/>
                </a:solidFill>
              </a:rPr>
              <a:t>توسيع نطاق الشراكة – اعتماد وكالات جديدة (التجديد الخامس)</a:t>
            </a:r>
            <a:r>
              <a:rPr lang="en-US" b="1" dirty="0" smtClean="0">
                <a:solidFill>
                  <a:srgbClr val="002060"/>
                </a:solidFill>
              </a:rPr>
              <a:t> </a:t>
            </a:r>
            <a:endParaRPr lang="ar-EG" b="1" dirty="0" smtClean="0">
              <a:solidFill>
                <a:srgbClr val="002060"/>
              </a:solidFill>
            </a:endParaRPr>
          </a:p>
          <a:p>
            <a:pPr algn="r" rtl="1" eaLnBrk="1" hangingPunct="1">
              <a:buFont typeface="Wingdings" pitchFamily="2" charset="2"/>
              <a:buChar char="ü"/>
            </a:pPr>
            <a:r>
              <a:rPr lang="ar-EG" b="1" dirty="0" smtClean="0">
                <a:solidFill>
                  <a:srgbClr val="002060"/>
                </a:solidFill>
              </a:rPr>
              <a:t>المجالات الرئيسية للبرامج:</a:t>
            </a:r>
            <a:endParaRPr lang="en-US" dirty="0" smtClean="0"/>
          </a:p>
          <a:p>
            <a:pPr algn="r" rtl="1" eaLnBrk="1" hangingPunct="1">
              <a:lnSpc>
                <a:spcPct val="90000"/>
              </a:lnSpc>
              <a:buFontTx/>
              <a:buAutoNum type="arabicPeriod"/>
            </a:pPr>
            <a:r>
              <a:rPr lang="ar-EG" b="1" dirty="0" smtClean="0">
                <a:solidFill>
                  <a:srgbClr val="002060"/>
                </a:solidFill>
              </a:rPr>
              <a:t>التنوع </a:t>
            </a:r>
            <a:r>
              <a:rPr lang="ar-SA" b="1" dirty="0" smtClean="0">
                <a:solidFill>
                  <a:srgbClr val="002060"/>
                </a:solidFill>
              </a:rPr>
              <a:t>البيولوجي </a:t>
            </a:r>
            <a:r>
              <a:rPr lang="ar-EG" b="1" dirty="0" smtClean="0">
                <a:solidFill>
                  <a:srgbClr val="002060"/>
                </a:solidFill>
              </a:rPr>
              <a:t>(أحد مجالات التركيز)</a:t>
            </a:r>
            <a:endParaRPr lang="en-US" b="1" dirty="0" smtClean="0">
              <a:solidFill>
                <a:srgbClr val="002060"/>
              </a:solidFill>
            </a:endParaRPr>
          </a:p>
          <a:p>
            <a:pPr algn="r" rtl="1" eaLnBrk="1" hangingPunct="1">
              <a:lnSpc>
                <a:spcPct val="90000"/>
              </a:lnSpc>
              <a:buFontTx/>
              <a:buAutoNum type="arabicPeriod"/>
            </a:pPr>
            <a:r>
              <a:rPr lang="ar-EG" b="1" dirty="0" smtClean="0">
                <a:solidFill>
                  <a:srgbClr val="002060"/>
                </a:solidFill>
              </a:rPr>
              <a:t>تخفيف آثار تغير المناخ (أحد مجالات التركيز)</a:t>
            </a:r>
            <a:endParaRPr lang="en-US" b="1" dirty="0" smtClean="0">
              <a:solidFill>
                <a:srgbClr val="002060"/>
              </a:solidFill>
            </a:endParaRPr>
          </a:p>
          <a:p>
            <a:pPr algn="r" rtl="1" eaLnBrk="1" hangingPunct="1">
              <a:lnSpc>
                <a:spcPct val="90000"/>
              </a:lnSpc>
              <a:buFontTx/>
              <a:buAutoNum type="arabicPeriod"/>
            </a:pPr>
            <a:r>
              <a:rPr lang="ar-EG" b="1" dirty="0" smtClean="0">
                <a:solidFill>
                  <a:srgbClr val="002060"/>
                </a:solidFill>
              </a:rPr>
              <a:t>المياه الدولية (أحد مجالات التركيز)</a:t>
            </a:r>
            <a:endParaRPr lang="en-US" b="1" dirty="0" smtClean="0">
              <a:solidFill>
                <a:srgbClr val="002060"/>
              </a:solidFill>
            </a:endParaRPr>
          </a:p>
          <a:p>
            <a:pPr algn="r" rtl="1" eaLnBrk="1" hangingPunct="1">
              <a:lnSpc>
                <a:spcPct val="90000"/>
              </a:lnSpc>
              <a:buFontTx/>
              <a:buAutoNum type="arabicPeriod"/>
            </a:pPr>
            <a:r>
              <a:rPr lang="ar-EG" b="1" dirty="0" smtClean="0">
                <a:solidFill>
                  <a:srgbClr val="002060"/>
                </a:solidFill>
              </a:rPr>
              <a:t>تدهور التربة (أحد مجالات التركيز)</a:t>
            </a:r>
            <a:endParaRPr lang="en-US" b="1" dirty="0" smtClean="0">
              <a:solidFill>
                <a:srgbClr val="002060"/>
              </a:solidFill>
            </a:endParaRPr>
          </a:p>
          <a:p>
            <a:pPr algn="r" rtl="1" eaLnBrk="1" hangingPunct="1">
              <a:lnSpc>
                <a:spcPct val="90000"/>
              </a:lnSpc>
              <a:buFontTx/>
              <a:buAutoNum type="arabicPeriod"/>
            </a:pPr>
            <a:r>
              <a:rPr lang="ar-EG" b="1" dirty="0" smtClean="0">
                <a:solidFill>
                  <a:srgbClr val="002060"/>
                </a:solidFill>
              </a:rPr>
              <a:t>الكيماويات – بما في ذلك مجال تركيز تآكل الأوزون، ومجال تركيز الملوثات العضوية الثابتة، والإدارة السليمة للكيماويات والزئبق، والإدارة المستدامة للغابات/مكافحة التصحر وتدهور التربة</a:t>
            </a:r>
          </a:p>
          <a:p>
            <a:pPr algn="r" rtl="1" eaLnBrk="1" hangingPunct="1">
              <a:lnSpc>
                <a:spcPct val="90000"/>
              </a:lnSpc>
              <a:buFontTx/>
              <a:buAutoNum type="arabicPeriod"/>
            </a:pPr>
            <a:r>
              <a:rPr lang="ar-EG" b="1" dirty="0" smtClean="0">
                <a:solidFill>
                  <a:srgbClr val="002060"/>
                </a:solidFill>
              </a:rPr>
              <a:t>البرامج الخاصة بالشركات: برنامج المنح الصغيرة، برنامج المساندة القطرية، وأنشطة القطاع الخاص</a:t>
            </a:r>
            <a:endParaRPr lang="en-US" b="1" dirty="0" smtClean="0">
              <a:solidFill>
                <a:srgbClr val="002060"/>
              </a:solidFill>
            </a:endParaRPr>
          </a:p>
          <a:p>
            <a:pPr algn="r" rtl="1" eaLnBrk="1" hangingPunct="1">
              <a:lnSpc>
                <a:spcPct val="90000"/>
              </a:lnSpc>
            </a:pPr>
            <a:endParaRPr lang="en-US" b="1" dirty="0" smtClean="0">
              <a:solidFill>
                <a:srgbClr val="002060"/>
              </a:solidFill>
            </a:endParaRPr>
          </a:p>
          <a:p>
            <a:pPr algn="r" rtl="1" eaLnBrk="1" hangingPunct="1">
              <a:lnSpc>
                <a:spcPct val="90000"/>
              </a:lnSpc>
            </a:pPr>
            <a:r>
              <a:rPr lang="ar-EG" b="1" dirty="0" smtClean="0">
                <a:solidFill>
                  <a:srgbClr val="002060"/>
                </a:solidFill>
              </a:rPr>
              <a:t>وقد تشتمل دورة التجديد السادس لموارد المرفق  أيضاً على استراتيجية للاتصالات</a:t>
            </a:r>
            <a:endParaRPr lang="en-US" b="1" dirty="0" smtClean="0">
              <a:solidFill>
                <a:srgbClr val="002060"/>
              </a:solidFill>
            </a:endParaRPr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3858EB2-90AC-4BB8-8D3E-E4599CFEBD1A}" type="slidenum">
              <a:rPr lang="en-US" smtClean="0"/>
              <a:pPr/>
              <a:t>13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r" rtl="1" eaLnBrk="1" hangingPunct="1">
              <a:lnSpc>
                <a:spcPct val="80000"/>
              </a:lnSpc>
            </a:pPr>
            <a:r>
              <a:rPr lang="ar-EG" sz="900" b="1" dirty="0" smtClean="0">
                <a:solidFill>
                  <a:srgbClr val="00642D"/>
                </a:solidFill>
              </a:rPr>
              <a:t>القرار المتعلق بالبند الخامس من جدول الأعمال الخاص بعملية تجديد الموارد، حسب نص الموجز المشترك الصادر عن رئاسة المجلس الذي انعقد في نوفمبر/تشرين الثاني 2012:</a:t>
            </a:r>
            <a:endParaRPr lang="en-US" sz="900" b="1" dirty="0" smtClean="0">
              <a:solidFill>
                <a:srgbClr val="00642D"/>
              </a:solidFill>
            </a:endParaRPr>
          </a:p>
          <a:p>
            <a:pPr algn="r" rtl="1" eaLnBrk="1" hangingPunct="1">
              <a:lnSpc>
                <a:spcPct val="80000"/>
              </a:lnSpc>
            </a:pPr>
            <a:r>
              <a:rPr lang="ar-EG" sz="800" dirty="0" smtClean="0"/>
              <a:t>طلب المجلس من القيَم على المرفق  و</a:t>
            </a:r>
            <a:r>
              <a:rPr lang="ar-SA" sz="800" dirty="0" smtClean="0"/>
              <a:t>المدير</a:t>
            </a:r>
            <a:r>
              <a:rPr lang="ar-SA" sz="800" baseline="0" dirty="0" smtClean="0"/>
              <a:t> التنفيذي للمرفق  </a:t>
            </a:r>
            <a:r>
              <a:rPr lang="ar-EG" sz="800" dirty="0" smtClean="0"/>
              <a:t>البدء في إجراء نقاش من أجل التفاوض على التجديد السادس. </a:t>
            </a:r>
            <a:endParaRPr lang="en-US" sz="800" dirty="0" smtClean="0"/>
          </a:p>
          <a:p>
            <a:pPr algn="r" rtl="1" eaLnBrk="1" hangingPunct="1">
              <a:lnSpc>
                <a:spcPct val="80000"/>
              </a:lnSpc>
            </a:pPr>
            <a:r>
              <a:rPr lang="ar-EG" sz="900" b="1" dirty="0" smtClean="0">
                <a:solidFill>
                  <a:srgbClr val="00642D"/>
                </a:solidFill>
              </a:rPr>
              <a:t>فترة التجديد السادس لموارد المرفق </a:t>
            </a:r>
            <a:endParaRPr lang="en-US" sz="900" b="1" dirty="0" smtClean="0">
              <a:solidFill>
                <a:srgbClr val="00642D"/>
              </a:solidFill>
            </a:endParaRPr>
          </a:p>
          <a:p>
            <a:pPr algn="r" rtl="1" eaLnBrk="1" hangingPunct="1">
              <a:lnSpc>
                <a:spcPct val="80000"/>
              </a:lnSpc>
            </a:pPr>
            <a:r>
              <a:rPr lang="ar-EG" sz="800" dirty="0" smtClean="0"/>
              <a:t>لكفالة عدم اضطراب أو تعطل العمليات والأنشطة، ينبغي للمانحين أن ينتهوا من مفاوضات تجديد الموارد بحلول أوائل السنة الميلادية 2014. </a:t>
            </a:r>
            <a:endParaRPr lang="en-US" sz="800" dirty="0" smtClean="0"/>
          </a:p>
          <a:p>
            <a:pPr algn="r" rtl="1" eaLnBrk="1" hangingPunct="1">
              <a:lnSpc>
                <a:spcPct val="80000"/>
              </a:lnSpc>
            </a:pPr>
            <a:r>
              <a:rPr lang="ar-EG" sz="800" dirty="0" smtClean="0"/>
              <a:t>من المتوقع للتجديد السادس أن يمول 4 سنوات من عمليات المرفق ، من 1 يوليو/تموز 2014 وحتى 30 يونيو/حزيران 2018 (السنوات المالية من 2015 إلى 2018). </a:t>
            </a:r>
            <a:endParaRPr lang="en-US" sz="800" dirty="0" smtClean="0"/>
          </a:p>
          <a:p>
            <a:pPr algn="r" rtl="1" eaLnBrk="1" hangingPunct="1">
              <a:lnSpc>
                <a:spcPct val="80000"/>
              </a:lnSpc>
            </a:pPr>
            <a:r>
              <a:rPr lang="ar-EG" sz="900" b="1" dirty="0" smtClean="0">
                <a:solidFill>
                  <a:srgbClr val="00642D"/>
                </a:solidFill>
              </a:rPr>
              <a:t>التشكيل (مثلما كان في التجديد الخامس)</a:t>
            </a:r>
            <a:endParaRPr lang="en-US" sz="900" b="1" dirty="0" smtClean="0">
              <a:solidFill>
                <a:srgbClr val="00642D"/>
              </a:solidFill>
            </a:endParaRPr>
          </a:p>
          <a:p>
            <a:pPr marL="342900" lvl="1" indent="-342900" algn="r" rtl="1" eaLnBrk="1" hangingPunct="1">
              <a:lnSpc>
                <a:spcPct val="80000"/>
              </a:lnSpc>
              <a:buFontTx/>
              <a:buChar char="•"/>
            </a:pPr>
            <a:r>
              <a:rPr lang="ar-EG" sz="800" u="sng" dirty="0" smtClean="0"/>
              <a:t>المانحون: </a:t>
            </a:r>
            <a:r>
              <a:rPr lang="ar-EG" sz="800" dirty="0" smtClean="0"/>
              <a:t>يمكن لكافة المساهمين المشاركين الذين أبدوا رغبتهم في الإسهام بما يعادل ما لا يقل عن 4 ملايين وحدة من وحدات السحب الخاصة في ذلك التجديد أن يشاركوا في مناقشات التجديد.</a:t>
            </a:r>
            <a:endParaRPr lang="en-US" sz="800" dirty="0" smtClean="0"/>
          </a:p>
          <a:p>
            <a:pPr marL="742950" lvl="2" indent="-342900" algn="r" rtl="1" eaLnBrk="1" hangingPunct="1">
              <a:lnSpc>
                <a:spcPct val="80000"/>
              </a:lnSpc>
            </a:pPr>
            <a:r>
              <a:rPr lang="ar-EG" sz="600" dirty="0" smtClean="0"/>
              <a:t>ويظل الحد الأدنى المقترح للمساهمات في مناقشات التجديد السادس هو 4 ملايين وحدة من وحدات السحب الخاصة. </a:t>
            </a:r>
            <a:endParaRPr lang="en-US" sz="600" dirty="0" smtClean="0"/>
          </a:p>
          <a:p>
            <a:pPr marL="342900" lvl="1" indent="-342900" algn="r" rtl="1" eaLnBrk="1" hangingPunct="1">
              <a:lnSpc>
                <a:spcPct val="80000"/>
              </a:lnSpc>
              <a:buFontTx/>
              <a:buChar char="•"/>
            </a:pPr>
            <a:r>
              <a:rPr lang="ar-EG" sz="800" u="sng" dirty="0" smtClean="0"/>
              <a:t>البلدان </a:t>
            </a:r>
            <a:r>
              <a:rPr lang="ar-SA" sz="800" u="sng" dirty="0" smtClean="0"/>
              <a:t>المستفيدة</a:t>
            </a:r>
            <a:r>
              <a:rPr lang="ar-EG" sz="800" u="sng" dirty="0" smtClean="0"/>
              <a:t>:</a:t>
            </a:r>
            <a:r>
              <a:rPr lang="ar-EG" sz="800" dirty="0" smtClean="0"/>
              <a:t> 4 ممثلين من بلدان متلقية من غير المانحين (يمثلون أفريقيا، وآسيا، وشرق أوروبا، وأمريكا اللاتينية والبحر الكاريبي).</a:t>
            </a:r>
            <a:endParaRPr lang="en-US" sz="800" dirty="0" smtClean="0"/>
          </a:p>
          <a:p>
            <a:pPr marL="342900" lvl="1" indent="-342900" algn="r" rtl="1" eaLnBrk="1" hangingPunct="1">
              <a:lnSpc>
                <a:spcPct val="80000"/>
              </a:lnSpc>
              <a:buFontTx/>
              <a:buChar char="•"/>
            </a:pPr>
            <a:r>
              <a:rPr lang="ar-EG" sz="800" u="sng" dirty="0" smtClean="0"/>
              <a:t>منظمات المجتمع المدني/المنظمات غير الحكومية:</a:t>
            </a:r>
            <a:r>
              <a:rPr lang="ar-EG" sz="800" dirty="0" smtClean="0"/>
              <a:t> ممثلان (أحدهما من إحدى منظمات المجتمع المدني العاملة بأحد البلدان المانحة، والآخر من إحدى منظمات المجتمع المدني العاملة بأحد البلدان غير المانحة).</a:t>
            </a:r>
            <a:endParaRPr lang="en-US" sz="800" dirty="0" smtClean="0"/>
          </a:p>
          <a:p>
            <a:pPr marL="342900" lvl="1" indent="-342900" algn="r" rtl="1" eaLnBrk="1" hangingPunct="1">
              <a:lnSpc>
                <a:spcPct val="80000"/>
              </a:lnSpc>
              <a:buFontTx/>
              <a:buChar char="•"/>
            </a:pPr>
            <a:r>
              <a:rPr lang="ar-EG" sz="800" u="sng" dirty="0" smtClean="0"/>
              <a:t>المراقبون:</a:t>
            </a:r>
            <a:r>
              <a:rPr lang="ar-EG" sz="800" dirty="0" smtClean="0"/>
              <a:t> أ) أحد المانحين المحتملين ممن لا ينوون تقديم الحد الأدنى المتفق عليه من المساهمات، ب) ممثلو الوكالات والجهات التنفيذية والمنفذة، ج) ممثلون للاتفاقيات التي يعمل المرفق  كآلية مالية لها.</a:t>
            </a:r>
            <a:endParaRPr lang="en-US" sz="600" dirty="0" smtClean="0"/>
          </a:p>
          <a:p>
            <a:pPr algn="r" rtl="1" eaLnBrk="1" hangingPunct="1">
              <a:lnSpc>
                <a:spcPct val="80000"/>
              </a:lnSpc>
              <a:buFont typeface="Wingdings" pitchFamily="2" charset="2"/>
              <a:buChar char="à"/>
            </a:pPr>
            <a:r>
              <a:rPr lang="ar-EG" sz="800" dirty="0" smtClean="0">
                <a:sym typeface="Wingdings" pitchFamily="2" charset="2"/>
              </a:rPr>
              <a:t>سيتم تجميع التعليقات من كافة أعضاء مجلس المرفق  بشأن وثائق السياسات والبرامج المعدة للنقاش.</a:t>
            </a:r>
            <a:r>
              <a:rPr lang="en-US" sz="800" dirty="0" smtClean="0"/>
              <a:t> </a:t>
            </a:r>
            <a:endParaRPr lang="ar-EG" sz="800" dirty="0" smtClean="0"/>
          </a:p>
          <a:p>
            <a:pPr algn="r" rtl="1" eaLnBrk="1" hangingPunct="1">
              <a:lnSpc>
                <a:spcPct val="80000"/>
              </a:lnSpc>
              <a:buFont typeface="Wingdings" pitchFamily="2" charset="2"/>
              <a:buChar char="à"/>
            </a:pPr>
            <a:r>
              <a:rPr lang="ar-EG" sz="900" b="1" dirty="0" smtClean="0">
                <a:solidFill>
                  <a:srgbClr val="00642D"/>
                </a:solidFill>
              </a:rPr>
              <a:t>الإجراءات: الجدول الزمني وأهم موضوعات القرارات</a:t>
            </a:r>
            <a:endParaRPr lang="en-US" sz="900" b="1" dirty="0" smtClean="0">
              <a:solidFill>
                <a:srgbClr val="00642D"/>
              </a:solidFill>
            </a:endParaRPr>
          </a:p>
          <a:p>
            <a:pPr algn="r" rtl="1" eaLnBrk="1" hangingPunct="1">
              <a:lnSpc>
                <a:spcPct val="80000"/>
              </a:lnSpc>
            </a:pPr>
            <a:r>
              <a:rPr lang="ar-EG" sz="800" dirty="0" smtClean="0"/>
              <a:t>أبريل/نيسان 2013 (باريس):</a:t>
            </a:r>
            <a:endParaRPr lang="en-US" sz="800" dirty="0" smtClean="0"/>
          </a:p>
          <a:p>
            <a:pPr marL="342900" lvl="1" indent="-342900" algn="r" rtl="1" eaLnBrk="1" hangingPunct="1">
              <a:lnSpc>
                <a:spcPct val="80000"/>
              </a:lnSpc>
            </a:pPr>
            <a:r>
              <a:rPr lang="ar-EG" sz="600" dirty="0" smtClean="0"/>
              <a:t>أسعار الصرف المرجعية لاستخدامها في التجديد السادس لموارد المرفق  (القيَم على المرفق )</a:t>
            </a:r>
            <a:endParaRPr lang="en-US" sz="600" dirty="0" smtClean="0"/>
          </a:p>
          <a:p>
            <a:pPr algn="r" rtl="1" eaLnBrk="1" hangingPunct="1">
              <a:lnSpc>
                <a:spcPct val="80000"/>
              </a:lnSpc>
            </a:pPr>
            <a:r>
              <a:rPr lang="ar-EG" sz="800" dirty="0" smtClean="0"/>
              <a:t>سبتمبر/أيلول 2013 (مرتقبة):</a:t>
            </a:r>
            <a:endParaRPr lang="en-US" sz="800" dirty="0" smtClean="0"/>
          </a:p>
          <a:p>
            <a:pPr marL="342900" lvl="1" indent="-342900" algn="r" rtl="1" eaLnBrk="1" hangingPunct="1">
              <a:lnSpc>
                <a:spcPct val="80000"/>
              </a:lnSpc>
            </a:pPr>
            <a:r>
              <a:rPr lang="ar-EG" sz="600" dirty="0" smtClean="0"/>
              <a:t>وثيقة برامج التجديد السادس (سكرتارية المرفق )، النماذج المالية للتجديد السادس: اقتسام الأعباء والمكونات المالية (القيَم على المرفق )</a:t>
            </a:r>
            <a:r>
              <a:rPr lang="en-US" sz="600" dirty="0" smtClean="0"/>
              <a:t> </a:t>
            </a:r>
            <a:endParaRPr lang="ar-EG" sz="600" dirty="0" smtClean="0"/>
          </a:p>
          <a:p>
            <a:pPr marL="342900" lvl="1" indent="-342900" algn="r" rtl="1" eaLnBrk="1" hangingPunct="1">
              <a:lnSpc>
                <a:spcPct val="80000"/>
              </a:lnSpc>
            </a:pPr>
            <a:r>
              <a:rPr lang="ar-EG" sz="600" dirty="0" smtClean="0"/>
              <a:t>نوفمبر/تشرين الثاني 2013 (واشنطن، بعد انتهاء اجتماع مجلس المرفق ):</a:t>
            </a:r>
            <a:endParaRPr lang="en-US" sz="800" dirty="0" smtClean="0"/>
          </a:p>
          <a:p>
            <a:pPr marL="342900" lvl="1" indent="-342900" algn="r" rtl="1" eaLnBrk="1" hangingPunct="1">
              <a:lnSpc>
                <a:spcPct val="80000"/>
              </a:lnSpc>
            </a:pPr>
            <a:r>
              <a:rPr lang="ar-EG" sz="600" dirty="0" smtClean="0"/>
              <a:t>التقرير الختامي لدراسات الأداء الكلي الخامسة (مكتب تقييم المرفق )، توصيات السياسات من أجل التجديد السادس (سكرتارية المرفق ). </a:t>
            </a:r>
            <a:endParaRPr lang="en-US" sz="600" dirty="0" smtClean="0"/>
          </a:p>
          <a:p>
            <a:pPr algn="r" rtl="1" eaLnBrk="1" hangingPunct="1">
              <a:lnSpc>
                <a:spcPct val="80000"/>
              </a:lnSpc>
            </a:pPr>
            <a:r>
              <a:rPr lang="ar-EG" sz="800" dirty="0" smtClean="0"/>
              <a:t>فبراير/شباط 2014، مرتقب:</a:t>
            </a:r>
            <a:endParaRPr lang="en-US" sz="800" dirty="0" smtClean="0"/>
          </a:p>
          <a:p>
            <a:pPr marL="342900" lvl="1" indent="-342900" algn="r" rtl="1" eaLnBrk="1" hangingPunct="1">
              <a:lnSpc>
                <a:spcPct val="80000"/>
              </a:lnSpc>
            </a:pPr>
            <a:r>
              <a:rPr lang="ar-EG" sz="600" dirty="0" smtClean="0"/>
              <a:t>وضع اللمسات النهائية على ارتباطات المانحين وإطار تمويل المرفق ، والانتهاء من وضع موجز لتقرير التجديد بحيث يشمل (1) ملخصاً للمفاوضات؛ (2) توصيات السياسات؛ (3) وثيقة البرامج؛ و (4) قرار التجديد (القيَم على المرفق  وسكرتارية المرفق )</a:t>
            </a:r>
            <a:endParaRPr lang="en-US" sz="600" dirty="0" smtClean="0"/>
          </a:p>
        </p:txBody>
      </p:sp>
      <p:sp>
        <p:nvSpPr>
          <p:cNvPr id="30723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0724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0725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0726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973F3C2-08D2-4276-AAD5-942970F303F8}" type="slidenum">
              <a:rPr lang="en-US" smtClean="0"/>
              <a:pPr/>
              <a:t>14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7500" lnSpcReduction="20000"/>
          </a:bodyPr>
          <a:lstStyle/>
          <a:p>
            <a:pPr eaLnBrk="1" hangingPunct="1">
              <a:defRPr/>
            </a:pPr>
            <a:endParaRPr lang="en-US" sz="1400" dirty="0" smtClean="0"/>
          </a:p>
        </p:txBody>
      </p:sp>
      <p:sp>
        <p:nvSpPr>
          <p:cNvPr id="32771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2772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2773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2774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FD7C9A-4928-4396-BFF5-AA85A0B5541F}" type="slidenum">
              <a:rPr lang="en-US" smtClean="0"/>
              <a:pPr/>
              <a:t>15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"/>
          <p:cNvGrpSpPr>
            <a:grpSpLocks/>
          </p:cNvGrpSpPr>
          <p:nvPr userDrawn="1"/>
        </p:nvGrpSpPr>
        <p:grpSpPr bwMode="auto">
          <a:xfrm>
            <a:off x="0" y="76200"/>
            <a:ext cx="9144000" cy="1247775"/>
            <a:chOff x="0" y="152400"/>
            <a:chExt cx="9144000" cy="1248156"/>
          </a:xfrm>
        </p:grpSpPr>
        <p:pic>
          <p:nvPicPr>
            <p:cNvPr id="5" name="Picture 5" descr="GEF-20-PPT-BG-blank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0" y="152400"/>
              <a:ext cx="9144000" cy="1246632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</p:spPr>
        </p:pic>
        <p:pic>
          <p:nvPicPr>
            <p:cNvPr id="6" name="Picture 6" descr="GEF-PPT-BG.png"/>
            <p:cNvPicPr>
              <a:picLocks noChangeAspect="1"/>
            </p:cNvPicPr>
            <p:nvPr userDrawn="1"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152400"/>
              <a:ext cx="9144000" cy="12481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/>
          <a:lstStyle>
            <a:lvl1pPr>
              <a:defRPr>
                <a:solidFill>
                  <a:srgbClr val="00B05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8382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28" name="Picture 4" descr="GEF-PPT-BG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5610225"/>
            <a:ext cx="9144000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3" r:id="rId2"/>
    <p:sldLayoutId id="2147483652" r:id="rId3"/>
    <p:sldLayoutId id="2147483651" r:id="rId4"/>
    <p:sldLayoutId id="2147483650" r:id="rId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kern="1200">
          <a:solidFill>
            <a:srgbClr val="1F497D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1F497D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1F497D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1F497D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1F497D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Subtitle 9"/>
          <p:cNvSpPr>
            <a:spLocks noGrp="1"/>
          </p:cNvSpPr>
          <p:nvPr>
            <p:ph type="subTitle" idx="1"/>
          </p:nvPr>
        </p:nvSpPr>
        <p:spPr>
          <a:xfrm>
            <a:off x="1066800" y="4572000"/>
            <a:ext cx="7315200" cy="1066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ar-SA" sz="2000" dirty="0"/>
              <a:t>حلقة العمل الموسعة على مستوى البلدان الأعضاء في </a:t>
            </a:r>
            <a:r>
              <a:rPr lang="ar-SA" sz="2000" dirty="0" smtClean="0"/>
              <a:t>مرفق البيئة العالمي</a:t>
            </a:r>
            <a:endParaRPr lang="en-US" sz="2000" dirty="0" smtClean="0"/>
          </a:p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ar-EG" sz="2300" dirty="0" smtClean="0">
                <a:solidFill>
                  <a:srgbClr val="898989"/>
                </a:solidFill>
              </a:rPr>
              <a:t>16-17 ديسمبر/كانون الأول 2013</a:t>
            </a:r>
            <a:endParaRPr lang="en-US" sz="2400" dirty="0" smtClean="0">
              <a:solidFill>
                <a:srgbClr val="898989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ar-EG" sz="2400" dirty="0" smtClean="0">
                <a:solidFill>
                  <a:srgbClr val="898989"/>
                </a:solidFill>
              </a:rPr>
              <a:t>مراكش، المغرب</a:t>
            </a:r>
            <a:endParaRPr lang="en-US" sz="2400" dirty="0" smtClean="0">
              <a:solidFill>
                <a:srgbClr val="898989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US" sz="2400" dirty="0" smtClean="0">
              <a:solidFill>
                <a:srgbClr val="898989"/>
              </a:solidFill>
            </a:endParaRPr>
          </a:p>
        </p:txBody>
      </p:sp>
      <p:sp>
        <p:nvSpPr>
          <p:cNvPr id="9218" name="Title 3"/>
          <p:cNvSpPr>
            <a:spLocks noGrp="1"/>
          </p:cNvSpPr>
          <p:nvPr>
            <p:ph type="title"/>
          </p:nvPr>
        </p:nvSpPr>
        <p:spPr>
          <a:xfrm>
            <a:off x="381000" y="2057400"/>
            <a:ext cx="8382000" cy="2590800"/>
          </a:xfrm>
        </p:spPr>
        <p:txBody>
          <a:bodyPr/>
          <a:lstStyle/>
          <a:p>
            <a:pPr eaLnBrk="1" hangingPunct="1"/>
            <a:r>
              <a:rPr lang="ar-EG" sz="5300" b="1" dirty="0" smtClean="0">
                <a:solidFill>
                  <a:srgbClr val="00642D"/>
                </a:solidFill>
                <a:cs typeface="Arial" charset="0"/>
              </a:rPr>
              <a:t>مرفق البيئة العالمي</a:t>
            </a:r>
            <a:r>
              <a:rPr lang="en-US" sz="5300" b="1" dirty="0" smtClean="0">
                <a:solidFill>
                  <a:srgbClr val="00642D"/>
                </a:solidFill>
              </a:rPr>
              <a:t/>
            </a:r>
            <a:br>
              <a:rPr lang="en-US" sz="5300" b="1" dirty="0" smtClean="0">
                <a:solidFill>
                  <a:srgbClr val="00642D"/>
                </a:solidFill>
              </a:rPr>
            </a:br>
            <a:r>
              <a:rPr lang="ar-EG" sz="5300" b="1" dirty="0" smtClean="0">
                <a:solidFill>
                  <a:srgbClr val="00642D"/>
                </a:solidFill>
                <a:cs typeface="Arial" charset="0"/>
              </a:rPr>
              <a:t>عرض عام </a:t>
            </a:r>
            <a:r>
              <a:rPr lang="ar-SA" sz="5300" b="1" dirty="0" smtClean="0">
                <a:solidFill>
                  <a:srgbClr val="00642D"/>
                </a:solidFill>
                <a:cs typeface="Arial" charset="0"/>
              </a:rPr>
              <a:t>وآخر المستجدات</a:t>
            </a:r>
            <a:r>
              <a:rPr lang="en-US" sz="5300" b="1" dirty="0" smtClean="0">
                <a:solidFill>
                  <a:srgbClr val="00642D"/>
                </a:solidFill>
              </a:rPr>
              <a:t/>
            </a:r>
            <a:br>
              <a:rPr lang="en-US" sz="5300" b="1" dirty="0" smtClean="0">
                <a:solidFill>
                  <a:srgbClr val="00642D"/>
                </a:solidFill>
              </a:rPr>
            </a:br>
            <a:r>
              <a:rPr lang="en-US" sz="5300" b="1" dirty="0" smtClean="0">
                <a:solidFill>
                  <a:srgbClr val="00642D"/>
                </a:solidFill>
              </a:rPr>
              <a:t> </a:t>
            </a:r>
            <a:endParaRPr lang="en-US" sz="2700" i="1" dirty="0" smtClean="0">
              <a:solidFill>
                <a:srgbClr val="4D4D4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458200" cy="3886200"/>
          </a:xfrm>
        </p:spPr>
        <p:txBody>
          <a:bodyPr/>
          <a:lstStyle/>
          <a:p>
            <a:pPr marL="457200" indent="-457200" algn="r" rtl="1" eaLnBrk="1" hangingPunct="1">
              <a:buClr>
                <a:srgbClr val="4D4D4D"/>
              </a:buClr>
              <a:buFont typeface="Calibri" pitchFamily="34" charset="0"/>
              <a:buAutoNum type="arabicPeriod"/>
            </a:pPr>
            <a:r>
              <a:rPr lang="ar-EG" sz="2400" dirty="0" smtClean="0">
                <a:solidFill>
                  <a:srgbClr val="4D4D4D"/>
                </a:solidFill>
              </a:rPr>
              <a:t>إدخال منحة إعداد المشروع ضمن نموذج استمارة تحديد المشروع</a:t>
            </a:r>
            <a:endParaRPr lang="en-US" sz="2400" dirty="0" smtClean="0">
              <a:solidFill>
                <a:srgbClr val="4D4D4D"/>
              </a:solidFill>
            </a:endParaRPr>
          </a:p>
          <a:p>
            <a:pPr marL="457200" indent="-457200" algn="r" rtl="1" eaLnBrk="1" hangingPunct="1">
              <a:buClr>
                <a:srgbClr val="4D4D4D"/>
              </a:buClr>
              <a:buFont typeface="Calibri" pitchFamily="34" charset="0"/>
              <a:buAutoNum type="arabicPeriod"/>
            </a:pPr>
            <a:r>
              <a:rPr lang="ar-EG" sz="2400" dirty="0" smtClean="0">
                <a:solidFill>
                  <a:srgbClr val="4D4D4D"/>
                </a:solidFill>
              </a:rPr>
              <a:t>سقف المشروعات متوسطة الحجم – مليونا دولار</a:t>
            </a:r>
            <a:endParaRPr lang="en-US" sz="2400" dirty="0" smtClean="0">
              <a:solidFill>
                <a:srgbClr val="4D4D4D"/>
              </a:solidFill>
            </a:endParaRPr>
          </a:p>
          <a:p>
            <a:pPr marL="457200" indent="-457200" algn="r" rtl="1" eaLnBrk="1" hangingPunct="1">
              <a:buClr>
                <a:srgbClr val="4D4D4D"/>
              </a:buClr>
              <a:buFont typeface="Calibri" pitchFamily="34" charset="0"/>
              <a:buAutoNum type="arabicPeriod"/>
            </a:pPr>
            <a:r>
              <a:rPr lang="ar-EG" sz="2400" dirty="0" smtClean="0">
                <a:solidFill>
                  <a:srgbClr val="4D4D4D"/>
                </a:solidFill>
              </a:rPr>
              <a:t>تبسيط كافة النماذج</a:t>
            </a:r>
            <a:endParaRPr lang="en-US" sz="2400" dirty="0" smtClean="0">
              <a:solidFill>
                <a:srgbClr val="4D4D4D"/>
              </a:solidFill>
            </a:endParaRPr>
          </a:p>
          <a:p>
            <a:pPr marL="457200" indent="-457200" algn="r" rtl="1" eaLnBrk="1" hangingPunct="1">
              <a:buClr>
                <a:srgbClr val="4D4D4D"/>
              </a:buClr>
              <a:buFont typeface="Calibri" pitchFamily="34" charset="0"/>
              <a:buAutoNum type="arabicPeriod"/>
            </a:pPr>
            <a:r>
              <a:rPr lang="ar-EG" sz="2400" dirty="0" smtClean="0">
                <a:solidFill>
                  <a:srgbClr val="4D4D4D"/>
                </a:solidFill>
              </a:rPr>
              <a:t>رصد سكرتارية المرفق  لما تم إنجازه</a:t>
            </a:r>
            <a:endParaRPr lang="en-US" sz="2400" dirty="0" smtClean="0">
              <a:solidFill>
                <a:srgbClr val="4D4D4D"/>
              </a:solidFill>
            </a:endParaRPr>
          </a:p>
          <a:p>
            <a:pPr marL="457200" indent="-457200" algn="r" rtl="1">
              <a:buClr>
                <a:srgbClr val="4D4D4D"/>
              </a:buClr>
              <a:buFont typeface="Calibri" pitchFamily="34" charset="0"/>
              <a:buAutoNum type="arabicPeriod"/>
            </a:pPr>
            <a:r>
              <a:rPr lang="ar-EG" sz="2400" dirty="0" smtClean="0">
                <a:solidFill>
                  <a:srgbClr val="4D4D4D"/>
                </a:solidFill>
              </a:rPr>
              <a:t>رسوم الوكالة:</a:t>
            </a:r>
            <a:endParaRPr lang="en-US" sz="2400" dirty="0" smtClean="0">
              <a:solidFill>
                <a:srgbClr val="4D4D4D"/>
              </a:solidFill>
            </a:endParaRPr>
          </a:p>
          <a:p>
            <a:pPr marL="857250" lvl="1" indent="-457200" algn="r" rtl="1">
              <a:buClr>
                <a:srgbClr val="4D4D4D"/>
              </a:buClr>
              <a:buFont typeface="Arial" charset="0"/>
              <a:buNone/>
            </a:pPr>
            <a:r>
              <a:rPr lang="en-US" sz="2100" dirty="0" smtClean="0">
                <a:solidFill>
                  <a:srgbClr val="4D4D4D"/>
                </a:solidFill>
              </a:rPr>
              <a:t>	</a:t>
            </a:r>
            <a:r>
              <a:rPr lang="ar-EG" sz="2100" dirty="0" smtClean="0">
                <a:solidFill>
                  <a:srgbClr val="4D4D4D"/>
                </a:solidFill>
              </a:rPr>
              <a:t>40% لدى موافقة المجلس</a:t>
            </a:r>
            <a:endParaRPr lang="en-US" sz="2100" dirty="0" smtClean="0">
              <a:solidFill>
                <a:srgbClr val="4D4D4D"/>
              </a:solidFill>
            </a:endParaRPr>
          </a:p>
          <a:p>
            <a:pPr marL="857250" lvl="1" indent="-457200" algn="r" rtl="1">
              <a:buClr>
                <a:srgbClr val="4D4D4D"/>
              </a:buClr>
              <a:buFont typeface="Arial" charset="0"/>
              <a:buNone/>
            </a:pPr>
            <a:r>
              <a:rPr lang="en-US" sz="2100" dirty="0" smtClean="0">
                <a:solidFill>
                  <a:srgbClr val="4D4D4D"/>
                </a:solidFill>
              </a:rPr>
              <a:t>	</a:t>
            </a:r>
            <a:r>
              <a:rPr lang="ar-EG" sz="2100" dirty="0" smtClean="0">
                <a:solidFill>
                  <a:srgbClr val="4D4D4D"/>
                </a:solidFill>
              </a:rPr>
              <a:t>60% لدى تصديق </a:t>
            </a:r>
            <a:r>
              <a:rPr lang="ar-SA" sz="2100" dirty="0" smtClean="0">
                <a:solidFill>
                  <a:srgbClr val="4D4D4D"/>
                </a:solidFill>
              </a:rPr>
              <a:t>المدير التنفيذي للمشروع</a:t>
            </a:r>
            <a:endParaRPr lang="en-US" sz="2100" dirty="0" smtClean="0">
              <a:solidFill>
                <a:srgbClr val="4D4D4D"/>
              </a:solidFill>
            </a:endParaRPr>
          </a:p>
          <a:p>
            <a:pPr marL="457200" indent="-457200" algn="r" rtl="1">
              <a:buClr>
                <a:srgbClr val="4D4D4D"/>
              </a:buClr>
              <a:buFont typeface="Calibri" pitchFamily="34" charset="0"/>
              <a:buAutoNum type="arabicPeriod"/>
            </a:pPr>
            <a:r>
              <a:rPr lang="ar-EG" sz="2400" dirty="0" smtClean="0">
                <a:solidFill>
                  <a:srgbClr val="4D4D4D"/>
                </a:solidFill>
              </a:rPr>
              <a:t>مشروعات شاملة لأنشطة التمكين التي حظيت بموافقة المجلس – لا تصديق منفصل على مشروعات فردية</a:t>
            </a:r>
            <a:endParaRPr lang="en-US" sz="2400" dirty="0" smtClean="0">
              <a:solidFill>
                <a:srgbClr val="4D4D4D"/>
              </a:solidFill>
            </a:endParaRPr>
          </a:p>
        </p:txBody>
      </p:sp>
      <p:sp>
        <p:nvSpPr>
          <p:cNvPr id="22530" name="Title 6"/>
          <p:cNvSpPr>
            <a:spLocks/>
          </p:cNvSpPr>
          <p:nvPr/>
        </p:nvSpPr>
        <p:spPr bwMode="auto">
          <a:xfrm>
            <a:off x="28575" y="838200"/>
            <a:ext cx="8915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ar-EG" sz="3200" b="1" dirty="0">
                <a:solidFill>
                  <a:srgbClr val="00642D"/>
                </a:solidFill>
                <a:latin typeface="Calibri" pitchFamily="34" charset="0"/>
              </a:rPr>
              <a:t>إجراءات </a:t>
            </a:r>
            <a:r>
              <a:rPr lang="ar-SA" sz="3200" b="1" dirty="0" smtClean="0">
                <a:solidFill>
                  <a:srgbClr val="00642D"/>
                </a:solidFill>
                <a:latin typeface="Calibri" pitchFamily="34" charset="0"/>
              </a:rPr>
              <a:t>التيسير والتنسيق</a:t>
            </a:r>
            <a:endParaRPr lang="en-US" sz="3200" b="1" dirty="0">
              <a:solidFill>
                <a:srgbClr val="00642D"/>
              </a:solidFill>
              <a:latin typeface="Calibri" pitchFamily="34" charset="0"/>
            </a:endParaRPr>
          </a:p>
        </p:txBody>
      </p:sp>
      <p:sp>
        <p:nvSpPr>
          <p:cNvPr id="22531" name="Title 3"/>
          <p:cNvSpPr txBox="1">
            <a:spLocks/>
          </p:cNvSpPr>
          <p:nvPr/>
        </p:nvSpPr>
        <p:spPr bwMode="auto">
          <a:xfrm>
            <a:off x="-9525" y="0"/>
            <a:ext cx="9144000" cy="685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ar-EG" sz="4000" b="1" dirty="0">
                <a:solidFill>
                  <a:srgbClr val="00642D"/>
                </a:solidFill>
                <a:latin typeface="Calibri" pitchFamily="34" charset="0"/>
              </a:rPr>
              <a:t>دورة مشروعات </a:t>
            </a:r>
            <a:r>
              <a:rPr lang="ar-EG" sz="4000" b="1" dirty="0" smtClean="0">
                <a:solidFill>
                  <a:srgbClr val="00642D"/>
                </a:solidFill>
                <a:latin typeface="Calibri" pitchFamily="34" charset="0"/>
              </a:rPr>
              <a:t>المرفق </a:t>
            </a:r>
            <a:endParaRPr lang="en-US" sz="40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ar-EG" sz="4000" b="1" dirty="0">
                <a:solidFill>
                  <a:srgbClr val="00642D"/>
                </a:solidFill>
                <a:latin typeface="Calibri" pitchFamily="34" charset="0"/>
              </a:rPr>
              <a:t>تحقيق </a:t>
            </a:r>
            <a:r>
              <a:rPr lang="ar-SA" sz="4000" b="1" dirty="0" smtClean="0">
                <a:solidFill>
                  <a:srgbClr val="00642D"/>
                </a:solidFill>
                <a:latin typeface="Calibri" pitchFamily="34" charset="0"/>
              </a:rPr>
              <a:t>المواءمة</a:t>
            </a:r>
            <a:endParaRPr lang="en-US" sz="4000" b="1" dirty="0">
              <a:solidFill>
                <a:srgbClr val="00642D"/>
              </a:solidFill>
              <a:latin typeface="Calibri" pitchFamily="34" charset="0"/>
            </a:endParaRPr>
          </a:p>
        </p:txBody>
      </p:sp>
      <p:sp>
        <p:nvSpPr>
          <p:cNvPr id="24578" name="Content Placeholder 2"/>
          <p:cNvSpPr>
            <a:spLocks noGrp="1"/>
          </p:cNvSpPr>
          <p:nvPr>
            <p:ph idx="1"/>
          </p:nvPr>
        </p:nvSpPr>
        <p:spPr>
          <a:xfrm>
            <a:off x="152400" y="685800"/>
            <a:ext cx="8763000" cy="5059363"/>
          </a:xfrm>
        </p:spPr>
        <p:txBody>
          <a:bodyPr/>
          <a:lstStyle/>
          <a:p>
            <a:pPr marL="0" indent="0" algn="r" rtl="1" eaLnBrk="1" hangingPunct="1">
              <a:lnSpc>
                <a:spcPct val="80000"/>
              </a:lnSpc>
              <a:buFont typeface="Arial" charset="0"/>
              <a:buNone/>
            </a:pPr>
            <a:r>
              <a:rPr lang="ar-EG" sz="2600" i="1" dirty="0" smtClean="0">
                <a:solidFill>
                  <a:srgbClr val="00642D"/>
                </a:solidFill>
              </a:rPr>
              <a:t>أكتوبر/تشرين الأول 2012: بدء مناقشة المشروع التجريبي الرائد لتحقيق </a:t>
            </a:r>
            <a:r>
              <a:rPr lang="ar-SA" sz="2600" i="1" dirty="0" smtClean="0">
                <a:solidFill>
                  <a:srgbClr val="00642D"/>
                </a:solidFill>
              </a:rPr>
              <a:t>المواءمة </a:t>
            </a:r>
            <a:r>
              <a:rPr lang="ar-EG" sz="2600" i="1" dirty="0" smtClean="0">
                <a:solidFill>
                  <a:srgbClr val="00642D"/>
                </a:solidFill>
              </a:rPr>
              <a:t>الذي أعده البنك الدولي</a:t>
            </a:r>
            <a:endParaRPr lang="en-US" sz="2600" i="1" dirty="0" smtClean="0">
              <a:solidFill>
                <a:srgbClr val="00642D"/>
              </a:solidFill>
            </a:endParaRPr>
          </a:p>
          <a:p>
            <a:pPr lvl="1" algn="r" rtl="1" eaLnBrk="1" hangingPunct="1">
              <a:lnSpc>
                <a:spcPct val="80000"/>
              </a:lnSpc>
              <a:buFont typeface="Arial" charset="0"/>
              <a:buNone/>
            </a:pPr>
            <a:endParaRPr lang="en-US" sz="1800" dirty="0" smtClean="0">
              <a:latin typeface="Arial" charset="0"/>
              <a:cs typeface="Arial" charset="0"/>
            </a:endParaRPr>
          </a:p>
          <a:p>
            <a:pPr lvl="1" algn="r" rtl="1" eaLnBrk="1" hangingPunct="1">
              <a:lnSpc>
                <a:spcPct val="80000"/>
              </a:lnSpc>
              <a:buFont typeface="Arial" charset="0"/>
              <a:buNone/>
            </a:pPr>
            <a:r>
              <a:rPr lang="ar-EG" sz="2800" b="1" dirty="0" smtClean="0">
                <a:solidFill>
                  <a:srgbClr val="00642D"/>
                </a:solidFill>
              </a:rPr>
              <a:t>الهدف</a:t>
            </a:r>
            <a:endParaRPr lang="en-US" sz="2800" dirty="0" smtClean="0"/>
          </a:p>
          <a:p>
            <a:pPr lvl="1" algn="r" rtl="1" eaLnBrk="1" hangingPunct="1">
              <a:lnSpc>
                <a:spcPct val="80000"/>
              </a:lnSpc>
              <a:buFont typeface="Arial" charset="0"/>
              <a:buNone/>
            </a:pPr>
            <a:r>
              <a:rPr lang="ar-EG" sz="2800" dirty="0" smtClean="0">
                <a:solidFill>
                  <a:srgbClr val="4D4D4D"/>
                </a:solidFill>
              </a:rPr>
              <a:t>تخفيف العبء الإداري من خلال إشراك مديري برامج المرفق  في تصميم المشروع.</a:t>
            </a:r>
            <a:endParaRPr lang="en-US" sz="2800" dirty="0" smtClean="0">
              <a:solidFill>
                <a:srgbClr val="4D4D4D"/>
              </a:solidFill>
            </a:endParaRPr>
          </a:p>
          <a:p>
            <a:pPr lvl="1" algn="r" rtl="1" eaLnBrk="1" hangingPunct="1">
              <a:lnSpc>
                <a:spcPct val="80000"/>
              </a:lnSpc>
              <a:buFont typeface="Arial" charset="0"/>
              <a:buNone/>
            </a:pPr>
            <a:endParaRPr lang="en-US" sz="1500" b="1" dirty="0" smtClean="0">
              <a:solidFill>
                <a:srgbClr val="00642D"/>
              </a:solidFill>
            </a:endParaRPr>
          </a:p>
          <a:p>
            <a:pPr lvl="1" algn="r" rtl="1" eaLnBrk="1" hangingPunct="1">
              <a:lnSpc>
                <a:spcPct val="80000"/>
              </a:lnSpc>
              <a:buFont typeface="Arial" charset="0"/>
              <a:buNone/>
            </a:pPr>
            <a:r>
              <a:rPr lang="ar-SA" sz="2800" b="1" dirty="0" smtClean="0">
                <a:solidFill>
                  <a:srgbClr val="00642D"/>
                </a:solidFill>
              </a:rPr>
              <a:t>جوانب المواءمة التي تحققت</a:t>
            </a:r>
            <a:endParaRPr lang="en-US" sz="2800" b="1" dirty="0" smtClean="0">
              <a:solidFill>
                <a:srgbClr val="00642D"/>
              </a:solidFill>
            </a:endParaRPr>
          </a:p>
          <a:p>
            <a:pPr lvl="1" algn="r" rtl="1" eaLnBrk="1" hangingPunct="1">
              <a:lnSpc>
                <a:spcPct val="80000"/>
              </a:lnSpc>
              <a:buFont typeface="Arial" charset="0"/>
              <a:buAutoNum type="arabicParenR"/>
            </a:pPr>
            <a:r>
              <a:rPr lang="ar-EG" sz="2800" dirty="0" smtClean="0">
                <a:solidFill>
                  <a:srgbClr val="4D4D4D"/>
                </a:solidFill>
              </a:rPr>
              <a:t>لا ازدواجية في إجراءات صنع القرار</a:t>
            </a:r>
            <a:endParaRPr lang="en-US" sz="2800" dirty="0" smtClean="0">
              <a:solidFill>
                <a:srgbClr val="4D4D4D"/>
              </a:solidFill>
            </a:endParaRPr>
          </a:p>
          <a:p>
            <a:pPr lvl="1" algn="r" rtl="1" eaLnBrk="1" hangingPunct="1">
              <a:lnSpc>
                <a:spcPct val="80000"/>
              </a:lnSpc>
              <a:buFont typeface="Arial" charset="0"/>
              <a:buAutoNum type="arabicParenR"/>
            </a:pPr>
            <a:r>
              <a:rPr lang="ar-EG" sz="2800" dirty="0" smtClean="0">
                <a:solidFill>
                  <a:srgbClr val="4D4D4D"/>
                </a:solidFill>
              </a:rPr>
              <a:t>لا قوائم </a:t>
            </a:r>
            <a:r>
              <a:rPr lang="ar-SA" sz="2800" dirty="0" smtClean="0">
                <a:solidFill>
                  <a:srgbClr val="4D4D4D"/>
                </a:solidFill>
              </a:rPr>
              <a:t>فحص </a:t>
            </a:r>
            <a:r>
              <a:rPr lang="ar-EG" sz="2800" dirty="0" smtClean="0">
                <a:solidFill>
                  <a:srgbClr val="4D4D4D"/>
                </a:solidFill>
              </a:rPr>
              <a:t>من المرفق </a:t>
            </a:r>
            <a:endParaRPr lang="en-US" sz="2800" dirty="0" smtClean="0">
              <a:solidFill>
                <a:srgbClr val="4D4D4D"/>
              </a:solidFill>
            </a:endParaRPr>
          </a:p>
          <a:p>
            <a:pPr lvl="1" algn="r" rtl="1" eaLnBrk="1" hangingPunct="1">
              <a:lnSpc>
                <a:spcPct val="80000"/>
              </a:lnSpc>
              <a:buFont typeface="Arial" charset="0"/>
              <a:buAutoNum type="arabicParenR"/>
            </a:pPr>
            <a:r>
              <a:rPr lang="ar-EG" sz="2800" dirty="0" smtClean="0">
                <a:solidFill>
                  <a:srgbClr val="4D4D4D"/>
                </a:solidFill>
              </a:rPr>
              <a:t>لا نماذج لمشروعات خاصة بالمرفق </a:t>
            </a:r>
            <a:endParaRPr lang="en-US" sz="2800" dirty="0" smtClean="0">
              <a:solidFill>
                <a:srgbClr val="4D4D4D"/>
              </a:solidFill>
            </a:endParaRPr>
          </a:p>
          <a:p>
            <a:pPr lvl="1" algn="r" rtl="1" eaLnBrk="1" hangingPunct="1">
              <a:lnSpc>
                <a:spcPct val="80000"/>
              </a:lnSpc>
              <a:buFont typeface="Arial" charset="0"/>
              <a:buAutoNum type="arabicParenR"/>
            </a:pPr>
            <a:r>
              <a:rPr lang="ar-EG" sz="2800" dirty="0" smtClean="0">
                <a:solidFill>
                  <a:srgbClr val="4D4D4D"/>
                </a:solidFill>
              </a:rPr>
              <a:t>معايير عمل جديدة: تخفيض زمن الاستجابة من 10 أيام إلى 5 أيام</a:t>
            </a:r>
            <a:endParaRPr lang="en-US" sz="2800" dirty="0" smtClean="0">
              <a:solidFill>
                <a:srgbClr val="4D4D4D"/>
              </a:solidFill>
            </a:endParaRPr>
          </a:p>
          <a:p>
            <a:pPr lvl="1" algn="r" rtl="1" eaLnBrk="1" hangingPunct="1">
              <a:lnSpc>
                <a:spcPct val="80000"/>
              </a:lnSpc>
              <a:buFont typeface="Arial" charset="0"/>
              <a:buNone/>
            </a:pPr>
            <a:endParaRPr lang="en-US" dirty="0" smtClean="0"/>
          </a:p>
          <a:p>
            <a:pPr lvl="1" algn="r" rtl="1" eaLnBrk="1" hangingPunct="1">
              <a:lnSpc>
                <a:spcPct val="80000"/>
              </a:lnSpc>
              <a:buFont typeface="Arial" charset="0"/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Content Placeholder 2"/>
          <p:cNvSpPr>
            <a:spLocks noGrp="1"/>
          </p:cNvSpPr>
          <p:nvPr>
            <p:ph idx="1"/>
          </p:nvPr>
        </p:nvSpPr>
        <p:spPr>
          <a:xfrm>
            <a:off x="152400" y="914400"/>
            <a:ext cx="8686800" cy="4352925"/>
          </a:xfrm>
        </p:spPr>
        <p:txBody>
          <a:bodyPr/>
          <a:lstStyle/>
          <a:p>
            <a:pPr algn="r" rtl="1"/>
            <a:endParaRPr lang="en-US" sz="1800" dirty="0" smtClean="0"/>
          </a:p>
          <a:p>
            <a:pPr algn="r" rtl="1">
              <a:buFont typeface="Arial" charset="0"/>
              <a:buNone/>
            </a:pPr>
            <a:r>
              <a:rPr lang="ar-EG" sz="4000" i="1" dirty="0" smtClean="0">
                <a:solidFill>
                  <a:srgbClr val="00642D"/>
                </a:solidFill>
              </a:rPr>
              <a:t>خلال انعقاد المجلس في نوفمبر/تشرين الثاني 2013:</a:t>
            </a:r>
            <a:endParaRPr lang="en-US" sz="4000" dirty="0" smtClean="0"/>
          </a:p>
          <a:p>
            <a:pPr algn="r" rtl="1"/>
            <a:r>
              <a:rPr lang="ar-EG" sz="2800" dirty="0" smtClean="0"/>
              <a:t>تلقى الصندوق  العالمي للحياة البرية – الولايات المتحدة والمنظمة الدولية للحفاظ على الطبيعة موافقة هيئة المراجعة المستقلة على أن يصبحا من شركاء مرفق البيئة العالمي ويمكنهما الآن الحصول مباشرةً على التمويل. </a:t>
            </a:r>
            <a:endParaRPr lang="en-US" sz="2800" dirty="0" smtClean="0"/>
          </a:p>
          <a:p>
            <a:endParaRPr lang="en-US" sz="2800" dirty="0" smtClean="0"/>
          </a:p>
          <a:p>
            <a:pPr eaLnBrk="1" hangingPunct="1"/>
            <a:endParaRPr lang="en-US" sz="2800" dirty="0" smtClean="0">
              <a:solidFill>
                <a:srgbClr val="4D4D4D"/>
              </a:solidFill>
            </a:endParaRPr>
          </a:p>
        </p:txBody>
      </p:sp>
      <p:sp>
        <p:nvSpPr>
          <p:cNvPr id="7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ar-EG" sz="4000" b="1" dirty="0">
                <a:solidFill>
                  <a:srgbClr val="00642D"/>
                </a:solidFill>
                <a:latin typeface="Calibri" pitchFamily="34" charset="0"/>
              </a:rPr>
              <a:t>توسيع نطاق شراكة </a:t>
            </a:r>
            <a:r>
              <a:rPr lang="ar-EG" sz="4000" b="1" dirty="0" smtClean="0">
                <a:solidFill>
                  <a:srgbClr val="00642D"/>
                </a:solidFill>
                <a:latin typeface="Calibri" pitchFamily="34" charset="0"/>
              </a:rPr>
              <a:t>المرفق </a:t>
            </a:r>
            <a:endParaRPr lang="en-US" sz="40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Content Placeholder 2"/>
          <p:cNvSpPr>
            <a:spLocks noGrp="1"/>
          </p:cNvSpPr>
          <p:nvPr>
            <p:ph idx="1"/>
          </p:nvPr>
        </p:nvSpPr>
        <p:spPr>
          <a:xfrm>
            <a:off x="0" y="801688"/>
            <a:ext cx="8763000" cy="990600"/>
          </a:xfrm>
          <a:solidFill>
            <a:schemeClr val="bg1"/>
          </a:solidFill>
        </p:spPr>
        <p:txBody>
          <a:bodyPr/>
          <a:lstStyle/>
          <a:p>
            <a:pPr marL="0" indent="0" algn="ctr" rtl="1" eaLnBrk="1" hangingPunct="1">
              <a:buFont typeface="Arial" charset="0"/>
              <a:buNone/>
            </a:pPr>
            <a:r>
              <a:rPr lang="ar-EG" sz="2000" i="1" dirty="0" smtClean="0">
                <a:solidFill>
                  <a:srgbClr val="4D4D4D"/>
                </a:solidFill>
              </a:rPr>
              <a:t>تجديد الموارد: هو عملية ترتبط خلالها البلدان المانحة طواعية، كل 4 سنوات، بتقديم موارد للمرفق   من أجل تمويل عملياته. </a:t>
            </a:r>
            <a:endParaRPr lang="en-US" sz="2000" i="1" dirty="0" smtClean="0">
              <a:solidFill>
                <a:srgbClr val="4D4D4D"/>
              </a:solidFill>
            </a:endParaRPr>
          </a:p>
        </p:txBody>
      </p:sp>
      <p:pic>
        <p:nvPicPr>
          <p:cNvPr id="27650" name="Content Placeholder 5"/>
          <p:cNvPicPr>
            <a:picLocks noChangeAspect="1" noChangeArrowheads="1"/>
          </p:cNvPicPr>
          <p:nvPr/>
        </p:nvPicPr>
        <p:blipFill>
          <a:blip r:embed="rId3"/>
          <a:srcRect l="443" t="1582" r="822" b="1910"/>
          <a:stretch>
            <a:fillRect/>
          </a:stretch>
        </p:blipFill>
        <p:spPr bwMode="auto">
          <a:xfrm>
            <a:off x="0" y="2057400"/>
            <a:ext cx="91440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Content Placeholder 2"/>
          <p:cNvSpPr txBox="1">
            <a:spLocks/>
          </p:cNvSpPr>
          <p:nvPr/>
        </p:nvSpPr>
        <p:spPr bwMode="auto">
          <a:xfrm>
            <a:off x="2667000" y="1524000"/>
            <a:ext cx="396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ar-EG" sz="2800" b="1" dirty="0">
                <a:solidFill>
                  <a:srgbClr val="00642D"/>
                </a:solidFill>
                <a:latin typeface="Calibri" pitchFamily="34" charset="0"/>
              </a:rPr>
              <a:t>تجديدات الموارد السابقة</a:t>
            </a:r>
            <a:endParaRPr lang="en-US" sz="2800" b="1" dirty="0">
              <a:solidFill>
                <a:srgbClr val="00642D"/>
              </a:solidFill>
              <a:latin typeface="Calibri" pitchFamily="34" charset="0"/>
            </a:endParaRP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en-US" dirty="0">
              <a:solidFill>
                <a:srgbClr val="00642D"/>
              </a:solidFill>
              <a:latin typeface="Calibri" pitchFamily="34" charset="0"/>
            </a:endParaRP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en-US" dirty="0">
              <a:solidFill>
                <a:srgbClr val="00642D"/>
              </a:solidFill>
              <a:latin typeface="Calibri" pitchFamily="34" charset="0"/>
            </a:endParaRPr>
          </a:p>
        </p:txBody>
      </p:sp>
      <p:sp>
        <p:nvSpPr>
          <p:cNvPr id="9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ar-EG" sz="4000" b="1" dirty="0">
                <a:solidFill>
                  <a:srgbClr val="00642D"/>
                </a:solidFill>
                <a:latin typeface="Calibri" pitchFamily="34" charset="0"/>
              </a:rPr>
              <a:t>التجديد السادس لموارد </a:t>
            </a:r>
            <a:r>
              <a:rPr lang="ar-EG" sz="4000" b="1" dirty="0" smtClean="0">
                <a:solidFill>
                  <a:srgbClr val="00642D"/>
                </a:solidFill>
                <a:latin typeface="Calibri" pitchFamily="34" charset="0"/>
              </a:rPr>
              <a:t>المرفق </a:t>
            </a:r>
            <a:endParaRPr lang="en-US" sz="4000" b="1" dirty="0">
              <a:solidFill>
                <a:srgbClr val="00642D"/>
              </a:solidFill>
              <a:latin typeface="Calibr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1001" y="6248400"/>
            <a:ext cx="17808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1200" dirty="0" smtClean="0"/>
              <a:t>مرحلة تجريبية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Content Placeholder 4"/>
          <p:cNvSpPr>
            <a:spLocks noGrp="1"/>
          </p:cNvSpPr>
          <p:nvPr>
            <p:ph idx="1"/>
          </p:nvPr>
        </p:nvSpPr>
        <p:spPr>
          <a:xfrm>
            <a:off x="533400" y="762000"/>
            <a:ext cx="8153400" cy="5029200"/>
          </a:xfrm>
        </p:spPr>
        <p:txBody>
          <a:bodyPr/>
          <a:lstStyle/>
          <a:p>
            <a:pPr marL="0" indent="0" algn="r" rtl="1">
              <a:buFont typeface="Arial" charset="0"/>
              <a:buNone/>
            </a:pPr>
            <a:r>
              <a:rPr lang="ar-EG" sz="3000" b="1" dirty="0" smtClean="0">
                <a:solidFill>
                  <a:srgbClr val="00642D"/>
                </a:solidFill>
              </a:rPr>
              <a:t>التشكيل</a:t>
            </a:r>
            <a:endParaRPr lang="en-US" sz="3000" b="1" dirty="0" smtClean="0">
              <a:solidFill>
                <a:srgbClr val="00642D"/>
              </a:solidFill>
            </a:endParaRPr>
          </a:p>
          <a:p>
            <a:pPr marL="342900" lvl="1" indent="-342900" algn="r" rtl="1">
              <a:buFont typeface="Arial" charset="0"/>
              <a:buChar char="•"/>
            </a:pPr>
            <a:r>
              <a:rPr lang="ar-EG" dirty="0" smtClean="0">
                <a:solidFill>
                  <a:srgbClr val="4D4D4D"/>
                </a:solidFill>
              </a:rPr>
              <a:t>القيَم على المرفق  (رئيساً)</a:t>
            </a:r>
            <a:endParaRPr lang="en-US" dirty="0" smtClean="0">
              <a:solidFill>
                <a:srgbClr val="4D4D4D"/>
              </a:solidFill>
            </a:endParaRPr>
          </a:p>
          <a:p>
            <a:pPr marL="342900" lvl="1" indent="-342900" algn="r" rtl="1">
              <a:buFont typeface="Arial" charset="0"/>
              <a:buChar char="•"/>
            </a:pPr>
            <a:r>
              <a:rPr lang="ar-SA" dirty="0" smtClean="0">
                <a:solidFill>
                  <a:srgbClr val="4D4D4D"/>
                </a:solidFill>
              </a:rPr>
              <a:t>المدير التنفيذي </a:t>
            </a:r>
            <a:r>
              <a:rPr lang="ar-EG" dirty="0" smtClean="0">
                <a:solidFill>
                  <a:srgbClr val="4D4D4D"/>
                </a:solidFill>
              </a:rPr>
              <a:t>للمرفق  (رئيساً </a:t>
            </a:r>
            <a:r>
              <a:rPr lang="ar-SA" dirty="0" smtClean="0">
                <a:solidFill>
                  <a:srgbClr val="4D4D4D"/>
                </a:solidFill>
              </a:rPr>
              <a:t>مشاركاً</a:t>
            </a:r>
            <a:r>
              <a:rPr lang="ar-EG" dirty="0" smtClean="0">
                <a:solidFill>
                  <a:srgbClr val="4D4D4D"/>
                </a:solidFill>
              </a:rPr>
              <a:t>)</a:t>
            </a:r>
            <a:endParaRPr lang="en-US" dirty="0" smtClean="0">
              <a:solidFill>
                <a:srgbClr val="4D4D4D"/>
              </a:solidFill>
            </a:endParaRPr>
          </a:p>
          <a:p>
            <a:pPr marL="342900" lvl="1" indent="-342900" algn="r" rtl="1">
              <a:buFont typeface="Arial" charset="0"/>
              <a:buChar char="•"/>
            </a:pPr>
            <a:r>
              <a:rPr lang="ar-EG" dirty="0" smtClean="0">
                <a:solidFill>
                  <a:srgbClr val="4D4D4D"/>
                </a:solidFill>
              </a:rPr>
              <a:t>المانحون:</a:t>
            </a:r>
            <a:endParaRPr lang="en-US" dirty="0" smtClean="0">
              <a:solidFill>
                <a:srgbClr val="4D4D4D"/>
              </a:solidFill>
            </a:endParaRPr>
          </a:p>
          <a:p>
            <a:pPr marL="742950" lvl="2" indent="-342900" algn="r" rtl="1"/>
            <a:r>
              <a:rPr lang="ar-EG" dirty="0" smtClean="0">
                <a:solidFill>
                  <a:srgbClr val="4D4D4D"/>
                </a:solidFill>
              </a:rPr>
              <a:t>الحد الأدنى للمساهمة 4 ملايين من حقوق السحب الخاصة</a:t>
            </a:r>
            <a:endParaRPr lang="en-US" dirty="0" smtClean="0">
              <a:solidFill>
                <a:srgbClr val="4D4D4D"/>
              </a:solidFill>
            </a:endParaRPr>
          </a:p>
          <a:p>
            <a:pPr marL="342900" lvl="1" indent="-342900" algn="r" rtl="1">
              <a:buFont typeface="Arial" charset="0"/>
              <a:buChar char="•"/>
            </a:pPr>
            <a:r>
              <a:rPr lang="ar-EG" dirty="0" smtClean="0">
                <a:solidFill>
                  <a:srgbClr val="4D4D4D"/>
                </a:solidFill>
              </a:rPr>
              <a:t>البلدان </a:t>
            </a:r>
            <a:r>
              <a:rPr lang="ar-SA" dirty="0" smtClean="0">
                <a:solidFill>
                  <a:srgbClr val="4D4D4D"/>
                </a:solidFill>
              </a:rPr>
              <a:t>المستفيدة</a:t>
            </a:r>
            <a:r>
              <a:rPr lang="ar-EG" dirty="0" smtClean="0">
                <a:solidFill>
                  <a:srgbClr val="4D4D4D"/>
                </a:solidFill>
              </a:rPr>
              <a:t>: 4 ممثلين</a:t>
            </a:r>
            <a:endParaRPr lang="en-US" dirty="0" smtClean="0">
              <a:solidFill>
                <a:srgbClr val="4D4D4D"/>
              </a:solidFill>
            </a:endParaRPr>
          </a:p>
          <a:p>
            <a:pPr marL="742950" lvl="2" indent="-342900" algn="r" rtl="1"/>
            <a:r>
              <a:rPr lang="ar-EG" dirty="0" smtClean="0">
                <a:solidFill>
                  <a:srgbClr val="4D4D4D"/>
                </a:solidFill>
              </a:rPr>
              <a:t>(يمثلون مناطق أفريقيا، </a:t>
            </a:r>
            <a:r>
              <a:rPr lang="ar-SA" dirty="0" smtClean="0">
                <a:solidFill>
                  <a:srgbClr val="4D4D4D"/>
                </a:solidFill>
              </a:rPr>
              <a:t>و</a:t>
            </a:r>
            <a:r>
              <a:rPr lang="ar-EG" dirty="0" smtClean="0">
                <a:solidFill>
                  <a:srgbClr val="4D4D4D"/>
                </a:solidFill>
              </a:rPr>
              <a:t>آسيا والمحيط الهادئ، </a:t>
            </a:r>
            <a:r>
              <a:rPr lang="ar-SA" dirty="0" smtClean="0">
                <a:solidFill>
                  <a:srgbClr val="4D4D4D"/>
                </a:solidFill>
              </a:rPr>
              <a:t>و</a:t>
            </a:r>
            <a:r>
              <a:rPr lang="ar-EG" dirty="0" smtClean="0">
                <a:solidFill>
                  <a:srgbClr val="4D4D4D"/>
                </a:solidFill>
              </a:rPr>
              <a:t>أوروبا وآسيا الوسطى، وأمريكا اللاتينية والبحر الكاريبي)</a:t>
            </a:r>
            <a:endParaRPr lang="en-US" dirty="0" smtClean="0">
              <a:solidFill>
                <a:srgbClr val="4D4D4D"/>
              </a:solidFill>
            </a:endParaRPr>
          </a:p>
          <a:p>
            <a:pPr marL="342900" lvl="1" indent="-342900" algn="r" rtl="1">
              <a:buFont typeface="Arial" charset="0"/>
              <a:buChar char="•"/>
            </a:pPr>
            <a:r>
              <a:rPr lang="ar-EG" dirty="0" smtClean="0">
                <a:solidFill>
                  <a:srgbClr val="4D4D4D"/>
                </a:solidFill>
              </a:rPr>
              <a:t>منظمات المجتمع المدني/المنظمات غير الحكومية:</a:t>
            </a:r>
            <a:endParaRPr lang="en-US" dirty="0" smtClean="0">
              <a:solidFill>
                <a:srgbClr val="4D4D4D"/>
              </a:solidFill>
            </a:endParaRPr>
          </a:p>
          <a:p>
            <a:pPr marL="742950" lvl="2" indent="-342900" algn="r" rtl="1"/>
            <a:r>
              <a:rPr lang="ar-EG" dirty="0" smtClean="0">
                <a:solidFill>
                  <a:srgbClr val="4D4D4D"/>
                </a:solidFill>
              </a:rPr>
              <a:t>ممثلان</a:t>
            </a:r>
            <a:endParaRPr lang="en-US" dirty="0" smtClean="0">
              <a:solidFill>
                <a:srgbClr val="4D4D4D"/>
              </a:solidFill>
            </a:endParaRPr>
          </a:p>
          <a:p>
            <a:pPr marL="342900" lvl="1" indent="-342900" algn="r" rtl="1">
              <a:buFont typeface="Arial" charset="0"/>
              <a:buChar char="•"/>
            </a:pPr>
            <a:r>
              <a:rPr lang="ar-EG" dirty="0" smtClean="0">
                <a:solidFill>
                  <a:srgbClr val="4D4D4D"/>
                </a:solidFill>
              </a:rPr>
              <a:t>المراقبون:</a:t>
            </a:r>
            <a:endParaRPr lang="en-US" dirty="0" smtClean="0">
              <a:solidFill>
                <a:srgbClr val="4D4D4D"/>
              </a:solidFill>
            </a:endParaRPr>
          </a:p>
          <a:p>
            <a:pPr marL="742950" lvl="2" indent="-342900" algn="r" rtl="1"/>
            <a:r>
              <a:rPr lang="ar-EG" dirty="0" smtClean="0">
                <a:solidFill>
                  <a:srgbClr val="4D4D4D"/>
                </a:solidFill>
              </a:rPr>
              <a:t>أ) المانحون المحتملون، ب) وكالات مرفق البيئة العالمي، ج) ممثلو الاتفاقيات</a:t>
            </a:r>
            <a:endParaRPr lang="en-US" dirty="0" smtClean="0">
              <a:solidFill>
                <a:srgbClr val="4D4D4D"/>
              </a:solidFill>
            </a:endParaRPr>
          </a:p>
        </p:txBody>
      </p:sp>
      <p:sp>
        <p:nvSpPr>
          <p:cNvPr id="8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ar-EG" sz="4000" b="1" dirty="0">
                <a:solidFill>
                  <a:srgbClr val="00642D"/>
                </a:solidFill>
                <a:latin typeface="Calibri" pitchFamily="34" charset="0"/>
              </a:rPr>
              <a:t>التجديد السادس لموارد </a:t>
            </a:r>
            <a:r>
              <a:rPr lang="ar-EG" sz="4000" b="1" dirty="0" smtClean="0">
                <a:solidFill>
                  <a:srgbClr val="00642D"/>
                </a:solidFill>
                <a:latin typeface="Calibri" pitchFamily="34" charset="0"/>
              </a:rPr>
              <a:t>المرفق </a:t>
            </a:r>
            <a:endParaRPr lang="en-US" sz="40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Content Placeholder 4"/>
          <p:cNvSpPr>
            <a:spLocks noGrp="1"/>
          </p:cNvSpPr>
          <p:nvPr>
            <p:ph idx="1"/>
          </p:nvPr>
        </p:nvSpPr>
        <p:spPr>
          <a:xfrm>
            <a:off x="304800" y="1143000"/>
            <a:ext cx="4191000" cy="3733800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ar-EG" sz="3200" b="1" dirty="0" smtClean="0">
                <a:solidFill>
                  <a:srgbClr val="00642D"/>
                </a:solidFill>
              </a:rPr>
              <a:t>الإجراءات: الجدول الزمني</a:t>
            </a:r>
            <a:endParaRPr lang="en-US" sz="3200" b="1" dirty="0" smtClean="0">
              <a:solidFill>
                <a:srgbClr val="00642D"/>
              </a:solidFill>
            </a:endParaRPr>
          </a:p>
          <a:p>
            <a:pPr marL="0" indent="0" algn="r" rtl="1"/>
            <a:r>
              <a:rPr lang="ar-EG" sz="2800" dirty="0" smtClean="0">
                <a:solidFill>
                  <a:srgbClr val="4D4D4D"/>
                </a:solidFill>
              </a:rPr>
              <a:t>أبريل/نيسان 2013 (باريس)</a:t>
            </a:r>
            <a:endParaRPr lang="en-US" sz="2800" dirty="0" smtClean="0">
              <a:solidFill>
                <a:srgbClr val="4D4D4D"/>
              </a:solidFill>
            </a:endParaRPr>
          </a:p>
          <a:p>
            <a:pPr marL="0" indent="0" algn="r" rtl="1"/>
            <a:r>
              <a:rPr lang="ar-EG" sz="2800" dirty="0" smtClean="0">
                <a:solidFill>
                  <a:srgbClr val="4D4D4D"/>
                </a:solidFill>
              </a:rPr>
              <a:t>سبتمبر/أيلول 2013 (دلهي)</a:t>
            </a:r>
            <a:endParaRPr lang="en-US" sz="2800" dirty="0" smtClean="0">
              <a:solidFill>
                <a:srgbClr val="4D4D4D"/>
              </a:solidFill>
            </a:endParaRPr>
          </a:p>
          <a:p>
            <a:pPr marL="0" indent="0" algn="r" rtl="1"/>
            <a:r>
              <a:rPr lang="ar-EG" sz="2800" dirty="0" smtClean="0">
                <a:solidFill>
                  <a:srgbClr val="4D4D4D"/>
                </a:solidFill>
              </a:rPr>
              <a:t>ديسمبر/كانون الأول 2013 (باريس)</a:t>
            </a:r>
            <a:endParaRPr lang="en-US" sz="2800" dirty="0" smtClean="0">
              <a:solidFill>
                <a:srgbClr val="4D4D4D"/>
              </a:solidFill>
            </a:endParaRPr>
          </a:p>
          <a:p>
            <a:pPr marL="0" indent="0" algn="r" rtl="1"/>
            <a:r>
              <a:rPr lang="ar-EG" sz="2800" dirty="0" smtClean="0">
                <a:solidFill>
                  <a:srgbClr val="4D4D4D"/>
                </a:solidFill>
              </a:rPr>
              <a:t>فبراير/شباط 2014 (</a:t>
            </a:r>
            <a:r>
              <a:rPr lang="ar-SA" sz="2800" dirty="0" smtClean="0">
                <a:solidFill>
                  <a:srgbClr val="4D4D4D"/>
                </a:solidFill>
              </a:rPr>
              <a:t>لم يتحدد بعد</a:t>
            </a:r>
            <a:r>
              <a:rPr lang="ar-EG" sz="2800" dirty="0" smtClean="0">
                <a:solidFill>
                  <a:srgbClr val="4D4D4D"/>
                </a:solidFill>
              </a:rPr>
              <a:t>)</a:t>
            </a:r>
            <a:endParaRPr lang="en-US" sz="2800" dirty="0" smtClean="0">
              <a:solidFill>
                <a:srgbClr val="4D4D4D"/>
              </a:solidFill>
            </a:endParaRPr>
          </a:p>
        </p:txBody>
      </p:sp>
      <p:sp>
        <p:nvSpPr>
          <p:cNvPr id="31746" name="Content Placeholder 4"/>
          <p:cNvSpPr txBox="1">
            <a:spLocks/>
          </p:cNvSpPr>
          <p:nvPr/>
        </p:nvSpPr>
        <p:spPr bwMode="auto">
          <a:xfrm>
            <a:off x="5016500" y="1143000"/>
            <a:ext cx="38862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spcBef>
                <a:spcPct val="20000"/>
              </a:spcBef>
              <a:buFont typeface="Arial" charset="0"/>
              <a:buNone/>
            </a:pPr>
            <a:r>
              <a:rPr lang="ar-EG" sz="3200" b="1" dirty="0">
                <a:solidFill>
                  <a:srgbClr val="00642D"/>
                </a:solidFill>
                <a:latin typeface="Calibri" pitchFamily="34" charset="0"/>
              </a:rPr>
              <a:t>الوثائق الرئيسية</a:t>
            </a:r>
            <a:endParaRPr lang="en-US" sz="3200" b="1" dirty="0">
              <a:solidFill>
                <a:srgbClr val="00642D"/>
              </a:solidFill>
              <a:latin typeface="Calibri" pitchFamily="34" charset="0"/>
            </a:endParaRPr>
          </a:p>
          <a:p>
            <a:pPr algn="r" rtl="1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ar-EG" sz="2800" dirty="0">
                <a:solidFill>
                  <a:srgbClr val="4D4D4D"/>
                </a:solidFill>
                <a:latin typeface="Calibri" pitchFamily="34" charset="0"/>
              </a:rPr>
              <a:t>الوثائق</a:t>
            </a:r>
            <a:endParaRPr lang="en-US" sz="2800" dirty="0">
              <a:solidFill>
                <a:srgbClr val="4D4D4D"/>
              </a:solidFill>
              <a:latin typeface="Calibri" pitchFamily="34" charset="0"/>
            </a:endParaRPr>
          </a:p>
          <a:p>
            <a:pPr marL="742950" lvl="1" indent="-285750" algn="r" rtl="1" eaLnBrk="0" hangingPunct="0">
              <a:spcBef>
                <a:spcPct val="20000"/>
              </a:spcBef>
              <a:buFont typeface="Arial" charset="0"/>
              <a:buChar char="–"/>
            </a:pPr>
            <a:r>
              <a:rPr lang="ar-EG" sz="2400" dirty="0">
                <a:solidFill>
                  <a:srgbClr val="4D4D4D"/>
                </a:solidFill>
                <a:latin typeface="Calibri" pitchFamily="34" charset="0"/>
              </a:rPr>
              <a:t>تحديد الوضع الاستراتيجي</a:t>
            </a:r>
            <a:endParaRPr lang="en-US" sz="2400" dirty="0">
              <a:solidFill>
                <a:srgbClr val="4D4D4D"/>
              </a:solidFill>
              <a:latin typeface="Calibri" pitchFamily="34" charset="0"/>
            </a:endParaRPr>
          </a:p>
          <a:p>
            <a:pPr marL="742950" lvl="1" indent="-285750" algn="r" rtl="1" eaLnBrk="0" hangingPunct="0">
              <a:spcBef>
                <a:spcPct val="20000"/>
              </a:spcBef>
              <a:buFont typeface="Arial" charset="0"/>
              <a:buChar char="–"/>
            </a:pPr>
            <a:r>
              <a:rPr lang="ar-EG" sz="2400" dirty="0">
                <a:solidFill>
                  <a:srgbClr val="4D4D4D"/>
                </a:solidFill>
                <a:latin typeface="Calibri" pitchFamily="34" charset="0"/>
              </a:rPr>
              <a:t>وضع البرامج</a:t>
            </a:r>
            <a:endParaRPr lang="en-US" sz="2400" dirty="0">
              <a:solidFill>
                <a:srgbClr val="4D4D4D"/>
              </a:solidFill>
              <a:latin typeface="Calibri" pitchFamily="34" charset="0"/>
            </a:endParaRPr>
          </a:p>
          <a:p>
            <a:pPr marL="742950" lvl="1" indent="-285750" algn="r" rtl="1" eaLnBrk="0" hangingPunct="0">
              <a:spcBef>
                <a:spcPct val="20000"/>
              </a:spcBef>
              <a:buFont typeface="Arial" charset="0"/>
              <a:buChar char="–"/>
            </a:pPr>
            <a:r>
              <a:rPr lang="ar-EG" sz="2400" dirty="0">
                <a:solidFill>
                  <a:srgbClr val="4D4D4D"/>
                </a:solidFill>
                <a:latin typeface="Calibri" pitchFamily="34" charset="0"/>
              </a:rPr>
              <a:t>رسم السياسات</a:t>
            </a:r>
            <a:endParaRPr lang="en-US" sz="2400" dirty="0">
              <a:solidFill>
                <a:srgbClr val="4D4D4D"/>
              </a:solidFill>
              <a:latin typeface="Calibri" pitchFamily="34" charset="0"/>
            </a:endParaRPr>
          </a:p>
          <a:p>
            <a:pPr algn="r" rtl="1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ar-EG" sz="2800" dirty="0">
                <a:solidFill>
                  <a:srgbClr val="4D4D4D"/>
                </a:solidFill>
                <a:latin typeface="Calibri" pitchFamily="34" charset="0"/>
              </a:rPr>
              <a:t>استراتيجية </a:t>
            </a:r>
            <a:r>
              <a:rPr lang="ar-EG" sz="2800" dirty="0" smtClean="0">
                <a:solidFill>
                  <a:srgbClr val="4D4D4D"/>
                </a:solidFill>
                <a:latin typeface="Calibri" pitchFamily="34" charset="0"/>
              </a:rPr>
              <a:t>المرفق  </a:t>
            </a:r>
            <a:r>
              <a:rPr lang="ar-EG" sz="2800" dirty="0">
                <a:solidFill>
                  <a:srgbClr val="4D4D4D"/>
                </a:solidFill>
                <a:latin typeface="Calibri" pitchFamily="34" charset="0"/>
              </a:rPr>
              <a:t>حتى عام 2020</a:t>
            </a:r>
            <a:endParaRPr lang="en-US" sz="2800" dirty="0">
              <a:solidFill>
                <a:srgbClr val="4D4D4D"/>
              </a:solidFill>
              <a:latin typeface="Calibri" pitchFamily="34" charset="0"/>
            </a:endParaRPr>
          </a:p>
          <a:p>
            <a:pPr algn="r" rtl="1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ar-EG" sz="2800" dirty="0">
                <a:solidFill>
                  <a:srgbClr val="4D4D4D"/>
                </a:solidFill>
                <a:latin typeface="Calibri" pitchFamily="34" charset="0"/>
              </a:rPr>
              <a:t>دراسات الأداء الكلي الخامسة (مكتب تقييم </a:t>
            </a:r>
            <a:r>
              <a:rPr lang="ar-EG" sz="2800" dirty="0" smtClean="0">
                <a:solidFill>
                  <a:srgbClr val="4D4D4D"/>
                </a:solidFill>
                <a:latin typeface="Calibri" pitchFamily="34" charset="0"/>
              </a:rPr>
              <a:t>المرفق )</a:t>
            </a:r>
            <a:endParaRPr lang="en-US" sz="2800" dirty="0">
              <a:solidFill>
                <a:srgbClr val="4D4D4D"/>
              </a:solidFill>
              <a:latin typeface="Calibri" pitchFamily="34" charset="0"/>
            </a:endParaRPr>
          </a:p>
        </p:txBody>
      </p:sp>
      <p:sp>
        <p:nvSpPr>
          <p:cNvPr id="31747" name="Line 8"/>
          <p:cNvSpPr>
            <a:spLocks noChangeShapeType="1"/>
          </p:cNvSpPr>
          <p:nvPr/>
        </p:nvSpPr>
        <p:spPr bwMode="auto">
          <a:xfrm>
            <a:off x="4629150" y="839788"/>
            <a:ext cx="0" cy="4495800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ar-EG" sz="4000" b="1" dirty="0">
                <a:solidFill>
                  <a:srgbClr val="00642D"/>
                </a:solidFill>
                <a:latin typeface="Calibri" pitchFamily="34" charset="0"/>
              </a:rPr>
              <a:t>التجديد السادس لموارد </a:t>
            </a:r>
            <a:r>
              <a:rPr lang="ar-EG" sz="4000" b="1" dirty="0" smtClean="0">
                <a:solidFill>
                  <a:srgbClr val="00642D"/>
                </a:solidFill>
                <a:latin typeface="Calibri" pitchFamily="34" charset="0"/>
              </a:rPr>
              <a:t>المرفق </a:t>
            </a:r>
            <a:endParaRPr lang="en-US" sz="40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ar-EG" sz="4000" b="1" dirty="0">
                <a:solidFill>
                  <a:srgbClr val="00642D"/>
                </a:solidFill>
                <a:latin typeface="Calibri" pitchFamily="34" charset="0"/>
              </a:rPr>
              <a:t>التجديد السادس لموارد </a:t>
            </a:r>
            <a:r>
              <a:rPr lang="ar-EG" sz="4000" b="1" dirty="0" smtClean="0">
                <a:solidFill>
                  <a:srgbClr val="00642D"/>
                </a:solidFill>
                <a:latin typeface="Calibri" pitchFamily="34" charset="0"/>
              </a:rPr>
              <a:t>المرفق </a:t>
            </a:r>
            <a:endParaRPr lang="en-US" sz="4000" b="1" dirty="0">
              <a:solidFill>
                <a:srgbClr val="00642D"/>
              </a:solidFill>
              <a:latin typeface="Calibri" pitchFamily="34" charset="0"/>
            </a:endParaRPr>
          </a:p>
        </p:txBody>
      </p:sp>
      <p:sp>
        <p:nvSpPr>
          <p:cNvPr id="33794" name="Title 1"/>
          <p:cNvSpPr>
            <a:spLocks noGrp="1"/>
          </p:cNvSpPr>
          <p:nvPr>
            <p:ph type="title"/>
          </p:nvPr>
        </p:nvSpPr>
        <p:spPr>
          <a:xfrm>
            <a:off x="0" y="914400"/>
            <a:ext cx="9144000" cy="838200"/>
          </a:xfrm>
        </p:spPr>
        <p:txBody>
          <a:bodyPr/>
          <a:lstStyle/>
          <a:p>
            <a:pPr marL="457200" indent="-457200"/>
            <a:r>
              <a:rPr lang="ar-EG" sz="3600" b="1" smtClean="0">
                <a:cs typeface="Arial" charset="0"/>
              </a:rPr>
              <a:t>التعديلات المقترحة على نظام التوزيع:</a:t>
            </a:r>
            <a:endParaRPr lang="en-US" sz="3600" b="1" smtClean="0"/>
          </a:p>
        </p:txBody>
      </p:sp>
      <p:sp>
        <p:nvSpPr>
          <p:cNvPr id="33795" name="Rectangle 1"/>
          <p:cNvSpPr>
            <a:spLocks noChangeArrowheads="1"/>
          </p:cNvSpPr>
          <p:nvPr/>
        </p:nvSpPr>
        <p:spPr bwMode="auto">
          <a:xfrm>
            <a:off x="1066800" y="1752600"/>
            <a:ext cx="73152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2400" dirty="0">
              <a:latin typeface="Calibri" pitchFamily="34" charset="0"/>
            </a:endParaRPr>
          </a:p>
          <a:p>
            <a:pPr algn="r" rtl="1"/>
            <a:r>
              <a:rPr lang="ar-SA" sz="2400" dirty="0" smtClean="0">
                <a:latin typeface="Calibri" pitchFamily="34" charset="0"/>
              </a:rPr>
              <a:t>(أ) </a:t>
            </a:r>
            <a:r>
              <a:rPr lang="ar-EG" sz="2400" dirty="0" smtClean="0">
                <a:latin typeface="Calibri" pitchFamily="34" charset="0"/>
              </a:rPr>
              <a:t>زيادة </a:t>
            </a:r>
            <a:r>
              <a:rPr lang="ar-SA" sz="2400" dirty="0" smtClean="0">
                <a:latin typeface="Calibri" pitchFamily="34" charset="0"/>
              </a:rPr>
              <a:t>الوزن الترجيحي ل</a:t>
            </a:r>
            <a:r>
              <a:rPr lang="ar-EG" sz="2400" dirty="0" smtClean="0">
                <a:latin typeface="Calibri" pitchFamily="34" charset="0"/>
              </a:rPr>
              <a:t>مؤشر </a:t>
            </a:r>
            <a:r>
              <a:rPr lang="ar-EG" sz="2400" dirty="0">
                <a:latin typeface="Calibri" pitchFamily="34" charset="0"/>
              </a:rPr>
              <a:t>متوسط دخل الفرد من إجمالي الناتج المحلي</a:t>
            </a:r>
            <a:endParaRPr lang="en-US" sz="2400" dirty="0">
              <a:latin typeface="Calibri" pitchFamily="34" charset="0"/>
            </a:endParaRPr>
          </a:p>
          <a:p>
            <a:pPr algn="r" rtl="1">
              <a:buFontTx/>
              <a:buAutoNum type="alphaLcParenBoth"/>
            </a:pPr>
            <a:endParaRPr lang="en-US" sz="2400" dirty="0">
              <a:latin typeface="Calibri" pitchFamily="34" charset="0"/>
            </a:endParaRPr>
          </a:p>
          <a:p>
            <a:pPr algn="r" rtl="1"/>
            <a:r>
              <a:rPr lang="ar-SA" sz="2400" dirty="0" smtClean="0">
                <a:latin typeface="Calibri" pitchFamily="34" charset="0"/>
              </a:rPr>
              <a:t>(ب) </a:t>
            </a:r>
            <a:r>
              <a:rPr lang="ar-EG" sz="2400" dirty="0" smtClean="0">
                <a:latin typeface="Calibri" pitchFamily="34" charset="0"/>
              </a:rPr>
              <a:t>خفض </a:t>
            </a:r>
            <a:r>
              <a:rPr lang="ar-EG" sz="2400" dirty="0">
                <a:latin typeface="Calibri" pitchFamily="34" charset="0"/>
              </a:rPr>
              <a:t>السقف المفروض على البلدان </a:t>
            </a:r>
            <a:r>
              <a:rPr lang="ar-SA" sz="2400" dirty="0" smtClean="0">
                <a:latin typeface="Calibri" pitchFamily="34" charset="0"/>
              </a:rPr>
              <a:t>المستفيدة من </a:t>
            </a:r>
            <a:r>
              <a:rPr lang="ar-EG" sz="2400" dirty="0" smtClean="0">
                <a:latin typeface="Calibri" pitchFamily="34" charset="0"/>
              </a:rPr>
              <a:t>لمخصصات </a:t>
            </a:r>
            <a:r>
              <a:rPr lang="ar-EG" sz="2400" dirty="0">
                <a:latin typeface="Calibri" pitchFamily="34" charset="0"/>
              </a:rPr>
              <a:t>كبيرة</a:t>
            </a:r>
            <a:endParaRPr lang="en-US" sz="2400" dirty="0">
              <a:latin typeface="Calibri" pitchFamily="34" charset="0"/>
            </a:endParaRPr>
          </a:p>
          <a:p>
            <a:pPr algn="r" rtl="1"/>
            <a:endParaRPr lang="en-US" sz="2400" dirty="0">
              <a:latin typeface="Calibri" pitchFamily="34" charset="0"/>
            </a:endParaRPr>
          </a:p>
          <a:p>
            <a:pPr algn="r" rtl="1"/>
            <a:r>
              <a:rPr lang="ar-SA" sz="2400" dirty="0" smtClean="0">
                <a:latin typeface="Calibri" pitchFamily="34" charset="0"/>
              </a:rPr>
              <a:t>(ج) 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ar-EG" sz="2400" dirty="0">
                <a:latin typeface="Calibri" pitchFamily="34" charset="0"/>
              </a:rPr>
              <a:t>زيادة المخصصات الأساسية لكل مجال من مجالات التركيز</a:t>
            </a:r>
            <a:endParaRPr lang="en-US" sz="2400" dirty="0">
              <a:latin typeface="Calibri" pitchFamily="34" charset="0"/>
            </a:endParaRPr>
          </a:p>
          <a:p>
            <a:pPr algn="r" rtl="1"/>
            <a:endParaRPr lang="en-US" sz="2400" dirty="0">
              <a:latin typeface="Calibri" pitchFamily="34" charset="0"/>
            </a:endParaRPr>
          </a:p>
          <a:p>
            <a:pPr algn="r" rtl="1"/>
            <a:r>
              <a:rPr lang="ar-SA" sz="2400" dirty="0" smtClean="0">
                <a:latin typeface="Calibri" pitchFamily="34" charset="0"/>
              </a:rPr>
              <a:t>(د) 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ar-EG" sz="2400" dirty="0">
                <a:latin typeface="Calibri" pitchFamily="34" charset="0"/>
              </a:rPr>
              <a:t>وضع نماذج مختلفة للتمويل المشترك</a:t>
            </a:r>
            <a:endParaRPr lang="en-US" sz="24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ar-SA" sz="2800" b="1" dirty="0" smtClean="0">
                <a:solidFill>
                  <a:srgbClr val="1F497D"/>
                </a:solidFill>
              </a:rPr>
              <a:t>محافظ </a:t>
            </a:r>
            <a:r>
              <a:rPr lang="ar-EG" sz="2800" b="1" dirty="0" smtClean="0">
                <a:solidFill>
                  <a:srgbClr val="1F497D"/>
                </a:solidFill>
              </a:rPr>
              <a:t>الموارد </a:t>
            </a:r>
            <a:r>
              <a:rPr lang="ar-EG" sz="2800" b="1" dirty="0">
                <a:solidFill>
                  <a:srgbClr val="1F497D"/>
                </a:solidFill>
              </a:rPr>
              <a:t>الاسترشادية المقترحة للتجديد السادس لموارد </a:t>
            </a:r>
            <a:r>
              <a:rPr lang="ar-EG" sz="2800" b="1" dirty="0" smtClean="0">
                <a:solidFill>
                  <a:srgbClr val="1F497D"/>
                </a:solidFill>
              </a:rPr>
              <a:t>المرفق </a:t>
            </a:r>
            <a:endParaRPr lang="en-US" sz="2800" b="1" dirty="0">
              <a:solidFill>
                <a:srgbClr val="1F497D"/>
              </a:solidFill>
            </a:endParaRPr>
          </a:p>
        </p:txBody>
      </p:sp>
      <p:sp>
        <p:nvSpPr>
          <p:cNvPr id="35842" name="Rectangle 3"/>
          <p:cNvSpPr>
            <a:spLocks noChangeArrowheads="1"/>
          </p:cNvSpPr>
          <p:nvPr/>
        </p:nvSpPr>
        <p:spPr bwMode="auto">
          <a:xfrm>
            <a:off x="1473200" y="1817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200">
                <a:solidFill>
                  <a:srgbClr val="000000"/>
                </a:solidFill>
                <a:cs typeface="Times New Roman" pitchFamily="18" charset="0"/>
              </a:rPr>
              <a:t/>
            </a:r>
            <a:br>
              <a:rPr lang="en-US" sz="1200">
                <a:solidFill>
                  <a:srgbClr val="000000"/>
                </a:solidFill>
                <a:cs typeface="Times New Roman" pitchFamily="18" charset="0"/>
              </a:rPr>
            </a:br>
            <a:endParaRPr lang="en-US"/>
          </a:p>
        </p:txBody>
      </p:sp>
      <p:graphicFrame>
        <p:nvGraphicFramePr>
          <p:cNvPr id="35961" name="Group 1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1774744"/>
              </p:ext>
            </p:extLst>
          </p:nvPr>
        </p:nvGraphicFramePr>
        <p:xfrm>
          <a:off x="304800" y="838200"/>
          <a:ext cx="8534400" cy="5705476"/>
        </p:xfrm>
        <a:graphic>
          <a:graphicData uri="http://schemas.openxmlformats.org/drawingml/2006/table">
            <a:tbl>
              <a:tblPr/>
              <a:tblGrid>
                <a:gridCol w="2557463"/>
                <a:gridCol w="1419225"/>
                <a:gridCol w="1201737"/>
                <a:gridCol w="1076325"/>
                <a:gridCol w="1203325"/>
                <a:gridCol w="1076325"/>
              </a:tblGrid>
              <a:tr h="2603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7347" marR="7347" marT="7347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7347" marR="7347" marT="7347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EG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أهداف برامج التجديد السادس (بالمليون دولار)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7347" marR="7347" marT="7347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30238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EG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مجالات التركيز/الموضوعات الرئيسية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7347" marR="7347" marT="734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18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EG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أهداف برامج التجديد الخامس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EG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(بالمليون دولار)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7347" marR="7347" marT="734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EG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الوضع الحالي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7347" marR="7347" marT="734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6933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EG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الزيادة عن التجديد الخامس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7347" marR="7347" marT="734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6933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EG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تعزيز الأثر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7347" marR="7347" marT="734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18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EG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الزيادة عن التجديد الخامس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7347" marR="7347" marT="734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1869B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r" defTabSz="914400" rtl="1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EG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التنوع </a:t>
                      </a:r>
                      <a:r>
                        <a:rPr kumimoji="0" lang="ar-SA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البيولوجي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7347" marR="7347" marT="734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1,210</a:t>
                      </a:r>
                    </a:p>
                  </a:txBody>
                  <a:tcPr marL="7347" marR="7347" marT="734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1230</a:t>
                      </a:r>
                    </a:p>
                  </a:txBody>
                  <a:tcPr marL="7347" marR="7347" marT="734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2%</a:t>
                      </a:r>
                    </a:p>
                  </a:txBody>
                  <a:tcPr marL="7347" marR="7347" marT="734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1690</a:t>
                      </a:r>
                    </a:p>
                  </a:txBody>
                  <a:tcPr marL="7347" marR="7347" marT="734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40%</a:t>
                      </a:r>
                    </a:p>
                  </a:txBody>
                  <a:tcPr marL="7347" marR="7347" marT="734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r" defTabSz="914400" rtl="1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EG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تغير المناخ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7347" marR="7347" marT="734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1,360</a:t>
                      </a:r>
                    </a:p>
                  </a:txBody>
                  <a:tcPr marL="7347" marR="7347" marT="734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1220</a:t>
                      </a:r>
                    </a:p>
                  </a:txBody>
                  <a:tcPr marL="7347" marR="7347" marT="734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-10%</a:t>
                      </a:r>
                    </a:p>
                  </a:txBody>
                  <a:tcPr marL="7347" marR="7347" marT="734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1540</a:t>
                      </a:r>
                    </a:p>
                  </a:txBody>
                  <a:tcPr marL="7347" marR="7347" marT="734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13%</a:t>
                      </a:r>
                    </a:p>
                  </a:txBody>
                  <a:tcPr marL="7347" marR="7347" marT="734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r" defTabSz="914400" rtl="1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EG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المياه الدولية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7347" marR="7347" marT="734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440</a:t>
                      </a:r>
                    </a:p>
                  </a:txBody>
                  <a:tcPr marL="7347" marR="7347" marT="734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450</a:t>
                      </a:r>
                    </a:p>
                  </a:txBody>
                  <a:tcPr marL="7347" marR="7347" marT="734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2%</a:t>
                      </a:r>
                    </a:p>
                  </a:txBody>
                  <a:tcPr marL="7347" marR="7347" marT="734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530</a:t>
                      </a:r>
                    </a:p>
                  </a:txBody>
                  <a:tcPr marL="7347" marR="7347" marT="734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20%</a:t>
                      </a:r>
                    </a:p>
                  </a:txBody>
                  <a:tcPr marL="7347" marR="7347" marT="734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r" defTabSz="914400" rtl="1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EG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تدهور التربة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7347" marR="7347" marT="734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405</a:t>
                      </a:r>
                    </a:p>
                  </a:txBody>
                  <a:tcPr marL="7347" marR="7347" marT="734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415</a:t>
                      </a:r>
                    </a:p>
                  </a:txBody>
                  <a:tcPr marL="7347" marR="7347" marT="734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2%</a:t>
                      </a:r>
                    </a:p>
                  </a:txBody>
                  <a:tcPr marL="7347" marR="7347" marT="734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495</a:t>
                      </a:r>
                    </a:p>
                  </a:txBody>
                  <a:tcPr marL="7347" marR="7347" marT="734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22%</a:t>
                      </a:r>
                    </a:p>
                  </a:txBody>
                  <a:tcPr marL="7347" marR="7347" marT="734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r" defTabSz="914400" rtl="1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EG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الكيماويات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7347" marR="7347" marT="734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425</a:t>
                      </a:r>
                    </a:p>
                  </a:txBody>
                  <a:tcPr marL="7347" marR="7347" marT="734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525</a:t>
                      </a:r>
                    </a:p>
                  </a:txBody>
                  <a:tcPr marL="7347" marR="7347" marT="734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24%</a:t>
                      </a:r>
                    </a:p>
                  </a:txBody>
                  <a:tcPr marL="7347" marR="7347" marT="734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600</a:t>
                      </a:r>
                    </a:p>
                  </a:txBody>
                  <a:tcPr marL="7347" marR="7347" marT="734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41%</a:t>
                      </a:r>
                    </a:p>
                  </a:txBody>
                  <a:tcPr marL="7347" marR="7347" marT="734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r" defTabSz="914400" rtl="1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EG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المجموع- </a:t>
                      </a:r>
                      <a:r>
                        <a:rPr kumimoji="0" lang="ar-EG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مجالات التركيز/الموضوعات الرئيسية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7347" marR="7347" marT="734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$                                  3,840 </a:t>
                      </a:r>
                    </a:p>
                  </a:txBody>
                  <a:tcPr marL="7347" marR="7347" marT="734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A0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$                           3,840 </a:t>
                      </a:r>
                    </a:p>
                  </a:txBody>
                  <a:tcPr marL="7347" marR="7347" marT="734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7347" marR="7347" marT="734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$                           4,855 </a:t>
                      </a:r>
                    </a:p>
                  </a:txBody>
                  <a:tcPr marL="7347" marR="7347" marT="734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7347" marR="7347" marT="734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CDDC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r" defTabSz="914400" rtl="1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EG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البرامج الخاصة بالشركات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7347" marR="7347" marT="734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70</a:t>
                      </a:r>
                    </a:p>
                  </a:txBody>
                  <a:tcPr marL="7347" marR="7347" marT="734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20</a:t>
                      </a:r>
                    </a:p>
                  </a:txBody>
                  <a:tcPr marL="7347" marR="7347" marT="734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7347" marR="7347" marT="734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70</a:t>
                      </a:r>
                    </a:p>
                  </a:txBody>
                  <a:tcPr marL="7347" marR="7347" marT="734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7347" marR="7347" marT="734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r" defTabSz="914400" rtl="1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EG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برنامج المنح الصغيرة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7347" marR="7347" marT="734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140</a:t>
                      </a:r>
                    </a:p>
                  </a:txBody>
                  <a:tcPr marL="7347" marR="7347" marT="734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140</a:t>
                      </a:r>
                    </a:p>
                  </a:txBody>
                  <a:tcPr marL="7347" marR="7347" marT="734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7347" marR="7347" marT="734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155</a:t>
                      </a:r>
                    </a:p>
                  </a:txBody>
                  <a:tcPr marL="7347" marR="7347" marT="734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7347" marR="7347" marT="734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r" defTabSz="914400" rtl="1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EG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المجموع- برامج الشركات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7347" marR="7347" marT="734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$                                     210 </a:t>
                      </a:r>
                    </a:p>
                  </a:txBody>
                  <a:tcPr marL="7347" marR="7347" marT="734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A0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$                              210 </a:t>
                      </a:r>
                    </a:p>
                  </a:txBody>
                  <a:tcPr marL="7347" marR="7347" marT="734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                         </a:t>
                      </a:r>
                    </a:p>
                  </a:txBody>
                  <a:tcPr marL="7347" marR="7347" marT="734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$                              245 </a:t>
                      </a:r>
                    </a:p>
                  </a:txBody>
                  <a:tcPr marL="7347" marR="7347" marT="734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17%</a:t>
                      </a:r>
                    </a:p>
                  </a:txBody>
                  <a:tcPr marL="7347" marR="7347" marT="734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CDDC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r" defTabSz="914400" rtl="1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EG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التواصل مع القطاع الخاص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7347" marR="7347" marT="734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80</a:t>
                      </a:r>
                    </a:p>
                  </a:txBody>
                  <a:tcPr marL="7347" marR="7347" marT="734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70</a:t>
                      </a:r>
                    </a:p>
                  </a:txBody>
                  <a:tcPr marL="7347" marR="7347" marT="734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7347" marR="7347" marT="734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80</a:t>
                      </a:r>
                    </a:p>
                  </a:txBody>
                  <a:tcPr marL="7347" marR="7347" marT="734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7347" marR="7347" marT="734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r" defTabSz="914400" rtl="1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EG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ميزانية الشركات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7347" marR="7347" marT="734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120</a:t>
                      </a:r>
                    </a:p>
                  </a:txBody>
                  <a:tcPr marL="7347" marR="7347" marT="734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130</a:t>
                      </a:r>
                    </a:p>
                  </a:txBody>
                  <a:tcPr marL="7347" marR="7347" marT="734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7347" marR="7347" marT="734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140</a:t>
                      </a:r>
                    </a:p>
                  </a:txBody>
                  <a:tcPr marL="7347" marR="7347" marT="734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7347" marR="7347" marT="734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</a:tr>
              <a:tr h="357188">
                <a:tc>
                  <a:txBody>
                    <a:bodyPr/>
                    <a:lstStyle/>
                    <a:p>
                      <a:pPr marL="0" marR="0" lvl="0" indent="0" algn="r" defTabSz="914400" rtl="1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EG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المجموع- تجديد موارد المرفق 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7347" marR="7347" marT="734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$                       4,250 </a:t>
                      </a:r>
                    </a:p>
                  </a:txBody>
                  <a:tcPr marL="7347" marR="7347" marT="734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A0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$                  4,250 </a:t>
                      </a:r>
                    </a:p>
                  </a:txBody>
                  <a:tcPr marL="7347" marR="7347" marT="734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                </a:t>
                      </a:r>
                    </a:p>
                  </a:txBody>
                  <a:tcPr marL="7347" marR="7347" marT="734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$                  5,320 </a:t>
                      </a:r>
                    </a:p>
                  </a:txBody>
                  <a:tcPr marL="7347" marR="7347" marT="734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25%</a:t>
                      </a:r>
                    </a:p>
                  </a:txBody>
                  <a:tcPr marL="7347" marR="7347" marT="734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CDDC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r" defTabSz="914400" rtl="1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EG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الإدارة المستدامة للغابات (نُحيت جانباً)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7347" marR="7347" marT="734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250</a:t>
                      </a:r>
                    </a:p>
                  </a:txBody>
                  <a:tcPr marL="7347" marR="7347" marT="734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250</a:t>
                      </a:r>
                    </a:p>
                  </a:txBody>
                  <a:tcPr marL="7347" marR="7347" marT="734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7347" marR="7347" marT="7347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300</a:t>
                      </a:r>
                    </a:p>
                  </a:txBody>
                  <a:tcPr marL="7347" marR="7347" marT="734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</a:p>
                  </a:txBody>
                  <a:tcPr marL="7347" marR="7347" marT="7347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le 3"/>
          <p:cNvSpPr txBox="1">
            <a:spLocks/>
          </p:cNvSpPr>
          <p:nvPr/>
        </p:nvSpPr>
        <p:spPr bwMode="auto">
          <a:xfrm>
            <a:off x="0" y="1295400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ar-EG" sz="3800" b="1">
                <a:solidFill>
                  <a:srgbClr val="00642D"/>
                </a:solidFill>
                <a:latin typeface="Calibri" pitchFamily="34" charset="0"/>
              </a:rPr>
              <a:t>شكراً لحسن انتباهكم!</a:t>
            </a:r>
            <a:endParaRPr lang="en-US" sz="3800" b="1">
              <a:solidFill>
                <a:srgbClr val="00642D"/>
              </a:solidFill>
              <a:latin typeface="Calibri" pitchFamily="34" charset="0"/>
            </a:endParaRPr>
          </a:p>
        </p:txBody>
      </p:sp>
      <p:sp>
        <p:nvSpPr>
          <p:cNvPr id="37890" name="Title 3"/>
          <p:cNvSpPr txBox="1">
            <a:spLocks/>
          </p:cNvSpPr>
          <p:nvPr/>
        </p:nvSpPr>
        <p:spPr bwMode="auto">
          <a:xfrm>
            <a:off x="0" y="2286000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ar-EG" sz="3800" b="1">
                <a:solidFill>
                  <a:srgbClr val="4D4D4D"/>
                </a:solidFill>
                <a:latin typeface="Calibri" pitchFamily="34" charset="0"/>
              </a:rPr>
              <a:t>أي أسئلة؟</a:t>
            </a:r>
            <a:endParaRPr lang="en-US" sz="3800" b="1">
              <a:solidFill>
                <a:srgbClr val="4D4D4D"/>
              </a:solidFill>
              <a:latin typeface="Calibri" pitchFamily="34" charset="0"/>
            </a:endParaRPr>
          </a:p>
        </p:txBody>
      </p:sp>
      <p:sp>
        <p:nvSpPr>
          <p:cNvPr id="37891" name="Title 3"/>
          <p:cNvSpPr txBox="1">
            <a:spLocks/>
          </p:cNvSpPr>
          <p:nvPr/>
        </p:nvSpPr>
        <p:spPr bwMode="auto">
          <a:xfrm>
            <a:off x="1447800" y="4572000"/>
            <a:ext cx="6629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ar-EG" sz="1600" b="1" dirty="0" smtClean="0">
                <a:solidFill>
                  <a:srgbClr val="00642D"/>
                </a:solidFill>
                <a:latin typeface="Calibri" pitchFamily="34" charset="0"/>
              </a:rPr>
              <a:t>مرفق البيئة العالمي</a:t>
            </a:r>
            <a:endParaRPr lang="en-US" sz="1600" b="1" dirty="0">
              <a:solidFill>
                <a:srgbClr val="00642D"/>
              </a:solidFill>
              <a:latin typeface="Calibri" pitchFamily="34" charset="0"/>
            </a:endParaRPr>
          </a:p>
          <a:p>
            <a:pPr algn="ctr"/>
            <a:r>
              <a:rPr lang="pt-BR" sz="1400" dirty="0">
                <a:solidFill>
                  <a:srgbClr val="4D4D4D"/>
                </a:solidFill>
                <a:latin typeface="Calibri" pitchFamily="34" charset="0"/>
              </a:rPr>
              <a:t>1818 H Street, NW, Mail Stop P4-400 - Washington, DC 20433 USA</a:t>
            </a:r>
            <a:br>
              <a:rPr lang="pt-BR" sz="1400" dirty="0">
                <a:solidFill>
                  <a:srgbClr val="4D4D4D"/>
                </a:solidFill>
                <a:latin typeface="Calibri" pitchFamily="34" charset="0"/>
              </a:rPr>
            </a:br>
            <a:r>
              <a:rPr lang="pt-BR" sz="1400" dirty="0">
                <a:solidFill>
                  <a:srgbClr val="4D4D4D"/>
                </a:solidFill>
                <a:latin typeface="Calibri" pitchFamily="34" charset="0"/>
              </a:rPr>
              <a:t>Tel: (202) 473-0508  Fax: (202) 522-3240/3245</a:t>
            </a:r>
          </a:p>
          <a:p>
            <a:pPr algn="ctr"/>
            <a:r>
              <a:rPr lang="pt-BR" sz="1600" dirty="0">
                <a:solidFill>
                  <a:srgbClr val="00642D"/>
                </a:solidFill>
                <a:latin typeface="Calibri" pitchFamily="34" charset="0"/>
              </a:rPr>
              <a:t>www.thegef.org  / secretariat@thegef.org</a:t>
            </a:r>
            <a:endParaRPr lang="en-US" sz="1600" dirty="0">
              <a:solidFill>
                <a:srgbClr val="00642D"/>
              </a:solidFill>
              <a:latin typeface="Calibri" pitchFamily="34" charset="0"/>
            </a:endParaRPr>
          </a:p>
          <a:p>
            <a:pPr algn="ctr"/>
            <a:endParaRPr lang="pt-BR" sz="1600" dirty="0">
              <a:solidFill>
                <a:srgbClr val="4D4D4D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ar-EG" sz="4000" b="1" dirty="0">
                <a:solidFill>
                  <a:srgbClr val="00642D"/>
                </a:solidFill>
                <a:latin typeface="Calibri" pitchFamily="34" charset="0"/>
              </a:rPr>
              <a:t>تاريخ </a:t>
            </a:r>
            <a:r>
              <a:rPr lang="ar-EG" sz="4000" b="1" dirty="0" smtClean="0">
                <a:solidFill>
                  <a:srgbClr val="00642D"/>
                </a:solidFill>
                <a:latin typeface="Calibri" pitchFamily="34" charset="0"/>
              </a:rPr>
              <a:t>مرفق البيئة العالمي</a:t>
            </a:r>
            <a:endParaRPr lang="en-US" sz="4000" b="1" dirty="0">
              <a:solidFill>
                <a:srgbClr val="00642D"/>
              </a:solidFill>
              <a:latin typeface="Calibri" pitchFamily="34" charset="0"/>
            </a:endParaRPr>
          </a:p>
        </p:txBody>
      </p:sp>
      <p:sp>
        <p:nvSpPr>
          <p:cNvPr id="11266" name="Line 5"/>
          <p:cNvSpPr>
            <a:spLocks noChangeShapeType="1"/>
          </p:cNvSpPr>
          <p:nvPr/>
        </p:nvSpPr>
        <p:spPr bwMode="auto">
          <a:xfrm flipV="1">
            <a:off x="831850" y="1295400"/>
            <a:ext cx="8083550" cy="1588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1267" name="Text Box 10"/>
          <p:cNvSpPr txBox="1">
            <a:spLocks noChangeArrowheads="1"/>
          </p:cNvSpPr>
          <p:nvPr/>
        </p:nvSpPr>
        <p:spPr bwMode="auto">
          <a:xfrm>
            <a:off x="828675" y="900113"/>
            <a:ext cx="6477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>
                <a:solidFill>
                  <a:srgbClr val="00642D"/>
                </a:solidFill>
                <a:latin typeface="Calibri" pitchFamily="34" charset="0"/>
              </a:rPr>
              <a:t>1991</a:t>
            </a:r>
          </a:p>
        </p:txBody>
      </p:sp>
      <p:sp>
        <p:nvSpPr>
          <p:cNvPr id="11268" name="Text Box 12"/>
          <p:cNvSpPr txBox="1">
            <a:spLocks noChangeArrowheads="1"/>
          </p:cNvSpPr>
          <p:nvPr/>
        </p:nvSpPr>
        <p:spPr bwMode="auto">
          <a:xfrm>
            <a:off x="1919288" y="890588"/>
            <a:ext cx="6477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>
                <a:solidFill>
                  <a:srgbClr val="00642D"/>
                </a:solidFill>
                <a:latin typeface="Calibri" pitchFamily="34" charset="0"/>
              </a:rPr>
              <a:t>1992</a:t>
            </a:r>
          </a:p>
        </p:txBody>
      </p:sp>
      <p:sp>
        <p:nvSpPr>
          <p:cNvPr id="11269" name="Text Box 13"/>
          <p:cNvSpPr txBox="1">
            <a:spLocks noChangeArrowheads="1"/>
          </p:cNvSpPr>
          <p:nvPr/>
        </p:nvSpPr>
        <p:spPr bwMode="auto">
          <a:xfrm>
            <a:off x="3390900" y="914400"/>
            <a:ext cx="647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>
                <a:solidFill>
                  <a:srgbClr val="00642D"/>
                </a:solidFill>
                <a:latin typeface="Calibri" pitchFamily="34" charset="0"/>
              </a:rPr>
              <a:t>1994</a:t>
            </a:r>
          </a:p>
        </p:txBody>
      </p:sp>
      <p:sp>
        <p:nvSpPr>
          <p:cNvPr id="11270" name="Text Box 14"/>
          <p:cNvSpPr txBox="1">
            <a:spLocks noChangeArrowheads="1"/>
          </p:cNvSpPr>
          <p:nvPr/>
        </p:nvSpPr>
        <p:spPr bwMode="auto">
          <a:xfrm>
            <a:off x="7651750" y="900113"/>
            <a:ext cx="6524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>
                <a:solidFill>
                  <a:srgbClr val="00642D"/>
                </a:solidFill>
                <a:latin typeface="Calibri" pitchFamily="34" charset="0"/>
              </a:rPr>
              <a:t>2013</a:t>
            </a:r>
          </a:p>
        </p:txBody>
      </p:sp>
      <p:sp>
        <p:nvSpPr>
          <p:cNvPr id="11271" name="Text Box 18"/>
          <p:cNvSpPr txBox="1">
            <a:spLocks noChangeArrowheads="1"/>
          </p:cNvSpPr>
          <p:nvPr/>
        </p:nvSpPr>
        <p:spPr bwMode="auto">
          <a:xfrm>
            <a:off x="7239000" y="1420813"/>
            <a:ext cx="1477963" cy="1768475"/>
          </a:xfrm>
          <a:prstGeom prst="rect">
            <a:avLst/>
          </a:prstGeom>
          <a:noFill/>
          <a:ln w="28575" cap="rnd">
            <a:solidFill>
              <a:srgbClr val="00642D"/>
            </a:solidFill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ar-EG" b="1">
                <a:solidFill>
                  <a:srgbClr val="00642D"/>
                </a:solidFill>
                <a:latin typeface="Calibri" pitchFamily="34" charset="0"/>
              </a:rPr>
              <a:t>أكبر ممول عام في العالم</a:t>
            </a:r>
            <a:r>
              <a:rPr lang="en-US">
                <a:solidFill>
                  <a:srgbClr val="4D4D4D"/>
                </a:solidFill>
                <a:latin typeface="Calibri" pitchFamily="34" charset="0"/>
              </a:rPr>
              <a:t> </a:t>
            </a:r>
            <a:r>
              <a:rPr lang="ar-EG">
                <a:solidFill>
                  <a:srgbClr val="4D4D4D"/>
                </a:solidFill>
                <a:latin typeface="Calibri" pitchFamily="34" charset="0"/>
              </a:rPr>
              <a:t>للمشروعات والبرامج التي تعود بالنفع على البيئة العالمية</a:t>
            </a:r>
            <a:endParaRPr lang="en-US">
              <a:latin typeface="Calibri" pitchFamily="34" charset="0"/>
            </a:endParaRPr>
          </a:p>
        </p:txBody>
      </p:sp>
      <p:sp>
        <p:nvSpPr>
          <p:cNvPr id="11272" name="Text Box 22"/>
          <p:cNvSpPr txBox="1">
            <a:spLocks noChangeArrowheads="1"/>
          </p:cNvSpPr>
          <p:nvPr/>
        </p:nvSpPr>
        <p:spPr bwMode="auto">
          <a:xfrm>
            <a:off x="280988" y="1392238"/>
            <a:ext cx="1095375" cy="1343025"/>
          </a:xfrm>
          <a:prstGeom prst="rect">
            <a:avLst/>
          </a:prstGeom>
          <a:noFill/>
          <a:ln w="28575" cap="rnd">
            <a:solidFill>
              <a:srgbClr val="00642D"/>
            </a:solidFill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charset="0"/>
              <a:buNone/>
            </a:pPr>
            <a:r>
              <a:rPr lang="ar-EG" sz="1600" b="1">
                <a:solidFill>
                  <a:srgbClr val="00642D"/>
                </a:solidFill>
                <a:latin typeface="Calibri" pitchFamily="34" charset="0"/>
              </a:rPr>
              <a:t>مليار دولار أمريكي</a:t>
            </a:r>
            <a:endParaRPr lang="en-US" sz="1600">
              <a:solidFill>
                <a:srgbClr val="00642D"/>
              </a:solidFill>
              <a:latin typeface="Calibri" pitchFamily="34" charset="0"/>
            </a:endParaRPr>
          </a:p>
          <a:p>
            <a:pPr algn="ctr">
              <a:buFont typeface="Arial" charset="0"/>
              <a:buNone/>
            </a:pPr>
            <a:r>
              <a:rPr lang="ar-EG" sz="1600">
                <a:solidFill>
                  <a:srgbClr val="4D4D4D"/>
                </a:solidFill>
                <a:latin typeface="Calibri" pitchFamily="34" charset="0"/>
              </a:rPr>
              <a:t>برنامج تجريبي رائد بالبنك الدولي</a:t>
            </a:r>
            <a:endParaRPr lang="en-US" sz="1600">
              <a:solidFill>
                <a:srgbClr val="4D4D4D"/>
              </a:solidFill>
              <a:latin typeface="Calibri" pitchFamily="34" charset="0"/>
            </a:endParaRPr>
          </a:p>
        </p:txBody>
      </p:sp>
      <p:sp>
        <p:nvSpPr>
          <p:cNvPr id="11273" name="Line 33"/>
          <p:cNvSpPr>
            <a:spLocks noChangeShapeType="1"/>
          </p:cNvSpPr>
          <p:nvPr/>
        </p:nvSpPr>
        <p:spPr bwMode="auto">
          <a:xfrm>
            <a:off x="828675" y="1208088"/>
            <a:ext cx="0" cy="152400"/>
          </a:xfrm>
          <a:prstGeom prst="line">
            <a:avLst/>
          </a:prstGeom>
          <a:noFill/>
          <a:ln w="28575">
            <a:solidFill>
              <a:srgbClr val="00642D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274" name="Line 34"/>
          <p:cNvSpPr>
            <a:spLocks noChangeShapeType="1"/>
          </p:cNvSpPr>
          <p:nvPr/>
        </p:nvSpPr>
        <p:spPr bwMode="auto">
          <a:xfrm>
            <a:off x="2243138" y="1247775"/>
            <a:ext cx="0" cy="152400"/>
          </a:xfrm>
          <a:prstGeom prst="line">
            <a:avLst/>
          </a:prstGeom>
          <a:noFill/>
          <a:ln w="28575">
            <a:solidFill>
              <a:srgbClr val="00642D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275" name="Line 35"/>
          <p:cNvSpPr>
            <a:spLocks noChangeShapeType="1"/>
          </p:cNvSpPr>
          <p:nvPr/>
        </p:nvSpPr>
        <p:spPr bwMode="auto">
          <a:xfrm>
            <a:off x="3714750" y="1239838"/>
            <a:ext cx="0" cy="152400"/>
          </a:xfrm>
          <a:prstGeom prst="line">
            <a:avLst/>
          </a:prstGeom>
          <a:noFill/>
          <a:ln w="28575">
            <a:solidFill>
              <a:srgbClr val="00642D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276" name="Line 36"/>
          <p:cNvSpPr>
            <a:spLocks noChangeShapeType="1"/>
          </p:cNvSpPr>
          <p:nvPr/>
        </p:nvSpPr>
        <p:spPr bwMode="auto">
          <a:xfrm>
            <a:off x="7977188" y="1274763"/>
            <a:ext cx="0" cy="152400"/>
          </a:xfrm>
          <a:prstGeom prst="line">
            <a:avLst/>
          </a:prstGeom>
          <a:noFill/>
          <a:ln w="28575">
            <a:solidFill>
              <a:srgbClr val="00642D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277" name="Text Box 37"/>
          <p:cNvSpPr txBox="1">
            <a:spLocks noChangeArrowheads="1"/>
          </p:cNvSpPr>
          <p:nvPr/>
        </p:nvSpPr>
        <p:spPr bwMode="auto">
          <a:xfrm>
            <a:off x="2971800" y="3352800"/>
            <a:ext cx="1390650" cy="1636713"/>
          </a:xfrm>
          <a:prstGeom prst="rect">
            <a:avLst/>
          </a:prstGeom>
          <a:noFill/>
          <a:ln w="28575" cap="rnd">
            <a:solidFill>
              <a:srgbClr val="00642D"/>
            </a:solidFill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ar-EG" sz="1600" dirty="0">
                <a:solidFill>
                  <a:srgbClr val="4D4D4D"/>
                </a:solidFill>
                <a:latin typeface="Calibri" pitchFamily="34" charset="0"/>
              </a:rPr>
              <a:t>الشركاء الأوائل:</a:t>
            </a:r>
            <a:endParaRPr lang="en-US" sz="1600" dirty="0">
              <a:solidFill>
                <a:srgbClr val="4D4D4D"/>
              </a:solidFill>
              <a:latin typeface="Calibri" pitchFamily="34" charset="0"/>
            </a:endParaRPr>
          </a:p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ar-EG" sz="1600" b="1" dirty="0">
                <a:solidFill>
                  <a:srgbClr val="00642D"/>
                </a:solidFill>
                <a:latin typeface="Calibri" pitchFamily="34" charset="0"/>
              </a:rPr>
              <a:t>البنك الدولي، </a:t>
            </a:r>
            <a:r>
              <a:rPr lang="ar-SA" sz="1600" b="1" dirty="0" smtClean="0">
                <a:solidFill>
                  <a:srgbClr val="00642D"/>
                </a:solidFill>
                <a:latin typeface="Calibri" pitchFamily="34" charset="0"/>
              </a:rPr>
              <a:t>و</a:t>
            </a:r>
            <a:r>
              <a:rPr lang="ar-EG" sz="1600" b="1" dirty="0" smtClean="0">
                <a:solidFill>
                  <a:srgbClr val="00642D"/>
                </a:solidFill>
                <a:latin typeface="Calibri" pitchFamily="34" charset="0"/>
              </a:rPr>
              <a:t>برنامج </a:t>
            </a:r>
            <a:r>
              <a:rPr lang="ar-EG" sz="1600" b="1" dirty="0">
                <a:solidFill>
                  <a:srgbClr val="00642D"/>
                </a:solidFill>
                <a:latin typeface="Calibri" pitchFamily="34" charset="0"/>
              </a:rPr>
              <a:t>الأمم المتحدة الإنمائي، </a:t>
            </a:r>
            <a:r>
              <a:rPr lang="ar-SA" sz="1600" b="1" dirty="0" smtClean="0">
                <a:solidFill>
                  <a:srgbClr val="00642D"/>
                </a:solidFill>
                <a:latin typeface="Calibri" pitchFamily="34" charset="0"/>
              </a:rPr>
              <a:t>و</a:t>
            </a:r>
            <a:r>
              <a:rPr lang="ar-EG" sz="1600" b="1" dirty="0" smtClean="0">
                <a:solidFill>
                  <a:srgbClr val="00642D"/>
                </a:solidFill>
                <a:latin typeface="Calibri" pitchFamily="34" charset="0"/>
              </a:rPr>
              <a:t>برنامج </a:t>
            </a:r>
            <a:r>
              <a:rPr lang="ar-EG" sz="1600" b="1" dirty="0">
                <a:solidFill>
                  <a:srgbClr val="00642D"/>
                </a:solidFill>
                <a:latin typeface="Calibri" pitchFamily="34" charset="0"/>
              </a:rPr>
              <a:t>الأمم المتحدة للبيئة</a:t>
            </a:r>
            <a:endParaRPr lang="en-US" sz="1600" b="1" dirty="0">
              <a:solidFill>
                <a:srgbClr val="00642D"/>
              </a:solidFill>
              <a:latin typeface="Calibri" pitchFamily="34" charset="0"/>
            </a:endParaRPr>
          </a:p>
        </p:txBody>
      </p:sp>
      <p:sp>
        <p:nvSpPr>
          <p:cNvPr id="11278" name="Text Box 39"/>
          <p:cNvSpPr txBox="1">
            <a:spLocks noChangeArrowheads="1"/>
          </p:cNvSpPr>
          <p:nvPr/>
        </p:nvSpPr>
        <p:spPr bwMode="auto">
          <a:xfrm>
            <a:off x="1476375" y="1401763"/>
            <a:ext cx="1371600" cy="1831975"/>
          </a:xfrm>
          <a:prstGeom prst="rect">
            <a:avLst/>
          </a:prstGeom>
          <a:noFill/>
          <a:ln w="28575" cap="rnd">
            <a:solidFill>
              <a:srgbClr val="00642D"/>
            </a:solidFill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ar-EG" sz="1600" dirty="0">
                <a:solidFill>
                  <a:srgbClr val="4D4D4D"/>
                </a:solidFill>
                <a:latin typeface="Calibri" pitchFamily="34" charset="0"/>
              </a:rPr>
              <a:t>في قمة الأرض بريو دي جانيرو،</a:t>
            </a:r>
            <a:r>
              <a:rPr lang="en-US" sz="1600" dirty="0">
                <a:solidFill>
                  <a:srgbClr val="4D4D4D"/>
                </a:solidFill>
                <a:latin typeface="Calibri" pitchFamily="34" charset="0"/>
              </a:rPr>
              <a:t> </a:t>
            </a:r>
            <a:r>
              <a:rPr lang="ar-EG" sz="1600" b="1" dirty="0">
                <a:solidFill>
                  <a:srgbClr val="00642D"/>
                </a:solidFill>
                <a:latin typeface="Calibri" pitchFamily="34" charset="0"/>
              </a:rPr>
              <a:t>بدأت مفاوضات لإعادة هيكلة </a:t>
            </a:r>
            <a:r>
              <a:rPr lang="ar-EG" sz="1600" b="1" dirty="0" smtClean="0">
                <a:solidFill>
                  <a:srgbClr val="00642D"/>
                </a:solidFill>
                <a:latin typeface="Calibri" pitchFamily="34" charset="0"/>
              </a:rPr>
              <a:t>المرفق  </a:t>
            </a:r>
            <a:r>
              <a:rPr lang="ar-EG" sz="1600" b="1" dirty="0">
                <a:solidFill>
                  <a:srgbClr val="00642D"/>
                </a:solidFill>
                <a:latin typeface="Calibri" pitchFamily="34" charset="0"/>
              </a:rPr>
              <a:t>كي يستقل عن البنك الدولي</a:t>
            </a:r>
            <a:endParaRPr lang="en-US" sz="1600" b="1" dirty="0">
              <a:solidFill>
                <a:srgbClr val="00642D"/>
              </a:solidFill>
              <a:latin typeface="Calibri" pitchFamily="34" charset="0"/>
            </a:endParaRPr>
          </a:p>
        </p:txBody>
      </p:sp>
      <p:sp>
        <p:nvSpPr>
          <p:cNvPr id="11279" name="Text Box 41"/>
          <p:cNvSpPr txBox="1">
            <a:spLocks noChangeArrowheads="1"/>
          </p:cNvSpPr>
          <p:nvPr/>
        </p:nvSpPr>
        <p:spPr bwMode="auto">
          <a:xfrm>
            <a:off x="4572000" y="1400175"/>
            <a:ext cx="2514600" cy="3539430"/>
          </a:xfrm>
          <a:prstGeom prst="rect">
            <a:avLst/>
          </a:prstGeom>
          <a:noFill/>
          <a:ln w="28575" cap="rnd">
            <a:solidFill>
              <a:srgbClr val="00642D"/>
            </a:solidFill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ar-EG" sz="1600" b="1" dirty="0">
                <a:solidFill>
                  <a:srgbClr val="00642D"/>
                </a:solidFill>
                <a:latin typeface="Calibri" pitchFamily="34" charset="0"/>
              </a:rPr>
              <a:t>يعمل </a:t>
            </a:r>
            <a:r>
              <a:rPr lang="ar-EG" sz="1600" b="1" dirty="0" smtClean="0">
                <a:solidFill>
                  <a:srgbClr val="00642D"/>
                </a:solidFill>
                <a:latin typeface="Calibri" pitchFamily="34" charset="0"/>
              </a:rPr>
              <a:t>المرفق  </a:t>
            </a:r>
            <a:r>
              <a:rPr lang="ar-EG" sz="1600" b="1" dirty="0">
                <a:solidFill>
                  <a:srgbClr val="00642D"/>
                </a:solidFill>
                <a:latin typeface="Calibri" pitchFamily="34" charset="0"/>
              </a:rPr>
              <a:t>كآلية مالية لكل من:</a:t>
            </a:r>
            <a:endParaRPr lang="en-US" sz="1600" dirty="0">
              <a:solidFill>
                <a:srgbClr val="4D4D4D"/>
              </a:solidFill>
              <a:latin typeface="Calibri" pitchFamily="34" charset="0"/>
            </a:endParaRPr>
          </a:p>
          <a:p>
            <a:pPr algn="r"/>
            <a:r>
              <a:rPr lang="ar-EG" sz="1600" b="1" u="sng" dirty="0" smtClean="0">
                <a:solidFill>
                  <a:srgbClr val="4D4D4D"/>
                </a:solidFill>
                <a:latin typeface="Calibri" pitchFamily="34" charset="0"/>
              </a:rPr>
              <a:t>اتفاقية التنوع </a:t>
            </a:r>
            <a:r>
              <a:rPr lang="ar-EG" sz="1600" b="1" u="sng" dirty="0">
                <a:solidFill>
                  <a:srgbClr val="4D4D4D"/>
                </a:solidFill>
                <a:latin typeface="Calibri" pitchFamily="34" charset="0"/>
              </a:rPr>
              <a:t>البيولوجي</a:t>
            </a:r>
            <a:endParaRPr lang="en-US" sz="1600" dirty="0">
              <a:solidFill>
                <a:srgbClr val="4D4D4D"/>
              </a:solidFill>
              <a:latin typeface="Calibri" pitchFamily="34" charset="0"/>
            </a:endParaRPr>
          </a:p>
          <a:p>
            <a:pPr algn="r"/>
            <a:r>
              <a:rPr lang="ar-EG" sz="1600" b="1" u="sng" dirty="0">
                <a:solidFill>
                  <a:srgbClr val="4D4D4D"/>
                </a:solidFill>
                <a:latin typeface="Calibri" pitchFamily="34" charset="0"/>
              </a:rPr>
              <a:t>اتفاقية الأمم المتحدة الإطارية بشأن تغير المناخ</a:t>
            </a:r>
            <a:endParaRPr lang="en-US" sz="1600" dirty="0">
              <a:solidFill>
                <a:srgbClr val="4D4D4D"/>
              </a:solidFill>
              <a:latin typeface="Calibri" pitchFamily="34" charset="0"/>
            </a:endParaRPr>
          </a:p>
          <a:p>
            <a:pPr algn="r"/>
            <a:r>
              <a:rPr lang="ar-EG" sz="1600" b="1" u="sng" dirty="0">
                <a:solidFill>
                  <a:srgbClr val="4D4D4D"/>
                </a:solidFill>
                <a:latin typeface="Calibri" pitchFamily="34" charset="0"/>
              </a:rPr>
              <a:t>اتفاقية ستوكهولم بشأن الملوثات العضوية الثابتة</a:t>
            </a:r>
            <a:endParaRPr lang="en-US" sz="1600" b="1" u="sng" dirty="0">
              <a:solidFill>
                <a:srgbClr val="4D4D4D"/>
              </a:solidFill>
              <a:latin typeface="Calibri" pitchFamily="34" charset="0"/>
            </a:endParaRPr>
          </a:p>
          <a:p>
            <a:pPr algn="r"/>
            <a:r>
              <a:rPr lang="ar-EG" sz="1600" b="1" u="sng" dirty="0">
                <a:solidFill>
                  <a:srgbClr val="4D4D4D"/>
                </a:solidFill>
                <a:latin typeface="Calibri" pitchFamily="34" charset="0"/>
              </a:rPr>
              <a:t>اتفاقية الأمم المتحدة لمكافحة التصحر</a:t>
            </a:r>
            <a:endParaRPr lang="en-US" sz="1600" b="1" u="sng" dirty="0">
              <a:solidFill>
                <a:srgbClr val="4D4D4D"/>
              </a:solidFill>
              <a:latin typeface="Calibri" pitchFamily="34" charset="0"/>
            </a:endParaRPr>
          </a:p>
          <a:p>
            <a:pPr algn="r"/>
            <a:r>
              <a:rPr lang="ar-EG" sz="1600" b="1" u="sng" dirty="0">
                <a:solidFill>
                  <a:srgbClr val="4D4D4D"/>
                </a:solidFill>
                <a:latin typeface="Calibri" pitchFamily="34" charset="0"/>
              </a:rPr>
              <a:t>الزئبق (مجال تركيز جديد)</a:t>
            </a:r>
            <a:endParaRPr lang="en-US" sz="1600" b="1" u="sng" dirty="0">
              <a:solidFill>
                <a:srgbClr val="4D4D4D"/>
              </a:solidFill>
              <a:latin typeface="Calibri" pitchFamily="34" charset="0"/>
            </a:endParaRPr>
          </a:p>
          <a:p>
            <a:pPr algn="r"/>
            <a:endParaRPr lang="en-US" sz="1600" dirty="0">
              <a:solidFill>
                <a:srgbClr val="4D4D4D"/>
              </a:solidFill>
              <a:latin typeface="Calibri" pitchFamily="34" charset="0"/>
            </a:endParaRPr>
          </a:p>
          <a:p>
            <a:pPr algn="r"/>
            <a:r>
              <a:rPr lang="ar-EG" sz="1600" dirty="0">
                <a:solidFill>
                  <a:srgbClr val="4D4D4D"/>
                </a:solidFill>
                <a:latin typeface="Calibri" pitchFamily="34" charset="0"/>
              </a:rPr>
              <a:t>كما يساند </a:t>
            </a:r>
            <a:r>
              <a:rPr lang="ar-EG" sz="1600" dirty="0" smtClean="0">
                <a:solidFill>
                  <a:srgbClr val="4D4D4D"/>
                </a:solidFill>
                <a:latin typeface="Calibri" pitchFamily="34" charset="0"/>
              </a:rPr>
              <a:t>المرفق ، </a:t>
            </a:r>
            <a:r>
              <a:rPr lang="ar-EG" sz="1600" dirty="0">
                <a:solidFill>
                  <a:srgbClr val="4D4D4D"/>
                </a:solidFill>
                <a:latin typeface="Calibri" pitchFamily="34" charset="0"/>
              </a:rPr>
              <a:t>على الرغم من عدم ارتباطه رسمياً </a:t>
            </a:r>
            <a:r>
              <a:rPr lang="ar-EG" sz="1600" u="sng" dirty="0">
                <a:solidFill>
                  <a:srgbClr val="4D4D4D"/>
                </a:solidFill>
                <a:latin typeface="Calibri" pitchFamily="34" charset="0"/>
              </a:rPr>
              <a:t>ببروتوكول مونتريال</a:t>
            </a:r>
            <a:r>
              <a:rPr lang="ar-EG" sz="1600" dirty="0">
                <a:solidFill>
                  <a:srgbClr val="4D4D4D"/>
                </a:solidFill>
                <a:latin typeface="Calibri" pitchFamily="34" charset="0"/>
              </a:rPr>
              <a:t>، تنفيذ أنشطته بالبلدان التي تمر بمرحلة تحول</a:t>
            </a:r>
            <a:endParaRPr lang="en-US" sz="1600" dirty="0">
              <a:solidFill>
                <a:srgbClr val="4D4D4D"/>
              </a:solidFill>
              <a:latin typeface="Calibri" pitchFamily="34" charset="0"/>
            </a:endParaRPr>
          </a:p>
        </p:txBody>
      </p:sp>
      <p:sp>
        <p:nvSpPr>
          <p:cNvPr id="11280" name="Text Box 39"/>
          <p:cNvSpPr txBox="1">
            <a:spLocks noChangeArrowheads="1"/>
          </p:cNvSpPr>
          <p:nvPr/>
        </p:nvSpPr>
        <p:spPr bwMode="auto">
          <a:xfrm>
            <a:off x="2971800" y="1425575"/>
            <a:ext cx="1390650" cy="1147763"/>
          </a:xfrm>
          <a:prstGeom prst="rect">
            <a:avLst/>
          </a:prstGeom>
          <a:noFill/>
          <a:ln w="28575" cap="rnd">
            <a:solidFill>
              <a:srgbClr val="00642D"/>
            </a:solidFill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ar-EG" sz="1600" dirty="0">
                <a:solidFill>
                  <a:srgbClr val="4D4D4D"/>
                </a:solidFill>
                <a:latin typeface="Calibri" pitchFamily="34" charset="0"/>
              </a:rPr>
              <a:t>تصميم أداة من أجل</a:t>
            </a:r>
          </a:p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ar-EG" sz="1600" b="1" dirty="0">
                <a:solidFill>
                  <a:srgbClr val="00642D"/>
                </a:solidFill>
                <a:latin typeface="Calibri" pitchFamily="34" charset="0"/>
              </a:rPr>
              <a:t>إنشاء </a:t>
            </a:r>
            <a:r>
              <a:rPr lang="ar-EG" sz="1600" b="1" dirty="0" smtClean="0">
                <a:solidFill>
                  <a:srgbClr val="00642D"/>
                </a:solidFill>
                <a:latin typeface="Calibri" pitchFamily="34" charset="0"/>
              </a:rPr>
              <a:t>المرفق  </a:t>
            </a:r>
            <a:r>
              <a:rPr lang="ar-EG" sz="1600" b="1" dirty="0">
                <a:solidFill>
                  <a:srgbClr val="00642D"/>
                </a:solidFill>
                <a:latin typeface="Calibri" pitchFamily="34" charset="0"/>
              </a:rPr>
              <a:t>بهيكله الجديد</a:t>
            </a:r>
            <a:endParaRPr lang="en-US" sz="1600" b="1" dirty="0">
              <a:solidFill>
                <a:srgbClr val="00642D"/>
              </a:solidFill>
              <a:latin typeface="Calibri" pitchFamily="34" charset="0"/>
            </a:endParaRPr>
          </a:p>
        </p:txBody>
      </p:sp>
      <p:sp>
        <p:nvSpPr>
          <p:cNvPr id="11281" name="Line 38"/>
          <p:cNvSpPr>
            <a:spLocks noChangeShapeType="1"/>
          </p:cNvSpPr>
          <p:nvPr/>
        </p:nvSpPr>
        <p:spPr bwMode="auto">
          <a:xfrm>
            <a:off x="3667125" y="3030538"/>
            <a:ext cx="0" cy="322262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ar-EG" sz="4000" b="1" dirty="0">
                <a:solidFill>
                  <a:srgbClr val="00642D"/>
                </a:solidFill>
                <a:latin typeface="Calibri" pitchFamily="34" charset="0"/>
              </a:rPr>
              <a:t>هدف </a:t>
            </a:r>
            <a:r>
              <a:rPr lang="ar-EG" sz="4000" b="1" dirty="0" smtClean="0">
                <a:solidFill>
                  <a:srgbClr val="00642D"/>
                </a:solidFill>
                <a:latin typeface="Calibri" pitchFamily="34" charset="0"/>
              </a:rPr>
              <a:t>مرفق البيئة العالمي </a:t>
            </a:r>
            <a:r>
              <a:rPr lang="ar-EG" sz="4000" b="1" dirty="0">
                <a:solidFill>
                  <a:srgbClr val="00642D"/>
                </a:solidFill>
                <a:latin typeface="Calibri" pitchFamily="34" charset="0"/>
              </a:rPr>
              <a:t>ومهمته</a:t>
            </a:r>
            <a:endParaRPr lang="en-US" sz="4000" b="1" dirty="0">
              <a:solidFill>
                <a:srgbClr val="00642D"/>
              </a:solidFill>
              <a:latin typeface="Calibri" pitchFamily="34" charset="0"/>
            </a:endParaRPr>
          </a:p>
        </p:txBody>
      </p:sp>
      <p:sp>
        <p:nvSpPr>
          <p:cNvPr id="13314" name="TextBox 6"/>
          <p:cNvSpPr txBox="1">
            <a:spLocks noChangeArrowheads="1"/>
          </p:cNvSpPr>
          <p:nvPr/>
        </p:nvSpPr>
        <p:spPr bwMode="auto">
          <a:xfrm>
            <a:off x="762000" y="1219200"/>
            <a:ext cx="8077200" cy="308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ar-EG" sz="2800" b="1" dirty="0">
                <a:solidFill>
                  <a:srgbClr val="00642D"/>
                </a:solidFill>
                <a:latin typeface="Calibri" pitchFamily="34" charset="0"/>
              </a:rPr>
              <a:t>الهدف: </a:t>
            </a:r>
            <a:r>
              <a:rPr lang="ar-EG" sz="2800" dirty="0">
                <a:latin typeface="Calibri" pitchFamily="34" charset="0"/>
              </a:rPr>
              <a:t>معالجة </a:t>
            </a:r>
            <a:r>
              <a:rPr lang="ar-EG" sz="2800" u="sng" dirty="0">
                <a:latin typeface="Calibri" pitchFamily="34" charset="0"/>
              </a:rPr>
              <a:t>قضايا البيئة العالمية</a:t>
            </a:r>
            <a:r>
              <a:rPr lang="ar-EG" sz="2800" dirty="0">
                <a:latin typeface="Calibri" pitchFamily="34" charset="0"/>
              </a:rPr>
              <a:t> مع مساندة </a:t>
            </a:r>
            <a:r>
              <a:rPr lang="ar-EG" sz="2800" u="sng" dirty="0">
                <a:latin typeface="Calibri" pitchFamily="34" charset="0"/>
              </a:rPr>
              <a:t>الأنشطة الوطنية للتنمية المستدامة</a:t>
            </a:r>
            <a:endParaRPr lang="en-US" sz="2800" dirty="0">
              <a:latin typeface="Calibri" pitchFamily="34" charset="0"/>
            </a:endParaRPr>
          </a:p>
          <a:p>
            <a:pPr algn="r"/>
            <a:endParaRPr lang="en-US" sz="2800" b="1" dirty="0">
              <a:solidFill>
                <a:srgbClr val="00642D"/>
              </a:solidFill>
              <a:latin typeface="Calibri" pitchFamily="34" charset="0"/>
            </a:endParaRPr>
          </a:p>
          <a:p>
            <a:pPr algn="r"/>
            <a:r>
              <a:rPr lang="ar-EG" sz="2800" b="1" dirty="0" smtClean="0">
                <a:solidFill>
                  <a:srgbClr val="00642D"/>
                </a:solidFill>
                <a:latin typeface="Calibri" pitchFamily="34" charset="0"/>
              </a:rPr>
              <a:t>ال</a:t>
            </a:r>
            <a:r>
              <a:rPr lang="ar-SA" sz="2800" b="1" dirty="0" smtClean="0">
                <a:solidFill>
                  <a:srgbClr val="00642D"/>
                </a:solidFill>
                <a:latin typeface="Calibri" pitchFamily="34" charset="0"/>
              </a:rPr>
              <a:t>رسالة</a:t>
            </a:r>
            <a:r>
              <a:rPr lang="ar-EG" sz="2800" b="1" dirty="0" smtClean="0">
                <a:solidFill>
                  <a:srgbClr val="00642D"/>
                </a:solidFill>
                <a:latin typeface="Calibri" pitchFamily="34" charset="0"/>
              </a:rPr>
              <a:t>: </a:t>
            </a:r>
            <a:r>
              <a:rPr lang="ar-EG" sz="2800" dirty="0">
                <a:latin typeface="Calibri" pitchFamily="34" charset="0"/>
              </a:rPr>
              <a:t>يعمل </a:t>
            </a:r>
            <a:r>
              <a:rPr lang="ar-EG" sz="2800" dirty="0" smtClean="0">
                <a:latin typeface="Calibri" pitchFamily="34" charset="0"/>
              </a:rPr>
              <a:t>المرفق  </a:t>
            </a:r>
            <a:r>
              <a:rPr lang="ar-EG" sz="2800" dirty="0">
                <a:latin typeface="Calibri" pitchFamily="34" charset="0"/>
              </a:rPr>
              <a:t>كآلية </a:t>
            </a:r>
            <a:r>
              <a:rPr lang="ar-EG" sz="2800" u="sng" dirty="0">
                <a:latin typeface="Calibri" pitchFamily="34" charset="0"/>
              </a:rPr>
              <a:t>للتعاون الدولي</a:t>
            </a:r>
            <a:r>
              <a:rPr lang="ar-EG" sz="2800" dirty="0">
                <a:latin typeface="Calibri" pitchFamily="34" charset="0"/>
              </a:rPr>
              <a:t> بغرض تقديم التمويل </a:t>
            </a:r>
            <a:r>
              <a:rPr lang="ar-EG" sz="2800" u="sng" dirty="0">
                <a:latin typeface="Calibri" pitchFamily="34" charset="0"/>
              </a:rPr>
              <a:t>الجديد، والإضافي، والمنح</a:t>
            </a:r>
            <a:r>
              <a:rPr lang="ar-EG" sz="2800" dirty="0">
                <a:latin typeface="Calibri" pitchFamily="34" charset="0"/>
              </a:rPr>
              <a:t>، والتمويل بشروط ميسرة لتلبية </a:t>
            </a:r>
            <a:r>
              <a:rPr lang="ar-EG" sz="2800" u="sng" dirty="0">
                <a:latin typeface="Calibri" pitchFamily="34" charset="0"/>
              </a:rPr>
              <a:t>التكاليف </a:t>
            </a:r>
            <a:r>
              <a:rPr lang="ar-SA" sz="2800" u="sng" dirty="0" smtClean="0">
                <a:latin typeface="Calibri" pitchFamily="34" charset="0"/>
              </a:rPr>
              <a:t>الإضافية </a:t>
            </a:r>
            <a:r>
              <a:rPr lang="ar-EG" sz="2800" u="sng" dirty="0" smtClean="0">
                <a:latin typeface="Calibri" pitchFamily="34" charset="0"/>
              </a:rPr>
              <a:t>المتفق </a:t>
            </a:r>
            <a:r>
              <a:rPr lang="ar-EG" sz="2800" u="sng" dirty="0">
                <a:latin typeface="Calibri" pitchFamily="34" charset="0"/>
              </a:rPr>
              <a:t>عليها</a:t>
            </a:r>
            <a:r>
              <a:rPr lang="ar-EG" sz="2800" dirty="0">
                <a:latin typeface="Calibri" pitchFamily="34" charset="0"/>
              </a:rPr>
              <a:t> للإجراءات الرامية إلى تحقيق المنافع البيئية العالمية المتفق عليها. </a:t>
            </a:r>
            <a:endParaRPr lang="en-US" sz="28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3"/>
          <p:cNvSpPr>
            <a:spLocks noGrp="1" noChangeArrowheads="1"/>
          </p:cNvSpPr>
          <p:nvPr>
            <p:ph type="title"/>
          </p:nvPr>
        </p:nvSpPr>
        <p:spPr>
          <a:xfrm>
            <a:off x="533400" y="609600"/>
            <a:ext cx="8229600" cy="731838"/>
          </a:xfrm>
        </p:spPr>
        <p:txBody>
          <a:bodyPr/>
          <a:lstStyle/>
          <a:p>
            <a:pPr eaLnBrk="1" hangingPunct="1"/>
            <a:r>
              <a:rPr lang="ar-EG" sz="3600" i="1" smtClean="0">
                <a:solidFill>
                  <a:srgbClr val="00642D"/>
                </a:solidFill>
                <a:cs typeface="Arial" charset="0"/>
              </a:rPr>
              <a:t>الإطار المؤسسي</a:t>
            </a:r>
            <a:endParaRPr lang="en-US" sz="3600" i="1" smtClean="0">
              <a:solidFill>
                <a:srgbClr val="00642D"/>
              </a:solidFill>
            </a:endParaRPr>
          </a:p>
        </p:txBody>
      </p:sp>
      <p:sp>
        <p:nvSpPr>
          <p:cNvPr id="14338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ar-SA" sz="4000" b="1" dirty="0" smtClean="0">
                <a:solidFill>
                  <a:srgbClr val="00642D"/>
                </a:solidFill>
                <a:latin typeface="Calibri" pitchFamily="34" charset="0"/>
              </a:rPr>
              <a:t>الصندوق ا</a:t>
            </a:r>
            <a:r>
              <a:rPr lang="ar-EG" sz="4000" b="1" dirty="0" smtClean="0">
                <a:solidFill>
                  <a:srgbClr val="00642D"/>
                </a:solidFill>
                <a:latin typeface="Calibri" pitchFamily="34" charset="0"/>
              </a:rPr>
              <a:t>لاستئماني لمرفق البيئة العالمي</a:t>
            </a:r>
            <a:endParaRPr lang="en-US" sz="4000" b="1" dirty="0">
              <a:solidFill>
                <a:srgbClr val="00642D"/>
              </a:solidFill>
              <a:latin typeface="Calibri" pitchFamily="34" charset="0"/>
            </a:endParaRPr>
          </a:p>
        </p:txBody>
      </p:sp>
      <p:sp>
        <p:nvSpPr>
          <p:cNvPr id="14339" name="AutoShape 15"/>
          <p:cNvSpPr>
            <a:spLocks noChangeArrowheads="1"/>
          </p:cNvSpPr>
          <p:nvPr/>
        </p:nvSpPr>
        <p:spPr bwMode="auto">
          <a:xfrm>
            <a:off x="5426074" y="3063875"/>
            <a:ext cx="1285875" cy="2724150"/>
          </a:xfrm>
          <a:prstGeom prst="roundRect">
            <a:avLst>
              <a:gd name="adj" fmla="val 16667"/>
            </a:avLst>
          </a:prstGeom>
          <a:solidFill>
            <a:srgbClr val="00642D"/>
          </a:solidFill>
          <a:ln w="9525">
            <a:solidFill>
              <a:srgbClr val="00642D"/>
            </a:solidFill>
            <a:round/>
            <a:headEnd/>
            <a:tailEnd/>
          </a:ln>
        </p:spPr>
        <p:txBody>
          <a:bodyPr wrap="none" anchor="ctr"/>
          <a:lstStyle/>
          <a:p>
            <a:pPr algn="r"/>
            <a:r>
              <a:rPr lang="ar-EG" sz="1200" b="1" dirty="0">
                <a:solidFill>
                  <a:schemeClr val="bg1"/>
                </a:solidFill>
                <a:latin typeface="Calibri" pitchFamily="34" charset="0"/>
              </a:rPr>
              <a:t>الجهات المشاركة في </a:t>
            </a:r>
            <a:r>
              <a:rPr lang="ar-EG" sz="1200" b="1" dirty="0" smtClean="0">
                <a:solidFill>
                  <a:schemeClr val="bg1"/>
                </a:solidFill>
                <a:latin typeface="Calibri" pitchFamily="34" charset="0"/>
              </a:rPr>
              <a:t>المرفق </a:t>
            </a:r>
            <a:endParaRPr lang="en-US" sz="1200" b="1" dirty="0">
              <a:solidFill>
                <a:schemeClr val="bg1"/>
              </a:solidFill>
              <a:latin typeface="Calibri" pitchFamily="34" charset="0"/>
            </a:endParaRPr>
          </a:p>
          <a:p>
            <a:pPr algn="r" rtl="1">
              <a:buFont typeface="Arial" charset="0"/>
              <a:buChar char="•"/>
            </a:pPr>
            <a:r>
              <a:rPr lang="ar-EG" sz="1200" b="1" dirty="0">
                <a:solidFill>
                  <a:schemeClr val="bg1"/>
                </a:solidFill>
                <a:latin typeface="Calibri" pitchFamily="34" charset="0"/>
              </a:rPr>
              <a:t>برنامج الأمم المتحدة الإنمائي</a:t>
            </a:r>
            <a:endParaRPr lang="en-US" sz="1200" b="1" dirty="0">
              <a:solidFill>
                <a:schemeClr val="bg1"/>
              </a:solidFill>
              <a:latin typeface="Calibri" pitchFamily="34" charset="0"/>
            </a:endParaRPr>
          </a:p>
          <a:p>
            <a:pPr algn="r" rtl="1">
              <a:buFont typeface="Arial" charset="0"/>
              <a:buChar char="•"/>
            </a:pPr>
            <a:r>
              <a:rPr lang="ar-EG" sz="1200" b="1" dirty="0">
                <a:solidFill>
                  <a:schemeClr val="bg1"/>
                </a:solidFill>
                <a:latin typeface="Calibri" pitchFamily="34" charset="0"/>
              </a:rPr>
              <a:t>برنامج الأمم المتحدة للبيئة</a:t>
            </a:r>
            <a:endParaRPr lang="en-US" sz="1200" b="1" dirty="0">
              <a:solidFill>
                <a:schemeClr val="bg1"/>
              </a:solidFill>
              <a:latin typeface="Calibri" pitchFamily="34" charset="0"/>
            </a:endParaRPr>
          </a:p>
          <a:p>
            <a:pPr algn="r" rtl="1">
              <a:buFont typeface="Arial" charset="0"/>
              <a:buChar char="•"/>
            </a:pPr>
            <a:r>
              <a:rPr lang="ar-EG" sz="1200" b="1" dirty="0">
                <a:solidFill>
                  <a:schemeClr val="bg1"/>
                </a:solidFill>
                <a:latin typeface="Calibri" pitchFamily="34" charset="0"/>
              </a:rPr>
              <a:t>البنك الدولي</a:t>
            </a:r>
            <a:endParaRPr lang="en-US" sz="1200" b="1" dirty="0">
              <a:solidFill>
                <a:schemeClr val="bg1"/>
              </a:solidFill>
              <a:latin typeface="Calibri" pitchFamily="34" charset="0"/>
            </a:endParaRPr>
          </a:p>
          <a:p>
            <a:pPr algn="r" rtl="1">
              <a:buFont typeface="Arial" charset="0"/>
              <a:buChar char="•"/>
            </a:pPr>
            <a:r>
              <a:rPr lang="ar-EG" sz="1200" b="1" dirty="0">
                <a:solidFill>
                  <a:schemeClr val="bg1"/>
                </a:solidFill>
                <a:latin typeface="Calibri" pitchFamily="34" charset="0"/>
              </a:rPr>
              <a:t>البنك الآسيوي للتنمية</a:t>
            </a:r>
            <a:endParaRPr lang="en-US" sz="1200" b="1" dirty="0">
              <a:solidFill>
                <a:schemeClr val="bg1"/>
              </a:solidFill>
              <a:latin typeface="Calibri" pitchFamily="34" charset="0"/>
            </a:endParaRPr>
          </a:p>
          <a:p>
            <a:pPr algn="r" rtl="1">
              <a:buFont typeface="Arial" charset="0"/>
              <a:buChar char="•"/>
            </a:pPr>
            <a:r>
              <a:rPr lang="ar-EG" sz="1200" b="1" dirty="0">
                <a:solidFill>
                  <a:schemeClr val="bg1"/>
                </a:solidFill>
                <a:latin typeface="Calibri" pitchFamily="34" charset="0"/>
              </a:rPr>
              <a:t>البنك الأفريقي للتنمية</a:t>
            </a:r>
            <a:endParaRPr lang="en-US" sz="1200" b="1" dirty="0">
              <a:solidFill>
                <a:schemeClr val="bg1"/>
              </a:solidFill>
              <a:latin typeface="Calibri" pitchFamily="34" charset="0"/>
            </a:endParaRPr>
          </a:p>
          <a:p>
            <a:pPr algn="r" rtl="1">
              <a:buFont typeface="Arial" charset="0"/>
              <a:buChar char="•"/>
            </a:pPr>
            <a:r>
              <a:rPr lang="ar-EG" sz="1200" b="1" dirty="0">
                <a:solidFill>
                  <a:schemeClr val="bg1"/>
                </a:solidFill>
                <a:latin typeface="Calibri" pitchFamily="34" charset="0"/>
              </a:rPr>
              <a:t>البنك الأوروبي لإعادة التعمير والتنمية</a:t>
            </a:r>
            <a:endParaRPr lang="en-US" sz="1200" b="1" dirty="0">
              <a:solidFill>
                <a:schemeClr val="bg1"/>
              </a:solidFill>
              <a:latin typeface="Calibri" pitchFamily="34" charset="0"/>
            </a:endParaRPr>
          </a:p>
          <a:p>
            <a:pPr algn="r" rtl="1">
              <a:buFont typeface="Arial" charset="0"/>
              <a:buChar char="•"/>
            </a:pPr>
            <a:r>
              <a:rPr lang="ar-EG" sz="1200" b="1" dirty="0">
                <a:solidFill>
                  <a:schemeClr val="bg1"/>
                </a:solidFill>
                <a:latin typeface="Calibri" pitchFamily="34" charset="0"/>
              </a:rPr>
              <a:t>منظمة الأغذية والزراعة</a:t>
            </a:r>
            <a:endParaRPr lang="en-US" sz="1200" b="1" dirty="0">
              <a:solidFill>
                <a:schemeClr val="bg1"/>
              </a:solidFill>
              <a:latin typeface="Calibri" pitchFamily="34" charset="0"/>
            </a:endParaRPr>
          </a:p>
          <a:p>
            <a:pPr algn="r" rtl="1">
              <a:buFont typeface="Arial" charset="0"/>
              <a:buChar char="•"/>
            </a:pPr>
            <a:r>
              <a:rPr lang="ar-EG" sz="1200" b="1" dirty="0">
                <a:solidFill>
                  <a:schemeClr val="bg1"/>
                </a:solidFill>
                <a:latin typeface="Calibri" pitchFamily="34" charset="0"/>
              </a:rPr>
              <a:t>البنك الإسلامي للتنمية</a:t>
            </a:r>
            <a:endParaRPr lang="en-US" sz="1200" b="1" dirty="0">
              <a:solidFill>
                <a:schemeClr val="bg1"/>
              </a:solidFill>
              <a:latin typeface="Calibri" pitchFamily="34" charset="0"/>
            </a:endParaRPr>
          </a:p>
          <a:p>
            <a:pPr algn="r" rtl="1">
              <a:buFont typeface="Arial" charset="0"/>
              <a:buChar char="•"/>
            </a:pPr>
            <a:r>
              <a:rPr lang="ar-EG" sz="1200" b="1" dirty="0" smtClean="0">
                <a:solidFill>
                  <a:schemeClr val="bg1"/>
                </a:solidFill>
                <a:latin typeface="Calibri" pitchFamily="34" charset="0"/>
              </a:rPr>
              <a:t>المرفق  </a:t>
            </a:r>
            <a:r>
              <a:rPr lang="ar-EG" sz="1200" b="1" dirty="0">
                <a:solidFill>
                  <a:schemeClr val="bg1"/>
                </a:solidFill>
                <a:latin typeface="Calibri" pitchFamily="34" charset="0"/>
              </a:rPr>
              <a:t>الدولي للتنمية الزراعية</a:t>
            </a:r>
            <a:endParaRPr lang="en-US" sz="1200" b="1" dirty="0">
              <a:solidFill>
                <a:schemeClr val="bg1"/>
              </a:solidFill>
              <a:latin typeface="Calibri" pitchFamily="34" charset="0"/>
            </a:endParaRPr>
          </a:p>
          <a:p>
            <a:pPr algn="r" rtl="1">
              <a:buFont typeface="Arial" charset="0"/>
              <a:buChar char="•"/>
            </a:pPr>
            <a:r>
              <a:rPr lang="ar-EG" sz="1200" b="1" dirty="0">
                <a:solidFill>
                  <a:schemeClr val="bg1"/>
                </a:solidFill>
                <a:latin typeface="Calibri" pitchFamily="34" charset="0"/>
              </a:rPr>
              <a:t>منظمة الأمم المتحدة للتنمية الصناعية</a:t>
            </a:r>
            <a:endParaRPr lang="en-US" sz="12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4340" name="AutoShape 15"/>
          <p:cNvSpPr>
            <a:spLocks noChangeArrowheads="1"/>
          </p:cNvSpPr>
          <p:nvPr/>
        </p:nvSpPr>
        <p:spPr bwMode="auto">
          <a:xfrm>
            <a:off x="4383088" y="3041650"/>
            <a:ext cx="914400" cy="800100"/>
          </a:xfrm>
          <a:prstGeom prst="roundRect">
            <a:avLst>
              <a:gd name="adj" fmla="val 16667"/>
            </a:avLst>
          </a:prstGeom>
          <a:solidFill>
            <a:srgbClr val="00642D"/>
          </a:solidFill>
          <a:ln w="9525">
            <a:solidFill>
              <a:srgbClr val="00642D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ar-EG" sz="1400" b="1" dirty="0">
                <a:solidFill>
                  <a:schemeClr val="bg1"/>
                </a:solidFill>
                <a:latin typeface="Calibri" pitchFamily="34" charset="0"/>
              </a:rPr>
              <a:t>سكرتارية </a:t>
            </a:r>
          </a:p>
          <a:p>
            <a:pPr algn="ctr"/>
            <a:r>
              <a:rPr lang="ar-EG" sz="1400" b="1" dirty="0" smtClean="0">
                <a:solidFill>
                  <a:schemeClr val="bg1"/>
                </a:solidFill>
                <a:latin typeface="Calibri" pitchFamily="34" charset="0"/>
              </a:rPr>
              <a:t>المرفق </a:t>
            </a:r>
            <a:endParaRPr lang="en-US" sz="14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4341" name="AutoShape 15"/>
          <p:cNvSpPr>
            <a:spLocks noChangeArrowheads="1"/>
          </p:cNvSpPr>
          <p:nvPr/>
        </p:nvSpPr>
        <p:spPr bwMode="auto">
          <a:xfrm>
            <a:off x="2540000" y="2239963"/>
            <a:ext cx="1143000" cy="476250"/>
          </a:xfrm>
          <a:prstGeom prst="roundRect">
            <a:avLst>
              <a:gd name="adj" fmla="val 16667"/>
            </a:avLst>
          </a:prstGeom>
          <a:solidFill>
            <a:srgbClr val="00642D"/>
          </a:solidFill>
          <a:ln w="9525">
            <a:solidFill>
              <a:srgbClr val="00642D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ar-EG" sz="1400" b="1">
                <a:solidFill>
                  <a:schemeClr val="bg1"/>
                </a:solidFill>
                <a:latin typeface="Calibri" pitchFamily="34" charset="0"/>
              </a:rPr>
              <a:t>الهيئة الاستشارية</a:t>
            </a:r>
          </a:p>
          <a:p>
            <a:pPr algn="ctr"/>
            <a:r>
              <a:rPr lang="ar-EG" sz="1400" b="1">
                <a:solidFill>
                  <a:schemeClr val="bg1"/>
                </a:solidFill>
                <a:latin typeface="Calibri" pitchFamily="34" charset="0"/>
              </a:rPr>
              <a:t> العلمية والفنية</a:t>
            </a:r>
            <a:endParaRPr lang="en-US" sz="1400" b="1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4342" name="AutoShape 15"/>
          <p:cNvSpPr>
            <a:spLocks noChangeArrowheads="1"/>
          </p:cNvSpPr>
          <p:nvPr/>
        </p:nvSpPr>
        <p:spPr bwMode="auto">
          <a:xfrm>
            <a:off x="2197100" y="4187825"/>
            <a:ext cx="1828800" cy="476250"/>
          </a:xfrm>
          <a:prstGeom prst="roundRect">
            <a:avLst>
              <a:gd name="adj" fmla="val 16667"/>
            </a:avLst>
          </a:prstGeom>
          <a:solidFill>
            <a:srgbClr val="00642D"/>
          </a:solidFill>
          <a:ln w="9525">
            <a:solidFill>
              <a:srgbClr val="00642D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ar-EG" sz="1400" b="1">
                <a:solidFill>
                  <a:schemeClr val="bg1"/>
                </a:solidFill>
                <a:latin typeface="Calibri" pitchFamily="34" charset="0"/>
              </a:rPr>
              <a:t>مكتب التقييم</a:t>
            </a:r>
            <a:endParaRPr lang="en-US" sz="1400" b="1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0" name="AutoShape 15"/>
          <p:cNvSpPr>
            <a:spLocks noChangeArrowheads="1"/>
          </p:cNvSpPr>
          <p:nvPr/>
        </p:nvSpPr>
        <p:spPr bwMode="auto">
          <a:xfrm>
            <a:off x="7023100" y="2555875"/>
            <a:ext cx="2120900" cy="2016125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 w="9525">
            <a:solidFill>
              <a:srgbClr val="00642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ar-EG" sz="1000" b="1" dirty="0">
                <a:solidFill>
                  <a:srgbClr val="00642D"/>
                </a:solidFill>
                <a:latin typeface="Calibri" pitchFamily="34" charset="0"/>
              </a:rPr>
              <a:t>المشروعات</a:t>
            </a:r>
            <a:endParaRPr lang="en-US" sz="1000" b="1" dirty="0">
              <a:solidFill>
                <a:srgbClr val="00642D"/>
              </a:solidFill>
              <a:latin typeface="Calibri" pitchFamily="34" charset="0"/>
            </a:endParaRPr>
          </a:p>
          <a:p>
            <a:pPr algn="ctr">
              <a:defRPr/>
            </a:pPr>
            <a:r>
              <a:rPr lang="ar-EG" sz="1000" b="1" dirty="0">
                <a:solidFill>
                  <a:srgbClr val="00642D"/>
                </a:solidFill>
                <a:latin typeface="Calibri" pitchFamily="34" charset="0"/>
              </a:rPr>
              <a:t>البلدان:</a:t>
            </a:r>
            <a:endParaRPr lang="en-US" sz="1000" b="1" dirty="0">
              <a:solidFill>
                <a:srgbClr val="00642D"/>
              </a:solidFill>
              <a:latin typeface="Calibri" pitchFamily="34" charset="0"/>
            </a:endParaRPr>
          </a:p>
          <a:p>
            <a:pPr algn="ctr">
              <a:buFont typeface="Arial" charset="0"/>
              <a:buChar char="•"/>
              <a:defRPr/>
            </a:pPr>
            <a:r>
              <a:rPr lang="ar-EG" sz="1000" b="1" dirty="0">
                <a:solidFill>
                  <a:srgbClr val="00642D"/>
                </a:solidFill>
                <a:latin typeface="Calibri" pitchFamily="34" charset="0"/>
              </a:rPr>
              <a:t>حلقات الوصل الخاصة بالعمليات/المشروعات التابعة </a:t>
            </a:r>
            <a:r>
              <a:rPr lang="ar-EG" sz="1000" b="1" dirty="0" smtClean="0">
                <a:solidFill>
                  <a:srgbClr val="00642D"/>
                </a:solidFill>
                <a:latin typeface="Calibri" pitchFamily="34" charset="0"/>
              </a:rPr>
              <a:t>للمرفق </a:t>
            </a:r>
            <a:endParaRPr lang="en-US" sz="1000" b="1" dirty="0">
              <a:solidFill>
                <a:srgbClr val="00642D"/>
              </a:solidFill>
              <a:latin typeface="Calibri" pitchFamily="34" charset="0"/>
            </a:endParaRPr>
          </a:p>
          <a:p>
            <a:pPr algn="ctr">
              <a:buFont typeface="Arial" charset="0"/>
              <a:buChar char="•"/>
              <a:defRPr/>
            </a:pPr>
            <a:r>
              <a:rPr lang="ar-EG" sz="1000" b="1" dirty="0">
                <a:solidFill>
                  <a:srgbClr val="00642D"/>
                </a:solidFill>
                <a:latin typeface="Calibri" pitchFamily="34" charset="0"/>
              </a:rPr>
              <a:t>حلقات الوصل الخاصة بالاتفاقيات</a:t>
            </a:r>
            <a:endParaRPr lang="en-US" sz="1000" b="1" dirty="0">
              <a:solidFill>
                <a:srgbClr val="00642D"/>
              </a:solidFill>
              <a:latin typeface="Calibri" pitchFamily="34" charset="0"/>
            </a:endParaRPr>
          </a:p>
          <a:p>
            <a:pPr algn="ctr">
              <a:buFont typeface="Arial" charset="0"/>
              <a:buChar char="•"/>
              <a:defRPr/>
            </a:pPr>
            <a:r>
              <a:rPr lang="ar-EG" sz="1000" b="1" dirty="0">
                <a:solidFill>
                  <a:srgbClr val="00642D"/>
                </a:solidFill>
                <a:latin typeface="Calibri" pitchFamily="34" charset="0"/>
              </a:rPr>
              <a:t>غيرها من الهيئات الحكومية الأخرى</a:t>
            </a:r>
            <a:endParaRPr lang="en-US" sz="1000" b="1" dirty="0">
              <a:solidFill>
                <a:srgbClr val="00642D"/>
              </a:solidFill>
              <a:latin typeface="Calibri" pitchFamily="34" charset="0"/>
            </a:endParaRPr>
          </a:p>
          <a:p>
            <a:pPr algn="ctr">
              <a:buFont typeface="Arial" charset="0"/>
              <a:buChar char="•"/>
              <a:defRPr/>
            </a:pPr>
            <a:r>
              <a:rPr lang="ar-EG" sz="1000" b="1" dirty="0">
                <a:solidFill>
                  <a:srgbClr val="00642D"/>
                </a:solidFill>
                <a:latin typeface="Calibri" pitchFamily="34" charset="0"/>
              </a:rPr>
              <a:t>المنظمات غير الحكومية/منظمات المجتمع المدني</a:t>
            </a:r>
            <a:endParaRPr lang="en-US" sz="1000" b="1" dirty="0">
              <a:solidFill>
                <a:srgbClr val="00642D"/>
              </a:solidFill>
              <a:latin typeface="Calibri" pitchFamily="34" charset="0"/>
            </a:endParaRPr>
          </a:p>
          <a:p>
            <a:pPr algn="ctr">
              <a:buFont typeface="Arial" charset="0"/>
              <a:buChar char="•"/>
              <a:defRPr/>
            </a:pPr>
            <a:r>
              <a:rPr lang="ar-EG" sz="1000" b="1" dirty="0">
                <a:solidFill>
                  <a:srgbClr val="00642D"/>
                </a:solidFill>
                <a:latin typeface="Calibri" pitchFamily="34" charset="0"/>
              </a:rPr>
              <a:t>القطاع الخاص</a:t>
            </a:r>
            <a:endParaRPr lang="en-US" sz="1000" b="1" dirty="0">
              <a:solidFill>
                <a:srgbClr val="00642D"/>
              </a:solidFill>
              <a:latin typeface="Calibri" pitchFamily="34" charset="0"/>
            </a:endParaRPr>
          </a:p>
        </p:txBody>
      </p:sp>
      <p:sp>
        <p:nvSpPr>
          <p:cNvPr id="11" name="AutoShape 15"/>
          <p:cNvSpPr>
            <a:spLocks noChangeArrowheads="1"/>
          </p:cNvSpPr>
          <p:nvPr/>
        </p:nvSpPr>
        <p:spPr bwMode="auto">
          <a:xfrm>
            <a:off x="1938338" y="2908300"/>
            <a:ext cx="2211387" cy="1041400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 w="9525">
            <a:solidFill>
              <a:srgbClr val="00642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ar-EG" sz="1200" b="1" dirty="0">
                <a:solidFill>
                  <a:srgbClr val="00642D"/>
                </a:solidFill>
                <a:latin typeface="Calibri" pitchFamily="34" charset="0"/>
              </a:rPr>
              <a:t>مجلس </a:t>
            </a:r>
            <a:r>
              <a:rPr lang="ar-EG" sz="1200" b="1" dirty="0" smtClean="0">
                <a:solidFill>
                  <a:srgbClr val="00642D"/>
                </a:solidFill>
                <a:latin typeface="Calibri" pitchFamily="34" charset="0"/>
              </a:rPr>
              <a:t>المرفق </a:t>
            </a:r>
            <a:endParaRPr lang="en-US" sz="1200" b="1" dirty="0">
              <a:solidFill>
                <a:srgbClr val="00642D"/>
              </a:solidFill>
              <a:latin typeface="Calibri" pitchFamily="34" charset="0"/>
            </a:endParaRPr>
          </a:p>
          <a:p>
            <a:pPr algn="ctr">
              <a:defRPr/>
            </a:pPr>
            <a:r>
              <a:rPr lang="ar-EG" sz="1200" b="1" dirty="0">
                <a:solidFill>
                  <a:srgbClr val="00642D"/>
                </a:solidFill>
                <a:latin typeface="Calibri" pitchFamily="34" charset="0"/>
              </a:rPr>
              <a:t>البلدان: أعضاء المجلس / </a:t>
            </a:r>
            <a:r>
              <a:rPr lang="ar-SA" sz="1200" b="1" dirty="0" smtClean="0">
                <a:solidFill>
                  <a:srgbClr val="00642D"/>
                </a:solidFill>
                <a:latin typeface="Calibri" pitchFamily="34" charset="0"/>
              </a:rPr>
              <a:t>البلدان الأعضاء</a:t>
            </a:r>
            <a:endParaRPr lang="en-US" sz="1200" b="1" dirty="0">
              <a:solidFill>
                <a:srgbClr val="00642D"/>
              </a:solidFill>
              <a:latin typeface="Calibri" pitchFamily="34" charset="0"/>
            </a:endParaRPr>
          </a:p>
        </p:txBody>
      </p:sp>
      <p:sp>
        <p:nvSpPr>
          <p:cNvPr id="12" name="AutoShape 15"/>
          <p:cNvSpPr>
            <a:spLocks noChangeArrowheads="1"/>
          </p:cNvSpPr>
          <p:nvPr/>
        </p:nvSpPr>
        <p:spPr bwMode="auto">
          <a:xfrm>
            <a:off x="152400" y="2195513"/>
            <a:ext cx="1536700" cy="1041400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 w="9525">
            <a:solidFill>
              <a:srgbClr val="00642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ar-EG" sz="1400" b="1" dirty="0">
                <a:solidFill>
                  <a:srgbClr val="00642D"/>
                </a:solidFill>
                <a:latin typeface="Calibri" pitchFamily="34" charset="0"/>
              </a:rPr>
              <a:t>الجمعية العمومية </a:t>
            </a:r>
            <a:r>
              <a:rPr lang="ar-EG" sz="1400" b="1" dirty="0" smtClean="0">
                <a:solidFill>
                  <a:srgbClr val="00642D"/>
                </a:solidFill>
                <a:latin typeface="Calibri" pitchFamily="34" charset="0"/>
              </a:rPr>
              <a:t>للمرفق </a:t>
            </a:r>
            <a:endParaRPr lang="en-US" sz="1400" b="1" dirty="0">
              <a:solidFill>
                <a:srgbClr val="00642D"/>
              </a:solidFill>
              <a:latin typeface="Calibri" pitchFamily="34" charset="0"/>
            </a:endParaRPr>
          </a:p>
        </p:txBody>
      </p:sp>
      <p:sp>
        <p:nvSpPr>
          <p:cNvPr id="13" name="AutoShape 15"/>
          <p:cNvSpPr>
            <a:spLocks noChangeArrowheads="1"/>
          </p:cNvSpPr>
          <p:nvPr/>
        </p:nvSpPr>
        <p:spPr bwMode="auto">
          <a:xfrm>
            <a:off x="85725" y="3738563"/>
            <a:ext cx="1852613" cy="1893887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 w="9525">
            <a:solidFill>
              <a:srgbClr val="00642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ar-EG" sz="1000" b="1" dirty="0">
                <a:solidFill>
                  <a:srgbClr val="00642D"/>
                </a:solidFill>
                <a:latin typeface="Calibri" pitchFamily="34" charset="0"/>
              </a:rPr>
              <a:t>الاتفاقيات</a:t>
            </a:r>
            <a:endParaRPr lang="en-US" sz="1000" b="1" dirty="0">
              <a:solidFill>
                <a:srgbClr val="00642D"/>
              </a:solidFill>
              <a:latin typeface="Calibri" pitchFamily="34" charset="0"/>
            </a:endParaRPr>
          </a:p>
          <a:p>
            <a:pPr algn="ctr">
              <a:buFont typeface="Arial" charset="0"/>
              <a:buChar char="•"/>
              <a:defRPr/>
            </a:pPr>
            <a:r>
              <a:rPr lang="ar-EG" sz="1000" b="1" dirty="0">
                <a:solidFill>
                  <a:srgbClr val="00642D"/>
                </a:solidFill>
                <a:latin typeface="Calibri" pitchFamily="34" charset="0"/>
              </a:rPr>
              <a:t>الاتفاقية المتعلقة بالتنوع البيئي</a:t>
            </a:r>
            <a:endParaRPr lang="en-US" sz="1000" b="1" dirty="0">
              <a:solidFill>
                <a:srgbClr val="00642D"/>
              </a:solidFill>
              <a:latin typeface="Calibri" pitchFamily="34" charset="0"/>
            </a:endParaRPr>
          </a:p>
          <a:p>
            <a:pPr algn="ctr">
              <a:buFont typeface="Arial" charset="0"/>
              <a:buChar char="•"/>
              <a:defRPr/>
            </a:pPr>
            <a:r>
              <a:rPr lang="ar-EG" sz="1000" b="1" dirty="0">
                <a:solidFill>
                  <a:srgbClr val="00642D"/>
                </a:solidFill>
                <a:latin typeface="Calibri" pitchFamily="34" charset="0"/>
              </a:rPr>
              <a:t>اتفاقية الأمم المتحدة الإطارية بشأن تغير المناخ</a:t>
            </a:r>
            <a:endParaRPr lang="en-US" sz="1000" b="1" dirty="0">
              <a:solidFill>
                <a:srgbClr val="00642D"/>
              </a:solidFill>
              <a:latin typeface="Calibri" pitchFamily="34" charset="0"/>
            </a:endParaRPr>
          </a:p>
          <a:p>
            <a:pPr algn="ctr">
              <a:buFont typeface="Arial" charset="0"/>
              <a:buChar char="•"/>
              <a:defRPr/>
            </a:pPr>
            <a:r>
              <a:rPr lang="ar-EG" sz="1000" b="1" dirty="0">
                <a:solidFill>
                  <a:srgbClr val="00642D"/>
                </a:solidFill>
                <a:latin typeface="Calibri" pitchFamily="34" charset="0"/>
              </a:rPr>
              <a:t>اتفاقية ستوكهولم بشأن الملوثات العضوية الثابتة</a:t>
            </a:r>
            <a:endParaRPr lang="en-US" sz="1000" b="1" dirty="0">
              <a:solidFill>
                <a:srgbClr val="00642D"/>
              </a:solidFill>
              <a:latin typeface="Calibri" pitchFamily="34" charset="0"/>
            </a:endParaRPr>
          </a:p>
          <a:p>
            <a:pPr algn="ctr">
              <a:buFont typeface="Arial" charset="0"/>
              <a:buChar char="•"/>
              <a:defRPr/>
            </a:pPr>
            <a:r>
              <a:rPr lang="ar-EG" sz="1000" b="1" dirty="0">
                <a:solidFill>
                  <a:srgbClr val="00642D"/>
                </a:solidFill>
                <a:latin typeface="Calibri" pitchFamily="34" charset="0"/>
              </a:rPr>
              <a:t>اتفاقية الأمم المتحدة لمكافحة التصحر</a:t>
            </a:r>
            <a:endParaRPr lang="en-US" sz="1000" b="1" dirty="0">
              <a:solidFill>
                <a:srgbClr val="00642D"/>
              </a:solidFill>
              <a:latin typeface="Calibri" pitchFamily="34" charset="0"/>
            </a:endParaRPr>
          </a:p>
          <a:p>
            <a:pPr algn="ctr">
              <a:buFont typeface="Arial" charset="0"/>
              <a:buChar char="•"/>
              <a:defRPr/>
            </a:pPr>
            <a:r>
              <a:rPr lang="ar-EG" sz="1000" b="1" dirty="0">
                <a:solidFill>
                  <a:srgbClr val="00642D"/>
                </a:solidFill>
                <a:latin typeface="Calibri" pitchFamily="34" charset="0"/>
              </a:rPr>
              <a:t>بروتوكول مونتريال</a:t>
            </a:r>
            <a:endParaRPr lang="en-US" sz="1000" b="1" dirty="0">
              <a:solidFill>
                <a:srgbClr val="00642D"/>
              </a:solidFill>
              <a:latin typeface="Calibri" pitchFamily="34" charset="0"/>
            </a:endParaRPr>
          </a:p>
          <a:p>
            <a:pPr algn="ctr">
              <a:buFont typeface="Arial" charset="0"/>
              <a:buChar char="•"/>
              <a:defRPr/>
            </a:pPr>
            <a:r>
              <a:rPr lang="ar-EG" sz="1000" b="1" dirty="0">
                <a:solidFill>
                  <a:srgbClr val="00642D"/>
                </a:solidFill>
                <a:latin typeface="Calibri" pitchFamily="34" charset="0"/>
              </a:rPr>
              <a:t>الزئبق</a:t>
            </a:r>
            <a:endParaRPr lang="en-US" sz="1000" b="1" dirty="0">
              <a:solidFill>
                <a:srgbClr val="00642D"/>
              </a:solidFill>
              <a:latin typeface="Calibri" pitchFamily="34" charset="0"/>
            </a:endParaRPr>
          </a:p>
        </p:txBody>
      </p:sp>
      <p:sp>
        <p:nvSpPr>
          <p:cNvPr id="14347" name="Text Box 14"/>
          <p:cNvSpPr txBox="1">
            <a:spLocks noChangeArrowheads="1"/>
          </p:cNvSpPr>
          <p:nvPr/>
        </p:nvSpPr>
        <p:spPr bwMode="auto">
          <a:xfrm>
            <a:off x="206375" y="1371600"/>
            <a:ext cx="1498600" cy="338554"/>
          </a:xfrm>
          <a:prstGeom prst="rect">
            <a:avLst/>
          </a:prstGeom>
          <a:noFill/>
          <a:ln w="28575" cap="rnd">
            <a:solidFill>
              <a:srgbClr val="00642D"/>
            </a:solidFill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ar-SA" sz="1600" dirty="0" smtClean="0">
                <a:solidFill>
                  <a:srgbClr val="4D4D4D"/>
                </a:solidFill>
                <a:latin typeface="Calibri" pitchFamily="34" charset="0"/>
              </a:rPr>
              <a:t>التوجيه</a:t>
            </a:r>
            <a:endParaRPr lang="en-US" sz="1600" dirty="0">
              <a:solidFill>
                <a:srgbClr val="4D4D4D"/>
              </a:solidFill>
              <a:latin typeface="Calibri" pitchFamily="34" charset="0"/>
            </a:endParaRPr>
          </a:p>
        </p:txBody>
      </p:sp>
      <p:sp>
        <p:nvSpPr>
          <p:cNvPr id="14348" name="Text Box 14"/>
          <p:cNvSpPr txBox="1">
            <a:spLocks noChangeArrowheads="1"/>
          </p:cNvSpPr>
          <p:nvPr/>
        </p:nvSpPr>
        <p:spPr bwMode="auto">
          <a:xfrm>
            <a:off x="3746500" y="1371600"/>
            <a:ext cx="1498600" cy="365125"/>
          </a:xfrm>
          <a:prstGeom prst="rect">
            <a:avLst/>
          </a:prstGeom>
          <a:noFill/>
          <a:ln w="28575" cap="rnd">
            <a:solidFill>
              <a:srgbClr val="00642D"/>
            </a:solidFill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ar-EG" sz="1600">
                <a:solidFill>
                  <a:srgbClr val="4D4D4D"/>
                </a:solidFill>
                <a:latin typeface="Calibri" pitchFamily="34" charset="0"/>
              </a:rPr>
              <a:t>العمليات</a:t>
            </a:r>
            <a:endParaRPr lang="en-US" sz="1600">
              <a:solidFill>
                <a:srgbClr val="4D4D4D"/>
              </a:solidFill>
              <a:latin typeface="Calibri" pitchFamily="34" charset="0"/>
            </a:endParaRPr>
          </a:p>
        </p:txBody>
      </p:sp>
      <p:sp>
        <p:nvSpPr>
          <p:cNvPr id="14349" name="Text Box 14"/>
          <p:cNvSpPr txBox="1">
            <a:spLocks noChangeArrowheads="1"/>
          </p:cNvSpPr>
          <p:nvPr/>
        </p:nvSpPr>
        <p:spPr bwMode="auto">
          <a:xfrm>
            <a:off x="7213600" y="1371600"/>
            <a:ext cx="1498600" cy="338554"/>
          </a:xfrm>
          <a:prstGeom prst="rect">
            <a:avLst/>
          </a:prstGeom>
          <a:noFill/>
          <a:ln w="28575" cap="rnd">
            <a:solidFill>
              <a:srgbClr val="00642D"/>
            </a:solidFill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ar-SA" sz="1600" dirty="0" smtClean="0">
                <a:solidFill>
                  <a:srgbClr val="4D4D4D"/>
                </a:solidFill>
                <a:latin typeface="Calibri" pitchFamily="34" charset="0"/>
              </a:rPr>
              <a:t>العمل</a:t>
            </a:r>
            <a:endParaRPr lang="en-US" sz="1600" dirty="0">
              <a:solidFill>
                <a:srgbClr val="4D4D4D"/>
              </a:solidFill>
              <a:latin typeface="Calibri" pitchFamily="34" charset="0"/>
            </a:endParaRPr>
          </a:p>
        </p:txBody>
      </p:sp>
      <p:sp>
        <p:nvSpPr>
          <p:cNvPr id="14350" name="Line 11"/>
          <p:cNvSpPr>
            <a:spLocks noChangeShapeType="1"/>
          </p:cNvSpPr>
          <p:nvPr/>
        </p:nvSpPr>
        <p:spPr bwMode="auto">
          <a:xfrm flipH="1">
            <a:off x="920750" y="3236913"/>
            <a:ext cx="0" cy="501650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51" name="Line 11"/>
          <p:cNvSpPr>
            <a:spLocks noChangeShapeType="1"/>
          </p:cNvSpPr>
          <p:nvPr/>
        </p:nvSpPr>
        <p:spPr bwMode="auto">
          <a:xfrm>
            <a:off x="936625" y="3481388"/>
            <a:ext cx="958850" cy="0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352" name="Line 11"/>
          <p:cNvSpPr>
            <a:spLocks noChangeShapeType="1"/>
          </p:cNvSpPr>
          <p:nvPr/>
        </p:nvSpPr>
        <p:spPr bwMode="auto">
          <a:xfrm>
            <a:off x="3009900" y="2728913"/>
            <a:ext cx="0" cy="179387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353" name="Line 11"/>
          <p:cNvSpPr>
            <a:spLocks noChangeShapeType="1"/>
          </p:cNvSpPr>
          <p:nvPr/>
        </p:nvSpPr>
        <p:spPr bwMode="auto">
          <a:xfrm flipV="1">
            <a:off x="3009900" y="3949700"/>
            <a:ext cx="0" cy="215900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354" name="Line 11"/>
          <p:cNvSpPr>
            <a:spLocks noChangeShapeType="1"/>
          </p:cNvSpPr>
          <p:nvPr/>
        </p:nvSpPr>
        <p:spPr bwMode="auto">
          <a:xfrm>
            <a:off x="4156075" y="3470275"/>
            <a:ext cx="227013" cy="0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355" name="Line 11"/>
          <p:cNvSpPr>
            <a:spLocks noChangeShapeType="1"/>
          </p:cNvSpPr>
          <p:nvPr/>
        </p:nvSpPr>
        <p:spPr bwMode="auto">
          <a:xfrm>
            <a:off x="5297488" y="3470275"/>
            <a:ext cx="265112" cy="0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356" name="Line 11"/>
          <p:cNvSpPr>
            <a:spLocks noChangeShapeType="1"/>
          </p:cNvSpPr>
          <p:nvPr/>
        </p:nvSpPr>
        <p:spPr bwMode="auto">
          <a:xfrm>
            <a:off x="6711950" y="3455988"/>
            <a:ext cx="333375" cy="0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357" name="Line 11"/>
          <p:cNvSpPr>
            <a:spLocks noChangeShapeType="1"/>
          </p:cNvSpPr>
          <p:nvPr/>
        </p:nvSpPr>
        <p:spPr bwMode="auto">
          <a:xfrm flipV="1">
            <a:off x="1895475" y="1541463"/>
            <a:ext cx="1685925" cy="4762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358" name="Line 11"/>
          <p:cNvSpPr>
            <a:spLocks noChangeShapeType="1"/>
          </p:cNvSpPr>
          <p:nvPr/>
        </p:nvSpPr>
        <p:spPr bwMode="auto">
          <a:xfrm>
            <a:off x="5429250" y="1541463"/>
            <a:ext cx="1593850" cy="4762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6" name="AutoShape 15"/>
          <p:cNvSpPr>
            <a:spLocks noChangeArrowheads="1"/>
          </p:cNvSpPr>
          <p:nvPr/>
        </p:nvSpPr>
        <p:spPr bwMode="auto">
          <a:xfrm>
            <a:off x="4956175" y="2097088"/>
            <a:ext cx="947738" cy="762000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 w="9525">
            <a:solidFill>
              <a:srgbClr val="00642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ar-EG" sz="1600" b="1" dirty="0">
                <a:solidFill>
                  <a:srgbClr val="00642D"/>
                </a:solidFill>
                <a:latin typeface="Calibri" pitchFamily="34" charset="0"/>
              </a:rPr>
              <a:t>القيَم على </a:t>
            </a:r>
          </a:p>
          <a:p>
            <a:pPr algn="ctr">
              <a:defRPr/>
            </a:pPr>
            <a:r>
              <a:rPr lang="ar-EG" sz="1600" b="1" dirty="0" smtClean="0">
                <a:solidFill>
                  <a:srgbClr val="00642D"/>
                </a:solidFill>
                <a:latin typeface="Calibri" pitchFamily="34" charset="0"/>
              </a:rPr>
              <a:t>المرفق </a:t>
            </a:r>
            <a:endParaRPr lang="en-US" sz="1200" b="1" dirty="0">
              <a:solidFill>
                <a:srgbClr val="00642D"/>
              </a:solidFill>
              <a:latin typeface="Calibri" pitchFamily="34" charset="0"/>
            </a:endParaRPr>
          </a:p>
        </p:txBody>
      </p:sp>
      <p:sp>
        <p:nvSpPr>
          <p:cNvPr id="14360" name="Line 11"/>
          <p:cNvSpPr>
            <a:spLocks noChangeShapeType="1"/>
          </p:cNvSpPr>
          <p:nvPr/>
        </p:nvSpPr>
        <p:spPr bwMode="auto">
          <a:xfrm>
            <a:off x="5426075" y="2884488"/>
            <a:ext cx="3175" cy="585787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Content Placeholder 2"/>
          <p:cNvSpPr>
            <a:spLocks noGrp="1"/>
          </p:cNvSpPr>
          <p:nvPr>
            <p:ph idx="1"/>
          </p:nvPr>
        </p:nvSpPr>
        <p:spPr>
          <a:xfrm>
            <a:off x="685800" y="1143000"/>
            <a:ext cx="8115300" cy="4419600"/>
          </a:xfrm>
        </p:spPr>
        <p:txBody>
          <a:bodyPr/>
          <a:lstStyle/>
          <a:p>
            <a:pPr marL="0" indent="0" algn="r" rtl="1">
              <a:buFont typeface="Arial" charset="0"/>
              <a:buNone/>
            </a:pPr>
            <a:r>
              <a:rPr lang="ar-EG" sz="3200" b="1" dirty="0" smtClean="0">
                <a:solidFill>
                  <a:srgbClr val="00642D"/>
                </a:solidFill>
              </a:rPr>
              <a:t>الجهة المنفذة – الإشراف على المشروع</a:t>
            </a:r>
            <a:endParaRPr lang="en-US" sz="3200" b="1" dirty="0" smtClean="0">
              <a:solidFill>
                <a:srgbClr val="00642D"/>
              </a:solidFill>
            </a:endParaRPr>
          </a:p>
          <a:p>
            <a:pPr marL="0" indent="0" algn="r" rtl="1">
              <a:buFont typeface="Arial" charset="0"/>
              <a:buNone/>
            </a:pPr>
            <a:endParaRPr lang="en-US" sz="1000" dirty="0" smtClean="0">
              <a:solidFill>
                <a:srgbClr val="4D4D4D"/>
              </a:solidFill>
            </a:endParaRPr>
          </a:p>
          <a:p>
            <a:pPr lvl="1" algn="r" rtl="1"/>
            <a:r>
              <a:rPr lang="ar-EG" sz="2800" dirty="0" smtClean="0">
                <a:solidFill>
                  <a:srgbClr val="4D4D4D"/>
                </a:solidFill>
              </a:rPr>
              <a:t>ضمان جودة الإعداد</a:t>
            </a:r>
            <a:endParaRPr lang="en-US" sz="2800" dirty="0" smtClean="0">
              <a:solidFill>
                <a:srgbClr val="4D4D4D"/>
              </a:solidFill>
            </a:endParaRPr>
          </a:p>
          <a:p>
            <a:pPr lvl="1" algn="r" rtl="1"/>
            <a:r>
              <a:rPr lang="ar-EG" sz="2800" dirty="0" smtClean="0">
                <a:solidFill>
                  <a:srgbClr val="4D4D4D"/>
                </a:solidFill>
              </a:rPr>
              <a:t>صرف الأموال للجهة المنفذة</a:t>
            </a:r>
            <a:endParaRPr lang="en-US" sz="2800" dirty="0" smtClean="0">
              <a:solidFill>
                <a:srgbClr val="4D4D4D"/>
              </a:solidFill>
            </a:endParaRPr>
          </a:p>
          <a:p>
            <a:pPr lvl="1" algn="r" rtl="1"/>
            <a:r>
              <a:rPr lang="ar-EG" sz="2800" dirty="0" smtClean="0">
                <a:solidFill>
                  <a:srgbClr val="4D4D4D"/>
                </a:solidFill>
              </a:rPr>
              <a:t>الإشراف على التنفيذ</a:t>
            </a:r>
            <a:endParaRPr lang="en-US" sz="2800" dirty="0" smtClean="0">
              <a:solidFill>
                <a:srgbClr val="4D4D4D"/>
              </a:solidFill>
            </a:endParaRPr>
          </a:p>
          <a:p>
            <a:pPr lvl="1" algn="r" rtl="1"/>
            <a:r>
              <a:rPr lang="ar-EG" sz="2800" dirty="0" smtClean="0">
                <a:solidFill>
                  <a:srgbClr val="4D4D4D"/>
                </a:solidFill>
              </a:rPr>
              <a:t>الخضوع للمساءلة أمام مجلس المرفق </a:t>
            </a:r>
            <a:endParaRPr lang="en-US" sz="2800" dirty="0" smtClean="0">
              <a:solidFill>
                <a:srgbClr val="4D4D4D"/>
              </a:solidFill>
            </a:endParaRPr>
          </a:p>
          <a:p>
            <a:pPr lvl="1" algn="r" rtl="1"/>
            <a:r>
              <a:rPr lang="ar-EG" sz="2800" dirty="0" smtClean="0">
                <a:solidFill>
                  <a:srgbClr val="4D4D4D"/>
                </a:solidFill>
              </a:rPr>
              <a:t>إ</a:t>
            </a:r>
            <a:r>
              <a:rPr lang="ar-SA" sz="2800" dirty="0" err="1" smtClean="0">
                <a:solidFill>
                  <a:srgbClr val="4D4D4D"/>
                </a:solidFill>
              </a:rPr>
              <a:t>حاطة</a:t>
            </a:r>
            <a:r>
              <a:rPr lang="ar-SA" sz="2800" dirty="0" smtClean="0">
                <a:solidFill>
                  <a:srgbClr val="4D4D4D"/>
                </a:solidFill>
              </a:rPr>
              <a:t> مسؤول الاتصال الخاص بالعمليات بما يجري بصورة مستمرة </a:t>
            </a:r>
          </a:p>
          <a:p>
            <a:pPr lvl="1" algn="r" rtl="1"/>
            <a:r>
              <a:rPr lang="ar-EG" sz="2800" dirty="0" smtClean="0">
                <a:solidFill>
                  <a:srgbClr val="4D4D4D"/>
                </a:solidFill>
              </a:rPr>
              <a:t>تأمين الحصول على </a:t>
            </a:r>
            <a:r>
              <a:rPr lang="ar-SA" sz="2800" dirty="0" smtClean="0">
                <a:solidFill>
                  <a:srgbClr val="4D4D4D"/>
                </a:solidFill>
              </a:rPr>
              <a:t>التزام </a:t>
            </a:r>
            <a:r>
              <a:rPr lang="ar-EG" sz="2800" dirty="0" smtClean="0">
                <a:solidFill>
                  <a:srgbClr val="4D4D4D"/>
                </a:solidFill>
              </a:rPr>
              <a:t>بالمشاركة في التمويل</a:t>
            </a:r>
            <a:endParaRPr lang="en-US" sz="2800" dirty="0" smtClean="0">
              <a:solidFill>
                <a:srgbClr val="4D4D4D"/>
              </a:solidFill>
            </a:endParaRPr>
          </a:p>
        </p:txBody>
      </p:sp>
      <p:sp>
        <p:nvSpPr>
          <p:cNvPr id="6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ar-EG" sz="4000" b="1" dirty="0">
                <a:solidFill>
                  <a:srgbClr val="00642D"/>
                </a:solidFill>
                <a:latin typeface="Calibri" pitchFamily="34" charset="0"/>
              </a:rPr>
              <a:t>مسؤولية </a:t>
            </a:r>
            <a:r>
              <a:rPr lang="ar-EG" sz="4000" b="1" dirty="0" smtClean="0">
                <a:solidFill>
                  <a:srgbClr val="00642D"/>
                </a:solidFill>
                <a:latin typeface="Calibri" pitchFamily="34" charset="0"/>
              </a:rPr>
              <a:t>وكالات المرفق </a:t>
            </a:r>
            <a:endParaRPr lang="en-US" sz="40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Content Placeholder 2"/>
          <p:cNvSpPr>
            <a:spLocks noGrp="1"/>
          </p:cNvSpPr>
          <p:nvPr>
            <p:ph idx="1"/>
          </p:nvPr>
        </p:nvSpPr>
        <p:spPr>
          <a:xfrm>
            <a:off x="609600" y="1143000"/>
            <a:ext cx="7924800" cy="3733800"/>
          </a:xfrm>
        </p:spPr>
        <p:txBody>
          <a:bodyPr/>
          <a:lstStyle/>
          <a:p>
            <a:pPr marL="0" indent="0" algn="r" rtl="1">
              <a:spcBef>
                <a:spcPts val="1800"/>
              </a:spcBef>
              <a:buFont typeface="Arial" charset="0"/>
              <a:buNone/>
            </a:pPr>
            <a:r>
              <a:rPr lang="ar-EG" sz="3200" b="1" dirty="0" smtClean="0">
                <a:solidFill>
                  <a:srgbClr val="00642D"/>
                </a:solidFill>
              </a:rPr>
              <a:t>ال</a:t>
            </a:r>
            <a:r>
              <a:rPr lang="ar-SA" sz="3200" b="1" dirty="0" smtClean="0">
                <a:solidFill>
                  <a:srgbClr val="00642D"/>
                </a:solidFill>
              </a:rPr>
              <a:t>هيئة</a:t>
            </a:r>
            <a:r>
              <a:rPr lang="ar-EG" sz="3200" b="1" dirty="0" smtClean="0">
                <a:solidFill>
                  <a:srgbClr val="00642D"/>
                </a:solidFill>
              </a:rPr>
              <a:t> المنفذة – إدارة المشروع</a:t>
            </a:r>
            <a:endParaRPr lang="en-US" sz="3200" b="1" dirty="0" smtClean="0">
              <a:solidFill>
                <a:srgbClr val="00642D"/>
              </a:solidFill>
            </a:endParaRPr>
          </a:p>
          <a:p>
            <a:pPr lvl="1" algn="r" rtl="1">
              <a:buFont typeface="Arial" charset="0"/>
              <a:buNone/>
            </a:pPr>
            <a:endParaRPr lang="en-US" sz="1000" dirty="0" smtClean="0"/>
          </a:p>
          <a:p>
            <a:pPr lvl="1" algn="r" rtl="1"/>
            <a:r>
              <a:rPr lang="ar-EG" sz="2800" dirty="0" smtClean="0">
                <a:solidFill>
                  <a:srgbClr val="4D4D4D"/>
                </a:solidFill>
              </a:rPr>
              <a:t>تحقيق النواتج المطلوبة من المشروع</a:t>
            </a:r>
            <a:endParaRPr lang="en-US" sz="2800" dirty="0" smtClean="0">
              <a:solidFill>
                <a:srgbClr val="4D4D4D"/>
              </a:solidFill>
            </a:endParaRPr>
          </a:p>
          <a:p>
            <a:pPr lvl="1" algn="r" rtl="1"/>
            <a:r>
              <a:rPr lang="ar-EG" sz="2800" dirty="0" smtClean="0">
                <a:solidFill>
                  <a:srgbClr val="4D4D4D"/>
                </a:solidFill>
              </a:rPr>
              <a:t>تسيير الإدارة اليومية للأموال</a:t>
            </a:r>
            <a:endParaRPr lang="en-US" sz="2800" dirty="0" smtClean="0">
              <a:solidFill>
                <a:srgbClr val="4D4D4D"/>
              </a:solidFill>
            </a:endParaRPr>
          </a:p>
          <a:p>
            <a:pPr lvl="1" algn="r" rtl="1"/>
            <a:r>
              <a:rPr lang="ar-SA" sz="2800" dirty="0" smtClean="0">
                <a:solidFill>
                  <a:srgbClr val="4D4D4D"/>
                </a:solidFill>
              </a:rPr>
              <a:t>رفع تقارير ب</a:t>
            </a:r>
            <a:r>
              <a:rPr lang="ar-EG" sz="2800" dirty="0" smtClean="0">
                <a:solidFill>
                  <a:srgbClr val="4D4D4D"/>
                </a:solidFill>
              </a:rPr>
              <a:t>النتائج واستخدام الأموال</a:t>
            </a:r>
            <a:endParaRPr lang="en-US" sz="2800" dirty="0" smtClean="0">
              <a:solidFill>
                <a:srgbClr val="4D4D4D"/>
              </a:solidFill>
            </a:endParaRPr>
          </a:p>
          <a:p>
            <a:pPr lvl="1"/>
            <a:endParaRPr lang="en-US" dirty="0" smtClean="0"/>
          </a:p>
        </p:txBody>
      </p:sp>
      <p:sp>
        <p:nvSpPr>
          <p:cNvPr id="6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ar-EG" sz="4000" b="1" dirty="0">
                <a:solidFill>
                  <a:srgbClr val="00642D"/>
                </a:solidFill>
                <a:latin typeface="Calibri" pitchFamily="34" charset="0"/>
              </a:rPr>
              <a:t>مسؤولية </a:t>
            </a:r>
            <a:r>
              <a:rPr lang="ar-EG" sz="4000" b="1" dirty="0" smtClean="0">
                <a:solidFill>
                  <a:srgbClr val="00642D"/>
                </a:solidFill>
                <a:latin typeface="Calibri" pitchFamily="34" charset="0"/>
              </a:rPr>
              <a:t>وكالات المرفق </a:t>
            </a:r>
            <a:endParaRPr lang="en-US" sz="40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506" name="Group 9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270312"/>
              </p:ext>
            </p:extLst>
          </p:nvPr>
        </p:nvGraphicFramePr>
        <p:xfrm>
          <a:off x="304800" y="1066800"/>
          <a:ext cx="8610600" cy="5385248"/>
        </p:xfrm>
        <a:graphic>
          <a:graphicData uri="http://schemas.openxmlformats.org/drawingml/2006/table">
            <a:tbl>
              <a:tblPr/>
              <a:tblGrid>
                <a:gridCol w="3151188"/>
                <a:gridCol w="958850"/>
                <a:gridCol w="719137"/>
                <a:gridCol w="904875"/>
                <a:gridCol w="590550"/>
                <a:gridCol w="1370013"/>
                <a:gridCol w="915987"/>
              </a:tblGrid>
              <a:tr h="44450">
                <a:tc rowSpan="3"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F497D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 </a:t>
                      </a:r>
                      <a:r>
                        <a:rPr kumimoji="0" lang="ar-EG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F497D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توزيعات الهيئة الاستشارية أثناء التجديد الخامس</a:t>
                      </a:r>
                      <a:endParaRPr kumimoji="0" lang="fr-FR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F497D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42333" marR="42333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EG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التجديد الخامس لموارد المرفق </a:t>
                      </a:r>
                      <a:endParaRPr kumimoji="0" lang="fr-FR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2333" marR="423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EG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ما تم استغلاله من المخصصات (بالمليون دولار)</a:t>
                      </a:r>
                      <a:endParaRPr kumimoji="0" lang="fr-FR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2333" marR="423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 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2333" marR="423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889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EG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تجديد الموارد</a:t>
                      </a:r>
                      <a:endParaRPr kumimoji="0" lang="fr-FR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2333" marR="423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EG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4.25 مليار دولار</a:t>
                      </a:r>
                      <a:endParaRPr kumimoji="0" lang="fr-FR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2333" marR="423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4608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EG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المحافظ المالية للهيئة الاستشارية (بالمليون دولار)</a:t>
                      </a:r>
                      <a:endParaRPr kumimoji="0" lang="fr-FR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2333" marR="423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8938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EG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البلد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2333" marR="42333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EG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تغير المناخ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2333" marR="423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EG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التنوع </a:t>
                      </a:r>
                      <a:r>
                        <a:rPr kumimoji="0" lang="ar-SA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البيولوجي</a:t>
                      </a:r>
                      <a:endParaRPr kumimoji="0" lang="fr-F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2333" marR="423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EG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تدهور التربة</a:t>
                      </a:r>
                      <a:endParaRPr kumimoji="0" lang="fr-F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2333" marR="423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EG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المجموع</a:t>
                      </a:r>
                      <a:endParaRPr kumimoji="0" lang="fr-F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2333" marR="423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EG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المجموع</a:t>
                      </a:r>
                      <a:endParaRPr kumimoji="0" lang="fr-FR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2333" marR="423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بصورة </a:t>
                      </a:r>
                      <a:r>
                        <a:rPr kumimoji="0" lang="ar-EG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مرنة</a:t>
                      </a:r>
                      <a:endParaRPr kumimoji="0" lang="fr-F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2333" marR="423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88938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EG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بنن</a:t>
                      </a:r>
                      <a:endParaRPr kumimoji="0" lang="fr-FR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2333" marR="423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2.0</a:t>
                      </a:r>
                    </a:p>
                  </a:txBody>
                  <a:tcPr marL="42333" marR="423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1.5</a:t>
                      </a:r>
                    </a:p>
                  </a:txBody>
                  <a:tcPr marL="42333" marR="423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4.65</a:t>
                      </a:r>
                    </a:p>
                  </a:txBody>
                  <a:tcPr marL="42333" marR="423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8.15</a:t>
                      </a:r>
                    </a:p>
                  </a:txBody>
                  <a:tcPr marL="42333" marR="423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4.5</a:t>
                      </a:r>
                    </a:p>
                  </a:txBody>
                  <a:tcPr marL="42333" marR="423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EG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لا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2333" marR="423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4"/>
                    </a:solidFill>
                  </a:tcPr>
                </a:tc>
              </a:tr>
              <a:tr h="388938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EG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كوت ديفوار</a:t>
                      </a:r>
                      <a:endParaRPr kumimoji="0" lang="fr-FR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2333" marR="423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2.0</a:t>
                      </a:r>
                    </a:p>
                  </a:txBody>
                  <a:tcPr marL="42333" marR="423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3.25</a:t>
                      </a:r>
                    </a:p>
                  </a:txBody>
                  <a:tcPr marL="42333" marR="423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2.94</a:t>
                      </a:r>
                    </a:p>
                  </a:txBody>
                  <a:tcPr marL="42333" marR="423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8.19</a:t>
                      </a:r>
                    </a:p>
                  </a:txBody>
                  <a:tcPr marL="42333" marR="423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5.18</a:t>
                      </a:r>
                      <a:endParaRPr kumimoji="0" lang="fr-FR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2333" marR="423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EG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لا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2333" marR="423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4"/>
                    </a:solidFill>
                  </a:tcPr>
                </a:tc>
              </a:tr>
              <a:tr h="388938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EG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غانا</a:t>
                      </a:r>
                      <a:endParaRPr kumimoji="0" lang="fr-FR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2333" marR="423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2.45</a:t>
                      </a:r>
                    </a:p>
                  </a:txBody>
                  <a:tcPr marL="42333" marR="423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2.62</a:t>
                      </a:r>
                    </a:p>
                  </a:txBody>
                  <a:tcPr marL="42333" marR="423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3.78</a:t>
                      </a:r>
                    </a:p>
                  </a:txBody>
                  <a:tcPr marL="42333" marR="423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8.85</a:t>
                      </a:r>
                    </a:p>
                  </a:txBody>
                  <a:tcPr marL="42333" marR="423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8.5</a:t>
                      </a:r>
                    </a:p>
                  </a:txBody>
                  <a:tcPr marL="42333" marR="423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EG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لا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2333" marR="423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4"/>
                    </a:solidFill>
                  </a:tcPr>
                </a:tc>
              </a:tr>
              <a:tr h="388938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EG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غينيا</a:t>
                      </a:r>
                      <a:endParaRPr kumimoji="0" lang="fr-FR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2333" marR="423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2.0</a:t>
                      </a:r>
                    </a:p>
                  </a:txBody>
                  <a:tcPr marL="42333" marR="423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2.43</a:t>
                      </a:r>
                    </a:p>
                  </a:txBody>
                  <a:tcPr marL="42333" marR="423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1.5</a:t>
                      </a:r>
                    </a:p>
                  </a:txBody>
                  <a:tcPr marL="42333" marR="423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5.93</a:t>
                      </a:r>
                    </a:p>
                  </a:txBody>
                  <a:tcPr marL="42333" marR="423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5.9</a:t>
                      </a:r>
                    </a:p>
                  </a:txBody>
                  <a:tcPr marL="42333" marR="423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EG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نعم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2333" marR="423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4"/>
                    </a:solidFill>
                  </a:tcPr>
                </a:tc>
              </a:tr>
              <a:tr h="388938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EG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ليبيريا</a:t>
                      </a:r>
                      <a:endParaRPr kumimoji="0" lang="fr-FR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2333" marR="423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2.0</a:t>
                      </a:r>
                    </a:p>
                  </a:txBody>
                  <a:tcPr marL="42333" marR="423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2.42</a:t>
                      </a:r>
                    </a:p>
                  </a:txBody>
                  <a:tcPr marL="42333" marR="423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0.62</a:t>
                      </a:r>
                    </a:p>
                  </a:txBody>
                  <a:tcPr marL="42333" marR="423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5.04</a:t>
                      </a:r>
                    </a:p>
                  </a:txBody>
                  <a:tcPr marL="42333" marR="423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3.9</a:t>
                      </a:r>
                      <a:endParaRPr kumimoji="0" lang="fr-FR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2333" marR="423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EG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نعم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2333" marR="423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4"/>
                    </a:solidFill>
                  </a:tcPr>
                </a:tc>
              </a:tr>
              <a:tr h="388938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EG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نيجيريا</a:t>
                      </a:r>
                      <a:endParaRPr kumimoji="0" lang="fr-FR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2333" marR="423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14.29 </a:t>
                      </a:r>
                    </a:p>
                  </a:txBody>
                  <a:tcPr marL="42333" marR="423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5.64</a:t>
                      </a:r>
                    </a:p>
                  </a:txBody>
                  <a:tcPr marL="42333" marR="423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3.14</a:t>
                      </a:r>
                    </a:p>
                  </a:txBody>
                  <a:tcPr marL="42333" marR="423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23.07</a:t>
                      </a:r>
                    </a:p>
                  </a:txBody>
                  <a:tcPr marL="42333" marR="423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15.3</a:t>
                      </a:r>
                    </a:p>
                  </a:txBody>
                  <a:tcPr marL="42333" marR="423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EG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لا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2333" marR="423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4"/>
                    </a:solidFill>
                  </a:tcPr>
                </a:tc>
              </a:tr>
              <a:tr h="388938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EG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سيراليون</a:t>
                      </a:r>
                      <a:endParaRPr kumimoji="0" lang="fr-FR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2333" marR="423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2.0</a:t>
                      </a:r>
                    </a:p>
                  </a:txBody>
                  <a:tcPr marL="42333" marR="423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1.5</a:t>
                      </a:r>
                    </a:p>
                  </a:txBody>
                  <a:tcPr marL="42333" marR="423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0.68</a:t>
                      </a:r>
                    </a:p>
                  </a:txBody>
                  <a:tcPr marL="42333" marR="423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4.18</a:t>
                      </a:r>
                    </a:p>
                  </a:txBody>
                  <a:tcPr marL="42333" marR="423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3.5</a:t>
                      </a:r>
                    </a:p>
                  </a:txBody>
                  <a:tcPr marL="42333" marR="423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EG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نعم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2333" marR="423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4"/>
                    </a:solidFill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EG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توغو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2333" marR="423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2.0</a:t>
                      </a:r>
                    </a:p>
                  </a:txBody>
                  <a:tcPr marL="42333" marR="423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1.5</a:t>
                      </a:r>
                    </a:p>
                  </a:txBody>
                  <a:tcPr marL="42333" marR="423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1.99</a:t>
                      </a:r>
                    </a:p>
                  </a:txBody>
                  <a:tcPr marL="42333" marR="423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5.49</a:t>
                      </a:r>
                    </a:p>
                  </a:txBody>
                  <a:tcPr marL="42333" marR="423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5,49</a:t>
                      </a:r>
                    </a:p>
                  </a:txBody>
                  <a:tcPr marL="42333" marR="423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EG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نعم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2333" marR="4233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EF4"/>
                    </a:solidFill>
                  </a:tcPr>
                </a:tc>
              </a:tr>
            </a:tbl>
          </a:graphicData>
        </a:graphic>
      </p:graphicFrame>
      <p:sp>
        <p:nvSpPr>
          <p:cNvPr id="3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rtl="1">
              <a:defRPr/>
            </a:pPr>
            <a:r>
              <a:rPr lang="ar-EG" sz="4000" b="1" dirty="0">
                <a:solidFill>
                  <a:srgbClr val="00642D"/>
                </a:solidFill>
                <a:latin typeface="Calibri" pitchFamily="34" charset="0"/>
              </a:rPr>
              <a:t>توزيع الهيئة الاستشارية للمخصصات أثناء التجديد   الخامس </a:t>
            </a:r>
            <a:r>
              <a:rPr lang="ar-EG" sz="4000" b="1" dirty="0" smtClean="0">
                <a:solidFill>
                  <a:srgbClr val="00642D"/>
                </a:solidFill>
                <a:latin typeface="Calibri" pitchFamily="34" charset="0"/>
              </a:rPr>
              <a:t>للمرفق </a:t>
            </a:r>
            <a:endParaRPr lang="en-US" sz="40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Content Placeholder 4"/>
          <p:cNvSpPr>
            <a:spLocks noGrp="1"/>
          </p:cNvSpPr>
          <p:nvPr>
            <p:ph idx="1"/>
          </p:nvPr>
        </p:nvSpPr>
        <p:spPr>
          <a:xfrm>
            <a:off x="457200" y="1112838"/>
            <a:ext cx="8305800" cy="4906962"/>
          </a:xfrm>
        </p:spPr>
        <p:txBody>
          <a:bodyPr/>
          <a:lstStyle/>
          <a:p>
            <a:pPr marL="0" indent="0" algn="r" rtl="1" eaLnBrk="1" hangingPunct="1">
              <a:buFont typeface="Arial" charset="0"/>
              <a:buNone/>
            </a:pPr>
            <a:r>
              <a:rPr lang="ar-EG" sz="2600" b="1" dirty="0" smtClean="0">
                <a:solidFill>
                  <a:srgbClr val="00642D"/>
                </a:solidFill>
              </a:rPr>
              <a:t>تاريخ البدء</a:t>
            </a:r>
            <a:endParaRPr lang="en-US" sz="2600" b="1" dirty="0" smtClean="0">
              <a:solidFill>
                <a:srgbClr val="00642D"/>
              </a:solidFill>
            </a:endParaRPr>
          </a:p>
          <a:p>
            <a:pPr marL="342900" lvl="1" indent="-342900" algn="r" rtl="1">
              <a:buFont typeface="Arial" charset="0"/>
              <a:buChar char="•"/>
            </a:pPr>
            <a:r>
              <a:rPr lang="ar-EG" dirty="0" smtClean="0">
                <a:solidFill>
                  <a:srgbClr val="4D4D4D"/>
                </a:solidFill>
              </a:rPr>
              <a:t>طلب المجلس من السكرتارية البدء في تنفيذ الهيكل الجديد اعتباراً من أول يناير/كانون الثاني 2013. </a:t>
            </a:r>
            <a:endParaRPr lang="en-US" dirty="0" smtClean="0">
              <a:solidFill>
                <a:srgbClr val="4D4D4D"/>
              </a:solidFill>
            </a:endParaRPr>
          </a:p>
          <a:p>
            <a:pPr marL="342900" lvl="1" indent="-342900" algn="r" rtl="1">
              <a:buFont typeface="Arial" charset="0"/>
              <a:buChar char="•"/>
            </a:pPr>
            <a:endParaRPr lang="en-US" sz="2500" dirty="0" smtClean="0"/>
          </a:p>
          <a:p>
            <a:pPr marL="342900" lvl="1" indent="-342900" algn="r" rtl="1" eaLnBrk="1" hangingPunct="1">
              <a:buFont typeface="Arial" charset="0"/>
              <a:buNone/>
            </a:pPr>
            <a:r>
              <a:rPr lang="ar-EG" sz="2600" b="1" dirty="0" smtClean="0">
                <a:solidFill>
                  <a:srgbClr val="00642D"/>
                </a:solidFill>
              </a:rPr>
              <a:t>النسب المئوية</a:t>
            </a:r>
            <a:endParaRPr lang="en-US" sz="2600" b="1" dirty="0" smtClean="0">
              <a:solidFill>
                <a:srgbClr val="00642D"/>
              </a:solidFill>
            </a:endParaRPr>
          </a:p>
          <a:p>
            <a:pPr marL="342900" lvl="1" indent="-342900" algn="r" rtl="1">
              <a:buFont typeface="Arial" charset="0"/>
              <a:buChar char="•"/>
            </a:pPr>
            <a:r>
              <a:rPr lang="ar-EG" dirty="0" smtClean="0">
                <a:solidFill>
                  <a:srgbClr val="4D4D4D"/>
                </a:solidFill>
              </a:rPr>
              <a:t>تخضع كافة المشروعات التي </a:t>
            </a:r>
            <a:r>
              <a:rPr lang="ar-SA" dirty="0" smtClean="0">
                <a:solidFill>
                  <a:srgbClr val="4D4D4D"/>
                </a:solidFill>
              </a:rPr>
              <a:t>وافق عليها/اعتمدها المدير التنفيذي للمرفق  </a:t>
            </a:r>
            <a:r>
              <a:rPr lang="ar-EG" dirty="0" smtClean="0">
                <a:solidFill>
                  <a:srgbClr val="4D4D4D"/>
                </a:solidFill>
              </a:rPr>
              <a:t>لسياسة الرسوم الجديدة كما يلي:</a:t>
            </a:r>
            <a:endParaRPr lang="en-US" dirty="0" smtClean="0">
              <a:solidFill>
                <a:srgbClr val="4D4D4D"/>
              </a:solidFill>
            </a:endParaRPr>
          </a:p>
          <a:p>
            <a:pPr marL="742950" lvl="2" indent="-342900" algn="r" rtl="1"/>
            <a:r>
              <a:rPr lang="ar-EG" dirty="0" smtClean="0">
                <a:solidFill>
                  <a:srgbClr val="4D4D4D"/>
                </a:solidFill>
              </a:rPr>
              <a:t>9.5% للمنح الخاصة بمشروعات المرفق  حتى 10 ملايين دولار</a:t>
            </a:r>
            <a:endParaRPr lang="en-US" dirty="0" smtClean="0">
              <a:solidFill>
                <a:srgbClr val="4D4D4D"/>
              </a:solidFill>
            </a:endParaRPr>
          </a:p>
          <a:p>
            <a:pPr marL="742950" lvl="2" indent="-342900" algn="r" rtl="1"/>
            <a:r>
              <a:rPr lang="ar-EG" dirty="0" smtClean="0">
                <a:solidFill>
                  <a:srgbClr val="4D4D4D"/>
                </a:solidFill>
              </a:rPr>
              <a:t>9.0% للمنح الخاصة بمشروعات المرفق  التي تتجاوز 10 ملايين دولار</a:t>
            </a:r>
            <a:endParaRPr lang="en-US" dirty="0" smtClean="0">
              <a:solidFill>
                <a:srgbClr val="4D4D4D"/>
              </a:solidFill>
            </a:endParaRPr>
          </a:p>
        </p:txBody>
      </p:sp>
      <p:sp>
        <p:nvSpPr>
          <p:cNvPr id="6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ar-EG" sz="4000" b="1" dirty="0">
                <a:solidFill>
                  <a:srgbClr val="00642D"/>
                </a:solidFill>
                <a:latin typeface="Calibri" pitchFamily="34" charset="0"/>
              </a:rPr>
              <a:t>سياسة الرسوم الجديدة </a:t>
            </a:r>
            <a:r>
              <a:rPr lang="ar-EG" sz="4000" b="1" dirty="0" smtClean="0">
                <a:solidFill>
                  <a:srgbClr val="00642D"/>
                </a:solidFill>
                <a:latin typeface="Calibri" pitchFamily="34" charset="0"/>
              </a:rPr>
              <a:t>للمرفق </a:t>
            </a:r>
            <a:endParaRPr lang="en-US" sz="40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3"/>
          <p:cNvSpPr txBox="1">
            <a:spLocks/>
          </p:cNvSpPr>
          <p:nvPr/>
        </p:nvSpPr>
        <p:spPr bwMode="auto">
          <a:xfrm>
            <a:off x="-9525" y="0"/>
            <a:ext cx="9144000" cy="685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ar-EG" sz="4000" b="1" dirty="0">
                <a:solidFill>
                  <a:srgbClr val="00642D"/>
                </a:solidFill>
                <a:latin typeface="Calibri" pitchFamily="34" charset="0"/>
              </a:rPr>
              <a:t>دورة مشروعات </a:t>
            </a:r>
            <a:r>
              <a:rPr lang="ar-EG" sz="4000" b="1" dirty="0" smtClean="0">
                <a:solidFill>
                  <a:srgbClr val="00642D"/>
                </a:solidFill>
                <a:latin typeface="Calibri" pitchFamily="34" charset="0"/>
              </a:rPr>
              <a:t>المرفق </a:t>
            </a:r>
            <a:endParaRPr lang="en-US" sz="4000" b="1" dirty="0">
              <a:solidFill>
                <a:srgbClr val="00642D"/>
              </a:solidFill>
              <a:latin typeface="Calibri" pitchFamily="34" charset="0"/>
            </a:endParaRPr>
          </a:p>
        </p:txBody>
      </p:sp>
      <p:graphicFrame>
        <p:nvGraphicFramePr>
          <p:cNvPr id="3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14372305"/>
              </p:ext>
            </p:extLst>
          </p:nvPr>
        </p:nvGraphicFramePr>
        <p:xfrm>
          <a:off x="-457200" y="1524000"/>
          <a:ext cx="7772400" cy="4038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0483" name="Title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3429000" cy="1143000"/>
          </a:xfrm>
        </p:spPr>
        <p:txBody>
          <a:bodyPr/>
          <a:lstStyle/>
          <a:p>
            <a:pPr eaLnBrk="1" hangingPunct="1"/>
            <a:r>
              <a:rPr lang="ar-EG" sz="3600" b="1" smtClean="0"/>
              <a:t>المشروعات الكاملة</a:t>
            </a:r>
            <a:endParaRPr lang="en-US" sz="3600" b="1" smtClean="0"/>
          </a:p>
        </p:txBody>
      </p:sp>
      <p:sp>
        <p:nvSpPr>
          <p:cNvPr id="20484" name="TextBox 5"/>
          <p:cNvSpPr txBox="1">
            <a:spLocks noChangeArrowheads="1"/>
          </p:cNvSpPr>
          <p:nvPr/>
        </p:nvSpPr>
        <p:spPr bwMode="auto">
          <a:xfrm>
            <a:off x="6232525" y="2057400"/>
            <a:ext cx="2606675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rtl="1"/>
            <a:r>
              <a:rPr lang="en-US" sz="1600" dirty="0">
                <a:latin typeface="Calibri" pitchFamily="34" charset="0"/>
              </a:rPr>
              <a:t>*    </a:t>
            </a:r>
            <a:r>
              <a:rPr lang="ar-EG" sz="1600" dirty="0">
                <a:latin typeface="Calibri" pitchFamily="34" charset="0"/>
              </a:rPr>
              <a:t>يتألف برنامج العمل من أموال تنفيذ المشروع التي </a:t>
            </a:r>
            <a:r>
              <a:rPr lang="ar-SA" sz="1600" dirty="0" smtClean="0">
                <a:latin typeface="Calibri" pitchFamily="34" charset="0"/>
              </a:rPr>
              <a:t>وافق المدير التنفيذي للمرفق  على صرفها</a:t>
            </a:r>
            <a:endParaRPr lang="en-US" sz="1600" dirty="0">
              <a:latin typeface="Calibri" pitchFamily="34" charset="0"/>
              <a:cs typeface="Times New Roman" pitchFamily="18" charset="0"/>
            </a:endParaRPr>
          </a:p>
          <a:p>
            <a:pPr algn="r" rtl="1"/>
            <a:endParaRPr lang="en-US" sz="1600" dirty="0">
              <a:latin typeface="Calibri" pitchFamily="34" charset="0"/>
              <a:cs typeface="Times New Roman" pitchFamily="18" charset="0"/>
            </a:endParaRPr>
          </a:p>
          <a:p>
            <a:pPr algn="r" rtl="1"/>
            <a:r>
              <a:rPr lang="en-US" sz="1600" dirty="0">
                <a:latin typeface="Calibri" pitchFamily="34" charset="0"/>
                <a:cs typeface="Times New Roman" pitchFamily="18" charset="0"/>
              </a:rPr>
              <a:t>**    </a:t>
            </a:r>
            <a:r>
              <a:rPr lang="ar-EG" sz="1600" dirty="0">
                <a:latin typeface="Calibri" pitchFamily="34" charset="0"/>
                <a:cs typeface="Times New Roman" pitchFamily="18" charset="0"/>
              </a:rPr>
              <a:t>تعني موافقة الوكالة التابعة </a:t>
            </a:r>
            <a:r>
              <a:rPr lang="ar-EG" sz="1600" dirty="0" smtClean="0">
                <a:latin typeface="Calibri" pitchFamily="34" charset="0"/>
                <a:cs typeface="Times New Roman" pitchFamily="18" charset="0"/>
              </a:rPr>
              <a:t>للمرفق  </a:t>
            </a:r>
            <a:r>
              <a:rPr lang="ar-EG" sz="1600" dirty="0">
                <a:latin typeface="Calibri" pitchFamily="34" charset="0"/>
                <a:cs typeface="Times New Roman" pitchFamily="18" charset="0"/>
              </a:rPr>
              <a:t>البدء في تنفيذه</a:t>
            </a:r>
            <a:endParaRPr lang="en-US" sz="1600" dirty="0">
              <a:latin typeface="Calibri" pitchFamily="34" charset="0"/>
              <a:cs typeface="Times New Roman" pitchFamily="18" charset="0"/>
            </a:endParaRPr>
          </a:p>
          <a:p>
            <a:pPr algn="r" rtl="1"/>
            <a:endParaRPr lang="en-US" sz="1600" dirty="0">
              <a:latin typeface="Calibri" pitchFamily="34" charset="0"/>
              <a:cs typeface="Times New Roman" pitchFamily="18" charset="0"/>
            </a:endParaRPr>
          </a:p>
          <a:p>
            <a:pPr algn="r" rtl="1"/>
            <a:r>
              <a:rPr lang="en-US" sz="1600" dirty="0">
                <a:latin typeface="Calibri" pitchFamily="34" charset="0"/>
                <a:cs typeface="Times New Roman" pitchFamily="18" charset="0"/>
              </a:rPr>
              <a:t>***  </a:t>
            </a:r>
            <a:r>
              <a:rPr lang="ar-EG" sz="1600" dirty="0">
                <a:latin typeface="Calibri" pitchFamily="34" charset="0"/>
                <a:cs typeface="Times New Roman" pitchFamily="18" charset="0"/>
              </a:rPr>
              <a:t>اكتمال المشروع بعد التقييم النهائي والإقفال المالي</a:t>
            </a:r>
            <a:endParaRPr lang="en-US" sz="1600" dirty="0">
              <a:latin typeface="Calibri" pitchFamily="34" charset="0"/>
              <a:cs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12907</TotalTime>
  <Words>2117</Words>
  <Application>Microsoft Office PowerPoint</Application>
  <PresentationFormat>On-screen Show (4:3)</PresentationFormat>
  <Paragraphs>408</Paragraphs>
  <Slides>18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مرفق البيئة العالمي عرض عام وآخر المستجدات  </vt:lpstr>
      <vt:lpstr>PowerPoint Presentation</vt:lpstr>
      <vt:lpstr>PowerPoint Presentation</vt:lpstr>
      <vt:lpstr>الإطار المؤسسي</vt:lpstr>
      <vt:lpstr>PowerPoint Presentation</vt:lpstr>
      <vt:lpstr>PowerPoint Presentation</vt:lpstr>
      <vt:lpstr>PowerPoint Presentation</vt:lpstr>
      <vt:lpstr>PowerPoint Presentation</vt:lpstr>
      <vt:lpstr>المشروعات الكاملة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التعديلات المقترحة على نظام التوزيع:</vt:lpstr>
      <vt:lpstr>PowerPoint Presentation</vt:lpstr>
      <vt:lpstr>PowerPoint Presentation</vt:lpstr>
    </vt:vector>
  </TitlesOfParts>
  <Company>The World Bank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Focal Area and Cross Cutting Strategies – Chemicals</dc:title>
  <dc:creator>wb350798</dc:creator>
  <cp:lastModifiedBy>Abeer Mohammed Abdul Kad Al Dagestani</cp:lastModifiedBy>
  <cp:revision>692</cp:revision>
  <cp:lastPrinted>2013-02-04T16:06:32Z</cp:lastPrinted>
  <dcterms:created xsi:type="dcterms:W3CDTF">2013-02-03T21:48:51Z</dcterms:created>
  <dcterms:modified xsi:type="dcterms:W3CDTF">2013-12-10T19:47:59Z</dcterms:modified>
</cp:coreProperties>
</file>