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3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4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5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6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7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8.xml" ContentType="application/vnd.openxmlformats-officedocument.presentationml.notesSlide+xml"/>
  <Override PartName="/ppt/tags/tag68.xml" ContentType="application/vnd.openxmlformats-officedocument.presentationml.tags+xml"/>
  <Override PartName="/ppt/notesSlides/notesSlide9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3" r:id="rId2"/>
    <p:sldId id="396" r:id="rId3"/>
    <p:sldId id="416" r:id="rId4"/>
    <p:sldId id="390" r:id="rId5"/>
    <p:sldId id="389" r:id="rId6"/>
    <p:sldId id="405" r:id="rId7"/>
    <p:sldId id="378" r:id="rId8"/>
    <p:sldId id="297" r:id="rId9"/>
    <p:sldId id="417" r:id="rId10"/>
    <p:sldId id="412" r:id="rId11"/>
    <p:sldId id="413" r:id="rId12"/>
    <p:sldId id="365" r:id="rId13"/>
    <p:sldId id="399" r:id="rId14"/>
    <p:sldId id="395" r:id="rId15"/>
    <p:sldId id="407" r:id="rId16"/>
    <p:sldId id="419" r:id="rId17"/>
    <p:sldId id="418" r:id="rId18"/>
    <p:sldId id="387" r:id="rId19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2D"/>
    <a:srgbClr val="339933"/>
    <a:srgbClr val="4D4D4D"/>
    <a:srgbClr val="CCFFCC"/>
    <a:srgbClr val="33996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0" autoAdjust="0"/>
    <p:restoredTop sz="92914" autoAdjust="0"/>
  </p:normalViewPr>
  <p:slideViewPr>
    <p:cSldViewPr>
      <p:cViewPr varScale="1">
        <p:scale>
          <a:sx n="109" d="100"/>
          <a:sy n="109" d="100"/>
        </p:scale>
        <p:origin x="-16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286A5-7089-41D0-9994-9A8931FDB15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F7E633-AA34-4489-BB70-E1F90E715AA1}">
      <dgm:prSet phldrT="[Text]" custT="1"/>
      <dgm:spPr/>
      <dgm:t>
        <a:bodyPr/>
        <a:lstStyle/>
        <a:p>
          <a:pPr rtl="0"/>
          <a:r>
            <a:rPr lang="fr-FR" sz="1400" dirty="0" smtClean="0"/>
            <a:t>Approbation par le Conseil du programme de travail</a:t>
          </a:r>
          <a:r>
            <a:rPr lang="en-US" sz="1400" dirty="0" smtClean="0"/>
            <a:t>*</a:t>
          </a:r>
          <a:endParaRPr lang="en-US" sz="1400" dirty="0"/>
        </a:p>
      </dgm:t>
    </dgm:pt>
    <dgm:pt modelId="{F878E701-6165-4887-A461-5AA9324CFD0B}" type="parTrans" cxnId="{718E7B89-7585-4027-B7D1-D8F19DB85E42}">
      <dgm:prSet/>
      <dgm:spPr/>
      <dgm:t>
        <a:bodyPr/>
        <a:lstStyle/>
        <a:p>
          <a:endParaRPr lang="en-US"/>
        </a:p>
      </dgm:t>
    </dgm:pt>
    <dgm:pt modelId="{FB1F0A8F-8DB4-4303-A0C0-7F3CB8381947}" type="sibTrans" cxnId="{718E7B89-7585-4027-B7D1-D8F19DB85E42}">
      <dgm:prSet/>
      <dgm:spPr/>
      <dgm:t>
        <a:bodyPr/>
        <a:lstStyle/>
        <a:p>
          <a:endParaRPr lang="en-US"/>
        </a:p>
      </dgm:t>
    </dgm:pt>
    <dgm:pt modelId="{94055E1C-8D3E-43D2-A595-F010AC76C31D}">
      <dgm:prSet phldrT="[Text]" custT="1"/>
      <dgm:spPr/>
      <dgm:t>
        <a:bodyPr/>
        <a:lstStyle/>
        <a:p>
          <a:r>
            <a:rPr lang="fr-FR" sz="1400" noProof="0" dirty="0" smtClean="0"/>
            <a:t>Endossement</a:t>
          </a:r>
          <a:r>
            <a:rPr lang="fr-FR" sz="1400" baseline="0" noProof="0" dirty="0" smtClean="0"/>
            <a:t> du projet par la directrice générale</a:t>
          </a:r>
          <a:endParaRPr lang="fr-FR" sz="1400" noProof="0" dirty="0"/>
        </a:p>
      </dgm:t>
    </dgm:pt>
    <dgm:pt modelId="{0EDDDBC0-E3B7-497D-B2B6-DF4BB14919B1}" type="parTrans" cxnId="{347463F8-F74B-42CF-9159-873350C548C1}">
      <dgm:prSet/>
      <dgm:spPr/>
      <dgm:t>
        <a:bodyPr/>
        <a:lstStyle/>
        <a:p>
          <a:endParaRPr lang="en-US"/>
        </a:p>
      </dgm:t>
    </dgm:pt>
    <dgm:pt modelId="{7AE36291-8845-4E02-BC40-867CFD1326D2}" type="sibTrans" cxnId="{347463F8-F74B-42CF-9159-873350C548C1}">
      <dgm:prSet/>
      <dgm:spPr/>
      <dgm:t>
        <a:bodyPr/>
        <a:lstStyle/>
        <a:p>
          <a:endParaRPr lang="en-US"/>
        </a:p>
      </dgm:t>
    </dgm:pt>
    <dgm:pt modelId="{0A7B0330-3A07-4597-9D5D-CA2AF66EE1DF}">
      <dgm:prSet phldrT="[Text]" custT="1"/>
      <dgm:spPr/>
      <dgm:t>
        <a:bodyPr/>
        <a:lstStyle/>
        <a:p>
          <a:r>
            <a:rPr lang="fr-FR" sz="1400" dirty="0" smtClean="0"/>
            <a:t>Approbation du projet  par l'Agence du FEM </a:t>
          </a:r>
          <a:r>
            <a:rPr lang="en-US" sz="1400" dirty="0" smtClean="0"/>
            <a:t>**</a:t>
          </a:r>
          <a:endParaRPr lang="en-US" sz="1400" dirty="0"/>
        </a:p>
      </dgm:t>
    </dgm:pt>
    <dgm:pt modelId="{CA7AB9C3-DBCB-4D23-A696-371E78B9D272}" type="parTrans" cxnId="{215FB406-DE42-444D-874A-941AD6E397ED}">
      <dgm:prSet/>
      <dgm:spPr/>
      <dgm:t>
        <a:bodyPr/>
        <a:lstStyle/>
        <a:p>
          <a:endParaRPr lang="en-US"/>
        </a:p>
      </dgm:t>
    </dgm:pt>
    <dgm:pt modelId="{0E657F59-083D-402C-96F8-B03E2BAEF0EA}" type="sibTrans" cxnId="{215FB406-DE42-444D-874A-941AD6E397ED}">
      <dgm:prSet/>
      <dgm:spPr/>
      <dgm:t>
        <a:bodyPr/>
        <a:lstStyle/>
        <a:p>
          <a:endParaRPr lang="en-US"/>
        </a:p>
      </dgm:t>
    </dgm:pt>
    <dgm:pt modelId="{3FC928E0-BC0E-47CB-A28B-55B1FB5BEEAA}">
      <dgm:prSet phldrT="[Text]" custT="1"/>
      <dgm:spPr/>
      <dgm:t>
        <a:bodyPr/>
        <a:lstStyle/>
        <a:p>
          <a:r>
            <a:rPr lang="fr-FR" sz="1400" dirty="0" smtClean="0"/>
            <a:t>L'exécution du projet et se poursuite jusqu'à la fin </a:t>
          </a:r>
          <a:r>
            <a:rPr lang="en-US" sz="1600" dirty="0" smtClean="0"/>
            <a:t>***</a:t>
          </a:r>
          <a:endParaRPr lang="en-US" sz="1600" dirty="0"/>
        </a:p>
      </dgm:t>
    </dgm:pt>
    <dgm:pt modelId="{C218714A-1BC1-419D-A946-A7977C9EBFB8}" type="parTrans" cxnId="{7EAE0E5A-1273-45DB-92F1-1D3A54A3977E}">
      <dgm:prSet/>
      <dgm:spPr/>
      <dgm:t>
        <a:bodyPr/>
        <a:lstStyle/>
        <a:p>
          <a:endParaRPr lang="en-US"/>
        </a:p>
      </dgm:t>
    </dgm:pt>
    <dgm:pt modelId="{10209D6F-499F-4989-B57A-ADF0DFD3F91E}" type="sibTrans" cxnId="{7EAE0E5A-1273-45DB-92F1-1D3A54A3977E}">
      <dgm:prSet/>
      <dgm:spPr/>
      <dgm:t>
        <a:bodyPr/>
        <a:lstStyle/>
        <a:p>
          <a:endParaRPr lang="en-US"/>
        </a:p>
      </dgm:t>
    </dgm:pt>
    <dgm:pt modelId="{5F88C479-B054-4409-8F7E-B5A8E26E8587}" type="pres">
      <dgm:prSet presAssocID="{CA2286A5-7089-41D0-9994-9A8931FDB1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2B6A1-69A3-4D7B-8C65-2353DCA734DC}" type="pres">
      <dgm:prSet presAssocID="{69F7E633-AA34-4489-BB70-E1F90E715AA1}" presName="node" presStyleLbl="node1" presStyleIdx="0" presStyleCnt="4" custScaleX="129682" custScaleY="120754" custRadScaleRad="106042" custRadScaleInc="-11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AD8B1-F65B-4B65-979A-6C697E2044C1}" type="pres">
      <dgm:prSet presAssocID="{FB1F0A8F-8DB4-4303-A0C0-7F3CB838194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A0A25F6-4952-45E3-A843-E6E59788A087}" type="pres">
      <dgm:prSet presAssocID="{FB1F0A8F-8DB4-4303-A0C0-7F3CB838194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248BE9C-9FC7-48A3-8000-FF041FD6175A}" type="pres">
      <dgm:prSet presAssocID="{94055E1C-8D3E-43D2-A595-F010AC76C31D}" presName="node" presStyleLbl="node1" presStyleIdx="1" presStyleCnt="4" custScaleX="174983" custScaleY="1203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5428D-9F29-435F-9609-53D4CE767325}" type="pres">
      <dgm:prSet presAssocID="{7AE36291-8845-4E02-BC40-867CFD1326D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4883A9F-B323-4B3B-BB7B-1F00558F82AC}" type="pres">
      <dgm:prSet presAssocID="{7AE36291-8845-4E02-BC40-867CFD1326D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F0742F6-7999-467B-A4A0-B797997198E4}" type="pres">
      <dgm:prSet presAssocID="{0A7B0330-3A07-4597-9D5D-CA2AF66EE1DF}" presName="node" presStyleLbl="node1" presStyleIdx="2" presStyleCnt="4" custScaleX="127531" custScaleY="1224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42B78-361D-4C75-910C-F0EBE5F1B58C}" type="pres">
      <dgm:prSet presAssocID="{0E657F59-083D-402C-96F8-B03E2BAEF0E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BBB331E-94FE-4FE4-A282-CB12B350F153}" type="pres">
      <dgm:prSet presAssocID="{0E657F59-083D-402C-96F8-B03E2BAEF0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31974AD-1F72-4002-B33D-19A28E31633B}" type="pres">
      <dgm:prSet presAssocID="{3FC928E0-BC0E-47CB-A28B-55B1FB5BEEAA}" presName="node" presStyleLbl="node1" presStyleIdx="3" presStyleCnt="4" custScaleX="157424" custScaleY="1203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61D8B-D83C-46EE-986B-4EFED6507D66}" type="pres">
      <dgm:prSet presAssocID="{10209D6F-499F-4989-B57A-ADF0DFD3F91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B63F588-9A6F-4BBD-9857-E0A1D2511A73}" type="pres">
      <dgm:prSet presAssocID="{10209D6F-499F-4989-B57A-ADF0DFD3F91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7EAE0E5A-1273-45DB-92F1-1D3A54A3977E}" srcId="{CA2286A5-7089-41D0-9994-9A8931FDB159}" destId="{3FC928E0-BC0E-47CB-A28B-55B1FB5BEEAA}" srcOrd="3" destOrd="0" parTransId="{C218714A-1BC1-419D-A946-A7977C9EBFB8}" sibTransId="{10209D6F-499F-4989-B57A-ADF0DFD3F91E}"/>
    <dgm:cxn modelId="{F00E1624-CDDF-4EB6-BA7E-6587DBFEB34A}" type="presOf" srcId="{94055E1C-8D3E-43D2-A595-F010AC76C31D}" destId="{F248BE9C-9FC7-48A3-8000-FF041FD6175A}" srcOrd="0" destOrd="0" presId="urn:microsoft.com/office/officeart/2005/8/layout/cycle2"/>
    <dgm:cxn modelId="{E2769066-4F0F-4362-A881-44C28C6C17FD}" type="presOf" srcId="{FB1F0A8F-8DB4-4303-A0C0-7F3CB8381947}" destId="{5A0A25F6-4952-45E3-A843-E6E59788A087}" srcOrd="1" destOrd="0" presId="urn:microsoft.com/office/officeart/2005/8/layout/cycle2"/>
    <dgm:cxn modelId="{FE09F2B1-4723-4928-9A62-BB794E295FA1}" type="presOf" srcId="{0A7B0330-3A07-4597-9D5D-CA2AF66EE1DF}" destId="{8F0742F6-7999-467B-A4A0-B797997198E4}" srcOrd="0" destOrd="0" presId="urn:microsoft.com/office/officeart/2005/8/layout/cycle2"/>
    <dgm:cxn modelId="{4993F303-5B41-4D87-8DCB-222B22EFCD2A}" type="presOf" srcId="{3FC928E0-BC0E-47CB-A28B-55B1FB5BEEAA}" destId="{031974AD-1F72-4002-B33D-19A28E31633B}" srcOrd="0" destOrd="0" presId="urn:microsoft.com/office/officeart/2005/8/layout/cycle2"/>
    <dgm:cxn modelId="{86668C15-E965-44EC-8499-25B83BF7DE7E}" type="presOf" srcId="{CA2286A5-7089-41D0-9994-9A8931FDB159}" destId="{5F88C479-B054-4409-8F7E-B5A8E26E8587}" srcOrd="0" destOrd="0" presId="urn:microsoft.com/office/officeart/2005/8/layout/cycle2"/>
    <dgm:cxn modelId="{B7DB582A-3907-4E03-82BC-6D0A1A1E4D04}" type="presOf" srcId="{69F7E633-AA34-4489-BB70-E1F90E715AA1}" destId="{9622B6A1-69A3-4D7B-8C65-2353DCA734DC}" srcOrd="0" destOrd="0" presId="urn:microsoft.com/office/officeart/2005/8/layout/cycle2"/>
    <dgm:cxn modelId="{718E7B89-7585-4027-B7D1-D8F19DB85E42}" srcId="{CA2286A5-7089-41D0-9994-9A8931FDB159}" destId="{69F7E633-AA34-4489-BB70-E1F90E715AA1}" srcOrd="0" destOrd="0" parTransId="{F878E701-6165-4887-A461-5AA9324CFD0B}" sibTransId="{FB1F0A8F-8DB4-4303-A0C0-7F3CB8381947}"/>
    <dgm:cxn modelId="{C3B9C019-BB76-4866-8364-20ED18E865BE}" type="presOf" srcId="{0E657F59-083D-402C-96F8-B03E2BAEF0EA}" destId="{4BBB331E-94FE-4FE4-A282-CB12B350F153}" srcOrd="1" destOrd="0" presId="urn:microsoft.com/office/officeart/2005/8/layout/cycle2"/>
    <dgm:cxn modelId="{38B08A3D-D374-4E1D-9DA8-A305338C1A22}" type="presOf" srcId="{10209D6F-499F-4989-B57A-ADF0DFD3F91E}" destId="{04C61D8B-D83C-46EE-986B-4EFED6507D66}" srcOrd="0" destOrd="0" presId="urn:microsoft.com/office/officeart/2005/8/layout/cycle2"/>
    <dgm:cxn modelId="{09196652-F99E-4ABD-B392-1E4C69DEC38D}" type="presOf" srcId="{7AE36291-8845-4E02-BC40-867CFD1326D2}" destId="{F4883A9F-B323-4B3B-BB7B-1F00558F82AC}" srcOrd="1" destOrd="0" presId="urn:microsoft.com/office/officeart/2005/8/layout/cycle2"/>
    <dgm:cxn modelId="{77F9946C-AC97-48A9-8BD5-A8F49BCE0011}" type="presOf" srcId="{FB1F0A8F-8DB4-4303-A0C0-7F3CB8381947}" destId="{627AD8B1-F65B-4B65-979A-6C697E2044C1}" srcOrd="0" destOrd="0" presId="urn:microsoft.com/office/officeart/2005/8/layout/cycle2"/>
    <dgm:cxn modelId="{A3C2BA5E-A9D5-4B02-AF6B-2CFC2D238FD7}" type="presOf" srcId="{10209D6F-499F-4989-B57A-ADF0DFD3F91E}" destId="{5B63F588-9A6F-4BBD-9857-E0A1D2511A73}" srcOrd="1" destOrd="0" presId="urn:microsoft.com/office/officeart/2005/8/layout/cycle2"/>
    <dgm:cxn modelId="{CC1D9348-9F22-4620-82F0-3F82F13FADEC}" type="presOf" srcId="{7AE36291-8845-4E02-BC40-867CFD1326D2}" destId="{18D5428D-9F29-435F-9609-53D4CE767325}" srcOrd="0" destOrd="0" presId="urn:microsoft.com/office/officeart/2005/8/layout/cycle2"/>
    <dgm:cxn modelId="{215FB406-DE42-444D-874A-941AD6E397ED}" srcId="{CA2286A5-7089-41D0-9994-9A8931FDB159}" destId="{0A7B0330-3A07-4597-9D5D-CA2AF66EE1DF}" srcOrd="2" destOrd="0" parTransId="{CA7AB9C3-DBCB-4D23-A696-371E78B9D272}" sibTransId="{0E657F59-083D-402C-96F8-B03E2BAEF0EA}"/>
    <dgm:cxn modelId="{4C630F17-272A-4688-BB4C-6154E51D81BF}" type="presOf" srcId="{0E657F59-083D-402C-96F8-B03E2BAEF0EA}" destId="{63D42B78-361D-4C75-910C-F0EBE5F1B58C}" srcOrd="0" destOrd="0" presId="urn:microsoft.com/office/officeart/2005/8/layout/cycle2"/>
    <dgm:cxn modelId="{347463F8-F74B-42CF-9159-873350C548C1}" srcId="{CA2286A5-7089-41D0-9994-9A8931FDB159}" destId="{94055E1C-8D3E-43D2-A595-F010AC76C31D}" srcOrd="1" destOrd="0" parTransId="{0EDDDBC0-E3B7-497D-B2B6-DF4BB14919B1}" sibTransId="{7AE36291-8845-4E02-BC40-867CFD1326D2}"/>
    <dgm:cxn modelId="{FBDD88AF-5FD8-4562-AE61-DA8DF86928B4}" type="presParOf" srcId="{5F88C479-B054-4409-8F7E-B5A8E26E8587}" destId="{9622B6A1-69A3-4D7B-8C65-2353DCA734DC}" srcOrd="0" destOrd="0" presId="urn:microsoft.com/office/officeart/2005/8/layout/cycle2"/>
    <dgm:cxn modelId="{4D3ABF96-D52B-4242-88E4-F779D90DE7EC}" type="presParOf" srcId="{5F88C479-B054-4409-8F7E-B5A8E26E8587}" destId="{627AD8B1-F65B-4B65-979A-6C697E2044C1}" srcOrd="1" destOrd="0" presId="urn:microsoft.com/office/officeart/2005/8/layout/cycle2"/>
    <dgm:cxn modelId="{36C49EC4-713F-4128-B940-7EC296CE48CB}" type="presParOf" srcId="{627AD8B1-F65B-4B65-979A-6C697E2044C1}" destId="{5A0A25F6-4952-45E3-A843-E6E59788A087}" srcOrd="0" destOrd="0" presId="urn:microsoft.com/office/officeart/2005/8/layout/cycle2"/>
    <dgm:cxn modelId="{816FB5A0-24B6-4788-A2F9-3F0B74D31FFC}" type="presParOf" srcId="{5F88C479-B054-4409-8F7E-B5A8E26E8587}" destId="{F248BE9C-9FC7-48A3-8000-FF041FD6175A}" srcOrd="2" destOrd="0" presId="urn:microsoft.com/office/officeart/2005/8/layout/cycle2"/>
    <dgm:cxn modelId="{69AD3A41-FCB9-4518-A298-2733D5746976}" type="presParOf" srcId="{5F88C479-B054-4409-8F7E-B5A8E26E8587}" destId="{18D5428D-9F29-435F-9609-53D4CE767325}" srcOrd="3" destOrd="0" presId="urn:microsoft.com/office/officeart/2005/8/layout/cycle2"/>
    <dgm:cxn modelId="{854491AF-FD69-4E93-BD42-0490CF2568EF}" type="presParOf" srcId="{18D5428D-9F29-435F-9609-53D4CE767325}" destId="{F4883A9F-B323-4B3B-BB7B-1F00558F82AC}" srcOrd="0" destOrd="0" presId="urn:microsoft.com/office/officeart/2005/8/layout/cycle2"/>
    <dgm:cxn modelId="{A43A03B5-7C59-42E9-B42B-96A1ADD29AEC}" type="presParOf" srcId="{5F88C479-B054-4409-8F7E-B5A8E26E8587}" destId="{8F0742F6-7999-467B-A4A0-B797997198E4}" srcOrd="4" destOrd="0" presId="urn:microsoft.com/office/officeart/2005/8/layout/cycle2"/>
    <dgm:cxn modelId="{0A84F993-5BA3-46EF-ADE2-7F9BF20209F4}" type="presParOf" srcId="{5F88C479-B054-4409-8F7E-B5A8E26E8587}" destId="{63D42B78-361D-4C75-910C-F0EBE5F1B58C}" srcOrd="5" destOrd="0" presId="urn:microsoft.com/office/officeart/2005/8/layout/cycle2"/>
    <dgm:cxn modelId="{0CC0A93B-D1FE-4E1D-B03E-2595CB67794A}" type="presParOf" srcId="{63D42B78-361D-4C75-910C-F0EBE5F1B58C}" destId="{4BBB331E-94FE-4FE4-A282-CB12B350F153}" srcOrd="0" destOrd="0" presId="urn:microsoft.com/office/officeart/2005/8/layout/cycle2"/>
    <dgm:cxn modelId="{731557D1-2CD3-4EC2-A750-BADE4DC69628}" type="presParOf" srcId="{5F88C479-B054-4409-8F7E-B5A8E26E8587}" destId="{031974AD-1F72-4002-B33D-19A28E31633B}" srcOrd="6" destOrd="0" presId="urn:microsoft.com/office/officeart/2005/8/layout/cycle2"/>
    <dgm:cxn modelId="{7436D844-2575-4B69-9AA5-6BC85B1F4BB2}" type="presParOf" srcId="{5F88C479-B054-4409-8F7E-B5A8E26E8587}" destId="{04C61D8B-D83C-46EE-986B-4EFED6507D66}" srcOrd="7" destOrd="0" presId="urn:microsoft.com/office/officeart/2005/8/layout/cycle2"/>
    <dgm:cxn modelId="{B41F0314-856C-49FD-9454-43789486C89C}" type="presParOf" srcId="{04C61D8B-D83C-46EE-986B-4EFED6507D66}" destId="{5B63F588-9A6F-4BBD-9857-E0A1D2511A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22B6A1-69A3-4D7B-8C65-2353DCA734DC}">
      <dsp:nvSpPr>
        <dsp:cNvPr id="0" name=""/>
        <dsp:cNvSpPr/>
      </dsp:nvSpPr>
      <dsp:spPr>
        <a:xfrm>
          <a:off x="2018636" y="-128533"/>
          <a:ext cx="1548851" cy="14422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Approbation par le Conseil du programme de travail</a:t>
          </a:r>
          <a:r>
            <a:rPr lang="en-US" sz="1400" kern="1200" dirty="0" smtClean="0"/>
            <a:t>*</a:t>
          </a:r>
          <a:endParaRPr lang="en-US" sz="1400" kern="1200" dirty="0"/>
        </a:p>
      </dsp:txBody>
      <dsp:txXfrm>
        <a:off x="2245460" y="82675"/>
        <a:ext cx="1095203" cy="1019804"/>
      </dsp:txXfrm>
    </dsp:sp>
    <dsp:sp modelId="{627AD8B1-F65B-4B65-979A-6C697E2044C1}">
      <dsp:nvSpPr>
        <dsp:cNvPr id="0" name=""/>
        <dsp:cNvSpPr/>
      </dsp:nvSpPr>
      <dsp:spPr>
        <a:xfrm rot="2683814">
          <a:off x="3340805" y="990861"/>
          <a:ext cx="115526" cy="4030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345823" y="1059283"/>
        <a:ext cx="80868" cy="241855"/>
      </dsp:txXfrm>
    </dsp:sp>
    <dsp:sp modelId="{F248BE9C-9FC7-48A3-8000-FF041FD6175A}">
      <dsp:nvSpPr>
        <dsp:cNvPr id="0" name=""/>
        <dsp:cNvSpPr/>
      </dsp:nvSpPr>
      <dsp:spPr>
        <a:xfrm>
          <a:off x="3029406" y="1142998"/>
          <a:ext cx="2089901" cy="14377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noProof="0" dirty="0" smtClean="0"/>
            <a:t>Endossement</a:t>
          </a:r>
          <a:r>
            <a:rPr lang="fr-FR" sz="1400" kern="1200" baseline="0" noProof="0" dirty="0" smtClean="0"/>
            <a:t> du projet par la directrice générale</a:t>
          </a:r>
          <a:endParaRPr lang="fr-FR" sz="1400" kern="1200" noProof="0" dirty="0"/>
        </a:p>
      </dsp:txBody>
      <dsp:txXfrm>
        <a:off x="3335465" y="1353549"/>
        <a:ext cx="1477783" cy="1016627"/>
      </dsp:txXfrm>
    </dsp:sp>
    <dsp:sp modelId="{18D5428D-9F29-435F-9609-53D4CE767325}">
      <dsp:nvSpPr>
        <dsp:cNvPr id="0" name=""/>
        <dsp:cNvSpPr/>
      </dsp:nvSpPr>
      <dsp:spPr>
        <a:xfrm rot="8100000">
          <a:off x="3353492" y="2325120"/>
          <a:ext cx="112122" cy="4030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3382203" y="2393846"/>
        <a:ext cx="78485" cy="241855"/>
      </dsp:txXfrm>
    </dsp:sp>
    <dsp:sp modelId="{8F0742F6-7999-467B-A4A0-B797997198E4}">
      <dsp:nvSpPr>
        <dsp:cNvPr id="0" name=""/>
        <dsp:cNvSpPr/>
      </dsp:nvSpPr>
      <dsp:spPr>
        <a:xfrm>
          <a:off x="2043490" y="2399964"/>
          <a:ext cx="1523161" cy="14623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Approbation du projet  par l'Agence du FEM </a:t>
          </a:r>
          <a:r>
            <a:rPr lang="en-US" sz="1400" kern="1200" dirty="0" smtClean="0"/>
            <a:t>**</a:t>
          </a:r>
          <a:endParaRPr lang="en-US" sz="1400" kern="1200" dirty="0"/>
        </a:p>
      </dsp:txBody>
      <dsp:txXfrm>
        <a:off x="2266552" y="2614123"/>
        <a:ext cx="1077037" cy="1034050"/>
      </dsp:txXfrm>
    </dsp:sp>
    <dsp:sp modelId="{63D42B78-361D-4C75-910C-F0EBE5F1B58C}">
      <dsp:nvSpPr>
        <dsp:cNvPr id="0" name=""/>
        <dsp:cNvSpPr/>
      </dsp:nvSpPr>
      <dsp:spPr>
        <a:xfrm rot="13500000">
          <a:off x="2130778" y="2319320"/>
          <a:ext cx="128020" cy="4030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2163560" y="2413517"/>
        <a:ext cx="89614" cy="241855"/>
      </dsp:txXfrm>
    </dsp:sp>
    <dsp:sp modelId="{031974AD-1F72-4002-B33D-19A28E31633B}">
      <dsp:nvSpPr>
        <dsp:cNvPr id="0" name=""/>
        <dsp:cNvSpPr/>
      </dsp:nvSpPr>
      <dsp:spPr>
        <a:xfrm>
          <a:off x="595691" y="1143004"/>
          <a:ext cx="1880186" cy="14377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L'exécution du projet et se poursuite jusqu'à la fin </a:t>
          </a:r>
          <a:r>
            <a:rPr lang="en-US" sz="1600" kern="1200" dirty="0" smtClean="0"/>
            <a:t>***</a:t>
          </a:r>
          <a:endParaRPr lang="en-US" sz="1600" kern="1200" dirty="0"/>
        </a:p>
      </dsp:txBody>
      <dsp:txXfrm>
        <a:off x="871038" y="1353553"/>
        <a:ext cx="1329492" cy="1016619"/>
      </dsp:txXfrm>
    </dsp:sp>
    <dsp:sp modelId="{04C61D8B-D83C-46EE-986B-4EFED6507D66}">
      <dsp:nvSpPr>
        <dsp:cNvPr id="0" name=""/>
        <dsp:cNvSpPr/>
      </dsp:nvSpPr>
      <dsp:spPr>
        <a:xfrm rot="18883660">
          <a:off x="2121249" y="1006682"/>
          <a:ext cx="123971" cy="4030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126758" y="1100511"/>
        <a:ext cx="86780" cy="241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34" y="1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34" y="8829676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850" y="4416427"/>
            <a:ext cx="560670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263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34" y="8831263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A7CD58-2761-49C0-B5E9-503D15924122}" type="slidenum">
              <a:rPr lang="en-US"/>
              <a:pPr/>
              <a:t>1</a:t>
            </a:fld>
            <a:endParaRPr lang="fr-FR"/>
          </a:p>
        </p:txBody>
      </p:sp>
      <p:sp>
        <p:nvSpPr>
          <p:cNvPr id="1024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6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sz="700" b="1" i="1" dirty="0" smtClean="0">
                <a:solidFill>
                  <a:srgbClr val="00642D"/>
                </a:solidFill>
              </a:rPr>
              <a:t>Mission:</a:t>
            </a:r>
            <a:r>
              <a:rPr lang="fr-FR" sz="700" i="1" dirty="0">
                <a:solidFill>
                  <a:srgbClr val="00642D"/>
                </a:solidFill>
              </a:rPr>
              <a:t> To assist in the protection of the global environment and to promote environmental </a:t>
            </a:r>
            <a:r>
              <a:rPr lang="fr-FR" sz="700" i="1" err="1">
                <a:solidFill>
                  <a:srgbClr val="00642D"/>
                </a:solidFill>
              </a:rPr>
              <a:t>sustainable</a:t>
            </a:r>
            <a:r>
              <a:rPr lang="fr-FR" sz="700" i="1">
                <a:solidFill>
                  <a:srgbClr val="00642D"/>
                </a:solidFill>
              </a:rPr>
              <a:t> </a:t>
            </a:r>
            <a:r>
              <a:rPr lang="fr-FR" sz="700" i="1" smtClean="0">
                <a:solidFill>
                  <a:srgbClr val="00642D"/>
                </a:solidFill>
              </a:rPr>
              <a:t>development.</a:t>
            </a:r>
            <a:r>
              <a:rPr lang="fr-FR" smtClean="0"/>
              <a:t> </a:t>
            </a:r>
            <a:endParaRPr lang="fr-FR" dirty="0" smtClean="0"/>
          </a:p>
          <a:p>
            <a:r>
              <a:rPr lang="fr-FR" sz="700" dirty="0"/>
              <a:t>Established in Oct 1991 as a $1 billion pilot program in the WB</a:t>
            </a:r>
          </a:p>
          <a:p>
            <a:r>
              <a:rPr lang="fr-FR" sz="700" dirty="0"/>
              <a:t>The GEF is the </a:t>
            </a:r>
            <a:r>
              <a:rPr lang="fr-FR" sz="700" dirty="0" err="1" smtClean="0"/>
              <a:t>world’s</a:t>
            </a:r>
            <a:r>
              <a:rPr lang="fr-FR" sz="700" dirty="0" smtClean="0"/>
              <a:t> </a:t>
            </a:r>
            <a:r>
              <a:rPr lang="fr-FR" sz="700" dirty="0"/>
              <a:t>largest public funder of projects and programs to benefit the </a:t>
            </a:r>
            <a:r>
              <a:rPr lang="fr-FR" sz="700"/>
              <a:t>global </a:t>
            </a:r>
            <a:r>
              <a:rPr lang="fr-FR" sz="700" smtClean="0"/>
              <a:t>environment.</a:t>
            </a:r>
            <a:endParaRPr lang="fr-FR" sz="700" dirty="0"/>
          </a:p>
          <a:p>
            <a:r>
              <a:rPr lang="fr-FR" sz="700" dirty="0"/>
              <a:t>WB, UNDP, UNEP were the 3 initial </a:t>
            </a:r>
            <a:r>
              <a:rPr lang="fr-FR" sz="700" err="1"/>
              <a:t>implementing</a:t>
            </a:r>
            <a:r>
              <a:rPr lang="fr-FR" sz="700"/>
              <a:t> </a:t>
            </a:r>
            <a:r>
              <a:rPr lang="fr-FR" sz="700" smtClean="0"/>
              <a:t>partners.</a:t>
            </a:r>
            <a:endParaRPr lang="fr-FR" sz="700" dirty="0"/>
          </a:p>
          <a:p>
            <a:r>
              <a:rPr lang="fr-FR" sz="700" dirty="0"/>
              <a:t>At the Rio Earth Summit in 1992, the GEF was restructured and moved out of </a:t>
            </a:r>
            <a:r>
              <a:rPr lang="fr-FR" sz="700"/>
              <a:t>the </a:t>
            </a:r>
            <a:r>
              <a:rPr lang="fr-FR" sz="700" smtClean="0"/>
              <a:t>WB. </a:t>
            </a:r>
            <a:endParaRPr lang="fr-FR" sz="700" dirty="0"/>
          </a:p>
          <a:p>
            <a:r>
              <a:rPr lang="fr-FR" sz="700" dirty="0"/>
              <a:t>This enhanced the involvement of developing countries in the decision-making process and in implementation of </a:t>
            </a:r>
            <a:r>
              <a:rPr lang="fr-FR" sz="700"/>
              <a:t>the </a:t>
            </a:r>
            <a:r>
              <a:rPr lang="fr-FR" sz="700" smtClean="0"/>
              <a:t>projects. </a:t>
            </a:r>
            <a:endParaRPr lang="fr-FR" sz="700" dirty="0"/>
          </a:p>
          <a:p>
            <a:r>
              <a:rPr lang="fr-FR" sz="700" dirty="0"/>
              <a:t>Since 1994, the WB has served as the GEF Trustee and provided </a:t>
            </a:r>
            <a:r>
              <a:rPr lang="fr-FR" sz="700"/>
              <a:t>administrative </a:t>
            </a:r>
            <a:r>
              <a:rPr lang="fr-FR" sz="700" smtClean="0"/>
              <a:t>services.</a:t>
            </a:r>
            <a:endParaRPr lang="fr-FR" sz="700" dirty="0"/>
          </a:p>
          <a:p>
            <a:r>
              <a:rPr lang="fr-FR" sz="700" dirty="0"/>
              <a:t>The GEF also serves as financial mechanism for the following UN conventions:</a:t>
            </a:r>
          </a:p>
          <a:p>
            <a:r>
              <a:rPr lang="fr-FR" sz="700" dirty="0"/>
              <a:t>UN Convention on Biological Diversity (CBD)</a:t>
            </a:r>
          </a:p>
          <a:p>
            <a:r>
              <a:rPr lang="fr-FR" sz="700" dirty="0"/>
              <a:t>UN Framework Convention on Climate Change (UNFCCC) </a:t>
            </a:r>
          </a:p>
          <a:p>
            <a:r>
              <a:rPr lang="fr-FR" sz="700" dirty="0"/>
              <a:t>UN Stockholm Convention on Persistent Organic Pollutants (POPs) </a:t>
            </a:r>
          </a:p>
          <a:p>
            <a:r>
              <a:rPr lang="fr-FR" sz="700" dirty="0"/>
              <a:t>UN Convention to Combat Desertification (UNCCD)</a:t>
            </a:r>
          </a:p>
          <a:p>
            <a:r>
              <a:rPr lang="fr-FR" sz="700" dirty="0"/>
              <a:t>The GEF, although not linked formally to the Montreal Protocol on Substances That Deplete the Ozone Layer (MP), supports implementation of the MP in </a:t>
            </a:r>
            <a:r>
              <a:rPr lang="fr-FR" sz="700"/>
              <a:t>transition </a:t>
            </a:r>
            <a:r>
              <a:rPr lang="fr-FR" sz="700" smtClean="0"/>
              <a:t>economies.</a:t>
            </a:r>
            <a:endParaRPr 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fr-FR" dirty="0" smtClean="0"/>
              <a:t>This slide is modified depending on the workshop</a:t>
            </a:r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dirty="0" smtClean="0"/>
              <a:t>Streamlining measures approved by the Council in June 2012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076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800" dirty="0" smtClean="0">
                <a:solidFill>
                  <a:srgbClr val="4D4D4D"/>
                </a:solidFill>
              </a:rPr>
              <a:t>Size and regional balance - being one from an LDC, and another from a middle-income country</a:t>
            </a:r>
          </a:p>
          <a:p>
            <a:endParaRPr lang="fr-FR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108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>
              <a:spcBef>
                <a:spcPct val="0"/>
              </a:spcBef>
            </a:pPr>
            <a:r>
              <a:rPr lang="fr-FR" dirty="0" smtClean="0"/>
              <a:t>Evolution of the GEF – Major Reforms</a:t>
            </a:r>
          </a:p>
          <a:p>
            <a:pPr algn="l">
              <a:buFont typeface="Wingdings" pitchFamily="2" charset="2"/>
              <a:buChar char="ü"/>
            </a:pPr>
            <a:r>
              <a:rPr lang="fr-FR" sz="1200" b="1" dirty="0" smtClean="0">
                <a:solidFill>
                  <a:srgbClr val="002060"/>
                </a:solidFill>
              </a:rPr>
              <a:t>Independent GEFEO – (Called for as </a:t>
            </a:r>
            <a:r>
              <a:rPr lang="fr-FR" sz="1200" b="1" smtClean="0">
                <a:solidFill>
                  <a:srgbClr val="002060"/>
                </a:solidFill>
              </a:rPr>
              <a:t>GEF-3 reform.)</a:t>
            </a:r>
            <a:endParaRPr lang="fr-FR" sz="1200" b="1" dirty="0" smtClean="0">
              <a:solidFill>
                <a:srgbClr val="00206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fr-FR" sz="1200" b="1" dirty="0" smtClean="0">
                <a:solidFill>
                  <a:srgbClr val="002060"/>
                </a:solidFill>
              </a:rPr>
              <a:t>Direct access for Executing Agencies (GEF-3 reform, deepened in GEF-4)</a:t>
            </a:r>
          </a:p>
          <a:p>
            <a:pPr algn="l">
              <a:buFont typeface="Wingdings" pitchFamily="2" charset="2"/>
              <a:buChar char="ü"/>
            </a:pPr>
            <a:r>
              <a:rPr lang="fr-FR" sz="1200" b="1" dirty="0" smtClean="0">
                <a:solidFill>
                  <a:srgbClr val="002060"/>
                </a:solidFill>
              </a:rPr>
              <a:t>RAF to STAR – GEF-3, GEF-4</a:t>
            </a:r>
            <a:r>
              <a:rPr lang="fr-FR" sz="1200" b="1" smtClean="0">
                <a:solidFill>
                  <a:srgbClr val="002060"/>
                </a:solidFill>
              </a:rPr>
              <a:t>, GEF-5.  </a:t>
            </a:r>
            <a:endParaRPr lang="fr-FR" sz="1200" b="1" dirty="0" smtClean="0">
              <a:solidFill>
                <a:srgbClr val="002060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fr-FR" sz="1200" b="1" dirty="0" smtClean="0">
                <a:solidFill>
                  <a:srgbClr val="002060"/>
                </a:solidFill>
              </a:rPr>
              <a:t>Fiduciary Standards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fr-FR" sz="1200" b="1" dirty="0" smtClean="0">
                <a:solidFill>
                  <a:srgbClr val="002060"/>
                </a:solidFill>
              </a:rPr>
              <a:t>Results-based Management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fr-FR" sz="1200" b="1" dirty="0" smtClean="0">
                <a:solidFill>
                  <a:srgbClr val="002060"/>
                </a:solidFill>
              </a:rPr>
              <a:t>Country Drivenness – a focus of several replenishments, including GEF-5</a:t>
            </a:r>
          </a:p>
          <a:p>
            <a:pPr algn="l">
              <a:buFont typeface="Wingdings" pitchFamily="2" charset="2"/>
              <a:buChar char="ü"/>
            </a:pPr>
            <a:r>
              <a:rPr lang="fr-FR" sz="1200" b="1" dirty="0" smtClean="0">
                <a:solidFill>
                  <a:srgbClr val="002060"/>
                </a:solidFill>
              </a:rPr>
              <a:t>Direct Access for Convention Reports – GEF-5 reform </a:t>
            </a:r>
          </a:p>
          <a:p>
            <a:pPr algn="l">
              <a:buFont typeface="Wingdings" pitchFamily="2" charset="2"/>
              <a:buChar char="ü"/>
            </a:pPr>
            <a:r>
              <a:rPr lang="fr-FR" sz="1200" b="1" dirty="0" smtClean="0">
                <a:solidFill>
                  <a:srgbClr val="002060"/>
                </a:solidFill>
              </a:rPr>
              <a:t>Streamlining Project and Program Cycles – GEF-4, GEF-5 </a:t>
            </a:r>
          </a:p>
          <a:p>
            <a:pPr algn="l">
              <a:buFont typeface="Wingdings" pitchFamily="2" charset="2"/>
              <a:buChar char="ü"/>
            </a:pPr>
            <a:r>
              <a:rPr lang="fr-FR" sz="1200" b="1" dirty="0" smtClean="0">
                <a:solidFill>
                  <a:srgbClr val="002060"/>
                </a:solidFill>
              </a:rPr>
              <a:t>Broadening of Partnership - Accreditation of new agencies (GEF-5) </a:t>
            </a:r>
          </a:p>
          <a:p>
            <a:pPr>
              <a:spcBef>
                <a:spcPct val="0"/>
              </a:spcBef>
            </a:pPr>
            <a:endParaRPr lang="fr-FR" dirty="0" smtClean="0"/>
          </a:p>
          <a:p>
            <a:pPr>
              <a:spcBef>
                <a:spcPct val="0"/>
              </a:spcBef>
            </a:pPr>
            <a:r>
              <a:rPr lang="fr-FR" dirty="0" smtClean="0"/>
              <a:t>Key Programming Areas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fr-FR" sz="1200" b="1" dirty="0" smtClean="0">
                <a:solidFill>
                  <a:srgbClr val="002060"/>
                </a:solidFill>
              </a:rPr>
              <a:t>Biodiversity (Focal Area)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fr-FR" sz="1200" b="1" dirty="0" smtClean="0">
                <a:solidFill>
                  <a:srgbClr val="002060"/>
                </a:solidFill>
              </a:rPr>
              <a:t>Climate Change Mitigation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fr-FR" sz="1200" b="1" dirty="0" smtClean="0">
                <a:solidFill>
                  <a:srgbClr val="002060"/>
                </a:solidFill>
              </a:rPr>
              <a:t>International Waters (Focal Area) </a:t>
            </a:r>
          </a:p>
          <a:p>
            <a:pPr marL="514350" indent="-514350" algn="l">
              <a:lnSpc>
                <a:spcPct val="90000"/>
              </a:lnSpc>
              <a:buFontTx/>
              <a:buAutoNum type="arabicPeriod"/>
            </a:pPr>
            <a:r>
              <a:rPr lang="fr-FR" sz="1200" b="1" dirty="0" smtClean="0">
                <a:solidFill>
                  <a:srgbClr val="002060"/>
                </a:solidFill>
              </a:rPr>
              <a:t>Land Degradation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fr-FR" sz="1200" b="1" dirty="0" smtClean="0">
                <a:solidFill>
                  <a:srgbClr val="002060"/>
                </a:solidFill>
              </a:rPr>
              <a:t>Chemicals – includes Ozone Depletion FA, Persistent Organic Pollutant FA, and Sound Chemicals Management &amp; Mercury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fr-FR" sz="1200" b="1" dirty="0" smtClean="0">
                <a:solidFill>
                  <a:srgbClr val="002060"/>
                </a:solidFill>
              </a:rPr>
              <a:t>Sustainable Forest Management/REDD+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fr-FR" sz="1200" b="1" dirty="0" smtClean="0">
                <a:solidFill>
                  <a:srgbClr val="002060"/>
                </a:solidFill>
              </a:rPr>
              <a:t>Corporate Programs:  Small Grants Program, Country Support Program, Private Sector Activities </a:t>
            </a:r>
          </a:p>
          <a:p>
            <a:pPr marL="514350" indent="-514350" algn="l" eaLnBrk="1" hangingPunct="1">
              <a:lnSpc>
                <a:spcPct val="90000"/>
              </a:lnSpc>
            </a:pPr>
            <a:endParaRPr lang="fr-FR" sz="1200" b="1" dirty="0" smtClean="0">
              <a:solidFill>
                <a:srgbClr val="002060"/>
              </a:solidFill>
            </a:endParaRPr>
          </a:p>
          <a:p>
            <a:pPr marL="514350" indent="-514350" algn="l" eaLnBrk="1" hangingPunct="1">
              <a:lnSpc>
                <a:spcPct val="90000"/>
              </a:lnSpc>
            </a:pPr>
            <a:r>
              <a:rPr lang="fr-FR" sz="1200" b="1" dirty="0" smtClean="0">
                <a:solidFill>
                  <a:srgbClr val="002060"/>
                </a:solidFill>
              </a:rPr>
              <a:t>GEF-6 will likely also include a </a:t>
            </a:r>
            <a:r>
              <a:rPr lang="fr-FR" sz="1200" b="1" smtClean="0">
                <a:solidFill>
                  <a:srgbClr val="002060"/>
                </a:solidFill>
              </a:rPr>
              <a:t>communications strategy. </a:t>
            </a:r>
            <a:endParaRPr lang="fr-FR" sz="1200" b="1" dirty="0" smtClean="0">
              <a:solidFill>
                <a:srgbClr val="002060"/>
              </a:solidFill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CB5FC1-5CB0-4DFB-9B96-6893A433C46F}" type="slidenum">
              <a:rPr lang="en-US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r>
              <a:rPr lang="fr-FR" sz="1800" b="1" dirty="0" smtClean="0">
                <a:solidFill>
                  <a:srgbClr val="00642D"/>
                </a:solidFill>
              </a:rPr>
              <a:t>Decision on Agenda Item 5 on the Replenishment Process, per the Joint Summary of Chairs of </a:t>
            </a:r>
            <a:r>
              <a:rPr lang="fr-FR" sz="1800" b="1" smtClean="0">
                <a:solidFill>
                  <a:srgbClr val="00642D"/>
                </a:solidFill>
              </a:rPr>
              <a:t>the Nov. </a:t>
            </a:r>
            <a:r>
              <a:rPr lang="fr-FR" sz="1800" b="1" dirty="0" smtClean="0">
                <a:solidFill>
                  <a:srgbClr val="00642D"/>
                </a:solidFill>
              </a:rPr>
              <a:t>2012 Council:</a:t>
            </a:r>
          </a:p>
          <a:p>
            <a:r>
              <a:rPr lang="fr-FR" sz="1700" dirty="0" smtClean="0"/>
              <a:t>The Council requested the GEF Trustee and the CEO to initiate discussions for the negotiations of the </a:t>
            </a:r>
            <a:r>
              <a:rPr lang="fr-FR" sz="1700" err="1" smtClean="0"/>
              <a:t>sixth</a:t>
            </a:r>
            <a:r>
              <a:rPr lang="fr-FR" sz="1700" smtClean="0"/>
              <a:t> replenishment. </a:t>
            </a:r>
            <a:endParaRPr lang="fr-FR" sz="1700" dirty="0" smtClean="0"/>
          </a:p>
          <a:p>
            <a:pPr marL="0" indent="0">
              <a:buNone/>
            </a:pPr>
            <a:r>
              <a:rPr lang="fr-FR" sz="1800" b="1" dirty="0" smtClean="0">
                <a:solidFill>
                  <a:srgbClr val="00642D"/>
                </a:solidFill>
              </a:rPr>
              <a:t>GEF-6 Period</a:t>
            </a:r>
          </a:p>
          <a:p>
            <a:r>
              <a:rPr lang="fr-FR" sz="1700" dirty="0" smtClean="0"/>
              <a:t>To ensure uninterrupted operations and activities, donors should conclude replenishment negotiations by early </a:t>
            </a:r>
            <a:r>
              <a:rPr lang="fr-FR" sz="1700" smtClean="0"/>
              <a:t>CY 2014.</a:t>
            </a:r>
            <a:endParaRPr lang="fr-FR" sz="1700" dirty="0" smtClean="0"/>
          </a:p>
          <a:p>
            <a:r>
              <a:rPr lang="fr-FR" sz="1700" dirty="0" smtClean="0"/>
              <a:t>The GEF-6 replenishment is expected to fund 4 years of GEF operations, from 1 July 2014 to 30 June 2018 (</a:t>
            </a:r>
            <a:r>
              <a:rPr lang="fr-FR" sz="1700" smtClean="0"/>
              <a:t>FY15-FY18).</a:t>
            </a:r>
            <a:endParaRPr lang="fr-FR" sz="1700" dirty="0" smtClean="0"/>
          </a:p>
          <a:p>
            <a:pPr marL="0" indent="0">
              <a:buNone/>
            </a:pPr>
            <a:r>
              <a:rPr lang="fr-FR" sz="1800" b="1" dirty="0" smtClean="0">
                <a:solidFill>
                  <a:srgbClr val="00642D"/>
                </a:solidFill>
              </a:rPr>
              <a:t>Composition (as in GEF-5)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sz="1700" u="sng" dirty="0" smtClean="0"/>
              <a:t>Donors</a:t>
            </a:r>
            <a:r>
              <a:rPr lang="fr-FR" sz="1700" dirty="0" smtClean="0"/>
              <a:t>: All contributing participants who indicated an intention to contribute the equivalent of at least SDR 4 million for that replenishment could participate in the </a:t>
            </a:r>
            <a:r>
              <a:rPr lang="fr-FR" sz="1700" err="1" smtClean="0"/>
              <a:t>replenishment</a:t>
            </a:r>
            <a:r>
              <a:rPr lang="fr-FR" sz="1700" smtClean="0"/>
              <a:t> discussions. </a:t>
            </a:r>
            <a:endParaRPr lang="fr-FR" sz="1700" dirty="0" smtClean="0"/>
          </a:p>
          <a:p>
            <a:pPr marL="742950" lvl="2" indent="-342900"/>
            <a:r>
              <a:rPr lang="fr-FR" sz="1500" dirty="0" smtClean="0"/>
              <a:t>Minimum proposed contribution remain at SDR 4 million for the </a:t>
            </a:r>
            <a:r>
              <a:rPr lang="fr-FR" sz="1500" smtClean="0"/>
              <a:t>GEF-6 discussions. </a:t>
            </a:r>
            <a:endParaRPr lang="fr-FR" sz="1500" dirty="0" smtClean="0"/>
          </a:p>
          <a:p>
            <a:pPr marL="342900" lvl="1" indent="-342900">
              <a:buFont typeface="Arial" charset="0"/>
              <a:buChar char="•"/>
            </a:pPr>
            <a:r>
              <a:rPr lang="fr-FR" sz="1700" u="sng" dirty="0" smtClean="0"/>
              <a:t>Recipients</a:t>
            </a:r>
            <a:r>
              <a:rPr lang="fr-FR" sz="1700" dirty="0" smtClean="0"/>
              <a:t>: 4 representatives from non-donor recipient countries (representing AFR, ASIA, E-EUR, and LAC), 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sz="1700" u="sng" dirty="0" smtClean="0"/>
              <a:t>CSOs/NGOs</a:t>
            </a:r>
            <a:r>
              <a:rPr lang="fr-FR" sz="1700" dirty="0" smtClean="0"/>
              <a:t>: 2 representatives (one from a donor country-based CSO, and other from a non-donor country-based </a:t>
            </a:r>
            <a:r>
              <a:rPr lang="fr-FR" sz="1700" smtClean="0"/>
              <a:t>CSO).</a:t>
            </a:r>
            <a:endParaRPr lang="fr-FR" sz="1700" dirty="0" smtClean="0"/>
          </a:p>
          <a:p>
            <a:pPr marL="342900" lvl="1" indent="-342900">
              <a:buFont typeface="Arial" charset="0"/>
              <a:buChar char="•"/>
            </a:pPr>
            <a:r>
              <a:rPr lang="fr-FR" sz="1700" u="sng" dirty="0" smtClean="0"/>
              <a:t>Observers</a:t>
            </a:r>
            <a:r>
              <a:rPr lang="fr-FR" sz="1700" dirty="0" smtClean="0"/>
              <a:t>: A) </a:t>
            </a:r>
            <a:r>
              <a:rPr lang="fr-FR" sz="1500" dirty="0" smtClean="0"/>
              <a:t>Potential donors who do not intend to provide the agreed </a:t>
            </a:r>
            <a:r>
              <a:rPr lang="fr-FR" sz="1500" smtClean="0"/>
              <a:t>minimum contribution. </a:t>
            </a:r>
            <a:r>
              <a:rPr lang="fr-FR" sz="1500" dirty="0" smtClean="0"/>
              <a:t>B) Representatives of Implementing and Executing Agencies C) Representatives from the Conventions for which the GEF serves as a </a:t>
            </a:r>
            <a:r>
              <a:rPr lang="fr-FR" sz="1500" err="1" smtClean="0"/>
              <a:t>financial</a:t>
            </a:r>
            <a:r>
              <a:rPr lang="fr-FR" sz="1500" smtClean="0"/>
              <a:t> mechanism. </a:t>
            </a:r>
            <a:endParaRPr lang="fr-FR" sz="1500" dirty="0" smtClean="0"/>
          </a:p>
          <a:p>
            <a:pPr marL="0" indent="0">
              <a:buNone/>
            </a:pPr>
            <a:r>
              <a:rPr lang="en-US" sz="1700" dirty="0" smtClean="0">
                <a:sym typeface="Wingdings" pitchFamily="2" charset="2"/>
              </a:rPr>
              <a:t></a:t>
            </a:r>
            <a:r>
              <a:rPr lang="fr-FR" dirty="0" smtClean="0"/>
              <a:t> </a:t>
            </a:r>
            <a:r>
              <a:rPr lang="fr-FR" sz="1700" dirty="0" smtClean="0"/>
              <a:t>Comments will be solicited from all GEF Council Members on policy and programming documents prepared </a:t>
            </a:r>
            <a:r>
              <a:rPr lang="fr-FR" sz="1700" smtClean="0"/>
              <a:t>for discussions.</a:t>
            </a:r>
            <a:endParaRPr lang="fr-FR" sz="1700" dirty="0" smtClean="0"/>
          </a:p>
          <a:p>
            <a:pPr marL="0" indent="0">
              <a:buNone/>
            </a:pPr>
            <a:r>
              <a:rPr lang="fr-FR" sz="1800" b="1" dirty="0" smtClean="0">
                <a:solidFill>
                  <a:srgbClr val="00642D"/>
                </a:solidFill>
              </a:rPr>
              <a:t>Process: Timetable and Core Decision Topics</a:t>
            </a:r>
          </a:p>
          <a:p>
            <a:r>
              <a:rPr lang="fr-FR" sz="1700" dirty="0" smtClean="0"/>
              <a:t>April 2013 (Paris): </a:t>
            </a:r>
          </a:p>
          <a:p>
            <a:pPr lvl="1"/>
            <a:r>
              <a:rPr lang="fr-FR" sz="1400" dirty="0" smtClean="0"/>
              <a:t>Reference Exchange Rates for Use in the GEF-6 Replenishment (GEF Trustee)</a:t>
            </a:r>
          </a:p>
          <a:p>
            <a:r>
              <a:rPr lang="fr-FR" sz="1700" smtClean="0"/>
              <a:t>Sept. </a:t>
            </a:r>
            <a:r>
              <a:rPr lang="fr-FR" sz="1700" dirty="0" smtClean="0"/>
              <a:t>2013 (TBD): </a:t>
            </a:r>
          </a:p>
          <a:p>
            <a:pPr lvl="1"/>
            <a:r>
              <a:rPr lang="fr-FR" sz="1400" dirty="0" smtClean="0"/>
              <a:t>GEF-6 Programming Document (GEFSEC), GEF-6 Financing Modalities: Burden-sharing and Financial Components (GEF Trustee)</a:t>
            </a:r>
          </a:p>
          <a:p>
            <a:r>
              <a:rPr lang="fr-FR" sz="1700" smtClean="0"/>
              <a:t>Nov. </a:t>
            </a:r>
            <a:r>
              <a:rPr lang="fr-FR" sz="1700" dirty="0" smtClean="0"/>
              <a:t>2013 (Washington, following GEF Council): </a:t>
            </a:r>
          </a:p>
          <a:p>
            <a:pPr lvl="1"/>
            <a:r>
              <a:rPr lang="fr-FR" sz="1400" dirty="0" smtClean="0"/>
              <a:t>Final report of OPS5 (GEFEO), Policy Recommendations for GEF-6 (</a:t>
            </a:r>
            <a:r>
              <a:rPr lang="fr-FR" sz="1400" smtClean="0"/>
              <a:t>GEFSEC).</a:t>
            </a:r>
            <a:endParaRPr lang="fr-FR" sz="1400" dirty="0" smtClean="0"/>
          </a:p>
          <a:p>
            <a:r>
              <a:rPr lang="fr-FR" sz="1700" smtClean="0"/>
              <a:t>Feb. </a:t>
            </a:r>
            <a:r>
              <a:rPr lang="fr-FR" sz="1700" dirty="0" smtClean="0"/>
              <a:t>2014 (TBD): </a:t>
            </a:r>
          </a:p>
          <a:p>
            <a:pPr lvl="1"/>
            <a:r>
              <a:rPr lang="fr-FR" sz="1400" dirty="0" smtClean="0"/>
              <a:t>Finalize donor pledges and GEF Financing Framework (GEF Trustee), Finalize Summary of Replenishment report comprising (1) Summary of Negotiations; (2) Policy Recommendations; (3) Programming Document; and (4) Replenishment Resolution (GEF Trustee &amp; GEFSEC)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endParaRPr lang="en-US" sz="14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89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2" r:id="rId2"/>
    <p:sldLayoutId id="2147483651" r:id="rId3"/>
    <p:sldLayoutId id="2147483650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3.pn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4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slideLayout" Target="../slideLayouts/slideLayout3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3" Type="http://schemas.openxmlformats.org/officeDocument/2006/relationships/tags" Target="../tags/tag22.xml"/><Relationship Id="rId21" Type="http://schemas.openxmlformats.org/officeDocument/2006/relationships/tags" Target="../tags/tag40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tags" Target="../tags/tag39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24" Type="http://schemas.openxmlformats.org/officeDocument/2006/relationships/tags" Target="../tags/tag43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23" Type="http://schemas.openxmlformats.org/officeDocument/2006/relationships/tags" Target="../tags/tag42.xml"/><Relationship Id="rId10" Type="http://schemas.openxmlformats.org/officeDocument/2006/relationships/tags" Target="../tags/tag29.xml"/><Relationship Id="rId19" Type="http://schemas.openxmlformats.org/officeDocument/2006/relationships/tags" Target="../tags/tag38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Relationship Id="rId22" Type="http://schemas.openxmlformats.org/officeDocument/2006/relationships/tags" Target="../tags/tag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9.xml"/><Relationship Id="rId1" Type="http://schemas.openxmlformats.org/officeDocument/2006/relationships/tags" Target="../tags/tag4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914400" y="4953000"/>
            <a:ext cx="7315200" cy="106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fr-FR" sz="2400" dirty="0" smtClean="0">
                <a:solidFill>
                  <a:srgbClr val="898989"/>
                </a:solidFill>
              </a:rPr>
              <a:t>Atelier élargi pour la circonscription du FEM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fr-FR" sz="2400" dirty="0" smtClean="0">
                <a:solidFill>
                  <a:srgbClr val="898989"/>
                </a:solidFill>
              </a:rPr>
              <a:t>1-3 octobre 2013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fr-FR" sz="2400" dirty="0" smtClean="0">
                <a:solidFill>
                  <a:srgbClr val="898989"/>
                </a:solidFill>
              </a:rPr>
              <a:t>Abuja, Nigeria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81000" y="2057400"/>
            <a:ext cx="8382000" cy="2590800"/>
          </a:xfrm>
        </p:spPr>
        <p:txBody>
          <a:bodyPr>
            <a:normAutofit/>
          </a:bodyPr>
          <a:lstStyle/>
          <a:p>
            <a:pPr eaLnBrk="1" hangingPunct="1"/>
            <a:r>
              <a:rPr lang="fr-FR" sz="5300" b="1" dirty="0" smtClean="0">
                <a:solidFill>
                  <a:srgbClr val="00642D"/>
                </a:solidFill>
              </a:rPr>
              <a:t>Tour d’horizon</a:t>
            </a:r>
            <a:br>
              <a:rPr lang="fr-FR" sz="5300" b="1" dirty="0" smtClean="0">
                <a:solidFill>
                  <a:srgbClr val="00642D"/>
                </a:solidFill>
              </a:rPr>
            </a:br>
            <a:r>
              <a:rPr lang="fr-FR" sz="5300" b="1" dirty="0" smtClean="0">
                <a:solidFill>
                  <a:srgbClr val="00642D"/>
                </a:solidFill>
              </a:rPr>
              <a:t>du FEM</a:t>
            </a:r>
            <a:r>
              <a:rPr dirty="0"/>
              <a:t/>
            </a:r>
            <a:br>
              <a:rPr dirty="0"/>
            </a:br>
            <a:r>
              <a:rPr lang="fr-FR" dirty="0" smtClean="0"/>
              <a:t> </a:t>
            </a:r>
            <a:endParaRPr lang="fr-FR" sz="2700" i="1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342900" y="1420368"/>
            <a:ext cx="8458200" cy="3886201"/>
          </a:xfrm>
        </p:spPr>
        <p:txBody>
          <a:bodyPr/>
          <a:lstStyle/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fr-FR" sz="2200" dirty="0" smtClean="0">
                <a:solidFill>
                  <a:srgbClr val="4D4D4D"/>
                </a:solidFill>
              </a:rPr>
              <a:t>Financement pour la préparation des projets inclus dans le modèle de FIP</a:t>
            </a:r>
            <a:endParaRPr lang="fr-FR" sz="22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fr-FR" sz="2200" dirty="0">
                <a:solidFill>
                  <a:srgbClr val="4D4D4D"/>
                </a:solidFill>
              </a:rPr>
              <a:t>Plafond pour les projets de moyenne envergure </a:t>
            </a:r>
            <a:r>
              <a:rPr lang="fr-FR" sz="2200" dirty="0" smtClean="0">
                <a:solidFill>
                  <a:srgbClr val="4D4D4D"/>
                </a:solidFill>
              </a:rPr>
              <a:t>— </a:t>
            </a:r>
            <a:r>
              <a:rPr lang="fr-FR" sz="2200" dirty="0">
                <a:solidFill>
                  <a:srgbClr val="4D4D4D"/>
                </a:solidFill>
              </a:rPr>
              <a:t>2 millions de dollars</a:t>
            </a: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fr-FR" sz="2200" dirty="0">
                <a:solidFill>
                  <a:srgbClr val="4D4D4D"/>
                </a:solidFill>
              </a:rPr>
              <a:t>Tous les modèles </a:t>
            </a:r>
            <a:r>
              <a:rPr lang="fr-FR" sz="2200" dirty="0" smtClean="0">
                <a:solidFill>
                  <a:srgbClr val="4D4D4D"/>
                </a:solidFill>
              </a:rPr>
              <a:t>sont simplifiés</a:t>
            </a:r>
            <a:endParaRPr lang="fr-FR" sz="22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fr-FR" sz="2200" dirty="0">
                <a:solidFill>
                  <a:srgbClr val="4D4D4D"/>
                </a:solidFill>
              </a:rPr>
              <a:t>Le Secrétariat du </a:t>
            </a:r>
            <a:r>
              <a:rPr lang="fr-FR" sz="2200" dirty="0" smtClean="0">
                <a:solidFill>
                  <a:srgbClr val="4D4D4D"/>
                </a:solidFill>
              </a:rPr>
              <a:t>FEM assure le suivi des grandes étapes du projet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fr-FR" sz="2200" dirty="0">
                <a:solidFill>
                  <a:srgbClr val="4D4D4D"/>
                </a:solidFill>
              </a:rPr>
              <a:t>Commissions de gestion des </a:t>
            </a:r>
            <a:r>
              <a:rPr lang="fr-FR" sz="2200" dirty="0" smtClean="0">
                <a:solidFill>
                  <a:srgbClr val="4D4D4D"/>
                </a:solidFill>
              </a:rPr>
              <a:t>Agences :</a:t>
            </a:r>
            <a:r>
              <a:rPr lang="fr-FR" sz="2200" dirty="0" smtClean="0"/>
              <a:t> 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200" dirty="0" smtClean="0">
                <a:solidFill>
                  <a:srgbClr val="4D4D4D"/>
                </a:solidFill>
              </a:rPr>
              <a:t>	</a:t>
            </a:r>
            <a:r>
              <a:rPr lang="fr-FR" sz="2000" dirty="0" smtClean="0">
                <a:solidFill>
                  <a:srgbClr val="4D4D4D"/>
                </a:solidFill>
              </a:rPr>
              <a:t>40 % après l’approbation du Conseil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000" dirty="0" smtClean="0">
                <a:solidFill>
                  <a:srgbClr val="4D4D4D"/>
                </a:solidFill>
              </a:rPr>
              <a:t>	</a:t>
            </a:r>
            <a:r>
              <a:rPr lang="fr-FR" sz="2000" dirty="0" smtClean="0">
                <a:solidFill>
                  <a:srgbClr val="4D4D4D"/>
                </a:solidFill>
              </a:rPr>
              <a:t>60 % après l’agrément de la DG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fr-FR" sz="2200" dirty="0">
                <a:solidFill>
                  <a:srgbClr val="4D4D4D"/>
                </a:solidFill>
              </a:rPr>
              <a:t>Projets-cadres </a:t>
            </a:r>
            <a:r>
              <a:rPr lang="fr-FR" sz="2200" dirty="0" smtClean="0">
                <a:solidFill>
                  <a:srgbClr val="4D4D4D"/>
                </a:solidFill>
              </a:rPr>
              <a:t>consacrés à des </a:t>
            </a:r>
            <a:r>
              <a:rPr lang="fr-FR" sz="2200" dirty="0">
                <a:solidFill>
                  <a:srgbClr val="4D4D4D"/>
                </a:solidFill>
              </a:rPr>
              <a:t>activités habilitantes </a:t>
            </a:r>
            <a:r>
              <a:rPr lang="fr-FR" sz="2200" dirty="0" smtClean="0">
                <a:solidFill>
                  <a:srgbClr val="4D4D4D"/>
                </a:solidFill>
              </a:rPr>
              <a:t>approuvés </a:t>
            </a:r>
            <a:r>
              <a:rPr lang="fr-FR" sz="2200" dirty="0">
                <a:solidFill>
                  <a:srgbClr val="4D4D4D"/>
                </a:solidFill>
              </a:rPr>
              <a:t>par le Conseil </a:t>
            </a:r>
            <a:r>
              <a:rPr lang="fr-FR" sz="2200" dirty="0" smtClean="0">
                <a:solidFill>
                  <a:srgbClr val="4D4D4D"/>
                </a:solidFill>
              </a:rPr>
              <a:t>— </a:t>
            </a:r>
            <a:r>
              <a:rPr lang="fr-FR" sz="2200" dirty="0">
                <a:solidFill>
                  <a:srgbClr val="4D4D4D"/>
                </a:solidFill>
              </a:rPr>
              <a:t>pas </a:t>
            </a:r>
            <a:r>
              <a:rPr lang="fr-FR" sz="2200" dirty="0" smtClean="0">
                <a:solidFill>
                  <a:srgbClr val="4D4D4D"/>
                </a:solidFill>
              </a:rPr>
              <a:t>d’agrément </a:t>
            </a:r>
            <a:r>
              <a:rPr lang="fr-FR" sz="2200" dirty="0">
                <a:solidFill>
                  <a:srgbClr val="4D4D4D"/>
                </a:solidFill>
              </a:rPr>
              <a:t>distinct pour des projets </a:t>
            </a:r>
            <a:r>
              <a:rPr lang="fr-FR" sz="2200" dirty="0" smtClean="0">
                <a:solidFill>
                  <a:srgbClr val="4D4D4D"/>
                </a:solidFill>
              </a:rPr>
              <a:t>uniques. </a:t>
            </a:r>
            <a:endParaRPr lang="fr-FR" sz="2200" dirty="0">
              <a:solidFill>
                <a:srgbClr val="4D4D4D"/>
              </a:solidFill>
            </a:endParaRPr>
          </a:p>
        </p:txBody>
      </p:sp>
      <p:sp>
        <p:nvSpPr>
          <p:cNvPr id="4" name="Title 6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28699" y="673608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200" b="1" dirty="0" smtClean="0">
                <a:solidFill>
                  <a:srgbClr val="00642D"/>
                </a:solidFill>
                <a:latin typeface="Calibri" pitchFamily="34" charset="0"/>
              </a:rPr>
              <a:t>Mesures de rationalisation</a:t>
            </a:r>
            <a:endParaRPr lang="fr-FR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Title 3"/>
          <p:cNvSpPr txBox="1">
            <a:spLocks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000" b="1" dirty="0">
                <a:solidFill>
                  <a:srgbClr val="00642D"/>
                </a:solidFill>
                <a:latin typeface="Calibri" pitchFamily="34" charset="0"/>
              </a:rPr>
              <a:t>Cycle de projet du </a:t>
            </a:r>
            <a:r>
              <a:rPr lang="fr-FR" sz="4000" b="1" dirty="0" smtClean="0">
                <a:solidFill>
                  <a:srgbClr val="00642D"/>
                </a:solidFill>
                <a:latin typeface="Calibri" pitchFamily="34" charset="0"/>
              </a:rPr>
              <a:t>FEM</a:t>
            </a:r>
            <a:endParaRPr lang="fr-FR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000" b="1" dirty="0" smtClean="0">
                <a:solidFill>
                  <a:srgbClr val="00642D"/>
                </a:solidFill>
                <a:latin typeface="Calibri" pitchFamily="34" charset="0"/>
              </a:rPr>
              <a:t>Harmonisation</a:t>
            </a:r>
            <a:endParaRPr lang="fr-FR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52400" y="808037"/>
            <a:ext cx="8839200" cy="50593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fr-FR" sz="2600" i="1" dirty="0" smtClean="0">
                <a:solidFill>
                  <a:srgbClr val="00642D"/>
                </a:solidFill>
              </a:rPr>
              <a:t>Oct. 2012 : Démarrage des consultations avec la Banque mondiale sur le projet pilote d’harmonisation</a:t>
            </a:r>
            <a:endParaRPr lang="fr-FR" sz="180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fr-FR" sz="2800" b="1" dirty="0">
                <a:solidFill>
                  <a:srgbClr val="00642D"/>
                </a:solidFill>
              </a:rPr>
              <a:t>Objectif</a:t>
            </a:r>
            <a:r>
              <a:rPr lang="fr-FR" dirty="0" smtClean="0"/>
              <a:t> </a:t>
            </a:r>
            <a:endParaRPr lang="fr-FR" sz="2800" dirty="0"/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fr-FR" sz="2800" dirty="0" smtClean="0">
                <a:solidFill>
                  <a:srgbClr val="4D4D4D"/>
                </a:solidFill>
              </a:rPr>
              <a:t>Réduire la charge administrative en </a:t>
            </a:r>
            <a:r>
              <a:rPr lang="fr-FR" sz="2800" dirty="0" smtClean="0"/>
              <a:t>associant les chargés de programmes du FEM à la conception </a:t>
            </a:r>
            <a:r>
              <a:rPr lang="fr-FR" sz="2800" dirty="0" smtClean="0">
                <a:solidFill>
                  <a:srgbClr val="4D4D4D"/>
                </a:solidFill>
              </a:rPr>
              <a:t>des projets. 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fr-FR" sz="1500" b="1" dirty="0" smtClean="0">
              <a:solidFill>
                <a:srgbClr val="00642D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fr-FR" sz="2800" b="1" dirty="0" smtClean="0">
                <a:solidFill>
                  <a:srgbClr val="00642D"/>
                </a:solidFill>
              </a:rPr>
              <a:t>Qu’est-ce qui est harmonisé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fr-FR" sz="2800" dirty="0">
                <a:solidFill>
                  <a:srgbClr val="4D4D4D"/>
                </a:solidFill>
              </a:rPr>
              <a:t>Pas de processus de décision parallèle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fr-FR" sz="2800" dirty="0">
                <a:solidFill>
                  <a:srgbClr val="4D4D4D"/>
                </a:solidFill>
              </a:rPr>
              <a:t>Pas de fiches </a:t>
            </a:r>
            <a:r>
              <a:rPr lang="fr-FR" sz="2800" dirty="0" smtClean="0">
                <a:solidFill>
                  <a:srgbClr val="4D4D4D"/>
                </a:solidFill>
              </a:rPr>
              <a:t>d’évaluation </a:t>
            </a:r>
            <a:r>
              <a:rPr lang="fr-FR" sz="2800" dirty="0">
                <a:solidFill>
                  <a:srgbClr val="4D4D4D"/>
                </a:solidFill>
              </a:rPr>
              <a:t>du FEM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fr-FR" sz="2800" dirty="0">
                <a:solidFill>
                  <a:srgbClr val="4D4D4D"/>
                </a:solidFill>
              </a:rPr>
              <a:t>Pas de </a:t>
            </a:r>
            <a:r>
              <a:rPr lang="fr-FR" sz="2800" dirty="0" smtClean="0">
                <a:solidFill>
                  <a:srgbClr val="4D4D4D"/>
                </a:solidFill>
              </a:rPr>
              <a:t>formulaires </a:t>
            </a:r>
            <a:r>
              <a:rPr lang="fr-FR" sz="2800" dirty="0">
                <a:solidFill>
                  <a:srgbClr val="4D4D4D"/>
                </a:solidFill>
              </a:rPr>
              <a:t>de proposition de projets </a:t>
            </a:r>
            <a:r>
              <a:rPr lang="fr-FR" sz="2800" dirty="0" smtClean="0">
                <a:solidFill>
                  <a:srgbClr val="4D4D4D"/>
                </a:solidFill>
              </a:rPr>
              <a:t>spécifiques </a:t>
            </a:r>
            <a:r>
              <a:rPr lang="fr-FR" sz="2800" dirty="0">
                <a:solidFill>
                  <a:srgbClr val="4D4D4D"/>
                </a:solidFill>
              </a:rPr>
              <a:t>pour le FEM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fr-FR" sz="2800" dirty="0">
                <a:solidFill>
                  <a:srgbClr val="4D4D4D"/>
                </a:solidFill>
              </a:rPr>
              <a:t>Nouvelle norme de </a:t>
            </a:r>
            <a:r>
              <a:rPr lang="fr-FR" sz="2800" dirty="0" smtClean="0">
                <a:solidFill>
                  <a:srgbClr val="4D4D4D"/>
                </a:solidFill>
              </a:rPr>
              <a:t>travail : la </a:t>
            </a:r>
            <a:r>
              <a:rPr lang="fr-FR" sz="2800" dirty="0">
                <a:solidFill>
                  <a:srgbClr val="4D4D4D"/>
                </a:solidFill>
              </a:rPr>
              <a:t>durée du cycle de projet passe de 10 à 5 jours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endParaRPr lang="fr-FR" dirty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02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228600" y="1057275"/>
            <a:ext cx="8540750" cy="4352925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r>
              <a:rPr lang="fr-FR" sz="4000" i="1" dirty="0" smtClean="0">
                <a:solidFill>
                  <a:srgbClr val="00642D"/>
                </a:solidFill>
              </a:rPr>
              <a:t>Réunion </a:t>
            </a:r>
            <a:r>
              <a:rPr lang="fr-FR" sz="4000" i="1" dirty="0">
                <a:solidFill>
                  <a:srgbClr val="00642D"/>
                </a:solidFill>
              </a:rPr>
              <a:t>du conseil </a:t>
            </a:r>
            <a:r>
              <a:rPr lang="fr-FR" sz="4000" i="1" dirty="0" smtClean="0">
                <a:solidFill>
                  <a:srgbClr val="00642D"/>
                </a:solidFill>
              </a:rPr>
              <a:t>de juin </a:t>
            </a:r>
            <a:r>
              <a:rPr lang="fr-FR" sz="4000" i="1" dirty="0">
                <a:solidFill>
                  <a:srgbClr val="00642D"/>
                </a:solidFill>
              </a:rPr>
              <a:t>2013 </a:t>
            </a:r>
            <a:r>
              <a:rPr lang="fr-FR" sz="4000" i="1" dirty="0" smtClean="0">
                <a:solidFill>
                  <a:srgbClr val="00642D"/>
                </a:solidFill>
              </a:rPr>
              <a:t>:</a:t>
            </a:r>
            <a:endParaRPr lang="fr-FR" sz="2800" dirty="0"/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 smtClean="0"/>
              <a:t>World </a:t>
            </a:r>
            <a:r>
              <a:rPr lang="fr-FR" sz="2800" dirty="0" err="1"/>
              <a:t>Wildlife</a:t>
            </a:r>
            <a:r>
              <a:rPr lang="fr-FR" sz="2800" dirty="0"/>
              <a:t> </a:t>
            </a:r>
            <a:r>
              <a:rPr lang="fr-FR" sz="2800" dirty="0" err="1" smtClean="0"/>
              <a:t>Fund</a:t>
            </a:r>
            <a:r>
              <a:rPr lang="fr-FR" sz="2800" dirty="0" smtClean="0"/>
              <a:t>- Etats-Unis </a:t>
            </a:r>
            <a:r>
              <a:rPr lang="fr-FR" sz="2800" dirty="0"/>
              <a:t>et Conservation International ont reçu l'approbation du comité d'examen indépendant pour devenir </a:t>
            </a:r>
            <a:r>
              <a:rPr lang="fr-FR" sz="2800" dirty="0" smtClean="0"/>
              <a:t>partenaire du FEM.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fr-FR" sz="2800" dirty="0" smtClean="0"/>
              <a:t>Un </a:t>
            </a:r>
            <a:r>
              <a:rPr lang="fr-FR" sz="2800" dirty="0"/>
              <a:t>second tour </a:t>
            </a:r>
            <a:r>
              <a:rPr lang="fr-FR" sz="2800" dirty="0" smtClean="0"/>
              <a:t>d'accréditation</a:t>
            </a:r>
            <a:r>
              <a:rPr lang="fr-FR" sz="2800" dirty="0"/>
              <a:t>, y compris l'accréditation des organismes bilatéraux pourrait se produire une seule fois terminés </a:t>
            </a:r>
            <a:r>
              <a:rPr lang="fr-FR" sz="2800" dirty="0" smtClean="0"/>
              <a:t>tous </a:t>
            </a:r>
            <a:r>
              <a:rPr lang="fr-FR" sz="2800" dirty="0"/>
              <a:t>les avis de la phase </a:t>
            </a:r>
            <a:r>
              <a:rPr lang="fr-FR" sz="2800" dirty="0" smtClean="0"/>
              <a:t>II.</a:t>
            </a:r>
            <a:endParaRPr lang="fr-FR" sz="2800" dirty="0">
              <a:solidFill>
                <a:srgbClr val="4D4D4D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000" b="1" dirty="0" smtClean="0">
                <a:solidFill>
                  <a:srgbClr val="00642D"/>
                </a:solidFill>
                <a:latin typeface="Calibri" pitchFamily="34" charset="0"/>
              </a:rPr>
              <a:t>Élargissement du réseau du FEM</a:t>
            </a:r>
            <a:endParaRPr lang="fr-FR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190500" y="801914"/>
            <a:ext cx="8763000" cy="722086"/>
          </a:xfrm>
          <a:solidFill>
            <a:schemeClr val="bg1"/>
          </a:solidFill>
        </p:spPr>
        <p:txBody>
          <a:bodyPr anchor="t" anchorCtr="0"/>
          <a:lstStyle/>
          <a:p>
            <a:pPr marL="0" indent="0" algn="ctr" eaLnBrk="1" hangingPunct="1">
              <a:buNone/>
            </a:pPr>
            <a:r>
              <a:rPr lang="fr-FR" sz="1800" i="1" dirty="0" smtClean="0">
                <a:solidFill>
                  <a:srgbClr val="4D4D4D"/>
                </a:solidFill>
              </a:rPr>
              <a:t>Reconstitution des ressources : Processus par lequel les pays donateurs s’engagent volontairement, tous les 4 ans, à fournir des ressources pour financer les opérations du FEM</a:t>
            </a:r>
            <a:endParaRPr lang="fr-FR" sz="1800" i="1" dirty="0">
              <a:solidFill>
                <a:srgbClr val="4D4D4D"/>
              </a:solidFill>
            </a:endParaRPr>
          </a:p>
        </p:txBody>
      </p:sp>
      <p:pic>
        <p:nvPicPr>
          <p:cNvPr id="7" name="Content Placeholder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 l="442" t="1582" r="823" b="1910"/>
          <a:stretch>
            <a:fillRect/>
          </a:stretch>
        </p:blipFill>
        <p:spPr bwMode="auto">
          <a:xfrm>
            <a:off x="0" y="22098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>
            <p:custDataLst>
              <p:tags r:id="rId3"/>
            </p:custDataLst>
          </p:nvPr>
        </p:nvSpPr>
        <p:spPr bwMode="auto">
          <a:xfrm>
            <a:off x="2209800" y="1524000"/>
            <a:ext cx="5105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</a:pPr>
            <a:r>
              <a:rPr lang="fr-FR" sz="2400" b="1" dirty="0" smtClean="0">
                <a:solidFill>
                  <a:srgbClr val="00642D"/>
                </a:solidFill>
              </a:rPr>
              <a:t>Cycles de reconstitution précédents</a:t>
            </a:r>
          </a:p>
        </p:txBody>
      </p:sp>
      <p:sp>
        <p:nvSpPr>
          <p:cNvPr id="9" name="Title 3"/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400" b="1" dirty="0" smtClean="0">
                <a:solidFill>
                  <a:srgbClr val="00642D"/>
                </a:solidFill>
                <a:latin typeface="Calibri" pitchFamily="34" charset="0"/>
              </a:rPr>
              <a:t>Reconstitution des ressources pour FEM-6</a:t>
            </a:r>
            <a:endParaRPr lang="fr-FR" sz="34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2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19100" y="914400"/>
            <a:ext cx="8305800" cy="4800600"/>
          </a:xfrm>
        </p:spPr>
        <p:txBody>
          <a:bodyPr numCol="1">
            <a:normAutofit lnSpcReduction="10000"/>
          </a:bodyPr>
          <a:lstStyle/>
          <a:p>
            <a:pPr marL="0" indent="0">
              <a:buNone/>
            </a:pPr>
            <a:r>
              <a:rPr lang="fr-FR" sz="3000" b="1" dirty="0">
                <a:solidFill>
                  <a:srgbClr val="00642D"/>
                </a:solidFill>
              </a:rPr>
              <a:t>Participants 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dirty="0">
                <a:solidFill>
                  <a:srgbClr val="4D4D4D"/>
                </a:solidFill>
              </a:rPr>
              <a:t>Administrateur du FEM (Président)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dirty="0" smtClean="0">
                <a:solidFill>
                  <a:srgbClr val="4D4D4D"/>
                </a:solidFill>
              </a:rPr>
              <a:t>DG du FEM (Coprésident)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dirty="0">
                <a:solidFill>
                  <a:srgbClr val="4D4D4D"/>
                </a:solidFill>
              </a:rPr>
              <a:t>Pays donateurs : </a:t>
            </a:r>
            <a:endParaRPr lang="fr-FR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fr-FR" dirty="0" smtClean="0">
                <a:solidFill>
                  <a:srgbClr val="4D4D4D"/>
                </a:solidFill>
              </a:rPr>
              <a:t>Contribution minimale de 4 millions de DTS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dirty="0">
                <a:solidFill>
                  <a:srgbClr val="4D4D4D"/>
                </a:solidFill>
              </a:rPr>
              <a:t>Bénéficiaires : 4 représentants </a:t>
            </a:r>
            <a:endParaRPr lang="fr-FR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fr-FR" dirty="0" smtClean="0">
                <a:solidFill>
                  <a:srgbClr val="4D4D4D"/>
                </a:solidFill>
              </a:rPr>
              <a:t>(Afrique, Asie/Pacifique, Europe de l’Est et Asie centrale, et Amérique latine et Caraïbes)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dirty="0">
                <a:solidFill>
                  <a:srgbClr val="4D4D4D"/>
                </a:solidFill>
              </a:rPr>
              <a:t>OSC/ONG : </a:t>
            </a:r>
            <a:endParaRPr lang="fr-FR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fr-FR" dirty="0" smtClean="0">
                <a:solidFill>
                  <a:srgbClr val="4D4D4D"/>
                </a:solidFill>
              </a:rPr>
              <a:t>2 représentants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dirty="0" smtClean="0">
                <a:solidFill>
                  <a:srgbClr val="4D4D4D"/>
                </a:solidFill>
              </a:rPr>
              <a:t>Observateurs : </a:t>
            </a:r>
          </a:p>
          <a:p>
            <a:pPr marL="742950" lvl="2" indent="-342900"/>
            <a:r>
              <a:rPr lang="fr-FR" dirty="0" smtClean="0">
                <a:solidFill>
                  <a:srgbClr val="4D4D4D"/>
                </a:solidFill>
              </a:rPr>
              <a:t>A) Pays donateurs potentiels B) Agences du FEM  C) Conventions</a:t>
            </a:r>
            <a:endParaRPr lang="fr-FR" dirty="0">
              <a:solidFill>
                <a:srgbClr val="4D4D4D"/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400" b="1" dirty="0" smtClean="0">
                <a:solidFill>
                  <a:srgbClr val="00642D"/>
                </a:solidFill>
                <a:latin typeface="Calibri" pitchFamily="34" charset="0"/>
              </a:rPr>
              <a:t>Reconstitution des ressources pour FEM-6</a:t>
            </a:r>
            <a:endParaRPr lang="fr-FR" sz="34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7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304800" y="1142999"/>
            <a:ext cx="4191000" cy="4192137"/>
          </a:xfrm>
        </p:spPr>
        <p:txBody>
          <a:bodyPr numCol="1">
            <a:normAutofit/>
          </a:bodyPr>
          <a:lstStyle/>
          <a:p>
            <a:pPr marL="0" indent="0" algn="ctr">
              <a:buNone/>
            </a:pPr>
            <a:r>
              <a:rPr lang="fr-FR" sz="2800" b="1" dirty="0" smtClean="0">
                <a:solidFill>
                  <a:srgbClr val="00642D"/>
                </a:solidFill>
              </a:rPr>
              <a:t>Processus : Calendrier</a:t>
            </a:r>
          </a:p>
          <a:p>
            <a:r>
              <a:rPr lang="fr-FR" sz="2800" dirty="0" smtClean="0">
                <a:solidFill>
                  <a:srgbClr val="4D4D4D"/>
                </a:solidFill>
              </a:rPr>
              <a:t>Avril </a:t>
            </a:r>
            <a:r>
              <a:rPr lang="fr-FR" sz="2800" dirty="0">
                <a:solidFill>
                  <a:srgbClr val="4D4D4D"/>
                </a:solidFill>
              </a:rPr>
              <a:t>2013 </a:t>
            </a:r>
            <a:r>
              <a:rPr lang="fr-FR" sz="2800" dirty="0" smtClean="0">
                <a:solidFill>
                  <a:srgbClr val="4D4D4D"/>
                </a:solidFill>
              </a:rPr>
              <a:t>                     (</a:t>
            </a:r>
            <a:r>
              <a:rPr lang="fr-FR" sz="2800" dirty="0">
                <a:solidFill>
                  <a:srgbClr val="4D4D4D"/>
                </a:solidFill>
              </a:rPr>
              <a:t>Paris)</a:t>
            </a:r>
          </a:p>
          <a:p>
            <a:r>
              <a:rPr lang="fr-FR" sz="2800" dirty="0">
                <a:solidFill>
                  <a:srgbClr val="4D4D4D"/>
                </a:solidFill>
              </a:rPr>
              <a:t>Septembre 2013 </a:t>
            </a:r>
            <a:r>
              <a:rPr lang="fr-FR" sz="2800" dirty="0" smtClean="0">
                <a:solidFill>
                  <a:srgbClr val="4D4D4D"/>
                </a:solidFill>
              </a:rPr>
              <a:t>                (Delhi)</a:t>
            </a:r>
            <a:endParaRPr lang="fr-FR" sz="2800" dirty="0">
              <a:solidFill>
                <a:srgbClr val="4D4D4D"/>
              </a:solidFill>
            </a:endParaRPr>
          </a:p>
          <a:p>
            <a:r>
              <a:rPr lang="fr-FR" sz="2800" dirty="0">
                <a:solidFill>
                  <a:srgbClr val="4D4D4D"/>
                </a:solidFill>
              </a:rPr>
              <a:t>Novembre 2013 </a:t>
            </a:r>
            <a:r>
              <a:rPr lang="fr-FR" sz="2800" dirty="0" smtClean="0">
                <a:solidFill>
                  <a:srgbClr val="4D4D4D"/>
                </a:solidFill>
              </a:rPr>
              <a:t>(Paris)</a:t>
            </a:r>
            <a:endParaRPr lang="fr-FR" sz="2800" dirty="0">
              <a:solidFill>
                <a:srgbClr val="4D4D4D"/>
              </a:solidFill>
            </a:endParaRPr>
          </a:p>
          <a:p>
            <a:r>
              <a:rPr lang="fr-FR" sz="2800" dirty="0">
                <a:solidFill>
                  <a:srgbClr val="4D4D4D"/>
                </a:solidFill>
              </a:rPr>
              <a:t>Février 2014 </a:t>
            </a:r>
            <a:r>
              <a:rPr lang="fr-FR" sz="2800" dirty="0" smtClean="0">
                <a:solidFill>
                  <a:srgbClr val="4D4D4D"/>
                </a:solidFill>
              </a:rPr>
              <a:t>                        (</a:t>
            </a:r>
            <a:r>
              <a:rPr lang="fr-FR" sz="2800" dirty="0">
                <a:solidFill>
                  <a:srgbClr val="4D4D4D"/>
                </a:solidFill>
              </a:rPr>
              <a:t>à déterminer)</a:t>
            </a:r>
          </a:p>
        </p:txBody>
      </p:sp>
      <p:sp>
        <p:nvSpPr>
          <p:cNvPr id="8" name="Content Placeholder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724400" y="1143000"/>
            <a:ext cx="4267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fr-FR" sz="3300" b="1" dirty="0" smtClean="0">
                <a:solidFill>
                  <a:srgbClr val="00642D"/>
                </a:solidFill>
              </a:rPr>
              <a:t>Documents de référence</a:t>
            </a:r>
          </a:p>
          <a:p>
            <a:r>
              <a:rPr lang="fr-FR" sz="2800" dirty="0" smtClean="0">
                <a:solidFill>
                  <a:srgbClr val="4D4D4D"/>
                </a:solidFill>
              </a:rPr>
              <a:t>Documents portant sur : </a:t>
            </a:r>
          </a:p>
          <a:p>
            <a:pPr lvl="1"/>
            <a:r>
              <a:rPr lang="fr-FR" dirty="0" smtClean="0">
                <a:solidFill>
                  <a:srgbClr val="4D4D4D"/>
                </a:solidFill>
              </a:rPr>
              <a:t>Le positionnement stratégique</a:t>
            </a:r>
          </a:p>
          <a:p>
            <a:pPr lvl="1"/>
            <a:r>
              <a:rPr lang="fr-FR" dirty="0" smtClean="0">
                <a:solidFill>
                  <a:srgbClr val="4D4D4D"/>
                </a:solidFill>
              </a:rPr>
              <a:t>La programmation</a:t>
            </a:r>
          </a:p>
          <a:p>
            <a:pPr lvl="1"/>
            <a:r>
              <a:rPr lang="fr-FR" dirty="0" smtClean="0">
                <a:solidFill>
                  <a:srgbClr val="4D4D4D"/>
                </a:solidFill>
              </a:rPr>
              <a:t>Le cadre d’action</a:t>
            </a:r>
          </a:p>
          <a:p>
            <a:r>
              <a:rPr lang="fr-FR" sz="2800" dirty="0" smtClean="0">
                <a:solidFill>
                  <a:srgbClr val="4D4D4D"/>
                </a:solidFill>
              </a:rPr>
              <a:t>Stratégie du FEM pour 2020</a:t>
            </a:r>
          </a:p>
          <a:p>
            <a:r>
              <a:rPr lang="fr-FR" sz="2800" dirty="0" smtClean="0">
                <a:solidFill>
                  <a:srgbClr val="4D4D4D"/>
                </a:solidFill>
              </a:rPr>
              <a:t>Cinquième bilan global du FEM (Bureau de l’évaluation du FEM)</a:t>
            </a:r>
            <a:endParaRPr lang="fr-FR" sz="2800" dirty="0">
              <a:solidFill>
                <a:srgbClr val="4D4D4D"/>
              </a:solidFill>
            </a:endParaRPr>
          </a:p>
        </p:txBody>
      </p:sp>
      <p:sp>
        <p:nvSpPr>
          <p:cNvPr id="9" name="Line 8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4628866" y="839337"/>
            <a:ext cx="0" cy="449580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0" name="Title 3"/>
          <p:cNvSpPr txBox="1">
            <a:spLocks/>
          </p:cNvSpPr>
          <p:nvPr>
            <p:custDataLst>
              <p:tags r:id="rId4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400" b="1" dirty="0" smtClean="0">
                <a:solidFill>
                  <a:srgbClr val="00642D"/>
                </a:solidFill>
                <a:latin typeface="Calibri" pitchFamily="34" charset="0"/>
              </a:rPr>
              <a:t>Reconstitution des ressources pour FEM-6</a:t>
            </a:r>
            <a:endParaRPr lang="fr-FR" sz="34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5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400" b="1" dirty="0" smtClean="0">
                <a:solidFill>
                  <a:srgbClr val="00642D"/>
                </a:solidFill>
                <a:latin typeface="Calibri" pitchFamily="34" charset="0"/>
              </a:rPr>
              <a:t>Reconstitution des ressources pour FEM-6</a:t>
            </a:r>
            <a:endParaRPr lang="fr-FR" sz="34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926592"/>
            <a:ext cx="9296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rgbClr val="1F497D"/>
                </a:solidFill>
                <a:latin typeface="+mj-lt"/>
                <a:ea typeface="+mj-ea"/>
                <a:cs typeface="+mj-cs"/>
              </a:rPr>
              <a:t>Ajustements proposés pour le système d’allocation:</a:t>
            </a:r>
            <a:endParaRPr lang="en-US" sz="3200" b="1" dirty="0">
              <a:solidFill>
                <a:srgbClr val="1F497D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1859340"/>
            <a:ext cx="731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>
                <a:latin typeface="+mj-lt"/>
              </a:rPr>
              <a:t>(a) augmenter </a:t>
            </a:r>
            <a:r>
              <a:rPr lang="fr-FR" sz="2400" dirty="0">
                <a:latin typeface="+mj-lt"/>
              </a:rPr>
              <a:t>le poids de l'indice du PIB par habitant</a:t>
            </a:r>
            <a:br>
              <a:rPr lang="fr-FR" sz="2400" dirty="0">
                <a:latin typeface="+mj-lt"/>
              </a:rPr>
            </a:br>
            <a:r>
              <a:rPr lang="fr-FR" sz="2400" dirty="0">
                <a:latin typeface="+mj-lt"/>
              </a:rPr>
              <a:t/>
            </a:r>
            <a:br>
              <a:rPr lang="fr-FR" sz="2400" dirty="0">
                <a:latin typeface="+mj-lt"/>
              </a:rPr>
            </a:br>
            <a:r>
              <a:rPr lang="fr-FR" sz="2400" dirty="0">
                <a:latin typeface="+mj-lt"/>
              </a:rPr>
              <a:t>(b) abaisser les plafonds imposés sur les </a:t>
            </a:r>
            <a:r>
              <a:rPr lang="fr-FR" sz="2400" dirty="0" smtClean="0">
                <a:latin typeface="+mj-lt"/>
              </a:rPr>
              <a:t>pays </a:t>
            </a:r>
            <a:r>
              <a:rPr lang="fr-FR" sz="2400" dirty="0">
                <a:latin typeface="+mj-lt"/>
              </a:rPr>
              <a:t>bénéficiaires de </a:t>
            </a:r>
            <a:r>
              <a:rPr lang="fr-FR" sz="2400" dirty="0" smtClean="0">
                <a:latin typeface="+mj-lt"/>
              </a:rPr>
              <a:t>grandes l'allocations</a:t>
            </a:r>
            <a:r>
              <a:rPr lang="fr-FR" sz="2400" dirty="0">
                <a:latin typeface="+mj-lt"/>
              </a:rPr>
              <a:t/>
            </a:r>
            <a:br>
              <a:rPr lang="fr-FR" sz="2400" dirty="0">
                <a:latin typeface="+mj-lt"/>
              </a:rPr>
            </a:br>
            <a:r>
              <a:rPr lang="fr-FR" sz="2400" dirty="0">
                <a:latin typeface="+mj-lt"/>
              </a:rPr>
              <a:t/>
            </a:r>
            <a:br>
              <a:rPr lang="fr-FR" sz="2400" dirty="0">
                <a:latin typeface="+mj-lt"/>
              </a:rPr>
            </a:br>
            <a:r>
              <a:rPr lang="fr-FR" sz="2400" dirty="0">
                <a:latin typeface="+mj-lt"/>
              </a:rPr>
              <a:t>(c) augmenter les allocations de plancher pour chaque domaine d'intervention</a:t>
            </a:r>
            <a:br>
              <a:rPr lang="fr-FR" sz="2400" dirty="0">
                <a:latin typeface="+mj-lt"/>
              </a:rPr>
            </a:br>
            <a:r>
              <a:rPr lang="fr-FR" sz="2400" dirty="0">
                <a:latin typeface="+mj-lt"/>
              </a:rPr>
              <a:t/>
            </a:r>
            <a:br>
              <a:rPr lang="fr-FR" sz="2400" dirty="0">
                <a:latin typeface="+mj-lt"/>
              </a:rPr>
            </a:br>
            <a:r>
              <a:rPr lang="fr-FR" sz="2400" dirty="0">
                <a:latin typeface="+mj-lt"/>
              </a:rPr>
              <a:t>(d) </a:t>
            </a:r>
            <a:r>
              <a:rPr lang="fr-FR" sz="2400" dirty="0" smtClean="0">
                <a:latin typeface="+mj-lt"/>
              </a:rPr>
              <a:t>des </a:t>
            </a:r>
            <a:r>
              <a:rPr lang="fr-FR" sz="2400" dirty="0">
                <a:latin typeface="+mj-lt"/>
              </a:rPr>
              <a:t>modèles de co-financement différenciés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772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400" b="1" dirty="0" smtClean="0">
                <a:solidFill>
                  <a:srgbClr val="1F497D"/>
                </a:solidFill>
              </a:rPr>
              <a:t>Enveloppes </a:t>
            </a:r>
            <a:r>
              <a:rPr lang="fr-FR" sz="2400" b="1" dirty="0">
                <a:solidFill>
                  <a:srgbClr val="1F497D"/>
                </a:solidFill>
              </a:rPr>
              <a:t>budgétaires indicatives </a:t>
            </a:r>
            <a:r>
              <a:rPr lang="fr-FR" sz="2400" b="1" dirty="0" smtClean="0">
                <a:solidFill>
                  <a:srgbClr val="1F497D"/>
                </a:solidFill>
              </a:rPr>
              <a:t>proposées pour FEM-6</a:t>
            </a:r>
            <a:endParaRPr lang="en-US" sz="2400" b="1" dirty="0">
              <a:solidFill>
                <a:srgbClr val="1F497D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515634"/>
              </p:ext>
            </p:extLst>
          </p:nvPr>
        </p:nvGraphicFramePr>
        <p:xfrm>
          <a:off x="304800" y="838200"/>
          <a:ext cx="8610600" cy="5810304"/>
        </p:xfrm>
        <a:graphic>
          <a:graphicData uri="http://schemas.openxmlformats.org/drawingml/2006/table">
            <a:tbl>
              <a:tblPr/>
              <a:tblGrid>
                <a:gridCol w="2580092"/>
                <a:gridCol w="1432014"/>
                <a:gridCol w="1212891"/>
                <a:gridCol w="1086356"/>
                <a:gridCol w="1212891"/>
                <a:gridCol w="1086356"/>
              </a:tblGrid>
              <a:tr h="205503"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8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13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3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Objectifs de </a:t>
                      </a:r>
                      <a:r>
                        <a:rPr lang="fr-FR" sz="13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programmation pour </a:t>
                      </a:r>
                      <a:r>
                        <a:rPr lang="fr-FR" sz="13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FEM-6 (en millions de dollars)</a:t>
                      </a:r>
                    </a:p>
                  </a:txBody>
                  <a:tcPr marL="7383" marR="7383" marT="7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817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Domaines d'intervention / thématiques</a:t>
                      </a:r>
                      <a:endParaRPr lang="fr-FR" sz="12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noProof="0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Objectifs de </a:t>
                      </a:r>
                      <a:r>
                        <a:rPr lang="fr-FR" sz="1200" b="1" i="0" u="none" strike="noStrike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programmation </a:t>
                      </a:r>
                      <a:r>
                        <a:rPr lang="fr-FR" sz="1200" b="1" i="0" u="none" strike="noStrike" noProof="0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pour FEM-5 ($ million)</a:t>
                      </a: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49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1" i="0" u="none" strike="noStrike" noProof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Status Quo</a:t>
                      </a:r>
                      <a:endParaRPr lang="fr-FR" sz="1300" b="1" i="0" u="none" strike="noStrike" noProof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1" i="0" u="none" strike="noStrike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Augmentation pendant FEM-5</a:t>
                      </a:r>
                      <a:endParaRPr lang="fr-FR" sz="13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933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1" i="0" u="none" strike="noStrike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Impact approfondi</a:t>
                      </a:r>
                      <a:endParaRPr lang="fr-FR" sz="13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1" i="0" u="none" strike="noStrike" noProof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Augmentation pendant GEF -5</a:t>
                      </a:r>
                      <a:endParaRPr lang="fr-FR" sz="1300" b="1" i="0" u="none" strike="noStrike" noProof="0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69B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Biodiversité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1.210</a:t>
                      </a:r>
                      <a:endParaRPr lang="fr-FR" sz="10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40%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Changements climatiques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1.360</a:t>
                      </a:r>
                      <a:endParaRPr lang="fr-FR" sz="10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1220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-10%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Eaux internationales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440</a:t>
                      </a:r>
                      <a:endParaRPr lang="fr-FR" sz="1000" b="0" i="1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Dégradations des sols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405</a:t>
                      </a:r>
                      <a:endParaRPr lang="fr-FR" sz="1000" b="0" i="1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415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2%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495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22%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Substances</a:t>
                      </a:r>
                      <a:r>
                        <a:rPr lang="fr-FR" sz="10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chimiques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</a:t>
                      </a:r>
                      <a:endParaRPr lang="fr-FR" sz="1000" b="0" i="1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525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24%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41%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  <a:r>
                        <a:rPr lang="fr-FR" sz="12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Domaines d'intervention</a:t>
                      </a:r>
                      <a:endParaRPr lang="fr-FR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       3.840 </a:t>
                      </a:r>
                      <a:endParaRPr lang="fr-FR" sz="1000" b="1" i="1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3.840 </a:t>
                      </a:r>
                      <a:endParaRPr lang="fr-FR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4.855 </a:t>
                      </a:r>
                      <a:endParaRPr lang="fr-FR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Programmes</a:t>
                      </a:r>
                      <a:r>
                        <a:rPr lang="fr-FR" sz="10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institutionnels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  <a:endParaRPr lang="fr-FR" sz="1000" b="0" i="1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Programme de microfinancement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  <a:endParaRPr lang="fr-FR" sz="1000" b="0" i="1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155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  <a:r>
                        <a:rPr lang="fr-FR" sz="12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–</a:t>
                      </a:r>
                      <a:r>
                        <a:rPr lang="fr-FR" sz="1200" b="1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Programmes institutionnels</a:t>
                      </a:r>
                      <a:endParaRPr lang="fr-FR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1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          210 </a:t>
                      </a:r>
                      <a:endParaRPr lang="fr-FR" sz="1000" b="1" i="1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   210 </a:t>
                      </a:r>
                      <a:endParaRPr lang="fr-FR" sz="10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endParaRPr lang="fr-FR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            245 </a:t>
                      </a:r>
                      <a:endParaRPr lang="fr-FR" sz="1000" b="1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17%</a:t>
                      </a:r>
                      <a:endParaRPr lang="fr-FR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Engagement</a:t>
                      </a:r>
                      <a:r>
                        <a:rPr lang="fr-FR" sz="10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avec le secteur privé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  <a:endParaRPr lang="fr-FR" sz="1000" b="0" i="1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Budget</a:t>
                      </a:r>
                      <a:r>
                        <a:rPr lang="fr-FR" sz="10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institutionnel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  <a:endParaRPr lang="fr-FR" sz="1000" b="0" i="1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  <a:r>
                        <a:rPr lang="fr-FR" sz="12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Reconstitution du FEM</a:t>
                      </a:r>
                      <a:endParaRPr lang="fr-FR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                      4.250 </a:t>
                      </a:r>
                      <a:endParaRPr lang="fr-FR" sz="1000" b="1" i="1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A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4.250</a:t>
                      </a:r>
                      <a:endParaRPr lang="fr-FR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fr-FR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   5.320 </a:t>
                      </a:r>
                      <a:endParaRPr lang="fr-FR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25%</a:t>
                      </a:r>
                      <a:endParaRPr lang="fr-FR" sz="10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38127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Gestion durable des forêts (jachère)</a:t>
                      </a: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  <a:endParaRPr lang="fr-FR" sz="1000" b="0" i="1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noProof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  <a:endParaRPr lang="fr-FR" sz="1000" b="0" i="0" u="none" strike="noStrike" noProof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383" marR="7383" marT="7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24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800" b="1" dirty="0">
                <a:solidFill>
                  <a:srgbClr val="00642D"/>
                </a:solidFill>
                <a:latin typeface="Calibri" pitchFamily="34" charset="0"/>
              </a:rPr>
              <a:t>Je vous remercie de votre </a:t>
            </a:r>
            <a:r>
              <a:rPr lang="fr-FR" sz="3800" b="1" dirty="0" smtClean="0">
                <a:solidFill>
                  <a:srgbClr val="00642D"/>
                </a:solidFill>
                <a:latin typeface="Calibri" pitchFamily="34" charset="0"/>
              </a:rPr>
              <a:t>attention !</a:t>
            </a:r>
            <a:endParaRPr lang="fr-FR" sz="38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" name="Title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800" b="1" dirty="0">
                <a:solidFill>
                  <a:srgbClr val="4D4D4D"/>
                </a:solidFill>
                <a:latin typeface="Calibri" pitchFamily="34" charset="0"/>
              </a:rPr>
              <a:t>Des </a:t>
            </a:r>
            <a:r>
              <a:rPr lang="fr-FR" sz="3800" b="1" dirty="0" smtClean="0">
                <a:solidFill>
                  <a:srgbClr val="4D4D4D"/>
                </a:solidFill>
                <a:latin typeface="Calibri" pitchFamily="34" charset="0"/>
              </a:rPr>
              <a:t>questions ?</a:t>
            </a:r>
            <a:endParaRPr lang="fr-FR" sz="3800" b="1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3" name="Title 3"/>
          <p:cNvSpPr txBox="1">
            <a:spLocks/>
          </p:cNvSpPr>
          <p:nvPr>
            <p:custDataLst>
              <p:tags r:id="rId3"/>
            </p:custDataLst>
          </p:nvPr>
        </p:nvSpPr>
        <p:spPr bwMode="auto">
          <a:xfrm>
            <a:off x="1447800" y="45720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600" b="1" dirty="0">
                <a:solidFill>
                  <a:srgbClr val="00642D"/>
                </a:solidFill>
                <a:latin typeface="Calibri" pitchFamily="34" charset="0"/>
              </a:rPr>
              <a:t>Le Fonds pour </a:t>
            </a:r>
            <a:r>
              <a:rPr lang="fr-FR" sz="1600" b="1" dirty="0" smtClean="0">
                <a:solidFill>
                  <a:srgbClr val="00642D"/>
                </a:solidFill>
                <a:latin typeface="Calibri" pitchFamily="34" charset="0"/>
              </a:rPr>
              <a:t>l’environnement </a:t>
            </a:r>
            <a:r>
              <a:rPr lang="fr-FR" sz="1600" b="1" dirty="0">
                <a:solidFill>
                  <a:srgbClr val="00642D"/>
                </a:solidFill>
                <a:latin typeface="Calibri" pitchFamily="34" charset="0"/>
              </a:rPr>
              <a:t>mondial</a:t>
            </a:r>
          </a:p>
          <a:p>
            <a:pPr algn="ctr"/>
            <a:r>
              <a:rPr lang="fr-F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USA</a:t>
            </a:r>
            <a:r>
              <a:rPr/>
              <a:t/>
            </a:r>
            <a:br>
              <a:rPr/>
            </a:br>
            <a:r>
              <a:rPr lang="fr-FR" sz="1400" smtClean="0">
                <a:solidFill>
                  <a:srgbClr val="4D4D4D"/>
                </a:solidFill>
                <a:latin typeface="Calibri" pitchFamily="34" charset="0"/>
              </a:rPr>
              <a:t>Tél. </a:t>
            </a:r>
            <a:r>
              <a:rPr lang="fr-FR" sz="1400" dirty="0" smtClean="0">
                <a:solidFill>
                  <a:srgbClr val="4D4D4D"/>
                </a:solidFill>
                <a:latin typeface="Calibri" pitchFamily="34" charset="0"/>
              </a:rPr>
              <a:t>: </a:t>
            </a:r>
            <a:r>
              <a:rPr lang="fr-FR" sz="1400" dirty="0">
                <a:solidFill>
                  <a:srgbClr val="4D4D4D"/>
                </a:solidFill>
                <a:latin typeface="Calibri" pitchFamily="34" charset="0"/>
              </a:rPr>
              <a:t>(202) 473-0508 - Télécopie : (202) 522-3240/3245</a:t>
            </a:r>
          </a:p>
          <a:p>
            <a:pPr algn="ctr"/>
            <a:r>
              <a:rPr lang="fr-FR" sz="1600" smtClean="0">
                <a:solidFill>
                  <a:srgbClr val="00642D"/>
                </a:solidFill>
                <a:latin typeface="Calibri" pitchFamily="34" charset="0"/>
              </a:rPr>
              <a:t>www.thegef.org  </a:t>
            </a:r>
            <a:r>
              <a:rPr lang="fr-FR" sz="1600">
                <a:solidFill>
                  <a:srgbClr val="00642D"/>
                </a:solidFill>
                <a:latin typeface="Calibri" pitchFamily="34" charset="0"/>
              </a:rPr>
              <a:t>/ </a:t>
            </a:r>
            <a:r>
              <a:rPr lang="fr-FR" sz="1600" smtClean="0">
                <a:solidFill>
                  <a:srgbClr val="00642D"/>
                </a:solidFill>
                <a:latin typeface="Calibri" pitchFamily="34" charset="0"/>
              </a:rPr>
              <a:t>secretariat@thegef.org</a:t>
            </a:r>
            <a:endParaRPr lang="fr-FR" sz="1600" dirty="0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endParaRPr lang="fr-F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Évolution du FEM</a:t>
            </a:r>
          </a:p>
        </p:txBody>
      </p:sp>
      <p:sp>
        <p:nvSpPr>
          <p:cNvPr id="7171" name="Line 5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V="1">
            <a:off x="832513" y="1295399"/>
            <a:ext cx="8082887" cy="113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Text Box 1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28675" y="90011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>
                <a:solidFill>
                  <a:srgbClr val="00642D"/>
                </a:solidFill>
                <a:latin typeface="Calibri" charset="0"/>
              </a:rPr>
              <a:t>1991</a:t>
            </a:r>
          </a:p>
        </p:txBody>
      </p:sp>
      <p:sp>
        <p:nvSpPr>
          <p:cNvPr id="7173" name="Text Box 1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19927" y="89058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rgbClr val="00642D"/>
                </a:solidFill>
                <a:latin typeface="Calibri" charset="0"/>
              </a:rPr>
              <a:t>1992</a:t>
            </a:r>
          </a:p>
        </p:txBody>
      </p:sp>
      <p:sp>
        <p:nvSpPr>
          <p:cNvPr id="7174" name="Text Box 1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90900" y="914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>
                <a:solidFill>
                  <a:srgbClr val="00642D"/>
                </a:solidFill>
                <a:latin typeface="Calibri" charset="0"/>
              </a:rPr>
              <a:t>1994</a:t>
            </a:r>
          </a:p>
        </p:txBody>
      </p:sp>
      <p:sp>
        <p:nvSpPr>
          <p:cNvPr id="7175" name="Text Box 1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651493" y="899908"/>
            <a:ext cx="6527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rgbClr val="00642D"/>
                </a:solidFill>
                <a:latin typeface="Calibri" charset="0"/>
              </a:rPr>
              <a:t>2013</a:t>
            </a:r>
            <a:endParaRPr lang="fr-FR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76" name="Text Box 1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239000" y="1420411"/>
            <a:ext cx="1477731" cy="3416320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FR" b="1" dirty="0">
                <a:solidFill>
                  <a:srgbClr val="00642D"/>
                </a:solidFill>
                <a:latin typeface="Calibri" charset="0"/>
              </a:rPr>
              <a:t>La première source de financement public </a:t>
            </a:r>
            <a:r>
              <a:rPr lang="fr-FR" dirty="0">
                <a:solidFill>
                  <a:srgbClr val="4D4D4D"/>
                </a:solidFill>
                <a:latin typeface="Calibri" charset="0"/>
              </a:rPr>
              <a:t> des projets et programmes qui visent à améliorer </a:t>
            </a:r>
            <a:r>
              <a:rPr lang="fr-FR" dirty="0" smtClean="0">
                <a:solidFill>
                  <a:srgbClr val="4D4D4D"/>
                </a:solidFill>
                <a:latin typeface="Calibri" charset="0"/>
              </a:rPr>
              <a:t>l’état </a:t>
            </a:r>
            <a:r>
              <a:rPr lang="fr-FR" dirty="0" err="1" smtClean="0">
                <a:solidFill>
                  <a:srgbClr val="4D4D4D"/>
                </a:solidFill>
                <a:latin typeface="Calibri" charset="0"/>
              </a:rPr>
              <a:t>environne-mental</a:t>
            </a:r>
            <a:r>
              <a:rPr lang="fr-FR" dirty="0" smtClean="0">
                <a:solidFill>
                  <a:srgbClr val="4D4D4D"/>
                </a:solidFill>
                <a:latin typeface="Calibri" charset="0"/>
              </a:rPr>
              <a:t> </a:t>
            </a:r>
            <a:r>
              <a:rPr lang="fr-FR" dirty="0">
                <a:solidFill>
                  <a:srgbClr val="4D4D4D"/>
                </a:solidFill>
                <a:latin typeface="Calibri" charset="0"/>
              </a:rPr>
              <a:t>du globe</a:t>
            </a:r>
            <a:endParaRPr lang="fr-FR" dirty="0">
              <a:latin typeface="Calibri" charset="0"/>
            </a:endParaRPr>
          </a:p>
        </p:txBody>
      </p:sp>
      <p:sp>
        <p:nvSpPr>
          <p:cNvPr id="7177" name="Text Box 2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80987" y="1392735"/>
            <a:ext cx="1095375" cy="1508105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fr-FR" sz="1600" b="1" dirty="0">
                <a:solidFill>
                  <a:srgbClr val="00642D"/>
                </a:solidFill>
                <a:latin typeface="+mn-lt"/>
              </a:rPr>
              <a:t>1 </a:t>
            </a:r>
            <a:r>
              <a:rPr lang="fr-FR" sz="1600" b="1" dirty="0" smtClean="0">
                <a:solidFill>
                  <a:srgbClr val="00642D"/>
                </a:solidFill>
                <a:latin typeface="+mn-lt"/>
              </a:rPr>
              <a:t>milliard de dollars</a:t>
            </a:r>
            <a:endParaRPr lang="fr-FR" sz="1600" dirty="0" smtClean="0">
              <a:latin typeface="+mn-lt"/>
            </a:endParaRPr>
          </a:p>
          <a:p>
            <a:pPr algn="ctr" eaLnBrk="1" hangingPunct="1">
              <a:buFont typeface="Arial" charset="0"/>
              <a:buNone/>
            </a:pPr>
            <a:r>
              <a:rPr lang="fr-FR" sz="1500" dirty="0">
                <a:solidFill>
                  <a:srgbClr val="4D4D4D"/>
                </a:solidFill>
                <a:latin typeface="+mn-lt"/>
              </a:rPr>
              <a:t>Programme pilote de la Banque mondiale</a:t>
            </a:r>
          </a:p>
        </p:txBody>
      </p:sp>
      <p:sp>
        <p:nvSpPr>
          <p:cNvPr id="7179" name="Line 33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828675" y="1208206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Line 34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2243777" y="1247775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Line 35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3714750" y="1239624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2" name="Line 36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7977865" y="1275069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3" name="Text Box 3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971089" y="3352800"/>
            <a:ext cx="1392072" cy="1372683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FR" sz="1600" dirty="0" smtClean="0">
                <a:solidFill>
                  <a:srgbClr val="4D4D4D"/>
                </a:solidFill>
                <a:latin typeface="Calibri" charset="0"/>
              </a:rPr>
              <a:t>Partenaires initiaux :</a:t>
            </a:r>
            <a:endParaRPr lang="fr-FR" sz="1600" dirty="0">
              <a:solidFill>
                <a:srgbClr val="4D4D4D"/>
              </a:solidFill>
              <a:latin typeface="Calibri" charset="0"/>
            </a:endParaRP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FR" sz="1600" b="1" dirty="0">
                <a:solidFill>
                  <a:srgbClr val="00642D"/>
                </a:solidFill>
                <a:latin typeface="Calibri" charset="0"/>
              </a:rPr>
              <a:t>Banque mondiale, PNUD, PNUE</a:t>
            </a:r>
          </a:p>
        </p:txBody>
      </p:sp>
      <p:sp>
        <p:nvSpPr>
          <p:cNvPr id="7185" name="Text Box 39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476375" y="1401576"/>
            <a:ext cx="1371600" cy="3323987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sz="1600" dirty="0" smtClean="0">
                <a:solidFill>
                  <a:srgbClr val="4D4D4D"/>
                </a:solidFill>
                <a:latin typeface="Calibri" charset="0"/>
              </a:rPr>
              <a:t>Au </a:t>
            </a:r>
            <a:r>
              <a:rPr lang="fr-FR" sz="1600" dirty="0">
                <a:solidFill>
                  <a:srgbClr val="4D4D4D"/>
                </a:solidFill>
                <a:latin typeface="Calibri" charset="0"/>
              </a:rPr>
              <a:t>Sommet de la Terre </a:t>
            </a:r>
            <a:r>
              <a:rPr lang="fr-FR" sz="1600" dirty="0" smtClean="0">
                <a:solidFill>
                  <a:srgbClr val="4D4D4D"/>
                </a:solidFill>
                <a:latin typeface="Calibri" charset="0"/>
              </a:rPr>
              <a:t>de Rio commencent </a:t>
            </a:r>
            <a:r>
              <a:rPr lang="fr-FR" sz="1600" b="1" dirty="0" smtClean="0">
                <a:solidFill>
                  <a:srgbClr val="00642D"/>
                </a:solidFill>
                <a:latin typeface="Calibri" charset="0"/>
              </a:rPr>
              <a:t>les </a:t>
            </a:r>
            <a:r>
              <a:rPr lang="fr-FR" sz="1600" b="1" dirty="0">
                <a:solidFill>
                  <a:srgbClr val="00642D"/>
                </a:solidFill>
                <a:latin typeface="Calibri" charset="0"/>
              </a:rPr>
              <a:t>négociations sur la </a:t>
            </a:r>
            <a:r>
              <a:rPr lang="fr-FR" sz="1600" b="1" dirty="0" err="1" smtClean="0">
                <a:solidFill>
                  <a:srgbClr val="00642D"/>
                </a:solidFill>
                <a:latin typeface="Calibri" charset="0"/>
              </a:rPr>
              <a:t>restructura-tion</a:t>
            </a:r>
            <a:r>
              <a:rPr lang="fr-FR" sz="1600" b="1" dirty="0" smtClean="0">
                <a:solidFill>
                  <a:srgbClr val="00642D"/>
                </a:solidFill>
                <a:latin typeface="Calibri" charset="0"/>
              </a:rPr>
              <a:t> </a:t>
            </a:r>
            <a:r>
              <a:rPr lang="fr-FR" sz="1600" b="1" dirty="0">
                <a:solidFill>
                  <a:srgbClr val="00642D"/>
                </a:solidFill>
                <a:latin typeface="Calibri" charset="0"/>
              </a:rPr>
              <a:t>du FEM afin de le détacher de la Banque </a:t>
            </a:r>
            <a:r>
              <a:rPr lang="fr-FR" sz="1600" b="1" dirty="0" smtClean="0">
                <a:solidFill>
                  <a:srgbClr val="00642D"/>
                </a:solidFill>
                <a:latin typeface="Calibri" charset="0"/>
              </a:rPr>
              <a:t>mondiale</a:t>
            </a:r>
            <a:endParaRPr lang="fr-FR" sz="1600" b="1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87" name="Text Box 4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572000" y="1400599"/>
            <a:ext cx="2514599" cy="4031873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z="1600" b="1" dirty="0" smtClean="0">
                <a:solidFill>
                  <a:srgbClr val="00642D"/>
                </a:solidFill>
                <a:latin typeface="Calibri" charset="0"/>
              </a:rPr>
              <a:t>Le FEM fait office de mécanisme financier pour :</a:t>
            </a:r>
            <a:endParaRPr lang="fr-FR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fr-FR" sz="1600" b="1" u="sng" dirty="0" smtClean="0">
                <a:solidFill>
                  <a:srgbClr val="4D4D4D"/>
                </a:solidFill>
                <a:latin typeface="Calibri" charset="0"/>
              </a:rPr>
              <a:t>la CDB</a:t>
            </a:r>
            <a:endParaRPr lang="fr-FR" sz="1600" dirty="0" smtClean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fr-FR" sz="1600" b="1" u="sng" dirty="0" smtClean="0">
                <a:solidFill>
                  <a:srgbClr val="4D4D4D"/>
                </a:solidFill>
                <a:latin typeface="Calibri" charset="0"/>
              </a:rPr>
              <a:t>la CCNUCC</a:t>
            </a:r>
            <a:endParaRPr lang="fr-FR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fr-FR" sz="1600" b="1" u="sng" dirty="0" smtClean="0">
                <a:solidFill>
                  <a:srgbClr val="4D4D4D"/>
                </a:solidFill>
                <a:latin typeface="Calibri" charset="0"/>
              </a:rPr>
              <a:t>La Convention de Stockholm sur les POP</a:t>
            </a:r>
          </a:p>
          <a:p>
            <a:pPr eaLnBrk="1" hangingPunct="1"/>
            <a:r>
              <a:rPr lang="fr-FR" sz="1600" b="1" u="sng" dirty="0" smtClean="0">
                <a:solidFill>
                  <a:srgbClr val="4D4D4D"/>
                </a:solidFill>
                <a:latin typeface="Calibri" charset="0"/>
              </a:rPr>
              <a:t>la CNULD</a:t>
            </a:r>
          </a:p>
          <a:p>
            <a:pPr eaLnBrk="1" hangingPunct="1"/>
            <a:r>
              <a:rPr lang="fr-FR" sz="1600" b="1" u="sng" dirty="0" smtClean="0">
                <a:solidFill>
                  <a:srgbClr val="4D4D4D"/>
                </a:solidFill>
                <a:latin typeface="Calibri" charset="0"/>
              </a:rPr>
              <a:t>la Convention sur le mercure (nouvelle)</a:t>
            </a:r>
          </a:p>
          <a:p>
            <a:pPr eaLnBrk="1" hangingPunct="1"/>
            <a:endParaRPr lang="fr-FR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fr-FR" sz="1600" dirty="0" smtClean="0">
                <a:solidFill>
                  <a:srgbClr val="4D4D4D"/>
                </a:solidFill>
                <a:latin typeface="Calibri" charset="0"/>
              </a:rPr>
              <a:t>De plus, bien qu’il n’ait pas de lien formel avec le </a:t>
            </a:r>
            <a:r>
              <a:rPr lang="fr-FR" sz="1600" b="1" u="sng" dirty="0" smtClean="0">
                <a:solidFill>
                  <a:srgbClr val="4D4D4D"/>
                </a:solidFill>
                <a:latin typeface="Calibri" charset="0"/>
              </a:rPr>
              <a:t>Protocole </a:t>
            </a:r>
            <a:r>
              <a:rPr lang="fr-FR" sz="1600" b="1" u="sng" dirty="0">
                <a:solidFill>
                  <a:srgbClr val="4D4D4D"/>
                </a:solidFill>
                <a:latin typeface="Calibri" charset="0"/>
              </a:rPr>
              <a:t>de Montréal</a:t>
            </a:r>
            <a:r>
              <a:rPr lang="fr-FR" sz="1600" dirty="0" smtClean="0">
                <a:solidFill>
                  <a:srgbClr val="4D4D4D"/>
                </a:solidFill>
                <a:latin typeface="Calibri" charset="0"/>
              </a:rPr>
              <a:t>, le FEM appuie sa mise en œuvre dans les pays </a:t>
            </a:r>
            <a:r>
              <a:rPr lang="fr-FR" sz="1600" smtClean="0">
                <a:solidFill>
                  <a:srgbClr val="4D4D4D"/>
                </a:solidFill>
                <a:latin typeface="Calibri" charset="0"/>
              </a:rPr>
              <a:t>en transition. </a:t>
            </a:r>
            <a:endParaRPr lang="fr-FR" sz="1600" dirty="0">
              <a:solidFill>
                <a:srgbClr val="4D4D4D"/>
              </a:solidFill>
              <a:latin typeface="Calibri" charset="0"/>
            </a:endParaRPr>
          </a:p>
        </p:txBody>
      </p:sp>
      <p:sp>
        <p:nvSpPr>
          <p:cNvPr id="7189" name="Text Box 39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971089" y="1425575"/>
            <a:ext cx="1390650" cy="1107996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FR" sz="1600" dirty="0">
                <a:solidFill>
                  <a:srgbClr val="4D4D4D"/>
                </a:solidFill>
                <a:latin typeface="Calibri" charset="0"/>
              </a:rPr>
              <a:t>Instrument pour la</a:t>
            </a:r>
            <a:r>
              <a:rPr lang="fr-FR" dirty="0" smtClean="0"/>
              <a:t> </a:t>
            </a:r>
            <a:r>
              <a:rPr lang="fr-FR" sz="1600" b="1" dirty="0" err="1" smtClean="0">
                <a:solidFill>
                  <a:srgbClr val="00642D"/>
                </a:solidFill>
                <a:latin typeface="Calibri" charset="0"/>
              </a:rPr>
              <a:t>restructura-tion</a:t>
            </a:r>
            <a:r>
              <a:rPr lang="fr-FR" sz="1600" b="1" dirty="0" smtClean="0">
                <a:solidFill>
                  <a:srgbClr val="00642D"/>
                </a:solidFill>
                <a:latin typeface="Calibri" charset="0"/>
              </a:rPr>
              <a:t> </a:t>
            </a:r>
            <a:r>
              <a:rPr lang="fr-FR" sz="1600" b="1" dirty="0">
                <a:solidFill>
                  <a:srgbClr val="00642D"/>
                </a:solidFill>
                <a:latin typeface="Calibri" charset="0"/>
              </a:rPr>
              <a:t>du FEM</a:t>
            </a:r>
          </a:p>
        </p:txBody>
      </p:sp>
      <p:sp>
        <p:nvSpPr>
          <p:cNvPr id="23" name="Line 38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>
            <a:off x="3666414" y="2533571"/>
            <a:ext cx="710" cy="819229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219200"/>
            <a:ext cx="8077200" cy="3962400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fr-FR" sz="2800" b="1" dirty="0" smtClean="0">
                <a:solidFill>
                  <a:srgbClr val="00642D"/>
                </a:solidFill>
                <a:latin typeface="+mj-lt"/>
                <a:cs typeface="Arial" charset="0"/>
              </a:rPr>
              <a:t>Objectif: </a:t>
            </a:r>
            <a:r>
              <a:rPr lang="fr-FR" sz="2800" dirty="0" smtClean="0"/>
              <a:t>aborder les </a:t>
            </a:r>
            <a:r>
              <a:rPr lang="fr-FR" sz="2800" u="sng" dirty="0" smtClean="0"/>
              <a:t>problèmes environnementaux mondiaux</a:t>
            </a:r>
            <a:r>
              <a:rPr lang="fr-FR" sz="2800" dirty="0" smtClean="0"/>
              <a:t> tout en soutenant les </a:t>
            </a:r>
            <a:r>
              <a:rPr lang="fr-FR" sz="2800" i="1" u="sng" dirty="0" smtClean="0"/>
              <a:t>initiatives nationales de développement durable</a:t>
            </a:r>
            <a:r>
              <a:rPr lang="fr-FR" sz="2800" dirty="0" smtClean="0"/>
              <a:t>.</a:t>
            </a:r>
            <a:endParaRPr lang="fr-FR" sz="2800" b="1" dirty="0" smtClean="0">
              <a:solidFill>
                <a:srgbClr val="00642D"/>
              </a:solidFill>
              <a:latin typeface="+mj-lt"/>
              <a:cs typeface="Arial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fr-FR" sz="2800" b="1" dirty="0" smtClean="0">
              <a:solidFill>
                <a:srgbClr val="00642D"/>
              </a:solidFill>
              <a:latin typeface="+mj-lt"/>
              <a:cs typeface="Arial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fr-FR" sz="2800" b="1" dirty="0" smtClean="0">
                <a:solidFill>
                  <a:srgbClr val="00642D"/>
                </a:solidFill>
                <a:latin typeface="+mj-lt"/>
                <a:cs typeface="Arial" charset="0"/>
              </a:rPr>
              <a:t>Mission: </a:t>
            </a:r>
            <a:r>
              <a:rPr lang="fr-FR" sz="2800" dirty="0" smtClean="0">
                <a:latin typeface="+mj-lt"/>
                <a:cs typeface="Arial" charset="0"/>
              </a:rPr>
              <a:t>le FEM est un mécanisme de </a:t>
            </a:r>
            <a:r>
              <a:rPr lang="fr-FR" sz="2800" i="1" u="sng" dirty="0" smtClean="0">
                <a:latin typeface="+mj-lt"/>
                <a:cs typeface="Arial" charset="0"/>
              </a:rPr>
              <a:t>coopération internationale</a:t>
            </a:r>
            <a:r>
              <a:rPr lang="fr-FR" sz="2800" i="1" dirty="0" smtClean="0">
                <a:latin typeface="+mj-lt"/>
                <a:cs typeface="Arial" charset="0"/>
              </a:rPr>
              <a:t> </a:t>
            </a:r>
            <a:r>
              <a:rPr lang="fr-FR" sz="2800" dirty="0" smtClean="0">
                <a:latin typeface="+mj-lt"/>
                <a:cs typeface="Arial" charset="0"/>
              </a:rPr>
              <a:t>ayant pour but de fournir des </a:t>
            </a:r>
            <a:r>
              <a:rPr lang="fr-FR" sz="2800" i="1" u="sng" dirty="0" smtClean="0">
                <a:latin typeface="+mj-lt"/>
                <a:cs typeface="Arial" charset="0"/>
              </a:rPr>
              <a:t>moyens de financement nouveaux et supplémentaires </a:t>
            </a:r>
            <a:r>
              <a:rPr lang="fr-FR" sz="2800" dirty="0" smtClean="0">
                <a:latin typeface="+mj-lt"/>
                <a:cs typeface="Arial" charset="0"/>
              </a:rPr>
              <a:t>destinés à couvrir </a:t>
            </a:r>
            <a:r>
              <a:rPr lang="fr-FR" sz="2800" i="1" u="sng" dirty="0" smtClean="0">
                <a:latin typeface="+mj-lt"/>
                <a:cs typeface="Arial" charset="0"/>
              </a:rPr>
              <a:t>les surcoûts convenus</a:t>
            </a:r>
            <a:r>
              <a:rPr lang="fr-FR" sz="2800" dirty="0" smtClean="0">
                <a:latin typeface="+mj-lt"/>
                <a:cs typeface="Arial" charset="0"/>
              </a:rPr>
              <a:t> de mesures visant à améliorer la protection de l’environnement mondial.</a:t>
            </a:r>
            <a:endParaRPr lang="fr-FR" sz="2800" dirty="0">
              <a:latin typeface="+mj-lt"/>
              <a:cs typeface="Arial" charset="0"/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Objectif et mission du FEM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2447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533400" y="609600"/>
            <a:ext cx="8229600" cy="731838"/>
          </a:xfrm>
        </p:spPr>
        <p:txBody>
          <a:bodyPr/>
          <a:lstStyle/>
          <a:p>
            <a:pPr eaLnBrk="1" hangingPunct="1"/>
            <a:r>
              <a:rPr lang="fr-FR" sz="3600" i="1" dirty="0" smtClean="0">
                <a:solidFill>
                  <a:srgbClr val="00642D"/>
                </a:solidFill>
              </a:rPr>
              <a:t>Cadre institutionnel</a:t>
            </a:r>
          </a:p>
        </p:txBody>
      </p:sp>
      <p:sp>
        <p:nvSpPr>
          <p:cNvPr id="6" name="Title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000" b="1" dirty="0">
                <a:solidFill>
                  <a:srgbClr val="00642D"/>
                </a:solidFill>
                <a:latin typeface="Calibri" pitchFamily="34" charset="0"/>
              </a:rPr>
              <a:t>Caisse du FEM</a:t>
            </a:r>
          </a:p>
        </p:txBody>
      </p:sp>
      <p:sp>
        <p:nvSpPr>
          <p:cNvPr id="5" name="AutoShape 1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62599" y="3064575"/>
            <a:ext cx="1219201" cy="2723655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Agences du FEM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PNUD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PNUE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Banque mondiale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BAsD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BAfD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BERD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FAO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BID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FIDA</a:t>
            </a:r>
          </a:p>
          <a:p>
            <a:pPr marL="285750" indent="-285750">
              <a:buFont typeface="Arial" charset="0"/>
              <a:buChar char="•"/>
            </a:pPr>
            <a:r>
              <a:rPr lang="fr-FR" sz="1200" b="1" dirty="0" smtClean="0">
                <a:solidFill>
                  <a:schemeClr val="bg1"/>
                </a:solidFill>
                <a:latin typeface="Calibri" pitchFamily="34" charset="0"/>
              </a:rPr>
              <a:t>ONUDI</a:t>
            </a:r>
            <a:endParaRPr lang="fr-FR" sz="1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AutoShape 1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382489" y="3041566"/>
            <a:ext cx="914400" cy="80010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</a:rPr>
              <a:t>Secrétariat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</a:rPr>
              <a:t>du FEM</a:t>
            </a:r>
          </a:p>
        </p:txBody>
      </p:sp>
      <p:sp>
        <p:nvSpPr>
          <p:cNvPr id="8" name="AutoShape 1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539339" y="2239981"/>
            <a:ext cx="11430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</a:rPr>
              <a:t>STAP</a:t>
            </a:r>
          </a:p>
        </p:txBody>
      </p:sp>
      <p:sp>
        <p:nvSpPr>
          <p:cNvPr id="9" name="AutoShape 1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196439" y="4188278"/>
            <a:ext cx="18288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</a:rPr>
              <a:t>Bureau de l’évaluation</a:t>
            </a:r>
          </a:p>
        </p:txBody>
      </p:sp>
      <p:sp>
        <p:nvSpPr>
          <p:cNvPr id="10" name="AutoShape 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023512" y="2556160"/>
            <a:ext cx="2057400" cy="187024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b="1" dirty="0" smtClean="0">
                <a:solidFill>
                  <a:srgbClr val="00642D"/>
                </a:solidFill>
                <a:latin typeface="Calibri" pitchFamily="34" charset="0"/>
              </a:rPr>
              <a:t>Projets</a:t>
            </a:r>
          </a:p>
          <a:p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Pays :</a:t>
            </a:r>
          </a:p>
          <a:p>
            <a:pPr marL="117475" indent="-117475">
              <a:buFont typeface="Arial" charset="0"/>
              <a:buChar char="•"/>
            </a:pPr>
            <a:r>
              <a:rPr lang="fr-FR" sz="1200" b="1" dirty="0" smtClean="0">
                <a:solidFill>
                  <a:srgbClr val="00642D"/>
                </a:solidFill>
                <a:latin typeface="Calibri" pitchFamily="34" charset="0"/>
              </a:rPr>
              <a:t>Points focaux techniques/</a:t>
            </a:r>
          </a:p>
          <a:p>
            <a:r>
              <a:rPr lang="fr-FR" sz="1200" b="1" dirty="0">
                <a:solidFill>
                  <a:srgbClr val="00642D"/>
                </a:solidFill>
                <a:latin typeface="Calibri" pitchFamily="34" charset="0"/>
              </a:rPr>
              <a:t> </a:t>
            </a:r>
            <a:r>
              <a:rPr lang="fr-FR" sz="1200" b="1" dirty="0" smtClean="0">
                <a:solidFill>
                  <a:srgbClr val="00642D"/>
                </a:solidFill>
                <a:latin typeface="Calibri" pitchFamily="34" charset="0"/>
              </a:rPr>
              <a:t>  politiques du FEM</a:t>
            </a:r>
          </a:p>
          <a:p>
            <a:pPr marL="117475" indent="-117475">
              <a:buFont typeface="Arial" charset="0"/>
              <a:buChar char="•"/>
            </a:pPr>
            <a:r>
              <a:rPr lang="fr-FR" sz="1200" b="1" dirty="0" smtClean="0">
                <a:solidFill>
                  <a:srgbClr val="00642D"/>
                </a:solidFill>
                <a:latin typeface="Calibri" pitchFamily="34" charset="0"/>
              </a:rPr>
              <a:t>Points focaux pour les </a:t>
            </a:r>
          </a:p>
          <a:p>
            <a:r>
              <a:rPr lang="fr-FR" sz="1200" b="1" dirty="0" smtClean="0">
                <a:solidFill>
                  <a:srgbClr val="00642D"/>
                </a:solidFill>
                <a:latin typeface="Calibri" pitchFamily="34" charset="0"/>
              </a:rPr>
              <a:t>   conventions</a:t>
            </a:r>
          </a:p>
          <a:p>
            <a:pPr marL="117475" indent="-117475">
              <a:buFont typeface="Arial" charset="0"/>
              <a:buChar char="•"/>
            </a:pPr>
            <a:r>
              <a:rPr lang="fr-FR" sz="1200" b="1" dirty="0" smtClean="0">
                <a:solidFill>
                  <a:srgbClr val="00642D"/>
                </a:solidFill>
                <a:latin typeface="Calibri" pitchFamily="34" charset="0"/>
              </a:rPr>
              <a:t>Autres organismes publics</a:t>
            </a:r>
          </a:p>
          <a:p>
            <a:pPr marL="117475" indent="-117475">
              <a:buFont typeface="Arial" charset="0"/>
              <a:buChar char="•"/>
            </a:pPr>
            <a:r>
              <a:rPr lang="fr-FR" sz="1200" b="1" dirty="0" smtClean="0">
                <a:solidFill>
                  <a:srgbClr val="00642D"/>
                </a:solidFill>
                <a:latin typeface="Calibri" pitchFamily="34" charset="0"/>
              </a:rPr>
              <a:t>ONG/OSC</a:t>
            </a:r>
          </a:p>
          <a:p>
            <a:pPr marL="117475" indent="-117475">
              <a:buFont typeface="Arial" charset="0"/>
              <a:buChar char="•"/>
            </a:pPr>
            <a:r>
              <a:rPr lang="fr-FR" sz="1200" b="1" dirty="0" smtClean="0">
                <a:solidFill>
                  <a:srgbClr val="00642D"/>
                </a:solidFill>
                <a:latin typeface="Calibri" pitchFamily="34" charset="0"/>
              </a:rPr>
              <a:t>Secteur privé</a:t>
            </a:r>
            <a:endParaRPr lang="fr-FR" sz="1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937882" y="2908093"/>
            <a:ext cx="2211554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b="1" dirty="0" smtClean="0">
                <a:solidFill>
                  <a:srgbClr val="00642D"/>
                </a:solidFill>
                <a:latin typeface="Calibri" pitchFamily="34" charset="0"/>
              </a:rPr>
              <a:t>Conseil du FEM</a:t>
            </a:r>
          </a:p>
          <a:p>
            <a:pPr algn="ctr"/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Pays : Membres du Conseil </a:t>
            </a:r>
          </a:p>
          <a:p>
            <a:pPr algn="ctr"/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/ Groupes de pays</a:t>
            </a:r>
          </a:p>
        </p:txBody>
      </p:sp>
      <p:sp>
        <p:nvSpPr>
          <p:cNvPr id="12" name="AutoShape 1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1316" y="2195326"/>
            <a:ext cx="1828800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b="1" dirty="0" smtClean="0">
                <a:solidFill>
                  <a:srgbClr val="00642D"/>
                </a:solidFill>
                <a:latin typeface="Calibri" pitchFamily="34" charset="0"/>
              </a:rPr>
              <a:t>Assemblée du FEM</a:t>
            </a:r>
          </a:p>
        </p:txBody>
      </p:sp>
      <p:sp>
        <p:nvSpPr>
          <p:cNvPr id="13" name="AutoShape 1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6320" y="3739290"/>
            <a:ext cx="1851561" cy="1892506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b="1" dirty="0" smtClean="0">
                <a:solidFill>
                  <a:srgbClr val="00642D"/>
                </a:solidFill>
                <a:latin typeface="Calibri" pitchFamily="34" charset="0"/>
              </a:rPr>
              <a:t>Conventions</a:t>
            </a: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CDB</a:t>
            </a: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CCNUCC</a:t>
            </a: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Stockholm (POP)</a:t>
            </a: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CNULD</a:t>
            </a: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Protocole de </a:t>
            </a:r>
          </a:p>
          <a:p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       Montréal</a:t>
            </a:r>
          </a:p>
          <a:p>
            <a:pPr marL="285750" indent="-285750">
              <a:buFont typeface="Arial"/>
              <a:buChar char="•"/>
            </a:pPr>
            <a:r>
              <a:rPr lang="fr-FR" sz="1400" b="1" dirty="0" smtClean="0">
                <a:solidFill>
                  <a:srgbClr val="00642D"/>
                </a:solidFill>
                <a:latin typeface="Calibri" pitchFamily="34" charset="0"/>
              </a:rPr>
              <a:t>Mercure</a:t>
            </a:r>
          </a:p>
        </p:txBody>
      </p:sp>
      <p:sp>
        <p:nvSpPr>
          <p:cNvPr id="14" name="Text Box 1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05839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fr-FR" sz="1600" dirty="0" smtClean="0">
                <a:solidFill>
                  <a:srgbClr val="4D4D4D"/>
                </a:solidFill>
                <a:latin typeface="Calibri" pitchFamily="34" charset="0"/>
              </a:rPr>
              <a:t>Directives</a:t>
            </a:r>
            <a:endParaRPr lang="fr-FR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7459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fr-FR" sz="1600" dirty="0" smtClean="0">
                <a:solidFill>
                  <a:srgbClr val="4D4D4D"/>
                </a:solidFill>
                <a:latin typeface="Calibri" pitchFamily="34" charset="0"/>
              </a:rPr>
              <a:t>Opérations</a:t>
            </a:r>
            <a:endParaRPr lang="fr-FR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2130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fr-FR" sz="1600" dirty="0" smtClean="0">
                <a:solidFill>
                  <a:srgbClr val="4D4D4D"/>
                </a:solidFill>
                <a:latin typeface="Calibri" pitchFamily="34" charset="0"/>
              </a:rPr>
              <a:t>Intervention</a:t>
            </a:r>
            <a:endParaRPr lang="fr-FR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 flipH="1">
            <a:off x="921079" y="3237137"/>
            <a:ext cx="1" cy="502153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8" name="Line 11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936913" y="3482066"/>
            <a:ext cx="958685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9" name="Line 11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009653" y="2728725"/>
            <a:ext cx="0" cy="17936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0" name="Line 11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 flipV="1">
            <a:off x="3009653" y="3949904"/>
            <a:ext cx="0" cy="21524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1" name="Line 11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4155867" y="3470189"/>
            <a:ext cx="226622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2" name="Line 11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>
            <a:off x="5296890" y="3470189"/>
            <a:ext cx="265709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3" name="Line 11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6712524" y="3455343"/>
            <a:ext cx="332514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4" name="Line 11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 flipV="1">
            <a:off x="1895598" y="1540877"/>
            <a:ext cx="1685802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5" name="Line 11"/>
          <p:cNvSpPr>
            <a:spLocks noChangeShapeType="1"/>
          </p:cNvSpPr>
          <p:nvPr>
            <p:custDataLst>
              <p:tags r:id="rId22"/>
            </p:custDataLst>
          </p:nvPr>
        </p:nvSpPr>
        <p:spPr bwMode="auto">
          <a:xfrm>
            <a:off x="5429744" y="1540876"/>
            <a:ext cx="1593768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6" name="AutoShape 15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724401" y="2097601"/>
            <a:ext cx="1502228" cy="761009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b="1" dirty="0" smtClean="0">
                <a:solidFill>
                  <a:srgbClr val="00642D"/>
                </a:solidFill>
                <a:latin typeface="Calibri" pitchFamily="34" charset="0"/>
              </a:rPr>
              <a:t>Administrateur </a:t>
            </a:r>
          </a:p>
          <a:p>
            <a:pPr algn="ctr"/>
            <a:r>
              <a:rPr lang="fr-FR" b="1" dirty="0" smtClean="0">
                <a:solidFill>
                  <a:srgbClr val="00642D"/>
                </a:solidFill>
                <a:latin typeface="Calibri" pitchFamily="34" charset="0"/>
              </a:rPr>
              <a:t>du FEM</a:t>
            </a:r>
            <a:endParaRPr lang="fr-FR" sz="1400" b="1" dirty="0" smtClean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7" name="Line 11"/>
          <p:cNvSpPr>
            <a:spLocks noChangeShapeType="1"/>
          </p:cNvSpPr>
          <p:nvPr>
            <p:custDataLst>
              <p:tags r:id="rId24"/>
            </p:custDataLst>
          </p:nvPr>
        </p:nvSpPr>
        <p:spPr bwMode="auto">
          <a:xfrm>
            <a:off x="5425516" y="2885207"/>
            <a:ext cx="4228" cy="58498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63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152400" y="1143000"/>
            <a:ext cx="8763000" cy="4419600"/>
          </a:xfrm>
        </p:spPr>
        <p:txBody>
          <a:bodyPr/>
          <a:lstStyle/>
          <a:p>
            <a:pPr marL="0" indent="0">
              <a:buNone/>
            </a:pPr>
            <a:r>
              <a:rPr lang="fr-FR" sz="3000" b="1" dirty="0" smtClean="0">
                <a:solidFill>
                  <a:srgbClr val="00642D"/>
                </a:solidFill>
              </a:rPr>
              <a:t>Agence de mise en œuvre - Administration des projets</a:t>
            </a:r>
          </a:p>
          <a:p>
            <a:pPr marL="0" indent="0">
              <a:buNone/>
            </a:pPr>
            <a:endParaRPr lang="fr-FR" sz="1000" dirty="0" smtClean="0">
              <a:solidFill>
                <a:srgbClr val="4D4D4D"/>
              </a:solidFill>
            </a:endParaRPr>
          </a:p>
          <a:p>
            <a:pPr lvl="1"/>
            <a:r>
              <a:rPr lang="fr-FR" sz="2800" dirty="0" smtClean="0">
                <a:solidFill>
                  <a:srgbClr val="4D4D4D"/>
                </a:solidFill>
              </a:rPr>
              <a:t>Assurer la qualité de la préparation</a:t>
            </a:r>
          </a:p>
          <a:p>
            <a:pPr lvl="1"/>
            <a:r>
              <a:rPr lang="fr-FR" sz="2800" dirty="0" smtClean="0">
                <a:solidFill>
                  <a:srgbClr val="4D4D4D"/>
                </a:solidFill>
              </a:rPr>
              <a:t>Transférer les financements à l’Agence d’exécution </a:t>
            </a:r>
          </a:p>
          <a:p>
            <a:pPr lvl="1"/>
            <a:r>
              <a:rPr lang="fr-FR" sz="2800" dirty="0" smtClean="0">
                <a:solidFill>
                  <a:srgbClr val="4D4D4D"/>
                </a:solidFill>
              </a:rPr>
              <a:t>Superviser la mise en œuvre</a:t>
            </a:r>
          </a:p>
          <a:p>
            <a:pPr lvl="1"/>
            <a:r>
              <a:rPr lang="fr-FR" sz="2800" dirty="0" smtClean="0">
                <a:solidFill>
                  <a:srgbClr val="4D4D4D"/>
                </a:solidFill>
              </a:rPr>
              <a:t>Rendre compte au Conseil du FEM</a:t>
            </a:r>
          </a:p>
          <a:p>
            <a:pPr lvl="1"/>
            <a:r>
              <a:rPr lang="fr-FR" sz="2800" dirty="0" smtClean="0">
                <a:solidFill>
                  <a:srgbClr val="4D4D4D"/>
                </a:solidFill>
              </a:rPr>
              <a:t>Informer les points focaux techniques du FEM</a:t>
            </a:r>
          </a:p>
          <a:p>
            <a:pPr lvl="1"/>
            <a:r>
              <a:rPr lang="fr-FR" sz="2800" dirty="0" smtClean="0">
                <a:solidFill>
                  <a:srgbClr val="4D4D4D"/>
                </a:solidFill>
              </a:rPr>
              <a:t>Aider à réunir les cofinancements engagés</a:t>
            </a:r>
          </a:p>
        </p:txBody>
      </p:sp>
      <p:sp>
        <p:nvSpPr>
          <p:cNvPr id="6" name="Title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000" b="1" dirty="0">
                <a:solidFill>
                  <a:srgbClr val="00642D"/>
                </a:solidFill>
                <a:latin typeface="Calibri" pitchFamily="34" charset="0"/>
              </a:rPr>
              <a:t>Responsabilités des Agences du </a:t>
            </a:r>
            <a:r>
              <a:rPr lang="fr-FR" sz="4000" b="1" dirty="0" smtClean="0">
                <a:solidFill>
                  <a:srgbClr val="00642D"/>
                </a:solidFill>
                <a:latin typeface="Calibri" pitchFamily="34" charset="0"/>
              </a:rPr>
              <a:t>FEM</a:t>
            </a:r>
            <a:endParaRPr lang="fr-FR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609600" y="1143000"/>
            <a:ext cx="7924800" cy="3733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fr-FR" sz="3200" b="1" dirty="0" smtClean="0">
                <a:solidFill>
                  <a:srgbClr val="00642D"/>
                </a:solidFill>
              </a:rPr>
              <a:t>Agence d’exécution — Gestion des projets</a:t>
            </a:r>
          </a:p>
          <a:p>
            <a:pPr lvl="1">
              <a:buNone/>
            </a:pPr>
            <a:endParaRPr lang="fr-FR" sz="1000" dirty="0" smtClean="0"/>
          </a:p>
          <a:p>
            <a:pPr lvl="1"/>
            <a:r>
              <a:rPr lang="fr-FR" sz="2800" dirty="0" smtClean="0">
                <a:solidFill>
                  <a:srgbClr val="4D4D4D"/>
                </a:solidFill>
              </a:rPr>
              <a:t>Obtenir les résultats attendus du projet</a:t>
            </a:r>
          </a:p>
          <a:p>
            <a:pPr lvl="1"/>
            <a:r>
              <a:rPr lang="fr-FR" sz="2800" dirty="0" smtClean="0">
                <a:solidFill>
                  <a:srgbClr val="4D4D4D"/>
                </a:solidFill>
              </a:rPr>
              <a:t>Gérer quotidiennement les fonds</a:t>
            </a:r>
          </a:p>
          <a:p>
            <a:pPr lvl="1"/>
            <a:r>
              <a:rPr lang="fr-FR" sz="2800" dirty="0" smtClean="0">
                <a:solidFill>
                  <a:srgbClr val="4D4D4D"/>
                </a:solidFill>
              </a:rPr>
              <a:t>Rendre compte des résultats obtenus et de l’utilisation des fonds</a:t>
            </a:r>
          </a:p>
          <a:p>
            <a:pPr lvl="1"/>
            <a:endParaRPr lang="fr-FR" dirty="0"/>
          </a:p>
        </p:txBody>
      </p:sp>
      <p:sp>
        <p:nvSpPr>
          <p:cNvPr id="6" name="Title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000" b="1" dirty="0">
                <a:solidFill>
                  <a:srgbClr val="00642D"/>
                </a:solidFill>
                <a:latin typeface="Calibri" pitchFamily="34" charset="0"/>
              </a:rPr>
              <a:t>Responsabilités des Agences du </a:t>
            </a:r>
            <a:r>
              <a:rPr lang="fr-FR" sz="4000" b="1" dirty="0" smtClean="0">
                <a:solidFill>
                  <a:srgbClr val="00642D"/>
                </a:solidFill>
                <a:latin typeface="Calibri" pitchFamily="34" charset="0"/>
              </a:rPr>
              <a:t>FEM</a:t>
            </a:r>
            <a:endParaRPr lang="fr-FR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9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277487"/>
              </p:ext>
            </p:extLst>
          </p:nvPr>
        </p:nvGraphicFramePr>
        <p:xfrm>
          <a:off x="304800" y="457200"/>
          <a:ext cx="8610600" cy="5029204"/>
        </p:xfrm>
        <a:graphic>
          <a:graphicData uri="http://schemas.openxmlformats.org/drawingml/2006/table">
            <a:tbl>
              <a:tblPr/>
              <a:tblGrid>
                <a:gridCol w="3151007"/>
                <a:gridCol w="959002"/>
                <a:gridCol w="719380"/>
                <a:gridCol w="904202"/>
                <a:gridCol w="667209"/>
                <a:gridCol w="1294579"/>
                <a:gridCol w="915221"/>
              </a:tblGrid>
              <a:tr h="595116">
                <a:tc rowSpan="3">
                  <a:txBody>
                    <a:bodyPr/>
                    <a:lstStyle/>
                    <a:p>
                      <a:pPr marL="0" marR="0" algn="ctr" rtl="0" fontAlgn="base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fr-FR" sz="2800" b="1" kern="1200" noProof="0" dirty="0" smtClean="0">
                          <a:solidFill>
                            <a:srgbClr val="1F497D"/>
                          </a:solidFill>
                          <a:latin typeface="Calibri" pitchFamily="34" charset="0"/>
                          <a:ea typeface="+mj-ea"/>
                          <a:cs typeface="+mj-cs"/>
                        </a:rPr>
                        <a:t>Allocations STAR pendant FEM-5</a:t>
                      </a:r>
                      <a:r>
                        <a:rPr lang="fr-FR" sz="2800" b="1" kern="1200" noProof="0" dirty="0">
                          <a:solidFill>
                            <a:srgbClr val="1F497D"/>
                          </a:solidFill>
                          <a:latin typeface="Calibri" pitchFamily="34" charset="0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Times New Roman"/>
                          <a:cs typeface="Times New Roman"/>
                        </a:rPr>
                        <a:t>FEM-5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smtClean="0"/>
                        <a:t>Allocation utilisée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smtClean="0">
                          <a:latin typeface="+mn-lt"/>
                          <a:ea typeface="Times New Roman"/>
                          <a:cs typeface="Times New Roman"/>
                        </a:rPr>
                        <a:t>(M US$)</a:t>
                      </a:r>
                      <a:endParaRPr lang="fr-FR" sz="1600" b="1" noProof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noProof="0" smtClean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1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Reconstitution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Times New Roman"/>
                          <a:cs typeface="Times New Roman"/>
                        </a:rPr>
                        <a:t>US$4.25</a:t>
                      </a:r>
                      <a:r>
                        <a:rPr lang="fr-FR" sz="1600" b="1" baseline="0" noProof="0" smtClean="0">
                          <a:latin typeface="+mn-lt"/>
                          <a:ea typeface="Times New Roman"/>
                          <a:cs typeface="Times New Roman"/>
                        </a:rPr>
                        <a:t> billion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94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Times New Roman"/>
                          <a:cs typeface="Times New Roman"/>
                        </a:rPr>
                        <a:t>STAR Envelopes (M US$)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Pays</a:t>
                      </a:r>
                      <a:endParaRPr lang="fr-FR" sz="160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Times New Roman"/>
                          <a:cs typeface="Times New Roman"/>
                        </a:rPr>
                        <a:t>CC</a:t>
                      </a:r>
                      <a:endParaRPr lang="fr-FR" sz="160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Times New Roman"/>
                          <a:cs typeface="Times New Roman"/>
                        </a:rPr>
                        <a:t>BD</a:t>
                      </a:r>
                      <a:endParaRPr lang="fr-FR" sz="160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Times New Roman"/>
                          <a:cs typeface="Times New Roman"/>
                        </a:rPr>
                        <a:t>DS</a:t>
                      </a:r>
                      <a:endParaRPr lang="fr-FR" sz="160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1600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dirty="0" smtClean="0"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Times New Roman"/>
                          <a:cs typeface="Times New Roman"/>
                        </a:rPr>
                        <a:t>Flexible</a:t>
                      </a:r>
                      <a:endParaRPr lang="fr-FR" sz="160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Bénin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4,65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8,15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/>
                        <a:t>4,5</a:t>
                      </a:r>
                      <a:endParaRPr lang="fr-FR" sz="1600" b="1" noProof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fr-FR" sz="1600" b="1" noProof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u="none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Côte</a:t>
                      </a:r>
                      <a:r>
                        <a:rPr lang="fr-FR" sz="1400" b="1" u="none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d’Ivoire</a:t>
                      </a:r>
                      <a:endParaRPr lang="fr-FR" sz="1400" b="1" u="none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3,25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2,94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8,19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/>
                        <a:t>5,18</a:t>
                      </a:r>
                      <a:endParaRPr lang="fr-FR" sz="1600" b="1" noProof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fr-FR" sz="1600" b="1" noProof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Ghana</a:t>
                      </a:r>
                      <a:endParaRPr lang="fr-FR" sz="1400" b="1" u="none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2,45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2,62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3,78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8,85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8,5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Guinée</a:t>
                      </a:r>
                      <a:endParaRPr lang="fr-FR" sz="1400" b="1" u="none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2,43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5,93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5,9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Liberia</a:t>
                      </a:r>
                      <a:endParaRPr lang="fr-FR" sz="1400" b="1" u="none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2,42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0,62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5,04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/>
                        <a:t>3,9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u="none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Nigeria</a:t>
                      </a:r>
                      <a:endParaRPr lang="fr-FR" sz="1400" b="1" u="none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baseline="0" noProof="0" smtClean="0">
                          <a:latin typeface="+mn-lt"/>
                          <a:ea typeface="Calibri"/>
                          <a:cs typeface="Times New Roman"/>
                        </a:rPr>
                        <a:t>14,29 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5,64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3,14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23,07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15,3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Sierra</a:t>
                      </a:r>
                      <a:r>
                        <a:rPr lang="fr-FR" sz="1400" b="1" u="none" kern="1200" baseline="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Leone</a:t>
                      </a:r>
                      <a:endParaRPr lang="fr-FR" sz="1400" b="1" u="none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noProof="0" smtClean="0">
                          <a:latin typeface="+mn-lt"/>
                          <a:ea typeface="Calibri"/>
                          <a:cs typeface="Times New Roman"/>
                        </a:rPr>
                        <a:t>0,68</a:t>
                      </a:r>
                      <a:endParaRPr lang="fr-FR" sz="1600" b="0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4,8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noProof="0" smtClean="0">
                          <a:latin typeface="+mn-lt"/>
                          <a:ea typeface="Calibri"/>
                          <a:cs typeface="Times New Roman"/>
                        </a:rPr>
                        <a:t>3,5</a:t>
                      </a:r>
                      <a:endParaRPr lang="fr-FR" sz="1600" b="1" noProof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0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Togo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fr-FR" sz="1600" b="0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1,99</a:t>
                      </a:r>
                      <a:endParaRPr lang="fr-FR" sz="1600" b="0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5,49</a:t>
                      </a:r>
                      <a:endParaRPr lang="fr-FR" sz="1600" b="1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noProof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5,49</a:t>
                      </a:r>
                      <a:endParaRPr lang="fr-FR" sz="1600" b="1" kern="1200" noProof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noProof="0" dirty="0" err="1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fr-FR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457200" y="1112837"/>
            <a:ext cx="8305800" cy="4754563"/>
          </a:xfrm>
        </p:spPr>
        <p:txBody>
          <a:bodyPr numCol="1">
            <a:normAutofit/>
          </a:bodyPr>
          <a:lstStyle/>
          <a:p>
            <a:pPr marL="0" indent="0" eaLnBrk="1" hangingPunct="1">
              <a:buNone/>
            </a:pPr>
            <a:r>
              <a:rPr lang="fr-FR" sz="2600" b="1" dirty="0" smtClean="0">
                <a:solidFill>
                  <a:srgbClr val="00642D"/>
                </a:solidFill>
              </a:rPr>
              <a:t>Date de démarrage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dirty="0">
                <a:solidFill>
                  <a:srgbClr val="4D4D4D"/>
                </a:solidFill>
              </a:rPr>
              <a:t>Le Conseil a demandé au Secrétariat </a:t>
            </a:r>
            <a:r>
              <a:rPr lang="fr-FR" dirty="0" smtClean="0">
                <a:solidFill>
                  <a:srgbClr val="4D4D4D"/>
                </a:solidFill>
              </a:rPr>
              <a:t>d’appliquer </a:t>
            </a:r>
            <a:r>
              <a:rPr lang="fr-FR" dirty="0">
                <a:solidFill>
                  <a:srgbClr val="4D4D4D"/>
                </a:solidFill>
              </a:rPr>
              <a:t>le nouveau barème des commissions pour frais à compter du </a:t>
            </a:r>
            <a:r>
              <a:rPr lang="fr-FR" dirty="0" smtClean="0">
                <a:solidFill>
                  <a:srgbClr val="4D4D4D"/>
                </a:solidFill>
              </a:rPr>
              <a:t>                           1</a:t>
            </a:r>
            <a:r>
              <a:rPr lang="fr-FR" baseline="30000" dirty="0" smtClean="0">
                <a:solidFill>
                  <a:srgbClr val="4D4D4D"/>
                </a:solidFill>
              </a:rPr>
              <a:t>er </a:t>
            </a:r>
            <a:r>
              <a:rPr lang="fr-FR" dirty="0" smtClean="0">
                <a:solidFill>
                  <a:srgbClr val="4D4D4D"/>
                </a:solidFill>
              </a:rPr>
              <a:t>janvier</a:t>
            </a:r>
            <a:r>
              <a:rPr lang="fr-FR" dirty="0">
                <a:solidFill>
                  <a:srgbClr val="4D4D4D"/>
                </a:solidFill>
              </a:rPr>
              <a:t> </a:t>
            </a:r>
            <a:r>
              <a:rPr lang="fr-FR" dirty="0" smtClean="0">
                <a:solidFill>
                  <a:srgbClr val="4D4D4D"/>
                </a:solidFill>
              </a:rPr>
              <a:t>2013. </a:t>
            </a:r>
            <a:endParaRPr lang="fr-FR" dirty="0">
              <a:solidFill>
                <a:srgbClr val="4D4D4D"/>
              </a:solidFill>
            </a:endParaRPr>
          </a:p>
          <a:p>
            <a:pPr marL="342900" lvl="1" indent="-342900">
              <a:buFont typeface="Arial" charset="0"/>
              <a:buChar char="•"/>
            </a:pPr>
            <a:endParaRPr lang="fr-FR" sz="1400" dirty="0" smtClean="0"/>
          </a:p>
          <a:p>
            <a:pPr marL="0" lvl="1" indent="0" eaLnBrk="1" hangingPunct="1">
              <a:buNone/>
            </a:pPr>
            <a:r>
              <a:rPr lang="fr-FR" sz="2600" b="1" dirty="0">
                <a:solidFill>
                  <a:srgbClr val="00642D"/>
                </a:solidFill>
              </a:rPr>
              <a:t>Pourcentages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dirty="0">
                <a:solidFill>
                  <a:srgbClr val="4D4D4D"/>
                </a:solidFill>
              </a:rPr>
              <a:t>Tous les projets approuvés/validés par la DG seront soumis à la nouvelle politique de défraiement ainsi </a:t>
            </a:r>
            <a:r>
              <a:rPr lang="fr-FR" dirty="0" smtClean="0">
                <a:solidFill>
                  <a:srgbClr val="4D4D4D"/>
                </a:solidFill>
              </a:rPr>
              <a:t>qu’il suit :</a:t>
            </a:r>
            <a:endParaRPr lang="fr-FR" dirty="0">
              <a:solidFill>
                <a:srgbClr val="4D4D4D"/>
              </a:solidFill>
            </a:endParaRPr>
          </a:p>
          <a:p>
            <a:pPr marL="742950" lvl="2" indent="-342900"/>
            <a:r>
              <a:rPr lang="fr-FR" dirty="0">
                <a:solidFill>
                  <a:srgbClr val="4D4D4D"/>
                </a:solidFill>
              </a:rPr>
              <a:t>9,5 % pour les financements de projets ne dépassant pas </a:t>
            </a:r>
            <a:r>
              <a:rPr lang="fr-FR" dirty="0" smtClean="0">
                <a:solidFill>
                  <a:srgbClr val="4D4D4D"/>
                </a:solidFill>
              </a:rPr>
              <a:t>                   10 </a:t>
            </a:r>
            <a:r>
              <a:rPr lang="fr-FR" dirty="0">
                <a:solidFill>
                  <a:srgbClr val="4D4D4D"/>
                </a:solidFill>
              </a:rPr>
              <a:t>millions de dollars</a:t>
            </a:r>
          </a:p>
          <a:p>
            <a:pPr marL="742950" lvl="2" indent="-342900"/>
            <a:r>
              <a:rPr lang="fr-FR" dirty="0" smtClean="0">
                <a:solidFill>
                  <a:srgbClr val="4D4D4D"/>
                </a:solidFill>
              </a:rPr>
              <a:t>9 % </a:t>
            </a:r>
            <a:r>
              <a:rPr lang="fr-FR" dirty="0">
                <a:solidFill>
                  <a:srgbClr val="4D4D4D"/>
                </a:solidFill>
              </a:rPr>
              <a:t>pour les financements de projets supérieurs à 10 millions de dollars</a:t>
            </a:r>
          </a:p>
        </p:txBody>
      </p:sp>
      <p:sp>
        <p:nvSpPr>
          <p:cNvPr id="6" name="Title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000" b="1" dirty="0" smtClean="0">
                <a:solidFill>
                  <a:srgbClr val="00642D"/>
                </a:solidFill>
                <a:latin typeface="Calibri" pitchFamily="34" charset="0"/>
              </a:rPr>
              <a:t>Nouvelle politique de défraiement du FEM</a:t>
            </a:r>
            <a:endParaRPr lang="fr-FR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4000" b="1" dirty="0">
                <a:solidFill>
                  <a:srgbClr val="00642D"/>
                </a:solidFill>
                <a:latin typeface="Calibri" pitchFamily="34" charset="0"/>
              </a:rPr>
              <a:t>Cycle de projet du </a:t>
            </a:r>
            <a:r>
              <a:rPr lang="fr-FR" sz="4000" b="1" dirty="0" smtClean="0">
                <a:solidFill>
                  <a:srgbClr val="00642D"/>
                </a:solidFill>
                <a:latin typeface="Calibri" pitchFamily="34" charset="0"/>
              </a:rPr>
              <a:t>FEM</a:t>
            </a:r>
            <a:endParaRPr lang="fr-FR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832806"/>
              </p:ext>
            </p:extLst>
          </p:nvPr>
        </p:nvGraphicFramePr>
        <p:xfrm>
          <a:off x="304800" y="1676400"/>
          <a:ext cx="57150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609600"/>
            <a:ext cx="5029200" cy="1143000"/>
          </a:xfrm>
        </p:spPr>
        <p:txBody>
          <a:bodyPr/>
          <a:lstStyle/>
          <a:p>
            <a:pPr eaLnBrk="1" hangingPunct="1"/>
            <a:r>
              <a:rPr lang="fr-FR" sz="3200" b="1" dirty="0" smtClean="0"/>
              <a:t>Projets de grande envergure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86272" y="1905000"/>
            <a:ext cx="2667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+mj-lt"/>
              </a:rPr>
              <a:t>* Programme de travail se compose de FIP approuvés </a:t>
            </a:r>
            <a:r>
              <a:rPr lang="fr-FR" sz="1600" dirty="0" smtClean="0">
                <a:latin typeface="+mj-lt"/>
              </a:rPr>
              <a:t>par </a:t>
            </a:r>
            <a:r>
              <a:rPr lang="fr-FR" sz="1600" dirty="0">
                <a:latin typeface="+mj-lt"/>
              </a:rPr>
              <a:t>le PDG</a:t>
            </a:r>
            <a:br>
              <a:rPr lang="fr-FR" sz="1600" dirty="0">
                <a:latin typeface="+mj-lt"/>
              </a:rPr>
            </a:br>
            <a:r>
              <a:rPr lang="fr-FR" sz="1600" dirty="0">
                <a:latin typeface="+mj-lt"/>
              </a:rPr>
              <a:t/>
            </a:r>
            <a:br>
              <a:rPr lang="fr-FR" sz="1600" dirty="0">
                <a:latin typeface="+mj-lt"/>
              </a:rPr>
            </a:br>
            <a:r>
              <a:rPr lang="fr-FR" sz="1600" dirty="0">
                <a:latin typeface="+mj-lt"/>
              </a:rPr>
              <a:t>** </a:t>
            </a:r>
            <a:r>
              <a:rPr lang="fr-FR" sz="1600" dirty="0" smtClean="0">
                <a:latin typeface="+mj-lt"/>
              </a:rPr>
              <a:t>Approbation du projet par l’agence du FEM signifie </a:t>
            </a:r>
            <a:r>
              <a:rPr lang="fr-FR" sz="1600" dirty="0">
                <a:latin typeface="+mj-lt"/>
              </a:rPr>
              <a:t>le début d'exécution du projet</a:t>
            </a:r>
            <a:br>
              <a:rPr lang="fr-FR" sz="1600" dirty="0">
                <a:latin typeface="+mj-lt"/>
              </a:rPr>
            </a:br>
            <a:r>
              <a:rPr lang="fr-FR" sz="1600" dirty="0">
                <a:latin typeface="+mj-lt"/>
              </a:rPr>
              <a:t/>
            </a:r>
            <a:br>
              <a:rPr lang="fr-FR" sz="1600" dirty="0">
                <a:latin typeface="+mj-lt"/>
              </a:rPr>
            </a:br>
            <a:r>
              <a:rPr lang="fr-FR" sz="1600" dirty="0">
                <a:latin typeface="+mj-lt"/>
              </a:rPr>
              <a:t>*** Achèvement du projet fait suite à l'évaluation finale et clôture financière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0271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12035</TotalTime>
  <Words>1625</Words>
  <Application>Microsoft Office PowerPoint</Application>
  <PresentationFormat>On-screen Show (4:3)</PresentationFormat>
  <Paragraphs>384</Paragraphs>
  <Slides>18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Tour d’horizon du FEM  </vt:lpstr>
      <vt:lpstr>PowerPoint Presentation</vt:lpstr>
      <vt:lpstr>PowerPoint Presentation</vt:lpstr>
      <vt:lpstr>Cadre institutionnel</vt:lpstr>
      <vt:lpstr>PowerPoint Presentation</vt:lpstr>
      <vt:lpstr>PowerPoint Presentation</vt:lpstr>
      <vt:lpstr>PowerPoint Presentation</vt:lpstr>
      <vt:lpstr>PowerPoint Presentation</vt:lpstr>
      <vt:lpstr>Projets de grande envergure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Maria Camila Perez Gabilondo</cp:lastModifiedBy>
  <cp:revision>680</cp:revision>
  <cp:lastPrinted>2013-02-04T16:06:32Z</cp:lastPrinted>
  <dcterms:created xsi:type="dcterms:W3CDTF">2013-02-03T21:48:51Z</dcterms:created>
  <dcterms:modified xsi:type="dcterms:W3CDTF">2013-09-18T18:04:16Z</dcterms:modified>
</cp:coreProperties>
</file>