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5.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notesMasterIdLst>
    <p:notesMasterId r:id="rId38"/>
  </p:notesMasterIdLst>
  <p:handoutMasterIdLst>
    <p:handoutMasterId r:id="rId39"/>
  </p:handoutMasterIdLst>
  <p:sldIdLst>
    <p:sldId id="257" r:id="rId2"/>
    <p:sldId id="261" r:id="rId3"/>
    <p:sldId id="264" r:id="rId4"/>
    <p:sldId id="265" r:id="rId5"/>
    <p:sldId id="266" r:id="rId6"/>
    <p:sldId id="267" r:id="rId7"/>
    <p:sldId id="268" r:id="rId8"/>
    <p:sldId id="263" r:id="rId9"/>
    <p:sldId id="295" r:id="rId10"/>
    <p:sldId id="270" r:id="rId11"/>
    <p:sldId id="271" r:id="rId12"/>
    <p:sldId id="272" r:id="rId13"/>
    <p:sldId id="273" r:id="rId14"/>
    <p:sldId id="274" r:id="rId15"/>
    <p:sldId id="292" r:id="rId16"/>
    <p:sldId id="299" r:id="rId17"/>
    <p:sldId id="301" r:id="rId18"/>
    <p:sldId id="298" r:id="rId19"/>
    <p:sldId id="282" r:id="rId20"/>
    <p:sldId id="285" r:id="rId21"/>
    <p:sldId id="286" r:id="rId22"/>
    <p:sldId id="287" r:id="rId23"/>
    <p:sldId id="288" r:id="rId24"/>
    <p:sldId id="289" r:id="rId25"/>
    <p:sldId id="290" r:id="rId26"/>
    <p:sldId id="291" r:id="rId27"/>
    <p:sldId id="279" r:id="rId28"/>
    <p:sldId id="280" r:id="rId29"/>
    <p:sldId id="281" r:id="rId30"/>
    <p:sldId id="296" r:id="rId31"/>
    <p:sldId id="276" r:id="rId32"/>
    <p:sldId id="277" r:id="rId33"/>
    <p:sldId id="278" r:id="rId34"/>
    <p:sldId id="297" r:id="rId35"/>
    <p:sldId id="294" r:id="rId36"/>
    <p:sldId id="259" r:id="rId37"/>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99781" autoAdjust="0"/>
  </p:normalViewPr>
  <p:slideViewPr>
    <p:cSldViewPr>
      <p:cViewPr>
        <p:scale>
          <a:sx n="60" d="100"/>
          <a:sy n="60" d="100"/>
        </p:scale>
        <p:origin x="-156" y="-1308"/>
      </p:cViewPr>
      <p:guideLst>
        <p:guide orient="horz" pos="2160"/>
        <p:guide pos="2880"/>
      </p:guideLst>
    </p:cSldViewPr>
  </p:slideViewPr>
  <p:outlineViewPr>
    <p:cViewPr>
      <p:scale>
        <a:sx n="33" d="100"/>
        <a:sy n="33" d="100"/>
      </p:scale>
      <p:origin x="48"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neenerish:Dropbox:OPS5%20reviews:2nd%20report:Phase%202%20Responses%20for%20analysis%20-06AUG.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b377548\Dropbox\OPS5%20reviews\2nd%20report\Phase%202%20Responses%20for%20analysis%20-06AUG.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wb377548\Dropbox\OPS5%20reviews\2nd%20report\Phase%202%20Responses%20for%20analysis%20-06AUG.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wb377548\Dropbox\OPS5%20reviews\2nd%20report\Phase%202%20Responses%20for%20analysis%20-06AUG.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wb377548\Dropbox\OPS5%20reviews\2nd%20report\Phase%202%20Responses%20for%20analysis%20-06AU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Graphs!$B$55</c:f>
              <c:strCache>
                <c:ptCount val="1"/>
                <c:pt idx="0">
                  <c:v>NO. OF PROJECTS</c:v>
                </c:pt>
              </c:strCache>
            </c:strRef>
          </c:tx>
          <c:explosion val="25"/>
          <c:dLbls>
            <c:txPr>
              <a:bodyPr/>
              <a:lstStyle/>
              <a:p>
                <a:pPr>
                  <a:defRPr b="1"/>
                </a:pPr>
                <a:endParaRPr lang="en-US"/>
              </a:p>
            </c:txPr>
            <c:showLegendKey val="0"/>
            <c:showVal val="0"/>
            <c:showCatName val="1"/>
            <c:showSerName val="0"/>
            <c:showPercent val="1"/>
            <c:showBubbleSize val="0"/>
            <c:showLeaderLines val="1"/>
          </c:dLbls>
          <c:cat>
            <c:strRef>
              <c:f>Graphs!$A$56:$A$62</c:f>
              <c:strCache>
                <c:ptCount val="7"/>
                <c:pt idx="0">
                  <c:v>BD</c:v>
                </c:pt>
                <c:pt idx="1">
                  <c:v>CC</c:v>
                </c:pt>
                <c:pt idx="2">
                  <c:v>IW</c:v>
                </c:pt>
                <c:pt idx="3">
                  <c:v>LD</c:v>
                </c:pt>
                <c:pt idx="4">
                  <c:v>MF</c:v>
                </c:pt>
                <c:pt idx="5">
                  <c:v>OD</c:v>
                </c:pt>
                <c:pt idx="6">
                  <c:v>PP</c:v>
                </c:pt>
              </c:strCache>
            </c:strRef>
          </c:cat>
          <c:val>
            <c:numRef>
              <c:f>Graphs!$B$56:$B$62</c:f>
              <c:numCache>
                <c:formatCode>General</c:formatCode>
                <c:ptCount val="7"/>
                <c:pt idx="0">
                  <c:v>234</c:v>
                </c:pt>
                <c:pt idx="1">
                  <c:v>113</c:v>
                </c:pt>
                <c:pt idx="2">
                  <c:v>58</c:v>
                </c:pt>
                <c:pt idx="3">
                  <c:v>20</c:v>
                </c:pt>
                <c:pt idx="4">
                  <c:v>33</c:v>
                </c:pt>
                <c:pt idx="5">
                  <c:v>5</c:v>
                </c:pt>
                <c:pt idx="6">
                  <c:v>10</c:v>
                </c:pt>
              </c:numCache>
            </c:numRef>
          </c:val>
        </c:ser>
        <c:ser>
          <c:idx val="1"/>
          <c:order val="1"/>
          <c:tx>
            <c:strRef>
              <c:f>Graphs!$C$55</c:f>
              <c:strCache>
                <c:ptCount val="1"/>
                <c:pt idx="0">
                  <c:v>%</c:v>
                </c:pt>
              </c:strCache>
            </c:strRef>
          </c:tx>
          <c:explosion val="25"/>
          <c:dLbls>
            <c:showLegendKey val="0"/>
            <c:showVal val="0"/>
            <c:showCatName val="1"/>
            <c:showSerName val="0"/>
            <c:showPercent val="1"/>
            <c:showBubbleSize val="0"/>
            <c:showLeaderLines val="1"/>
          </c:dLbls>
          <c:cat>
            <c:strRef>
              <c:f>Graphs!$A$56:$A$62</c:f>
              <c:strCache>
                <c:ptCount val="7"/>
                <c:pt idx="0">
                  <c:v>BD</c:v>
                </c:pt>
                <c:pt idx="1">
                  <c:v>CC</c:v>
                </c:pt>
                <c:pt idx="2">
                  <c:v>IW</c:v>
                </c:pt>
                <c:pt idx="3">
                  <c:v>LD</c:v>
                </c:pt>
                <c:pt idx="4">
                  <c:v>MF</c:v>
                </c:pt>
                <c:pt idx="5">
                  <c:v>OD</c:v>
                </c:pt>
                <c:pt idx="6">
                  <c:v>PP</c:v>
                </c:pt>
              </c:strCache>
            </c:strRef>
          </c:cat>
          <c:val>
            <c:numRef>
              <c:f>Graphs!$C$56:$C$62</c:f>
              <c:numCache>
                <c:formatCode>0.00%</c:formatCode>
                <c:ptCount val="7"/>
                <c:pt idx="0">
                  <c:v>0.495</c:v>
                </c:pt>
                <c:pt idx="1">
                  <c:v>0.23899999999999999</c:v>
                </c:pt>
                <c:pt idx="2">
                  <c:v>0.123</c:v>
                </c:pt>
                <c:pt idx="3">
                  <c:v>4.2000000000000003E-2</c:v>
                </c:pt>
                <c:pt idx="4">
                  <c:v>7.0000000000000007E-2</c:v>
                </c:pt>
                <c:pt idx="5">
                  <c:v>1.0999999999999999E-2</c:v>
                </c:pt>
                <c:pt idx="6">
                  <c:v>2.1000000000000001E-2</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6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0"/>
    </mc:Choice>
    <mc:Fallback>
      <c:style val="20"/>
    </mc:Fallback>
  </mc:AlternateContent>
  <c:chart>
    <c:autoTitleDeleted val="0"/>
    <c:plotArea>
      <c:layout/>
      <c:barChart>
        <c:barDir val="col"/>
        <c:grouping val="stacked"/>
        <c:varyColors val="0"/>
        <c:ser>
          <c:idx val="0"/>
          <c:order val="0"/>
          <c:tx>
            <c:strRef>
              <c:f>'Graphs FINAL'!$B$20</c:f>
              <c:strCache>
                <c:ptCount val="1"/>
                <c:pt idx="0">
                  <c:v>Most broader adoption initiatives adopted/ implemented</c:v>
                </c:pt>
              </c:strCache>
            </c:strRef>
          </c:tx>
          <c:spPr>
            <a:solidFill>
              <a:schemeClr val="accent2">
                <a:lumMod val="50000"/>
              </a:schemeClr>
            </a:solidFill>
          </c:spPr>
          <c:invertIfNegative val="0"/>
          <c:cat>
            <c:strRef>
              <c:f>'Graphs FINAL'!$A$21:$A$28</c:f>
              <c:strCache>
                <c:ptCount val="8"/>
                <c:pt idx="0">
                  <c:v>BD</c:v>
                </c:pt>
                <c:pt idx="1">
                  <c:v>CC</c:v>
                </c:pt>
                <c:pt idx="2">
                  <c:v>IW</c:v>
                </c:pt>
                <c:pt idx="3">
                  <c:v>LD</c:v>
                </c:pt>
                <c:pt idx="4">
                  <c:v>MF</c:v>
                </c:pt>
                <c:pt idx="5">
                  <c:v>OD</c:v>
                </c:pt>
                <c:pt idx="6">
                  <c:v>PP</c:v>
                </c:pt>
                <c:pt idx="7">
                  <c:v>Total</c:v>
                </c:pt>
              </c:strCache>
            </c:strRef>
          </c:cat>
          <c:val>
            <c:numRef>
              <c:f>'Graphs FINAL'!$B$21:$B$28</c:f>
              <c:numCache>
                <c:formatCode>0%</c:formatCode>
                <c:ptCount val="8"/>
                <c:pt idx="0">
                  <c:v>0.17499999999999999</c:v>
                </c:pt>
                <c:pt idx="1">
                  <c:v>0.14199999999999999</c:v>
                </c:pt>
                <c:pt idx="2">
                  <c:v>0.17199999999999999</c:v>
                </c:pt>
                <c:pt idx="3">
                  <c:v>0</c:v>
                </c:pt>
                <c:pt idx="4">
                  <c:v>0.152</c:v>
                </c:pt>
                <c:pt idx="5">
                  <c:v>0.2</c:v>
                </c:pt>
                <c:pt idx="6">
                  <c:v>0</c:v>
                </c:pt>
                <c:pt idx="7">
                  <c:v>0.154</c:v>
                </c:pt>
              </c:numCache>
            </c:numRef>
          </c:val>
        </c:ser>
        <c:ser>
          <c:idx val="1"/>
          <c:order val="1"/>
          <c:tx>
            <c:strRef>
              <c:f>'Graphs FINAL'!$C$20</c:f>
              <c:strCache>
                <c:ptCount val="1"/>
                <c:pt idx="0">
                  <c:v>Some broader adoption initiatives adopted/ implemented</c:v>
                </c:pt>
              </c:strCache>
            </c:strRef>
          </c:tx>
          <c:invertIfNegative val="0"/>
          <c:cat>
            <c:strRef>
              <c:f>'Graphs FINAL'!$A$21:$A$28</c:f>
              <c:strCache>
                <c:ptCount val="8"/>
                <c:pt idx="0">
                  <c:v>BD</c:v>
                </c:pt>
                <c:pt idx="1">
                  <c:v>CC</c:v>
                </c:pt>
                <c:pt idx="2">
                  <c:v>IW</c:v>
                </c:pt>
                <c:pt idx="3">
                  <c:v>LD</c:v>
                </c:pt>
                <c:pt idx="4">
                  <c:v>MF</c:v>
                </c:pt>
                <c:pt idx="5">
                  <c:v>OD</c:v>
                </c:pt>
                <c:pt idx="6">
                  <c:v>PP</c:v>
                </c:pt>
                <c:pt idx="7">
                  <c:v>Total</c:v>
                </c:pt>
              </c:strCache>
            </c:strRef>
          </c:cat>
          <c:val>
            <c:numRef>
              <c:f>'Graphs FINAL'!$C$21:$C$28</c:f>
              <c:numCache>
                <c:formatCode>0%</c:formatCode>
                <c:ptCount val="8"/>
                <c:pt idx="0">
                  <c:v>0.41899999999999998</c:v>
                </c:pt>
                <c:pt idx="1">
                  <c:v>0.52200000000000002</c:v>
                </c:pt>
                <c:pt idx="2">
                  <c:v>0.56899999999999995</c:v>
                </c:pt>
                <c:pt idx="3">
                  <c:v>0.25</c:v>
                </c:pt>
                <c:pt idx="4">
                  <c:v>0.182</c:v>
                </c:pt>
                <c:pt idx="5">
                  <c:v>0.4</c:v>
                </c:pt>
                <c:pt idx="6">
                  <c:v>0.1</c:v>
                </c:pt>
                <c:pt idx="7">
                  <c:v>0.43099999999999999</c:v>
                </c:pt>
              </c:numCache>
            </c:numRef>
          </c:val>
        </c:ser>
        <c:ser>
          <c:idx val="2"/>
          <c:order val="2"/>
          <c:tx>
            <c:strRef>
              <c:f>'Graphs FINAL'!$D$20</c:f>
              <c:strCache>
                <c:ptCount val="1"/>
                <c:pt idx="0">
                  <c:v>Some broader adoption initiated</c:v>
                </c:pt>
              </c:strCache>
            </c:strRef>
          </c:tx>
          <c:spPr>
            <a:solidFill>
              <a:schemeClr val="accent2">
                <a:lumMod val="40000"/>
                <a:lumOff val="60000"/>
              </a:schemeClr>
            </a:solidFill>
          </c:spPr>
          <c:invertIfNegative val="0"/>
          <c:cat>
            <c:strRef>
              <c:f>'Graphs FINAL'!$A$21:$A$28</c:f>
              <c:strCache>
                <c:ptCount val="8"/>
                <c:pt idx="0">
                  <c:v>BD</c:v>
                </c:pt>
                <c:pt idx="1">
                  <c:v>CC</c:v>
                </c:pt>
                <c:pt idx="2">
                  <c:v>IW</c:v>
                </c:pt>
                <c:pt idx="3">
                  <c:v>LD</c:v>
                </c:pt>
                <c:pt idx="4">
                  <c:v>MF</c:v>
                </c:pt>
                <c:pt idx="5">
                  <c:v>OD</c:v>
                </c:pt>
                <c:pt idx="6">
                  <c:v>PP</c:v>
                </c:pt>
                <c:pt idx="7">
                  <c:v>Total</c:v>
                </c:pt>
              </c:strCache>
            </c:strRef>
          </c:cat>
          <c:val>
            <c:numRef>
              <c:f>'Graphs FINAL'!$D$21:$D$28</c:f>
              <c:numCache>
                <c:formatCode>0%</c:formatCode>
                <c:ptCount val="8"/>
                <c:pt idx="0">
                  <c:v>0.33300000000000002</c:v>
                </c:pt>
                <c:pt idx="1">
                  <c:v>0.23899999999999999</c:v>
                </c:pt>
                <c:pt idx="2">
                  <c:v>0.17199999999999999</c:v>
                </c:pt>
                <c:pt idx="3">
                  <c:v>0.55000000000000004</c:v>
                </c:pt>
                <c:pt idx="4">
                  <c:v>0.36399999999999999</c:v>
                </c:pt>
                <c:pt idx="5">
                  <c:v>0.4</c:v>
                </c:pt>
                <c:pt idx="6">
                  <c:v>0.5</c:v>
                </c:pt>
                <c:pt idx="7">
                  <c:v>0.307</c:v>
                </c:pt>
              </c:numCache>
            </c:numRef>
          </c:val>
        </c:ser>
        <c:ser>
          <c:idx val="3"/>
          <c:order val="3"/>
          <c:tx>
            <c:strRef>
              <c:f>'Graphs FINAL'!$E$20</c:f>
              <c:strCache>
                <c:ptCount val="1"/>
                <c:pt idx="0">
                  <c:v>No significant broader adoption taking place</c:v>
                </c:pt>
              </c:strCache>
            </c:strRef>
          </c:tx>
          <c:spPr>
            <a:solidFill>
              <a:schemeClr val="bg1">
                <a:lumMod val="75000"/>
              </a:schemeClr>
            </a:solidFill>
          </c:spPr>
          <c:invertIfNegative val="0"/>
          <c:cat>
            <c:strRef>
              <c:f>'Graphs FINAL'!$A$21:$A$28</c:f>
              <c:strCache>
                <c:ptCount val="8"/>
                <c:pt idx="0">
                  <c:v>BD</c:v>
                </c:pt>
                <c:pt idx="1">
                  <c:v>CC</c:v>
                </c:pt>
                <c:pt idx="2">
                  <c:v>IW</c:v>
                </c:pt>
                <c:pt idx="3">
                  <c:v>LD</c:v>
                </c:pt>
                <c:pt idx="4">
                  <c:v>MF</c:v>
                </c:pt>
                <c:pt idx="5">
                  <c:v>OD</c:v>
                </c:pt>
                <c:pt idx="6">
                  <c:v>PP</c:v>
                </c:pt>
                <c:pt idx="7">
                  <c:v>Total</c:v>
                </c:pt>
              </c:strCache>
            </c:strRef>
          </c:cat>
          <c:val>
            <c:numRef>
              <c:f>'Graphs FINAL'!$E$21:$E$28</c:f>
              <c:numCache>
                <c:formatCode>0%</c:formatCode>
                <c:ptCount val="8"/>
                <c:pt idx="0">
                  <c:v>7.2999999999999995E-2</c:v>
                </c:pt>
                <c:pt idx="1">
                  <c:v>9.7000000000000003E-2</c:v>
                </c:pt>
                <c:pt idx="2">
                  <c:v>8.5999999999999993E-2</c:v>
                </c:pt>
                <c:pt idx="3">
                  <c:v>0.2</c:v>
                </c:pt>
                <c:pt idx="4">
                  <c:v>0.30299999999999999</c:v>
                </c:pt>
                <c:pt idx="5">
                  <c:v>0</c:v>
                </c:pt>
                <c:pt idx="6">
                  <c:v>0.4</c:v>
                </c:pt>
                <c:pt idx="7">
                  <c:v>0.108</c:v>
                </c:pt>
              </c:numCache>
            </c:numRef>
          </c:val>
        </c:ser>
        <c:dLbls>
          <c:showLegendKey val="0"/>
          <c:showVal val="0"/>
          <c:showCatName val="0"/>
          <c:showSerName val="0"/>
          <c:showPercent val="0"/>
          <c:showBubbleSize val="0"/>
        </c:dLbls>
        <c:gapWidth val="150"/>
        <c:overlap val="100"/>
        <c:axId val="324616960"/>
        <c:axId val="324619264"/>
      </c:barChart>
      <c:catAx>
        <c:axId val="324616960"/>
        <c:scaling>
          <c:orientation val="minMax"/>
        </c:scaling>
        <c:delete val="0"/>
        <c:axPos val="b"/>
        <c:majorTickMark val="out"/>
        <c:minorTickMark val="none"/>
        <c:tickLblPos val="nextTo"/>
        <c:txPr>
          <a:bodyPr/>
          <a:lstStyle/>
          <a:p>
            <a:pPr>
              <a:defRPr b="1"/>
            </a:pPr>
            <a:endParaRPr lang="en-US"/>
          </a:p>
        </c:txPr>
        <c:crossAx val="324619264"/>
        <c:crosses val="autoZero"/>
        <c:auto val="1"/>
        <c:lblAlgn val="ctr"/>
        <c:lblOffset val="100"/>
        <c:noMultiLvlLbl val="0"/>
      </c:catAx>
      <c:valAx>
        <c:axId val="324619264"/>
        <c:scaling>
          <c:orientation val="minMax"/>
        </c:scaling>
        <c:delete val="0"/>
        <c:axPos val="l"/>
        <c:majorGridlines/>
        <c:numFmt formatCode="0%" sourceLinked="1"/>
        <c:majorTickMark val="out"/>
        <c:minorTickMark val="none"/>
        <c:tickLblPos val="nextTo"/>
        <c:txPr>
          <a:bodyPr/>
          <a:lstStyle/>
          <a:p>
            <a:pPr>
              <a:defRPr sz="1600"/>
            </a:pPr>
            <a:endParaRPr lang="en-US"/>
          </a:p>
        </c:txPr>
        <c:crossAx val="324616960"/>
        <c:crosses val="autoZero"/>
        <c:crossBetween val="between"/>
      </c:valAx>
    </c:plotArea>
    <c:legend>
      <c:legendPos val="r"/>
      <c:layout>
        <c:manualLayout>
          <c:xMode val="edge"/>
          <c:yMode val="edge"/>
          <c:x val="0.25732239344989599"/>
          <c:y val="3.2886129207518502E-2"/>
          <c:w val="0.611270492992252"/>
          <c:h val="0.146266012572772"/>
        </c:manualLayout>
      </c:layout>
      <c:overlay val="1"/>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'Graphs FINAL'!$B$63</c:f>
              <c:strCache>
                <c:ptCount val="1"/>
                <c:pt idx="0">
                  <c:v>Mainstreaming</c:v>
                </c:pt>
              </c:strCache>
            </c:strRef>
          </c:tx>
          <c:invertIfNegative val="0"/>
          <c:cat>
            <c:strRef>
              <c:f>'Graphs FINAL'!$A$64:$A$70</c:f>
              <c:strCache>
                <c:ptCount val="7"/>
                <c:pt idx="0">
                  <c:v>Management frameworks/ approaches</c:v>
                </c:pt>
                <c:pt idx="1">
                  <c:v>Technologies/ infrastructure</c:v>
                </c:pt>
                <c:pt idx="2">
                  <c:v>Financial Mechanisms</c:v>
                </c:pt>
                <c:pt idx="3">
                  <c:v>Management systems</c:v>
                </c:pt>
                <c:pt idx="4">
                  <c:v>Laws/ Policies/ Regulations</c:v>
                </c:pt>
                <c:pt idx="5">
                  <c:v>Government structures</c:v>
                </c:pt>
                <c:pt idx="6">
                  <c:v>Mechanisms/processes for participation &amp; trust-building/conflict resolution</c:v>
                </c:pt>
              </c:strCache>
            </c:strRef>
          </c:cat>
          <c:val>
            <c:numRef>
              <c:f>'Graphs FINAL'!$B$64:$B$70</c:f>
              <c:numCache>
                <c:formatCode>0%</c:formatCode>
                <c:ptCount val="7"/>
                <c:pt idx="0">
                  <c:v>0.25792811839323498</c:v>
                </c:pt>
                <c:pt idx="1">
                  <c:v>0.15856236786469299</c:v>
                </c:pt>
                <c:pt idx="2">
                  <c:v>0.16701902748414399</c:v>
                </c:pt>
                <c:pt idx="3">
                  <c:v>0.21775898520084599</c:v>
                </c:pt>
                <c:pt idx="4">
                  <c:v>0.43128964059196601</c:v>
                </c:pt>
                <c:pt idx="5">
                  <c:v>0.23678646934460901</c:v>
                </c:pt>
                <c:pt idx="6">
                  <c:v>0.194503171247357</c:v>
                </c:pt>
              </c:numCache>
            </c:numRef>
          </c:val>
        </c:ser>
        <c:ser>
          <c:idx val="1"/>
          <c:order val="1"/>
          <c:tx>
            <c:strRef>
              <c:f>'Graphs FINAL'!$C$63</c:f>
              <c:strCache>
                <c:ptCount val="1"/>
                <c:pt idx="0">
                  <c:v>Replication</c:v>
                </c:pt>
              </c:strCache>
            </c:strRef>
          </c:tx>
          <c:invertIfNegative val="0"/>
          <c:cat>
            <c:strRef>
              <c:f>'Graphs FINAL'!$A$64:$A$70</c:f>
              <c:strCache>
                <c:ptCount val="7"/>
                <c:pt idx="0">
                  <c:v>Management frameworks/ approaches</c:v>
                </c:pt>
                <c:pt idx="1">
                  <c:v>Technologies/ infrastructure</c:v>
                </c:pt>
                <c:pt idx="2">
                  <c:v>Financial Mechanisms</c:v>
                </c:pt>
                <c:pt idx="3">
                  <c:v>Management systems</c:v>
                </c:pt>
                <c:pt idx="4">
                  <c:v>Laws/ Policies/ Regulations</c:v>
                </c:pt>
                <c:pt idx="5">
                  <c:v>Government structures</c:v>
                </c:pt>
                <c:pt idx="6">
                  <c:v>Mechanisms/processes for participation &amp; trust-building/conflict resolution</c:v>
                </c:pt>
              </c:strCache>
            </c:strRef>
          </c:cat>
          <c:val>
            <c:numRef>
              <c:f>'Graphs FINAL'!$C$64:$C$70</c:f>
              <c:numCache>
                <c:formatCode>0%</c:formatCode>
                <c:ptCount val="7"/>
                <c:pt idx="0">
                  <c:v>9.0909090909090898E-2</c:v>
                </c:pt>
                <c:pt idx="1">
                  <c:v>6.7653276955602595E-2</c:v>
                </c:pt>
                <c:pt idx="2">
                  <c:v>3.5940803382663797E-2</c:v>
                </c:pt>
                <c:pt idx="3">
                  <c:v>3.3826638477801298E-2</c:v>
                </c:pt>
                <c:pt idx="4">
                  <c:v>2.1141649048625798E-3</c:v>
                </c:pt>
                <c:pt idx="5">
                  <c:v>4.2283298097251596E-3</c:v>
                </c:pt>
                <c:pt idx="6">
                  <c:v>1.26849894291755E-2</c:v>
                </c:pt>
              </c:numCache>
            </c:numRef>
          </c:val>
        </c:ser>
        <c:ser>
          <c:idx val="2"/>
          <c:order val="2"/>
          <c:tx>
            <c:strRef>
              <c:f>'Graphs FINAL'!$D$63</c:f>
              <c:strCache>
                <c:ptCount val="1"/>
                <c:pt idx="0">
                  <c:v>Scaling-up</c:v>
                </c:pt>
              </c:strCache>
            </c:strRef>
          </c:tx>
          <c:invertIfNegative val="0"/>
          <c:cat>
            <c:strRef>
              <c:f>'Graphs FINAL'!$A$64:$A$70</c:f>
              <c:strCache>
                <c:ptCount val="7"/>
                <c:pt idx="0">
                  <c:v>Management frameworks/ approaches</c:v>
                </c:pt>
                <c:pt idx="1">
                  <c:v>Technologies/ infrastructure</c:v>
                </c:pt>
                <c:pt idx="2">
                  <c:v>Financial Mechanisms</c:v>
                </c:pt>
                <c:pt idx="3">
                  <c:v>Management systems</c:v>
                </c:pt>
                <c:pt idx="4">
                  <c:v>Laws/ Policies/ Regulations</c:v>
                </c:pt>
                <c:pt idx="5">
                  <c:v>Government structures</c:v>
                </c:pt>
                <c:pt idx="6">
                  <c:v>Mechanisms/processes for participation &amp; trust-building/conflict resolution</c:v>
                </c:pt>
              </c:strCache>
            </c:strRef>
          </c:cat>
          <c:val>
            <c:numRef>
              <c:f>'Graphs FINAL'!$D$64:$D$70</c:f>
              <c:numCache>
                <c:formatCode>0%</c:formatCode>
                <c:ptCount val="7"/>
                <c:pt idx="0">
                  <c:v>5.2854122621564498E-2</c:v>
                </c:pt>
                <c:pt idx="1">
                  <c:v>1.05708245243129E-2</c:v>
                </c:pt>
                <c:pt idx="2">
                  <c:v>1.05708245243129E-2</c:v>
                </c:pt>
                <c:pt idx="3">
                  <c:v>1.4799154334038099E-2</c:v>
                </c:pt>
                <c:pt idx="4">
                  <c:v>1.90274841437632E-2</c:v>
                </c:pt>
                <c:pt idx="5">
                  <c:v>2.11416490486258E-2</c:v>
                </c:pt>
                <c:pt idx="6">
                  <c:v>4.2283298097251596E-3</c:v>
                </c:pt>
              </c:numCache>
            </c:numRef>
          </c:val>
        </c:ser>
        <c:ser>
          <c:idx val="3"/>
          <c:order val="3"/>
          <c:tx>
            <c:strRef>
              <c:f>'Graphs FINAL'!$E$63</c:f>
              <c:strCache>
                <c:ptCount val="1"/>
                <c:pt idx="0">
                  <c:v>Market Change</c:v>
                </c:pt>
              </c:strCache>
            </c:strRef>
          </c:tx>
          <c:invertIfNegative val="0"/>
          <c:cat>
            <c:strRef>
              <c:f>'Graphs FINAL'!$A$64:$A$70</c:f>
              <c:strCache>
                <c:ptCount val="7"/>
                <c:pt idx="0">
                  <c:v>Management frameworks/ approaches</c:v>
                </c:pt>
                <c:pt idx="1">
                  <c:v>Technologies/ infrastructure</c:v>
                </c:pt>
                <c:pt idx="2">
                  <c:v>Financial Mechanisms</c:v>
                </c:pt>
                <c:pt idx="3">
                  <c:v>Management systems</c:v>
                </c:pt>
                <c:pt idx="4">
                  <c:v>Laws/ Policies/ Regulations</c:v>
                </c:pt>
                <c:pt idx="5">
                  <c:v>Government structures</c:v>
                </c:pt>
                <c:pt idx="6">
                  <c:v>Mechanisms/processes for participation &amp; trust-building/conflict resolution</c:v>
                </c:pt>
              </c:strCache>
            </c:strRef>
          </c:cat>
          <c:val>
            <c:numRef>
              <c:f>'Graphs FINAL'!$E$64:$E$70</c:f>
              <c:numCache>
                <c:formatCode>0%</c:formatCode>
                <c:ptCount val="7"/>
                <c:pt idx="0">
                  <c:v>1.26849894291755E-2</c:v>
                </c:pt>
                <c:pt idx="1">
                  <c:v>3.5940803382663797E-2</c:v>
                </c:pt>
                <c:pt idx="2">
                  <c:v>4.0169133192389003E-2</c:v>
                </c:pt>
                <c:pt idx="3">
                  <c:v>4.2283298097251596E-3</c:v>
                </c:pt>
                <c:pt idx="4">
                  <c:v>1.4799154334038099E-2</c:v>
                </c:pt>
                <c:pt idx="5">
                  <c:v>0</c:v>
                </c:pt>
                <c:pt idx="6">
                  <c:v>2.1141649048625798E-3</c:v>
                </c:pt>
              </c:numCache>
            </c:numRef>
          </c:val>
        </c:ser>
        <c:dLbls>
          <c:showLegendKey val="0"/>
          <c:showVal val="0"/>
          <c:showCatName val="0"/>
          <c:showSerName val="0"/>
          <c:showPercent val="0"/>
          <c:showBubbleSize val="0"/>
        </c:dLbls>
        <c:gapWidth val="150"/>
        <c:overlap val="100"/>
        <c:axId val="406943616"/>
        <c:axId val="407314432"/>
      </c:barChart>
      <c:catAx>
        <c:axId val="406943616"/>
        <c:scaling>
          <c:orientation val="minMax"/>
        </c:scaling>
        <c:delete val="0"/>
        <c:axPos val="l"/>
        <c:majorTickMark val="out"/>
        <c:minorTickMark val="none"/>
        <c:tickLblPos val="nextTo"/>
        <c:txPr>
          <a:bodyPr/>
          <a:lstStyle/>
          <a:p>
            <a:pPr>
              <a:defRPr b="1"/>
            </a:pPr>
            <a:endParaRPr lang="en-US"/>
          </a:p>
        </c:txPr>
        <c:crossAx val="407314432"/>
        <c:crosses val="autoZero"/>
        <c:auto val="1"/>
        <c:lblAlgn val="ctr"/>
        <c:lblOffset val="100"/>
        <c:noMultiLvlLbl val="0"/>
      </c:catAx>
      <c:valAx>
        <c:axId val="407314432"/>
        <c:scaling>
          <c:orientation val="minMax"/>
        </c:scaling>
        <c:delete val="0"/>
        <c:axPos val="b"/>
        <c:majorGridlines/>
        <c:numFmt formatCode="0%" sourceLinked="1"/>
        <c:majorTickMark val="out"/>
        <c:minorTickMark val="none"/>
        <c:tickLblPos val="nextTo"/>
        <c:txPr>
          <a:bodyPr/>
          <a:lstStyle/>
          <a:p>
            <a:pPr>
              <a:defRPr sz="1200"/>
            </a:pPr>
            <a:endParaRPr lang="en-US"/>
          </a:p>
        </c:txPr>
        <c:crossAx val="406943616"/>
        <c:crosses val="autoZero"/>
        <c:crossBetween val="between"/>
      </c:valAx>
    </c:plotArea>
    <c:legend>
      <c:legendPos val="b"/>
      <c:overlay val="0"/>
      <c:txPr>
        <a:bodyPr/>
        <a:lstStyle/>
        <a:p>
          <a:pPr>
            <a:defRPr sz="1200"/>
          </a:pPr>
          <a:endParaRPr lang="en-US"/>
        </a:p>
      </c:txPr>
    </c:legend>
    <c:plotVisOnly val="1"/>
    <c:dispBlanksAs val="gap"/>
    <c:showDLblsOverMax val="0"/>
  </c:chart>
  <c:txPr>
    <a:bodyPr/>
    <a:lstStyle/>
    <a:p>
      <a:pPr>
        <a:defRPr sz="14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0"/>
    <c:plotArea>
      <c:layout/>
      <c:barChart>
        <c:barDir val="bar"/>
        <c:grouping val="stacked"/>
        <c:varyColors val="0"/>
        <c:ser>
          <c:idx val="0"/>
          <c:order val="0"/>
          <c:tx>
            <c:strRef>
              <c:f>'Graphs FINAL'!$B$73</c:f>
              <c:strCache>
                <c:ptCount val="1"/>
                <c:pt idx="0">
                  <c:v>With Environmental Impact</c:v>
                </c:pt>
              </c:strCache>
            </c:strRef>
          </c:tx>
          <c:spPr>
            <a:solidFill>
              <a:schemeClr val="accent3">
                <a:lumMod val="75000"/>
              </a:schemeClr>
            </a:solidFill>
          </c:spPr>
          <c:invertIfNegative val="0"/>
          <c:cat>
            <c:strRef>
              <c:f>'Graphs FINAL'!$A$74:$A$77</c:f>
              <c:strCache>
                <c:ptCount val="4"/>
                <c:pt idx="0">
                  <c:v>Most broader adoption initiatives adopted/ implemented</c:v>
                </c:pt>
                <c:pt idx="1">
                  <c:v>Some broader adoption initiatives adopted/ implemented</c:v>
                </c:pt>
                <c:pt idx="2">
                  <c:v>Some broader adoption initiated</c:v>
                </c:pt>
                <c:pt idx="3">
                  <c:v>No significant broader adoption taking place</c:v>
                </c:pt>
              </c:strCache>
            </c:strRef>
          </c:cat>
          <c:val>
            <c:numRef>
              <c:f>'Graphs FINAL'!$B$74:$B$77</c:f>
              <c:numCache>
                <c:formatCode>General</c:formatCode>
                <c:ptCount val="4"/>
                <c:pt idx="0">
                  <c:v>62</c:v>
                </c:pt>
                <c:pt idx="1">
                  <c:v>124</c:v>
                </c:pt>
                <c:pt idx="2">
                  <c:v>67</c:v>
                </c:pt>
                <c:pt idx="3">
                  <c:v>8</c:v>
                </c:pt>
              </c:numCache>
            </c:numRef>
          </c:val>
        </c:ser>
        <c:ser>
          <c:idx val="1"/>
          <c:order val="1"/>
          <c:tx>
            <c:strRef>
              <c:f>'Graphs FINAL'!$C$73</c:f>
              <c:strCache>
                <c:ptCount val="1"/>
                <c:pt idx="0">
                  <c:v>No Environmental Impact</c:v>
                </c:pt>
              </c:strCache>
            </c:strRef>
          </c:tx>
          <c:spPr>
            <a:solidFill>
              <a:schemeClr val="bg1">
                <a:lumMod val="85000"/>
              </a:schemeClr>
            </a:solidFill>
          </c:spPr>
          <c:invertIfNegative val="0"/>
          <c:cat>
            <c:strRef>
              <c:f>'Graphs FINAL'!$A$74:$A$77</c:f>
              <c:strCache>
                <c:ptCount val="4"/>
                <c:pt idx="0">
                  <c:v>Most broader adoption initiatives adopted/ implemented</c:v>
                </c:pt>
                <c:pt idx="1">
                  <c:v>Some broader adoption initiatives adopted/ implemented</c:v>
                </c:pt>
                <c:pt idx="2">
                  <c:v>Some broader adoption initiated</c:v>
                </c:pt>
                <c:pt idx="3">
                  <c:v>No significant broader adoption taking place</c:v>
                </c:pt>
              </c:strCache>
            </c:strRef>
          </c:cat>
          <c:val>
            <c:numRef>
              <c:f>'Graphs FINAL'!$C$74:$C$77</c:f>
              <c:numCache>
                <c:formatCode>General</c:formatCode>
                <c:ptCount val="4"/>
                <c:pt idx="0">
                  <c:v>7</c:v>
                </c:pt>
                <c:pt idx="1">
                  <c:v>48</c:v>
                </c:pt>
                <c:pt idx="2">
                  <c:v>55</c:v>
                </c:pt>
                <c:pt idx="3">
                  <c:v>17</c:v>
                </c:pt>
              </c:numCache>
            </c:numRef>
          </c:val>
        </c:ser>
        <c:dLbls>
          <c:showLegendKey val="0"/>
          <c:showVal val="0"/>
          <c:showCatName val="0"/>
          <c:showSerName val="0"/>
          <c:showPercent val="0"/>
          <c:showBubbleSize val="0"/>
        </c:dLbls>
        <c:gapWidth val="150"/>
        <c:overlap val="100"/>
        <c:axId val="424841600"/>
        <c:axId val="424843520"/>
      </c:barChart>
      <c:catAx>
        <c:axId val="424841600"/>
        <c:scaling>
          <c:orientation val="minMax"/>
        </c:scaling>
        <c:delete val="0"/>
        <c:axPos val="l"/>
        <c:majorTickMark val="out"/>
        <c:minorTickMark val="none"/>
        <c:tickLblPos val="nextTo"/>
        <c:txPr>
          <a:bodyPr/>
          <a:lstStyle/>
          <a:p>
            <a:pPr>
              <a:defRPr b="1"/>
            </a:pPr>
            <a:endParaRPr lang="en-US"/>
          </a:p>
        </c:txPr>
        <c:crossAx val="424843520"/>
        <c:crosses val="autoZero"/>
        <c:auto val="1"/>
        <c:lblAlgn val="ctr"/>
        <c:lblOffset val="100"/>
        <c:noMultiLvlLbl val="0"/>
      </c:catAx>
      <c:valAx>
        <c:axId val="424843520"/>
        <c:scaling>
          <c:orientation val="minMax"/>
          <c:max val="180"/>
          <c:min val="0"/>
        </c:scaling>
        <c:delete val="0"/>
        <c:axPos val="b"/>
        <c:majorGridlines/>
        <c:numFmt formatCode="General" sourceLinked="1"/>
        <c:majorTickMark val="out"/>
        <c:minorTickMark val="none"/>
        <c:tickLblPos val="nextTo"/>
        <c:txPr>
          <a:bodyPr/>
          <a:lstStyle/>
          <a:p>
            <a:pPr>
              <a:defRPr sz="1200"/>
            </a:pPr>
            <a:endParaRPr lang="en-US"/>
          </a:p>
        </c:txPr>
        <c:crossAx val="424841600"/>
        <c:crosses val="autoZero"/>
        <c:crossBetween val="between"/>
      </c:valAx>
    </c:plotArea>
    <c:legend>
      <c:legendPos val="r"/>
      <c:layout>
        <c:manualLayout>
          <c:xMode val="edge"/>
          <c:yMode val="edge"/>
          <c:x val="0.49172166853876498"/>
          <c:y val="2.1015592407580001E-2"/>
          <c:w val="0.42371950339875197"/>
          <c:h val="5.0347316458876502E-2"/>
        </c:manualLayout>
      </c:layout>
      <c:overlay val="1"/>
      <c:spPr>
        <a:solidFill>
          <a:schemeClr val="bg1"/>
        </a:solidFill>
        <a:ln w="25400">
          <a:solidFill>
            <a:schemeClr val="accent5">
              <a:lumMod val="75000"/>
            </a:schemeClr>
          </a:solidFill>
        </a:ln>
      </c:spPr>
      <c:txPr>
        <a:bodyPr/>
        <a:lstStyle/>
        <a:p>
          <a:pPr>
            <a:defRPr sz="1100"/>
          </a:pPr>
          <a:endParaRPr lang="en-US"/>
        </a:p>
      </c:txPr>
    </c:legend>
    <c:plotVisOnly val="1"/>
    <c:dispBlanksAs val="gap"/>
    <c:showDLblsOverMax val="0"/>
  </c:chart>
  <c:txPr>
    <a:bodyPr/>
    <a:lstStyle/>
    <a:p>
      <a:pPr>
        <a:defRPr sz="1400"/>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'Graphs FINAL'!$B$56</c:f>
              <c:strCache>
                <c:ptCount val="1"/>
                <c:pt idx="0">
                  <c:v>LESS SUCCESSFUL</c:v>
                </c:pt>
              </c:strCache>
            </c:strRef>
          </c:tx>
          <c:spPr>
            <a:solidFill>
              <a:srgbClr val="C00000"/>
            </a:solidFill>
          </c:spPr>
          <c:invertIfNegative val="0"/>
          <c:cat>
            <c:strRef>
              <c:f>'Graphs FINAL'!$A$57:$A$61</c:f>
              <c:strCache>
                <c:ptCount val="5"/>
                <c:pt idx="0">
                  <c:v>Poor project design</c:v>
                </c:pt>
                <c:pt idx="1">
                  <c:v>No activities to sustain momentum</c:v>
                </c:pt>
                <c:pt idx="2">
                  <c:v>Lack of country support</c:v>
                </c:pt>
                <c:pt idx="3">
                  <c:v>Other stakeholder support (e.g. donors, private sector)</c:v>
                </c:pt>
                <c:pt idx="4">
                  <c:v>Broader adoption processes initiated using project resources</c:v>
                </c:pt>
              </c:strCache>
            </c:strRef>
          </c:cat>
          <c:val>
            <c:numRef>
              <c:f>'Graphs FINAL'!$B$57:$B$61</c:f>
              <c:numCache>
                <c:formatCode>0%</c:formatCode>
                <c:ptCount val="5"/>
                <c:pt idx="0">
                  <c:v>-0.49</c:v>
                </c:pt>
                <c:pt idx="1">
                  <c:v>-0.37</c:v>
                </c:pt>
                <c:pt idx="2">
                  <c:v>-0.38</c:v>
                </c:pt>
              </c:numCache>
            </c:numRef>
          </c:val>
        </c:ser>
        <c:ser>
          <c:idx val="1"/>
          <c:order val="1"/>
          <c:tx>
            <c:strRef>
              <c:f>'Graphs FINAL'!$C$56</c:f>
              <c:strCache>
                <c:ptCount val="1"/>
                <c:pt idx="0">
                  <c:v>MORE SUCCESSFUL</c:v>
                </c:pt>
              </c:strCache>
            </c:strRef>
          </c:tx>
          <c:spPr>
            <a:solidFill>
              <a:srgbClr val="4DA828"/>
            </a:solidFill>
          </c:spPr>
          <c:invertIfNegative val="0"/>
          <c:cat>
            <c:strRef>
              <c:f>'Graphs FINAL'!$A$57:$A$61</c:f>
              <c:strCache>
                <c:ptCount val="5"/>
                <c:pt idx="0">
                  <c:v>Poor project design</c:v>
                </c:pt>
                <c:pt idx="1">
                  <c:v>No activities to sustain momentum</c:v>
                </c:pt>
                <c:pt idx="2">
                  <c:v>Lack of country support</c:v>
                </c:pt>
                <c:pt idx="3">
                  <c:v>Other stakeholder support (e.g. donors, private sector)</c:v>
                </c:pt>
                <c:pt idx="4">
                  <c:v>Broader adoption processes initiated using project resources</c:v>
                </c:pt>
              </c:strCache>
            </c:strRef>
          </c:cat>
          <c:val>
            <c:numRef>
              <c:f>'Graphs FINAL'!$C$57:$C$61</c:f>
              <c:numCache>
                <c:formatCode>General</c:formatCode>
                <c:ptCount val="5"/>
                <c:pt idx="3" formatCode="0%">
                  <c:v>0.51</c:v>
                </c:pt>
                <c:pt idx="4" formatCode="0%">
                  <c:v>0.51</c:v>
                </c:pt>
              </c:numCache>
            </c:numRef>
          </c:val>
        </c:ser>
        <c:dLbls>
          <c:showLegendKey val="0"/>
          <c:showVal val="0"/>
          <c:showCatName val="0"/>
          <c:showSerName val="0"/>
          <c:showPercent val="0"/>
          <c:showBubbleSize val="0"/>
        </c:dLbls>
        <c:gapWidth val="150"/>
        <c:overlap val="100"/>
        <c:axId val="75669888"/>
        <c:axId val="75671424"/>
      </c:barChart>
      <c:catAx>
        <c:axId val="75669888"/>
        <c:scaling>
          <c:orientation val="maxMin"/>
        </c:scaling>
        <c:delete val="0"/>
        <c:axPos val="l"/>
        <c:majorTickMark val="none"/>
        <c:minorTickMark val="none"/>
        <c:tickLblPos val="none"/>
        <c:crossAx val="75671424"/>
        <c:crosses val="autoZero"/>
        <c:auto val="1"/>
        <c:lblAlgn val="ctr"/>
        <c:lblOffset val="0"/>
        <c:noMultiLvlLbl val="0"/>
      </c:catAx>
      <c:valAx>
        <c:axId val="75671424"/>
        <c:scaling>
          <c:orientation val="minMax"/>
          <c:max val="0.55000000000000004"/>
          <c:min val="-0.55000000000000004"/>
        </c:scaling>
        <c:delete val="0"/>
        <c:axPos val="t"/>
        <c:numFmt formatCode="0%" sourceLinked="1"/>
        <c:majorTickMark val="out"/>
        <c:minorTickMark val="none"/>
        <c:tickLblPos val="nextTo"/>
        <c:txPr>
          <a:bodyPr/>
          <a:lstStyle/>
          <a:p>
            <a:pPr>
              <a:defRPr sz="1050"/>
            </a:pPr>
            <a:endParaRPr lang="en-US"/>
          </a:p>
        </c:txPr>
        <c:crossAx val="75669888"/>
        <c:crosses val="autoZero"/>
        <c:crossBetween val="between"/>
        <c:majorUnit val="0.1"/>
      </c:valAx>
    </c:plotArea>
    <c:plotVisOnly val="1"/>
    <c:dispBlanksAs val="gap"/>
    <c:showDLblsOverMax val="0"/>
  </c:chart>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0.59104</cdr:x>
      <cdr:y>0.56098</cdr:y>
    </cdr:from>
    <cdr:to>
      <cdr:x>0.66689</cdr:x>
      <cdr:y>0.61468</cdr:y>
    </cdr:to>
    <cdr:sp macro="" textlink="">
      <cdr:nvSpPr>
        <cdr:cNvPr id="2" name="TextBox 7"/>
        <cdr:cNvSpPr txBox="1"/>
      </cdr:nvSpPr>
      <cdr:spPr>
        <a:xfrm xmlns:a="http://schemas.openxmlformats.org/drawingml/2006/main">
          <a:off x="4793553" y="2893775"/>
          <a:ext cx="61514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0" algn="ctr" defTabSz="457200" rtl="0" eaLnBrk="1" latinLnBrk="0" hangingPunct="1"/>
          <a:r>
            <a:rPr lang="en-US" sz="1200" kern="1200" dirty="0" smtClean="0">
              <a:solidFill>
                <a:schemeClr val="bg1"/>
              </a:solidFill>
              <a:latin typeface="+mn-lt"/>
              <a:ea typeface="+mn-ea"/>
              <a:cs typeface="+mn-cs"/>
            </a:rPr>
            <a:t>72%</a:t>
          </a:r>
          <a:endParaRPr lang="en-US" sz="1200" kern="1200" dirty="0">
            <a:solidFill>
              <a:schemeClr val="bg1"/>
            </a:solidFill>
            <a:latin typeface="+mn-lt"/>
            <a:ea typeface="+mn-ea"/>
            <a:cs typeface="+mn-cs"/>
          </a:endParaRPr>
        </a:p>
      </cdr:txBody>
    </cdr:sp>
  </cdr:relSizeAnchor>
  <cdr:relSizeAnchor xmlns:cdr="http://schemas.openxmlformats.org/drawingml/2006/chartDrawing">
    <cdr:from>
      <cdr:x>0.8383</cdr:x>
      <cdr:y>0.56207</cdr:y>
    </cdr:from>
    <cdr:to>
      <cdr:x>0.91415</cdr:x>
      <cdr:y>0.61577</cdr:y>
    </cdr:to>
    <cdr:sp macro="" textlink="">
      <cdr:nvSpPr>
        <cdr:cNvPr id="3" name="TextBox 7"/>
        <cdr:cNvSpPr txBox="1"/>
      </cdr:nvSpPr>
      <cdr:spPr>
        <a:xfrm xmlns:a="http://schemas.openxmlformats.org/drawingml/2006/main">
          <a:off x="6798905" y="2899408"/>
          <a:ext cx="61514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0" algn="ctr" defTabSz="457200" rtl="0" eaLnBrk="1" latinLnBrk="0" hangingPunct="1"/>
          <a:r>
            <a:rPr lang="en-US" sz="1200" kern="1200" dirty="0" smtClean="0">
              <a:solidFill>
                <a:schemeClr val="accent6">
                  <a:lumMod val="50000"/>
                </a:schemeClr>
              </a:solidFill>
              <a:latin typeface="+mn-lt"/>
              <a:ea typeface="+mn-ea"/>
              <a:cs typeface="+mn-cs"/>
            </a:rPr>
            <a:t>28%</a:t>
          </a:r>
          <a:endParaRPr lang="en-US" sz="1200" kern="1200" dirty="0">
            <a:solidFill>
              <a:schemeClr val="accent6">
                <a:lumMod val="50000"/>
              </a:schemeClr>
            </a:solidFill>
            <a:latin typeface="+mn-lt"/>
            <a:ea typeface="+mn-ea"/>
            <a:cs typeface="+mn-cs"/>
          </a:endParaRPr>
        </a:p>
      </cdr:txBody>
    </cdr:sp>
  </cdr:relSizeAnchor>
  <cdr:relSizeAnchor xmlns:cdr="http://schemas.openxmlformats.org/drawingml/2006/chartDrawing">
    <cdr:from>
      <cdr:x>0.49891</cdr:x>
      <cdr:y>0.33537</cdr:y>
    </cdr:from>
    <cdr:to>
      <cdr:x>0.57475</cdr:x>
      <cdr:y>0.38907</cdr:y>
    </cdr:to>
    <cdr:sp macro="" textlink="">
      <cdr:nvSpPr>
        <cdr:cNvPr id="4" name="TextBox 7"/>
        <cdr:cNvSpPr txBox="1"/>
      </cdr:nvSpPr>
      <cdr:spPr>
        <a:xfrm xmlns:a="http://schemas.openxmlformats.org/drawingml/2006/main">
          <a:off x="4046308" y="1729993"/>
          <a:ext cx="61514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0" algn="ctr" defTabSz="457200" rtl="0" eaLnBrk="1" latinLnBrk="0" hangingPunct="1"/>
          <a:r>
            <a:rPr lang="en-US" sz="1200" kern="1200" dirty="0" smtClean="0">
              <a:solidFill>
                <a:schemeClr val="bg1"/>
              </a:solidFill>
              <a:latin typeface="+mn-lt"/>
              <a:ea typeface="+mn-ea"/>
              <a:cs typeface="+mn-cs"/>
            </a:rPr>
            <a:t>55%</a:t>
          </a:r>
          <a:endParaRPr lang="en-US" sz="1200" kern="1200" dirty="0">
            <a:solidFill>
              <a:schemeClr val="bg1"/>
            </a:solidFill>
            <a:latin typeface="+mn-lt"/>
            <a:ea typeface="+mn-ea"/>
            <a:cs typeface="+mn-cs"/>
          </a:endParaRPr>
        </a:p>
      </cdr:txBody>
    </cdr:sp>
  </cdr:relSizeAnchor>
  <cdr:relSizeAnchor xmlns:cdr="http://schemas.openxmlformats.org/drawingml/2006/chartDrawing">
    <cdr:from>
      <cdr:x>0.66622</cdr:x>
      <cdr:y>0.3363</cdr:y>
    </cdr:from>
    <cdr:to>
      <cdr:x>0.74207</cdr:x>
      <cdr:y>0.39</cdr:y>
    </cdr:to>
    <cdr:sp macro="" textlink="">
      <cdr:nvSpPr>
        <cdr:cNvPr id="5" name="TextBox 7"/>
        <cdr:cNvSpPr txBox="1"/>
      </cdr:nvSpPr>
      <cdr:spPr>
        <a:xfrm xmlns:a="http://schemas.openxmlformats.org/drawingml/2006/main">
          <a:off x="5403273" y="1734798"/>
          <a:ext cx="61514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0" algn="ctr" defTabSz="457200" rtl="0" eaLnBrk="1" latinLnBrk="0" hangingPunct="1"/>
          <a:r>
            <a:rPr lang="en-US" sz="1200" kern="1200" dirty="0" smtClean="0">
              <a:solidFill>
                <a:schemeClr val="accent6">
                  <a:lumMod val="50000"/>
                </a:schemeClr>
              </a:solidFill>
              <a:latin typeface="+mn-lt"/>
              <a:ea typeface="+mn-ea"/>
              <a:cs typeface="+mn-cs"/>
            </a:rPr>
            <a:t>45%</a:t>
          </a:r>
          <a:endParaRPr lang="en-US" sz="1200" kern="1200" dirty="0">
            <a:solidFill>
              <a:schemeClr val="accent6">
                <a:lumMod val="50000"/>
              </a:schemeClr>
            </a:solidFill>
            <a:latin typeface="+mn-lt"/>
            <a:ea typeface="+mn-ea"/>
            <a:cs typeface="+mn-cs"/>
          </a:endParaRPr>
        </a:p>
      </cdr:txBody>
    </cdr:sp>
  </cdr:relSizeAnchor>
  <cdr:relSizeAnchor xmlns:cdr="http://schemas.openxmlformats.org/drawingml/2006/chartDrawing">
    <cdr:from>
      <cdr:x>0.44746</cdr:x>
      <cdr:y>0.11653</cdr:y>
    </cdr:from>
    <cdr:to>
      <cdr:x>0.5233</cdr:x>
      <cdr:y>0.17023</cdr:y>
    </cdr:to>
    <cdr:sp macro="" textlink="">
      <cdr:nvSpPr>
        <cdr:cNvPr id="7" name="TextBox 7"/>
        <cdr:cNvSpPr txBox="1"/>
      </cdr:nvSpPr>
      <cdr:spPr>
        <a:xfrm xmlns:a="http://schemas.openxmlformats.org/drawingml/2006/main">
          <a:off x="3629009" y="601125"/>
          <a:ext cx="615142" cy="276999"/>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marL="0" algn="ctr" defTabSz="457200" rtl="0" eaLnBrk="1" latinLnBrk="0" hangingPunct="1"/>
          <a:r>
            <a:rPr lang="en-US" sz="1200" kern="1200" dirty="0" smtClean="0">
              <a:solidFill>
                <a:schemeClr val="accent6">
                  <a:lumMod val="50000"/>
                </a:schemeClr>
              </a:solidFill>
              <a:latin typeface="+mn-lt"/>
              <a:ea typeface="+mn-ea"/>
              <a:cs typeface="+mn-cs"/>
            </a:rPr>
            <a:t>76%</a:t>
          </a:r>
          <a:endParaRPr lang="en-US" sz="1200" kern="1200" dirty="0">
            <a:solidFill>
              <a:schemeClr val="accent6">
                <a:lumMod val="50000"/>
              </a:schemeClr>
            </a:solidFill>
            <a:latin typeface="+mn-lt"/>
            <a:ea typeface="+mn-ea"/>
            <a:cs typeface="+mn-cs"/>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4C04D854-A6A7-4667-AFEC-BFF202CA1530}" type="datetimeFigureOut">
              <a:rPr lang="en-US" smtClean="0"/>
              <a:t>9/25/2013</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68E5FD5F-B55D-46EE-873E-33C8E0D2E877}" type="slidenum">
              <a:rPr lang="en-US" smtClean="0"/>
              <a:t>‹#›</a:t>
            </a:fld>
            <a:endParaRPr lang="en-US"/>
          </a:p>
        </p:txBody>
      </p:sp>
    </p:spTree>
    <p:extLst>
      <p:ext uri="{BB962C8B-B14F-4D97-AF65-F5344CB8AC3E}">
        <p14:creationId xmlns:p14="http://schemas.microsoft.com/office/powerpoint/2010/main" val="3622462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41677D30-37B9-4BA0-B42C-28A34A581538}" type="datetimeFigureOut">
              <a:rPr lang="en-US" smtClean="0"/>
              <a:t>9/25/2013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45B67F6E-BD36-4EA5-8087-9BE133678A71}" type="slidenum">
              <a:rPr lang="en-US" smtClean="0"/>
              <a:t>‹#›</a:t>
            </a:fld>
            <a:endParaRPr lang="en-US"/>
          </a:p>
        </p:txBody>
      </p:sp>
    </p:spTree>
    <p:extLst>
      <p:ext uri="{BB962C8B-B14F-4D97-AF65-F5344CB8AC3E}">
        <p14:creationId xmlns:p14="http://schemas.microsoft.com/office/powerpoint/2010/main" val="4290522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AC364A-3C0E-D445-926D-E90E3420B93D}" type="slidenum">
              <a:rPr lang="en-US" smtClean="0"/>
              <a:t>19</a:t>
            </a:fld>
            <a:endParaRPr lang="en-US"/>
          </a:p>
        </p:txBody>
      </p:sp>
    </p:spTree>
    <p:extLst>
      <p:ext uri="{BB962C8B-B14F-4D97-AF65-F5344CB8AC3E}">
        <p14:creationId xmlns:p14="http://schemas.microsoft.com/office/powerpoint/2010/main" val="52865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Extent of broader adoption</a:t>
            </a:r>
            <a:r>
              <a:rPr lang="en-US" baseline="0" dirty="0" smtClean="0"/>
              <a:t>, by % of projects per focal area. * Add DARKEST and DARKER RED for total no. of projects with broader adoption initiatives successfully adopted/ implemented. </a:t>
            </a:r>
            <a:r>
              <a:rPr lang="en-US" b="1" baseline="0" dirty="0" smtClean="0"/>
              <a:t>FINDINGS:</a:t>
            </a:r>
            <a:r>
              <a:rPr lang="en-US" baseline="0" dirty="0" smtClean="0"/>
              <a:t> 1) 59% of all projects had broader adoption initiatives adopted/ implemented, 31% had mostly broader adoption initiatives that were initiated or planned but not implemented, and 11% had either unsuccessful or no broader adoption initiatives. 2) IW had the greatest % of projects (74%) with broader adoption initiatives adopted/ implemented, followed by CC (66%), then OD (60%) and BD (59%). All other focal areas had less than 50% of projects with broader adoption initiatives adopted/ implemented.</a:t>
            </a: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20</a:t>
            </a:fld>
            <a:endParaRPr lang="en-US"/>
          </a:p>
        </p:txBody>
      </p:sp>
    </p:spTree>
    <p:extLst>
      <p:ext uri="{BB962C8B-B14F-4D97-AF65-F5344CB8AC3E}">
        <p14:creationId xmlns:p14="http://schemas.microsoft.com/office/powerpoint/2010/main" val="4039203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N=473. </a:t>
            </a:r>
            <a:r>
              <a:rPr lang="en-US" b="1" dirty="0" smtClean="0"/>
              <a:t>FINDINGS: </a:t>
            </a:r>
            <a:r>
              <a:rPr lang="en-US" dirty="0" smtClean="0"/>
              <a:t>1) The</a:t>
            </a:r>
            <a:r>
              <a:rPr lang="en-US" baseline="0" dirty="0" smtClean="0"/>
              <a:t> most commonly adopted types of interventions are laws/ policies/ regulations (47%)  followed by management frameworks/ approaches (41%). 2) </a:t>
            </a:r>
            <a:r>
              <a:rPr lang="en-US" dirty="0" smtClean="0"/>
              <a:t>The most common form of broader adoption initiatives adopted/ implemented is the mainstreaming of laws/ policies/ regulations (42%).</a:t>
            </a:r>
            <a:r>
              <a:rPr lang="en-US" baseline="0" dirty="0" smtClean="0"/>
              <a:t> 3) </a:t>
            </a:r>
            <a:r>
              <a:rPr lang="en-US" dirty="0" smtClean="0"/>
              <a:t>For broader adoption mechanisms other than mainstreaming, the types of interventions most commonly seeing broader adoption are Implementing Strategies. 4) For most projects, the interventions take place either at site or</a:t>
            </a:r>
            <a:r>
              <a:rPr lang="en-US" baseline="0" dirty="0" smtClean="0"/>
              <a:t> national level and is broadly adopted at the same scale. For scaling-up and market change, the most broadly adopted interventions begin at the site and are adopted at the national scale. </a:t>
            </a:r>
            <a:endParaRPr lang="en-US" dirty="0" smtClean="0"/>
          </a:p>
        </p:txBody>
      </p:sp>
      <p:sp>
        <p:nvSpPr>
          <p:cNvPr id="4" name="Slide Number Placeholder 3"/>
          <p:cNvSpPr>
            <a:spLocks noGrp="1"/>
          </p:cNvSpPr>
          <p:nvPr>
            <p:ph type="sldNum" sz="quarter" idx="10"/>
          </p:nvPr>
        </p:nvSpPr>
        <p:spPr/>
        <p:txBody>
          <a:bodyPr/>
          <a:lstStyle/>
          <a:p>
            <a:fld id="{0AAC364A-3C0E-D445-926D-E90E3420B93D}" type="slidenum">
              <a:rPr lang="en-US" smtClean="0"/>
              <a:t>21</a:t>
            </a:fld>
            <a:endParaRPr lang="en-US"/>
          </a:p>
        </p:txBody>
      </p:sp>
    </p:spTree>
    <p:extLst>
      <p:ext uri="{BB962C8B-B14F-4D97-AF65-F5344CB8AC3E}">
        <p14:creationId xmlns:p14="http://schemas.microsoft.com/office/powerpoint/2010/main" val="362851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TOTAL N=401, projects where stress reduction can be expected. </a:t>
            </a:r>
            <a:r>
              <a:rPr lang="en-US" b="1" dirty="0" smtClean="0"/>
              <a:t>ENVIRONMENTAL</a:t>
            </a:r>
            <a:r>
              <a:rPr lang="en-US" b="1" baseline="0" dirty="0" smtClean="0"/>
              <a:t> IMPACT </a:t>
            </a:r>
            <a:r>
              <a:rPr lang="en-US" baseline="0" dirty="0" smtClean="0"/>
              <a:t>= Moderate + High Stress Reduction + Improved Environmental Status, n=262; </a:t>
            </a:r>
            <a:r>
              <a:rPr lang="en-US" b="1" baseline="0" dirty="0" smtClean="0"/>
              <a:t>NO </a:t>
            </a:r>
            <a:r>
              <a:rPr lang="en-US" b="1" dirty="0" smtClean="0"/>
              <a:t>ENVIRONMENTAL</a:t>
            </a:r>
            <a:r>
              <a:rPr lang="en-US" b="1" baseline="0" dirty="0" smtClean="0"/>
              <a:t> IMPACT </a:t>
            </a:r>
            <a:r>
              <a:rPr lang="en-US" baseline="0" dirty="0" smtClean="0"/>
              <a:t>= Insignificant + None, n=139. </a:t>
            </a:r>
            <a:r>
              <a:rPr lang="en-US" b="1" baseline="0" dirty="0" smtClean="0"/>
              <a:t>EXTENT OF BROADER ADOPTION</a:t>
            </a:r>
            <a:r>
              <a:rPr lang="en-US" baseline="0" dirty="0" smtClean="0"/>
              <a:t>: </a:t>
            </a:r>
            <a:r>
              <a:rPr lang="en-US" sz="1200" b="0" i="0" u="none" strike="noStrike" kern="1200" dirty="0" smtClean="0">
                <a:solidFill>
                  <a:schemeClr val="tx1"/>
                </a:solidFill>
                <a:effectLst/>
                <a:latin typeface="+mn-lt"/>
                <a:ea typeface="+mn-ea"/>
                <a:cs typeface="+mn-cs"/>
              </a:rPr>
              <a:t>Most broader adoption initiatives adopted/ implemented, n=69;</a:t>
            </a:r>
            <a:r>
              <a:rPr lang="en-US" dirty="0" smtClean="0"/>
              <a:t> </a:t>
            </a:r>
            <a:r>
              <a:rPr lang="en-US" sz="1200" b="0" i="0" u="none" strike="noStrike" kern="1200" dirty="0" smtClean="0">
                <a:solidFill>
                  <a:schemeClr val="tx1"/>
                </a:solidFill>
                <a:effectLst/>
                <a:latin typeface="+mn-lt"/>
                <a:ea typeface="+mn-ea"/>
                <a:cs typeface="+mn-cs"/>
              </a:rPr>
              <a:t>Some broader adoption initiatives adopted/ implemented, n=172;</a:t>
            </a:r>
            <a:r>
              <a:rPr lang="en-US" dirty="0" smtClean="0"/>
              <a:t> </a:t>
            </a:r>
            <a:r>
              <a:rPr lang="en-US" sz="1200" b="0" i="0" u="none" strike="noStrike" kern="1200" dirty="0" smtClean="0">
                <a:solidFill>
                  <a:schemeClr val="tx1"/>
                </a:solidFill>
                <a:effectLst/>
                <a:latin typeface="+mn-lt"/>
                <a:ea typeface="+mn-ea"/>
                <a:cs typeface="+mn-cs"/>
              </a:rPr>
              <a:t>Some broader adoption initiated, n=122;</a:t>
            </a:r>
            <a:r>
              <a:rPr lang="en-US" dirty="0" smtClean="0"/>
              <a:t> </a:t>
            </a:r>
            <a:r>
              <a:rPr lang="en-US" sz="1200" b="0" i="0" u="none" strike="noStrike" kern="1200" dirty="0" smtClean="0">
                <a:solidFill>
                  <a:schemeClr val="tx1"/>
                </a:solidFill>
                <a:effectLst/>
                <a:latin typeface="+mn-lt"/>
                <a:ea typeface="+mn-ea"/>
                <a:cs typeface="+mn-cs"/>
              </a:rPr>
              <a:t>No significant broader adoption taking place,</a:t>
            </a:r>
            <a:r>
              <a:rPr lang="en-US" dirty="0" smtClean="0"/>
              <a:t> n=</a:t>
            </a:r>
            <a:r>
              <a:rPr lang="en-US" sz="1200" b="0" i="0" u="none" strike="noStrike" kern="1200" dirty="0" smtClean="0">
                <a:solidFill>
                  <a:schemeClr val="tx1"/>
                </a:solidFill>
                <a:effectLst/>
                <a:latin typeface="+mn-lt"/>
                <a:ea typeface="+mn-ea"/>
                <a:cs typeface="+mn-cs"/>
              </a:rPr>
              <a:t>38</a:t>
            </a:r>
            <a:r>
              <a:rPr lang="en-US" dirty="0" smtClean="0"/>
              <a:t> .</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baseline="0" dirty="0" smtClean="0"/>
              <a:t>FINDINGS</a:t>
            </a:r>
            <a:r>
              <a:rPr lang="en-US" baseline="0" dirty="0" smtClean="0"/>
              <a:t>: 1) </a:t>
            </a:r>
            <a:r>
              <a:rPr lang="en-US" dirty="0" smtClean="0"/>
              <a:t>46% of projects that can be expected to result in stress reduction have both successful broader adoption and environmental impact. </a:t>
            </a:r>
            <a:r>
              <a:rPr lang="en-US" baseline="0" dirty="0" smtClean="0"/>
              <a:t>2) 21% of projects have neither environmental impact or progress in broader adoption 3) Projects where broader adoption initiatives have been adopted/ implemented have a much higher % of projects with environmental impact (77%), while those with no broader adoption have a higher % of projects that do not have environmental impacts (53%). 4) 55% of projects that have some broader adoption initiated/ planned 17% of total projects) have environmental impact while 45% (14% of total projects) have no environmental impact.</a:t>
            </a:r>
          </a:p>
        </p:txBody>
      </p:sp>
      <p:sp>
        <p:nvSpPr>
          <p:cNvPr id="4" name="Slide Number Placeholder 3"/>
          <p:cNvSpPr>
            <a:spLocks noGrp="1"/>
          </p:cNvSpPr>
          <p:nvPr>
            <p:ph type="sldNum" sz="quarter" idx="10"/>
          </p:nvPr>
        </p:nvSpPr>
        <p:spPr/>
        <p:txBody>
          <a:bodyPr/>
          <a:lstStyle/>
          <a:p>
            <a:fld id="{0AAC364A-3C0E-D445-926D-E90E3420B93D}" type="slidenum">
              <a:rPr lang="en-US" smtClean="0"/>
              <a:t>22</a:t>
            </a:fld>
            <a:endParaRPr lang="en-US"/>
          </a:p>
        </p:txBody>
      </p:sp>
    </p:spTree>
    <p:extLst>
      <p:ext uri="{BB962C8B-B14F-4D97-AF65-F5344CB8AC3E}">
        <p14:creationId xmlns:p14="http://schemas.microsoft.com/office/powerpoint/2010/main" val="48974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N=473. Factors affecting most projects, regardless of extent of broader adoption. </a:t>
            </a:r>
            <a:r>
              <a:rPr lang="en-US" b="1" dirty="0" smtClean="0"/>
              <a:t>Poor project design</a:t>
            </a:r>
            <a:r>
              <a:rPr lang="en-US" dirty="0" smtClean="0"/>
              <a:t>: wrong assumptions about risks,</a:t>
            </a:r>
            <a:r>
              <a:rPr lang="en-US" baseline="0" dirty="0" smtClean="0"/>
              <a:t> </a:t>
            </a:r>
            <a:r>
              <a:rPr lang="en-US" dirty="0" smtClean="0"/>
              <a:t>government cooperation</a:t>
            </a:r>
            <a:r>
              <a:rPr lang="en-US" baseline="0" dirty="0" smtClean="0"/>
              <a:t> &amp; stakeholder needs, overly ambitious objectives, no M&amp;E to provide sufficient information. </a:t>
            </a:r>
            <a:r>
              <a:rPr lang="en-US" b="1" dirty="0" smtClean="0"/>
              <a:t>No activities to sustain momentum</a:t>
            </a:r>
            <a:r>
              <a:rPr lang="en-US" dirty="0" smtClean="0"/>
              <a:t>: </a:t>
            </a:r>
            <a:r>
              <a:rPr lang="en-US" sz="1200" kern="1200" dirty="0" smtClean="0">
                <a:solidFill>
                  <a:schemeClr val="tx1"/>
                </a:solidFill>
                <a:effectLst/>
                <a:latin typeface="+mn-lt"/>
                <a:ea typeface="+mn-ea"/>
                <a:cs typeface="+mn-cs"/>
              </a:rPr>
              <a:t>lack of resources or activities related to broader adoption. </a:t>
            </a:r>
            <a:r>
              <a:rPr lang="en-US" sz="1200" b="1" kern="1200" dirty="0" smtClean="0">
                <a:solidFill>
                  <a:schemeClr val="tx1"/>
                </a:solidFill>
                <a:effectLst/>
                <a:latin typeface="+mn-lt"/>
                <a:ea typeface="+mn-ea"/>
                <a:cs typeface="+mn-cs"/>
              </a:rPr>
              <a:t>Other </a:t>
            </a:r>
            <a:r>
              <a:rPr lang="en-US" sz="1200" b="1" kern="1200" dirty="0" smtClean="0">
                <a:solidFill>
                  <a:schemeClr val="dk1"/>
                </a:solidFill>
                <a:effectLst/>
                <a:latin typeface="+mn-lt"/>
                <a:ea typeface="+mn-ea"/>
                <a:cs typeface="+mn-cs"/>
              </a:rPr>
              <a:t>unfavorable political/ policy conditions/events</a:t>
            </a:r>
            <a:r>
              <a:rPr lang="en-US" sz="1200" kern="1200" baseline="0" dirty="0" smtClean="0">
                <a:solidFill>
                  <a:schemeClr val="dk1"/>
                </a:solidFill>
                <a:effectLst/>
                <a:latin typeface="+mn-lt"/>
                <a:ea typeface="+mn-ea"/>
                <a:cs typeface="+mn-cs"/>
              </a:rPr>
              <a:t>: political power changes, civil unrest, no tenure rights, country priorities and programs not aligned or in conflict with project objectives. </a:t>
            </a:r>
            <a:r>
              <a:rPr lang="en-US" sz="1200" b="1" kern="1200" dirty="0" smtClean="0">
                <a:solidFill>
                  <a:schemeClr val="tx1"/>
                </a:solidFill>
                <a:effectLst/>
                <a:latin typeface="+mn-lt"/>
                <a:ea typeface="+mn-ea"/>
                <a:cs typeface="+mn-cs"/>
              </a:rPr>
              <a:t>U</a:t>
            </a:r>
            <a:r>
              <a:rPr lang="en-US" sz="1200" b="1" kern="1200" dirty="0" smtClean="0">
                <a:solidFill>
                  <a:schemeClr val="dk1"/>
                </a:solidFill>
                <a:effectLst/>
                <a:latin typeface="+mn-lt"/>
                <a:ea typeface="+mn-ea"/>
                <a:cs typeface="+mn-cs"/>
              </a:rPr>
              <a:t>nfavorable economic conditions/events/ drivers</a:t>
            </a:r>
            <a:r>
              <a:rPr lang="en-US" sz="1200" kern="1200" dirty="0" smtClean="0">
                <a:solidFill>
                  <a:schemeClr val="dk1"/>
                </a:solidFill>
                <a:effectLst/>
                <a:latin typeface="+mn-lt"/>
                <a:ea typeface="+mn-ea"/>
                <a:cs typeface="+mn-cs"/>
              </a:rPr>
              <a:t>: no market demand for environmental solutions, higher demand</a:t>
            </a:r>
            <a:r>
              <a:rPr lang="en-US" sz="1200" kern="1200" baseline="0" dirty="0" smtClean="0">
                <a:solidFill>
                  <a:schemeClr val="dk1"/>
                </a:solidFill>
                <a:effectLst/>
                <a:latin typeface="+mn-lt"/>
                <a:ea typeface="+mn-ea"/>
                <a:cs typeface="+mn-cs"/>
              </a:rPr>
              <a:t> for goods and industries not aligned or in conflict with project objectives. </a:t>
            </a:r>
            <a:r>
              <a:rPr lang="en-US" sz="1200" b="1" kern="1200" dirty="0" smtClean="0">
                <a:solidFill>
                  <a:schemeClr val="tx1"/>
                </a:solidFill>
                <a:effectLst/>
                <a:latin typeface="+mn-lt"/>
                <a:ea typeface="+mn-ea"/>
                <a:cs typeface="+mn-cs"/>
              </a:rPr>
              <a:t>Lack of country support: </a:t>
            </a:r>
            <a:r>
              <a:rPr lang="en-US" sz="1200" kern="1200" baseline="0" dirty="0" smtClean="0">
                <a:solidFill>
                  <a:schemeClr val="tx1"/>
                </a:solidFill>
                <a:effectLst/>
                <a:latin typeface="+mn-lt"/>
                <a:ea typeface="+mn-ea"/>
                <a:cs typeface="+mn-cs"/>
              </a:rPr>
              <a:t>no political will, law enforcement or funds allocated to support initiatives at either national or local level.</a:t>
            </a:r>
            <a:r>
              <a:rPr lang="en-US" dirty="0" smtClean="0">
                <a:effectLst/>
              </a:rPr>
              <a:t> </a:t>
            </a:r>
            <a:r>
              <a:rPr lang="en-US" baseline="0" dirty="0" smtClean="0"/>
              <a:t>Other stakeholder support: </a:t>
            </a:r>
            <a:r>
              <a:rPr lang="en-US" dirty="0" smtClean="0"/>
              <a:t>e.g. donors, private sector,</a:t>
            </a:r>
            <a:r>
              <a:rPr lang="en-US" baseline="0" dirty="0" smtClean="0"/>
              <a:t> local communities.</a:t>
            </a:r>
            <a:endParaRPr lang="en-US" dirty="0" smtClean="0"/>
          </a:p>
          <a:p>
            <a:r>
              <a:rPr lang="en-US" sz="1200" b="1" kern="1200" baseline="0" dirty="0" smtClean="0">
                <a:solidFill>
                  <a:schemeClr val="dk1"/>
                </a:solidFill>
                <a:effectLst/>
                <a:latin typeface="+mn-lt"/>
                <a:ea typeface="+mn-ea"/>
                <a:cs typeface="+mn-cs"/>
              </a:rPr>
              <a:t>FINDING</a:t>
            </a:r>
            <a:r>
              <a:rPr lang="en-US" sz="1200" kern="1200" baseline="0" dirty="0" smtClean="0">
                <a:solidFill>
                  <a:schemeClr val="dk1"/>
                </a:solidFill>
                <a:effectLst/>
                <a:latin typeface="+mn-lt"/>
                <a:ea typeface="+mn-ea"/>
                <a:cs typeface="+mn-cs"/>
              </a:rPr>
              <a:t>: 1) Hindering factors affecting most projects are due to drivers beyond the project’s control.</a:t>
            </a: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23</a:t>
            </a:fld>
            <a:endParaRPr lang="en-US"/>
          </a:p>
        </p:txBody>
      </p:sp>
    </p:spTree>
    <p:extLst>
      <p:ext uri="{BB962C8B-B14F-4D97-AF65-F5344CB8AC3E}">
        <p14:creationId xmlns:p14="http://schemas.microsoft.com/office/powerpoint/2010/main" val="2788621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of projects within extent of broader adoption. </a:t>
            </a:r>
            <a:r>
              <a:rPr lang="en-US" b="1" dirty="0" smtClean="0"/>
              <a:t>More successful</a:t>
            </a:r>
            <a:r>
              <a:rPr lang="en-US" dirty="0" smtClean="0"/>
              <a:t>= Most + some broader adoption initiatives adopted/ implemented,</a:t>
            </a:r>
            <a:r>
              <a:rPr lang="en-US" b="1" dirty="0" smtClean="0"/>
              <a:t> </a:t>
            </a:r>
            <a:r>
              <a:rPr lang="en-US" dirty="0" smtClean="0"/>
              <a:t>n=277; </a:t>
            </a:r>
            <a:r>
              <a:rPr lang="en-US" b="1" dirty="0" smtClean="0"/>
              <a:t>Less successful</a:t>
            </a:r>
            <a:r>
              <a:rPr lang="en-US" baseline="0" dirty="0" smtClean="0"/>
              <a:t>= Some broader adoption initiatives initiated + no significant broader adoption taking place,</a:t>
            </a:r>
            <a:r>
              <a:rPr lang="en-US" b="1" dirty="0" smtClean="0"/>
              <a:t> </a:t>
            </a:r>
            <a:r>
              <a:rPr lang="en-US" dirty="0" smtClean="0"/>
              <a:t>n=196. NOTE:</a:t>
            </a:r>
            <a:r>
              <a:rPr lang="en-US" baseline="0" dirty="0" smtClean="0"/>
              <a:t> </a:t>
            </a:r>
            <a:r>
              <a:rPr lang="en-US" dirty="0" smtClean="0"/>
              <a:t>31% of less successful projects have some broader adoption planned or initiated</a:t>
            </a:r>
            <a:r>
              <a:rPr lang="en-US" baseline="0" dirty="0" smtClean="0"/>
              <a:t> </a:t>
            </a:r>
            <a:r>
              <a:rPr lang="en-US" dirty="0" smtClean="0"/>
              <a:t>*Contextual</a:t>
            </a:r>
            <a:r>
              <a:rPr lang="en-US" baseline="0" dirty="0" smtClean="0"/>
              <a:t> factors in gray and i</a:t>
            </a:r>
            <a:r>
              <a:rPr lang="en-US" dirty="0" smtClean="0"/>
              <a:t>talics. </a:t>
            </a:r>
            <a:r>
              <a:rPr lang="en-US" b="1" dirty="0" smtClean="0"/>
              <a:t>Poor project design</a:t>
            </a:r>
            <a:r>
              <a:rPr lang="en-US" dirty="0" smtClean="0"/>
              <a:t>: wrong assumptions about risks,</a:t>
            </a:r>
            <a:r>
              <a:rPr lang="en-US" baseline="0" dirty="0" smtClean="0"/>
              <a:t> </a:t>
            </a:r>
            <a:r>
              <a:rPr lang="en-US" dirty="0" smtClean="0"/>
              <a:t>government cooperation</a:t>
            </a:r>
            <a:r>
              <a:rPr lang="en-US" baseline="0" dirty="0" smtClean="0"/>
              <a:t> &amp; stakeholder needs, overly ambitious objectives, no M&amp;E to provide sufficient information. </a:t>
            </a:r>
            <a:r>
              <a:rPr lang="en-US" b="1" dirty="0" smtClean="0"/>
              <a:t>No activities to sustain momentum</a:t>
            </a:r>
            <a:r>
              <a:rPr lang="en-US" dirty="0" smtClean="0"/>
              <a:t>: </a:t>
            </a:r>
            <a:r>
              <a:rPr lang="en-US" sz="1200" kern="1200" dirty="0" smtClean="0">
                <a:solidFill>
                  <a:schemeClr val="tx1"/>
                </a:solidFill>
                <a:effectLst/>
                <a:latin typeface="+mn-lt"/>
                <a:ea typeface="+mn-ea"/>
                <a:cs typeface="+mn-cs"/>
              </a:rPr>
              <a:t>lack of resources or activities related to broader adoption. </a:t>
            </a:r>
            <a:r>
              <a:rPr lang="en-US" sz="1200" b="1" kern="1200" dirty="0" smtClean="0">
                <a:solidFill>
                  <a:schemeClr val="tx1"/>
                </a:solidFill>
                <a:effectLst/>
                <a:latin typeface="+mn-lt"/>
                <a:ea typeface="+mn-ea"/>
                <a:cs typeface="+mn-cs"/>
              </a:rPr>
              <a:t>Lack of country support: </a:t>
            </a:r>
            <a:r>
              <a:rPr lang="en-US" sz="1200" kern="1200" baseline="0" dirty="0" smtClean="0">
                <a:solidFill>
                  <a:schemeClr val="tx1"/>
                </a:solidFill>
                <a:effectLst/>
                <a:latin typeface="+mn-lt"/>
                <a:ea typeface="+mn-ea"/>
                <a:cs typeface="+mn-cs"/>
              </a:rPr>
              <a:t>no political will, law enforcement or funds allocated to support initiatives at either national or local level.</a:t>
            </a:r>
            <a:r>
              <a:rPr lang="en-US" dirty="0" smtClean="0">
                <a:effectLst/>
              </a:rPr>
              <a:t> </a:t>
            </a:r>
            <a:r>
              <a:rPr lang="en-US" b="1" baseline="0" dirty="0" smtClean="0"/>
              <a:t>Other stakeholder support</a:t>
            </a:r>
            <a:r>
              <a:rPr lang="en-US" baseline="0" dirty="0" smtClean="0"/>
              <a:t>: </a:t>
            </a:r>
            <a:r>
              <a:rPr lang="en-US" dirty="0" smtClean="0"/>
              <a:t>e.g. donors, private sector,</a:t>
            </a:r>
            <a:r>
              <a:rPr lang="en-US" baseline="0" dirty="0" smtClean="0"/>
              <a:t> local communities. See raw tables for comparative differences in % of more successful vs. less successful.</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24</a:t>
            </a:fld>
            <a:endParaRPr lang="en-US"/>
          </a:p>
        </p:txBody>
      </p:sp>
    </p:spTree>
    <p:extLst>
      <p:ext uri="{BB962C8B-B14F-4D97-AF65-F5344CB8AC3E}">
        <p14:creationId xmlns:p14="http://schemas.microsoft.com/office/powerpoint/2010/main" val="1051336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N=473. Factors affecting most projects, regardless of extent of broader adoption. </a:t>
            </a:r>
            <a:r>
              <a:rPr lang="en-US" b="1" dirty="0" smtClean="0"/>
              <a:t>Poor project design</a:t>
            </a:r>
            <a:r>
              <a:rPr lang="en-US" dirty="0" smtClean="0"/>
              <a:t>: wrong assumptions about risks,</a:t>
            </a:r>
            <a:r>
              <a:rPr lang="en-US" baseline="0" dirty="0" smtClean="0"/>
              <a:t> </a:t>
            </a:r>
            <a:r>
              <a:rPr lang="en-US" dirty="0" smtClean="0"/>
              <a:t>government cooperation</a:t>
            </a:r>
            <a:r>
              <a:rPr lang="en-US" baseline="0" dirty="0" smtClean="0"/>
              <a:t> &amp; stakeholder needs, overly ambitious objectives, no M&amp;E to provide sufficient information. </a:t>
            </a:r>
            <a:r>
              <a:rPr lang="en-US" b="1" dirty="0" smtClean="0"/>
              <a:t>No activities to sustain momentum</a:t>
            </a:r>
            <a:r>
              <a:rPr lang="en-US" dirty="0" smtClean="0"/>
              <a:t>: </a:t>
            </a:r>
            <a:r>
              <a:rPr lang="en-US" sz="1200" kern="1200" dirty="0" smtClean="0">
                <a:solidFill>
                  <a:schemeClr val="tx1"/>
                </a:solidFill>
                <a:effectLst/>
                <a:latin typeface="+mn-lt"/>
                <a:ea typeface="+mn-ea"/>
                <a:cs typeface="+mn-cs"/>
              </a:rPr>
              <a:t>lack of resources or activities related to broader adoption. </a:t>
            </a:r>
            <a:r>
              <a:rPr lang="en-US" sz="1200" b="1" kern="1200" dirty="0" smtClean="0">
                <a:solidFill>
                  <a:schemeClr val="tx1"/>
                </a:solidFill>
                <a:effectLst/>
                <a:latin typeface="+mn-lt"/>
                <a:ea typeface="+mn-ea"/>
                <a:cs typeface="+mn-cs"/>
              </a:rPr>
              <a:t>Other </a:t>
            </a:r>
            <a:r>
              <a:rPr lang="en-US" sz="1200" b="1" kern="1200" dirty="0" smtClean="0">
                <a:solidFill>
                  <a:schemeClr val="dk1"/>
                </a:solidFill>
                <a:effectLst/>
                <a:latin typeface="+mn-lt"/>
                <a:ea typeface="+mn-ea"/>
                <a:cs typeface="+mn-cs"/>
              </a:rPr>
              <a:t>unfavorable political/ policy conditions/events</a:t>
            </a:r>
            <a:r>
              <a:rPr lang="en-US" sz="1200" kern="1200" baseline="0" dirty="0" smtClean="0">
                <a:solidFill>
                  <a:schemeClr val="dk1"/>
                </a:solidFill>
                <a:effectLst/>
                <a:latin typeface="+mn-lt"/>
                <a:ea typeface="+mn-ea"/>
                <a:cs typeface="+mn-cs"/>
              </a:rPr>
              <a:t>: political power changes, civil unrest, no tenure rights, country priorities and programs not aligned or in conflict with project objectives. </a:t>
            </a:r>
            <a:r>
              <a:rPr lang="en-US" sz="1200" b="1" kern="1200" dirty="0" smtClean="0">
                <a:solidFill>
                  <a:schemeClr val="tx1"/>
                </a:solidFill>
                <a:effectLst/>
                <a:latin typeface="+mn-lt"/>
                <a:ea typeface="+mn-ea"/>
                <a:cs typeface="+mn-cs"/>
              </a:rPr>
              <a:t>U</a:t>
            </a:r>
            <a:r>
              <a:rPr lang="en-US" sz="1200" b="1" kern="1200" dirty="0" smtClean="0">
                <a:solidFill>
                  <a:schemeClr val="dk1"/>
                </a:solidFill>
                <a:effectLst/>
                <a:latin typeface="+mn-lt"/>
                <a:ea typeface="+mn-ea"/>
                <a:cs typeface="+mn-cs"/>
              </a:rPr>
              <a:t>nfavorable economic conditions/events/ drivers</a:t>
            </a:r>
            <a:r>
              <a:rPr lang="en-US" sz="1200" kern="1200" dirty="0" smtClean="0">
                <a:solidFill>
                  <a:schemeClr val="dk1"/>
                </a:solidFill>
                <a:effectLst/>
                <a:latin typeface="+mn-lt"/>
                <a:ea typeface="+mn-ea"/>
                <a:cs typeface="+mn-cs"/>
              </a:rPr>
              <a:t>: no market demand for environmental solutions, higher demand</a:t>
            </a:r>
            <a:r>
              <a:rPr lang="en-US" sz="1200" kern="1200" baseline="0" dirty="0" smtClean="0">
                <a:solidFill>
                  <a:schemeClr val="dk1"/>
                </a:solidFill>
                <a:effectLst/>
                <a:latin typeface="+mn-lt"/>
                <a:ea typeface="+mn-ea"/>
                <a:cs typeface="+mn-cs"/>
              </a:rPr>
              <a:t> for goods and industries not aligned or in conflict with project objectives. </a:t>
            </a:r>
            <a:r>
              <a:rPr lang="en-US" sz="1200" b="1" kern="1200" dirty="0" smtClean="0">
                <a:solidFill>
                  <a:schemeClr val="tx1"/>
                </a:solidFill>
                <a:effectLst/>
                <a:latin typeface="+mn-lt"/>
                <a:ea typeface="+mn-ea"/>
                <a:cs typeface="+mn-cs"/>
              </a:rPr>
              <a:t>Lack of country support: </a:t>
            </a:r>
            <a:r>
              <a:rPr lang="en-US" sz="1200" kern="1200" baseline="0" dirty="0" smtClean="0">
                <a:solidFill>
                  <a:schemeClr val="tx1"/>
                </a:solidFill>
                <a:effectLst/>
                <a:latin typeface="+mn-lt"/>
                <a:ea typeface="+mn-ea"/>
                <a:cs typeface="+mn-cs"/>
              </a:rPr>
              <a:t>no political will, law enforcement or funds allocated to support initiatives at either national or local level.</a:t>
            </a:r>
            <a:r>
              <a:rPr lang="en-US" dirty="0" smtClean="0">
                <a:effectLst/>
              </a:rPr>
              <a:t> </a:t>
            </a:r>
            <a:r>
              <a:rPr lang="en-US" baseline="0" dirty="0" smtClean="0"/>
              <a:t>Other stakeholder support: </a:t>
            </a:r>
            <a:r>
              <a:rPr lang="en-US" dirty="0" smtClean="0"/>
              <a:t>e.g. donors, private sector,</a:t>
            </a:r>
            <a:r>
              <a:rPr lang="en-US" baseline="0" dirty="0" smtClean="0"/>
              <a:t> local communities.</a:t>
            </a:r>
            <a:endParaRPr lang="en-US" dirty="0" smtClean="0"/>
          </a:p>
          <a:p>
            <a:r>
              <a:rPr lang="en-US" sz="1200" b="1" kern="1200" baseline="0" dirty="0" smtClean="0">
                <a:solidFill>
                  <a:schemeClr val="dk1"/>
                </a:solidFill>
                <a:effectLst/>
                <a:latin typeface="+mn-lt"/>
                <a:ea typeface="+mn-ea"/>
                <a:cs typeface="+mn-cs"/>
              </a:rPr>
              <a:t>FINDING</a:t>
            </a:r>
            <a:r>
              <a:rPr lang="en-US" sz="1200" kern="1200" baseline="0" dirty="0" smtClean="0">
                <a:solidFill>
                  <a:schemeClr val="dk1"/>
                </a:solidFill>
                <a:effectLst/>
                <a:latin typeface="+mn-lt"/>
                <a:ea typeface="+mn-ea"/>
                <a:cs typeface="+mn-cs"/>
              </a:rPr>
              <a:t>: 1) Hindering factors affecting most projects are due to drivers beyond the project’s control.</a:t>
            </a: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25</a:t>
            </a:fld>
            <a:endParaRPr lang="en-US"/>
          </a:p>
        </p:txBody>
      </p:sp>
    </p:spTree>
    <p:extLst>
      <p:ext uri="{BB962C8B-B14F-4D97-AF65-F5344CB8AC3E}">
        <p14:creationId xmlns:p14="http://schemas.microsoft.com/office/powerpoint/2010/main" val="2788621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N=473. More successful= Most + some broader adoption initiatives adopted/ implemented; n=277 ;</a:t>
            </a:r>
            <a:r>
              <a:rPr lang="en-US" baseline="0" dirty="0" smtClean="0"/>
              <a:t> Less successful = Some broader adoption initiatives initiated + no significant broader adoption taking place, n=196. ADDITIONAL FINDING: </a:t>
            </a:r>
            <a:r>
              <a:rPr lang="en-US" dirty="0" smtClean="0"/>
              <a:t>Only 19% of LESS</a:t>
            </a:r>
            <a:r>
              <a:rPr lang="en-US" baseline="0" dirty="0" smtClean="0"/>
              <a:t> SUCCESSFUL projects considered CONTEXTUAL factors as most significant in hindering progress.</a:t>
            </a:r>
            <a:endParaRPr lang="en-US" dirty="0"/>
          </a:p>
        </p:txBody>
      </p:sp>
      <p:sp>
        <p:nvSpPr>
          <p:cNvPr id="4" name="Slide Number Placeholder 3"/>
          <p:cNvSpPr>
            <a:spLocks noGrp="1"/>
          </p:cNvSpPr>
          <p:nvPr>
            <p:ph type="sldNum" sz="quarter" idx="10"/>
          </p:nvPr>
        </p:nvSpPr>
        <p:spPr/>
        <p:txBody>
          <a:bodyPr/>
          <a:lstStyle/>
          <a:p>
            <a:fld id="{0AAC364A-3C0E-D445-926D-E90E3420B93D}" type="slidenum">
              <a:rPr lang="en-US" smtClean="0"/>
              <a:t>26</a:t>
            </a:fld>
            <a:endParaRPr lang="en-US"/>
          </a:p>
        </p:txBody>
      </p:sp>
    </p:spTree>
    <p:extLst>
      <p:ext uri="{BB962C8B-B14F-4D97-AF65-F5344CB8AC3E}">
        <p14:creationId xmlns:p14="http://schemas.microsoft.com/office/powerpoint/2010/main" val="2056877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1A818707-6AA0-4CEE-BD8F-7AE08384C27D}" type="datetime1">
              <a:rPr lang="en-US" smtClean="0"/>
              <a:t>9/25/2013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dirty="0"/>
          </a:p>
        </p:txBody>
      </p:sp>
    </p:spTree>
    <p:extLst>
      <p:ext uri="{BB962C8B-B14F-4D97-AF65-F5344CB8AC3E}">
        <p14:creationId xmlns:p14="http://schemas.microsoft.com/office/powerpoint/2010/main" val="891833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5AD8E4-BE47-4AD8-BE5E-D2A124AFA37D}" type="datetime1">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909475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DAFE1A-B8BF-46BE-8ED0-7EF6B0F6EB5D}" type="datetime1">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138314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AE9892-E856-4E84-9E13-71222EFAC198}" type="datetime1">
              <a:rPr lang="en-US" smtClean="0"/>
              <a:t>9/25/2013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dirty="0"/>
          </a:p>
        </p:txBody>
      </p:sp>
    </p:spTree>
    <p:extLst>
      <p:ext uri="{BB962C8B-B14F-4D97-AF65-F5344CB8AC3E}">
        <p14:creationId xmlns:p14="http://schemas.microsoft.com/office/powerpoint/2010/main" val="3065078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E0C92F-1C3C-4912-861F-AF31DFDD2251}" type="datetime1">
              <a:rPr lang="en-US" smtClean="0"/>
              <a:t>9/25/2013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4905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345C70-CCD0-4AB2-AD49-AA280C3F98EC}" type="datetime1">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1272220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9A242D-21DF-43BF-999D-2D316684854C}" type="datetime1">
              <a:rPr lang="en-US" smtClean="0"/>
              <a:t>9/25/2013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4105371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AA9FBF-2332-46EE-B1CB-6E42A237B6AF}" type="datetime1">
              <a:rPr lang="en-US" smtClean="0"/>
              <a:t>9/25/2013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35117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752B4-3A49-4447-BE46-E5C1F1B5A309}" type="datetime1">
              <a:rPr lang="en-US" smtClean="0"/>
              <a:t>9/25/2013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710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5DBA46-C089-4E3D-ABA5-5C2A8E592FEA}" type="datetime1">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54333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D26326-72FC-49C6-A187-693B8E7ABAD1}" type="datetime1">
              <a:rPr lang="en-US" smtClean="0"/>
              <a:t>9/25/2013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18BB9B-FC19-46D0-A5CB-FBDD8B486E5D}" type="slidenum">
              <a:rPr lang="en-US" smtClean="0"/>
              <a:t>‹#›</a:t>
            </a:fld>
            <a:endParaRPr lang="en-US"/>
          </a:p>
        </p:txBody>
      </p:sp>
    </p:spTree>
    <p:extLst>
      <p:ext uri="{BB962C8B-B14F-4D97-AF65-F5344CB8AC3E}">
        <p14:creationId xmlns:p14="http://schemas.microsoft.com/office/powerpoint/2010/main" val="3351116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ounded Rectangle 6"/>
          <p:cNvSpPr/>
          <p:nvPr userDrawn="1"/>
        </p:nvSpPr>
        <p:spPr>
          <a:xfrm>
            <a:off x="228600" y="228600"/>
            <a:ext cx="8686800" cy="6477000"/>
          </a:xfrm>
          <a:prstGeom prst="roundRect">
            <a:avLst>
              <a:gd name="adj" fmla="val 4457"/>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646237"/>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457200" y="381000"/>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4" name="Date Placeholder 3"/>
          <p:cNvSpPr>
            <a:spLocks noGrp="1"/>
          </p:cNvSpPr>
          <p:nvPr>
            <p:ph type="dt" sz="half" idx="2"/>
          </p:nvPr>
        </p:nvSpPr>
        <p:spPr>
          <a:xfrm>
            <a:off x="457200" y="6248400"/>
            <a:ext cx="2133600" cy="365125"/>
          </a:xfrm>
          <a:prstGeom prst="rect">
            <a:avLst/>
          </a:prstGeom>
        </p:spPr>
        <p:txBody>
          <a:bodyPr vert="horz" lIns="91440" tIns="45720" rIns="91440" bIns="45720" rtlCol="0" anchor="ctr"/>
          <a:lstStyle>
            <a:lvl1pPr algn="l">
              <a:defRPr sz="1200">
                <a:solidFill>
                  <a:schemeClr val="tx1">
                    <a:tint val="75000"/>
                  </a:schemeClr>
                </a:solidFill>
                <a:latin typeface="Verdana" pitchFamily="34" charset="0"/>
                <a:ea typeface="Verdana" pitchFamily="34" charset="0"/>
                <a:cs typeface="Verdana" pitchFamily="34" charset="0"/>
              </a:defRPr>
            </a:lvl1pPr>
          </a:lstStyle>
          <a:p>
            <a:fld id="{275271DF-677F-4193-8BBD-BC23A4DE8DB6}" type="datetime1">
              <a:rPr lang="en-US" smtClean="0"/>
              <a:t>9/25/2013</a:t>
            </a:fld>
            <a:endParaRPr lang="en-US"/>
          </a:p>
        </p:txBody>
      </p:sp>
      <p:sp>
        <p:nvSpPr>
          <p:cNvPr id="5" name="Footer Placeholder 4"/>
          <p:cNvSpPr>
            <a:spLocks noGrp="1"/>
          </p:cNvSpPr>
          <p:nvPr>
            <p:ph type="ftr" sz="quarter" idx="3"/>
          </p:nvPr>
        </p:nvSpPr>
        <p:spPr>
          <a:xfrm>
            <a:off x="3124200" y="624840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248400"/>
            <a:ext cx="2133600" cy="365125"/>
          </a:xfrm>
          <a:prstGeom prst="rect">
            <a:avLst/>
          </a:prstGeom>
        </p:spPr>
        <p:txBody>
          <a:bodyPr vert="horz" lIns="91440" tIns="45720" rIns="91440" bIns="45720" rtlCol="0" anchor="ctr"/>
          <a:lstStyle>
            <a:lvl1pPr algn="r">
              <a:defRPr sz="1200">
                <a:solidFill>
                  <a:schemeClr val="tx1">
                    <a:tint val="75000"/>
                  </a:schemeClr>
                </a:solidFill>
                <a:latin typeface="Verdana" pitchFamily="34" charset="0"/>
                <a:ea typeface="Verdana" pitchFamily="34" charset="0"/>
                <a:cs typeface="Verdana" pitchFamily="34" charset="0"/>
              </a:defRPr>
            </a:lvl1pPr>
          </a:lstStyle>
          <a:p>
            <a:fld id="{0A18BB9B-FC19-46D0-A5CB-FBDD8B486E5D}" type="slidenum">
              <a:rPr lang="en-US" smtClean="0"/>
              <a:pPr/>
              <a:t>‹#›</a:t>
            </a:fld>
            <a:endParaRPr lang="en-US" dirty="0"/>
          </a:p>
        </p:txBody>
      </p:sp>
    </p:spTree>
    <p:extLst>
      <p:ext uri="{BB962C8B-B14F-4D97-AF65-F5344CB8AC3E}">
        <p14:creationId xmlns:p14="http://schemas.microsoft.com/office/powerpoint/2010/main" val="219399407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hf hdr="0" ftr="0" dt="0"/>
  <p:txStyles>
    <p:title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D:\KsenSite\0001\GEF_EO_logo.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6672" y="5486400"/>
            <a:ext cx="2952328" cy="908409"/>
          </a:xfrm>
          <a:prstGeom prst="rect">
            <a:avLst/>
          </a:prstGeom>
          <a:noFill/>
          <a:effectLst>
            <a:outerShdw dist="50800" sx="1000" sy="1000" algn="ctr" rotWithShape="0">
              <a:srgbClr val="000000"/>
            </a:outerShdw>
          </a:effectLst>
        </p:spPr>
      </p:pic>
      <p:sp>
        <p:nvSpPr>
          <p:cNvPr id="7" name="Заголовок 1"/>
          <p:cNvSpPr txBox="1">
            <a:spLocks/>
          </p:cNvSpPr>
          <p:nvPr/>
        </p:nvSpPr>
        <p:spPr>
          <a:xfrm>
            <a:off x="164031" y="3705126"/>
            <a:ext cx="8351520" cy="956900"/>
          </a:xfrm>
          <a:prstGeom prst="rect">
            <a:avLst/>
          </a:prstGeom>
        </p:spPr>
        <p:txBody>
          <a:bodyPr vert="horz" lIns="91440" tIns="45720" rIns="91440" bIns="45720" rtlCol="0" anchor="ctr">
            <a:normAutofit/>
          </a:bodyPr>
          <a:lst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mj-lt"/>
                <a:ea typeface="+mj-ea"/>
                <a:cs typeface="+mj-cs"/>
              </a:defRPr>
            </a:lvl1pPr>
          </a:lstStyle>
          <a:p>
            <a:r>
              <a:rPr lang="en-US" dirty="0" smtClean="0"/>
              <a:t>OPS5 Progress Report</a:t>
            </a:r>
            <a:endParaRPr lang="en-US" dirty="0"/>
          </a:p>
        </p:txBody>
      </p:sp>
      <p:pic>
        <p:nvPicPr>
          <p:cNvPr id="8" name="Рисунок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 name="Slide Number Placeholder 1"/>
          <p:cNvSpPr>
            <a:spLocks noGrp="1"/>
          </p:cNvSpPr>
          <p:nvPr>
            <p:ph type="sldNum" sz="quarter" idx="12"/>
          </p:nvPr>
        </p:nvSpPr>
        <p:spPr/>
        <p:txBody>
          <a:bodyPr/>
          <a:lstStyle/>
          <a:p>
            <a:fld id="{0A18BB9B-FC19-46D0-A5CB-FBDD8B486E5D}" type="slidenum">
              <a:rPr lang="en-US" smtClean="0"/>
              <a:t>1</a:t>
            </a:fld>
            <a:endParaRPr lang="en-US" dirty="0"/>
          </a:p>
        </p:txBody>
      </p:sp>
      <p:sp>
        <p:nvSpPr>
          <p:cNvPr id="9" name="TextBox 4"/>
          <p:cNvSpPr txBox="1"/>
          <p:nvPr/>
        </p:nvSpPr>
        <p:spPr>
          <a:xfrm>
            <a:off x="4953000" y="5486400"/>
            <a:ext cx="3528392" cy="830997"/>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smtClean="0">
                <a:solidFill>
                  <a:schemeClr val="tx1">
                    <a:lumMod val="50000"/>
                    <a:lumOff val="50000"/>
                  </a:schemeClr>
                </a:solidFill>
              </a:rPr>
              <a:t>Carlo </a:t>
            </a:r>
            <a:r>
              <a:rPr lang="en-US" sz="1600" dirty="0" err="1" smtClean="0">
                <a:solidFill>
                  <a:schemeClr val="tx1">
                    <a:lumMod val="50000"/>
                    <a:lumOff val="50000"/>
                  </a:schemeClr>
                </a:solidFill>
              </a:rPr>
              <a:t>Carugi</a:t>
            </a:r>
            <a:endParaRPr lang="en-US" sz="1600" dirty="0" smtClean="0">
              <a:solidFill>
                <a:schemeClr val="tx1">
                  <a:lumMod val="50000"/>
                  <a:lumOff val="50000"/>
                </a:schemeClr>
              </a:solidFill>
            </a:endParaRPr>
          </a:p>
          <a:p>
            <a:r>
              <a:rPr lang="en-US" sz="1600" dirty="0" smtClean="0">
                <a:solidFill>
                  <a:schemeClr val="tx1">
                    <a:lumMod val="50000"/>
                    <a:lumOff val="50000"/>
                  </a:schemeClr>
                </a:solidFill>
              </a:rPr>
              <a:t>Senior Evaluation Officer</a:t>
            </a:r>
          </a:p>
          <a:p>
            <a:r>
              <a:rPr lang="en-US" sz="1600" dirty="0" smtClean="0">
                <a:solidFill>
                  <a:schemeClr val="tx1">
                    <a:lumMod val="50000"/>
                    <a:lumOff val="50000"/>
                  </a:schemeClr>
                </a:solidFill>
              </a:rPr>
              <a:t>Abuja. October 1-3, 2013</a:t>
            </a:r>
            <a:endParaRPr lang="ru-RU" sz="1600" dirty="0">
              <a:solidFill>
                <a:schemeClr val="tx1">
                  <a:lumMod val="50000"/>
                  <a:lumOff val="50000"/>
                </a:schemeClr>
              </a:solidFill>
            </a:endParaRPr>
          </a:p>
        </p:txBody>
      </p:sp>
    </p:spTree>
    <p:extLst>
      <p:ext uri="{BB962C8B-B14F-4D97-AF65-F5344CB8AC3E}">
        <p14:creationId xmlns:p14="http://schemas.microsoft.com/office/powerpoint/2010/main" val="874794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NPFE mid-term evaluation</a:t>
            </a:r>
            <a:endParaRPr lang="en-US" dirty="0"/>
          </a:p>
        </p:txBody>
      </p:sp>
      <p:sp>
        <p:nvSpPr>
          <p:cNvPr id="3" name="Content Placeholder 2"/>
          <p:cNvSpPr>
            <a:spLocks noGrp="1"/>
          </p:cNvSpPr>
          <p:nvPr>
            <p:ph idx="1"/>
          </p:nvPr>
        </p:nvSpPr>
        <p:spPr/>
        <p:txBody>
          <a:bodyPr>
            <a:normAutofit lnSpcReduction="10000"/>
          </a:bodyPr>
          <a:lstStyle/>
          <a:p>
            <a:r>
              <a:rPr lang="en-US" dirty="0" smtClean="0"/>
              <a:t>Report will be presented to Council in November</a:t>
            </a:r>
          </a:p>
          <a:p>
            <a:r>
              <a:rPr lang="en-US" dirty="0" smtClean="0"/>
              <a:t>Three issues emerge for the 2</a:t>
            </a:r>
            <a:r>
              <a:rPr lang="en-US" baseline="30000" dirty="0" smtClean="0"/>
              <a:t>nd</a:t>
            </a:r>
            <a:r>
              <a:rPr lang="en-US" dirty="0" smtClean="0"/>
              <a:t> replenishment meeting:</a:t>
            </a:r>
          </a:p>
          <a:p>
            <a:pPr lvl="1"/>
            <a:r>
              <a:rPr lang="en-US" dirty="0" smtClean="0"/>
              <a:t>NPFEs were highly relevant to countries</a:t>
            </a:r>
          </a:p>
          <a:p>
            <a:pPr lvl="1"/>
            <a:r>
              <a:rPr lang="en-US" dirty="0" smtClean="0"/>
              <a:t>Actual programming was –with exceptions– unsuccessful</a:t>
            </a:r>
          </a:p>
          <a:p>
            <a:pPr lvl="1"/>
            <a:r>
              <a:rPr lang="en-US" dirty="0" smtClean="0"/>
              <a:t>Implementation of the support was highly inefficient</a:t>
            </a:r>
          </a:p>
          <a:p>
            <a:pPr lvl="1"/>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10</a:t>
            </a:fld>
            <a:endParaRPr lang="en-US" dirty="0"/>
          </a:p>
        </p:txBody>
      </p:sp>
    </p:spTree>
    <p:extLst>
      <p:ext uri="{BB962C8B-B14F-4D97-AF65-F5344CB8AC3E}">
        <p14:creationId xmlns:p14="http://schemas.microsoft.com/office/powerpoint/2010/main" val="521306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NPFE relevance</a:t>
            </a:r>
            <a:endParaRPr lang="en-US" dirty="0"/>
          </a:p>
        </p:txBody>
      </p:sp>
      <p:sp>
        <p:nvSpPr>
          <p:cNvPr id="3" name="Content Placeholder 2"/>
          <p:cNvSpPr>
            <a:spLocks noGrp="1"/>
          </p:cNvSpPr>
          <p:nvPr>
            <p:ph idx="1"/>
          </p:nvPr>
        </p:nvSpPr>
        <p:spPr/>
        <p:txBody>
          <a:bodyPr>
            <a:normAutofit fontScale="92500"/>
          </a:bodyPr>
          <a:lstStyle/>
          <a:p>
            <a:r>
              <a:rPr lang="en-US" dirty="0" smtClean="0"/>
              <a:t>Support for programming helps address the “pre-project cycle phase” that often remains a black box</a:t>
            </a:r>
          </a:p>
          <a:p>
            <a:r>
              <a:rPr lang="en-US" dirty="0" smtClean="0"/>
              <a:t>While the programming itself often was unsuccessful, it has helped countries set up better mechanisms for coordination and future programming</a:t>
            </a:r>
          </a:p>
          <a:p>
            <a:r>
              <a:rPr lang="en-US" dirty="0" smtClean="0"/>
              <a:t>Stakeholder involvement increased in several NPFE countries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11</a:t>
            </a:fld>
            <a:endParaRPr lang="en-US" dirty="0"/>
          </a:p>
        </p:txBody>
      </p:sp>
    </p:spTree>
    <p:extLst>
      <p:ext uri="{BB962C8B-B14F-4D97-AF65-F5344CB8AC3E}">
        <p14:creationId xmlns:p14="http://schemas.microsoft.com/office/powerpoint/2010/main" val="687405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NPFE effectiveness</a:t>
            </a:r>
            <a:endParaRPr lang="en-US" dirty="0"/>
          </a:p>
        </p:txBody>
      </p:sp>
      <p:sp>
        <p:nvSpPr>
          <p:cNvPr id="3" name="Content Placeholder 2"/>
          <p:cNvSpPr>
            <a:spLocks noGrp="1"/>
          </p:cNvSpPr>
          <p:nvPr>
            <p:ph idx="1"/>
          </p:nvPr>
        </p:nvSpPr>
        <p:spPr/>
        <p:txBody>
          <a:bodyPr>
            <a:normAutofit lnSpcReduction="10000"/>
          </a:bodyPr>
          <a:lstStyle/>
          <a:p>
            <a:r>
              <a:rPr lang="en-US" dirty="0" smtClean="0"/>
              <a:t>Only a limited number of projects identified during NPFEs were approved</a:t>
            </a:r>
          </a:p>
          <a:p>
            <a:r>
              <a:rPr lang="en-US" dirty="0" smtClean="0"/>
              <a:t>Many project concepts were not eligible for GEF support</a:t>
            </a:r>
          </a:p>
          <a:p>
            <a:r>
              <a:rPr lang="en-US" dirty="0" smtClean="0"/>
              <a:t>Concepts not commensurate with funding levels</a:t>
            </a:r>
          </a:p>
          <a:p>
            <a:r>
              <a:rPr lang="en-US" dirty="0" smtClean="0"/>
              <a:t>Other priorities took over after the NPFE</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12</a:t>
            </a:fld>
            <a:endParaRPr lang="en-US" dirty="0"/>
          </a:p>
        </p:txBody>
      </p:sp>
    </p:spTree>
    <p:extLst>
      <p:ext uri="{BB962C8B-B14F-4D97-AF65-F5344CB8AC3E}">
        <p14:creationId xmlns:p14="http://schemas.microsoft.com/office/powerpoint/2010/main" val="745320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NPFE efficiency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Long initial time delays due to choice of modality</a:t>
            </a:r>
          </a:p>
          <a:p>
            <a:r>
              <a:rPr lang="en-US" dirty="0" smtClean="0"/>
              <a:t>Lack of guidance on eligibility and funding levels</a:t>
            </a:r>
          </a:p>
          <a:p>
            <a:r>
              <a:rPr lang="en-US" dirty="0" smtClean="0"/>
              <a:t>Shifts in guidance, one in defiance of Council decision</a:t>
            </a:r>
          </a:p>
          <a:p>
            <a:pPr lvl="1"/>
            <a:r>
              <a:rPr lang="en-US" dirty="0" smtClean="0"/>
              <a:t>Shift: countries were not allowed to enter PIFs if NPFE had not been finished, despite Council request that they should be able to do so</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13</a:t>
            </a:fld>
            <a:endParaRPr lang="en-US" dirty="0"/>
          </a:p>
        </p:txBody>
      </p:sp>
    </p:spTree>
    <p:extLst>
      <p:ext uri="{BB962C8B-B14F-4D97-AF65-F5344CB8AC3E}">
        <p14:creationId xmlns:p14="http://schemas.microsoft.com/office/powerpoint/2010/main" val="56972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Issue 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Programming of GEF support to countries and regions will remain crucial in GEF-6 and support for this should continue</a:t>
            </a:r>
          </a:p>
          <a:p>
            <a:r>
              <a:rPr lang="en-US" dirty="0" smtClean="0"/>
              <a:t>A revised NPFE could include priority setting for regional issues</a:t>
            </a:r>
          </a:p>
          <a:p>
            <a:r>
              <a:rPr lang="en-US" dirty="0" smtClean="0"/>
              <a:t>Follow-up to Expanded Constituency Workshops could play a role</a:t>
            </a:r>
          </a:p>
          <a:p>
            <a:r>
              <a:rPr lang="en-US" dirty="0" smtClean="0"/>
              <a:t>Timing should be at end of GEF period, not at the start of a new period</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14</a:t>
            </a:fld>
            <a:endParaRPr lang="en-US" dirty="0"/>
          </a:p>
        </p:txBody>
      </p:sp>
    </p:spTree>
    <p:extLst>
      <p:ext uri="{BB962C8B-B14F-4D97-AF65-F5344CB8AC3E}">
        <p14:creationId xmlns:p14="http://schemas.microsoft.com/office/powerpoint/2010/main" val="16731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Request of first replenishment meeting to provide further analysis on broader adoption</a:t>
            </a:r>
          </a:p>
          <a:p>
            <a:r>
              <a:rPr lang="en-US" dirty="0" smtClean="0"/>
              <a:t>Larger cohort of projects studied</a:t>
            </a:r>
          </a:p>
          <a:p>
            <a:r>
              <a:rPr lang="en-US" dirty="0" smtClean="0"/>
              <a:t>Analysis focused on crucial factors that speed up progress toward impact</a:t>
            </a:r>
          </a:p>
          <a:p>
            <a:r>
              <a:rPr lang="en-US" dirty="0" smtClean="0"/>
              <a:t>More nuanced analysis to provide greater insight</a:t>
            </a:r>
          </a:p>
          <a:p>
            <a:r>
              <a:rPr lang="en-US" dirty="0" smtClean="0"/>
              <a:t>New MFA cohort not yet fully integrated, so more work will need to be done for the final report of OPS5!</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15</a:t>
            </a:fld>
            <a:endParaRPr lang="en-US" dirty="0"/>
          </a:p>
        </p:txBody>
      </p:sp>
    </p:spTree>
    <p:extLst>
      <p:ext uri="{BB962C8B-B14F-4D97-AF65-F5344CB8AC3E}">
        <p14:creationId xmlns:p14="http://schemas.microsoft.com/office/powerpoint/2010/main" val="342442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in First Report</a:t>
            </a:r>
            <a:endParaRPr lang="en-US" dirty="0"/>
          </a:p>
        </p:txBody>
      </p:sp>
      <p:sp>
        <p:nvSpPr>
          <p:cNvPr id="3" name="Content Placeholder 2"/>
          <p:cNvSpPr>
            <a:spLocks noGrp="1"/>
          </p:cNvSpPr>
          <p:nvPr>
            <p:ph idx="1"/>
          </p:nvPr>
        </p:nvSpPr>
        <p:spPr>
          <a:xfrm>
            <a:off x="457200" y="1676400"/>
            <a:ext cx="8229600" cy="4724400"/>
          </a:xfrm>
        </p:spPr>
        <p:txBody>
          <a:bodyPr>
            <a:noAutofit/>
          </a:bodyPr>
          <a:lstStyle/>
          <a:p>
            <a:r>
              <a:rPr lang="en-US" sz="2300" dirty="0" smtClean="0"/>
              <a:t>Four mechanisms for broader adoption identified</a:t>
            </a:r>
          </a:p>
          <a:p>
            <a:r>
              <a:rPr lang="en-US" sz="2300" dirty="0" smtClean="0"/>
              <a:t>Mainstreaming and replication tend to lead to slower broader adoption than up-scaling and market change</a:t>
            </a:r>
          </a:p>
          <a:p>
            <a:r>
              <a:rPr lang="en-US" sz="2300" dirty="0" smtClean="0"/>
              <a:t>This means projects should include design elements that initiate up-scaling and market change</a:t>
            </a:r>
          </a:p>
          <a:p>
            <a:r>
              <a:rPr lang="en-US" sz="2300" dirty="0" smtClean="0"/>
              <a:t>GEF-6 focal area proposals (doc. I) seem to prefer mainstreaming and replication</a:t>
            </a:r>
          </a:p>
          <a:p>
            <a:r>
              <a:rPr lang="en-US" sz="2300" dirty="0" smtClean="0"/>
              <a:t>This may be an issue of terminology, but it may also lead to project proposals that focus less on broader adoption</a:t>
            </a:r>
            <a:endParaRPr lang="en-US" sz="2300" dirty="0"/>
          </a:p>
        </p:txBody>
      </p:sp>
      <p:sp>
        <p:nvSpPr>
          <p:cNvPr id="4" name="Slide Number Placeholder 3"/>
          <p:cNvSpPr>
            <a:spLocks noGrp="1"/>
          </p:cNvSpPr>
          <p:nvPr>
            <p:ph type="sldNum" sz="quarter" idx="12"/>
          </p:nvPr>
        </p:nvSpPr>
        <p:spPr/>
        <p:txBody>
          <a:bodyPr/>
          <a:lstStyle/>
          <a:p>
            <a:fld id="{0A18BB9B-FC19-46D0-A5CB-FBDD8B486E5D}" type="slidenum">
              <a:rPr lang="en-US" smtClean="0"/>
              <a:t>16</a:t>
            </a:fld>
            <a:endParaRPr lang="en-US" dirty="0"/>
          </a:p>
        </p:txBody>
      </p:sp>
    </p:spTree>
    <p:extLst>
      <p:ext uri="{BB962C8B-B14F-4D97-AF65-F5344CB8AC3E}">
        <p14:creationId xmlns:p14="http://schemas.microsoft.com/office/powerpoint/2010/main" val="362193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Broader Adoption</a:t>
            </a:r>
            <a:endParaRPr lang="en-US" dirty="0"/>
          </a:p>
        </p:txBody>
      </p:sp>
      <p:sp>
        <p:nvSpPr>
          <p:cNvPr id="3" name="Content Placeholder 2"/>
          <p:cNvSpPr>
            <a:spLocks noGrp="1"/>
          </p:cNvSpPr>
          <p:nvPr>
            <p:ph idx="1"/>
          </p:nvPr>
        </p:nvSpPr>
        <p:spPr>
          <a:xfrm>
            <a:off x="457200" y="1646237"/>
            <a:ext cx="8229600" cy="4983163"/>
          </a:xfrm>
        </p:spPr>
        <p:txBody>
          <a:bodyPr>
            <a:normAutofit fontScale="70000" lnSpcReduction="20000"/>
          </a:bodyPr>
          <a:lstStyle/>
          <a:p>
            <a:pPr>
              <a:buFont typeface="Wingdings" charset="2"/>
              <a:buChar char="u"/>
            </a:pPr>
            <a:r>
              <a:rPr lang="en-US" b="1" dirty="0"/>
              <a:t>Mainstreaming</a:t>
            </a:r>
            <a:r>
              <a:rPr lang="en-US" dirty="0"/>
              <a:t>: Information, lessons, or specific results of the GEF are incorporated into broader stakeholder mandates and initiatives such as laws, policies, regulations, and </a:t>
            </a:r>
            <a:r>
              <a:rPr lang="en-US" dirty="0" smtClean="0"/>
              <a:t>programs</a:t>
            </a:r>
            <a:endParaRPr lang="en-US" dirty="0"/>
          </a:p>
          <a:p>
            <a:pPr>
              <a:buFont typeface="Wingdings" charset="2"/>
              <a:buChar char="u"/>
            </a:pPr>
            <a:r>
              <a:rPr lang="en-US" b="1" dirty="0"/>
              <a:t>Replication</a:t>
            </a:r>
            <a:r>
              <a:rPr lang="en-US" dirty="0"/>
              <a:t>: GEF-supported initiatives are reproduced or adopted at a comparable administrative or ecological scale, often in another geographical area or </a:t>
            </a:r>
            <a:r>
              <a:rPr lang="en-US" dirty="0" smtClean="0"/>
              <a:t>region</a:t>
            </a:r>
            <a:endParaRPr lang="en-US" dirty="0"/>
          </a:p>
          <a:p>
            <a:pPr>
              <a:buFont typeface="Wingdings" charset="2"/>
              <a:buChar char="u"/>
            </a:pPr>
            <a:r>
              <a:rPr lang="en-US" b="1" dirty="0"/>
              <a:t>Scaling-up</a:t>
            </a:r>
            <a:r>
              <a:rPr lang="en-US" dirty="0"/>
              <a:t>: GEF-supported initiatives are implemented at a larger geographical scale, often expanded to include new aspects or concerns that may be political, administrative, or ecological in </a:t>
            </a:r>
            <a:r>
              <a:rPr lang="en-US" dirty="0" smtClean="0"/>
              <a:t>nature </a:t>
            </a:r>
            <a:endParaRPr lang="en-US" dirty="0"/>
          </a:p>
          <a:p>
            <a:pPr>
              <a:buFont typeface="Wingdings" charset="2"/>
              <a:buChar char="u"/>
            </a:pPr>
            <a:r>
              <a:rPr lang="en-US" b="1" dirty="0"/>
              <a:t>Market change</a:t>
            </a:r>
            <a:r>
              <a:rPr lang="en-US" dirty="0"/>
              <a:t>: GEF-supported initiatives catalyze market transformation by influencing the supply of and/or demand for goods and services that contribute to global environmental </a:t>
            </a:r>
            <a:r>
              <a:rPr lang="en-US" dirty="0" smtClean="0"/>
              <a:t>benefits</a:t>
            </a:r>
            <a:endParaRPr lang="en-US" dirty="0"/>
          </a:p>
          <a:p>
            <a:endParaRPr lang="en-US" dirty="0"/>
          </a:p>
        </p:txBody>
      </p:sp>
    </p:spTree>
    <p:extLst>
      <p:ext uri="{BB962C8B-B14F-4D97-AF65-F5344CB8AC3E}">
        <p14:creationId xmlns:p14="http://schemas.microsoft.com/office/powerpoint/2010/main" val="2383001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 of Impact</a:t>
            </a:r>
            <a:endParaRPr lang="en-US" dirty="0"/>
          </a:p>
        </p:txBody>
      </p:sp>
      <p:sp>
        <p:nvSpPr>
          <p:cNvPr id="3" name="Content Placeholder 2"/>
          <p:cNvSpPr>
            <a:spLocks noGrp="1"/>
          </p:cNvSpPr>
          <p:nvPr>
            <p:ph idx="1"/>
          </p:nvPr>
        </p:nvSpPr>
        <p:spPr>
          <a:xfrm>
            <a:off x="457200" y="1447800"/>
            <a:ext cx="8229600" cy="4983163"/>
          </a:xfrm>
        </p:spPr>
        <p:txBody>
          <a:bodyPr>
            <a:normAutofit fontScale="70000" lnSpcReduction="20000"/>
          </a:bodyPr>
          <a:lstStyle/>
          <a:p>
            <a:r>
              <a:rPr lang="en-US" dirty="0" smtClean="0"/>
              <a:t>Positive and negative, primary and secondary long-term effects produced by an intervention, directly or indirectly, intended or unintended (OECD/DAC)</a:t>
            </a:r>
          </a:p>
          <a:p>
            <a:r>
              <a:rPr lang="en-US" b="1" dirty="0" smtClean="0"/>
              <a:t>Environmental impact</a:t>
            </a:r>
            <a:r>
              <a:rPr lang="en-US" dirty="0" smtClean="0"/>
              <a:t>: changes in biophysical parameters</a:t>
            </a:r>
          </a:p>
          <a:p>
            <a:r>
              <a:rPr lang="en-US" b="1" dirty="0" smtClean="0"/>
              <a:t>Direct impact</a:t>
            </a:r>
            <a:r>
              <a:rPr lang="en-US" dirty="0" smtClean="0"/>
              <a:t>: changes attributable to an intervention</a:t>
            </a:r>
          </a:p>
          <a:p>
            <a:r>
              <a:rPr lang="en-US" b="1" dirty="0" smtClean="0"/>
              <a:t>Long term impact</a:t>
            </a:r>
            <a:r>
              <a:rPr lang="en-US" dirty="0" smtClean="0"/>
              <a:t>: changes emerging over time in long duration biophysical processes</a:t>
            </a:r>
          </a:p>
          <a:p>
            <a:r>
              <a:rPr lang="en-US" b="1" dirty="0" smtClean="0"/>
              <a:t>Impact scales </a:t>
            </a:r>
            <a:r>
              <a:rPr lang="en-US" dirty="0" smtClean="0"/>
              <a:t>go from single sites to system-level impact</a:t>
            </a:r>
          </a:p>
          <a:p>
            <a:r>
              <a:rPr lang="en-US" b="1" dirty="0" smtClean="0"/>
              <a:t>Globally significant impacts </a:t>
            </a:r>
            <a:r>
              <a:rPr lang="en-US" dirty="0" smtClean="0"/>
              <a:t>have local impact as well, but not all </a:t>
            </a:r>
            <a:r>
              <a:rPr lang="en-US" b="1" dirty="0" smtClean="0"/>
              <a:t>local impact </a:t>
            </a:r>
            <a:r>
              <a:rPr lang="en-US" dirty="0" smtClean="0"/>
              <a:t>is globally significant</a:t>
            </a:r>
          </a:p>
          <a:p>
            <a:r>
              <a:rPr lang="en-US" b="1" dirty="0" smtClean="0"/>
              <a:t>Social and economic impacts </a:t>
            </a:r>
            <a:r>
              <a:rPr lang="en-US" dirty="0" smtClean="0"/>
              <a:t>are essential to achieve environmentally sustainable development</a:t>
            </a:r>
          </a:p>
          <a:p>
            <a:pPr marL="0" indent="0">
              <a:buNone/>
            </a:pPr>
            <a:r>
              <a:rPr lang="en-US" i="1" dirty="0" smtClean="0"/>
              <a:t>Text box 1</a:t>
            </a:r>
            <a:endParaRPr lang="en-US" i="1" dirty="0"/>
          </a:p>
        </p:txBody>
      </p:sp>
      <p:sp>
        <p:nvSpPr>
          <p:cNvPr id="4" name="Slide Number Placeholder 3"/>
          <p:cNvSpPr>
            <a:spLocks noGrp="1"/>
          </p:cNvSpPr>
          <p:nvPr>
            <p:ph type="sldNum" sz="quarter" idx="12"/>
          </p:nvPr>
        </p:nvSpPr>
        <p:spPr/>
        <p:txBody>
          <a:bodyPr/>
          <a:lstStyle/>
          <a:p>
            <a:fld id="{0A18BB9B-FC19-46D0-A5CB-FBDD8B486E5D}" type="slidenum">
              <a:rPr lang="en-US" smtClean="0"/>
              <a:t>18</a:t>
            </a:fld>
            <a:endParaRPr lang="en-US" dirty="0"/>
          </a:p>
        </p:txBody>
      </p:sp>
    </p:spTree>
    <p:extLst>
      <p:ext uri="{BB962C8B-B14F-4D97-AF65-F5344CB8AC3E}">
        <p14:creationId xmlns:p14="http://schemas.microsoft.com/office/powerpoint/2010/main" val="3377369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Overview of Impact Cohort</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677877767"/>
              </p:ext>
            </p:extLst>
          </p:nvPr>
        </p:nvGraphicFramePr>
        <p:xfrm>
          <a:off x="-1042082" y="1355935"/>
          <a:ext cx="6968925" cy="402099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87144602"/>
              </p:ext>
            </p:extLst>
          </p:nvPr>
        </p:nvGraphicFramePr>
        <p:xfrm>
          <a:off x="5073611" y="1467246"/>
          <a:ext cx="3423148" cy="3454400"/>
        </p:xfrm>
        <a:graphic>
          <a:graphicData uri="http://schemas.openxmlformats.org/drawingml/2006/table">
            <a:tbl>
              <a:tblPr firstRow="1" bandRow="1">
                <a:tableStyleId>{1FECB4D8-DB02-4DC6-A0A2-4F2EBAE1DC90}</a:tableStyleId>
              </a:tblPr>
              <a:tblGrid>
                <a:gridCol w="1852084"/>
                <a:gridCol w="1571064"/>
              </a:tblGrid>
              <a:tr h="370840">
                <a:tc>
                  <a:txBody>
                    <a:bodyPr/>
                    <a:lstStyle/>
                    <a:p>
                      <a:pPr marL="274320" algn="ctr" fontAlgn="ctr"/>
                      <a:r>
                        <a:rPr lang="en-US" sz="1600" b="1" i="0" u="none" strike="noStrike" baseline="0" dirty="0">
                          <a:solidFill>
                            <a:srgbClr val="FFFFFF"/>
                          </a:solidFill>
                          <a:effectLst/>
                          <a:latin typeface="Myanmar Sangam MN"/>
                        </a:rPr>
                        <a:t>FOCAL AREA</a:t>
                      </a:r>
                    </a:p>
                  </a:txBody>
                  <a:tcPr marL="0" marR="0" marT="0" marB="0" anchor="ctr"/>
                </a:tc>
                <a:tc>
                  <a:txBody>
                    <a:bodyPr/>
                    <a:lstStyle/>
                    <a:p>
                      <a:pPr marL="274320" algn="ctr" fontAlgn="ctr"/>
                      <a:r>
                        <a:rPr lang="en-US" sz="1600" b="1" i="0" u="none" strike="noStrike" baseline="0" dirty="0">
                          <a:solidFill>
                            <a:srgbClr val="FFFFFF"/>
                          </a:solidFill>
                          <a:effectLst/>
                          <a:latin typeface="Myanmar Sangam MN"/>
                        </a:rPr>
                        <a:t>NO. OF PROJECTS</a:t>
                      </a:r>
                    </a:p>
                  </a:txBody>
                  <a:tcPr marL="0" marR="0" marT="0" marB="0" anchor="ctr"/>
                </a:tc>
              </a:tr>
              <a:tr h="370840">
                <a:tc>
                  <a:txBody>
                    <a:bodyPr/>
                    <a:lstStyle/>
                    <a:p>
                      <a:pPr marL="274320" algn="l" fontAlgn="ctr"/>
                      <a:r>
                        <a:rPr lang="en-US" sz="1600" b="1" i="0" u="none" strike="noStrike" baseline="0" dirty="0">
                          <a:effectLst/>
                          <a:latin typeface="Myanmar Sangam MN"/>
                        </a:rPr>
                        <a:t>BD</a:t>
                      </a:r>
                    </a:p>
                  </a:txBody>
                  <a:tcPr marL="0" marR="0" marT="0" marB="0" anchor="ctr"/>
                </a:tc>
                <a:tc>
                  <a:txBody>
                    <a:bodyPr/>
                    <a:lstStyle/>
                    <a:p>
                      <a:pPr marL="274320" lvl="0" algn="r" fontAlgn="ctr"/>
                      <a:r>
                        <a:rPr lang="en-US" sz="1600" b="0" i="0" u="none" strike="noStrike" baseline="0" dirty="0">
                          <a:effectLst/>
                          <a:latin typeface="Myanmar Sangam MN"/>
                        </a:rPr>
                        <a:t>234</a:t>
                      </a:r>
                    </a:p>
                  </a:txBody>
                  <a:tcPr marL="0" marR="0" marT="0" marB="0" anchor="ctr"/>
                </a:tc>
              </a:tr>
              <a:tr h="370840">
                <a:tc>
                  <a:txBody>
                    <a:bodyPr/>
                    <a:lstStyle/>
                    <a:p>
                      <a:pPr marL="274320" algn="l" fontAlgn="ctr"/>
                      <a:r>
                        <a:rPr lang="en-US" sz="1600" b="1" i="0" u="none" strike="noStrike" baseline="0" dirty="0">
                          <a:effectLst/>
                          <a:latin typeface="Myanmar Sangam MN"/>
                        </a:rPr>
                        <a:t>CC</a:t>
                      </a:r>
                    </a:p>
                  </a:txBody>
                  <a:tcPr marL="0" marR="0" marT="0" marB="0" anchor="ctr"/>
                </a:tc>
                <a:tc>
                  <a:txBody>
                    <a:bodyPr/>
                    <a:lstStyle/>
                    <a:p>
                      <a:pPr marL="274320" lvl="0" algn="r" fontAlgn="ctr"/>
                      <a:r>
                        <a:rPr lang="en-US" sz="1600" b="0" i="0" u="none" strike="noStrike" baseline="0" dirty="0">
                          <a:effectLst/>
                          <a:latin typeface="Myanmar Sangam MN"/>
                        </a:rPr>
                        <a:t>113</a:t>
                      </a:r>
                    </a:p>
                  </a:txBody>
                  <a:tcPr marL="0" marR="0" marT="0" marB="0" anchor="ctr"/>
                </a:tc>
              </a:tr>
              <a:tr h="370840">
                <a:tc>
                  <a:txBody>
                    <a:bodyPr/>
                    <a:lstStyle/>
                    <a:p>
                      <a:pPr marL="274320" algn="l" fontAlgn="ctr"/>
                      <a:r>
                        <a:rPr lang="en-US" sz="1600" b="1" i="0" u="none" strike="noStrike" baseline="0" dirty="0">
                          <a:effectLst/>
                          <a:latin typeface="Myanmar Sangam MN"/>
                        </a:rPr>
                        <a:t>IW</a:t>
                      </a:r>
                    </a:p>
                  </a:txBody>
                  <a:tcPr marL="0" marR="0" marT="0" marB="0" anchor="ctr"/>
                </a:tc>
                <a:tc>
                  <a:txBody>
                    <a:bodyPr/>
                    <a:lstStyle/>
                    <a:p>
                      <a:pPr marL="274320" lvl="0" algn="r" fontAlgn="ctr"/>
                      <a:r>
                        <a:rPr lang="en-US" sz="1600" b="0" i="0" u="none" strike="noStrike" baseline="0" dirty="0">
                          <a:effectLst/>
                          <a:latin typeface="Myanmar Sangam MN"/>
                        </a:rPr>
                        <a:t>58</a:t>
                      </a:r>
                    </a:p>
                  </a:txBody>
                  <a:tcPr marL="0" marR="0" marT="0" marB="0" anchor="ctr"/>
                </a:tc>
              </a:tr>
              <a:tr h="370840">
                <a:tc>
                  <a:txBody>
                    <a:bodyPr/>
                    <a:lstStyle/>
                    <a:p>
                      <a:pPr marL="274320" algn="l" fontAlgn="ctr"/>
                      <a:r>
                        <a:rPr lang="en-US" sz="1600" b="1" i="0" u="none" strike="noStrike" baseline="0" dirty="0">
                          <a:effectLst/>
                          <a:latin typeface="Myanmar Sangam MN"/>
                        </a:rPr>
                        <a:t>LD</a:t>
                      </a:r>
                    </a:p>
                  </a:txBody>
                  <a:tcPr marL="0" marR="0" marT="0" marB="0" anchor="ctr"/>
                </a:tc>
                <a:tc>
                  <a:txBody>
                    <a:bodyPr/>
                    <a:lstStyle/>
                    <a:p>
                      <a:pPr marL="274320" lvl="0" algn="r" fontAlgn="ctr"/>
                      <a:r>
                        <a:rPr lang="en-US" sz="1600" b="0" i="0" u="none" strike="noStrike" baseline="0" dirty="0">
                          <a:effectLst/>
                          <a:latin typeface="Myanmar Sangam MN"/>
                        </a:rPr>
                        <a:t>20</a:t>
                      </a:r>
                    </a:p>
                  </a:txBody>
                  <a:tcPr marL="0" marR="0" marT="0" marB="0" anchor="ctr"/>
                </a:tc>
              </a:tr>
              <a:tr h="370840">
                <a:tc>
                  <a:txBody>
                    <a:bodyPr/>
                    <a:lstStyle/>
                    <a:p>
                      <a:pPr marL="274320" algn="l" fontAlgn="ctr"/>
                      <a:r>
                        <a:rPr lang="en-US" sz="1600" b="1" i="0" u="none" strike="noStrike" baseline="0" dirty="0" smtClean="0">
                          <a:effectLst/>
                          <a:latin typeface="Myanmar Sangam MN"/>
                        </a:rPr>
                        <a:t>MF</a:t>
                      </a:r>
                      <a:r>
                        <a:rPr lang="en-US" sz="1600" b="1" i="0" u="none" strike="noStrike" baseline="30000" dirty="0" smtClean="0">
                          <a:effectLst/>
                          <a:latin typeface="Times New Roman"/>
                          <a:cs typeface="Times New Roman"/>
                        </a:rPr>
                        <a:t>†</a:t>
                      </a:r>
                      <a:endParaRPr lang="en-US" sz="1600" b="1" i="0" u="none" strike="noStrike" baseline="30000" dirty="0">
                        <a:effectLst/>
                        <a:latin typeface="Myanmar Sangam MN"/>
                      </a:endParaRPr>
                    </a:p>
                  </a:txBody>
                  <a:tcPr marL="0" marR="0" marT="0" marB="0" anchor="ctr"/>
                </a:tc>
                <a:tc>
                  <a:txBody>
                    <a:bodyPr/>
                    <a:lstStyle/>
                    <a:p>
                      <a:pPr marL="274320" lvl="0" algn="r" fontAlgn="ctr"/>
                      <a:r>
                        <a:rPr lang="en-US" sz="1600" b="0" i="0" u="none" strike="noStrike" baseline="0" dirty="0">
                          <a:effectLst/>
                          <a:latin typeface="Myanmar Sangam MN"/>
                        </a:rPr>
                        <a:t>33</a:t>
                      </a:r>
                    </a:p>
                  </a:txBody>
                  <a:tcPr marL="0" marR="0" marT="0" marB="0" anchor="ctr"/>
                </a:tc>
              </a:tr>
              <a:tr h="370840">
                <a:tc>
                  <a:txBody>
                    <a:bodyPr/>
                    <a:lstStyle/>
                    <a:p>
                      <a:pPr marL="274320" algn="l" fontAlgn="ctr"/>
                      <a:r>
                        <a:rPr lang="en-US" sz="1600" b="1" i="0" u="none" strike="noStrike" baseline="0" dirty="0">
                          <a:effectLst/>
                          <a:latin typeface="Myanmar Sangam MN"/>
                        </a:rPr>
                        <a:t>OD</a:t>
                      </a:r>
                    </a:p>
                  </a:txBody>
                  <a:tcPr marL="0" marR="0" marT="0" marB="0" anchor="ctr"/>
                </a:tc>
                <a:tc>
                  <a:txBody>
                    <a:bodyPr/>
                    <a:lstStyle/>
                    <a:p>
                      <a:pPr marL="274320" lvl="0" algn="r" fontAlgn="ctr"/>
                      <a:r>
                        <a:rPr lang="en-US" sz="1600" b="0" i="0" u="none" strike="noStrike" baseline="0" dirty="0">
                          <a:effectLst/>
                          <a:latin typeface="Myanmar Sangam MN"/>
                        </a:rPr>
                        <a:t>5</a:t>
                      </a:r>
                    </a:p>
                  </a:txBody>
                  <a:tcPr marL="0" marR="0" marT="0" marB="0" anchor="ctr"/>
                </a:tc>
              </a:tr>
              <a:tr h="370840">
                <a:tc>
                  <a:txBody>
                    <a:bodyPr/>
                    <a:lstStyle/>
                    <a:p>
                      <a:pPr marL="274320" algn="l" fontAlgn="ctr"/>
                      <a:r>
                        <a:rPr lang="en-US" sz="1600" b="1" i="0" u="none" strike="noStrike" baseline="0" dirty="0">
                          <a:effectLst/>
                          <a:latin typeface="Myanmar Sangam MN"/>
                        </a:rPr>
                        <a:t>PP</a:t>
                      </a:r>
                    </a:p>
                  </a:txBody>
                  <a:tcPr marL="0" marR="0" marT="0" marB="0" anchor="ctr"/>
                </a:tc>
                <a:tc>
                  <a:txBody>
                    <a:bodyPr/>
                    <a:lstStyle/>
                    <a:p>
                      <a:pPr marL="274320" lvl="0" algn="r" fontAlgn="ctr"/>
                      <a:r>
                        <a:rPr lang="en-US" sz="1600" b="0" i="0" u="none" strike="noStrike" baseline="0" dirty="0">
                          <a:effectLst/>
                          <a:latin typeface="Myanmar Sangam MN"/>
                        </a:rPr>
                        <a:t>10</a:t>
                      </a:r>
                    </a:p>
                  </a:txBody>
                  <a:tcPr marL="0" marR="0" marT="0" marB="0" anchor="ctr"/>
                </a:tc>
              </a:tr>
              <a:tr h="370840">
                <a:tc>
                  <a:txBody>
                    <a:bodyPr/>
                    <a:lstStyle/>
                    <a:p>
                      <a:pPr marL="274320" algn="l" fontAlgn="ctr"/>
                      <a:r>
                        <a:rPr lang="en-US" sz="1800" b="1" i="1" u="none" strike="noStrike" baseline="0" dirty="0">
                          <a:solidFill>
                            <a:srgbClr val="000000"/>
                          </a:solidFill>
                          <a:effectLst/>
                          <a:latin typeface="Myanmar Sangam MN"/>
                        </a:rPr>
                        <a:t>Grand Total</a:t>
                      </a:r>
                    </a:p>
                  </a:txBody>
                  <a:tcPr marL="0" marR="0" marT="0" marB="0" anchor="ctr"/>
                </a:tc>
                <a:tc>
                  <a:txBody>
                    <a:bodyPr/>
                    <a:lstStyle/>
                    <a:p>
                      <a:pPr marL="274320" lvl="0" algn="r" fontAlgn="ctr"/>
                      <a:r>
                        <a:rPr lang="en-US" sz="1800" b="0" i="1" u="none" strike="noStrike" baseline="0" dirty="0" smtClean="0">
                          <a:solidFill>
                            <a:srgbClr val="000000"/>
                          </a:solidFill>
                          <a:effectLst/>
                          <a:latin typeface="Myanmar Sangam MN"/>
                        </a:rPr>
                        <a:t>473*</a:t>
                      </a:r>
                      <a:endParaRPr lang="en-US" sz="1800" b="0" i="1" u="none" strike="noStrike" baseline="0" dirty="0">
                        <a:solidFill>
                          <a:srgbClr val="000000"/>
                        </a:solidFill>
                        <a:effectLst/>
                        <a:latin typeface="Myanmar Sangam MN"/>
                      </a:endParaRPr>
                    </a:p>
                  </a:txBody>
                  <a:tcPr marL="0" marR="0" marT="0" marB="0" anchor="ctr"/>
                </a:tc>
              </a:tr>
            </a:tbl>
          </a:graphicData>
        </a:graphic>
      </p:graphicFrame>
      <p:sp>
        <p:nvSpPr>
          <p:cNvPr id="3" name="TextBox 2"/>
          <p:cNvSpPr txBox="1"/>
          <p:nvPr/>
        </p:nvSpPr>
        <p:spPr>
          <a:xfrm>
            <a:off x="1118458" y="5679219"/>
            <a:ext cx="7305040" cy="584775"/>
          </a:xfrm>
          <a:prstGeom prst="rect">
            <a:avLst/>
          </a:prstGeom>
          <a:noFill/>
        </p:spPr>
        <p:txBody>
          <a:bodyPr wrap="square" rtlCol="0">
            <a:spAutoFit/>
          </a:bodyPr>
          <a:lstStyle/>
          <a:p>
            <a:r>
              <a:rPr lang="en-US" sz="1600" dirty="0" smtClean="0"/>
              <a:t>*18 projects excluded from OPS4 &amp; OPS5 cohorts due to unavailable TEs or insufficient information in TEs</a:t>
            </a:r>
            <a:endParaRPr lang="en-US" sz="1600" dirty="0"/>
          </a:p>
        </p:txBody>
      </p:sp>
      <p:sp>
        <p:nvSpPr>
          <p:cNvPr id="4" name="Rectangle 3"/>
          <p:cNvSpPr/>
          <p:nvPr/>
        </p:nvSpPr>
        <p:spPr>
          <a:xfrm>
            <a:off x="5022811" y="4941966"/>
            <a:ext cx="3521749" cy="430887"/>
          </a:xfrm>
          <a:prstGeom prst="rect">
            <a:avLst/>
          </a:prstGeom>
        </p:spPr>
        <p:txBody>
          <a:bodyPr wrap="square">
            <a:spAutoFit/>
          </a:bodyPr>
          <a:lstStyle/>
          <a:p>
            <a:r>
              <a:rPr lang="en-US" sz="1100" baseline="30000" dirty="0" smtClean="0">
                <a:cs typeface="Times New Roman"/>
              </a:rPr>
              <a:t>†</a:t>
            </a:r>
            <a:r>
              <a:rPr lang="en-US" sz="1100" dirty="0" smtClean="0">
                <a:cs typeface="Times New Roman"/>
              </a:rPr>
              <a:t>includes only projects approved as multi-focal, not projects implemented as such under individual focal areas</a:t>
            </a:r>
            <a:endParaRPr lang="en-US" sz="1100" dirty="0"/>
          </a:p>
        </p:txBody>
      </p:sp>
      <p:sp>
        <p:nvSpPr>
          <p:cNvPr id="7" name="Slide Number Placeholder 6"/>
          <p:cNvSpPr>
            <a:spLocks noGrp="1"/>
          </p:cNvSpPr>
          <p:nvPr>
            <p:ph type="sldNum" sz="quarter" idx="12"/>
          </p:nvPr>
        </p:nvSpPr>
        <p:spPr/>
        <p:txBody>
          <a:bodyPr/>
          <a:lstStyle/>
          <a:p>
            <a:fld id="{E57E8261-6099-3944-BD16-2C87806A1F94}" type="slidenum">
              <a:rPr lang="en-US" smtClean="0"/>
              <a:t>19</a:t>
            </a:fld>
            <a:endParaRPr lang="en-US"/>
          </a:p>
        </p:txBody>
      </p:sp>
    </p:spTree>
    <p:extLst>
      <p:ext uri="{BB962C8B-B14F-4D97-AF65-F5344CB8AC3E}">
        <p14:creationId xmlns:p14="http://schemas.microsoft.com/office/powerpoint/2010/main" val="679009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Stage</a:t>
            </a:r>
            <a:endParaRPr lang="en-US" dirty="0"/>
          </a:p>
        </p:txBody>
      </p:sp>
      <p:sp>
        <p:nvSpPr>
          <p:cNvPr id="3" name="Content Placeholder 2"/>
          <p:cNvSpPr>
            <a:spLocks noGrp="1"/>
          </p:cNvSpPr>
          <p:nvPr>
            <p:ph idx="1"/>
          </p:nvPr>
        </p:nvSpPr>
        <p:spPr>
          <a:xfrm>
            <a:off x="457200" y="1646237"/>
            <a:ext cx="8229600" cy="4754563"/>
          </a:xfrm>
        </p:spPr>
        <p:txBody>
          <a:bodyPr>
            <a:normAutofit fontScale="85000" lnSpcReduction="10000"/>
          </a:bodyPr>
          <a:lstStyle/>
          <a:p>
            <a:r>
              <a:rPr lang="en-US" dirty="0" smtClean="0"/>
              <a:t>Progress Report requested by first replenishment meeting</a:t>
            </a:r>
          </a:p>
          <a:p>
            <a:r>
              <a:rPr lang="en-US" dirty="0" smtClean="0"/>
              <a:t>This report will “flag issues” that need to be taken up in the replenishment on the basis of ongoing work for OPS5</a:t>
            </a:r>
          </a:p>
          <a:p>
            <a:r>
              <a:rPr lang="en-US" dirty="0" smtClean="0"/>
              <a:t>In addition: first impression of how recommendation of first report is taken up (on MFA and on broader adoption)</a:t>
            </a:r>
          </a:p>
          <a:p>
            <a:r>
              <a:rPr lang="en-US" dirty="0" smtClean="0"/>
              <a:t>In addition: performance issues emerging as problematic, whereas GEF-6 proposals do not yet fully discuss these</a:t>
            </a:r>
          </a:p>
        </p:txBody>
      </p:sp>
      <p:sp>
        <p:nvSpPr>
          <p:cNvPr id="4" name="Slide Number Placeholder 3"/>
          <p:cNvSpPr>
            <a:spLocks noGrp="1"/>
          </p:cNvSpPr>
          <p:nvPr>
            <p:ph type="sldNum" sz="quarter" idx="12"/>
          </p:nvPr>
        </p:nvSpPr>
        <p:spPr/>
        <p:txBody>
          <a:bodyPr/>
          <a:lstStyle/>
          <a:p>
            <a:fld id="{0A18BB9B-FC19-46D0-A5CB-FBDD8B486E5D}" type="slidenum">
              <a:rPr lang="en-US" smtClean="0"/>
              <a:t>2</a:t>
            </a:fld>
            <a:endParaRPr lang="en-US" dirty="0"/>
          </a:p>
        </p:txBody>
      </p:sp>
    </p:spTree>
    <p:extLst>
      <p:ext uri="{BB962C8B-B14F-4D97-AF65-F5344CB8AC3E}">
        <p14:creationId xmlns:p14="http://schemas.microsoft.com/office/powerpoint/2010/main" val="966050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dirty="0" smtClean="0"/>
              <a:t>Broader Adoption at Project Completion</a:t>
            </a:r>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847574586"/>
              </p:ext>
            </p:extLst>
          </p:nvPr>
        </p:nvGraphicFramePr>
        <p:xfrm>
          <a:off x="586409" y="1341783"/>
          <a:ext cx="8100391" cy="5019259"/>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E57E8261-6099-3944-BD16-2C87806A1F94}" type="slidenum">
              <a:rPr lang="en-US" smtClean="0"/>
              <a:t>20</a:t>
            </a:fld>
            <a:endParaRPr lang="en-US"/>
          </a:p>
        </p:txBody>
      </p:sp>
    </p:spTree>
    <p:extLst>
      <p:ext uri="{BB962C8B-B14F-4D97-AF65-F5344CB8AC3E}">
        <p14:creationId xmlns:p14="http://schemas.microsoft.com/office/powerpoint/2010/main" val="426531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Mechanisms for Broader Adoption</a:t>
            </a:r>
            <a:endParaRPr lang="en-US" sz="3600" dirty="0"/>
          </a:p>
        </p:txBody>
      </p:sp>
      <p:graphicFrame>
        <p:nvGraphicFramePr>
          <p:cNvPr id="6" name="Chart 5"/>
          <p:cNvGraphicFramePr>
            <a:graphicFrameLocks/>
          </p:cNvGraphicFramePr>
          <p:nvPr>
            <p:extLst>
              <p:ext uri="{D42A27DB-BD31-4B8C-83A1-F6EECF244321}">
                <p14:modId xmlns:p14="http://schemas.microsoft.com/office/powerpoint/2010/main" val="2262747025"/>
              </p:ext>
            </p:extLst>
          </p:nvPr>
        </p:nvGraphicFramePr>
        <p:xfrm>
          <a:off x="467139" y="1212573"/>
          <a:ext cx="8328991" cy="5317435"/>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12"/>
          </p:nvPr>
        </p:nvSpPr>
        <p:spPr/>
        <p:txBody>
          <a:bodyPr/>
          <a:lstStyle/>
          <a:p>
            <a:fld id="{E57E8261-6099-3944-BD16-2C87806A1F94}" type="slidenum">
              <a:rPr lang="en-US" smtClean="0"/>
              <a:t>21</a:t>
            </a:fld>
            <a:endParaRPr lang="en-US"/>
          </a:p>
        </p:txBody>
      </p:sp>
    </p:spTree>
    <p:extLst>
      <p:ext uri="{BB962C8B-B14F-4D97-AF65-F5344CB8AC3E}">
        <p14:creationId xmlns:p14="http://schemas.microsoft.com/office/powerpoint/2010/main" val="205115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extLst>
              <p:ext uri="{D42A27DB-BD31-4B8C-83A1-F6EECF244321}">
                <p14:modId xmlns:p14="http://schemas.microsoft.com/office/powerpoint/2010/main" val="2481978712"/>
              </p:ext>
            </p:extLst>
          </p:nvPr>
        </p:nvGraphicFramePr>
        <p:xfrm>
          <a:off x="576470" y="1182758"/>
          <a:ext cx="8110330" cy="515840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381000" y="381000"/>
            <a:ext cx="8610600" cy="1143000"/>
          </a:xfrm>
        </p:spPr>
        <p:txBody>
          <a:bodyPr>
            <a:noAutofit/>
          </a:bodyPr>
          <a:lstStyle/>
          <a:p>
            <a:pPr algn="l"/>
            <a:r>
              <a:rPr lang="en-US" sz="2800" b="1" dirty="0" smtClean="0"/>
              <a:t>Broader Adoption </a:t>
            </a:r>
            <a:r>
              <a:rPr lang="en-US" sz="2800" dirty="0" smtClean="0"/>
              <a:t>and</a:t>
            </a:r>
            <a:r>
              <a:rPr lang="en-US" sz="2800" b="1" dirty="0" smtClean="0"/>
              <a:t> Environmental Impact</a:t>
            </a:r>
            <a:endParaRPr lang="en-US" sz="2800" dirty="0"/>
          </a:p>
        </p:txBody>
      </p:sp>
      <p:sp>
        <p:nvSpPr>
          <p:cNvPr id="7" name="TextBox 6"/>
          <p:cNvSpPr txBox="1"/>
          <p:nvPr/>
        </p:nvSpPr>
        <p:spPr>
          <a:xfrm>
            <a:off x="5237920" y="6281532"/>
            <a:ext cx="2445026" cy="261610"/>
          </a:xfrm>
          <a:prstGeom prst="rect">
            <a:avLst/>
          </a:prstGeom>
          <a:noFill/>
        </p:spPr>
        <p:txBody>
          <a:bodyPr wrap="square" rtlCol="0">
            <a:spAutoFit/>
          </a:bodyPr>
          <a:lstStyle/>
          <a:p>
            <a:pPr algn="ctr"/>
            <a:r>
              <a:rPr lang="en-US" sz="1100" b="1" dirty="0" smtClean="0"/>
              <a:t>No. of Projects</a:t>
            </a:r>
            <a:endParaRPr lang="en-US" sz="1100" b="1" dirty="0"/>
          </a:p>
        </p:txBody>
      </p:sp>
      <p:sp>
        <p:nvSpPr>
          <p:cNvPr id="8" name="TextBox 7"/>
          <p:cNvSpPr txBox="1"/>
          <p:nvPr/>
        </p:nvSpPr>
        <p:spPr>
          <a:xfrm>
            <a:off x="4622778" y="5234127"/>
            <a:ext cx="615142" cy="276999"/>
          </a:xfrm>
          <a:prstGeom prst="rect">
            <a:avLst/>
          </a:prstGeom>
          <a:noFill/>
        </p:spPr>
        <p:txBody>
          <a:bodyPr wrap="square" rtlCol="0">
            <a:spAutoFit/>
          </a:bodyPr>
          <a:lstStyle/>
          <a:p>
            <a:r>
              <a:rPr lang="en-US" sz="1200" dirty="0" smtClean="0">
                <a:solidFill>
                  <a:schemeClr val="bg1"/>
                </a:solidFill>
              </a:rPr>
              <a:t>90%</a:t>
            </a:r>
            <a:endParaRPr lang="en-US" sz="1200" dirty="0">
              <a:solidFill>
                <a:schemeClr val="bg1"/>
              </a:solidFill>
            </a:endParaRPr>
          </a:p>
        </p:txBody>
      </p:sp>
      <p:sp>
        <p:nvSpPr>
          <p:cNvPr id="9" name="TextBox 8"/>
          <p:cNvSpPr txBox="1"/>
          <p:nvPr/>
        </p:nvSpPr>
        <p:spPr>
          <a:xfrm>
            <a:off x="5489172" y="5234126"/>
            <a:ext cx="615142" cy="276999"/>
          </a:xfrm>
          <a:prstGeom prst="rect">
            <a:avLst/>
          </a:prstGeom>
          <a:noFill/>
        </p:spPr>
        <p:txBody>
          <a:bodyPr wrap="square" rtlCol="0">
            <a:spAutoFit/>
          </a:bodyPr>
          <a:lstStyle>
            <a:defPPr>
              <a:defRPr lang="en-US"/>
            </a:defPPr>
            <a:lvl1pPr>
              <a:defRPr sz="1200"/>
            </a:lvl1pPr>
          </a:lstStyle>
          <a:p>
            <a:pPr algn="ctr"/>
            <a:r>
              <a:rPr lang="en-US" dirty="0">
                <a:solidFill>
                  <a:schemeClr val="accent6">
                    <a:lumMod val="50000"/>
                  </a:schemeClr>
                </a:solidFill>
              </a:rPr>
              <a:t>10%</a:t>
            </a:r>
          </a:p>
        </p:txBody>
      </p:sp>
      <p:sp>
        <p:nvSpPr>
          <p:cNvPr id="11" name="Slide Number Placeholder 10"/>
          <p:cNvSpPr>
            <a:spLocks noGrp="1"/>
          </p:cNvSpPr>
          <p:nvPr>
            <p:ph type="sldNum" sz="quarter" idx="12"/>
          </p:nvPr>
        </p:nvSpPr>
        <p:spPr/>
        <p:txBody>
          <a:bodyPr/>
          <a:lstStyle/>
          <a:p>
            <a:fld id="{E57E8261-6099-3944-BD16-2C87806A1F94}" type="slidenum">
              <a:rPr lang="en-US" smtClean="0"/>
              <a:t>22</a:t>
            </a:fld>
            <a:endParaRPr lang="en-US"/>
          </a:p>
        </p:txBody>
      </p:sp>
    </p:spTree>
    <p:extLst>
      <p:ext uri="{BB962C8B-B14F-4D97-AF65-F5344CB8AC3E}">
        <p14:creationId xmlns:p14="http://schemas.microsoft.com/office/powerpoint/2010/main" val="1924714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effectLst/>
              </a:rPr>
              <a:t>Factors Affecting Progress Towards Impact</a:t>
            </a:r>
            <a:endParaRPr lang="en-US" sz="2800" dirty="0">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21934836"/>
              </p:ext>
            </p:extLst>
          </p:nvPr>
        </p:nvGraphicFramePr>
        <p:xfrm>
          <a:off x="560917" y="1475426"/>
          <a:ext cx="8125883" cy="4230653"/>
        </p:xfrm>
        <a:graphic>
          <a:graphicData uri="http://schemas.openxmlformats.org/drawingml/2006/table">
            <a:tbl>
              <a:tblPr firstRow="1" bandCol="1">
                <a:tableStyleId>{F5AB1C69-6EDB-4FF4-983F-18BD219EF322}</a:tableStyleId>
              </a:tblPr>
              <a:tblGrid>
                <a:gridCol w="802217"/>
                <a:gridCol w="3714750"/>
                <a:gridCol w="3608916"/>
              </a:tblGrid>
              <a:tr h="585221">
                <a:tc>
                  <a:txBody>
                    <a:bodyPr/>
                    <a:lstStyle/>
                    <a:p>
                      <a:endParaRPr lang="en-US" dirty="0"/>
                    </a:p>
                  </a:txBody>
                  <a:tcPr/>
                </a:tc>
                <a:tc>
                  <a:txBody>
                    <a:bodyPr/>
                    <a:lstStyle/>
                    <a:p>
                      <a:pPr algn="ctr"/>
                      <a:r>
                        <a:rPr lang="en-US" dirty="0" smtClean="0"/>
                        <a:t>CONTRIBUTING FACTORS</a:t>
                      </a:r>
                      <a:endParaRPr lang="en-US" dirty="0"/>
                    </a:p>
                  </a:txBody>
                  <a:tcPr/>
                </a:tc>
                <a:tc>
                  <a:txBody>
                    <a:bodyPr/>
                    <a:lstStyle/>
                    <a:p>
                      <a:pPr algn="ctr"/>
                      <a:r>
                        <a:rPr lang="en-US" dirty="0" smtClean="0"/>
                        <a:t>HINDERING FACTORS</a:t>
                      </a:r>
                      <a:endParaRPr lang="en-US" dirty="0"/>
                    </a:p>
                  </a:txBody>
                  <a:tcPr/>
                </a:tc>
              </a:tr>
              <a:tr h="1835015">
                <a:tc>
                  <a:txBody>
                    <a:bodyPr/>
                    <a:lstStyle/>
                    <a:p>
                      <a:pPr lvl="1" algn="ctr"/>
                      <a:r>
                        <a:rPr lang="en-US" b="1" dirty="0" smtClean="0"/>
                        <a:t>PROJECT-RELATED</a:t>
                      </a:r>
                      <a:endParaRPr lang="en-US" b="1" dirty="0"/>
                    </a:p>
                  </a:txBody>
                  <a:tcPr vert="vert270" anchor="ctr"/>
                </a:tc>
                <a:tc>
                  <a:txBody>
                    <a:bodyPr/>
                    <a:lstStyle/>
                    <a:p>
                      <a:pPr marL="742950" lvl="1" indent="-285750">
                        <a:buFont typeface="Arial"/>
                        <a:buChar char="•"/>
                      </a:pPr>
                      <a:r>
                        <a:rPr lang="en-US" dirty="0" smtClean="0"/>
                        <a:t>Good engagement of stakeholders</a:t>
                      </a:r>
                    </a:p>
                    <a:p>
                      <a:pPr marL="742950" lvl="1" indent="-285750">
                        <a:buFont typeface="Arial"/>
                        <a:buChar char="•"/>
                      </a:pPr>
                      <a:r>
                        <a:rPr lang="en-US" dirty="0" smtClean="0"/>
                        <a:t>Highly relevant technology/approach</a:t>
                      </a:r>
                    </a:p>
                    <a:p>
                      <a:pPr marL="742950" lvl="1" indent="-285750">
                        <a:buFont typeface="Arial"/>
                        <a:buChar char="•"/>
                      </a:pPr>
                      <a:r>
                        <a:rPr lang="en-US" sz="1600" i="1" dirty="0" smtClean="0"/>
                        <a:t>Broader adoption processes initiated using project resources</a:t>
                      </a:r>
                      <a:endParaRPr lang="en-US" dirty="0"/>
                    </a:p>
                  </a:txBody>
                  <a:tcPr/>
                </a:tc>
                <a:tc>
                  <a:txBody>
                    <a:bodyPr/>
                    <a:lstStyle/>
                    <a:p>
                      <a:pPr marL="742950" lvl="1" indent="-285750">
                        <a:buFont typeface="Arial"/>
                        <a:buChar char="•"/>
                      </a:pPr>
                      <a:r>
                        <a:rPr lang="en-US" dirty="0" smtClean="0"/>
                        <a:t>Poor project design</a:t>
                      </a:r>
                    </a:p>
                    <a:p>
                      <a:pPr marL="742950" lvl="1" indent="-285750">
                        <a:buFont typeface="Arial"/>
                        <a:buChar char="•"/>
                      </a:pPr>
                      <a:r>
                        <a:rPr lang="en-US" sz="1800" kern="1200" dirty="0" smtClean="0">
                          <a:solidFill>
                            <a:schemeClr val="dk1"/>
                          </a:solidFill>
                          <a:effectLst/>
                          <a:latin typeface="+mn-lt"/>
                          <a:ea typeface="+mn-ea"/>
                          <a:cs typeface="+mn-cs"/>
                        </a:rPr>
                        <a:t>No activities to sustain project outcomes</a:t>
                      </a:r>
                      <a:endParaRPr lang="en-US" sz="1600" dirty="0"/>
                    </a:p>
                  </a:txBody>
                  <a:tcPr/>
                </a:tc>
              </a:tr>
              <a:tr h="1810417">
                <a:tc>
                  <a:txBody>
                    <a:bodyPr/>
                    <a:lstStyle/>
                    <a:p>
                      <a:pPr algn="ctr"/>
                      <a:r>
                        <a:rPr lang="en-US" b="1" dirty="0" smtClean="0"/>
                        <a:t>CONTEXTUAL</a:t>
                      </a:r>
                      <a:endParaRPr lang="en-US" b="1" dirty="0"/>
                    </a:p>
                  </a:txBody>
                  <a:tcPr vert="vert270" anchor="ctr"/>
                </a:tc>
                <a:tc>
                  <a:txBody>
                    <a:bodyPr/>
                    <a:lstStyle/>
                    <a:p>
                      <a:pPr marL="742950" lvl="1" indent="-285750">
                        <a:buFont typeface="Arial"/>
                        <a:buChar char="•"/>
                      </a:pPr>
                      <a:r>
                        <a:rPr lang="en-US" dirty="0" smtClean="0"/>
                        <a:t>Country support</a:t>
                      </a:r>
                    </a:p>
                    <a:p>
                      <a:pPr marL="742950" lvl="1" indent="-285750">
                        <a:buFont typeface="Arial"/>
                        <a:buChar char="•"/>
                      </a:pPr>
                      <a:r>
                        <a:rPr lang="en-US" sz="1800" kern="1200" dirty="0" smtClean="0">
                          <a:solidFill>
                            <a:schemeClr val="dk1"/>
                          </a:solidFill>
                          <a:effectLst/>
                          <a:latin typeface="+mn-lt"/>
                          <a:ea typeface="+mn-ea"/>
                          <a:cs typeface="+mn-cs"/>
                        </a:rPr>
                        <a:t>Previous/current related initiatives (by government, global events, etc.)</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Other stakeholder support</a:t>
                      </a:r>
                      <a:endParaRPr lang="en-US" dirty="0" smtClean="0"/>
                    </a:p>
                  </a:txBody>
                  <a:tcPr/>
                </a:tc>
                <a:tc>
                  <a:txBody>
                    <a:bodyPr/>
                    <a:lstStyle/>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Other unfavorable political/ policy conditions/events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Unfavorable economic conditions/events/ drivers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Lack of country support</a:t>
                      </a:r>
                    </a:p>
                  </a:txBody>
                  <a:tcPr/>
                </a:tc>
              </a:tr>
            </a:tbl>
          </a:graphicData>
        </a:graphic>
      </p:graphicFrame>
      <p:sp>
        <p:nvSpPr>
          <p:cNvPr id="10" name="Slide Number Placeholder 9"/>
          <p:cNvSpPr>
            <a:spLocks noGrp="1"/>
          </p:cNvSpPr>
          <p:nvPr>
            <p:ph type="sldNum" sz="quarter" idx="12"/>
          </p:nvPr>
        </p:nvSpPr>
        <p:spPr/>
        <p:txBody>
          <a:bodyPr/>
          <a:lstStyle/>
          <a:p>
            <a:fld id="{E57E8261-6099-3944-BD16-2C87806A1F94}" type="slidenum">
              <a:rPr lang="en-US" smtClean="0"/>
              <a:t>23</a:t>
            </a:fld>
            <a:endParaRPr lang="en-US"/>
          </a:p>
        </p:txBody>
      </p:sp>
    </p:spTree>
    <p:extLst>
      <p:ext uri="{BB962C8B-B14F-4D97-AF65-F5344CB8AC3E}">
        <p14:creationId xmlns:p14="http://schemas.microsoft.com/office/powerpoint/2010/main" val="3235660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Autofit/>
          </a:bodyPr>
          <a:lstStyle/>
          <a:p>
            <a:r>
              <a:rPr lang="en-US" sz="2800" b="1" dirty="0" smtClean="0"/>
              <a:t>	</a:t>
            </a:r>
            <a:r>
              <a:rPr lang="en-US" sz="3200" dirty="0" smtClean="0"/>
              <a:t>From Immobility to Progress</a:t>
            </a:r>
            <a:endParaRPr lang="en-US" sz="3200" b="1" dirty="0"/>
          </a:p>
        </p:txBody>
      </p:sp>
      <p:sp>
        <p:nvSpPr>
          <p:cNvPr id="6" name="TextBox 5"/>
          <p:cNvSpPr txBox="1"/>
          <p:nvPr/>
        </p:nvSpPr>
        <p:spPr>
          <a:xfrm>
            <a:off x="5825324" y="5792187"/>
            <a:ext cx="3169387" cy="369332"/>
          </a:xfrm>
          <a:prstGeom prst="rect">
            <a:avLst/>
          </a:prstGeom>
          <a:noFill/>
        </p:spPr>
        <p:txBody>
          <a:bodyPr wrap="square" rtlCol="0">
            <a:spAutoFit/>
          </a:bodyPr>
          <a:lstStyle/>
          <a:p>
            <a:pPr algn="ctr"/>
            <a:r>
              <a:rPr lang="en-US" b="1" dirty="0" smtClean="0"/>
              <a:t>More successful</a:t>
            </a:r>
            <a:endParaRPr lang="en-US" b="1" dirty="0"/>
          </a:p>
        </p:txBody>
      </p:sp>
      <p:sp>
        <p:nvSpPr>
          <p:cNvPr id="7" name="TextBox 6"/>
          <p:cNvSpPr txBox="1"/>
          <p:nvPr/>
        </p:nvSpPr>
        <p:spPr>
          <a:xfrm>
            <a:off x="2474549" y="1952103"/>
            <a:ext cx="2063750" cy="338554"/>
          </a:xfrm>
          <a:prstGeom prst="rect">
            <a:avLst/>
          </a:prstGeom>
          <a:noFill/>
        </p:spPr>
        <p:txBody>
          <a:bodyPr wrap="square" rtlCol="0">
            <a:spAutoFit/>
          </a:bodyPr>
          <a:lstStyle>
            <a:defPPr>
              <a:defRPr lang="en-US"/>
            </a:defPPr>
            <a:lvl1pPr>
              <a:defRPr sz="1600">
                <a:solidFill>
                  <a:srgbClr val="4A452A"/>
                </a:solidFill>
              </a:defRPr>
            </a:lvl1pPr>
          </a:lstStyle>
          <a:p>
            <a:r>
              <a:rPr lang="en-US" dirty="0"/>
              <a:t>Poor project design</a:t>
            </a:r>
          </a:p>
        </p:txBody>
      </p:sp>
      <p:sp>
        <p:nvSpPr>
          <p:cNvPr id="8" name="TextBox 7"/>
          <p:cNvSpPr txBox="1"/>
          <p:nvPr/>
        </p:nvSpPr>
        <p:spPr>
          <a:xfrm>
            <a:off x="980817" y="2784241"/>
            <a:ext cx="4284129" cy="338554"/>
          </a:xfrm>
          <a:prstGeom prst="rect">
            <a:avLst/>
          </a:prstGeom>
          <a:noFill/>
        </p:spPr>
        <p:txBody>
          <a:bodyPr wrap="square" rtlCol="0">
            <a:spAutoFit/>
          </a:bodyPr>
          <a:lstStyle>
            <a:defPPr>
              <a:defRPr lang="en-US"/>
            </a:defPPr>
            <a:lvl1pPr>
              <a:defRPr>
                <a:solidFill>
                  <a:srgbClr val="4A452A"/>
                </a:solidFill>
              </a:defRPr>
            </a:lvl1pPr>
          </a:lstStyle>
          <a:p>
            <a:r>
              <a:rPr lang="en-US" sz="1600" dirty="0"/>
              <a:t>No activities to sustain project outcomes</a:t>
            </a:r>
          </a:p>
        </p:txBody>
      </p:sp>
      <p:sp>
        <p:nvSpPr>
          <p:cNvPr id="9" name="TextBox 8"/>
          <p:cNvSpPr txBox="1"/>
          <p:nvPr/>
        </p:nvSpPr>
        <p:spPr>
          <a:xfrm>
            <a:off x="2249571" y="3538437"/>
            <a:ext cx="2387600" cy="338554"/>
          </a:xfrm>
          <a:prstGeom prst="rect">
            <a:avLst/>
          </a:prstGeom>
          <a:noFill/>
        </p:spPr>
        <p:txBody>
          <a:bodyPr wrap="square" rtlCol="0">
            <a:spAutoFit/>
          </a:bodyPr>
          <a:lstStyle>
            <a:defPPr>
              <a:defRPr lang="en-US"/>
            </a:defPPr>
            <a:lvl1pPr>
              <a:defRPr sz="1600">
                <a:solidFill>
                  <a:srgbClr val="4A452A"/>
                </a:solidFill>
              </a:defRPr>
            </a:lvl1pPr>
          </a:lstStyle>
          <a:p>
            <a:r>
              <a:rPr lang="en-US" i="1" dirty="0"/>
              <a:t>Lack of country support</a:t>
            </a:r>
          </a:p>
        </p:txBody>
      </p:sp>
      <p:sp>
        <p:nvSpPr>
          <p:cNvPr id="11" name="TextBox 10"/>
          <p:cNvSpPr txBox="1"/>
          <p:nvPr/>
        </p:nvSpPr>
        <p:spPr>
          <a:xfrm>
            <a:off x="4760040" y="5074815"/>
            <a:ext cx="4265088" cy="584775"/>
          </a:xfrm>
          <a:prstGeom prst="rect">
            <a:avLst/>
          </a:prstGeom>
          <a:noFill/>
        </p:spPr>
        <p:txBody>
          <a:bodyPr wrap="square" rtlCol="0">
            <a:spAutoFit/>
          </a:bodyPr>
          <a:lstStyle>
            <a:defPPr>
              <a:defRPr lang="en-US"/>
            </a:defPPr>
            <a:lvl1pPr>
              <a:defRPr sz="1600">
                <a:solidFill>
                  <a:srgbClr val="4A452A"/>
                </a:solidFill>
              </a:defRPr>
            </a:lvl1pPr>
          </a:lstStyle>
          <a:p>
            <a:r>
              <a:rPr lang="en-US" dirty="0"/>
              <a:t>Broader adoption processes initiated using project resources</a:t>
            </a:r>
          </a:p>
        </p:txBody>
      </p:sp>
      <p:sp>
        <p:nvSpPr>
          <p:cNvPr id="14" name="TextBox 13"/>
          <p:cNvSpPr txBox="1"/>
          <p:nvPr/>
        </p:nvSpPr>
        <p:spPr>
          <a:xfrm>
            <a:off x="4821561" y="4318315"/>
            <a:ext cx="3054350" cy="338554"/>
          </a:xfrm>
          <a:prstGeom prst="rect">
            <a:avLst/>
          </a:prstGeom>
          <a:noFill/>
        </p:spPr>
        <p:txBody>
          <a:bodyPr wrap="square" rtlCol="0">
            <a:spAutoFit/>
          </a:bodyPr>
          <a:lstStyle>
            <a:defPPr>
              <a:defRPr lang="en-US"/>
            </a:defPPr>
            <a:lvl1pPr>
              <a:defRPr sz="1600">
                <a:solidFill>
                  <a:srgbClr val="4A452A"/>
                </a:solidFill>
              </a:defRPr>
            </a:lvl1pPr>
          </a:lstStyle>
          <a:p>
            <a:r>
              <a:rPr lang="en-US" i="1" dirty="0"/>
              <a:t>Other stakeholder support</a:t>
            </a:r>
          </a:p>
        </p:txBody>
      </p:sp>
      <p:sp>
        <p:nvSpPr>
          <p:cNvPr id="10" name="Slide Number Placeholder 9"/>
          <p:cNvSpPr>
            <a:spLocks noGrp="1"/>
          </p:cNvSpPr>
          <p:nvPr>
            <p:ph type="sldNum" sz="quarter" idx="12"/>
          </p:nvPr>
        </p:nvSpPr>
        <p:spPr/>
        <p:txBody>
          <a:bodyPr/>
          <a:lstStyle/>
          <a:p>
            <a:fld id="{E57E8261-6099-3944-BD16-2C87806A1F94}" type="slidenum">
              <a:rPr lang="en-US" smtClean="0"/>
              <a:t>24</a:t>
            </a:fld>
            <a:endParaRPr lang="en-US"/>
          </a:p>
        </p:txBody>
      </p:sp>
      <p:cxnSp>
        <p:nvCxnSpPr>
          <p:cNvPr id="18" name="Straight Arrow Connector 17"/>
          <p:cNvCxnSpPr/>
          <p:nvPr/>
        </p:nvCxnSpPr>
        <p:spPr>
          <a:xfrm>
            <a:off x="2556589" y="5970795"/>
            <a:ext cx="4024604" cy="0"/>
          </a:xfrm>
          <a:prstGeom prst="straightConnector1">
            <a:avLst/>
          </a:prstGeom>
          <a:ln w="53975">
            <a:solidFill>
              <a:schemeClr val="bg2">
                <a:lumMod val="25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2908986" y="5970795"/>
            <a:ext cx="3312367" cy="369332"/>
          </a:xfrm>
          <a:prstGeom prst="rect">
            <a:avLst/>
          </a:prstGeom>
          <a:noFill/>
        </p:spPr>
        <p:txBody>
          <a:bodyPr wrap="square" rtlCol="0">
            <a:spAutoFit/>
          </a:bodyPr>
          <a:lstStyle/>
          <a:p>
            <a:pPr algn="ctr"/>
            <a:r>
              <a:rPr lang="en-US" b="1" dirty="0" smtClean="0"/>
              <a:t>EXTENT OF BROADER ADOPTION</a:t>
            </a:r>
            <a:endParaRPr lang="en-US" b="1" dirty="0"/>
          </a:p>
        </p:txBody>
      </p:sp>
      <p:sp>
        <p:nvSpPr>
          <p:cNvPr id="24" name="TextBox 23"/>
          <p:cNvSpPr txBox="1"/>
          <p:nvPr/>
        </p:nvSpPr>
        <p:spPr>
          <a:xfrm>
            <a:off x="127792" y="5792187"/>
            <a:ext cx="3169387" cy="369332"/>
          </a:xfrm>
          <a:prstGeom prst="rect">
            <a:avLst/>
          </a:prstGeom>
          <a:noFill/>
        </p:spPr>
        <p:txBody>
          <a:bodyPr wrap="square" rtlCol="0">
            <a:spAutoFit/>
          </a:bodyPr>
          <a:lstStyle/>
          <a:p>
            <a:pPr algn="ctr"/>
            <a:r>
              <a:rPr lang="en-US" b="1" dirty="0"/>
              <a:t>L</a:t>
            </a:r>
            <a:r>
              <a:rPr lang="en-US" b="1" dirty="0" smtClean="0"/>
              <a:t>ess successful</a:t>
            </a:r>
            <a:endParaRPr lang="en-US" b="1" dirty="0"/>
          </a:p>
        </p:txBody>
      </p:sp>
      <p:graphicFrame>
        <p:nvGraphicFramePr>
          <p:cNvPr id="16" name="Chart 15"/>
          <p:cNvGraphicFramePr>
            <a:graphicFrameLocks/>
          </p:cNvGraphicFramePr>
          <p:nvPr>
            <p:extLst>
              <p:ext uri="{D42A27DB-BD31-4B8C-83A1-F6EECF244321}">
                <p14:modId xmlns:p14="http://schemas.microsoft.com/office/powerpoint/2010/main" val="535308690"/>
              </p:ext>
            </p:extLst>
          </p:nvPr>
        </p:nvGraphicFramePr>
        <p:xfrm>
          <a:off x="478363" y="1115569"/>
          <a:ext cx="8229600" cy="43616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2924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Factors Affecting Progress Toward Impact at Project Completion</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746988"/>
              </p:ext>
            </p:extLst>
          </p:nvPr>
        </p:nvGraphicFramePr>
        <p:xfrm>
          <a:off x="560917" y="1475426"/>
          <a:ext cx="8125883" cy="4230653"/>
        </p:xfrm>
        <a:graphic>
          <a:graphicData uri="http://schemas.openxmlformats.org/drawingml/2006/table">
            <a:tbl>
              <a:tblPr firstRow="1" bandCol="1">
                <a:tableStyleId>{F5AB1C69-6EDB-4FF4-983F-18BD219EF322}</a:tableStyleId>
              </a:tblPr>
              <a:tblGrid>
                <a:gridCol w="802217"/>
                <a:gridCol w="3714750"/>
                <a:gridCol w="3608916"/>
              </a:tblGrid>
              <a:tr h="585221">
                <a:tc>
                  <a:txBody>
                    <a:bodyPr/>
                    <a:lstStyle/>
                    <a:p>
                      <a:endParaRPr lang="en-US" dirty="0"/>
                    </a:p>
                  </a:txBody>
                  <a:tcPr/>
                </a:tc>
                <a:tc>
                  <a:txBody>
                    <a:bodyPr/>
                    <a:lstStyle/>
                    <a:p>
                      <a:pPr algn="ctr"/>
                      <a:r>
                        <a:rPr lang="en-US" dirty="0" smtClean="0"/>
                        <a:t>CONTRIBUTING FACTORS</a:t>
                      </a:r>
                      <a:endParaRPr lang="en-US" dirty="0"/>
                    </a:p>
                  </a:txBody>
                  <a:tcPr/>
                </a:tc>
                <a:tc>
                  <a:txBody>
                    <a:bodyPr/>
                    <a:lstStyle/>
                    <a:p>
                      <a:pPr algn="ctr"/>
                      <a:r>
                        <a:rPr lang="en-US" dirty="0" smtClean="0"/>
                        <a:t>HINDERING FACTORS</a:t>
                      </a:r>
                      <a:endParaRPr lang="en-US" dirty="0"/>
                    </a:p>
                  </a:txBody>
                  <a:tcPr/>
                </a:tc>
              </a:tr>
              <a:tr h="1835015">
                <a:tc>
                  <a:txBody>
                    <a:bodyPr/>
                    <a:lstStyle/>
                    <a:p>
                      <a:pPr lvl="1" algn="ctr"/>
                      <a:r>
                        <a:rPr lang="en-US" b="1" dirty="0" smtClean="0"/>
                        <a:t>PROJECT-RELATED</a:t>
                      </a:r>
                      <a:endParaRPr lang="en-US" b="1" dirty="0"/>
                    </a:p>
                  </a:txBody>
                  <a:tcPr vert="vert270" anchor="ctr"/>
                </a:tc>
                <a:tc>
                  <a:txBody>
                    <a:bodyPr/>
                    <a:lstStyle/>
                    <a:p>
                      <a:pPr marL="742950" lvl="1" indent="-285750">
                        <a:buFont typeface="Arial"/>
                        <a:buChar char="•"/>
                      </a:pPr>
                      <a:r>
                        <a:rPr lang="en-US" dirty="0" smtClean="0"/>
                        <a:t>Good engagement of stakeholders</a:t>
                      </a:r>
                    </a:p>
                    <a:p>
                      <a:pPr marL="742950" lvl="1" indent="-285750">
                        <a:buFont typeface="Arial"/>
                        <a:buChar char="•"/>
                      </a:pPr>
                      <a:r>
                        <a:rPr lang="en-US" dirty="0" smtClean="0"/>
                        <a:t>Highly relevant technology/approach</a:t>
                      </a:r>
                    </a:p>
                    <a:p>
                      <a:pPr marL="742950" lvl="1" indent="-285750">
                        <a:buFont typeface="Arial"/>
                        <a:buChar char="•"/>
                      </a:pPr>
                      <a:r>
                        <a:rPr lang="en-US" sz="1600" i="1" dirty="0" smtClean="0"/>
                        <a:t>Broader adoption processes initiated using project resources</a:t>
                      </a:r>
                      <a:endParaRPr lang="en-US" dirty="0"/>
                    </a:p>
                  </a:txBody>
                  <a:tcPr/>
                </a:tc>
                <a:tc>
                  <a:txBody>
                    <a:bodyPr/>
                    <a:lstStyle/>
                    <a:p>
                      <a:pPr marL="742950" lvl="1" indent="-285750">
                        <a:buFont typeface="Arial"/>
                        <a:buChar char="•"/>
                      </a:pPr>
                      <a:r>
                        <a:rPr lang="en-US" dirty="0" smtClean="0"/>
                        <a:t>Poor project design</a:t>
                      </a:r>
                    </a:p>
                    <a:p>
                      <a:pPr marL="742950" lvl="1" indent="-285750">
                        <a:buFont typeface="Arial"/>
                        <a:buChar char="•"/>
                      </a:pPr>
                      <a:r>
                        <a:rPr lang="en-US" sz="1800" kern="1200" dirty="0" smtClean="0">
                          <a:solidFill>
                            <a:schemeClr val="dk1"/>
                          </a:solidFill>
                          <a:effectLst/>
                          <a:latin typeface="+mn-lt"/>
                          <a:ea typeface="+mn-ea"/>
                          <a:cs typeface="+mn-cs"/>
                        </a:rPr>
                        <a:t>No activities to sustain project outcomes</a:t>
                      </a:r>
                      <a:endParaRPr lang="en-US" sz="1600" dirty="0"/>
                    </a:p>
                  </a:txBody>
                  <a:tcPr/>
                </a:tc>
              </a:tr>
              <a:tr h="1810417">
                <a:tc>
                  <a:txBody>
                    <a:bodyPr/>
                    <a:lstStyle/>
                    <a:p>
                      <a:pPr algn="ctr"/>
                      <a:r>
                        <a:rPr lang="en-US" b="1" dirty="0" smtClean="0"/>
                        <a:t>CONTEXTUAL</a:t>
                      </a:r>
                      <a:endParaRPr lang="en-US" b="1" dirty="0"/>
                    </a:p>
                  </a:txBody>
                  <a:tcPr vert="vert270" anchor="ctr"/>
                </a:tc>
                <a:tc>
                  <a:txBody>
                    <a:bodyPr/>
                    <a:lstStyle/>
                    <a:p>
                      <a:pPr marL="742950" lvl="1" indent="-285750">
                        <a:buFont typeface="Arial"/>
                        <a:buChar char="•"/>
                      </a:pPr>
                      <a:r>
                        <a:rPr lang="en-US" dirty="0" smtClean="0"/>
                        <a:t>Country support</a:t>
                      </a:r>
                    </a:p>
                    <a:p>
                      <a:pPr marL="742950" lvl="1" indent="-285750">
                        <a:buFont typeface="Arial"/>
                        <a:buChar char="•"/>
                      </a:pPr>
                      <a:r>
                        <a:rPr lang="en-US" sz="1800" kern="1200" dirty="0" smtClean="0">
                          <a:solidFill>
                            <a:schemeClr val="dk1"/>
                          </a:solidFill>
                          <a:effectLst/>
                          <a:latin typeface="+mn-lt"/>
                          <a:ea typeface="+mn-ea"/>
                          <a:cs typeface="+mn-cs"/>
                        </a:rPr>
                        <a:t>Previous/current related initiatives (by government, global events, etc.)</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Other stakeholder support</a:t>
                      </a:r>
                      <a:endParaRPr lang="en-US" dirty="0" smtClean="0"/>
                    </a:p>
                  </a:txBody>
                  <a:tcPr/>
                </a:tc>
                <a:tc>
                  <a:txBody>
                    <a:bodyPr/>
                    <a:lstStyle/>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Other unfavorable political/ policy conditions/events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800" kern="1200" dirty="0" smtClean="0">
                          <a:solidFill>
                            <a:schemeClr val="dk1"/>
                          </a:solidFill>
                          <a:effectLst/>
                          <a:latin typeface="+mn-lt"/>
                          <a:ea typeface="+mn-ea"/>
                          <a:cs typeface="+mn-cs"/>
                        </a:rPr>
                        <a:t>Unfavorable economic conditions/events/ drivers</a:t>
                      </a:r>
                      <a:endParaRPr lang="en-US" sz="1800" kern="1200" baseline="0" dirty="0" smtClean="0">
                        <a:solidFill>
                          <a:schemeClr val="dk1"/>
                        </a:solidFill>
                        <a:effectLst/>
                        <a:latin typeface="+mn-lt"/>
                        <a:ea typeface="+mn-ea"/>
                        <a:cs typeface="+mn-cs"/>
                      </a:endParaRPr>
                    </a:p>
                    <a:p>
                      <a:pPr marL="742950" marR="0" lvl="1" indent="-285750" algn="l" defTabSz="457200" rtl="0" eaLnBrk="1" fontAlgn="auto" latinLnBrk="0" hangingPunct="1">
                        <a:lnSpc>
                          <a:spcPct val="100000"/>
                        </a:lnSpc>
                        <a:spcBef>
                          <a:spcPts val="0"/>
                        </a:spcBef>
                        <a:spcAft>
                          <a:spcPts val="0"/>
                        </a:spcAft>
                        <a:buClrTx/>
                        <a:buSzTx/>
                        <a:buFont typeface="Arial"/>
                        <a:buChar char="•"/>
                        <a:tabLst/>
                        <a:defRPr/>
                      </a:pPr>
                      <a:r>
                        <a:rPr lang="en-US" sz="1600" i="1" dirty="0" smtClean="0"/>
                        <a:t>Lack of country support</a:t>
                      </a:r>
                    </a:p>
                  </a:txBody>
                  <a:tcPr/>
                </a:tc>
              </a:tr>
            </a:tbl>
          </a:graphicData>
        </a:graphic>
      </p:graphicFrame>
      <p:sp>
        <p:nvSpPr>
          <p:cNvPr id="3" name="Rectangle 2"/>
          <p:cNvSpPr/>
          <p:nvPr/>
        </p:nvSpPr>
        <p:spPr>
          <a:xfrm>
            <a:off x="1353312" y="2057400"/>
            <a:ext cx="7333488" cy="1801368"/>
          </a:xfrm>
          <a:prstGeom prst="rect">
            <a:avLst/>
          </a:prstGeom>
          <a:noFill/>
          <a:ln w="762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1353312" y="3858768"/>
            <a:ext cx="7333488" cy="722376"/>
            <a:chOff x="1353312" y="3858768"/>
            <a:chExt cx="7333488" cy="722376"/>
          </a:xfrm>
        </p:grpSpPr>
        <p:sp>
          <p:nvSpPr>
            <p:cNvPr id="6" name="Rectangle 5"/>
            <p:cNvSpPr/>
            <p:nvPr/>
          </p:nvSpPr>
          <p:spPr>
            <a:xfrm>
              <a:off x="1353312" y="3858768"/>
              <a:ext cx="7333488" cy="722376"/>
            </a:xfrm>
            <a:prstGeom prst="rect">
              <a:avLst/>
            </a:prstGeom>
            <a:solidFill>
              <a:schemeClr val="accent2">
                <a:lumMod val="75000"/>
                <a:alpha val="51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159252" y="3968496"/>
              <a:ext cx="3867912" cy="461665"/>
            </a:xfrm>
            <a:prstGeom prst="rect">
              <a:avLst/>
            </a:prstGeom>
            <a:noFill/>
          </p:spPr>
          <p:txBody>
            <a:bodyPr wrap="square" rtlCol="0">
              <a:spAutoFit/>
            </a:bodyPr>
            <a:lstStyle/>
            <a:p>
              <a:r>
                <a:rPr lang="en-US" sz="2400" b="1" dirty="0" smtClean="0">
                  <a:ln>
                    <a:solidFill>
                      <a:srgbClr val="C00000"/>
                    </a:solidFill>
                  </a:ln>
                  <a:solidFill>
                    <a:srgbClr val="FFFF00"/>
                  </a:solidFill>
                </a:rPr>
                <a:t>REALM OF GEF CONTROL</a:t>
              </a:r>
              <a:endParaRPr lang="en-US" sz="2400" b="1" dirty="0">
                <a:ln>
                  <a:solidFill>
                    <a:srgbClr val="C00000"/>
                  </a:solidFill>
                </a:ln>
                <a:solidFill>
                  <a:srgbClr val="FFFF00"/>
                </a:solidFill>
              </a:endParaRPr>
            </a:p>
          </p:txBody>
        </p:sp>
      </p:grpSp>
      <p:sp>
        <p:nvSpPr>
          <p:cNvPr id="10" name="Slide Number Placeholder 9"/>
          <p:cNvSpPr>
            <a:spLocks noGrp="1"/>
          </p:cNvSpPr>
          <p:nvPr>
            <p:ph type="sldNum" sz="quarter" idx="12"/>
          </p:nvPr>
        </p:nvSpPr>
        <p:spPr/>
        <p:txBody>
          <a:bodyPr/>
          <a:lstStyle/>
          <a:p>
            <a:fld id="{E57E8261-6099-3944-BD16-2C87806A1F94}" type="slidenum">
              <a:rPr lang="en-US" smtClean="0"/>
              <a:t>25</a:t>
            </a:fld>
            <a:endParaRPr lang="en-US"/>
          </a:p>
        </p:txBody>
      </p:sp>
    </p:spTree>
    <p:extLst>
      <p:ext uri="{BB962C8B-B14F-4D97-AF65-F5344CB8AC3E}">
        <p14:creationId xmlns:p14="http://schemas.microsoft.com/office/powerpoint/2010/main" val="391678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2000"/>
                                        <p:tgtEl>
                                          <p:spTgt spid="3"/>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t>Issue 3</a:t>
            </a:r>
            <a:endParaRPr lang="en-US" b="1" dirty="0"/>
          </a:p>
        </p:txBody>
      </p:sp>
      <p:sp>
        <p:nvSpPr>
          <p:cNvPr id="3" name="Content Placeholder 2"/>
          <p:cNvSpPr>
            <a:spLocks noGrp="1"/>
          </p:cNvSpPr>
          <p:nvPr>
            <p:ph idx="1"/>
          </p:nvPr>
        </p:nvSpPr>
        <p:spPr>
          <a:xfrm>
            <a:off x="381000" y="1447800"/>
            <a:ext cx="8382000" cy="4876800"/>
          </a:xfrm>
        </p:spPr>
        <p:txBody>
          <a:bodyPr>
            <a:normAutofit fontScale="92500" lnSpcReduction="20000"/>
          </a:bodyPr>
          <a:lstStyle/>
          <a:p>
            <a:r>
              <a:rPr lang="en-US" sz="2400" dirty="0" smtClean="0"/>
              <a:t>Project design issues hindered 74% of less successful projects</a:t>
            </a:r>
          </a:p>
          <a:p>
            <a:r>
              <a:rPr lang="en-US" sz="2400" dirty="0" smtClean="0"/>
              <a:t>These projects were also more susceptible to negative contextual conditions</a:t>
            </a:r>
          </a:p>
          <a:p>
            <a:r>
              <a:rPr lang="en-US" sz="2400" dirty="0"/>
              <a:t>Projects that </a:t>
            </a:r>
            <a:r>
              <a:rPr lang="en-US" sz="2400" dirty="0" smtClean="0"/>
              <a:t>engage </a:t>
            </a:r>
            <a:r>
              <a:rPr lang="en-US" sz="2400" dirty="0"/>
              <a:t>stakeholders and that include activities to broader adoption during implementation tend to fare well despite unfavorable contextual </a:t>
            </a:r>
            <a:r>
              <a:rPr lang="en-US" sz="2400" dirty="0" smtClean="0"/>
              <a:t>conditions</a:t>
            </a:r>
          </a:p>
          <a:p>
            <a:r>
              <a:rPr lang="en-US" sz="2400" b="1" dirty="0"/>
              <a:t>Project design and implementation should </a:t>
            </a:r>
            <a:r>
              <a:rPr lang="en-US" sz="2400" b="1" dirty="0" smtClean="0"/>
              <a:t>ensure engagement of stakeholders and allocation of resources towards activities supporting broader adoption</a:t>
            </a:r>
          </a:p>
          <a:p>
            <a:r>
              <a:rPr lang="en-US" sz="2400" dirty="0" smtClean="0"/>
              <a:t>A community of practice on broader adoption could bring together country and agency experiences and include expertise from STAP, the Evaluation Office and the Secretariat</a:t>
            </a:r>
            <a:endParaRPr lang="en-US" sz="2000" dirty="0" smtClean="0"/>
          </a:p>
        </p:txBody>
      </p:sp>
      <p:sp>
        <p:nvSpPr>
          <p:cNvPr id="5" name="Slide Number Placeholder 4"/>
          <p:cNvSpPr>
            <a:spLocks noGrp="1"/>
          </p:cNvSpPr>
          <p:nvPr>
            <p:ph type="sldNum" sz="quarter" idx="12"/>
          </p:nvPr>
        </p:nvSpPr>
        <p:spPr/>
        <p:txBody>
          <a:bodyPr/>
          <a:lstStyle/>
          <a:p>
            <a:fld id="{E57E8261-6099-3944-BD16-2C87806A1F94}" type="slidenum">
              <a:rPr lang="en-US" smtClean="0"/>
              <a:t>26</a:t>
            </a:fld>
            <a:endParaRPr lang="en-US"/>
          </a:p>
        </p:txBody>
      </p:sp>
    </p:spTree>
    <p:extLst>
      <p:ext uri="{BB962C8B-B14F-4D97-AF65-F5344CB8AC3E}">
        <p14:creationId xmlns:p14="http://schemas.microsoft.com/office/powerpoint/2010/main" val="952357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Project cycle: analysis has now moved from September 30 2012 to include June 30 2013</a:t>
            </a:r>
          </a:p>
          <a:p>
            <a:r>
              <a:rPr lang="en-US" dirty="0" smtClean="0"/>
              <a:t>Final report will go to September 30, 2013</a:t>
            </a:r>
          </a:p>
          <a:p>
            <a:r>
              <a:rPr lang="en-US" dirty="0" smtClean="0"/>
              <a:t>Indicative finding: standard of 18 months from Council approval to CEO endorsement is not met for more than 50% of FSPs</a:t>
            </a:r>
          </a:p>
          <a:p>
            <a:r>
              <a:rPr lang="en-US" dirty="0" smtClean="0"/>
              <a:t>Further analysis is done for reasons why</a:t>
            </a:r>
          </a:p>
          <a:p>
            <a:r>
              <a:rPr lang="en-US" dirty="0"/>
              <a:t>R</a:t>
            </a:r>
            <a:r>
              <a:rPr lang="en-US" dirty="0" smtClean="0"/>
              <a:t>eplenishment should discuss project cycle issues at its third meeting in December</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27</a:t>
            </a:fld>
            <a:endParaRPr lang="en-US" dirty="0"/>
          </a:p>
        </p:txBody>
      </p:sp>
    </p:spTree>
    <p:extLst>
      <p:ext uri="{BB962C8B-B14F-4D97-AF65-F5344CB8AC3E}">
        <p14:creationId xmlns:p14="http://schemas.microsoft.com/office/powerpoint/2010/main" val="1790328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than 50%...</a:t>
            </a:r>
            <a:endParaRPr lang="en-US" dirty="0"/>
          </a:p>
        </p:txBody>
      </p:sp>
      <p:sp>
        <p:nvSpPr>
          <p:cNvPr id="5" name="Slide Number Placeholder 4"/>
          <p:cNvSpPr>
            <a:spLocks noGrp="1"/>
          </p:cNvSpPr>
          <p:nvPr>
            <p:ph type="sldNum" sz="quarter" idx="12"/>
          </p:nvPr>
        </p:nvSpPr>
        <p:spPr/>
        <p:txBody>
          <a:bodyPr/>
          <a:lstStyle/>
          <a:p>
            <a:fld id="{0A18BB9B-FC19-46D0-A5CB-FBDD8B486E5D}" type="slidenum">
              <a:rPr lang="en-US" smtClean="0"/>
              <a:t>28</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1676400"/>
            <a:ext cx="8591550" cy="4393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476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But FSPs under programmatic approaches seem to go faster…</a:t>
            </a:r>
            <a:endParaRPr lang="en-US" sz="2800" dirty="0"/>
          </a:p>
        </p:txBody>
      </p:sp>
      <p:sp>
        <p:nvSpPr>
          <p:cNvPr id="5" name="Slide Number Placeholder 4"/>
          <p:cNvSpPr>
            <a:spLocks noGrp="1"/>
          </p:cNvSpPr>
          <p:nvPr>
            <p:ph type="sldNum" sz="quarter" idx="12"/>
          </p:nvPr>
        </p:nvSpPr>
        <p:spPr/>
        <p:txBody>
          <a:bodyPr/>
          <a:lstStyle/>
          <a:p>
            <a:fld id="{0A18BB9B-FC19-46D0-A5CB-FBDD8B486E5D}" type="slidenum">
              <a:rPr lang="en-US" smtClean="0"/>
              <a:t>29</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112" y="1600200"/>
            <a:ext cx="8299888"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989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Portfolio</a:t>
            </a:r>
          </a:p>
          <a:p>
            <a:r>
              <a:rPr lang="en-US" dirty="0" smtClean="0"/>
              <a:t>Programming</a:t>
            </a:r>
          </a:p>
          <a:p>
            <a:r>
              <a:rPr lang="en-US" dirty="0" smtClean="0"/>
              <a:t>Impact</a:t>
            </a:r>
          </a:p>
          <a:p>
            <a:r>
              <a:rPr lang="en-US" dirty="0" smtClean="0"/>
              <a:t>Performance/project cycle</a:t>
            </a:r>
          </a:p>
          <a:p>
            <a:r>
              <a:rPr lang="en-US" dirty="0" smtClean="0"/>
              <a:t>Results based management</a:t>
            </a:r>
          </a:p>
          <a:p>
            <a:r>
              <a:rPr lang="en-US" dirty="0" smtClean="0"/>
              <a:t>Work in progress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a:t>
            </a:fld>
            <a:endParaRPr lang="en-US" dirty="0"/>
          </a:p>
        </p:txBody>
      </p:sp>
    </p:spTree>
    <p:extLst>
      <p:ext uri="{BB962C8B-B14F-4D97-AF65-F5344CB8AC3E}">
        <p14:creationId xmlns:p14="http://schemas.microsoft.com/office/powerpoint/2010/main" val="92378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4</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The reasons for the failure to meet the 18 month standard are still subject of further analysis</a:t>
            </a:r>
          </a:p>
          <a:p>
            <a:r>
              <a:rPr lang="en-US" dirty="0" smtClean="0"/>
              <a:t>The Secretariat in its responses to PIFs and CEO endorsement requests has been timely; other factors are being explored</a:t>
            </a:r>
          </a:p>
          <a:p>
            <a:r>
              <a:rPr lang="en-US" b="1" dirty="0" smtClean="0"/>
              <a:t>The project cycle remains slow and cumbersome and will need to become an issue for discussion in the third replenishment meeting, when the final analysis of OPS5 is available</a:t>
            </a:r>
            <a:endParaRPr lang="en-US" b="1" dirty="0"/>
          </a:p>
        </p:txBody>
      </p:sp>
      <p:sp>
        <p:nvSpPr>
          <p:cNvPr id="4" name="Slide Number Placeholder 3"/>
          <p:cNvSpPr>
            <a:spLocks noGrp="1"/>
          </p:cNvSpPr>
          <p:nvPr>
            <p:ph type="sldNum" sz="quarter" idx="12"/>
          </p:nvPr>
        </p:nvSpPr>
        <p:spPr/>
        <p:txBody>
          <a:bodyPr/>
          <a:lstStyle/>
          <a:p>
            <a:fld id="{0A18BB9B-FC19-46D0-A5CB-FBDD8B486E5D}" type="slidenum">
              <a:rPr lang="en-US" smtClean="0"/>
              <a:t>30</a:t>
            </a:fld>
            <a:endParaRPr lang="en-US" dirty="0"/>
          </a:p>
        </p:txBody>
      </p:sp>
    </p:spTree>
    <p:extLst>
      <p:ext uri="{BB962C8B-B14F-4D97-AF65-F5344CB8AC3E}">
        <p14:creationId xmlns:p14="http://schemas.microsoft.com/office/powerpoint/2010/main" val="1664892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RBM &amp; M&amp;E</a:t>
            </a:r>
            <a:endParaRPr lang="en-US" dirty="0"/>
          </a:p>
        </p:txBody>
      </p:sp>
      <p:sp>
        <p:nvSpPr>
          <p:cNvPr id="3" name="Content Placeholder 2"/>
          <p:cNvSpPr>
            <a:spLocks noGrp="1"/>
          </p:cNvSpPr>
          <p:nvPr>
            <p:ph idx="1"/>
          </p:nvPr>
        </p:nvSpPr>
        <p:spPr>
          <a:xfrm>
            <a:off x="457200" y="1646237"/>
            <a:ext cx="8229600" cy="4754563"/>
          </a:xfrm>
        </p:spPr>
        <p:txBody>
          <a:bodyPr>
            <a:normAutofit fontScale="77500" lnSpcReduction="20000"/>
          </a:bodyPr>
          <a:lstStyle/>
          <a:p>
            <a:r>
              <a:rPr lang="en-US" dirty="0" smtClean="0"/>
              <a:t>GEF-5 increased the number of goals, objectives, targets, indicators and tracking tools</a:t>
            </a:r>
          </a:p>
          <a:p>
            <a:r>
              <a:rPr lang="en-US" dirty="0" smtClean="0"/>
              <a:t>Compliance with monitoring requirements has gone down over GEF-4 and GEF-5</a:t>
            </a:r>
          </a:p>
          <a:p>
            <a:pPr lvl="1"/>
            <a:r>
              <a:rPr lang="en-US" dirty="0" smtClean="0"/>
              <a:t>M&amp;E ratings are slowly decreasing</a:t>
            </a:r>
          </a:p>
          <a:p>
            <a:pPr lvl="1"/>
            <a:r>
              <a:rPr lang="en-US" dirty="0" smtClean="0"/>
              <a:t>Data generated through GEF support are not always institutionally safeguarded or available</a:t>
            </a:r>
          </a:p>
          <a:p>
            <a:r>
              <a:rPr lang="en-US" dirty="0"/>
              <a:t>The </a:t>
            </a:r>
            <a:r>
              <a:rPr lang="en-US" dirty="0" smtClean="0"/>
              <a:t>cost </a:t>
            </a:r>
            <a:r>
              <a:rPr lang="en-US" dirty="0"/>
              <a:t>of monitoring increases if many indicators and targets are </a:t>
            </a:r>
            <a:r>
              <a:rPr lang="en-US" dirty="0" smtClean="0"/>
              <a:t>adopted – M&amp;E budgeting may not have been sufficient</a:t>
            </a:r>
          </a:p>
          <a:p>
            <a:r>
              <a:rPr lang="en-US" dirty="0" smtClean="0"/>
              <a:t>RBM and monitoring need to find the right balance between funding for operations and funding for data gathering and analysis</a:t>
            </a:r>
          </a:p>
        </p:txBody>
      </p:sp>
      <p:sp>
        <p:nvSpPr>
          <p:cNvPr id="4" name="Slide Number Placeholder 3"/>
          <p:cNvSpPr>
            <a:spLocks noGrp="1"/>
          </p:cNvSpPr>
          <p:nvPr>
            <p:ph type="sldNum" sz="quarter" idx="12"/>
          </p:nvPr>
        </p:nvSpPr>
        <p:spPr/>
        <p:txBody>
          <a:bodyPr/>
          <a:lstStyle/>
          <a:p>
            <a:fld id="{0A18BB9B-FC19-46D0-A5CB-FBDD8B486E5D}" type="slidenum">
              <a:rPr lang="en-US" smtClean="0"/>
              <a:t>31</a:t>
            </a:fld>
            <a:endParaRPr lang="en-US" dirty="0"/>
          </a:p>
        </p:txBody>
      </p:sp>
    </p:spTree>
    <p:extLst>
      <p:ext uri="{BB962C8B-B14F-4D97-AF65-F5344CB8AC3E}">
        <p14:creationId xmlns:p14="http://schemas.microsoft.com/office/powerpoint/2010/main" val="253201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RBM and monitoring issue</a:t>
            </a:r>
            <a:endParaRPr lang="en-US" dirty="0"/>
          </a:p>
        </p:txBody>
      </p:sp>
      <p:sp>
        <p:nvSpPr>
          <p:cNvPr id="3" name="Content Placeholder 2"/>
          <p:cNvSpPr>
            <a:spLocks noGrp="1"/>
          </p:cNvSpPr>
          <p:nvPr>
            <p:ph idx="1"/>
          </p:nvPr>
        </p:nvSpPr>
        <p:spPr>
          <a:xfrm>
            <a:off x="457200" y="1447800"/>
            <a:ext cx="8229600" cy="5029199"/>
          </a:xfrm>
        </p:spPr>
        <p:txBody>
          <a:bodyPr>
            <a:normAutofit lnSpcReduction="10000"/>
          </a:bodyPr>
          <a:lstStyle/>
          <a:p>
            <a:r>
              <a:rPr lang="en-US" dirty="0"/>
              <a:t>No assessment of costs and benefits of adequate monitoring of the full list of GEF-5 indicators was presented to the fifth replenishment </a:t>
            </a:r>
          </a:p>
          <a:p>
            <a:r>
              <a:rPr lang="en-US" dirty="0" smtClean="0"/>
              <a:t>Ongoing work on tracking tools puts a question mark on the completeness and reliability of the data reported in AMR part 2</a:t>
            </a:r>
          </a:p>
          <a:p>
            <a:r>
              <a:rPr lang="en-US" dirty="0" smtClean="0"/>
              <a:t>The GEF may want to measure too much in too great a detail</a:t>
            </a:r>
          </a:p>
        </p:txBody>
      </p:sp>
      <p:sp>
        <p:nvSpPr>
          <p:cNvPr id="4" name="Slide Number Placeholder 3"/>
          <p:cNvSpPr>
            <a:spLocks noGrp="1"/>
          </p:cNvSpPr>
          <p:nvPr>
            <p:ph type="sldNum" sz="quarter" idx="12"/>
          </p:nvPr>
        </p:nvSpPr>
        <p:spPr/>
        <p:txBody>
          <a:bodyPr/>
          <a:lstStyle/>
          <a:p>
            <a:fld id="{0A18BB9B-FC19-46D0-A5CB-FBDD8B486E5D}" type="slidenum">
              <a:rPr lang="en-US" smtClean="0"/>
              <a:t>32</a:t>
            </a:fld>
            <a:endParaRPr lang="en-US" dirty="0"/>
          </a:p>
        </p:txBody>
      </p:sp>
    </p:spTree>
    <p:extLst>
      <p:ext uri="{BB962C8B-B14F-4D97-AF65-F5344CB8AC3E}">
        <p14:creationId xmlns:p14="http://schemas.microsoft.com/office/powerpoint/2010/main" val="2271864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GEF-6 increasing the burden?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GEF-6 proposals present a significant increase in goals, objectives, programs and components</a:t>
            </a:r>
          </a:p>
          <a:p>
            <a:r>
              <a:rPr lang="en-US" dirty="0" smtClean="0"/>
              <a:t>SGP as example: it is proposed to introduce 4 programs within SGP, whereas in GEF-5 SGP had no sub-programs</a:t>
            </a:r>
          </a:p>
          <a:p>
            <a:r>
              <a:rPr lang="en-US" dirty="0" smtClean="0"/>
              <a:t>The on-going joint evaluation of SGP indicates that M&amp;E and RBM in SGP is unrealistic; adding programs will potentially inflate the problem</a:t>
            </a:r>
          </a:p>
          <a:p>
            <a:r>
              <a:rPr lang="en-US" dirty="0" smtClean="0"/>
              <a:t>The first phase findings will become available shortly and could be taken up</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33</a:t>
            </a:fld>
            <a:endParaRPr lang="en-US" dirty="0"/>
          </a:p>
        </p:txBody>
      </p:sp>
    </p:spTree>
    <p:extLst>
      <p:ext uri="{BB962C8B-B14F-4D97-AF65-F5344CB8AC3E}">
        <p14:creationId xmlns:p14="http://schemas.microsoft.com/office/powerpoint/2010/main" val="219137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5</a:t>
            </a:r>
            <a:endParaRPr lang="en-US" dirty="0"/>
          </a:p>
        </p:txBody>
      </p:sp>
      <p:sp>
        <p:nvSpPr>
          <p:cNvPr id="3" name="Content Placeholder 2"/>
          <p:cNvSpPr>
            <a:spLocks noGrp="1"/>
          </p:cNvSpPr>
          <p:nvPr>
            <p:ph idx="1"/>
          </p:nvPr>
        </p:nvSpPr>
        <p:spPr/>
        <p:txBody>
          <a:bodyPr/>
          <a:lstStyle/>
          <a:p>
            <a:pPr marL="0" indent="0">
              <a:buNone/>
            </a:pPr>
            <a:r>
              <a:rPr lang="en-US" b="1" dirty="0"/>
              <a:t>The GEF should consider reducing the burden of </a:t>
            </a:r>
            <a:r>
              <a:rPr lang="en-US" b="1" dirty="0" smtClean="0"/>
              <a:t>targets</a:t>
            </a:r>
            <a:r>
              <a:rPr lang="en-US" b="1" dirty="0"/>
              <a:t>, indicators and tracking tools and reform its results based management system accordingly, so that what gets measured gets measured better, more reliable and more consistent </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34</a:t>
            </a:fld>
            <a:endParaRPr lang="en-US" dirty="0"/>
          </a:p>
        </p:txBody>
      </p:sp>
    </p:spTree>
    <p:extLst>
      <p:ext uri="{BB962C8B-B14F-4D97-AF65-F5344CB8AC3E}">
        <p14:creationId xmlns:p14="http://schemas.microsoft.com/office/powerpoint/2010/main" val="2332904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in Progress</a:t>
            </a:r>
            <a:endParaRPr lang="en-US" dirty="0"/>
          </a:p>
        </p:txBody>
      </p:sp>
      <p:sp>
        <p:nvSpPr>
          <p:cNvPr id="3" name="Content Placeholder 2"/>
          <p:cNvSpPr>
            <a:spLocks noGrp="1"/>
          </p:cNvSpPr>
          <p:nvPr>
            <p:ph idx="1"/>
          </p:nvPr>
        </p:nvSpPr>
        <p:spPr/>
        <p:txBody>
          <a:bodyPr>
            <a:normAutofit lnSpcReduction="10000"/>
          </a:bodyPr>
          <a:lstStyle/>
          <a:p>
            <a:r>
              <a:rPr lang="en-US" dirty="0" smtClean="0"/>
              <a:t>Adaptation</a:t>
            </a:r>
          </a:p>
          <a:p>
            <a:r>
              <a:rPr lang="en-US" dirty="0" smtClean="0"/>
              <a:t>Gender</a:t>
            </a:r>
          </a:p>
          <a:p>
            <a:r>
              <a:rPr lang="en-US" dirty="0"/>
              <a:t>CSO engagement</a:t>
            </a:r>
          </a:p>
          <a:p>
            <a:r>
              <a:rPr lang="en-US" dirty="0"/>
              <a:t>Private Sector engagement</a:t>
            </a:r>
          </a:p>
          <a:p>
            <a:r>
              <a:rPr lang="en-US" dirty="0" smtClean="0"/>
              <a:t>STAP</a:t>
            </a:r>
          </a:p>
          <a:p>
            <a:r>
              <a:rPr lang="en-US" dirty="0"/>
              <a:t>Health of the Network</a:t>
            </a:r>
          </a:p>
          <a:p>
            <a:r>
              <a:rPr lang="en-US" dirty="0" smtClean="0"/>
              <a:t>Knowledge </a:t>
            </a:r>
            <a:r>
              <a:rPr lang="en-US" dirty="0"/>
              <a:t>Management</a:t>
            </a:r>
          </a:p>
          <a:p>
            <a:r>
              <a:rPr lang="en-US" dirty="0" smtClean="0"/>
              <a:t>Co-financing </a:t>
            </a:r>
          </a:p>
          <a:p>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35</a:t>
            </a:fld>
            <a:endParaRPr lang="en-US" dirty="0"/>
          </a:p>
        </p:txBody>
      </p:sp>
    </p:spTree>
    <p:extLst>
      <p:ext uri="{BB962C8B-B14F-4D97-AF65-F5344CB8AC3E}">
        <p14:creationId xmlns:p14="http://schemas.microsoft.com/office/powerpoint/2010/main" val="1002362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Заголовок 1"/>
          <p:cNvSpPr txBox="1">
            <a:spLocks/>
          </p:cNvSpPr>
          <p:nvPr/>
        </p:nvSpPr>
        <p:spPr>
          <a:xfrm>
            <a:off x="396240" y="3140968"/>
            <a:ext cx="8351520"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kumimoji="0" lang="en-US" sz="4000" b="1" kern="1200" dirty="0">
                <a:solidFill>
                  <a:schemeClr val="accent3">
                    <a:lumMod val="50000"/>
                  </a:schemeClr>
                </a:solidFill>
                <a:effectLst>
                  <a:outerShdw blurRad="53975" dist="22860" dir="5400000" algn="tl" rotWithShape="0">
                    <a:srgbClr val="000000">
                      <a:alpha val="55000"/>
                    </a:srgbClr>
                  </a:outerShdw>
                </a:effectLst>
                <a:latin typeface="+mj-lt"/>
                <a:ea typeface="+mj-ea"/>
                <a:cs typeface="+mj-cs"/>
              </a:defRPr>
            </a:lvl1pPr>
          </a:lstStyle>
          <a:p>
            <a:pPr algn="ctr"/>
            <a:r>
              <a:rPr lang="en-US" dirty="0" smtClean="0"/>
              <a:t>Thank you</a:t>
            </a:r>
            <a:endParaRPr lang="en-US" dirty="0"/>
          </a:p>
        </p:txBody>
      </p:sp>
      <p:sp>
        <p:nvSpPr>
          <p:cNvPr id="6" name="Подзаголовок 3"/>
          <p:cNvSpPr txBox="1">
            <a:spLocks/>
          </p:cNvSpPr>
          <p:nvPr/>
        </p:nvSpPr>
        <p:spPr>
          <a:xfrm>
            <a:off x="396240" y="4725144"/>
            <a:ext cx="8351520" cy="14401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lumMod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lumMod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lumMod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lumMod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b="1" dirty="0" smtClean="0">
                <a:solidFill>
                  <a:schemeClr val="tx1">
                    <a:lumMod val="50000"/>
                    <a:lumOff val="50000"/>
                  </a:schemeClr>
                </a:solidFill>
              </a:rPr>
              <a:t>ops5@thegef.org</a:t>
            </a:r>
          </a:p>
          <a:p>
            <a:pPr marL="0" indent="0" algn="ctr">
              <a:buFont typeface="Arial" pitchFamily="34" charset="0"/>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sp>
        <p:nvSpPr>
          <p:cNvPr id="2" name="Slide Number Placeholder 1"/>
          <p:cNvSpPr>
            <a:spLocks noGrp="1"/>
          </p:cNvSpPr>
          <p:nvPr>
            <p:ph type="sldNum" sz="quarter" idx="12"/>
          </p:nvPr>
        </p:nvSpPr>
        <p:spPr/>
        <p:txBody>
          <a:bodyPr/>
          <a:lstStyle/>
          <a:p>
            <a:fld id="{0A18BB9B-FC19-46D0-A5CB-FBDD8B486E5D}" type="slidenum">
              <a:rPr lang="en-US" smtClean="0"/>
              <a:t>36</a:t>
            </a:fld>
            <a:endParaRPr lang="en-US" dirty="0"/>
          </a:p>
        </p:txBody>
      </p:sp>
    </p:spTree>
    <p:extLst>
      <p:ext uri="{BB962C8B-B14F-4D97-AF65-F5344CB8AC3E}">
        <p14:creationId xmlns:p14="http://schemas.microsoft.com/office/powerpoint/2010/main" val="2709734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a:t>
            </a:r>
            <a:endParaRPr lang="en-US" dirty="0"/>
          </a:p>
        </p:txBody>
      </p:sp>
      <p:sp>
        <p:nvSpPr>
          <p:cNvPr id="3" name="Content Placeholder 2"/>
          <p:cNvSpPr>
            <a:spLocks noGrp="1"/>
          </p:cNvSpPr>
          <p:nvPr>
            <p:ph idx="1"/>
          </p:nvPr>
        </p:nvSpPr>
        <p:spPr/>
        <p:txBody>
          <a:bodyPr>
            <a:normAutofit lnSpcReduction="10000"/>
          </a:bodyPr>
          <a:lstStyle/>
          <a:p>
            <a:r>
              <a:rPr lang="en-US" dirty="0" smtClean="0"/>
              <a:t>Further analysis of </a:t>
            </a:r>
            <a:r>
              <a:rPr lang="en-US" b="1" dirty="0" smtClean="0"/>
              <a:t>multi-focal area projects (MFA)</a:t>
            </a:r>
          </a:p>
          <a:p>
            <a:r>
              <a:rPr lang="en-US" dirty="0" smtClean="0"/>
              <a:t>102 projects with multi-focal objectives but not approved as MFA were added to analysis</a:t>
            </a:r>
          </a:p>
          <a:p>
            <a:r>
              <a:rPr lang="en-US" dirty="0" smtClean="0"/>
              <a:t>Total MFA: 17% of projects and 22.5% of funding (47% in GEF-5)</a:t>
            </a:r>
          </a:p>
          <a:p>
            <a:r>
              <a:rPr lang="en-US" dirty="0" smtClean="0"/>
              <a:t>Analysis on “integrated” versus “non-integrated” MFA activities in projects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4</a:t>
            </a:fld>
            <a:endParaRPr lang="en-US" dirty="0"/>
          </a:p>
        </p:txBody>
      </p:sp>
    </p:spTree>
    <p:extLst>
      <p:ext uri="{BB962C8B-B14F-4D97-AF65-F5344CB8AC3E}">
        <p14:creationId xmlns:p14="http://schemas.microsoft.com/office/powerpoint/2010/main" val="2460188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MFA portfolio</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MFA projects have same percentage of moderately satisfactory and higher outcome ratings as single focal area projects (FA)</a:t>
            </a:r>
          </a:p>
          <a:p>
            <a:r>
              <a:rPr lang="en-US" dirty="0" smtClean="0"/>
              <a:t>But if we look only at satisfactory and highly satisfactory ratings, FAs score higher</a:t>
            </a:r>
          </a:p>
          <a:p>
            <a:r>
              <a:rPr lang="en-US" dirty="0" smtClean="0"/>
              <a:t>This may be indicative for the relative complexity of MFAs</a:t>
            </a:r>
          </a:p>
          <a:p>
            <a:r>
              <a:rPr lang="en-US" dirty="0" smtClean="0"/>
              <a:t>MFAs with integrated activities score better on sustainability than MFAs with “bundled” activities</a:t>
            </a:r>
          </a:p>
          <a:p>
            <a:r>
              <a:rPr lang="en-US" dirty="0" smtClean="0"/>
              <a:t>M&amp;E of MFAs scores lower than M&amp;E of FAs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5</a:t>
            </a:fld>
            <a:endParaRPr lang="en-US" dirty="0"/>
          </a:p>
        </p:txBody>
      </p:sp>
    </p:spTree>
    <p:extLst>
      <p:ext uri="{BB962C8B-B14F-4D97-AF65-F5344CB8AC3E}">
        <p14:creationId xmlns:p14="http://schemas.microsoft.com/office/powerpoint/2010/main" val="166507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MFA issues</a:t>
            </a:r>
            <a:endParaRPr lang="en-US" dirty="0"/>
          </a:p>
        </p:txBody>
      </p:sp>
      <p:sp>
        <p:nvSpPr>
          <p:cNvPr id="3" name="Content Placeholder 2"/>
          <p:cNvSpPr>
            <a:spLocks noGrp="1"/>
          </p:cNvSpPr>
          <p:nvPr>
            <p:ph idx="1"/>
          </p:nvPr>
        </p:nvSpPr>
        <p:spPr/>
        <p:txBody>
          <a:bodyPr>
            <a:normAutofit fontScale="92500"/>
          </a:bodyPr>
          <a:lstStyle/>
          <a:p>
            <a:r>
              <a:rPr lang="en-US" dirty="0" smtClean="0"/>
              <a:t>MFAs have potential to effectively and sustainably address connected focal area issues through integrated activities</a:t>
            </a:r>
          </a:p>
          <a:p>
            <a:r>
              <a:rPr lang="en-US" dirty="0" smtClean="0"/>
              <a:t>The M&amp;E burden on MFAs, as noted in several country portfolio evaluations, is confirmed and should be addressed</a:t>
            </a:r>
          </a:p>
          <a:p>
            <a:r>
              <a:rPr lang="en-US" dirty="0" smtClean="0"/>
              <a:t>MFAs do not receive much attention in the GEF-6 proposals</a:t>
            </a:r>
            <a:endParaRPr lang="en-US" dirty="0"/>
          </a:p>
        </p:txBody>
      </p:sp>
      <p:sp>
        <p:nvSpPr>
          <p:cNvPr id="4" name="Slide Number Placeholder 3"/>
          <p:cNvSpPr>
            <a:spLocks noGrp="1"/>
          </p:cNvSpPr>
          <p:nvPr>
            <p:ph type="sldNum" sz="quarter" idx="12"/>
          </p:nvPr>
        </p:nvSpPr>
        <p:spPr/>
        <p:txBody>
          <a:bodyPr/>
          <a:lstStyle/>
          <a:p>
            <a:fld id="{0A18BB9B-FC19-46D0-A5CB-FBDD8B486E5D}" type="slidenum">
              <a:rPr lang="en-US" smtClean="0"/>
              <a:t>6</a:t>
            </a:fld>
            <a:endParaRPr lang="en-US" dirty="0"/>
          </a:p>
        </p:txBody>
      </p:sp>
    </p:spTree>
    <p:extLst>
      <p:ext uri="{BB962C8B-B14F-4D97-AF65-F5344CB8AC3E}">
        <p14:creationId xmlns:p14="http://schemas.microsoft.com/office/powerpoint/2010/main" val="3920223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a:t>
            </a:r>
            <a:endParaRPr lang="en-US" dirty="0"/>
          </a:p>
        </p:txBody>
      </p:sp>
      <p:sp>
        <p:nvSpPr>
          <p:cNvPr id="3" name="Content Placeholder 2"/>
          <p:cNvSpPr>
            <a:spLocks noGrp="1"/>
          </p:cNvSpPr>
          <p:nvPr>
            <p:ph idx="1"/>
          </p:nvPr>
        </p:nvSpPr>
        <p:spPr>
          <a:xfrm>
            <a:off x="457200" y="1646237"/>
            <a:ext cx="8229600" cy="1477963"/>
          </a:xfrm>
        </p:spPr>
        <p:txBody>
          <a:bodyPr>
            <a:normAutofit/>
          </a:bodyPr>
          <a:lstStyle/>
          <a:p>
            <a:r>
              <a:rPr lang="en-US" sz="2000" dirty="0" smtClean="0"/>
              <a:t>International funding of environmental support has doubled from 2007 to 2011</a:t>
            </a:r>
          </a:p>
          <a:p>
            <a:r>
              <a:rPr lang="en-US" sz="2000" dirty="0" smtClean="0"/>
              <a:t>GEF has benefited from this, but with a relatively lower increase</a:t>
            </a:r>
            <a:endParaRPr lang="en-US" sz="2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0" y="3200400"/>
            <a:ext cx="5829300" cy="329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0A18BB9B-FC19-46D0-A5CB-FBDD8B486E5D}" type="slidenum">
              <a:rPr lang="en-US" smtClean="0"/>
              <a:t>7</a:t>
            </a:fld>
            <a:endParaRPr lang="en-US" dirty="0"/>
          </a:p>
        </p:txBody>
      </p:sp>
    </p:spTree>
    <p:extLst>
      <p:ext uri="{BB962C8B-B14F-4D97-AF65-F5344CB8AC3E}">
        <p14:creationId xmlns:p14="http://schemas.microsoft.com/office/powerpoint/2010/main" val="237490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62400" y="5943600"/>
            <a:ext cx="1143000" cy="39319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533400" y="6248400"/>
            <a:ext cx="1143000" cy="3657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228600" y="533400"/>
            <a:ext cx="2743200" cy="1200328"/>
          </a:xfrm>
          <a:prstGeom prst="rect">
            <a:avLst/>
          </a:prstGeom>
          <a:noFill/>
          <a:ln>
            <a:solidFill>
              <a:schemeClr val="tx1"/>
            </a:solidFill>
          </a:ln>
        </p:spPr>
        <p:txBody>
          <a:bodyPr wrap="square" rtlCol="0">
            <a:spAutoFit/>
          </a:bodyPr>
          <a:lstStyle/>
          <a:p>
            <a:r>
              <a:rPr lang="en-US" sz="2400" dirty="0" smtClean="0"/>
              <a:t>Available global public funding&gt; $ 10 billion</a:t>
            </a:r>
            <a:endParaRPr lang="en-US" sz="2400" dirty="0"/>
          </a:p>
        </p:txBody>
      </p:sp>
      <p:sp>
        <p:nvSpPr>
          <p:cNvPr id="7" name="TextBox 6"/>
          <p:cNvSpPr txBox="1"/>
          <p:nvPr/>
        </p:nvSpPr>
        <p:spPr>
          <a:xfrm>
            <a:off x="5943600" y="533400"/>
            <a:ext cx="2971800" cy="1200328"/>
          </a:xfrm>
          <a:prstGeom prst="rect">
            <a:avLst/>
          </a:prstGeom>
          <a:noFill/>
          <a:ln>
            <a:solidFill>
              <a:schemeClr val="tx1"/>
            </a:solidFill>
          </a:ln>
        </p:spPr>
        <p:txBody>
          <a:bodyPr wrap="square" rtlCol="0">
            <a:spAutoFit/>
          </a:bodyPr>
          <a:lstStyle/>
          <a:p>
            <a:pPr algn="r"/>
            <a:r>
              <a:rPr lang="en-US" sz="2400" dirty="0"/>
              <a:t>P</a:t>
            </a:r>
            <a:r>
              <a:rPr lang="en-US" sz="2400" dirty="0" smtClean="0"/>
              <a:t>ublic spending on over-use of resources&gt; $ 1 trillion</a:t>
            </a:r>
            <a:endParaRPr lang="en-US" sz="2400" dirty="0"/>
          </a:p>
        </p:txBody>
      </p:sp>
      <p:sp>
        <p:nvSpPr>
          <p:cNvPr id="8" name="Rectangle 7"/>
          <p:cNvSpPr/>
          <p:nvPr/>
        </p:nvSpPr>
        <p:spPr>
          <a:xfrm>
            <a:off x="7391400" y="2438400"/>
            <a:ext cx="1143000" cy="3962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3124200" y="533400"/>
            <a:ext cx="2667000" cy="1200328"/>
          </a:xfrm>
          <a:prstGeom prst="rect">
            <a:avLst/>
          </a:prstGeom>
          <a:noFill/>
          <a:ln>
            <a:solidFill>
              <a:schemeClr val="tx1"/>
            </a:solidFill>
          </a:ln>
        </p:spPr>
        <p:txBody>
          <a:bodyPr wrap="square" rtlCol="0">
            <a:spAutoFit/>
          </a:bodyPr>
          <a:lstStyle/>
          <a:p>
            <a:pPr algn="ctr"/>
            <a:r>
              <a:rPr lang="en-US" sz="2400" dirty="0" smtClean="0"/>
              <a:t>Global public funding needs&gt; $ 100 billion</a:t>
            </a:r>
            <a:endParaRPr lang="en-US" sz="2400" dirty="0"/>
          </a:p>
        </p:txBody>
      </p:sp>
      <p:sp>
        <p:nvSpPr>
          <p:cNvPr id="2" name="Slide Number Placeholder 1"/>
          <p:cNvSpPr>
            <a:spLocks noGrp="1"/>
          </p:cNvSpPr>
          <p:nvPr>
            <p:ph type="sldNum" sz="quarter" idx="12"/>
          </p:nvPr>
        </p:nvSpPr>
        <p:spPr/>
        <p:txBody>
          <a:bodyPr/>
          <a:lstStyle/>
          <a:p>
            <a:fld id="{0A18BB9B-FC19-46D0-A5CB-FBDD8B486E5D}" type="slidenum">
              <a:rPr lang="en-US" smtClean="0"/>
              <a:t>8</a:t>
            </a:fld>
            <a:endParaRPr lang="en-US" dirty="0"/>
          </a:p>
        </p:txBody>
      </p:sp>
    </p:spTree>
    <p:extLst>
      <p:ext uri="{BB962C8B-B14F-4D97-AF65-F5344CB8AC3E}">
        <p14:creationId xmlns:p14="http://schemas.microsoft.com/office/powerpoint/2010/main" val="514959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1</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Expectations for GEF-6 are not as positive as they were for GEF-5</a:t>
            </a:r>
          </a:p>
          <a:p>
            <a:r>
              <a:rPr lang="en-US" dirty="0" smtClean="0"/>
              <a:t>Proposals for GEF-6 double the number of program level objectives in focal areas, in set-asides and in corporate programs compared to GEF-5</a:t>
            </a:r>
          </a:p>
          <a:p>
            <a:r>
              <a:rPr lang="en-US" b="1" dirty="0" smtClean="0"/>
              <a:t>Potential underfunding of focal areas, countries and/or modalities of the GEF needs to be discussed and taken into account when considering programming for GEF-6</a:t>
            </a:r>
            <a:endParaRPr lang="en-US" b="1" dirty="0"/>
          </a:p>
        </p:txBody>
      </p:sp>
      <p:sp>
        <p:nvSpPr>
          <p:cNvPr id="4" name="Slide Number Placeholder 3"/>
          <p:cNvSpPr>
            <a:spLocks noGrp="1"/>
          </p:cNvSpPr>
          <p:nvPr>
            <p:ph type="sldNum" sz="quarter" idx="12"/>
          </p:nvPr>
        </p:nvSpPr>
        <p:spPr/>
        <p:txBody>
          <a:bodyPr/>
          <a:lstStyle/>
          <a:p>
            <a:fld id="{0A18BB9B-FC19-46D0-A5CB-FBDD8B486E5D}" type="slidenum">
              <a:rPr lang="en-US" smtClean="0"/>
              <a:t>9</a:t>
            </a:fld>
            <a:endParaRPr lang="en-US" dirty="0"/>
          </a:p>
        </p:txBody>
      </p:sp>
    </p:spTree>
    <p:extLst>
      <p:ext uri="{BB962C8B-B14F-4D97-AF65-F5344CB8AC3E}">
        <p14:creationId xmlns:p14="http://schemas.microsoft.com/office/powerpoint/2010/main" val="86605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4310</TotalTime>
  <Words>2814</Words>
  <Application>Microsoft Office PowerPoint</Application>
  <PresentationFormat>On-screen Show (4:3)</PresentationFormat>
  <Paragraphs>268</Paragraphs>
  <Slides>36</Slides>
  <Notes>8</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Setting the Stage</vt:lpstr>
      <vt:lpstr>Issues</vt:lpstr>
      <vt:lpstr>Portfolio</vt:lpstr>
      <vt:lpstr>MFA portfolio</vt:lpstr>
      <vt:lpstr>MFA issues</vt:lpstr>
      <vt:lpstr>Programming</vt:lpstr>
      <vt:lpstr>PowerPoint Presentation</vt:lpstr>
      <vt:lpstr>Issue 1</vt:lpstr>
      <vt:lpstr>NPFE mid-term evaluation</vt:lpstr>
      <vt:lpstr>NPFE relevance</vt:lpstr>
      <vt:lpstr>NPFE effectiveness</vt:lpstr>
      <vt:lpstr>NPFE efficiency</vt:lpstr>
      <vt:lpstr>Issue 2</vt:lpstr>
      <vt:lpstr>Impact</vt:lpstr>
      <vt:lpstr>Impact in First Report</vt:lpstr>
      <vt:lpstr>Broader Adoption</vt:lpstr>
      <vt:lpstr>Definitions of Impact</vt:lpstr>
      <vt:lpstr>Overview of Impact Cohort</vt:lpstr>
      <vt:lpstr>Broader Adoption at Project Completion</vt:lpstr>
      <vt:lpstr>Mechanisms for Broader Adoption</vt:lpstr>
      <vt:lpstr>Broader Adoption and Environmental Impact</vt:lpstr>
      <vt:lpstr>Factors Affecting Progress Towards Impact</vt:lpstr>
      <vt:lpstr> From Immobility to Progress</vt:lpstr>
      <vt:lpstr>Factors Affecting Progress Toward Impact at Project Completion</vt:lpstr>
      <vt:lpstr>Issue 3</vt:lpstr>
      <vt:lpstr>Performance</vt:lpstr>
      <vt:lpstr>Less than 50%...</vt:lpstr>
      <vt:lpstr>But FSPs under programmatic approaches seem to go faster…</vt:lpstr>
      <vt:lpstr>Issue 4</vt:lpstr>
      <vt:lpstr>RBM &amp; M&amp;E</vt:lpstr>
      <vt:lpstr>RBM and monitoring issue</vt:lpstr>
      <vt:lpstr>GEF-6 increasing the burden?</vt:lpstr>
      <vt:lpstr>Issue 5</vt:lpstr>
      <vt:lpstr>Work in Progress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Asterix</dc:creator>
  <cp:lastModifiedBy>Ruben Sardon Martin</cp:lastModifiedBy>
  <cp:revision>137</cp:revision>
  <cp:lastPrinted>2013-08-22T11:34:00Z</cp:lastPrinted>
  <dcterms:created xsi:type="dcterms:W3CDTF">2013-01-31T02:19:29Z</dcterms:created>
  <dcterms:modified xsi:type="dcterms:W3CDTF">2013-09-25T19:21:53Z</dcterms:modified>
</cp:coreProperties>
</file>