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89" r:id="rId4"/>
    <p:sldId id="292" r:id="rId5"/>
    <p:sldId id="293" r:id="rId6"/>
    <p:sldId id="294" r:id="rId7"/>
    <p:sldId id="300" r:id="rId8"/>
    <p:sldId id="298" r:id="rId9"/>
    <p:sldId id="336" r:id="rId10"/>
    <p:sldId id="332" r:id="rId11"/>
    <p:sldId id="333" r:id="rId12"/>
    <p:sldId id="338" r:id="rId13"/>
    <p:sldId id="340" r:id="rId14"/>
    <p:sldId id="312" r:id="rId15"/>
    <p:sldId id="315" r:id="rId16"/>
    <p:sldId id="322" r:id="rId17"/>
    <p:sldId id="313" r:id="rId18"/>
    <p:sldId id="323" r:id="rId19"/>
    <p:sldId id="324" r:id="rId20"/>
    <p:sldId id="321" r:id="rId21"/>
    <p:sldId id="320" r:id="rId22"/>
    <p:sldId id="326" r:id="rId23"/>
    <p:sldId id="319" r:id="rId24"/>
    <p:sldId id="327" r:id="rId25"/>
    <p:sldId id="325" r:id="rId26"/>
    <p:sldId id="328" r:id="rId27"/>
    <p:sldId id="259" r:id="rId2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4686" autoAdjust="0"/>
  </p:normalViewPr>
  <p:slideViewPr>
    <p:cSldViewPr>
      <p:cViewPr varScale="1">
        <p:scale>
          <a:sx n="99" d="100"/>
          <a:sy n="99" d="100"/>
        </p:scale>
        <p:origin x="-13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C04D854-A6A7-4667-AFEC-BFF202CA1530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8E5FD5F-B55D-46EE-873E-33C8E0D2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62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10172-0E6B-489A-9FB8-46EFD286CF00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E9BBF-D323-4D05-ADF1-1C10F840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83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N=473. Factors affecting most projects, regardless of extent of broader adoption. </a:t>
            </a:r>
            <a:r>
              <a:rPr lang="en-US" b="1" dirty="0" smtClean="0"/>
              <a:t>Poor project design</a:t>
            </a:r>
            <a:r>
              <a:rPr lang="en-US" dirty="0" smtClean="0"/>
              <a:t>: wrong assumptions about risks,</a:t>
            </a:r>
            <a:r>
              <a:rPr lang="en-US" baseline="0" dirty="0" smtClean="0"/>
              <a:t> </a:t>
            </a:r>
            <a:r>
              <a:rPr lang="en-US" dirty="0" smtClean="0"/>
              <a:t>government cooperation</a:t>
            </a:r>
            <a:r>
              <a:rPr lang="en-US" baseline="0" dirty="0" smtClean="0"/>
              <a:t> &amp; stakeholder needs, overly ambitious objectives, no M&amp;E to provide sufficient information. </a:t>
            </a:r>
            <a:r>
              <a:rPr lang="en-US" b="1" dirty="0" smtClean="0"/>
              <a:t>No activities to sustain momentum</a:t>
            </a:r>
            <a:r>
              <a:rPr lang="en-US" dirty="0" smtClean="0"/>
              <a:t>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resources or activities related to broader adoption.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</a:t>
            </a:r>
            <a:r>
              <a:rPr lang="en-US" sz="1200" b="1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unfavorable political/ policy conditions/events</a:t>
            </a:r>
            <a:r>
              <a:rPr lang="en-US" sz="1200" kern="120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: political power changes, civil unrest, no tenure rights, country priorities and programs not aligned or in conflict with project objectives.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en-US" sz="1200" b="1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nfavorable economic conditions/events/ drivers</a:t>
            </a:r>
            <a:r>
              <a:rPr lang="en-US" sz="1200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: no market demand for environmental solutions, higher demand</a:t>
            </a:r>
            <a:r>
              <a:rPr lang="en-US" sz="1200" kern="120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for goods and industries not aligned or in conflict with project objectives.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country support: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political will, law enforcement or funds allocated to support initiatives at either national or local level.</a:t>
            </a:r>
            <a:r>
              <a:rPr lang="en-US" dirty="0" smtClean="0">
                <a:effectLst/>
              </a:rPr>
              <a:t> </a:t>
            </a:r>
            <a:r>
              <a:rPr lang="en-US" baseline="0" dirty="0" smtClean="0"/>
              <a:t>Other stakeholder support: </a:t>
            </a:r>
            <a:r>
              <a:rPr lang="en-US" dirty="0" smtClean="0"/>
              <a:t>e.g. donors, private sector,</a:t>
            </a:r>
            <a:r>
              <a:rPr lang="en-US" baseline="0" dirty="0" smtClean="0"/>
              <a:t> local communities.</a:t>
            </a:r>
            <a:endParaRPr lang="en-US" dirty="0" smtClean="0"/>
          </a:p>
          <a:p>
            <a:r>
              <a:rPr lang="en-US" sz="1200" b="1" kern="120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FINDING</a:t>
            </a:r>
            <a:r>
              <a:rPr lang="en-US" sz="1200" kern="120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: 1) Hindering factors affecting most projects are due to drivers beyond the project’s control.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C364A-3C0E-D445-926D-E90E3420B93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21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BA95-94A9-4C1E-BC35-FE16B0E8B92E}" type="datetime1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3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D297-2AF3-4DAE-B72F-6C74AF686050}" type="datetime1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7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7240-55D7-4175-8DD5-D96861C57DC8}" type="datetime1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4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A8FA-377E-4A17-A17F-9A899DC16AA3}" type="datetime1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07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0CDE-F5E3-4380-9613-CB186A08E64C}" type="datetime1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92E0-B47A-46EF-9F51-5604686C8173}" type="datetime1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2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1CEA-089E-42D5-8189-B9E079300547}" type="datetime1">
              <a:rPr lang="en-US" smtClean="0"/>
              <a:t>12/11/2013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7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A5B6-0BE8-4AEC-8274-05861C8206B4}" type="datetime1">
              <a:rPr lang="en-US" smtClean="0"/>
              <a:t>12/11/2013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7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C5E7-FA3C-4276-B1C6-E77DB65669BC}" type="datetime1">
              <a:rPr lang="en-US" smtClean="0"/>
              <a:t>12/11/2013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833C-D56A-4C47-9465-DB0BA58FFA9F}" type="datetime1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2250-D2AC-4781-8E3C-184B79CDA2BB}" type="datetime1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1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28600" y="228600"/>
            <a:ext cx="8686800" cy="6477000"/>
          </a:xfrm>
          <a:prstGeom prst="roundRect">
            <a:avLst>
              <a:gd name="adj" fmla="val 445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F8D0A64-AC73-4EFA-A102-6E92B3A82E52}" type="datetime1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0A18BB9B-FC19-46D0-A5CB-FBDD8B486E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9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kumimoji="0" lang="en-US" sz="4000" b="1" kern="1200" dirty="0">
          <a:solidFill>
            <a:schemeClr val="accent3">
              <a:lumMod val="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96240" y="4038600"/>
            <a:ext cx="835152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 Crossroads for Higher Impact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2" descr="D:\KsenSite\0001\GEF_EO_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672" y="5486400"/>
            <a:ext cx="2952328" cy="908409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49139" y="551723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Anna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Viggh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Senior Evaluation Officer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December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16,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2013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6240" y="2929300"/>
            <a:ext cx="8351520" cy="95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n-US" sz="4000" b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Final Report of OPS5: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" y="476672"/>
            <a:ext cx="8351520" cy="2319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Partnership </a:t>
            </a:r>
            <a:r>
              <a:rPr lang="en-US" dirty="0" smtClean="0"/>
              <a:t>Difficult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983163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OPS3 warned that </a:t>
            </a:r>
            <a:r>
              <a:rPr lang="en-US" sz="3400" dirty="0" smtClean="0"/>
              <a:t>the network </a:t>
            </a:r>
            <a:r>
              <a:rPr lang="en-US" sz="3400" dirty="0" smtClean="0"/>
              <a:t>was becoming too dense</a:t>
            </a:r>
          </a:p>
          <a:p>
            <a:r>
              <a:rPr lang="en-US" sz="3400" dirty="0" smtClean="0"/>
              <a:t>Problems have been averted by reducing communications and involvement of GEF </a:t>
            </a:r>
            <a:r>
              <a:rPr lang="en-US" sz="3400" dirty="0" smtClean="0"/>
              <a:t>Agencies</a:t>
            </a:r>
            <a:endParaRPr lang="en-US" sz="3400" dirty="0" smtClean="0"/>
          </a:p>
          <a:p>
            <a:r>
              <a:rPr lang="en-US" sz="3400" dirty="0" smtClean="0"/>
              <a:t>But limits of network communications are now reached</a:t>
            </a:r>
          </a:p>
          <a:p>
            <a:r>
              <a:rPr lang="en-US" sz="3400" dirty="0" smtClean="0"/>
              <a:t>Communications may increase, but partners have less “voice”</a:t>
            </a:r>
          </a:p>
          <a:p>
            <a:r>
              <a:rPr lang="en-US" sz="3400" dirty="0" smtClean="0"/>
              <a:t>But voice is essential to achieve:</a:t>
            </a:r>
          </a:p>
          <a:p>
            <a:pPr lvl="1"/>
            <a:r>
              <a:rPr lang="en-US" dirty="0" smtClean="0"/>
              <a:t>Agreement on roles and responsibilities</a:t>
            </a:r>
          </a:p>
          <a:p>
            <a:pPr lvl="1"/>
            <a:r>
              <a:rPr lang="en-US" dirty="0" smtClean="0"/>
              <a:t>Adequate input of resources</a:t>
            </a:r>
          </a:p>
          <a:p>
            <a:pPr lvl="1"/>
            <a:r>
              <a:rPr lang="en-US" dirty="0" smtClean="0"/>
              <a:t>Transparency</a:t>
            </a:r>
          </a:p>
          <a:p>
            <a:pPr lvl="1"/>
            <a:r>
              <a:rPr lang="en-US" dirty="0" smtClean="0"/>
              <a:t>Accountability and trust between partners</a:t>
            </a:r>
            <a:endParaRPr lang="en-US" dirty="0"/>
          </a:p>
          <a:p>
            <a:r>
              <a:rPr lang="en-US" sz="3400" dirty="0" smtClean="0"/>
              <a:t>Vision of “partner of choice” is endangered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Proliferation…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0538"/>
            <a:ext cx="7901240" cy="45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752600"/>
            <a:ext cx="775720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7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Co-Financing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906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Co-financing is especially important at country level</a:t>
            </a:r>
          </a:p>
          <a:p>
            <a:r>
              <a:rPr lang="en-US" dirty="0" smtClean="0"/>
              <a:t>Countries on average commit more in co-financing than they receive from the GEF</a:t>
            </a:r>
          </a:p>
          <a:p>
            <a:r>
              <a:rPr lang="en-US" dirty="0" smtClean="0"/>
              <a:t>Co-financing brings benefits</a:t>
            </a:r>
          </a:p>
          <a:p>
            <a:pPr lvl="1"/>
            <a:r>
              <a:rPr lang="en-US" dirty="0" smtClean="0"/>
              <a:t>Increased country ownership; efficiency gains; risk reduction, synergies, greater flexibility and better follow-up</a:t>
            </a:r>
          </a:p>
          <a:p>
            <a:r>
              <a:rPr lang="en-US" dirty="0" smtClean="0"/>
              <a:t>Co-financing ensures that </a:t>
            </a:r>
            <a:r>
              <a:rPr lang="en-US" b="1" dirty="0" smtClean="0"/>
              <a:t>GEF funds only incremental costs</a:t>
            </a:r>
          </a:p>
          <a:p>
            <a:r>
              <a:rPr lang="en-US" dirty="0" smtClean="0"/>
              <a:t>OPS3, OPS4 and now OPS5 warn against one-size fits-all approach for co-financing and indiscriminate drive towards higher co-financing ratios</a:t>
            </a:r>
          </a:p>
          <a:p>
            <a:r>
              <a:rPr lang="en-US" dirty="0" smtClean="0"/>
              <a:t>Realized co-financing is consistently higher than promised co-financing</a:t>
            </a:r>
          </a:p>
          <a:p>
            <a:r>
              <a:rPr lang="en-US" dirty="0" smtClean="0"/>
              <a:t>Cost of mobilizing co-financing insufficiently taken into account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6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The business model of the GEF needs  major overhaul in the GEF-6 period</a:t>
            </a:r>
          </a:p>
          <a:p>
            <a:r>
              <a:rPr lang="en-US" dirty="0"/>
              <a:t>D</a:t>
            </a:r>
            <a:r>
              <a:rPr lang="en-US" dirty="0" smtClean="0"/>
              <a:t>ecision points in the </a:t>
            </a:r>
            <a:r>
              <a:rPr lang="en-US" dirty="0"/>
              <a:t>project </a:t>
            </a:r>
            <a:r>
              <a:rPr lang="en-US" dirty="0" smtClean="0"/>
              <a:t>cycle should be reorient</a:t>
            </a:r>
            <a:endParaRPr lang="en-US" dirty="0" smtClean="0"/>
          </a:p>
          <a:p>
            <a:r>
              <a:rPr lang="en-US" dirty="0" smtClean="0"/>
              <a:t>The RBM framework </a:t>
            </a:r>
            <a:r>
              <a:rPr lang="en-US" dirty="0"/>
              <a:t>for GEF-6 should include a limited number of outcome indicators that can be measured through existing or easily generated </a:t>
            </a:r>
            <a:r>
              <a:rPr lang="en-US" dirty="0" smtClean="0"/>
              <a:t>data; tracking tools should be simplified</a:t>
            </a:r>
          </a:p>
          <a:p>
            <a:r>
              <a:rPr lang="en-US" dirty="0" smtClean="0"/>
              <a:t>Replenishment </a:t>
            </a:r>
            <a:r>
              <a:rPr lang="en-US" dirty="0"/>
              <a:t>should invite the Council, the CEO and the GEF partners to develop a new partnership vision during GEF-6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5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The intervention logic of the GEF is catalytic and successful in achieving impact over time </a:t>
            </a:r>
          </a:p>
          <a:p>
            <a:r>
              <a:rPr lang="en-US" dirty="0" smtClean="0"/>
              <a:t>Inefficient </a:t>
            </a:r>
            <a:r>
              <a:rPr lang="en-US" dirty="0" smtClean="0"/>
              <a:t>delivery does not mean that it is also ineffective…</a:t>
            </a:r>
          </a:p>
          <a:p>
            <a:r>
              <a:rPr lang="en-US" dirty="0" smtClean="0"/>
              <a:t>Results of </a:t>
            </a:r>
            <a:r>
              <a:rPr lang="en-US" dirty="0" smtClean="0"/>
              <a:t>GEF </a:t>
            </a:r>
            <a:r>
              <a:rPr lang="en-US" dirty="0" smtClean="0"/>
              <a:t>supported projects are quite impressive: more than 80% have satisfactory outcome ratings</a:t>
            </a:r>
          </a:p>
          <a:p>
            <a:r>
              <a:rPr lang="en-US" dirty="0" smtClean="0"/>
              <a:t>Only 7% of projects show no progress toward impact, as measured through broader adoption and/or environmental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34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smtClean="0"/>
              <a:t>Outcomes </a:t>
            </a:r>
            <a:r>
              <a:rPr lang="en-US" dirty="0" smtClean="0"/>
              <a:t>to </a:t>
            </a:r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2631600"/>
            <a:ext cx="1371600" cy="360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447800"/>
            <a:ext cx="1371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Completed projects (281)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38400" y="3200400"/>
            <a:ext cx="1371600" cy="302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15000" y="3429000"/>
            <a:ext cx="1371600" cy="2438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1447800"/>
            <a:ext cx="1371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Satisfactory outcomes range&gt; 80%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1438870"/>
            <a:ext cx="1371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Impact </a:t>
            </a:r>
          </a:p>
          <a:p>
            <a:r>
              <a:rPr lang="en-US" dirty="0" smtClean="0"/>
              <a:t>&gt; 65%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39000" y="1295400"/>
            <a:ext cx="1371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Potential system impact: 92.8%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229475" y="2819401"/>
            <a:ext cx="1371600" cy="340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62400" y="1438870"/>
            <a:ext cx="163829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Broader adoption initiated 90.5%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114800" y="2895600"/>
            <a:ext cx="1371600" cy="3335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Left Arrow 2"/>
          <p:cNvSpPr/>
          <p:nvPr/>
        </p:nvSpPr>
        <p:spPr>
          <a:xfrm>
            <a:off x="2133600" y="2667000"/>
            <a:ext cx="1219200" cy="457200"/>
          </a:xfrm>
          <a:prstGeom prst="leftArrow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2600" y="3200400"/>
            <a:ext cx="1651000" cy="17543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20% unsatisfactory is due to risk taking: please continue to take risks!</a:t>
            </a:r>
            <a:endParaRPr lang="en-US" dirty="0"/>
          </a:p>
        </p:txBody>
      </p:sp>
      <p:sp>
        <p:nvSpPr>
          <p:cNvPr id="16" name="Left Arrow 15"/>
          <p:cNvSpPr/>
          <p:nvPr/>
        </p:nvSpPr>
        <p:spPr>
          <a:xfrm rot="10800000">
            <a:off x="3352800" y="3810000"/>
            <a:ext cx="4648200" cy="838200"/>
          </a:xfrm>
          <a:prstGeom prst="leftArrow">
            <a:avLst>
              <a:gd name="adj1" fmla="val 50000"/>
              <a:gd name="adj2" fmla="val 55556"/>
            </a:avLst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52800" y="4867870"/>
            <a:ext cx="47244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challenge: how to speed up and increase broader adoption, leading to transformational change of systems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6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447800"/>
            <a:ext cx="7924800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OTI vs. TOC dia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153400" cy="5334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9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Interventions supported by the GEF are catalytic and successful in achieving impact over time</a:t>
            </a:r>
          </a:p>
          <a:p>
            <a:r>
              <a:rPr lang="en-US" dirty="0" smtClean="0"/>
              <a:t>To maximize results, the intervention model of the GEF needs to be applied where it is most needed and supported by a better business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71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To maximize results, the GEF intervention model needs to be applied where it is most needed and supported by a better business model</a:t>
            </a:r>
          </a:p>
          <a:p>
            <a:r>
              <a:rPr lang="en-US" dirty="0" smtClean="0"/>
              <a:t>Make </a:t>
            </a:r>
            <a:r>
              <a:rPr lang="en-US" dirty="0" smtClean="0"/>
              <a:t>broader adoption an important focus of national and regional programming</a:t>
            </a:r>
          </a:p>
          <a:p>
            <a:r>
              <a:rPr lang="en-US" dirty="0" smtClean="0"/>
              <a:t>Civil society organizations and private sector engagement should be taken up in portfolio identification, as well as in focal area strategies</a:t>
            </a:r>
          </a:p>
          <a:p>
            <a:r>
              <a:rPr lang="en-US" dirty="0" smtClean="0"/>
              <a:t>Strategic roles for STAP and for SGP</a:t>
            </a:r>
          </a:p>
          <a:p>
            <a:r>
              <a:rPr lang="en-US" dirty="0" smtClean="0"/>
              <a:t>Action plan on mainstreaming gender</a:t>
            </a:r>
          </a:p>
          <a:p>
            <a:r>
              <a:rPr lang="en-US" dirty="0" smtClean="0"/>
              <a:t>Knowledge brokerage and capacity development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5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Factors Affecting Progress Toward Impact at Project Completion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691609"/>
              </p:ext>
            </p:extLst>
          </p:nvPr>
        </p:nvGraphicFramePr>
        <p:xfrm>
          <a:off x="560917" y="1475426"/>
          <a:ext cx="8125883" cy="4230653"/>
        </p:xfrm>
        <a:graphic>
          <a:graphicData uri="http://schemas.openxmlformats.org/drawingml/2006/table">
            <a:tbl>
              <a:tblPr firstRow="1" bandCol="1">
                <a:tableStyleId>{F5AB1C69-6EDB-4FF4-983F-18BD219EF322}</a:tableStyleId>
              </a:tblPr>
              <a:tblGrid>
                <a:gridCol w="802217"/>
                <a:gridCol w="3714750"/>
                <a:gridCol w="3608916"/>
              </a:tblGrid>
              <a:tr h="5852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CONTRIBUTING FACTORS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HINDERING FACTORS</a:t>
                      </a:r>
                      <a:endParaRPr lang="en-US" dirty="0"/>
                    </a:p>
                  </a:txBody>
                  <a:tcPr/>
                </a:tc>
              </a:tr>
              <a:tr h="1835015">
                <a:tc>
                  <a:txBody>
                    <a:bodyPr/>
                    <a:lstStyle/>
                    <a:p>
                      <a:pPr lvl="1" algn="ctr"/>
                      <a:r>
                        <a:rPr lang="en-US" b="1" dirty="0" smtClean="0"/>
                        <a:t>PROJECT-RELATED</a:t>
                      </a:r>
                      <a:endParaRPr lang="en-US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dirty="0" smtClean="0"/>
                        <a:t>Good engagement of stakeholders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dirty="0" smtClean="0"/>
                        <a:t>Highly relevant technology/approach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sz="1600" i="1" dirty="0" smtClean="0"/>
                        <a:t>Broader adoption processes initiated using project resources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dirty="0" smtClean="0"/>
                        <a:t>Poor project design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activities to sustain project outcomes</a:t>
                      </a:r>
                      <a:endParaRPr lang="en-US" sz="1600" dirty="0"/>
                    </a:p>
                  </a:txBody>
                  <a:tcPr/>
                </a:tc>
              </a:tr>
              <a:tr h="181041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CONTEXTUAL</a:t>
                      </a:r>
                      <a:endParaRPr lang="en-US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dirty="0" smtClean="0"/>
                        <a:t>Country support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Previous/current related initiatives (by government, global events, etc.)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i="1" dirty="0" smtClean="0"/>
                        <a:t>Other stakeholder support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unfavorable political/ policy conditions/events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Unfavorable economic conditions/events/ drivers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i="1" dirty="0" smtClean="0"/>
                        <a:t>Lack of country support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353312" y="2057400"/>
            <a:ext cx="7333488" cy="180136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353312" y="3858768"/>
            <a:ext cx="7333488" cy="722376"/>
            <a:chOff x="1353312" y="3858768"/>
            <a:chExt cx="7333488" cy="722376"/>
          </a:xfrm>
        </p:grpSpPr>
        <p:sp>
          <p:nvSpPr>
            <p:cNvPr id="6" name="Rectangle 5"/>
            <p:cNvSpPr/>
            <p:nvPr/>
          </p:nvSpPr>
          <p:spPr>
            <a:xfrm>
              <a:off x="1353312" y="3858768"/>
              <a:ext cx="7333488" cy="722376"/>
            </a:xfrm>
            <a:prstGeom prst="rect">
              <a:avLst/>
            </a:prstGeom>
            <a:solidFill>
              <a:schemeClr val="accent2">
                <a:lumMod val="75000"/>
                <a:alpha val="51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59252" y="3968496"/>
              <a:ext cx="38679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n>
                    <a:solidFill>
                      <a:srgbClr val="C00000"/>
                    </a:solidFill>
                  </a:ln>
                  <a:solidFill>
                    <a:srgbClr val="FFFF00"/>
                  </a:solidFill>
                </a:rPr>
                <a:t>REALM OF GEF CONTROL</a:t>
              </a:r>
              <a:endParaRPr lang="en-US" sz="24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8261-6099-3944-BD16-2C87806A1F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5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OPS5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OPS5 phased reporting:</a:t>
            </a:r>
          </a:p>
          <a:p>
            <a:pPr lvl="1"/>
            <a:r>
              <a:rPr lang="en-US" sz="3400" dirty="0" smtClean="0"/>
              <a:t>First </a:t>
            </a:r>
            <a:r>
              <a:rPr lang="en-US" sz="3400" dirty="0" smtClean="0"/>
              <a:t>report: cumulative evidence of the three years since </a:t>
            </a:r>
            <a:r>
              <a:rPr lang="en-US" sz="3400" dirty="0"/>
              <a:t>OPS4 at the start of the replenishment </a:t>
            </a:r>
            <a:endParaRPr lang="en-US" sz="3400" dirty="0" smtClean="0"/>
          </a:p>
          <a:p>
            <a:pPr lvl="1"/>
            <a:r>
              <a:rPr lang="en-US" sz="3400" dirty="0" smtClean="0"/>
              <a:t>Final report: comprehensive </a:t>
            </a:r>
            <a:r>
              <a:rPr lang="en-US" sz="3400" dirty="0" smtClean="0"/>
              <a:t>overview at </a:t>
            </a:r>
            <a:r>
              <a:rPr lang="en-US" sz="3400" dirty="0"/>
              <a:t>the third meeting</a:t>
            </a:r>
          </a:p>
          <a:p>
            <a:r>
              <a:rPr lang="en-US" sz="3800" dirty="0" smtClean="0"/>
              <a:t>Published </a:t>
            </a:r>
            <a:r>
              <a:rPr lang="en-US" sz="3800" dirty="0" smtClean="0"/>
              <a:t>version for Assembly will </a:t>
            </a:r>
            <a:r>
              <a:rPr lang="en-US" sz="3800" dirty="0" smtClean="0"/>
              <a:t>integrate </a:t>
            </a:r>
            <a:r>
              <a:rPr lang="en-US" sz="3800" dirty="0" smtClean="0"/>
              <a:t>several issues from first report: relevance (guidance from conventions) and country ownership</a:t>
            </a:r>
          </a:p>
          <a:p>
            <a:r>
              <a:rPr lang="en-US" sz="3800" dirty="0" smtClean="0"/>
              <a:t>Statement </a:t>
            </a:r>
            <a:r>
              <a:rPr lang="en-US" sz="3800" dirty="0" smtClean="0"/>
              <a:t>of Senior Independent Evaluation </a:t>
            </a:r>
            <a:r>
              <a:rPr lang="en-US" sz="3800" dirty="0" smtClean="0"/>
              <a:t>Advisors</a:t>
            </a:r>
          </a:p>
          <a:p>
            <a:r>
              <a:rPr lang="en-US" sz="3800" dirty="0" smtClean="0"/>
              <a:t>OPS5 reports, presentations, and technical documents are available on the website 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4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Society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Essential to achieve broader adoption</a:t>
            </a:r>
          </a:p>
          <a:p>
            <a:r>
              <a:rPr lang="en-US" dirty="0" smtClean="0"/>
              <a:t>Although systematically included in GEF affairs, engagement often stops short of being meaningful</a:t>
            </a:r>
          </a:p>
          <a:p>
            <a:r>
              <a:rPr lang="en-US" dirty="0" smtClean="0"/>
              <a:t>The public involvement policy of 1996 needs to be updated and included in programming guidance</a:t>
            </a:r>
          </a:p>
          <a:p>
            <a:r>
              <a:rPr lang="en-US" dirty="0" smtClean="0"/>
              <a:t>PMIS needs to systematically gather data on CSO engagement</a:t>
            </a:r>
          </a:p>
          <a:p>
            <a:r>
              <a:rPr lang="en-US" dirty="0" smtClean="0"/>
              <a:t>Terminal evaluations need to include questions on CSO engagement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Grants Programme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First phase evaluation report concludes that SGP continues to be effective</a:t>
            </a:r>
          </a:p>
          <a:p>
            <a:r>
              <a:rPr lang="en-US" dirty="0" smtClean="0"/>
              <a:t>New modalities for interaction between SGP and other country level support emerge</a:t>
            </a:r>
          </a:p>
          <a:p>
            <a:r>
              <a:rPr lang="en-US" dirty="0" smtClean="0"/>
              <a:t>M&amp;E for SGP is too complex and not suitable for local communities</a:t>
            </a:r>
          </a:p>
          <a:p>
            <a:r>
              <a:rPr lang="en-US" dirty="0" smtClean="0"/>
              <a:t>Strategic guidance on these issues would be welcome</a:t>
            </a:r>
          </a:p>
          <a:p>
            <a:r>
              <a:rPr lang="en-US" dirty="0" smtClean="0"/>
              <a:t>Steering Committee for SGP should be revitalized and asked to provide a management response to the evaluation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9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Sector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Essential to achieve broader adoption</a:t>
            </a:r>
          </a:p>
          <a:p>
            <a:r>
              <a:rPr lang="en-US" dirty="0" smtClean="0"/>
              <a:t>GEF has strong track record in engaging with the private sector in focal areas, especially climate change and chemicals</a:t>
            </a:r>
          </a:p>
          <a:p>
            <a:r>
              <a:rPr lang="en-US" dirty="0" smtClean="0"/>
              <a:t>Set asides for private sector (e.g. Earth Fund) have been less successfu</a:t>
            </a:r>
            <a:r>
              <a:rPr lang="en-US" dirty="0"/>
              <a:t>l</a:t>
            </a:r>
            <a:endParaRPr lang="en-US" dirty="0" smtClean="0"/>
          </a:p>
          <a:p>
            <a:r>
              <a:rPr lang="en-US" dirty="0" smtClean="0"/>
              <a:t>Best possibilities for engagement need to be identified at the national and regional levels</a:t>
            </a:r>
          </a:p>
          <a:p>
            <a:r>
              <a:rPr lang="en-US" dirty="0" smtClean="0"/>
              <a:t>Focal areas should consider how private sector engagements can address sectors that have severe impacts on the environment</a:t>
            </a:r>
          </a:p>
          <a:p>
            <a:r>
              <a:rPr lang="en-US" dirty="0" smtClean="0"/>
              <a:t>Knowledge brokerage and M&amp;E on private sector engagement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92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Mainstreaming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Mainstreaming policy </a:t>
            </a:r>
            <a:r>
              <a:rPr lang="en-US" dirty="0" smtClean="0"/>
              <a:t>was adopted </a:t>
            </a:r>
            <a:r>
              <a:rPr lang="en-US" dirty="0" smtClean="0"/>
              <a:t>in 2011</a:t>
            </a:r>
          </a:p>
          <a:p>
            <a:r>
              <a:rPr lang="en-US" dirty="0" smtClean="0"/>
              <a:t>OPS5 provides a bleak picture of the baseline that this policy aims to improve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any projects that were considered “gender not relevant” were in fact relevant</a:t>
            </a:r>
          </a:p>
          <a:p>
            <a:pPr lvl="1"/>
            <a:r>
              <a:rPr lang="en-US" dirty="0" smtClean="0"/>
              <a:t>SIEA: gender evaluation of “not relevant” projects would show more relevant projects</a:t>
            </a:r>
          </a:p>
          <a:p>
            <a:r>
              <a:rPr lang="en-US" dirty="0" smtClean="0"/>
              <a:t>The GEF should adopt an action plan to implement the policy</a:t>
            </a:r>
          </a:p>
          <a:p>
            <a:pPr lvl="1"/>
            <a:r>
              <a:rPr lang="en-US" dirty="0" smtClean="0"/>
              <a:t>STAP, knowledge brokerage &amp; M&amp;E can support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Focal Area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Biodiversity: strong performance in environmental impact, low private sector engagement</a:t>
            </a:r>
          </a:p>
          <a:p>
            <a:r>
              <a:rPr lang="en-US" dirty="0" smtClean="0"/>
              <a:t>Climate Change: strong performance in stress reduction and private sector engagement / challenge to achieve market transformation</a:t>
            </a:r>
          </a:p>
          <a:p>
            <a:r>
              <a:rPr lang="en-US" dirty="0" smtClean="0"/>
              <a:t>International Waters: time dimension and achieving regional sustainability &amp; impact</a:t>
            </a:r>
          </a:p>
          <a:p>
            <a:r>
              <a:rPr lang="en-US" dirty="0" smtClean="0"/>
              <a:t>Other focal areas: time horizon </a:t>
            </a:r>
          </a:p>
          <a:p>
            <a:r>
              <a:rPr lang="en-US" dirty="0" smtClean="0"/>
              <a:t>Multi-focal area projects: M&amp;E burden</a:t>
            </a:r>
          </a:p>
          <a:p>
            <a:r>
              <a:rPr lang="en-US" dirty="0" smtClean="0"/>
              <a:t>Resilience: framework document on resilience throughout GEF focal areas should be finalized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5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More strategic role of STAP needed and functional independence strengthened</a:t>
            </a:r>
          </a:p>
          <a:p>
            <a:r>
              <a:rPr lang="en-US" dirty="0" smtClean="0"/>
              <a:t>Integrative work across focal areas needs to be strengthened</a:t>
            </a:r>
          </a:p>
          <a:p>
            <a:r>
              <a:rPr lang="en-US" dirty="0" smtClean="0"/>
              <a:t>Coverage of sciences needs to be broadened</a:t>
            </a:r>
          </a:p>
          <a:p>
            <a:r>
              <a:rPr lang="en-US" dirty="0" smtClean="0"/>
              <a:t>Targeted research to be revitalized</a:t>
            </a:r>
          </a:p>
          <a:p>
            <a:r>
              <a:rPr lang="en-US" dirty="0" smtClean="0"/>
              <a:t>Technical advice on projects needs to shift from project to program and/or strategy level</a:t>
            </a:r>
          </a:p>
          <a:p>
            <a:r>
              <a:rPr lang="en-US" dirty="0" smtClean="0"/>
              <a:t>UNEP should enhance its support to STAP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3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Knowledge Brokerage and M&amp;E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Learning is now mainly in silos</a:t>
            </a:r>
          </a:p>
          <a:p>
            <a:r>
              <a:rPr lang="en-US" dirty="0" smtClean="0"/>
              <a:t>GEF communities of practice could break through these silos</a:t>
            </a:r>
          </a:p>
          <a:p>
            <a:pPr lvl="1"/>
            <a:r>
              <a:rPr lang="en-US" dirty="0" smtClean="0"/>
              <a:t>GEF IEO has proposed a community of practice on impact and broader adoption</a:t>
            </a:r>
          </a:p>
          <a:p>
            <a:r>
              <a:rPr lang="en-US" dirty="0" smtClean="0"/>
              <a:t>Knowledge brokerage and capacity development strategy to be developed</a:t>
            </a:r>
          </a:p>
          <a:p>
            <a:r>
              <a:rPr lang="en-US" dirty="0" smtClean="0"/>
              <a:t>The burden of M&amp;E in the GEF needs to be reduced</a:t>
            </a:r>
          </a:p>
          <a:p>
            <a:pPr lvl="1"/>
            <a:r>
              <a:rPr lang="en-US" dirty="0" smtClean="0"/>
              <a:t>Professional peer review of the GEF evaluation function</a:t>
            </a:r>
          </a:p>
          <a:p>
            <a:pPr lvl="1"/>
            <a:r>
              <a:rPr lang="en-US" dirty="0" smtClean="0"/>
              <a:t>Work program for GEF-6</a:t>
            </a:r>
          </a:p>
          <a:p>
            <a:pPr lvl="1"/>
            <a:r>
              <a:rPr lang="en-US" dirty="0" smtClean="0"/>
              <a:t>Terminal evaluation guidelines</a:t>
            </a:r>
          </a:p>
          <a:p>
            <a:pPr lvl="1"/>
            <a:r>
              <a:rPr lang="en-US" dirty="0" err="1" smtClean="0"/>
              <a:t>Evaluability</a:t>
            </a:r>
            <a:r>
              <a:rPr lang="en-US" dirty="0" smtClean="0"/>
              <a:t> assessment of RBM for GEF-6</a:t>
            </a:r>
          </a:p>
          <a:p>
            <a:pPr lvl="1"/>
            <a:r>
              <a:rPr lang="en-US" dirty="0" smtClean="0"/>
              <a:t>Stronger engagement of GEF IEO in knowledge brokerage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" y="476672"/>
            <a:ext cx="8351520" cy="2319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6240" y="3140968"/>
            <a:ext cx="8351520" cy="1354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n-US" sz="4000" b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Questions</a:t>
            </a:r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>
          <a:xfrm>
            <a:off x="396240" y="4725144"/>
            <a:ext cx="8351520" cy="1440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ops5@thegef.org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www.gefeo.org</a:t>
            </a:r>
          </a:p>
          <a:p>
            <a:pPr algn="ctr"/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3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33 evaluations and studies undertaken by IEO since OPS4</a:t>
            </a:r>
          </a:p>
          <a:p>
            <a:r>
              <a:rPr lang="en-US" dirty="0" smtClean="0"/>
              <a:t>20 technical documents and several additional studies</a:t>
            </a:r>
          </a:p>
          <a:p>
            <a:r>
              <a:rPr lang="en-US" dirty="0" smtClean="0"/>
              <a:t>Full GEF portfolio of 3,566 projects from pilot phase through Sept. 30</a:t>
            </a:r>
          </a:p>
          <a:p>
            <a:pPr lvl="1"/>
            <a:r>
              <a:rPr lang="en-US" dirty="0" smtClean="0"/>
              <a:t>Outcome evidence on 491 completed projects</a:t>
            </a:r>
          </a:p>
          <a:p>
            <a:pPr lvl="1"/>
            <a:r>
              <a:rPr lang="en-US" dirty="0" smtClean="0"/>
              <a:t>Design and implementation evidence on 969 projects approved since the close of OPS4</a:t>
            </a:r>
          </a:p>
          <a:p>
            <a:r>
              <a:rPr lang="en-US" dirty="0" smtClean="0"/>
              <a:t>Field-level evidence from 54 countries</a:t>
            </a:r>
          </a:p>
          <a:p>
            <a:pPr lvl="1"/>
            <a:r>
              <a:rPr lang="en-US" dirty="0" smtClean="0"/>
              <a:t>From more than 115 FSPs and MSPs</a:t>
            </a:r>
          </a:p>
          <a:p>
            <a:pPr lvl="1"/>
            <a:r>
              <a:rPr lang="en-US" dirty="0" smtClean="0"/>
              <a:t>From more than 90 SGP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7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Global </a:t>
            </a:r>
            <a:r>
              <a:rPr lang="en-US" dirty="0"/>
              <a:t>environmental trends continue to </a:t>
            </a:r>
            <a:r>
              <a:rPr lang="en-US" dirty="0" smtClean="0"/>
              <a:t>decline</a:t>
            </a:r>
          </a:p>
          <a:p>
            <a:r>
              <a:rPr lang="en-US" dirty="0" smtClean="0"/>
              <a:t>The </a:t>
            </a:r>
            <a:r>
              <a:rPr lang="en-US" dirty="0"/>
              <a:t>replenishment may show no increase in purchasing power, while the GEF has accepted more </a:t>
            </a:r>
            <a:r>
              <a:rPr lang="en-US" dirty="0" smtClean="0"/>
              <a:t>obligations</a:t>
            </a:r>
          </a:p>
          <a:p>
            <a:pPr lvl="1"/>
            <a:r>
              <a:rPr lang="en-US" dirty="0" smtClean="0"/>
              <a:t>Higher level of funding leads to faster progress toward impact</a:t>
            </a:r>
          </a:p>
          <a:p>
            <a:pPr lvl="1"/>
            <a:r>
              <a:rPr lang="en-US" dirty="0" smtClean="0"/>
              <a:t>Mercury </a:t>
            </a:r>
            <a:r>
              <a:rPr lang="en-US" dirty="0" smtClean="0"/>
              <a:t>Convention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65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6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Resource mobilization and strategic choices in the GEF need to reflect the urgency of global environmental </a:t>
            </a:r>
            <a:r>
              <a:rPr lang="en-US" dirty="0" smtClean="0"/>
              <a:t>problems</a:t>
            </a:r>
          </a:p>
          <a:p>
            <a:pPr marL="571500" indent="-514350">
              <a:buFont typeface="+mj-lt"/>
              <a:buAutoNum type="arabicParenR"/>
            </a:pPr>
            <a:r>
              <a:rPr lang="en-US" dirty="0"/>
              <a:t>Burden-sharing arrangements and pro-rata contribution arrangements should be abandoned in the GEF replenishment, as they hurt rather than </a:t>
            </a:r>
            <a:r>
              <a:rPr lang="en-US" dirty="0" smtClean="0"/>
              <a:t>help</a:t>
            </a:r>
            <a:endParaRPr lang="en-US" dirty="0"/>
          </a:p>
          <a:p>
            <a:pPr marL="571500" indent="-514350">
              <a:buFont typeface="+mj-lt"/>
              <a:buAutoNum type="arabicParenR"/>
            </a:pPr>
            <a:r>
              <a:rPr lang="en-US" dirty="0"/>
              <a:t>Broadening the financing basis should be further explored and should include an invitation to the European Commission to become a donor to the </a:t>
            </a:r>
            <a:r>
              <a:rPr lang="en-US" dirty="0" smtClean="0"/>
              <a:t>GEF </a:t>
            </a:r>
            <a:endParaRPr lang="en-US" dirty="0"/>
          </a:p>
          <a:p>
            <a:pPr marL="571500" indent="-514350">
              <a:buFont typeface="+mj-lt"/>
              <a:buAutoNum type="arabicParenR"/>
            </a:pPr>
            <a:r>
              <a:rPr lang="en-US" dirty="0"/>
              <a:t>A no-risk soft pipeline, accepted practice in many bilateral aid organizations and many international organizations, should be </a:t>
            </a:r>
            <a:r>
              <a:rPr lang="en-US" dirty="0" smtClean="0"/>
              <a:t>initiated 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could lead to speeding up the delivery of about $400 million of transfers to recipient countries at a time that the urgency of global environmental problems is </a:t>
            </a:r>
            <a:r>
              <a:rPr lang="en-US" dirty="0" smtClean="0"/>
              <a:t>increasing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3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“Business Model” of the GEF is no longer appropriate and leads to growing </a:t>
            </a:r>
            <a:r>
              <a:rPr lang="en-US" dirty="0" smtClean="0"/>
              <a:t>inefficiencies</a:t>
            </a:r>
          </a:p>
          <a:p>
            <a:pPr lvl="1"/>
            <a:r>
              <a:rPr lang="en-US" dirty="0"/>
              <a:t>Delivery is slow…</a:t>
            </a:r>
          </a:p>
          <a:p>
            <a:pPr lvl="1"/>
            <a:r>
              <a:rPr lang="en-US" dirty="0"/>
              <a:t>Costs too high?</a:t>
            </a:r>
          </a:p>
          <a:p>
            <a:pPr lvl="1"/>
            <a:r>
              <a:rPr lang="en-US" dirty="0"/>
              <a:t>RBM burden too heavy…</a:t>
            </a:r>
          </a:p>
          <a:p>
            <a:pPr lvl="1"/>
            <a:r>
              <a:rPr lang="en-US" dirty="0" smtClean="0"/>
              <a:t>Partnership </a:t>
            </a:r>
            <a:r>
              <a:rPr lang="en-US" dirty="0"/>
              <a:t>difficult…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0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Delivery Is Slow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Project Cycle Problems</a:t>
            </a:r>
            <a:endParaRPr lang="en-US" dirty="0" smtClean="0"/>
          </a:p>
          <a:p>
            <a:r>
              <a:rPr lang="en-US" dirty="0" smtClean="0"/>
              <a:t>PIF/project </a:t>
            </a:r>
            <a:r>
              <a:rPr lang="en-US" dirty="0" smtClean="0"/>
              <a:t>concept was supposed to focus on eligibility but became information heavy</a:t>
            </a:r>
          </a:p>
          <a:p>
            <a:r>
              <a:rPr lang="en-US" dirty="0" smtClean="0"/>
              <a:t>Delays caused by RBM burden and co-financing requirements</a:t>
            </a:r>
          </a:p>
          <a:p>
            <a:r>
              <a:rPr lang="en-US" dirty="0" smtClean="0"/>
              <a:t>Tendency to go back-and-forth on proposals</a:t>
            </a:r>
          </a:p>
          <a:p>
            <a:pPr lvl="1"/>
            <a:r>
              <a:rPr lang="en-US" dirty="0" smtClean="0"/>
              <a:t>PIFs with more than 2 (re-</a:t>
            </a:r>
            <a:r>
              <a:rPr lang="en-US" dirty="0" smtClean="0"/>
              <a:t>) submissions</a:t>
            </a:r>
            <a:r>
              <a:rPr lang="en-US" dirty="0" smtClean="0"/>
              <a:t>: </a:t>
            </a:r>
            <a:r>
              <a:rPr lang="en-US" dirty="0" smtClean="0"/>
              <a:t>23%</a:t>
            </a:r>
            <a:endParaRPr lang="en-US" dirty="0" smtClean="0"/>
          </a:p>
          <a:p>
            <a:pPr lvl="1"/>
            <a:r>
              <a:rPr lang="en-US" dirty="0" smtClean="0"/>
              <a:t>CEO endorsement proposals with more than 2 (</a:t>
            </a:r>
            <a:r>
              <a:rPr lang="en-US" dirty="0" smtClean="0"/>
              <a:t>re-) submissions</a:t>
            </a:r>
            <a:r>
              <a:rPr lang="en-US" dirty="0" smtClean="0"/>
              <a:t>: 15%</a:t>
            </a:r>
          </a:p>
          <a:p>
            <a:r>
              <a:rPr lang="en-US" dirty="0" smtClean="0"/>
              <a:t>Programmatic approaches and harmonization show promise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9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</a:t>
            </a:r>
            <a:r>
              <a:rPr lang="en-US" dirty="0" smtClean="0"/>
              <a:t>Too </a:t>
            </a:r>
            <a:r>
              <a:rPr lang="en-US" dirty="0"/>
              <a:t>H</a:t>
            </a:r>
            <a:r>
              <a:rPr lang="en-US" dirty="0" smtClean="0"/>
              <a:t>igh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GEF was based on assumption of mainstreaming of environmental concerns in Agencies through GEF involvement</a:t>
            </a:r>
          </a:p>
          <a:p>
            <a:pPr lvl="1"/>
            <a:r>
              <a:rPr lang="en-US" dirty="0" smtClean="0"/>
              <a:t>Expectation was that Agencies would invest in GEF through co-financing also at corporate level</a:t>
            </a:r>
          </a:p>
          <a:p>
            <a:pPr lvl="1"/>
            <a:r>
              <a:rPr lang="en-US" dirty="0" smtClean="0"/>
              <a:t>Innovation and risk taking require higher costs</a:t>
            </a:r>
          </a:p>
          <a:p>
            <a:r>
              <a:rPr lang="en-US" dirty="0" smtClean="0"/>
              <a:t>Agencies are pushed towards full cost recovery</a:t>
            </a:r>
          </a:p>
          <a:p>
            <a:r>
              <a:rPr lang="en-US" dirty="0" smtClean="0"/>
              <a:t>GEF is pushed towards reduction of fees</a:t>
            </a:r>
          </a:p>
          <a:p>
            <a:r>
              <a:rPr lang="en-US" dirty="0" smtClean="0"/>
              <a:t>Yet requirements and interactions continue to increase 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7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RBM </a:t>
            </a:r>
            <a:r>
              <a:rPr lang="en-US" dirty="0" smtClean="0"/>
              <a:t>Burden </a:t>
            </a:r>
            <a:r>
              <a:rPr lang="en-US" dirty="0"/>
              <a:t>T</a:t>
            </a:r>
            <a:r>
              <a:rPr lang="en-US" dirty="0" smtClean="0"/>
              <a:t>oo </a:t>
            </a:r>
            <a:r>
              <a:rPr lang="en-US" dirty="0"/>
              <a:t>H</a:t>
            </a:r>
            <a:r>
              <a:rPr lang="en-US" dirty="0" smtClean="0"/>
              <a:t>eavy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Best International </a:t>
            </a:r>
            <a:r>
              <a:rPr lang="en-US" dirty="0" smtClean="0"/>
              <a:t>Practice </a:t>
            </a:r>
            <a:r>
              <a:rPr lang="en-US" dirty="0" smtClean="0"/>
              <a:t>aim for 5-10 </a:t>
            </a:r>
            <a:r>
              <a:rPr lang="en-US" dirty="0" smtClean="0"/>
              <a:t>indicators or targets</a:t>
            </a:r>
            <a:r>
              <a:rPr lang="en-US" dirty="0" smtClean="0"/>
              <a:t>, easily measured from available data</a:t>
            </a:r>
          </a:p>
          <a:p>
            <a:r>
              <a:rPr lang="en-US" dirty="0" smtClean="0"/>
              <a:t>Differentiate between indicators and targets for learning versus accountability</a:t>
            </a:r>
          </a:p>
          <a:p>
            <a:pPr lvl="1"/>
            <a:r>
              <a:rPr lang="en-US" dirty="0" smtClean="0"/>
              <a:t>Indicators/targets to show whether GEF is on track versus targets as milestones…</a:t>
            </a:r>
          </a:p>
          <a:p>
            <a:r>
              <a:rPr lang="en-US" dirty="0" smtClean="0"/>
              <a:t>Differentiate between indicators for management and for global public knowledge</a:t>
            </a:r>
          </a:p>
          <a:p>
            <a:r>
              <a:rPr lang="en-US" dirty="0" smtClean="0"/>
              <a:t>GEF-4: more than 140 indicators</a:t>
            </a:r>
          </a:p>
          <a:p>
            <a:r>
              <a:rPr lang="en-US" dirty="0" smtClean="0"/>
              <a:t>GEF-5: more than 180 indicators</a:t>
            </a:r>
          </a:p>
          <a:p>
            <a:r>
              <a:rPr lang="en-US" dirty="0" smtClean="0"/>
              <a:t>GEF-6 proposals: reduction to about 120</a:t>
            </a:r>
          </a:p>
          <a:p>
            <a:r>
              <a:rPr lang="en-US" dirty="0" smtClean="0"/>
              <a:t>Tracking tools complicated and not user friendly</a:t>
            </a:r>
          </a:p>
          <a:p>
            <a:r>
              <a:rPr lang="en-US" dirty="0" smtClean="0"/>
              <a:t>Multi-focal area projects continue to be overburdened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B9B-FC19-46D0-A5CB-FBDD8B486E5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1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6185</TotalTime>
  <Words>1788</Words>
  <Application>Microsoft Office PowerPoint</Application>
  <PresentationFormat>On-screen Show (4:3)</PresentationFormat>
  <Paragraphs>216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OPS5 Reports</vt:lpstr>
      <vt:lpstr>Evidence Basis</vt:lpstr>
      <vt:lpstr>Conclusion 1</vt:lpstr>
      <vt:lpstr>Recommendation 1</vt:lpstr>
      <vt:lpstr>Conclusion 2</vt:lpstr>
      <vt:lpstr>Delivery Is Slow…</vt:lpstr>
      <vt:lpstr>Costs Too High?</vt:lpstr>
      <vt:lpstr>RBM Burden Too Heavy</vt:lpstr>
      <vt:lpstr>Partnership Difficult…</vt:lpstr>
      <vt:lpstr>Network Proliferation…</vt:lpstr>
      <vt:lpstr>Co-Financing</vt:lpstr>
      <vt:lpstr>Recommendation 2</vt:lpstr>
      <vt:lpstr>Conclusion 3</vt:lpstr>
      <vt:lpstr>From Outcomes to Impact</vt:lpstr>
      <vt:lpstr>Intervention Model</vt:lpstr>
      <vt:lpstr>Intervention Logic</vt:lpstr>
      <vt:lpstr>Recommendation 3</vt:lpstr>
      <vt:lpstr>Factors Affecting Progress Toward Impact at Project Completion</vt:lpstr>
      <vt:lpstr>Civil Society Engagement</vt:lpstr>
      <vt:lpstr>Small Grants Programme</vt:lpstr>
      <vt:lpstr>Private Sector Engagement</vt:lpstr>
      <vt:lpstr>Gender Mainstreaming</vt:lpstr>
      <vt:lpstr>Focal Area Challenges</vt:lpstr>
      <vt:lpstr>STAP</vt:lpstr>
      <vt:lpstr>Knowledge Brokerage and M&amp;E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Asterix</dc:creator>
  <cp:lastModifiedBy>Anna Birgitta Viggh</cp:lastModifiedBy>
  <cp:revision>171</cp:revision>
  <cp:lastPrinted>2013-12-11T16:42:30Z</cp:lastPrinted>
  <dcterms:created xsi:type="dcterms:W3CDTF">2013-01-31T02:19:29Z</dcterms:created>
  <dcterms:modified xsi:type="dcterms:W3CDTF">2013-12-11T21:16:45Z</dcterms:modified>
</cp:coreProperties>
</file>