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69" r:id="rId2"/>
    <p:sldId id="282" r:id="rId3"/>
    <p:sldId id="280" r:id="rId4"/>
    <p:sldId id="283" r:id="rId5"/>
    <p:sldId id="271" r:id="rId6"/>
    <p:sldId id="272" r:id="rId7"/>
    <p:sldId id="284" r:id="rId8"/>
    <p:sldId id="273" r:id="rId9"/>
    <p:sldId id="274" r:id="rId10"/>
    <p:sldId id="290" r:id="rId11"/>
    <p:sldId id="294" r:id="rId12"/>
    <p:sldId id="275" r:id="rId13"/>
    <p:sldId id="276" r:id="rId14"/>
    <p:sldId id="279" r:id="rId15"/>
    <p:sldId id="296" r:id="rId16"/>
    <p:sldId id="286" r:id="rId17"/>
    <p:sldId id="297" r:id="rId18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52" autoAdjust="0"/>
    <p:restoredTop sz="85532" autoAdjust="0"/>
  </p:normalViewPr>
  <p:slideViewPr>
    <p:cSldViewPr>
      <p:cViewPr varScale="1">
        <p:scale>
          <a:sx n="78" d="100"/>
          <a:sy n="78" d="100"/>
        </p:scale>
        <p:origin x="-84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130" d="100"/>
          <a:sy n="130" d="100"/>
        </p:scale>
        <p:origin x="-413" y="1598"/>
      </p:cViewPr>
      <p:guideLst>
        <p:guide orient="horz" pos="2928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F79C9CC-68F0-4C70-9B09-6F59016E4003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3C84D4-EAC9-454F-823F-6C653684AF60}">
      <dgm:prSet phldrT="[Text]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300" b="1" dirty="0" smtClean="0"/>
            <a:t>LD-1 : Agriculture et </a:t>
          </a:r>
          <a:r>
            <a:rPr lang="en-US" sz="2300" b="1" dirty="0" err="1" smtClean="0"/>
            <a:t>systèmes</a:t>
          </a:r>
          <a:r>
            <a:rPr lang="en-US" sz="2300" b="1" dirty="0" smtClean="0"/>
            <a:t> de </a:t>
          </a:r>
          <a:r>
            <a:rPr lang="en-US" sz="2300" b="1" dirty="0" err="1" smtClean="0"/>
            <a:t>pâturage</a:t>
          </a:r>
          <a:endParaRPr lang="en-US" sz="2300" b="1" dirty="0"/>
        </a:p>
      </dgm:t>
    </dgm:pt>
    <dgm:pt modelId="{8F51B0E9-048E-457D-A50F-BC5B35A7B22D}" type="parTrans" cxnId="{A4CCD4E7-566E-4ECC-92A9-877679910918}">
      <dgm:prSet/>
      <dgm:spPr/>
      <dgm:t>
        <a:bodyPr/>
        <a:lstStyle/>
        <a:p>
          <a:endParaRPr lang="en-US"/>
        </a:p>
      </dgm:t>
    </dgm:pt>
    <dgm:pt modelId="{4D290B39-4516-4BB6-ADD0-80C54C3C836A}" type="sibTrans" cxnId="{A4CCD4E7-566E-4ECC-92A9-877679910918}">
      <dgm:prSet/>
      <dgm:spPr/>
      <dgm:t>
        <a:bodyPr/>
        <a:lstStyle/>
        <a:p>
          <a:endParaRPr lang="en-US"/>
        </a:p>
      </dgm:t>
    </dgm:pt>
    <dgm:pt modelId="{2436A0B1-B66B-4E5F-8E37-FB1202B7F54D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600" dirty="0" smtClean="0"/>
            <a:t>Intensification de </a:t>
          </a:r>
          <a:r>
            <a:rPr lang="en-US" sz="1600" dirty="0" err="1" smtClean="0"/>
            <a:t>l’action</a:t>
          </a:r>
          <a:r>
            <a:rPr lang="en-US" sz="1600" dirty="0" smtClean="0"/>
            <a:t> agro-</a:t>
          </a:r>
          <a:r>
            <a:rPr lang="en-US" sz="1600" dirty="0" err="1" smtClean="0"/>
            <a:t>écologique</a:t>
          </a:r>
          <a:endParaRPr lang="en-US" sz="1600" dirty="0"/>
        </a:p>
      </dgm:t>
    </dgm:pt>
    <dgm:pt modelId="{67C2B9FA-20B2-48B0-9200-2C45018FA85B}" type="parTrans" cxnId="{12D9FFB7-BB17-4DAC-9C24-DEA2D1DA061E}">
      <dgm:prSet/>
      <dgm:spPr/>
      <dgm:t>
        <a:bodyPr/>
        <a:lstStyle/>
        <a:p>
          <a:endParaRPr lang="en-US"/>
        </a:p>
      </dgm:t>
    </dgm:pt>
    <dgm:pt modelId="{3558334C-961B-46AC-B275-B66F5B2C1ADC}" type="sibTrans" cxnId="{12D9FFB7-BB17-4DAC-9C24-DEA2D1DA061E}">
      <dgm:prSet/>
      <dgm:spPr/>
      <dgm:t>
        <a:bodyPr/>
        <a:lstStyle/>
        <a:p>
          <a:endParaRPr lang="en-US"/>
        </a:p>
      </dgm:t>
    </dgm:pt>
    <dgm:pt modelId="{4F5454FA-DD2E-4DC3-B781-8200C7C82F36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1600" dirty="0" err="1" smtClean="0"/>
            <a:t>Gestion</a:t>
          </a:r>
          <a:r>
            <a:rPr lang="en-US" sz="1600" dirty="0" smtClean="0"/>
            <a:t> durable des sols pour </a:t>
          </a:r>
          <a:r>
            <a:rPr lang="en-US" sz="1600" dirty="0" err="1" smtClean="0"/>
            <a:t>une</a:t>
          </a:r>
          <a:r>
            <a:rPr lang="en-US" sz="1600" dirty="0" smtClean="0"/>
            <a:t> agriculture </a:t>
          </a:r>
          <a:r>
            <a:rPr lang="en-US" sz="1600" dirty="0" err="1" smtClean="0"/>
            <a:t>intelligente</a:t>
          </a:r>
          <a:r>
            <a:rPr lang="en-US" sz="1600" dirty="0" smtClean="0"/>
            <a:t> au plan </a:t>
          </a:r>
          <a:r>
            <a:rPr lang="en-US" sz="1600" dirty="0" err="1" smtClean="0"/>
            <a:t>climatique</a:t>
          </a:r>
          <a:endParaRPr lang="en-US" sz="1600" dirty="0"/>
        </a:p>
      </dgm:t>
    </dgm:pt>
    <dgm:pt modelId="{AAB7A5D1-AF3B-45E3-B2AB-96C664770E3E}" type="parTrans" cxnId="{ABE2572C-04A7-4320-8B36-F2E15A0EB606}">
      <dgm:prSet/>
      <dgm:spPr/>
      <dgm:t>
        <a:bodyPr/>
        <a:lstStyle/>
        <a:p>
          <a:endParaRPr lang="en-US"/>
        </a:p>
      </dgm:t>
    </dgm:pt>
    <dgm:pt modelId="{265F4C34-3669-416F-BF1C-E208DB55517B}" type="sibTrans" cxnId="{ABE2572C-04A7-4320-8B36-F2E15A0EB606}">
      <dgm:prSet/>
      <dgm:spPr/>
      <dgm:t>
        <a:bodyPr/>
        <a:lstStyle/>
        <a:p>
          <a:endParaRPr lang="en-US"/>
        </a:p>
      </dgm:t>
    </dgm:pt>
    <dgm:pt modelId="{468A90F0-6E73-45E3-971F-B571CF0229E3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b="1" dirty="0" smtClean="0"/>
            <a:t>LD-2 : </a:t>
          </a:r>
          <a:r>
            <a:rPr lang="en-US" sz="2400" b="1" dirty="0" err="1" smtClean="0"/>
            <a:t>Paysages</a:t>
          </a:r>
          <a:r>
            <a:rPr lang="en-US" sz="2400" b="1" dirty="0" smtClean="0"/>
            <a:t> </a:t>
          </a:r>
          <a:r>
            <a:rPr lang="en-US" sz="2400" b="1" dirty="0" err="1" smtClean="0"/>
            <a:t>forestiers</a:t>
          </a:r>
          <a:endParaRPr lang="en-US" sz="2400" b="1" dirty="0"/>
        </a:p>
      </dgm:t>
    </dgm:pt>
    <dgm:pt modelId="{0ED5E19E-B62D-430E-9680-9CE45E238417}" type="parTrans" cxnId="{C4164797-7452-4D69-A51A-6A9E8214115E}">
      <dgm:prSet/>
      <dgm:spPr/>
      <dgm:t>
        <a:bodyPr/>
        <a:lstStyle/>
        <a:p>
          <a:endParaRPr lang="en-US"/>
        </a:p>
      </dgm:t>
    </dgm:pt>
    <dgm:pt modelId="{B17F3459-6008-48C0-9234-7075D8CD2CE7}" type="sibTrans" cxnId="{C4164797-7452-4D69-A51A-6A9E8214115E}">
      <dgm:prSet/>
      <dgm:spPr/>
      <dgm:t>
        <a:bodyPr/>
        <a:lstStyle/>
        <a:p>
          <a:endParaRPr lang="en-US"/>
        </a:p>
      </dgm:t>
    </dgm:pt>
    <dgm:pt modelId="{E6F2E820-666F-49C1-B7A4-775C4D347E89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000" dirty="0" err="1" smtClean="0"/>
            <a:t>Gestion</a:t>
          </a:r>
          <a:r>
            <a:rPr lang="en-US" sz="2000" dirty="0" smtClean="0"/>
            <a:t> et </a:t>
          </a:r>
          <a:r>
            <a:rPr lang="en-US" sz="2000" dirty="0" err="1" smtClean="0"/>
            <a:t>restauration</a:t>
          </a:r>
          <a:r>
            <a:rPr lang="en-US" sz="2000" dirty="0" smtClean="0"/>
            <a:t> des </a:t>
          </a:r>
          <a:r>
            <a:rPr lang="en-US" sz="2000" dirty="0" err="1" smtClean="0"/>
            <a:t>paysages</a:t>
          </a:r>
          <a:endParaRPr lang="en-US" sz="2000" dirty="0"/>
        </a:p>
      </dgm:t>
    </dgm:pt>
    <dgm:pt modelId="{B6A89E04-F697-4229-9411-33C1382F1286}" type="parTrans" cxnId="{6291E272-21C8-4601-BD05-1873BAB00613}">
      <dgm:prSet/>
      <dgm:spPr/>
      <dgm:t>
        <a:bodyPr/>
        <a:lstStyle/>
        <a:p>
          <a:endParaRPr lang="en-US"/>
        </a:p>
      </dgm:t>
    </dgm:pt>
    <dgm:pt modelId="{FBD40E63-F3AF-46DD-9187-6E0B8319E29E}" type="sibTrans" cxnId="{6291E272-21C8-4601-BD05-1873BAB00613}">
      <dgm:prSet/>
      <dgm:spPr/>
      <dgm:t>
        <a:bodyPr/>
        <a:lstStyle/>
        <a:p>
          <a:endParaRPr lang="en-US"/>
        </a:p>
      </dgm:t>
    </dgm:pt>
    <dgm:pt modelId="{B9B28D90-5B16-4289-BBDE-70B77A785BC1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400" b="1" dirty="0" smtClean="0"/>
            <a:t>LD-3 : </a:t>
          </a:r>
          <a:r>
            <a:rPr lang="en-US" sz="2400" b="1" dirty="0" err="1" smtClean="0"/>
            <a:t>Intégration</a:t>
          </a:r>
          <a:r>
            <a:rPr lang="en-US" sz="2400" b="1" dirty="0" smtClean="0"/>
            <a:t> des </a:t>
          </a:r>
          <a:r>
            <a:rPr lang="en-US" sz="2400" b="1" dirty="0" err="1" smtClean="0"/>
            <a:t>paysages</a:t>
          </a:r>
          <a:endParaRPr lang="en-US" sz="2400" b="1" dirty="0"/>
        </a:p>
      </dgm:t>
    </dgm:pt>
    <dgm:pt modelId="{A166867C-AF26-47B1-A1C5-894A6BBE996F}" type="parTrans" cxnId="{2CD372BD-DC45-4D46-9C34-8E84788AA8C6}">
      <dgm:prSet/>
      <dgm:spPr/>
      <dgm:t>
        <a:bodyPr/>
        <a:lstStyle/>
        <a:p>
          <a:endParaRPr lang="en-US"/>
        </a:p>
      </dgm:t>
    </dgm:pt>
    <dgm:pt modelId="{0E00251B-B60F-4402-B402-4EC354A6A6CF}" type="sibTrans" cxnId="{2CD372BD-DC45-4D46-9C34-8E84788AA8C6}">
      <dgm:prSet/>
      <dgm:spPr/>
      <dgm:t>
        <a:bodyPr/>
        <a:lstStyle/>
        <a:p>
          <a:endParaRPr lang="en-US"/>
        </a:p>
      </dgm:t>
    </dgm:pt>
    <dgm:pt modelId="{8379FB58-3BCC-4C0B-9C2F-4521A4F1D3AE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dirty="0" smtClean="0"/>
            <a:t>LD-4 : Cadres </a:t>
          </a:r>
          <a:r>
            <a:rPr lang="en-US" sz="2400" b="1" dirty="0" err="1" smtClean="0"/>
            <a:t>institutionnels</a:t>
          </a:r>
          <a:r>
            <a:rPr lang="en-US" sz="2400" b="1" dirty="0" smtClean="0"/>
            <a:t> et </a:t>
          </a:r>
          <a:r>
            <a:rPr lang="en-US" sz="2400" b="1" dirty="0" err="1" smtClean="0"/>
            <a:t>politiques</a:t>
          </a:r>
          <a:endParaRPr lang="en-US" sz="2400" b="1" dirty="0"/>
        </a:p>
      </dgm:t>
    </dgm:pt>
    <dgm:pt modelId="{FBD43849-691E-49CE-9A06-F86CE2F407D4}" type="parTrans" cxnId="{147BBFCE-7A2F-41E3-BCDF-799E9BE313C5}">
      <dgm:prSet/>
      <dgm:spPr/>
      <dgm:t>
        <a:bodyPr/>
        <a:lstStyle/>
        <a:p>
          <a:endParaRPr lang="en-US"/>
        </a:p>
      </dgm:t>
    </dgm:pt>
    <dgm:pt modelId="{66D2A9CA-51D8-4D7E-BDBA-540FD9C0A58C}" type="sibTrans" cxnId="{147BBFCE-7A2F-41E3-BCDF-799E9BE313C5}">
      <dgm:prSet/>
      <dgm:spPr/>
      <dgm:t>
        <a:bodyPr/>
        <a:lstStyle/>
        <a:p>
          <a:endParaRPr lang="en-US"/>
        </a:p>
      </dgm:t>
    </dgm:pt>
    <dgm:pt modelId="{53CCDCBF-9ED7-4E24-8B55-B3918DDB0342}">
      <dgm:prSet phldrT="[Text]" custT="1"/>
      <dgm:spPr>
        <a:solidFill>
          <a:schemeClr val="accent3">
            <a:lumMod val="75000"/>
          </a:schemeClr>
        </a:solidFill>
      </dgm:spPr>
      <dgm:t>
        <a:bodyPr/>
        <a:lstStyle/>
        <a:p>
          <a:r>
            <a:rPr lang="en-US" sz="2000" dirty="0" err="1" smtClean="0"/>
            <a:t>Élargir</a:t>
          </a:r>
          <a:r>
            <a:rPr lang="en-US" sz="2000" dirty="0" smtClean="0"/>
            <a:t> la </a:t>
          </a:r>
          <a:r>
            <a:rPr lang="en-US" sz="2000" dirty="0" err="1" smtClean="0"/>
            <a:t>portée</a:t>
          </a:r>
          <a:r>
            <a:rPr lang="en-US" sz="2000" dirty="0" smtClean="0"/>
            <a:t> de la </a:t>
          </a:r>
          <a:r>
            <a:rPr lang="en-US" sz="2000" dirty="0" err="1" smtClean="0"/>
            <a:t>gestion</a:t>
          </a:r>
          <a:r>
            <a:rPr lang="en-US" sz="2000" dirty="0" smtClean="0"/>
            <a:t> durable des sols</a:t>
          </a:r>
          <a:endParaRPr lang="en-US" sz="2000" dirty="0"/>
        </a:p>
      </dgm:t>
    </dgm:pt>
    <dgm:pt modelId="{92963D8E-C622-4953-BB33-9162B4737367}" type="sibTrans" cxnId="{CC65F222-7161-41CF-B769-AA0FD4797D82}">
      <dgm:prSet/>
      <dgm:spPr/>
      <dgm:t>
        <a:bodyPr/>
        <a:lstStyle/>
        <a:p>
          <a:endParaRPr lang="en-US"/>
        </a:p>
      </dgm:t>
    </dgm:pt>
    <dgm:pt modelId="{AA176904-9D87-4C47-873E-3E4016383170}" type="parTrans" cxnId="{CC65F222-7161-41CF-B769-AA0FD4797D82}">
      <dgm:prSet/>
      <dgm:spPr/>
      <dgm:t>
        <a:bodyPr/>
        <a:lstStyle/>
        <a:p>
          <a:endParaRPr lang="en-US"/>
        </a:p>
      </dgm:t>
    </dgm:pt>
    <dgm:pt modelId="{42D9FF93-13A4-4A22-AD6F-03223DB0256E}">
      <dgm:prSet custT="1"/>
      <dgm:spPr>
        <a:solidFill>
          <a:schemeClr val="accent3">
            <a:lumMod val="75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200" dirty="0" smtClean="0"/>
            <a:t> </a:t>
          </a:r>
          <a:r>
            <a:rPr lang="en-US" sz="2000" dirty="0" err="1" smtClean="0"/>
            <a:t>Intégration</a:t>
          </a:r>
          <a:r>
            <a:rPr lang="en-US" sz="2000" dirty="0" smtClean="0"/>
            <a:t> </a:t>
          </a:r>
          <a:r>
            <a:rPr lang="en-US" sz="2000" dirty="0" err="1" smtClean="0"/>
            <a:t>systématique</a:t>
          </a:r>
          <a:r>
            <a:rPr lang="en-US" sz="2000" dirty="0" smtClean="0"/>
            <a:t> de la </a:t>
          </a:r>
          <a:r>
            <a:rPr lang="en-US" sz="2000" dirty="0" err="1" smtClean="0"/>
            <a:t>gestion</a:t>
          </a:r>
          <a:r>
            <a:rPr lang="en-US" sz="2000" dirty="0" smtClean="0"/>
            <a:t> durable des sols </a:t>
          </a:r>
          <a:r>
            <a:rPr lang="en-US" sz="2000" dirty="0" err="1" smtClean="0"/>
            <a:t>dans</a:t>
          </a:r>
          <a:r>
            <a:rPr lang="en-US" sz="2000" dirty="0" smtClean="0"/>
            <a:t> le </a:t>
          </a:r>
          <a:r>
            <a:rPr lang="en-US" sz="2000" dirty="0" err="1" smtClean="0"/>
            <a:t>développement</a:t>
          </a:r>
          <a:endParaRPr lang="en-US" sz="2000" dirty="0" smtClean="0"/>
        </a:p>
      </dgm:t>
    </dgm:pt>
    <dgm:pt modelId="{6AAB9D69-460C-41CE-A4C3-8E8B4A567B3B}" type="sibTrans" cxnId="{7962612C-7EBC-46D3-A0CB-096C0C7A139D}">
      <dgm:prSet/>
      <dgm:spPr/>
      <dgm:t>
        <a:bodyPr/>
        <a:lstStyle/>
        <a:p>
          <a:endParaRPr lang="en-US"/>
        </a:p>
      </dgm:t>
    </dgm:pt>
    <dgm:pt modelId="{573DEDDD-A10E-43B6-A3BD-C1CAFDB11C6D}" type="parTrans" cxnId="{7962612C-7EBC-46D3-A0CB-096C0C7A139D}">
      <dgm:prSet/>
      <dgm:spPr/>
      <dgm:t>
        <a:bodyPr/>
        <a:lstStyle/>
        <a:p>
          <a:endParaRPr lang="en-US"/>
        </a:p>
      </dgm:t>
    </dgm:pt>
    <dgm:pt modelId="{CC39D1A4-0A0D-441C-8BF7-16C0BE86FD4A}" type="pres">
      <dgm:prSet presAssocID="{3F79C9CC-68F0-4C70-9B09-6F59016E400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A75070-9CDE-4227-BB68-732BE910D30A}" type="pres">
      <dgm:prSet presAssocID="{E93C84D4-EAC9-454F-823F-6C653684AF60}" presName="comp" presStyleCnt="0"/>
      <dgm:spPr/>
    </dgm:pt>
    <dgm:pt modelId="{DC49D10F-8364-4FFE-9FD6-39141A7C1221}" type="pres">
      <dgm:prSet presAssocID="{E93C84D4-EAC9-454F-823F-6C653684AF60}" presName="box" presStyleLbl="node1" presStyleIdx="0" presStyleCnt="4"/>
      <dgm:spPr/>
      <dgm:t>
        <a:bodyPr/>
        <a:lstStyle/>
        <a:p>
          <a:endParaRPr lang="en-US"/>
        </a:p>
      </dgm:t>
    </dgm:pt>
    <dgm:pt modelId="{A498C4E4-1A22-4944-B762-B55E7215403E}" type="pres">
      <dgm:prSet presAssocID="{E93C84D4-EAC9-454F-823F-6C653684AF60}" presName="img" presStyleLbl="fgImgPlace1" presStyleIdx="0" presStyleCnt="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B2E065BC-8F0A-4532-9853-D51B7CF08B24}" type="pres">
      <dgm:prSet presAssocID="{E93C84D4-EAC9-454F-823F-6C653684AF60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5C9677-C97A-4784-9301-C8394A86850D}" type="pres">
      <dgm:prSet presAssocID="{4D290B39-4516-4BB6-ADD0-80C54C3C836A}" presName="spacer" presStyleCnt="0"/>
      <dgm:spPr/>
    </dgm:pt>
    <dgm:pt modelId="{807061F7-A7BF-4AB0-8FD0-17684A5654B2}" type="pres">
      <dgm:prSet presAssocID="{468A90F0-6E73-45E3-971F-B571CF0229E3}" presName="comp" presStyleCnt="0"/>
      <dgm:spPr/>
    </dgm:pt>
    <dgm:pt modelId="{BF3601B5-C034-4B22-BF1A-88DEF14BA15C}" type="pres">
      <dgm:prSet presAssocID="{468A90F0-6E73-45E3-971F-B571CF0229E3}" presName="box" presStyleLbl="node1" presStyleIdx="1" presStyleCnt="4"/>
      <dgm:spPr/>
      <dgm:t>
        <a:bodyPr/>
        <a:lstStyle/>
        <a:p>
          <a:endParaRPr lang="en-US"/>
        </a:p>
      </dgm:t>
    </dgm:pt>
    <dgm:pt modelId="{36810E7D-7062-478C-8E86-E92CEAFB3D80}" type="pres">
      <dgm:prSet presAssocID="{468A90F0-6E73-45E3-971F-B571CF0229E3}" presName="img" presStyleLbl="fgImgPlace1" presStyleIdx="1" presStyleCnt="4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A7E1C1B3-58F0-4A6F-A5FC-DB1BC312236A}" type="pres">
      <dgm:prSet presAssocID="{468A90F0-6E73-45E3-971F-B571CF0229E3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AE6C5D-18C3-4EBE-9581-1EDC8B928EBF}" type="pres">
      <dgm:prSet presAssocID="{B17F3459-6008-48C0-9234-7075D8CD2CE7}" presName="spacer" presStyleCnt="0"/>
      <dgm:spPr/>
    </dgm:pt>
    <dgm:pt modelId="{6054BEE2-4254-4557-9E97-9AC1C6559E4B}" type="pres">
      <dgm:prSet presAssocID="{B9B28D90-5B16-4289-BBDE-70B77A785BC1}" presName="comp" presStyleCnt="0"/>
      <dgm:spPr/>
    </dgm:pt>
    <dgm:pt modelId="{49F548FC-5A4B-40B8-AE6A-A2F82DF39439}" type="pres">
      <dgm:prSet presAssocID="{B9B28D90-5B16-4289-BBDE-70B77A785BC1}" presName="box" presStyleLbl="node1" presStyleIdx="2" presStyleCnt="4"/>
      <dgm:spPr/>
      <dgm:t>
        <a:bodyPr/>
        <a:lstStyle/>
        <a:p>
          <a:endParaRPr lang="en-US"/>
        </a:p>
      </dgm:t>
    </dgm:pt>
    <dgm:pt modelId="{11C2C907-88CC-4DAC-8D9D-A2F5CC0A4D4F}" type="pres">
      <dgm:prSet presAssocID="{B9B28D90-5B16-4289-BBDE-70B77A785BC1}" presName="img" presStyleLbl="fgImgPlace1" presStyleIdx="2" presStyleCnt="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04F384D7-1370-4686-A1B3-B402BDE750B9}" type="pres">
      <dgm:prSet presAssocID="{B9B28D90-5B16-4289-BBDE-70B77A785BC1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87EA0-165B-48CB-99AC-FF3885EAE780}" type="pres">
      <dgm:prSet presAssocID="{0E00251B-B60F-4402-B402-4EC354A6A6CF}" presName="spacer" presStyleCnt="0"/>
      <dgm:spPr/>
    </dgm:pt>
    <dgm:pt modelId="{7E4F7495-EC36-4FF1-AADF-896797792DC5}" type="pres">
      <dgm:prSet presAssocID="{8379FB58-3BCC-4C0B-9C2F-4521A4F1D3AE}" presName="comp" presStyleCnt="0"/>
      <dgm:spPr/>
    </dgm:pt>
    <dgm:pt modelId="{B259A872-FA8E-404E-9A72-1640D09A0BA8}" type="pres">
      <dgm:prSet presAssocID="{8379FB58-3BCC-4C0B-9C2F-4521A4F1D3AE}" presName="box" presStyleLbl="node1" presStyleIdx="3" presStyleCnt="4"/>
      <dgm:spPr/>
      <dgm:t>
        <a:bodyPr/>
        <a:lstStyle/>
        <a:p>
          <a:endParaRPr lang="en-US"/>
        </a:p>
      </dgm:t>
    </dgm:pt>
    <dgm:pt modelId="{3CB92B4B-7C1C-4B65-9D9B-B8D6FE238071}" type="pres">
      <dgm:prSet presAssocID="{8379FB58-3BCC-4C0B-9C2F-4521A4F1D3AE}" presName="img" presStyleLbl="fgImgPlace1" presStyleIdx="3" presStyleCnt="4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D8AA03F0-C879-4290-99B9-18D8FC9C2D7D}" type="pres">
      <dgm:prSet presAssocID="{8379FB58-3BCC-4C0B-9C2F-4521A4F1D3AE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1418A3E-5031-45D7-AF6E-7B418E16A798}" type="presOf" srcId="{53CCDCBF-9ED7-4E24-8B55-B3918DDB0342}" destId="{04F384D7-1370-4686-A1B3-B402BDE750B9}" srcOrd="1" destOrd="1" presId="urn:microsoft.com/office/officeart/2005/8/layout/vList4"/>
    <dgm:cxn modelId="{147BBFCE-7A2F-41E3-BCDF-799E9BE313C5}" srcId="{3F79C9CC-68F0-4C70-9B09-6F59016E4003}" destId="{8379FB58-3BCC-4C0B-9C2F-4521A4F1D3AE}" srcOrd="3" destOrd="0" parTransId="{FBD43849-691E-49CE-9A06-F86CE2F407D4}" sibTransId="{66D2A9CA-51D8-4D7E-BDBA-540FD9C0A58C}"/>
    <dgm:cxn modelId="{308C64AD-2B1B-4942-9568-0A2048CAB8CD}" type="presOf" srcId="{E6F2E820-666F-49C1-B7A4-775C4D347E89}" destId="{A7E1C1B3-58F0-4A6F-A5FC-DB1BC312236A}" srcOrd="1" destOrd="1" presId="urn:microsoft.com/office/officeart/2005/8/layout/vList4"/>
    <dgm:cxn modelId="{C4164797-7452-4D69-A51A-6A9E8214115E}" srcId="{3F79C9CC-68F0-4C70-9B09-6F59016E4003}" destId="{468A90F0-6E73-45E3-971F-B571CF0229E3}" srcOrd="1" destOrd="0" parTransId="{0ED5E19E-B62D-430E-9680-9CE45E238417}" sibTransId="{B17F3459-6008-48C0-9234-7075D8CD2CE7}"/>
    <dgm:cxn modelId="{4DAB6DD8-32F6-4FCE-A0D9-0D1104952F1B}" type="presOf" srcId="{E6F2E820-666F-49C1-B7A4-775C4D347E89}" destId="{BF3601B5-C034-4B22-BF1A-88DEF14BA15C}" srcOrd="0" destOrd="1" presId="urn:microsoft.com/office/officeart/2005/8/layout/vList4"/>
    <dgm:cxn modelId="{5B56E87B-B8BC-4791-B9A3-EAF033D2AD08}" type="presOf" srcId="{3F79C9CC-68F0-4C70-9B09-6F59016E4003}" destId="{CC39D1A4-0A0D-441C-8BF7-16C0BE86FD4A}" srcOrd="0" destOrd="0" presId="urn:microsoft.com/office/officeart/2005/8/layout/vList4"/>
    <dgm:cxn modelId="{A4CCD4E7-566E-4ECC-92A9-877679910918}" srcId="{3F79C9CC-68F0-4C70-9B09-6F59016E4003}" destId="{E93C84D4-EAC9-454F-823F-6C653684AF60}" srcOrd="0" destOrd="0" parTransId="{8F51B0E9-048E-457D-A50F-BC5B35A7B22D}" sibTransId="{4D290B39-4516-4BB6-ADD0-80C54C3C836A}"/>
    <dgm:cxn modelId="{4821934E-80B8-403F-A290-119E70A4B2A2}" type="presOf" srcId="{E93C84D4-EAC9-454F-823F-6C653684AF60}" destId="{DC49D10F-8364-4FFE-9FD6-39141A7C1221}" srcOrd="0" destOrd="0" presId="urn:microsoft.com/office/officeart/2005/8/layout/vList4"/>
    <dgm:cxn modelId="{7962612C-7EBC-46D3-A0CB-096C0C7A139D}" srcId="{8379FB58-3BCC-4C0B-9C2F-4521A4F1D3AE}" destId="{42D9FF93-13A4-4A22-AD6F-03223DB0256E}" srcOrd="0" destOrd="0" parTransId="{573DEDDD-A10E-43B6-A3BD-C1CAFDB11C6D}" sibTransId="{6AAB9D69-460C-41CE-A4C3-8E8B4A567B3B}"/>
    <dgm:cxn modelId="{89EF421C-5885-4103-8A5F-71E03C186F32}" type="presOf" srcId="{468A90F0-6E73-45E3-971F-B571CF0229E3}" destId="{A7E1C1B3-58F0-4A6F-A5FC-DB1BC312236A}" srcOrd="1" destOrd="0" presId="urn:microsoft.com/office/officeart/2005/8/layout/vList4"/>
    <dgm:cxn modelId="{9A9F41F8-5B74-4345-B5E6-CED67A66DDEE}" type="presOf" srcId="{4F5454FA-DD2E-4DC3-B781-8200C7C82F36}" destId="{B2E065BC-8F0A-4532-9853-D51B7CF08B24}" srcOrd="1" destOrd="2" presId="urn:microsoft.com/office/officeart/2005/8/layout/vList4"/>
    <dgm:cxn modelId="{5769D9F7-C4D2-4B2C-B768-A7585AA43705}" type="presOf" srcId="{4F5454FA-DD2E-4DC3-B781-8200C7C82F36}" destId="{DC49D10F-8364-4FFE-9FD6-39141A7C1221}" srcOrd="0" destOrd="2" presId="urn:microsoft.com/office/officeart/2005/8/layout/vList4"/>
    <dgm:cxn modelId="{A60F463F-24DE-451C-8C9E-D19CAA46FDC5}" type="presOf" srcId="{8379FB58-3BCC-4C0B-9C2F-4521A4F1D3AE}" destId="{D8AA03F0-C879-4290-99B9-18D8FC9C2D7D}" srcOrd="1" destOrd="0" presId="urn:microsoft.com/office/officeart/2005/8/layout/vList4"/>
    <dgm:cxn modelId="{40EE1C9F-1B7C-481F-B3C4-60D4A327B467}" type="presOf" srcId="{53CCDCBF-9ED7-4E24-8B55-B3918DDB0342}" destId="{49F548FC-5A4B-40B8-AE6A-A2F82DF39439}" srcOrd="0" destOrd="1" presId="urn:microsoft.com/office/officeart/2005/8/layout/vList4"/>
    <dgm:cxn modelId="{ABE2572C-04A7-4320-8B36-F2E15A0EB606}" srcId="{E93C84D4-EAC9-454F-823F-6C653684AF60}" destId="{4F5454FA-DD2E-4DC3-B781-8200C7C82F36}" srcOrd="1" destOrd="0" parTransId="{AAB7A5D1-AF3B-45E3-B2AB-96C664770E3E}" sibTransId="{265F4C34-3669-416F-BF1C-E208DB55517B}"/>
    <dgm:cxn modelId="{2CD372BD-DC45-4D46-9C34-8E84788AA8C6}" srcId="{3F79C9CC-68F0-4C70-9B09-6F59016E4003}" destId="{B9B28D90-5B16-4289-BBDE-70B77A785BC1}" srcOrd="2" destOrd="0" parTransId="{A166867C-AF26-47B1-A1C5-894A6BBE996F}" sibTransId="{0E00251B-B60F-4402-B402-4EC354A6A6CF}"/>
    <dgm:cxn modelId="{91DDE816-59DA-49F0-8B62-A72341042491}" type="presOf" srcId="{E93C84D4-EAC9-454F-823F-6C653684AF60}" destId="{B2E065BC-8F0A-4532-9853-D51B7CF08B24}" srcOrd="1" destOrd="0" presId="urn:microsoft.com/office/officeart/2005/8/layout/vList4"/>
    <dgm:cxn modelId="{A86A391D-82E7-4759-A966-02316A9DB206}" type="presOf" srcId="{B9B28D90-5B16-4289-BBDE-70B77A785BC1}" destId="{49F548FC-5A4B-40B8-AE6A-A2F82DF39439}" srcOrd="0" destOrd="0" presId="urn:microsoft.com/office/officeart/2005/8/layout/vList4"/>
    <dgm:cxn modelId="{6291E272-21C8-4601-BD05-1873BAB00613}" srcId="{468A90F0-6E73-45E3-971F-B571CF0229E3}" destId="{E6F2E820-666F-49C1-B7A4-775C4D347E89}" srcOrd="0" destOrd="0" parTransId="{B6A89E04-F697-4229-9411-33C1382F1286}" sibTransId="{FBD40E63-F3AF-46DD-9187-6E0B8319E29E}"/>
    <dgm:cxn modelId="{69358DA2-8E90-4B6D-8793-45026D69D41E}" type="presOf" srcId="{2436A0B1-B66B-4E5F-8E37-FB1202B7F54D}" destId="{DC49D10F-8364-4FFE-9FD6-39141A7C1221}" srcOrd="0" destOrd="1" presId="urn:microsoft.com/office/officeart/2005/8/layout/vList4"/>
    <dgm:cxn modelId="{11259096-376C-41B8-840B-DAF556C03944}" type="presOf" srcId="{2436A0B1-B66B-4E5F-8E37-FB1202B7F54D}" destId="{B2E065BC-8F0A-4532-9853-D51B7CF08B24}" srcOrd="1" destOrd="1" presId="urn:microsoft.com/office/officeart/2005/8/layout/vList4"/>
    <dgm:cxn modelId="{90CA434B-04AE-4054-9EA7-0C0D7295156C}" type="presOf" srcId="{42D9FF93-13A4-4A22-AD6F-03223DB0256E}" destId="{B259A872-FA8E-404E-9A72-1640D09A0BA8}" srcOrd="0" destOrd="1" presId="urn:microsoft.com/office/officeart/2005/8/layout/vList4"/>
    <dgm:cxn modelId="{C3FAD39B-8484-4798-A322-FA14362819F5}" type="presOf" srcId="{B9B28D90-5B16-4289-BBDE-70B77A785BC1}" destId="{04F384D7-1370-4686-A1B3-B402BDE750B9}" srcOrd="1" destOrd="0" presId="urn:microsoft.com/office/officeart/2005/8/layout/vList4"/>
    <dgm:cxn modelId="{22172CAF-97CC-4DAF-9D81-39CE23A8074F}" type="presOf" srcId="{468A90F0-6E73-45E3-971F-B571CF0229E3}" destId="{BF3601B5-C034-4B22-BF1A-88DEF14BA15C}" srcOrd="0" destOrd="0" presId="urn:microsoft.com/office/officeart/2005/8/layout/vList4"/>
    <dgm:cxn modelId="{12D9FFB7-BB17-4DAC-9C24-DEA2D1DA061E}" srcId="{E93C84D4-EAC9-454F-823F-6C653684AF60}" destId="{2436A0B1-B66B-4E5F-8E37-FB1202B7F54D}" srcOrd="0" destOrd="0" parTransId="{67C2B9FA-20B2-48B0-9200-2C45018FA85B}" sibTransId="{3558334C-961B-46AC-B275-B66F5B2C1ADC}"/>
    <dgm:cxn modelId="{4EE099D9-E665-44A9-B619-6C719BC2B380}" type="presOf" srcId="{42D9FF93-13A4-4A22-AD6F-03223DB0256E}" destId="{D8AA03F0-C879-4290-99B9-18D8FC9C2D7D}" srcOrd="1" destOrd="1" presId="urn:microsoft.com/office/officeart/2005/8/layout/vList4"/>
    <dgm:cxn modelId="{2C5E1AA3-EAA9-4FDE-A9E5-29DCE1544E81}" type="presOf" srcId="{8379FB58-3BCC-4C0B-9C2F-4521A4F1D3AE}" destId="{B259A872-FA8E-404E-9A72-1640D09A0BA8}" srcOrd="0" destOrd="0" presId="urn:microsoft.com/office/officeart/2005/8/layout/vList4"/>
    <dgm:cxn modelId="{CC65F222-7161-41CF-B769-AA0FD4797D82}" srcId="{B9B28D90-5B16-4289-BBDE-70B77A785BC1}" destId="{53CCDCBF-9ED7-4E24-8B55-B3918DDB0342}" srcOrd="0" destOrd="0" parTransId="{AA176904-9D87-4C47-873E-3E4016383170}" sibTransId="{92963D8E-C622-4953-BB33-9162B4737367}"/>
    <dgm:cxn modelId="{E5359636-3D53-4C14-B0B3-8DA7AC794A28}" type="presParOf" srcId="{CC39D1A4-0A0D-441C-8BF7-16C0BE86FD4A}" destId="{21A75070-9CDE-4227-BB68-732BE910D30A}" srcOrd="0" destOrd="0" presId="urn:microsoft.com/office/officeart/2005/8/layout/vList4"/>
    <dgm:cxn modelId="{28AB8E34-D1AF-4437-B55D-26A2890CA296}" type="presParOf" srcId="{21A75070-9CDE-4227-BB68-732BE910D30A}" destId="{DC49D10F-8364-4FFE-9FD6-39141A7C1221}" srcOrd="0" destOrd="0" presId="urn:microsoft.com/office/officeart/2005/8/layout/vList4"/>
    <dgm:cxn modelId="{577FF357-0128-4187-9D11-8DD6B9B23CEE}" type="presParOf" srcId="{21A75070-9CDE-4227-BB68-732BE910D30A}" destId="{A498C4E4-1A22-4944-B762-B55E7215403E}" srcOrd="1" destOrd="0" presId="urn:microsoft.com/office/officeart/2005/8/layout/vList4"/>
    <dgm:cxn modelId="{6DF956E7-D79B-435D-AA34-1C73AB79E97B}" type="presParOf" srcId="{21A75070-9CDE-4227-BB68-732BE910D30A}" destId="{B2E065BC-8F0A-4532-9853-D51B7CF08B24}" srcOrd="2" destOrd="0" presId="urn:microsoft.com/office/officeart/2005/8/layout/vList4"/>
    <dgm:cxn modelId="{C239215A-BC43-496F-A2C3-0E4CC7F767BC}" type="presParOf" srcId="{CC39D1A4-0A0D-441C-8BF7-16C0BE86FD4A}" destId="{F25C9677-C97A-4784-9301-C8394A86850D}" srcOrd="1" destOrd="0" presId="urn:microsoft.com/office/officeart/2005/8/layout/vList4"/>
    <dgm:cxn modelId="{038A6849-C090-4210-8C11-ABA1331F8AC9}" type="presParOf" srcId="{CC39D1A4-0A0D-441C-8BF7-16C0BE86FD4A}" destId="{807061F7-A7BF-4AB0-8FD0-17684A5654B2}" srcOrd="2" destOrd="0" presId="urn:microsoft.com/office/officeart/2005/8/layout/vList4"/>
    <dgm:cxn modelId="{310AC162-FF1D-4EE2-8EEE-A511F8F9C6D7}" type="presParOf" srcId="{807061F7-A7BF-4AB0-8FD0-17684A5654B2}" destId="{BF3601B5-C034-4B22-BF1A-88DEF14BA15C}" srcOrd="0" destOrd="0" presId="urn:microsoft.com/office/officeart/2005/8/layout/vList4"/>
    <dgm:cxn modelId="{D6A7B01A-9C17-4272-AC03-0F34CF717368}" type="presParOf" srcId="{807061F7-A7BF-4AB0-8FD0-17684A5654B2}" destId="{36810E7D-7062-478C-8E86-E92CEAFB3D80}" srcOrd="1" destOrd="0" presId="urn:microsoft.com/office/officeart/2005/8/layout/vList4"/>
    <dgm:cxn modelId="{730E9F6B-8A8D-481B-828A-4965C37DD46D}" type="presParOf" srcId="{807061F7-A7BF-4AB0-8FD0-17684A5654B2}" destId="{A7E1C1B3-58F0-4A6F-A5FC-DB1BC312236A}" srcOrd="2" destOrd="0" presId="urn:microsoft.com/office/officeart/2005/8/layout/vList4"/>
    <dgm:cxn modelId="{7B80B7B9-037E-4B46-A8C1-9D266CE8C761}" type="presParOf" srcId="{CC39D1A4-0A0D-441C-8BF7-16C0BE86FD4A}" destId="{B9AE6C5D-18C3-4EBE-9581-1EDC8B928EBF}" srcOrd="3" destOrd="0" presId="urn:microsoft.com/office/officeart/2005/8/layout/vList4"/>
    <dgm:cxn modelId="{D9BE1D99-B2F9-472D-B7D7-D7913042F61B}" type="presParOf" srcId="{CC39D1A4-0A0D-441C-8BF7-16C0BE86FD4A}" destId="{6054BEE2-4254-4557-9E97-9AC1C6559E4B}" srcOrd="4" destOrd="0" presId="urn:microsoft.com/office/officeart/2005/8/layout/vList4"/>
    <dgm:cxn modelId="{5B9EBBC8-452D-49F5-A1C6-1BA9EA46892F}" type="presParOf" srcId="{6054BEE2-4254-4557-9E97-9AC1C6559E4B}" destId="{49F548FC-5A4B-40B8-AE6A-A2F82DF39439}" srcOrd="0" destOrd="0" presId="urn:microsoft.com/office/officeart/2005/8/layout/vList4"/>
    <dgm:cxn modelId="{C3F41772-87AF-43F5-9C90-A40723A31E83}" type="presParOf" srcId="{6054BEE2-4254-4557-9E97-9AC1C6559E4B}" destId="{11C2C907-88CC-4DAC-8D9D-A2F5CC0A4D4F}" srcOrd="1" destOrd="0" presId="urn:microsoft.com/office/officeart/2005/8/layout/vList4"/>
    <dgm:cxn modelId="{281AB9AA-6BF7-4D07-B885-3408FD4DCBC1}" type="presParOf" srcId="{6054BEE2-4254-4557-9E97-9AC1C6559E4B}" destId="{04F384D7-1370-4686-A1B3-B402BDE750B9}" srcOrd="2" destOrd="0" presId="urn:microsoft.com/office/officeart/2005/8/layout/vList4"/>
    <dgm:cxn modelId="{8F41BFDE-5BFF-45E2-9A0B-D3EE1494CD52}" type="presParOf" srcId="{CC39D1A4-0A0D-441C-8BF7-16C0BE86FD4A}" destId="{D0B87EA0-165B-48CB-99AC-FF3885EAE780}" srcOrd="5" destOrd="0" presId="urn:microsoft.com/office/officeart/2005/8/layout/vList4"/>
    <dgm:cxn modelId="{2FF03103-45AD-4703-8F34-461CA7BD933E}" type="presParOf" srcId="{CC39D1A4-0A0D-441C-8BF7-16C0BE86FD4A}" destId="{7E4F7495-EC36-4FF1-AADF-896797792DC5}" srcOrd="6" destOrd="0" presId="urn:microsoft.com/office/officeart/2005/8/layout/vList4"/>
    <dgm:cxn modelId="{1C90C869-157C-4A68-A300-6C68F397F69C}" type="presParOf" srcId="{7E4F7495-EC36-4FF1-AADF-896797792DC5}" destId="{B259A872-FA8E-404E-9A72-1640D09A0BA8}" srcOrd="0" destOrd="0" presId="urn:microsoft.com/office/officeart/2005/8/layout/vList4"/>
    <dgm:cxn modelId="{ADAC1900-D06D-4115-A51F-03CE6F86E3F2}" type="presParOf" srcId="{7E4F7495-EC36-4FF1-AADF-896797792DC5}" destId="{3CB92B4B-7C1C-4B65-9D9B-B8D6FE238071}" srcOrd="1" destOrd="0" presId="urn:microsoft.com/office/officeart/2005/8/layout/vList4"/>
    <dgm:cxn modelId="{3C4E4028-EE14-46DC-B740-413BFDD4F6F4}" type="presParOf" srcId="{7E4F7495-EC36-4FF1-AADF-896797792DC5}" destId="{D8AA03F0-C879-4290-99B9-18D8FC9C2D7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49D10F-8364-4FFE-9FD6-39141A7C1221}">
      <dsp:nvSpPr>
        <dsp:cNvPr id="0" name=""/>
        <dsp:cNvSpPr/>
      </dsp:nvSpPr>
      <dsp:spPr>
        <a:xfrm>
          <a:off x="0" y="0"/>
          <a:ext cx="8229600" cy="118660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LD-1 : Agriculture et </a:t>
          </a:r>
          <a:r>
            <a:rPr lang="en-US" sz="2300" b="1" kern="1200" dirty="0" err="1" smtClean="0"/>
            <a:t>systèmes</a:t>
          </a:r>
          <a:r>
            <a:rPr lang="en-US" sz="2300" b="1" kern="1200" dirty="0" smtClean="0"/>
            <a:t> de </a:t>
          </a:r>
          <a:r>
            <a:rPr lang="en-US" sz="2300" b="1" kern="1200" dirty="0" err="1" smtClean="0"/>
            <a:t>pâturage</a:t>
          </a:r>
          <a:endParaRPr lang="en-US" sz="2300" b="1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Intensification de </a:t>
          </a:r>
          <a:r>
            <a:rPr lang="en-US" sz="1600" kern="1200" dirty="0" err="1" smtClean="0"/>
            <a:t>l’action</a:t>
          </a:r>
          <a:r>
            <a:rPr lang="en-US" sz="1600" kern="1200" dirty="0" smtClean="0"/>
            <a:t> agro-</a:t>
          </a:r>
          <a:r>
            <a:rPr lang="en-US" sz="1600" kern="1200" dirty="0" err="1" smtClean="0"/>
            <a:t>écologique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err="1" smtClean="0"/>
            <a:t>Gestion</a:t>
          </a:r>
          <a:r>
            <a:rPr lang="en-US" sz="1600" kern="1200" dirty="0" smtClean="0"/>
            <a:t> durable des sols pour </a:t>
          </a:r>
          <a:r>
            <a:rPr lang="en-US" sz="1600" kern="1200" dirty="0" err="1" smtClean="0"/>
            <a:t>une</a:t>
          </a:r>
          <a:r>
            <a:rPr lang="en-US" sz="1600" kern="1200" dirty="0" smtClean="0"/>
            <a:t> agriculture </a:t>
          </a:r>
          <a:r>
            <a:rPr lang="en-US" sz="1600" kern="1200" dirty="0" err="1" smtClean="0"/>
            <a:t>intelligente</a:t>
          </a:r>
          <a:r>
            <a:rPr lang="en-US" sz="1600" kern="1200" dirty="0" smtClean="0"/>
            <a:t> au plan </a:t>
          </a:r>
          <a:r>
            <a:rPr lang="en-US" sz="1600" kern="1200" dirty="0" err="1" smtClean="0"/>
            <a:t>climatique</a:t>
          </a:r>
          <a:endParaRPr lang="en-US" sz="1600" kern="1200" dirty="0"/>
        </a:p>
      </dsp:txBody>
      <dsp:txXfrm>
        <a:off x="1764580" y="0"/>
        <a:ext cx="6465019" cy="1186606"/>
      </dsp:txXfrm>
    </dsp:sp>
    <dsp:sp modelId="{A498C4E4-1A22-4944-B762-B55E7215403E}">
      <dsp:nvSpPr>
        <dsp:cNvPr id="0" name=""/>
        <dsp:cNvSpPr/>
      </dsp:nvSpPr>
      <dsp:spPr>
        <a:xfrm>
          <a:off x="118660" y="118660"/>
          <a:ext cx="1645920" cy="94928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F3601B5-C034-4B22-BF1A-88DEF14BA15C}">
      <dsp:nvSpPr>
        <dsp:cNvPr id="0" name=""/>
        <dsp:cNvSpPr/>
      </dsp:nvSpPr>
      <dsp:spPr>
        <a:xfrm>
          <a:off x="0" y="1305267"/>
          <a:ext cx="8229600" cy="118660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LD-2 : </a:t>
          </a:r>
          <a:r>
            <a:rPr lang="en-US" sz="2400" b="1" kern="1200" dirty="0" err="1" smtClean="0"/>
            <a:t>Paysages</a:t>
          </a:r>
          <a:r>
            <a:rPr lang="en-US" sz="2400" b="1" kern="1200" dirty="0" smtClean="0"/>
            <a:t> </a:t>
          </a:r>
          <a:r>
            <a:rPr lang="en-US" sz="2400" b="1" kern="1200" dirty="0" err="1" smtClean="0"/>
            <a:t>forestiers</a:t>
          </a:r>
          <a:endParaRPr lang="en-US" sz="24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Gestion</a:t>
          </a:r>
          <a:r>
            <a:rPr lang="en-US" sz="2000" kern="1200" dirty="0" smtClean="0"/>
            <a:t> et </a:t>
          </a:r>
          <a:r>
            <a:rPr lang="en-US" sz="2000" kern="1200" dirty="0" err="1" smtClean="0"/>
            <a:t>restauration</a:t>
          </a:r>
          <a:r>
            <a:rPr lang="en-US" sz="2000" kern="1200" dirty="0" smtClean="0"/>
            <a:t> des </a:t>
          </a:r>
          <a:r>
            <a:rPr lang="en-US" sz="2000" kern="1200" dirty="0" err="1" smtClean="0"/>
            <a:t>paysages</a:t>
          </a:r>
          <a:endParaRPr lang="en-US" sz="2000" kern="1200" dirty="0"/>
        </a:p>
      </dsp:txBody>
      <dsp:txXfrm>
        <a:off x="1764580" y="1305267"/>
        <a:ext cx="6465019" cy="1186606"/>
      </dsp:txXfrm>
    </dsp:sp>
    <dsp:sp modelId="{36810E7D-7062-478C-8E86-E92CEAFB3D80}">
      <dsp:nvSpPr>
        <dsp:cNvPr id="0" name=""/>
        <dsp:cNvSpPr/>
      </dsp:nvSpPr>
      <dsp:spPr>
        <a:xfrm>
          <a:off x="118660" y="1423927"/>
          <a:ext cx="1645920" cy="94928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9F548FC-5A4B-40B8-AE6A-A2F82DF39439}">
      <dsp:nvSpPr>
        <dsp:cNvPr id="0" name=""/>
        <dsp:cNvSpPr/>
      </dsp:nvSpPr>
      <dsp:spPr>
        <a:xfrm>
          <a:off x="0" y="2610534"/>
          <a:ext cx="8229600" cy="118660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LD-3 : </a:t>
          </a:r>
          <a:r>
            <a:rPr lang="en-US" sz="2400" b="1" kern="1200" dirty="0" err="1" smtClean="0"/>
            <a:t>Intégration</a:t>
          </a:r>
          <a:r>
            <a:rPr lang="en-US" sz="2400" b="1" kern="1200" dirty="0" smtClean="0"/>
            <a:t> des </a:t>
          </a:r>
          <a:r>
            <a:rPr lang="en-US" sz="2400" b="1" kern="1200" dirty="0" err="1" smtClean="0"/>
            <a:t>paysages</a:t>
          </a:r>
          <a:endParaRPr lang="en-US" sz="24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kern="1200" dirty="0" err="1" smtClean="0"/>
            <a:t>Élargir</a:t>
          </a:r>
          <a:r>
            <a:rPr lang="en-US" sz="2000" kern="1200" dirty="0" smtClean="0"/>
            <a:t> la </a:t>
          </a:r>
          <a:r>
            <a:rPr lang="en-US" sz="2000" kern="1200" dirty="0" err="1" smtClean="0"/>
            <a:t>portée</a:t>
          </a:r>
          <a:r>
            <a:rPr lang="en-US" sz="2000" kern="1200" dirty="0" smtClean="0"/>
            <a:t> de la </a:t>
          </a:r>
          <a:r>
            <a:rPr lang="en-US" sz="2000" kern="1200" dirty="0" err="1" smtClean="0"/>
            <a:t>gestion</a:t>
          </a:r>
          <a:r>
            <a:rPr lang="en-US" sz="2000" kern="1200" dirty="0" smtClean="0"/>
            <a:t> durable des sols</a:t>
          </a:r>
          <a:endParaRPr lang="en-US" sz="2000" kern="1200" dirty="0"/>
        </a:p>
      </dsp:txBody>
      <dsp:txXfrm>
        <a:off x="1764580" y="2610534"/>
        <a:ext cx="6465019" cy="1186606"/>
      </dsp:txXfrm>
    </dsp:sp>
    <dsp:sp modelId="{11C2C907-88CC-4DAC-8D9D-A2F5CC0A4D4F}">
      <dsp:nvSpPr>
        <dsp:cNvPr id="0" name=""/>
        <dsp:cNvSpPr/>
      </dsp:nvSpPr>
      <dsp:spPr>
        <a:xfrm>
          <a:off x="118660" y="2729195"/>
          <a:ext cx="1645920" cy="94928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259A872-FA8E-404E-9A72-1640D09A0BA8}">
      <dsp:nvSpPr>
        <dsp:cNvPr id="0" name=""/>
        <dsp:cNvSpPr/>
      </dsp:nvSpPr>
      <dsp:spPr>
        <a:xfrm>
          <a:off x="0" y="3915801"/>
          <a:ext cx="8229600" cy="1186606"/>
        </a:xfrm>
        <a:prstGeom prst="roundRect">
          <a:avLst>
            <a:gd name="adj" fmla="val 10000"/>
          </a:avLst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/>
            <a:t>LD-4 : Cadres </a:t>
          </a:r>
          <a:r>
            <a:rPr lang="en-US" sz="2400" b="1" kern="1200" dirty="0" err="1" smtClean="0"/>
            <a:t>institutionnels</a:t>
          </a:r>
          <a:r>
            <a:rPr lang="en-US" sz="2400" b="1" kern="1200" dirty="0" smtClean="0"/>
            <a:t> et </a:t>
          </a:r>
          <a:r>
            <a:rPr lang="en-US" sz="2400" b="1" kern="1200" dirty="0" err="1" smtClean="0"/>
            <a:t>politiques</a:t>
          </a:r>
          <a:endParaRPr lang="en-US" sz="2400" b="1" kern="1200" dirty="0"/>
        </a:p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en-US" sz="2200" kern="1200" dirty="0" smtClean="0"/>
            <a:t> </a:t>
          </a:r>
          <a:r>
            <a:rPr lang="en-US" sz="2000" kern="1200" dirty="0" err="1" smtClean="0"/>
            <a:t>Intégration</a:t>
          </a:r>
          <a:r>
            <a:rPr lang="en-US" sz="2000" kern="1200" dirty="0" smtClean="0"/>
            <a:t> </a:t>
          </a:r>
          <a:r>
            <a:rPr lang="en-US" sz="2000" kern="1200" dirty="0" err="1" smtClean="0"/>
            <a:t>systématique</a:t>
          </a:r>
          <a:r>
            <a:rPr lang="en-US" sz="2000" kern="1200" dirty="0" smtClean="0"/>
            <a:t> de la </a:t>
          </a:r>
          <a:r>
            <a:rPr lang="en-US" sz="2000" kern="1200" dirty="0" err="1" smtClean="0"/>
            <a:t>gestion</a:t>
          </a:r>
          <a:r>
            <a:rPr lang="en-US" sz="2000" kern="1200" dirty="0" smtClean="0"/>
            <a:t> durable des sols </a:t>
          </a:r>
          <a:r>
            <a:rPr lang="en-US" sz="2000" kern="1200" dirty="0" err="1" smtClean="0"/>
            <a:t>dans</a:t>
          </a:r>
          <a:r>
            <a:rPr lang="en-US" sz="2000" kern="1200" dirty="0" smtClean="0"/>
            <a:t> le </a:t>
          </a:r>
          <a:r>
            <a:rPr lang="en-US" sz="2000" kern="1200" dirty="0" err="1" smtClean="0"/>
            <a:t>développement</a:t>
          </a:r>
          <a:endParaRPr lang="en-US" sz="2000" kern="1200" dirty="0" smtClean="0"/>
        </a:p>
      </dsp:txBody>
      <dsp:txXfrm>
        <a:off x="1764580" y="3915801"/>
        <a:ext cx="6465019" cy="1186606"/>
      </dsp:txXfrm>
    </dsp:sp>
    <dsp:sp modelId="{3CB92B4B-7C1C-4B65-9D9B-B8D6FE238071}">
      <dsp:nvSpPr>
        <dsp:cNvPr id="0" name=""/>
        <dsp:cNvSpPr/>
      </dsp:nvSpPr>
      <dsp:spPr>
        <a:xfrm>
          <a:off x="118660" y="4034462"/>
          <a:ext cx="1645920" cy="949285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FF836CFD-8DE8-470C-A735-997DF95D3C39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FC7F3A7D-9338-4D2E-A5FF-179488749F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144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98102" y="0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/>
          <a:lstStyle>
            <a:lvl1pPr algn="r">
              <a:defRPr sz="1200"/>
            </a:lvl1pPr>
          </a:lstStyle>
          <a:p>
            <a:fld id="{8808B34E-CA6F-41EE-8845-BA507C05173A}" type="datetimeFigureOut">
              <a:rPr lang="en-US" smtClean="0"/>
              <a:t>9/18/2013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176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46" tIns="46223" rIns="92446" bIns="46223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182" y="4415790"/>
            <a:ext cx="5505450" cy="4183380"/>
          </a:xfrm>
          <a:prstGeom prst="rect">
            <a:avLst/>
          </a:prstGeom>
        </p:spPr>
        <p:txBody>
          <a:bodyPr vert="horz" lIns="92446" tIns="46223" rIns="92446" bIns="46223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98102" y="8829967"/>
            <a:ext cx="2982119" cy="464820"/>
          </a:xfrm>
          <a:prstGeom prst="rect">
            <a:avLst/>
          </a:prstGeom>
        </p:spPr>
        <p:txBody>
          <a:bodyPr vert="horz" lIns="92446" tIns="46223" rIns="92446" bIns="46223" rtlCol="0" anchor="b"/>
          <a:lstStyle>
            <a:lvl1pPr algn="r">
              <a:defRPr sz="1200"/>
            </a:lvl1pPr>
          </a:lstStyle>
          <a:p>
            <a:fld id="{0087241D-FC74-4E30-9F37-A81AA90635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32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9FFEF0-160D-4CBA-8802-3E1AF138E0E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4305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L’objectif</a:t>
            </a:r>
            <a:r>
              <a:rPr lang="en-US" dirty="0" smtClean="0"/>
              <a:t> global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d’utiliser</a:t>
            </a:r>
            <a:r>
              <a:rPr lang="en-US" dirty="0" smtClean="0"/>
              <a:t> un </a:t>
            </a:r>
            <a:r>
              <a:rPr lang="en-US" dirty="0" err="1" smtClean="0"/>
              <a:t>modèle</a:t>
            </a:r>
            <a:r>
              <a:rPr lang="en-US" dirty="0" smtClean="0"/>
              <a:t> </a:t>
            </a:r>
            <a:r>
              <a:rPr lang="en-US" dirty="0" err="1" smtClean="0"/>
              <a:t>d’intervention</a:t>
            </a:r>
            <a:r>
              <a:rPr lang="en-US" dirty="0" smtClean="0"/>
              <a:t> simple pour les </a:t>
            </a:r>
            <a:r>
              <a:rPr lang="en-US" dirty="0" err="1" smtClean="0"/>
              <a:t>trois</a:t>
            </a:r>
            <a:r>
              <a:rPr lang="en-US" dirty="0" smtClean="0"/>
              <a:t> types d’état 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les </a:t>
            </a:r>
            <a:r>
              <a:rPr lang="en-US" dirty="0" err="1" smtClean="0"/>
              <a:t>forêts</a:t>
            </a:r>
            <a:r>
              <a:rPr lang="en-US" dirty="0" smtClean="0"/>
              <a:t> </a:t>
            </a:r>
            <a:r>
              <a:rPr lang="en-US" dirty="0" err="1" smtClean="0"/>
              <a:t>intactes</a:t>
            </a:r>
            <a:r>
              <a:rPr lang="en-US" dirty="0" smtClean="0"/>
              <a:t> </a:t>
            </a:r>
            <a:r>
              <a:rPr lang="en-US" dirty="0" err="1" smtClean="0"/>
              <a:t>devraient</a:t>
            </a:r>
            <a:r>
              <a:rPr lang="en-US" dirty="0" smtClean="0"/>
              <a:t> le </a:t>
            </a:r>
            <a:r>
              <a:rPr lang="en-US" dirty="0" err="1" smtClean="0"/>
              <a:t>rester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</a:t>
            </a:r>
            <a:r>
              <a:rPr lang="en-US" dirty="0" err="1" smtClean="0"/>
              <a:t>toute</a:t>
            </a:r>
            <a:r>
              <a:rPr lang="en-US" dirty="0" smtClean="0"/>
              <a:t> la </a:t>
            </a:r>
            <a:r>
              <a:rPr lang="en-US" dirty="0" err="1" smtClean="0"/>
              <a:t>mesure</a:t>
            </a:r>
            <a:r>
              <a:rPr lang="en-US" dirty="0" smtClean="0"/>
              <a:t> du possible, </a:t>
            </a:r>
            <a:r>
              <a:rPr lang="en-US" dirty="0" err="1" smtClean="0"/>
              <a:t>mais</a:t>
            </a:r>
            <a:r>
              <a:rPr lang="en-US" dirty="0" smtClean="0"/>
              <a:t> </a:t>
            </a:r>
            <a:r>
              <a:rPr lang="en-US" dirty="0" err="1" smtClean="0"/>
              <a:t>l’accent</a:t>
            </a:r>
            <a:r>
              <a:rPr lang="en-US" dirty="0" smtClean="0"/>
              <a:t> </a:t>
            </a:r>
            <a:r>
              <a:rPr lang="en-US" dirty="0" err="1" smtClean="0"/>
              <a:t>est</a:t>
            </a:r>
            <a:r>
              <a:rPr lang="en-US" dirty="0" smtClean="0"/>
              <a:t> </a:t>
            </a:r>
            <a:r>
              <a:rPr lang="en-US" dirty="0" err="1" smtClean="0"/>
              <a:t>clairement</a:t>
            </a:r>
            <a:r>
              <a:rPr lang="en-US" dirty="0" smtClean="0"/>
              <a:t> </a:t>
            </a:r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les </a:t>
            </a:r>
            <a:r>
              <a:rPr lang="en-US" dirty="0" err="1" smtClean="0"/>
              <a:t>forêts</a:t>
            </a:r>
            <a:r>
              <a:rPr lang="en-US" dirty="0" smtClean="0"/>
              <a:t> à haute </a:t>
            </a:r>
            <a:r>
              <a:rPr lang="en-US" dirty="0" err="1" smtClean="0"/>
              <a:t>valeur</a:t>
            </a:r>
            <a:r>
              <a:rPr lang="en-US" dirty="0" smtClean="0"/>
              <a:t> de conservation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convient</a:t>
            </a:r>
            <a:r>
              <a:rPr lang="en-US" dirty="0" smtClean="0"/>
              <a:t> </a:t>
            </a:r>
            <a:r>
              <a:rPr lang="en-US" dirty="0" err="1" smtClean="0"/>
              <a:t>impérativement</a:t>
            </a:r>
            <a:r>
              <a:rPr lang="en-US" dirty="0" smtClean="0"/>
              <a:t> de </a:t>
            </a:r>
            <a:r>
              <a:rPr lang="en-US" dirty="0" err="1" smtClean="0"/>
              <a:t>protéger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les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 déjà </a:t>
            </a:r>
            <a:r>
              <a:rPr lang="en-US" baseline="0" dirty="0" err="1" smtClean="0"/>
              <a:t>gérées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même</a:t>
            </a:r>
            <a:r>
              <a:rPr lang="en-US" baseline="0" dirty="0" smtClean="0"/>
              <a:t> mal :</a:t>
            </a:r>
            <a:r>
              <a:rPr lang="en-US" dirty="0" smtClean="0"/>
              <a:t> </a:t>
            </a:r>
            <a:r>
              <a:rPr lang="en-US" dirty="0" err="1" smtClean="0"/>
              <a:t>il</a:t>
            </a:r>
            <a:r>
              <a:rPr lang="en-US" dirty="0" smtClean="0"/>
              <a:t> </a:t>
            </a:r>
            <a:r>
              <a:rPr lang="en-US" dirty="0" err="1" smtClean="0"/>
              <a:t>faut</a:t>
            </a:r>
            <a:r>
              <a:rPr lang="en-US" dirty="0" smtClean="0"/>
              <a:t> </a:t>
            </a:r>
            <a:r>
              <a:rPr lang="en-US" dirty="0" err="1" smtClean="0"/>
              <a:t>alors</a:t>
            </a:r>
            <a:r>
              <a:rPr lang="en-US" dirty="0" smtClean="0"/>
              <a:t> </a:t>
            </a:r>
            <a:r>
              <a:rPr lang="en-US" dirty="0" err="1" smtClean="0"/>
              <a:t>améliorer</a:t>
            </a:r>
            <a:r>
              <a:rPr lang="en-US" dirty="0" smtClean="0"/>
              <a:t> la </a:t>
            </a:r>
            <a:r>
              <a:rPr lang="en-US" dirty="0" err="1" smtClean="0"/>
              <a:t>gestion</a:t>
            </a:r>
            <a:r>
              <a:rPr lang="en-US" dirty="0" smtClean="0"/>
              <a:t> pour </a:t>
            </a:r>
            <a:r>
              <a:rPr lang="en-US" dirty="0" err="1" smtClean="0"/>
              <a:t>préserver</a:t>
            </a:r>
            <a:r>
              <a:rPr lang="en-US" dirty="0" smtClean="0"/>
              <a:t> la </a:t>
            </a:r>
            <a:r>
              <a:rPr lang="en-US" dirty="0" err="1" smtClean="0"/>
              <a:t>ressource</a:t>
            </a:r>
            <a:r>
              <a:rPr lang="en-US" dirty="0" smtClean="0"/>
              <a:t> et </a:t>
            </a:r>
            <a:r>
              <a:rPr lang="en-US" dirty="0" err="1" smtClean="0"/>
              <a:t>maintenir</a:t>
            </a:r>
            <a:r>
              <a:rPr lang="en-US" dirty="0" smtClean="0"/>
              <a:t> les services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les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 déjà </a:t>
            </a:r>
            <a:r>
              <a:rPr lang="en-US" baseline="0" dirty="0" err="1" smtClean="0"/>
              <a:t>dégradées</a:t>
            </a:r>
            <a:r>
              <a:rPr lang="en-US" baseline="0" dirty="0" smtClean="0"/>
              <a:t> :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mesure</a:t>
            </a:r>
            <a:r>
              <a:rPr lang="en-US" baseline="0" dirty="0" smtClean="0"/>
              <a:t> du possible, </a:t>
            </a:r>
            <a:r>
              <a:rPr lang="en-US" baseline="0" dirty="0" err="1" smtClean="0"/>
              <a:t>leur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état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doit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être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stabilisé</a:t>
            </a:r>
            <a:r>
              <a:rPr lang="en-US" baseline="0" dirty="0" smtClean="0"/>
              <a:t> et les services </a:t>
            </a:r>
            <a:r>
              <a:rPr lang="en-US" baseline="0" dirty="0" err="1" smtClean="0"/>
              <a:t>restaurés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Le </a:t>
            </a:r>
            <a:r>
              <a:rPr lang="en-US" baseline="0" dirty="0" err="1" smtClean="0"/>
              <a:t>quatrième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objectif</a:t>
            </a:r>
            <a:r>
              <a:rPr lang="en-US" baseline="0" dirty="0" smtClean="0"/>
              <a:t> vise à </a:t>
            </a:r>
            <a:r>
              <a:rPr lang="en-US" baseline="0" dirty="0" err="1" smtClean="0"/>
              <a:t>remédier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l’incapacité</a:t>
            </a:r>
            <a:r>
              <a:rPr lang="en-US" dirty="0" err="1" smtClean="0"/>
              <a:t>de</a:t>
            </a:r>
            <a:r>
              <a:rPr lang="en-US" dirty="0" smtClean="0"/>
              <a:t> </a:t>
            </a:r>
            <a:r>
              <a:rPr lang="en-US" dirty="0" err="1"/>
              <a:t>bâtir</a:t>
            </a:r>
            <a:r>
              <a:rPr lang="en-US" dirty="0"/>
              <a:t>, </a:t>
            </a:r>
            <a:r>
              <a:rPr lang="en-US" dirty="0" err="1"/>
              <a:t>durant</a:t>
            </a:r>
            <a:r>
              <a:rPr lang="en-US" dirty="0"/>
              <a:t> FEM-5,  </a:t>
            </a:r>
            <a:r>
              <a:rPr lang="en-US" baseline="0" dirty="0" smtClean="0"/>
              <a:t>un </a:t>
            </a:r>
            <a:r>
              <a:rPr lang="en-US" baseline="0" dirty="0" err="1" smtClean="0"/>
              <a:t>portefeuille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projets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constituant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autant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pièces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interdépendantes</a:t>
            </a:r>
            <a:r>
              <a:rPr lang="en-US" baseline="0" dirty="0" smtClean="0"/>
              <a:t> du </a:t>
            </a:r>
            <a:r>
              <a:rPr lang="en-US" baseline="0" dirty="0" err="1" smtClean="0"/>
              <a:t>même</a:t>
            </a:r>
            <a:r>
              <a:rPr lang="en-US" baseline="0" dirty="0" smtClean="0"/>
              <a:t> puzzle, pour </a:t>
            </a:r>
            <a:r>
              <a:rPr lang="en-US" baseline="0" dirty="0" err="1" smtClean="0"/>
              <a:t>s’attaquer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certains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problèmes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majeurs</a:t>
            </a:r>
            <a:r>
              <a:rPr lang="en-US" baseline="0" dirty="0" smtClean="0"/>
              <a:t> qui se </a:t>
            </a:r>
            <a:r>
              <a:rPr lang="en-US" baseline="0" dirty="0" err="1" smtClean="0"/>
              <a:t>posent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aujourd’hui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domaine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, par </a:t>
            </a:r>
            <a:r>
              <a:rPr lang="en-US" baseline="0" dirty="0" err="1" smtClean="0"/>
              <a:t>exemple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mesure</a:t>
            </a:r>
            <a:r>
              <a:rPr lang="en-US" baseline="0" dirty="0" smtClean="0"/>
              <a:t>, la notification et la </a:t>
            </a:r>
            <a:r>
              <a:rPr lang="en-US" baseline="0" dirty="0" err="1" smtClean="0"/>
              <a:t>vérification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résultats</a:t>
            </a:r>
            <a:r>
              <a:rPr lang="en-US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le cadre du </a:t>
            </a:r>
            <a:r>
              <a:rPr lang="en-US" baseline="0" dirty="0" err="1" smtClean="0"/>
              <a:t>programme</a:t>
            </a:r>
            <a:r>
              <a:rPr lang="en-US" baseline="0" dirty="0" smtClean="0"/>
              <a:t> REDD,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encore comment </a:t>
            </a:r>
            <a:r>
              <a:rPr lang="en-US" baseline="0" dirty="0" err="1" smtClean="0"/>
              <a:t>équilibrer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effets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positifs</a:t>
            </a:r>
            <a:r>
              <a:rPr lang="en-US" baseline="0" dirty="0" smtClean="0"/>
              <a:t> multiples et la </a:t>
            </a:r>
            <a:r>
              <a:rPr lang="en-US" baseline="0" dirty="0" err="1" smtClean="0"/>
              <a:t>gestion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forestière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grande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échelle</a:t>
            </a:r>
            <a:r>
              <a:rPr lang="en-US" baseline="0" dirty="0" smtClean="0"/>
              <a:t> par les </a:t>
            </a:r>
            <a:r>
              <a:rPr lang="en-US" baseline="0" dirty="0" err="1" smtClean="0"/>
              <a:t>communautés</a:t>
            </a:r>
            <a:r>
              <a:rPr lang="en-US" baseline="0" dirty="0" smtClean="0"/>
              <a:t>. Nous </a:t>
            </a:r>
            <a:r>
              <a:rPr lang="en-US" baseline="0" dirty="0" err="1" smtClean="0"/>
              <a:t>n’avons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peu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projets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régionaux</a:t>
            </a:r>
            <a:r>
              <a:rPr lang="en-US" baseline="0" dirty="0" smtClean="0"/>
              <a:t> et </a:t>
            </a:r>
            <a:r>
              <a:rPr lang="en-US" baseline="0" dirty="0" err="1" smtClean="0"/>
              <a:t>mondiaux</a:t>
            </a:r>
            <a:r>
              <a:rPr lang="en-US" baseline="0" dirty="0" smtClean="0"/>
              <a:t>, car les </a:t>
            </a:r>
            <a:r>
              <a:rPr lang="en-US" baseline="0" dirty="0" err="1" smtClean="0"/>
              <a:t>incitations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fournies</a:t>
            </a:r>
            <a:r>
              <a:rPr lang="en-US" baseline="0" dirty="0" smtClean="0"/>
              <a:t> pour la </a:t>
            </a:r>
            <a:r>
              <a:rPr lang="en-US" baseline="0" dirty="0" err="1" smtClean="0"/>
              <a:t>gestion</a:t>
            </a:r>
            <a:r>
              <a:rPr lang="en-US" baseline="0" dirty="0" smtClean="0"/>
              <a:t> durable des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/REDD+ </a:t>
            </a:r>
            <a:r>
              <a:rPr lang="en-US" baseline="0" dirty="0" err="1" smtClean="0"/>
              <a:t>sont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vues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comme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une</a:t>
            </a:r>
            <a:r>
              <a:rPr lang="en-US" baseline="0" dirty="0" smtClean="0"/>
              <a:t> extension des </a:t>
            </a:r>
            <a:r>
              <a:rPr lang="en-US" baseline="0" dirty="0" err="1" smtClean="0"/>
              <a:t>ressources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allouées</a:t>
            </a:r>
            <a:r>
              <a:rPr lang="en-US" baseline="0" dirty="0" smtClean="0"/>
              <a:t> au </a:t>
            </a:r>
            <a:r>
              <a:rPr lang="en-US" baseline="0" dirty="0" err="1" smtClean="0"/>
              <a:t>titre</a:t>
            </a:r>
            <a:r>
              <a:rPr lang="en-US" baseline="0" dirty="0" smtClean="0"/>
              <a:t> du STAR, de </a:t>
            </a:r>
            <a:r>
              <a:rPr lang="en-US" baseline="0" dirty="0" err="1" smtClean="0"/>
              <a:t>sorte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personne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n’est</a:t>
            </a:r>
            <a:r>
              <a:rPr lang="en-US" baseline="0" dirty="0" smtClean="0"/>
              <a:t> prêt à </a:t>
            </a:r>
            <a:r>
              <a:rPr lang="en-US" baseline="0" dirty="0" err="1" smtClean="0"/>
              <a:t>s’attaquer</a:t>
            </a:r>
            <a:r>
              <a:rPr lang="en-US" baseline="0" dirty="0" smtClean="0"/>
              <a:t> aux </a:t>
            </a:r>
            <a:r>
              <a:rPr lang="en-US" baseline="0" dirty="0" err="1" smtClean="0"/>
              <a:t>éléments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transnationaux</a:t>
            </a:r>
            <a:r>
              <a:rPr lang="en-US" baseline="0" dirty="0" smtClean="0"/>
              <a:t> de la </a:t>
            </a:r>
            <a:r>
              <a:rPr lang="en-US" baseline="0" dirty="0" err="1" smtClean="0"/>
              <a:t>gestion</a:t>
            </a:r>
            <a:r>
              <a:rPr lang="en-US" baseline="0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EE66F-8D37-4048-8B32-4B6ECE830340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L’objectif</a:t>
            </a:r>
            <a:r>
              <a:rPr lang="en-US" dirty="0"/>
              <a:t> global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d’utiliser</a:t>
            </a:r>
            <a:r>
              <a:rPr lang="en-US" dirty="0"/>
              <a:t> un </a:t>
            </a:r>
            <a:r>
              <a:rPr lang="en-US" dirty="0" err="1"/>
              <a:t>modèle</a:t>
            </a:r>
            <a:r>
              <a:rPr lang="en-US" dirty="0"/>
              <a:t> </a:t>
            </a:r>
            <a:r>
              <a:rPr lang="en-US" dirty="0" err="1"/>
              <a:t>d’intervention</a:t>
            </a:r>
            <a:r>
              <a:rPr lang="en-US" dirty="0"/>
              <a:t> simple pour les </a:t>
            </a:r>
            <a:r>
              <a:rPr lang="en-US" dirty="0" err="1"/>
              <a:t>trois</a:t>
            </a:r>
            <a:r>
              <a:rPr lang="en-US" dirty="0"/>
              <a:t> types d’état :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les </a:t>
            </a:r>
            <a:r>
              <a:rPr lang="en-US" dirty="0" err="1"/>
              <a:t>forêts</a:t>
            </a:r>
            <a:r>
              <a:rPr lang="en-US" dirty="0"/>
              <a:t> </a:t>
            </a:r>
            <a:r>
              <a:rPr lang="en-US" dirty="0" err="1"/>
              <a:t>intactes</a:t>
            </a:r>
            <a:r>
              <a:rPr lang="en-US" dirty="0"/>
              <a:t> </a:t>
            </a:r>
            <a:r>
              <a:rPr lang="en-US" dirty="0" err="1"/>
              <a:t>devraient</a:t>
            </a:r>
            <a:r>
              <a:rPr lang="en-US" dirty="0"/>
              <a:t> le </a:t>
            </a:r>
            <a:r>
              <a:rPr lang="en-US" dirty="0" err="1"/>
              <a:t>rester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toute</a:t>
            </a:r>
            <a:r>
              <a:rPr lang="en-US" dirty="0"/>
              <a:t> la </a:t>
            </a:r>
            <a:r>
              <a:rPr lang="en-US" dirty="0" err="1"/>
              <a:t>mesure</a:t>
            </a:r>
            <a:r>
              <a:rPr lang="en-US" dirty="0"/>
              <a:t> du possible, </a:t>
            </a:r>
            <a:r>
              <a:rPr lang="en-US" dirty="0" err="1"/>
              <a:t>mais</a:t>
            </a:r>
            <a:r>
              <a:rPr lang="en-US" dirty="0"/>
              <a:t> </a:t>
            </a:r>
            <a:r>
              <a:rPr lang="en-US" dirty="0" err="1"/>
              <a:t>l’accent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</a:t>
            </a:r>
            <a:r>
              <a:rPr lang="en-US" dirty="0" err="1"/>
              <a:t>clairement</a:t>
            </a:r>
            <a:r>
              <a:rPr lang="en-US" dirty="0"/>
              <a:t> </a:t>
            </a:r>
            <a:r>
              <a:rPr lang="en-US" dirty="0" err="1"/>
              <a:t>mis</a:t>
            </a:r>
            <a:r>
              <a:rPr lang="en-US" dirty="0"/>
              <a:t> </a:t>
            </a:r>
            <a:r>
              <a:rPr lang="en-US" dirty="0" err="1"/>
              <a:t>sur</a:t>
            </a:r>
            <a:r>
              <a:rPr lang="en-US" dirty="0"/>
              <a:t> les </a:t>
            </a:r>
            <a:r>
              <a:rPr lang="en-US" dirty="0" err="1"/>
              <a:t>forêts</a:t>
            </a:r>
            <a:r>
              <a:rPr lang="en-US" dirty="0"/>
              <a:t> à haute </a:t>
            </a:r>
            <a:r>
              <a:rPr lang="en-US" dirty="0" err="1"/>
              <a:t>valeur</a:t>
            </a:r>
            <a:r>
              <a:rPr lang="en-US" dirty="0"/>
              <a:t> de conservation </a:t>
            </a:r>
            <a:r>
              <a:rPr lang="en-US" dirty="0" err="1"/>
              <a:t>qu’il</a:t>
            </a:r>
            <a:r>
              <a:rPr lang="en-US" dirty="0"/>
              <a:t> </a:t>
            </a:r>
            <a:r>
              <a:rPr lang="en-US" dirty="0" err="1"/>
              <a:t>convient</a:t>
            </a:r>
            <a:r>
              <a:rPr lang="en-US" dirty="0"/>
              <a:t> </a:t>
            </a:r>
            <a:r>
              <a:rPr lang="en-US" dirty="0" err="1"/>
              <a:t>impérativement</a:t>
            </a:r>
            <a:r>
              <a:rPr lang="en-US" dirty="0"/>
              <a:t> de </a:t>
            </a:r>
            <a:r>
              <a:rPr lang="en-US" dirty="0" err="1"/>
              <a:t>protéger</a:t>
            </a:r>
            <a:endParaRPr lang="en-US" dirty="0"/>
          </a:p>
          <a:p>
            <a:pPr>
              <a:buFont typeface="Arial" pitchFamily="34" charset="0"/>
              <a:buChar char="•"/>
            </a:pPr>
            <a:r>
              <a:rPr lang="en-US" dirty="0"/>
              <a:t> les </a:t>
            </a:r>
            <a:r>
              <a:rPr lang="en-US" dirty="0" err="1"/>
              <a:t>forêts</a:t>
            </a:r>
            <a:r>
              <a:rPr lang="en-US" dirty="0"/>
              <a:t> déjà </a:t>
            </a:r>
            <a:r>
              <a:rPr lang="en-US" dirty="0" err="1"/>
              <a:t>gérées</a:t>
            </a:r>
            <a:r>
              <a:rPr lang="en-US" dirty="0"/>
              <a:t>, </a:t>
            </a:r>
            <a:r>
              <a:rPr lang="en-US" dirty="0" err="1"/>
              <a:t>même</a:t>
            </a:r>
            <a:r>
              <a:rPr lang="en-US" dirty="0"/>
              <a:t> mal : </a:t>
            </a:r>
            <a:r>
              <a:rPr lang="en-US" dirty="0" err="1"/>
              <a:t>il</a:t>
            </a:r>
            <a:r>
              <a:rPr lang="en-US" dirty="0"/>
              <a:t> </a:t>
            </a:r>
            <a:r>
              <a:rPr lang="en-US" dirty="0" err="1"/>
              <a:t>faut</a:t>
            </a:r>
            <a:r>
              <a:rPr lang="en-US" dirty="0"/>
              <a:t> </a:t>
            </a:r>
            <a:r>
              <a:rPr lang="en-US" dirty="0" err="1"/>
              <a:t>alors</a:t>
            </a:r>
            <a:r>
              <a:rPr lang="en-US" dirty="0"/>
              <a:t> </a:t>
            </a:r>
            <a:r>
              <a:rPr lang="en-US" dirty="0" err="1"/>
              <a:t>améliorer</a:t>
            </a:r>
            <a:r>
              <a:rPr lang="en-US" dirty="0"/>
              <a:t> la </a:t>
            </a:r>
            <a:r>
              <a:rPr lang="en-US" dirty="0" err="1"/>
              <a:t>gestion</a:t>
            </a:r>
            <a:r>
              <a:rPr lang="en-US" dirty="0"/>
              <a:t> pour </a:t>
            </a:r>
            <a:r>
              <a:rPr lang="en-US" dirty="0" err="1"/>
              <a:t>préserver</a:t>
            </a:r>
            <a:r>
              <a:rPr lang="en-US" dirty="0"/>
              <a:t> la </a:t>
            </a:r>
            <a:r>
              <a:rPr lang="en-US" dirty="0" err="1"/>
              <a:t>ressource</a:t>
            </a:r>
            <a:r>
              <a:rPr lang="en-US" dirty="0"/>
              <a:t> et </a:t>
            </a:r>
            <a:r>
              <a:rPr lang="en-US" dirty="0" err="1"/>
              <a:t>maintenir</a:t>
            </a:r>
            <a:r>
              <a:rPr lang="en-US" dirty="0"/>
              <a:t> les services</a:t>
            </a:r>
          </a:p>
          <a:p>
            <a:pPr>
              <a:buFont typeface="Arial" pitchFamily="34" charset="0"/>
              <a:buChar char="•"/>
            </a:pPr>
            <a:r>
              <a:rPr lang="en-US" dirty="0"/>
              <a:t> les </a:t>
            </a:r>
            <a:r>
              <a:rPr lang="en-US" dirty="0" err="1"/>
              <a:t>forêts</a:t>
            </a:r>
            <a:r>
              <a:rPr lang="en-US" dirty="0"/>
              <a:t> déjà </a:t>
            </a:r>
            <a:r>
              <a:rPr lang="en-US" dirty="0" err="1"/>
              <a:t>dégradées</a:t>
            </a:r>
            <a:r>
              <a:rPr lang="en-US" dirty="0"/>
              <a:t> : </a:t>
            </a:r>
            <a:r>
              <a:rPr lang="en-US" dirty="0" err="1"/>
              <a:t>dans</a:t>
            </a:r>
            <a:r>
              <a:rPr lang="en-US" dirty="0"/>
              <a:t> la </a:t>
            </a:r>
            <a:r>
              <a:rPr lang="en-US" dirty="0" err="1"/>
              <a:t>mesure</a:t>
            </a:r>
            <a:r>
              <a:rPr lang="en-US" dirty="0"/>
              <a:t> du possible, </a:t>
            </a:r>
            <a:r>
              <a:rPr lang="en-US" dirty="0" err="1"/>
              <a:t>leur</a:t>
            </a:r>
            <a:r>
              <a:rPr lang="en-US" dirty="0"/>
              <a:t> </a:t>
            </a:r>
            <a:r>
              <a:rPr lang="en-US" dirty="0" err="1"/>
              <a:t>état</a:t>
            </a:r>
            <a:r>
              <a:rPr lang="en-US" dirty="0"/>
              <a:t> </a:t>
            </a:r>
            <a:r>
              <a:rPr lang="en-US" dirty="0" err="1"/>
              <a:t>doit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stabilisé</a:t>
            </a:r>
            <a:r>
              <a:rPr lang="en-US" dirty="0"/>
              <a:t> et les services </a:t>
            </a:r>
            <a:r>
              <a:rPr lang="en-US" dirty="0" err="1"/>
              <a:t>restaurés</a:t>
            </a:r>
            <a:endParaRPr lang="en-US" dirty="0"/>
          </a:p>
          <a:p>
            <a:pPr>
              <a:buFont typeface="Arial" pitchFamily="34" charset="0"/>
              <a:buChar char="•"/>
            </a:pPr>
            <a:endParaRPr lang="en-US" dirty="0"/>
          </a:p>
          <a:p>
            <a:pPr>
              <a:buFont typeface="Arial" pitchFamily="34" charset="0"/>
              <a:buNone/>
            </a:pPr>
            <a:r>
              <a:rPr lang="en-US" dirty="0"/>
              <a:t>Le </a:t>
            </a:r>
            <a:r>
              <a:rPr lang="en-US" dirty="0" err="1"/>
              <a:t>quatrième</a:t>
            </a:r>
            <a:r>
              <a:rPr lang="en-US" dirty="0"/>
              <a:t> </a:t>
            </a:r>
            <a:r>
              <a:rPr lang="en-US" dirty="0" err="1"/>
              <a:t>objectif</a:t>
            </a:r>
            <a:r>
              <a:rPr lang="en-US" dirty="0"/>
              <a:t> vise à </a:t>
            </a:r>
            <a:r>
              <a:rPr lang="en-US" dirty="0" err="1"/>
              <a:t>remédier</a:t>
            </a:r>
            <a:r>
              <a:rPr lang="en-US" dirty="0"/>
              <a:t> à </a:t>
            </a:r>
            <a:r>
              <a:rPr lang="en-US" dirty="0" err="1"/>
              <a:t>l’incapacitéde</a:t>
            </a:r>
            <a:r>
              <a:rPr lang="en-US" dirty="0"/>
              <a:t> </a:t>
            </a:r>
            <a:r>
              <a:rPr lang="en-US" dirty="0" err="1"/>
              <a:t>bâtir</a:t>
            </a:r>
            <a:r>
              <a:rPr lang="en-US" dirty="0"/>
              <a:t>, </a:t>
            </a:r>
            <a:r>
              <a:rPr lang="en-US" dirty="0" err="1"/>
              <a:t>durant</a:t>
            </a:r>
            <a:r>
              <a:rPr lang="en-US" dirty="0"/>
              <a:t> FEM-5,  un </a:t>
            </a:r>
            <a:r>
              <a:rPr lang="en-US" dirty="0" err="1"/>
              <a:t>portefeuille</a:t>
            </a:r>
            <a:r>
              <a:rPr lang="en-US" dirty="0"/>
              <a:t> de </a:t>
            </a:r>
            <a:r>
              <a:rPr lang="en-US" dirty="0" err="1"/>
              <a:t>projets</a:t>
            </a:r>
            <a:r>
              <a:rPr lang="en-US" dirty="0"/>
              <a:t>, </a:t>
            </a:r>
            <a:r>
              <a:rPr lang="en-US" dirty="0" err="1"/>
              <a:t>constituant</a:t>
            </a:r>
            <a:r>
              <a:rPr lang="en-US" dirty="0"/>
              <a:t> </a:t>
            </a:r>
            <a:r>
              <a:rPr lang="en-US" dirty="0" err="1"/>
              <a:t>autant</a:t>
            </a:r>
            <a:r>
              <a:rPr lang="en-US" dirty="0"/>
              <a:t> de </a:t>
            </a:r>
            <a:r>
              <a:rPr lang="en-US" dirty="0" err="1"/>
              <a:t>pièces</a:t>
            </a:r>
            <a:r>
              <a:rPr lang="en-US" dirty="0"/>
              <a:t> </a:t>
            </a:r>
            <a:r>
              <a:rPr lang="en-US" dirty="0" err="1"/>
              <a:t>interdépendantes</a:t>
            </a:r>
            <a:r>
              <a:rPr lang="en-US" dirty="0"/>
              <a:t> du </a:t>
            </a:r>
            <a:r>
              <a:rPr lang="en-US" dirty="0" err="1"/>
              <a:t>même</a:t>
            </a:r>
            <a:r>
              <a:rPr lang="en-US" dirty="0"/>
              <a:t> puzzle, pour </a:t>
            </a:r>
            <a:r>
              <a:rPr lang="en-US" dirty="0" err="1"/>
              <a:t>s’attaquer</a:t>
            </a:r>
            <a:r>
              <a:rPr lang="en-US" dirty="0"/>
              <a:t> à </a:t>
            </a:r>
            <a:r>
              <a:rPr lang="en-US" dirty="0" err="1"/>
              <a:t>certains</a:t>
            </a:r>
            <a:r>
              <a:rPr lang="en-US" dirty="0"/>
              <a:t> des </a:t>
            </a:r>
            <a:r>
              <a:rPr lang="en-US" dirty="0" err="1"/>
              <a:t>problèmes</a:t>
            </a:r>
            <a:r>
              <a:rPr lang="en-US" dirty="0"/>
              <a:t> </a:t>
            </a:r>
            <a:r>
              <a:rPr lang="en-US" dirty="0" err="1"/>
              <a:t>majeurs</a:t>
            </a:r>
            <a:r>
              <a:rPr lang="en-US" dirty="0"/>
              <a:t> qui se </a:t>
            </a:r>
            <a:r>
              <a:rPr lang="en-US" dirty="0" err="1"/>
              <a:t>posent</a:t>
            </a:r>
            <a:r>
              <a:rPr lang="en-US" dirty="0"/>
              <a:t> </a:t>
            </a:r>
            <a:r>
              <a:rPr lang="en-US" dirty="0" err="1"/>
              <a:t>aujourd’hui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le </a:t>
            </a:r>
            <a:r>
              <a:rPr lang="en-US" dirty="0" err="1"/>
              <a:t>domaine</a:t>
            </a:r>
            <a:r>
              <a:rPr lang="en-US" dirty="0"/>
              <a:t> des </a:t>
            </a:r>
            <a:r>
              <a:rPr lang="en-US" dirty="0" err="1"/>
              <a:t>forêts</a:t>
            </a:r>
            <a:r>
              <a:rPr lang="en-US" dirty="0"/>
              <a:t>, par </a:t>
            </a:r>
            <a:r>
              <a:rPr lang="en-US" dirty="0" err="1"/>
              <a:t>exemple</a:t>
            </a:r>
            <a:r>
              <a:rPr lang="en-US" dirty="0"/>
              <a:t> la </a:t>
            </a:r>
            <a:r>
              <a:rPr lang="en-US" dirty="0" err="1"/>
              <a:t>mesure</a:t>
            </a:r>
            <a:r>
              <a:rPr lang="en-US" dirty="0"/>
              <a:t>, la notification et la </a:t>
            </a:r>
            <a:r>
              <a:rPr lang="en-US" dirty="0" err="1"/>
              <a:t>vérification</a:t>
            </a:r>
            <a:r>
              <a:rPr lang="en-US" dirty="0"/>
              <a:t> des </a:t>
            </a:r>
            <a:r>
              <a:rPr lang="en-US" dirty="0" err="1"/>
              <a:t>résultats</a:t>
            </a:r>
            <a:r>
              <a:rPr lang="en-US" dirty="0"/>
              <a:t> </a:t>
            </a:r>
            <a:r>
              <a:rPr lang="en-US" dirty="0" err="1"/>
              <a:t>dans</a:t>
            </a:r>
            <a:r>
              <a:rPr lang="en-US" dirty="0"/>
              <a:t> le cadre du </a:t>
            </a:r>
            <a:r>
              <a:rPr lang="en-US" dirty="0" err="1"/>
              <a:t>programme</a:t>
            </a:r>
            <a:r>
              <a:rPr lang="en-US" dirty="0"/>
              <a:t> REDD, </a:t>
            </a:r>
            <a:r>
              <a:rPr lang="en-US" dirty="0" err="1"/>
              <a:t>ou</a:t>
            </a:r>
            <a:r>
              <a:rPr lang="en-US" dirty="0"/>
              <a:t> encore comment </a:t>
            </a:r>
            <a:r>
              <a:rPr lang="en-US" dirty="0" err="1"/>
              <a:t>équilibrer</a:t>
            </a:r>
            <a:r>
              <a:rPr lang="en-US" dirty="0"/>
              <a:t> les </a:t>
            </a:r>
            <a:r>
              <a:rPr lang="en-US" dirty="0" err="1"/>
              <a:t>effets</a:t>
            </a:r>
            <a:r>
              <a:rPr lang="en-US" dirty="0"/>
              <a:t> </a:t>
            </a:r>
            <a:r>
              <a:rPr lang="en-US" dirty="0" err="1"/>
              <a:t>positifs</a:t>
            </a:r>
            <a:r>
              <a:rPr lang="en-US" dirty="0"/>
              <a:t> multiples et la </a:t>
            </a:r>
            <a:r>
              <a:rPr lang="en-US" dirty="0" err="1"/>
              <a:t>gestion</a:t>
            </a:r>
            <a:r>
              <a:rPr lang="en-US" dirty="0"/>
              <a:t> </a:t>
            </a:r>
            <a:r>
              <a:rPr lang="en-US" dirty="0" err="1"/>
              <a:t>forestière</a:t>
            </a:r>
            <a:r>
              <a:rPr lang="en-US" dirty="0"/>
              <a:t> à </a:t>
            </a:r>
            <a:r>
              <a:rPr lang="en-US" dirty="0" err="1"/>
              <a:t>grande</a:t>
            </a:r>
            <a:r>
              <a:rPr lang="en-US" dirty="0"/>
              <a:t> </a:t>
            </a:r>
            <a:r>
              <a:rPr lang="en-US" dirty="0" err="1"/>
              <a:t>échelle</a:t>
            </a:r>
            <a:r>
              <a:rPr lang="en-US" dirty="0"/>
              <a:t> par les </a:t>
            </a:r>
            <a:r>
              <a:rPr lang="en-US" dirty="0" err="1"/>
              <a:t>communautés</a:t>
            </a:r>
            <a:r>
              <a:rPr lang="en-US" dirty="0"/>
              <a:t>. Nous </a:t>
            </a:r>
            <a:r>
              <a:rPr lang="en-US" dirty="0" err="1"/>
              <a:t>n’avons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peu</a:t>
            </a:r>
            <a:r>
              <a:rPr lang="en-US" dirty="0"/>
              <a:t> de </a:t>
            </a:r>
            <a:r>
              <a:rPr lang="en-US" dirty="0" err="1"/>
              <a:t>projets</a:t>
            </a:r>
            <a:r>
              <a:rPr lang="en-US" dirty="0"/>
              <a:t> </a:t>
            </a:r>
            <a:r>
              <a:rPr lang="en-US" dirty="0" err="1"/>
              <a:t>régionaux</a:t>
            </a:r>
            <a:r>
              <a:rPr lang="en-US" dirty="0"/>
              <a:t> et </a:t>
            </a:r>
            <a:r>
              <a:rPr lang="en-US" dirty="0" err="1"/>
              <a:t>mondiaux</a:t>
            </a:r>
            <a:r>
              <a:rPr lang="en-US" dirty="0"/>
              <a:t>, car les </a:t>
            </a:r>
            <a:r>
              <a:rPr lang="en-US" dirty="0" err="1"/>
              <a:t>incitations</a:t>
            </a:r>
            <a:r>
              <a:rPr lang="en-US" dirty="0"/>
              <a:t> </a:t>
            </a:r>
            <a:r>
              <a:rPr lang="en-US" dirty="0" err="1"/>
              <a:t>fournies</a:t>
            </a:r>
            <a:r>
              <a:rPr lang="en-US" dirty="0"/>
              <a:t> pour la </a:t>
            </a:r>
            <a:r>
              <a:rPr lang="en-US" dirty="0" err="1"/>
              <a:t>gestion</a:t>
            </a:r>
            <a:r>
              <a:rPr lang="en-US" dirty="0"/>
              <a:t> durable des </a:t>
            </a:r>
            <a:r>
              <a:rPr lang="en-US" dirty="0" err="1"/>
              <a:t>forêts</a:t>
            </a:r>
            <a:r>
              <a:rPr lang="en-US" dirty="0"/>
              <a:t>/REDD+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vues</a:t>
            </a:r>
            <a:r>
              <a:rPr lang="en-US" dirty="0"/>
              <a:t> </a:t>
            </a:r>
            <a:r>
              <a:rPr lang="en-US" dirty="0" err="1"/>
              <a:t>comme</a:t>
            </a:r>
            <a:r>
              <a:rPr lang="en-US" dirty="0"/>
              <a:t> </a:t>
            </a:r>
            <a:r>
              <a:rPr lang="en-US" dirty="0" err="1"/>
              <a:t>une</a:t>
            </a:r>
            <a:r>
              <a:rPr lang="en-US" dirty="0"/>
              <a:t> extension des </a:t>
            </a:r>
            <a:r>
              <a:rPr lang="en-US" dirty="0" err="1"/>
              <a:t>ressources</a:t>
            </a:r>
            <a:r>
              <a:rPr lang="en-US" dirty="0"/>
              <a:t> </a:t>
            </a:r>
            <a:r>
              <a:rPr lang="en-US" dirty="0" err="1"/>
              <a:t>allouées</a:t>
            </a:r>
            <a:r>
              <a:rPr lang="en-US" dirty="0"/>
              <a:t> au </a:t>
            </a:r>
            <a:r>
              <a:rPr lang="en-US" dirty="0" err="1"/>
              <a:t>titre</a:t>
            </a:r>
            <a:r>
              <a:rPr lang="en-US" dirty="0"/>
              <a:t> du STAR, de </a:t>
            </a:r>
            <a:r>
              <a:rPr lang="en-US" dirty="0" err="1"/>
              <a:t>sorte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personne</a:t>
            </a:r>
            <a:r>
              <a:rPr lang="en-US" dirty="0"/>
              <a:t> </a:t>
            </a:r>
            <a:r>
              <a:rPr lang="en-US" dirty="0" err="1"/>
              <a:t>n’est</a:t>
            </a:r>
            <a:r>
              <a:rPr lang="en-US" dirty="0"/>
              <a:t> prêt à </a:t>
            </a:r>
            <a:r>
              <a:rPr lang="en-US" dirty="0" err="1"/>
              <a:t>s’attaquer</a:t>
            </a:r>
            <a:r>
              <a:rPr lang="en-US" dirty="0"/>
              <a:t> aux </a:t>
            </a:r>
            <a:r>
              <a:rPr lang="en-US" dirty="0" err="1"/>
              <a:t>éléments</a:t>
            </a:r>
            <a:r>
              <a:rPr lang="en-US" dirty="0"/>
              <a:t> </a:t>
            </a:r>
            <a:r>
              <a:rPr lang="en-US" dirty="0" err="1"/>
              <a:t>transnationaux</a:t>
            </a:r>
            <a:r>
              <a:rPr lang="en-US" dirty="0"/>
              <a:t> de la </a:t>
            </a:r>
            <a:r>
              <a:rPr lang="en-US" dirty="0" err="1"/>
              <a:t>gestion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EE66F-8D37-4048-8B32-4B6ECE830340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89FD81-F3DA-43AD-A90D-CE2DDB093008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1400" b="1" dirty="0" smtClean="0"/>
              <a:t>Impacts </a:t>
            </a:r>
            <a:endParaRPr lang="en-US" sz="1400" b="1" dirty="0"/>
          </a:p>
          <a:p>
            <a:pPr eaLnBrk="1" hangingPunct="1">
              <a:buFont typeface="Arial" pitchFamily="34" charset="0"/>
              <a:buChar char="•"/>
            </a:pPr>
            <a:r>
              <a:rPr lang="en-GB" sz="1400" dirty="0"/>
              <a:t> </a:t>
            </a:r>
            <a:r>
              <a:rPr lang="en-GB" sz="1400" dirty="0" smtClean="0"/>
              <a:t>Intensification </a:t>
            </a:r>
            <a:r>
              <a:rPr lang="en-GB" sz="1400" dirty="0" err="1" smtClean="0"/>
              <a:t>ou</a:t>
            </a:r>
            <a:r>
              <a:rPr lang="en-GB" sz="1400" dirty="0" smtClean="0"/>
              <a:t> </a:t>
            </a:r>
            <a:r>
              <a:rPr lang="en-GB" sz="1400" dirty="0" err="1" smtClean="0"/>
              <a:t>maintien</a:t>
            </a:r>
            <a:r>
              <a:rPr lang="en-GB" sz="1400" dirty="0" smtClean="0"/>
              <a:t> des flux de services écosystémiques 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GB" sz="1400" baseline="0" dirty="0" smtClean="0"/>
              <a:t> Production </a:t>
            </a:r>
            <a:r>
              <a:rPr lang="en-GB" sz="1400" baseline="0" dirty="0" err="1" smtClean="0"/>
              <a:t>soutenue</a:t>
            </a:r>
            <a:r>
              <a:rPr lang="en-GB" sz="1400" baseline="0" dirty="0" smtClean="0"/>
              <a:t> </a:t>
            </a:r>
            <a:r>
              <a:rPr lang="en-GB" sz="1400" baseline="0" dirty="0" err="1" smtClean="0"/>
              <a:t>dans</a:t>
            </a:r>
            <a:r>
              <a:rPr lang="en-GB" sz="1400" baseline="0" dirty="0" smtClean="0"/>
              <a:t> </a:t>
            </a:r>
            <a:r>
              <a:rPr lang="en-GB" sz="1400" baseline="0" dirty="0" err="1" smtClean="0"/>
              <a:t>l’agriculture</a:t>
            </a:r>
            <a:r>
              <a:rPr lang="en-GB" sz="1400" baseline="0" dirty="0" smtClean="0"/>
              <a:t>, </a:t>
            </a:r>
            <a:r>
              <a:rPr lang="en-GB" sz="1400" baseline="0" dirty="0" err="1" smtClean="0"/>
              <a:t>l’élevage</a:t>
            </a:r>
            <a:r>
              <a:rPr lang="en-GB" sz="1400" baseline="0" dirty="0" smtClean="0"/>
              <a:t> et les </a:t>
            </a:r>
            <a:r>
              <a:rPr lang="en-GB" sz="1400" baseline="0" dirty="0" err="1" smtClean="0"/>
              <a:t>forêts</a:t>
            </a:r>
            <a:endParaRPr lang="en-US" dirty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/>
              <a:t> </a:t>
            </a:r>
            <a:r>
              <a:rPr lang="en-US" dirty="0" err="1" smtClean="0"/>
              <a:t>Moyens</a:t>
            </a:r>
            <a:r>
              <a:rPr lang="en-US" dirty="0" smtClean="0"/>
              <a:t> de </a:t>
            </a:r>
            <a:r>
              <a:rPr lang="en-US" dirty="0" err="1" smtClean="0"/>
              <a:t>subsistance</a:t>
            </a:r>
            <a:r>
              <a:rPr lang="en-US" dirty="0" smtClean="0"/>
              <a:t> durables (</a:t>
            </a:r>
            <a:r>
              <a:rPr lang="en-US" dirty="0" err="1" smtClean="0"/>
              <a:t>retombées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le </a:t>
            </a:r>
            <a:r>
              <a:rPr lang="en-US" dirty="0" err="1" smtClean="0"/>
              <a:t>développement</a:t>
            </a:r>
            <a:r>
              <a:rPr lang="en-US" dirty="0" smtClean="0"/>
              <a:t>)</a:t>
            </a:r>
            <a:endParaRPr lang="en-US" dirty="0"/>
          </a:p>
          <a:p>
            <a:pPr eaLnBrk="1" fontAlgn="t" hangingPunct="1"/>
            <a:endParaRPr lang="en-US" b="1" dirty="0"/>
          </a:p>
          <a:p>
            <a:pPr defTabSz="910500" fontAlgn="t">
              <a:defRPr/>
            </a:pPr>
            <a:r>
              <a:rPr lang="en-US" dirty="0" err="1" smtClean="0"/>
              <a:t>Gestion</a:t>
            </a:r>
            <a:r>
              <a:rPr lang="en-US" dirty="0" smtClean="0"/>
              <a:t> durable des sols </a:t>
            </a:r>
            <a:r>
              <a:rPr lang="en-US" dirty="0" err="1" smtClean="0"/>
              <a:t>dans</a:t>
            </a:r>
            <a:r>
              <a:rPr lang="en-US" dirty="0" smtClean="0"/>
              <a:t> les zones </a:t>
            </a:r>
            <a:r>
              <a:rPr lang="en-US" dirty="0" err="1" smtClean="0"/>
              <a:t>d’activité</a:t>
            </a:r>
            <a:r>
              <a:rPr lang="en-US" dirty="0" smtClean="0"/>
              <a:t> </a:t>
            </a:r>
            <a:r>
              <a:rPr lang="en-US" dirty="0" err="1" smtClean="0"/>
              <a:t>économique</a:t>
            </a:r>
            <a:endParaRPr lang="en-US" dirty="0"/>
          </a:p>
          <a:p>
            <a:pPr eaLnBrk="1" fontAlgn="t" hangingPunct="1"/>
            <a:endParaRPr lang="en-US" b="1" dirty="0"/>
          </a:p>
          <a:p>
            <a:pPr eaLnBrk="1" fontAlgn="t" hangingPunct="1"/>
            <a:r>
              <a:rPr lang="en-US" b="1" dirty="0" err="1" smtClean="0"/>
              <a:t>Sécurité</a:t>
            </a:r>
            <a:r>
              <a:rPr lang="en-US" b="1" dirty="0" smtClean="0"/>
              <a:t> </a:t>
            </a:r>
            <a:r>
              <a:rPr lang="en-US" b="1" dirty="0" err="1" smtClean="0"/>
              <a:t>alimentaire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Améliorer</a:t>
            </a:r>
            <a:r>
              <a:rPr lang="en-US" dirty="0" smtClean="0"/>
              <a:t> et </a:t>
            </a:r>
            <a:r>
              <a:rPr lang="en-US" dirty="0" err="1" smtClean="0"/>
              <a:t>développer</a:t>
            </a:r>
            <a:r>
              <a:rPr lang="en-US" dirty="0" smtClean="0"/>
              <a:t> la production des cultures </a:t>
            </a:r>
            <a:r>
              <a:rPr lang="en-US" dirty="0" err="1" smtClean="0"/>
              <a:t>alimentaires</a:t>
            </a:r>
            <a:r>
              <a:rPr lang="en-US" dirty="0" smtClean="0"/>
              <a:t> 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régions</a:t>
            </a:r>
            <a:r>
              <a:rPr lang="en-US" dirty="0" smtClean="0"/>
              <a:t> </a:t>
            </a:r>
            <a:r>
              <a:rPr lang="en-US" dirty="0" err="1" smtClean="0"/>
              <a:t>vulnérables</a:t>
            </a:r>
            <a:endParaRPr lang="en-US" dirty="0"/>
          </a:p>
          <a:p>
            <a:pPr fontAlgn="t"/>
            <a:endParaRPr lang="en-US" dirty="0"/>
          </a:p>
          <a:p>
            <a:pPr eaLnBrk="1" fontAlgn="t" hangingPunct="1"/>
            <a:r>
              <a:rPr lang="en-US" b="1" dirty="0" smtClean="0"/>
              <a:t>Solutions </a:t>
            </a:r>
            <a:r>
              <a:rPr lang="en-US" b="1" dirty="0" err="1" smtClean="0"/>
              <a:t>agricoles</a:t>
            </a:r>
            <a:r>
              <a:rPr lang="en-US" b="1" dirty="0" smtClean="0"/>
              <a:t> </a:t>
            </a:r>
            <a:r>
              <a:rPr lang="en-US" b="1" dirty="0" err="1" smtClean="0"/>
              <a:t>intelligentes</a:t>
            </a:r>
            <a:r>
              <a:rPr lang="en-US" b="1" dirty="0" smtClean="0"/>
              <a:t> au plan </a:t>
            </a:r>
            <a:r>
              <a:rPr lang="en-US" b="1" dirty="0" err="1" smtClean="0"/>
              <a:t>climatique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Favoriser</a:t>
            </a:r>
            <a:r>
              <a:rPr lang="en-US" dirty="0" smtClean="0"/>
              <a:t> la </a:t>
            </a:r>
            <a:r>
              <a:rPr lang="en-US" dirty="0" err="1" smtClean="0"/>
              <a:t>résilience</a:t>
            </a:r>
            <a:r>
              <a:rPr lang="en-US" dirty="0" smtClean="0"/>
              <a:t> des </a:t>
            </a:r>
            <a:r>
              <a:rPr lang="en-US" dirty="0" err="1" smtClean="0"/>
              <a:t>systèmes</a:t>
            </a:r>
            <a:r>
              <a:rPr lang="en-US" dirty="0" smtClean="0"/>
              <a:t> </a:t>
            </a:r>
            <a:r>
              <a:rPr lang="en-US" dirty="0" err="1" smtClean="0"/>
              <a:t>agricoles</a:t>
            </a:r>
            <a:r>
              <a:rPr lang="en-US" dirty="0" smtClean="0"/>
              <a:t> et de </a:t>
            </a:r>
            <a:r>
              <a:rPr lang="en-US" dirty="0" err="1" smtClean="0"/>
              <a:t>l’élevage</a:t>
            </a:r>
            <a:r>
              <a:rPr lang="en-US" dirty="0" smtClean="0"/>
              <a:t> </a:t>
            </a:r>
            <a:r>
              <a:rPr lang="en-US" dirty="0" err="1" smtClean="0"/>
              <a:t>ainsi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l’atténuation</a:t>
            </a:r>
            <a:r>
              <a:rPr lang="en-US" dirty="0" smtClean="0"/>
              <a:t> des </a:t>
            </a:r>
            <a:r>
              <a:rPr lang="en-US" dirty="0" err="1" smtClean="0"/>
              <a:t>effets</a:t>
            </a:r>
            <a:r>
              <a:rPr lang="en-US" dirty="0" smtClean="0"/>
              <a:t> du </a:t>
            </a:r>
            <a:r>
              <a:rPr lang="en-US" dirty="0" err="1" smtClean="0"/>
              <a:t>changement</a:t>
            </a:r>
            <a:r>
              <a:rPr lang="en-US" dirty="0" smtClean="0"/>
              <a:t> </a:t>
            </a:r>
            <a:r>
              <a:rPr lang="en-US" dirty="0" err="1" smtClean="0"/>
              <a:t>climatique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ces</a:t>
            </a:r>
            <a:r>
              <a:rPr lang="en-US" dirty="0" smtClean="0"/>
              <a:t> </a:t>
            </a:r>
            <a:r>
              <a:rPr lang="en-US" dirty="0" err="1" smtClean="0"/>
              <a:t>systèmes</a:t>
            </a:r>
            <a:endParaRPr lang="en-US" dirty="0"/>
          </a:p>
          <a:p>
            <a:pPr fontAlgn="t"/>
            <a:endParaRPr lang="en-US" b="1" dirty="0"/>
          </a:p>
          <a:p>
            <a:pPr eaLnBrk="1" fontAlgn="t" hangingPunct="1"/>
            <a:r>
              <a:rPr lang="en-US" b="1" dirty="0" err="1" smtClean="0"/>
              <a:t>Gestion</a:t>
            </a:r>
            <a:r>
              <a:rPr lang="en-US" b="1" dirty="0" smtClean="0"/>
              <a:t> et </a:t>
            </a:r>
            <a:r>
              <a:rPr lang="en-US" b="1" dirty="0" err="1" smtClean="0"/>
              <a:t>restauration</a:t>
            </a:r>
            <a:r>
              <a:rPr lang="en-US" b="1" dirty="0" smtClean="0"/>
              <a:t> des </a:t>
            </a:r>
            <a:r>
              <a:rPr lang="en-US" b="1" dirty="0" err="1" smtClean="0"/>
              <a:t>paysages</a:t>
            </a:r>
            <a:r>
              <a:rPr lang="en-US" b="1" dirty="0" smtClean="0"/>
              <a:t> </a:t>
            </a:r>
            <a:r>
              <a:rPr lang="en-US" b="1" dirty="0" err="1" smtClean="0"/>
              <a:t>forestiers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Accroître</a:t>
            </a:r>
            <a:r>
              <a:rPr lang="en-US" dirty="0" smtClean="0"/>
              <a:t> le </a:t>
            </a:r>
            <a:r>
              <a:rPr lang="en-US" dirty="0" err="1" smtClean="0"/>
              <a:t>couvert</a:t>
            </a:r>
            <a:r>
              <a:rPr lang="en-US" dirty="0" smtClean="0"/>
              <a:t> </a:t>
            </a:r>
            <a:r>
              <a:rPr lang="en-US" dirty="0" err="1" smtClean="0"/>
              <a:t>forestier</a:t>
            </a:r>
            <a:r>
              <a:rPr lang="en-US" dirty="0" smtClean="0"/>
              <a:t> et </a:t>
            </a:r>
            <a:r>
              <a:rPr lang="en-US" dirty="0" err="1" smtClean="0"/>
              <a:t>arbustif</a:t>
            </a:r>
            <a:endParaRPr lang="en-US" dirty="0"/>
          </a:p>
          <a:p>
            <a:endParaRPr lang="en-US" dirty="0" smtClean="0"/>
          </a:p>
        </p:txBody>
      </p:sp>
      <p:sp>
        <p:nvSpPr>
          <p:cNvPr id="2560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560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560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560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27F9C46F-93A8-4FBD-94C2-FBACC6DF834D}" type="slidenum">
              <a:rPr lang="en-US" smtClean="0">
                <a:solidFill>
                  <a:prstClr val="black"/>
                </a:solidFill>
              </a:rPr>
              <a:pPr eaLnBrk="1" hangingPunct="1"/>
              <a:t>2</a:t>
            </a:fld>
            <a:endParaRPr lang="en-US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87241D-FC74-4E30-9F37-A81AA906351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2454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 defTabSz="924458">
              <a:buFont typeface="Wingdings" pitchFamily="2" charset="2"/>
              <a:buChar char="Ø"/>
              <a:defRPr/>
            </a:pPr>
            <a:r>
              <a:rPr lang="en-US" dirty="0" smtClean="0"/>
              <a:t>Axe </a:t>
            </a:r>
            <a:r>
              <a:rPr lang="en-US" dirty="0" err="1" smtClean="0"/>
              <a:t>d’intervention</a:t>
            </a:r>
            <a:r>
              <a:rPr lang="en-US" dirty="0" smtClean="0"/>
              <a:t> : </a:t>
            </a:r>
            <a:r>
              <a:rPr lang="en-US" b="1" dirty="0" err="1" smtClean="0"/>
              <a:t>Gestion</a:t>
            </a:r>
            <a:r>
              <a:rPr lang="en-US" b="1" dirty="0" smtClean="0"/>
              <a:t> </a:t>
            </a:r>
            <a:r>
              <a:rPr lang="en-US" b="1" dirty="0" err="1" smtClean="0"/>
              <a:t>conjointe</a:t>
            </a:r>
            <a:r>
              <a:rPr lang="en-US" b="1" dirty="0" smtClean="0"/>
              <a:t> </a:t>
            </a:r>
            <a:r>
              <a:rPr lang="en-US" dirty="0" smtClean="0"/>
              <a:t>des </a:t>
            </a:r>
            <a:r>
              <a:rPr lang="en-US" dirty="0" err="1" smtClean="0"/>
              <a:t>réseaux</a:t>
            </a:r>
            <a:r>
              <a:rPr lang="en-US" dirty="0" smtClean="0"/>
              <a:t> </a:t>
            </a:r>
            <a:r>
              <a:rPr lang="en-US" dirty="0" err="1" smtClean="0"/>
              <a:t>hydrographiques</a:t>
            </a:r>
            <a:r>
              <a:rPr lang="en-US" dirty="0" smtClean="0"/>
              <a:t> </a:t>
            </a:r>
            <a:r>
              <a:rPr lang="en-US" dirty="0" err="1" smtClean="0"/>
              <a:t>partagés</a:t>
            </a:r>
            <a:r>
              <a:rPr lang="en-US" dirty="0" smtClean="0"/>
              <a:t> en </a:t>
            </a:r>
            <a:r>
              <a:rPr lang="en-US" dirty="0" err="1" smtClean="0"/>
              <a:t>vue</a:t>
            </a:r>
            <a:r>
              <a:rPr lang="en-US" dirty="0" smtClean="0"/>
              <a:t> d’un </a:t>
            </a:r>
            <a:r>
              <a:rPr lang="en-US" b="1" dirty="0" err="1" smtClean="0"/>
              <a:t>partage</a:t>
            </a:r>
            <a:r>
              <a:rPr lang="en-US" b="1" dirty="0" smtClean="0"/>
              <a:t> des </a:t>
            </a:r>
            <a:r>
              <a:rPr lang="en-US" b="1" dirty="0" err="1" smtClean="0"/>
              <a:t>avantages</a:t>
            </a:r>
            <a:r>
              <a:rPr lang="en-US" b="1" dirty="0" smtClean="0"/>
              <a:t> </a:t>
            </a:r>
            <a:r>
              <a:rPr lang="en-US" dirty="0" err="1" smtClean="0"/>
              <a:t>découlant</a:t>
            </a:r>
            <a:r>
              <a:rPr lang="en-US" dirty="0" smtClean="0"/>
              <a:t> de </a:t>
            </a:r>
            <a:r>
              <a:rPr lang="en-US" dirty="0" err="1" smtClean="0"/>
              <a:t>leur</a:t>
            </a:r>
            <a:r>
              <a:rPr lang="en-US" dirty="0" smtClean="0"/>
              <a:t> </a:t>
            </a:r>
            <a:r>
              <a:rPr lang="en-US" dirty="0" err="1" smtClean="0"/>
              <a:t>utilisation</a:t>
            </a:r>
            <a:endParaRPr lang="en-US" dirty="0" smtClean="0"/>
          </a:p>
          <a:p>
            <a:pPr>
              <a:buFont typeface="Wingdings" pitchFamily="2" charset="2"/>
              <a:buChar char="Ø"/>
            </a:pPr>
            <a:endParaRPr lang="en-US" b="1" dirty="0"/>
          </a:p>
          <a:p>
            <a:pPr>
              <a:buFont typeface="Wingdings" pitchFamily="2" charset="2"/>
              <a:buChar char="Ø"/>
            </a:pPr>
            <a:endParaRPr lang="en-US" b="1" dirty="0" smtClean="0"/>
          </a:p>
          <a:p>
            <a:pPr>
              <a:buFont typeface="Wingdings" pitchFamily="2" charset="2"/>
              <a:buChar char="Ø"/>
            </a:pPr>
            <a:endParaRPr lang="en-US" b="1" dirty="0"/>
          </a:p>
          <a:p>
            <a:pPr>
              <a:buFont typeface="Wingdings" pitchFamily="2" charset="2"/>
              <a:buChar char="Ø"/>
            </a:pPr>
            <a:r>
              <a:rPr lang="en-US" b="1" dirty="0" smtClean="0"/>
              <a:t>Impacts</a:t>
            </a:r>
            <a:r>
              <a:rPr lang="en-US" dirty="0" smtClean="0"/>
              <a:t> (par suite de la </a:t>
            </a:r>
            <a:r>
              <a:rPr lang="en-US" dirty="0" err="1" smtClean="0"/>
              <a:t>réduction</a:t>
            </a:r>
            <a:r>
              <a:rPr lang="en-US" dirty="0" smtClean="0"/>
              <a:t> des menaces </a:t>
            </a:r>
            <a:r>
              <a:rPr lang="en-US" dirty="0" err="1" smtClean="0"/>
              <a:t>sur</a:t>
            </a:r>
            <a:r>
              <a:rPr lang="en-US" dirty="0" smtClean="0"/>
              <a:t> les </a:t>
            </a:r>
            <a:r>
              <a:rPr lang="en-US" dirty="0" err="1" smtClean="0"/>
              <a:t>eaux</a:t>
            </a:r>
            <a:r>
              <a:rPr lang="en-US" dirty="0" smtClean="0"/>
              <a:t> </a:t>
            </a:r>
            <a:r>
              <a:rPr lang="en-US" dirty="0" err="1" smtClean="0"/>
              <a:t>internationales</a:t>
            </a:r>
            <a:r>
              <a:rPr lang="en-US" dirty="0" smtClean="0"/>
              <a:t>)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Réduction</a:t>
            </a:r>
            <a:r>
              <a:rPr lang="en-US" dirty="0" smtClean="0"/>
              <a:t> de la pollution des </a:t>
            </a:r>
            <a:r>
              <a:rPr lang="en-US" dirty="0" err="1" smtClean="0"/>
              <a:t>eaux</a:t>
            </a:r>
            <a:r>
              <a:rPr lang="en-US" dirty="0" smtClean="0"/>
              <a:t> </a:t>
            </a:r>
            <a:r>
              <a:rPr lang="en-US" dirty="0" err="1" smtClean="0"/>
              <a:t>internationales</a:t>
            </a:r>
            <a:r>
              <a:rPr lang="en-US" dirty="0" smtClean="0"/>
              <a:t>, </a:t>
            </a:r>
            <a:r>
              <a:rPr lang="en-US" dirty="0" err="1" smtClean="0"/>
              <a:t>notamment</a:t>
            </a:r>
            <a:r>
              <a:rPr lang="en-US" dirty="0" smtClean="0"/>
              <a:t> due aux nutriments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Restauration</a:t>
            </a:r>
            <a:r>
              <a:rPr lang="en-US" dirty="0" smtClean="0"/>
              <a:t>/</a:t>
            </a:r>
            <a:r>
              <a:rPr lang="en-US" dirty="0" err="1" smtClean="0"/>
              <a:t>maintien</a:t>
            </a:r>
            <a:r>
              <a:rPr lang="en-US" dirty="0" smtClean="0"/>
              <a:t> des services écosystémiques des </a:t>
            </a:r>
            <a:r>
              <a:rPr lang="en-US" dirty="0" err="1" smtClean="0"/>
              <a:t>réseaux</a:t>
            </a:r>
            <a:r>
              <a:rPr lang="en-US" dirty="0" smtClean="0"/>
              <a:t> </a:t>
            </a:r>
            <a:r>
              <a:rPr lang="en-US" dirty="0" err="1" smtClean="0"/>
              <a:t>hydrographiques</a:t>
            </a:r>
            <a:r>
              <a:rPr lang="en-US" dirty="0" smtClean="0"/>
              <a:t> </a:t>
            </a:r>
            <a:r>
              <a:rPr lang="en-US" dirty="0" err="1" smtClean="0"/>
              <a:t>terrestres</a:t>
            </a:r>
            <a:r>
              <a:rPr lang="en-US" dirty="0" smtClean="0"/>
              <a:t>, et des </a:t>
            </a:r>
            <a:r>
              <a:rPr lang="en-US" dirty="0" err="1" smtClean="0"/>
              <a:t>écosystèmes</a:t>
            </a:r>
            <a:r>
              <a:rPr lang="en-US" dirty="0" smtClean="0"/>
              <a:t> </a:t>
            </a:r>
            <a:r>
              <a:rPr lang="en-US" dirty="0" err="1" smtClean="0"/>
              <a:t>côtiers</a:t>
            </a:r>
            <a:r>
              <a:rPr lang="en-US" dirty="0" smtClean="0"/>
              <a:t> et </a:t>
            </a:r>
            <a:r>
              <a:rPr lang="en-US" dirty="0" err="1" smtClean="0"/>
              <a:t>marins</a:t>
            </a: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dirty="0" err="1" smtClean="0"/>
              <a:t>Réduction</a:t>
            </a:r>
            <a:r>
              <a:rPr lang="en-US" dirty="0" smtClean="0"/>
              <a:t> de la </a:t>
            </a:r>
            <a:r>
              <a:rPr lang="en-US" dirty="0" err="1" smtClean="0"/>
              <a:t>vulnérabilité</a:t>
            </a:r>
            <a:r>
              <a:rPr lang="en-US" dirty="0" smtClean="0"/>
              <a:t> à la </a:t>
            </a:r>
            <a:r>
              <a:rPr lang="en-US" dirty="0" err="1" smtClean="0"/>
              <a:t>variabilité</a:t>
            </a:r>
            <a:r>
              <a:rPr lang="en-US" dirty="0" smtClean="0"/>
              <a:t> et au </a:t>
            </a:r>
            <a:r>
              <a:rPr lang="en-US" dirty="0" err="1" smtClean="0"/>
              <a:t>changement</a:t>
            </a:r>
            <a:r>
              <a:rPr lang="en-US" dirty="0" smtClean="0"/>
              <a:t> </a:t>
            </a:r>
            <a:r>
              <a:rPr lang="en-US" dirty="0" err="1" smtClean="0"/>
              <a:t>climatique</a:t>
            </a:r>
            <a:r>
              <a:rPr lang="en-US" dirty="0" smtClean="0"/>
              <a:t> et </a:t>
            </a:r>
            <a:r>
              <a:rPr lang="en-US" dirty="0" err="1" smtClean="0"/>
              <a:t>résilience</a:t>
            </a:r>
            <a:r>
              <a:rPr lang="en-US" dirty="0" smtClean="0"/>
              <a:t> accrue des </a:t>
            </a:r>
            <a:r>
              <a:rPr lang="en-US" dirty="0" err="1" smtClean="0"/>
              <a:t>écosystèmes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CAD19-DBAB-4EC1-ABA8-67DFD5C279F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613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Des </a:t>
            </a:r>
            <a:r>
              <a:rPr lang="en-US" dirty="0" err="1" smtClean="0"/>
              <a:t>programmes</a:t>
            </a:r>
            <a:r>
              <a:rPr lang="en-US" dirty="0" smtClean="0"/>
              <a:t> </a:t>
            </a:r>
            <a:r>
              <a:rPr lang="en-US" dirty="0" err="1" smtClean="0"/>
              <a:t>innovants</a:t>
            </a:r>
            <a:endParaRPr lang="en-US" dirty="0" smtClean="0"/>
          </a:p>
          <a:p>
            <a:r>
              <a:rPr lang="en-US" b="1" dirty="0" err="1" smtClean="0"/>
              <a:t>Fonte</a:t>
            </a:r>
            <a:r>
              <a:rPr lang="en-US" b="1" dirty="0" smtClean="0"/>
              <a:t> des glaciers de haute altitude </a:t>
            </a:r>
            <a:r>
              <a:rPr lang="en-US" dirty="0" smtClean="0"/>
              <a:t>– </a:t>
            </a:r>
            <a:r>
              <a:rPr lang="en-US" dirty="0" err="1" smtClean="0"/>
              <a:t>Développer</a:t>
            </a:r>
            <a:r>
              <a:rPr lang="en-US" dirty="0" smtClean="0"/>
              <a:t> la </a:t>
            </a:r>
            <a:r>
              <a:rPr lang="en-US" dirty="0" err="1" smtClean="0"/>
              <a:t>coopération</a:t>
            </a:r>
            <a:r>
              <a:rPr lang="en-US" dirty="0" smtClean="0"/>
              <a:t> et les dialogues au </a:t>
            </a:r>
            <a:r>
              <a:rPr lang="en-US" dirty="0" err="1" smtClean="0"/>
              <a:t>niveau</a:t>
            </a:r>
            <a:r>
              <a:rPr lang="en-US" dirty="0" smtClean="0"/>
              <a:t> </a:t>
            </a:r>
            <a:r>
              <a:rPr lang="en-US" dirty="0" err="1" smtClean="0"/>
              <a:t>régional</a:t>
            </a:r>
            <a:r>
              <a:rPr lang="en-US" dirty="0" smtClean="0"/>
              <a:t>, et </a:t>
            </a:r>
            <a:r>
              <a:rPr lang="en-US" dirty="0" err="1" smtClean="0"/>
              <a:t>introduire</a:t>
            </a:r>
            <a:r>
              <a:rPr lang="en-US" dirty="0" smtClean="0"/>
              <a:t> </a:t>
            </a:r>
            <a:r>
              <a:rPr lang="en-US" dirty="0" err="1" smtClean="0"/>
              <a:t>localement</a:t>
            </a:r>
            <a:r>
              <a:rPr lang="en-US" dirty="0" smtClean="0"/>
              <a:t> des </a:t>
            </a:r>
            <a:r>
              <a:rPr lang="en-US" dirty="0" err="1" smtClean="0"/>
              <a:t>mesures</a:t>
            </a:r>
            <a:r>
              <a:rPr lang="en-US" dirty="0" smtClean="0"/>
              <a:t> </a:t>
            </a:r>
            <a:r>
              <a:rPr lang="en-US" dirty="0" err="1" smtClean="0"/>
              <a:t>visant</a:t>
            </a:r>
            <a:r>
              <a:rPr lang="en-US" dirty="0" smtClean="0"/>
              <a:t> à </a:t>
            </a:r>
            <a:r>
              <a:rPr lang="en-US" dirty="0" err="1" smtClean="0"/>
              <a:t>développer</a:t>
            </a:r>
            <a:r>
              <a:rPr lang="en-US" dirty="0" smtClean="0"/>
              <a:t> la </a:t>
            </a:r>
            <a:r>
              <a:rPr lang="en-US" dirty="0" err="1" smtClean="0"/>
              <a:t>résilience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err="1" smtClean="0"/>
              <a:t>Gestion</a:t>
            </a:r>
            <a:r>
              <a:rPr lang="en-US" b="1" dirty="0" smtClean="0"/>
              <a:t> </a:t>
            </a:r>
            <a:r>
              <a:rPr lang="en-US" b="1" dirty="0" err="1" smtClean="0"/>
              <a:t>combinée</a:t>
            </a:r>
            <a:r>
              <a:rPr lang="en-US" b="1" dirty="0" smtClean="0"/>
              <a:t> des </a:t>
            </a:r>
            <a:r>
              <a:rPr lang="en-US" b="1" dirty="0" err="1" smtClean="0"/>
              <a:t>eaux</a:t>
            </a:r>
            <a:r>
              <a:rPr lang="en-US" b="1" dirty="0" smtClean="0"/>
              <a:t> de surface et des </a:t>
            </a:r>
            <a:r>
              <a:rPr lang="en-US" b="1" dirty="0" err="1" smtClean="0"/>
              <a:t>eaux</a:t>
            </a:r>
            <a:r>
              <a:rPr lang="en-US" b="1" dirty="0" smtClean="0"/>
              <a:t> </a:t>
            </a:r>
            <a:r>
              <a:rPr lang="en-US" b="1" dirty="0" err="1" smtClean="0"/>
              <a:t>souterraines</a:t>
            </a:r>
            <a:r>
              <a:rPr lang="en-US" dirty="0" smtClean="0"/>
              <a:t> – </a:t>
            </a:r>
            <a:r>
              <a:rPr lang="en-US" dirty="0" err="1" smtClean="0"/>
              <a:t>Cohérence</a:t>
            </a:r>
            <a:r>
              <a:rPr lang="en-US" dirty="0" smtClean="0"/>
              <a:t> des cadres de </a:t>
            </a:r>
            <a:r>
              <a:rPr lang="en-US" dirty="0" err="1" smtClean="0"/>
              <a:t>gouvernance</a:t>
            </a:r>
            <a:r>
              <a:rPr lang="en-US" dirty="0" smtClean="0"/>
              <a:t> de </a:t>
            </a:r>
            <a:r>
              <a:rPr lang="en-US" dirty="0" err="1" smtClean="0"/>
              <a:t>l’eau</a:t>
            </a:r>
            <a:r>
              <a:rPr lang="en-US" dirty="0" smtClean="0"/>
              <a:t> </a:t>
            </a:r>
            <a:r>
              <a:rPr lang="en-US" dirty="0" err="1" smtClean="0"/>
              <a:t>applicables</a:t>
            </a:r>
            <a:r>
              <a:rPr lang="en-US" dirty="0" smtClean="0"/>
              <a:t> aux </a:t>
            </a:r>
            <a:r>
              <a:rPr lang="en-US" dirty="0" err="1" smtClean="0"/>
              <a:t>fleuves</a:t>
            </a:r>
            <a:r>
              <a:rPr lang="en-US" dirty="0" smtClean="0"/>
              <a:t> et </a:t>
            </a:r>
            <a:r>
              <a:rPr lang="en-US" dirty="0" err="1" smtClean="0"/>
              <a:t>autres</a:t>
            </a:r>
            <a:r>
              <a:rPr lang="en-US" dirty="0" smtClean="0"/>
              <a:t> </a:t>
            </a:r>
            <a:r>
              <a:rPr lang="en-US" dirty="0" err="1" smtClean="0"/>
              <a:t>cours</a:t>
            </a:r>
            <a:r>
              <a:rPr lang="en-US" dirty="0" smtClean="0"/>
              <a:t> </a:t>
            </a:r>
            <a:r>
              <a:rPr lang="en-US" dirty="0" err="1" smtClean="0"/>
              <a:t>d’eau</a:t>
            </a:r>
            <a:r>
              <a:rPr lang="en-US" dirty="0" smtClean="0"/>
              <a:t> et aux </a:t>
            </a:r>
            <a:r>
              <a:rPr lang="en-US" dirty="0" err="1" smtClean="0"/>
              <a:t>nappes</a:t>
            </a:r>
            <a:r>
              <a:rPr lang="en-US" dirty="0" smtClean="0"/>
              <a:t> </a:t>
            </a:r>
            <a:r>
              <a:rPr lang="en-US" dirty="0" err="1" smtClean="0"/>
              <a:t>souterraines</a:t>
            </a:r>
            <a:r>
              <a:rPr lang="en-US" dirty="0" smtClean="0"/>
              <a:t>, et </a:t>
            </a:r>
            <a:r>
              <a:rPr lang="en-US" dirty="0" err="1" smtClean="0"/>
              <a:t>maintien</a:t>
            </a:r>
            <a:r>
              <a:rPr lang="en-US" dirty="0" smtClean="0"/>
              <a:t> des </a:t>
            </a:r>
            <a:r>
              <a:rPr lang="en-US" dirty="0" err="1" smtClean="0"/>
              <a:t>approvisionnements</a:t>
            </a:r>
            <a:r>
              <a:rPr lang="en-US" dirty="0" smtClean="0"/>
              <a:t> en eau en </a:t>
            </a:r>
            <a:r>
              <a:rPr lang="en-US" dirty="0" err="1" smtClean="0"/>
              <a:t>période</a:t>
            </a:r>
            <a:r>
              <a:rPr lang="en-US" dirty="0" smtClean="0"/>
              <a:t> de </a:t>
            </a:r>
            <a:r>
              <a:rPr lang="en-US" dirty="0" err="1" smtClean="0"/>
              <a:t>sécheresse</a:t>
            </a:r>
            <a:endParaRPr lang="en-US" dirty="0" smtClean="0"/>
          </a:p>
          <a:p>
            <a:endParaRPr lang="en-US" dirty="0" smtClean="0"/>
          </a:p>
          <a:p>
            <a:r>
              <a:rPr lang="en-US" b="1" dirty="0" smtClean="0"/>
              <a:t>Relations </a:t>
            </a:r>
            <a:r>
              <a:rPr lang="en-US" b="1" dirty="0" err="1" smtClean="0"/>
              <a:t>d’interconnexion</a:t>
            </a:r>
            <a:r>
              <a:rPr lang="en-US" b="1" dirty="0" smtClean="0"/>
              <a:t> entre </a:t>
            </a:r>
            <a:r>
              <a:rPr lang="en-US" b="1" dirty="0" err="1" smtClean="0"/>
              <a:t>l’eau</a:t>
            </a:r>
            <a:r>
              <a:rPr lang="en-US" b="1" dirty="0" smtClean="0"/>
              <a:t>, </a:t>
            </a:r>
            <a:r>
              <a:rPr lang="en-US" b="1" dirty="0" err="1" smtClean="0"/>
              <a:t>l’alimentation</a:t>
            </a:r>
            <a:r>
              <a:rPr lang="en-US" b="1" dirty="0" smtClean="0"/>
              <a:t>, </a:t>
            </a:r>
            <a:r>
              <a:rPr lang="en-US" b="1" dirty="0" err="1" smtClean="0"/>
              <a:t>l’énergie</a:t>
            </a:r>
            <a:r>
              <a:rPr lang="en-US" b="1" dirty="0" smtClean="0"/>
              <a:t>, et la </a:t>
            </a:r>
            <a:r>
              <a:rPr lang="en-US" b="1" dirty="0" err="1" smtClean="0"/>
              <a:t>sécurité</a:t>
            </a:r>
            <a:r>
              <a:rPr lang="en-US" b="1" dirty="0" smtClean="0"/>
              <a:t> des </a:t>
            </a:r>
            <a:r>
              <a:rPr lang="en-US" b="1" dirty="0" err="1" smtClean="0"/>
              <a:t>écosystèmes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Réduction</a:t>
            </a:r>
            <a:r>
              <a:rPr lang="en-US" dirty="0" smtClean="0"/>
              <a:t> des </a:t>
            </a:r>
            <a:r>
              <a:rPr lang="en-US" dirty="0" err="1" smtClean="0"/>
              <a:t>risques</a:t>
            </a:r>
            <a:r>
              <a:rPr lang="en-US" dirty="0" smtClean="0"/>
              <a:t> de </a:t>
            </a:r>
            <a:r>
              <a:rPr lang="en-US" dirty="0" err="1" smtClean="0"/>
              <a:t>conflit</a:t>
            </a:r>
            <a:r>
              <a:rPr lang="en-US" dirty="0" smtClean="0"/>
              <a:t>, </a:t>
            </a:r>
            <a:r>
              <a:rPr lang="en-US" dirty="0" err="1" smtClean="0"/>
              <a:t>retombées</a:t>
            </a:r>
            <a:r>
              <a:rPr lang="en-US" dirty="0" smtClean="0"/>
              <a:t> </a:t>
            </a:r>
            <a:r>
              <a:rPr lang="en-US" dirty="0" err="1" smtClean="0"/>
              <a:t>environnementales</a:t>
            </a:r>
            <a:r>
              <a:rPr lang="en-US" dirty="0" smtClean="0"/>
              <a:t> et socio-</a:t>
            </a:r>
            <a:r>
              <a:rPr lang="en-US" dirty="0" err="1" smtClean="0"/>
              <a:t>économiques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bassins</a:t>
            </a:r>
            <a:r>
              <a:rPr lang="en-US" dirty="0" smtClean="0"/>
              <a:t> </a:t>
            </a:r>
            <a:r>
              <a:rPr lang="en-US" dirty="0" err="1" smtClean="0"/>
              <a:t>transnationaux</a:t>
            </a:r>
            <a:r>
              <a:rPr lang="en-US" dirty="0" smtClean="0"/>
              <a:t>, </a:t>
            </a:r>
            <a:r>
              <a:rPr lang="en-US" dirty="0" err="1" smtClean="0"/>
              <a:t>préservation</a:t>
            </a:r>
            <a:r>
              <a:rPr lang="en-US" dirty="0" smtClean="0"/>
              <a:t> des </a:t>
            </a:r>
            <a:r>
              <a:rPr lang="en-US" dirty="0" err="1" smtClean="0"/>
              <a:t>disponibilités</a:t>
            </a:r>
            <a:r>
              <a:rPr lang="en-US" dirty="0" smtClean="0"/>
              <a:t> en eau et de la </a:t>
            </a:r>
            <a:r>
              <a:rPr lang="en-US" dirty="0" err="1" smtClean="0"/>
              <a:t>productivité</a:t>
            </a:r>
            <a:r>
              <a:rPr lang="en-US" dirty="0" smtClean="0"/>
              <a:t>, et </a:t>
            </a:r>
            <a:r>
              <a:rPr lang="en-US" dirty="0" err="1" smtClean="0"/>
              <a:t>maintien</a:t>
            </a:r>
            <a:r>
              <a:rPr lang="en-US" dirty="0" smtClean="0"/>
              <a:t> des services écosystémiques </a:t>
            </a:r>
            <a:r>
              <a:rPr lang="en-US" dirty="0" err="1" smtClean="0"/>
              <a:t>dans</a:t>
            </a:r>
            <a:r>
              <a:rPr lang="en-US" dirty="0" smtClean="0"/>
              <a:t> le cadre </a:t>
            </a:r>
            <a:r>
              <a:rPr lang="en-US" dirty="0" err="1" smtClean="0"/>
              <a:t>d’investissements</a:t>
            </a:r>
            <a:r>
              <a:rPr lang="en-US" dirty="0" smtClean="0"/>
              <a:t> </a:t>
            </a:r>
            <a:r>
              <a:rPr lang="en-US" dirty="0" err="1" smtClean="0"/>
              <a:t>polyvalents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ressources</a:t>
            </a:r>
            <a:r>
              <a:rPr lang="en-US" dirty="0" smtClean="0"/>
              <a:t> en eau.</a:t>
            </a:r>
          </a:p>
          <a:p>
            <a:endParaRPr lang="en-US" b="1" dirty="0" smtClean="0"/>
          </a:p>
          <a:p>
            <a:r>
              <a:rPr lang="en-US" b="1" dirty="0" smtClean="0"/>
              <a:t>Reconstitution des </a:t>
            </a:r>
            <a:r>
              <a:rPr lang="en-US" b="1" dirty="0" err="1" smtClean="0"/>
              <a:t>pêcheries</a:t>
            </a:r>
            <a:r>
              <a:rPr lang="en-US" b="1" dirty="0" smtClean="0"/>
              <a:t> </a:t>
            </a:r>
            <a:r>
              <a:rPr lang="en-US" b="1" dirty="0" err="1" smtClean="0"/>
              <a:t>mondiales</a:t>
            </a:r>
            <a:r>
              <a:rPr lang="en-US" b="1" dirty="0" smtClean="0"/>
              <a:t> </a:t>
            </a:r>
            <a:r>
              <a:rPr lang="en-US" dirty="0" smtClean="0"/>
              <a:t>– Transformation du </a:t>
            </a:r>
            <a:r>
              <a:rPr lang="en-US" dirty="0" err="1" smtClean="0"/>
              <a:t>secteur</a:t>
            </a:r>
            <a:r>
              <a:rPr lang="en-US" dirty="0" smtClean="0"/>
              <a:t> de la </a:t>
            </a:r>
            <a:r>
              <a:rPr lang="en-US" dirty="0" err="1" smtClean="0"/>
              <a:t>pêche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monde, </a:t>
            </a:r>
            <a:r>
              <a:rPr lang="en-US" dirty="0" err="1" smtClean="0"/>
              <a:t>amélioration</a:t>
            </a:r>
            <a:r>
              <a:rPr lang="en-US" dirty="0" smtClean="0"/>
              <a:t> des </a:t>
            </a:r>
            <a:r>
              <a:rPr lang="en-US" dirty="0" err="1" smtClean="0"/>
              <a:t>systèmes</a:t>
            </a:r>
            <a:r>
              <a:rPr lang="en-US" dirty="0" smtClean="0"/>
              <a:t> de </a:t>
            </a:r>
            <a:r>
              <a:rPr lang="en-US" dirty="0" err="1" smtClean="0"/>
              <a:t>gestion</a:t>
            </a:r>
            <a:r>
              <a:rPr lang="en-US" dirty="0" smtClean="0"/>
              <a:t> des </a:t>
            </a:r>
            <a:r>
              <a:rPr lang="en-US" dirty="0" err="1" smtClean="0"/>
              <a:t>pêches</a:t>
            </a:r>
            <a:r>
              <a:rPr lang="en-US" dirty="0" smtClean="0"/>
              <a:t>, introduction de </a:t>
            </a:r>
            <a:r>
              <a:rPr lang="en-US" dirty="0" err="1" smtClean="0"/>
              <a:t>pratiques</a:t>
            </a:r>
            <a:r>
              <a:rPr lang="en-US" dirty="0" smtClean="0"/>
              <a:t> de </a:t>
            </a:r>
            <a:r>
              <a:rPr lang="en-US" dirty="0" err="1" smtClean="0"/>
              <a:t>pêche</a:t>
            </a:r>
            <a:r>
              <a:rPr lang="en-US" dirty="0" smtClean="0"/>
              <a:t> durable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l’ensemble</a:t>
            </a:r>
            <a:r>
              <a:rPr lang="en-US" dirty="0" smtClean="0"/>
              <a:t> des stocks </a:t>
            </a:r>
            <a:r>
              <a:rPr lang="en-US" dirty="0" err="1" smtClean="0"/>
              <a:t>épuisés</a:t>
            </a:r>
            <a:r>
              <a:rPr lang="en-US" dirty="0" smtClean="0"/>
              <a:t> du monde, </a:t>
            </a:r>
            <a:r>
              <a:rPr lang="en-US" dirty="0" err="1" smtClean="0"/>
              <a:t>amélioration</a:t>
            </a:r>
            <a:r>
              <a:rPr lang="en-US" dirty="0" smtClean="0"/>
              <a:t> du </a:t>
            </a:r>
            <a:r>
              <a:rPr lang="en-US" dirty="0" err="1" smtClean="0"/>
              <a:t>suivi</a:t>
            </a:r>
            <a:r>
              <a:rPr lang="en-US" dirty="0" smtClean="0"/>
              <a:t> et du respect de la </a:t>
            </a:r>
            <a:r>
              <a:rPr lang="en-US" dirty="0" err="1" smtClean="0"/>
              <a:t>législation</a:t>
            </a:r>
            <a:r>
              <a:rPr lang="en-US" dirty="0" smtClean="0"/>
              <a:t>, </a:t>
            </a:r>
            <a:r>
              <a:rPr lang="en-US" dirty="0" err="1" smtClean="0"/>
              <a:t>renforcement</a:t>
            </a:r>
            <a:r>
              <a:rPr lang="en-US" dirty="0" smtClean="0"/>
              <a:t> des </a:t>
            </a:r>
            <a:r>
              <a:rPr lang="en-US" dirty="0" err="1" smtClean="0"/>
              <a:t>approches</a:t>
            </a:r>
            <a:r>
              <a:rPr lang="en-US" dirty="0" smtClean="0"/>
              <a:t> </a:t>
            </a:r>
            <a:r>
              <a:rPr lang="en-US" dirty="0" err="1" smtClean="0"/>
              <a:t>fondées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les </a:t>
            </a:r>
            <a:r>
              <a:rPr lang="en-US" dirty="0" err="1" smtClean="0"/>
              <a:t>droits</a:t>
            </a:r>
            <a:r>
              <a:rPr lang="en-US" dirty="0" smtClean="0"/>
              <a:t>, et expansion des </a:t>
            </a:r>
            <a:r>
              <a:rPr lang="en-US" dirty="0" err="1" smtClean="0"/>
              <a:t>aires</a:t>
            </a:r>
            <a:r>
              <a:rPr lang="en-US" dirty="0" smtClean="0"/>
              <a:t> marines protégées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DCAD19-DBAB-4EC1-ABA8-67DFD5C279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2214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z="1400" b="1" dirty="0"/>
              <a:t>Impacts 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/>
              <a:t> Intensification </a:t>
            </a:r>
            <a:r>
              <a:rPr lang="en-GB" sz="1400" dirty="0" err="1"/>
              <a:t>ou</a:t>
            </a:r>
            <a:r>
              <a:rPr lang="en-GB" sz="1400" dirty="0"/>
              <a:t> </a:t>
            </a:r>
            <a:r>
              <a:rPr lang="en-GB" sz="1400" dirty="0" err="1"/>
              <a:t>maintien</a:t>
            </a:r>
            <a:r>
              <a:rPr lang="en-GB" sz="1400" dirty="0"/>
              <a:t> des flux de services écosystémiques </a:t>
            </a:r>
          </a:p>
          <a:p>
            <a:pPr>
              <a:buFont typeface="Arial" pitchFamily="34" charset="0"/>
              <a:buChar char="•"/>
            </a:pPr>
            <a:r>
              <a:rPr lang="en-GB" sz="1400" dirty="0"/>
              <a:t> Production </a:t>
            </a:r>
            <a:r>
              <a:rPr lang="en-GB" sz="1400" dirty="0" err="1"/>
              <a:t>soutenue</a:t>
            </a:r>
            <a:r>
              <a:rPr lang="en-GB" sz="1400" dirty="0"/>
              <a:t> </a:t>
            </a:r>
            <a:r>
              <a:rPr lang="en-GB" sz="1400" dirty="0" err="1"/>
              <a:t>dans</a:t>
            </a:r>
            <a:r>
              <a:rPr lang="en-GB" sz="1400" dirty="0"/>
              <a:t> </a:t>
            </a:r>
            <a:r>
              <a:rPr lang="en-GB" sz="1400" dirty="0" err="1"/>
              <a:t>l’agriculture</a:t>
            </a:r>
            <a:r>
              <a:rPr lang="en-GB" sz="1400" dirty="0"/>
              <a:t>, </a:t>
            </a:r>
            <a:r>
              <a:rPr lang="en-GB" sz="1400" dirty="0" err="1"/>
              <a:t>l’élevage</a:t>
            </a:r>
            <a:r>
              <a:rPr lang="en-GB" sz="1400" dirty="0"/>
              <a:t> et les </a:t>
            </a:r>
            <a:r>
              <a:rPr lang="en-GB" sz="1400" dirty="0" err="1"/>
              <a:t>forêts</a:t>
            </a:r>
            <a:endParaRPr lang="en-US" sz="1400" dirty="0"/>
          </a:p>
          <a:p>
            <a:pPr>
              <a:buFont typeface="Arial" pitchFamily="34" charset="0"/>
              <a:buChar char="•"/>
            </a:pPr>
            <a:r>
              <a:rPr lang="en-US" sz="1400" dirty="0"/>
              <a:t> </a:t>
            </a:r>
            <a:r>
              <a:rPr lang="en-US" sz="1400" dirty="0" err="1"/>
              <a:t>Moyens</a:t>
            </a:r>
            <a:r>
              <a:rPr lang="en-US" sz="1400" dirty="0"/>
              <a:t> de </a:t>
            </a:r>
            <a:r>
              <a:rPr lang="en-US" sz="1400" dirty="0" err="1"/>
              <a:t>subsistance</a:t>
            </a:r>
            <a:r>
              <a:rPr lang="en-US" sz="1400" dirty="0"/>
              <a:t> durables (</a:t>
            </a:r>
            <a:r>
              <a:rPr lang="en-US" sz="1400" dirty="0" err="1"/>
              <a:t>retombées</a:t>
            </a:r>
            <a:r>
              <a:rPr lang="en-US" sz="1400" dirty="0"/>
              <a:t> </a:t>
            </a:r>
            <a:r>
              <a:rPr lang="en-US" sz="1400" dirty="0" err="1"/>
              <a:t>sur</a:t>
            </a:r>
            <a:r>
              <a:rPr lang="en-US" sz="1400" dirty="0"/>
              <a:t> le </a:t>
            </a:r>
            <a:r>
              <a:rPr lang="en-US" sz="1400" dirty="0" err="1"/>
              <a:t>développement</a:t>
            </a:r>
            <a:r>
              <a:rPr lang="en-US" sz="1400" dirty="0"/>
              <a:t>)</a:t>
            </a:r>
          </a:p>
          <a:p>
            <a:pPr fontAlgn="t"/>
            <a:endParaRPr lang="en-US" sz="1400" b="1" dirty="0"/>
          </a:p>
          <a:p>
            <a:pPr defTabSz="910500" fontAlgn="t">
              <a:defRPr/>
            </a:pPr>
            <a:r>
              <a:rPr lang="en-US" sz="1400" dirty="0" err="1"/>
              <a:t>Gestion</a:t>
            </a:r>
            <a:r>
              <a:rPr lang="en-US" sz="1400" dirty="0"/>
              <a:t> durable des sols </a:t>
            </a:r>
            <a:r>
              <a:rPr lang="en-US" sz="1400" dirty="0" err="1"/>
              <a:t>dans</a:t>
            </a:r>
            <a:r>
              <a:rPr lang="en-US" sz="1400" dirty="0"/>
              <a:t> les zones </a:t>
            </a:r>
            <a:r>
              <a:rPr lang="en-US" sz="1400" dirty="0" err="1"/>
              <a:t>d’activité</a:t>
            </a:r>
            <a:r>
              <a:rPr lang="en-US" sz="1400" dirty="0"/>
              <a:t> </a:t>
            </a:r>
            <a:r>
              <a:rPr lang="en-US" sz="1400" dirty="0" err="1"/>
              <a:t>économique</a:t>
            </a:r>
            <a:endParaRPr lang="en-US" sz="1400" dirty="0"/>
          </a:p>
          <a:p>
            <a:pPr fontAlgn="t"/>
            <a:endParaRPr lang="en-US" sz="1400" b="1" dirty="0"/>
          </a:p>
          <a:p>
            <a:pPr fontAlgn="t"/>
            <a:r>
              <a:rPr lang="en-US" sz="1400" b="1" dirty="0" err="1"/>
              <a:t>Sécurité</a:t>
            </a:r>
            <a:r>
              <a:rPr lang="en-US" sz="1400" b="1" dirty="0"/>
              <a:t> </a:t>
            </a:r>
            <a:r>
              <a:rPr lang="en-US" sz="1400" b="1" dirty="0" err="1"/>
              <a:t>alimentaire</a:t>
            </a:r>
            <a:r>
              <a:rPr lang="en-US" sz="1400" b="1" dirty="0"/>
              <a:t> </a:t>
            </a:r>
            <a:r>
              <a:rPr lang="en-US" sz="1400" dirty="0"/>
              <a:t>– </a:t>
            </a:r>
            <a:r>
              <a:rPr lang="en-US" sz="1400" dirty="0" err="1"/>
              <a:t>Améliorer</a:t>
            </a:r>
            <a:r>
              <a:rPr lang="en-US" sz="1400" dirty="0"/>
              <a:t> et </a:t>
            </a:r>
            <a:r>
              <a:rPr lang="en-US" sz="1400" dirty="0" err="1"/>
              <a:t>développer</a:t>
            </a:r>
            <a:r>
              <a:rPr lang="en-US" sz="1400" dirty="0"/>
              <a:t> la production des cultures </a:t>
            </a:r>
            <a:r>
              <a:rPr lang="en-US" sz="1400" dirty="0" err="1"/>
              <a:t>alimentaires</a:t>
            </a:r>
            <a:r>
              <a:rPr lang="en-US" sz="1400" dirty="0"/>
              <a:t>  </a:t>
            </a:r>
            <a:r>
              <a:rPr lang="en-US" sz="1400" dirty="0" err="1"/>
              <a:t>dans</a:t>
            </a:r>
            <a:r>
              <a:rPr lang="en-US" sz="1400" dirty="0"/>
              <a:t> les </a:t>
            </a:r>
            <a:r>
              <a:rPr lang="en-US" sz="1400" dirty="0" err="1"/>
              <a:t>régions</a:t>
            </a:r>
            <a:r>
              <a:rPr lang="en-US" sz="1400" dirty="0"/>
              <a:t> </a:t>
            </a:r>
            <a:r>
              <a:rPr lang="en-US" sz="1400" dirty="0" err="1"/>
              <a:t>vulnérables</a:t>
            </a:r>
            <a:endParaRPr lang="en-US" sz="1400" dirty="0"/>
          </a:p>
          <a:p>
            <a:pPr fontAlgn="t"/>
            <a:endParaRPr lang="en-US" sz="1400" dirty="0"/>
          </a:p>
          <a:p>
            <a:pPr fontAlgn="t"/>
            <a:r>
              <a:rPr lang="en-US" sz="1400" b="1" dirty="0"/>
              <a:t>Solutions </a:t>
            </a:r>
            <a:r>
              <a:rPr lang="en-US" sz="1400" b="1" dirty="0" err="1"/>
              <a:t>agricoles</a:t>
            </a:r>
            <a:r>
              <a:rPr lang="en-US" sz="1400" b="1" dirty="0"/>
              <a:t> </a:t>
            </a:r>
            <a:r>
              <a:rPr lang="en-US" sz="1400" b="1" dirty="0" err="1"/>
              <a:t>intelligentes</a:t>
            </a:r>
            <a:r>
              <a:rPr lang="en-US" sz="1400" b="1" dirty="0"/>
              <a:t> au plan </a:t>
            </a:r>
            <a:r>
              <a:rPr lang="en-US" sz="1400" b="1" dirty="0" err="1"/>
              <a:t>climatique</a:t>
            </a:r>
            <a:r>
              <a:rPr lang="en-US" sz="1400" b="1" dirty="0"/>
              <a:t> </a:t>
            </a:r>
            <a:r>
              <a:rPr lang="en-US" sz="1400" dirty="0"/>
              <a:t>– </a:t>
            </a:r>
            <a:r>
              <a:rPr lang="en-US" sz="1400" dirty="0" err="1"/>
              <a:t>Favoriser</a:t>
            </a:r>
            <a:r>
              <a:rPr lang="en-US" sz="1400" dirty="0"/>
              <a:t> la </a:t>
            </a:r>
            <a:r>
              <a:rPr lang="en-US" sz="1400" dirty="0" err="1"/>
              <a:t>résilience</a:t>
            </a:r>
            <a:r>
              <a:rPr lang="en-US" sz="1400" dirty="0"/>
              <a:t> des </a:t>
            </a:r>
            <a:r>
              <a:rPr lang="en-US" sz="1400" dirty="0" err="1"/>
              <a:t>systèmes</a:t>
            </a:r>
            <a:r>
              <a:rPr lang="en-US" sz="1400" dirty="0"/>
              <a:t> </a:t>
            </a:r>
            <a:r>
              <a:rPr lang="en-US" sz="1400" dirty="0" err="1"/>
              <a:t>agricoles</a:t>
            </a:r>
            <a:r>
              <a:rPr lang="en-US" sz="1400" dirty="0"/>
              <a:t> et de </a:t>
            </a:r>
            <a:r>
              <a:rPr lang="en-US" sz="1400" dirty="0" err="1"/>
              <a:t>l’élevage</a:t>
            </a:r>
            <a:r>
              <a:rPr lang="en-US" sz="1400" dirty="0"/>
              <a:t> </a:t>
            </a:r>
            <a:r>
              <a:rPr lang="en-US" sz="1400" dirty="0" err="1"/>
              <a:t>ainsi</a:t>
            </a:r>
            <a:r>
              <a:rPr lang="en-US" sz="1400" dirty="0"/>
              <a:t> </a:t>
            </a:r>
            <a:r>
              <a:rPr lang="en-US" sz="1400" dirty="0" err="1"/>
              <a:t>que</a:t>
            </a:r>
            <a:r>
              <a:rPr lang="en-US" sz="1400" dirty="0"/>
              <a:t> </a:t>
            </a:r>
            <a:r>
              <a:rPr lang="en-US" sz="1400" dirty="0" err="1"/>
              <a:t>l’atténuation</a:t>
            </a:r>
            <a:r>
              <a:rPr lang="en-US" sz="1400" dirty="0"/>
              <a:t> des </a:t>
            </a:r>
            <a:r>
              <a:rPr lang="en-US" sz="1400" dirty="0" err="1"/>
              <a:t>effets</a:t>
            </a:r>
            <a:r>
              <a:rPr lang="en-US" sz="1400" dirty="0"/>
              <a:t> du </a:t>
            </a:r>
            <a:r>
              <a:rPr lang="en-US" sz="1400" dirty="0" err="1"/>
              <a:t>changement</a:t>
            </a:r>
            <a:r>
              <a:rPr lang="en-US" sz="1400" dirty="0"/>
              <a:t> </a:t>
            </a:r>
            <a:r>
              <a:rPr lang="en-US" sz="1400" dirty="0" err="1"/>
              <a:t>climatique</a:t>
            </a:r>
            <a:r>
              <a:rPr lang="en-US" sz="1400" dirty="0"/>
              <a:t> </a:t>
            </a:r>
            <a:r>
              <a:rPr lang="en-US" sz="1400" dirty="0" err="1"/>
              <a:t>sur</a:t>
            </a:r>
            <a:r>
              <a:rPr lang="en-US" sz="1400" dirty="0"/>
              <a:t> </a:t>
            </a:r>
            <a:r>
              <a:rPr lang="en-US" sz="1400" dirty="0" err="1"/>
              <a:t>ces</a:t>
            </a:r>
            <a:r>
              <a:rPr lang="en-US" sz="1400" dirty="0"/>
              <a:t> </a:t>
            </a:r>
            <a:r>
              <a:rPr lang="en-US" sz="1400" dirty="0" err="1"/>
              <a:t>systèmes</a:t>
            </a:r>
            <a:endParaRPr lang="en-US" sz="1400" dirty="0"/>
          </a:p>
          <a:p>
            <a:pPr fontAlgn="t"/>
            <a:endParaRPr lang="en-US" sz="1400" b="1" dirty="0"/>
          </a:p>
          <a:p>
            <a:pPr fontAlgn="t"/>
            <a:r>
              <a:rPr lang="en-US" sz="1400" b="1" dirty="0" err="1"/>
              <a:t>Gestion</a:t>
            </a:r>
            <a:r>
              <a:rPr lang="en-US" sz="1400" b="1" dirty="0"/>
              <a:t> et </a:t>
            </a:r>
            <a:r>
              <a:rPr lang="en-US" sz="1400" b="1" dirty="0" err="1"/>
              <a:t>restauration</a:t>
            </a:r>
            <a:r>
              <a:rPr lang="en-US" sz="1400" b="1" dirty="0"/>
              <a:t> des </a:t>
            </a:r>
            <a:r>
              <a:rPr lang="en-US" sz="1400" b="1" dirty="0" err="1"/>
              <a:t>paysages</a:t>
            </a:r>
            <a:r>
              <a:rPr lang="en-US" sz="1400" b="1" dirty="0"/>
              <a:t> </a:t>
            </a:r>
            <a:r>
              <a:rPr lang="en-US" sz="1400" b="1" dirty="0" err="1"/>
              <a:t>forestiers</a:t>
            </a:r>
            <a:r>
              <a:rPr lang="en-US" sz="1400" b="1" dirty="0"/>
              <a:t> </a:t>
            </a:r>
            <a:r>
              <a:rPr lang="en-US" sz="1400" dirty="0"/>
              <a:t>– </a:t>
            </a:r>
            <a:r>
              <a:rPr lang="en-US" sz="1400" dirty="0" err="1"/>
              <a:t>Accroître</a:t>
            </a:r>
            <a:r>
              <a:rPr lang="en-US" sz="1400" dirty="0"/>
              <a:t> le </a:t>
            </a:r>
            <a:r>
              <a:rPr lang="en-US" sz="1400" dirty="0" err="1"/>
              <a:t>couvert</a:t>
            </a:r>
            <a:r>
              <a:rPr lang="en-US" sz="1400" dirty="0"/>
              <a:t> </a:t>
            </a:r>
            <a:r>
              <a:rPr lang="en-US" sz="1400" dirty="0" err="1"/>
              <a:t>forestier</a:t>
            </a:r>
            <a:r>
              <a:rPr lang="en-US" sz="1400" dirty="0"/>
              <a:t> et </a:t>
            </a:r>
            <a:r>
              <a:rPr lang="en-US" sz="1400" dirty="0" err="1"/>
              <a:t>arbustif</a:t>
            </a:r>
            <a:endParaRPr lang="en-US" sz="1400" dirty="0"/>
          </a:p>
          <a:p>
            <a:pPr eaLnBrk="1" fontAlgn="t" hangingPunct="1"/>
            <a:endParaRPr lang="en-US" b="1" dirty="0"/>
          </a:p>
          <a:p>
            <a:endParaRPr lang="en-US" dirty="0" smtClean="0"/>
          </a:p>
        </p:txBody>
      </p:sp>
      <p:sp>
        <p:nvSpPr>
          <p:cNvPr id="25604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/>
          </a:p>
        </p:txBody>
      </p:sp>
      <p:sp>
        <p:nvSpPr>
          <p:cNvPr id="25605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/>
          </a:p>
        </p:txBody>
      </p:sp>
      <p:sp>
        <p:nvSpPr>
          <p:cNvPr id="25606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mtClean="0"/>
          </a:p>
        </p:txBody>
      </p:sp>
      <p:sp>
        <p:nvSpPr>
          <p:cNvPr id="25607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39780" indent="-284531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38124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59337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48623" indent="-22762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03873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59122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1437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69621" indent="-2276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27F9C46F-93A8-4FBD-94C2-FBACC6DF834D}" type="slidenum">
              <a:rPr lang="en-US" smtClean="0"/>
              <a:pPr eaLnBrk="1" hangingPunct="1"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512155" indent="-512155">
              <a:buFont typeface="+mj-lt"/>
              <a:buAutoNum type="arabicPeriod"/>
            </a:pPr>
            <a:r>
              <a:rPr lang="en-US" b="1" dirty="0" smtClean="0"/>
              <a:t>Intensification de </a:t>
            </a:r>
            <a:r>
              <a:rPr lang="en-US" b="1" dirty="0" err="1" smtClean="0"/>
              <a:t>l’action</a:t>
            </a:r>
            <a:r>
              <a:rPr lang="en-US" b="1" dirty="0" smtClean="0"/>
              <a:t> agro-</a:t>
            </a:r>
            <a:r>
              <a:rPr lang="en-US" b="1" dirty="0" err="1" smtClean="0"/>
              <a:t>écologique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Utilisation</a:t>
            </a:r>
            <a:r>
              <a:rPr lang="en-US" dirty="0" smtClean="0"/>
              <a:t> </a:t>
            </a:r>
            <a:r>
              <a:rPr lang="en-US" dirty="0" err="1" smtClean="0"/>
              <a:t>efficace</a:t>
            </a:r>
            <a:r>
              <a:rPr lang="en-US" dirty="0" smtClean="0"/>
              <a:t> du capital naturel (</a:t>
            </a:r>
            <a:r>
              <a:rPr lang="en-US" dirty="0" err="1" smtClean="0"/>
              <a:t>terres</a:t>
            </a:r>
            <a:r>
              <a:rPr lang="en-US" dirty="0" smtClean="0"/>
              <a:t>, sols, eau et </a:t>
            </a:r>
            <a:r>
              <a:rPr lang="en-US" dirty="0" err="1" smtClean="0"/>
              <a:t>végétation</a:t>
            </a:r>
            <a:r>
              <a:rPr lang="en-US" dirty="0" smtClean="0"/>
              <a:t>)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systèmes</a:t>
            </a:r>
            <a:r>
              <a:rPr lang="en-US" dirty="0" smtClean="0"/>
              <a:t> de production </a:t>
            </a:r>
            <a:r>
              <a:rPr lang="en-US" dirty="0" err="1" smtClean="0"/>
              <a:t>agricole</a:t>
            </a:r>
            <a:r>
              <a:rPr lang="en-US" dirty="0" smtClean="0"/>
              <a:t> et </a:t>
            </a:r>
            <a:r>
              <a:rPr lang="en-US" dirty="0" err="1" smtClean="0"/>
              <a:t>d’élevage</a:t>
            </a: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r>
              <a:rPr lang="en-US" b="1" dirty="0" err="1" smtClean="0"/>
              <a:t>Gestion</a:t>
            </a:r>
            <a:r>
              <a:rPr lang="en-US" b="1" dirty="0" smtClean="0"/>
              <a:t> durable des sols pour </a:t>
            </a:r>
            <a:r>
              <a:rPr lang="en-US" b="1" dirty="0" err="1" smtClean="0"/>
              <a:t>une</a:t>
            </a:r>
            <a:r>
              <a:rPr lang="en-US" b="1" dirty="0" smtClean="0"/>
              <a:t> agriculture </a:t>
            </a:r>
            <a:r>
              <a:rPr lang="en-US" b="1" dirty="0" err="1" smtClean="0"/>
              <a:t>intelligente</a:t>
            </a:r>
            <a:r>
              <a:rPr lang="en-US" b="1" dirty="0" smtClean="0"/>
              <a:t> au plan </a:t>
            </a:r>
            <a:r>
              <a:rPr lang="en-US" b="1" dirty="0" err="1" smtClean="0"/>
              <a:t>climatique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Pratiques</a:t>
            </a:r>
            <a:r>
              <a:rPr lang="en-US" dirty="0" smtClean="0"/>
              <a:t> </a:t>
            </a:r>
            <a:r>
              <a:rPr lang="en-US" dirty="0" err="1" smtClean="0"/>
              <a:t>innovantes</a:t>
            </a:r>
            <a:r>
              <a:rPr lang="en-US" dirty="0" smtClean="0"/>
              <a:t> </a:t>
            </a:r>
            <a:r>
              <a:rPr lang="en-US" dirty="0" err="1" smtClean="0"/>
              <a:t>visant</a:t>
            </a:r>
            <a:r>
              <a:rPr lang="en-US" dirty="0" smtClean="0"/>
              <a:t> à </a:t>
            </a:r>
            <a:r>
              <a:rPr lang="en-US" dirty="0" err="1" smtClean="0"/>
              <a:t>accroître</a:t>
            </a:r>
            <a:r>
              <a:rPr lang="en-US" dirty="0" smtClean="0"/>
              <a:t> le </a:t>
            </a:r>
            <a:r>
              <a:rPr lang="en-US" dirty="0" err="1" smtClean="0"/>
              <a:t>couvert</a:t>
            </a:r>
            <a:r>
              <a:rPr lang="en-US" dirty="0" smtClean="0"/>
              <a:t> </a:t>
            </a:r>
            <a:r>
              <a:rPr lang="en-US" dirty="0" err="1" smtClean="0"/>
              <a:t>végétal</a:t>
            </a:r>
            <a:r>
              <a:rPr lang="en-US" dirty="0" smtClean="0"/>
              <a:t> et le </a:t>
            </a:r>
            <a:r>
              <a:rPr lang="en-US" dirty="0" err="1" smtClean="0"/>
              <a:t>carbone</a:t>
            </a:r>
            <a:r>
              <a:rPr lang="en-US" dirty="0" smtClean="0"/>
              <a:t> </a:t>
            </a:r>
            <a:r>
              <a:rPr lang="en-US" dirty="0" err="1" smtClean="0"/>
              <a:t>organique</a:t>
            </a:r>
            <a:r>
              <a:rPr lang="en-US" dirty="0" smtClean="0"/>
              <a:t> du sol</a:t>
            </a:r>
          </a:p>
          <a:p>
            <a:pPr marL="512155" indent="-512155">
              <a:buFont typeface="+mj-lt"/>
              <a:buAutoNum type="arabicPeriod"/>
            </a:pP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r>
              <a:rPr lang="en-US" b="1" dirty="0" err="1" smtClean="0"/>
              <a:t>Gestion</a:t>
            </a:r>
            <a:r>
              <a:rPr lang="en-US" b="1" dirty="0" smtClean="0"/>
              <a:t> et </a:t>
            </a:r>
            <a:r>
              <a:rPr lang="en-US" b="1" dirty="0" err="1" smtClean="0"/>
              <a:t>restauration</a:t>
            </a:r>
            <a:r>
              <a:rPr lang="en-US" b="1" dirty="0" smtClean="0"/>
              <a:t> des </a:t>
            </a:r>
            <a:r>
              <a:rPr lang="en-US" b="1" dirty="0" err="1" smtClean="0"/>
              <a:t>paysages</a:t>
            </a:r>
            <a:r>
              <a:rPr lang="en-US" b="1" dirty="0" smtClean="0"/>
              <a:t> </a:t>
            </a:r>
            <a:r>
              <a:rPr lang="en-US" dirty="0" smtClean="0"/>
              <a:t>– </a:t>
            </a:r>
            <a:r>
              <a:rPr lang="en-US" dirty="0" err="1" smtClean="0"/>
              <a:t>Démarches</a:t>
            </a:r>
            <a:r>
              <a:rPr lang="en-US" dirty="0" smtClean="0"/>
              <a:t> </a:t>
            </a:r>
            <a:r>
              <a:rPr lang="en-US" dirty="0" err="1" smtClean="0"/>
              <a:t>fondées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l’action</a:t>
            </a:r>
            <a:r>
              <a:rPr lang="en-US" dirty="0" smtClean="0"/>
              <a:t> des </a:t>
            </a:r>
            <a:r>
              <a:rPr lang="en-US" dirty="0" err="1" smtClean="0"/>
              <a:t>communautés</a:t>
            </a:r>
            <a:r>
              <a:rPr lang="en-US" dirty="0" smtClean="0"/>
              <a:t> et les </a:t>
            </a:r>
            <a:r>
              <a:rPr lang="en-US" dirty="0" err="1" smtClean="0"/>
              <a:t>moyens</a:t>
            </a:r>
            <a:r>
              <a:rPr lang="en-US" dirty="0" smtClean="0"/>
              <a:t> de </a:t>
            </a:r>
            <a:r>
              <a:rPr lang="en-US" dirty="0" err="1" smtClean="0"/>
              <a:t>subsistance</a:t>
            </a:r>
            <a:r>
              <a:rPr lang="en-US" dirty="0" smtClean="0"/>
              <a:t> </a:t>
            </a:r>
            <a:r>
              <a:rPr lang="en-US" dirty="0" err="1" smtClean="0"/>
              <a:t>visant</a:t>
            </a:r>
            <a:r>
              <a:rPr lang="en-US" dirty="0" smtClean="0"/>
              <a:t> à </a:t>
            </a:r>
            <a:r>
              <a:rPr lang="en-US" dirty="0" err="1" smtClean="0"/>
              <a:t>accroître</a:t>
            </a:r>
            <a:r>
              <a:rPr lang="en-US" dirty="0" smtClean="0"/>
              <a:t> le </a:t>
            </a:r>
            <a:r>
              <a:rPr lang="en-US" dirty="0" err="1" smtClean="0"/>
              <a:t>couvert</a:t>
            </a:r>
            <a:r>
              <a:rPr lang="en-US" dirty="0" smtClean="0"/>
              <a:t> </a:t>
            </a:r>
            <a:r>
              <a:rPr lang="en-US" dirty="0" err="1" smtClean="0"/>
              <a:t>forestier</a:t>
            </a:r>
            <a:r>
              <a:rPr lang="en-US" dirty="0" smtClean="0"/>
              <a:t> et </a:t>
            </a:r>
            <a:r>
              <a:rPr lang="en-US" dirty="0" err="1" smtClean="0"/>
              <a:t>arbustif</a:t>
            </a: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r>
              <a:rPr lang="en-US" b="1" dirty="0" err="1" smtClean="0"/>
              <a:t>Élargir</a:t>
            </a:r>
            <a:r>
              <a:rPr lang="en-US" b="1" dirty="0" smtClean="0"/>
              <a:t> la </a:t>
            </a:r>
            <a:r>
              <a:rPr lang="en-US" b="1" dirty="0" err="1" smtClean="0"/>
              <a:t>portée</a:t>
            </a:r>
            <a:r>
              <a:rPr lang="en-US" b="1" dirty="0" smtClean="0"/>
              <a:t> de la </a:t>
            </a:r>
            <a:r>
              <a:rPr lang="en-US" b="1" dirty="0" err="1" smtClean="0"/>
              <a:t>gestion</a:t>
            </a:r>
            <a:r>
              <a:rPr lang="en-US" b="1" dirty="0" smtClean="0"/>
              <a:t> durable des sols </a:t>
            </a:r>
            <a:r>
              <a:rPr lang="en-US" dirty="0" smtClean="0"/>
              <a:t>– </a:t>
            </a:r>
            <a:r>
              <a:rPr lang="en-US" dirty="0" err="1" smtClean="0"/>
              <a:t>Développer</a:t>
            </a:r>
            <a:r>
              <a:rPr lang="en-US" dirty="0" smtClean="0"/>
              <a:t> les interventions à </a:t>
            </a:r>
            <a:r>
              <a:rPr lang="en-US" dirty="0" err="1" smtClean="0"/>
              <a:t>l’échelle</a:t>
            </a:r>
            <a:r>
              <a:rPr lang="en-US" dirty="0" smtClean="0"/>
              <a:t> </a:t>
            </a:r>
            <a:r>
              <a:rPr lang="en-US" dirty="0" err="1" smtClean="0"/>
              <a:t>requise</a:t>
            </a:r>
            <a:r>
              <a:rPr lang="en-US" dirty="0" smtClean="0"/>
              <a:t> en </a:t>
            </a:r>
            <a:r>
              <a:rPr lang="en-US" dirty="0" err="1" smtClean="0"/>
              <a:t>vue</a:t>
            </a:r>
            <a:r>
              <a:rPr lang="en-US" dirty="0" smtClean="0"/>
              <a:t> de la </a:t>
            </a:r>
            <a:r>
              <a:rPr lang="en-US" dirty="0" err="1" smtClean="0"/>
              <a:t>productivité</a:t>
            </a:r>
            <a:r>
              <a:rPr lang="en-US" dirty="0" smtClean="0"/>
              <a:t> des cultures et des </a:t>
            </a:r>
            <a:r>
              <a:rPr lang="en-US" dirty="0" err="1" smtClean="0"/>
              <a:t>parcours</a:t>
            </a: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endParaRPr lang="en-US" dirty="0" smtClean="0"/>
          </a:p>
          <a:p>
            <a:pPr marL="512155" indent="-512155">
              <a:buFont typeface="+mj-lt"/>
              <a:buAutoNum type="arabicPeriod"/>
            </a:pPr>
            <a:r>
              <a:rPr lang="en-US" b="1" dirty="0" err="1" smtClean="0"/>
              <a:t>Intégration</a:t>
            </a:r>
            <a:r>
              <a:rPr lang="en-US" b="1" dirty="0" smtClean="0"/>
              <a:t> </a:t>
            </a:r>
            <a:r>
              <a:rPr lang="en-US" b="1" dirty="0" err="1" smtClean="0"/>
              <a:t>systématique</a:t>
            </a:r>
            <a:r>
              <a:rPr lang="en-US" b="1" dirty="0" smtClean="0"/>
              <a:t> de la </a:t>
            </a:r>
            <a:r>
              <a:rPr lang="en-US" b="1" dirty="0" err="1" smtClean="0"/>
              <a:t>gestion</a:t>
            </a:r>
            <a:r>
              <a:rPr lang="en-US" b="1" dirty="0" smtClean="0"/>
              <a:t> durable des sols </a:t>
            </a:r>
            <a:r>
              <a:rPr lang="en-US" b="1" dirty="0" err="1" smtClean="0"/>
              <a:t>dans</a:t>
            </a:r>
            <a:r>
              <a:rPr lang="en-US" b="1" dirty="0" smtClean="0"/>
              <a:t> le </a:t>
            </a:r>
            <a:r>
              <a:rPr lang="en-US" b="1" dirty="0" err="1" smtClean="0"/>
              <a:t>développement</a:t>
            </a:r>
            <a:r>
              <a:rPr lang="en-US" b="1" dirty="0" smtClean="0"/>
              <a:t> </a:t>
            </a:r>
            <a:r>
              <a:rPr lang="en-US" dirty="0" smtClean="0"/>
              <a:t>– Influencer les institutions, les </a:t>
            </a:r>
            <a:r>
              <a:rPr lang="en-US" dirty="0" err="1" smtClean="0"/>
              <a:t>politiques</a:t>
            </a:r>
            <a:r>
              <a:rPr lang="en-US" dirty="0" smtClean="0"/>
              <a:t> et les cadres de </a:t>
            </a:r>
            <a:r>
              <a:rPr lang="en-US" dirty="0" err="1" smtClean="0"/>
              <a:t>gouvernance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 </a:t>
            </a:r>
            <a:r>
              <a:rPr lang="en-US" dirty="0" err="1" smtClean="0"/>
              <a:t>sens</a:t>
            </a:r>
            <a:r>
              <a:rPr lang="en-US" dirty="0" smtClean="0"/>
              <a:t> de la </a:t>
            </a:r>
            <a:r>
              <a:rPr lang="en-US" dirty="0" err="1" smtClean="0"/>
              <a:t>gestion</a:t>
            </a:r>
            <a:r>
              <a:rPr lang="en-US" dirty="0" smtClean="0"/>
              <a:t> durable des sols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838EB-A01F-4CCB-8A9E-3D90037C481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63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9220" name="Header Placeholder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>
              <a:solidFill>
                <a:prstClr val="black"/>
              </a:solidFill>
            </a:endParaRPr>
          </a:p>
        </p:txBody>
      </p:sp>
      <p:sp>
        <p:nvSpPr>
          <p:cNvPr id="9221" name="Date Placeholder 4"/>
          <p:cNvSpPr>
            <a:spLocks noGrp="1"/>
          </p:cNvSpPr>
          <p:nvPr>
            <p:ph type="dt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>
              <a:solidFill>
                <a:prstClr val="black"/>
              </a:solidFill>
            </a:endParaRPr>
          </a:p>
        </p:txBody>
      </p:sp>
      <p:sp>
        <p:nvSpPr>
          <p:cNvPr id="9222" name="Footer Placeholder 5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>
              <a:solidFill>
                <a:prstClr val="black"/>
              </a:solidFill>
            </a:endParaRPr>
          </a:p>
        </p:txBody>
      </p:sp>
      <p:sp>
        <p:nvSpPr>
          <p:cNvPr id="9223" name="Slide Number Placeholder 6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54243" indent="-290093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60374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24523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88672" indent="-232075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52822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01697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81121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945270" indent="-2320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158B953C-7DB5-40A7-96A9-2A20E4775A1E}" type="slidenum">
              <a:rPr lang="en-US">
                <a:solidFill>
                  <a:prstClr val="black"/>
                </a:solidFill>
              </a:rPr>
              <a:pPr eaLnBrk="1" hangingPunct="1"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pPr defTabSz="924458">
              <a:defRPr/>
            </a:pPr>
            <a:r>
              <a:rPr lang="en-US" b="1" dirty="0" smtClean="0"/>
              <a:t>Impacts </a:t>
            </a:r>
            <a:r>
              <a:rPr lang="en-US" dirty="0" smtClean="0"/>
              <a:t>: </a:t>
            </a:r>
            <a:r>
              <a:rPr lang="en-US" dirty="0" err="1" smtClean="0"/>
              <a:t>Maintenir</a:t>
            </a:r>
            <a:r>
              <a:rPr lang="en-US" dirty="0" smtClean="0"/>
              <a:t> les </a:t>
            </a:r>
            <a:r>
              <a:rPr lang="en-US" dirty="0" err="1" smtClean="0"/>
              <a:t>ressources</a:t>
            </a:r>
            <a:r>
              <a:rPr lang="en-US" dirty="0" smtClean="0"/>
              <a:t> </a:t>
            </a:r>
            <a:r>
              <a:rPr lang="en-US" dirty="0" err="1" smtClean="0"/>
              <a:t>forestières</a:t>
            </a:r>
            <a:r>
              <a:rPr lang="en-US" dirty="0" smtClean="0"/>
              <a:t> et </a:t>
            </a:r>
            <a:r>
              <a:rPr lang="en-US" dirty="0" err="1" smtClean="0"/>
              <a:t>renforcer</a:t>
            </a:r>
            <a:r>
              <a:rPr lang="en-US" dirty="0" smtClean="0"/>
              <a:t> la </a:t>
            </a:r>
            <a:r>
              <a:rPr lang="en-US" dirty="0" err="1" smtClean="0"/>
              <a:t>gestion</a:t>
            </a:r>
            <a:r>
              <a:rPr lang="en-US" dirty="0" smtClean="0"/>
              <a:t> durable et la </a:t>
            </a:r>
            <a:r>
              <a:rPr lang="en-US" dirty="0" err="1" smtClean="0"/>
              <a:t>restauration</a:t>
            </a:r>
            <a:r>
              <a:rPr lang="en-US" dirty="0" smtClean="0"/>
              <a:t> des </a:t>
            </a:r>
            <a:r>
              <a:rPr lang="en-US" dirty="0" err="1" smtClean="0"/>
              <a:t>paysages</a:t>
            </a:r>
            <a:r>
              <a:rPr lang="en-US" dirty="0" smtClean="0"/>
              <a:t> </a:t>
            </a:r>
            <a:r>
              <a:rPr lang="en-US" dirty="0" err="1" smtClean="0"/>
              <a:t>forestiers</a:t>
            </a:r>
            <a:r>
              <a:rPr lang="en-US" dirty="0" smtClean="0"/>
              <a:t> de </a:t>
            </a:r>
            <a:r>
              <a:rPr lang="en-US" dirty="0" err="1" smtClean="0"/>
              <a:t>manière</a:t>
            </a:r>
            <a:r>
              <a:rPr lang="en-US" dirty="0" smtClean="0"/>
              <a:t> à </a:t>
            </a:r>
            <a:r>
              <a:rPr lang="en-US" dirty="0" err="1" smtClean="0"/>
              <a:t>améliorer</a:t>
            </a:r>
            <a:r>
              <a:rPr lang="en-US" dirty="0" smtClean="0"/>
              <a:t> les </a:t>
            </a:r>
            <a:r>
              <a:rPr lang="en-US" dirty="0" err="1" smtClean="0"/>
              <a:t>moyens</a:t>
            </a:r>
            <a:r>
              <a:rPr lang="en-US" dirty="0" smtClean="0"/>
              <a:t> de </a:t>
            </a:r>
            <a:r>
              <a:rPr lang="en-US" dirty="0" err="1" smtClean="0"/>
              <a:t>subsistance</a:t>
            </a:r>
            <a:r>
              <a:rPr lang="en-US" dirty="0" smtClean="0"/>
              <a:t> des </a:t>
            </a:r>
            <a:r>
              <a:rPr lang="en-US" dirty="0" err="1" smtClean="0"/>
              <a:t>ruraux</a:t>
            </a:r>
            <a:r>
              <a:rPr lang="en-US" dirty="0" smtClean="0"/>
              <a:t> et </a:t>
            </a:r>
            <a:r>
              <a:rPr lang="en-US" dirty="0" err="1" smtClean="0"/>
              <a:t>d’obtenir</a:t>
            </a:r>
            <a:r>
              <a:rPr lang="en-US" dirty="0" smtClean="0"/>
              <a:t> des </a:t>
            </a:r>
            <a:r>
              <a:rPr lang="en-US" dirty="0" err="1" smtClean="0"/>
              <a:t>effets</a:t>
            </a:r>
            <a:r>
              <a:rPr lang="en-US" dirty="0" smtClean="0"/>
              <a:t> </a:t>
            </a:r>
            <a:r>
              <a:rPr lang="en-US" dirty="0" err="1" smtClean="0"/>
              <a:t>positifs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</a:t>
            </a:r>
            <a:r>
              <a:rPr lang="en-US" dirty="0" err="1" smtClean="0"/>
              <a:t>l’environnement</a:t>
            </a:r>
            <a:r>
              <a:rPr lang="en-US" dirty="0" smtClean="0"/>
              <a:t>. </a:t>
            </a:r>
          </a:p>
          <a:p>
            <a:pPr defTabSz="924458">
              <a:defRPr/>
            </a:pPr>
            <a:endParaRPr lang="en-US" dirty="0" smtClean="0"/>
          </a:p>
          <a:p>
            <a:r>
              <a:rPr lang="en-US" dirty="0" smtClean="0"/>
              <a:t>Similitudes avec FEM-5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r>
              <a:rPr lang="en-US" baseline="0" dirty="0" err="1" smtClean="0"/>
              <a:t>L’accent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effets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positifs</a:t>
            </a:r>
            <a:r>
              <a:rPr lang="en-US" baseline="0" dirty="0" smtClean="0"/>
              <a:t> multiples et les </a:t>
            </a:r>
            <a:r>
              <a:rPr lang="en-US" baseline="0" dirty="0" err="1" smtClean="0"/>
              <a:t>projets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multisectoriels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r>
              <a:rPr lang="en-US" dirty="0"/>
              <a:t>L</a:t>
            </a:r>
            <a:r>
              <a:rPr lang="en-US" baseline="0" dirty="0" smtClean="0"/>
              <a:t>a </a:t>
            </a:r>
            <a:r>
              <a:rPr lang="en-US" baseline="0" dirty="0" err="1" smtClean="0"/>
              <a:t>programmation</a:t>
            </a:r>
            <a:r>
              <a:rPr lang="en-US" baseline="0" dirty="0" smtClean="0"/>
              <a:t> se </a:t>
            </a:r>
            <a:r>
              <a:rPr lang="en-US" baseline="0" dirty="0" err="1" smtClean="0"/>
              <a:t>fera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toujours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majoritairement</a:t>
            </a:r>
            <a:r>
              <a:rPr lang="en-US" baseline="0" dirty="0" smtClean="0"/>
              <a:t> au </a:t>
            </a:r>
            <a:r>
              <a:rPr lang="en-US" baseline="0" dirty="0" err="1" smtClean="0"/>
              <a:t>moyen</a:t>
            </a:r>
            <a:r>
              <a:rPr lang="en-US" baseline="0" dirty="0" smtClean="0"/>
              <a:t> d’un </a:t>
            </a:r>
            <a:r>
              <a:rPr lang="en-US" baseline="0" dirty="0" err="1" smtClean="0"/>
              <a:t>mécanisme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d’incitation</a:t>
            </a:r>
            <a:endParaRPr lang="en-US" baseline="0" dirty="0" smtClean="0"/>
          </a:p>
          <a:p>
            <a:pPr>
              <a:buFont typeface="Arial" pitchFamily="34" charset="0"/>
              <a:buNone/>
            </a:pPr>
            <a:endParaRPr lang="en-US" baseline="0" dirty="0" smtClean="0"/>
          </a:p>
          <a:p>
            <a:pPr>
              <a:buFont typeface="Arial" pitchFamily="34" charset="0"/>
              <a:buNone/>
            </a:pPr>
            <a:r>
              <a:rPr lang="en-US" baseline="0" dirty="0" smtClean="0"/>
              <a:t>Les </a:t>
            </a:r>
            <a:r>
              <a:rPr lang="en-US" baseline="0" dirty="0" err="1" smtClean="0"/>
              <a:t>nouveautés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r>
              <a:rPr lang="en-US" baseline="0" dirty="0" err="1" smtClean="0"/>
              <a:t>l’accent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est</a:t>
            </a:r>
            <a:r>
              <a:rPr lang="en-US" baseline="0" dirty="0" smtClean="0"/>
              <a:t> plus </a:t>
            </a:r>
            <a:r>
              <a:rPr lang="en-US" baseline="0" dirty="0" err="1" smtClean="0"/>
              <a:t>clairement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mis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sur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globalité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l’action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conduite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faveur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qu’elles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soient</a:t>
            </a:r>
            <a:r>
              <a:rPr lang="en-US" dirty="0" smtClean="0"/>
              <a:t> </a:t>
            </a:r>
            <a:r>
              <a:rPr lang="en-US" dirty="0" err="1" smtClean="0"/>
              <a:t>intactes</a:t>
            </a:r>
            <a:r>
              <a:rPr lang="en-US" dirty="0" smtClean="0"/>
              <a:t>, </a:t>
            </a:r>
            <a:r>
              <a:rPr lang="en-US" dirty="0" err="1" smtClean="0"/>
              <a:t>gérées</a:t>
            </a:r>
            <a:r>
              <a:rPr lang="en-US" dirty="0" smtClean="0"/>
              <a:t> </a:t>
            </a:r>
            <a:r>
              <a:rPr lang="en-US" dirty="0" err="1" smtClean="0"/>
              <a:t>ou</a:t>
            </a:r>
            <a:r>
              <a:rPr lang="en-US" dirty="0" smtClean="0"/>
              <a:t> </a:t>
            </a:r>
            <a:r>
              <a:rPr lang="en-US" dirty="0" err="1" smtClean="0"/>
              <a:t>dégradées</a:t>
            </a:r>
            <a:r>
              <a:rPr lang="en-US" dirty="0" smtClean="0"/>
              <a:t>, </a:t>
            </a:r>
            <a:r>
              <a:rPr lang="en-US" dirty="0" err="1" smtClean="0"/>
              <a:t>qu’il</a:t>
            </a:r>
            <a:r>
              <a:rPr lang="en-US" dirty="0" smtClean="0"/>
              <a:t> </a:t>
            </a:r>
            <a:r>
              <a:rPr lang="en-US" dirty="0" err="1" smtClean="0"/>
              <a:t>s’agisse</a:t>
            </a:r>
            <a:r>
              <a:rPr lang="en-US" dirty="0" smtClean="0"/>
              <a:t> de plantations, de</a:t>
            </a:r>
            <a:r>
              <a:rPr lang="en-US" baseline="0" dirty="0" smtClean="0"/>
              <a:t> mangroves </a:t>
            </a:r>
            <a:r>
              <a:rPr lang="en-US" baseline="0" dirty="0" err="1" smtClean="0"/>
              <a:t>ou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d’arbres</a:t>
            </a:r>
            <a:r>
              <a:rPr lang="en-US" baseline="0" dirty="0" smtClean="0"/>
              <a:t> hors </a:t>
            </a:r>
            <a:r>
              <a:rPr lang="en-US" baseline="0" dirty="0" err="1" smtClean="0"/>
              <a:t>forêt</a:t>
            </a:r>
            <a:r>
              <a:rPr lang="en-US" baseline="0" dirty="0" smtClean="0"/>
              <a:t>, par </a:t>
            </a:r>
            <a:r>
              <a:rPr lang="en-US" baseline="0" dirty="0" err="1" smtClean="0"/>
              <a:t>exemple</a:t>
            </a:r>
            <a:r>
              <a:rPr lang="en-US" baseline="0" dirty="0" smtClean="0"/>
              <a:t> les </a:t>
            </a:r>
            <a:r>
              <a:rPr lang="en-US" baseline="0" dirty="0" err="1" smtClean="0"/>
              <a:t>jardins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boisés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r>
              <a:rPr lang="en-US" baseline="0" dirty="0" err="1" smtClean="0"/>
              <a:t>Ajout</a:t>
            </a:r>
            <a:r>
              <a:rPr lang="en-US" baseline="0" dirty="0" smtClean="0"/>
              <a:t> de la </a:t>
            </a:r>
            <a:r>
              <a:rPr lang="en-US" baseline="0" dirty="0" err="1" smtClean="0"/>
              <a:t>restauration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 – on </a:t>
            </a:r>
            <a:r>
              <a:rPr lang="en-US" baseline="0" dirty="0" err="1" smtClean="0"/>
              <a:t>estime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existe</a:t>
            </a:r>
            <a:r>
              <a:rPr lang="en-US" baseline="0" dirty="0" smtClean="0"/>
              <a:t> entre 1 et 2 milliards</a:t>
            </a:r>
            <a:r>
              <a:rPr lang="en-US" dirty="0" smtClean="0"/>
              <a:t> </a:t>
            </a:r>
            <a:r>
              <a:rPr lang="en-US" dirty="0" err="1" smtClean="0"/>
              <a:t>d’hectares</a:t>
            </a:r>
            <a:r>
              <a:rPr lang="en-US" dirty="0" smtClean="0"/>
              <a:t> de </a:t>
            </a:r>
            <a:r>
              <a:rPr lang="en-US" dirty="0" err="1" smtClean="0"/>
              <a:t>forêts</a:t>
            </a:r>
            <a:r>
              <a:rPr lang="en-US" dirty="0" smtClean="0"/>
              <a:t> </a:t>
            </a:r>
            <a:r>
              <a:rPr lang="en-US" dirty="0" err="1" smtClean="0"/>
              <a:t>dégradées</a:t>
            </a:r>
            <a:r>
              <a:rPr lang="en-US" dirty="0" smtClean="0"/>
              <a:t>, </a:t>
            </a:r>
            <a:r>
              <a:rPr lang="en-US" dirty="0" err="1" smtClean="0"/>
              <a:t>une</a:t>
            </a:r>
            <a:r>
              <a:rPr lang="en-US" dirty="0" smtClean="0"/>
              <a:t> situation qui </a:t>
            </a:r>
            <a:r>
              <a:rPr lang="en-US" dirty="0" err="1" smtClean="0"/>
              <a:t>doit</a:t>
            </a:r>
            <a:r>
              <a:rPr lang="en-US" dirty="0" smtClean="0"/>
              <a:t> </a:t>
            </a:r>
            <a:r>
              <a:rPr lang="en-US" dirty="0" err="1" smtClean="0"/>
              <a:t>être</a:t>
            </a:r>
            <a:r>
              <a:rPr lang="en-US" dirty="0" smtClean="0"/>
              <a:t> </a:t>
            </a:r>
            <a:r>
              <a:rPr lang="en-US" dirty="0" err="1" smtClean="0"/>
              <a:t>résolue</a:t>
            </a:r>
            <a:r>
              <a:rPr lang="en-US" dirty="0" smtClean="0"/>
              <a:t> en </a:t>
            </a:r>
            <a:r>
              <a:rPr lang="en-US" dirty="0" err="1" smtClean="0"/>
              <a:t>recherchant</a:t>
            </a:r>
            <a:r>
              <a:rPr lang="en-US" dirty="0" smtClean="0"/>
              <a:t> des </a:t>
            </a:r>
            <a:r>
              <a:rPr lang="en-US" dirty="0" err="1" smtClean="0"/>
              <a:t>effets</a:t>
            </a:r>
            <a:r>
              <a:rPr lang="en-US" dirty="0" smtClean="0"/>
              <a:t> multiples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r>
              <a:rPr lang="en-US" baseline="0" dirty="0" smtClean="0"/>
              <a:t> </a:t>
            </a:r>
            <a:r>
              <a:rPr lang="en-US" dirty="0"/>
              <a:t>L</a:t>
            </a:r>
            <a:r>
              <a:rPr lang="en-US" baseline="0" dirty="0" smtClean="0"/>
              <a:t>es </a:t>
            </a:r>
            <a:r>
              <a:rPr lang="en-US" baseline="0" dirty="0" err="1" smtClean="0"/>
              <a:t>moyens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subsistance</a:t>
            </a:r>
            <a:r>
              <a:rPr lang="en-US" baseline="0" dirty="0" smtClean="0"/>
              <a:t> et le </a:t>
            </a:r>
            <a:r>
              <a:rPr lang="en-US" baseline="0" dirty="0" err="1" smtClean="0"/>
              <a:t>rôle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communautés</a:t>
            </a:r>
            <a:r>
              <a:rPr lang="en-US" baseline="0" dirty="0" smtClean="0"/>
              <a:t> locales </a:t>
            </a:r>
            <a:r>
              <a:rPr lang="en-US" baseline="0" dirty="0" err="1" smtClean="0"/>
              <a:t>sont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reconnus</a:t>
            </a:r>
            <a:r>
              <a:rPr lang="en-US" baseline="0" dirty="0" smtClean="0"/>
              <a:t> en </a:t>
            </a:r>
            <a:r>
              <a:rPr lang="en-US" baseline="0" dirty="0" err="1" smtClean="0"/>
              <a:t>tant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qu’éléments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d’une</a:t>
            </a:r>
            <a:r>
              <a:rPr lang="en-US" baseline="0" dirty="0" smtClean="0"/>
              <a:t> importance majeure, qui </a:t>
            </a:r>
            <a:r>
              <a:rPr lang="en-US" baseline="0" dirty="0" err="1" smtClean="0"/>
              <a:t>sont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nécessaires</a:t>
            </a:r>
            <a:r>
              <a:rPr lang="en-US" baseline="0" dirty="0" smtClean="0"/>
              <a:t> à la </a:t>
            </a:r>
            <a:r>
              <a:rPr lang="en-US" baseline="0" dirty="0" err="1" smtClean="0"/>
              <a:t>gestion</a:t>
            </a:r>
            <a:r>
              <a:rPr lang="en-US" baseline="0" dirty="0" smtClean="0"/>
              <a:t> durable des </a:t>
            </a:r>
            <a:r>
              <a:rPr lang="en-US" baseline="0" dirty="0" err="1" smtClean="0"/>
              <a:t>forêts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plupart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cas</a:t>
            </a:r>
            <a:endParaRPr lang="en-US" baseline="0" dirty="0" smtClean="0"/>
          </a:p>
          <a:p>
            <a:pPr>
              <a:buFont typeface="Arial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EE66F-8D37-4048-8B32-4B6ECE830340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0" y="76200"/>
            <a:ext cx="9144000" cy="1247775"/>
            <a:chOff x="0" y="152400"/>
            <a:chExt cx="9144000" cy="1248156"/>
          </a:xfrm>
        </p:grpSpPr>
        <p:pic>
          <p:nvPicPr>
            <p:cNvPr id="5" name="Picture 5" descr="GEF-20-PPT-BG-blank.png"/>
            <p:cNvPicPr>
              <a:picLocks noChangeAspect="1"/>
            </p:cNvPicPr>
            <p:nvPr userDrawn="1"/>
          </p:nvPicPr>
          <p:blipFill>
            <a:blip r:embed="rId2" cstate="print"/>
            <a:stretch>
              <a:fillRect/>
            </a:stretch>
          </p:blipFill>
          <p:spPr>
            <a:xfrm>
              <a:off x="0" y="152400"/>
              <a:ext cx="9144000" cy="1246632"/>
            </a:xfrm>
            <a:prstGeom prst="rect">
              <a:avLst/>
            </a:prstGeom>
            <a:effectLst>
              <a:reflection blurRad="6350" stA="50000" endA="300" endPos="38500" dist="50800" dir="5400000" sy="-100000" algn="bl" rotWithShape="0"/>
            </a:effectLst>
          </p:spPr>
        </p:pic>
        <p:pic>
          <p:nvPicPr>
            <p:cNvPr id="6" name="Picture 6" descr="GEF-PPT-BG.png"/>
            <p:cNvPicPr>
              <a:picLocks noChangeAspect="1"/>
            </p:cNvPicPr>
            <p:nvPr userDrawn="1"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152400"/>
              <a:ext cx="9144000" cy="1248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124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1828800"/>
            <a:ext cx="8229600" cy="1143000"/>
          </a:xfrm>
        </p:spPr>
        <p:txBody>
          <a:bodyPr/>
          <a:lstStyle>
            <a:lvl1pPr>
              <a:defRPr>
                <a:solidFill>
                  <a:srgbClr val="00B05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35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73942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7056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8382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84623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434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4" descr="GEF-PPT-BG.pn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610225"/>
            <a:ext cx="9144000" cy="124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83713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kern="1200">
          <a:solidFill>
            <a:srgbClr val="1F497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F497D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F497D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F497D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1F497D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hyperlink" Target="http://www.google.com/url?sa=i&amp;rct=j&amp;q=solutions&amp;source=images&amp;cd=&amp;cad=rja&amp;docid=BkrvDvMQ8z_oaM&amp;tbnid=zm0W7UByvhYn5M:&amp;ved=0CAUQjRw&amp;url=http://www.evergreenre.com/solutions/solutions.aspx&amp;ei=6a5UUe-nGanO0QG_6oCQDg&amp;bvm=bv.44442042,d.dmQ&amp;psig=AFQjCNEU5fJhvcVwpMYzDmucbusfMle2KQ&amp;ust=1364590689145066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9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www.google.com/url?sa=i&amp;rct=j&amp;q=burmese+python&amp;source=images&amp;cd=&amp;docid=bF9Tvp18iLErLM&amp;tbnid=QGpgbYRCGa286M:&amp;ved=0CAUQjRw&amp;url=http://www.livescience.com/18192-invasive-pythons-everglades-wildlife.html&amp;ei=IkFQUfGcD-PF0QGH74DYDg&amp;psig=AFQjCNHjn-nAb2YU-dPJVN2fmK6HPrJGVg&amp;ust=1364300392984123" TargetMode="External"/><Relationship Id="rId7" Type="http://schemas.openxmlformats.org/officeDocument/2006/relationships/hyperlink" Target="http://www.google.com/url?sa=i&amp;rct=j&amp;q=wildlife%20trafficking%20s&amp;source=images&amp;cd=&amp;cad=rja&amp;docid=PaEGJFP_Kc9AtM&amp;tbnid=_nA3dFMpoLg7lM:&amp;ved=0CAUQjRw&amp;url=http://www.guardian.co.uk/environment/video/2012/dec/12/wwf-wildlife-trafficking-drugs-arms-trade-video&amp;ei=eApSUcWYLbD00QGm14CICw&amp;bvm=bv.44342787,d.dmQ&amp;psig=AFQjCNHyNKH4-9d1QcsUHs_Fuesg1c0ZAQ&amp;ust=1364417509202313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hyperlink" Target="http://www.google.com/url?sa=i&amp;rct=j&amp;q=pollution&amp;source=images&amp;cd=&amp;cad=rja&amp;docid=ZkQCytiwyD11AM&amp;tbnid=3sVblAet7JFvbM:&amp;ved=0CAUQjRw&amp;url=http://environment.nationalgeographic.com/environment/freshwater/pollution/&amp;ei=C-RRUe-6CuiB0QHAsoDwBg&amp;bvm=bv.44342787,d.dmQ&amp;psig=AFQjCNE-CPRgjobOfFabJcO-UaGIsp9sQw&amp;ust=1364407668997565" TargetMode="Externa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http://www.google.com/url?sa=i&amp;rct=j&amp;q=management+of+ground+water&amp;source=images&amp;cd=&amp;cad=rja&amp;docid=PAT96BrCE73JkM&amp;tbnid=ytVyZpUjZllKyM:&amp;ved=0CAUQjRw&amp;url=http://www.lgean.org/water/groundwater.htm&amp;ei=suhSUb3mOYfA0AH_8IGwDg&amp;bvm=bv.44342787,d.dmQ&amp;psig=AFQjCNFQUiI44k5c2ULRaDGEqNq79pcSrQ&amp;ust=1364474346474425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71534" y="228600"/>
            <a:ext cx="79583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Orientations de la </a:t>
            </a:r>
            <a:r>
              <a:rPr lang="en-US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programmation</a:t>
            </a: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pour la </a:t>
            </a:r>
            <a:r>
              <a:rPr lang="en-US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gestion</a:t>
            </a: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des </a:t>
            </a:r>
            <a:r>
              <a:rPr lang="en-US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ressources</a:t>
            </a: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naturelles</a:t>
            </a: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pour FEM-6</a:t>
            </a:r>
            <a:endParaRPr lang="en-US" sz="36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00B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11222" y="1830526"/>
            <a:ext cx="4666599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32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3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Biodiversité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Eaux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internationales</a:t>
            </a:r>
            <a:endParaRPr lang="en-US" sz="32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en-US" sz="32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Dégradation</a:t>
            </a:r>
            <a:r>
              <a:rPr lang="en-US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des sols</a:t>
            </a:r>
          </a:p>
          <a:p>
            <a:pPr algn="ctr"/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Gestion</a:t>
            </a:r>
            <a:r>
              <a:rPr lang="en-US" sz="3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durable des </a:t>
            </a:r>
            <a:r>
              <a:rPr lang="en-US" sz="32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forêts</a:t>
            </a:r>
            <a:endParaRPr lang="en-US" sz="32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41201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/>
          <a:lstStyle/>
          <a:p>
            <a:r>
              <a:rPr lang="fr-FR" b="1" dirty="0">
                <a:solidFill>
                  <a:srgbClr val="006600"/>
                </a:solidFill>
              </a:rPr>
              <a:t>P</a:t>
            </a:r>
            <a:r>
              <a:rPr lang="fr-FR" b="1" dirty="0" smtClean="0">
                <a:solidFill>
                  <a:srgbClr val="006600"/>
                </a:solidFill>
              </a:rPr>
              <a:t>riorités</a:t>
            </a:r>
            <a:endParaRPr lang="en-US" b="1" dirty="0">
              <a:solidFill>
                <a:srgbClr val="0066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990600"/>
            <a:ext cx="8534400" cy="533400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sz="2200" b="1" dirty="0" smtClean="0"/>
              <a:t>Intensification Agro-écologique </a:t>
            </a:r>
            <a:r>
              <a:rPr lang="fr-FR" sz="2200" dirty="0"/>
              <a:t>–</a:t>
            </a:r>
            <a:r>
              <a:rPr lang="fr-FR" sz="2200" dirty="0" smtClean="0"/>
              <a:t> une utilisation efficace du capital naturel (la terre, les sols, l'eau et la végétation) dans les systèmes de production végétale et animale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sz="2200" b="1" dirty="0" smtClean="0"/>
              <a:t>Gestion durable des terres (GDT) dans l’agriculture intelligente au plan climatique </a:t>
            </a:r>
            <a:r>
              <a:rPr lang="fr-FR" sz="2200" dirty="0" smtClean="0"/>
              <a:t>– des pratiques novatrices pour étendre la couverture végétale et le carbone organique du sol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sz="2200" b="1" dirty="0" smtClean="0"/>
              <a:t>Gestion et restauration des paysages </a:t>
            </a:r>
            <a:r>
              <a:rPr lang="fr-FR" sz="2200" dirty="0" smtClean="0"/>
              <a:t>– options basées sur la communauté et les moyens de subsistance pour augmenter le couvert forestier et des arbres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sz="2200" b="1" dirty="0" smtClean="0"/>
              <a:t>Augmentation de la GDT </a:t>
            </a:r>
            <a:r>
              <a:rPr lang="fr-FR" sz="2200" dirty="0" smtClean="0"/>
              <a:t>– mobiliser les interventions appropriées à l'échelle pour la culture et la productivité des parcours</a:t>
            </a:r>
          </a:p>
          <a:p>
            <a:pPr marL="514350" lvl="0" indent="-514350">
              <a:buFont typeface="+mj-lt"/>
              <a:buAutoNum type="arabicPeriod"/>
            </a:pPr>
            <a:r>
              <a:rPr lang="fr-FR" sz="2200" b="1" dirty="0" smtClean="0"/>
              <a:t>Intégration de la GDT dans le développement </a:t>
            </a:r>
            <a:r>
              <a:rPr lang="fr-FR" sz="2200" dirty="0"/>
              <a:t>–</a:t>
            </a:r>
            <a:r>
              <a:rPr lang="fr-FR" sz="2200" dirty="0" smtClean="0"/>
              <a:t> influencer les institutions, les politiques et les cadres de gouvernance pour la GDT</a:t>
            </a:r>
            <a:endParaRPr lang="fr-FR" sz="2200" dirty="0" smtClean="0"/>
          </a:p>
        </p:txBody>
      </p:sp>
    </p:spTree>
    <p:extLst>
      <p:ext uri="{BB962C8B-B14F-4D97-AF65-F5344CB8AC3E}">
        <p14:creationId xmlns:p14="http://schemas.microsoft.com/office/powerpoint/2010/main" val="10011815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4216" y="228600"/>
            <a:ext cx="9049784" cy="609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fr-FR" sz="3200" dirty="0"/>
              <a:t>I</a:t>
            </a:r>
            <a:r>
              <a:rPr lang="fr-FR" sz="3200" dirty="0" smtClean="0"/>
              <a:t>nvestissements du FEM dans </a:t>
            </a:r>
            <a:r>
              <a:rPr lang="fr-FR" sz="3200" dirty="0"/>
              <a:t>la gestion durable des terres</a:t>
            </a:r>
            <a:endParaRPr lang="en-US" altLang="zh-CN" sz="3200" dirty="0" smtClean="0"/>
          </a:p>
        </p:txBody>
      </p:sp>
      <p:pic>
        <p:nvPicPr>
          <p:cNvPr id="6147" name="Picture 3" descr="活网格沙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09" y="5003154"/>
            <a:ext cx="2809156" cy="1754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 descr="00123f37ba2b0a3d95fa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2" y="3101592"/>
            <a:ext cx="2946188" cy="1735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0" descr="治理（水蚀陕西）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6" y="5086026"/>
            <a:ext cx="2826784" cy="17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49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矩形 8"/>
          <p:cNvSpPr>
            <a:spLocks noChangeArrowheads="1"/>
          </p:cNvSpPr>
          <p:nvPr/>
        </p:nvSpPr>
        <p:spPr bwMode="auto">
          <a:xfrm>
            <a:off x="3249168" y="6127245"/>
            <a:ext cx="200161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fr-FR" sz="1600" b="1" dirty="0" smtClean="0">
                <a:solidFill>
                  <a:schemeClr val="bg1"/>
                </a:solidFill>
              </a:rPr>
              <a:t>Barrière </a:t>
            </a:r>
            <a:r>
              <a:rPr lang="fr-FR" sz="1600" b="1" dirty="0">
                <a:solidFill>
                  <a:schemeClr val="bg1"/>
                </a:solidFill>
              </a:rPr>
              <a:t>de sable</a:t>
            </a:r>
            <a:endParaRPr lang="zh-CN" altLang="en-US" sz="1500" b="1" dirty="0" smtClean="0">
              <a:solidFill>
                <a:schemeClr val="bg1"/>
              </a:solidFill>
              <a:latin typeface="Arial" pitchFamily="34" charset="0"/>
              <a:ea typeface="华文新魏"/>
              <a:cs typeface="华文新魏"/>
            </a:endParaRPr>
          </a:p>
        </p:txBody>
      </p:sp>
      <p:sp>
        <p:nvSpPr>
          <p:cNvPr id="6151" name="TextBox 9"/>
          <p:cNvSpPr txBox="1">
            <a:spLocks noChangeArrowheads="1"/>
          </p:cNvSpPr>
          <p:nvPr/>
        </p:nvSpPr>
        <p:spPr bwMode="auto">
          <a:xfrm>
            <a:off x="0" y="3475289"/>
            <a:ext cx="25908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600" b="1" dirty="0">
                <a:solidFill>
                  <a:schemeClr val="bg1"/>
                </a:solidFill>
              </a:rPr>
              <a:t>Terrasses de contour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  <p:sp>
        <p:nvSpPr>
          <p:cNvPr id="6152" name="TextBox 10"/>
          <p:cNvSpPr txBox="1">
            <a:spLocks noChangeArrowheads="1"/>
          </p:cNvSpPr>
          <p:nvPr/>
        </p:nvSpPr>
        <p:spPr bwMode="auto">
          <a:xfrm>
            <a:off x="97571" y="5352833"/>
            <a:ext cx="274841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600" b="1" dirty="0">
                <a:solidFill>
                  <a:schemeClr val="bg1"/>
                </a:solidFill>
              </a:rPr>
              <a:t>Restauration des paysages forestiers</a:t>
            </a:r>
            <a:endParaRPr lang="zh-CN" altLang="en-US" sz="1500" b="1" dirty="0" smtClean="0">
              <a:solidFill>
                <a:schemeClr val="bg1"/>
              </a:solidFill>
            </a:endParaRPr>
          </a:p>
        </p:txBody>
      </p:sp>
      <p:pic>
        <p:nvPicPr>
          <p:cNvPr id="6153" name="Picture 1" descr="DSC_2027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914400"/>
            <a:ext cx="2971800" cy="198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" descr="DSC_1982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2691" y="762000"/>
            <a:ext cx="5398490" cy="35899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3" descr="IMG_614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309" y="2896092"/>
            <a:ext cx="2740640" cy="2056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7" name="TextBox 14"/>
          <p:cNvSpPr txBox="1">
            <a:spLocks noChangeArrowheads="1"/>
          </p:cNvSpPr>
          <p:nvPr/>
        </p:nvSpPr>
        <p:spPr bwMode="auto">
          <a:xfrm>
            <a:off x="2948557" y="4200144"/>
            <a:ext cx="282414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dirty="0">
                <a:solidFill>
                  <a:schemeClr val="bg1"/>
                </a:solidFill>
              </a:rPr>
              <a:t>Pastoral et la gestion des parcours</a:t>
            </a:r>
            <a:endParaRPr lang="en-US" dirty="0" smtClean="0">
              <a:solidFill>
                <a:schemeClr val="bg1"/>
              </a:solidFill>
            </a:endParaRPr>
          </a:p>
        </p:txBody>
      </p:sp>
      <p:sp>
        <p:nvSpPr>
          <p:cNvPr id="6158" name="TextBox 16"/>
          <p:cNvSpPr txBox="1">
            <a:spLocks noChangeArrowheads="1"/>
          </p:cNvSpPr>
          <p:nvPr/>
        </p:nvSpPr>
        <p:spPr bwMode="auto">
          <a:xfrm>
            <a:off x="246920" y="1219200"/>
            <a:ext cx="177962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b="1" dirty="0" err="1" smtClean="0">
                <a:solidFill>
                  <a:prstClr val="white"/>
                </a:solidFill>
              </a:rPr>
              <a:t>Agroforesterie</a:t>
            </a:r>
            <a:endParaRPr lang="en-US" b="1" dirty="0" smtClean="0">
              <a:solidFill>
                <a:prstClr val="white"/>
              </a:solidFill>
            </a:endParaRPr>
          </a:p>
        </p:txBody>
      </p:sp>
      <p:sp>
        <p:nvSpPr>
          <p:cNvPr id="6159" name="TextBox 14"/>
          <p:cNvSpPr txBox="1">
            <a:spLocks noChangeArrowheads="1"/>
          </p:cNvSpPr>
          <p:nvPr/>
        </p:nvSpPr>
        <p:spPr bwMode="auto">
          <a:xfrm>
            <a:off x="6187418" y="3352800"/>
            <a:ext cx="238093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2000" b="1" dirty="0">
                <a:solidFill>
                  <a:schemeClr val="bg1"/>
                </a:solidFill>
              </a:rPr>
              <a:t>Gestion des pâturages</a:t>
            </a:r>
            <a:endParaRPr lang="en-US" sz="2000" b="1" dirty="0" smtClean="0">
              <a:solidFill>
                <a:schemeClr val="bg1"/>
              </a:solidFill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142" y="4363246"/>
            <a:ext cx="3224738" cy="2418554"/>
          </a:xfrm>
          <a:prstGeom prst="rect">
            <a:avLst/>
          </a:prstGeom>
        </p:spPr>
      </p:pic>
      <p:sp>
        <p:nvSpPr>
          <p:cNvPr id="17" name="TextBox 9"/>
          <p:cNvSpPr txBox="1">
            <a:spLocks noChangeArrowheads="1"/>
          </p:cNvSpPr>
          <p:nvPr/>
        </p:nvSpPr>
        <p:spPr bwMode="auto">
          <a:xfrm>
            <a:off x="5885673" y="5198944"/>
            <a:ext cx="220107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fr-FR" sz="1600" b="1" dirty="0" smtClean="0">
                <a:solidFill>
                  <a:schemeClr val="bg1"/>
                </a:solidFill>
              </a:rPr>
              <a:t>Approches modèle </a:t>
            </a:r>
            <a:r>
              <a:rPr lang="fr-FR" sz="1600" b="1" dirty="0">
                <a:solidFill>
                  <a:schemeClr val="bg1"/>
                </a:solidFill>
              </a:rPr>
              <a:t>évolutif intégré</a:t>
            </a:r>
            <a:endParaRPr lang="zh-CN" altLang="en-US" sz="16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205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Stratégie</a:t>
            </a:r>
            <a:r>
              <a:rPr lang="en-US" dirty="0" smtClean="0"/>
              <a:t> pour la </a:t>
            </a:r>
            <a:r>
              <a:rPr lang="en-US" dirty="0" err="1" smtClean="0"/>
              <a:t>gestion</a:t>
            </a:r>
            <a:r>
              <a:rPr lang="en-US" dirty="0" smtClean="0"/>
              <a:t> durable des </a:t>
            </a:r>
            <a:r>
              <a:rPr lang="en-US" dirty="0" err="1" smtClean="0"/>
              <a:t>forêts</a:t>
            </a:r>
            <a:r>
              <a:rPr lang="en-US" dirty="0" smtClean="0"/>
              <a:t> pendant FEM-6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smtClean="0"/>
              <a:t>But </a:t>
            </a:r>
            <a:r>
              <a:rPr lang="en-US" dirty="0" smtClean="0"/>
              <a:t>: </a:t>
            </a:r>
            <a:r>
              <a:rPr lang="en-US" dirty="0" err="1" smtClean="0"/>
              <a:t>Obtenir</a:t>
            </a:r>
            <a:r>
              <a:rPr lang="en-US" dirty="0" smtClean="0"/>
              <a:t> des </a:t>
            </a:r>
            <a:r>
              <a:rPr lang="en-US" dirty="0" err="1" smtClean="0"/>
              <a:t>effets</a:t>
            </a:r>
            <a:r>
              <a:rPr lang="en-US" dirty="0" smtClean="0"/>
              <a:t> </a:t>
            </a:r>
            <a:r>
              <a:rPr lang="en-US" dirty="0" err="1" smtClean="0"/>
              <a:t>positifs</a:t>
            </a:r>
            <a:r>
              <a:rPr lang="en-US" dirty="0" smtClean="0"/>
              <a:t> multiples au plan </a:t>
            </a:r>
            <a:r>
              <a:rPr lang="en-US" dirty="0" err="1" smtClean="0"/>
              <a:t>environnemental</a:t>
            </a:r>
            <a:r>
              <a:rPr lang="en-US" dirty="0" smtClean="0"/>
              <a:t>, social et </a:t>
            </a:r>
            <a:r>
              <a:rPr lang="en-US" dirty="0" err="1" smtClean="0"/>
              <a:t>économique</a:t>
            </a:r>
            <a:r>
              <a:rPr lang="en-US" dirty="0" smtClean="0"/>
              <a:t> par </a:t>
            </a:r>
            <a:r>
              <a:rPr lang="en-US" dirty="0" err="1" smtClean="0"/>
              <a:t>l’amélioration</a:t>
            </a:r>
            <a:r>
              <a:rPr lang="en-US" dirty="0" smtClean="0"/>
              <a:t> de la </a:t>
            </a:r>
            <a:r>
              <a:rPr lang="en-US" dirty="0" err="1" smtClean="0"/>
              <a:t>gestion</a:t>
            </a:r>
            <a:r>
              <a:rPr lang="en-US" dirty="0" smtClean="0"/>
              <a:t> des </a:t>
            </a:r>
            <a:r>
              <a:rPr lang="en-US" dirty="0" err="1" smtClean="0"/>
              <a:t>forêts</a:t>
            </a:r>
            <a:r>
              <a:rPr lang="en-US" dirty="0" smtClean="0"/>
              <a:t> de </a:t>
            </a:r>
            <a:r>
              <a:rPr lang="en-US" dirty="0" err="1" smtClean="0"/>
              <a:t>tous</a:t>
            </a:r>
            <a:r>
              <a:rPr lang="en-US" dirty="0" smtClean="0"/>
              <a:t> types et des </a:t>
            </a:r>
            <a:r>
              <a:rPr lang="en-US" dirty="0" err="1" smtClean="0"/>
              <a:t>arbres</a:t>
            </a:r>
            <a:r>
              <a:rPr lang="en-US" dirty="0" smtClean="0"/>
              <a:t> hors </a:t>
            </a:r>
            <a:r>
              <a:rPr lang="en-US" dirty="0" err="1" smtClean="0"/>
              <a:t>forêt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625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en-US" dirty="0" err="1" smtClean="0"/>
              <a:t>Stratégie</a:t>
            </a:r>
            <a:r>
              <a:rPr lang="en-US" dirty="0" smtClean="0"/>
              <a:t> de </a:t>
            </a:r>
            <a:r>
              <a:rPr lang="en-US" dirty="0" err="1" smtClean="0"/>
              <a:t>gestion</a:t>
            </a:r>
            <a:r>
              <a:rPr lang="en-US" dirty="0" smtClean="0"/>
              <a:t> durable des </a:t>
            </a:r>
            <a:r>
              <a:rPr lang="en-US" dirty="0" err="1" smtClean="0"/>
              <a:t>forêts</a:t>
            </a:r>
            <a:r>
              <a:rPr lang="en-US" dirty="0" smtClean="0"/>
              <a:t> pour FEM-6 : </a:t>
            </a:r>
            <a:r>
              <a:rPr lang="en-US" dirty="0" err="1" smtClean="0"/>
              <a:t>Objectifs</a:t>
            </a:r>
            <a:r>
              <a:rPr lang="en-US" dirty="0" smtClean="0"/>
              <a:t> et </a:t>
            </a:r>
            <a:r>
              <a:rPr lang="en-US" dirty="0" err="1" smtClean="0"/>
              <a:t>programmes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en-US" b="1" dirty="0" smtClean="0"/>
          </a:p>
          <a:p>
            <a:pPr lvl="0"/>
            <a:r>
              <a:rPr lang="en-US" b="1" dirty="0" err="1" smtClean="0"/>
              <a:t>Maintenir</a:t>
            </a:r>
            <a:r>
              <a:rPr lang="en-US" b="1" dirty="0" smtClean="0"/>
              <a:t> les </a:t>
            </a:r>
            <a:r>
              <a:rPr lang="en-US" b="1" dirty="0" err="1" smtClean="0"/>
              <a:t>ressources</a:t>
            </a:r>
            <a:r>
              <a:rPr lang="en-US" b="1" dirty="0" smtClean="0"/>
              <a:t> </a:t>
            </a:r>
            <a:r>
              <a:rPr lang="en-US" b="1" dirty="0" err="1" smtClean="0"/>
              <a:t>forestières</a:t>
            </a:r>
            <a:endParaRPr lang="en-US" b="1" dirty="0" smtClean="0"/>
          </a:p>
          <a:p>
            <a:pPr lvl="1"/>
            <a:r>
              <a:rPr lang="en-US" sz="1800" dirty="0" err="1" smtClean="0"/>
              <a:t>Planification</a:t>
            </a:r>
            <a:r>
              <a:rPr lang="en-US" sz="1800" dirty="0" smtClean="0"/>
              <a:t> </a:t>
            </a:r>
            <a:r>
              <a:rPr lang="en-US" sz="1800" dirty="0" err="1" smtClean="0"/>
              <a:t>intégrée</a:t>
            </a:r>
            <a:r>
              <a:rPr lang="en-US" sz="1800" dirty="0" smtClean="0"/>
              <a:t> de </a:t>
            </a:r>
            <a:r>
              <a:rPr lang="en-US" sz="1800" dirty="0" err="1" smtClean="0"/>
              <a:t>l’utilisation</a:t>
            </a:r>
            <a:r>
              <a:rPr lang="en-US" sz="1800" dirty="0" smtClean="0"/>
              <a:t> des </a:t>
            </a:r>
            <a:r>
              <a:rPr lang="en-US" sz="1800" dirty="0" err="1" smtClean="0"/>
              <a:t>terres</a:t>
            </a:r>
            <a:endParaRPr lang="en-US" sz="1800" dirty="0"/>
          </a:p>
          <a:p>
            <a:pPr lvl="1"/>
            <a:r>
              <a:rPr lang="en-US" sz="1800" dirty="0"/>
              <a:t>Identification </a:t>
            </a:r>
            <a:r>
              <a:rPr lang="en-US" sz="1800" dirty="0" smtClean="0"/>
              <a:t>et </a:t>
            </a:r>
            <a:r>
              <a:rPr lang="en-US" sz="1800" dirty="0" err="1" smtClean="0"/>
              <a:t>suivi</a:t>
            </a:r>
            <a:r>
              <a:rPr lang="en-US" sz="1800" dirty="0" smtClean="0"/>
              <a:t> des </a:t>
            </a:r>
            <a:r>
              <a:rPr lang="en-US" sz="1800" dirty="0" err="1" smtClean="0"/>
              <a:t>forêts</a:t>
            </a:r>
            <a:r>
              <a:rPr lang="en-US" sz="1800" dirty="0" smtClean="0"/>
              <a:t> à haute </a:t>
            </a:r>
            <a:r>
              <a:rPr lang="en-US" sz="1800" dirty="0" err="1" smtClean="0"/>
              <a:t>valeur</a:t>
            </a:r>
            <a:r>
              <a:rPr lang="en-US" sz="1800" dirty="0" smtClean="0"/>
              <a:t> de conservation</a:t>
            </a:r>
            <a:endParaRPr lang="en-US" sz="1800" dirty="0"/>
          </a:p>
          <a:p>
            <a:pPr lvl="1"/>
            <a:r>
              <a:rPr lang="en-US" sz="1800" dirty="0" smtClean="0"/>
              <a:t>Identification et </a:t>
            </a:r>
            <a:r>
              <a:rPr lang="en-US" sz="1800" dirty="0" err="1" smtClean="0"/>
              <a:t>suivi</a:t>
            </a:r>
            <a:r>
              <a:rPr lang="en-US" sz="1800" dirty="0" smtClean="0"/>
              <a:t> de la </a:t>
            </a:r>
            <a:r>
              <a:rPr lang="en-US" sz="1800" dirty="0" err="1" smtClean="0"/>
              <a:t>disparition</a:t>
            </a:r>
            <a:r>
              <a:rPr lang="en-US" sz="1800" dirty="0" smtClean="0"/>
              <a:t> des </a:t>
            </a:r>
            <a:r>
              <a:rPr lang="en-US" sz="1800" dirty="0" err="1" smtClean="0"/>
              <a:t>forêts</a:t>
            </a:r>
            <a:endParaRPr lang="en-US" sz="1800" dirty="0"/>
          </a:p>
          <a:p>
            <a:pPr lvl="0"/>
            <a:r>
              <a:rPr lang="en-US" b="1" dirty="0" err="1" smtClean="0"/>
              <a:t>Développer</a:t>
            </a:r>
            <a:r>
              <a:rPr lang="en-US" b="1" dirty="0" smtClean="0"/>
              <a:t> la </a:t>
            </a:r>
            <a:r>
              <a:rPr lang="en-US" b="1" dirty="0" err="1" smtClean="0"/>
              <a:t>gestion</a:t>
            </a:r>
            <a:r>
              <a:rPr lang="en-US" b="1" dirty="0" smtClean="0"/>
              <a:t> </a:t>
            </a:r>
            <a:r>
              <a:rPr lang="en-US" b="1" dirty="0" err="1" smtClean="0"/>
              <a:t>forestière</a:t>
            </a:r>
            <a:endParaRPr lang="en-US" b="1" dirty="0" smtClean="0"/>
          </a:p>
          <a:p>
            <a:pPr lvl="1"/>
            <a:r>
              <a:rPr lang="en-US" sz="1800" dirty="0" err="1" smtClean="0"/>
              <a:t>Élaborer</a:t>
            </a:r>
            <a:r>
              <a:rPr lang="en-US" sz="1800" dirty="0" smtClean="0"/>
              <a:t> et </a:t>
            </a:r>
            <a:r>
              <a:rPr lang="en-US" sz="1800" dirty="0" err="1" smtClean="0"/>
              <a:t>appliquer</a:t>
            </a:r>
            <a:r>
              <a:rPr lang="en-US" sz="1800" dirty="0" smtClean="0"/>
              <a:t> des </a:t>
            </a:r>
            <a:r>
              <a:rPr lang="en-US" sz="1800" dirty="0" err="1" smtClean="0"/>
              <a:t>projets</a:t>
            </a:r>
            <a:r>
              <a:rPr lang="en-US" sz="1800" dirty="0" smtClean="0"/>
              <a:t> </a:t>
            </a:r>
            <a:r>
              <a:rPr lang="en-US" sz="1800" dirty="0" err="1" smtClean="0"/>
              <a:t>modèles</a:t>
            </a:r>
            <a:r>
              <a:rPr lang="en-US" sz="1800" dirty="0" smtClean="0"/>
              <a:t> de </a:t>
            </a:r>
            <a:r>
              <a:rPr lang="en-US" sz="1800" dirty="0" err="1" smtClean="0"/>
              <a:t>rémunération</a:t>
            </a:r>
            <a:r>
              <a:rPr lang="en-US" sz="1800" dirty="0" smtClean="0"/>
              <a:t> des services </a:t>
            </a:r>
            <a:r>
              <a:rPr lang="en-US" sz="1800" dirty="0" err="1" smtClean="0"/>
              <a:t>écologiques</a:t>
            </a:r>
            <a:endParaRPr lang="en-US" sz="1800" dirty="0"/>
          </a:p>
          <a:p>
            <a:pPr lvl="1"/>
            <a:r>
              <a:rPr lang="en-US" sz="1800" dirty="0" err="1" smtClean="0"/>
              <a:t>Développement</a:t>
            </a:r>
            <a:r>
              <a:rPr lang="en-US" sz="1800" dirty="0" smtClean="0"/>
              <a:t> des </a:t>
            </a:r>
            <a:r>
              <a:rPr lang="en-US" sz="1800" dirty="0" err="1" smtClean="0"/>
              <a:t>capacités</a:t>
            </a:r>
            <a:r>
              <a:rPr lang="en-US" sz="1800" dirty="0" smtClean="0"/>
              <a:t> des </a:t>
            </a:r>
            <a:r>
              <a:rPr lang="en-US" sz="1800" dirty="0" err="1" smtClean="0"/>
              <a:t>communautés</a:t>
            </a:r>
            <a:r>
              <a:rPr lang="en-US" sz="1800" dirty="0" smtClean="0"/>
              <a:t> locales en </a:t>
            </a:r>
            <a:r>
              <a:rPr lang="en-US" sz="1800" dirty="0" err="1" smtClean="0"/>
              <a:t>vue</a:t>
            </a:r>
            <a:r>
              <a:rPr lang="en-US" sz="1800" dirty="0" smtClean="0"/>
              <a:t> de la </a:t>
            </a:r>
            <a:r>
              <a:rPr lang="en-US" sz="1800" dirty="0" err="1" smtClean="0"/>
              <a:t>gestion</a:t>
            </a:r>
            <a:r>
              <a:rPr lang="en-US" sz="1800" dirty="0" smtClean="0"/>
              <a:t> durable des </a:t>
            </a:r>
            <a:r>
              <a:rPr lang="en-US" sz="1800" dirty="0" err="1" smtClean="0"/>
              <a:t>forêts</a:t>
            </a:r>
            <a:endParaRPr lang="en-US" sz="1800" dirty="0"/>
          </a:p>
          <a:p>
            <a:pPr lvl="1"/>
            <a:r>
              <a:rPr lang="en-US" sz="1800" dirty="0" err="1" smtClean="0"/>
              <a:t>Appuyer</a:t>
            </a:r>
            <a:r>
              <a:rPr lang="en-US" sz="1800" dirty="0" smtClean="0"/>
              <a:t> les </a:t>
            </a:r>
            <a:r>
              <a:rPr lang="en-US" sz="1800" dirty="0" err="1" smtClean="0"/>
              <a:t>mécanismes</a:t>
            </a:r>
            <a:r>
              <a:rPr lang="en-US" sz="1800" dirty="0" smtClean="0"/>
              <a:t> de </a:t>
            </a:r>
            <a:r>
              <a:rPr lang="en-US" sz="1800" dirty="0" err="1" smtClean="0"/>
              <a:t>financement</a:t>
            </a:r>
            <a:r>
              <a:rPr lang="en-US" sz="1800" dirty="0" smtClean="0"/>
              <a:t> durable en </a:t>
            </a:r>
            <a:r>
              <a:rPr lang="en-US" sz="1800" dirty="0" err="1" smtClean="0"/>
              <a:t>vue</a:t>
            </a:r>
            <a:r>
              <a:rPr lang="en-US" sz="1800" dirty="0" smtClean="0"/>
              <a:t> de la </a:t>
            </a:r>
            <a:r>
              <a:rPr lang="en-US" sz="1800" dirty="0" err="1" smtClean="0"/>
              <a:t>gestion</a:t>
            </a:r>
            <a:r>
              <a:rPr lang="en-US" sz="1800" dirty="0" smtClean="0"/>
              <a:t> durable des </a:t>
            </a:r>
            <a:r>
              <a:rPr lang="en-US" sz="1800" dirty="0" err="1" smtClean="0"/>
              <a:t>forêts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71366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err="1"/>
              <a:t>Stratégie</a:t>
            </a:r>
            <a:r>
              <a:rPr lang="en-US" dirty="0"/>
              <a:t> pour la </a:t>
            </a:r>
            <a:r>
              <a:rPr lang="en-US" dirty="0" err="1"/>
              <a:t>gestion</a:t>
            </a:r>
            <a:r>
              <a:rPr lang="en-US" dirty="0"/>
              <a:t> durable des </a:t>
            </a:r>
            <a:r>
              <a:rPr lang="en-US" dirty="0" err="1"/>
              <a:t>forêts</a:t>
            </a:r>
            <a:r>
              <a:rPr lang="en-US" dirty="0"/>
              <a:t> pendant FEM-6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525963"/>
          </a:xfrm>
        </p:spPr>
        <p:txBody>
          <a:bodyPr>
            <a:normAutofit/>
          </a:bodyPr>
          <a:lstStyle/>
          <a:p>
            <a:r>
              <a:rPr lang="en-US" b="1" dirty="0" err="1" smtClean="0"/>
              <a:t>Restaurer</a:t>
            </a:r>
            <a:r>
              <a:rPr lang="en-US" b="1" dirty="0" smtClean="0"/>
              <a:t> les </a:t>
            </a:r>
            <a:r>
              <a:rPr lang="en-US" b="1" dirty="0" err="1" smtClean="0"/>
              <a:t>écosystèmes</a:t>
            </a:r>
            <a:r>
              <a:rPr lang="en-US" b="1" dirty="0" smtClean="0"/>
              <a:t> </a:t>
            </a:r>
            <a:r>
              <a:rPr lang="en-US" b="1" dirty="0" err="1" smtClean="0"/>
              <a:t>forestiers</a:t>
            </a:r>
            <a:endParaRPr lang="en-US" b="1" dirty="0" smtClean="0"/>
          </a:p>
          <a:p>
            <a:pPr lvl="1"/>
            <a:r>
              <a:rPr lang="en-US" sz="1800" dirty="0" err="1" smtClean="0">
                <a:solidFill>
                  <a:prstClr val="black"/>
                </a:solidFill>
              </a:rPr>
              <a:t>Développer</a:t>
            </a:r>
            <a:r>
              <a:rPr lang="en-US" sz="1800" dirty="0" smtClean="0">
                <a:solidFill>
                  <a:prstClr val="black"/>
                </a:solidFill>
              </a:rPr>
              <a:t> les </a:t>
            </a:r>
            <a:r>
              <a:rPr lang="en-US" sz="1800" dirty="0" err="1" smtClean="0">
                <a:solidFill>
                  <a:prstClr val="black"/>
                </a:solidFill>
              </a:rPr>
              <a:t>capacités</a:t>
            </a:r>
            <a:r>
              <a:rPr lang="en-US" sz="1800" dirty="0" smtClean="0">
                <a:solidFill>
                  <a:prstClr val="black"/>
                </a:solidFill>
              </a:rPr>
              <a:t> techniques et </a:t>
            </a:r>
            <a:r>
              <a:rPr lang="en-US" sz="1800" dirty="0" err="1" smtClean="0">
                <a:solidFill>
                  <a:prstClr val="black"/>
                </a:solidFill>
              </a:rPr>
              <a:t>institutionnelles</a:t>
            </a:r>
            <a:r>
              <a:rPr lang="en-US" sz="1800" dirty="0" smtClean="0">
                <a:solidFill>
                  <a:prstClr val="black"/>
                </a:solidFill>
              </a:rPr>
              <a:t> en </a:t>
            </a:r>
            <a:r>
              <a:rPr lang="en-US" sz="1800" dirty="0" err="1" smtClean="0">
                <a:solidFill>
                  <a:prstClr val="black"/>
                </a:solidFill>
              </a:rPr>
              <a:t>vue</a:t>
            </a:r>
            <a:r>
              <a:rPr lang="en-US" sz="1800" dirty="0" smtClean="0">
                <a:solidFill>
                  <a:prstClr val="black"/>
                </a:solidFill>
              </a:rPr>
              <a:t> de </a:t>
            </a:r>
            <a:r>
              <a:rPr lang="en-US" sz="1800" dirty="0" err="1" smtClean="0">
                <a:solidFill>
                  <a:prstClr val="black"/>
                </a:solidFill>
              </a:rPr>
              <a:t>l’identification</a:t>
            </a:r>
            <a:r>
              <a:rPr lang="en-US" sz="1800" dirty="0" smtClean="0">
                <a:solidFill>
                  <a:prstClr val="black"/>
                </a:solidFill>
              </a:rPr>
              <a:t> des </a:t>
            </a:r>
            <a:r>
              <a:rPr lang="en-US" sz="1800" dirty="0" err="1" smtClean="0">
                <a:solidFill>
                  <a:prstClr val="black"/>
                </a:solidFill>
              </a:rPr>
              <a:t>paysages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</a:rPr>
              <a:t>forestiers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</a:rPr>
              <a:t>dégradés</a:t>
            </a:r>
            <a:r>
              <a:rPr lang="en-US" sz="1800" dirty="0" smtClean="0">
                <a:solidFill>
                  <a:prstClr val="black"/>
                </a:solidFill>
              </a:rPr>
              <a:t> et du </a:t>
            </a:r>
            <a:r>
              <a:rPr lang="en-US" sz="1800" dirty="0" err="1" smtClean="0">
                <a:solidFill>
                  <a:prstClr val="black"/>
                </a:solidFill>
              </a:rPr>
              <a:t>suivi</a:t>
            </a:r>
            <a:r>
              <a:rPr lang="en-US" sz="1800" dirty="0" smtClean="0">
                <a:solidFill>
                  <a:prstClr val="black"/>
                </a:solidFill>
              </a:rPr>
              <a:t> de la </a:t>
            </a:r>
            <a:r>
              <a:rPr lang="en-US" sz="1800" dirty="0" err="1" smtClean="0">
                <a:solidFill>
                  <a:prstClr val="black"/>
                </a:solidFill>
              </a:rPr>
              <a:t>restauration</a:t>
            </a:r>
            <a:r>
              <a:rPr lang="en-US" sz="1800" dirty="0" smtClean="0">
                <a:solidFill>
                  <a:prstClr val="black"/>
                </a:solidFill>
              </a:rPr>
              <a:t> des </a:t>
            </a:r>
            <a:r>
              <a:rPr lang="en-US" sz="1800" dirty="0" err="1" smtClean="0">
                <a:solidFill>
                  <a:prstClr val="black"/>
                </a:solidFill>
              </a:rPr>
              <a:t>forêts</a:t>
            </a:r>
            <a:endParaRPr lang="en-US" sz="1800" dirty="0">
              <a:solidFill>
                <a:prstClr val="black"/>
              </a:solidFill>
            </a:endParaRPr>
          </a:p>
          <a:p>
            <a:pPr lvl="1"/>
            <a:r>
              <a:rPr lang="en-US" sz="1800" dirty="0" err="1" smtClean="0">
                <a:solidFill>
                  <a:prstClr val="black"/>
                </a:solidFill>
              </a:rPr>
              <a:t>Intégrer</a:t>
            </a:r>
            <a:r>
              <a:rPr lang="en-US" sz="1800" dirty="0" smtClean="0">
                <a:solidFill>
                  <a:prstClr val="black"/>
                </a:solidFill>
              </a:rPr>
              <a:t> la </a:t>
            </a:r>
            <a:r>
              <a:rPr lang="en-US" sz="1800" dirty="0" err="1" smtClean="0">
                <a:solidFill>
                  <a:prstClr val="black"/>
                </a:solidFill>
              </a:rPr>
              <a:t>gestion</a:t>
            </a:r>
            <a:r>
              <a:rPr lang="en-US" sz="1800" dirty="0" smtClean="0">
                <a:solidFill>
                  <a:prstClr val="black"/>
                </a:solidFill>
              </a:rPr>
              <a:t> des plantations </a:t>
            </a:r>
            <a:r>
              <a:rPr lang="en-US" sz="1800" dirty="0" err="1" smtClean="0">
                <a:solidFill>
                  <a:prstClr val="black"/>
                </a:solidFill>
              </a:rPr>
              <a:t>dans</a:t>
            </a:r>
            <a:r>
              <a:rPr lang="en-US" sz="1800" dirty="0" smtClean="0">
                <a:solidFill>
                  <a:prstClr val="black"/>
                </a:solidFill>
              </a:rPr>
              <a:t> la remise en </a:t>
            </a:r>
            <a:r>
              <a:rPr lang="en-US" sz="1800" dirty="0" err="1" smtClean="0">
                <a:solidFill>
                  <a:prstClr val="black"/>
                </a:solidFill>
              </a:rPr>
              <a:t>état</a:t>
            </a:r>
            <a:r>
              <a:rPr lang="en-US" sz="1800" dirty="0" smtClean="0">
                <a:solidFill>
                  <a:prstClr val="black"/>
                </a:solidFill>
              </a:rPr>
              <a:t> des </a:t>
            </a:r>
            <a:r>
              <a:rPr lang="en-US" sz="1800" dirty="0" err="1" smtClean="0">
                <a:solidFill>
                  <a:prstClr val="black"/>
                </a:solidFill>
              </a:rPr>
              <a:t>paysages</a:t>
            </a:r>
            <a:r>
              <a:rPr lang="en-US" sz="1800" dirty="0" smtClean="0">
                <a:solidFill>
                  <a:prstClr val="black"/>
                </a:solidFill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</a:rPr>
              <a:t>forestiers</a:t>
            </a:r>
            <a:endParaRPr lang="en-US" sz="1800" dirty="0" smtClean="0">
              <a:solidFill>
                <a:prstClr val="black"/>
              </a:solidFill>
            </a:endParaRPr>
          </a:p>
          <a:p>
            <a:pPr marL="457200" lvl="1" indent="0">
              <a:buNone/>
            </a:pPr>
            <a:endParaRPr lang="en-US" b="1" dirty="0" smtClean="0"/>
          </a:p>
          <a:p>
            <a:pPr lvl="0"/>
            <a:r>
              <a:rPr lang="en-US" b="1" dirty="0" err="1" smtClean="0"/>
              <a:t>Développer</a:t>
            </a:r>
            <a:r>
              <a:rPr lang="en-US" b="1" dirty="0" smtClean="0"/>
              <a:t> la </a:t>
            </a:r>
            <a:r>
              <a:rPr lang="en-US" b="1" dirty="0" err="1" smtClean="0"/>
              <a:t>coopération</a:t>
            </a:r>
            <a:r>
              <a:rPr lang="en-US" b="1" dirty="0" smtClean="0"/>
              <a:t> </a:t>
            </a:r>
            <a:r>
              <a:rPr lang="en-US" b="1" dirty="0" err="1" smtClean="0"/>
              <a:t>régionale</a:t>
            </a:r>
            <a:r>
              <a:rPr lang="en-US" b="1" dirty="0" smtClean="0"/>
              <a:t> et </a:t>
            </a:r>
            <a:r>
              <a:rPr lang="en-US" b="1" dirty="0" err="1" smtClean="0"/>
              <a:t>mondiale</a:t>
            </a:r>
            <a:endParaRPr lang="en-US" b="1" dirty="0" smtClean="0"/>
          </a:p>
          <a:p>
            <a:pPr lvl="1"/>
            <a:r>
              <a:rPr lang="en-US" sz="1800" dirty="0" smtClean="0"/>
              <a:t>Participation du </a:t>
            </a:r>
            <a:r>
              <a:rPr lang="en-US" sz="1800" dirty="0" err="1" smtClean="0"/>
              <a:t>secteur</a:t>
            </a:r>
            <a:r>
              <a:rPr lang="en-US" sz="1800" dirty="0" smtClean="0"/>
              <a:t> </a:t>
            </a:r>
            <a:r>
              <a:rPr lang="en-US" sz="1800" dirty="0" err="1" smtClean="0"/>
              <a:t>privé</a:t>
            </a:r>
            <a:endParaRPr lang="en-US" sz="1800" dirty="0"/>
          </a:p>
          <a:p>
            <a:pPr lvl="1"/>
            <a:r>
              <a:rPr lang="en-US" sz="1800" dirty="0" smtClean="0"/>
              <a:t>Technologies </a:t>
            </a:r>
            <a:r>
              <a:rPr lang="en-US" sz="1800" dirty="0" err="1" smtClean="0"/>
              <a:t>mondiales</a:t>
            </a:r>
            <a:r>
              <a:rPr lang="en-US" sz="1800" dirty="0" smtClean="0"/>
              <a:t> au service des </a:t>
            </a:r>
            <a:r>
              <a:rPr lang="en-US" sz="1800" dirty="0" err="1" smtClean="0"/>
              <a:t>progrès</a:t>
            </a:r>
            <a:r>
              <a:rPr lang="en-US" sz="1800" dirty="0" smtClean="0"/>
              <a:t> </a:t>
            </a:r>
            <a:r>
              <a:rPr lang="en-US" sz="1800" dirty="0" err="1" smtClean="0"/>
              <a:t>dans</a:t>
            </a:r>
            <a:r>
              <a:rPr lang="en-US" sz="1800" dirty="0" smtClean="0"/>
              <a:t> les pays</a:t>
            </a:r>
            <a:endParaRPr lang="en-US" sz="1800" dirty="0"/>
          </a:p>
          <a:p>
            <a:pPr marL="0" lv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13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shrine.jpg"/>
          <p:cNvPicPr preferRelativeResize="0">
            <a:picLocks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66885" y="3657600"/>
            <a:ext cx="2828260" cy="1936898"/>
          </a:xfrm>
          <a:prstGeom prst="rect">
            <a:avLst/>
          </a:prstGeom>
        </p:spPr>
      </p:pic>
      <p:pic>
        <p:nvPicPr>
          <p:cNvPr id="10" name="Picture 9" descr="coco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040911" y="3581400"/>
            <a:ext cx="3115340" cy="2013098"/>
          </a:xfrm>
          <a:prstGeom prst="rect">
            <a:avLst/>
          </a:prstGeom>
        </p:spPr>
      </p:pic>
      <p:pic>
        <p:nvPicPr>
          <p:cNvPr id="4" name="Picture 3" descr="rwanda cow and tree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5991902" y="1676400"/>
            <a:ext cx="3024507" cy="2011680"/>
          </a:xfrm>
          <a:prstGeom prst="rect">
            <a:avLst/>
          </a:prstGeom>
        </p:spPr>
      </p:pic>
      <p:pic>
        <p:nvPicPr>
          <p:cNvPr id="5" name="Picture 4" descr="river through forest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2400" y="1676400"/>
            <a:ext cx="2996709" cy="2011680"/>
          </a:xfrm>
          <a:prstGeom prst="rect">
            <a:avLst/>
          </a:prstGeom>
        </p:spPr>
      </p:pic>
      <p:pic>
        <p:nvPicPr>
          <p:cNvPr id="6" name="Picture 5" descr="local building house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083439" y="1676400"/>
            <a:ext cx="3065418" cy="2011680"/>
          </a:xfrm>
          <a:prstGeom prst="rect">
            <a:avLst/>
          </a:prstGeom>
        </p:spPr>
      </p:pic>
      <p:pic>
        <p:nvPicPr>
          <p:cNvPr id="8" name="Picture 7" descr="bandsaw.jpg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77209" y="3657600"/>
            <a:ext cx="2895600" cy="194380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0310" y="533400"/>
            <a:ext cx="917167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fr-FR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Gestion</a:t>
            </a:r>
            <a:r>
              <a:rPr lang="fr-FR" sz="3600" dirty="0"/>
              <a:t> </a:t>
            </a:r>
            <a:r>
              <a:rPr lang="fr-FR" sz="36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des forêts pour de multiples avantages</a:t>
            </a:r>
            <a:endParaRPr lang="en-US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3">
                  <a:lumMod val="50000"/>
                </a:schemeClr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0638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Programmes signatures pour FEM-6</a:t>
            </a:r>
            <a:br>
              <a:rPr lang="fr-FR" dirty="0" smtClean="0"/>
            </a:b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990600"/>
            <a:ext cx="8229600" cy="4525963"/>
          </a:xfrm>
        </p:spPr>
        <p:txBody>
          <a:bodyPr/>
          <a:lstStyle/>
          <a:p>
            <a:r>
              <a:rPr lang="fr-FR" dirty="0" smtClean="0"/>
              <a:t>Programmes </a:t>
            </a:r>
            <a:r>
              <a:rPr lang="fr-FR" dirty="0" smtClean="0"/>
              <a:t>signatures</a:t>
            </a:r>
            <a:r>
              <a:rPr lang="fr-FR" dirty="0" smtClean="0"/>
              <a:t> = des solutions systémiques pour des conducteurs systémiques</a:t>
            </a:r>
          </a:p>
          <a:p>
            <a:r>
              <a:rPr lang="fr-FR" dirty="0" smtClean="0"/>
              <a:t>Cinq programmes </a:t>
            </a:r>
            <a:r>
              <a:rPr lang="fr-FR" dirty="0"/>
              <a:t>signatures proposés </a:t>
            </a:r>
            <a:r>
              <a:rPr lang="fr-FR" dirty="0" smtClean="0"/>
              <a:t>pour FEM-6</a:t>
            </a:r>
            <a:endParaRPr lang="en-US" dirty="0"/>
          </a:p>
          <a:p>
            <a:endParaRPr lang="en-US" dirty="0"/>
          </a:p>
          <a:p>
            <a:pPr marL="0" indent="0">
              <a:buNone/>
            </a:pPr>
            <a:r>
              <a:rPr lang="fr-FR" dirty="0" smtClean="0"/>
              <a:t>1</a:t>
            </a:r>
            <a:r>
              <a:rPr lang="fr-FR" dirty="0"/>
              <a:t>. Éviter </a:t>
            </a:r>
            <a:r>
              <a:rPr lang="fr-FR" dirty="0" smtClean="0"/>
              <a:t>le </a:t>
            </a:r>
            <a:r>
              <a:rPr lang="fr-FR" dirty="0"/>
              <a:t>dépérissement </a:t>
            </a:r>
            <a:r>
              <a:rPr lang="fr-FR" dirty="0" smtClean="0"/>
              <a:t> de l'Amazonie dépérissement</a:t>
            </a:r>
          </a:p>
          <a:p>
            <a:pPr marL="0" indent="0">
              <a:buNone/>
            </a:pPr>
            <a:r>
              <a:rPr lang="fr-FR" dirty="0" smtClean="0"/>
              <a:t>2</a:t>
            </a:r>
            <a:r>
              <a:rPr lang="fr-FR" dirty="0"/>
              <a:t>. </a:t>
            </a:r>
            <a:r>
              <a:rPr lang="fr-FR" dirty="0" smtClean="0"/>
              <a:t>Enlever les </a:t>
            </a:r>
            <a:r>
              <a:rPr lang="fr-FR" dirty="0"/>
              <a:t>forêts de la chaîne </a:t>
            </a:r>
            <a:r>
              <a:rPr lang="fr-FR" dirty="0" smtClean="0"/>
              <a:t>d'approvisionnement</a:t>
            </a:r>
          </a:p>
          <a:p>
            <a:pPr marL="0" indent="0">
              <a:buNone/>
            </a:pPr>
            <a:r>
              <a:rPr lang="fr-FR" dirty="0" smtClean="0"/>
              <a:t>3</a:t>
            </a:r>
            <a:r>
              <a:rPr lang="fr-FR" dirty="0"/>
              <a:t>. La sécurité alimentaire en Afrique </a:t>
            </a:r>
            <a:r>
              <a:rPr lang="fr-FR" dirty="0" smtClean="0"/>
              <a:t>sub-saharienne</a:t>
            </a:r>
          </a:p>
          <a:p>
            <a:pPr marL="0" indent="0">
              <a:buNone/>
            </a:pPr>
            <a:r>
              <a:rPr lang="fr-FR" dirty="0" smtClean="0"/>
              <a:t>4</a:t>
            </a:r>
            <a:r>
              <a:rPr lang="fr-FR" dirty="0"/>
              <a:t>. </a:t>
            </a:r>
            <a:r>
              <a:rPr lang="fr-FR" dirty="0" smtClean="0"/>
              <a:t>Pêches durables</a:t>
            </a:r>
          </a:p>
          <a:p>
            <a:pPr marL="0" indent="0">
              <a:buNone/>
            </a:pPr>
            <a:r>
              <a:rPr lang="fr-FR" dirty="0" smtClean="0"/>
              <a:t>5</a:t>
            </a:r>
            <a:r>
              <a:rPr lang="fr-FR" dirty="0"/>
              <a:t>. Villes Durables</a:t>
            </a:r>
            <a:endParaRPr lang="en-US" dirty="0"/>
          </a:p>
        </p:txBody>
      </p:sp>
      <p:pic>
        <p:nvPicPr>
          <p:cNvPr id="4" name="Picture 2" descr="http://www.evergreenre.com/Images/LockKey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419600"/>
            <a:ext cx="2159000" cy="1619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85249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977876"/>
              </p:ext>
            </p:extLst>
          </p:nvPr>
        </p:nvGraphicFramePr>
        <p:xfrm>
          <a:off x="2819400" y="990600"/>
          <a:ext cx="3498850" cy="4525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r:id="rId3" imgW="5829233" imgH="7543775" progId="AcroExch.Document.7">
                  <p:embed/>
                </p:oleObj>
              </mc:Choice>
              <mc:Fallback>
                <p:oleObj r:id="rId3" imgW="5829233" imgH="7543775" progId="AcroExch.Document.7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990600"/>
                        <a:ext cx="3498850" cy="45259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10338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28600"/>
            <a:ext cx="8915400" cy="914400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006600"/>
                </a:solidFill>
              </a:rPr>
              <a:t>Stratégie</a:t>
            </a:r>
            <a:r>
              <a:rPr lang="en-US" b="1" dirty="0" smtClean="0">
                <a:solidFill>
                  <a:srgbClr val="006600"/>
                </a:solidFill>
              </a:rPr>
              <a:t> pour le </a:t>
            </a:r>
            <a:r>
              <a:rPr lang="en-US" b="1" dirty="0" err="1" smtClean="0">
                <a:solidFill>
                  <a:srgbClr val="006600"/>
                </a:solidFill>
              </a:rPr>
              <a:t>domaine</a:t>
            </a:r>
            <a:r>
              <a:rPr lang="en-US" b="1" dirty="0" smtClean="0">
                <a:solidFill>
                  <a:srgbClr val="006600"/>
                </a:solidFill>
              </a:rPr>
              <a:t> </a:t>
            </a:r>
            <a:r>
              <a:rPr lang="en-US" b="1" dirty="0" err="1" smtClean="0">
                <a:solidFill>
                  <a:srgbClr val="006600"/>
                </a:solidFill>
              </a:rPr>
              <a:t>d’intervention</a:t>
            </a:r>
            <a:r>
              <a:rPr lang="en-US" b="1" dirty="0" smtClean="0">
                <a:solidFill>
                  <a:srgbClr val="006600"/>
                </a:solidFill>
              </a:rPr>
              <a:t> « </a:t>
            </a:r>
            <a:r>
              <a:rPr lang="en-US" b="1" dirty="0" err="1" smtClean="0">
                <a:solidFill>
                  <a:srgbClr val="006600"/>
                </a:solidFill>
              </a:rPr>
              <a:t>biodiversité</a:t>
            </a:r>
            <a:r>
              <a:rPr lang="en-US" b="1" dirty="0" smtClean="0">
                <a:solidFill>
                  <a:srgbClr val="006600"/>
                </a:solidFill>
              </a:rPr>
              <a:t> » pendant FEM-6</a:t>
            </a:r>
          </a:p>
        </p:txBody>
      </p:sp>
      <p:sp>
        <p:nvSpPr>
          <p:cNvPr id="5123" name="TextBox 48"/>
          <p:cNvSpPr txBox="1">
            <a:spLocks noChangeArrowheads="1"/>
          </p:cNvSpPr>
          <p:nvPr/>
        </p:nvSpPr>
        <p:spPr bwMode="auto">
          <a:xfrm>
            <a:off x="381000" y="1184731"/>
            <a:ext cx="8534400" cy="5109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endParaRPr lang="en-US" sz="2800" b="1" dirty="0" smtClean="0">
              <a:solidFill>
                <a:srgbClr val="006600"/>
              </a:solidFill>
            </a:endParaRPr>
          </a:p>
          <a:p>
            <a:pPr eaLnBrk="1" hangingPunct="1"/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>But 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: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Maintenir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la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biodiversité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d’importance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mondiale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et les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biens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et services écosystémiques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qu’elle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apporte</a:t>
            </a:r>
            <a:r>
              <a:rPr lang="en-US" sz="3200" dirty="0" smtClean="0">
                <a:solidFill>
                  <a:prstClr val="black"/>
                </a:solidFill>
                <a:latin typeface="Calibri"/>
              </a:rPr>
              <a:t> à la </a:t>
            </a:r>
            <a:r>
              <a:rPr lang="en-US" sz="3200" dirty="0" err="1" smtClean="0">
                <a:solidFill>
                  <a:prstClr val="black"/>
                </a:solidFill>
                <a:latin typeface="Calibri"/>
              </a:rPr>
              <a:t>société</a:t>
            </a:r>
            <a:r>
              <a:rPr lang="en-US" sz="2800" dirty="0" smtClean="0"/>
              <a:t>.</a:t>
            </a:r>
          </a:p>
          <a:p>
            <a:pPr eaLnBrk="1" hangingPunct="1"/>
            <a:endParaRPr lang="en-US" sz="2800" dirty="0" smtClean="0"/>
          </a:p>
          <a:p>
            <a:pPr eaLnBrk="1" hangingPunct="1"/>
            <a:r>
              <a:rPr lang="en-US" sz="2800" b="1" dirty="0" err="1" smtClean="0">
                <a:solidFill>
                  <a:prstClr val="black"/>
                </a:solidFill>
              </a:rPr>
              <a:t>Objectifs</a:t>
            </a:r>
            <a:r>
              <a:rPr lang="en-US" sz="2800" b="1" dirty="0" smtClean="0">
                <a:solidFill>
                  <a:prstClr val="black"/>
                </a:solidFill>
              </a:rPr>
              <a:t> : </a:t>
            </a:r>
          </a:p>
          <a:p>
            <a:pPr marL="1028700" lvl="1" eaLnBrk="1" hangingPunct="1">
              <a:buFont typeface="Arial" pitchFamily="34" charset="0"/>
              <a:buChar char="•"/>
            </a:pPr>
            <a:r>
              <a:rPr lang="en-US" dirty="0" err="1" smtClean="0">
                <a:solidFill>
                  <a:prstClr val="black"/>
                </a:solidFill>
              </a:rPr>
              <a:t>Renforcer</a:t>
            </a:r>
            <a:r>
              <a:rPr lang="en-US" dirty="0" smtClean="0">
                <a:solidFill>
                  <a:prstClr val="black"/>
                </a:solidFill>
              </a:rPr>
              <a:t> la </a:t>
            </a:r>
            <a:r>
              <a:rPr lang="en-US" dirty="0" err="1" smtClean="0">
                <a:solidFill>
                  <a:prstClr val="black"/>
                </a:solidFill>
              </a:rPr>
              <a:t>viabilité</a:t>
            </a:r>
            <a:r>
              <a:rPr lang="en-US" dirty="0" smtClean="0">
                <a:solidFill>
                  <a:prstClr val="black"/>
                </a:solidFill>
              </a:rPr>
              <a:t> des </a:t>
            </a:r>
            <a:r>
              <a:rPr lang="en-US" dirty="0" err="1" smtClean="0">
                <a:solidFill>
                  <a:prstClr val="black"/>
                </a:solidFill>
              </a:rPr>
              <a:t>réseaux</a:t>
            </a:r>
            <a:r>
              <a:rPr lang="en-US" dirty="0" smtClean="0">
                <a:solidFill>
                  <a:prstClr val="black"/>
                </a:solidFill>
              </a:rPr>
              <a:t> de zones protégées</a:t>
            </a:r>
            <a:r>
              <a:rPr lang="en-US" dirty="0" smtClean="0"/>
              <a:t>.</a:t>
            </a:r>
          </a:p>
          <a:p>
            <a:pPr marL="1028700" lvl="1" eaLnBrk="1" hangingPunct="1">
              <a:buFont typeface="Arial" pitchFamily="34" charset="0"/>
              <a:buChar char="•"/>
            </a:pPr>
            <a:r>
              <a:rPr lang="en-US" dirty="0" err="1" smtClean="0"/>
              <a:t>Réduire</a:t>
            </a:r>
            <a:r>
              <a:rPr lang="en-US" dirty="0" smtClean="0"/>
              <a:t> les menaces </a:t>
            </a:r>
            <a:r>
              <a:rPr lang="en-US" dirty="0" err="1" smtClean="0"/>
              <a:t>pesant</a:t>
            </a:r>
            <a:r>
              <a:rPr lang="en-US" dirty="0" smtClean="0"/>
              <a:t> </a:t>
            </a:r>
            <a:r>
              <a:rPr lang="en-US" dirty="0" err="1" smtClean="0"/>
              <a:t>sur</a:t>
            </a:r>
            <a:r>
              <a:rPr lang="en-US" dirty="0" smtClean="0"/>
              <a:t> la </a:t>
            </a:r>
            <a:r>
              <a:rPr lang="en-US" dirty="0" err="1" smtClean="0"/>
              <a:t>biodiversité</a:t>
            </a:r>
            <a:r>
              <a:rPr lang="en-US" dirty="0" smtClean="0"/>
              <a:t>.</a:t>
            </a:r>
          </a:p>
          <a:p>
            <a:pPr marL="1028700" lvl="1" eaLnBrk="1" hangingPunct="1">
              <a:buFont typeface="Arial" pitchFamily="34" charset="0"/>
              <a:buChar char="•"/>
            </a:pPr>
            <a:r>
              <a:rPr lang="en-US" dirty="0" err="1" smtClean="0"/>
              <a:t>Privilégier</a:t>
            </a:r>
            <a:r>
              <a:rPr lang="en-US" dirty="0" smtClean="0"/>
              <a:t> </a:t>
            </a:r>
            <a:r>
              <a:rPr lang="en-US" dirty="0" err="1" smtClean="0"/>
              <a:t>une</a:t>
            </a:r>
            <a:r>
              <a:rPr lang="en-US" dirty="0" smtClean="0"/>
              <a:t> </a:t>
            </a:r>
            <a:r>
              <a:rPr lang="en-US" dirty="0" err="1" smtClean="0"/>
              <a:t>utilisation</a:t>
            </a:r>
            <a:r>
              <a:rPr lang="en-US" dirty="0" smtClean="0"/>
              <a:t> durable de la </a:t>
            </a:r>
            <a:r>
              <a:rPr lang="en-US" dirty="0" err="1" smtClean="0"/>
              <a:t>biodiversité</a:t>
            </a:r>
            <a:r>
              <a:rPr lang="en-US" dirty="0" smtClean="0"/>
              <a:t>. </a:t>
            </a:r>
          </a:p>
          <a:p>
            <a:pPr marL="1028700" lvl="1" eaLnBrk="1" hangingPunct="1">
              <a:buFont typeface="Arial" pitchFamily="34" charset="0"/>
              <a:buChar char="•"/>
            </a:pPr>
            <a:r>
              <a:rPr lang="en-US" dirty="0" err="1" smtClean="0"/>
              <a:t>Intégrer</a:t>
            </a:r>
            <a:r>
              <a:rPr lang="en-US" dirty="0" smtClean="0"/>
              <a:t> la </a:t>
            </a:r>
            <a:r>
              <a:rPr lang="en-US" dirty="0" err="1" smtClean="0"/>
              <a:t>préservation</a:t>
            </a:r>
            <a:r>
              <a:rPr lang="en-US" dirty="0" smtClean="0"/>
              <a:t> et </a:t>
            </a:r>
            <a:r>
              <a:rPr lang="en-US" dirty="0" err="1" smtClean="0"/>
              <a:t>l’utilisation</a:t>
            </a:r>
            <a:r>
              <a:rPr lang="en-US" dirty="0" smtClean="0"/>
              <a:t> durable de la </a:t>
            </a:r>
            <a:r>
              <a:rPr lang="en-US" dirty="0" err="1" smtClean="0"/>
              <a:t>biodiversité</a:t>
            </a:r>
            <a:r>
              <a:rPr lang="en-US" dirty="0" smtClean="0"/>
              <a:t> </a:t>
            </a:r>
            <a:r>
              <a:rPr lang="en-US" dirty="0" err="1" smtClean="0"/>
              <a:t>dans</a:t>
            </a:r>
            <a:r>
              <a:rPr lang="en-US" dirty="0" smtClean="0"/>
              <a:t> les </a:t>
            </a:r>
            <a:r>
              <a:rPr lang="en-US" dirty="0" err="1" smtClean="0"/>
              <a:t>secteurs</a:t>
            </a:r>
            <a:r>
              <a:rPr lang="en-US" dirty="0" smtClean="0"/>
              <a:t> et les </a:t>
            </a:r>
            <a:r>
              <a:rPr lang="en-US" dirty="0" err="1" smtClean="0"/>
              <a:t>espaces</a:t>
            </a:r>
            <a:r>
              <a:rPr lang="en-US" dirty="0" smtClean="0"/>
              <a:t> </a:t>
            </a:r>
            <a:r>
              <a:rPr lang="en-US" dirty="0" err="1" smtClean="0"/>
              <a:t>terrestres</a:t>
            </a:r>
            <a:r>
              <a:rPr lang="en-US" dirty="0" smtClean="0"/>
              <a:t> et </a:t>
            </a:r>
            <a:r>
              <a:rPr lang="en-US" dirty="0" err="1" smtClean="0"/>
              <a:t>marins</a:t>
            </a:r>
            <a:r>
              <a:rPr lang="en-US" dirty="0" smtClean="0"/>
              <a:t> de production.</a:t>
            </a:r>
            <a:endParaRPr lang="en-US" dirty="0"/>
          </a:p>
          <a:p>
            <a:pPr marL="1200150" lvl="1" indent="-457200" eaLnBrk="1" hangingPunct="1">
              <a:buFont typeface="Arial" pitchFamily="34" charset="0"/>
              <a:buChar char="•"/>
            </a:pPr>
            <a:endParaRPr lang="en-US" sz="2800" b="1" dirty="0" smtClean="0">
              <a:solidFill>
                <a:prstClr val="black"/>
              </a:solidFill>
            </a:endParaRPr>
          </a:p>
          <a:p>
            <a:pPr eaLnBrk="1" hangingPunct="1"/>
            <a:endParaRPr lang="en-US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118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24204"/>
            <a:ext cx="6610350" cy="661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68888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08207"/>
            <a:ext cx="7924800" cy="1143000"/>
          </a:xfrm>
        </p:spPr>
        <p:txBody>
          <a:bodyPr/>
          <a:lstStyle/>
          <a:p>
            <a:pPr eaLnBrk="1" hangingPunct="1"/>
            <a:r>
              <a:rPr lang="fr-F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Relever les défis</a:t>
            </a:r>
            <a:r>
              <a:rPr lang="fr-FR" sz="3200" dirty="0" smtClean="0"/>
              <a:t> </a:t>
            </a:r>
            <a:r>
              <a:rPr lang="fr-F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des</a:t>
            </a:r>
            <a:r>
              <a:rPr lang="fr-FR" sz="3200" dirty="0" smtClean="0"/>
              <a:t> </a:t>
            </a:r>
            <a:r>
              <a:rPr lang="fr-FR" sz="3200" b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accent2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  <a:cs typeface="+mn-cs"/>
              </a:rPr>
              <a:t>principaux facteurs de la perte de la biodiversité</a:t>
            </a:r>
            <a:endParaRPr lang="fr-FR" sz="32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chemeClr val="accent2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4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230029"/>
            <a:ext cx="3688237" cy="2308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6" descr="http://i.livescience.com/images/i/000/024/038/iFF/PythonbigoneMikeRochford.jpg?1327946029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45029"/>
            <a:ext cx="3439681" cy="229312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://images.nationalgeographic.com/wpf/media-live/photos/000/131/cache/conflict03-pollution-china_13151_600x450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38151"/>
            <a:ext cx="3439681" cy="23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static.guim.co.uk/sys-images/Guardian/Pix/audio/video/2012/12/11/1355242677279/Ivory-005.jp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192" y="3532078"/>
            <a:ext cx="3671386" cy="2376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40808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74638"/>
            <a:ext cx="8686800" cy="1143000"/>
          </a:xfrm>
        </p:spPr>
        <p:txBody>
          <a:bodyPr/>
          <a:lstStyle/>
          <a:p>
            <a:r>
              <a:rPr lang="en-US" dirty="0" err="1" smtClean="0">
                <a:solidFill>
                  <a:schemeClr val="tx2"/>
                </a:solidFill>
              </a:rPr>
              <a:t>Stratégie</a:t>
            </a:r>
            <a:r>
              <a:rPr lang="en-US" dirty="0" smtClean="0">
                <a:solidFill>
                  <a:schemeClr val="tx2"/>
                </a:solidFill>
              </a:rPr>
              <a:t> pour le </a:t>
            </a:r>
            <a:r>
              <a:rPr lang="en-US" dirty="0" err="1" smtClean="0">
                <a:solidFill>
                  <a:schemeClr val="tx2"/>
                </a:solidFill>
              </a:rPr>
              <a:t>domaine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d’intervention</a:t>
            </a:r>
            <a:r>
              <a:rPr lang="en-US" dirty="0" smtClean="0">
                <a:solidFill>
                  <a:schemeClr val="tx2"/>
                </a:solidFill>
              </a:rPr>
              <a:t> « </a:t>
            </a:r>
            <a:r>
              <a:rPr lang="en-US" dirty="0" err="1" smtClean="0">
                <a:solidFill>
                  <a:schemeClr val="tx2"/>
                </a:solidFill>
              </a:rPr>
              <a:t>eaux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dirty="0" err="1" smtClean="0">
                <a:solidFill>
                  <a:schemeClr val="tx2"/>
                </a:solidFill>
              </a:rPr>
              <a:t>internationales</a:t>
            </a:r>
            <a:r>
              <a:rPr lang="en-US" dirty="0" smtClean="0">
                <a:solidFill>
                  <a:schemeClr val="tx2"/>
                </a:solidFill>
              </a:rPr>
              <a:t> » pendant FEM-6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b="1" dirty="0" smtClean="0"/>
          </a:p>
          <a:p>
            <a:r>
              <a:rPr lang="en-US" sz="3200" b="1" dirty="0" smtClean="0"/>
              <a:t>But :</a:t>
            </a:r>
            <a:r>
              <a:rPr lang="en-US" sz="3200" dirty="0" smtClean="0"/>
              <a:t> </a:t>
            </a:r>
            <a:r>
              <a:rPr lang="en-US" sz="3200" dirty="0" err="1" smtClean="0"/>
              <a:t>Promouvoir</a:t>
            </a:r>
            <a:r>
              <a:rPr lang="en-US" sz="3200" dirty="0" smtClean="0"/>
              <a:t> la </a:t>
            </a:r>
            <a:r>
              <a:rPr lang="en-US" sz="3200" dirty="0" err="1" smtClean="0"/>
              <a:t>gestion</a:t>
            </a:r>
            <a:r>
              <a:rPr lang="en-US" sz="3200" dirty="0" smtClean="0"/>
              <a:t> collective des </a:t>
            </a:r>
            <a:r>
              <a:rPr lang="en-US" sz="3200" dirty="0" err="1" smtClean="0"/>
              <a:t>réseaux</a:t>
            </a:r>
            <a:r>
              <a:rPr lang="en-US" sz="3200" dirty="0" smtClean="0"/>
              <a:t> </a:t>
            </a:r>
            <a:r>
              <a:rPr lang="en-US" sz="3200" dirty="0" err="1" smtClean="0"/>
              <a:t>hydrographiques</a:t>
            </a:r>
            <a:r>
              <a:rPr lang="en-US" sz="3200" dirty="0" smtClean="0"/>
              <a:t> </a:t>
            </a:r>
            <a:r>
              <a:rPr lang="en-US" sz="3200" dirty="0" err="1" smtClean="0"/>
              <a:t>transnationaux</a:t>
            </a:r>
            <a:r>
              <a:rPr lang="en-US" sz="3200" dirty="0" smtClean="0"/>
              <a:t> et </a:t>
            </a:r>
            <a:r>
              <a:rPr lang="en-US" sz="3200" dirty="0" err="1" smtClean="0"/>
              <a:t>favoriser</a:t>
            </a:r>
            <a:r>
              <a:rPr lang="en-US" sz="3200" dirty="0" smtClean="0"/>
              <a:t> les </a:t>
            </a:r>
            <a:r>
              <a:rPr lang="en-US" sz="3200" dirty="0" err="1" smtClean="0"/>
              <a:t>réformes</a:t>
            </a:r>
            <a:r>
              <a:rPr lang="en-US" sz="3200" dirty="0" smtClean="0"/>
              <a:t> </a:t>
            </a:r>
            <a:r>
              <a:rPr lang="en-US" sz="3200" dirty="0" err="1" smtClean="0"/>
              <a:t>politiques</a:t>
            </a:r>
            <a:r>
              <a:rPr lang="en-US" sz="3200" dirty="0" smtClean="0"/>
              <a:t>, </a:t>
            </a:r>
            <a:r>
              <a:rPr lang="en-US" sz="3200" dirty="0" err="1" smtClean="0"/>
              <a:t>juridiques</a:t>
            </a:r>
            <a:r>
              <a:rPr lang="en-US" sz="3200" dirty="0" smtClean="0"/>
              <a:t> et </a:t>
            </a:r>
            <a:r>
              <a:rPr lang="en-US" sz="3200" dirty="0" err="1" smtClean="0"/>
              <a:t>institutionnelles</a:t>
            </a:r>
            <a:r>
              <a:rPr lang="en-US" sz="3200" dirty="0" smtClean="0"/>
              <a:t> </a:t>
            </a:r>
            <a:r>
              <a:rPr lang="en-US" sz="3200" dirty="0" err="1" smtClean="0"/>
              <a:t>ainsi</a:t>
            </a:r>
            <a:r>
              <a:rPr lang="en-US" sz="3200" dirty="0" smtClean="0"/>
              <a:t> </a:t>
            </a:r>
            <a:r>
              <a:rPr lang="en-US" sz="3200" dirty="0" err="1" smtClean="0"/>
              <a:t>que</a:t>
            </a:r>
            <a:r>
              <a:rPr lang="en-US" sz="3200" dirty="0" smtClean="0"/>
              <a:t> les </a:t>
            </a:r>
            <a:r>
              <a:rPr lang="en-US" sz="3200" dirty="0" err="1" smtClean="0"/>
              <a:t>investissements</a:t>
            </a:r>
            <a:r>
              <a:rPr lang="en-US" sz="3200" dirty="0" smtClean="0"/>
              <a:t> </a:t>
            </a:r>
            <a:r>
              <a:rPr lang="en-US" sz="3200" dirty="0" err="1" smtClean="0"/>
              <a:t>visant</a:t>
            </a:r>
            <a:r>
              <a:rPr lang="en-US" sz="3200" dirty="0" smtClean="0"/>
              <a:t> </a:t>
            </a:r>
            <a:r>
              <a:rPr lang="en-US" sz="3200" dirty="0" err="1" smtClean="0"/>
              <a:t>l’utilisation</a:t>
            </a:r>
            <a:r>
              <a:rPr lang="en-US" sz="3200" dirty="0" smtClean="0"/>
              <a:t> durable et le </a:t>
            </a:r>
            <a:r>
              <a:rPr lang="en-US" sz="3200" dirty="0" err="1" smtClean="0"/>
              <a:t>maintien</a:t>
            </a:r>
            <a:r>
              <a:rPr lang="en-US" sz="3200" dirty="0" smtClean="0"/>
              <a:t> des services écosystémiques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4058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825142"/>
            <a:ext cx="7620000" cy="4889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ounded Rectangle 6"/>
          <p:cNvSpPr/>
          <p:nvPr/>
        </p:nvSpPr>
        <p:spPr>
          <a:xfrm>
            <a:off x="990600" y="1066801"/>
            <a:ext cx="2070652" cy="1376771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Objectif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1</a:t>
            </a: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Encourager la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gestion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durable des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eaux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transnationales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352800" y="1066801"/>
            <a:ext cx="2209800" cy="1323846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400" kern="0" dirty="0" err="1">
                <a:solidFill>
                  <a:sysClr val="window" lastClr="FFFFFF"/>
                </a:solidFill>
              </a:rPr>
              <a:t>Objectif</a:t>
            </a:r>
            <a:r>
              <a:rPr lang="en-US" sz="1400" kern="0" dirty="0">
                <a:solidFill>
                  <a:sysClr val="window" lastClr="FFFFFF"/>
                </a:solidFill>
              </a:rPr>
              <a:t> </a:t>
            </a:r>
            <a:r>
              <a:rPr lang="en-US" sz="1400" dirty="0" smtClean="0"/>
              <a:t>2 :  </a:t>
            </a:r>
            <a:r>
              <a:rPr lang="en-US" sz="1400" dirty="0" err="1" smtClean="0"/>
              <a:t>Équilibrer</a:t>
            </a:r>
            <a:r>
              <a:rPr lang="en-US" sz="1400" dirty="0" smtClean="0"/>
              <a:t> les </a:t>
            </a:r>
            <a:r>
              <a:rPr lang="en-US" sz="1400" dirty="0" err="1" smtClean="0"/>
              <a:t>utilisations</a:t>
            </a:r>
            <a:r>
              <a:rPr lang="en-US" sz="1400" dirty="0" smtClean="0"/>
              <a:t> </a:t>
            </a:r>
            <a:r>
              <a:rPr lang="en-US" sz="1400" dirty="0" err="1" smtClean="0"/>
              <a:t>concurrentes</a:t>
            </a:r>
            <a:r>
              <a:rPr lang="en-US" sz="1400" dirty="0" smtClean="0"/>
              <a:t> de </a:t>
            </a:r>
            <a:r>
              <a:rPr lang="en-US" sz="1400" dirty="0" err="1" smtClean="0"/>
              <a:t>l’eau</a:t>
            </a:r>
            <a:r>
              <a:rPr lang="en-US" sz="1400" dirty="0" smtClean="0"/>
              <a:t> </a:t>
            </a:r>
            <a:r>
              <a:rPr lang="en-US" sz="1400" dirty="0" err="1" smtClean="0"/>
              <a:t>dans</a:t>
            </a:r>
            <a:r>
              <a:rPr lang="en-US" sz="1400" dirty="0" smtClean="0"/>
              <a:t> la </a:t>
            </a:r>
            <a:r>
              <a:rPr lang="en-US" sz="1400" dirty="0" err="1" smtClean="0"/>
              <a:t>gestion</a:t>
            </a:r>
            <a:r>
              <a:rPr lang="en-US" sz="1400" dirty="0" smtClean="0"/>
              <a:t> des </a:t>
            </a:r>
            <a:r>
              <a:rPr lang="en-US" sz="1400" dirty="0" err="1" smtClean="0"/>
              <a:t>eaux</a:t>
            </a:r>
            <a:r>
              <a:rPr lang="en-US" sz="1400" dirty="0" smtClean="0"/>
              <a:t> </a:t>
            </a:r>
            <a:r>
              <a:rPr lang="en-US" sz="1400" dirty="0" err="1" smtClean="0"/>
              <a:t>transnationales</a:t>
            </a:r>
            <a:r>
              <a:rPr lang="en-US" sz="1400" dirty="0" smtClean="0"/>
              <a:t> </a:t>
            </a:r>
            <a:r>
              <a:rPr lang="en-US" sz="1400" dirty="0" err="1" smtClean="0"/>
              <a:t>souterraines</a:t>
            </a:r>
            <a:r>
              <a:rPr lang="en-US" sz="1400" dirty="0" smtClean="0"/>
              <a:t> et de surface</a:t>
            </a:r>
            <a:endParaRPr lang="en-US" sz="1100" dirty="0"/>
          </a:p>
        </p:txBody>
      </p:sp>
      <p:sp>
        <p:nvSpPr>
          <p:cNvPr id="9" name="Rounded Rectangle 8"/>
          <p:cNvSpPr/>
          <p:nvPr/>
        </p:nvSpPr>
        <p:spPr>
          <a:xfrm>
            <a:off x="5791200" y="1066800"/>
            <a:ext cx="2286000" cy="1376772"/>
          </a:xfrm>
          <a:prstGeom prst="roundRect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>
              <a:defRPr/>
            </a:pPr>
            <a:r>
              <a:rPr lang="en-US" sz="1400" kern="0" dirty="0" err="1">
                <a:solidFill>
                  <a:sysClr val="window" lastClr="FFFFFF"/>
                </a:solidFill>
              </a:rPr>
              <a:t>Objectif</a:t>
            </a:r>
            <a:r>
              <a:rPr lang="en-US" sz="1400" kern="0" dirty="0">
                <a:solidFill>
                  <a:sysClr val="window" lastClr="FFFFFF"/>
                </a:solidFill>
              </a:rPr>
              <a:t> </a:t>
            </a:r>
            <a:r>
              <a:rPr lang="en-US" sz="1400" kern="0" dirty="0" smtClean="0">
                <a:solidFill>
                  <a:sysClr val="window" lastClr="FFFFFF"/>
                </a:solidFill>
              </a:rPr>
              <a:t>3 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Reconstituer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les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pêcheries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marines,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restaurer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protéger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les habitats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côtiers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réduire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la pollution des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côtes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des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grands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écosystèmes</a:t>
            </a:r>
            <a:r>
              <a:rPr kumimoji="0" 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US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marins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3000" y="2590800"/>
            <a:ext cx="1828800" cy="1371599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100" dirty="0"/>
              <a:t> 1.1:   </a:t>
            </a:r>
            <a:r>
              <a:rPr lang="en-US" sz="1100" dirty="0" err="1" smtClean="0"/>
              <a:t>Favoriser</a:t>
            </a:r>
            <a:r>
              <a:rPr lang="en-US" sz="1100" dirty="0" smtClean="0"/>
              <a:t> la </a:t>
            </a:r>
            <a:r>
              <a:rPr lang="en-US" sz="1100" dirty="0" err="1" smtClean="0"/>
              <a:t>coopération</a:t>
            </a:r>
            <a:r>
              <a:rPr lang="en-US" sz="1100" dirty="0" smtClean="0"/>
              <a:t> pour </a:t>
            </a:r>
            <a:r>
              <a:rPr lang="en-US" sz="1100" dirty="0" err="1" smtClean="0"/>
              <a:t>l’utilisation</a:t>
            </a:r>
            <a:r>
              <a:rPr lang="en-US" sz="1100" dirty="0" smtClean="0"/>
              <a:t> durable des </a:t>
            </a:r>
            <a:r>
              <a:rPr lang="en-US" sz="1100" dirty="0" err="1" smtClean="0"/>
              <a:t>systèmes</a:t>
            </a:r>
            <a:r>
              <a:rPr lang="en-US" sz="1100" dirty="0" smtClean="0"/>
              <a:t> </a:t>
            </a:r>
            <a:r>
              <a:rPr lang="en-US" sz="1100" dirty="0" err="1" smtClean="0"/>
              <a:t>hydrographiques</a:t>
            </a:r>
            <a:r>
              <a:rPr lang="en-US" sz="1100" dirty="0" smtClean="0"/>
              <a:t> </a:t>
            </a:r>
            <a:r>
              <a:rPr lang="en-US" sz="1100" dirty="0" err="1" smtClean="0"/>
              <a:t>transnationaux</a:t>
            </a:r>
            <a:r>
              <a:rPr lang="en-US" sz="1100" dirty="0" smtClean="0"/>
              <a:t> et la </a:t>
            </a:r>
            <a:r>
              <a:rPr lang="en-US" sz="1100" dirty="0" err="1" smtClean="0"/>
              <a:t>croissance</a:t>
            </a:r>
            <a:r>
              <a:rPr lang="en-US" sz="1100" dirty="0" smtClean="0"/>
              <a:t> </a:t>
            </a:r>
            <a:r>
              <a:rPr lang="en-US" sz="1100" dirty="0" err="1" smtClean="0"/>
              <a:t>économique</a:t>
            </a:r>
            <a:endParaRPr lang="en-US" sz="1100" dirty="0"/>
          </a:p>
        </p:txBody>
      </p:sp>
      <p:sp>
        <p:nvSpPr>
          <p:cNvPr id="11" name="Rectangle 10"/>
          <p:cNvSpPr/>
          <p:nvPr/>
        </p:nvSpPr>
        <p:spPr>
          <a:xfrm>
            <a:off x="1143000" y="4114800"/>
            <a:ext cx="1828800" cy="12954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100" dirty="0"/>
              <a:t>1.2 </a:t>
            </a:r>
            <a:r>
              <a:rPr lang="en-US" sz="1100" dirty="0" err="1" smtClean="0"/>
              <a:t>Développer</a:t>
            </a:r>
            <a:r>
              <a:rPr lang="en-US" sz="1100" dirty="0" smtClean="0"/>
              <a:t> la </a:t>
            </a:r>
            <a:r>
              <a:rPr lang="en-US" sz="1100" dirty="0" err="1" smtClean="0"/>
              <a:t>résilience</a:t>
            </a:r>
            <a:r>
              <a:rPr lang="en-US" sz="1100" dirty="0" smtClean="0"/>
              <a:t> et le flux de services écosystémiques  </a:t>
            </a:r>
            <a:r>
              <a:rPr lang="en-US" sz="1100" dirty="0" err="1" smtClean="0"/>
              <a:t>dans</a:t>
            </a:r>
            <a:r>
              <a:rPr lang="en-US" sz="1100" dirty="0" smtClean="0"/>
              <a:t> les </a:t>
            </a:r>
            <a:r>
              <a:rPr lang="en-US" sz="1100" dirty="0" err="1" smtClean="0"/>
              <a:t>contextes</a:t>
            </a:r>
            <a:r>
              <a:rPr lang="en-US" sz="1100" dirty="0" smtClean="0"/>
              <a:t> </a:t>
            </a:r>
            <a:r>
              <a:rPr lang="en-US" sz="1100" dirty="0" err="1" smtClean="0"/>
              <a:t>caractérisés</a:t>
            </a:r>
            <a:r>
              <a:rPr lang="en-US" sz="1100" dirty="0" smtClean="0"/>
              <a:t> par la </a:t>
            </a:r>
            <a:r>
              <a:rPr lang="en-US" sz="1100" dirty="0" err="1" smtClean="0"/>
              <a:t>fonte</a:t>
            </a:r>
            <a:r>
              <a:rPr lang="en-US" sz="1100" dirty="0" smtClean="0"/>
              <a:t> des glaciers de haute altitude</a:t>
            </a:r>
            <a:endParaRPr lang="en-US" sz="1100" dirty="0"/>
          </a:p>
        </p:txBody>
      </p:sp>
      <p:sp>
        <p:nvSpPr>
          <p:cNvPr id="12" name="Rectangle 11"/>
          <p:cNvSpPr/>
          <p:nvPr/>
        </p:nvSpPr>
        <p:spPr>
          <a:xfrm>
            <a:off x="3505200" y="2703230"/>
            <a:ext cx="2057400" cy="103057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100" dirty="0" smtClean="0"/>
              <a:t>   2.1 </a:t>
            </a:r>
            <a:r>
              <a:rPr lang="en-US" sz="1100" dirty="0" err="1" smtClean="0"/>
              <a:t>Favoriser</a:t>
            </a:r>
            <a:r>
              <a:rPr lang="en-US" sz="1100" dirty="0" smtClean="0"/>
              <a:t> la </a:t>
            </a:r>
            <a:r>
              <a:rPr lang="en-US" sz="1100" dirty="0" err="1" smtClean="0"/>
              <a:t>gestion</a:t>
            </a:r>
            <a:r>
              <a:rPr lang="en-US" sz="1100" dirty="0" smtClean="0"/>
              <a:t> </a:t>
            </a:r>
            <a:r>
              <a:rPr lang="en-US" sz="1100" dirty="0" err="1" smtClean="0"/>
              <a:t>combinée</a:t>
            </a:r>
            <a:r>
              <a:rPr lang="en-US" sz="1100" dirty="0" smtClean="0"/>
              <a:t> des </a:t>
            </a:r>
            <a:r>
              <a:rPr lang="en-US" sz="1100" dirty="0" err="1" smtClean="0"/>
              <a:t>eaux</a:t>
            </a:r>
            <a:r>
              <a:rPr lang="en-US" sz="1100" dirty="0" smtClean="0"/>
              <a:t> de surface et des </a:t>
            </a:r>
            <a:r>
              <a:rPr lang="en-US" sz="1100" dirty="0" err="1" smtClean="0"/>
              <a:t>eaux</a:t>
            </a:r>
            <a:r>
              <a:rPr lang="en-US" sz="1100" dirty="0" smtClean="0"/>
              <a:t> </a:t>
            </a:r>
            <a:r>
              <a:rPr lang="en-US" sz="1100" dirty="0" err="1" smtClean="0"/>
              <a:t>souterraines</a:t>
            </a:r>
            <a:endParaRPr lang="en-US" sz="1100" dirty="0"/>
          </a:p>
        </p:txBody>
      </p:sp>
      <p:sp>
        <p:nvSpPr>
          <p:cNvPr id="13" name="Rectangle 12"/>
          <p:cNvSpPr/>
          <p:nvPr/>
        </p:nvSpPr>
        <p:spPr>
          <a:xfrm>
            <a:off x="3505200" y="4114800"/>
            <a:ext cx="1905000" cy="11430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100" dirty="0" smtClean="0"/>
              <a:t>2.2 Assurer la </a:t>
            </a:r>
            <a:r>
              <a:rPr lang="en-US" sz="1100" dirty="0" err="1" smtClean="0"/>
              <a:t>sécurité</a:t>
            </a:r>
            <a:r>
              <a:rPr lang="en-US" sz="1100" dirty="0" smtClean="0"/>
              <a:t> des </a:t>
            </a:r>
            <a:r>
              <a:rPr lang="en-US" sz="1100" dirty="0" err="1" smtClean="0"/>
              <a:t>écosystèmes</a:t>
            </a:r>
            <a:r>
              <a:rPr lang="en-US" sz="1100" dirty="0" smtClean="0"/>
              <a:t> </a:t>
            </a:r>
            <a:r>
              <a:rPr lang="en-US" sz="1100" dirty="0" err="1" smtClean="0"/>
              <a:t>hydriques</a:t>
            </a:r>
            <a:r>
              <a:rPr lang="en-US" sz="1100" dirty="0" smtClean="0"/>
              <a:t>, </a:t>
            </a:r>
            <a:r>
              <a:rPr lang="en-US" sz="1100" dirty="0" err="1" smtClean="0"/>
              <a:t>alimentaires</a:t>
            </a:r>
            <a:r>
              <a:rPr lang="en-US" sz="1100" dirty="0" smtClean="0"/>
              <a:t> et </a:t>
            </a:r>
            <a:r>
              <a:rPr lang="en-US" sz="1100" dirty="0" err="1" smtClean="0"/>
              <a:t>énergétiques</a:t>
            </a:r>
            <a:r>
              <a:rPr lang="en-US" sz="1100" dirty="0" smtClean="0"/>
              <a:t> et limiter les </a:t>
            </a:r>
            <a:r>
              <a:rPr lang="en-US" sz="1100" dirty="0" err="1" smtClean="0"/>
              <a:t>conflits</a:t>
            </a:r>
            <a:r>
              <a:rPr lang="en-US" sz="1100" dirty="0" smtClean="0"/>
              <a:t> </a:t>
            </a:r>
            <a:r>
              <a:rPr lang="en-US" sz="1100" dirty="0" err="1" smtClean="0"/>
              <a:t>potentiels</a:t>
            </a:r>
            <a:endParaRPr lang="en-US" sz="1100" dirty="0"/>
          </a:p>
        </p:txBody>
      </p:sp>
      <p:sp>
        <p:nvSpPr>
          <p:cNvPr id="14" name="Rectangle 13"/>
          <p:cNvSpPr/>
          <p:nvPr/>
        </p:nvSpPr>
        <p:spPr>
          <a:xfrm>
            <a:off x="5943600" y="2703230"/>
            <a:ext cx="1905000" cy="847993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000" dirty="0" smtClean="0"/>
              <a:t> </a:t>
            </a:r>
            <a:r>
              <a:rPr lang="en-US" sz="1400" dirty="0" smtClean="0"/>
              <a:t>3.1 </a:t>
            </a:r>
            <a:r>
              <a:rPr lang="en-US" sz="1400" dirty="0" err="1" smtClean="0"/>
              <a:t>Prévenir</a:t>
            </a:r>
            <a:r>
              <a:rPr lang="en-US" sz="1400" dirty="0" smtClean="0"/>
              <a:t> la </a:t>
            </a:r>
            <a:r>
              <a:rPr lang="en-US" sz="1400" dirty="0" err="1" smtClean="0"/>
              <a:t>disparition</a:t>
            </a:r>
            <a:r>
              <a:rPr lang="en-US" sz="1400" dirty="0" smtClean="0"/>
              <a:t> et la </a:t>
            </a:r>
            <a:r>
              <a:rPr lang="en-US" sz="1400" dirty="0" err="1" smtClean="0"/>
              <a:t>dégradation</a:t>
            </a:r>
            <a:r>
              <a:rPr lang="en-US" sz="1400" dirty="0" smtClean="0"/>
              <a:t> des habitats </a:t>
            </a:r>
            <a:r>
              <a:rPr lang="en-US" sz="1400" dirty="0" err="1" smtClean="0"/>
              <a:t>côtiers</a:t>
            </a:r>
            <a:endParaRPr lang="en-US" sz="1400" dirty="0"/>
          </a:p>
        </p:txBody>
      </p:sp>
      <p:sp>
        <p:nvSpPr>
          <p:cNvPr id="15" name="Rectangle 14"/>
          <p:cNvSpPr/>
          <p:nvPr/>
        </p:nvSpPr>
        <p:spPr>
          <a:xfrm>
            <a:off x="5943600" y="3848100"/>
            <a:ext cx="1905000" cy="533400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sz="1100" dirty="0" smtClean="0"/>
          </a:p>
          <a:p>
            <a:pPr algn="ctr"/>
            <a:r>
              <a:rPr lang="en-US" sz="1100" dirty="0" smtClean="0"/>
              <a:t>3.2 </a:t>
            </a:r>
            <a:r>
              <a:rPr lang="en-US" sz="1100" dirty="0" err="1" smtClean="0"/>
              <a:t>Réduire</a:t>
            </a:r>
            <a:r>
              <a:rPr lang="en-US" sz="1100" dirty="0" smtClean="0"/>
              <a:t> </a:t>
            </a:r>
            <a:r>
              <a:rPr lang="en-US" sz="1100" dirty="0" err="1" smtClean="0"/>
              <a:t>l’hypoxie</a:t>
            </a:r>
            <a:r>
              <a:rPr lang="en-US" sz="1100" dirty="0" smtClean="0"/>
              <a:t> des </a:t>
            </a:r>
            <a:r>
              <a:rPr lang="en-US" sz="1100" dirty="0" err="1" smtClean="0"/>
              <a:t>océans</a:t>
            </a:r>
            <a:endParaRPr lang="en-US" sz="1100" dirty="0" smtClean="0"/>
          </a:p>
          <a:p>
            <a:pPr algn="ctr"/>
            <a:endParaRPr lang="en-US" sz="1100" dirty="0"/>
          </a:p>
        </p:txBody>
      </p:sp>
      <p:sp>
        <p:nvSpPr>
          <p:cNvPr id="16" name="Rectangle 15"/>
          <p:cNvSpPr/>
          <p:nvPr/>
        </p:nvSpPr>
        <p:spPr>
          <a:xfrm>
            <a:off x="5943600" y="4743175"/>
            <a:ext cx="1905000" cy="572051"/>
          </a:xfrm>
          <a:prstGeom prst="rec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r>
              <a:rPr lang="en-US" sz="1100" dirty="0" smtClean="0"/>
              <a:t>3.3 </a:t>
            </a:r>
            <a:r>
              <a:rPr lang="en-US" sz="1100" dirty="0" err="1" smtClean="0"/>
              <a:t>Reconstituer</a:t>
            </a:r>
            <a:r>
              <a:rPr lang="en-US" sz="1100" dirty="0" smtClean="0"/>
              <a:t> les </a:t>
            </a:r>
            <a:r>
              <a:rPr lang="en-US" sz="1100" dirty="0" err="1" smtClean="0"/>
              <a:t>pêcheries</a:t>
            </a:r>
            <a:r>
              <a:rPr lang="en-US" sz="1100" dirty="0" smtClean="0"/>
              <a:t> </a:t>
            </a:r>
            <a:r>
              <a:rPr lang="en-US" sz="1100" dirty="0" err="1" smtClean="0"/>
              <a:t>mondiales</a:t>
            </a:r>
            <a:endParaRPr lang="en-US" sz="1100" dirty="0"/>
          </a:p>
        </p:txBody>
      </p:sp>
      <p:sp>
        <p:nvSpPr>
          <p:cNvPr id="2" name="TextBox 1"/>
          <p:cNvSpPr txBox="1"/>
          <p:nvPr/>
        </p:nvSpPr>
        <p:spPr>
          <a:xfrm>
            <a:off x="762001" y="7620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1F497D"/>
                </a:solidFill>
                <a:ea typeface="+mj-ea"/>
                <a:cs typeface="+mj-cs"/>
              </a:rPr>
              <a:t>Eaux</a:t>
            </a:r>
            <a:r>
              <a:rPr lang="en-US" sz="2800" dirty="0" smtClean="0">
                <a:solidFill>
                  <a:srgbClr val="1F497D"/>
                </a:solidFill>
                <a:ea typeface="+mj-ea"/>
                <a:cs typeface="+mj-cs"/>
              </a:rPr>
              <a:t> </a:t>
            </a:r>
            <a:r>
              <a:rPr lang="en-US" sz="2800" dirty="0" err="1" smtClean="0">
                <a:solidFill>
                  <a:srgbClr val="1F497D"/>
                </a:solidFill>
                <a:ea typeface="+mj-ea"/>
                <a:cs typeface="+mj-cs"/>
              </a:rPr>
              <a:t>internationales</a:t>
            </a:r>
            <a:r>
              <a:rPr lang="en-US" sz="2800" dirty="0" smtClean="0">
                <a:solidFill>
                  <a:srgbClr val="1F497D"/>
                </a:solidFill>
                <a:ea typeface="+mj-ea"/>
                <a:cs typeface="+mj-cs"/>
              </a:rPr>
              <a:t> : </a:t>
            </a:r>
            <a:r>
              <a:rPr lang="en-US" sz="2800" dirty="0" err="1" smtClean="0">
                <a:solidFill>
                  <a:srgbClr val="1F497D"/>
                </a:solidFill>
                <a:ea typeface="+mj-ea"/>
                <a:cs typeface="+mj-cs"/>
              </a:rPr>
              <a:t>Objectifs</a:t>
            </a:r>
            <a:r>
              <a:rPr lang="en-US" sz="2800" dirty="0" smtClean="0">
                <a:solidFill>
                  <a:srgbClr val="1F497D"/>
                </a:solidFill>
                <a:ea typeface="+mj-ea"/>
                <a:cs typeface="+mj-cs"/>
              </a:rPr>
              <a:t> et </a:t>
            </a:r>
            <a:r>
              <a:rPr lang="en-US" sz="2800" dirty="0" err="1" smtClean="0">
                <a:solidFill>
                  <a:srgbClr val="1F497D"/>
                </a:solidFill>
                <a:ea typeface="+mj-ea"/>
                <a:cs typeface="+mj-cs"/>
              </a:rPr>
              <a:t>programmes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6049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lgean.org/images/aquifer.gif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95" y="2561968"/>
            <a:ext cx="4040188" cy="269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1334" y="2514600"/>
            <a:ext cx="3915466" cy="2740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09034" y="381000"/>
            <a:ext cx="6324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fr-FR" sz="40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G</a:t>
            </a:r>
            <a:r>
              <a:rPr lang="fr-FR" sz="4000" dirty="0" smtClean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estion </a:t>
            </a:r>
            <a:r>
              <a:rPr lang="fr-FR" sz="40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efficace</a:t>
            </a:r>
            <a:endParaRPr lang="en-US" sz="4000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680518"/>
            <a:ext cx="4942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des eaux de surface et des eaux souterraines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86400" y="1680518"/>
            <a:ext cx="16320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2000" b="1" dirty="0">
                <a:solidFill>
                  <a:schemeClr val="accent1">
                    <a:lumMod val="75000"/>
                  </a:schemeClr>
                </a:solidFill>
              </a:rPr>
              <a:t>et </a:t>
            </a:r>
            <a:r>
              <a:rPr lang="fr-FR" sz="2000" b="1" dirty="0" smtClean="0">
                <a:solidFill>
                  <a:schemeClr val="accent1">
                    <a:lumMod val="75000"/>
                  </a:schemeClr>
                </a:solidFill>
              </a:rPr>
              <a:t>des pêches</a:t>
            </a:r>
            <a:endParaRPr lang="en-US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81602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228600"/>
            <a:ext cx="8915400" cy="914400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solidFill>
                  <a:srgbClr val="006600"/>
                </a:solidFill>
              </a:rPr>
              <a:t>Stratégie</a:t>
            </a:r>
            <a:r>
              <a:rPr lang="en-US" b="1" dirty="0" smtClean="0">
                <a:solidFill>
                  <a:srgbClr val="006600"/>
                </a:solidFill>
              </a:rPr>
              <a:t> pour le </a:t>
            </a:r>
            <a:r>
              <a:rPr lang="en-US" b="1" dirty="0" err="1" smtClean="0">
                <a:solidFill>
                  <a:srgbClr val="006600"/>
                </a:solidFill>
              </a:rPr>
              <a:t>domaine</a:t>
            </a:r>
            <a:r>
              <a:rPr lang="en-US" b="1" dirty="0" smtClean="0">
                <a:solidFill>
                  <a:srgbClr val="006600"/>
                </a:solidFill>
              </a:rPr>
              <a:t> </a:t>
            </a:r>
            <a:r>
              <a:rPr lang="en-US" b="1" dirty="0" err="1" smtClean="0">
                <a:solidFill>
                  <a:srgbClr val="006600"/>
                </a:solidFill>
              </a:rPr>
              <a:t>d’intervention</a:t>
            </a:r>
            <a:r>
              <a:rPr lang="en-US" b="1" dirty="0" smtClean="0">
                <a:solidFill>
                  <a:srgbClr val="006600"/>
                </a:solidFill>
              </a:rPr>
              <a:t> « </a:t>
            </a:r>
            <a:r>
              <a:rPr lang="en-US" b="1" dirty="0" err="1" smtClean="0">
                <a:solidFill>
                  <a:srgbClr val="006600"/>
                </a:solidFill>
              </a:rPr>
              <a:t>dégradation</a:t>
            </a:r>
            <a:r>
              <a:rPr lang="en-US" b="1" dirty="0" smtClean="0">
                <a:solidFill>
                  <a:srgbClr val="006600"/>
                </a:solidFill>
              </a:rPr>
              <a:t> des sols » pendant FEM-6</a:t>
            </a:r>
          </a:p>
        </p:txBody>
      </p:sp>
      <p:sp>
        <p:nvSpPr>
          <p:cNvPr id="5123" name="TextBox 48"/>
          <p:cNvSpPr txBox="1">
            <a:spLocks noChangeArrowheads="1"/>
          </p:cNvSpPr>
          <p:nvPr/>
        </p:nvSpPr>
        <p:spPr bwMode="auto">
          <a:xfrm>
            <a:off x="381000" y="1184731"/>
            <a:ext cx="8534400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457200" indent="-457200" eaLnBrk="1" hangingPunct="1">
              <a:buFont typeface="Arial" pitchFamily="34" charset="0"/>
              <a:buChar char="•"/>
            </a:pPr>
            <a:endParaRPr lang="en-US" sz="2800" b="1" dirty="0" smtClean="0">
              <a:solidFill>
                <a:srgbClr val="006600"/>
              </a:solidFill>
            </a:endParaRPr>
          </a:p>
          <a:p>
            <a:pPr marL="457200" indent="-457200" eaLnBrk="1" hangingPunct="1">
              <a:buFont typeface="Arial" pitchFamily="34" charset="0"/>
              <a:buChar char="•"/>
            </a:pPr>
            <a:endParaRPr lang="en-US" sz="2800" b="1" dirty="0">
              <a:solidFill>
                <a:srgbClr val="006600"/>
              </a:solidFill>
            </a:endParaRPr>
          </a:p>
          <a:p>
            <a:pPr marL="457200" indent="-457200" eaLnBrk="1" hangingPunct="1">
              <a:buFont typeface="Arial" pitchFamily="34" charset="0"/>
              <a:buChar char="•"/>
            </a:pPr>
            <a:endParaRPr lang="en-US" sz="2800" b="1" dirty="0" smtClean="0">
              <a:solidFill>
                <a:srgbClr val="006600"/>
              </a:solidFill>
            </a:endParaRPr>
          </a:p>
          <a:p>
            <a:pPr marL="457200" indent="-457200" eaLnBrk="1" hangingPunct="1">
              <a:buFont typeface="Arial" pitchFamily="34" charset="0"/>
              <a:buChar char="•"/>
            </a:pPr>
            <a:r>
              <a:rPr lang="en-US" sz="3200" b="1" dirty="0" smtClean="0">
                <a:latin typeface="+mn-lt"/>
              </a:rPr>
              <a:t>But </a:t>
            </a:r>
            <a:r>
              <a:rPr lang="en-US" sz="3200" dirty="0" smtClean="0">
                <a:latin typeface="+mn-lt"/>
              </a:rPr>
              <a:t>: </a:t>
            </a:r>
            <a:r>
              <a:rPr lang="en-US" sz="3200" dirty="0" err="1" smtClean="0">
                <a:latin typeface="+mn-lt"/>
              </a:rPr>
              <a:t>Enrayer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ou</a:t>
            </a:r>
            <a:r>
              <a:rPr lang="en-US" sz="3200" dirty="0" smtClean="0">
                <a:latin typeface="+mn-lt"/>
              </a:rPr>
              <a:t> </a:t>
            </a:r>
            <a:r>
              <a:rPr lang="en-US" sz="3200" dirty="0" err="1" smtClean="0">
                <a:latin typeface="+mn-lt"/>
              </a:rPr>
              <a:t>inverser</a:t>
            </a:r>
            <a:r>
              <a:rPr lang="en-US" sz="3200" dirty="0" smtClean="0">
                <a:latin typeface="+mn-lt"/>
              </a:rPr>
              <a:t> la </a:t>
            </a:r>
            <a:r>
              <a:rPr lang="en-US" sz="3200" dirty="0" err="1" smtClean="0">
                <a:latin typeface="+mn-lt"/>
              </a:rPr>
              <a:t>dégradation</a:t>
            </a:r>
            <a:r>
              <a:rPr lang="en-US" sz="3200" dirty="0" smtClean="0">
                <a:latin typeface="+mn-lt"/>
              </a:rPr>
              <a:t> des sols (due à la </a:t>
            </a:r>
            <a:r>
              <a:rPr lang="en-US" sz="3200" dirty="0" err="1" smtClean="0">
                <a:latin typeface="+mn-lt"/>
              </a:rPr>
              <a:t>désertification</a:t>
            </a:r>
            <a:r>
              <a:rPr lang="en-US" sz="3200" dirty="0" smtClean="0">
                <a:latin typeface="+mn-lt"/>
              </a:rPr>
              <a:t> et au </a:t>
            </a:r>
            <a:r>
              <a:rPr lang="en-US" sz="3200" dirty="0" err="1" smtClean="0">
                <a:latin typeface="+mn-lt"/>
              </a:rPr>
              <a:t>déboisement</a:t>
            </a:r>
            <a:r>
              <a:rPr lang="en-US" sz="3200" dirty="0" smtClean="0">
                <a:latin typeface="+mn-lt"/>
              </a:rPr>
              <a:t>) </a:t>
            </a:r>
            <a:endParaRPr lang="en-US" sz="3200" dirty="0">
              <a:latin typeface="+mn-lt"/>
            </a:endParaRPr>
          </a:p>
          <a:p>
            <a:pPr eaLnBrk="1" hangingPunct="1"/>
            <a:endParaRPr lang="en-US" sz="2800" dirty="0" smtClean="0"/>
          </a:p>
          <a:p>
            <a:pPr eaLnBrk="1" hangingPunct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341886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62000"/>
          </a:xfrm>
        </p:spPr>
        <p:txBody>
          <a:bodyPr>
            <a:noAutofit/>
          </a:bodyPr>
          <a:lstStyle/>
          <a:p>
            <a:r>
              <a:rPr lang="en-US" sz="3200" b="1" dirty="0" err="1" smtClean="0">
                <a:solidFill>
                  <a:srgbClr val="006600"/>
                </a:solidFill>
              </a:rPr>
              <a:t>Stratégie</a:t>
            </a:r>
            <a:r>
              <a:rPr lang="en-US" sz="3200" b="1" dirty="0" smtClean="0">
                <a:solidFill>
                  <a:srgbClr val="006600"/>
                </a:solidFill>
              </a:rPr>
              <a:t> en </a:t>
            </a:r>
            <a:r>
              <a:rPr lang="en-US" sz="3200" b="1" dirty="0" err="1" smtClean="0">
                <a:solidFill>
                  <a:srgbClr val="006600"/>
                </a:solidFill>
              </a:rPr>
              <a:t>matière</a:t>
            </a:r>
            <a:r>
              <a:rPr lang="en-US" sz="3200" b="1" dirty="0" smtClean="0">
                <a:solidFill>
                  <a:srgbClr val="006600"/>
                </a:solidFill>
              </a:rPr>
              <a:t> de </a:t>
            </a:r>
            <a:r>
              <a:rPr lang="en-US" sz="3200" b="1" dirty="0" err="1" smtClean="0">
                <a:solidFill>
                  <a:srgbClr val="006600"/>
                </a:solidFill>
              </a:rPr>
              <a:t>dégradation</a:t>
            </a:r>
            <a:r>
              <a:rPr lang="en-US" sz="3200" b="1" dirty="0" smtClean="0">
                <a:solidFill>
                  <a:srgbClr val="006600"/>
                </a:solidFill>
              </a:rPr>
              <a:t> des sols :</a:t>
            </a:r>
            <a:br>
              <a:rPr lang="en-US" sz="3200" b="1" dirty="0" smtClean="0">
                <a:solidFill>
                  <a:srgbClr val="006600"/>
                </a:solidFill>
              </a:rPr>
            </a:br>
            <a:r>
              <a:rPr lang="en-US" sz="3200" b="1" dirty="0" err="1" smtClean="0">
                <a:solidFill>
                  <a:srgbClr val="006600"/>
                </a:solidFill>
              </a:rPr>
              <a:t>Objectifs</a:t>
            </a:r>
            <a:r>
              <a:rPr lang="en-US" sz="3200" b="1" dirty="0" smtClean="0">
                <a:solidFill>
                  <a:srgbClr val="006600"/>
                </a:solidFill>
              </a:rPr>
              <a:t> et </a:t>
            </a:r>
            <a:r>
              <a:rPr lang="en-US" sz="3200" b="1" dirty="0" err="1" smtClean="0">
                <a:solidFill>
                  <a:srgbClr val="006600"/>
                </a:solidFill>
              </a:rPr>
              <a:t>programmes</a:t>
            </a:r>
            <a:endParaRPr lang="en-US" sz="3200" b="1" dirty="0">
              <a:solidFill>
                <a:srgbClr val="006600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1332159"/>
              </p:ext>
            </p:extLst>
          </p:nvPr>
        </p:nvGraphicFramePr>
        <p:xfrm>
          <a:off x="457200" y="1295400"/>
          <a:ext cx="8229600" cy="510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7515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371</TotalTime>
  <Words>1840</Words>
  <Application>Microsoft Office PowerPoint</Application>
  <PresentationFormat>On-screen Show (4:3)</PresentationFormat>
  <Paragraphs>180</Paragraphs>
  <Slides>17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1_Office Theme</vt:lpstr>
      <vt:lpstr>Adobe Acrobat Document</vt:lpstr>
      <vt:lpstr>PowerPoint Presentation</vt:lpstr>
      <vt:lpstr>Stratégie pour le domaine d’intervention « biodiversité » pendant FEM-6</vt:lpstr>
      <vt:lpstr>PowerPoint Presentation</vt:lpstr>
      <vt:lpstr>Relever les défis des principaux facteurs de la perte de la biodiversité</vt:lpstr>
      <vt:lpstr>Stratégie pour le domaine d’intervention « eaux internationales » pendant FEM-6</vt:lpstr>
      <vt:lpstr>PowerPoint Presentation</vt:lpstr>
      <vt:lpstr>PowerPoint Presentation</vt:lpstr>
      <vt:lpstr>Stratégie pour le domaine d’intervention « dégradation des sols » pendant FEM-6</vt:lpstr>
      <vt:lpstr>Stratégie en matière de dégradation des sols : Objectifs et programmes</vt:lpstr>
      <vt:lpstr>Priorités</vt:lpstr>
      <vt:lpstr>Investissements du FEM dans la gestion durable des terres</vt:lpstr>
      <vt:lpstr>Stratégie pour la gestion durable des forêts pendant FEM-6</vt:lpstr>
      <vt:lpstr>Stratégie de gestion durable des forêts pour FEM-6 : Objectifs et programmes</vt:lpstr>
      <vt:lpstr> Stratégie pour la gestion durable des forêts pendant FEM-6</vt:lpstr>
      <vt:lpstr>PowerPoint Presentation</vt:lpstr>
      <vt:lpstr>Programmes signatures pour FEM-6 </vt:lpstr>
      <vt:lpstr>PowerPoint Presentation</vt:lpstr>
    </vt:vector>
  </TitlesOfParts>
  <Company>The World Bank 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Thomas Zimsky</dc:creator>
  <cp:lastModifiedBy>Maria Camila Perez Gabilondo</cp:lastModifiedBy>
  <cp:revision>33</cp:revision>
  <cp:lastPrinted>2013-04-09T15:01:04Z</cp:lastPrinted>
  <dcterms:created xsi:type="dcterms:W3CDTF">2013-04-08T16:30:17Z</dcterms:created>
  <dcterms:modified xsi:type="dcterms:W3CDTF">2013-09-18T17:41:57Z</dcterms:modified>
</cp:coreProperties>
</file>