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6" r:id="rId2"/>
  </p:sldMasterIdLst>
  <p:notesMasterIdLst>
    <p:notesMasterId r:id="rId14"/>
  </p:notesMasterIdLst>
  <p:handoutMasterIdLst>
    <p:handoutMasterId r:id="rId15"/>
  </p:handoutMasterIdLst>
  <p:sldIdLst>
    <p:sldId id="269" r:id="rId3"/>
    <p:sldId id="270" r:id="rId4"/>
    <p:sldId id="282" r:id="rId5"/>
    <p:sldId id="280" r:id="rId6"/>
    <p:sldId id="271" r:id="rId7"/>
    <p:sldId id="272" r:id="rId8"/>
    <p:sldId id="273" r:id="rId9"/>
    <p:sldId id="274" r:id="rId10"/>
    <p:sldId id="275" r:id="rId11"/>
    <p:sldId id="276" r:id="rId12"/>
    <p:sldId id="279" r:id="rId13"/>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 Id="rId4" Type="http://schemas.openxmlformats.org/officeDocument/2006/relationships/image" Target="../media/image8.png"/></Relationships>
</file>

<file path=ppt/diagrams/_rels/drawing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 Id="rId4"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dgm:spPr>
        <a:solidFill>
          <a:schemeClr val="accent3">
            <a:lumMod val="75000"/>
          </a:schemeClr>
        </a:solidFill>
      </dgm:spPr>
      <dgm:t>
        <a:bodyPr/>
        <a:lstStyle/>
        <a:p>
          <a:r>
            <a:rPr lang="en-US" sz="2300" b="1" dirty="0" smtClean="0"/>
            <a:t>LD-1: Agriculture and Rangeland Systems</a:t>
          </a:r>
          <a:endParaRPr lang="en-US" sz="2300" b="1" dirty="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2436A0B1-B66B-4E5F-8E37-FB1202B7F54D}">
      <dgm:prSet phldrT="[Text]" custT="1"/>
      <dgm:spPr>
        <a:solidFill>
          <a:schemeClr val="accent3">
            <a:lumMod val="75000"/>
          </a:schemeClr>
        </a:solidFill>
      </dgm:spPr>
      <dgm:t>
        <a:bodyPr/>
        <a:lstStyle/>
        <a:p>
          <a:r>
            <a:rPr lang="en-US" sz="2000" dirty="0" smtClean="0"/>
            <a:t>Agro-ecological Intensification</a:t>
          </a:r>
          <a:endParaRPr lang="en-US" sz="2000" dirty="0"/>
        </a:p>
      </dgm:t>
    </dgm:pt>
    <dgm:pt modelId="{67C2B9FA-20B2-48B0-9200-2C45018FA85B}" type="parTrans" cxnId="{12D9FFB7-BB17-4DAC-9C24-DEA2D1DA061E}">
      <dgm:prSet/>
      <dgm:spPr/>
      <dgm:t>
        <a:bodyPr/>
        <a:lstStyle/>
        <a:p>
          <a:endParaRPr lang="en-US"/>
        </a:p>
      </dgm:t>
    </dgm:pt>
    <dgm:pt modelId="{3558334C-961B-46AC-B275-B66F5B2C1ADC}" type="sibTrans" cxnId="{12D9FFB7-BB17-4DAC-9C24-DEA2D1DA061E}">
      <dgm:prSet/>
      <dgm:spPr/>
      <dgm:t>
        <a:bodyPr/>
        <a:lstStyle/>
        <a:p>
          <a:endParaRPr lang="en-US"/>
        </a:p>
      </dgm:t>
    </dgm:pt>
    <dgm:pt modelId="{4F5454FA-DD2E-4DC3-B781-8200C7C82F36}">
      <dgm:prSet phldrT="[Text]" custT="1"/>
      <dgm:spPr>
        <a:solidFill>
          <a:schemeClr val="accent3">
            <a:lumMod val="75000"/>
          </a:schemeClr>
        </a:solidFill>
      </dgm:spPr>
      <dgm:t>
        <a:bodyPr/>
        <a:lstStyle/>
        <a:p>
          <a:r>
            <a:rPr lang="en-US" sz="2000" dirty="0" smtClean="0"/>
            <a:t>SLM for Climate-Smart Agriculture</a:t>
          </a:r>
          <a:endParaRPr lang="en-US" sz="2000" dirty="0"/>
        </a:p>
      </dgm:t>
    </dgm:pt>
    <dgm:pt modelId="{AAB7A5D1-AF3B-45E3-B2AB-96C664770E3E}" type="parTrans" cxnId="{ABE2572C-04A7-4320-8B36-F2E15A0EB606}">
      <dgm:prSet/>
      <dgm:spPr/>
      <dgm:t>
        <a:bodyPr/>
        <a:lstStyle/>
        <a:p>
          <a:endParaRPr lang="en-US"/>
        </a:p>
      </dgm:t>
    </dgm:pt>
    <dgm:pt modelId="{265F4C34-3669-416F-BF1C-E208DB55517B}" type="sibTrans" cxnId="{ABE2572C-04A7-4320-8B36-F2E15A0EB606}">
      <dgm:prSet/>
      <dgm:spPr/>
      <dgm:t>
        <a:bodyPr/>
        <a:lstStyle/>
        <a:p>
          <a:endParaRPr lang="en-US"/>
        </a:p>
      </dgm:t>
    </dgm:pt>
    <dgm:pt modelId="{468A90F0-6E73-45E3-971F-B571CF0229E3}">
      <dgm:prSet phldrT="[Text]" custT="1"/>
      <dgm:spPr>
        <a:solidFill>
          <a:schemeClr val="accent3">
            <a:lumMod val="75000"/>
          </a:schemeClr>
        </a:solidFill>
      </dgm:spPr>
      <dgm:t>
        <a:bodyPr/>
        <a:lstStyle/>
        <a:p>
          <a:r>
            <a:rPr lang="en-US" sz="2400" b="1" dirty="0" smtClean="0"/>
            <a:t>LD-2: Forest Landscapes</a:t>
          </a:r>
          <a:endParaRPr lang="en-US" sz="2400" b="1"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E6F2E820-666F-49C1-B7A4-775C4D347E89}">
      <dgm:prSet phldrT="[Text]" custT="1"/>
      <dgm:spPr>
        <a:solidFill>
          <a:schemeClr val="accent3">
            <a:lumMod val="75000"/>
          </a:schemeClr>
        </a:solidFill>
      </dgm:spPr>
      <dgm:t>
        <a:bodyPr/>
        <a:lstStyle/>
        <a:p>
          <a:r>
            <a:rPr lang="en-US" sz="2000" dirty="0" smtClean="0"/>
            <a:t>Landscape Management and Restoration</a:t>
          </a:r>
          <a:endParaRPr lang="en-US" sz="2000" dirty="0"/>
        </a:p>
      </dgm:t>
    </dgm:pt>
    <dgm:pt modelId="{B6A89E04-F697-4229-9411-33C1382F1286}" type="parTrans" cxnId="{6291E272-21C8-4601-BD05-1873BAB00613}">
      <dgm:prSet/>
      <dgm:spPr/>
      <dgm:t>
        <a:bodyPr/>
        <a:lstStyle/>
        <a:p>
          <a:endParaRPr lang="en-US"/>
        </a:p>
      </dgm:t>
    </dgm:pt>
    <dgm:pt modelId="{FBD40E63-F3AF-46DD-9187-6E0B8319E29E}" type="sibTrans" cxnId="{6291E272-21C8-4601-BD05-1873BAB00613}">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LD-3: Integrated Landscapes</a:t>
          </a:r>
          <a:endParaRPr lang="en-US" sz="2400" b="1"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LD-4: Institutional and Policy Frameworks</a:t>
          </a:r>
          <a:endParaRPr lang="en-US" sz="2400" b="1"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n-US" sz="2000" dirty="0" smtClean="0"/>
            <a:t>Scaling up SLM</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n-US" sz="2000" dirty="0" smtClean="0"/>
            <a:t>Mainstreaming SLM in Development</a:t>
          </a:r>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11418A3E-5031-45D7-AF6E-7B418E16A798}" type="presOf" srcId="{53CCDCBF-9ED7-4E24-8B55-B3918DDB0342}" destId="{04F384D7-1370-4686-A1B3-B402BDE750B9}" srcOrd="1" destOrd="1"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308C64AD-2B1B-4942-9568-0A2048CAB8CD}" type="presOf" srcId="{E6F2E820-666F-49C1-B7A4-775C4D347E89}" destId="{A7E1C1B3-58F0-4A6F-A5FC-DB1BC312236A}" srcOrd="1" destOrd="1" presId="urn:microsoft.com/office/officeart/2005/8/layout/vList4"/>
    <dgm:cxn modelId="{C4164797-7452-4D69-A51A-6A9E8214115E}" srcId="{3F79C9CC-68F0-4C70-9B09-6F59016E4003}" destId="{468A90F0-6E73-45E3-971F-B571CF0229E3}" srcOrd="1" destOrd="0" parTransId="{0ED5E19E-B62D-430E-9680-9CE45E238417}" sibTransId="{B17F3459-6008-48C0-9234-7075D8CD2CE7}"/>
    <dgm:cxn modelId="{4DAB6DD8-32F6-4FCE-A0D9-0D1104952F1B}" type="presOf" srcId="{E6F2E820-666F-49C1-B7A4-775C4D347E89}" destId="{BF3601B5-C034-4B22-BF1A-88DEF14BA15C}" srcOrd="0" destOrd="1" presId="urn:microsoft.com/office/officeart/2005/8/layout/vList4"/>
    <dgm:cxn modelId="{5B56E87B-B8BC-4791-B9A3-EAF033D2AD08}" type="presOf" srcId="{3F79C9CC-68F0-4C70-9B09-6F59016E4003}" destId="{CC39D1A4-0A0D-441C-8BF7-16C0BE86FD4A}" srcOrd="0" destOrd="0"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4821934E-80B8-403F-A290-119E70A4B2A2}"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89EF421C-5885-4103-8A5F-71E03C186F32}" type="presOf" srcId="{468A90F0-6E73-45E3-971F-B571CF0229E3}" destId="{A7E1C1B3-58F0-4A6F-A5FC-DB1BC312236A}" srcOrd="1" destOrd="0" presId="urn:microsoft.com/office/officeart/2005/8/layout/vList4"/>
    <dgm:cxn modelId="{9A9F41F8-5B74-4345-B5E6-CED67A66DDEE}" type="presOf" srcId="{4F5454FA-DD2E-4DC3-B781-8200C7C82F36}" destId="{B2E065BC-8F0A-4532-9853-D51B7CF08B24}" srcOrd="1" destOrd="2" presId="urn:microsoft.com/office/officeart/2005/8/layout/vList4"/>
    <dgm:cxn modelId="{5769D9F7-C4D2-4B2C-B768-A7585AA43705}" type="presOf" srcId="{4F5454FA-DD2E-4DC3-B781-8200C7C82F36}" destId="{DC49D10F-8364-4FFE-9FD6-39141A7C1221}" srcOrd="0" destOrd="2" presId="urn:microsoft.com/office/officeart/2005/8/layout/vList4"/>
    <dgm:cxn modelId="{A60F463F-24DE-451C-8C9E-D19CAA46FDC5}" type="presOf" srcId="{8379FB58-3BCC-4C0B-9C2F-4521A4F1D3AE}" destId="{D8AA03F0-C879-4290-99B9-18D8FC9C2D7D}" srcOrd="1" destOrd="0" presId="urn:microsoft.com/office/officeart/2005/8/layout/vList4"/>
    <dgm:cxn modelId="{40EE1C9F-1B7C-481F-B3C4-60D4A327B467}" type="presOf" srcId="{53CCDCBF-9ED7-4E24-8B55-B3918DDB0342}" destId="{49F548FC-5A4B-40B8-AE6A-A2F82DF39439}" srcOrd="0" destOrd="1" presId="urn:microsoft.com/office/officeart/2005/8/layout/vList4"/>
    <dgm:cxn modelId="{ABE2572C-04A7-4320-8B36-F2E15A0EB606}" srcId="{E93C84D4-EAC9-454F-823F-6C653684AF60}" destId="{4F5454FA-DD2E-4DC3-B781-8200C7C82F36}" srcOrd="1" destOrd="0" parTransId="{AAB7A5D1-AF3B-45E3-B2AB-96C664770E3E}" sibTransId="{265F4C34-3669-416F-BF1C-E208DB55517B}"/>
    <dgm:cxn modelId="{2CD372BD-DC45-4D46-9C34-8E84788AA8C6}" srcId="{3F79C9CC-68F0-4C70-9B09-6F59016E4003}" destId="{B9B28D90-5B16-4289-BBDE-70B77A785BC1}" srcOrd="2" destOrd="0" parTransId="{A166867C-AF26-47B1-A1C5-894A6BBE996F}" sibTransId="{0E00251B-B60F-4402-B402-4EC354A6A6CF}"/>
    <dgm:cxn modelId="{91DDE816-59DA-49F0-8B62-A72341042491}" type="presOf" srcId="{E93C84D4-EAC9-454F-823F-6C653684AF60}" destId="{B2E065BC-8F0A-4532-9853-D51B7CF08B24}" srcOrd="1" destOrd="0" presId="urn:microsoft.com/office/officeart/2005/8/layout/vList4"/>
    <dgm:cxn modelId="{A86A391D-82E7-4759-A966-02316A9DB206}" type="presOf" srcId="{B9B28D90-5B16-4289-BBDE-70B77A785BC1}" destId="{49F548FC-5A4B-40B8-AE6A-A2F82DF39439}" srcOrd="0" destOrd="0" presId="urn:microsoft.com/office/officeart/2005/8/layout/vList4"/>
    <dgm:cxn modelId="{6291E272-21C8-4601-BD05-1873BAB00613}" srcId="{468A90F0-6E73-45E3-971F-B571CF0229E3}" destId="{E6F2E820-666F-49C1-B7A4-775C4D347E89}" srcOrd="0" destOrd="0" parTransId="{B6A89E04-F697-4229-9411-33C1382F1286}" sibTransId="{FBD40E63-F3AF-46DD-9187-6E0B8319E29E}"/>
    <dgm:cxn modelId="{69358DA2-8E90-4B6D-8793-45026D69D41E}" type="presOf" srcId="{2436A0B1-B66B-4E5F-8E37-FB1202B7F54D}" destId="{DC49D10F-8364-4FFE-9FD6-39141A7C1221}" srcOrd="0" destOrd="1" presId="urn:microsoft.com/office/officeart/2005/8/layout/vList4"/>
    <dgm:cxn modelId="{11259096-376C-41B8-840B-DAF556C03944}" type="presOf" srcId="{2436A0B1-B66B-4E5F-8E37-FB1202B7F54D}" destId="{B2E065BC-8F0A-4532-9853-D51B7CF08B24}" srcOrd="1" destOrd="1" presId="urn:microsoft.com/office/officeart/2005/8/layout/vList4"/>
    <dgm:cxn modelId="{90CA434B-04AE-4054-9EA7-0C0D7295156C}" type="presOf" srcId="{42D9FF93-13A4-4A22-AD6F-03223DB0256E}" destId="{B259A872-FA8E-404E-9A72-1640D09A0BA8}" srcOrd="0" destOrd="1" presId="urn:microsoft.com/office/officeart/2005/8/layout/vList4"/>
    <dgm:cxn modelId="{C3FAD39B-8484-4798-A322-FA14362819F5}" type="presOf" srcId="{B9B28D90-5B16-4289-BBDE-70B77A785BC1}" destId="{04F384D7-1370-4686-A1B3-B402BDE750B9}" srcOrd="1" destOrd="0" presId="urn:microsoft.com/office/officeart/2005/8/layout/vList4"/>
    <dgm:cxn modelId="{22172CAF-97CC-4DAF-9D81-39CE23A8074F}" type="presOf" srcId="{468A90F0-6E73-45E3-971F-B571CF0229E3}" destId="{BF3601B5-C034-4B22-BF1A-88DEF14BA15C}" srcOrd="0" destOrd="0" presId="urn:microsoft.com/office/officeart/2005/8/layout/vList4"/>
    <dgm:cxn modelId="{12D9FFB7-BB17-4DAC-9C24-DEA2D1DA061E}" srcId="{E93C84D4-EAC9-454F-823F-6C653684AF60}" destId="{2436A0B1-B66B-4E5F-8E37-FB1202B7F54D}" srcOrd="0" destOrd="0" parTransId="{67C2B9FA-20B2-48B0-9200-2C45018FA85B}" sibTransId="{3558334C-961B-46AC-B275-B66F5B2C1ADC}"/>
    <dgm:cxn modelId="{4EE099D9-E665-44A9-B619-6C719BC2B380}" type="presOf" srcId="{42D9FF93-13A4-4A22-AD6F-03223DB0256E}" destId="{D8AA03F0-C879-4290-99B9-18D8FC9C2D7D}" srcOrd="1" destOrd="1" presId="urn:microsoft.com/office/officeart/2005/8/layout/vList4"/>
    <dgm:cxn modelId="{2C5E1AA3-EAA9-4FDE-A9E5-29DCE1544E81}" type="presOf" srcId="{8379FB58-3BCC-4C0B-9C2F-4521A4F1D3AE}" destId="{B259A872-FA8E-404E-9A72-1640D09A0BA8}" srcOrd="0" destOrd="0" presId="urn:microsoft.com/office/officeart/2005/8/layout/vList4"/>
    <dgm:cxn modelId="{CC65F222-7161-41CF-B769-AA0FD4797D82}" srcId="{B9B28D90-5B16-4289-BBDE-70B77A785BC1}" destId="{53CCDCBF-9ED7-4E24-8B55-B3918DDB0342}" srcOrd="0" destOrd="0" parTransId="{AA176904-9D87-4C47-873E-3E4016383170}" sibTransId="{92963D8E-C622-4953-BB33-9162B4737367}"/>
    <dgm:cxn modelId="{E5359636-3D53-4C14-B0B3-8DA7AC794A28}" type="presParOf" srcId="{CC39D1A4-0A0D-441C-8BF7-16C0BE86FD4A}" destId="{21A75070-9CDE-4227-BB68-732BE910D30A}" srcOrd="0" destOrd="0" presId="urn:microsoft.com/office/officeart/2005/8/layout/vList4"/>
    <dgm:cxn modelId="{28AB8E34-D1AF-4437-B55D-26A2890CA296}" type="presParOf" srcId="{21A75070-9CDE-4227-BB68-732BE910D30A}" destId="{DC49D10F-8364-4FFE-9FD6-39141A7C1221}" srcOrd="0" destOrd="0" presId="urn:microsoft.com/office/officeart/2005/8/layout/vList4"/>
    <dgm:cxn modelId="{577FF357-0128-4187-9D11-8DD6B9B23CEE}" type="presParOf" srcId="{21A75070-9CDE-4227-BB68-732BE910D30A}" destId="{A498C4E4-1A22-4944-B762-B55E7215403E}" srcOrd="1" destOrd="0" presId="urn:microsoft.com/office/officeart/2005/8/layout/vList4"/>
    <dgm:cxn modelId="{6DF956E7-D79B-435D-AA34-1C73AB79E97B}" type="presParOf" srcId="{21A75070-9CDE-4227-BB68-732BE910D30A}" destId="{B2E065BC-8F0A-4532-9853-D51B7CF08B24}" srcOrd="2" destOrd="0" presId="urn:microsoft.com/office/officeart/2005/8/layout/vList4"/>
    <dgm:cxn modelId="{C239215A-BC43-496F-A2C3-0E4CC7F767BC}" type="presParOf" srcId="{CC39D1A4-0A0D-441C-8BF7-16C0BE86FD4A}" destId="{F25C9677-C97A-4784-9301-C8394A86850D}" srcOrd="1" destOrd="0" presId="urn:microsoft.com/office/officeart/2005/8/layout/vList4"/>
    <dgm:cxn modelId="{038A6849-C090-4210-8C11-ABA1331F8AC9}" type="presParOf" srcId="{CC39D1A4-0A0D-441C-8BF7-16C0BE86FD4A}" destId="{807061F7-A7BF-4AB0-8FD0-17684A5654B2}" srcOrd="2" destOrd="0" presId="urn:microsoft.com/office/officeart/2005/8/layout/vList4"/>
    <dgm:cxn modelId="{310AC162-FF1D-4EE2-8EEE-A511F8F9C6D7}" type="presParOf" srcId="{807061F7-A7BF-4AB0-8FD0-17684A5654B2}" destId="{BF3601B5-C034-4B22-BF1A-88DEF14BA15C}" srcOrd="0" destOrd="0" presId="urn:microsoft.com/office/officeart/2005/8/layout/vList4"/>
    <dgm:cxn modelId="{D6A7B01A-9C17-4272-AC03-0F34CF717368}" type="presParOf" srcId="{807061F7-A7BF-4AB0-8FD0-17684A5654B2}" destId="{36810E7D-7062-478C-8E86-E92CEAFB3D80}" srcOrd="1" destOrd="0" presId="urn:microsoft.com/office/officeart/2005/8/layout/vList4"/>
    <dgm:cxn modelId="{730E9F6B-8A8D-481B-828A-4965C37DD46D}" type="presParOf" srcId="{807061F7-A7BF-4AB0-8FD0-17684A5654B2}" destId="{A7E1C1B3-58F0-4A6F-A5FC-DB1BC312236A}" srcOrd="2" destOrd="0" presId="urn:microsoft.com/office/officeart/2005/8/layout/vList4"/>
    <dgm:cxn modelId="{7B80B7B9-037E-4B46-A8C1-9D266CE8C761}" type="presParOf" srcId="{CC39D1A4-0A0D-441C-8BF7-16C0BE86FD4A}" destId="{B9AE6C5D-18C3-4EBE-9581-1EDC8B928EBF}" srcOrd="3" destOrd="0" presId="urn:microsoft.com/office/officeart/2005/8/layout/vList4"/>
    <dgm:cxn modelId="{D9BE1D99-B2F9-472D-B7D7-D7913042F61B}" type="presParOf" srcId="{CC39D1A4-0A0D-441C-8BF7-16C0BE86FD4A}" destId="{6054BEE2-4254-4557-9E97-9AC1C6559E4B}" srcOrd="4" destOrd="0" presId="urn:microsoft.com/office/officeart/2005/8/layout/vList4"/>
    <dgm:cxn modelId="{5B9EBBC8-452D-49F5-A1C6-1BA9EA46892F}" type="presParOf" srcId="{6054BEE2-4254-4557-9E97-9AC1C6559E4B}" destId="{49F548FC-5A4B-40B8-AE6A-A2F82DF39439}" srcOrd="0" destOrd="0" presId="urn:microsoft.com/office/officeart/2005/8/layout/vList4"/>
    <dgm:cxn modelId="{C3F41772-87AF-43F5-9C90-A40723A31E83}" type="presParOf" srcId="{6054BEE2-4254-4557-9E97-9AC1C6559E4B}" destId="{11C2C907-88CC-4DAC-8D9D-A2F5CC0A4D4F}" srcOrd="1" destOrd="0" presId="urn:microsoft.com/office/officeart/2005/8/layout/vList4"/>
    <dgm:cxn modelId="{281AB9AA-6BF7-4D07-B885-3408FD4DCBC1}" type="presParOf" srcId="{6054BEE2-4254-4557-9E97-9AC1C6559E4B}" destId="{04F384D7-1370-4686-A1B3-B402BDE750B9}" srcOrd="2" destOrd="0" presId="urn:microsoft.com/office/officeart/2005/8/layout/vList4"/>
    <dgm:cxn modelId="{8F41BFDE-5BFF-45E2-9A0B-D3EE1494CD52}" type="presParOf" srcId="{CC39D1A4-0A0D-441C-8BF7-16C0BE86FD4A}" destId="{D0B87EA0-165B-48CB-99AC-FF3885EAE780}" srcOrd="5" destOrd="0" presId="urn:microsoft.com/office/officeart/2005/8/layout/vList4"/>
    <dgm:cxn modelId="{2FF03103-45AD-4703-8F34-461CA7BD933E}" type="presParOf" srcId="{CC39D1A4-0A0D-441C-8BF7-16C0BE86FD4A}" destId="{7E4F7495-EC36-4FF1-AADF-896797792DC5}" srcOrd="6" destOrd="0" presId="urn:microsoft.com/office/officeart/2005/8/layout/vList4"/>
    <dgm:cxn modelId="{1C90C869-157C-4A68-A300-6C68F397F69C}" type="presParOf" srcId="{7E4F7495-EC36-4FF1-AADF-896797792DC5}" destId="{B259A872-FA8E-404E-9A72-1640D09A0BA8}" srcOrd="0" destOrd="0" presId="urn:microsoft.com/office/officeart/2005/8/layout/vList4"/>
    <dgm:cxn modelId="{ADAC1900-D06D-4115-A51F-03CE6F86E3F2}" type="presParOf" srcId="{7E4F7495-EC36-4FF1-AADF-896797792DC5}" destId="{3CB92B4B-7C1C-4B65-9D9B-B8D6FE238071}" srcOrd="1" destOrd="0" presId="urn:microsoft.com/office/officeart/2005/8/layout/vList4"/>
    <dgm:cxn modelId="{3C4E4028-EE14-46DC-B740-413BFDD4F6F4}"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9D10F-8364-4FFE-9FD6-39141A7C1221}">
      <dsp:nvSpPr>
        <dsp:cNvPr id="0" name=""/>
        <dsp:cNvSpPr/>
      </dsp:nvSpPr>
      <dsp:spPr>
        <a:xfrm>
          <a:off x="0" y="0"/>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1022350">
            <a:lnSpc>
              <a:spcPct val="90000"/>
            </a:lnSpc>
            <a:spcBef>
              <a:spcPct val="0"/>
            </a:spcBef>
            <a:spcAft>
              <a:spcPct val="35000"/>
            </a:spcAft>
          </a:pPr>
          <a:r>
            <a:rPr lang="en-US" sz="2300" b="1" kern="1200" dirty="0" smtClean="0"/>
            <a:t>LD-1: Agriculture and Rangeland Systems</a:t>
          </a:r>
          <a:endParaRPr lang="en-US" sz="2300" b="1" kern="1200" dirty="0"/>
        </a:p>
        <a:p>
          <a:pPr marL="228600" lvl="1" indent="-228600" algn="l" defTabSz="889000">
            <a:lnSpc>
              <a:spcPct val="90000"/>
            </a:lnSpc>
            <a:spcBef>
              <a:spcPct val="0"/>
            </a:spcBef>
            <a:spcAft>
              <a:spcPct val="15000"/>
            </a:spcAft>
            <a:buChar char="••"/>
          </a:pPr>
          <a:r>
            <a:rPr lang="en-US" sz="2000" kern="1200" dirty="0" smtClean="0"/>
            <a:t>Agro-ecological Intensification</a:t>
          </a:r>
          <a:endParaRPr lang="en-US" sz="2000" kern="1200" dirty="0"/>
        </a:p>
        <a:p>
          <a:pPr marL="228600" lvl="1" indent="-228600" algn="l" defTabSz="889000">
            <a:lnSpc>
              <a:spcPct val="90000"/>
            </a:lnSpc>
            <a:spcBef>
              <a:spcPct val="0"/>
            </a:spcBef>
            <a:spcAft>
              <a:spcPct val="15000"/>
            </a:spcAft>
            <a:buChar char="••"/>
          </a:pPr>
          <a:r>
            <a:rPr lang="en-US" sz="2000" kern="1200" dirty="0" smtClean="0"/>
            <a:t>SLM for Climate-Smart Agriculture</a:t>
          </a:r>
          <a:endParaRPr lang="en-US" sz="2000" kern="1200" dirty="0"/>
        </a:p>
      </dsp:txBody>
      <dsp:txXfrm>
        <a:off x="1764580" y="0"/>
        <a:ext cx="6465019" cy="1186606"/>
      </dsp:txXfrm>
    </dsp:sp>
    <dsp:sp modelId="{A498C4E4-1A22-4944-B762-B55E7215403E}">
      <dsp:nvSpPr>
        <dsp:cNvPr id="0" name=""/>
        <dsp:cNvSpPr/>
      </dsp:nvSpPr>
      <dsp:spPr>
        <a:xfrm>
          <a:off x="118660" y="118660"/>
          <a:ext cx="1645920" cy="949285"/>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3601B5-C034-4B22-BF1A-88DEF14BA15C}">
      <dsp:nvSpPr>
        <dsp:cNvPr id="0" name=""/>
        <dsp:cNvSpPr/>
      </dsp:nvSpPr>
      <dsp:spPr>
        <a:xfrm>
          <a:off x="0" y="1305267"/>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LD-2: Forest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Landscape Management and Restoration</a:t>
          </a:r>
          <a:endParaRPr lang="en-US" sz="2000" kern="1200" dirty="0"/>
        </a:p>
      </dsp:txBody>
      <dsp:txXfrm>
        <a:off x="1764580" y="1305267"/>
        <a:ext cx="6465019" cy="1186606"/>
      </dsp:txXfrm>
    </dsp:sp>
    <dsp:sp modelId="{36810E7D-7062-478C-8E86-E92CEAFB3D80}">
      <dsp:nvSpPr>
        <dsp:cNvPr id="0" name=""/>
        <dsp:cNvSpPr/>
      </dsp:nvSpPr>
      <dsp:spPr>
        <a:xfrm>
          <a:off x="118660" y="1423927"/>
          <a:ext cx="1645920" cy="949285"/>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F548FC-5A4B-40B8-AE6A-A2F82DF39439}">
      <dsp:nvSpPr>
        <dsp:cNvPr id="0" name=""/>
        <dsp:cNvSpPr/>
      </dsp:nvSpPr>
      <dsp:spPr>
        <a:xfrm>
          <a:off x="0" y="2610534"/>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LD-3: Integrated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Scaling up SLM</a:t>
          </a:r>
          <a:endParaRPr lang="en-US" sz="2000" kern="1200" dirty="0"/>
        </a:p>
      </dsp:txBody>
      <dsp:txXfrm>
        <a:off x="1764580" y="2610534"/>
        <a:ext cx="6465019" cy="1186606"/>
      </dsp:txXfrm>
    </dsp:sp>
    <dsp:sp modelId="{11C2C907-88CC-4DAC-8D9D-A2F5CC0A4D4F}">
      <dsp:nvSpPr>
        <dsp:cNvPr id="0" name=""/>
        <dsp:cNvSpPr/>
      </dsp:nvSpPr>
      <dsp:spPr>
        <a:xfrm>
          <a:off x="118660" y="2729195"/>
          <a:ext cx="1645920" cy="949285"/>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59A872-FA8E-404E-9A72-1640D09A0BA8}">
      <dsp:nvSpPr>
        <dsp:cNvPr id="0" name=""/>
        <dsp:cNvSpPr/>
      </dsp:nvSpPr>
      <dsp:spPr>
        <a:xfrm>
          <a:off x="0" y="3915801"/>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933450">
            <a:lnSpc>
              <a:spcPct val="90000"/>
            </a:lnSpc>
            <a:spcBef>
              <a:spcPct val="0"/>
            </a:spcBef>
            <a:spcAft>
              <a:spcPct val="35000"/>
            </a:spcAft>
          </a:pPr>
          <a:r>
            <a:rPr lang="en-US" sz="2400" b="1" kern="1200" dirty="0" smtClean="0"/>
            <a:t>LD-4: Institutional and Policy Frameworks</a:t>
          </a:r>
          <a:endParaRPr lang="en-US" sz="2400" b="1"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en-US" sz="2200" kern="1200" dirty="0" smtClean="0"/>
            <a:t> </a:t>
          </a:r>
          <a:r>
            <a:rPr lang="en-US" sz="2000" kern="1200" dirty="0" smtClean="0"/>
            <a:t>Mainstreaming SLM in Development</a:t>
          </a:r>
        </a:p>
      </dsp:txBody>
      <dsp:txXfrm>
        <a:off x="1764580" y="3915801"/>
        <a:ext cx="6465019" cy="1186606"/>
      </dsp:txXfrm>
    </dsp:sp>
    <dsp:sp modelId="{3CB92B4B-7C1C-4B65-9D9B-B8D6FE238071}">
      <dsp:nvSpPr>
        <dsp:cNvPr id="0" name=""/>
        <dsp:cNvSpPr/>
      </dsp:nvSpPr>
      <dsp:spPr>
        <a:xfrm>
          <a:off x="118660" y="4034462"/>
          <a:ext cx="1645920" cy="949285"/>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FF836CFD-8DE8-470C-A735-997DF95D3C39}" type="datetimeFigureOut">
              <a:rPr lang="en-US" smtClean="0"/>
              <a:t>6/26/2013</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FC7F3A7D-9338-4D2E-A5FF-179488749F9A}" type="slidenum">
              <a:rPr lang="en-US" smtClean="0"/>
              <a:t>‹#›</a:t>
            </a:fld>
            <a:endParaRPr lang="en-US"/>
          </a:p>
        </p:txBody>
      </p:sp>
    </p:spTree>
    <p:extLst>
      <p:ext uri="{BB962C8B-B14F-4D97-AF65-F5344CB8AC3E}">
        <p14:creationId xmlns:p14="http://schemas.microsoft.com/office/powerpoint/2010/main" val="3939144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808B34E-CA6F-41EE-8845-BA507C05173A}" type="datetimeFigureOut">
              <a:rPr lang="en-US" smtClean="0"/>
              <a:t>6/26/2013</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087241D-FC74-4E30-9F37-A81AA9063518}" type="slidenum">
              <a:rPr lang="en-US" smtClean="0"/>
              <a:t>‹#›</a:t>
            </a:fld>
            <a:endParaRPr lang="en-US"/>
          </a:p>
        </p:txBody>
      </p:sp>
    </p:spTree>
    <p:extLst>
      <p:ext uri="{BB962C8B-B14F-4D97-AF65-F5344CB8AC3E}">
        <p14:creationId xmlns:p14="http://schemas.microsoft.com/office/powerpoint/2010/main" val="2868327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t>1</a:t>
            </a:fld>
            <a:endParaRPr lang="en-US"/>
          </a:p>
        </p:txBody>
      </p:sp>
    </p:spTree>
    <p:extLst>
      <p:ext uri="{BB962C8B-B14F-4D97-AF65-F5344CB8AC3E}">
        <p14:creationId xmlns:p14="http://schemas.microsoft.com/office/powerpoint/2010/main" val="255843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Taking Deforestation out of the Commodities Supply Chain </a:t>
            </a:r>
          </a:p>
          <a:p>
            <a:pPr lvl="1"/>
            <a:r>
              <a:rPr lang="en-US" dirty="0" smtClean="0"/>
              <a:t>Avoiding deforestation in supply chains of critical commodities by supporting action with financial institutions, and producers</a:t>
            </a:r>
          </a:p>
          <a:p>
            <a:r>
              <a:rPr lang="en-US" i="1" dirty="0" smtClean="0"/>
              <a:t>A New Development Path for the Amazon Basin </a:t>
            </a:r>
          </a:p>
          <a:p>
            <a:pPr lvl="1"/>
            <a:r>
              <a:rPr lang="en-US" dirty="0" smtClean="0"/>
              <a:t>Enhance the development options available for the region, that are more reliant on a strong forest-related sector ,can reduce poverty and stabilize the agriculture frontier </a:t>
            </a:r>
          </a:p>
          <a:p>
            <a:endParaRPr lang="en-US" dirty="0"/>
          </a:p>
        </p:txBody>
      </p:sp>
      <p:sp>
        <p:nvSpPr>
          <p:cNvPr id="4" name="Slide Number Placeholder 3"/>
          <p:cNvSpPr>
            <a:spLocks noGrp="1"/>
          </p:cNvSpPr>
          <p:nvPr>
            <p:ph type="sldNum" sz="quarter" idx="10"/>
          </p:nvPr>
        </p:nvSpPr>
        <p:spPr/>
        <p:txBody>
          <a:bodyPr/>
          <a:lstStyle/>
          <a:p>
            <a:fld id="{0087241D-FC74-4E30-9F37-A81AA9063518}" type="slidenum">
              <a:rPr lang="en-US" smtClean="0"/>
              <a:t>2</a:t>
            </a:fld>
            <a:endParaRPr lang="en-US"/>
          </a:p>
        </p:txBody>
      </p:sp>
    </p:spTree>
    <p:extLst>
      <p:ext uri="{BB962C8B-B14F-4D97-AF65-F5344CB8AC3E}">
        <p14:creationId xmlns:p14="http://schemas.microsoft.com/office/powerpoint/2010/main" val="17658439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3</a:t>
            </a:fld>
            <a:endParaRPr lang="en-US" smtClean="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Char char="Ø"/>
            </a:pPr>
            <a:endParaRPr lang="en-US" b="1" dirty="0" smtClean="0"/>
          </a:p>
          <a:p>
            <a:pPr defTabSz="924458">
              <a:buFont typeface="Wingdings" pitchFamily="2" charset="2"/>
              <a:buChar char="Ø"/>
              <a:defRPr/>
            </a:pPr>
            <a:r>
              <a:rPr lang="en-US" dirty="0" smtClean="0"/>
              <a:t>Focus: </a:t>
            </a:r>
            <a:r>
              <a:rPr lang="en-US" b="1" dirty="0" smtClean="0"/>
              <a:t>joint management </a:t>
            </a:r>
            <a:r>
              <a:rPr lang="en-US" dirty="0" smtClean="0"/>
              <a:t>of shared water systems enabling </a:t>
            </a:r>
            <a:r>
              <a:rPr lang="en-US" b="1" dirty="0" smtClean="0"/>
              <a:t>sharing of benefits </a:t>
            </a:r>
            <a:r>
              <a:rPr lang="en-US" dirty="0" smtClean="0"/>
              <a:t>from their utilization</a:t>
            </a:r>
          </a:p>
          <a:p>
            <a:pPr>
              <a:buFont typeface="Wingdings" pitchFamily="2" charset="2"/>
              <a:buChar char="Ø"/>
            </a:pPr>
            <a:endParaRPr lang="en-US" b="1" dirty="0"/>
          </a:p>
          <a:p>
            <a:pPr>
              <a:buFont typeface="Wingdings" pitchFamily="2" charset="2"/>
              <a:buChar char="Ø"/>
            </a:pPr>
            <a:endParaRPr lang="en-US" b="1" dirty="0" smtClean="0"/>
          </a:p>
          <a:p>
            <a:pPr>
              <a:buFont typeface="Wingdings" pitchFamily="2" charset="2"/>
              <a:buChar char="Ø"/>
            </a:pPr>
            <a:endParaRPr lang="en-US" b="1" dirty="0"/>
          </a:p>
          <a:p>
            <a:pPr>
              <a:buFont typeface="Wingdings" pitchFamily="2" charset="2"/>
              <a:buChar char="Ø"/>
            </a:pPr>
            <a:r>
              <a:rPr lang="en-US" b="1" dirty="0" smtClean="0"/>
              <a:t>Impacts</a:t>
            </a:r>
            <a:r>
              <a:rPr lang="en-US" dirty="0" smtClean="0"/>
              <a:t> (through reducing threats to IW):</a:t>
            </a:r>
          </a:p>
          <a:p>
            <a:pPr lvl="1">
              <a:buFont typeface="Arial" pitchFamily="34" charset="0"/>
              <a:buChar char="•"/>
            </a:pPr>
            <a:r>
              <a:rPr lang="en-US" dirty="0" smtClean="0"/>
              <a:t>Reduced pollution of IW particularly from nutrients</a:t>
            </a:r>
          </a:p>
          <a:p>
            <a:pPr lvl="1">
              <a:buFont typeface="Arial" pitchFamily="34" charset="0"/>
              <a:buChar char="•"/>
            </a:pPr>
            <a:r>
              <a:rPr lang="en-US" dirty="0" smtClean="0"/>
              <a:t>Restored/sustained freshwater, coastal and marine ecosystem services</a:t>
            </a:r>
          </a:p>
          <a:p>
            <a:pPr lvl="1">
              <a:buFont typeface="Arial" pitchFamily="34" charset="0"/>
              <a:buChar char="•"/>
            </a:pPr>
            <a:r>
              <a:rPr lang="en-US" dirty="0" smtClean="0"/>
              <a:t>Reduced vulnerability to climate variability and change and increased ecosystem </a:t>
            </a:r>
            <a:r>
              <a:rPr lang="en-US" dirty="0" err="1" smtClean="0"/>
              <a:t>resiliance</a:t>
            </a:r>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5</a:t>
            </a:fld>
            <a:endParaRPr lang="en-US"/>
          </a:p>
        </p:txBody>
      </p:sp>
    </p:spTree>
    <p:extLst>
      <p:ext uri="{BB962C8B-B14F-4D97-AF65-F5344CB8AC3E}">
        <p14:creationId xmlns:p14="http://schemas.microsoft.com/office/powerpoint/2010/main" val="1900861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Innovative Programs:</a:t>
            </a:r>
          </a:p>
          <a:p>
            <a:r>
              <a:rPr lang="en-US" b="1" dirty="0" smtClean="0"/>
              <a:t>Melting of High Altitude Glaciers </a:t>
            </a:r>
            <a:r>
              <a:rPr lang="en-US" dirty="0" smtClean="0"/>
              <a:t>–enhanced regional cooperation and dialogues, introducing resilience-enhancing measures at the local level</a:t>
            </a:r>
          </a:p>
          <a:p>
            <a:endParaRPr lang="en-US" dirty="0" smtClean="0"/>
          </a:p>
          <a:p>
            <a:r>
              <a:rPr lang="en-US" b="1" dirty="0" smtClean="0"/>
              <a:t>Conjunctive Management of Surface and Groundwater</a:t>
            </a:r>
            <a:r>
              <a:rPr lang="en-US" dirty="0" smtClean="0"/>
              <a:t> - consistency of water governance frameworks for river and connected groundwater basins, sustaining water supplies in times of drought </a:t>
            </a:r>
          </a:p>
          <a:p>
            <a:endParaRPr lang="en-US" dirty="0" smtClean="0"/>
          </a:p>
          <a:p>
            <a:r>
              <a:rPr lang="en-US" b="1" dirty="0" smtClean="0"/>
              <a:t>Water-Food-Energy-Ecosystem Security Nexus </a:t>
            </a:r>
            <a:r>
              <a:rPr lang="en-US" dirty="0" smtClean="0"/>
              <a:t>- reduced conflict potential,  environmental and socio-economic benefits in </a:t>
            </a:r>
            <a:r>
              <a:rPr lang="en-US" dirty="0" err="1" smtClean="0"/>
              <a:t>transboundary</a:t>
            </a:r>
            <a:r>
              <a:rPr lang="en-US" dirty="0" smtClean="0"/>
              <a:t> basins, safeguarding water availability and productivity, and maintenance of ecosystems services in conjunction with multi-purpose water resources investments.</a:t>
            </a:r>
          </a:p>
          <a:p>
            <a:endParaRPr lang="en-US" b="1" dirty="0"/>
          </a:p>
          <a:p>
            <a:r>
              <a:rPr lang="en-US" b="1" dirty="0" smtClean="0"/>
              <a:t>Rebuilding Global Fisheries </a:t>
            </a:r>
            <a:r>
              <a:rPr lang="en-US" dirty="0" smtClean="0"/>
              <a:t>- global transformation of the fisheries sector,  improved fisheries management systems,  introducing sustainable fishing practices into  globally depleted fisheries,  improved monitoring and enforcement,  scaling up of rights-based approaches,  expansion of MPAs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6</a:t>
            </a:fld>
            <a:endParaRPr lang="en-US"/>
          </a:p>
        </p:txBody>
      </p:sp>
    </p:spTree>
    <p:extLst>
      <p:ext uri="{BB962C8B-B14F-4D97-AF65-F5344CB8AC3E}">
        <p14:creationId xmlns:p14="http://schemas.microsoft.com/office/powerpoint/2010/main" val="1261221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pPr eaLnBrk="1" hangingPunct="1"/>
              <a:t>7</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155" indent="-512155">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2155" indent="-512155">
              <a:buFont typeface="+mj-lt"/>
              <a:buAutoNum type="arabicPeriod"/>
            </a:pPr>
            <a:endParaRPr lang="en-US" dirty="0" smtClean="0"/>
          </a:p>
          <a:p>
            <a:pPr marL="512155" indent="-512155">
              <a:buFont typeface="+mj-lt"/>
              <a:buAutoNum type="arabicPeriod"/>
            </a:pPr>
            <a:r>
              <a:rPr lang="en-US" b="1" dirty="0" smtClean="0"/>
              <a:t>SLM in Climate-Smart Agriculture </a:t>
            </a:r>
            <a:r>
              <a:rPr lang="en-US" dirty="0" smtClean="0"/>
              <a:t>– innovative practices for increasing vegetative cover and soil organic carbon</a:t>
            </a:r>
          </a:p>
          <a:p>
            <a:pPr marL="512155" indent="-512155">
              <a:buFont typeface="+mj-lt"/>
              <a:buAutoNum type="arabicPeriod"/>
            </a:pPr>
            <a:endParaRPr lang="en-US" dirty="0" smtClean="0"/>
          </a:p>
          <a:p>
            <a:pPr marL="512155" indent="-512155">
              <a:buFont typeface="+mj-lt"/>
              <a:buAutoNum type="arabicPeriod"/>
            </a:pPr>
            <a:r>
              <a:rPr lang="en-US" b="1" dirty="0" smtClean="0"/>
              <a:t>Landscape Management and Restoration </a:t>
            </a:r>
            <a:r>
              <a:rPr lang="en-US" dirty="0" smtClean="0"/>
              <a:t>– community and livelihood-based options for increasing forest and tree cover</a:t>
            </a:r>
          </a:p>
          <a:p>
            <a:pPr marL="512155" indent="-512155">
              <a:buFont typeface="+mj-lt"/>
              <a:buAutoNum type="arabicPeriod"/>
            </a:pPr>
            <a:endParaRPr lang="en-US" dirty="0" smtClean="0"/>
          </a:p>
          <a:p>
            <a:pPr marL="512155" indent="-512155">
              <a:buFont typeface="+mj-lt"/>
              <a:buAutoNum type="arabicPeriod"/>
            </a:pPr>
            <a:r>
              <a:rPr lang="en-US" b="1" dirty="0" smtClean="0"/>
              <a:t>Scaling-up SLM </a:t>
            </a:r>
            <a:r>
              <a:rPr lang="en-US" dirty="0" smtClean="0"/>
              <a:t>– moving appropriate interventions to scale for crop and rangeland productivity</a:t>
            </a:r>
          </a:p>
          <a:p>
            <a:pPr marL="512155" indent="-512155">
              <a:buFont typeface="+mj-lt"/>
              <a:buAutoNum type="arabicPeriod"/>
            </a:pPr>
            <a:endParaRPr lang="en-US" dirty="0" smtClean="0"/>
          </a:p>
          <a:p>
            <a:pPr marL="512155" indent="-512155">
              <a:buFont typeface="+mj-lt"/>
              <a:buAutoNum type="arabicPeriod"/>
            </a:pPr>
            <a:r>
              <a:rPr lang="en-US" b="1" smtClean="0"/>
              <a:t>Mainstreaming SLM in Development </a:t>
            </a:r>
            <a:r>
              <a:rPr lang="en-US" smtClean="0"/>
              <a:t>– influencing institutions, policies, and governance frameworks for SLM</a:t>
            </a:r>
          </a:p>
          <a:p>
            <a:endParaRPr lang="en-US"/>
          </a:p>
        </p:txBody>
      </p:sp>
      <p:sp>
        <p:nvSpPr>
          <p:cNvPr id="4" name="Slide Number Placeholder 3"/>
          <p:cNvSpPr>
            <a:spLocks noGrp="1"/>
          </p:cNvSpPr>
          <p:nvPr>
            <p:ph type="sldNum" sz="quarter" idx="10"/>
          </p:nvPr>
        </p:nvSpPr>
        <p:spPr/>
        <p:txBody>
          <a:bodyPr/>
          <a:lstStyle/>
          <a:p>
            <a:fld id="{F62838EB-A01F-4CCB-8A9E-3D90037C481E}" type="slidenum">
              <a:rPr lang="en-US" smtClean="0"/>
              <a:t>8</a:t>
            </a:fld>
            <a:endParaRPr lang="en-US"/>
          </a:p>
        </p:txBody>
      </p:sp>
    </p:spTree>
    <p:extLst>
      <p:ext uri="{BB962C8B-B14F-4D97-AF65-F5344CB8AC3E}">
        <p14:creationId xmlns:p14="http://schemas.microsoft.com/office/powerpoint/2010/main" val="2907463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pPr defTabSz="924458">
              <a:defRPr/>
            </a:pPr>
            <a:r>
              <a:rPr lang="en-US" b="1" dirty="0" smtClean="0"/>
              <a:t>Impacts</a:t>
            </a:r>
            <a:r>
              <a:rPr lang="en-US" dirty="0" smtClean="0"/>
              <a:t>: Maintaining forest resources and strengthening the sustainable management and restoration of forest landscapes in ways that improve rural livelihoods to achieve environmental benefits.</a:t>
            </a:r>
          </a:p>
          <a:p>
            <a:endParaRPr lang="en-US" dirty="0" smtClean="0"/>
          </a:p>
          <a:p>
            <a:r>
              <a:rPr lang="en-US" dirty="0" smtClean="0"/>
              <a:t>Similarities</a:t>
            </a:r>
            <a:r>
              <a:rPr lang="en-US" baseline="0" dirty="0" smtClean="0"/>
              <a:t> with GEF-5</a:t>
            </a:r>
          </a:p>
          <a:p>
            <a:pPr>
              <a:buFont typeface="Arial" pitchFamily="34" charset="0"/>
              <a:buChar char="•"/>
            </a:pPr>
            <a:r>
              <a:rPr lang="en-US" baseline="0" dirty="0" smtClean="0"/>
              <a:t> Focus on multiple benefits and MFAs</a:t>
            </a:r>
          </a:p>
          <a:p>
            <a:pPr>
              <a:buFont typeface="Arial" pitchFamily="34" charset="0"/>
              <a:buChar char="•"/>
            </a:pPr>
            <a:r>
              <a:rPr lang="en-US" baseline="0" dirty="0" smtClean="0"/>
              <a:t> Still will be programmed largely via an incentive mechanism</a:t>
            </a:r>
          </a:p>
          <a:p>
            <a:pPr>
              <a:buFont typeface="Arial" pitchFamily="34" charset="0"/>
              <a:buNone/>
            </a:pPr>
            <a:endParaRPr lang="en-US" baseline="0" dirty="0" smtClean="0"/>
          </a:p>
          <a:p>
            <a:pPr>
              <a:buFont typeface="Arial" pitchFamily="34" charset="0"/>
              <a:buNone/>
            </a:pPr>
            <a:r>
              <a:rPr lang="en-US" baseline="0" dirty="0" smtClean="0"/>
              <a:t>What is new</a:t>
            </a:r>
          </a:p>
          <a:p>
            <a:pPr>
              <a:buFont typeface="Arial" pitchFamily="34" charset="0"/>
              <a:buChar char="•"/>
            </a:pPr>
            <a:r>
              <a:rPr lang="en-US" baseline="0" dirty="0" smtClean="0"/>
              <a:t> Clearer scope across all forest types pristine – managed – degraded as well as plantations, mangroves and trees outside of forests e.g. forest gardens</a:t>
            </a:r>
          </a:p>
          <a:p>
            <a:pPr>
              <a:buFont typeface="Arial" pitchFamily="34" charset="0"/>
              <a:buChar char="•"/>
            </a:pPr>
            <a:r>
              <a:rPr lang="en-US" baseline="0" dirty="0" smtClean="0"/>
              <a:t> Inclusion of restoration – somewhere between 1-2 billion ha already degraded, must address this for multiple benefits</a:t>
            </a:r>
          </a:p>
          <a:p>
            <a:pPr>
              <a:buFont typeface="Arial" pitchFamily="34" charset="0"/>
              <a:buChar char="•"/>
            </a:pPr>
            <a:r>
              <a:rPr lang="en-US" baseline="0" dirty="0" smtClean="0"/>
              <a:t> Livelihoods and the role of local communities recognized as a major element necessary for SFM in most cases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9</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553510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087430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011909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1891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338613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187432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7802132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828438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7394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3705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598462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344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88388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30561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923638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2158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7"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3483713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6/26/2013</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548164"/>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4638" y="76200"/>
            <a:ext cx="6599755" cy="1200329"/>
          </a:xfrm>
          <a:prstGeom prst="rect">
            <a:avLst/>
          </a:prstGeom>
          <a:noFill/>
        </p:spPr>
        <p:txBody>
          <a:bodyPr wrap="none" lIns="91440" tIns="45720" rIns="91440" bIns="45720">
            <a:spAutoFit/>
          </a:bodyPr>
          <a:lstStyle/>
          <a:p>
            <a:pPr algn="ctr"/>
            <a:r>
              <a:rPr lang="en-US" sz="3600" b="1" cap="none" spc="0" dirty="0" smtClean="0">
                <a:ln w="19050">
                  <a:solidFill>
                    <a:schemeClr val="tx2">
                      <a:tint val="1000"/>
                    </a:schemeClr>
                  </a:solidFill>
                  <a:prstDash val="solid"/>
                </a:ln>
                <a:solidFill>
                  <a:srgbClr val="00B050"/>
                </a:solidFill>
              </a:rPr>
              <a:t>GEF-6 Programming Directions in </a:t>
            </a:r>
          </a:p>
          <a:p>
            <a:pPr algn="ctr"/>
            <a:r>
              <a:rPr lang="en-US" sz="3600" b="1" cap="none" spc="0" dirty="0" smtClean="0">
                <a:ln w="19050">
                  <a:solidFill>
                    <a:schemeClr val="tx2">
                      <a:tint val="1000"/>
                    </a:schemeClr>
                  </a:solidFill>
                  <a:prstDash val="solid"/>
                </a:ln>
                <a:solidFill>
                  <a:srgbClr val="00B050"/>
                </a:solidFill>
              </a:rPr>
              <a:t>Natural Resources Management </a:t>
            </a:r>
            <a:endParaRPr lang="en-US" sz="3600" b="0" cap="none" spc="0" dirty="0">
              <a:ln w="18415" cmpd="sng">
                <a:solidFill>
                  <a:srgbClr val="FFFFFF"/>
                </a:solidFill>
                <a:prstDash val="solid"/>
              </a:ln>
              <a:solidFill>
                <a:srgbClr val="00B050"/>
              </a:solidFill>
            </a:endParaRPr>
          </a:p>
        </p:txBody>
      </p:sp>
      <p:sp>
        <p:nvSpPr>
          <p:cNvPr id="4" name="Rectangle 3"/>
          <p:cNvSpPr/>
          <p:nvPr/>
        </p:nvSpPr>
        <p:spPr>
          <a:xfrm>
            <a:off x="1700190" y="1676400"/>
            <a:ext cx="5759269" cy="3046988"/>
          </a:xfrm>
          <a:prstGeom prst="rect">
            <a:avLst/>
          </a:prstGeom>
          <a:noFill/>
        </p:spPr>
        <p:txBody>
          <a:bodyPr wrap="none" lIns="91440" tIns="45720" rIns="91440" bIns="45720">
            <a:spAutoFit/>
          </a:bodyPr>
          <a:lstStyle/>
          <a:p>
            <a:pPr algn="ctr"/>
            <a:r>
              <a:rPr lang="en-US" sz="3200" b="1" cap="none" spc="0" dirty="0" smtClean="0">
                <a:ln w="19050">
                  <a:solidFill>
                    <a:schemeClr val="tx2">
                      <a:tint val="1000"/>
                    </a:schemeClr>
                  </a:solidFill>
                  <a:prstDash val="solid"/>
                </a:ln>
                <a:solidFill>
                  <a:srgbClr val="00B050"/>
                </a:solidFill>
              </a:rPr>
              <a:t>Biodiversity</a:t>
            </a:r>
            <a:br>
              <a:rPr lang="en-US" sz="3200" b="1" cap="none" spc="0" dirty="0" smtClean="0">
                <a:ln w="19050">
                  <a:solidFill>
                    <a:schemeClr val="tx2">
                      <a:tint val="1000"/>
                    </a:schemeClr>
                  </a:solidFill>
                  <a:prstDash val="solid"/>
                </a:ln>
                <a:solidFill>
                  <a:srgbClr val="00B050"/>
                </a:solidFill>
              </a:rPr>
            </a:br>
            <a:r>
              <a:rPr lang="en-US" sz="3200" b="1" cap="none" spc="0" dirty="0" smtClean="0">
                <a:ln w="19050">
                  <a:solidFill>
                    <a:schemeClr val="tx2">
                      <a:tint val="1000"/>
                    </a:schemeClr>
                  </a:solidFill>
                  <a:prstDash val="solid"/>
                </a:ln>
                <a:solidFill>
                  <a:srgbClr val="00B050"/>
                </a:solidFill>
              </a:rPr>
              <a:t>International Waters</a:t>
            </a:r>
          </a:p>
          <a:p>
            <a:pPr algn="ctr"/>
            <a:r>
              <a:rPr lang="en-US" sz="3200" b="1" dirty="0" smtClean="0">
                <a:ln w="19050">
                  <a:solidFill>
                    <a:schemeClr val="tx2">
                      <a:tint val="1000"/>
                    </a:schemeClr>
                  </a:solidFill>
                  <a:prstDash val="solid"/>
                </a:ln>
                <a:solidFill>
                  <a:srgbClr val="00B050"/>
                </a:solidFill>
              </a:rPr>
              <a:t>Land Degradation</a:t>
            </a:r>
          </a:p>
          <a:p>
            <a:pPr algn="ctr"/>
            <a:r>
              <a:rPr lang="en-US" sz="3200" b="1" cap="none" spc="0" dirty="0" smtClean="0">
                <a:ln w="19050">
                  <a:solidFill>
                    <a:schemeClr val="tx2">
                      <a:tint val="1000"/>
                    </a:schemeClr>
                  </a:solidFill>
                  <a:prstDash val="solid"/>
                </a:ln>
                <a:solidFill>
                  <a:srgbClr val="00B050"/>
                </a:solidFill>
              </a:rPr>
              <a:t>Sustainable Forest Management </a:t>
            </a:r>
          </a:p>
          <a:p>
            <a:pPr algn="ctr"/>
            <a:r>
              <a:rPr lang="en-US" sz="3200" b="1" dirty="0">
                <a:ln w="19050">
                  <a:solidFill>
                    <a:schemeClr val="tx2">
                      <a:tint val="1000"/>
                    </a:schemeClr>
                  </a:solidFill>
                  <a:prstDash val="solid"/>
                </a:ln>
                <a:solidFill>
                  <a:srgbClr val="00B050"/>
                </a:solidFill>
              </a:rPr>
              <a:t>&amp;</a:t>
            </a:r>
            <a:endParaRPr lang="en-US" sz="3200" b="1" cap="none" spc="0" dirty="0" smtClean="0">
              <a:ln w="19050">
                <a:solidFill>
                  <a:schemeClr val="tx2">
                    <a:tint val="1000"/>
                  </a:schemeClr>
                </a:solidFill>
                <a:prstDash val="solid"/>
              </a:ln>
              <a:solidFill>
                <a:srgbClr val="00B050"/>
              </a:solidFill>
            </a:endParaRPr>
          </a:p>
          <a:p>
            <a:pPr algn="ctr"/>
            <a:r>
              <a:rPr lang="en-US" sz="3200" b="1" dirty="0" smtClean="0">
                <a:ln w="19050">
                  <a:solidFill>
                    <a:schemeClr val="tx2">
                      <a:tint val="1000"/>
                    </a:schemeClr>
                  </a:solidFill>
                  <a:prstDash val="solid"/>
                </a:ln>
                <a:solidFill>
                  <a:srgbClr val="00B050"/>
                </a:solidFill>
              </a:rPr>
              <a:t>“Signature Programs”</a:t>
            </a:r>
            <a:endParaRPr lang="en-US" sz="3200" b="1" cap="none" spc="0" dirty="0">
              <a:ln w="19050">
                <a:solidFill>
                  <a:schemeClr val="tx2">
                    <a:tint val="1000"/>
                  </a:schemeClr>
                </a:solidFill>
                <a:prstDash val="solid"/>
              </a:ln>
              <a:solidFill>
                <a:srgbClr val="00B050"/>
              </a:solidFill>
            </a:endParaRPr>
          </a:p>
        </p:txBody>
      </p:sp>
    </p:spTree>
    <p:extLst>
      <p:ext uri="{BB962C8B-B14F-4D97-AF65-F5344CB8AC3E}">
        <p14:creationId xmlns:p14="http://schemas.microsoft.com/office/powerpoint/2010/main" val="264120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a:t>
            </a:r>
            <a:br>
              <a:rPr lang="en-US" dirty="0" smtClean="0"/>
            </a:br>
            <a:r>
              <a:rPr lang="en-US" dirty="0" smtClean="0"/>
              <a:t>Objectives and Programs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endParaRPr lang="en-US" b="1" dirty="0" smtClean="0"/>
          </a:p>
          <a:p>
            <a:pPr lvl="0"/>
            <a:r>
              <a:rPr lang="en-US" b="1" dirty="0" smtClean="0"/>
              <a:t>To maintain forest resources</a:t>
            </a:r>
          </a:p>
          <a:p>
            <a:pPr lvl="1"/>
            <a:r>
              <a:rPr lang="en-US" sz="1800" dirty="0"/>
              <a:t>Integrated land use planning</a:t>
            </a:r>
          </a:p>
          <a:p>
            <a:pPr lvl="1"/>
            <a:r>
              <a:rPr lang="en-US" sz="1800" dirty="0"/>
              <a:t>Identification and monitoring of HCVF</a:t>
            </a:r>
          </a:p>
          <a:p>
            <a:pPr lvl="1"/>
            <a:r>
              <a:rPr lang="en-US" sz="1800" dirty="0"/>
              <a:t>Identifying and monitoring forest loss</a:t>
            </a:r>
          </a:p>
          <a:p>
            <a:pPr marL="0" lvl="0" indent="0">
              <a:buNone/>
            </a:pPr>
            <a:endParaRPr lang="en-US" b="1" dirty="0" smtClean="0"/>
          </a:p>
          <a:p>
            <a:pPr lvl="0"/>
            <a:r>
              <a:rPr lang="en-US" b="1" dirty="0" smtClean="0"/>
              <a:t>To enhance </a:t>
            </a:r>
            <a:r>
              <a:rPr lang="en-US" b="1" dirty="0"/>
              <a:t>f</a:t>
            </a:r>
            <a:r>
              <a:rPr lang="en-US" b="1" dirty="0" smtClean="0"/>
              <a:t>orest management</a:t>
            </a:r>
          </a:p>
          <a:p>
            <a:pPr lvl="1"/>
            <a:r>
              <a:rPr lang="en-US" sz="1800" dirty="0"/>
              <a:t>Developing and implementing model projects for PES</a:t>
            </a:r>
          </a:p>
          <a:p>
            <a:pPr lvl="1"/>
            <a:r>
              <a:rPr lang="en-US" sz="1800" dirty="0"/>
              <a:t>Capacity development for SFM within local communities</a:t>
            </a:r>
          </a:p>
          <a:p>
            <a:pPr lvl="1"/>
            <a:r>
              <a:rPr lang="en-US" sz="1800" dirty="0"/>
              <a:t>Supporting sustainable finance mechanisms for </a:t>
            </a:r>
            <a:r>
              <a:rPr lang="en-US" sz="1800" dirty="0" smtClean="0"/>
              <a:t>SFM</a:t>
            </a:r>
            <a:endParaRPr lang="en-US" sz="1800" dirty="0"/>
          </a:p>
        </p:txBody>
      </p:sp>
    </p:spTree>
    <p:extLst>
      <p:ext uri="{BB962C8B-B14F-4D97-AF65-F5344CB8AC3E}">
        <p14:creationId xmlns:p14="http://schemas.microsoft.com/office/powerpoint/2010/main" val="117136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Objectives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r>
              <a:rPr lang="en-US" b="1" dirty="0" smtClean="0"/>
              <a:t>To restore forest ecosystems</a:t>
            </a:r>
          </a:p>
          <a:p>
            <a:pPr lvl="1"/>
            <a:r>
              <a:rPr lang="en-US" sz="1800" dirty="0">
                <a:solidFill>
                  <a:prstClr val="black"/>
                </a:solidFill>
              </a:rPr>
              <a:t>Building of technical and institutional capacities to identify degraded forest landscapes and monitor forest restoration</a:t>
            </a:r>
          </a:p>
          <a:p>
            <a:pPr lvl="1"/>
            <a:r>
              <a:rPr lang="en-US" sz="1800" dirty="0">
                <a:solidFill>
                  <a:prstClr val="black"/>
                </a:solidFill>
              </a:rPr>
              <a:t>Integrating plantation management in landscape </a:t>
            </a:r>
            <a:r>
              <a:rPr lang="en-US" sz="1800" dirty="0" smtClean="0">
                <a:solidFill>
                  <a:prstClr val="black"/>
                </a:solidFill>
              </a:rPr>
              <a:t>restoration</a:t>
            </a:r>
          </a:p>
          <a:p>
            <a:pPr marL="457200" lvl="1" indent="0">
              <a:buNone/>
            </a:pPr>
            <a:endParaRPr lang="en-US" b="1" dirty="0" smtClean="0"/>
          </a:p>
          <a:p>
            <a:pPr lvl="0"/>
            <a:r>
              <a:rPr lang="en-US" b="1" dirty="0" smtClean="0"/>
              <a:t>To increase </a:t>
            </a:r>
            <a:r>
              <a:rPr lang="en-US" b="1" dirty="0"/>
              <a:t>r</a:t>
            </a:r>
            <a:r>
              <a:rPr lang="en-US" b="1" dirty="0" smtClean="0"/>
              <a:t>egional </a:t>
            </a:r>
            <a:r>
              <a:rPr lang="en-US" b="1" dirty="0"/>
              <a:t>and </a:t>
            </a:r>
            <a:r>
              <a:rPr lang="en-US" b="1" dirty="0" smtClean="0"/>
              <a:t>global cooperation</a:t>
            </a:r>
          </a:p>
          <a:p>
            <a:pPr lvl="1"/>
            <a:r>
              <a:rPr lang="en-US" sz="1800" dirty="0"/>
              <a:t>Private sector engagement</a:t>
            </a:r>
          </a:p>
          <a:p>
            <a:pPr lvl="1"/>
            <a:r>
              <a:rPr lang="en-US" sz="1800" dirty="0"/>
              <a:t>Global technologies for national progress</a:t>
            </a:r>
          </a:p>
          <a:p>
            <a:pPr marL="0" lvl="0" indent="0">
              <a:buNone/>
            </a:pPr>
            <a:endParaRPr lang="en-US" dirty="0"/>
          </a:p>
        </p:txBody>
      </p:sp>
    </p:spTree>
    <p:extLst>
      <p:ext uri="{BB962C8B-B14F-4D97-AF65-F5344CB8AC3E}">
        <p14:creationId xmlns:p14="http://schemas.microsoft.com/office/powerpoint/2010/main" val="101136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Rectangle 3075"/>
          <p:cNvSpPr/>
          <p:nvPr/>
        </p:nvSpPr>
        <p:spPr>
          <a:xfrm>
            <a:off x="6091479" y="3770532"/>
            <a:ext cx="914400" cy="25413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75" name="Rectangle 3074"/>
          <p:cNvSpPr/>
          <p:nvPr/>
        </p:nvSpPr>
        <p:spPr>
          <a:xfrm>
            <a:off x="5181600" y="3770531"/>
            <a:ext cx="914400" cy="25413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072" name="Rectangle 3071"/>
          <p:cNvSpPr/>
          <p:nvPr/>
        </p:nvSpPr>
        <p:spPr>
          <a:xfrm>
            <a:off x="4256972" y="3770532"/>
            <a:ext cx="914400" cy="2554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9" name="Rectangle 28"/>
          <p:cNvSpPr/>
          <p:nvPr/>
        </p:nvSpPr>
        <p:spPr>
          <a:xfrm>
            <a:off x="3365547" y="3757859"/>
            <a:ext cx="914400" cy="255406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Trapezoid 25"/>
          <p:cNvSpPr/>
          <p:nvPr/>
        </p:nvSpPr>
        <p:spPr>
          <a:xfrm>
            <a:off x="1524000" y="2566296"/>
            <a:ext cx="5501897" cy="1187237"/>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5" name="Rectangle 24"/>
          <p:cNvSpPr/>
          <p:nvPr/>
        </p:nvSpPr>
        <p:spPr>
          <a:xfrm>
            <a:off x="2438400" y="3770532"/>
            <a:ext cx="914400" cy="2554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1" name="Rectangle 20"/>
          <p:cNvSpPr/>
          <p:nvPr/>
        </p:nvSpPr>
        <p:spPr>
          <a:xfrm>
            <a:off x="1503982" y="3743462"/>
            <a:ext cx="914400" cy="2581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Rectangle 1"/>
          <p:cNvSpPr/>
          <p:nvPr/>
        </p:nvSpPr>
        <p:spPr>
          <a:xfrm>
            <a:off x="762000" y="1139823"/>
            <a:ext cx="7391400" cy="830997"/>
          </a:xfrm>
          <a:prstGeom prst="rect">
            <a:avLst/>
          </a:prstGeom>
          <a:noFill/>
        </p:spPr>
        <p:txBody>
          <a:bodyPr wrap="square" lIns="91440" tIns="45720" rIns="91440" bIns="45720">
            <a:spAutoFit/>
          </a:bodyPr>
          <a:lstStyle/>
          <a:p>
            <a:pPr algn="ctr"/>
            <a:r>
              <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rPr>
              <a:t>Refreshed Strategies to Address the Dimensions of Sustainability and Effective Delivery</a:t>
            </a:r>
          </a:p>
        </p:txBody>
      </p:sp>
      <p:sp>
        <p:nvSpPr>
          <p:cNvPr id="4" name="TextBox 3"/>
          <p:cNvSpPr txBox="1"/>
          <p:nvPr/>
        </p:nvSpPr>
        <p:spPr>
          <a:xfrm>
            <a:off x="1663997" y="4467575"/>
            <a:ext cx="461665" cy="1219116"/>
          </a:xfrm>
          <a:prstGeom prst="rect">
            <a:avLst/>
          </a:prstGeom>
          <a:noFill/>
        </p:spPr>
        <p:txBody>
          <a:bodyPr vert="vert270" wrap="none" rtlCol="0">
            <a:spAutoFit/>
          </a:bodyPr>
          <a:lstStyle/>
          <a:p>
            <a:r>
              <a:rPr lang="en-US" b="1" dirty="0">
                <a:solidFill>
                  <a:prstClr val="white"/>
                </a:solidFill>
              </a:rPr>
              <a:t>Biodiversity</a:t>
            </a:r>
          </a:p>
        </p:txBody>
      </p:sp>
      <p:sp>
        <p:nvSpPr>
          <p:cNvPr id="5" name="TextBox 4"/>
          <p:cNvSpPr txBox="1"/>
          <p:nvPr/>
        </p:nvSpPr>
        <p:spPr>
          <a:xfrm>
            <a:off x="2539015" y="4467575"/>
            <a:ext cx="738664" cy="1271374"/>
          </a:xfrm>
          <a:prstGeom prst="rect">
            <a:avLst/>
          </a:prstGeom>
          <a:noFill/>
        </p:spPr>
        <p:txBody>
          <a:bodyPr vert="vert270" wrap="none" rtlCol="0">
            <a:spAutoFit/>
          </a:bodyPr>
          <a:lstStyle/>
          <a:p>
            <a:r>
              <a:rPr lang="en-US" b="1" dirty="0">
                <a:solidFill>
                  <a:prstClr val="white"/>
                </a:solidFill>
              </a:rPr>
              <a:t>Land </a:t>
            </a:r>
            <a:br>
              <a:rPr lang="en-US" b="1" dirty="0">
                <a:solidFill>
                  <a:prstClr val="white"/>
                </a:solidFill>
              </a:rPr>
            </a:br>
            <a:r>
              <a:rPr lang="en-US" b="1" dirty="0">
                <a:solidFill>
                  <a:prstClr val="white"/>
                </a:solidFill>
              </a:rPr>
              <a:t>Degradation</a:t>
            </a:r>
          </a:p>
        </p:txBody>
      </p:sp>
      <p:sp>
        <p:nvSpPr>
          <p:cNvPr id="10" name="TextBox 9"/>
          <p:cNvSpPr txBox="1"/>
          <p:nvPr/>
        </p:nvSpPr>
        <p:spPr>
          <a:xfrm>
            <a:off x="5458231" y="4331377"/>
            <a:ext cx="461665" cy="1575688"/>
          </a:xfrm>
          <a:prstGeom prst="rect">
            <a:avLst/>
          </a:prstGeom>
          <a:noFill/>
        </p:spPr>
        <p:txBody>
          <a:bodyPr vert="vert270" wrap="none" rtlCol="0">
            <a:spAutoFit/>
          </a:bodyPr>
          <a:lstStyle/>
          <a:p>
            <a:r>
              <a:rPr lang="en-US" b="1" dirty="0">
                <a:solidFill>
                  <a:prstClr val="white"/>
                </a:solidFill>
              </a:rPr>
              <a:t>Climate Change</a:t>
            </a:r>
          </a:p>
        </p:txBody>
      </p:sp>
      <p:sp>
        <p:nvSpPr>
          <p:cNvPr id="11" name="TextBox 10"/>
          <p:cNvSpPr txBox="1"/>
          <p:nvPr/>
        </p:nvSpPr>
        <p:spPr>
          <a:xfrm>
            <a:off x="6382021" y="4550738"/>
            <a:ext cx="461665" cy="1052789"/>
          </a:xfrm>
          <a:prstGeom prst="rect">
            <a:avLst/>
          </a:prstGeom>
          <a:noFill/>
        </p:spPr>
        <p:txBody>
          <a:bodyPr vert="vert270" wrap="none" rtlCol="0">
            <a:spAutoFit/>
          </a:bodyPr>
          <a:lstStyle/>
          <a:p>
            <a:r>
              <a:rPr lang="en-US" b="1" dirty="0">
                <a:solidFill>
                  <a:prstClr val="white"/>
                </a:solidFill>
              </a:rPr>
              <a:t>Chemicals</a:t>
            </a:r>
          </a:p>
        </p:txBody>
      </p:sp>
      <p:sp>
        <p:nvSpPr>
          <p:cNvPr id="12" name="TextBox 11"/>
          <p:cNvSpPr txBox="1"/>
          <p:nvPr/>
        </p:nvSpPr>
        <p:spPr>
          <a:xfrm>
            <a:off x="3500322" y="4339831"/>
            <a:ext cx="738664" cy="1390124"/>
          </a:xfrm>
          <a:prstGeom prst="rect">
            <a:avLst/>
          </a:prstGeom>
          <a:noFill/>
        </p:spPr>
        <p:txBody>
          <a:bodyPr vert="vert270" wrap="none" rtlCol="0">
            <a:spAutoFit/>
          </a:bodyPr>
          <a:lstStyle/>
          <a:p>
            <a:r>
              <a:rPr lang="en-US" b="1" dirty="0">
                <a:solidFill>
                  <a:prstClr val="white"/>
                </a:solidFill>
              </a:rPr>
              <a:t>International </a:t>
            </a:r>
            <a:br>
              <a:rPr lang="en-US" b="1" dirty="0">
                <a:solidFill>
                  <a:prstClr val="white"/>
                </a:solidFill>
              </a:rPr>
            </a:br>
            <a:r>
              <a:rPr lang="en-US" b="1" dirty="0">
                <a:solidFill>
                  <a:prstClr val="white"/>
                </a:solidFill>
              </a:rPr>
              <a:t>Waters</a:t>
            </a:r>
          </a:p>
        </p:txBody>
      </p:sp>
      <p:sp>
        <p:nvSpPr>
          <p:cNvPr id="13" name="TextBox 12"/>
          <p:cNvSpPr txBox="1"/>
          <p:nvPr/>
        </p:nvSpPr>
        <p:spPr>
          <a:xfrm>
            <a:off x="4286875" y="4448113"/>
            <a:ext cx="923330" cy="1231171"/>
          </a:xfrm>
          <a:prstGeom prst="rect">
            <a:avLst/>
          </a:prstGeom>
          <a:noFill/>
        </p:spPr>
        <p:txBody>
          <a:bodyPr vert="vert270" wrap="none" rtlCol="0">
            <a:spAutoFit/>
          </a:bodyPr>
          <a:lstStyle/>
          <a:p>
            <a:pPr algn="ctr"/>
            <a:r>
              <a:rPr lang="en-US" sz="1600" b="1" dirty="0">
                <a:solidFill>
                  <a:prstClr val="white"/>
                </a:solidFill>
              </a:rPr>
              <a:t>Sustainable</a:t>
            </a:r>
            <a:br>
              <a:rPr lang="en-US" sz="1600" b="1" dirty="0">
                <a:solidFill>
                  <a:prstClr val="white"/>
                </a:solidFill>
              </a:rPr>
            </a:br>
            <a:r>
              <a:rPr lang="en-US" sz="1600" b="1" dirty="0">
                <a:solidFill>
                  <a:prstClr val="white"/>
                </a:solidFill>
              </a:rPr>
              <a:t>Forest </a:t>
            </a:r>
            <a:br>
              <a:rPr lang="en-US" sz="1600" b="1" dirty="0">
                <a:solidFill>
                  <a:prstClr val="white"/>
                </a:solidFill>
              </a:rPr>
            </a:br>
            <a:r>
              <a:rPr lang="en-US" sz="1600" b="1" dirty="0">
                <a:solidFill>
                  <a:prstClr val="white"/>
                </a:solidFill>
              </a:rPr>
              <a:t>Management</a:t>
            </a:r>
          </a:p>
        </p:txBody>
      </p:sp>
      <p:sp>
        <p:nvSpPr>
          <p:cNvPr id="15" name="TextBox 14"/>
          <p:cNvSpPr txBox="1"/>
          <p:nvPr/>
        </p:nvSpPr>
        <p:spPr>
          <a:xfrm>
            <a:off x="5539383" y="2590800"/>
            <a:ext cx="1166217" cy="584775"/>
          </a:xfrm>
          <a:prstGeom prst="rect">
            <a:avLst/>
          </a:prstGeom>
          <a:noFill/>
        </p:spPr>
        <p:txBody>
          <a:bodyPr wrap="none" rtlCol="0">
            <a:spAutoFit/>
          </a:bodyPr>
          <a:lstStyle/>
          <a:p>
            <a:pPr algn="ctr"/>
            <a:r>
              <a:rPr lang="en-US" sz="1600" b="1" dirty="0">
                <a:solidFill>
                  <a:srgbClr val="FFFFCC"/>
                </a:solidFill>
              </a:rPr>
              <a:t>Sustainable</a:t>
            </a:r>
            <a:br>
              <a:rPr lang="en-US" sz="1600" b="1" dirty="0">
                <a:solidFill>
                  <a:srgbClr val="FFFFCC"/>
                </a:solidFill>
              </a:rPr>
            </a:br>
            <a:r>
              <a:rPr lang="en-US" sz="1600" b="1" dirty="0">
                <a:solidFill>
                  <a:srgbClr val="FFFFCC"/>
                </a:solidFill>
              </a:rPr>
              <a:t>Cities</a:t>
            </a:r>
          </a:p>
        </p:txBody>
      </p:sp>
      <p:sp>
        <p:nvSpPr>
          <p:cNvPr id="16" name="TextBox 15"/>
          <p:cNvSpPr txBox="1"/>
          <p:nvPr/>
        </p:nvSpPr>
        <p:spPr>
          <a:xfrm>
            <a:off x="3305806" y="2554069"/>
            <a:ext cx="873957" cy="584775"/>
          </a:xfrm>
          <a:prstGeom prst="rect">
            <a:avLst/>
          </a:prstGeom>
          <a:noFill/>
        </p:spPr>
        <p:txBody>
          <a:bodyPr wrap="none" rtlCol="0">
            <a:spAutoFit/>
          </a:bodyPr>
          <a:lstStyle/>
          <a:p>
            <a:pPr algn="ctr"/>
            <a:r>
              <a:rPr lang="en-US" sz="1600" b="1" dirty="0">
                <a:solidFill>
                  <a:srgbClr val="FFFFCC"/>
                </a:solidFill>
              </a:rPr>
              <a:t>Food</a:t>
            </a:r>
            <a:br>
              <a:rPr lang="en-US" sz="1600" b="1" dirty="0">
                <a:solidFill>
                  <a:srgbClr val="FFFFCC"/>
                </a:solidFill>
              </a:rPr>
            </a:br>
            <a:r>
              <a:rPr lang="en-US" sz="1600" b="1" dirty="0">
                <a:solidFill>
                  <a:srgbClr val="FFFFCC"/>
                </a:solidFill>
              </a:rPr>
              <a:t>Security</a:t>
            </a:r>
          </a:p>
        </p:txBody>
      </p:sp>
      <p:sp>
        <p:nvSpPr>
          <p:cNvPr id="22" name="TextBox 21"/>
          <p:cNvSpPr txBox="1"/>
          <p:nvPr/>
        </p:nvSpPr>
        <p:spPr>
          <a:xfrm>
            <a:off x="4336527" y="2743200"/>
            <a:ext cx="931665" cy="338554"/>
          </a:xfrm>
          <a:prstGeom prst="rect">
            <a:avLst/>
          </a:prstGeom>
          <a:noFill/>
        </p:spPr>
        <p:txBody>
          <a:bodyPr wrap="none" rtlCol="0">
            <a:spAutoFit/>
          </a:bodyPr>
          <a:lstStyle/>
          <a:p>
            <a:r>
              <a:rPr lang="en-US" sz="1600" b="1" dirty="0">
                <a:solidFill>
                  <a:srgbClr val="FFFFCC"/>
                </a:solidFill>
              </a:rPr>
              <a:t>Fisheries</a:t>
            </a:r>
          </a:p>
        </p:txBody>
      </p:sp>
      <p:sp>
        <p:nvSpPr>
          <p:cNvPr id="24" name="TextBox 23"/>
          <p:cNvSpPr txBox="1"/>
          <p:nvPr/>
        </p:nvSpPr>
        <p:spPr>
          <a:xfrm>
            <a:off x="2070928" y="2726934"/>
            <a:ext cx="793102" cy="338554"/>
          </a:xfrm>
          <a:prstGeom prst="rect">
            <a:avLst/>
          </a:prstGeom>
          <a:noFill/>
        </p:spPr>
        <p:txBody>
          <a:bodyPr wrap="none" rtlCol="0">
            <a:spAutoFit/>
          </a:bodyPr>
          <a:lstStyle/>
          <a:p>
            <a:r>
              <a:rPr lang="en-US" sz="1600" b="1" dirty="0">
                <a:solidFill>
                  <a:srgbClr val="FFFFCC"/>
                </a:solidFill>
              </a:rPr>
              <a:t>Forests</a:t>
            </a:r>
          </a:p>
        </p:txBody>
      </p:sp>
      <p:sp>
        <p:nvSpPr>
          <p:cNvPr id="27" name="Right Brace 26"/>
          <p:cNvSpPr/>
          <p:nvPr/>
        </p:nvSpPr>
        <p:spPr>
          <a:xfrm>
            <a:off x="7162800" y="3910535"/>
            <a:ext cx="381000" cy="2485597"/>
          </a:xfrm>
          <a:prstGeom prst="rightBrace">
            <a:avLst/>
          </a:prstGeom>
          <a:ln w="9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8" name="TextBox 27"/>
          <p:cNvSpPr txBox="1"/>
          <p:nvPr/>
        </p:nvSpPr>
        <p:spPr>
          <a:xfrm>
            <a:off x="7630901" y="4648200"/>
            <a:ext cx="972959" cy="1200329"/>
          </a:xfrm>
          <a:prstGeom prst="rect">
            <a:avLst/>
          </a:prstGeom>
          <a:noFill/>
        </p:spPr>
        <p:txBody>
          <a:bodyPr wrap="none" rtlCol="0">
            <a:spAutoFit/>
          </a:bodyPr>
          <a:lstStyle/>
          <a:p>
            <a:pPr algn="ctr"/>
            <a:r>
              <a:rPr lang="en-US" b="1" dirty="0">
                <a:solidFill>
                  <a:prstClr val="white"/>
                </a:solidFill>
              </a:rPr>
              <a:t>Focal</a:t>
            </a:r>
            <a:br>
              <a:rPr lang="en-US" b="1" dirty="0">
                <a:solidFill>
                  <a:prstClr val="white"/>
                </a:solidFill>
              </a:rPr>
            </a:br>
            <a:r>
              <a:rPr lang="en-US" b="1" dirty="0">
                <a:solidFill>
                  <a:prstClr val="white"/>
                </a:solidFill>
              </a:rPr>
              <a:t>Area</a:t>
            </a:r>
            <a:br>
              <a:rPr lang="en-US" b="1" dirty="0">
                <a:solidFill>
                  <a:prstClr val="white"/>
                </a:solidFill>
              </a:rPr>
            </a:br>
            <a:r>
              <a:rPr lang="en-US" b="1" dirty="0">
                <a:solidFill>
                  <a:prstClr val="white"/>
                </a:solidFill>
              </a:rPr>
              <a:t>Strategy</a:t>
            </a:r>
            <a:br>
              <a:rPr lang="en-US" b="1" dirty="0">
                <a:solidFill>
                  <a:prstClr val="white"/>
                </a:solidFill>
              </a:rPr>
            </a:br>
            <a:r>
              <a:rPr lang="en-US" b="1" dirty="0">
                <a:solidFill>
                  <a:prstClr val="white"/>
                </a:solidFill>
              </a:rPr>
              <a:t>Delivery</a:t>
            </a:r>
          </a:p>
        </p:txBody>
      </p:sp>
      <p:sp>
        <p:nvSpPr>
          <p:cNvPr id="30" name="Left Brace 29"/>
          <p:cNvSpPr/>
          <p:nvPr/>
        </p:nvSpPr>
        <p:spPr>
          <a:xfrm>
            <a:off x="1250357" y="2438400"/>
            <a:ext cx="190500" cy="582858"/>
          </a:xfrm>
          <a:prstGeom prst="leftBrace">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31" name="TextBox 30"/>
          <p:cNvSpPr txBox="1"/>
          <p:nvPr/>
        </p:nvSpPr>
        <p:spPr>
          <a:xfrm>
            <a:off x="152400" y="2557657"/>
            <a:ext cx="1124026" cy="338554"/>
          </a:xfrm>
          <a:prstGeom prst="rect">
            <a:avLst/>
          </a:prstGeom>
          <a:noFill/>
        </p:spPr>
        <p:txBody>
          <a:bodyPr wrap="none" rtlCol="0">
            <a:spAutoFit/>
          </a:bodyPr>
          <a:lstStyle/>
          <a:p>
            <a:r>
              <a:rPr lang="en-US" sz="1600" b="1" dirty="0">
                <a:solidFill>
                  <a:prstClr val="white"/>
                </a:solidFill>
              </a:rPr>
              <a:t>SD Themes</a:t>
            </a:r>
          </a:p>
        </p:txBody>
      </p:sp>
      <p:sp>
        <p:nvSpPr>
          <p:cNvPr id="3073" name="Rectangle 3072"/>
          <p:cNvSpPr/>
          <p:nvPr/>
        </p:nvSpPr>
        <p:spPr>
          <a:xfrm>
            <a:off x="3274084" y="228600"/>
            <a:ext cx="1843773" cy="923330"/>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400" b="1" dirty="0">
                <a:ln/>
                <a:solidFill>
                  <a:prstClr val="white"/>
                </a:solidFill>
                <a:effectLst>
                  <a:outerShdw blurRad="38100" dist="38100" dir="2700000" algn="tl">
                    <a:srgbClr val="000000">
                      <a:alpha val="43137"/>
                    </a:srgbClr>
                  </a:outerShdw>
                </a:effectLst>
              </a:rPr>
              <a:t>GEF-6</a:t>
            </a:r>
          </a:p>
        </p:txBody>
      </p:sp>
      <p:sp>
        <p:nvSpPr>
          <p:cNvPr id="3" name="TextBox 2"/>
          <p:cNvSpPr txBox="1"/>
          <p:nvPr/>
        </p:nvSpPr>
        <p:spPr>
          <a:xfrm>
            <a:off x="152400" y="3124200"/>
            <a:ext cx="994759" cy="584775"/>
          </a:xfrm>
          <a:prstGeom prst="rect">
            <a:avLst/>
          </a:prstGeom>
          <a:noFill/>
        </p:spPr>
        <p:txBody>
          <a:bodyPr wrap="none" rtlCol="0">
            <a:spAutoFit/>
          </a:bodyPr>
          <a:lstStyle/>
          <a:p>
            <a:pPr algn="ctr"/>
            <a:r>
              <a:rPr lang="en-US" sz="1600" b="1" dirty="0">
                <a:solidFill>
                  <a:prstClr val="white"/>
                </a:solidFill>
              </a:rPr>
              <a:t>Signature</a:t>
            </a:r>
            <a:br>
              <a:rPr lang="en-US" sz="1600" b="1" dirty="0">
                <a:solidFill>
                  <a:prstClr val="white"/>
                </a:solidFill>
              </a:rPr>
            </a:br>
            <a:r>
              <a:rPr lang="en-US" sz="1600" b="1" dirty="0">
                <a:solidFill>
                  <a:prstClr val="white"/>
                </a:solidFill>
              </a:rPr>
              <a:t>Programs</a:t>
            </a:r>
          </a:p>
        </p:txBody>
      </p:sp>
      <p:sp>
        <p:nvSpPr>
          <p:cNvPr id="32" name="Left Brace 31"/>
          <p:cNvSpPr/>
          <p:nvPr/>
        </p:nvSpPr>
        <p:spPr>
          <a:xfrm>
            <a:off x="1219200" y="3124200"/>
            <a:ext cx="221657" cy="533400"/>
          </a:xfrm>
          <a:prstGeom prst="leftBrace">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6" name="Rectangle 5"/>
          <p:cNvSpPr/>
          <p:nvPr/>
        </p:nvSpPr>
        <p:spPr>
          <a:xfrm>
            <a:off x="1676400" y="3134380"/>
            <a:ext cx="1462260" cy="523220"/>
          </a:xfrm>
          <a:prstGeom prst="rect">
            <a:avLst/>
          </a:prstGeom>
        </p:spPr>
        <p:txBody>
          <a:bodyPr wrap="none">
            <a:spAutoFit/>
          </a:bodyPr>
          <a:lstStyle/>
          <a:p>
            <a:pPr marL="285750" indent="-285750" algn="ctr">
              <a:buFont typeface="Wingdings" pitchFamily="2" charset="2"/>
              <a:buChar char="v"/>
            </a:pPr>
            <a:r>
              <a:rPr lang="en-US" sz="1400" b="1" dirty="0">
                <a:solidFill>
                  <a:prstClr val="white"/>
                </a:solidFill>
              </a:rPr>
              <a:t>Amazon</a:t>
            </a:r>
          </a:p>
          <a:p>
            <a:pPr marL="285750" indent="-285750" algn="ctr">
              <a:buFont typeface="Wingdings" pitchFamily="2" charset="2"/>
              <a:buChar char="v"/>
            </a:pPr>
            <a:r>
              <a:rPr lang="en-US" sz="1400" b="1" dirty="0">
                <a:solidFill>
                  <a:prstClr val="white"/>
                </a:solidFill>
              </a:rPr>
              <a:t>Commodities</a:t>
            </a:r>
          </a:p>
        </p:txBody>
      </p:sp>
      <p:sp>
        <p:nvSpPr>
          <p:cNvPr id="7" name="TextBox 6"/>
          <p:cNvSpPr txBox="1"/>
          <p:nvPr/>
        </p:nvSpPr>
        <p:spPr>
          <a:xfrm>
            <a:off x="2971800" y="3200400"/>
            <a:ext cx="1337930" cy="523220"/>
          </a:xfrm>
          <a:prstGeom prst="rect">
            <a:avLst/>
          </a:prstGeom>
          <a:noFill/>
        </p:spPr>
        <p:txBody>
          <a:bodyPr wrap="none" rtlCol="0">
            <a:spAutoFit/>
          </a:bodyPr>
          <a:lstStyle/>
          <a:p>
            <a:pPr marL="285750" indent="-285750" algn="ctr">
              <a:buFont typeface="Wingdings" pitchFamily="2" charset="2"/>
              <a:buChar char="v"/>
            </a:pPr>
            <a:r>
              <a:rPr lang="en-US" sz="1400" b="1" dirty="0">
                <a:solidFill>
                  <a:prstClr val="white"/>
                </a:solidFill>
              </a:rPr>
              <a:t>Partnership</a:t>
            </a:r>
            <a:br>
              <a:rPr lang="en-US" sz="1400" b="1" dirty="0">
                <a:solidFill>
                  <a:prstClr val="white"/>
                </a:solidFill>
              </a:rPr>
            </a:br>
            <a:r>
              <a:rPr lang="en-US" sz="1400" b="1" dirty="0">
                <a:solidFill>
                  <a:prstClr val="white"/>
                </a:solidFill>
              </a:rPr>
              <a:t>for Africa</a:t>
            </a:r>
            <a:endParaRPr lang="en-US" sz="1400" dirty="0">
              <a:solidFill>
                <a:prstClr val="black"/>
              </a:solidFill>
            </a:endParaRPr>
          </a:p>
        </p:txBody>
      </p:sp>
      <p:sp>
        <p:nvSpPr>
          <p:cNvPr id="8" name="Rectangle 7"/>
          <p:cNvSpPr/>
          <p:nvPr/>
        </p:nvSpPr>
        <p:spPr>
          <a:xfrm>
            <a:off x="4267200" y="3273623"/>
            <a:ext cx="1099981" cy="307777"/>
          </a:xfrm>
          <a:prstGeom prst="rect">
            <a:avLst/>
          </a:prstGeom>
        </p:spPr>
        <p:txBody>
          <a:bodyPr wrap="none">
            <a:spAutoFit/>
          </a:bodyPr>
          <a:lstStyle/>
          <a:p>
            <a:pPr marL="285750" indent="-285750">
              <a:buFont typeface="Wingdings" pitchFamily="2" charset="2"/>
              <a:buChar char="v"/>
            </a:pPr>
            <a:r>
              <a:rPr lang="en-US" sz="1400" b="1" dirty="0">
                <a:solidFill>
                  <a:prstClr val="white"/>
                </a:solidFill>
              </a:rPr>
              <a:t> 50 in 10</a:t>
            </a:r>
            <a:endParaRPr lang="en-US" sz="1400" dirty="0">
              <a:solidFill>
                <a:prstClr val="black"/>
              </a:solidFill>
            </a:endParaRPr>
          </a:p>
        </p:txBody>
      </p:sp>
      <p:sp>
        <p:nvSpPr>
          <p:cNvPr id="9" name="Rectangle 8"/>
          <p:cNvSpPr/>
          <p:nvPr/>
        </p:nvSpPr>
        <p:spPr>
          <a:xfrm>
            <a:off x="5562600" y="3273623"/>
            <a:ext cx="881973" cy="307777"/>
          </a:xfrm>
          <a:prstGeom prst="rect">
            <a:avLst/>
          </a:prstGeom>
        </p:spPr>
        <p:txBody>
          <a:bodyPr wrap="none">
            <a:spAutoFit/>
          </a:bodyPr>
          <a:lstStyle/>
          <a:p>
            <a:pPr marL="285750" indent="-285750">
              <a:buFont typeface="Wingdings" pitchFamily="2" charset="2"/>
              <a:buChar char="v"/>
            </a:pPr>
            <a:r>
              <a:rPr lang="en-US" sz="1400" b="1" dirty="0">
                <a:solidFill>
                  <a:prstClr val="white"/>
                </a:solidFill>
              </a:rPr>
              <a:t>Cities</a:t>
            </a:r>
            <a:endParaRPr lang="en-US" sz="1400" dirty="0">
              <a:solidFill>
                <a:prstClr val="black"/>
              </a:solidFill>
            </a:endParaRPr>
          </a:p>
        </p:txBody>
      </p:sp>
    </p:spTree>
    <p:extLst>
      <p:ext uri="{BB962C8B-B14F-4D97-AF65-F5344CB8AC3E}">
        <p14:creationId xmlns:p14="http://schemas.microsoft.com/office/powerpoint/2010/main" val="1680711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Biodiversity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z="2800" b="1" dirty="0" smtClean="0">
              <a:solidFill>
                <a:srgbClr val="006600"/>
              </a:solidFill>
            </a:endParaRPr>
          </a:p>
          <a:p>
            <a:pPr eaLnBrk="1" hangingPunct="1"/>
            <a:r>
              <a:rPr lang="en-US" sz="3200" b="1" dirty="0" smtClean="0">
                <a:solidFill>
                  <a:prstClr val="black"/>
                </a:solidFill>
                <a:latin typeface="Calibri"/>
              </a:rPr>
              <a:t>Goal</a:t>
            </a:r>
            <a:r>
              <a:rPr lang="en-US" sz="3200" dirty="0" smtClean="0">
                <a:solidFill>
                  <a:prstClr val="black"/>
                </a:solidFill>
                <a:latin typeface="Calibri"/>
              </a:rPr>
              <a:t>: To </a:t>
            </a:r>
            <a:r>
              <a:rPr lang="en-US" sz="2800" dirty="0" smtClean="0"/>
              <a:t>maintain </a:t>
            </a:r>
            <a:r>
              <a:rPr lang="en-US" sz="2800" dirty="0"/>
              <a:t>globally significant biodiversity and the ecosystem goods and services that it provides to </a:t>
            </a:r>
            <a:r>
              <a:rPr lang="en-US" sz="2800" dirty="0" smtClean="0"/>
              <a:t>society.</a:t>
            </a:r>
          </a:p>
          <a:p>
            <a:pPr eaLnBrk="1" hangingPunct="1"/>
            <a:endParaRPr lang="en-US" sz="2800" dirty="0" smtClean="0"/>
          </a:p>
          <a:p>
            <a:pPr eaLnBrk="1" hangingPunct="1"/>
            <a:r>
              <a:rPr lang="en-US" sz="2800" b="1" dirty="0" smtClean="0">
                <a:solidFill>
                  <a:prstClr val="black"/>
                </a:solidFill>
              </a:rPr>
              <a:t>Objectives: </a:t>
            </a:r>
          </a:p>
          <a:p>
            <a:pPr marL="1028700" lvl="1" eaLnBrk="1" hangingPunct="1">
              <a:buFont typeface="Arial" pitchFamily="34" charset="0"/>
              <a:buChar char="•"/>
            </a:pPr>
            <a:r>
              <a:rPr lang="en-US" dirty="0" smtClean="0">
                <a:solidFill>
                  <a:prstClr val="black"/>
                </a:solidFill>
              </a:rPr>
              <a:t>To </a:t>
            </a:r>
            <a:r>
              <a:rPr lang="en-US" dirty="0" smtClean="0"/>
              <a:t>improve </a:t>
            </a:r>
            <a:r>
              <a:rPr lang="en-US" dirty="0"/>
              <a:t>sustainability of protected area </a:t>
            </a:r>
            <a:r>
              <a:rPr lang="en-US" dirty="0" smtClean="0"/>
              <a:t>systems.</a:t>
            </a:r>
          </a:p>
          <a:p>
            <a:pPr marL="1028700" lvl="1" eaLnBrk="1" hangingPunct="1">
              <a:buFont typeface="Arial" pitchFamily="34" charset="0"/>
              <a:buChar char="•"/>
            </a:pPr>
            <a:r>
              <a:rPr lang="en-US" dirty="0" smtClean="0"/>
              <a:t>To reduce </a:t>
            </a:r>
            <a:r>
              <a:rPr lang="en-US" dirty="0"/>
              <a:t>threats to </a:t>
            </a:r>
            <a:r>
              <a:rPr lang="en-US" dirty="0" smtClean="0"/>
              <a:t>biodiversity.</a:t>
            </a:r>
          </a:p>
          <a:p>
            <a:pPr marL="1028700" lvl="1" eaLnBrk="1" hangingPunct="1">
              <a:buFont typeface="Arial" pitchFamily="34" charset="0"/>
              <a:buChar char="•"/>
            </a:pPr>
            <a:r>
              <a:rPr lang="en-US" dirty="0" smtClean="0"/>
              <a:t>To sustainably </a:t>
            </a:r>
            <a:r>
              <a:rPr lang="en-US" dirty="0"/>
              <a:t>use </a:t>
            </a:r>
            <a:r>
              <a:rPr lang="en-US" dirty="0" smtClean="0"/>
              <a:t>biodiversity</a:t>
            </a:r>
            <a:r>
              <a:rPr lang="en-US" dirty="0"/>
              <a:t>.</a:t>
            </a:r>
            <a:r>
              <a:rPr lang="en-US" dirty="0" smtClean="0"/>
              <a:t> </a:t>
            </a:r>
          </a:p>
          <a:p>
            <a:pPr marL="1028700" lvl="1" eaLnBrk="1" hangingPunct="1">
              <a:buFont typeface="Arial" pitchFamily="34" charset="0"/>
              <a:buChar char="•"/>
            </a:pPr>
            <a:r>
              <a:rPr lang="en-US" dirty="0" smtClean="0"/>
              <a:t>To mainstream </a:t>
            </a:r>
            <a:r>
              <a:rPr lang="en-US" dirty="0"/>
              <a:t>conservation and sustainable use of biodiversity into production landscapes/seascapes and sectors.</a:t>
            </a:r>
          </a:p>
          <a:p>
            <a:pPr marL="1200150" lvl="1" indent="-457200" eaLnBrk="1" hangingPunct="1">
              <a:buFont typeface="Arial" pitchFamily="34" charset="0"/>
              <a:buChar char="•"/>
            </a:pPr>
            <a:endParaRPr lang="en-US" sz="2800" b="1" dirty="0" smtClean="0">
              <a:solidFill>
                <a:prstClr val="black"/>
              </a:solidFill>
            </a:endParaRPr>
          </a:p>
          <a:p>
            <a:pPr eaLnBrk="1" hangingPunct="1"/>
            <a:endParaRPr lang="en-US" sz="2800" dirty="0">
              <a:solidFill>
                <a:prstClr val="black"/>
              </a:solidFill>
            </a:endParaRPr>
          </a:p>
        </p:txBody>
      </p:sp>
    </p:spTree>
    <p:extLst>
      <p:ext uri="{BB962C8B-B14F-4D97-AF65-F5344CB8AC3E}">
        <p14:creationId xmlns:p14="http://schemas.microsoft.com/office/powerpoint/2010/main" val="95011804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1981200" y="5821110"/>
            <a:ext cx="1676400" cy="646331"/>
          </a:xfrm>
          <a:prstGeom prst="rect">
            <a:avLst/>
          </a:prstGeom>
          <a:solidFill>
            <a:schemeClr val="bg1"/>
          </a:solidFill>
        </p:spPr>
        <p:txBody>
          <a:bodyPr wrap="square" rtlCol="0">
            <a:spAutoFit/>
          </a:bodyPr>
          <a:lstStyle/>
          <a:p>
            <a:endParaRPr lang="en-US" dirty="0" smtClean="0"/>
          </a:p>
          <a:p>
            <a:endParaRPr lang="en-US" dirty="0"/>
          </a:p>
        </p:txBody>
      </p:sp>
      <p:pic>
        <p:nvPicPr>
          <p:cNvPr id="7" name="Picture 6" descr="Figure 2"/>
          <p:cNvPicPr/>
          <p:nvPr/>
        </p:nvPicPr>
        <p:blipFill>
          <a:blip r:embed="rId2">
            <a:extLst>
              <a:ext uri="{28A0092B-C50C-407E-A947-70E740481C1C}">
                <a14:useLocalDpi xmlns:a14="http://schemas.microsoft.com/office/drawing/2010/main" val="0"/>
              </a:ext>
            </a:extLst>
          </a:blip>
          <a:srcRect/>
          <a:stretch>
            <a:fillRect/>
          </a:stretch>
        </p:blipFill>
        <p:spPr bwMode="auto">
          <a:xfrm>
            <a:off x="914400" y="505708"/>
            <a:ext cx="6248400" cy="5742691"/>
          </a:xfrm>
          <a:prstGeom prst="rect">
            <a:avLst/>
          </a:prstGeom>
          <a:noFill/>
          <a:ln>
            <a:noFill/>
          </a:ln>
        </p:spPr>
      </p:pic>
    </p:spTree>
    <p:extLst>
      <p:ext uri="{BB962C8B-B14F-4D97-AF65-F5344CB8AC3E}">
        <p14:creationId xmlns:p14="http://schemas.microsoft.com/office/powerpoint/2010/main" val="4688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lstStyle/>
          <a:p>
            <a:r>
              <a:rPr lang="en-US" dirty="0" smtClean="0">
                <a:solidFill>
                  <a:schemeClr val="tx2"/>
                </a:solidFill>
              </a:rPr>
              <a:t>International Waters Focal Area </a:t>
            </a:r>
            <a:br>
              <a:rPr lang="en-US" dirty="0" smtClean="0">
                <a:solidFill>
                  <a:schemeClr val="tx2"/>
                </a:solidFill>
              </a:rPr>
            </a:br>
            <a:r>
              <a:rPr lang="en-US" dirty="0" smtClean="0">
                <a:solidFill>
                  <a:schemeClr val="tx2"/>
                </a:solidFill>
              </a:rPr>
              <a:t>GEF-6 Strategy</a:t>
            </a:r>
            <a:endParaRPr lang="en-US" dirty="0">
              <a:solidFill>
                <a:schemeClr val="tx2"/>
              </a:solidFill>
            </a:endParaRPr>
          </a:p>
        </p:txBody>
      </p:sp>
      <p:sp>
        <p:nvSpPr>
          <p:cNvPr id="3" name="Content Placeholder 2"/>
          <p:cNvSpPr>
            <a:spLocks noGrp="1"/>
          </p:cNvSpPr>
          <p:nvPr>
            <p:ph idx="1"/>
          </p:nvPr>
        </p:nvSpPr>
        <p:spPr/>
        <p:txBody>
          <a:bodyPr>
            <a:normAutofit/>
          </a:bodyPr>
          <a:lstStyle/>
          <a:p>
            <a:pPr marL="0" indent="0">
              <a:buNone/>
            </a:pPr>
            <a:endParaRPr lang="en-US" b="1" dirty="0" smtClean="0"/>
          </a:p>
          <a:p>
            <a:r>
              <a:rPr lang="en-US" sz="3200" b="1" dirty="0" smtClean="0"/>
              <a:t>Goal:</a:t>
            </a:r>
            <a:r>
              <a:rPr lang="en-US" sz="3200" dirty="0" smtClean="0"/>
              <a:t> to promote </a:t>
            </a:r>
            <a:r>
              <a:rPr lang="en-US" sz="3200" dirty="0"/>
              <a:t>collective management for </a:t>
            </a:r>
            <a:r>
              <a:rPr lang="en-US" sz="3200" dirty="0" err="1"/>
              <a:t>transboundary</a:t>
            </a:r>
            <a:r>
              <a:rPr lang="en-US" sz="3200" dirty="0"/>
              <a:t> water systems </a:t>
            </a:r>
            <a:r>
              <a:rPr lang="en-US" sz="3200" dirty="0" smtClean="0"/>
              <a:t>and foster policy</a:t>
            </a:r>
            <a:r>
              <a:rPr lang="en-US" sz="3200" dirty="0"/>
              <a:t>, legal, and institutional reforms and investments </a:t>
            </a:r>
            <a:r>
              <a:rPr lang="en-US" sz="3200" dirty="0" smtClean="0"/>
              <a:t>towards sustainable </a:t>
            </a:r>
            <a:r>
              <a:rPr lang="en-US" sz="3200" dirty="0"/>
              <a:t>use and maintenance of ecosystem </a:t>
            </a:r>
            <a:r>
              <a:rPr lang="en-US" sz="3200" dirty="0" smtClean="0"/>
              <a:t>services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3405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825142"/>
            <a:ext cx="7620000" cy="4889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990600" y="1066801"/>
            <a:ext cx="2070652" cy="1376771"/>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1: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To</a:t>
            </a:r>
            <a:r>
              <a:rPr kumimoji="0" lang="en-US" sz="1400" b="0" i="0" u="none" strike="noStrike" kern="0" cap="none" spc="0" normalizeH="0" noProof="0" dirty="0" smtClean="0">
                <a:ln>
                  <a:noFill/>
                </a:ln>
                <a:solidFill>
                  <a:sysClr val="window" lastClr="FFFFFF"/>
                </a:solidFill>
                <a:effectLst/>
                <a:uLnTx/>
                <a:uFillTx/>
                <a:latin typeface="Calibri"/>
                <a:ea typeface="+mn-ea"/>
                <a:cs typeface="+mn-cs"/>
              </a:rPr>
              <a:t> c</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atalyze </a:t>
            </a:r>
            <a:r>
              <a:rPr lang="en-US" sz="1400" kern="0" dirty="0">
                <a:solidFill>
                  <a:sysClr val="window" lastClr="FFFFFF"/>
                </a:solidFill>
                <a:latin typeface="Calibri"/>
              </a:rPr>
              <a:t>s</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ustainable</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management of </a:t>
            </a:r>
            <a:r>
              <a:rPr kumimoji="0" lang="en-US" sz="1400" b="0" i="0" u="none" strike="noStrike" kern="0" cap="none" spc="0" normalizeH="0" baseline="0" noProof="0" dirty="0" err="1">
                <a:ln>
                  <a:noFill/>
                </a:ln>
                <a:solidFill>
                  <a:sysClr val="window" lastClr="FFFFFF"/>
                </a:solidFill>
                <a:effectLst/>
                <a:uLnTx/>
                <a:uFillTx/>
                <a:latin typeface="Calibri"/>
                <a:ea typeface="+mn-ea"/>
                <a:cs typeface="+mn-cs"/>
              </a:rPr>
              <a:t>Transboundary</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 Waters</a:t>
            </a:r>
          </a:p>
        </p:txBody>
      </p:sp>
      <p:sp>
        <p:nvSpPr>
          <p:cNvPr id="8" name="Rounded Rectangle 7"/>
          <p:cNvSpPr/>
          <p:nvPr/>
        </p:nvSpPr>
        <p:spPr>
          <a:xfrm>
            <a:off x="3352800" y="1066801"/>
            <a:ext cx="2209800" cy="1323846"/>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t>Objective 2: </a:t>
            </a:r>
            <a:r>
              <a:rPr lang="en-US" sz="1400" dirty="0" smtClean="0"/>
              <a:t>To balance </a:t>
            </a:r>
            <a:r>
              <a:rPr lang="en-US" sz="1400" dirty="0"/>
              <a:t>competing water-uses in the management of </a:t>
            </a:r>
            <a:r>
              <a:rPr lang="en-US" sz="1400" dirty="0" err="1"/>
              <a:t>transboundary</a:t>
            </a:r>
            <a:r>
              <a:rPr lang="en-US" sz="1400" dirty="0"/>
              <a:t> surface and groundwater</a:t>
            </a:r>
            <a:r>
              <a:rPr lang="en-US" sz="1100" dirty="0"/>
              <a:t>.</a:t>
            </a:r>
          </a:p>
        </p:txBody>
      </p:sp>
      <p:sp>
        <p:nvSpPr>
          <p:cNvPr id="9" name="Rounded Rectangle 8"/>
          <p:cNvSpPr/>
          <p:nvPr/>
        </p:nvSpPr>
        <p:spPr>
          <a:xfrm>
            <a:off x="5791200" y="1066800"/>
            <a:ext cx="2286000" cy="1376772"/>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3: </a:t>
            </a:r>
            <a:r>
              <a:rPr lang="en-US" sz="1400" kern="0" dirty="0" smtClean="0">
                <a:solidFill>
                  <a:sysClr val="window" lastClr="FFFFFF"/>
                </a:solidFill>
                <a:latin typeface="Calibri"/>
              </a:rPr>
              <a:t>To r</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ebuild</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marine fisheries, restore and protect coastal habitats, and reduce pollution of coasts and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LMEs</a:t>
            </a:r>
            <a:endParaRPr kumimoji="0" lang="en-US" sz="14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 name="Rectangle 9"/>
          <p:cNvSpPr/>
          <p:nvPr/>
        </p:nvSpPr>
        <p:spPr>
          <a:xfrm>
            <a:off x="1143000" y="2590800"/>
            <a:ext cx="1828800" cy="1371599"/>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 1.1:   Foster cooperation for sustainable use of </a:t>
            </a:r>
            <a:r>
              <a:rPr lang="en-US" sz="1400" dirty="0" err="1"/>
              <a:t>transboundary</a:t>
            </a:r>
            <a:r>
              <a:rPr lang="en-US" sz="1400" dirty="0"/>
              <a:t> water systems and economic growth</a:t>
            </a:r>
          </a:p>
        </p:txBody>
      </p:sp>
      <p:sp>
        <p:nvSpPr>
          <p:cNvPr id="11" name="Rectangle 10"/>
          <p:cNvSpPr/>
          <p:nvPr/>
        </p:nvSpPr>
        <p:spPr>
          <a:xfrm>
            <a:off x="1143000" y="4114800"/>
            <a:ext cx="1828800" cy="1295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1.2 </a:t>
            </a:r>
            <a:r>
              <a:rPr lang="en-US" sz="1400" dirty="0" smtClean="0"/>
              <a:t>Increase </a:t>
            </a:r>
            <a:r>
              <a:rPr lang="en-US" sz="1400" dirty="0"/>
              <a:t>the Resilience and Flow of Ecosystems Services in the Context of Melting High Altitude </a:t>
            </a:r>
            <a:r>
              <a:rPr lang="en-US" sz="1400" dirty="0" smtClean="0"/>
              <a:t>Glaciers</a:t>
            </a:r>
            <a:endParaRPr lang="en-US" sz="1400" dirty="0"/>
          </a:p>
        </p:txBody>
      </p:sp>
      <p:sp>
        <p:nvSpPr>
          <p:cNvPr id="12" name="Rectangle 11"/>
          <p:cNvSpPr/>
          <p:nvPr/>
        </p:nvSpPr>
        <p:spPr>
          <a:xfrm>
            <a:off x="3505200" y="2703230"/>
            <a:ext cx="2057400" cy="103057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   2.1 Advance conjunctive management</a:t>
            </a:r>
          </a:p>
          <a:p>
            <a:pPr algn="ctr"/>
            <a:r>
              <a:rPr lang="en-US" sz="1400" dirty="0" smtClean="0"/>
              <a:t>of surface and groundwater Systems</a:t>
            </a:r>
            <a:endParaRPr lang="en-US" sz="1400" dirty="0"/>
          </a:p>
        </p:txBody>
      </p:sp>
      <p:sp>
        <p:nvSpPr>
          <p:cNvPr id="13" name="Rectangle 12"/>
          <p:cNvSpPr/>
          <p:nvPr/>
        </p:nvSpPr>
        <p:spPr>
          <a:xfrm>
            <a:off x="3505200" y="4114800"/>
            <a:ext cx="1905000" cy="11430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smtClean="0"/>
              <a:t>2.2 Increase </a:t>
            </a:r>
            <a:r>
              <a:rPr lang="en-US" sz="1400" dirty="0"/>
              <a:t>Water/Food/Energy/</a:t>
            </a:r>
          </a:p>
          <a:p>
            <a:pPr algn="ctr"/>
            <a:r>
              <a:rPr lang="en-US" sz="1400" dirty="0"/>
              <a:t>Ecosystems security and reduce conflict potential</a:t>
            </a:r>
          </a:p>
        </p:txBody>
      </p:sp>
      <p:sp>
        <p:nvSpPr>
          <p:cNvPr id="14" name="Rectangle 13"/>
          <p:cNvSpPr/>
          <p:nvPr/>
        </p:nvSpPr>
        <p:spPr>
          <a:xfrm>
            <a:off x="5943600" y="2703230"/>
            <a:ext cx="1905000" cy="847993"/>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00" dirty="0" smtClean="0"/>
              <a:t> </a:t>
            </a:r>
            <a:r>
              <a:rPr lang="en-US" sz="1400" dirty="0" smtClean="0"/>
              <a:t>3.1 Prevent the Loss and Degradation of Coastal Habitats</a:t>
            </a:r>
            <a:endParaRPr lang="en-US" sz="1400" dirty="0"/>
          </a:p>
        </p:txBody>
      </p:sp>
      <p:sp>
        <p:nvSpPr>
          <p:cNvPr id="15" name="Rectangle 14"/>
          <p:cNvSpPr/>
          <p:nvPr/>
        </p:nvSpPr>
        <p:spPr>
          <a:xfrm>
            <a:off x="5943600" y="3848100"/>
            <a:ext cx="1905000" cy="533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1100" dirty="0" smtClean="0"/>
          </a:p>
          <a:p>
            <a:pPr algn="ctr"/>
            <a:r>
              <a:rPr lang="en-US" sz="1400" dirty="0" smtClean="0"/>
              <a:t>3.2 Reduce Ocean Hypoxia</a:t>
            </a:r>
          </a:p>
          <a:p>
            <a:pPr algn="ctr"/>
            <a:endParaRPr lang="en-US" sz="1100" dirty="0"/>
          </a:p>
        </p:txBody>
      </p:sp>
      <p:sp>
        <p:nvSpPr>
          <p:cNvPr id="16" name="Rectangle 15"/>
          <p:cNvSpPr/>
          <p:nvPr/>
        </p:nvSpPr>
        <p:spPr>
          <a:xfrm>
            <a:off x="5943600" y="4743175"/>
            <a:ext cx="1905000" cy="572051"/>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3.3 Rebuild Global Fisheries</a:t>
            </a:r>
            <a:endParaRPr lang="en-US" sz="1400" dirty="0"/>
          </a:p>
        </p:txBody>
      </p:sp>
      <p:sp>
        <p:nvSpPr>
          <p:cNvPr id="2" name="TextBox 1"/>
          <p:cNvSpPr txBox="1"/>
          <p:nvPr/>
        </p:nvSpPr>
        <p:spPr>
          <a:xfrm>
            <a:off x="762001" y="76200"/>
            <a:ext cx="7467600" cy="523220"/>
          </a:xfrm>
          <a:prstGeom prst="rect">
            <a:avLst/>
          </a:prstGeom>
          <a:noFill/>
        </p:spPr>
        <p:txBody>
          <a:bodyPr wrap="square" rtlCol="0">
            <a:spAutoFit/>
          </a:bodyPr>
          <a:lstStyle/>
          <a:p>
            <a:pPr algn="ctr"/>
            <a:r>
              <a:rPr lang="en-US" sz="2800" dirty="0" smtClean="0">
                <a:solidFill>
                  <a:srgbClr val="1F497D"/>
                </a:solidFill>
                <a:ea typeface="+mj-ea"/>
                <a:cs typeface="+mj-cs"/>
              </a:rPr>
              <a:t>International Waters: Objectives </a:t>
            </a:r>
            <a:r>
              <a:rPr lang="en-US" sz="2800" dirty="0">
                <a:solidFill>
                  <a:srgbClr val="1F497D"/>
                </a:solidFill>
                <a:ea typeface="+mj-ea"/>
                <a:cs typeface="+mj-cs"/>
              </a:rPr>
              <a:t>and Programs</a:t>
            </a:r>
            <a:endParaRPr lang="en-US" sz="2800" dirty="0"/>
          </a:p>
        </p:txBody>
      </p:sp>
    </p:spTree>
    <p:extLst>
      <p:ext uri="{BB962C8B-B14F-4D97-AF65-F5344CB8AC3E}">
        <p14:creationId xmlns:p14="http://schemas.microsoft.com/office/powerpoint/2010/main" val="346049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Land Degradation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endParaRPr lang="en-US" sz="2800" b="1" dirty="0">
              <a:solidFill>
                <a:srgbClr val="006600"/>
              </a:solidFill>
            </a:endParaRPr>
          </a:p>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r>
              <a:rPr lang="en-US" sz="3200" b="1" dirty="0" smtClean="0">
                <a:latin typeface="+mn-lt"/>
              </a:rPr>
              <a:t>Goal</a:t>
            </a:r>
            <a:r>
              <a:rPr lang="en-US" sz="3200" dirty="0" smtClean="0">
                <a:latin typeface="+mn-lt"/>
              </a:rPr>
              <a:t>: To </a:t>
            </a:r>
            <a:r>
              <a:rPr lang="en-US" sz="3200" dirty="0">
                <a:latin typeface="+mn-lt"/>
              </a:rPr>
              <a:t>a</a:t>
            </a:r>
            <a:r>
              <a:rPr lang="en-US" sz="3200" dirty="0" smtClean="0">
                <a:latin typeface="+mn-lt"/>
              </a:rPr>
              <a:t>rrest </a:t>
            </a:r>
            <a:r>
              <a:rPr lang="en-US" sz="3200" dirty="0">
                <a:latin typeface="+mn-lt"/>
              </a:rPr>
              <a:t>or reverse land degradation (desertification and deforestation) </a:t>
            </a:r>
          </a:p>
          <a:p>
            <a:pPr eaLnBrk="1" hangingPunct="1"/>
            <a:endParaRPr lang="en-US" sz="2800" dirty="0" smtClean="0"/>
          </a:p>
          <a:p>
            <a:pPr eaLnBrk="1" hangingPunct="1"/>
            <a:endParaRPr lang="en-US" sz="2800" dirty="0"/>
          </a:p>
        </p:txBody>
      </p:sp>
    </p:spTree>
    <p:extLst>
      <p:ext uri="{BB962C8B-B14F-4D97-AF65-F5344CB8AC3E}">
        <p14:creationId xmlns:p14="http://schemas.microsoft.com/office/powerpoint/2010/main" val="263418860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n-US" sz="3200" b="1" dirty="0" smtClean="0">
                <a:solidFill>
                  <a:srgbClr val="006600"/>
                </a:solidFill>
              </a:rPr>
              <a:t>Land Degradation</a:t>
            </a:r>
            <a:r>
              <a:rPr lang="en-US" sz="3200" b="1" dirty="0">
                <a:solidFill>
                  <a:srgbClr val="006600"/>
                </a:solidFill>
              </a:rPr>
              <a:t> </a:t>
            </a:r>
            <a:r>
              <a:rPr lang="en-US" sz="3200" b="1" dirty="0" smtClean="0">
                <a:solidFill>
                  <a:srgbClr val="006600"/>
                </a:solidFill>
              </a:rPr>
              <a:t>Strategy:</a:t>
            </a:r>
            <a:br>
              <a:rPr lang="en-US" sz="3200" b="1" dirty="0" smtClean="0">
                <a:solidFill>
                  <a:srgbClr val="006600"/>
                </a:solidFill>
              </a:rPr>
            </a:br>
            <a:r>
              <a:rPr lang="en-US" sz="3200" b="1" dirty="0" smtClean="0">
                <a:solidFill>
                  <a:srgbClr val="006600"/>
                </a:solidFill>
              </a:rPr>
              <a:t> Objectives and Programs</a:t>
            </a:r>
            <a:endParaRPr lang="en-US" sz="3200" b="1" dirty="0">
              <a:solidFill>
                <a:srgbClr val="0066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7809734"/>
              </p:ext>
            </p:extLst>
          </p:nvPr>
        </p:nvGraphicFramePr>
        <p:xfrm>
          <a:off x="457200" y="1295400"/>
          <a:ext cx="8229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515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Sustainable Forest Management </a:t>
            </a:r>
            <a:br>
              <a:rPr lang="en-US" dirty="0" smtClean="0"/>
            </a:br>
            <a:r>
              <a:rPr lang="en-US" dirty="0" smtClean="0"/>
              <a:t>GEF-6 Strategy</a:t>
            </a:r>
            <a:endParaRPr lang="en-US" dirty="0"/>
          </a:p>
        </p:txBody>
      </p:sp>
      <p:sp>
        <p:nvSpPr>
          <p:cNvPr id="3" name="Content Placeholder 2"/>
          <p:cNvSpPr>
            <a:spLocks noGrp="1"/>
          </p:cNvSpPr>
          <p:nvPr>
            <p:ph idx="1"/>
          </p:nvPr>
        </p:nvSpPr>
        <p:spPr>
          <a:xfrm>
            <a:off x="457200" y="2590800"/>
            <a:ext cx="8229600" cy="4525963"/>
          </a:xfrm>
        </p:spPr>
        <p:txBody>
          <a:bodyPr>
            <a:normAutofit/>
          </a:bodyPr>
          <a:lstStyle/>
          <a:p>
            <a:r>
              <a:rPr lang="en-US" b="1" dirty="0"/>
              <a:t>Goal</a:t>
            </a:r>
            <a:r>
              <a:rPr lang="en-US" dirty="0"/>
              <a:t>: To achieve multiple environmental, social and economic benefits from improved management of all types of forests and trees outside of forests.</a:t>
            </a:r>
          </a:p>
          <a:p>
            <a:endParaRPr lang="en-US" dirty="0"/>
          </a:p>
        </p:txBody>
      </p:sp>
    </p:spTree>
    <p:extLst>
      <p:ext uri="{BB962C8B-B14F-4D97-AF65-F5344CB8AC3E}">
        <p14:creationId xmlns:p14="http://schemas.microsoft.com/office/powerpoint/2010/main" val="180762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180</TotalTime>
  <Words>1181</Words>
  <Application>Microsoft Office PowerPoint</Application>
  <PresentationFormat>On-screen Show (4:3)</PresentationFormat>
  <Paragraphs>179</Paragraphs>
  <Slides>11</Slides>
  <Notes>10</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1_Office Theme</vt:lpstr>
      <vt:lpstr>3_Office Theme</vt:lpstr>
      <vt:lpstr>PowerPoint Presentation</vt:lpstr>
      <vt:lpstr>PowerPoint Presentation</vt:lpstr>
      <vt:lpstr>Biodiversity Focal Area  GEF-6 Strategy </vt:lpstr>
      <vt:lpstr>PowerPoint Presentation</vt:lpstr>
      <vt:lpstr>International Waters Focal Area  GEF-6 Strategy</vt:lpstr>
      <vt:lpstr>PowerPoint Presentation</vt:lpstr>
      <vt:lpstr>Land Degradation Focal Area  GEF-6 Strategy </vt:lpstr>
      <vt:lpstr>Land Degradation Strategy:  Objectives and Programs</vt:lpstr>
      <vt:lpstr>Sustainable Forest Management  GEF-6 Strategy</vt:lpstr>
      <vt:lpstr>GEF-6 SFM Strategy:  Objectives and Programs</vt:lpstr>
      <vt:lpstr>GEF-6 SFM Strategy Objectives</vt:lpstr>
    </vt:vector>
  </TitlesOfParts>
  <Company>The World Bank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Thomas Zimsky</dc:creator>
  <cp:lastModifiedBy>Mark Thomas Zimsky</cp:lastModifiedBy>
  <cp:revision>15</cp:revision>
  <cp:lastPrinted>2013-04-09T15:01:04Z</cp:lastPrinted>
  <dcterms:created xsi:type="dcterms:W3CDTF">2013-04-08T16:30:17Z</dcterms:created>
  <dcterms:modified xsi:type="dcterms:W3CDTF">2013-06-26T13:39:18Z</dcterms:modified>
</cp:coreProperties>
</file>