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69" r:id="rId2"/>
    <p:sldId id="312" r:id="rId3"/>
    <p:sldId id="313" r:id="rId4"/>
    <p:sldId id="314" r:id="rId5"/>
    <p:sldId id="306" r:id="rId6"/>
    <p:sldId id="307" r:id="rId7"/>
    <p:sldId id="308" r:id="rId8"/>
    <p:sldId id="309" r:id="rId9"/>
    <p:sldId id="310" r:id="rId10"/>
    <p:sldId id="316" r:id="rId11"/>
    <p:sldId id="324" r:id="rId12"/>
    <p:sldId id="319" r:id="rId13"/>
    <p:sldId id="320" r:id="rId14"/>
    <p:sldId id="321" r:id="rId15"/>
    <p:sldId id="322" r:id="rId16"/>
    <p:sldId id="302" r:id="rId17"/>
    <p:sldId id="303" r:id="rId18"/>
    <p:sldId id="304" r:id="rId19"/>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5620"/>
    <p:restoredTop sz="88455" autoAdjust="0"/>
  </p:normalViewPr>
  <p:slideViewPr>
    <p:cSldViewPr>
      <p:cViewPr>
        <p:scale>
          <a:sx n="90" d="100"/>
          <a:sy n="90" d="100"/>
        </p:scale>
        <p:origin x="-2244" y="-3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2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91E06C-92C1-4178-8214-BA1595026DD1}" type="doc">
      <dgm:prSet loTypeId="urn:microsoft.com/office/officeart/2009/layout/CircleArrowProcess" loCatId="cycle" qsTypeId="urn:microsoft.com/office/officeart/2005/8/quickstyle/simple1" qsCatId="simple" csTypeId="urn:microsoft.com/office/officeart/2005/8/colors/colorful3" csCatId="colorful" phldr="1"/>
      <dgm:spPr/>
      <dgm:t>
        <a:bodyPr/>
        <a:lstStyle/>
        <a:p>
          <a:endParaRPr lang="en-US"/>
        </a:p>
      </dgm:t>
    </dgm:pt>
    <dgm:pt modelId="{36773350-2664-4200-8A06-9D19B336DAD4}">
      <dgm:prSet phldrT="[Text]" custT="1"/>
      <dgm:spPr/>
      <dgm:t>
        <a:bodyPr/>
        <a:lstStyle/>
        <a:p>
          <a:pPr rtl="1"/>
          <a:r>
            <a:rPr lang="ar-EG" sz="2400" dirty="0" smtClean="0"/>
            <a:t>1. تسهيل الابتكار ونقل التكنولوجيا</a:t>
          </a:r>
          <a:endParaRPr lang="en-US" sz="2400" dirty="0"/>
        </a:p>
      </dgm:t>
    </dgm:pt>
    <dgm:pt modelId="{3D12B6CB-2B0F-40F9-BE83-456F8598B52B}" type="parTrans" cxnId="{095CDB0F-25A1-4329-B60A-51E8C09304BC}">
      <dgm:prSet/>
      <dgm:spPr/>
      <dgm:t>
        <a:bodyPr/>
        <a:lstStyle/>
        <a:p>
          <a:endParaRPr lang="en-US"/>
        </a:p>
      </dgm:t>
    </dgm:pt>
    <dgm:pt modelId="{F18D094F-2F7F-4FB0-9C7A-EE46D71FA4B0}" type="sibTrans" cxnId="{095CDB0F-25A1-4329-B60A-51E8C09304BC}">
      <dgm:prSet/>
      <dgm:spPr/>
      <dgm:t>
        <a:bodyPr/>
        <a:lstStyle/>
        <a:p>
          <a:endParaRPr lang="en-US"/>
        </a:p>
      </dgm:t>
    </dgm:pt>
    <dgm:pt modelId="{E78AFEA7-8A11-492A-81F3-68E4C93A9DE7}">
      <dgm:prSet phldrT="[Text]" custT="1"/>
      <dgm:spPr/>
      <dgm:t>
        <a:bodyPr/>
        <a:lstStyle/>
        <a:p>
          <a:pPr rtl="1"/>
          <a:r>
            <a:rPr lang="ar-EG" sz="2400" dirty="0" smtClean="0"/>
            <a:t>2. تحفيز الآثار النظامية من خلال مبادرات متوافقة ذات محاور تركيز متعددة</a:t>
          </a:r>
          <a:endParaRPr lang="en-US" sz="2400" dirty="0"/>
        </a:p>
      </dgm:t>
    </dgm:pt>
    <dgm:pt modelId="{D751C209-5851-429C-A6A3-20C2DEECBA92}" type="parTrans" cxnId="{CED3A653-E19E-4527-A9CC-54E41285C655}">
      <dgm:prSet/>
      <dgm:spPr/>
      <dgm:t>
        <a:bodyPr/>
        <a:lstStyle/>
        <a:p>
          <a:endParaRPr lang="en-US"/>
        </a:p>
      </dgm:t>
    </dgm:pt>
    <dgm:pt modelId="{090B8515-33C6-466B-8E6F-F616B0E69194}" type="sibTrans" cxnId="{CED3A653-E19E-4527-A9CC-54E41285C655}">
      <dgm:prSet/>
      <dgm:spPr/>
      <dgm:t>
        <a:bodyPr/>
        <a:lstStyle/>
        <a:p>
          <a:endParaRPr lang="en-US"/>
        </a:p>
      </dgm:t>
    </dgm:pt>
    <dgm:pt modelId="{8B7B5BFF-5A50-4AD6-8E1D-3C137488CF12}">
      <dgm:prSet phldrT="[Text]" custT="1"/>
      <dgm:spPr/>
      <dgm:t>
        <a:bodyPr/>
        <a:lstStyle/>
        <a:p>
          <a:r>
            <a:rPr lang="ar-EG" sz="2400" dirty="0" smtClean="0"/>
            <a:t>3. </a:t>
          </a:r>
          <a:r>
            <a:rPr lang="ar-SA" sz="2400" dirty="0" smtClean="0"/>
            <a:t>الاستفادة من الالتزامات الواردة في المعاهدات والاتفاقيات فيما </a:t>
          </a:r>
          <a:r>
            <a:rPr lang="ar-EG" sz="2400" dirty="0" smtClean="0"/>
            <a:t>يتعلق </a:t>
          </a:r>
          <a:r>
            <a:rPr lang="ar-SA" sz="2400" dirty="0" smtClean="0"/>
            <a:t>برفع التقارير </a:t>
          </a:r>
          <a:r>
            <a:rPr lang="ar-EG" sz="2400" dirty="0" smtClean="0"/>
            <a:t>والتقييم من أجل </a:t>
          </a:r>
          <a:r>
            <a:rPr lang="ar-SA" sz="2400" dirty="0" smtClean="0"/>
            <a:t>التيسير وأعمال التنسيق</a:t>
          </a:r>
          <a:endParaRPr lang="en-US" sz="2400" dirty="0"/>
        </a:p>
      </dgm:t>
    </dgm:pt>
    <dgm:pt modelId="{329361F4-168D-4DBD-8EFC-E208C5718403}" type="parTrans" cxnId="{A7A12492-6070-4A16-91B3-3CE4CA023443}">
      <dgm:prSet/>
      <dgm:spPr/>
      <dgm:t>
        <a:bodyPr/>
        <a:lstStyle/>
        <a:p>
          <a:endParaRPr lang="en-US"/>
        </a:p>
      </dgm:t>
    </dgm:pt>
    <dgm:pt modelId="{BA38103F-3721-4613-A8F8-19B7218AABFF}" type="sibTrans" cxnId="{A7A12492-6070-4A16-91B3-3CE4CA023443}">
      <dgm:prSet/>
      <dgm:spPr/>
      <dgm:t>
        <a:bodyPr/>
        <a:lstStyle/>
        <a:p>
          <a:endParaRPr lang="en-US"/>
        </a:p>
      </dgm:t>
    </dgm:pt>
    <dgm:pt modelId="{060013FB-E4DB-43AC-AADD-88F08A9ED101}" type="pres">
      <dgm:prSet presAssocID="{B791E06C-92C1-4178-8214-BA1595026DD1}" presName="Name0" presStyleCnt="0">
        <dgm:presLayoutVars>
          <dgm:chMax val="7"/>
          <dgm:chPref val="7"/>
          <dgm:dir/>
          <dgm:animLvl val="lvl"/>
        </dgm:presLayoutVars>
      </dgm:prSet>
      <dgm:spPr/>
      <dgm:t>
        <a:bodyPr/>
        <a:lstStyle/>
        <a:p>
          <a:endParaRPr lang="en-US"/>
        </a:p>
      </dgm:t>
    </dgm:pt>
    <dgm:pt modelId="{EC899AD5-7E39-44DC-B0F1-D99267A5A79A}" type="pres">
      <dgm:prSet presAssocID="{36773350-2664-4200-8A06-9D19B336DAD4}" presName="Accent1" presStyleCnt="0"/>
      <dgm:spPr/>
    </dgm:pt>
    <dgm:pt modelId="{8855E326-854E-4176-ABDC-A19C6F3FB271}" type="pres">
      <dgm:prSet presAssocID="{36773350-2664-4200-8A06-9D19B336DAD4}" presName="Accent" presStyleLbl="node1" presStyleIdx="0" presStyleCnt="3" custAng="434514" custLinFactNeighborX="22828" custLinFactNeighborY="-5583"/>
      <dgm:spPr/>
    </dgm:pt>
    <dgm:pt modelId="{FB67A469-AFDD-4174-B38F-8AC05E3F0E4E}" type="pres">
      <dgm:prSet presAssocID="{36773350-2664-4200-8A06-9D19B336DAD4}" presName="Parent1" presStyleLbl="revTx" presStyleIdx="0" presStyleCnt="3" custScaleX="237929" custLinFactX="-41685" custLinFactNeighborX="-100000" custLinFactNeighborY="-87855">
        <dgm:presLayoutVars>
          <dgm:chMax val="1"/>
          <dgm:chPref val="1"/>
          <dgm:bulletEnabled val="1"/>
        </dgm:presLayoutVars>
      </dgm:prSet>
      <dgm:spPr/>
      <dgm:t>
        <a:bodyPr/>
        <a:lstStyle/>
        <a:p>
          <a:endParaRPr lang="en-US"/>
        </a:p>
      </dgm:t>
    </dgm:pt>
    <dgm:pt modelId="{4876B87B-5AAD-4640-917F-F557B458F8D7}" type="pres">
      <dgm:prSet presAssocID="{E78AFEA7-8A11-492A-81F3-68E4C93A9DE7}" presName="Accent2" presStyleCnt="0"/>
      <dgm:spPr/>
    </dgm:pt>
    <dgm:pt modelId="{DA5A6F3B-76EF-463D-8008-CF6FA061693A}" type="pres">
      <dgm:prSet presAssocID="{E78AFEA7-8A11-492A-81F3-68E4C93A9DE7}" presName="Accent" presStyleLbl="node1" presStyleIdx="1" presStyleCnt="3" custAng="21084356" custScaleX="98320" custLinFactNeighborX="-3484" custLinFactNeighborY="-13167"/>
      <dgm:spPr/>
    </dgm:pt>
    <dgm:pt modelId="{A2E7A357-9BF7-4E0E-A8D0-E7946CCDDF01}" type="pres">
      <dgm:prSet presAssocID="{E78AFEA7-8A11-492A-81F3-68E4C93A9DE7}" presName="Parent2" presStyleLbl="revTx" presStyleIdx="1" presStyleCnt="3" custScaleX="350990" custScaleY="137986" custLinFactX="37368" custLinFactNeighborX="100000" custLinFactNeighborY="-3836">
        <dgm:presLayoutVars>
          <dgm:chMax val="1"/>
          <dgm:chPref val="1"/>
          <dgm:bulletEnabled val="1"/>
        </dgm:presLayoutVars>
      </dgm:prSet>
      <dgm:spPr/>
      <dgm:t>
        <a:bodyPr/>
        <a:lstStyle/>
        <a:p>
          <a:endParaRPr lang="en-US"/>
        </a:p>
      </dgm:t>
    </dgm:pt>
    <dgm:pt modelId="{CEC2566E-5531-4FEF-BDBF-D9C67BDBF84E}" type="pres">
      <dgm:prSet presAssocID="{8B7B5BFF-5A50-4AD6-8E1D-3C137488CF12}" presName="Accent3" presStyleCnt="0"/>
      <dgm:spPr/>
    </dgm:pt>
    <dgm:pt modelId="{C41C42AE-1970-45C4-9A68-15A1A700122A}" type="pres">
      <dgm:prSet presAssocID="{8B7B5BFF-5A50-4AD6-8E1D-3C137488CF12}" presName="Accent" presStyleLbl="node1" presStyleIdx="2" presStyleCnt="3" custAng="20825555" custLinFactNeighborX="42825" custLinFactNeighborY="-6496"/>
      <dgm:spPr/>
    </dgm:pt>
    <dgm:pt modelId="{9BC62867-9192-438E-8078-1DF44CAC616F}" type="pres">
      <dgm:prSet presAssocID="{8B7B5BFF-5A50-4AD6-8E1D-3C137488CF12}" presName="Parent3" presStyleLbl="revTx" presStyleIdx="2" presStyleCnt="3" custScaleX="331365" custScaleY="173182" custLinFactX="-26127" custLinFactNeighborX="-100000" custLinFactNeighborY="-11227">
        <dgm:presLayoutVars>
          <dgm:chMax val="1"/>
          <dgm:chPref val="1"/>
          <dgm:bulletEnabled val="1"/>
        </dgm:presLayoutVars>
      </dgm:prSet>
      <dgm:spPr/>
      <dgm:t>
        <a:bodyPr/>
        <a:lstStyle/>
        <a:p>
          <a:endParaRPr lang="en-US"/>
        </a:p>
      </dgm:t>
    </dgm:pt>
  </dgm:ptLst>
  <dgm:cxnLst>
    <dgm:cxn modelId="{095CDB0F-25A1-4329-B60A-51E8C09304BC}" srcId="{B791E06C-92C1-4178-8214-BA1595026DD1}" destId="{36773350-2664-4200-8A06-9D19B336DAD4}" srcOrd="0" destOrd="0" parTransId="{3D12B6CB-2B0F-40F9-BE83-456F8598B52B}" sibTransId="{F18D094F-2F7F-4FB0-9C7A-EE46D71FA4B0}"/>
    <dgm:cxn modelId="{7F5F465B-51A5-428D-B9A5-08AB212A3AC3}" type="presOf" srcId="{8B7B5BFF-5A50-4AD6-8E1D-3C137488CF12}" destId="{9BC62867-9192-438E-8078-1DF44CAC616F}" srcOrd="0" destOrd="0" presId="urn:microsoft.com/office/officeart/2009/layout/CircleArrowProcess"/>
    <dgm:cxn modelId="{55AC326D-274F-42C4-8EA6-698DDB0AB158}" type="presOf" srcId="{36773350-2664-4200-8A06-9D19B336DAD4}" destId="{FB67A469-AFDD-4174-B38F-8AC05E3F0E4E}" srcOrd="0" destOrd="0" presId="urn:microsoft.com/office/officeart/2009/layout/CircleArrowProcess"/>
    <dgm:cxn modelId="{CED3A653-E19E-4527-A9CC-54E41285C655}" srcId="{B791E06C-92C1-4178-8214-BA1595026DD1}" destId="{E78AFEA7-8A11-492A-81F3-68E4C93A9DE7}" srcOrd="1" destOrd="0" parTransId="{D751C209-5851-429C-A6A3-20C2DEECBA92}" sibTransId="{090B8515-33C6-466B-8E6F-F616B0E69194}"/>
    <dgm:cxn modelId="{A7A12492-6070-4A16-91B3-3CE4CA023443}" srcId="{B791E06C-92C1-4178-8214-BA1595026DD1}" destId="{8B7B5BFF-5A50-4AD6-8E1D-3C137488CF12}" srcOrd="2" destOrd="0" parTransId="{329361F4-168D-4DBD-8EFC-E208C5718403}" sibTransId="{BA38103F-3721-4613-A8F8-19B7218AABFF}"/>
    <dgm:cxn modelId="{731FE5D9-6954-4DE6-87B7-E18C54935623}" type="presOf" srcId="{B791E06C-92C1-4178-8214-BA1595026DD1}" destId="{060013FB-E4DB-43AC-AADD-88F08A9ED101}" srcOrd="0" destOrd="0" presId="urn:microsoft.com/office/officeart/2009/layout/CircleArrowProcess"/>
    <dgm:cxn modelId="{BD10FF6C-69FD-4829-9A57-A1E9317B77DD}" type="presOf" srcId="{E78AFEA7-8A11-492A-81F3-68E4C93A9DE7}" destId="{A2E7A357-9BF7-4E0E-A8D0-E7946CCDDF01}" srcOrd="0" destOrd="0" presId="urn:microsoft.com/office/officeart/2009/layout/CircleArrowProcess"/>
    <dgm:cxn modelId="{A6978724-5E4B-4D62-ADAD-CCEFE689E66C}" type="presParOf" srcId="{060013FB-E4DB-43AC-AADD-88F08A9ED101}" destId="{EC899AD5-7E39-44DC-B0F1-D99267A5A79A}" srcOrd="0" destOrd="0" presId="urn:microsoft.com/office/officeart/2009/layout/CircleArrowProcess"/>
    <dgm:cxn modelId="{B9B15414-9CDD-4036-BF59-16AD1F1E01DD}" type="presParOf" srcId="{EC899AD5-7E39-44DC-B0F1-D99267A5A79A}" destId="{8855E326-854E-4176-ABDC-A19C6F3FB271}" srcOrd="0" destOrd="0" presId="urn:microsoft.com/office/officeart/2009/layout/CircleArrowProcess"/>
    <dgm:cxn modelId="{19EE089F-1463-4652-801E-A9741DEE6AC1}" type="presParOf" srcId="{060013FB-E4DB-43AC-AADD-88F08A9ED101}" destId="{FB67A469-AFDD-4174-B38F-8AC05E3F0E4E}" srcOrd="1" destOrd="0" presId="urn:microsoft.com/office/officeart/2009/layout/CircleArrowProcess"/>
    <dgm:cxn modelId="{0A17F4E0-10E7-476B-8E21-BA55B949E249}" type="presParOf" srcId="{060013FB-E4DB-43AC-AADD-88F08A9ED101}" destId="{4876B87B-5AAD-4640-917F-F557B458F8D7}" srcOrd="2" destOrd="0" presId="urn:microsoft.com/office/officeart/2009/layout/CircleArrowProcess"/>
    <dgm:cxn modelId="{0612785D-3513-40B2-969D-F56A4C579A3B}" type="presParOf" srcId="{4876B87B-5AAD-4640-917F-F557B458F8D7}" destId="{DA5A6F3B-76EF-463D-8008-CF6FA061693A}" srcOrd="0" destOrd="0" presId="urn:microsoft.com/office/officeart/2009/layout/CircleArrowProcess"/>
    <dgm:cxn modelId="{35138C0C-EBD8-4CC2-B88D-8B0449B26667}" type="presParOf" srcId="{060013FB-E4DB-43AC-AADD-88F08A9ED101}" destId="{A2E7A357-9BF7-4E0E-A8D0-E7946CCDDF01}" srcOrd="3" destOrd="0" presId="urn:microsoft.com/office/officeart/2009/layout/CircleArrowProcess"/>
    <dgm:cxn modelId="{F4AE1133-0280-4A24-9E66-E3A4D4807D3E}" type="presParOf" srcId="{060013FB-E4DB-43AC-AADD-88F08A9ED101}" destId="{CEC2566E-5531-4FEF-BDBF-D9C67BDBF84E}" srcOrd="4" destOrd="0" presId="urn:microsoft.com/office/officeart/2009/layout/CircleArrowProcess"/>
    <dgm:cxn modelId="{BFAE26BF-E4A2-4CED-9F76-0C870427CAF3}" type="presParOf" srcId="{CEC2566E-5531-4FEF-BDBF-D9C67BDBF84E}" destId="{C41C42AE-1970-45C4-9A68-15A1A700122A}" srcOrd="0" destOrd="0" presId="urn:microsoft.com/office/officeart/2009/layout/CircleArrowProcess"/>
    <dgm:cxn modelId="{65BF5B46-3989-4607-B907-F67D2F1F1255}" type="presParOf" srcId="{060013FB-E4DB-43AC-AADD-88F08A9ED101}" destId="{9BC62867-9192-438E-8078-1DF44CAC616F}"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456274-3181-4E8A-8089-829D0CF9E3F9}" type="doc">
      <dgm:prSet loTypeId="urn:microsoft.com/office/officeart/2005/8/layout/vList6" loCatId="process" qsTypeId="urn:microsoft.com/office/officeart/2005/8/quickstyle/simple1" qsCatId="simple" csTypeId="urn:microsoft.com/office/officeart/2005/8/colors/colorful3" csCatId="colorful" phldr="1"/>
      <dgm:spPr/>
      <dgm:t>
        <a:bodyPr/>
        <a:lstStyle/>
        <a:p>
          <a:endParaRPr lang="en-US"/>
        </a:p>
      </dgm:t>
    </dgm:pt>
    <dgm:pt modelId="{833A43FA-6BB7-4579-9ADB-F3C29953237D}">
      <dgm:prSet phldrT="[Text]" custT="1"/>
      <dgm:spPr/>
      <dgm:t>
        <a:bodyPr/>
        <a:lstStyle/>
        <a:p>
          <a:r>
            <a:rPr lang="ar-EG" sz="1600" dirty="0" smtClean="0"/>
            <a:t>1. التشجيع على الابتكار ونقل التكنولوجيا واتباع سياسات واستراتيجيات </a:t>
          </a:r>
          <a:r>
            <a:rPr lang="ar-SA" sz="1600" dirty="0" smtClean="0"/>
            <a:t>داعمة</a:t>
          </a:r>
          <a:endParaRPr lang="en-US" sz="2000" dirty="0"/>
        </a:p>
      </dgm:t>
    </dgm:pt>
    <dgm:pt modelId="{B425173A-E6AE-45D8-895D-F222C8E5B720}" type="parTrans" cxnId="{F17BC7EA-186A-421F-B33D-963AF45064EF}">
      <dgm:prSet/>
      <dgm:spPr/>
      <dgm:t>
        <a:bodyPr/>
        <a:lstStyle/>
        <a:p>
          <a:endParaRPr lang="en-US"/>
        </a:p>
      </dgm:t>
    </dgm:pt>
    <dgm:pt modelId="{E34C5329-AAA6-478C-8C1F-42A35C9019E7}" type="sibTrans" cxnId="{F17BC7EA-186A-421F-B33D-963AF45064EF}">
      <dgm:prSet/>
      <dgm:spPr/>
      <dgm:t>
        <a:bodyPr/>
        <a:lstStyle/>
        <a:p>
          <a:endParaRPr lang="en-US"/>
        </a:p>
      </dgm:t>
    </dgm:pt>
    <dgm:pt modelId="{0D8E0435-4D0C-4EF9-9AD9-F339B77FB594}">
      <dgm:prSet phldrT="[Text]" custT="1"/>
      <dgm:spPr/>
      <dgm:t>
        <a:bodyPr anchor="ctr"/>
        <a:lstStyle/>
        <a:p>
          <a:pPr rtl="1">
            <a:lnSpc>
              <a:spcPct val="100000"/>
            </a:lnSpc>
            <a:spcAft>
              <a:spcPts val="0"/>
            </a:spcAft>
          </a:pPr>
          <a:r>
            <a:rPr lang="ar-EG" sz="1600" dirty="0" smtClean="0"/>
            <a:t>البرنامج الأول: التشجيع على تطوير وعرض وتمويل تقنيات الحد من الانبعاثات الكربونية وبدائل تخفيف آثارها في التوقيت المناسب</a:t>
          </a:r>
          <a:endParaRPr lang="en-US" sz="1600" dirty="0"/>
        </a:p>
      </dgm:t>
    </dgm:pt>
    <dgm:pt modelId="{423126F8-0587-4A0C-B9DA-68A17892E2A2}" type="parTrans" cxnId="{343CBA2F-5C0F-4313-93ED-3EC878C63E77}">
      <dgm:prSet/>
      <dgm:spPr/>
      <dgm:t>
        <a:bodyPr/>
        <a:lstStyle/>
        <a:p>
          <a:endParaRPr lang="en-US"/>
        </a:p>
      </dgm:t>
    </dgm:pt>
    <dgm:pt modelId="{D77A6B85-7FEA-481C-B406-A382AED45014}" type="sibTrans" cxnId="{343CBA2F-5C0F-4313-93ED-3EC878C63E77}">
      <dgm:prSet/>
      <dgm:spPr/>
      <dgm:t>
        <a:bodyPr/>
        <a:lstStyle/>
        <a:p>
          <a:endParaRPr lang="en-US"/>
        </a:p>
      </dgm:t>
    </dgm:pt>
    <dgm:pt modelId="{67FC4A09-45E0-45DC-80A6-D22B6CD0EBDC}">
      <dgm:prSet phldrT="[Text]" custT="1"/>
      <dgm:spPr/>
      <dgm:t>
        <a:bodyPr anchor="ctr"/>
        <a:lstStyle/>
        <a:p>
          <a:pPr rtl="1">
            <a:lnSpc>
              <a:spcPct val="100000"/>
            </a:lnSpc>
            <a:spcAft>
              <a:spcPts val="0"/>
            </a:spcAft>
          </a:pPr>
          <a:r>
            <a:rPr lang="ar-EG" sz="1600" dirty="0" smtClean="0"/>
            <a:t>البرنامج الثاني: تطوير وعرض حزم سياسات مبتكرة ومبادرات سوقية</a:t>
          </a:r>
          <a:endParaRPr lang="en-US" sz="1600" dirty="0"/>
        </a:p>
      </dgm:t>
    </dgm:pt>
    <dgm:pt modelId="{5A2FD182-288C-478B-924C-F99FFB3FE2D9}" type="parTrans" cxnId="{D1E10C6E-251B-4DFC-A43E-9F0C7B675355}">
      <dgm:prSet/>
      <dgm:spPr/>
      <dgm:t>
        <a:bodyPr/>
        <a:lstStyle/>
        <a:p>
          <a:endParaRPr lang="en-US"/>
        </a:p>
      </dgm:t>
    </dgm:pt>
    <dgm:pt modelId="{CF253E06-DE4B-4E82-8B57-80EC717893E7}" type="sibTrans" cxnId="{D1E10C6E-251B-4DFC-A43E-9F0C7B675355}">
      <dgm:prSet/>
      <dgm:spPr/>
      <dgm:t>
        <a:bodyPr/>
        <a:lstStyle/>
        <a:p>
          <a:endParaRPr lang="en-US"/>
        </a:p>
      </dgm:t>
    </dgm:pt>
    <dgm:pt modelId="{9A2F2D10-C2D3-460A-A54C-0575DF759857}">
      <dgm:prSet phldrT="[Text]" custT="1"/>
      <dgm:spPr/>
      <dgm:t>
        <a:bodyPr/>
        <a:lstStyle/>
        <a:p>
          <a:pPr rtl="1"/>
          <a:r>
            <a:rPr lang="ar-EG" sz="1600" dirty="0" smtClean="0"/>
            <a:t>2. إبراز الآثار النظامية لبدائل تخفيف الآثار</a:t>
          </a:r>
          <a:endParaRPr lang="en-US" sz="2000" dirty="0" smtClean="0"/>
        </a:p>
      </dgm:t>
    </dgm:pt>
    <dgm:pt modelId="{5AB3A0EB-8933-4DE8-B78E-70F4AB7D2C3B}" type="parTrans" cxnId="{9CA33A51-9BBD-4614-8EF5-0C51597FA235}">
      <dgm:prSet/>
      <dgm:spPr/>
      <dgm:t>
        <a:bodyPr/>
        <a:lstStyle/>
        <a:p>
          <a:endParaRPr lang="en-US"/>
        </a:p>
      </dgm:t>
    </dgm:pt>
    <dgm:pt modelId="{CFB5FDCE-A092-42CF-9585-3FC91F5112B7}" type="sibTrans" cxnId="{9CA33A51-9BBD-4614-8EF5-0C51597FA235}">
      <dgm:prSet/>
      <dgm:spPr/>
      <dgm:t>
        <a:bodyPr/>
        <a:lstStyle/>
        <a:p>
          <a:endParaRPr lang="en-US"/>
        </a:p>
      </dgm:t>
    </dgm:pt>
    <dgm:pt modelId="{6A76D5E8-3555-467E-9F71-F8B26FD606D6}">
      <dgm:prSet phldrT="[Text]" custT="1"/>
      <dgm:spPr>
        <a:solidFill>
          <a:srgbClr val="D8D3E0"/>
        </a:solidFill>
      </dgm:spPr>
      <dgm:t>
        <a:bodyPr anchor="ctr"/>
        <a:lstStyle/>
        <a:p>
          <a:pPr rtl="1">
            <a:lnSpc>
              <a:spcPct val="100000"/>
            </a:lnSpc>
            <a:spcAft>
              <a:spcPts val="0"/>
            </a:spcAft>
          </a:pPr>
          <a:r>
            <a:rPr lang="ar-EG" sz="1600" dirty="0" smtClean="0"/>
            <a:t>البرنامج الأول: دمج نتائج التزامات الاتفاقية وأنشطة التمكين في صلب إجراءات التخطيط الوطنية وأهداف تخفيف آثار تغير المناخ</a:t>
          </a:r>
          <a:endParaRPr lang="en-US" sz="1600" dirty="0"/>
        </a:p>
      </dgm:t>
    </dgm:pt>
    <dgm:pt modelId="{EDAD8C62-2034-4278-AE15-19473CCE69EC}" type="parTrans" cxnId="{C13E2748-CA5B-4F60-9BCF-2262030EACFC}">
      <dgm:prSet/>
      <dgm:spPr/>
      <dgm:t>
        <a:bodyPr/>
        <a:lstStyle/>
        <a:p>
          <a:endParaRPr lang="en-US"/>
        </a:p>
      </dgm:t>
    </dgm:pt>
    <dgm:pt modelId="{D692E4D9-648A-46E5-91BE-5D9420214A14}" type="sibTrans" cxnId="{C13E2748-CA5B-4F60-9BCF-2262030EACFC}">
      <dgm:prSet/>
      <dgm:spPr/>
      <dgm:t>
        <a:bodyPr/>
        <a:lstStyle/>
        <a:p>
          <a:endParaRPr lang="en-US"/>
        </a:p>
      </dgm:t>
    </dgm:pt>
    <dgm:pt modelId="{FA19B94E-BE14-4C5D-97BB-5EDAF5C02F5F}">
      <dgm:prSet phldrT="[Text]" custT="1"/>
      <dgm:spPr/>
      <dgm:t>
        <a:bodyPr/>
        <a:lstStyle/>
        <a:p>
          <a:pPr rtl="1"/>
          <a:r>
            <a:rPr lang="ar-EG" sz="2000" dirty="0" smtClean="0"/>
            <a:t>3. تعزيز الأوضاع المواتية </a:t>
          </a:r>
          <a:r>
            <a:rPr lang="ar-SA" sz="2000" dirty="0" smtClean="0"/>
            <a:t>لتعميم </a:t>
          </a:r>
          <a:r>
            <a:rPr lang="ar-EG" sz="2000" dirty="0" smtClean="0"/>
            <a:t>الاهتمام بتخفيف آثار تغير المناخ</a:t>
          </a:r>
          <a:endParaRPr lang="en-US" sz="2000" dirty="0" smtClean="0"/>
        </a:p>
      </dgm:t>
    </dgm:pt>
    <dgm:pt modelId="{DC747F3A-1232-4A90-8E3F-DF6BFF4C1A94}" type="parTrans" cxnId="{41F7BF91-9FE2-47F8-83E7-69C1FD82F4FB}">
      <dgm:prSet/>
      <dgm:spPr/>
      <dgm:t>
        <a:bodyPr/>
        <a:lstStyle/>
        <a:p>
          <a:endParaRPr lang="en-US"/>
        </a:p>
      </dgm:t>
    </dgm:pt>
    <dgm:pt modelId="{C9A8C33D-9821-403E-B586-E6AAA90110F3}" type="sibTrans" cxnId="{41F7BF91-9FE2-47F8-83E7-69C1FD82F4FB}">
      <dgm:prSet/>
      <dgm:spPr/>
      <dgm:t>
        <a:bodyPr/>
        <a:lstStyle/>
        <a:p>
          <a:endParaRPr lang="en-US"/>
        </a:p>
      </dgm:t>
    </dgm:pt>
    <dgm:pt modelId="{14606CCD-E9AE-40DF-8F2A-B29B775B7E35}">
      <dgm:prSet phldrT="[Text]" custT="1"/>
      <dgm:spPr/>
      <dgm:t>
        <a:bodyPr anchor="ctr"/>
        <a:lstStyle/>
        <a:p>
          <a:pPr rtl="1"/>
          <a:r>
            <a:rPr lang="ar-EG" sz="1600" dirty="0" smtClean="0"/>
            <a:t>البرنامج الأول: التشجيع على وضع أنظمة متكاملة للحد من الانبعاثات الكربونية</a:t>
          </a:r>
          <a:endParaRPr lang="en-US" sz="1600" dirty="0" smtClean="0"/>
        </a:p>
      </dgm:t>
    </dgm:pt>
    <dgm:pt modelId="{6CF586EC-87BC-46C5-966B-F4E821D65933}" type="parTrans" cxnId="{C250867E-D312-4089-AED8-BEA654BA6450}">
      <dgm:prSet/>
      <dgm:spPr/>
      <dgm:t>
        <a:bodyPr/>
        <a:lstStyle/>
        <a:p>
          <a:endParaRPr lang="en-US"/>
        </a:p>
      </dgm:t>
    </dgm:pt>
    <dgm:pt modelId="{E97E51FB-E412-49CB-B5B8-0C4C7C1F76A4}" type="sibTrans" cxnId="{C250867E-D312-4089-AED8-BEA654BA6450}">
      <dgm:prSet/>
      <dgm:spPr/>
      <dgm:t>
        <a:bodyPr/>
        <a:lstStyle/>
        <a:p>
          <a:endParaRPr lang="en-US"/>
        </a:p>
      </dgm:t>
    </dgm:pt>
    <dgm:pt modelId="{4A9EAEFA-9394-4571-8C9A-BE77422644C3}">
      <dgm:prSet phldrT="[Text]" custT="1"/>
      <dgm:spPr/>
      <dgm:t>
        <a:bodyPr anchor="ctr"/>
        <a:lstStyle/>
        <a:p>
          <a:pPr rtl="1"/>
          <a:r>
            <a:rPr lang="ar-EG" sz="1600" dirty="0" smtClean="0"/>
            <a:t>البرنامج الثاني: التشجيع على الحفاظ على البيئة وتعزيز المخزونات الكربونية بالغابات وغيرها من استخدامات الأرض، ومساندة الزراعة الملائمة للمناخ</a:t>
          </a:r>
          <a:endParaRPr lang="en-US" sz="1600" dirty="0" smtClean="0"/>
        </a:p>
      </dgm:t>
    </dgm:pt>
    <dgm:pt modelId="{14DF4554-2B1D-4DFC-9E4F-1116BB04C075}" type="parTrans" cxnId="{DF5BF980-1ECF-4FCC-8C03-9D34E5B0C5B6}">
      <dgm:prSet/>
      <dgm:spPr/>
      <dgm:t>
        <a:bodyPr/>
        <a:lstStyle/>
        <a:p>
          <a:endParaRPr lang="en-US"/>
        </a:p>
      </dgm:t>
    </dgm:pt>
    <dgm:pt modelId="{73A3AA80-811C-467A-B3AA-71B1F27FAEBA}" type="sibTrans" cxnId="{DF5BF980-1ECF-4FCC-8C03-9D34E5B0C5B6}">
      <dgm:prSet/>
      <dgm:spPr/>
      <dgm:t>
        <a:bodyPr/>
        <a:lstStyle/>
        <a:p>
          <a:endParaRPr lang="en-US"/>
        </a:p>
      </dgm:t>
    </dgm:pt>
    <dgm:pt modelId="{78C8A1BB-EA77-4F23-9A24-B22F1EB68886}">
      <dgm:prSet custT="1"/>
      <dgm:spPr/>
      <dgm:t>
        <a:bodyPr/>
        <a:lstStyle/>
        <a:p>
          <a:endParaRPr lang="en-US" sz="1600" dirty="0" smtClean="0"/>
        </a:p>
      </dgm:t>
    </dgm:pt>
    <dgm:pt modelId="{25836D67-2457-4C93-ABAF-B71AF030554F}" type="parTrans" cxnId="{7665CA5B-79D3-4F2E-AD91-0A47DF4B66FD}">
      <dgm:prSet/>
      <dgm:spPr/>
      <dgm:t>
        <a:bodyPr/>
        <a:lstStyle/>
        <a:p>
          <a:endParaRPr lang="en-US"/>
        </a:p>
      </dgm:t>
    </dgm:pt>
    <dgm:pt modelId="{6C4E8E31-5806-449D-ABAD-62A3BBBC8021}" type="sibTrans" cxnId="{7665CA5B-79D3-4F2E-AD91-0A47DF4B66FD}">
      <dgm:prSet/>
      <dgm:spPr/>
      <dgm:t>
        <a:bodyPr/>
        <a:lstStyle/>
        <a:p>
          <a:endParaRPr lang="en-US"/>
        </a:p>
      </dgm:t>
    </dgm:pt>
    <dgm:pt modelId="{74B1BA29-561E-4143-BA66-988DF59AC54B}" type="pres">
      <dgm:prSet presAssocID="{B2456274-3181-4E8A-8089-829D0CF9E3F9}" presName="Name0" presStyleCnt="0">
        <dgm:presLayoutVars>
          <dgm:dir/>
          <dgm:animLvl val="lvl"/>
          <dgm:resizeHandles/>
        </dgm:presLayoutVars>
      </dgm:prSet>
      <dgm:spPr/>
      <dgm:t>
        <a:bodyPr/>
        <a:lstStyle/>
        <a:p>
          <a:endParaRPr lang="en-US"/>
        </a:p>
      </dgm:t>
    </dgm:pt>
    <dgm:pt modelId="{7E4823F0-D90B-40BA-939B-184E55191A58}" type="pres">
      <dgm:prSet presAssocID="{833A43FA-6BB7-4579-9ADB-F3C29953237D}" presName="linNode" presStyleCnt="0"/>
      <dgm:spPr/>
    </dgm:pt>
    <dgm:pt modelId="{97F932C7-7966-4A3B-8915-C874E6512A57}" type="pres">
      <dgm:prSet presAssocID="{833A43FA-6BB7-4579-9ADB-F3C29953237D}" presName="parentShp" presStyleLbl="node1" presStyleIdx="0" presStyleCnt="3" custScaleX="88172" custScaleY="95556" custLinFactNeighborX="-57" custLinFactNeighborY="-1592">
        <dgm:presLayoutVars>
          <dgm:bulletEnabled val="1"/>
        </dgm:presLayoutVars>
      </dgm:prSet>
      <dgm:spPr/>
      <dgm:t>
        <a:bodyPr/>
        <a:lstStyle/>
        <a:p>
          <a:endParaRPr lang="en-US"/>
        </a:p>
      </dgm:t>
    </dgm:pt>
    <dgm:pt modelId="{259F985F-92A3-4BCD-AF09-63FA1F3DF112}" type="pres">
      <dgm:prSet presAssocID="{833A43FA-6BB7-4579-9ADB-F3C29953237D}" presName="childShp" presStyleLbl="bgAccFollowNode1" presStyleIdx="0" presStyleCnt="3" custAng="0" custScaleX="110753">
        <dgm:presLayoutVars>
          <dgm:bulletEnabled val="1"/>
        </dgm:presLayoutVars>
      </dgm:prSet>
      <dgm:spPr/>
      <dgm:t>
        <a:bodyPr/>
        <a:lstStyle/>
        <a:p>
          <a:endParaRPr lang="en-US"/>
        </a:p>
      </dgm:t>
    </dgm:pt>
    <dgm:pt modelId="{57B0218F-2200-4FD9-A75E-00D1CC80C7EC}" type="pres">
      <dgm:prSet presAssocID="{E34C5329-AAA6-478C-8C1F-42A35C9019E7}" presName="spacing" presStyleCnt="0"/>
      <dgm:spPr/>
    </dgm:pt>
    <dgm:pt modelId="{2908BE58-FE2F-4FB6-9A6C-CF2DFB568DF6}" type="pres">
      <dgm:prSet presAssocID="{9A2F2D10-C2D3-460A-A54C-0575DF759857}" presName="linNode" presStyleCnt="0"/>
      <dgm:spPr/>
    </dgm:pt>
    <dgm:pt modelId="{54923AD7-3460-49C8-94BA-CFB66D6D4582}" type="pres">
      <dgm:prSet presAssocID="{9A2F2D10-C2D3-460A-A54C-0575DF759857}" presName="parentShp" presStyleLbl="node1" presStyleIdx="1" presStyleCnt="3" custScaleX="82796" custScaleY="88889" custLinFactNeighborX="-7527">
        <dgm:presLayoutVars>
          <dgm:bulletEnabled val="1"/>
        </dgm:presLayoutVars>
      </dgm:prSet>
      <dgm:spPr/>
      <dgm:t>
        <a:bodyPr/>
        <a:lstStyle/>
        <a:p>
          <a:endParaRPr lang="en-US"/>
        </a:p>
      </dgm:t>
    </dgm:pt>
    <dgm:pt modelId="{283ACE6F-53F0-46B3-9D23-CF2C5B957284}" type="pres">
      <dgm:prSet presAssocID="{9A2F2D10-C2D3-460A-A54C-0575DF759857}" presName="childShp" presStyleLbl="bgAccFollowNode1" presStyleIdx="1" presStyleCnt="3" custScaleX="111469">
        <dgm:presLayoutVars>
          <dgm:bulletEnabled val="1"/>
        </dgm:presLayoutVars>
      </dgm:prSet>
      <dgm:spPr/>
      <dgm:t>
        <a:bodyPr/>
        <a:lstStyle/>
        <a:p>
          <a:endParaRPr lang="en-US"/>
        </a:p>
      </dgm:t>
    </dgm:pt>
    <dgm:pt modelId="{69086AB3-60A6-4DC6-8AB3-BE14152E5D0D}" type="pres">
      <dgm:prSet presAssocID="{CFB5FDCE-A092-42CF-9585-3FC91F5112B7}" presName="spacing" presStyleCnt="0"/>
      <dgm:spPr/>
    </dgm:pt>
    <dgm:pt modelId="{C77BBE4F-10CE-44B9-8BA5-BDE917336FAC}" type="pres">
      <dgm:prSet presAssocID="{FA19B94E-BE14-4C5D-97BB-5EDAF5C02F5F}" presName="linNode" presStyleCnt="0"/>
      <dgm:spPr/>
    </dgm:pt>
    <dgm:pt modelId="{3BB532C2-2695-4A04-90DC-797CB0607073}" type="pres">
      <dgm:prSet presAssocID="{FA19B94E-BE14-4C5D-97BB-5EDAF5C02F5F}" presName="parentShp" presStyleLbl="node1" presStyleIdx="2" presStyleCnt="3" custScaleX="82796" custScaleY="82222">
        <dgm:presLayoutVars>
          <dgm:bulletEnabled val="1"/>
        </dgm:presLayoutVars>
      </dgm:prSet>
      <dgm:spPr/>
      <dgm:t>
        <a:bodyPr/>
        <a:lstStyle/>
        <a:p>
          <a:endParaRPr lang="en-US"/>
        </a:p>
      </dgm:t>
    </dgm:pt>
    <dgm:pt modelId="{04FE4366-85BD-4859-84DE-0F12101574A4}" type="pres">
      <dgm:prSet presAssocID="{FA19B94E-BE14-4C5D-97BB-5EDAF5C02F5F}" presName="childShp" presStyleLbl="bgAccFollowNode1" presStyleIdx="2" presStyleCnt="3" custScaleX="111469">
        <dgm:presLayoutVars>
          <dgm:bulletEnabled val="1"/>
        </dgm:presLayoutVars>
      </dgm:prSet>
      <dgm:spPr/>
      <dgm:t>
        <a:bodyPr/>
        <a:lstStyle/>
        <a:p>
          <a:endParaRPr lang="en-US"/>
        </a:p>
      </dgm:t>
    </dgm:pt>
  </dgm:ptLst>
  <dgm:cxnLst>
    <dgm:cxn modelId="{C250867E-D312-4089-AED8-BEA654BA6450}" srcId="{9A2F2D10-C2D3-460A-A54C-0575DF759857}" destId="{14606CCD-E9AE-40DF-8F2A-B29B775B7E35}" srcOrd="0" destOrd="0" parTransId="{6CF586EC-87BC-46C5-966B-F4E821D65933}" sibTransId="{E97E51FB-E412-49CB-B5B8-0C4C7C1F76A4}"/>
    <dgm:cxn modelId="{D1E10C6E-251B-4DFC-A43E-9F0C7B675355}" srcId="{833A43FA-6BB7-4579-9ADB-F3C29953237D}" destId="{67FC4A09-45E0-45DC-80A6-D22B6CD0EBDC}" srcOrd="2" destOrd="0" parTransId="{5A2FD182-288C-478B-924C-F99FFB3FE2D9}" sibTransId="{CF253E06-DE4B-4E82-8B57-80EC717893E7}"/>
    <dgm:cxn modelId="{23C1F65A-8A6E-4C5D-974E-55590D8246BD}" type="presOf" srcId="{FA19B94E-BE14-4C5D-97BB-5EDAF5C02F5F}" destId="{3BB532C2-2695-4A04-90DC-797CB0607073}" srcOrd="0" destOrd="0" presId="urn:microsoft.com/office/officeart/2005/8/layout/vList6"/>
    <dgm:cxn modelId="{7665CA5B-79D3-4F2E-AD91-0A47DF4B66FD}" srcId="{833A43FA-6BB7-4579-9ADB-F3C29953237D}" destId="{78C8A1BB-EA77-4F23-9A24-B22F1EB68886}" srcOrd="1" destOrd="0" parTransId="{25836D67-2457-4C93-ABAF-B71AF030554F}" sibTransId="{6C4E8E31-5806-449D-ABAD-62A3BBBC8021}"/>
    <dgm:cxn modelId="{9CA33A51-9BBD-4614-8EF5-0C51597FA235}" srcId="{B2456274-3181-4E8A-8089-829D0CF9E3F9}" destId="{9A2F2D10-C2D3-460A-A54C-0575DF759857}" srcOrd="1" destOrd="0" parTransId="{5AB3A0EB-8933-4DE8-B78E-70F4AB7D2C3B}" sibTransId="{CFB5FDCE-A092-42CF-9585-3FC91F5112B7}"/>
    <dgm:cxn modelId="{9178C895-F4E2-4DB5-9E3C-BDF9C8F044E4}" type="presOf" srcId="{6A76D5E8-3555-467E-9F71-F8B26FD606D6}" destId="{04FE4366-85BD-4859-84DE-0F12101574A4}" srcOrd="0" destOrd="0" presId="urn:microsoft.com/office/officeart/2005/8/layout/vList6"/>
    <dgm:cxn modelId="{343CBA2F-5C0F-4313-93ED-3EC878C63E77}" srcId="{833A43FA-6BB7-4579-9ADB-F3C29953237D}" destId="{0D8E0435-4D0C-4EF9-9AD9-F339B77FB594}" srcOrd="0" destOrd="0" parTransId="{423126F8-0587-4A0C-B9DA-68A17892E2A2}" sibTransId="{D77A6B85-7FEA-481C-B406-A382AED45014}"/>
    <dgm:cxn modelId="{DF5BF980-1ECF-4FCC-8C03-9D34E5B0C5B6}" srcId="{9A2F2D10-C2D3-460A-A54C-0575DF759857}" destId="{4A9EAEFA-9394-4571-8C9A-BE77422644C3}" srcOrd="1" destOrd="0" parTransId="{14DF4554-2B1D-4DFC-9E4F-1116BB04C075}" sibTransId="{73A3AA80-811C-467A-B3AA-71B1F27FAEBA}"/>
    <dgm:cxn modelId="{41F7BF91-9FE2-47F8-83E7-69C1FD82F4FB}" srcId="{B2456274-3181-4E8A-8089-829D0CF9E3F9}" destId="{FA19B94E-BE14-4C5D-97BB-5EDAF5C02F5F}" srcOrd="2" destOrd="0" parTransId="{DC747F3A-1232-4A90-8E3F-DF6BFF4C1A94}" sibTransId="{C9A8C33D-9821-403E-B586-E6AAA90110F3}"/>
    <dgm:cxn modelId="{17C1EE24-8903-4C15-8A3D-F1174E1D2946}" type="presOf" srcId="{14606CCD-E9AE-40DF-8F2A-B29B775B7E35}" destId="{283ACE6F-53F0-46B3-9D23-CF2C5B957284}" srcOrd="0" destOrd="0" presId="urn:microsoft.com/office/officeart/2005/8/layout/vList6"/>
    <dgm:cxn modelId="{FEB78C89-4772-46E8-8016-9E49DB7FD1A1}" type="presOf" srcId="{B2456274-3181-4E8A-8089-829D0CF9E3F9}" destId="{74B1BA29-561E-4143-BA66-988DF59AC54B}" srcOrd="0" destOrd="0" presId="urn:microsoft.com/office/officeart/2005/8/layout/vList6"/>
    <dgm:cxn modelId="{D0977A27-FAD5-4EA1-83D1-671BEA6ABA7E}" type="presOf" srcId="{0D8E0435-4D0C-4EF9-9AD9-F339B77FB594}" destId="{259F985F-92A3-4BCD-AF09-63FA1F3DF112}" srcOrd="0" destOrd="0" presId="urn:microsoft.com/office/officeart/2005/8/layout/vList6"/>
    <dgm:cxn modelId="{A6A04D33-96FF-4B33-B632-466EB18EEA67}" type="presOf" srcId="{78C8A1BB-EA77-4F23-9A24-B22F1EB68886}" destId="{259F985F-92A3-4BCD-AF09-63FA1F3DF112}" srcOrd="0" destOrd="1" presId="urn:microsoft.com/office/officeart/2005/8/layout/vList6"/>
    <dgm:cxn modelId="{C13E2748-CA5B-4F60-9BCF-2262030EACFC}" srcId="{FA19B94E-BE14-4C5D-97BB-5EDAF5C02F5F}" destId="{6A76D5E8-3555-467E-9F71-F8B26FD606D6}" srcOrd="0" destOrd="0" parTransId="{EDAD8C62-2034-4278-AE15-19473CCE69EC}" sibTransId="{D692E4D9-648A-46E5-91BE-5D9420214A14}"/>
    <dgm:cxn modelId="{F17BC7EA-186A-421F-B33D-963AF45064EF}" srcId="{B2456274-3181-4E8A-8089-829D0CF9E3F9}" destId="{833A43FA-6BB7-4579-9ADB-F3C29953237D}" srcOrd="0" destOrd="0" parTransId="{B425173A-E6AE-45D8-895D-F222C8E5B720}" sibTransId="{E34C5329-AAA6-478C-8C1F-42A35C9019E7}"/>
    <dgm:cxn modelId="{AF6A60D7-8416-4CD2-ACD4-900EDC41365D}" type="presOf" srcId="{67FC4A09-45E0-45DC-80A6-D22B6CD0EBDC}" destId="{259F985F-92A3-4BCD-AF09-63FA1F3DF112}" srcOrd="0" destOrd="2" presId="urn:microsoft.com/office/officeart/2005/8/layout/vList6"/>
    <dgm:cxn modelId="{8E518EE6-33AE-4F00-8F0C-80BC0E6C5EDD}" type="presOf" srcId="{833A43FA-6BB7-4579-9ADB-F3C29953237D}" destId="{97F932C7-7966-4A3B-8915-C874E6512A57}" srcOrd="0" destOrd="0" presId="urn:microsoft.com/office/officeart/2005/8/layout/vList6"/>
    <dgm:cxn modelId="{67D96A78-198A-4E57-A88E-7370D786103C}" type="presOf" srcId="{9A2F2D10-C2D3-460A-A54C-0575DF759857}" destId="{54923AD7-3460-49C8-94BA-CFB66D6D4582}" srcOrd="0" destOrd="0" presId="urn:microsoft.com/office/officeart/2005/8/layout/vList6"/>
    <dgm:cxn modelId="{E6CC55CA-4467-4D83-992B-F6B99BF6E397}" type="presOf" srcId="{4A9EAEFA-9394-4571-8C9A-BE77422644C3}" destId="{283ACE6F-53F0-46B3-9D23-CF2C5B957284}" srcOrd="0" destOrd="1" presId="urn:microsoft.com/office/officeart/2005/8/layout/vList6"/>
    <dgm:cxn modelId="{B0A460B5-40ED-4F74-B7FD-9FBA96A0E1A6}" type="presParOf" srcId="{74B1BA29-561E-4143-BA66-988DF59AC54B}" destId="{7E4823F0-D90B-40BA-939B-184E55191A58}" srcOrd="0" destOrd="0" presId="urn:microsoft.com/office/officeart/2005/8/layout/vList6"/>
    <dgm:cxn modelId="{A3ADEECB-4B6D-4839-8859-534D36DDE3E0}" type="presParOf" srcId="{7E4823F0-D90B-40BA-939B-184E55191A58}" destId="{97F932C7-7966-4A3B-8915-C874E6512A57}" srcOrd="0" destOrd="0" presId="urn:microsoft.com/office/officeart/2005/8/layout/vList6"/>
    <dgm:cxn modelId="{3078B0B3-3E19-4D34-AF56-1B49397CD985}" type="presParOf" srcId="{7E4823F0-D90B-40BA-939B-184E55191A58}" destId="{259F985F-92A3-4BCD-AF09-63FA1F3DF112}" srcOrd="1" destOrd="0" presId="urn:microsoft.com/office/officeart/2005/8/layout/vList6"/>
    <dgm:cxn modelId="{C1D53A55-20BE-4B3F-995A-31B072A55D21}" type="presParOf" srcId="{74B1BA29-561E-4143-BA66-988DF59AC54B}" destId="{57B0218F-2200-4FD9-A75E-00D1CC80C7EC}" srcOrd="1" destOrd="0" presId="urn:microsoft.com/office/officeart/2005/8/layout/vList6"/>
    <dgm:cxn modelId="{7ED1D082-F3E1-49D7-B7FE-15DAF37EC453}" type="presParOf" srcId="{74B1BA29-561E-4143-BA66-988DF59AC54B}" destId="{2908BE58-FE2F-4FB6-9A6C-CF2DFB568DF6}" srcOrd="2" destOrd="0" presId="urn:microsoft.com/office/officeart/2005/8/layout/vList6"/>
    <dgm:cxn modelId="{1EA1A7E8-1EF8-4F28-BDFD-C64316910BEC}" type="presParOf" srcId="{2908BE58-FE2F-4FB6-9A6C-CF2DFB568DF6}" destId="{54923AD7-3460-49C8-94BA-CFB66D6D4582}" srcOrd="0" destOrd="0" presId="urn:microsoft.com/office/officeart/2005/8/layout/vList6"/>
    <dgm:cxn modelId="{E82CEF85-1E4B-4DF8-A5A6-ADBA2E1E8D52}" type="presParOf" srcId="{2908BE58-FE2F-4FB6-9A6C-CF2DFB568DF6}" destId="{283ACE6F-53F0-46B3-9D23-CF2C5B957284}" srcOrd="1" destOrd="0" presId="urn:microsoft.com/office/officeart/2005/8/layout/vList6"/>
    <dgm:cxn modelId="{EA0D7183-F933-4420-80C0-AB9FB79D0E55}" type="presParOf" srcId="{74B1BA29-561E-4143-BA66-988DF59AC54B}" destId="{69086AB3-60A6-4DC6-8AB3-BE14152E5D0D}" srcOrd="3" destOrd="0" presId="urn:microsoft.com/office/officeart/2005/8/layout/vList6"/>
    <dgm:cxn modelId="{81B5BF92-571C-4E8A-A7DD-86A085C74BDC}" type="presParOf" srcId="{74B1BA29-561E-4143-BA66-988DF59AC54B}" destId="{C77BBE4F-10CE-44B9-8BA5-BDE917336FAC}" srcOrd="4" destOrd="0" presId="urn:microsoft.com/office/officeart/2005/8/layout/vList6"/>
    <dgm:cxn modelId="{720A7020-B0BA-4DA6-B61C-DCA2388A732C}" type="presParOf" srcId="{C77BBE4F-10CE-44B9-8BA5-BDE917336FAC}" destId="{3BB532C2-2695-4A04-90DC-797CB0607073}" srcOrd="0" destOrd="0" presId="urn:microsoft.com/office/officeart/2005/8/layout/vList6"/>
    <dgm:cxn modelId="{908CC6DA-E054-4772-93C2-38187FED9CDB}" type="presParOf" srcId="{C77BBE4F-10CE-44B9-8BA5-BDE917336FAC}" destId="{04FE4366-85BD-4859-84DE-0F12101574A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55E326-854E-4176-ABDC-A19C6F3FB271}">
      <dsp:nvSpPr>
        <dsp:cNvPr id="0" name=""/>
        <dsp:cNvSpPr/>
      </dsp:nvSpPr>
      <dsp:spPr>
        <a:xfrm rot="434514">
          <a:off x="3872244" y="-147455"/>
          <a:ext cx="2640751" cy="2641152"/>
        </a:xfrm>
        <a:prstGeom prst="circularArrow">
          <a:avLst>
            <a:gd name="adj1" fmla="val 10980"/>
            <a:gd name="adj2" fmla="val 1142322"/>
            <a:gd name="adj3" fmla="val 4500000"/>
            <a:gd name="adj4" fmla="val 10800000"/>
            <a:gd name="adj5" fmla="val 125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67A469-AFDD-4174-B38F-8AC05E3F0E4E}">
      <dsp:nvSpPr>
        <dsp:cNvPr id="0" name=""/>
        <dsp:cNvSpPr/>
      </dsp:nvSpPr>
      <dsp:spPr>
        <a:xfrm>
          <a:off x="762005" y="309092"/>
          <a:ext cx="3491404" cy="733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EG" sz="2400" kern="1200" dirty="0" smtClean="0"/>
            <a:t>1. تسهيل الابتكار ونقل التكنولوجيا</a:t>
          </a:r>
          <a:endParaRPr lang="en-US" sz="2400" kern="1200" dirty="0"/>
        </a:p>
      </dsp:txBody>
      <dsp:txXfrm>
        <a:off x="762005" y="309092"/>
        <a:ext cx="3491404" cy="733531"/>
      </dsp:txXfrm>
    </dsp:sp>
    <dsp:sp modelId="{DA5A6F3B-76EF-463D-8008-CF6FA061693A}">
      <dsp:nvSpPr>
        <dsp:cNvPr id="0" name=""/>
        <dsp:cNvSpPr/>
      </dsp:nvSpPr>
      <dsp:spPr>
        <a:xfrm rot="21084356">
          <a:off x="2466132" y="1169777"/>
          <a:ext cx="2596386" cy="2641152"/>
        </a:xfrm>
        <a:prstGeom prst="leftCircularArrow">
          <a:avLst>
            <a:gd name="adj1" fmla="val 10980"/>
            <a:gd name="adj2" fmla="val 1142322"/>
            <a:gd name="adj3" fmla="val 6300000"/>
            <a:gd name="adj4" fmla="val 18900000"/>
            <a:gd name="adj5" fmla="val 125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E7A357-9BF7-4E0E-A8D0-E7946CCDDF01}">
      <dsp:nvSpPr>
        <dsp:cNvPr id="0" name=""/>
        <dsp:cNvSpPr/>
      </dsp:nvSpPr>
      <dsp:spPr>
        <a:xfrm>
          <a:off x="3152146" y="2312394"/>
          <a:ext cx="5150478" cy="1012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EG" sz="2400" kern="1200" dirty="0" smtClean="0"/>
            <a:t>2. تحفيز الآثار النظامية من خلال مبادرات متوافقة ذات محاور تركيز متعددة</a:t>
          </a:r>
          <a:endParaRPr lang="en-US" sz="2400" kern="1200" dirty="0"/>
        </a:p>
      </dsp:txBody>
      <dsp:txXfrm>
        <a:off x="3152146" y="2312394"/>
        <a:ext cx="5150478" cy="1012171"/>
      </dsp:txXfrm>
    </dsp:sp>
    <dsp:sp modelId="{C41C42AE-1970-45C4-9A68-15A1A700122A}">
      <dsp:nvSpPr>
        <dsp:cNvPr id="0" name=""/>
        <dsp:cNvSpPr/>
      </dsp:nvSpPr>
      <dsp:spPr>
        <a:xfrm rot="20825555">
          <a:off x="4428985" y="3069235"/>
          <a:ext cx="2268814" cy="2269723"/>
        </a:xfrm>
        <a:prstGeom prst="blockArc">
          <a:avLst>
            <a:gd name="adj1" fmla="val 13500000"/>
            <a:gd name="adj2" fmla="val 10800000"/>
            <a:gd name="adj3" fmla="val 1274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C62867-9192-438E-8078-1DF44CAC616F}">
      <dsp:nvSpPr>
        <dsp:cNvPr id="0" name=""/>
        <dsp:cNvSpPr/>
      </dsp:nvSpPr>
      <dsp:spPr>
        <a:xfrm>
          <a:off x="308230" y="3657603"/>
          <a:ext cx="4862498" cy="1270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EG" sz="2400" kern="1200" dirty="0" smtClean="0"/>
            <a:t>3. </a:t>
          </a:r>
          <a:r>
            <a:rPr lang="ar-SA" sz="2400" kern="1200" dirty="0" smtClean="0"/>
            <a:t>الاستفادة من الالتزامات الواردة في المعاهدات والاتفاقيات فيما </a:t>
          </a:r>
          <a:r>
            <a:rPr lang="ar-EG" sz="2400" kern="1200" dirty="0" smtClean="0"/>
            <a:t>يتعلق </a:t>
          </a:r>
          <a:r>
            <a:rPr lang="ar-SA" sz="2400" kern="1200" dirty="0" smtClean="0"/>
            <a:t>برفع التقارير </a:t>
          </a:r>
          <a:r>
            <a:rPr lang="ar-EG" sz="2400" kern="1200" dirty="0" smtClean="0"/>
            <a:t>والتقييم من أجل </a:t>
          </a:r>
          <a:r>
            <a:rPr lang="ar-SA" sz="2400" kern="1200" dirty="0" smtClean="0"/>
            <a:t>التيسير وأعمال التنسيق</a:t>
          </a:r>
          <a:endParaRPr lang="en-US" sz="2400" kern="1200" dirty="0"/>
        </a:p>
      </dsp:txBody>
      <dsp:txXfrm>
        <a:off x="308230" y="3657603"/>
        <a:ext cx="4862498" cy="1270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9F985F-92A3-4BCD-AF09-63FA1F3DF112}">
      <dsp:nvSpPr>
        <dsp:cNvPr id="0" name=""/>
        <dsp:cNvSpPr/>
      </dsp:nvSpPr>
      <dsp:spPr>
        <a:xfrm>
          <a:off x="2589955" y="0"/>
          <a:ext cx="4875125" cy="1884898"/>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r" defTabSz="711200" rtl="1">
            <a:lnSpc>
              <a:spcPct val="100000"/>
            </a:lnSpc>
            <a:spcBef>
              <a:spcPct val="0"/>
            </a:spcBef>
            <a:spcAft>
              <a:spcPts val="0"/>
            </a:spcAft>
            <a:buChar char="••"/>
          </a:pPr>
          <a:r>
            <a:rPr lang="ar-EG" sz="1600" kern="1200" dirty="0" smtClean="0"/>
            <a:t>البرنامج الأول: التشجيع على تطوير وعرض وتمويل تقنيات الحد من الانبعاثات الكربونية وبدائل تخفيف آثارها في التوقيت المناسب</a:t>
          </a:r>
          <a:endParaRPr lang="en-US" sz="1600" kern="1200" dirty="0"/>
        </a:p>
        <a:p>
          <a:pPr marL="171450" lvl="1" indent="-171450" algn="l" defTabSz="711200">
            <a:lnSpc>
              <a:spcPct val="90000"/>
            </a:lnSpc>
            <a:spcBef>
              <a:spcPct val="0"/>
            </a:spcBef>
            <a:spcAft>
              <a:spcPct val="15000"/>
            </a:spcAft>
            <a:buChar char="••"/>
          </a:pPr>
          <a:endParaRPr lang="en-US" sz="1600" kern="1200" dirty="0" smtClean="0"/>
        </a:p>
        <a:p>
          <a:pPr marL="171450" lvl="1" indent="-171450" algn="r" defTabSz="711200" rtl="1">
            <a:lnSpc>
              <a:spcPct val="100000"/>
            </a:lnSpc>
            <a:spcBef>
              <a:spcPct val="0"/>
            </a:spcBef>
            <a:spcAft>
              <a:spcPts val="0"/>
            </a:spcAft>
            <a:buChar char="••"/>
          </a:pPr>
          <a:r>
            <a:rPr lang="ar-EG" sz="1600" kern="1200" dirty="0" smtClean="0"/>
            <a:t>البرنامج الثاني: تطوير وعرض حزم سياسات مبتكرة ومبادرات سوقية</a:t>
          </a:r>
          <a:endParaRPr lang="en-US" sz="1600" kern="1200" dirty="0"/>
        </a:p>
      </dsp:txBody>
      <dsp:txXfrm>
        <a:off x="2589955" y="235612"/>
        <a:ext cx="4168288" cy="1413674"/>
      </dsp:txXfrm>
    </dsp:sp>
    <dsp:sp modelId="{97F932C7-7966-4A3B-8915-C874E6512A57}">
      <dsp:nvSpPr>
        <dsp:cNvPr id="0" name=""/>
        <dsp:cNvSpPr/>
      </dsp:nvSpPr>
      <dsp:spPr>
        <a:xfrm>
          <a:off x="9" y="11874"/>
          <a:ext cx="2587436" cy="180113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ar-EG" sz="1600" kern="1200" dirty="0" smtClean="0"/>
            <a:t>1. التشجيع على الابتكار ونقل التكنولوجيا واتباع سياسات واستراتيجيات </a:t>
          </a:r>
          <a:r>
            <a:rPr lang="ar-SA" sz="1600" kern="1200" dirty="0" smtClean="0"/>
            <a:t>داعمة</a:t>
          </a:r>
          <a:endParaRPr lang="en-US" sz="2000" kern="1200" dirty="0"/>
        </a:p>
      </dsp:txBody>
      <dsp:txXfrm>
        <a:off x="87933" y="99798"/>
        <a:ext cx="2411588" cy="1625285"/>
      </dsp:txXfrm>
    </dsp:sp>
    <dsp:sp modelId="{283ACE6F-53F0-46B3-9D23-CF2C5B957284}">
      <dsp:nvSpPr>
        <dsp:cNvPr id="0" name=""/>
        <dsp:cNvSpPr/>
      </dsp:nvSpPr>
      <dsp:spPr>
        <a:xfrm>
          <a:off x="2473157" y="2073388"/>
          <a:ext cx="4994435" cy="1884898"/>
        </a:xfrm>
        <a:prstGeom prst="rightArrow">
          <a:avLst>
            <a:gd name="adj1" fmla="val 75000"/>
            <a:gd name="adj2" fmla="val 50000"/>
          </a:avLst>
        </a:prstGeom>
        <a:solidFill>
          <a:schemeClr val="accent3">
            <a:tint val="40000"/>
            <a:alpha val="90000"/>
            <a:hueOff val="5358425"/>
            <a:satOff val="-6896"/>
            <a:lumOff val="-537"/>
            <a:alphaOff val="0"/>
          </a:schemeClr>
        </a:solidFill>
        <a:ln w="25400" cap="flat" cmpd="sng" algn="ctr">
          <a:solidFill>
            <a:schemeClr val="accent3">
              <a:tint val="40000"/>
              <a:alpha val="90000"/>
              <a:hueOff val="5358425"/>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r" defTabSz="711200" rtl="1">
            <a:lnSpc>
              <a:spcPct val="90000"/>
            </a:lnSpc>
            <a:spcBef>
              <a:spcPct val="0"/>
            </a:spcBef>
            <a:spcAft>
              <a:spcPct val="15000"/>
            </a:spcAft>
            <a:buChar char="••"/>
          </a:pPr>
          <a:r>
            <a:rPr lang="ar-EG" sz="1600" kern="1200" dirty="0" smtClean="0"/>
            <a:t>البرنامج الأول: التشجيع على وضع أنظمة متكاملة للحد من الانبعاثات الكربونية</a:t>
          </a:r>
          <a:endParaRPr lang="en-US" sz="1600" kern="1200" dirty="0" smtClean="0"/>
        </a:p>
        <a:p>
          <a:pPr marL="171450" lvl="1" indent="-171450" algn="r" defTabSz="711200" rtl="1">
            <a:lnSpc>
              <a:spcPct val="90000"/>
            </a:lnSpc>
            <a:spcBef>
              <a:spcPct val="0"/>
            </a:spcBef>
            <a:spcAft>
              <a:spcPct val="15000"/>
            </a:spcAft>
            <a:buChar char="••"/>
          </a:pPr>
          <a:r>
            <a:rPr lang="ar-EG" sz="1600" kern="1200" dirty="0" smtClean="0"/>
            <a:t>البرنامج الثاني: التشجيع على الحفاظ على البيئة وتعزيز المخزونات الكربونية بالغابات وغيرها من استخدامات الأرض، ومساندة الزراعة الملائمة للمناخ</a:t>
          </a:r>
          <a:endParaRPr lang="en-US" sz="1600" kern="1200" dirty="0" smtClean="0"/>
        </a:p>
      </dsp:txBody>
      <dsp:txXfrm>
        <a:off x="2473157" y="2309000"/>
        <a:ext cx="4287598" cy="1413674"/>
      </dsp:txXfrm>
    </dsp:sp>
    <dsp:sp modelId="{54923AD7-3460-49C8-94BA-CFB66D6D4582}">
      <dsp:nvSpPr>
        <dsp:cNvPr id="0" name=""/>
        <dsp:cNvSpPr/>
      </dsp:nvSpPr>
      <dsp:spPr>
        <a:xfrm>
          <a:off x="0" y="2178103"/>
          <a:ext cx="2473149" cy="1675467"/>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EG" sz="1600" kern="1200" dirty="0" smtClean="0"/>
            <a:t>2. إبراز الآثار النظامية لبدائل تخفيف الآثار</a:t>
          </a:r>
          <a:endParaRPr lang="en-US" sz="2000" kern="1200" dirty="0" smtClean="0"/>
        </a:p>
      </dsp:txBody>
      <dsp:txXfrm>
        <a:off x="81790" y="2259893"/>
        <a:ext cx="2309569" cy="1511887"/>
      </dsp:txXfrm>
    </dsp:sp>
    <dsp:sp modelId="{04FE4366-85BD-4859-84DE-0F12101574A4}">
      <dsp:nvSpPr>
        <dsp:cNvPr id="0" name=""/>
        <dsp:cNvSpPr/>
      </dsp:nvSpPr>
      <dsp:spPr>
        <a:xfrm>
          <a:off x="2473157" y="4146776"/>
          <a:ext cx="4994435" cy="1884898"/>
        </a:xfrm>
        <a:prstGeom prst="rightArrow">
          <a:avLst>
            <a:gd name="adj1" fmla="val 75000"/>
            <a:gd name="adj2" fmla="val 50000"/>
          </a:avLst>
        </a:prstGeom>
        <a:solidFill>
          <a:srgbClr val="D8D3E0"/>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r" defTabSz="711200" rtl="1">
            <a:lnSpc>
              <a:spcPct val="100000"/>
            </a:lnSpc>
            <a:spcBef>
              <a:spcPct val="0"/>
            </a:spcBef>
            <a:spcAft>
              <a:spcPts val="0"/>
            </a:spcAft>
            <a:buChar char="••"/>
          </a:pPr>
          <a:r>
            <a:rPr lang="ar-EG" sz="1600" kern="1200" dirty="0" smtClean="0"/>
            <a:t>البرنامج الأول: دمج نتائج التزامات الاتفاقية وأنشطة التمكين في صلب إجراءات التخطيط الوطنية وأهداف تخفيف آثار تغير المناخ</a:t>
          </a:r>
          <a:endParaRPr lang="en-US" sz="1600" kern="1200" dirty="0"/>
        </a:p>
      </dsp:txBody>
      <dsp:txXfrm>
        <a:off x="2473157" y="4382388"/>
        <a:ext cx="4287598" cy="1413674"/>
      </dsp:txXfrm>
    </dsp:sp>
    <dsp:sp modelId="{3BB532C2-2695-4A04-90DC-797CB0607073}">
      <dsp:nvSpPr>
        <dsp:cNvPr id="0" name=""/>
        <dsp:cNvSpPr/>
      </dsp:nvSpPr>
      <dsp:spPr>
        <a:xfrm>
          <a:off x="7" y="4314325"/>
          <a:ext cx="2473149" cy="1549801"/>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EG" sz="2000" kern="1200" dirty="0" smtClean="0"/>
            <a:t>3. تعزيز الأوضاع المواتية </a:t>
          </a:r>
          <a:r>
            <a:rPr lang="ar-SA" sz="2000" kern="1200" dirty="0" smtClean="0"/>
            <a:t>لتعميم </a:t>
          </a:r>
          <a:r>
            <a:rPr lang="ar-EG" sz="2000" kern="1200" dirty="0" smtClean="0"/>
            <a:t>الاهتمام بتخفيف آثار تغير المناخ</a:t>
          </a:r>
          <a:endParaRPr lang="en-US" sz="2000" kern="1200" dirty="0" smtClean="0"/>
        </a:p>
      </dsp:txBody>
      <dsp:txXfrm>
        <a:off x="75662" y="4389980"/>
        <a:ext cx="2321839" cy="1398491"/>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ACD8FE4B-0674-426A-B412-D42DDBDF72A3}" type="datetimeFigureOut">
              <a:rPr lang="en-US" smtClean="0"/>
              <a:t>12/9/2013</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091D2D98-1196-4742-A412-5FF62E6DA360}" type="slidenum">
              <a:rPr lang="en-US" smtClean="0"/>
              <a:t>‹#›</a:t>
            </a:fld>
            <a:endParaRPr lang="en-US"/>
          </a:p>
        </p:txBody>
      </p:sp>
    </p:spTree>
    <p:extLst>
      <p:ext uri="{BB962C8B-B14F-4D97-AF65-F5344CB8AC3E}">
        <p14:creationId xmlns:p14="http://schemas.microsoft.com/office/powerpoint/2010/main" val="34935818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fontAlgn="auto">
              <a:spcBef>
                <a:spcPts val="0"/>
              </a:spcBef>
              <a:spcAft>
                <a:spcPts val="0"/>
              </a:spcAft>
              <a:defRPr sz="1200" smtClean="0">
                <a:latin typeface="+mn-lt"/>
                <a:cs typeface="+mn-cs"/>
              </a:defRPr>
            </a:lvl1pPr>
          </a:lstStyle>
          <a:p>
            <a:pPr>
              <a:defRPr/>
            </a:pPr>
            <a:fld id="{B06B4602-6110-4AD4-A620-C166F17DEBE9}" type="datetimeFigureOut">
              <a:rPr lang="en-US"/>
              <a:pPr>
                <a:defRPr/>
              </a:pPr>
              <a:t>12/9/2013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fontAlgn="auto">
              <a:spcBef>
                <a:spcPts val="0"/>
              </a:spcBef>
              <a:spcAft>
                <a:spcPts val="0"/>
              </a:spcAft>
              <a:defRPr sz="1200" smtClean="0">
                <a:latin typeface="+mn-lt"/>
                <a:cs typeface="+mn-cs"/>
              </a:defRPr>
            </a:lvl1pPr>
          </a:lstStyle>
          <a:p>
            <a:pPr>
              <a:defRPr/>
            </a:pPr>
            <a:fld id="{D604D33E-5716-46E7-AD13-367B937CE0D6}" type="slidenum">
              <a:rPr lang="en-US"/>
              <a:pPr>
                <a:defRPr/>
              </a:pPr>
              <a:t>‹#›</a:t>
            </a:fld>
            <a:endParaRPr lang="en-US"/>
          </a:p>
        </p:txBody>
      </p:sp>
    </p:spTree>
    <p:extLst>
      <p:ext uri="{BB962C8B-B14F-4D97-AF65-F5344CB8AC3E}">
        <p14:creationId xmlns:p14="http://schemas.microsoft.com/office/powerpoint/2010/main" val="9813786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0C1D0A-28DE-4A81-A576-FCC907BA3B14}" type="slidenum">
              <a:rPr lang="en-US">
                <a:cs typeface="Arial" charset="0"/>
              </a:rPr>
              <a:pPr fontAlgn="base">
                <a:spcBef>
                  <a:spcPct val="0"/>
                </a:spcBef>
                <a:spcAft>
                  <a:spcPct val="0"/>
                </a:spcAft>
              </a:pPr>
              <a:t>1</a:t>
            </a:fld>
            <a:endParaRPr lang="en-US" dirty="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(P1) Examples of cutting-edge technologies include contaminated soil and sediment cleanup technologies, bioremediation, Green Chemistry, and non-combustion technologies</a:t>
            </a:r>
          </a:p>
          <a:p>
            <a:pPr marL="171450" indent="-171450">
              <a:spcBef>
                <a:spcPct val="0"/>
              </a:spcBef>
              <a:buFont typeface="Arial" pitchFamily="34" charset="0"/>
              <a:buChar char="•"/>
            </a:pPr>
            <a:r>
              <a:rPr lang="en-US" dirty="0" smtClean="0"/>
              <a:t>(P2 - before) To deal with the extent of global pollution caused by harmful chemicals and waste, financing on a much larger scale needs to be mobilized for long-term sustainable actions</a:t>
            </a:r>
          </a:p>
        </p:txBody>
      </p:sp>
      <p:sp>
        <p:nvSpPr>
          <p:cNvPr id="4301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301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4301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301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8E1DE3-9AAD-4971-8370-4F20CCFF79BB}" type="slidenum">
              <a:rPr lang="en-US">
                <a:solidFill>
                  <a:srgbClr val="000000"/>
                </a:solidFill>
                <a:latin typeface="Arial" charset="0"/>
                <a:cs typeface="Arial" charset="0"/>
              </a:rPr>
              <a:pPr fontAlgn="base">
                <a:spcBef>
                  <a:spcPct val="0"/>
                </a:spcBef>
                <a:spcAft>
                  <a:spcPct val="0"/>
                </a:spcAft>
              </a:pPr>
              <a:t>14</a:t>
            </a:fld>
            <a:endParaRPr lang="en-US">
              <a:solidFill>
                <a:srgbClr val="000000"/>
              </a:solidFill>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(P3) applies principally to the Stockholm Convention, the Mercury Convention and the Montreal Protocol (for CEIT countries only)</a:t>
            </a:r>
          </a:p>
          <a:p>
            <a:pPr marL="171450" indent="-171450">
              <a:spcBef>
                <a:spcPct val="0"/>
              </a:spcBef>
              <a:buFont typeface="Arial" pitchFamily="34" charset="0"/>
              <a:buChar char="•"/>
            </a:pPr>
            <a:r>
              <a:rPr lang="en-US" dirty="0" smtClean="0"/>
              <a:t>(P3) promote integration of the findings of enabling activities and convention reporting into national and sector level development planning </a:t>
            </a:r>
            <a:r>
              <a:rPr lang="en-US" dirty="0" smtClean="0">
                <a:sym typeface="Wingdings" pitchFamily="2" charset="2"/>
              </a:rPr>
              <a:t> </a:t>
            </a:r>
            <a:r>
              <a:rPr lang="en-US" dirty="0" smtClean="0"/>
              <a:t>help inform countries on establishing reduction targets and leveraging resources</a:t>
            </a:r>
          </a:p>
          <a:p>
            <a:pPr marL="171450" indent="-171450">
              <a:spcBef>
                <a:spcPct val="0"/>
              </a:spcBef>
              <a:buFont typeface="Arial" pitchFamily="34" charset="0"/>
              <a:buChar char="•"/>
            </a:pPr>
            <a:r>
              <a:rPr lang="en-US" dirty="0" smtClean="0"/>
              <a:t>(P4</a:t>
            </a:r>
            <a:r>
              <a:rPr lang="en-US" baseline="0" dirty="0" smtClean="0"/>
              <a:t> – before) GEF received guidance from the COP of the Stockholm Convention to provide assistance for the Global Monitoring Plan in developing countries and CEITs.</a:t>
            </a:r>
          </a:p>
          <a:p>
            <a:pPr marL="171450" indent="-171450">
              <a:spcBef>
                <a:spcPct val="0"/>
              </a:spcBef>
              <a:buFont typeface="Arial" pitchFamily="34" charset="0"/>
              <a:buChar char="•"/>
            </a:pPr>
            <a:endParaRPr lang="ru-RU" dirty="0" smtClean="0"/>
          </a:p>
        </p:txBody>
      </p:sp>
      <p:sp>
        <p:nvSpPr>
          <p:cNvPr id="4301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301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4301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301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8E1DE3-9AAD-4971-8370-4F20CCFF79BB}" type="slidenum">
              <a:rPr lang="en-US">
                <a:solidFill>
                  <a:srgbClr val="000000"/>
                </a:solidFill>
                <a:latin typeface="Arial" charset="0"/>
                <a:cs typeface="Arial" charset="0"/>
              </a:rPr>
              <a:pPr fontAlgn="base">
                <a:spcBef>
                  <a:spcPct val="0"/>
                </a:spcBef>
                <a:spcAft>
                  <a:spcPct val="0"/>
                </a:spcAft>
              </a:pPr>
              <a:t>15</a:t>
            </a:fld>
            <a:endParaRPr lang="en-US">
              <a:solidFill>
                <a:srgbClr val="000000"/>
              </a:solidFill>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(P5 - before) Demonstrated and proven technologies, alternatives, techniques, and practices already exist, for the reduction and elimination of the initial 12 POPs and ODS</a:t>
            </a:r>
          </a:p>
          <a:p>
            <a:pPr marL="171450" indent="-171450">
              <a:spcBef>
                <a:spcPct val="0"/>
              </a:spcBef>
              <a:buFont typeface="Arial" pitchFamily="34" charset="0"/>
              <a:buChar char="•"/>
            </a:pPr>
            <a:r>
              <a:rPr lang="en-US" dirty="0" smtClean="0"/>
              <a:t>(P5) Projects with significant investment need, for example treatment technologies such as alternatives to large-scale incineration, implementation of supply chain management and Green Chemistry, may be considered when there are both large-scale leveraging of national and bilateral resources and strong long-term national commitments.</a:t>
            </a:r>
          </a:p>
          <a:p>
            <a:pPr marL="171450" indent="-171450">
              <a:spcBef>
                <a:spcPct val="0"/>
              </a:spcBef>
              <a:buFont typeface="Arial" pitchFamily="34" charset="0"/>
              <a:buChar char="•"/>
            </a:pPr>
            <a:r>
              <a:rPr lang="en-US" dirty="0" smtClean="0"/>
              <a:t>(P6) </a:t>
            </a:r>
            <a:r>
              <a:rPr lang="en-US" dirty="0" err="1" smtClean="0"/>
              <a:t>i</a:t>
            </a:r>
            <a:r>
              <a:rPr lang="en-US" dirty="0" smtClean="0"/>
              <a:t>. e. deployment of alternatives and practices to DDT and other chemicals; integrated pesticide management including in the context of food security</a:t>
            </a:r>
          </a:p>
          <a:p>
            <a:pPr marL="171450" indent="-171450">
              <a:spcBef>
                <a:spcPct val="0"/>
              </a:spcBef>
              <a:buFont typeface="Arial" pitchFamily="34" charset="0"/>
              <a:buChar char="•"/>
            </a:pPr>
            <a:endParaRPr lang="en-US" dirty="0" smtClean="0"/>
          </a:p>
          <a:p>
            <a:pPr marL="171450" indent="-171450">
              <a:spcBef>
                <a:spcPct val="0"/>
              </a:spcBef>
              <a:buFont typeface="Arial" pitchFamily="34" charset="0"/>
              <a:buChar char="•"/>
            </a:pPr>
            <a:endParaRPr lang="ru-RU" dirty="0" smtClean="0"/>
          </a:p>
        </p:txBody>
      </p:sp>
      <p:sp>
        <p:nvSpPr>
          <p:cNvPr id="4505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506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4506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506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14442B-FFA6-45DB-A4DB-B728F440D262}" type="slidenum">
              <a:rPr lang="en-US">
                <a:solidFill>
                  <a:srgbClr val="000000"/>
                </a:solidFill>
                <a:latin typeface="Arial" charset="0"/>
                <a:cs typeface="Arial" charset="0"/>
              </a:rPr>
              <a:pPr fontAlgn="base">
                <a:spcBef>
                  <a:spcPct val="0"/>
                </a:spcBef>
                <a:spcAft>
                  <a:spcPct val="0"/>
                </a:spcAft>
              </a:pPr>
              <a:t>16</a:t>
            </a:fld>
            <a:endParaRPr lang="en-US">
              <a:solidFill>
                <a:srgbClr val="000000"/>
              </a:solidFill>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Countries have approached the GEF to co-finance additional activities in HCFC phase-out program which could cover activities that are not eligible for funding under the Multilateral Fund</a:t>
            </a:r>
            <a:endParaRPr lang="ru-RU" dirty="0" smtClean="0"/>
          </a:p>
        </p:txBody>
      </p:sp>
      <p:sp>
        <p:nvSpPr>
          <p:cNvPr id="4710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710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4710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711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8AE65B9-3DE3-47C6-864B-05F4D9518A55}" type="slidenum">
              <a:rPr lang="en-US">
                <a:solidFill>
                  <a:srgbClr val="000000"/>
                </a:solidFill>
                <a:latin typeface="Arial" charset="0"/>
                <a:cs typeface="Arial" charset="0"/>
              </a:rPr>
              <a:pPr fontAlgn="base">
                <a:spcBef>
                  <a:spcPct val="0"/>
                </a:spcBef>
                <a:spcAft>
                  <a:spcPct val="0"/>
                </a:spcAft>
              </a:pPr>
              <a:t>17</a:t>
            </a:fld>
            <a:endParaRPr lang="en-US">
              <a:solidFill>
                <a:srgbClr val="000000"/>
              </a:solidFill>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(Before) The LDCs and SIDS typically have limited capacity to deal with harmful chemicals and waste</a:t>
            </a:r>
            <a:endParaRPr lang="ru-RU" dirty="0" smtClean="0"/>
          </a:p>
        </p:txBody>
      </p:sp>
      <p:sp>
        <p:nvSpPr>
          <p:cNvPr id="4915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915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4915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915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063AF5-FD81-40AC-8560-96B883CF2F57}" type="slidenum">
              <a:rPr lang="en-US">
                <a:solidFill>
                  <a:srgbClr val="000000"/>
                </a:solidFill>
                <a:latin typeface="Arial" charset="0"/>
                <a:cs typeface="Arial" charset="0"/>
              </a:rPr>
              <a:pPr fontAlgn="base">
                <a:spcBef>
                  <a:spcPct val="0"/>
                </a:spcBef>
                <a:spcAft>
                  <a:spcPct val="0"/>
                </a:spcAft>
              </a:pPr>
              <a:t>18</a:t>
            </a:fld>
            <a:endParaRPr lang="en-US">
              <a:solidFill>
                <a:srgbClr val="000000"/>
              </a:solidFill>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560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780" indent="-284531" eaLnBrk="0" hangingPunct="0">
              <a:defRPr>
                <a:solidFill>
                  <a:schemeClr val="tx1"/>
                </a:solidFill>
                <a:latin typeface="Arial" pitchFamily="34" charset="0"/>
                <a:cs typeface="Arial" pitchFamily="34" charset="0"/>
              </a:defRPr>
            </a:lvl2pPr>
            <a:lvl3pPr marL="1138124" indent="-227625" eaLnBrk="0" hangingPunct="0">
              <a:defRPr>
                <a:solidFill>
                  <a:schemeClr val="tx1"/>
                </a:solidFill>
                <a:latin typeface="Arial" pitchFamily="34" charset="0"/>
                <a:cs typeface="Arial" pitchFamily="34" charset="0"/>
              </a:defRPr>
            </a:lvl3pPr>
            <a:lvl4pPr marL="1593373" indent="-227625" eaLnBrk="0" hangingPunct="0">
              <a:defRPr>
                <a:solidFill>
                  <a:schemeClr val="tx1"/>
                </a:solidFill>
                <a:latin typeface="Arial" pitchFamily="34" charset="0"/>
                <a:cs typeface="Arial" pitchFamily="34" charset="0"/>
              </a:defRPr>
            </a:lvl4pPr>
            <a:lvl5pPr marL="2048623" indent="-227625" eaLnBrk="0" hangingPunct="0">
              <a:defRPr>
                <a:solidFill>
                  <a:schemeClr val="tx1"/>
                </a:solidFill>
                <a:latin typeface="Arial" pitchFamily="34" charset="0"/>
                <a:cs typeface="Arial" pitchFamily="34" charset="0"/>
              </a:defRPr>
            </a:lvl5pPr>
            <a:lvl6pPr marL="2503873" indent="-227625" eaLnBrk="0" fontAlgn="base" hangingPunct="0">
              <a:spcBef>
                <a:spcPct val="0"/>
              </a:spcBef>
              <a:spcAft>
                <a:spcPct val="0"/>
              </a:spcAft>
              <a:defRPr>
                <a:solidFill>
                  <a:schemeClr val="tx1"/>
                </a:solidFill>
                <a:latin typeface="Arial" pitchFamily="34" charset="0"/>
                <a:cs typeface="Arial" pitchFamily="34" charset="0"/>
              </a:defRPr>
            </a:lvl6pPr>
            <a:lvl7pPr marL="2959122" indent="-227625" eaLnBrk="0" fontAlgn="base" hangingPunct="0">
              <a:spcBef>
                <a:spcPct val="0"/>
              </a:spcBef>
              <a:spcAft>
                <a:spcPct val="0"/>
              </a:spcAft>
              <a:defRPr>
                <a:solidFill>
                  <a:schemeClr val="tx1"/>
                </a:solidFill>
                <a:latin typeface="Arial" pitchFamily="34" charset="0"/>
                <a:cs typeface="Arial" pitchFamily="34" charset="0"/>
              </a:defRPr>
            </a:lvl7pPr>
            <a:lvl8pPr marL="3414371" indent="-227625" eaLnBrk="0" fontAlgn="base" hangingPunct="0">
              <a:spcBef>
                <a:spcPct val="0"/>
              </a:spcBef>
              <a:spcAft>
                <a:spcPct val="0"/>
              </a:spcAft>
              <a:defRPr>
                <a:solidFill>
                  <a:schemeClr val="tx1"/>
                </a:solidFill>
                <a:latin typeface="Arial" pitchFamily="34" charset="0"/>
                <a:cs typeface="Arial" pitchFamily="34" charset="0"/>
              </a:defRPr>
            </a:lvl8pPr>
            <a:lvl9pPr marL="3869621" indent="-227625"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dirty="0" smtClean="0">
              <a:solidFill>
                <a:prstClr val="black"/>
              </a:solidFill>
            </a:endParaRPr>
          </a:p>
        </p:txBody>
      </p:sp>
      <p:sp>
        <p:nvSpPr>
          <p:cNvPr id="25605"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780" indent="-284531" eaLnBrk="0" hangingPunct="0">
              <a:defRPr>
                <a:solidFill>
                  <a:schemeClr val="tx1"/>
                </a:solidFill>
                <a:latin typeface="Arial" pitchFamily="34" charset="0"/>
                <a:cs typeface="Arial" pitchFamily="34" charset="0"/>
              </a:defRPr>
            </a:lvl2pPr>
            <a:lvl3pPr marL="1138124" indent="-227625" eaLnBrk="0" hangingPunct="0">
              <a:defRPr>
                <a:solidFill>
                  <a:schemeClr val="tx1"/>
                </a:solidFill>
                <a:latin typeface="Arial" pitchFamily="34" charset="0"/>
                <a:cs typeface="Arial" pitchFamily="34" charset="0"/>
              </a:defRPr>
            </a:lvl3pPr>
            <a:lvl4pPr marL="1593373" indent="-227625" eaLnBrk="0" hangingPunct="0">
              <a:defRPr>
                <a:solidFill>
                  <a:schemeClr val="tx1"/>
                </a:solidFill>
                <a:latin typeface="Arial" pitchFamily="34" charset="0"/>
                <a:cs typeface="Arial" pitchFamily="34" charset="0"/>
              </a:defRPr>
            </a:lvl4pPr>
            <a:lvl5pPr marL="2048623" indent="-227625" eaLnBrk="0" hangingPunct="0">
              <a:defRPr>
                <a:solidFill>
                  <a:schemeClr val="tx1"/>
                </a:solidFill>
                <a:latin typeface="Arial" pitchFamily="34" charset="0"/>
                <a:cs typeface="Arial" pitchFamily="34" charset="0"/>
              </a:defRPr>
            </a:lvl5pPr>
            <a:lvl6pPr marL="2503873" indent="-227625" eaLnBrk="0" fontAlgn="base" hangingPunct="0">
              <a:spcBef>
                <a:spcPct val="0"/>
              </a:spcBef>
              <a:spcAft>
                <a:spcPct val="0"/>
              </a:spcAft>
              <a:defRPr>
                <a:solidFill>
                  <a:schemeClr val="tx1"/>
                </a:solidFill>
                <a:latin typeface="Arial" pitchFamily="34" charset="0"/>
                <a:cs typeface="Arial" pitchFamily="34" charset="0"/>
              </a:defRPr>
            </a:lvl6pPr>
            <a:lvl7pPr marL="2959122" indent="-227625" eaLnBrk="0" fontAlgn="base" hangingPunct="0">
              <a:spcBef>
                <a:spcPct val="0"/>
              </a:spcBef>
              <a:spcAft>
                <a:spcPct val="0"/>
              </a:spcAft>
              <a:defRPr>
                <a:solidFill>
                  <a:schemeClr val="tx1"/>
                </a:solidFill>
                <a:latin typeface="Arial" pitchFamily="34" charset="0"/>
                <a:cs typeface="Arial" pitchFamily="34" charset="0"/>
              </a:defRPr>
            </a:lvl7pPr>
            <a:lvl8pPr marL="3414371" indent="-227625" eaLnBrk="0" fontAlgn="base" hangingPunct="0">
              <a:spcBef>
                <a:spcPct val="0"/>
              </a:spcBef>
              <a:spcAft>
                <a:spcPct val="0"/>
              </a:spcAft>
              <a:defRPr>
                <a:solidFill>
                  <a:schemeClr val="tx1"/>
                </a:solidFill>
                <a:latin typeface="Arial" pitchFamily="34" charset="0"/>
                <a:cs typeface="Arial" pitchFamily="34" charset="0"/>
              </a:defRPr>
            </a:lvl8pPr>
            <a:lvl9pPr marL="3869621" indent="-227625"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dirty="0" smtClean="0">
              <a:solidFill>
                <a:prstClr val="black"/>
              </a:solidFill>
            </a:endParaRPr>
          </a:p>
        </p:txBody>
      </p:sp>
      <p:sp>
        <p:nvSpPr>
          <p:cNvPr id="25606"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780" indent="-284531" eaLnBrk="0" hangingPunct="0">
              <a:defRPr>
                <a:solidFill>
                  <a:schemeClr val="tx1"/>
                </a:solidFill>
                <a:latin typeface="Arial" pitchFamily="34" charset="0"/>
                <a:cs typeface="Arial" pitchFamily="34" charset="0"/>
              </a:defRPr>
            </a:lvl2pPr>
            <a:lvl3pPr marL="1138124" indent="-227625" eaLnBrk="0" hangingPunct="0">
              <a:defRPr>
                <a:solidFill>
                  <a:schemeClr val="tx1"/>
                </a:solidFill>
                <a:latin typeface="Arial" pitchFamily="34" charset="0"/>
                <a:cs typeface="Arial" pitchFamily="34" charset="0"/>
              </a:defRPr>
            </a:lvl3pPr>
            <a:lvl4pPr marL="1593373" indent="-227625" eaLnBrk="0" hangingPunct="0">
              <a:defRPr>
                <a:solidFill>
                  <a:schemeClr val="tx1"/>
                </a:solidFill>
                <a:latin typeface="Arial" pitchFamily="34" charset="0"/>
                <a:cs typeface="Arial" pitchFamily="34" charset="0"/>
              </a:defRPr>
            </a:lvl4pPr>
            <a:lvl5pPr marL="2048623" indent="-227625" eaLnBrk="0" hangingPunct="0">
              <a:defRPr>
                <a:solidFill>
                  <a:schemeClr val="tx1"/>
                </a:solidFill>
                <a:latin typeface="Arial" pitchFamily="34" charset="0"/>
                <a:cs typeface="Arial" pitchFamily="34" charset="0"/>
              </a:defRPr>
            </a:lvl5pPr>
            <a:lvl6pPr marL="2503873" indent="-227625" eaLnBrk="0" fontAlgn="base" hangingPunct="0">
              <a:spcBef>
                <a:spcPct val="0"/>
              </a:spcBef>
              <a:spcAft>
                <a:spcPct val="0"/>
              </a:spcAft>
              <a:defRPr>
                <a:solidFill>
                  <a:schemeClr val="tx1"/>
                </a:solidFill>
                <a:latin typeface="Arial" pitchFamily="34" charset="0"/>
                <a:cs typeface="Arial" pitchFamily="34" charset="0"/>
              </a:defRPr>
            </a:lvl6pPr>
            <a:lvl7pPr marL="2959122" indent="-227625" eaLnBrk="0" fontAlgn="base" hangingPunct="0">
              <a:spcBef>
                <a:spcPct val="0"/>
              </a:spcBef>
              <a:spcAft>
                <a:spcPct val="0"/>
              </a:spcAft>
              <a:defRPr>
                <a:solidFill>
                  <a:schemeClr val="tx1"/>
                </a:solidFill>
                <a:latin typeface="Arial" pitchFamily="34" charset="0"/>
                <a:cs typeface="Arial" pitchFamily="34" charset="0"/>
              </a:defRPr>
            </a:lvl7pPr>
            <a:lvl8pPr marL="3414371" indent="-227625" eaLnBrk="0" fontAlgn="base" hangingPunct="0">
              <a:spcBef>
                <a:spcPct val="0"/>
              </a:spcBef>
              <a:spcAft>
                <a:spcPct val="0"/>
              </a:spcAft>
              <a:defRPr>
                <a:solidFill>
                  <a:schemeClr val="tx1"/>
                </a:solidFill>
                <a:latin typeface="Arial" pitchFamily="34" charset="0"/>
                <a:cs typeface="Arial" pitchFamily="34" charset="0"/>
              </a:defRPr>
            </a:lvl8pPr>
            <a:lvl9pPr marL="3869621" indent="-227625"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dirty="0" smtClean="0">
              <a:solidFill>
                <a:prstClr val="black"/>
              </a:solidFill>
            </a:endParaRPr>
          </a:p>
        </p:txBody>
      </p:sp>
      <p:sp>
        <p:nvSpPr>
          <p:cNvPr id="2560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780" indent="-284531" eaLnBrk="0" hangingPunct="0">
              <a:defRPr>
                <a:solidFill>
                  <a:schemeClr val="tx1"/>
                </a:solidFill>
                <a:latin typeface="Arial" pitchFamily="34" charset="0"/>
                <a:cs typeface="Arial" pitchFamily="34" charset="0"/>
              </a:defRPr>
            </a:lvl2pPr>
            <a:lvl3pPr marL="1138124" indent="-227625" eaLnBrk="0" hangingPunct="0">
              <a:defRPr>
                <a:solidFill>
                  <a:schemeClr val="tx1"/>
                </a:solidFill>
                <a:latin typeface="Arial" pitchFamily="34" charset="0"/>
                <a:cs typeface="Arial" pitchFamily="34" charset="0"/>
              </a:defRPr>
            </a:lvl3pPr>
            <a:lvl4pPr marL="1593373" indent="-227625" eaLnBrk="0" hangingPunct="0">
              <a:defRPr>
                <a:solidFill>
                  <a:schemeClr val="tx1"/>
                </a:solidFill>
                <a:latin typeface="Arial" pitchFamily="34" charset="0"/>
                <a:cs typeface="Arial" pitchFamily="34" charset="0"/>
              </a:defRPr>
            </a:lvl4pPr>
            <a:lvl5pPr marL="2048623" indent="-227625" eaLnBrk="0" hangingPunct="0">
              <a:defRPr>
                <a:solidFill>
                  <a:schemeClr val="tx1"/>
                </a:solidFill>
                <a:latin typeface="Arial" pitchFamily="34" charset="0"/>
                <a:cs typeface="Arial" pitchFamily="34" charset="0"/>
              </a:defRPr>
            </a:lvl5pPr>
            <a:lvl6pPr marL="2503873" indent="-227625" eaLnBrk="0" fontAlgn="base" hangingPunct="0">
              <a:spcBef>
                <a:spcPct val="0"/>
              </a:spcBef>
              <a:spcAft>
                <a:spcPct val="0"/>
              </a:spcAft>
              <a:defRPr>
                <a:solidFill>
                  <a:schemeClr val="tx1"/>
                </a:solidFill>
                <a:latin typeface="Arial" pitchFamily="34" charset="0"/>
                <a:cs typeface="Arial" pitchFamily="34" charset="0"/>
              </a:defRPr>
            </a:lvl6pPr>
            <a:lvl7pPr marL="2959122" indent="-227625" eaLnBrk="0" fontAlgn="base" hangingPunct="0">
              <a:spcBef>
                <a:spcPct val="0"/>
              </a:spcBef>
              <a:spcAft>
                <a:spcPct val="0"/>
              </a:spcAft>
              <a:defRPr>
                <a:solidFill>
                  <a:schemeClr val="tx1"/>
                </a:solidFill>
                <a:latin typeface="Arial" pitchFamily="34" charset="0"/>
                <a:cs typeface="Arial" pitchFamily="34" charset="0"/>
              </a:defRPr>
            </a:lvl7pPr>
            <a:lvl8pPr marL="3414371" indent="-227625" eaLnBrk="0" fontAlgn="base" hangingPunct="0">
              <a:spcBef>
                <a:spcPct val="0"/>
              </a:spcBef>
              <a:spcAft>
                <a:spcPct val="0"/>
              </a:spcAft>
              <a:defRPr>
                <a:solidFill>
                  <a:schemeClr val="tx1"/>
                </a:solidFill>
                <a:latin typeface="Arial" pitchFamily="34" charset="0"/>
                <a:cs typeface="Arial" pitchFamily="34" charset="0"/>
              </a:defRPr>
            </a:lvl8pPr>
            <a:lvl9pPr marL="3869621" indent="-227625"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27F9C46F-93A8-4FBD-94C2-FBACC6DF834D}" type="slidenum">
              <a:rPr lang="en-US" smtClean="0">
                <a:solidFill>
                  <a:prstClr val="black"/>
                </a:solidFill>
              </a:rPr>
              <a:pPr eaLnBrk="1" hangingPunct="1"/>
              <a:t>2</a:t>
            </a:fld>
            <a:endParaRPr lang="en-US" dirty="0"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ru-RU" smtClean="0"/>
          </a:p>
        </p:txBody>
      </p:sp>
      <p:sp>
        <p:nvSpPr>
          <p:cNvPr id="184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44" eaLnBrk="0" hangingPunct="0">
              <a:defRPr>
                <a:solidFill>
                  <a:schemeClr val="tx1"/>
                </a:solidFill>
                <a:latin typeface="Arial" charset="0"/>
                <a:cs typeface="Arial" charset="0"/>
              </a:defRPr>
            </a:lvl1pPr>
            <a:lvl2pPr marL="710486" indent="-273264" defTabSz="924544" eaLnBrk="0" hangingPunct="0">
              <a:defRPr>
                <a:solidFill>
                  <a:schemeClr val="tx1"/>
                </a:solidFill>
                <a:latin typeface="Arial" charset="0"/>
                <a:cs typeface="Arial" charset="0"/>
              </a:defRPr>
            </a:lvl2pPr>
            <a:lvl3pPr marL="1093057" indent="-218612" defTabSz="924544" eaLnBrk="0" hangingPunct="0">
              <a:defRPr>
                <a:solidFill>
                  <a:schemeClr val="tx1"/>
                </a:solidFill>
                <a:latin typeface="Arial" charset="0"/>
                <a:cs typeface="Arial" charset="0"/>
              </a:defRPr>
            </a:lvl3pPr>
            <a:lvl4pPr marL="1530279" indent="-218612" defTabSz="924544" eaLnBrk="0" hangingPunct="0">
              <a:defRPr>
                <a:solidFill>
                  <a:schemeClr val="tx1"/>
                </a:solidFill>
                <a:latin typeface="Arial" charset="0"/>
                <a:cs typeface="Arial" charset="0"/>
              </a:defRPr>
            </a:lvl4pPr>
            <a:lvl5pPr marL="1967502" indent="-218612" defTabSz="924544" eaLnBrk="0" hangingPunct="0">
              <a:defRPr>
                <a:solidFill>
                  <a:schemeClr val="tx1"/>
                </a:solidFill>
                <a:latin typeface="Arial" charset="0"/>
                <a:cs typeface="Arial" charset="0"/>
              </a:defRPr>
            </a:lvl5pPr>
            <a:lvl6pPr marL="2404724" indent="-218612" defTabSz="924544" eaLnBrk="0" fontAlgn="base" hangingPunct="0">
              <a:spcBef>
                <a:spcPct val="0"/>
              </a:spcBef>
              <a:spcAft>
                <a:spcPct val="0"/>
              </a:spcAft>
              <a:defRPr>
                <a:solidFill>
                  <a:schemeClr val="tx1"/>
                </a:solidFill>
                <a:latin typeface="Arial" charset="0"/>
                <a:cs typeface="Arial" charset="0"/>
              </a:defRPr>
            </a:lvl6pPr>
            <a:lvl7pPr marL="2841947" indent="-218612" defTabSz="924544" eaLnBrk="0" fontAlgn="base" hangingPunct="0">
              <a:spcBef>
                <a:spcPct val="0"/>
              </a:spcBef>
              <a:spcAft>
                <a:spcPct val="0"/>
              </a:spcAft>
              <a:defRPr>
                <a:solidFill>
                  <a:schemeClr val="tx1"/>
                </a:solidFill>
                <a:latin typeface="Arial" charset="0"/>
                <a:cs typeface="Arial" charset="0"/>
              </a:defRPr>
            </a:lvl7pPr>
            <a:lvl8pPr marL="3279169" indent="-218612" defTabSz="924544" eaLnBrk="0" fontAlgn="base" hangingPunct="0">
              <a:spcBef>
                <a:spcPct val="0"/>
              </a:spcBef>
              <a:spcAft>
                <a:spcPct val="0"/>
              </a:spcAft>
              <a:defRPr>
                <a:solidFill>
                  <a:schemeClr val="tx1"/>
                </a:solidFill>
                <a:latin typeface="Arial" charset="0"/>
                <a:cs typeface="Arial" charset="0"/>
              </a:defRPr>
            </a:lvl8pPr>
            <a:lvl9pPr marL="3716393" indent="-218612" defTabSz="924544" eaLnBrk="0" fontAlgn="base" hangingPunct="0">
              <a:spcBef>
                <a:spcPct val="0"/>
              </a:spcBef>
              <a:spcAft>
                <a:spcPct val="0"/>
              </a:spcAft>
              <a:defRPr>
                <a:solidFill>
                  <a:schemeClr val="tx1"/>
                </a:solidFill>
                <a:latin typeface="Arial" charset="0"/>
                <a:cs typeface="Arial" charset="0"/>
              </a:defRPr>
            </a:lvl9pPr>
          </a:lstStyle>
          <a:p>
            <a:pPr eaLnBrk="1" hangingPunct="1"/>
            <a:endParaRPr lang="ru-RU" smtClean="0">
              <a:solidFill>
                <a:srgbClr val="000000"/>
              </a:solidFill>
            </a:endParaRPr>
          </a:p>
        </p:txBody>
      </p:sp>
      <p:sp>
        <p:nvSpPr>
          <p:cNvPr id="1843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44" eaLnBrk="0" hangingPunct="0">
              <a:defRPr>
                <a:solidFill>
                  <a:schemeClr val="tx1"/>
                </a:solidFill>
                <a:latin typeface="Arial" charset="0"/>
                <a:cs typeface="Arial" charset="0"/>
              </a:defRPr>
            </a:lvl1pPr>
            <a:lvl2pPr marL="710486" indent="-273264" defTabSz="924544" eaLnBrk="0" hangingPunct="0">
              <a:defRPr>
                <a:solidFill>
                  <a:schemeClr val="tx1"/>
                </a:solidFill>
                <a:latin typeface="Arial" charset="0"/>
                <a:cs typeface="Arial" charset="0"/>
              </a:defRPr>
            </a:lvl2pPr>
            <a:lvl3pPr marL="1093057" indent="-218612" defTabSz="924544" eaLnBrk="0" hangingPunct="0">
              <a:defRPr>
                <a:solidFill>
                  <a:schemeClr val="tx1"/>
                </a:solidFill>
                <a:latin typeface="Arial" charset="0"/>
                <a:cs typeface="Arial" charset="0"/>
              </a:defRPr>
            </a:lvl3pPr>
            <a:lvl4pPr marL="1530279" indent="-218612" defTabSz="924544" eaLnBrk="0" hangingPunct="0">
              <a:defRPr>
                <a:solidFill>
                  <a:schemeClr val="tx1"/>
                </a:solidFill>
                <a:latin typeface="Arial" charset="0"/>
                <a:cs typeface="Arial" charset="0"/>
              </a:defRPr>
            </a:lvl4pPr>
            <a:lvl5pPr marL="1967502" indent="-218612" defTabSz="924544" eaLnBrk="0" hangingPunct="0">
              <a:defRPr>
                <a:solidFill>
                  <a:schemeClr val="tx1"/>
                </a:solidFill>
                <a:latin typeface="Arial" charset="0"/>
                <a:cs typeface="Arial" charset="0"/>
              </a:defRPr>
            </a:lvl5pPr>
            <a:lvl6pPr marL="2404724" indent="-218612" defTabSz="924544" eaLnBrk="0" fontAlgn="base" hangingPunct="0">
              <a:spcBef>
                <a:spcPct val="0"/>
              </a:spcBef>
              <a:spcAft>
                <a:spcPct val="0"/>
              </a:spcAft>
              <a:defRPr>
                <a:solidFill>
                  <a:schemeClr val="tx1"/>
                </a:solidFill>
                <a:latin typeface="Arial" charset="0"/>
                <a:cs typeface="Arial" charset="0"/>
              </a:defRPr>
            </a:lvl6pPr>
            <a:lvl7pPr marL="2841947" indent="-218612" defTabSz="924544" eaLnBrk="0" fontAlgn="base" hangingPunct="0">
              <a:spcBef>
                <a:spcPct val="0"/>
              </a:spcBef>
              <a:spcAft>
                <a:spcPct val="0"/>
              </a:spcAft>
              <a:defRPr>
                <a:solidFill>
                  <a:schemeClr val="tx1"/>
                </a:solidFill>
                <a:latin typeface="Arial" charset="0"/>
                <a:cs typeface="Arial" charset="0"/>
              </a:defRPr>
            </a:lvl7pPr>
            <a:lvl8pPr marL="3279169" indent="-218612" defTabSz="924544" eaLnBrk="0" fontAlgn="base" hangingPunct="0">
              <a:spcBef>
                <a:spcPct val="0"/>
              </a:spcBef>
              <a:spcAft>
                <a:spcPct val="0"/>
              </a:spcAft>
              <a:defRPr>
                <a:solidFill>
                  <a:schemeClr val="tx1"/>
                </a:solidFill>
                <a:latin typeface="Arial" charset="0"/>
                <a:cs typeface="Arial" charset="0"/>
              </a:defRPr>
            </a:lvl8pPr>
            <a:lvl9pPr marL="3716393" indent="-218612" defTabSz="924544" eaLnBrk="0" fontAlgn="base" hangingPunct="0">
              <a:spcBef>
                <a:spcPct val="0"/>
              </a:spcBef>
              <a:spcAft>
                <a:spcPct val="0"/>
              </a:spcAft>
              <a:defRPr>
                <a:solidFill>
                  <a:schemeClr val="tx1"/>
                </a:solidFill>
                <a:latin typeface="Arial" charset="0"/>
                <a:cs typeface="Arial" charset="0"/>
              </a:defRPr>
            </a:lvl9pPr>
          </a:lstStyle>
          <a:p>
            <a:pPr eaLnBrk="1" hangingPunct="1"/>
            <a:endParaRPr lang="ru-RU" smtClean="0">
              <a:solidFill>
                <a:srgbClr val="000000"/>
              </a:solidFill>
            </a:endParaRPr>
          </a:p>
        </p:txBody>
      </p:sp>
      <p:sp>
        <p:nvSpPr>
          <p:cNvPr id="184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44" eaLnBrk="0" hangingPunct="0">
              <a:defRPr>
                <a:solidFill>
                  <a:schemeClr val="tx1"/>
                </a:solidFill>
                <a:latin typeface="Arial" charset="0"/>
                <a:cs typeface="Arial" charset="0"/>
              </a:defRPr>
            </a:lvl1pPr>
            <a:lvl2pPr marL="710486" indent="-273264" defTabSz="924544" eaLnBrk="0" hangingPunct="0">
              <a:defRPr>
                <a:solidFill>
                  <a:schemeClr val="tx1"/>
                </a:solidFill>
                <a:latin typeface="Arial" charset="0"/>
                <a:cs typeface="Arial" charset="0"/>
              </a:defRPr>
            </a:lvl2pPr>
            <a:lvl3pPr marL="1093057" indent="-218612" defTabSz="924544" eaLnBrk="0" hangingPunct="0">
              <a:defRPr>
                <a:solidFill>
                  <a:schemeClr val="tx1"/>
                </a:solidFill>
                <a:latin typeface="Arial" charset="0"/>
                <a:cs typeface="Arial" charset="0"/>
              </a:defRPr>
            </a:lvl3pPr>
            <a:lvl4pPr marL="1530279" indent="-218612" defTabSz="924544" eaLnBrk="0" hangingPunct="0">
              <a:defRPr>
                <a:solidFill>
                  <a:schemeClr val="tx1"/>
                </a:solidFill>
                <a:latin typeface="Arial" charset="0"/>
                <a:cs typeface="Arial" charset="0"/>
              </a:defRPr>
            </a:lvl4pPr>
            <a:lvl5pPr marL="1967502" indent="-218612" defTabSz="924544" eaLnBrk="0" hangingPunct="0">
              <a:defRPr>
                <a:solidFill>
                  <a:schemeClr val="tx1"/>
                </a:solidFill>
                <a:latin typeface="Arial" charset="0"/>
                <a:cs typeface="Arial" charset="0"/>
              </a:defRPr>
            </a:lvl5pPr>
            <a:lvl6pPr marL="2404724" indent="-218612" defTabSz="924544" eaLnBrk="0" fontAlgn="base" hangingPunct="0">
              <a:spcBef>
                <a:spcPct val="0"/>
              </a:spcBef>
              <a:spcAft>
                <a:spcPct val="0"/>
              </a:spcAft>
              <a:defRPr>
                <a:solidFill>
                  <a:schemeClr val="tx1"/>
                </a:solidFill>
                <a:latin typeface="Arial" charset="0"/>
                <a:cs typeface="Arial" charset="0"/>
              </a:defRPr>
            </a:lvl6pPr>
            <a:lvl7pPr marL="2841947" indent="-218612" defTabSz="924544" eaLnBrk="0" fontAlgn="base" hangingPunct="0">
              <a:spcBef>
                <a:spcPct val="0"/>
              </a:spcBef>
              <a:spcAft>
                <a:spcPct val="0"/>
              </a:spcAft>
              <a:defRPr>
                <a:solidFill>
                  <a:schemeClr val="tx1"/>
                </a:solidFill>
                <a:latin typeface="Arial" charset="0"/>
                <a:cs typeface="Arial" charset="0"/>
              </a:defRPr>
            </a:lvl7pPr>
            <a:lvl8pPr marL="3279169" indent="-218612" defTabSz="924544" eaLnBrk="0" fontAlgn="base" hangingPunct="0">
              <a:spcBef>
                <a:spcPct val="0"/>
              </a:spcBef>
              <a:spcAft>
                <a:spcPct val="0"/>
              </a:spcAft>
              <a:defRPr>
                <a:solidFill>
                  <a:schemeClr val="tx1"/>
                </a:solidFill>
                <a:latin typeface="Arial" charset="0"/>
                <a:cs typeface="Arial" charset="0"/>
              </a:defRPr>
            </a:lvl8pPr>
            <a:lvl9pPr marL="3716393" indent="-218612" defTabSz="924544" eaLnBrk="0" fontAlgn="base" hangingPunct="0">
              <a:spcBef>
                <a:spcPct val="0"/>
              </a:spcBef>
              <a:spcAft>
                <a:spcPct val="0"/>
              </a:spcAft>
              <a:defRPr>
                <a:solidFill>
                  <a:schemeClr val="tx1"/>
                </a:solidFill>
                <a:latin typeface="Arial" charset="0"/>
                <a:cs typeface="Arial" charset="0"/>
              </a:defRPr>
            </a:lvl9pPr>
          </a:lstStyle>
          <a:p>
            <a:pPr eaLnBrk="1" hangingPunct="1"/>
            <a:endParaRPr lang="ru-RU" smtClean="0">
              <a:solidFill>
                <a:srgbClr val="000000"/>
              </a:solidFill>
            </a:endParaRPr>
          </a:p>
        </p:txBody>
      </p:sp>
      <p:sp>
        <p:nvSpPr>
          <p:cNvPr id="184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44" eaLnBrk="0" hangingPunct="0">
              <a:defRPr>
                <a:solidFill>
                  <a:schemeClr val="tx1"/>
                </a:solidFill>
                <a:latin typeface="Arial" charset="0"/>
                <a:cs typeface="Arial" charset="0"/>
              </a:defRPr>
            </a:lvl1pPr>
            <a:lvl2pPr marL="710486" indent="-273264" defTabSz="924544" eaLnBrk="0" hangingPunct="0">
              <a:defRPr>
                <a:solidFill>
                  <a:schemeClr val="tx1"/>
                </a:solidFill>
                <a:latin typeface="Arial" charset="0"/>
                <a:cs typeface="Arial" charset="0"/>
              </a:defRPr>
            </a:lvl2pPr>
            <a:lvl3pPr marL="1093057" indent="-218612" defTabSz="924544" eaLnBrk="0" hangingPunct="0">
              <a:defRPr>
                <a:solidFill>
                  <a:schemeClr val="tx1"/>
                </a:solidFill>
                <a:latin typeface="Arial" charset="0"/>
                <a:cs typeface="Arial" charset="0"/>
              </a:defRPr>
            </a:lvl3pPr>
            <a:lvl4pPr marL="1530279" indent="-218612" defTabSz="924544" eaLnBrk="0" hangingPunct="0">
              <a:defRPr>
                <a:solidFill>
                  <a:schemeClr val="tx1"/>
                </a:solidFill>
                <a:latin typeface="Arial" charset="0"/>
                <a:cs typeface="Arial" charset="0"/>
              </a:defRPr>
            </a:lvl4pPr>
            <a:lvl5pPr marL="1967502" indent="-218612" defTabSz="924544" eaLnBrk="0" hangingPunct="0">
              <a:defRPr>
                <a:solidFill>
                  <a:schemeClr val="tx1"/>
                </a:solidFill>
                <a:latin typeface="Arial" charset="0"/>
                <a:cs typeface="Arial" charset="0"/>
              </a:defRPr>
            </a:lvl5pPr>
            <a:lvl6pPr marL="2404724" indent="-218612" defTabSz="924544" eaLnBrk="0" fontAlgn="base" hangingPunct="0">
              <a:spcBef>
                <a:spcPct val="0"/>
              </a:spcBef>
              <a:spcAft>
                <a:spcPct val="0"/>
              </a:spcAft>
              <a:defRPr>
                <a:solidFill>
                  <a:schemeClr val="tx1"/>
                </a:solidFill>
                <a:latin typeface="Arial" charset="0"/>
                <a:cs typeface="Arial" charset="0"/>
              </a:defRPr>
            </a:lvl6pPr>
            <a:lvl7pPr marL="2841947" indent="-218612" defTabSz="924544" eaLnBrk="0" fontAlgn="base" hangingPunct="0">
              <a:spcBef>
                <a:spcPct val="0"/>
              </a:spcBef>
              <a:spcAft>
                <a:spcPct val="0"/>
              </a:spcAft>
              <a:defRPr>
                <a:solidFill>
                  <a:schemeClr val="tx1"/>
                </a:solidFill>
                <a:latin typeface="Arial" charset="0"/>
                <a:cs typeface="Arial" charset="0"/>
              </a:defRPr>
            </a:lvl7pPr>
            <a:lvl8pPr marL="3279169" indent="-218612" defTabSz="924544" eaLnBrk="0" fontAlgn="base" hangingPunct="0">
              <a:spcBef>
                <a:spcPct val="0"/>
              </a:spcBef>
              <a:spcAft>
                <a:spcPct val="0"/>
              </a:spcAft>
              <a:defRPr>
                <a:solidFill>
                  <a:schemeClr val="tx1"/>
                </a:solidFill>
                <a:latin typeface="Arial" charset="0"/>
                <a:cs typeface="Arial" charset="0"/>
              </a:defRPr>
            </a:lvl8pPr>
            <a:lvl9pPr marL="3716393" indent="-218612" defTabSz="924544" eaLnBrk="0" fontAlgn="base" hangingPunct="0">
              <a:spcBef>
                <a:spcPct val="0"/>
              </a:spcBef>
              <a:spcAft>
                <a:spcPct val="0"/>
              </a:spcAft>
              <a:defRPr>
                <a:solidFill>
                  <a:schemeClr val="tx1"/>
                </a:solidFill>
                <a:latin typeface="Arial" charset="0"/>
                <a:cs typeface="Arial" charset="0"/>
              </a:defRPr>
            </a:lvl9pPr>
          </a:lstStyle>
          <a:p>
            <a:pPr eaLnBrk="1" hangingPunct="1"/>
            <a:fld id="{329280B8-3D1B-4E1A-8834-990BA9746967}" type="slidenum">
              <a:rPr lang="en-US" smtClean="0">
                <a:solidFill>
                  <a:srgbClr val="000000"/>
                </a:solidFill>
              </a:rPr>
              <a:pPr eaLnBrk="1" hangingPunct="1"/>
              <a:t>3</a:t>
            </a:fld>
            <a:endParaRPr lang="en-US" dirty="0"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lgn="r" rtl="1">
              <a:spcBef>
                <a:spcPct val="0"/>
              </a:spcBef>
              <a:buFont typeface="Arial" pitchFamily="34" charset="0"/>
              <a:buChar char="•"/>
            </a:pPr>
            <a:r>
              <a:rPr lang="ar-EG" dirty="0" smtClean="0"/>
              <a:t> الحد بوجه خاص من تركز العوامل المناخية قصيرة العمر (وهي مواد موجودة بالغلاف الجوي تسهم في ارتفاع درجة حرارة الأرض وتتسم بقصر )، عمرها نسبياً في الجو)، مثل الكربون الأسود، وأوزون طبقة التروبوسفير، وغاز الميثان (</a:t>
            </a:r>
            <a:r>
              <a:rPr lang="en-US" dirty="0" smtClean="0"/>
              <a:t>CH4</a:t>
            </a:r>
            <a:r>
              <a:rPr lang="ar-EG" dirty="0" smtClean="0"/>
              <a:t>)، والمواد الهيدروفلوروكربونية، ولديها القدرة على إبطاء معدل ارتفاع درجة الحرارة خلال العقدين إلى الأربعة عقود القادمة. </a:t>
            </a:r>
            <a:endParaRPr lang="en-US" dirty="0" smtClean="0"/>
          </a:p>
          <a:p>
            <a:pPr marL="171450" indent="-171450" algn="r" rtl="1">
              <a:spcBef>
                <a:spcPct val="0"/>
              </a:spcBef>
              <a:buFont typeface="Arial" pitchFamily="34" charset="0"/>
              <a:buChar char="•"/>
            </a:pPr>
            <a:r>
              <a:rPr lang="ar-EG" dirty="0" smtClean="0"/>
              <a:t>الهندسة الكهربائية: برامج التحقق والمعايرة القياسية لمدى كفاءة الأجهزة والمعدات، والمرشحة منها هي أدوات الإضاءة، وتكييف الهواء، والمبردات، والمحركات، وأكواد البناء</a:t>
            </a:r>
            <a:endParaRPr lang="en-US" dirty="0" smtClean="0">
              <a:sym typeface="Wingdings" pitchFamily="2" charset="2"/>
            </a:endParaRPr>
          </a:p>
          <a:p>
            <a:pPr marL="171450" indent="-171450">
              <a:spcBef>
                <a:spcPct val="0"/>
              </a:spcBef>
              <a:buFont typeface="Arial" charset="0"/>
              <a:buChar char="•"/>
            </a:pPr>
            <a:r>
              <a:rPr lang="en-US" dirty="0" smtClean="0">
                <a:sym typeface="Wingdings" pitchFamily="2" charset="2"/>
              </a:rPr>
              <a:t>RE: medium and small-scale hydropower; on-shore wind power; geothermal power and heat; and bio-energy systems using biomass from wastes and residues; solar photovoltaic systems</a:t>
            </a:r>
          </a:p>
          <a:p>
            <a:pPr marL="171450" indent="-171450">
              <a:spcBef>
                <a:spcPct val="0"/>
              </a:spcBef>
              <a:buFont typeface="Arial" charset="0"/>
              <a:buChar char="•"/>
            </a:pPr>
            <a:r>
              <a:rPr lang="en-US" dirty="0" smtClean="0"/>
              <a:t>Sustainable transport: fuel and road pricing; policies and strategies to improve fleet fuel efficiency and promote low impact refrigerants for mobile air conditioning; support for alternative fuels and advanced engine technology pilots; demonstrations of smart transport grids, and; ICT applications for travel demand management; public transport infrastructure such as bus rapid transit; along with integration of non-motorized transport options</a:t>
            </a:r>
            <a:r>
              <a:rPr lang="en-US" baseline="0" dirty="0" smtClean="0"/>
              <a:t>       </a:t>
            </a:r>
            <a:endParaRPr lang="ru-RU" dirty="0" smtClean="0"/>
          </a:p>
        </p:txBody>
      </p:sp>
      <p:sp>
        <p:nvSpPr>
          <p:cNvPr id="3072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072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3072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072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BB5FAC-BED5-4515-927D-F05FE4205872}" type="slidenum">
              <a:rPr lang="en-US">
                <a:solidFill>
                  <a:srgbClr val="000000"/>
                </a:solidFill>
                <a:latin typeface="Arial" charset="0"/>
                <a:cs typeface="Arial" charset="0"/>
              </a:rPr>
              <a:pPr fontAlgn="base">
                <a:spcBef>
                  <a:spcPct val="0"/>
                </a:spcBef>
                <a:spcAft>
                  <a:spcPct val="0"/>
                </a:spcAft>
              </a:pPr>
              <a:t>5</a:t>
            </a:fld>
            <a:endParaRPr lang="en-US" dirty="0">
              <a:solidFill>
                <a:srgbClr val="000000"/>
              </a:solidFill>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lgn="r" rtl="1">
              <a:spcBef>
                <a:spcPct val="0"/>
              </a:spcBef>
              <a:buFont typeface="Arial" pitchFamily="34" charset="0"/>
              <a:buChar char="•"/>
            </a:pPr>
            <a:r>
              <a:rPr lang="ar-EG" dirty="0" smtClean="0"/>
              <a:t>مع تعظيمها في الوقت نفسه للمنافع الاقتصادية أو تقليل التداعيات الاجتماعية الاقتصادية أو كليهما</a:t>
            </a:r>
            <a:endParaRPr lang="en-US" dirty="0" smtClean="0"/>
          </a:p>
          <a:p>
            <a:pPr marL="171450" indent="-171450" algn="r" rtl="1">
              <a:spcBef>
                <a:spcPct val="0"/>
              </a:spcBef>
              <a:buFont typeface="Arial" pitchFamily="34" charset="0"/>
              <a:buChar char="•"/>
            </a:pPr>
            <a:r>
              <a:rPr lang="ar-EG" dirty="0" smtClean="0"/>
              <a:t>ربط تمويل القرض بالحصول على منحة من </a:t>
            </a:r>
            <a:r>
              <a:rPr lang="ar-EG" dirty="0" smtClean="0"/>
              <a:t>المرفق  </a:t>
            </a:r>
            <a:r>
              <a:rPr lang="ar-EG" dirty="0" smtClean="0"/>
              <a:t>بحيث تحفز المنحة على القيام بتخفيضات إضافية للانبعاثات وتقلل تكلفة القرض بالنسبة للبلد المعني إذا تحققت تلك التخفيضات الإضافية</a:t>
            </a:r>
            <a:endParaRPr lang="en-US" dirty="0" smtClean="0"/>
          </a:p>
          <a:p>
            <a:pPr marL="171450" indent="-171450" algn="r" rtl="1">
              <a:spcBef>
                <a:spcPct val="0"/>
              </a:spcBef>
              <a:buFont typeface="Arial" pitchFamily="34" charset="0"/>
              <a:buChar char="•"/>
            </a:pPr>
            <a:endParaRPr lang="en-US" dirty="0" smtClean="0"/>
          </a:p>
          <a:p>
            <a:pPr marL="171450" indent="-171450" algn="r" rtl="1">
              <a:spcBef>
                <a:spcPct val="0"/>
              </a:spcBef>
              <a:buFont typeface="Arial" pitchFamily="34" charset="0"/>
              <a:buChar char="•"/>
            </a:pPr>
            <a:r>
              <a:rPr lang="ar-EG" dirty="0" smtClean="0"/>
              <a:t>الضمانات، وأدوات التحوط، وتنظيم التأمين ضد المخاطر، والمشاركة العامة في الاستثمارات</a:t>
            </a:r>
            <a:endParaRPr lang="en-US" dirty="0" smtClean="0"/>
          </a:p>
          <a:p>
            <a:pPr marL="171450" indent="-171450">
              <a:spcBef>
                <a:spcPct val="0"/>
              </a:spcBef>
              <a:buFont typeface="Arial" pitchFamily="34" charset="0"/>
              <a:buChar char="•"/>
            </a:pPr>
            <a:endParaRPr lang="ru-RU" dirty="0" smtClean="0"/>
          </a:p>
        </p:txBody>
      </p:sp>
      <p:sp>
        <p:nvSpPr>
          <p:cNvPr id="3277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277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3277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277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918A8C-9886-4D8C-930B-19B3ADF95F46}" type="slidenum">
              <a:rPr lang="en-US">
                <a:solidFill>
                  <a:srgbClr val="000000"/>
                </a:solidFill>
                <a:latin typeface="Arial" charset="0"/>
                <a:cs typeface="Arial" charset="0"/>
              </a:rPr>
              <a:pPr fontAlgn="base">
                <a:spcBef>
                  <a:spcPct val="0"/>
                </a:spcBef>
                <a:spcAft>
                  <a:spcPct val="0"/>
                </a:spcAft>
              </a:pPr>
              <a:t>6</a:t>
            </a:fld>
            <a:endParaRPr lang="en-US">
              <a:solidFill>
                <a:srgbClr val="000000"/>
              </a:solidFill>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lgn="r" rtl="1">
              <a:spcBef>
                <a:spcPct val="0"/>
              </a:spcBef>
              <a:buFont typeface="Arial" pitchFamily="34" charset="0"/>
              <a:buChar char="•"/>
            </a:pPr>
            <a:r>
              <a:rPr lang="ar-EG" dirty="0" smtClean="0"/>
              <a:t>رسم وتنفيذ استراتيجيات وسياسات وقواعد تنظيمة حضرية مستدامة، تجمع ما بين كفاءة استخدام الطاقة</a:t>
            </a:r>
            <a:r>
              <a:rPr lang="ar-EG" baseline="0" dirty="0" smtClean="0"/>
              <a:t> (في الأبنية، والإضاءة، وتكييف الهواء، والنقل، وأنظمة التدفئة بالأحياء)، وتنمية الطاقة المتجددة (الشمسية، والرياح، والتوليد المشترك، وتحويل النفايات إلى طاقة)، وغيرها من الاهتمامات (مثل التكيف، وإدارة الكيماويات، وإدارة نوعية الهواء، والأبنية التي تتسم بالمرونة، وتنمية المناطق الخضراء).</a:t>
            </a:r>
            <a:endParaRPr lang="en-US" dirty="0" smtClean="0"/>
          </a:p>
          <a:p>
            <a:pPr marL="171450" indent="-171450" algn="r" rtl="1">
              <a:spcBef>
                <a:spcPct val="0"/>
              </a:spcBef>
              <a:buFont typeface="Arial" pitchFamily="34" charset="0"/>
              <a:buChar char="•"/>
            </a:pPr>
            <a:r>
              <a:rPr lang="ar-EG" dirty="0" smtClean="0"/>
              <a:t>إدارة استخدام الأراضي، والتخطيط، ورسم المناطق، بما في ذلك إيجاد تكامل بين التخطيط لاستخدام الأرض وتخطيط المواصلات والإدارة ذات التوجه إلى المحاور العابرة من أجل استدامة المدن لتقليل الطلب على الطاقة، وتعزيز المرونة في وجه تقلبات المناخ، وتحسين مستويات</a:t>
            </a:r>
            <a:endParaRPr lang="en-US" dirty="0" smtClean="0"/>
          </a:p>
          <a:p>
            <a:pPr marL="171450" indent="-171450" algn="r" rtl="1">
              <a:spcBef>
                <a:spcPct val="0"/>
              </a:spcBef>
              <a:buFont typeface="Arial" pitchFamily="34" charset="0"/>
              <a:buChar char="•"/>
            </a:pPr>
            <a:r>
              <a:rPr lang="ar-EG" dirty="0" smtClean="0"/>
              <a:t>التخلص تدريجياً من المواد التي</a:t>
            </a:r>
            <a:r>
              <a:rPr lang="ar-EG" baseline="0" dirty="0" smtClean="0"/>
              <a:t> تؤدي إلى تآكل طبقة الأوزون، بالاستعانة بالبدائل التي تتمتع بإمكانية تعزيز كفاءة استخدام الطاقة والحد من انبعاث الغازات المسببة للاحتباس الحراري.</a:t>
            </a:r>
            <a:endParaRPr lang="en-US" dirty="0" smtClean="0"/>
          </a:p>
          <a:p>
            <a:pPr marL="171450" indent="-171450" algn="r" rtl="1">
              <a:spcBef>
                <a:spcPct val="0"/>
              </a:spcBef>
              <a:buFont typeface="Arial" pitchFamily="34" charset="0"/>
              <a:buChar char="•"/>
            </a:pPr>
            <a:r>
              <a:rPr lang="ar-EG" dirty="0" smtClean="0"/>
              <a:t>مساندة</a:t>
            </a:r>
            <a:r>
              <a:rPr lang="ar-EG" baseline="0" dirty="0" smtClean="0"/>
              <a:t> البنية التحتية وأنظمة النقل الحضري المستدام من أجل الحد من الطلب على السيارات</a:t>
            </a:r>
            <a:endParaRPr lang="en-US" dirty="0" smtClean="0"/>
          </a:p>
          <a:p>
            <a:pPr marL="171450" indent="-171450" algn="r" rtl="1">
              <a:spcBef>
                <a:spcPct val="0"/>
              </a:spcBef>
              <a:buFont typeface="Arial" pitchFamily="34" charset="0"/>
              <a:buChar char="•"/>
            </a:pPr>
            <a:r>
              <a:rPr lang="ar-EG" dirty="0" smtClean="0"/>
              <a:t>مساندة خدمات الشحن واللوجستيات المستدامة من أجل معالجة سلسلة العرض</a:t>
            </a:r>
            <a:endParaRPr lang="ru-RU" dirty="0" smtClean="0"/>
          </a:p>
        </p:txBody>
      </p:sp>
      <p:sp>
        <p:nvSpPr>
          <p:cNvPr id="3481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482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3482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482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B42E00-401E-45DB-A2BA-8CC8F4F2C113}" type="slidenum">
              <a:rPr lang="en-US">
                <a:solidFill>
                  <a:srgbClr val="000000"/>
                </a:solidFill>
                <a:latin typeface="Arial" charset="0"/>
                <a:cs typeface="Arial" charset="0"/>
              </a:rPr>
              <a:pPr fontAlgn="base">
                <a:spcBef>
                  <a:spcPct val="0"/>
                </a:spcBef>
                <a:spcAft>
                  <a:spcPct val="0"/>
                </a:spcAft>
              </a:pPr>
              <a:t>7</a:t>
            </a:fld>
            <a:endParaRPr lang="en-US">
              <a:solidFill>
                <a:srgbClr val="000000"/>
              </a:solidFill>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lgn="r" rtl="1">
              <a:spcBef>
                <a:spcPct val="0"/>
              </a:spcBef>
              <a:buFont typeface="Arial" pitchFamily="34" charset="0"/>
              <a:buChar char="•"/>
            </a:pPr>
            <a:r>
              <a:rPr lang="ar-EG" dirty="0" smtClean="0"/>
              <a:t>يمثل قطاع استخدام الأرضي وتغيير الاستخدام والحراجة وقطاع الزراعة أكبر مصادر انبعاثات الغازات المسببة للاحتباس الحراري إذ يستأثران بنحو 31% من الانبعاثات</a:t>
            </a:r>
            <a:r>
              <a:rPr lang="ar-EG" baseline="0" dirty="0" smtClean="0"/>
              <a:t> العالمية. وتمثل انبعاثات الميثان وأكسيد النيتروز الناجمة عن الزراعة، وبدرجة أقل تلك الناجمة عن الحراجة، 14% من الانبعاثات العالمية. وعلى مستوى العالم ككل، زادت هذه الانبعاثات الأخيرة بنحو 17% في الفترة من 1990 إلى 2005. ولم تكن هذه الانبعاثات تدخل صراحةً في الاستراتيجيات السابقة </a:t>
            </a:r>
            <a:r>
              <a:rPr lang="ar-EG" baseline="0" dirty="0" smtClean="0"/>
              <a:t>لمرفق  </a:t>
            </a:r>
            <a:r>
              <a:rPr lang="ar-EG" baseline="0" dirty="0" smtClean="0"/>
              <a:t>البيئة العالمية. وتمتد مساندة التجديد السادس لموارد </a:t>
            </a:r>
            <a:r>
              <a:rPr lang="ar-EG" baseline="0" dirty="0" smtClean="0"/>
              <a:t>المرفق  </a:t>
            </a:r>
            <a:r>
              <a:rPr lang="ar-EG" baseline="0" dirty="0" smtClean="0"/>
              <a:t>لتشمل التخفيف منها.  </a:t>
            </a:r>
            <a:endParaRPr lang="ru-RU" dirty="0" smtClean="0"/>
          </a:p>
        </p:txBody>
      </p:sp>
      <p:sp>
        <p:nvSpPr>
          <p:cNvPr id="3686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686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3686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687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A9D7B9-F826-4FC0-BB27-48BE164A1D14}" type="slidenum">
              <a:rPr lang="en-US">
                <a:solidFill>
                  <a:srgbClr val="000000"/>
                </a:solidFill>
                <a:latin typeface="Arial" charset="0"/>
                <a:cs typeface="Arial" charset="0"/>
              </a:rPr>
              <a:pPr fontAlgn="base">
                <a:spcBef>
                  <a:spcPct val="0"/>
                </a:spcBef>
                <a:spcAft>
                  <a:spcPct val="0"/>
                </a:spcAft>
              </a:pPr>
              <a:t>8</a:t>
            </a:fld>
            <a:endParaRPr lang="en-US">
              <a:solidFill>
                <a:srgbClr val="000000"/>
              </a:solidFill>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lgn="r" rtl="1">
              <a:spcBef>
                <a:spcPct val="0"/>
              </a:spcBef>
              <a:buFont typeface="Arial" pitchFamily="34" charset="0"/>
              <a:buChar char="•"/>
            </a:pPr>
            <a:r>
              <a:rPr lang="ar-EG" dirty="0" smtClean="0"/>
              <a:t>يجوز للنماذج المتطورة من إجراءات التخفيف الملائمة وطنياً أن تشمل أنظمة ائتمان محلي، وأنظمة تحديد السقف والتجارة، وغيرها من آليات السوق الطوعية الجديدة، ويمكن أن تقتصر على نهج يختص بقطاع واحد، أو يشمل عدة قطاعات، أو الاقتصاد كله.    </a:t>
            </a:r>
            <a:endParaRPr lang="ru-RU" dirty="0" smtClean="0"/>
          </a:p>
        </p:txBody>
      </p:sp>
      <p:sp>
        <p:nvSpPr>
          <p:cNvPr id="3891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891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3891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891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3823FE-E5F0-410A-A588-22C0D26F4402}" type="slidenum">
              <a:rPr lang="en-US">
                <a:solidFill>
                  <a:srgbClr val="000000"/>
                </a:solidFill>
                <a:latin typeface="Arial" charset="0"/>
                <a:cs typeface="Arial" charset="0"/>
              </a:rPr>
              <a:pPr fontAlgn="base">
                <a:spcBef>
                  <a:spcPct val="0"/>
                </a:spcBef>
                <a:spcAft>
                  <a:spcPct val="0"/>
                </a:spcAft>
              </a:pPr>
              <a:t>9</a:t>
            </a:fld>
            <a:endParaRPr lang="en-US">
              <a:solidFill>
                <a:srgbClr val="000000"/>
              </a:solidFill>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301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301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4301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301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8E1DE3-9AAD-4971-8370-4F20CCFF79BB}" type="slidenum">
              <a:rPr lang="en-US">
                <a:solidFill>
                  <a:srgbClr val="000000"/>
                </a:solidFill>
                <a:latin typeface="Arial" charset="0"/>
                <a:cs typeface="Arial" charset="0"/>
              </a:rPr>
              <a:pPr fontAlgn="base">
                <a:spcBef>
                  <a:spcPct val="0"/>
                </a:spcBef>
                <a:spcAft>
                  <a:spcPct val="0"/>
                </a:spcAft>
              </a:pPr>
              <a:t>13</a:t>
            </a:fld>
            <a:endParaRPr lang="en-US">
              <a:solidFill>
                <a:srgbClr val="000000"/>
              </a:solidFill>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9"/>
          <p:cNvGrpSpPr>
            <a:grpSpLocks/>
          </p:cNvGrpSpPr>
          <p:nvPr userDrawn="1"/>
        </p:nvGrpSpPr>
        <p:grpSpPr bwMode="auto">
          <a:xfrm>
            <a:off x="0" y="76200"/>
            <a:ext cx="9144000" cy="1247775"/>
            <a:chOff x="0" y="152400"/>
            <a:chExt cx="9144000" cy="1248156"/>
          </a:xfrm>
        </p:grpSpPr>
        <p:pic>
          <p:nvPicPr>
            <p:cNvPr id="5"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6" name="Picture 6" descr="GEF-PPT-BG.png"/>
            <p:cNvPicPr>
              <a:picLocks noChangeAspect="1"/>
            </p:cNvPicPr>
            <p:nvPr userDrawn="1"/>
          </p:nvPicPr>
          <p:blipFill>
            <a:blip r:embed="rId3"/>
            <a:srcRect/>
            <a:stretch>
              <a:fillRect/>
            </a:stretch>
          </p:blipFill>
          <p:spPr bwMode="auto">
            <a:xfrm>
              <a:off x="0" y="152400"/>
              <a:ext cx="9144000" cy="1248156"/>
            </a:xfrm>
            <a:prstGeom prst="rect">
              <a:avLst/>
            </a:prstGeom>
            <a:noFill/>
            <a:ln w="9525">
              <a:noFill/>
              <a:miter lim="800000"/>
              <a:headEnd/>
              <a:tailEnd/>
            </a:ln>
          </p:spPr>
        </p:pic>
      </p:grpSp>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4" descr="GEF-PPT-BG.png"/>
          <p:cNvPicPr>
            <a:picLocks noChangeAspect="1"/>
          </p:cNvPicPr>
          <p:nvPr/>
        </p:nvPicPr>
        <p:blipFill>
          <a:blip r:embed="rId7"/>
          <a:srcRect/>
          <a:stretch>
            <a:fillRect/>
          </a:stretch>
        </p:blipFill>
        <p:spPr bwMode="auto">
          <a:xfrm>
            <a:off x="0" y="5610225"/>
            <a:ext cx="9144000" cy="1247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Lst>
  <p:txStyles>
    <p:titleStyle>
      <a:lvl1pPr algn="ctr" rtl="0" eaLnBrk="0" fontAlgn="base" hangingPunct="0">
        <a:spcBef>
          <a:spcPct val="0"/>
        </a:spcBef>
        <a:spcAft>
          <a:spcPct val="0"/>
        </a:spcAft>
        <a:defRPr sz="4000" kern="1200">
          <a:solidFill>
            <a:srgbClr val="1F497D"/>
          </a:solidFill>
          <a:latin typeface="+mj-lt"/>
          <a:ea typeface="+mj-ea"/>
          <a:cs typeface="+mj-cs"/>
        </a:defRPr>
      </a:lvl1pPr>
      <a:lvl2pPr algn="ctr" rtl="0" eaLnBrk="0" fontAlgn="base" hangingPunct="0">
        <a:spcBef>
          <a:spcPct val="0"/>
        </a:spcBef>
        <a:spcAft>
          <a:spcPct val="0"/>
        </a:spcAft>
        <a:defRPr sz="4000">
          <a:solidFill>
            <a:srgbClr val="1F497D"/>
          </a:solidFill>
          <a:latin typeface="Calibri" pitchFamily="34" charset="0"/>
        </a:defRPr>
      </a:lvl2pPr>
      <a:lvl3pPr algn="ctr" rtl="0" eaLnBrk="0" fontAlgn="base" hangingPunct="0">
        <a:spcBef>
          <a:spcPct val="0"/>
        </a:spcBef>
        <a:spcAft>
          <a:spcPct val="0"/>
        </a:spcAft>
        <a:defRPr sz="4000">
          <a:solidFill>
            <a:srgbClr val="1F497D"/>
          </a:solidFill>
          <a:latin typeface="Calibri" pitchFamily="34" charset="0"/>
        </a:defRPr>
      </a:lvl3pPr>
      <a:lvl4pPr algn="ctr" rtl="0" eaLnBrk="0" fontAlgn="base" hangingPunct="0">
        <a:spcBef>
          <a:spcPct val="0"/>
        </a:spcBef>
        <a:spcAft>
          <a:spcPct val="0"/>
        </a:spcAft>
        <a:defRPr sz="4000">
          <a:solidFill>
            <a:srgbClr val="1F497D"/>
          </a:solidFill>
          <a:latin typeface="Calibri" pitchFamily="34" charset="0"/>
        </a:defRPr>
      </a:lvl4pPr>
      <a:lvl5pPr algn="ctr" rtl="0" eaLnBrk="0" fontAlgn="base" hangingPunct="0">
        <a:spcBef>
          <a:spcPct val="0"/>
        </a:spcBef>
        <a:spcAft>
          <a:spcPct val="0"/>
        </a:spcAft>
        <a:defRPr sz="4000">
          <a:solidFill>
            <a:srgbClr val="1F497D"/>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7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1851" y="572869"/>
            <a:ext cx="6965368" cy="1323439"/>
          </a:xfrm>
          <a:prstGeom prst="rect">
            <a:avLst/>
          </a:prstGeom>
          <a:noFill/>
        </p:spPr>
        <p:txBody>
          <a:bodyPr wrap="none">
            <a:spAutoFit/>
          </a:bodyPr>
          <a:lstStyle/>
          <a:p>
            <a:pPr algn="ctr" rtl="1" fontAlgn="auto">
              <a:spcBef>
                <a:spcPts val="0"/>
              </a:spcBef>
              <a:spcAft>
                <a:spcPts val="0"/>
              </a:spcAft>
              <a:defRPr/>
            </a:pPr>
            <a:r>
              <a:rPr lang="ar-SA" sz="4000" b="1" dirty="0" smtClean="0">
                <a:ln w="19050">
                  <a:solidFill>
                    <a:schemeClr val="tx2">
                      <a:tint val="1000"/>
                    </a:schemeClr>
                  </a:solidFill>
                  <a:prstDash val="solid"/>
                </a:ln>
                <a:solidFill>
                  <a:schemeClr val="tx2"/>
                </a:solidFill>
                <a:latin typeface="+mn-lt"/>
                <a:cs typeface="+mn-cs"/>
              </a:rPr>
              <a:t>توجهات ال</a:t>
            </a:r>
            <a:r>
              <a:rPr lang="ar-EG" sz="4000" b="1" dirty="0" smtClean="0">
                <a:ln w="19050">
                  <a:solidFill>
                    <a:schemeClr val="tx2">
                      <a:tint val="1000"/>
                    </a:schemeClr>
                  </a:solidFill>
                  <a:prstDash val="solid"/>
                </a:ln>
                <a:solidFill>
                  <a:schemeClr val="tx2"/>
                </a:solidFill>
                <a:latin typeface="+mn-lt"/>
                <a:cs typeface="+mn-cs"/>
              </a:rPr>
              <a:t>برامج</a:t>
            </a:r>
            <a:r>
              <a:rPr lang="ar-SA" sz="4000" b="1" dirty="0" smtClean="0">
                <a:ln w="19050">
                  <a:solidFill>
                    <a:schemeClr val="tx2">
                      <a:tint val="1000"/>
                    </a:schemeClr>
                  </a:solidFill>
                  <a:prstDash val="solid"/>
                </a:ln>
                <a:solidFill>
                  <a:schemeClr val="tx2"/>
                </a:solidFill>
                <a:latin typeface="+mn-lt"/>
                <a:cs typeface="+mn-cs"/>
              </a:rPr>
              <a:t> الخاصة</a:t>
            </a:r>
          </a:p>
          <a:p>
            <a:pPr algn="ctr" rtl="1" fontAlgn="auto">
              <a:spcBef>
                <a:spcPts val="0"/>
              </a:spcBef>
              <a:spcAft>
                <a:spcPts val="0"/>
              </a:spcAft>
              <a:defRPr/>
            </a:pPr>
            <a:r>
              <a:rPr lang="ar-SA" sz="4000" b="1" dirty="0" smtClean="0">
                <a:ln w="19050">
                  <a:solidFill>
                    <a:schemeClr val="tx2">
                      <a:tint val="1000"/>
                    </a:schemeClr>
                  </a:solidFill>
                  <a:prstDash val="solid"/>
                </a:ln>
                <a:solidFill>
                  <a:schemeClr val="tx2"/>
                </a:solidFill>
                <a:latin typeface="+mn-lt"/>
                <a:cs typeface="+mn-cs"/>
              </a:rPr>
              <a:t> بعملية</a:t>
            </a:r>
            <a:r>
              <a:rPr lang="ar-EG" sz="4000" b="1" dirty="0" smtClean="0">
                <a:ln w="19050">
                  <a:solidFill>
                    <a:schemeClr val="tx2">
                      <a:tint val="1000"/>
                    </a:schemeClr>
                  </a:solidFill>
                  <a:prstDash val="solid"/>
                </a:ln>
                <a:solidFill>
                  <a:schemeClr val="tx2"/>
                </a:solidFill>
                <a:latin typeface="+mn-lt"/>
                <a:cs typeface="+mn-cs"/>
              </a:rPr>
              <a:t> التجديد السادس</a:t>
            </a:r>
            <a:r>
              <a:rPr lang="ar-SA" sz="4000" b="1" dirty="0" smtClean="0">
                <a:ln w="19050">
                  <a:solidFill>
                    <a:schemeClr val="tx2">
                      <a:tint val="1000"/>
                    </a:schemeClr>
                  </a:solidFill>
                  <a:prstDash val="solid"/>
                </a:ln>
                <a:solidFill>
                  <a:schemeClr val="tx2"/>
                </a:solidFill>
                <a:latin typeface="+mn-lt"/>
                <a:cs typeface="+mn-cs"/>
              </a:rPr>
              <a:t>ة</a:t>
            </a:r>
            <a:r>
              <a:rPr lang="ar-EG" sz="4000" b="1" dirty="0" smtClean="0">
                <a:ln w="19050">
                  <a:solidFill>
                    <a:schemeClr val="tx2">
                      <a:tint val="1000"/>
                    </a:schemeClr>
                  </a:solidFill>
                  <a:prstDash val="solid"/>
                </a:ln>
                <a:solidFill>
                  <a:schemeClr val="tx2"/>
                </a:solidFill>
                <a:latin typeface="+mn-lt"/>
                <a:cs typeface="+mn-cs"/>
              </a:rPr>
              <a:t> لموارد </a:t>
            </a:r>
            <a:r>
              <a:rPr lang="ar-EG" sz="4000" b="1" dirty="0" smtClean="0">
                <a:ln w="19050">
                  <a:solidFill>
                    <a:schemeClr val="tx2">
                      <a:tint val="1000"/>
                    </a:schemeClr>
                  </a:solidFill>
                  <a:prstDash val="solid"/>
                </a:ln>
                <a:solidFill>
                  <a:schemeClr val="tx2"/>
                </a:solidFill>
                <a:latin typeface="+mn-lt"/>
                <a:cs typeface="+mn-cs"/>
              </a:rPr>
              <a:t>المرفق </a:t>
            </a:r>
            <a:endParaRPr lang="en-US" sz="4000" b="1" dirty="0">
              <a:ln w="18415" cmpd="sng">
                <a:solidFill>
                  <a:srgbClr val="FFFFFF"/>
                </a:solidFill>
                <a:prstDash val="solid"/>
              </a:ln>
              <a:solidFill>
                <a:schemeClr val="tx2"/>
              </a:solidFill>
              <a:latin typeface="+mn-lt"/>
              <a:cs typeface="+mn-cs"/>
            </a:endParaRPr>
          </a:p>
        </p:txBody>
      </p:sp>
      <p:sp>
        <p:nvSpPr>
          <p:cNvPr id="4" name="Rectangle 3"/>
          <p:cNvSpPr/>
          <p:nvPr/>
        </p:nvSpPr>
        <p:spPr>
          <a:xfrm>
            <a:off x="2768288" y="1976497"/>
            <a:ext cx="3623107" cy="1754326"/>
          </a:xfrm>
          <a:prstGeom prst="rect">
            <a:avLst/>
          </a:prstGeom>
          <a:noFill/>
        </p:spPr>
        <p:txBody>
          <a:bodyPr wrap="none">
            <a:spAutoFit/>
          </a:bodyPr>
          <a:lstStyle/>
          <a:p>
            <a:pPr algn="ctr" fontAlgn="auto">
              <a:spcBef>
                <a:spcPts val="0"/>
              </a:spcBef>
              <a:spcAft>
                <a:spcPts val="0"/>
              </a:spcAft>
              <a:defRPr/>
            </a:pPr>
            <a:r>
              <a:rPr lang="ar-EG" sz="3600" b="1" dirty="0" smtClean="0">
                <a:ln w="19050">
                  <a:solidFill>
                    <a:schemeClr val="tx2">
                      <a:tint val="1000"/>
                    </a:schemeClr>
                  </a:solidFill>
                  <a:prstDash val="solid"/>
                </a:ln>
                <a:solidFill>
                  <a:schemeClr val="tx2"/>
                </a:solidFill>
                <a:latin typeface="+mn-lt"/>
                <a:cs typeface="+mn-cs"/>
              </a:rPr>
              <a:t>تخفيف آثار تغير المناخ</a:t>
            </a:r>
            <a:endParaRPr lang="en-US" sz="3600" b="1" dirty="0" smtClean="0">
              <a:ln w="19050">
                <a:solidFill>
                  <a:schemeClr val="tx2">
                    <a:tint val="1000"/>
                  </a:schemeClr>
                </a:solidFill>
                <a:prstDash val="solid"/>
              </a:ln>
              <a:solidFill>
                <a:schemeClr val="tx2"/>
              </a:solidFill>
              <a:latin typeface="+mn-lt"/>
              <a:cs typeface="+mn-cs"/>
            </a:endParaRPr>
          </a:p>
          <a:p>
            <a:pPr algn="ctr" fontAlgn="auto">
              <a:spcBef>
                <a:spcPts val="0"/>
              </a:spcBef>
              <a:spcAft>
                <a:spcPts val="0"/>
              </a:spcAft>
              <a:defRPr/>
            </a:pPr>
            <a:r>
              <a:rPr lang="ar-SA" sz="3600" b="1" dirty="0" smtClean="0">
                <a:ln w="19050">
                  <a:solidFill>
                    <a:schemeClr val="tx2">
                      <a:tint val="1000"/>
                    </a:schemeClr>
                  </a:solidFill>
                  <a:prstDash val="solid"/>
                </a:ln>
                <a:solidFill>
                  <a:schemeClr val="tx2"/>
                </a:solidFill>
                <a:latin typeface="+mn-lt"/>
                <a:cs typeface="+mn-cs"/>
              </a:rPr>
              <a:t>و</a:t>
            </a:r>
            <a:endParaRPr lang="en-US" sz="3600" b="1" dirty="0" smtClean="0">
              <a:ln w="19050">
                <a:solidFill>
                  <a:schemeClr val="tx2">
                    <a:tint val="1000"/>
                  </a:schemeClr>
                </a:solidFill>
                <a:prstDash val="solid"/>
              </a:ln>
              <a:solidFill>
                <a:schemeClr val="tx2"/>
              </a:solidFill>
              <a:latin typeface="+mn-lt"/>
              <a:cs typeface="+mn-cs"/>
            </a:endParaRPr>
          </a:p>
          <a:p>
            <a:pPr algn="ctr" fontAlgn="auto">
              <a:spcBef>
                <a:spcPts val="0"/>
              </a:spcBef>
              <a:spcAft>
                <a:spcPts val="0"/>
              </a:spcAft>
              <a:defRPr/>
            </a:pPr>
            <a:r>
              <a:rPr lang="en-US" sz="3600" b="1" dirty="0" smtClean="0">
                <a:ln w="19050">
                  <a:solidFill>
                    <a:schemeClr val="tx2">
                      <a:tint val="1000"/>
                    </a:schemeClr>
                  </a:solidFill>
                  <a:prstDash val="solid"/>
                </a:ln>
                <a:solidFill>
                  <a:schemeClr val="tx2"/>
                </a:solidFill>
                <a:latin typeface="+mn-lt"/>
                <a:cs typeface="+mn-cs"/>
              </a:rPr>
              <a:t> </a:t>
            </a:r>
            <a:r>
              <a:rPr lang="ar-EG" sz="3600" b="1" dirty="0" smtClean="0">
                <a:ln w="19050">
                  <a:solidFill>
                    <a:schemeClr val="tx2">
                      <a:tint val="1000"/>
                    </a:schemeClr>
                  </a:solidFill>
                  <a:prstDash val="solid"/>
                </a:ln>
                <a:solidFill>
                  <a:schemeClr val="tx2"/>
                </a:solidFill>
                <a:latin typeface="+mn-lt"/>
                <a:cs typeface="+mn-cs"/>
              </a:rPr>
              <a:t>الكيماويات والنفايات</a:t>
            </a:r>
            <a:endParaRPr lang="en-US" sz="3600" b="1" dirty="0">
              <a:ln w="19050">
                <a:solidFill>
                  <a:schemeClr val="tx2">
                    <a:tint val="1000"/>
                  </a:schemeClr>
                </a:solidFill>
                <a:prstDash val="solid"/>
              </a:ln>
              <a:solidFill>
                <a:schemeClr val="tx2"/>
              </a:solidFill>
              <a:latin typeface="+mn-lt"/>
              <a:cs typeface="+mn-cs"/>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 y="22225"/>
            <a:ext cx="8915400" cy="892175"/>
          </a:xfrm>
        </p:spPr>
        <p:txBody>
          <a:bodyPr/>
          <a:lstStyle/>
          <a:p>
            <a:pPr rtl="1"/>
            <a:r>
              <a:rPr lang="es-CO" sz="2800" b="1" dirty="0" smtClean="0">
                <a:solidFill>
                  <a:srgbClr val="006600"/>
                </a:solidFill>
                <a:latin typeface="Arial" charset="0"/>
                <a:cs typeface="Arial" charset="0"/>
              </a:rPr>
              <a:t> </a:t>
            </a:r>
            <a:r>
              <a:rPr lang="ar-EG" sz="2800" b="1" dirty="0" smtClean="0">
                <a:solidFill>
                  <a:srgbClr val="006600"/>
                </a:solidFill>
                <a:latin typeface="Arial" charset="0"/>
                <a:cs typeface="Arial" charset="0"/>
              </a:rPr>
              <a:t>ما هي أوجه الاختلاف بين استراتيجيات التجديد الخامس والتجديد السادس؟</a:t>
            </a:r>
            <a:endParaRPr lang="en-US" sz="2800" b="1" dirty="0" smtClean="0">
              <a:latin typeface="+mn-lt"/>
              <a:cs typeface="Arial" charset="0"/>
            </a:endParaRPr>
          </a:p>
        </p:txBody>
      </p:sp>
      <p:sp>
        <p:nvSpPr>
          <p:cNvPr id="4" name="Text Box 31"/>
          <p:cNvSpPr txBox="1"/>
          <p:nvPr/>
        </p:nvSpPr>
        <p:spPr>
          <a:xfrm>
            <a:off x="368300" y="1371600"/>
            <a:ext cx="1724025" cy="2762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p>
            <a:pPr algn="ctr" rtl="1" fontAlgn="auto">
              <a:lnSpc>
                <a:spcPct val="115000"/>
              </a:lnSpc>
              <a:spcBef>
                <a:spcPts val="0"/>
              </a:spcBef>
              <a:spcAft>
                <a:spcPts val="1000"/>
              </a:spcAft>
              <a:defRPr/>
            </a:pPr>
            <a:r>
              <a:rPr lang="ar-EG" sz="1200" b="1" dirty="0" smtClean="0">
                <a:latin typeface="Arial" pitchFamily="34" charset="0"/>
                <a:ea typeface="Calibri"/>
                <a:cs typeface="Arial" pitchFamily="34" charset="0"/>
              </a:rPr>
              <a:t>التجديد الخامس</a:t>
            </a:r>
            <a:endParaRPr lang="en-US" sz="1200" b="1" dirty="0">
              <a:latin typeface="Arial" pitchFamily="34" charset="0"/>
              <a:ea typeface="Calibri"/>
              <a:cs typeface="Arial" pitchFamily="34" charset="0"/>
            </a:endParaRPr>
          </a:p>
        </p:txBody>
      </p:sp>
      <p:sp>
        <p:nvSpPr>
          <p:cNvPr id="5" name="Text Box 1"/>
          <p:cNvSpPr txBox="1"/>
          <p:nvPr/>
        </p:nvSpPr>
        <p:spPr>
          <a:xfrm>
            <a:off x="368300" y="2201863"/>
            <a:ext cx="1724025" cy="504825"/>
          </a:xfrm>
          <a:prstGeom prst="rect">
            <a:avLst/>
          </a:prstGeom>
          <a:solidFill>
            <a:srgbClr val="0070C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lnSpc>
                <a:spcPct val="115000"/>
              </a:lnSpc>
              <a:spcAft>
                <a:spcPts val="1000"/>
              </a:spcAft>
              <a:defRPr/>
            </a:pPr>
            <a:r>
              <a:rPr lang="ar-EG" sz="1100" b="1" dirty="0" smtClean="0">
                <a:solidFill>
                  <a:schemeClr val="bg1"/>
                </a:solidFill>
              </a:rPr>
              <a:t>الهدف الأول للاستراتيجية: نقل التكنولوجيا</a:t>
            </a:r>
            <a:endParaRPr lang="en-US" sz="1100" b="1" dirty="0" smtClean="0">
              <a:solidFill>
                <a:schemeClr val="bg1"/>
              </a:solidFill>
            </a:endParaRPr>
          </a:p>
          <a:p>
            <a:pPr eaLnBrk="1" hangingPunct="1">
              <a:lnSpc>
                <a:spcPct val="115000"/>
              </a:lnSpc>
              <a:spcAft>
                <a:spcPts val="1000"/>
              </a:spcAft>
              <a:defRPr/>
            </a:pPr>
            <a:endParaRPr lang="en-US" sz="1100" b="1" dirty="0" smtClean="0">
              <a:solidFill>
                <a:schemeClr val="bg1"/>
              </a:solidFill>
              <a:cs typeface="Calibri" pitchFamily="34" charset="0"/>
            </a:endParaRPr>
          </a:p>
        </p:txBody>
      </p:sp>
      <p:sp>
        <p:nvSpPr>
          <p:cNvPr id="6" name="Text Box 2"/>
          <p:cNvSpPr txBox="1"/>
          <p:nvPr/>
        </p:nvSpPr>
        <p:spPr>
          <a:xfrm>
            <a:off x="390525" y="2914650"/>
            <a:ext cx="1724025" cy="466725"/>
          </a:xfrm>
          <a:prstGeom prst="rect">
            <a:avLst/>
          </a:prstGeom>
          <a:solidFill>
            <a:srgbClr val="C000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lnSpc>
                <a:spcPct val="115000"/>
              </a:lnSpc>
              <a:spcAft>
                <a:spcPts val="1000"/>
              </a:spcAft>
              <a:defRPr/>
            </a:pPr>
            <a:r>
              <a:rPr lang="ar-EG" sz="1200" b="1" dirty="0" smtClean="0">
                <a:solidFill>
                  <a:schemeClr val="bg1"/>
                </a:solidFill>
              </a:rPr>
              <a:t>الهدف الثاني : كفاءة استهلاك الطاقة</a:t>
            </a:r>
            <a:endParaRPr lang="en-US" sz="1200" b="1" dirty="0" smtClean="0">
              <a:solidFill>
                <a:schemeClr val="bg1"/>
              </a:solidFill>
              <a:cs typeface="Calibri" pitchFamily="34" charset="0"/>
            </a:endParaRPr>
          </a:p>
        </p:txBody>
      </p:sp>
      <p:sp>
        <p:nvSpPr>
          <p:cNvPr id="7" name="Text Box 3"/>
          <p:cNvSpPr txBox="1"/>
          <p:nvPr/>
        </p:nvSpPr>
        <p:spPr>
          <a:xfrm>
            <a:off x="406400" y="3560764"/>
            <a:ext cx="1724025" cy="325436"/>
          </a:xfrm>
          <a:prstGeom prst="rect">
            <a:avLst/>
          </a:prstGeom>
          <a:solidFill>
            <a:srgbClr val="92D05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lnSpc>
                <a:spcPct val="115000"/>
              </a:lnSpc>
              <a:spcAft>
                <a:spcPts val="1000"/>
              </a:spcAft>
              <a:defRPr/>
            </a:pPr>
            <a:r>
              <a:rPr lang="ar-EG" sz="1200" b="1" dirty="0" smtClean="0">
                <a:solidFill>
                  <a:schemeClr val="bg1"/>
                </a:solidFill>
              </a:rPr>
              <a:t>الهدف الثالث: الطاقات المتجددة</a:t>
            </a:r>
            <a:endParaRPr lang="en-US" sz="1200" b="1" dirty="0" smtClean="0">
              <a:solidFill>
                <a:schemeClr val="bg1"/>
              </a:solidFill>
            </a:endParaRPr>
          </a:p>
          <a:p>
            <a:pPr eaLnBrk="1" hangingPunct="1">
              <a:lnSpc>
                <a:spcPct val="115000"/>
              </a:lnSpc>
              <a:spcAft>
                <a:spcPts val="1000"/>
              </a:spcAft>
              <a:defRPr/>
            </a:pPr>
            <a:endParaRPr lang="en-US" sz="1200" b="1" dirty="0" smtClean="0">
              <a:solidFill>
                <a:srgbClr val="000000"/>
              </a:solidFill>
              <a:cs typeface="Calibri" pitchFamily="34" charset="0"/>
            </a:endParaRPr>
          </a:p>
        </p:txBody>
      </p:sp>
      <p:sp>
        <p:nvSpPr>
          <p:cNvPr id="8" name="Text Box 4"/>
          <p:cNvSpPr txBox="1"/>
          <p:nvPr/>
        </p:nvSpPr>
        <p:spPr>
          <a:xfrm>
            <a:off x="425450" y="3986212"/>
            <a:ext cx="1724025" cy="465138"/>
          </a:xfrm>
          <a:prstGeom prst="rect">
            <a:avLst/>
          </a:prstGeom>
          <a:solidFill>
            <a:srgbClr val="FFC0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lnSpc>
                <a:spcPct val="115000"/>
              </a:lnSpc>
              <a:spcAft>
                <a:spcPts val="1000"/>
              </a:spcAft>
              <a:defRPr/>
            </a:pPr>
            <a:r>
              <a:rPr lang="ar-EG" sz="1200" b="1" dirty="0" smtClean="0">
                <a:solidFill>
                  <a:schemeClr val="bg1"/>
                </a:solidFill>
              </a:rPr>
              <a:t>الهدف الرابع: النقل والحضر</a:t>
            </a:r>
            <a:endParaRPr lang="en-US" sz="1200" b="1" dirty="0" smtClean="0">
              <a:solidFill>
                <a:srgbClr val="000000"/>
              </a:solidFill>
              <a:cs typeface="Calibri" pitchFamily="34" charset="0"/>
            </a:endParaRPr>
          </a:p>
        </p:txBody>
      </p:sp>
      <p:sp>
        <p:nvSpPr>
          <p:cNvPr id="9" name="Text Box 5"/>
          <p:cNvSpPr txBox="1"/>
          <p:nvPr/>
        </p:nvSpPr>
        <p:spPr>
          <a:xfrm>
            <a:off x="415925" y="4640263"/>
            <a:ext cx="1724025" cy="960437"/>
          </a:xfrm>
          <a:prstGeom prst="rect">
            <a:avLst/>
          </a:prstGeom>
          <a:solidFill>
            <a:srgbClr val="7030A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lnSpc>
                <a:spcPct val="115000"/>
              </a:lnSpc>
              <a:spcAft>
                <a:spcPts val="1000"/>
              </a:spcAft>
              <a:defRPr/>
            </a:pPr>
            <a:r>
              <a:rPr lang="ar-EG" sz="1200" b="1" dirty="0" smtClean="0">
                <a:solidFill>
                  <a:schemeClr val="bg1"/>
                </a:solidFill>
              </a:rPr>
              <a:t>الهدف الخامس: استخدام الأرض وتغييره والحراجة</a:t>
            </a:r>
            <a:endParaRPr lang="en-US" sz="1200" b="1" dirty="0" smtClean="0">
              <a:solidFill>
                <a:schemeClr val="bg1"/>
              </a:solidFill>
              <a:cs typeface="Calibri" pitchFamily="34" charset="0"/>
            </a:endParaRPr>
          </a:p>
        </p:txBody>
      </p:sp>
      <p:sp>
        <p:nvSpPr>
          <p:cNvPr id="10" name="Text Box 6"/>
          <p:cNvSpPr txBox="1"/>
          <p:nvPr/>
        </p:nvSpPr>
        <p:spPr>
          <a:xfrm>
            <a:off x="415925" y="5181600"/>
            <a:ext cx="1724025" cy="371475"/>
          </a:xfrm>
          <a:prstGeom prst="rect">
            <a:avLst/>
          </a:prstGeom>
          <a:solidFill>
            <a:srgbClr val="0070C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lnSpc>
                <a:spcPct val="115000"/>
              </a:lnSpc>
              <a:spcAft>
                <a:spcPts val="1000"/>
              </a:spcAft>
              <a:defRPr/>
            </a:pPr>
            <a:r>
              <a:rPr lang="ar-EG" sz="1200" b="1" dirty="0" smtClean="0">
                <a:solidFill>
                  <a:schemeClr val="bg1"/>
                </a:solidFill>
              </a:rPr>
              <a:t>الهدف السادس: أنشطة التمكين</a:t>
            </a:r>
            <a:endParaRPr lang="en-US" sz="1200" b="1" dirty="0" smtClean="0">
              <a:solidFill>
                <a:schemeClr val="bg1"/>
              </a:solidFill>
              <a:cs typeface="Calibri" pitchFamily="34" charset="0"/>
            </a:endParaRPr>
          </a:p>
        </p:txBody>
      </p:sp>
      <p:sp>
        <p:nvSpPr>
          <p:cNvPr id="11" name="Text Box 32"/>
          <p:cNvSpPr txBox="1"/>
          <p:nvPr/>
        </p:nvSpPr>
        <p:spPr>
          <a:xfrm>
            <a:off x="4100513" y="1339850"/>
            <a:ext cx="1724025" cy="2762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ar-EG" sz="1200" b="1" dirty="0" smtClean="0">
                <a:latin typeface="Arial" pitchFamily="34" charset="0"/>
                <a:ea typeface="Calibri"/>
                <a:cs typeface="Arial" pitchFamily="34" charset="0"/>
              </a:rPr>
              <a:t>مقترحات التجديد السادس</a:t>
            </a:r>
            <a:endParaRPr lang="en-US" sz="1200" b="1" dirty="0">
              <a:latin typeface="Arial" pitchFamily="34" charset="0"/>
              <a:ea typeface="Calibri"/>
              <a:cs typeface="Arial" pitchFamily="34" charset="0"/>
            </a:endParaRPr>
          </a:p>
        </p:txBody>
      </p:sp>
      <p:sp>
        <p:nvSpPr>
          <p:cNvPr id="12" name="Text Box 7"/>
          <p:cNvSpPr txBox="1"/>
          <p:nvPr/>
        </p:nvSpPr>
        <p:spPr>
          <a:xfrm>
            <a:off x="3352800" y="1758950"/>
            <a:ext cx="3219450" cy="646331"/>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spcAft>
                <a:spcPts val="1000"/>
              </a:spcAft>
              <a:defRPr/>
            </a:pPr>
            <a:r>
              <a:rPr lang="ar-EG" sz="1200" b="1" dirty="0" smtClean="0">
                <a:solidFill>
                  <a:srgbClr val="000000"/>
                </a:solidFill>
              </a:rPr>
              <a:t>الهدف الأول، البرنامج </a:t>
            </a:r>
            <a:r>
              <a:rPr lang="ar-EG" sz="1200" b="1" dirty="0">
                <a:solidFill>
                  <a:srgbClr val="000000"/>
                </a:solidFill>
              </a:rPr>
              <a:t>الأول:  التشجيع على تطوير وعرض وتمويل تقنيات الحد من الانبعاثات الكربونية وبدائل تخفيف آثارها في التوقيت </a:t>
            </a:r>
            <a:r>
              <a:rPr lang="ar-EG" sz="1200" b="1" dirty="0" smtClean="0">
                <a:solidFill>
                  <a:srgbClr val="000000"/>
                </a:solidFill>
              </a:rPr>
              <a:t>المناسب</a:t>
            </a:r>
            <a:endParaRPr lang="ar-EG" sz="1200" b="1" dirty="0">
              <a:solidFill>
                <a:srgbClr val="000000"/>
              </a:solidFill>
            </a:endParaRPr>
          </a:p>
        </p:txBody>
      </p:sp>
      <p:sp>
        <p:nvSpPr>
          <p:cNvPr id="13" name="Text Box 8"/>
          <p:cNvSpPr txBox="1"/>
          <p:nvPr/>
        </p:nvSpPr>
        <p:spPr>
          <a:xfrm>
            <a:off x="3362325" y="2609850"/>
            <a:ext cx="3219450" cy="646331"/>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spAutoFit/>
          </a:bodyPr>
          <a:lstStyle/>
          <a:p>
            <a:pPr algn="r" rtl="1" fontAlgn="auto">
              <a:spcBef>
                <a:spcPts val="0"/>
              </a:spcBef>
              <a:spcAft>
                <a:spcPts val="0"/>
              </a:spcAft>
              <a:defRPr/>
            </a:pPr>
            <a:r>
              <a:rPr lang="ar-EG" sz="1200" b="1" dirty="0" smtClean="0">
                <a:latin typeface="Arial" pitchFamily="34" charset="0"/>
                <a:cs typeface="Arial" pitchFamily="34" charset="0"/>
              </a:rPr>
              <a:t>الهدف الأول، البرنامج الثاني: تطوير وعرض حزم سياسات مبتكرة ومبادرات سوقية لتعزيز طائفة جديدة من إجراءات تخفيف الآثار</a:t>
            </a:r>
            <a:endParaRPr lang="en-US" sz="1200" b="1" dirty="0">
              <a:latin typeface="Arial" pitchFamily="34" charset="0"/>
              <a:cs typeface="Arial" pitchFamily="34" charset="0"/>
            </a:endParaRPr>
          </a:p>
        </p:txBody>
      </p:sp>
      <p:sp>
        <p:nvSpPr>
          <p:cNvPr id="14" name="Text Box 9"/>
          <p:cNvSpPr txBox="1"/>
          <p:nvPr/>
        </p:nvSpPr>
        <p:spPr>
          <a:xfrm>
            <a:off x="3381375" y="3584575"/>
            <a:ext cx="3209925" cy="46166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spAutoFit/>
          </a:bodyPr>
          <a:lstStyle/>
          <a:p>
            <a:pPr algn="ctr" rtl="1" fontAlgn="auto">
              <a:spcBef>
                <a:spcPts val="0"/>
              </a:spcBef>
              <a:spcAft>
                <a:spcPts val="0"/>
              </a:spcAft>
              <a:defRPr/>
            </a:pPr>
            <a:r>
              <a:rPr lang="ar-EG" sz="1200" b="1" dirty="0" smtClean="0">
                <a:latin typeface="Arial" pitchFamily="34" charset="0"/>
                <a:cs typeface="Arial" pitchFamily="34" charset="0"/>
              </a:rPr>
              <a:t>الهدف الثاني، البرنامج الثالث</a:t>
            </a:r>
            <a:r>
              <a:rPr lang="ar-EG" sz="1200" b="1" dirty="0">
                <a:latin typeface="Arial" pitchFamily="34" charset="0"/>
                <a:cs typeface="Arial" pitchFamily="34" charset="0"/>
              </a:rPr>
              <a:t>: التشجيع على وضع أنظمة متكاملة للحد من الانبعاثات الكربونية بالمناطق </a:t>
            </a:r>
            <a:r>
              <a:rPr lang="ar-EG" sz="1200" b="1" dirty="0" smtClean="0">
                <a:latin typeface="Arial" pitchFamily="34" charset="0"/>
                <a:cs typeface="Arial" pitchFamily="34" charset="0"/>
              </a:rPr>
              <a:t>الحضرية</a:t>
            </a:r>
            <a:endParaRPr lang="ar-EG" sz="1200" b="1" dirty="0">
              <a:latin typeface="Arial" pitchFamily="34" charset="0"/>
              <a:cs typeface="Arial" pitchFamily="34" charset="0"/>
            </a:endParaRPr>
          </a:p>
        </p:txBody>
      </p:sp>
      <p:sp>
        <p:nvSpPr>
          <p:cNvPr id="15" name="Text Box 10"/>
          <p:cNvSpPr txBox="1"/>
          <p:nvPr/>
        </p:nvSpPr>
        <p:spPr>
          <a:xfrm>
            <a:off x="3381375" y="4191000"/>
            <a:ext cx="3200400" cy="646331"/>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spAutoFit/>
          </a:bodyPr>
          <a:lstStyle/>
          <a:p>
            <a:pPr algn="ctr" rtl="1" fontAlgn="auto">
              <a:spcBef>
                <a:spcPts val="0"/>
              </a:spcBef>
              <a:spcAft>
                <a:spcPts val="0"/>
              </a:spcAft>
              <a:defRPr/>
            </a:pPr>
            <a:r>
              <a:rPr lang="ar-EG" sz="1200" b="1" dirty="0" smtClean="0">
                <a:latin typeface="Arial" pitchFamily="34" charset="0"/>
                <a:cs typeface="Arial" pitchFamily="34" charset="0"/>
              </a:rPr>
              <a:t>الهدف الثاني، البرنامج </a:t>
            </a:r>
            <a:r>
              <a:rPr lang="ar-EG" sz="1200" b="1" dirty="0">
                <a:latin typeface="Arial" pitchFamily="34" charset="0"/>
                <a:cs typeface="Arial" pitchFamily="34" charset="0"/>
              </a:rPr>
              <a:t>الرابع:  التشجيع على الحفاظ على البيئة وتعزيز المخزونات الكربونية بالغابات وغيرها من استخدامات الأرض، ومساندة الزراعة الملائمة </a:t>
            </a:r>
            <a:r>
              <a:rPr lang="ar-EG" sz="1200" b="1" dirty="0" smtClean="0">
                <a:latin typeface="Arial" pitchFamily="34" charset="0"/>
                <a:cs typeface="Arial" pitchFamily="34" charset="0"/>
              </a:rPr>
              <a:t>للمناخ</a:t>
            </a:r>
            <a:endParaRPr lang="en-US" sz="1200" b="1" dirty="0">
              <a:latin typeface="Arial" pitchFamily="34" charset="0"/>
              <a:cs typeface="Arial" pitchFamily="34" charset="0"/>
            </a:endParaRPr>
          </a:p>
        </p:txBody>
      </p:sp>
      <p:sp>
        <p:nvSpPr>
          <p:cNvPr id="16" name="Text Box 11"/>
          <p:cNvSpPr txBox="1"/>
          <p:nvPr/>
        </p:nvSpPr>
        <p:spPr>
          <a:xfrm>
            <a:off x="3381375" y="5114925"/>
            <a:ext cx="3200400" cy="646331"/>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spAutoFit/>
          </a:bodyPr>
          <a:lstStyle/>
          <a:p>
            <a:pPr algn="ctr" rtl="1" fontAlgn="auto">
              <a:spcBef>
                <a:spcPts val="0"/>
              </a:spcBef>
              <a:spcAft>
                <a:spcPts val="0"/>
              </a:spcAft>
              <a:defRPr/>
            </a:pPr>
            <a:r>
              <a:rPr lang="ar-EG" sz="1200" b="1" dirty="0" smtClean="0">
                <a:latin typeface="Arial" pitchFamily="34" charset="0"/>
                <a:cs typeface="Arial" pitchFamily="34" charset="0"/>
              </a:rPr>
              <a:t>الهدف الثالث، البرنامج </a:t>
            </a:r>
            <a:r>
              <a:rPr lang="ar-EG" sz="1200" b="1" dirty="0">
                <a:latin typeface="Arial" pitchFamily="34" charset="0"/>
                <a:cs typeface="Arial" pitchFamily="34" charset="0"/>
              </a:rPr>
              <a:t>الخامس: دمج نتائج التزامات الاتفاقية وأنشطة التمكين في صلب إجراءات التخطيط الوطنية وأهداف تخفيف آثار تغير </a:t>
            </a:r>
            <a:r>
              <a:rPr lang="ar-EG" sz="1200" b="1" dirty="0" smtClean="0">
                <a:latin typeface="Arial" pitchFamily="34" charset="0"/>
                <a:cs typeface="Arial" pitchFamily="34" charset="0"/>
              </a:rPr>
              <a:t>المناخ</a:t>
            </a:r>
            <a:endParaRPr lang="ar-EG" sz="1200" b="1" dirty="0">
              <a:latin typeface="Arial" pitchFamily="34" charset="0"/>
              <a:cs typeface="Arial" pitchFamily="34" charset="0"/>
            </a:endParaRPr>
          </a:p>
        </p:txBody>
      </p:sp>
      <p:sp>
        <p:nvSpPr>
          <p:cNvPr id="17" name="Text Box 33"/>
          <p:cNvSpPr txBox="1"/>
          <p:nvPr/>
        </p:nvSpPr>
        <p:spPr>
          <a:xfrm>
            <a:off x="7239000" y="1323975"/>
            <a:ext cx="1466850" cy="2762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15000"/>
              </a:lnSpc>
              <a:spcAft>
                <a:spcPts val="1000"/>
              </a:spcAft>
              <a:defRPr/>
            </a:pPr>
            <a:r>
              <a:rPr lang="ar-EG" sz="1200" b="1" dirty="0" smtClean="0">
                <a:solidFill>
                  <a:srgbClr val="000000"/>
                </a:solidFill>
                <a:cs typeface="Calibri" pitchFamily="34" charset="0"/>
              </a:rPr>
              <a:t>أوجه الاختلاف</a:t>
            </a:r>
            <a:endParaRPr lang="en-US" sz="1200" b="1" dirty="0" smtClean="0">
              <a:solidFill>
                <a:srgbClr val="000000"/>
              </a:solidFill>
              <a:cs typeface="Calibri" pitchFamily="34" charset="0"/>
            </a:endParaRPr>
          </a:p>
        </p:txBody>
      </p:sp>
      <p:sp>
        <p:nvSpPr>
          <p:cNvPr id="18" name="Text Box 25"/>
          <p:cNvSpPr txBox="1"/>
          <p:nvPr/>
        </p:nvSpPr>
        <p:spPr>
          <a:xfrm>
            <a:off x="6705600" y="1766888"/>
            <a:ext cx="2286000" cy="700087"/>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lIns="18288" tIns="18288" rIns="18288" bIns="18288" anchor="ctr"/>
          <a:lstStyle/>
          <a:p>
            <a:pPr algn="ctr" rtl="1" fontAlgn="auto">
              <a:spcBef>
                <a:spcPts val="0"/>
              </a:spcBef>
              <a:spcAft>
                <a:spcPts val="0"/>
              </a:spcAft>
              <a:defRPr/>
            </a:pPr>
            <a:r>
              <a:rPr lang="ar-EG" sz="1200" dirty="0" smtClean="0">
                <a:latin typeface="Arial" pitchFamily="34" charset="0"/>
                <a:cs typeface="Arial" pitchFamily="34" charset="0"/>
              </a:rPr>
              <a:t>الابتكار في مرحلة مبكرة، ونقل التكنولوجيا، </a:t>
            </a:r>
            <a:r>
              <a:rPr lang="ar-SA" sz="1200" dirty="0" smtClean="0">
                <a:latin typeface="Arial" pitchFamily="34" charset="0"/>
                <a:cs typeface="Arial" pitchFamily="34" charset="0"/>
              </a:rPr>
              <a:t>وتحمل المخاطر</a:t>
            </a:r>
            <a:r>
              <a:rPr lang="ar-EG" sz="1200" dirty="0" smtClean="0">
                <a:latin typeface="Arial" pitchFamily="34" charset="0"/>
                <a:cs typeface="Arial" pitchFamily="34" charset="0"/>
              </a:rPr>
              <a:t>، كما أنه مكمل لغيره من صناديق المناخ</a:t>
            </a:r>
            <a:endParaRPr lang="en-US" sz="1200" dirty="0">
              <a:latin typeface="Arial" pitchFamily="34" charset="0"/>
              <a:cs typeface="Arial" pitchFamily="34" charset="0"/>
            </a:endParaRPr>
          </a:p>
        </p:txBody>
      </p:sp>
      <p:sp>
        <p:nvSpPr>
          <p:cNvPr id="19" name="Text Box 29"/>
          <p:cNvSpPr txBox="1"/>
          <p:nvPr/>
        </p:nvSpPr>
        <p:spPr>
          <a:xfrm>
            <a:off x="6705600" y="2647950"/>
            <a:ext cx="2286000" cy="70167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lIns="18288" tIns="18288" rIns="18288" bIns="18288" anchor="ctr"/>
          <a:lstStyle/>
          <a:p>
            <a:pPr algn="ctr" rtl="1" fontAlgn="auto">
              <a:spcBef>
                <a:spcPts val="0"/>
              </a:spcBef>
              <a:spcAft>
                <a:spcPts val="0"/>
              </a:spcAft>
              <a:defRPr/>
            </a:pPr>
            <a:r>
              <a:rPr lang="ar-EG" sz="1200" dirty="0" smtClean="0">
                <a:latin typeface="Arial" pitchFamily="34" charset="0"/>
                <a:cs typeface="Arial" pitchFamily="34" charset="0"/>
              </a:rPr>
              <a:t>مساندة الإجراءات الطوعية المبتكرة، كالحوافز المستندة إلى الأداء، إلخ.</a:t>
            </a:r>
            <a:endParaRPr lang="en-US" sz="1200" dirty="0">
              <a:latin typeface="Arial" pitchFamily="34" charset="0"/>
              <a:cs typeface="Arial" pitchFamily="34" charset="0"/>
            </a:endParaRPr>
          </a:p>
        </p:txBody>
      </p:sp>
      <p:sp>
        <p:nvSpPr>
          <p:cNvPr id="20" name="Text Box 28"/>
          <p:cNvSpPr txBox="1"/>
          <p:nvPr/>
        </p:nvSpPr>
        <p:spPr>
          <a:xfrm>
            <a:off x="6705600" y="3468688"/>
            <a:ext cx="2286000" cy="620712"/>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defRPr/>
            </a:pPr>
            <a:r>
              <a:rPr lang="ar-EG" sz="1200" dirty="0" smtClean="0">
                <a:cs typeface="Calibri" pitchFamily="34" charset="0"/>
              </a:rPr>
              <a:t>إيجاد روابط مع المبادرة الخاصة من أجل المدن</a:t>
            </a:r>
            <a:r>
              <a:rPr lang="ar-SA" sz="1200" dirty="0" smtClean="0">
                <a:cs typeface="Calibri" pitchFamily="34" charset="0"/>
              </a:rPr>
              <a:t> </a:t>
            </a:r>
            <a:r>
              <a:rPr lang="ar-EG" sz="1200" dirty="0" smtClean="0">
                <a:cs typeface="Calibri" pitchFamily="34" charset="0"/>
              </a:rPr>
              <a:t>والتركيز في الإدارة الحضرية على التأثيرات النظامية</a:t>
            </a:r>
            <a:endParaRPr lang="en-US" sz="1200" b="1" dirty="0" smtClean="0">
              <a:cs typeface="Calibri" pitchFamily="34" charset="0"/>
            </a:endParaRPr>
          </a:p>
        </p:txBody>
      </p:sp>
      <p:sp>
        <p:nvSpPr>
          <p:cNvPr id="21" name="Text Box 27"/>
          <p:cNvSpPr txBox="1"/>
          <p:nvPr/>
        </p:nvSpPr>
        <p:spPr>
          <a:xfrm>
            <a:off x="6705600" y="4233863"/>
            <a:ext cx="2286000" cy="6826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nchor="ctr"/>
          <a:lstStyle/>
          <a:p>
            <a:pPr algn="ctr" rtl="1" fontAlgn="auto">
              <a:spcBef>
                <a:spcPts val="0"/>
              </a:spcBef>
              <a:spcAft>
                <a:spcPts val="0"/>
              </a:spcAft>
              <a:defRPr/>
            </a:pPr>
            <a:r>
              <a:rPr lang="ar-EG" sz="1200" dirty="0" smtClean="0">
                <a:solidFill>
                  <a:schemeClr val="tx1"/>
                </a:solidFill>
                <a:latin typeface="Arial" pitchFamily="34" charset="0"/>
                <a:cs typeface="Arial" pitchFamily="34" charset="0"/>
              </a:rPr>
              <a:t>الاشتمال على الزراعة، وأكسيد النيتروز والميثان، والارتباط  بمبادرة التوقيع الخاصة بالأمن الغذائي</a:t>
            </a:r>
            <a:endParaRPr lang="en-US" sz="1200" dirty="0">
              <a:solidFill>
                <a:schemeClr val="tx1"/>
              </a:solidFill>
              <a:latin typeface="Arial" pitchFamily="34" charset="0"/>
              <a:cs typeface="Arial" pitchFamily="34" charset="0"/>
            </a:endParaRPr>
          </a:p>
        </p:txBody>
      </p:sp>
      <p:sp>
        <p:nvSpPr>
          <p:cNvPr id="22" name="Text Box 30"/>
          <p:cNvSpPr txBox="1"/>
          <p:nvPr/>
        </p:nvSpPr>
        <p:spPr>
          <a:xfrm>
            <a:off x="6705600" y="5105400"/>
            <a:ext cx="2286000" cy="9906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lIns="18288" tIns="18288" rIns="18288" bIns="18288" anchor="ctr"/>
          <a:lstStyle/>
          <a:p>
            <a:pPr algn="ctr" rtl="1" fontAlgn="auto">
              <a:spcBef>
                <a:spcPts val="0"/>
              </a:spcBef>
              <a:spcAft>
                <a:spcPts val="0"/>
              </a:spcAft>
              <a:defRPr/>
            </a:pPr>
            <a:r>
              <a:rPr lang="ar-EG" sz="1200" dirty="0" smtClean="0">
                <a:latin typeface="Arial" pitchFamily="34" charset="0"/>
                <a:cs typeface="Arial" pitchFamily="34" charset="0"/>
              </a:rPr>
              <a:t>الربط بين التزامات الاتفاقيات وأنشطة التمكين وبين التخطيط الوطني وابتكار السبل لتحقيق أهداف تخفيف الآثار</a:t>
            </a:r>
            <a:endParaRPr lang="en-US" sz="1200" dirty="0">
              <a:latin typeface="Arial" pitchFamily="34" charset="0"/>
              <a:cs typeface="Arial" pitchFamily="34" charset="0"/>
            </a:endParaRPr>
          </a:p>
        </p:txBody>
      </p:sp>
      <p:cxnSp>
        <p:nvCxnSpPr>
          <p:cNvPr id="23" name="Straight Arrow Connector 22"/>
          <p:cNvCxnSpPr/>
          <p:nvPr/>
        </p:nvCxnSpPr>
        <p:spPr>
          <a:xfrm flipV="1">
            <a:off x="2286000" y="1981200"/>
            <a:ext cx="990600" cy="482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5" name="Straight Arrow Connector 24"/>
          <p:cNvCxnSpPr/>
          <p:nvPr/>
        </p:nvCxnSpPr>
        <p:spPr>
          <a:xfrm>
            <a:off x="2286000" y="2463800"/>
            <a:ext cx="990600" cy="431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9" name="Straight Arrow Connector 28"/>
          <p:cNvCxnSpPr/>
          <p:nvPr/>
        </p:nvCxnSpPr>
        <p:spPr>
          <a:xfrm flipV="1">
            <a:off x="2286000" y="2111375"/>
            <a:ext cx="990600" cy="107315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1" name="Straight Arrow Connector 30"/>
          <p:cNvCxnSpPr/>
          <p:nvPr/>
        </p:nvCxnSpPr>
        <p:spPr>
          <a:xfrm flipV="1">
            <a:off x="2286000" y="2984500"/>
            <a:ext cx="990600" cy="19526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4" name="Straight Arrow Connector 33"/>
          <p:cNvCxnSpPr/>
          <p:nvPr/>
        </p:nvCxnSpPr>
        <p:spPr>
          <a:xfrm flipV="1">
            <a:off x="2286000" y="3081338"/>
            <a:ext cx="990600" cy="63341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7" name="Straight Arrow Connector 36"/>
          <p:cNvCxnSpPr/>
          <p:nvPr/>
        </p:nvCxnSpPr>
        <p:spPr>
          <a:xfrm flipV="1">
            <a:off x="2286000" y="2286000"/>
            <a:ext cx="990600" cy="13970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40" name="Straight Arrow Connector 39"/>
          <p:cNvCxnSpPr/>
          <p:nvPr/>
        </p:nvCxnSpPr>
        <p:spPr>
          <a:xfrm flipV="1">
            <a:off x="2217738" y="2463800"/>
            <a:ext cx="1058862" cy="1770063"/>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3" name="Straight Arrow Connector 42"/>
          <p:cNvCxnSpPr/>
          <p:nvPr/>
        </p:nvCxnSpPr>
        <p:spPr>
          <a:xfrm flipV="1">
            <a:off x="2217738" y="3184525"/>
            <a:ext cx="1058862" cy="104933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5" name="Straight Arrow Connector 44"/>
          <p:cNvCxnSpPr/>
          <p:nvPr/>
        </p:nvCxnSpPr>
        <p:spPr>
          <a:xfrm flipV="1">
            <a:off x="2217738" y="3844925"/>
            <a:ext cx="1135062" cy="37465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7" name="Straight Arrow Connector 46"/>
          <p:cNvCxnSpPr/>
          <p:nvPr/>
        </p:nvCxnSpPr>
        <p:spPr>
          <a:xfrm flipV="1">
            <a:off x="2286000" y="3276600"/>
            <a:ext cx="990600" cy="1477963"/>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53" name="Straight Arrow Connector 52"/>
          <p:cNvCxnSpPr/>
          <p:nvPr/>
        </p:nvCxnSpPr>
        <p:spPr>
          <a:xfrm flipV="1">
            <a:off x="2286000" y="4706938"/>
            <a:ext cx="990600" cy="47625"/>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55" name="Straight Arrow Connector 54"/>
          <p:cNvCxnSpPr/>
          <p:nvPr/>
        </p:nvCxnSpPr>
        <p:spPr>
          <a:xfrm>
            <a:off x="2286000" y="5300663"/>
            <a:ext cx="990600" cy="25241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5" name="Straight Arrow Connector 34"/>
          <p:cNvCxnSpPr/>
          <p:nvPr/>
        </p:nvCxnSpPr>
        <p:spPr>
          <a:xfrm>
            <a:off x="2286000" y="2466975"/>
            <a:ext cx="990600" cy="131286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9192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90800"/>
            <a:ext cx="9144000" cy="838200"/>
          </a:xfrm>
        </p:spPr>
        <p:txBody>
          <a:bodyPr/>
          <a:lstStyle/>
          <a:p>
            <a:r>
              <a:rPr lang="ar-EG" sz="4000" b="1" dirty="0" smtClean="0">
                <a:solidFill>
                  <a:srgbClr val="006600"/>
                </a:solidFill>
                <a:latin typeface="+mn-lt"/>
                <a:cs typeface="Arial" charset="0"/>
              </a:rPr>
              <a:t>الكيماويات والنفايات</a:t>
            </a:r>
            <a:endParaRPr lang="en-US" sz="4000" b="1" dirty="0">
              <a:solidFill>
                <a:srgbClr val="006600"/>
              </a:solidFill>
              <a:latin typeface="+mn-lt"/>
              <a:cs typeface="Arial" charset="0"/>
            </a:endParaRPr>
          </a:p>
        </p:txBody>
      </p:sp>
    </p:spTree>
    <p:extLst>
      <p:ext uri="{BB962C8B-B14F-4D97-AF65-F5344CB8AC3E}">
        <p14:creationId xmlns:p14="http://schemas.microsoft.com/office/powerpoint/2010/main" val="1543257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688" y="152400"/>
            <a:ext cx="8849912" cy="5684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7004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228600" y="76200"/>
            <a:ext cx="8763000" cy="685800"/>
          </a:xfrm>
        </p:spPr>
        <p:txBody>
          <a:bodyPr/>
          <a:lstStyle/>
          <a:p>
            <a:pPr rtl="1"/>
            <a:r>
              <a:rPr lang="ar-EG" sz="2800" b="1" dirty="0" smtClean="0">
                <a:solidFill>
                  <a:srgbClr val="006600"/>
                </a:solidFill>
              </a:rPr>
              <a:t>الهدف طويل الأمد</a:t>
            </a:r>
            <a:endParaRPr lang="en-US" sz="2800" b="1" dirty="0" smtClean="0">
              <a:solidFill>
                <a:srgbClr val="006600"/>
              </a:solidFill>
            </a:endParaRPr>
          </a:p>
        </p:txBody>
      </p:sp>
      <p:sp>
        <p:nvSpPr>
          <p:cNvPr id="5123" name="TextBox 48"/>
          <p:cNvSpPr txBox="1">
            <a:spLocks noChangeArrowheads="1"/>
          </p:cNvSpPr>
          <p:nvPr/>
        </p:nvSpPr>
        <p:spPr bwMode="auto">
          <a:xfrm>
            <a:off x="228600" y="990600"/>
            <a:ext cx="8763000" cy="4031873"/>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fontAlgn="auto" hangingPunct="1">
              <a:spcBef>
                <a:spcPts val="0"/>
              </a:spcBef>
              <a:spcAft>
                <a:spcPts val="0"/>
              </a:spcAft>
              <a:defRPr/>
            </a:pPr>
            <a:r>
              <a:rPr lang="ar-EG" sz="2200" dirty="0" smtClean="0">
                <a:solidFill>
                  <a:prstClr val="black"/>
                </a:solidFill>
                <a:latin typeface="+mn-lt"/>
              </a:rPr>
              <a:t>إحداث </a:t>
            </a:r>
            <a:r>
              <a:rPr lang="ar-EG" sz="2200" u="sng" dirty="0" smtClean="0">
                <a:solidFill>
                  <a:prstClr val="black"/>
                </a:solidFill>
                <a:latin typeface="+mn-lt"/>
              </a:rPr>
              <a:t>تخفيض ملموس </a:t>
            </a:r>
            <a:r>
              <a:rPr lang="ar-EG" sz="2200" dirty="0" smtClean="0">
                <a:solidFill>
                  <a:prstClr val="black"/>
                </a:solidFill>
                <a:latin typeface="+mn-lt"/>
              </a:rPr>
              <a:t>في </a:t>
            </a:r>
            <a:r>
              <a:rPr lang="ar-EG" sz="2200" u="sng" dirty="0" smtClean="0">
                <a:solidFill>
                  <a:prstClr val="black"/>
                </a:solidFill>
                <a:latin typeface="+mn-lt"/>
              </a:rPr>
              <a:t>إنتاج واستهلاك الكيماويات والنفايات الضارة </a:t>
            </a:r>
            <a:r>
              <a:rPr lang="ar-EG" sz="2200" dirty="0" smtClean="0">
                <a:solidFill>
                  <a:prstClr val="black"/>
                </a:solidFill>
                <a:latin typeface="+mn-lt"/>
              </a:rPr>
              <a:t>والحيلولة دون تعرض البشر والبيئة لها، بما في ذلك الزئبق، والملوثات العضوية الثابتة والمواد التي تؤدي إلى تآكل طبقة الأوزون.</a:t>
            </a:r>
            <a:endParaRPr lang="en-US" sz="2200" dirty="0" smtClean="0">
              <a:solidFill>
                <a:prstClr val="black"/>
              </a:solidFill>
              <a:latin typeface="+mn-lt"/>
            </a:endParaRPr>
          </a:p>
          <a:p>
            <a:pPr eaLnBrk="1" fontAlgn="auto" hangingPunct="1">
              <a:spcBef>
                <a:spcPts val="0"/>
              </a:spcBef>
              <a:spcAft>
                <a:spcPts val="0"/>
              </a:spcAft>
              <a:defRPr/>
            </a:pPr>
            <a:endParaRPr lang="en-US" sz="2400" dirty="0" smtClean="0"/>
          </a:p>
          <a:p>
            <a:pPr algn="ctr">
              <a:defRPr/>
            </a:pPr>
            <a:r>
              <a:rPr lang="ar-EG" sz="2800" b="1" dirty="0" smtClean="0">
                <a:solidFill>
                  <a:srgbClr val="006600"/>
                </a:solidFill>
                <a:latin typeface="+mj-lt"/>
                <a:ea typeface="+mj-ea"/>
                <a:cs typeface="+mj-cs"/>
              </a:rPr>
              <a:t>مجالان رئيسيان</a:t>
            </a:r>
            <a:endParaRPr lang="en-US" sz="2800" b="1" dirty="0" smtClean="0">
              <a:solidFill>
                <a:srgbClr val="006600"/>
              </a:solidFill>
              <a:latin typeface="+mj-lt"/>
              <a:ea typeface="+mj-ea"/>
              <a:cs typeface="+mj-cs"/>
            </a:endParaRPr>
          </a:p>
          <a:p>
            <a:pPr eaLnBrk="1" fontAlgn="auto" hangingPunct="1">
              <a:spcBef>
                <a:spcPts val="0"/>
              </a:spcBef>
              <a:spcAft>
                <a:spcPts val="0"/>
              </a:spcAft>
              <a:defRPr/>
            </a:pPr>
            <a:endParaRPr lang="en-US" sz="2400" dirty="0" smtClean="0"/>
          </a:p>
          <a:p>
            <a:pPr marL="342900" indent="-342900" algn="r" rtl="1" eaLnBrk="1" fontAlgn="auto" hangingPunct="1">
              <a:spcBef>
                <a:spcPts val="0"/>
              </a:spcBef>
              <a:spcAft>
                <a:spcPts val="0"/>
              </a:spcAft>
              <a:buFont typeface="Arial" pitchFamily="34" charset="0"/>
              <a:buChar char="•"/>
              <a:defRPr/>
            </a:pPr>
            <a:r>
              <a:rPr lang="ar-EG" sz="2200" u="sng" dirty="0" smtClean="0">
                <a:latin typeface="+mn-lt"/>
              </a:rPr>
              <a:t>تخفيض المخزونات الحالية</a:t>
            </a:r>
            <a:r>
              <a:rPr lang="ar-EG" sz="2200" dirty="0" smtClean="0">
                <a:latin typeface="+mn-lt"/>
              </a:rPr>
              <a:t> من الملوثات العضوية الثابتة، والزئبق، والكيماويات</a:t>
            </a:r>
            <a:endParaRPr lang="en-US" sz="2200" dirty="0" smtClean="0">
              <a:latin typeface="+mn-lt"/>
            </a:endParaRPr>
          </a:p>
          <a:p>
            <a:pPr marL="342900" indent="-342900" algn="r" rtl="1" eaLnBrk="1" fontAlgn="auto" hangingPunct="1">
              <a:spcBef>
                <a:spcPts val="0"/>
              </a:spcBef>
              <a:spcAft>
                <a:spcPts val="0"/>
              </a:spcAft>
              <a:buFont typeface="Arial" pitchFamily="34" charset="0"/>
              <a:buChar char="•"/>
              <a:defRPr/>
            </a:pPr>
            <a:endParaRPr lang="en-US" sz="2200" dirty="0">
              <a:latin typeface="+mn-lt"/>
            </a:endParaRPr>
          </a:p>
          <a:p>
            <a:pPr marL="342900" indent="-342900" algn="r" rtl="1" eaLnBrk="1" fontAlgn="auto" hangingPunct="1">
              <a:spcBef>
                <a:spcPts val="0"/>
              </a:spcBef>
              <a:spcAft>
                <a:spcPts val="0"/>
              </a:spcAft>
              <a:buFont typeface="Arial" pitchFamily="34" charset="0"/>
              <a:buChar char="•"/>
              <a:defRPr/>
            </a:pPr>
            <a:r>
              <a:rPr lang="ar-EG" sz="2200" u="sng" dirty="0" smtClean="0">
                <a:latin typeface="+mn-lt"/>
              </a:rPr>
              <a:t>الحد من استخدام</a:t>
            </a:r>
            <a:r>
              <a:rPr lang="ar-EG" sz="2200" dirty="0" smtClean="0">
                <a:latin typeface="+mn-lt"/>
              </a:rPr>
              <a:t> الملوثات العضوية الثابتة والزئبق في سلاسل الإنتاج والعرض</a:t>
            </a:r>
            <a:endParaRPr lang="en-US" sz="2200" dirty="0" smtClean="0">
              <a:latin typeface="+mn-lt"/>
            </a:endParaRPr>
          </a:p>
          <a:p>
            <a:pPr eaLnBrk="1" fontAlgn="auto" hangingPunct="1">
              <a:spcBef>
                <a:spcPts val="0"/>
              </a:spcBef>
              <a:spcAft>
                <a:spcPts val="0"/>
              </a:spcAft>
              <a:defRPr/>
            </a:pPr>
            <a:endParaRPr lang="en-US" sz="2400" dirty="0" smtClean="0"/>
          </a:p>
          <a:p>
            <a:pPr eaLnBrk="1" fontAlgn="auto" hangingPunct="1">
              <a:spcBef>
                <a:spcPts val="0"/>
              </a:spcBef>
              <a:spcAft>
                <a:spcPts val="0"/>
              </a:spcAft>
              <a:defRPr/>
            </a:pPr>
            <a:endParaRPr lang="es-ES" sz="2400" dirty="0" smtClean="0">
              <a:solidFill>
                <a:prstClr val="black"/>
              </a:solidFill>
              <a:latin typeface="+mn-lt"/>
            </a:endParaRPr>
          </a:p>
        </p:txBody>
      </p:sp>
    </p:spTree>
    <p:extLst>
      <p:ext uri="{BB962C8B-B14F-4D97-AF65-F5344CB8AC3E}">
        <p14:creationId xmlns:p14="http://schemas.microsoft.com/office/powerpoint/2010/main" val="369332948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228600" y="0"/>
            <a:ext cx="8915400" cy="1219200"/>
          </a:xfrm>
        </p:spPr>
        <p:txBody>
          <a:bodyPr/>
          <a:lstStyle/>
          <a:p>
            <a:pPr rtl="1"/>
            <a:r>
              <a:rPr lang="ar-EG" sz="2800" b="1" dirty="0" smtClean="0">
                <a:solidFill>
                  <a:srgbClr val="006600"/>
                </a:solidFill>
              </a:rPr>
              <a:t>الهدف الأول: التشجيع على إيجاد الأوضاع والأدوات والبيئة المواتية لإدارة الكيماويات والنفايات الضارة</a:t>
            </a:r>
            <a:endParaRPr lang="en-US" sz="2800" b="1" dirty="0" smtClean="0">
              <a:solidFill>
                <a:srgbClr val="006600"/>
              </a:solidFill>
            </a:endParaRPr>
          </a:p>
        </p:txBody>
      </p:sp>
      <p:sp>
        <p:nvSpPr>
          <p:cNvPr id="5123" name="TextBox 48"/>
          <p:cNvSpPr txBox="1">
            <a:spLocks noChangeArrowheads="1"/>
          </p:cNvSpPr>
          <p:nvPr/>
        </p:nvSpPr>
        <p:spPr bwMode="auto">
          <a:xfrm>
            <a:off x="228600" y="1219200"/>
            <a:ext cx="8763000" cy="4001095"/>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fontAlgn="auto" hangingPunct="1">
              <a:spcBef>
                <a:spcPts val="0"/>
              </a:spcBef>
              <a:spcAft>
                <a:spcPts val="0"/>
              </a:spcAft>
              <a:defRPr/>
            </a:pPr>
            <a:r>
              <a:rPr lang="ar-EG" sz="2400" u="sng" dirty="0" smtClean="0">
                <a:solidFill>
                  <a:prstClr val="black"/>
                </a:solidFill>
                <a:latin typeface="+mn-lt"/>
              </a:rPr>
              <a:t>البرنامج الأول:</a:t>
            </a:r>
            <a:r>
              <a:rPr lang="ar-EG" sz="2400" dirty="0" smtClean="0">
                <a:solidFill>
                  <a:prstClr val="black"/>
                </a:solidFill>
                <a:latin typeface="+mn-lt"/>
              </a:rPr>
              <a:t> تطوير وعرض التقنيات والأساليب والسياسات والتشريعات اللازمة للتخلص والحد من الكيماويات والنفايات الضارة</a:t>
            </a:r>
            <a:endParaRPr lang="en-US" sz="2400" dirty="0" smtClean="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solidFill>
                  <a:prstClr val="black"/>
                </a:solidFill>
                <a:latin typeface="+mn-lt"/>
              </a:rPr>
              <a:t>مساندة الأساليب والبدائل والتقنيات </a:t>
            </a:r>
            <a:r>
              <a:rPr lang="ar-EG" sz="2200" u="sng" dirty="0" smtClean="0">
                <a:solidFill>
                  <a:prstClr val="black"/>
                </a:solidFill>
                <a:latin typeface="+mn-lt"/>
              </a:rPr>
              <a:t>الجديدة</a:t>
            </a:r>
            <a:r>
              <a:rPr lang="ar-EG" sz="2200" dirty="0" smtClean="0">
                <a:solidFill>
                  <a:prstClr val="black"/>
                </a:solidFill>
                <a:latin typeface="+mn-lt"/>
              </a:rPr>
              <a:t> بغية القيام بتحرك سريع بشأن </a:t>
            </a:r>
            <a:r>
              <a:rPr lang="ar-EG" sz="2200" u="sng" dirty="0" smtClean="0">
                <a:solidFill>
                  <a:prstClr val="black"/>
                </a:solidFill>
                <a:latin typeface="+mn-lt"/>
              </a:rPr>
              <a:t>المواد الكيماوية الإحدى عشرة الجديدة</a:t>
            </a:r>
            <a:r>
              <a:rPr lang="en-US" sz="2400" dirty="0" smtClean="0"/>
              <a:t/>
            </a:r>
            <a:br>
              <a:rPr lang="en-US" sz="2400" dirty="0" smtClean="0"/>
            </a:br>
            <a:endParaRPr lang="en-US" sz="2400" dirty="0" smtClean="0"/>
          </a:p>
          <a:p>
            <a:pPr algn="r" rtl="1" eaLnBrk="1" fontAlgn="auto" hangingPunct="1">
              <a:spcBef>
                <a:spcPts val="0"/>
              </a:spcBef>
              <a:spcAft>
                <a:spcPts val="0"/>
              </a:spcAft>
              <a:defRPr/>
            </a:pPr>
            <a:r>
              <a:rPr lang="ar-EG" sz="2400" u="sng" dirty="0" smtClean="0">
                <a:solidFill>
                  <a:prstClr val="black"/>
                </a:solidFill>
                <a:latin typeface="+mn-lt"/>
              </a:rPr>
              <a:t>البرنامج الثاني:</a:t>
            </a:r>
            <a:r>
              <a:rPr lang="ar-EG" sz="2400" dirty="0" smtClean="0">
                <a:solidFill>
                  <a:prstClr val="black"/>
                </a:solidFill>
                <a:latin typeface="+mn-lt"/>
              </a:rPr>
              <a:t> تشجيع التمويل المبتكر والمستدام، ونماذج العمل، والنُهُج والحلول الاقتصادية للتخلص من الكيماويات والنفايات الضارة</a:t>
            </a:r>
            <a:endParaRPr lang="en-US" sz="2400" dirty="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endParaRPr lang="en-US" sz="2200" dirty="0" smtClean="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solidFill>
                  <a:prstClr val="black"/>
                </a:solidFill>
                <a:latin typeface="+mn-lt"/>
              </a:rPr>
              <a:t>تطوير </a:t>
            </a:r>
            <a:r>
              <a:rPr lang="ar-EG" sz="2200" u="sng" dirty="0" smtClean="0">
                <a:solidFill>
                  <a:prstClr val="black"/>
                </a:solidFill>
                <a:latin typeface="+mn-lt"/>
              </a:rPr>
              <a:t>الآليات والنماذج المالية/الاقتصادية </a:t>
            </a:r>
            <a:r>
              <a:rPr lang="ar-EG" sz="2200" dirty="0" smtClean="0">
                <a:solidFill>
                  <a:prstClr val="black"/>
                </a:solidFill>
                <a:latin typeface="+mn-lt"/>
              </a:rPr>
              <a:t>التي يمكنها تحقيق استثمار واسع النطاق وطويل الأمد</a:t>
            </a:r>
            <a:endParaRPr lang="en-US" sz="2400" dirty="0" smtClean="0">
              <a:solidFill>
                <a:prstClr val="black"/>
              </a:solidFill>
              <a:latin typeface="+mn-lt"/>
            </a:endParaRPr>
          </a:p>
          <a:p>
            <a:pPr eaLnBrk="1" fontAlgn="auto" hangingPunct="1">
              <a:spcBef>
                <a:spcPts val="0"/>
              </a:spcBef>
              <a:spcAft>
                <a:spcPts val="0"/>
              </a:spcAft>
              <a:defRPr/>
            </a:pPr>
            <a:endParaRPr lang="es-ES" sz="2400" dirty="0" smtClean="0">
              <a:solidFill>
                <a:prstClr val="black"/>
              </a:solidFill>
              <a:latin typeface="+mn-lt"/>
            </a:endParaRPr>
          </a:p>
        </p:txBody>
      </p:sp>
    </p:spTree>
    <p:extLst>
      <p:ext uri="{BB962C8B-B14F-4D97-AF65-F5344CB8AC3E}">
        <p14:creationId xmlns:p14="http://schemas.microsoft.com/office/powerpoint/2010/main" val="134983208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228600" y="0"/>
            <a:ext cx="8915400" cy="1219200"/>
          </a:xfrm>
        </p:spPr>
        <p:txBody>
          <a:bodyPr/>
          <a:lstStyle/>
          <a:p>
            <a:r>
              <a:rPr lang="ar-EG" sz="2800" b="1" dirty="0">
                <a:solidFill>
                  <a:srgbClr val="006600"/>
                </a:solidFill>
              </a:rPr>
              <a:t>الهدف الأول: التشجيع على إيجاد الأوضاع والأدوات والبيئة المواتية لإدارة الكيماويات والنفايات </a:t>
            </a:r>
            <a:r>
              <a:rPr lang="ar-EG" sz="2800" b="1" dirty="0" smtClean="0">
                <a:solidFill>
                  <a:srgbClr val="006600"/>
                </a:solidFill>
              </a:rPr>
              <a:t>الضارة</a:t>
            </a:r>
            <a:endParaRPr lang="en-US" sz="2800" b="1" dirty="0" smtClean="0">
              <a:solidFill>
                <a:srgbClr val="006600"/>
              </a:solidFill>
            </a:endParaRPr>
          </a:p>
        </p:txBody>
      </p:sp>
      <p:sp>
        <p:nvSpPr>
          <p:cNvPr id="5123" name="TextBox 48"/>
          <p:cNvSpPr txBox="1">
            <a:spLocks noChangeArrowheads="1"/>
          </p:cNvSpPr>
          <p:nvPr/>
        </p:nvSpPr>
        <p:spPr bwMode="auto">
          <a:xfrm>
            <a:off x="228600" y="1143000"/>
            <a:ext cx="8763000" cy="4339650"/>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fontAlgn="auto" hangingPunct="1">
              <a:spcBef>
                <a:spcPts val="0"/>
              </a:spcBef>
              <a:spcAft>
                <a:spcPts val="0"/>
              </a:spcAft>
              <a:defRPr/>
            </a:pPr>
            <a:r>
              <a:rPr lang="ar-EG" sz="2400" u="sng" dirty="0" smtClean="0">
                <a:solidFill>
                  <a:prstClr val="black"/>
                </a:solidFill>
                <a:latin typeface="+mn-lt"/>
              </a:rPr>
              <a:t>البرنامج الثالث:</a:t>
            </a:r>
            <a:r>
              <a:rPr lang="ar-EG" sz="2400" dirty="0" smtClean="0">
                <a:solidFill>
                  <a:prstClr val="black"/>
                </a:solidFill>
                <a:latin typeface="+mn-lt"/>
              </a:rPr>
              <a:t> مساندة رفع تقارير الاتفاقيات والخطط الوطنية والتشجيع على دمجها في صلب عمليات وإجراءات التخطيط الوطني</a:t>
            </a:r>
            <a:endParaRPr lang="en-US" sz="2400" dirty="0" smtClean="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solidFill>
                  <a:prstClr val="black"/>
                </a:solidFill>
                <a:latin typeface="+mn-lt"/>
              </a:rPr>
              <a:t>مساعدة البلدان في </a:t>
            </a:r>
            <a:r>
              <a:rPr lang="ar-EG" sz="2200" u="sng" dirty="0" smtClean="0">
                <a:solidFill>
                  <a:prstClr val="black"/>
                </a:solidFill>
                <a:latin typeface="+mn-lt"/>
              </a:rPr>
              <a:t>رفع التقارير إلى هيئات الاتفاقيات </a:t>
            </a:r>
            <a:r>
              <a:rPr lang="ar-EG" sz="2200" dirty="0" smtClean="0">
                <a:solidFill>
                  <a:prstClr val="black"/>
                </a:solidFill>
                <a:latin typeface="+mn-lt"/>
              </a:rPr>
              <a:t>ووضع خطط تنفيذية للوفاء بالتزامتها بموجب كل اتفاقية</a:t>
            </a:r>
            <a:r>
              <a:rPr lang="en-US" sz="2400" dirty="0" smtClean="0"/>
              <a:t/>
            </a:r>
            <a:br>
              <a:rPr lang="en-US" sz="2400" dirty="0" smtClean="0"/>
            </a:br>
            <a:endParaRPr lang="en-US" sz="2400" dirty="0" smtClean="0"/>
          </a:p>
          <a:p>
            <a:pPr algn="r" rtl="1" eaLnBrk="1" fontAlgn="auto" hangingPunct="1">
              <a:spcBef>
                <a:spcPts val="0"/>
              </a:spcBef>
              <a:spcAft>
                <a:spcPts val="0"/>
              </a:spcAft>
              <a:defRPr/>
            </a:pPr>
            <a:r>
              <a:rPr lang="ar-EG" sz="2400" u="sng" dirty="0" smtClean="0">
                <a:solidFill>
                  <a:prstClr val="black"/>
                </a:solidFill>
                <a:latin typeface="+mn-lt"/>
              </a:rPr>
              <a:t>البرنامج الرابع:</a:t>
            </a:r>
            <a:r>
              <a:rPr lang="ar-EG" sz="2400" dirty="0" smtClean="0">
                <a:solidFill>
                  <a:prstClr val="black"/>
                </a:solidFill>
                <a:latin typeface="+mn-lt"/>
              </a:rPr>
              <a:t> مساندة الرصد العالمي، وتطوير السجلات، وقوائم الجرد، وجمع البيانات</a:t>
            </a:r>
            <a:endParaRPr lang="en-US" sz="2400" dirty="0" smtClean="0">
              <a:solidFill>
                <a:prstClr val="black"/>
              </a:solidFill>
              <a:latin typeface="+mn-lt"/>
            </a:endParaRPr>
          </a:p>
          <a:p>
            <a:pPr algn="r" rtl="1" eaLnBrk="1" fontAlgn="auto" hangingPunct="1">
              <a:spcBef>
                <a:spcPts val="0"/>
              </a:spcBef>
              <a:spcAft>
                <a:spcPts val="0"/>
              </a:spcAft>
              <a:defRPr/>
            </a:pPr>
            <a:endParaRPr lang="en-US" sz="2400" dirty="0" smtClean="0">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solidFill>
                  <a:prstClr val="black"/>
                </a:solidFill>
                <a:latin typeface="+mn-lt"/>
              </a:rPr>
              <a:t>التوسع في مجال تغطية مواقع الرصد العالمية </a:t>
            </a:r>
            <a:r>
              <a:rPr lang="ar-EG" sz="2200" u="sng" dirty="0" smtClean="0">
                <a:solidFill>
                  <a:prstClr val="black"/>
                </a:solidFill>
                <a:latin typeface="+mn-lt"/>
              </a:rPr>
              <a:t>بحيث تشمل الملوثات العضوية الثابتة الجديدة والزئبق</a:t>
            </a:r>
            <a:endParaRPr lang="en-US" sz="2200" u="sng" dirty="0" smtClean="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endParaRPr lang="en-US" sz="2200" dirty="0" smtClean="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r>
              <a:rPr lang="ar-EG" sz="2200" u="sng" dirty="0" smtClean="0">
                <a:solidFill>
                  <a:prstClr val="black"/>
                </a:solidFill>
                <a:latin typeface="+mn-lt"/>
              </a:rPr>
              <a:t>النتائج </a:t>
            </a:r>
            <a:r>
              <a:rPr lang="ar-EG" sz="2200" dirty="0" smtClean="0">
                <a:solidFill>
                  <a:prstClr val="black"/>
                </a:solidFill>
                <a:latin typeface="+mn-lt"/>
              </a:rPr>
              <a:t>ستستفيد منها </a:t>
            </a:r>
            <a:r>
              <a:rPr lang="ar-SA" sz="2200" dirty="0" smtClean="0">
                <a:solidFill>
                  <a:prstClr val="black"/>
                </a:solidFill>
                <a:latin typeface="+mn-lt"/>
              </a:rPr>
              <a:t>أطراف المعاهدات و</a:t>
            </a:r>
            <a:r>
              <a:rPr lang="ar-EG" sz="2200" dirty="0" smtClean="0">
                <a:solidFill>
                  <a:prstClr val="black"/>
                </a:solidFill>
                <a:latin typeface="+mn-lt"/>
              </a:rPr>
              <a:t>الاتفاقيات في </a:t>
            </a:r>
            <a:r>
              <a:rPr lang="ar-EG" sz="2200" u="sng" dirty="0" smtClean="0">
                <a:solidFill>
                  <a:prstClr val="black"/>
                </a:solidFill>
                <a:latin typeface="+mn-lt"/>
              </a:rPr>
              <a:t>صنع القرار</a:t>
            </a:r>
            <a:endParaRPr lang="en-US" sz="2400" dirty="0" smtClean="0">
              <a:solidFill>
                <a:prstClr val="black"/>
              </a:solidFill>
              <a:latin typeface="+mn-lt"/>
            </a:endParaRPr>
          </a:p>
          <a:p>
            <a:pPr eaLnBrk="1" fontAlgn="auto" hangingPunct="1">
              <a:spcBef>
                <a:spcPts val="0"/>
              </a:spcBef>
              <a:spcAft>
                <a:spcPts val="0"/>
              </a:spcAft>
              <a:defRPr/>
            </a:pPr>
            <a:endParaRPr lang="es-ES" sz="2400" dirty="0" smtClean="0">
              <a:solidFill>
                <a:prstClr val="black"/>
              </a:solidFill>
              <a:latin typeface="+mn-lt"/>
            </a:endParaRPr>
          </a:p>
        </p:txBody>
      </p:sp>
    </p:spTree>
    <p:extLst>
      <p:ext uri="{BB962C8B-B14F-4D97-AF65-F5344CB8AC3E}">
        <p14:creationId xmlns:p14="http://schemas.microsoft.com/office/powerpoint/2010/main" val="301887264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228600" y="0"/>
            <a:ext cx="8763000" cy="914400"/>
          </a:xfrm>
        </p:spPr>
        <p:txBody>
          <a:bodyPr/>
          <a:lstStyle/>
          <a:p>
            <a:pPr rtl="1"/>
            <a:r>
              <a:rPr lang="ar-EG" sz="3200" b="1" dirty="0" smtClean="0">
                <a:solidFill>
                  <a:srgbClr val="006600"/>
                </a:solidFill>
              </a:rPr>
              <a:t>الهدف الثاني: الحد من انتشار الكيماويات والنفايات</a:t>
            </a:r>
            <a:endParaRPr lang="en-US" sz="3200" b="1" dirty="0" smtClean="0">
              <a:solidFill>
                <a:srgbClr val="006600"/>
              </a:solidFill>
            </a:endParaRPr>
          </a:p>
        </p:txBody>
      </p:sp>
      <p:sp>
        <p:nvSpPr>
          <p:cNvPr id="5123" name="TextBox 48"/>
          <p:cNvSpPr txBox="1">
            <a:spLocks noChangeArrowheads="1"/>
          </p:cNvSpPr>
          <p:nvPr/>
        </p:nvSpPr>
        <p:spPr bwMode="auto">
          <a:xfrm>
            <a:off x="109538" y="914400"/>
            <a:ext cx="8915400" cy="3970318"/>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fontAlgn="auto" hangingPunct="1">
              <a:spcBef>
                <a:spcPts val="0"/>
              </a:spcBef>
              <a:spcAft>
                <a:spcPts val="0"/>
              </a:spcAft>
              <a:defRPr/>
            </a:pPr>
            <a:r>
              <a:rPr lang="ar-EG" sz="2400" u="sng" dirty="0" smtClean="0">
                <a:solidFill>
                  <a:prstClr val="black"/>
                </a:solidFill>
                <a:latin typeface="+mn-lt"/>
              </a:rPr>
              <a:t>البرنامج الخامس:</a:t>
            </a:r>
            <a:r>
              <a:rPr lang="ar-EG" sz="2400" dirty="0" smtClean="0">
                <a:solidFill>
                  <a:prstClr val="black"/>
                </a:solidFill>
                <a:latin typeface="+mn-lt"/>
              </a:rPr>
              <a:t> تسهيل نشر التقنيات والأساليب والممارسات والنُهُج الآمنة بيئياً من أجل التخلص والحد من الكيماويات والنفايات الضارة</a:t>
            </a:r>
            <a:endParaRPr lang="en-US" sz="2400" dirty="0" smtClean="0">
              <a:solidFill>
                <a:prstClr val="black"/>
              </a:solidFill>
              <a:latin typeface="+mn-lt"/>
            </a:endParaRPr>
          </a:p>
          <a:p>
            <a:pPr algn="r" rtl="1" eaLnBrk="1" fontAlgn="auto" hangingPunct="1">
              <a:spcBef>
                <a:spcPts val="0"/>
              </a:spcBef>
              <a:spcAft>
                <a:spcPts val="0"/>
              </a:spcAft>
              <a:defRPr/>
            </a:pPr>
            <a:endParaRPr lang="es-ES" sz="2400" dirty="0" smtClean="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latin typeface="+mn-lt"/>
              </a:rPr>
              <a:t>من خلال إزالة الحواجز (كالافتقار إلى إنفاذ القواعد التنظيمية مثلاً) سيتم </a:t>
            </a:r>
            <a:r>
              <a:rPr lang="ar-EG" sz="2200" u="sng" dirty="0" smtClean="0">
                <a:latin typeface="+mn-lt"/>
              </a:rPr>
              <a:t>التوسع في نطاق </a:t>
            </a:r>
            <a:r>
              <a:rPr lang="ar-EG" sz="2200" dirty="0" smtClean="0">
                <a:latin typeface="+mn-lt"/>
              </a:rPr>
              <a:t>التدخلات لتسهيل زيادة التخفيضات (12 مادة من الملوثات العضوية الثابتة)</a:t>
            </a:r>
            <a:endParaRPr lang="en-US" sz="2200" dirty="0" smtClean="0">
              <a:latin typeface="+mn-lt"/>
            </a:endParaRPr>
          </a:p>
          <a:p>
            <a:pPr marL="342900" indent="-342900" algn="r" rtl="1" eaLnBrk="1" fontAlgn="auto" hangingPunct="1">
              <a:spcBef>
                <a:spcPts val="0"/>
              </a:spcBef>
              <a:spcAft>
                <a:spcPts val="0"/>
              </a:spcAft>
              <a:buFont typeface="Arial" pitchFamily="34" charset="0"/>
              <a:buChar char="•"/>
              <a:defRPr/>
            </a:pPr>
            <a:endParaRPr lang="es-ES" sz="2400" dirty="0" smtClean="0">
              <a:solidFill>
                <a:prstClr val="black"/>
              </a:solidFill>
              <a:latin typeface="+mn-lt"/>
            </a:endParaRPr>
          </a:p>
          <a:p>
            <a:pPr algn="r" rtl="1" eaLnBrk="1" fontAlgn="auto" hangingPunct="1">
              <a:spcBef>
                <a:spcPts val="0"/>
              </a:spcBef>
              <a:spcAft>
                <a:spcPts val="0"/>
              </a:spcAft>
              <a:defRPr/>
            </a:pPr>
            <a:r>
              <a:rPr lang="ar-EG" sz="2400" u="sng" dirty="0" smtClean="0">
                <a:latin typeface="+mn-lt"/>
              </a:rPr>
              <a:t>البرنامج السادس:</a:t>
            </a:r>
            <a:r>
              <a:rPr lang="ar-EG" sz="2400" dirty="0" smtClean="0">
                <a:latin typeface="+mn-lt"/>
              </a:rPr>
              <a:t> نشر التقنيات والأساليب البديلة للحد من الكيماويات الضارة</a:t>
            </a:r>
            <a:endParaRPr lang="es-ES" sz="2400" dirty="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endParaRPr lang="en-US" sz="2200" dirty="0" smtClean="0">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latin typeface="+mn-lt"/>
              </a:rPr>
              <a:t>تصميم </a:t>
            </a:r>
            <a:r>
              <a:rPr lang="ar-EG" sz="2200" u="sng" dirty="0" smtClean="0">
                <a:latin typeface="+mn-lt"/>
              </a:rPr>
              <a:t>منتجات وإجراءات </a:t>
            </a:r>
            <a:r>
              <a:rPr lang="ar-EG" sz="2200" dirty="0" smtClean="0">
                <a:latin typeface="+mn-lt"/>
              </a:rPr>
              <a:t>من شأنها أن تحد عالمياً من استخدام وإفراز المواد والنفايات السامة (الإنتاج الأخضر-الملائم للبيئة)</a:t>
            </a:r>
            <a:endParaRPr lang="es-ES" sz="22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endParaRPr lang="es-ES" sz="2200" dirty="0" smtClean="0">
              <a:solidFill>
                <a:prstClr val="black"/>
              </a:solidFill>
              <a:latin typeface="+mn-lt"/>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195263" y="228600"/>
            <a:ext cx="8763000" cy="914400"/>
          </a:xfrm>
        </p:spPr>
        <p:txBody>
          <a:bodyPr/>
          <a:lstStyle/>
          <a:p>
            <a:r>
              <a:rPr lang="es-ES" sz="3200" b="1" dirty="0" smtClean="0">
                <a:solidFill>
                  <a:srgbClr val="00642D"/>
                </a:solidFill>
              </a:rPr>
              <a:t/>
            </a:r>
            <a:br>
              <a:rPr lang="es-ES" sz="3200" b="1" dirty="0" smtClean="0">
                <a:solidFill>
                  <a:srgbClr val="00642D"/>
                </a:solidFill>
              </a:rPr>
            </a:br>
            <a:r>
              <a:rPr lang="ar-EG" sz="3200" b="1" dirty="0">
                <a:solidFill>
                  <a:srgbClr val="00642D"/>
                </a:solidFill>
              </a:rPr>
              <a:t>الهدف الثاني: الحد من انتشار الكيماويات </a:t>
            </a:r>
            <a:r>
              <a:rPr lang="ar-EG" sz="3200" b="1" dirty="0" smtClean="0">
                <a:solidFill>
                  <a:srgbClr val="00642D"/>
                </a:solidFill>
              </a:rPr>
              <a:t>والنفايات</a:t>
            </a:r>
            <a:r>
              <a:rPr lang="es-ES" sz="3200" b="1" dirty="0" smtClean="0">
                <a:solidFill>
                  <a:srgbClr val="00642D"/>
                </a:solidFill>
              </a:rPr>
              <a:t/>
            </a:r>
            <a:br>
              <a:rPr lang="es-ES" sz="3200" b="1" dirty="0" smtClean="0">
                <a:solidFill>
                  <a:srgbClr val="00642D"/>
                </a:solidFill>
              </a:rPr>
            </a:br>
            <a:endParaRPr lang="en-US" sz="3200" b="1" dirty="0" smtClean="0">
              <a:solidFill>
                <a:srgbClr val="00642D"/>
              </a:solidFill>
            </a:endParaRPr>
          </a:p>
        </p:txBody>
      </p:sp>
      <p:sp>
        <p:nvSpPr>
          <p:cNvPr id="5123" name="TextBox 48"/>
          <p:cNvSpPr txBox="1">
            <a:spLocks noChangeArrowheads="1"/>
          </p:cNvSpPr>
          <p:nvPr/>
        </p:nvSpPr>
        <p:spPr bwMode="auto">
          <a:xfrm>
            <a:off x="119063" y="1371600"/>
            <a:ext cx="8915400" cy="4278094"/>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fontAlgn="auto" hangingPunct="1">
              <a:spcBef>
                <a:spcPts val="0"/>
              </a:spcBef>
              <a:spcAft>
                <a:spcPts val="0"/>
              </a:spcAft>
              <a:defRPr/>
            </a:pPr>
            <a:r>
              <a:rPr lang="ar-EG" sz="2400" u="sng" dirty="0" smtClean="0">
                <a:latin typeface="+mn-lt"/>
              </a:rPr>
              <a:t>البرنامج السابع:</a:t>
            </a:r>
            <a:r>
              <a:rPr lang="ar-EG" sz="2400" dirty="0" smtClean="0">
                <a:latin typeface="+mn-lt"/>
              </a:rPr>
              <a:t> إتمام التخلص التدريجي من المواد التي تؤدي إلى تآكل طبقة الأوزون بالبلدان التي يمر اقتصادها بمرحلة تحول ومساعدة البلدان الخاضعة للمادة الخامسة من بروتوكول مونتريال في تحقيق منافع التخفيف من حدة آثار تغير المناخ</a:t>
            </a:r>
            <a:endParaRPr lang="en-US" sz="2400" dirty="0" smtClean="0">
              <a:latin typeface="+mn-lt"/>
            </a:endParaRPr>
          </a:p>
          <a:p>
            <a:pPr algn="r" rtl="1" eaLnBrk="1" fontAlgn="auto" hangingPunct="1">
              <a:spcBef>
                <a:spcPts val="0"/>
              </a:spcBef>
              <a:spcAft>
                <a:spcPts val="0"/>
              </a:spcAft>
              <a:defRPr/>
            </a:pPr>
            <a:endParaRPr lang="en-US" sz="2400" dirty="0">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solidFill>
                  <a:prstClr val="black"/>
                </a:solidFill>
                <a:latin typeface="+mn-lt"/>
              </a:rPr>
              <a:t>ينطبق تحديداً على إتمام عملية التخلص من الهيدروفلوروكربون </a:t>
            </a:r>
            <a:r>
              <a:rPr lang="ar-EG" sz="2200" u="sng" dirty="0" smtClean="0">
                <a:solidFill>
                  <a:prstClr val="black"/>
                </a:solidFill>
                <a:latin typeface="+mn-lt"/>
              </a:rPr>
              <a:t>بالبلدان التي يمر اقتصادها بمرحلة تحول</a:t>
            </a:r>
            <a:endParaRPr lang="en-US" sz="2200" dirty="0" smtClean="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endParaRPr lang="en-US" sz="2200" dirty="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solidFill>
                  <a:prstClr val="black"/>
                </a:solidFill>
                <a:latin typeface="+mn-lt"/>
              </a:rPr>
              <a:t>ينطبق فقط على تصنيع </a:t>
            </a:r>
            <a:r>
              <a:rPr lang="ar-EG" sz="2200" u="sng" dirty="0" smtClean="0">
                <a:solidFill>
                  <a:prstClr val="black"/>
                </a:solidFill>
                <a:latin typeface="+mn-lt"/>
              </a:rPr>
              <a:t>الأجهزة والمطاط الإسفنجي </a:t>
            </a:r>
            <a:r>
              <a:rPr lang="ar-EG" sz="2200" dirty="0" smtClean="0">
                <a:solidFill>
                  <a:prstClr val="black"/>
                </a:solidFill>
                <a:latin typeface="+mn-lt"/>
              </a:rPr>
              <a:t>وسيقتصر فحسب على </a:t>
            </a:r>
            <a:r>
              <a:rPr lang="ar-EG" sz="2200" u="sng" dirty="0" smtClean="0">
                <a:solidFill>
                  <a:prstClr val="black"/>
                </a:solidFill>
                <a:latin typeface="+mn-lt"/>
              </a:rPr>
              <a:t>مكاسب كفاءة استخدام الطاقة </a:t>
            </a:r>
            <a:r>
              <a:rPr lang="ar-EG" sz="2200" dirty="0" smtClean="0">
                <a:solidFill>
                  <a:prstClr val="black"/>
                </a:solidFill>
                <a:latin typeface="+mn-lt"/>
              </a:rPr>
              <a:t>المرتبطة بالقيام بتحرك </a:t>
            </a:r>
            <a:r>
              <a:rPr lang="ar-EG" sz="2200" dirty="0">
                <a:solidFill>
                  <a:prstClr val="black"/>
                </a:solidFill>
                <a:latin typeface="+mn-lt"/>
              </a:rPr>
              <a:t>باستخدام مصادر تمويل أخرى من جانب بلدان المادة الخامسة </a:t>
            </a:r>
            <a:endParaRPr lang="en-US" sz="22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endParaRPr lang="en-US" sz="2200" u="sng" dirty="0">
              <a:solidFill>
                <a:prstClr val="black"/>
              </a:solidFill>
              <a:latin typeface="+mn-lt"/>
            </a:endParaRPr>
          </a:p>
          <a:p>
            <a:pPr marL="342900" indent="-342900" eaLnBrk="1" fontAlgn="auto" hangingPunct="1">
              <a:spcBef>
                <a:spcPts val="0"/>
              </a:spcBef>
              <a:spcAft>
                <a:spcPts val="0"/>
              </a:spcAft>
              <a:buFont typeface="Arial" pitchFamily="34" charset="0"/>
              <a:buChar char="•"/>
              <a:defRPr/>
            </a:pPr>
            <a:endParaRPr lang="es-ES" sz="2200" u="sng" dirty="0">
              <a:solidFill>
                <a:prstClr val="black"/>
              </a:solidFill>
              <a:latin typeface="+mn-lt"/>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533400" y="0"/>
            <a:ext cx="8001000" cy="1219200"/>
          </a:xfrm>
        </p:spPr>
        <p:txBody>
          <a:bodyPr/>
          <a:lstStyle/>
          <a:p>
            <a:pPr rtl="1"/>
            <a:r>
              <a:rPr lang="es-ES" sz="3200" b="1" dirty="0" smtClean="0">
                <a:solidFill>
                  <a:srgbClr val="006600"/>
                </a:solidFill>
              </a:rPr>
              <a:t/>
            </a:r>
            <a:br>
              <a:rPr lang="es-ES" sz="3200" b="1" dirty="0" smtClean="0">
                <a:solidFill>
                  <a:srgbClr val="006600"/>
                </a:solidFill>
              </a:rPr>
            </a:br>
            <a:r>
              <a:rPr lang="ar-EG" sz="3200" b="1" dirty="0" smtClean="0">
                <a:solidFill>
                  <a:srgbClr val="006600"/>
                </a:solidFill>
              </a:rPr>
              <a:t>الهدف الثالث: مساندة البلدان الأقل تنمية ودول الجزر الصغيرة النامية في اتخاذ إجراءات بشأن الكيماويات والنفايات الضارة</a:t>
            </a:r>
            <a:endParaRPr lang="en-US" sz="3200" b="1" dirty="0" smtClean="0">
              <a:solidFill>
                <a:srgbClr val="006600"/>
              </a:solidFill>
            </a:endParaRPr>
          </a:p>
        </p:txBody>
      </p:sp>
      <p:sp>
        <p:nvSpPr>
          <p:cNvPr id="5123" name="TextBox 48"/>
          <p:cNvSpPr txBox="1">
            <a:spLocks noChangeArrowheads="1"/>
          </p:cNvSpPr>
          <p:nvPr/>
        </p:nvSpPr>
        <p:spPr bwMode="auto">
          <a:xfrm>
            <a:off x="152400" y="1548348"/>
            <a:ext cx="8915400" cy="3077766"/>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endParaRPr lang="es-ES" sz="1400" dirty="0" smtClean="0">
              <a:solidFill>
                <a:prstClr val="black"/>
              </a:solidFill>
              <a:latin typeface="+mn-lt"/>
            </a:endParaRPr>
          </a:p>
          <a:p>
            <a:pPr algn="r" rtl="1" eaLnBrk="1" fontAlgn="auto" hangingPunct="1">
              <a:spcBef>
                <a:spcPts val="0"/>
              </a:spcBef>
              <a:spcAft>
                <a:spcPts val="0"/>
              </a:spcAft>
              <a:defRPr/>
            </a:pPr>
            <a:r>
              <a:rPr lang="ar-EG" sz="2400" u="sng" dirty="0" smtClean="0">
                <a:latin typeface="+mn-lt"/>
              </a:rPr>
              <a:t>البرنامج الثامن:</a:t>
            </a:r>
            <a:r>
              <a:rPr lang="ar-EG" sz="2400" dirty="0" smtClean="0">
                <a:latin typeface="+mn-lt"/>
              </a:rPr>
              <a:t> مساندة النُهُج الإقليمية للتخلص والحد من الكيماويات والنفايات الضارة</a:t>
            </a:r>
            <a:r>
              <a:rPr lang="en-US" sz="2400" dirty="0">
                <a:latin typeface="+mn-lt"/>
              </a:rPr>
              <a:t/>
            </a:r>
            <a:br>
              <a:rPr lang="en-US" sz="2400" dirty="0">
                <a:latin typeface="+mn-lt"/>
              </a:rPr>
            </a:br>
            <a:endParaRPr lang="en-US" sz="2400" dirty="0" smtClean="0">
              <a:latin typeface="+mn-lt"/>
            </a:endParaRPr>
          </a:p>
          <a:p>
            <a:pPr marL="285750" indent="-285750" algn="r" rtl="1" eaLnBrk="1" fontAlgn="auto" hangingPunct="1">
              <a:spcBef>
                <a:spcPts val="0"/>
              </a:spcBef>
              <a:spcAft>
                <a:spcPts val="0"/>
              </a:spcAft>
              <a:buFont typeface="Arial" pitchFamily="34" charset="0"/>
              <a:buChar char="•"/>
              <a:defRPr/>
            </a:pPr>
            <a:r>
              <a:rPr lang="ar-EG" sz="2200" dirty="0" smtClean="0">
                <a:latin typeface="+mn-lt"/>
              </a:rPr>
              <a:t>القدرة على الوصول إلى تلك البلدان بسرعة ومرونة</a:t>
            </a:r>
            <a:endParaRPr lang="en-US" sz="2200" dirty="0" smtClean="0">
              <a:latin typeface="+mn-lt"/>
            </a:endParaRPr>
          </a:p>
          <a:p>
            <a:pPr algn="r" rtl="1" eaLnBrk="1" fontAlgn="auto" hangingPunct="1">
              <a:spcBef>
                <a:spcPts val="0"/>
              </a:spcBef>
              <a:spcAft>
                <a:spcPts val="0"/>
              </a:spcAft>
              <a:defRPr/>
            </a:pPr>
            <a:endParaRPr lang="en-US" sz="2200" dirty="0" smtClean="0">
              <a:latin typeface="+mn-lt"/>
            </a:endParaRPr>
          </a:p>
          <a:p>
            <a:pPr marL="285750" indent="-285750" algn="r" rtl="1" eaLnBrk="1" fontAlgn="auto" hangingPunct="1">
              <a:spcBef>
                <a:spcPts val="0"/>
              </a:spcBef>
              <a:spcAft>
                <a:spcPts val="0"/>
              </a:spcAft>
              <a:buFont typeface="Arial" pitchFamily="34" charset="0"/>
              <a:buChar char="•"/>
              <a:defRPr/>
            </a:pPr>
            <a:r>
              <a:rPr lang="ar-EG" sz="2200" dirty="0" smtClean="0">
                <a:latin typeface="+mn-lt"/>
              </a:rPr>
              <a:t>تشجيع </a:t>
            </a:r>
            <a:r>
              <a:rPr lang="ar-EG" sz="2200" u="sng" dirty="0" smtClean="0">
                <a:latin typeface="+mn-lt"/>
              </a:rPr>
              <a:t>التعاون الإقليمي ودون الإقليمي </a:t>
            </a:r>
            <a:r>
              <a:rPr lang="ar-EG" sz="2200" dirty="0" smtClean="0">
                <a:latin typeface="+mn-lt"/>
              </a:rPr>
              <a:t>(ولاسيما في جمع نفايات الملوثات العضوية الثابتة والتخلص منها)</a:t>
            </a:r>
            <a:endParaRPr lang="ar-SA" sz="2200" dirty="0" smtClean="0">
              <a:latin typeface="+mn-lt"/>
            </a:endParaRPr>
          </a:p>
          <a:p>
            <a:pPr marL="285750" indent="-285750" algn="r" rtl="1" eaLnBrk="1" fontAlgn="auto" hangingPunct="1">
              <a:spcBef>
                <a:spcPts val="0"/>
              </a:spcBef>
              <a:spcAft>
                <a:spcPts val="0"/>
              </a:spcAft>
              <a:buFont typeface="Arial" pitchFamily="34" charset="0"/>
              <a:buChar char="•"/>
              <a:defRPr/>
            </a:pPr>
            <a:r>
              <a:rPr lang="ar-SA" sz="2200" dirty="0" smtClean="0">
                <a:latin typeface="+mn-lt"/>
              </a:rPr>
              <a:t>من</a:t>
            </a:r>
            <a:r>
              <a:rPr lang="ar-SA" sz="2200" dirty="0" smtClean="0">
                <a:solidFill>
                  <a:srgbClr val="FF0000"/>
                </a:solidFill>
                <a:latin typeface="+mn-lt"/>
              </a:rPr>
              <a:t> المقرر </a:t>
            </a:r>
            <a:r>
              <a:rPr lang="ar-SA" sz="2200" b="1" u="sng" dirty="0" smtClean="0">
                <a:solidFill>
                  <a:srgbClr val="FF0000"/>
                </a:solidFill>
                <a:latin typeface="+mn-lt"/>
              </a:rPr>
              <a:t>الاستعانة بنهج برامجي </a:t>
            </a:r>
            <a:r>
              <a:rPr lang="ar-SA" sz="2200" dirty="0" smtClean="0">
                <a:solidFill>
                  <a:srgbClr val="FF0000"/>
                </a:solidFill>
                <a:latin typeface="+mn-lt"/>
              </a:rPr>
              <a:t>لتحقيق وفورات الحجم</a:t>
            </a:r>
            <a:endParaRPr lang="en-US" sz="2200" dirty="0" smtClean="0">
              <a:solidFill>
                <a:srgbClr val="FF0000"/>
              </a:solidFill>
              <a:latin typeface="+mn-lt"/>
            </a:endParaRPr>
          </a:p>
          <a:p>
            <a:pPr eaLnBrk="1" fontAlgn="auto" hangingPunct="1">
              <a:spcBef>
                <a:spcPts val="0"/>
              </a:spcBef>
              <a:spcAft>
                <a:spcPts val="0"/>
              </a:spcAft>
              <a:defRPr/>
            </a:pPr>
            <a:endParaRPr lang="en-US" sz="2200" dirty="0" smtClean="0">
              <a:latin typeface="+mn-lt"/>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 y="76200"/>
            <a:ext cx="8915400" cy="685800"/>
          </a:xfrm>
        </p:spPr>
        <p:txBody>
          <a:bodyPr/>
          <a:lstStyle/>
          <a:p>
            <a:pPr rtl="1" eaLnBrk="1" hangingPunct="1"/>
            <a:r>
              <a:rPr lang="ar-EG" sz="3200" b="1" dirty="0" smtClean="0">
                <a:solidFill>
                  <a:srgbClr val="006600"/>
                </a:solidFill>
              </a:rPr>
              <a:t>تخفيف آثار تغير المناخ</a:t>
            </a:r>
            <a:endParaRPr lang="en-US" sz="3200" b="1" dirty="0">
              <a:solidFill>
                <a:srgbClr val="006600"/>
              </a:solidFill>
            </a:endParaRPr>
          </a:p>
        </p:txBody>
      </p:sp>
      <p:sp>
        <p:nvSpPr>
          <p:cNvPr id="5123" name="TextBox 48"/>
          <p:cNvSpPr txBox="1">
            <a:spLocks noChangeArrowheads="1"/>
          </p:cNvSpPr>
          <p:nvPr/>
        </p:nvSpPr>
        <p:spPr bwMode="auto">
          <a:xfrm>
            <a:off x="403307" y="762000"/>
            <a:ext cx="831007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EG" sz="2400" dirty="0" smtClean="0">
                <a:solidFill>
                  <a:prstClr val="black"/>
                </a:solidFill>
                <a:latin typeface="+mj-lt"/>
              </a:rPr>
              <a:t>مرفق  </a:t>
            </a:r>
            <a:r>
              <a:rPr lang="ar-EG" sz="2400" dirty="0" smtClean="0">
                <a:solidFill>
                  <a:prstClr val="black"/>
                </a:solidFill>
                <a:latin typeface="+mj-lt"/>
              </a:rPr>
              <a:t>البيئة العالمية والاتفاقيات:</a:t>
            </a:r>
            <a:endParaRPr lang="en-US" sz="2400" dirty="0" smtClean="0">
              <a:solidFill>
                <a:prstClr val="black"/>
              </a:solidFill>
              <a:latin typeface="+mj-lt"/>
            </a:endParaRPr>
          </a:p>
          <a:p>
            <a:pPr algn="r" rtl="1" eaLnBrk="1" hangingPunct="1"/>
            <a:endParaRPr lang="es-CO" sz="2400" dirty="0" smtClean="0">
              <a:solidFill>
                <a:prstClr val="black"/>
              </a:solidFill>
              <a:latin typeface="+mj-lt"/>
            </a:endParaRPr>
          </a:p>
          <a:p>
            <a:pPr marL="342900" indent="-342900" algn="r" rtl="1" eaLnBrk="1" hangingPunct="1">
              <a:buFont typeface="Arial" pitchFamily="34" charset="0"/>
              <a:buChar char="•"/>
            </a:pPr>
            <a:r>
              <a:rPr lang="ar-EG" sz="2400" dirty="0" smtClean="0">
                <a:latin typeface="+mj-lt"/>
              </a:rPr>
              <a:t>المرفق  </a:t>
            </a:r>
            <a:r>
              <a:rPr lang="ar-EG" sz="2400" b="1" dirty="0" smtClean="0">
                <a:latin typeface="+mj-lt"/>
              </a:rPr>
              <a:t>هو</a:t>
            </a:r>
            <a:r>
              <a:rPr lang="ar-EG" sz="2400" dirty="0" smtClean="0">
                <a:latin typeface="+mj-lt"/>
              </a:rPr>
              <a:t> الآلية المالية لاتفاقية ستوكهولم المتعلقة بالملوثات العضوية الثابتة</a:t>
            </a:r>
            <a:endParaRPr lang="en-US" sz="2400" dirty="0" smtClean="0">
              <a:latin typeface="+mj-lt"/>
            </a:endParaRPr>
          </a:p>
          <a:p>
            <a:pPr algn="r" rtl="1" eaLnBrk="1" hangingPunct="1"/>
            <a:endParaRPr lang="es-CO" sz="2400" dirty="0" smtClean="0">
              <a:solidFill>
                <a:prstClr val="black"/>
              </a:solidFill>
              <a:latin typeface="+mj-lt"/>
            </a:endParaRPr>
          </a:p>
          <a:p>
            <a:pPr marL="342900" indent="-342900" algn="r" rtl="1" eaLnBrk="1" hangingPunct="1">
              <a:buFont typeface="Arial" pitchFamily="34" charset="0"/>
              <a:buChar char="•"/>
            </a:pPr>
            <a:r>
              <a:rPr lang="ar-EG" sz="2400" dirty="0" smtClean="0">
                <a:latin typeface="+mj-lt"/>
              </a:rPr>
              <a:t>المرفق  </a:t>
            </a:r>
            <a:r>
              <a:rPr lang="ar-EG" sz="2400" b="1" dirty="0" smtClean="0">
                <a:latin typeface="+mj-lt"/>
              </a:rPr>
              <a:t>هو</a:t>
            </a:r>
            <a:r>
              <a:rPr lang="ar-EG" sz="2400" dirty="0" smtClean="0">
                <a:latin typeface="+mj-lt"/>
              </a:rPr>
              <a:t> الآلية المالية للجنة التفاوض الحكومية الدولية بشأن اتفاقية الزئبق</a:t>
            </a:r>
            <a:endParaRPr lang="es-CO" sz="2400" dirty="0" smtClean="0">
              <a:solidFill>
                <a:prstClr val="black"/>
              </a:solidFill>
              <a:latin typeface="+mj-lt"/>
            </a:endParaRPr>
          </a:p>
          <a:p>
            <a:pPr marL="342900" indent="-342900" algn="r" rtl="1" eaLnBrk="1" hangingPunct="1">
              <a:buFont typeface="Arial" pitchFamily="34" charset="0"/>
              <a:buChar char="•"/>
            </a:pPr>
            <a:endParaRPr lang="es-CO" sz="2400" dirty="0" smtClean="0">
              <a:solidFill>
                <a:prstClr val="black"/>
              </a:solidFill>
              <a:latin typeface="+mj-lt"/>
            </a:endParaRPr>
          </a:p>
          <a:p>
            <a:pPr marL="342900" indent="-342900" algn="r" rtl="1" eaLnBrk="1" hangingPunct="1">
              <a:buFont typeface="Arial" pitchFamily="34" charset="0"/>
              <a:buChar char="•"/>
            </a:pPr>
            <a:r>
              <a:rPr lang="ar-EG" sz="2400" b="1" dirty="0" smtClean="0">
                <a:latin typeface="+mj-lt"/>
              </a:rPr>
              <a:t>يساند </a:t>
            </a:r>
            <a:r>
              <a:rPr lang="ar-EG" sz="2400" dirty="0" smtClean="0">
                <a:latin typeface="+mj-lt"/>
              </a:rPr>
              <a:t>المرفق  </a:t>
            </a:r>
            <a:r>
              <a:rPr lang="ar-EG" sz="2400" dirty="0" smtClean="0">
                <a:latin typeface="+mj-lt"/>
              </a:rPr>
              <a:t>تنفيذ بروتوكول مونتريال بالبلدان التي يمر اقتصادها بمرحلة انتقالية</a:t>
            </a:r>
            <a:r>
              <a:rPr lang="en-US" sz="2400" dirty="0">
                <a:latin typeface="+mj-lt"/>
              </a:rPr>
              <a:t/>
            </a:r>
            <a:br>
              <a:rPr lang="en-US" sz="2400" dirty="0">
                <a:latin typeface="+mj-lt"/>
              </a:rPr>
            </a:br>
            <a:endParaRPr lang="es-CO" sz="2400" dirty="0" smtClean="0">
              <a:solidFill>
                <a:prstClr val="black"/>
              </a:solidFill>
              <a:latin typeface="+mj-lt"/>
            </a:endParaRPr>
          </a:p>
          <a:p>
            <a:pPr marL="342900" indent="-342900" algn="r" rtl="1" eaLnBrk="1" hangingPunct="1">
              <a:buFont typeface="Arial" pitchFamily="34" charset="0"/>
              <a:buChar char="•"/>
            </a:pPr>
            <a:r>
              <a:rPr lang="ar-EG" sz="2400" dirty="0" smtClean="0">
                <a:latin typeface="+mj-lt"/>
              </a:rPr>
              <a:t>المرفق  </a:t>
            </a:r>
            <a:r>
              <a:rPr lang="ar-SA" sz="2400" b="1" dirty="0" smtClean="0">
                <a:latin typeface="+mj-lt"/>
              </a:rPr>
              <a:t>كيان يدير ا</a:t>
            </a:r>
            <a:r>
              <a:rPr lang="ar-EG" sz="2400" dirty="0" smtClean="0">
                <a:latin typeface="+mj-lt"/>
              </a:rPr>
              <a:t>لألية المالية لاتفاقية الأمم المتحدة الإطارية بشأن تغير المناخ</a:t>
            </a:r>
            <a:endParaRPr lang="es-CO" sz="2400" dirty="0" smtClean="0">
              <a:solidFill>
                <a:prstClr val="black"/>
              </a:solidFill>
              <a:latin typeface="+mj-lt"/>
            </a:endParaRPr>
          </a:p>
          <a:p>
            <a:pPr eaLnBrk="1" hangingPunct="1"/>
            <a:endParaRPr lang="es-CO" sz="2800" dirty="0" smtClean="0">
              <a:solidFill>
                <a:prstClr val="black"/>
              </a:solidFill>
              <a:latin typeface="Calibri"/>
            </a:endParaRPr>
          </a:p>
          <a:p>
            <a:pPr marL="1200150" lvl="1" indent="-457200" eaLnBrk="1" hangingPunct="1">
              <a:buFont typeface="Arial" pitchFamily="34" charset="0"/>
              <a:buChar char="•"/>
            </a:pPr>
            <a:endParaRPr lang="es-CO" sz="2800" dirty="0" smtClean="0">
              <a:solidFill>
                <a:prstClr val="black"/>
              </a:solidFill>
            </a:endParaRPr>
          </a:p>
          <a:p>
            <a:pPr eaLnBrk="1" hangingPunct="1"/>
            <a:endParaRPr lang="es-CO" sz="2800" dirty="0">
              <a:solidFill>
                <a:prstClr val="black"/>
              </a:solidFill>
            </a:endParaRPr>
          </a:p>
        </p:txBody>
      </p:sp>
    </p:spTree>
    <p:extLst>
      <p:ext uri="{BB962C8B-B14F-4D97-AF65-F5344CB8AC3E}">
        <p14:creationId xmlns:p14="http://schemas.microsoft.com/office/powerpoint/2010/main" val="283429654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 y="0"/>
            <a:ext cx="8915400" cy="914400"/>
          </a:xfrm>
        </p:spPr>
        <p:txBody>
          <a:bodyPr/>
          <a:lstStyle/>
          <a:p>
            <a:pPr rtl="1" eaLnBrk="1" hangingPunct="1"/>
            <a:r>
              <a:rPr lang="ar-EG" sz="3200" b="1" dirty="0" smtClean="0">
                <a:solidFill>
                  <a:srgbClr val="006600"/>
                </a:solidFill>
                <a:cs typeface="Arial" charset="0"/>
              </a:rPr>
              <a:t>القيمة الفريدة </a:t>
            </a:r>
            <a:r>
              <a:rPr lang="ar-EG" sz="3200" b="1" dirty="0" smtClean="0">
                <a:solidFill>
                  <a:srgbClr val="006600"/>
                </a:solidFill>
                <a:cs typeface="Arial" charset="0"/>
              </a:rPr>
              <a:t>للمرفق  </a:t>
            </a:r>
            <a:r>
              <a:rPr lang="ar-EG" sz="3200" b="1" dirty="0" smtClean="0">
                <a:solidFill>
                  <a:srgbClr val="006600"/>
                </a:solidFill>
                <a:cs typeface="Arial" charset="0"/>
              </a:rPr>
              <a:t>بالنسبة للتمويل المناخي</a:t>
            </a:r>
            <a:endParaRPr lang="en-US" sz="3200" b="1" dirty="0" smtClean="0">
              <a:solidFill>
                <a:srgbClr val="006600"/>
              </a:solidFill>
              <a:cs typeface="Arial" charset="0"/>
            </a:endParaRPr>
          </a:p>
        </p:txBody>
      </p:sp>
      <p:sp>
        <p:nvSpPr>
          <p:cNvPr id="7171" name="TextBox 48"/>
          <p:cNvSpPr txBox="1">
            <a:spLocks noChangeArrowheads="1"/>
          </p:cNvSpPr>
          <p:nvPr/>
        </p:nvSpPr>
        <p:spPr bwMode="auto">
          <a:xfrm>
            <a:off x="225425" y="838200"/>
            <a:ext cx="8534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s-CO" sz="2200" dirty="0">
              <a:solidFill>
                <a:srgbClr val="000000"/>
              </a:solidFill>
            </a:endParaRPr>
          </a:p>
        </p:txBody>
      </p:sp>
      <p:graphicFrame>
        <p:nvGraphicFramePr>
          <p:cNvPr id="2" name="Diagram 1"/>
          <p:cNvGraphicFramePr/>
          <p:nvPr>
            <p:extLst>
              <p:ext uri="{D42A27DB-BD31-4B8C-83A1-F6EECF244321}">
                <p14:modId xmlns:p14="http://schemas.microsoft.com/office/powerpoint/2010/main" val="4143263908"/>
              </p:ext>
            </p:extLst>
          </p:nvPr>
        </p:nvGraphicFramePr>
        <p:xfrm>
          <a:off x="837210" y="762000"/>
          <a:ext cx="8302625"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ounded Rectangle 3"/>
          <p:cNvSpPr/>
          <p:nvPr/>
        </p:nvSpPr>
        <p:spPr>
          <a:xfrm>
            <a:off x="76200" y="2133600"/>
            <a:ext cx="2895600" cy="2133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eaLnBrk="1" hangingPunct="1"/>
            <a:r>
              <a:rPr lang="ar-EG" dirty="0" smtClean="0">
                <a:solidFill>
                  <a:srgbClr val="000000"/>
                </a:solidFill>
                <a:cs typeface="Arial" pitchFamily="34" charset="0"/>
                <a:sym typeface="Wingdings" pitchFamily="2" charset="2"/>
              </a:rPr>
              <a:t>مساعدة البلدان </a:t>
            </a:r>
            <a:r>
              <a:rPr lang="ar-SA" dirty="0" smtClean="0">
                <a:solidFill>
                  <a:srgbClr val="000000"/>
                </a:solidFill>
                <a:cs typeface="Arial" pitchFamily="34" charset="0"/>
                <a:sym typeface="Wingdings" pitchFamily="2" charset="2"/>
              </a:rPr>
              <a:t>المستفيدة </a:t>
            </a:r>
            <a:r>
              <a:rPr lang="ar-EG" dirty="0" smtClean="0">
                <a:solidFill>
                  <a:srgbClr val="000000"/>
                </a:solidFill>
                <a:cs typeface="Arial" pitchFamily="34" charset="0"/>
                <a:sym typeface="Wingdings" pitchFamily="2" charset="2"/>
              </a:rPr>
              <a:t>في  </a:t>
            </a:r>
            <a:r>
              <a:rPr lang="ar-EG" u="sng" dirty="0" smtClean="0">
                <a:solidFill>
                  <a:srgbClr val="000099"/>
                </a:solidFill>
                <a:cs typeface="Arial" pitchFamily="34" charset="0"/>
              </a:rPr>
              <a:t>الاستعداد لنظام مناخي  جديد </a:t>
            </a:r>
            <a:r>
              <a:rPr lang="ar-EG" dirty="0" smtClean="0">
                <a:solidFill>
                  <a:srgbClr val="000000"/>
                </a:solidFill>
                <a:cs typeface="Arial" pitchFamily="34" charset="0"/>
              </a:rPr>
              <a:t>في ظل اتفاقية الأمم المتحدة الإطارية بشأن تغير المناخ التي تسعى للحصول على ارتباطات مالية للحد من الانبعاثات على مستوى العالم</a:t>
            </a:r>
            <a:endParaRPr lang="es-CO" dirty="0">
              <a:solidFill>
                <a:srgbClr val="000000"/>
              </a:solidFill>
              <a:cs typeface="Arial" pitchFamily="34" charset="0"/>
            </a:endParaRPr>
          </a:p>
        </p:txBody>
      </p:sp>
    </p:spTree>
    <p:extLst>
      <p:ext uri="{BB962C8B-B14F-4D97-AF65-F5344CB8AC3E}">
        <p14:creationId xmlns:p14="http://schemas.microsoft.com/office/powerpoint/2010/main" val="22948808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68"/>
            <a:ext cx="8229600" cy="639762"/>
          </a:xfrm>
        </p:spPr>
        <p:txBody>
          <a:bodyPr/>
          <a:lstStyle/>
          <a:p>
            <a:r>
              <a:rPr lang="ar-EG" sz="3200" b="1" dirty="0" smtClean="0">
                <a:solidFill>
                  <a:srgbClr val="006600"/>
                </a:solidFill>
                <a:cs typeface="Arial" pitchFamily="34" charset="0"/>
              </a:rPr>
              <a:t>استراتيجية تخفيف آثار تغير المناخ المقترحة للتجديد السادس لموارد </a:t>
            </a:r>
            <a:r>
              <a:rPr lang="ar-EG" sz="3200" b="1" dirty="0" smtClean="0">
                <a:solidFill>
                  <a:srgbClr val="006600"/>
                </a:solidFill>
                <a:cs typeface="Arial" pitchFamily="34" charset="0"/>
              </a:rPr>
              <a:t>المرفق </a:t>
            </a:r>
            <a:endParaRPr lang="en-US" sz="3200" b="1" dirty="0">
              <a:solidFill>
                <a:srgbClr val="006600"/>
              </a:solidFill>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4508090"/>
              </p:ext>
            </p:extLst>
          </p:nvPr>
        </p:nvGraphicFramePr>
        <p:xfrm>
          <a:off x="76200" y="750125"/>
          <a:ext cx="7467600" cy="6031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010400" y="2448819"/>
            <a:ext cx="2133600" cy="2246769"/>
          </a:xfrm>
          <a:prstGeom prst="rect">
            <a:avLst/>
          </a:prstGeom>
          <a:noFill/>
        </p:spPr>
        <p:txBody>
          <a:bodyPr wrap="square" rtlCol="0" anchor="ctr">
            <a:spAutoFit/>
          </a:bodyPr>
          <a:lstStyle/>
          <a:p>
            <a:pPr algn="ctr" rtl="1"/>
            <a:r>
              <a:rPr lang="ar-EG" sz="2000" b="1" dirty="0" smtClean="0">
                <a:solidFill>
                  <a:srgbClr val="006600"/>
                </a:solidFill>
                <a:latin typeface="+mn-lt"/>
              </a:rPr>
              <a:t>الهدف:</a:t>
            </a:r>
            <a:endParaRPr lang="en-US" sz="2000" b="1" dirty="0" smtClean="0">
              <a:solidFill>
                <a:srgbClr val="006600"/>
              </a:solidFill>
              <a:latin typeface="+mn-lt"/>
            </a:endParaRPr>
          </a:p>
          <a:p>
            <a:pPr algn="ctr" rtl="1"/>
            <a:r>
              <a:rPr lang="ar-EG" sz="2000" dirty="0" smtClean="0">
                <a:latin typeface="+mn-lt"/>
              </a:rPr>
              <a:t>مساندة البلدان النامية والتي يمر اقتصادها بمرحلة تحول من أجل تحقيق تحول حقيقي نحو تنمية تتسم بانخفاض الانبعاثات الكربونية</a:t>
            </a:r>
            <a:endParaRPr lang="en-US" sz="2000" dirty="0" smtClean="0">
              <a:latin typeface="+mn-lt"/>
            </a:endParaRPr>
          </a:p>
        </p:txBody>
      </p:sp>
    </p:spTree>
    <p:extLst>
      <p:ext uri="{BB962C8B-B14F-4D97-AF65-F5344CB8AC3E}">
        <p14:creationId xmlns:p14="http://schemas.microsoft.com/office/powerpoint/2010/main" val="125880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76200" y="76200"/>
            <a:ext cx="8915400" cy="762000"/>
          </a:xfrm>
        </p:spPr>
        <p:txBody>
          <a:bodyPr/>
          <a:lstStyle/>
          <a:p>
            <a:pPr rtl="1" eaLnBrk="1" hangingPunct="1"/>
            <a:r>
              <a:rPr lang="es-CO" sz="3200" b="1" dirty="0" smtClean="0">
                <a:solidFill>
                  <a:srgbClr val="006600"/>
                </a:solidFill>
              </a:rPr>
              <a:t/>
            </a:r>
            <a:br>
              <a:rPr lang="es-CO" sz="3200" b="1" dirty="0" smtClean="0">
                <a:solidFill>
                  <a:srgbClr val="006600"/>
                </a:solidFill>
              </a:rPr>
            </a:br>
            <a:r>
              <a:rPr lang="ar-EG" sz="3200" b="1" dirty="0" smtClean="0">
                <a:solidFill>
                  <a:srgbClr val="006600"/>
                </a:solidFill>
              </a:rPr>
              <a:t>الهدف الأول - </a:t>
            </a:r>
            <a:r>
              <a:rPr lang="ar-EG" sz="2800" b="1" dirty="0" smtClean="0">
                <a:solidFill>
                  <a:srgbClr val="006600"/>
                </a:solidFill>
              </a:rPr>
              <a:t>التشجيع </a:t>
            </a:r>
            <a:r>
              <a:rPr lang="ar-EG" sz="2800" b="1" dirty="0">
                <a:solidFill>
                  <a:srgbClr val="006600"/>
                </a:solidFill>
              </a:rPr>
              <a:t>على الابتكار ونقل التكنولوجيا واتباع سياسات واستراتيجيات مساندة</a:t>
            </a:r>
            <a:br>
              <a:rPr lang="ar-EG" sz="2800" b="1" dirty="0">
                <a:solidFill>
                  <a:srgbClr val="006600"/>
                </a:solidFill>
              </a:rPr>
            </a:br>
            <a:r>
              <a:rPr lang="en-US" sz="2800" b="1" dirty="0" smtClean="0">
                <a:solidFill>
                  <a:srgbClr val="006600"/>
                </a:solidFill>
              </a:rPr>
              <a:t/>
            </a:r>
            <a:br>
              <a:rPr lang="en-US" sz="2800" b="1" dirty="0" smtClean="0">
                <a:solidFill>
                  <a:srgbClr val="006600"/>
                </a:solidFill>
              </a:rPr>
            </a:br>
            <a:endParaRPr lang="es-CO" sz="2800" b="1" dirty="0" smtClean="0">
              <a:solidFill>
                <a:srgbClr val="006600"/>
              </a:solidFill>
            </a:endParaRPr>
          </a:p>
        </p:txBody>
      </p:sp>
      <p:sp>
        <p:nvSpPr>
          <p:cNvPr id="5123" name="TextBox 48"/>
          <p:cNvSpPr txBox="1">
            <a:spLocks noChangeArrowheads="1"/>
          </p:cNvSpPr>
          <p:nvPr/>
        </p:nvSpPr>
        <p:spPr bwMode="auto">
          <a:xfrm>
            <a:off x="228600" y="1076325"/>
            <a:ext cx="8763000" cy="4555093"/>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fontAlgn="auto" hangingPunct="1">
              <a:spcBef>
                <a:spcPts val="0"/>
              </a:spcBef>
              <a:spcAft>
                <a:spcPts val="0"/>
              </a:spcAft>
              <a:defRPr/>
            </a:pPr>
            <a:r>
              <a:rPr lang="ar-EG" sz="2400" u="sng" dirty="0">
                <a:solidFill>
                  <a:prstClr val="black"/>
                </a:solidFill>
                <a:latin typeface="+mn-lt"/>
              </a:rPr>
              <a:t>البرنامج الأول: </a:t>
            </a:r>
            <a:r>
              <a:rPr lang="ar-EG" sz="2400" dirty="0">
                <a:solidFill>
                  <a:prstClr val="black"/>
                </a:solidFill>
                <a:latin typeface="+mn-lt"/>
              </a:rPr>
              <a:t>التشجيع على تطوير وعرض وتمويل تقنيات الحد من الانبعاثات الكربونية وبدائل تخفيف آثارها في التوقيت المناسب</a:t>
            </a:r>
          </a:p>
          <a:p>
            <a:pPr eaLnBrk="1" fontAlgn="auto" hangingPunct="1">
              <a:spcBef>
                <a:spcPts val="0"/>
              </a:spcBef>
              <a:spcAft>
                <a:spcPts val="0"/>
              </a:spcAft>
              <a:defRPr/>
            </a:pPr>
            <a:endParaRPr lang="en-US" sz="2400" dirty="0" smtClean="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solidFill>
                  <a:prstClr val="black"/>
                </a:solidFill>
                <a:latin typeface="+mn-lt"/>
              </a:rPr>
              <a:t>التركيز على التقنيات </a:t>
            </a:r>
            <a:r>
              <a:rPr lang="ar-EG" sz="2200" u="sng" dirty="0" smtClean="0">
                <a:solidFill>
                  <a:prstClr val="black"/>
                </a:solidFill>
                <a:latin typeface="+mn-lt"/>
              </a:rPr>
              <a:t>غير المتاحة تجارياً بعد </a:t>
            </a:r>
            <a:r>
              <a:rPr lang="ar-EG" sz="2200" dirty="0" smtClean="0">
                <a:solidFill>
                  <a:prstClr val="black"/>
                </a:solidFill>
                <a:latin typeface="+mn-lt"/>
              </a:rPr>
              <a:t>/ </a:t>
            </a:r>
            <a:r>
              <a:rPr lang="ar-EG" sz="2200" u="sng" dirty="0" smtClean="0">
                <a:solidFill>
                  <a:prstClr val="black"/>
                </a:solidFill>
                <a:latin typeface="+mn-lt"/>
              </a:rPr>
              <a:t>والتشديد بدرجة أكبر على المراحل الأولى </a:t>
            </a:r>
            <a:r>
              <a:rPr lang="ar-EG" sz="2200" dirty="0" smtClean="0">
                <a:solidFill>
                  <a:prstClr val="black"/>
                </a:solidFill>
                <a:latin typeface="+mn-lt"/>
              </a:rPr>
              <a:t>لسلسلة الابتكار:</a:t>
            </a:r>
            <a:endParaRPr lang="en-US" sz="22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endParaRPr lang="en-US" sz="2200" dirty="0" smtClean="0">
              <a:solidFill>
                <a:prstClr val="black"/>
              </a:solidFill>
              <a:latin typeface="+mn-lt"/>
            </a:endParaRPr>
          </a:p>
          <a:p>
            <a:pPr marL="1085850" lvl="1" indent="-342900" algn="r" rtl="1" eaLnBrk="1" fontAlgn="auto" hangingPunct="1">
              <a:spcBef>
                <a:spcPts val="0"/>
              </a:spcBef>
              <a:spcAft>
                <a:spcPts val="0"/>
              </a:spcAft>
              <a:buFont typeface="Arial" pitchFamily="34" charset="0"/>
              <a:buChar char="•"/>
              <a:defRPr/>
            </a:pPr>
            <a:r>
              <a:rPr lang="ar-EG" sz="2000" dirty="0" smtClean="0">
                <a:solidFill>
                  <a:prstClr val="black"/>
                </a:solidFill>
                <a:latin typeface="+mn-lt"/>
              </a:rPr>
              <a:t>تقنيات الشبكات الذكية؛ وإجراءات تخفيض العوامل المناخية قصيرة العمر؛ وتكنولوجيا المعلومات والاتصالات؛ وأنظمة التحكم في الطاقة الصناعية</a:t>
            </a:r>
            <a:endParaRPr lang="en-US" sz="2200" dirty="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solidFill>
                  <a:prstClr val="black"/>
                </a:solidFill>
                <a:latin typeface="+mn-lt"/>
              </a:rPr>
              <a:t>مساندة </a:t>
            </a:r>
            <a:r>
              <a:rPr lang="ar-EG" sz="2200" u="sng" dirty="0" smtClean="0">
                <a:solidFill>
                  <a:prstClr val="black"/>
                </a:solidFill>
                <a:latin typeface="+mn-lt"/>
              </a:rPr>
              <a:t>السياسات والآليات</a:t>
            </a:r>
            <a:r>
              <a:rPr lang="ar-EG" sz="2200" dirty="0" smtClean="0">
                <a:solidFill>
                  <a:prstClr val="black"/>
                </a:solidFill>
                <a:latin typeface="+mn-lt"/>
              </a:rPr>
              <a:t> الرامية إلى التعجيل باستيعاب تقنيات الحد من الانبعاثات الكربونية، بما فيها كفاءة استخدام الطاقة، والطاقة المتجددة، والنقل المستدام</a:t>
            </a:r>
            <a:endParaRPr lang="es-ES" sz="2200" dirty="0">
              <a:solidFill>
                <a:prstClr val="black"/>
              </a:solidFill>
              <a:latin typeface="+mn-lt"/>
            </a:endParaRPr>
          </a:p>
          <a:p>
            <a:pPr eaLnBrk="1" fontAlgn="auto" hangingPunct="1">
              <a:spcBef>
                <a:spcPts val="0"/>
              </a:spcBef>
              <a:spcAft>
                <a:spcPts val="0"/>
              </a:spcAft>
              <a:defRPr/>
            </a:pPr>
            <a:endParaRPr lang="en-US" sz="22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endParaRPr lang="en-US" sz="2200" dirty="0" smtClean="0">
              <a:solidFill>
                <a:prstClr val="black"/>
              </a:solidFill>
              <a:latin typeface="+mn-lt"/>
            </a:endParaRPr>
          </a:p>
          <a:p>
            <a:pPr eaLnBrk="1" fontAlgn="auto" hangingPunct="1">
              <a:spcBef>
                <a:spcPts val="0"/>
              </a:spcBef>
              <a:spcAft>
                <a:spcPts val="0"/>
              </a:spcAft>
              <a:defRPr/>
            </a:pPr>
            <a:r>
              <a:rPr lang="en-US" sz="2400" dirty="0" smtClean="0">
                <a:solidFill>
                  <a:prstClr val="black"/>
                </a:solidFill>
                <a:latin typeface="+mn-lt"/>
              </a:rPr>
              <a:t>  </a:t>
            </a:r>
            <a:endParaRPr lang="en-US" sz="2400" dirty="0">
              <a:solidFill>
                <a:prstClr val="black"/>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76200" y="0"/>
            <a:ext cx="8915400" cy="152400"/>
          </a:xfrm>
        </p:spPr>
        <p:txBody>
          <a:bodyPr/>
          <a:lstStyle/>
          <a:p>
            <a:pPr eaLnBrk="1" hangingPunct="1"/>
            <a:r>
              <a:rPr lang="en-US" sz="3200" b="1" dirty="0" smtClean="0">
                <a:solidFill>
                  <a:srgbClr val="006600"/>
                </a:solidFill>
              </a:rPr>
              <a:t/>
            </a:r>
            <a:br>
              <a:rPr lang="en-US" sz="3200" b="1" dirty="0" smtClean="0">
                <a:solidFill>
                  <a:srgbClr val="006600"/>
                </a:solidFill>
              </a:rPr>
            </a:br>
            <a:r>
              <a:rPr lang="en-US" sz="3200" b="1" dirty="0">
                <a:solidFill>
                  <a:srgbClr val="006600"/>
                </a:solidFill>
              </a:rPr>
              <a:t/>
            </a:r>
            <a:br>
              <a:rPr lang="en-US" sz="3200" b="1" dirty="0">
                <a:solidFill>
                  <a:srgbClr val="006600"/>
                </a:solidFill>
              </a:rPr>
            </a:br>
            <a:endParaRPr lang="es-CO" sz="3200" b="1" dirty="0" smtClean="0">
              <a:solidFill>
                <a:srgbClr val="006600"/>
              </a:solidFill>
            </a:endParaRPr>
          </a:p>
        </p:txBody>
      </p:sp>
      <p:sp>
        <p:nvSpPr>
          <p:cNvPr id="5123" name="TextBox 48"/>
          <p:cNvSpPr txBox="1">
            <a:spLocks noChangeArrowheads="1"/>
          </p:cNvSpPr>
          <p:nvPr/>
        </p:nvSpPr>
        <p:spPr bwMode="auto">
          <a:xfrm>
            <a:off x="228601" y="990600"/>
            <a:ext cx="8686800" cy="4955203"/>
          </a:xfrm>
          <a:prstGeom prst="rect">
            <a:avLst/>
          </a:prstGeom>
          <a:noFill/>
          <a:ln>
            <a:noFill/>
          </a:ln>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lvl="0" algn="r" rtl="1" eaLnBrk="1" fontAlgn="auto" hangingPunct="1">
              <a:spcBef>
                <a:spcPts val="0"/>
              </a:spcBef>
              <a:spcAft>
                <a:spcPts val="0"/>
              </a:spcAft>
              <a:defRPr/>
            </a:pPr>
            <a:r>
              <a:rPr lang="ar-EG" sz="2400" dirty="0"/>
              <a:t>البرنامج الثاني: تطوير وعرض حزم سياسات مبتكرة ومبادرات </a:t>
            </a:r>
            <a:r>
              <a:rPr lang="ar-EG" sz="2400" dirty="0" smtClean="0"/>
              <a:t>سوقية من أجل تعزيز إيجاد طائفة جديدة من تحركات التخفيف من حدة الآثار</a:t>
            </a:r>
            <a:endParaRPr lang="en-US" sz="2400" dirty="0"/>
          </a:p>
          <a:p>
            <a:pPr eaLnBrk="1" fontAlgn="auto" hangingPunct="1">
              <a:spcBef>
                <a:spcPts val="0"/>
              </a:spcBef>
              <a:spcAft>
                <a:spcPts val="0"/>
              </a:spcAft>
              <a:defRPr/>
            </a:pPr>
            <a:endParaRPr lang="es-CO" sz="2400" dirty="0" smtClean="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latin typeface="+mj-lt"/>
              </a:rPr>
              <a:t>يساند هذا البرنامج بوجه خاص البلدان الساعية إلى تخفيف تولد الانبعاثات الكربونية في أُطُر سياساتها </a:t>
            </a:r>
            <a:r>
              <a:rPr lang="ar-EG" sz="2200" u="sng" dirty="0" smtClean="0">
                <a:latin typeface="+mj-lt"/>
              </a:rPr>
              <a:t>المتسقة مع نتائج اتصالاتها الوطنية</a:t>
            </a:r>
            <a:r>
              <a:rPr lang="ar-EG" sz="2200" dirty="0" smtClean="0">
                <a:latin typeface="+mj-lt"/>
              </a:rPr>
              <a:t>، وتقارير التحديث التي تصدر مرة كل سنتين، وغيرها من التقارير.</a:t>
            </a:r>
            <a:endParaRPr lang="en-US" sz="2200" dirty="0">
              <a:latin typeface="+mj-lt"/>
            </a:endParaRPr>
          </a:p>
          <a:p>
            <a:pPr marL="342900" indent="-342900" eaLnBrk="1" fontAlgn="auto" hangingPunct="1">
              <a:spcBef>
                <a:spcPts val="0"/>
              </a:spcBef>
              <a:spcAft>
                <a:spcPts val="0"/>
              </a:spcAft>
              <a:buFont typeface="Arial" pitchFamily="34" charset="0"/>
              <a:buChar char="•"/>
              <a:defRPr/>
            </a:pPr>
            <a:endParaRPr lang="en-US" sz="2200" dirty="0" smtClean="0">
              <a:solidFill>
                <a:srgbClr val="FF0000"/>
              </a:solidFill>
              <a:latin typeface="+mj-lt"/>
            </a:endParaRPr>
          </a:p>
          <a:p>
            <a:pPr marL="342900" indent="-342900" algn="r" rtl="1" eaLnBrk="1" fontAlgn="auto" hangingPunct="1">
              <a:spcBef>
                <a:spcPts val="0"/>
              </a:spcBef>
              <a:spcAft>
                <a:spcPts val="0"/>
              </a:spcAft>
              <a:buFont typeface="Arial" pitchFamily="34" charset="0"/>
              <a:buChar char="•"/>
              <a:defRPr/>
            </a:pPr>
            <a:r>
              <a:rPr lang="ar-EG" sz="2200" dirty="0" smtClean="0">
                <a:latin typeface="+mj-lt"/>
              </a:rPr>
              <a:t>يختبر الحوافز المبتكرة </a:t>
            </a:r>
            <a:r>
              <a:rPr lang="ar-EG" sz="2200" u="sng" dirty="0" smtClean="0">
                <a:latin typeface="+mj-lt"/>
              </a:rPr>
              <a:t>لتخفيضات الانبعاثات </a:t>
            </a:r>
            <a:r>
              <a:rPr lang="ar-EG" sz="2200" dirty="0" smtClean="0">
                <a:latin typeface="+mj-lt"/>
              </a:rPr>
              <a:t>اللاحقة استناداً إلى سيناريو خط الأساس المتفق عليه للانبعاثات (على مستوى القطاع، أو مستوي المدينة، أو مستوى الاقتصاد ككل)</a:t>
            </a:r>
            <a:endParaRPr lang="en-US" sz="2200" dirty="0" smtClean="0">
              <a:latin typeface="+mj-lt"/>
            </a:endParaRPr>
          </a:p>
          <a:p>
            <a:pPr marL="342900" indent="-342900" eaLnBrk="1" fontAlgn="auto" hangingPunct="1">
              <a:spcBef>
                <a:spcPts val="0"/>
              </a:spcBef>
              <a:spcAft>
                <a:spcPts val="0"/>
              </a:spcAft>
              <a:buFont typeface="Arial" pitchFamily="34" charset="0"/>
              <a:buChar char="•"/>
              <a:defRPr/>
            </a:pPr>
            <a:endParaRPr lang="en-US" sz="2200" dirty="0" smtClean="0">
              <a:solidFill>
                <a:srgbClr val="FF0000"/>
              </a:solidFill>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latin typeface="+mj-lt"/>
              </a:rPr>
              <a:t>الأدوات المالية التي لا </a:t>
            </a:r>
            <a:r>
              <a:rPr lang="ar-SA" sz="2200" dirty="0" smtClean="0">
                <a:latin typeface="+mj-lt"/>
              </a:rPr>
              <a:t>تعمل </a:t>
            </a:r>
            <a:r>
              <a:rPr lang="ar-EG" sz="2200" dirty="0" smtClean="0">
                <a:latin typeface="+mj-lt"/>
              </a:rPr>
              <a:t>مباشرة </a:t>
            </a:r>
            <a:r>
              <a:rPr lang="ar-SA" sz="2200" dirty="0" smtClean="0">
                <a:latin typeface="+mj-lt"/>
              </a:rPr>
              <a:t>على تجاوز المعوقات </a:t>
            </a:r>
            <a:r>
              <a:rPr lang="ar-EG" sz="2200" dirty="0" smtClean="0">
                <a:latin typeface="+mj-lt"/>
              </a:rPr>
              <a:t>التنظيمية</a:t>
            </a:r>
            <a:r>
              <a:rPr lang="ar-SA" sz="2200" dirty="0" smtClean="0">
                <a:latin typeface="+mj-lt"/>
              </a:rPr>
              <a:t> وتلك الخاصة بالسياسات</a:t>
            </a:r>
            <a:r>
              <a:rPr lang="ar-EG" sz="2200" dirty="0" smtClean="0">
                <a:latin typeface="+mj-lt"/>
              </a:rPr>
              <a:t>، بل </a:t>
            </a:r>
            <a:r>
              <a:rPr lang="ar-SA" sz="2200" dirty="0" smtClean="0">
                <a:latin typeface="+mj-lt"/>
              </a:rPr>
              <a:t>تعمل على تقاسم </a:t>
            </a:r>
            <a:r>
              <a:rPr lang="ar-EG" sz="2200" u="sng" dirty="0" smtClean="0">
                <a:latin typeface="+mj-lt"/>
              </a:rPr>
              <a:t>المخاطر التي يتحملها المستثمرون</a:t>
            </a:r>
            <a:r>
              <a:rPr lang="ar-SA" sz="2200" u="sng" dirty="0" smtClean="0">
                <a:latin typeface="+mj-lt"/>
              </a:rPr>
              <a:t> </a:t>
            </a:r>
            <a:r>
              <a:rPr lang="ar-SA" sz="2200" dirty="0" smtClean="0">
                <a:latin typeface="+mj-lt"/>
              </a:rPr>
              <a:t>مع الأطراف العامة </a:t>
            </a:r>
            <a:r>
              <a:rPr lang="ar-SA" sz="2200" u="sng" dirty="0" smtClean="0">
                <a:latin typeface="+mj-lt"/>
              </a:rPr>
              <a:t>الفاعلة</a:t>
            </a:r>
            <a:endParaRPr lang="en-US" sz="2200" dirty="0" smtClean="0">
              <a:solidFill>
                <a:prstClr val="black"/>
              </a:solidFill>
              <a:latin typeface="+mn-lt"/>
            </a:endParaRPr>
          </a:p>
          <a:p>
            <a:pPr eaLnBrk="1" fontAlgn="auto" hangingPunct="1">
              <a:spcBef>
                <a:spcPts val="0"/>
              </a:spcBef>
              <a:spcAft>
                <a:spcPts val="0"/>
              </a:spcAft>
              <a:defRPr/>
            </a:pPr>
            <a:r>
              <a:rPr lang="en-US" sz="2400" dirty="0" smtClean="0">
                <a:solidFill>
                  <a:prstClr val="black"/>
                </a:solidFill>
                <a:latin typeface="+mn-lt"/>
              </a:rPr>
              <a:t>  </a:t>
            </a:r>
            <a:endParaRPr lang="en-US" sz="2400" dirty="0">
              <a:solidFill>
                <a:prstClr val="black"/>
              </a:solidFill>
            </a:endParaRPr>
          </a:p>
        </p:txBody>
      </p:sp>
      <p:sp>
        <p:nvSpPr>
          <p:cNvPr id="4" name="Rectangle 2"/>
          <p:cNvSpPr txBox="1">
            <a:spLocks noChangeArrowheads="1"/>
          </p:cNvSpPr>
          <p:nvPr/>
        </p:nvSpPr>
        <p:spPr bwMode="auto">
          <a:xfrm rot="10800000" flipV="1">
            <a:off x="76200" y="228600"/>
            <a:ext cx="8915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kern="1200">
                <a:solidFill>
                  <a:srgbClr val="1F497D"/>
                </a:solidFill>
                <a:latin typeface="+mj-lt"/>
                <a:ea typeface="+mj-ea"/>
                <a:cs typeface="+mj-cs"/>
              </a:defRPr>
            </a:lvl1pPr>
            <a:lvl2pPr algn="ctr" rtl="0" eaLnBrk="0" fontAlgn="base" hangingPunct="0">
              <a:spcBef>
                <a:spcPct val="0"/>
              </a:spcBef>
              <a:spcAft>
                <a:spcPct val="0"/>
              </a:spcAft>
              <a:defRPr sz="4000">
                <a:solidFill>
                  <a:srgbClr val="1F497D"/>
                </a:solidFill>
                <a:latin typeface="Calibri" pitchFamily="34" charset="0"/>
              </a:defRPr>
            </a:lvl2pPr>
            <a:lvl3pPr algn="ctr" rtl="0" eaLnBrk="0" fontAlgn="base" hangingPunct="0">
              <a:spcBef>
                <a:spcPct val="0"/>
              </a:spcBef>
              <a:spcAft>
                <a:spcPct val="0"/>
              </a:spcAft>
              <a:defRPr sz="4000">
                <a:solidFill>
                  <a:srgbClr val="1F497D"/>
                </a:solidFill>
                <a:latin typeface="Calibri" pitchFamily="34" charset="0"/>
              </a:defRPr>
            </a:lvl3pPr>
            <a:lvl4pPr algn="ctr" rtl="0" eaLnBrk="0" fontAlgn="base" hangingPunct="0">
              <a:spcBef>
                <a:spcPct val="0"/>
              </a:spcBef>
              <a:spcAft>
                <a:spcPct val="0"/>
              </a:spcAft>
              <a:defRPr sz="4000">
                <a:solidFill>
                  <a:srgbClr val="1F497D"/>
                </a:solidFill>
                <a:latin typeface="Calibri" pitchFamily="34" charset="0"/>
              </a:defRPr>
            </a:lvl4pPr>
            <a:lvl5pPr algn="ctr" rtl="0" eaLnBrk="0" fontAlgn="base" hangingPunct="0">
              <a:spcBef>
                <a:spcPct val="0"/>
              </a:spcBef>
              <a:spcAft>
                <a:spcPct val="0"/>
              </a:spcAft>
              <a:defRPr sz="4000">
                <a:solidFill>
                  <a:srgbClr val="1F497D"/>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rtl="1" eaLnBrk="1" hangingPunct="1"/>
            <a:r>
              <a:rPr lang="es-CO" sz="3200" b="1" dirty="0" smtClean="0">
                <a:solidFill>
                  <a:srgbClr val="006600"/>
                </a:solidFill>
              </a:rPr>
              <a:t/>
            </a:r>
            <a:br>
              <a:rPr lang="es-CO" sz="3200" b="1" dirty="0" smtClean="0">
                <a:solidFill>
                  <a:srgbClr val="006600"/>
                </a:solidFill>
              </a:rPr>
            </a:br>
            <a:r>
              <a:rPr lang="ar-EG" sz="3200" b="1" dirty="0" smtClean="0">
                <a:solidFill>
                  <a:srgbClr val="006600"/>
                </a:solidFill>
              </a:rPr>
              <a:t>الهدف الأول - </a:t>
            </a:r>
            <a:r>
              <a:rPr lang="ar-EG" sz="2800" b="1" dirty="0" smtClean="0">
                <a:solidFill>
                  <a:srgbClr val="006600"/>
                </a:solidFill>
              </a:rPr>
              <a:t>التشجيع على الابتكار ونقل التكنولوجيا واتباع سياسات واستراتيجيات </a:t>
            </a:r>
            <a:r>
              <a:rPr lang="ar-SA" sz="2800" b="1" dirty="0" smtClean="0">
                <a:solidFill>
                  <a:srgbClr val="006600"/>
                </a:solidFill>
              </a:rPr>
              <a:t>داعمة</a:t>
            </a:r>
            <a:r>
              <a:rPr lang="ar-EG" sz="2800" b="1" dirty="0" smtClean="0">
                <a:solidFill>
                  <a:srgbClr val="006600"/>
                </a:solidFill>
              </a:rPr>
              <a:t/>
            </a:r>
            <a:br>
              <a:rPr lang="ar-EG" sz="2800" b="1" dirty="0" smtClean="0">
                <a:solidFill>
                  <a:srgbClr val="006600"/>
                </a:solidFill>
              </a:rPr>
            </a:br>
            <a:r>
              <a:rPr lang="en-US" sz="2800" b="1" dirty="0" smtClean="0">
                <a:solidFill>
                  <a:srgbClr val="006600"/>
                </a:solidFill>
              </a:rPr>
              <a:t/>
            </a:r>
            <a:br>
              <a:rPr lang="en-US" sz="2800" b="1" dirty="0" smtClean="0">
                <a:solidFill>
                  <a:srgbClr val="006600"/>
                </a:solidFill>
              </a:rPr>
            </a:br>
            <a:endParaRPr lang="es-CO" sz="2800" b="1" dirty="0" smtClean="0">
              <a:solidFill>
                <a:srgbClr val="006600"/>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76200" y="0"/>
            <a:ext cx="8915400" cy="914400"/>
          </a:xfrm>
        </p:spPr>
        <p:txBody>
          <a:bodyPr/>
          <a:lstStyle/>
          <a:p>
            <a:pPr rtl="1" eaLnBrk="1" hangingPunct="1"/>
            <a:r>
              <a:rPr lang="ar-EG" sz="2800" b="1" dirty="0">
                <a:solidFill>
                  <a:srgbClr val="006600"/>
                </a:solidFill>
              </a:rPr>
              <a:t>الهدف الثاني </a:t>
            </a:r>
            <a:r>
              <a:rPr lang="ar-EG" sz="2800" b="1" dirty="0" smtClean="0">
                <a:solidFill>
                  <a:srgbClr val="006600"/>
                </a:solidFill>
              </a:rPr>
              <a:t>– إبراز الآثار </a:t>
            </a:r>
            <a:r>
              <a:rPr lang="ar-EG" sz="2800" b="1" dirty="0">
                <a:solidFill>
                  <a:srgbClr val="006600"/>
                </a:solidFill>
              </a:rPr>
              <a:t>النظامية لبدائل تخفيف الآثار</a:t>
            </a:r>
            <a:br>
              <a:rPr lang="ar-EG" sz="2800" b="1" dirty="0">
                <a:solidFill>
                  <a:srgbClr val="006600"/>
                </a:solidFill>
              </a:rPr>
            </a:br>
            <a:endParaRPr lang="es-CO" sz="2800" b="1" dirty="0" smtClean="0">
              <a:solidFill>
                <a:srgbClr val="006600"/>
              </a:solidFill>
            </a:endParaRPr>
          </a:p>
        </p:txBody>
      </p:sp>
      <p:sp>
        <p:nvSpPr>
          <p:cNvPr id="5123" name="TextBox 48"/>
          <p:cNvSpPr txBox="1">
            <a:spLocks noChangeArrowheads="1"/>
          </p:cNvSpPr>
          <p:nvPr/>
        </p:nvSpPr>
        <p:spPr bwMode="auto">
          <a:xfrm>
            <a:off x="356191" y="1143000"/>
            <a:ext cx="8330609" cy="4247317"/>
          </a:xfrm>
          <a:prstGeom prst="rect">
            <a:avLst/>
          </a:prstGeom>
          <a:noFill/>
          <a:ln>
            <a:noFill/>
          </a:ln>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fontAlgn="auto" hangingPunct="1">
              <a:spcBef>
                <a:spcPts val="0"/>
              </a:spcBef>
              <a:spcAft>
                <a:spcPts val="0"/>
              </a:spcAft>
              <a:defRPr/>
            </a:pPr>
            <a:r>
              <a:rPr lang="ar-EG" sz="2400" u="sng" dirty="0" smtClean="0">
                <a:solidFill>
                  <a:prstClr val="black"/>
                </a:solidFill>
                <a:latin typeface="+mn-lt"/>
              </a:rPr>
              <a:t>البرنامج الثالث: </a:t>
            </a:r>
            <a:r>
              <a:rPr lang="ar-EG" sz="2400" dirty="0" smtClean="0">
                <a:solidFill>
                  <a:prstClr val="black"/>
                </a:solidFill>
                <a:latin typeface="+mn-lt"/>
              </a:rPr>
              <a:t>التشجيع على وضع أنظمة متكاملة للحد من الانبعاثات الكربونية بالمناطق الحضرية</a:t>
            </a:r>
            <a:endParaRPr lang="en-US" sz="2400" dirty="0" smtClean="0">
              <a:solidFill>
                <a:prstClr val="black"/>
              </a:solidFill>
              <a:latin typeface="+mn-lt"/>
            </a:endParaRPr>
          </a:p>
          <a:p>
            <a:pPr eaLnBrk="1" fontAlgn="auto" hangingPunct="1">
              <a:spcBef>
                <a:spcPts val="0"/>
              </a:spcBef>
              <a:spcAft>
                <a:spcPts val="0"/>
              </a:spcAft>
              <a:defRPr/>
            </a:pPr>
            <a:endParaRPr lang="en-US" sz="2400" dirty="0" smtClean="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solidFill>
                  <a:prstClr val="black"/>
                </a:solidFill>
                <a:latin typeface="+mn-lt"/>
              </a:rPr>
              <a:t>مساندة المبادرات التي تحمل </a:t>
            </a:r>
            <a:r>
              <a:rPr lang="ar-SA" sz="2200" dirty="0" smtClean="0">
                <a:solidFill>
                  <a:prstClr val="black"/>
                </a:solidFill>
                <a:latin typeface="+mn-lt"/>
              </a:rPr>
              <a:t>بصمة </a:t>
            </a:r>
            <a:r>
              <a:rPr lang="ar-EG" sz="2200" dirty="0" smtClean="0">
                <a:solidFill>
                  <a:prstClr val="black"/>
                </a:solidFill>
                <a:latin typeface="+mn-lt"/>
              </a:rPr>
              <a:t>التجديد السادس لموارد </a:t>
            </a:r>
            <a:r>
              <a:rPr lang="ar-EG" sz="2200" dirty="0" smtClean="0">
                <a:solidFill>
                  <a:prstClr val="black"/>
                </a:solidFill>
                <a:latin typeface="+mn-lt"/>
              </a:rPr>
              <a:t>المرفق  </a:t>
            </a:r>
            <a:r>
              <a:rPr lang="ar-EG" sz="2200" dirty="0" smtClean="0">
                <a:solidFill>
                  <a:prstClr val="black"/>
                </a:solidFill>
                <a:latin typeface="+mn-lt"/>
              </a:rPr>
              <a:t>فيما يتعلق باستدامة المدن</a:t>
            </a:r>
            <a:endParaRPr lang="en-US" sz="2200" dirty="0" smtClean="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endParaRPr lang="en-US" sz="2200" dirty="0" smtClean="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solidFill>
                  <a:prstClr val="black"/>
                </a:solidFill>
                <a:latin typeface="+mn-lt"/>
              </a:rPr>
              <a:t>التركيز على المشروعات الحضرية التي تنطوي على </a:t>
            </a:r>
            <a:r>
              <a:rPr lang="ar-EG" sz="2200" u="sng" dirty="0" smtClean="0">
                <a:solidFill>
                  <a:prstClr val="black"/>
                </a:solidFill>
                <a:latin typeface="+mn-lt"/>
              </a:rPr>
              <a:t>إمكانيات ملموسة لتخفيف آثار تغير المناخ</a:t>
            </a:r>
            <a:r>
              <a:rPr lang="ar-EG" sz="2200" dirty="0" smtClean="0">
                <a:solidFill>
                  <a:prstClr val="black"/>
                </a:solidFill>
                <a:latin typeface="+mn-lt"/>
              </a:rPr>
              <a:t>، وذلك لمساعدة المدن على التحول باتجاه التنمية الحضرية قليلة الانبعاثات</a:t>
            </a:r>
            <a:endParaRPr lang="en-US" sz="2200" dirty="0" smtClean="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endParaRPr lang="en-US" sz="2200" dirty="0" smtClean="0">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latin typeface="+mn-lt"/>
              </a:rPr>
              <a:t>تشجيع </a:t>
            </a:r>
            <a:r>
              <a:rPr lang="ar-EG" sz="2200" u="sng" dirty="0" smtClean="0">
                <a:latin typeface="+mn-lt"/>
              </a:rPr>
              <a:t>ممارسات الإنتاج والاستهلاك المستدامة </a:t>
            </a:r>
            <a:r>
              <a:rPr lang="ar-EG" sz="2200" dirty="0" smtClean="0">
                <a:latin typeface="+mn-lt"/>
              </a:rPr>
              <a:t>لفك الارتباط بين النمو الحضري واستهلاك الموارد (بالحد من استخدام الملوثات العضوية الثابتة، وانبعاثات الميثان، والزئبق، والرصاص، والنفايات الإلكترونية)</a:t>
            </a:r>
            <a:endParaRPr lang="en-US" sz="2400" dirty="0">
              <a:solidFill>
                <a:prstClr val="black"/>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117475" y="0"/>
            <a:ext cx="8915400" cy="914400"/>
          </a:xfrm>
        </p:spPr>
        <p:txBody>
          <a:bodyPr/>
          <a:lstStyle/>
          <a:p>
            <a:pPr rtl="1" eaLnBrk="1" hangingPunct="1"/>
            <a:r>
              <a:rPr lang="ar-EG" sz="2800" b="1" dirty="0">
                <a:solidFill>
                  <a:srgbClr val="006600"/>
                </a:solidFill>
              </a:rPr>
              <a:t>الهدف الثاني – إبراز الآثار النظامية لبدائل تخفيف </a:t>
            </a:r>
            <a:r>
              <a:rPr lang="ar-EG" sz="2800" b="1" dirty="0" smtClean="0">
                <a:solidFill>
                  <a:srgbClr val="006600"/>
                </a:solidFill>
              </a:rPr>
              <a:t>الآثار</a:t>
            </a:r>
            <a:endParaRPr lang="es-CO" sz="2800" b="1" dirty="0" smtClean="0">
              <a:solidFill>
                <a:srgbClr val="006600"/>
              </a:solidFill>
            </a:endParaRPr>
          </a:p>
        </p:txBody>
      </p:sp>
      <p:sp>
        <p:nvSpPr>
          <p:cNvPr id="5123" name="TextBox 48"/>
          <p:cNvSpPr txBox="1">
            <a:spLocks noChangeArrowheads="1"/>
          </p:cNvSpPr>
          <p:nvPr/>
        </p:nvSpPr>
        <p:spPr bwMode="auto">
          <a:xfrm>
            <a:off x="193675" y="914400"/>
            <a:ext cx="8763000" cy="4308872"/>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lvl="0" algn="r" rtl="1" eaLnBrk="1" fontAlgn="auto" hangingPunct="1">
              <a:spcBef>
                <a:spcPts val="0"/>
              </a:spcBef>
              <a:spcAft>
                <a:spcPts val="0"/>
              </a:spcAft>
              <a:defRPr/>
            </a:pPr>
            <a:r>
              <a:rPr lang="ar-EG" sz="2400" u="sng" dirty="0"/>
              <a:t>البرنامج </a:t>
            </a:r>
            <a:r>
              <a:rPr lang="ar-EG" sz="2400" u="sng" dirty="0" smtClean="0"/>
              <a:t>الرابع: </a:t>
            </a:r>
            <a:r>
              <a:rPr lang="ar-EG" sz="2400" dirty="0"/>
              <a:t>التشجيع على الحفاظ على البيئة وتعزيز المخزونات الكربونية بالغابات وغيرها من استخدامات الأرض، ومساندة الزراعة الملائمة للمناخ</a:t>
            </a:r>
            <a:endParaRPr lang="en-US" sz="2400" dirty="0"/>
          </a:p>
          <a:p>
            <a:pPr algn="r" rtl="1" eaLnBrk="1" fontAlgn="auto" hangingPunct="1">
              <a:spcBef>
                <a:spcPts val="0"/>
              </a:spcBef>
              <a:spcAft>
                <a:spcPts val="0"/>
              </a:spcAft>
              <a:defRPr/>
            </a:pPr>
            <a:r>
              <a:rPr lang="en-US" sz="2400" dirty="0" smtClean="0">
                <a:solidFill>
                  <a:prstClr val="black"/>
                </a:solidFill>
                <a:latin typeface="+mn-lt"/>
              </a:rPr>
              <a:t> </a:t>
            </a:r>
          </a:p>
          <a:p>
            <a:pPr algn="r" rtl="1" eaLnBrk="1" fontAlgn="auto" hangingPunct="1">
              <a:spcBef>
                <a:spcPts val="0"/>
              </a:spcBef>
              <a:spcAft>
                <a:spcPts val="0"/>
              </a:spcAft>
              <a:defRPr/>
            </a:pPr>
            <a:endParaRPr lang="en-US" sz="2400" dirty="0" smtClean="0">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latin typeface="+mn-lt"/>
              </a:rPr>
              <a:t>مساندة مشروعات </a:t>
            </a:r>
            <a:r>
              <a:rPr lang="ar-EG" sz="2200" u="sng" dirty="0" smtClean="0">
                <a:latin typeface="+mn-lt"/>
              </a:rPr>
              <a:t>استخدام الأراضي، والحراجة، والزراعة </a:t>
            </a:r>
            <a:r>
              <a:rPr lang="ar-EG" sz="2200" dirty="0" smtClean="0">
                <a:latin typeface="+mn-lt"/>
              </a:rPr>
              <a:t>التي تخفف بدرجة ملموسة من آثار تغير المناخ (بما في ذل</a:t>
            </a:r>
            <a:r>
              <a:rPr lang="ar-SA" sz="2200" dirty="0" smtClean="0">
                <a:latin typeface="+mn-lt"/>
              </a:rPr>
              <a:t>ك </a:t>
            </a:r>
            <a:r>
              <a:rPr lang="ar-EG" sz="2200" dirty="0" smtClean="0">
                <a:latin typeface="+mn-lt"/>
              </a:rPr>
              <a:t>ممارسات </a:t>
            </a:r>
            <a:r>
              <a:rPr lang="ar-EG" sz="2200" dirty="0" err="1" smtClean="0">
                <a:latin typeface="+mn-lt"/>
              </a:rPr>
              <a:t>الإدار</a:t>
            </a:r>
            <a:r>
              <a:rPr lang="ar-SA" sz="2200" dirty="0" smtClean="0">
                <a:latin typeface="+mn-lt"/>
              </a:rPr>
              <a:t>ة</a:t>
            </a:r>
            <a:r>
              <a:rPr lang="ar-EG" sz="2200" dirty="0" smtClean="0">
                <a:latin typeface="+mn-lt"/>
              </a:rPr>
              <a:t> من جانب المجتمعات المحلية)</a:t>
            </a:r>
            <a:endParaRPr lang="en-US" sz="2200" dirty="0" smtClean="0">
              <a:latin typeface="+mn-lt"/>
            </a:endParaRPr>
          </a:p>
          <a:p>
            <a:pPr marL="342900" indent="-342900" algn="r" rtl="1" eaLnBrk="1" fontAlgn="auto" hangingPunct="1">
              <a:spcBef>
                <a:spcPts val="0"/>
              </a:spcBef>
              <a:spcAft>
                <a:spcPts val="0"/>
              </a:spcAft>
              <a:buFont typeface="Arial" pitchFamily="34" charset="0"/>
              <a:buChar char="•"/>
              <a:defRPr/>
            </a:pPr>
            <a:endParaRPr lang="en-US" sz="2200" dirty="0" smtClean="0">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latin typeface="+mn-lt"/>
              </a:rPr>
              <a:t>الاستمرار في تخفيض انبعاثات ثاني أكسيد الكربون وعزله من قطاعي الزراعة والحراجة، ويشمل ذلك أنشطة استهد</a:t>
            </a:r>
            <a:r>
              <a:rPr lang="ar-SA" sz="2200" dirty="0" smtClean="0">
                <a:latin typeface="+mn-lt"/>
              </a:rPr>
              <a:t>ا</a:t>
            </a:r>
            <a:r>
              <a:rPr lang="ar-EG" sz="2200" dirty="0" smtClean="0">
                <a:latin typeface="+mn-lt"/>
              </a:rPr>
              <a:t>ف انبعاثات الميثان وأكسيد النيتروز.</a:t>
            </a:r>
            <a:endParaRPr lang="en-US" sz="2200" dirty="0" smtClean="0">
              <a:latin typeface="+mn-lt"/>
            </a:endParaRPr>
          </a:p>
          <a:p>
            <a:pPr marL="342900" indent="-342900" algn="r" rtl="1" eaLnBrk="1" fontAlgn="auto" hangingPunct="1">
              <a:spcBef>
                <a:spcPts val="0"/>
              </a:spcBef>
              <a:spcAft>
                <a:spcPts val="0"/>
              </a:spcAft>
              <a:buFont typeface="Arial" pitchFamily="34" charset="0"/>
              <a:buChar char="•"/>
              <a:defRPr/>
            </a:pPr>
            <a:endParaRPr lang="en-US" sz="2200" dirty="0" smtClean="0">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latin typeface="+mn-lt"/>
              </a:rPr>
              <a:t>التركيز على زراعة الغابات لأن الزراعة هي أكبر دافع لإزالة الغابات على مستوى العالم.</a:t>
            </a:r>
            <a:endParaRPr lang="en-US" sz="2200" dirty="0" smtClean="0">
              <a:latin typeface="+mn-lt"/>
            </a:endParaRPr>
          </a:p>
          <a:p>
            <a:pPr eaLnBrk="1" fontAlgn="auto" hangingPunct="1">
              <a:spcBef>
                <a:spcPts val="0"/>
              </a:spcBef>
              <a:spcAft>
                <a:spcPts val="0"/>
              </a:spcAft>
              <a:defRPr/>
            </a:pPr>
            <a:r>
              <a:rPr lang="en-US" sz="2400" dirty="0" smtClean="0">
                <a:solidFill>
                  <a:prstClr val="black"/>
                </a:solidFill>
                <a:latin typeface="+mn-lt"/>
              </a:rPr>
              <a:t>  </a:t>
            </a:r>
            <a:endParaRPr lang="en-US" sz="2400" dirty="0">
              <a:solidFill>
                <a:prstClr val="black"/>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214313" y="152400"/>
            <a:ext cx="8929687" cy="1447800"/>
          </a:xfrm>
        </p:spPr>
        <p:txBody>
          <a:bodyPr/>
          <a:lstStyle/>
          <a:p>
            <a:pPr rtl="1" eaLnBrk="1" hangingPunct="1"/>
            <a:r>
              <a:rPr lang="es-CO" sz="3200" b="1" dirty="0" smtClean="0">
                <a:solidFill>
                  <a:srgbClr val="006600"/>
                </a:solidFill>
              </a:rPr>
              <a:t/>
            </a:r>
            <a:br>
              <a:rPr lang="es-CO" sz="3200" b="1" dirty="0" smtClean="0">
                <a:solidFill>
                  <a:srgbClr val="006600"/>
                </a:solidFill>
              </a:rPr>
            </a:br>
            <a:r>
              <a:rPr lang="ar-EG" sz="3200" b="1" dirty="0">
                <a:solidFill>
                  <a:srgbClr val="006600"/>
                </a:solidFill>
              </a:rPr>
              <a:t>الهدف الثالث </a:t>
            </a:r>
            <a:r>
              <a:rPr lang="ar-EG" sz="3200" b="1" dirty="0" smtClean="0">
                <a:solidFill>
                  <a:srgbClr val="006600"/>
                </a:solidFill>
              </a:rPr>
              <a:t>- تعزيز </a:t>
            </a:r>
            <a:r>
              <a:rPr lang="ar-EG" sz="3200" b="1" dirty="0">
                <a:solidFill>
                  <a:srgbClr val="006600"/>
                </a:solidFill>
              </a:rPr>
              <a:t>الأوضاع المواتية لترشيد الاهتمام بتخفيف آثار تغير المناخ</a:t>
            </a:r>
            <a:br>
              <a:rPr lang="ar-EG" sz="3200" b="1" dirty="0">
                <a:solidFill>
                  <a:srgbClr val="006600"/>
                </a:solidFill>
              </a:rPr>
            </a:br>
            <a:endParaRPr lang="es-CO" sz="3200" b="1" dirty="0" smtClean="0">
              <a:solidFill>
                <a:srgbClr val="006600"/>
              </a:solidFill>
            </a:endParaRPr>
          </a:p>
        </p:txBody>
      </p:sp>
      <p:sp>
        <p:nvSpPr>
          <p:cNvPr id="5123" name="TextBox 48"/>
          <p:cNvSpPr txBox="1">
            <a:spLocks noChangeArrowheads="1"/>
          </p:cNvSpPr>
          <p:nvPr/>
        </p:nvSpPr>
        <p:spPr bwMode="auto">
          <a:xfrm>
            <a:off x="228600" y="1752600"/>
            <a:ext cx="8763000" cy="3046988"/>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fontAlgn="auto" hangingPunct="1">
              <a:spcBef>
                <a:spcPts val="0"/>
              </a:spcBef>
              <a:spcAft>
                <a:spcPts val="0"/>
              </a:spcAft>
              <a:defRPr/>
            </a:pPr>
            <a:r>
              <a:rPr lang="ar-EG" sz="2400" u="sng" dirty="0" smtClean="0">
                <a:solidFill>
                  <a:prstClr val="black"/>
                </a:solidFill>
                <a:latin typeface="+mn-lt"/>
              </a:rPr>
              <a:t>البرنامج الخامس</a:t>
            </a:r>
            <a:r>
              <a:rPr lang="ar-EG" sz="2400" u="sng" dirty="0">
                <a:solidFill>
                  <a:prstClr val="black"/>
                </a:solidFill>
                <a:latin typeface="+mn-lt"/>
              </a:rPr>
              <a:t>:</a:t>
            </a:r>
            <a:r>
              <a:rPr lang="ar-EG" sz="2400" dirty="0">
                <a:solidFill>
                  <a:prstClr val="black"/>
                </a:solidFill>
                <a:latin typeface="+mn-lt"/>
              </a:rPr>
              <a:t> دمج نتائج التزامات الاتفاقية وأنشطة التمكين في صلب إجراءات التخطيط الوطنية وأهداف تخفيف آثار تغير المناخ</a:t>
            </a:r>
          </a:p>
          <a:p>
            <a:pPr algn="r" rtl="1" eaLnBrk="1" fontAlgn="auto" hangingPunct="1">
              <a:spcBef>
                <a:spcPts val="0"/>
              </a:spcBef>
              <a:spcAft>
                <a:spcPts val="0"/>
              </a:spcAft>
              <a:defRPr/>
            </a:pPr>
            <a:endParaRPr lang="es-CO" sz="2400" dirty="0" smtClean="0">
              <a:solidFill>
                <a:prstClr val="black"/>
              </a:solidFill>
              <a:latin typeface="+mn-lt"/>
            </a:endParaRPr>
          </a:p>
          <a:p>
            <a:pPr marL="342900" indent="-342900" algn="r" rtl="1" eaLnBrk="1" fontAlgn="auto" hangingPunct="1">
              <a:spcBef>
                <a:spcPts val="0"/>
              </a:spcBef>
              <a:spcAft>
                <a:spcPts val="0"/>
              </a:spcAft>
              <a:buFont typeface="Arial" pitchFamily="34" charset="0"/>
              <a:buChar char="•"/>
              <a:defRPr/>
            </a:pPr>
            <a:r>
              <a:rPr lang="ar-EG" sz="2200" dirty="0" smtClean="0">
                <a:latin typeface="+mn-lt"/>
              </a:rPr>
              <a:t>مساعدة البلدان في إعداد تقييمات الاحتياجات </a:t>
            </a:r>
            <a:r>
              <a:rPr lang="ar-EG" sz="2200" dirty="0">
                <a:latin typeface="+mn-lt"/>
              </a:rPr>
              <a:t>التكنولوجية، وتقارير التحديث التي تصدر مرة كل </a:t>
            </a:r>
            <a:r>
              <a:rPr lang="ar-EG" sz="2200" dirty="0" smtClean="0">
                <a:latin typeface="+mn-lt"/>
              </a:rPr>
              <a:t>سنتين، فضلاً عن تنفيذ إجراءات التخفيف الملائمة وطنياً</a:t>
            </a:r>
            <a:endParaRPr lang="es-CO" sz="2200" dirty="0" smtClean="0">
              <a:latin typeface="+mn-lt"/>
            </a:endParaRPr>
          </a:p>
          <a:p>
            <a:pPr marL="342900" indent="-342900" algn="r" rtl="1" eaLnBrk="1" fontAlgn="auto" hangingPunct="1">
              <a:spcBef>
                <a:spcPts val="0"/>
              </a:spcBef>
              <a:spcAft>
                <a:spcPts val="0"/>
              </a:spcAft>
              <a:buFont typeface="Arial" pitchFamily="34" charset="0"/>
              <a:buChar char="•"/>
              <a:defRPr/>
            </a:pPr>
            <a:endParaRPr lang="es-CO" sz="2200" dirty="0" smtClean="0">
              <a:latin typeface="+mn-lt"/>
            </a:endParaRPr>
          </a:p>
          <a:p>
            <a:pPr lvl="1" indent="0" algn="r" rtl="1" eaLnBrk="1" fontAlgn="auto" hangingPunct="1">
              <a:spcBef>
                <a:spcPts val="0"/>
              </a:spcBef>
              <a:spcAft>
                <a:spcPts val="0"/>
              </a:spcAft>
              <a:defRPr/>
            </a:pPr>
            <a:r>
              <a:rPr lang="ar-EG" dirty="0" smtClean="0">
                <a:latin typeface="+mn-lt"/>
              </a:rPr>
              <a:t>إجراءات التخفيف الملائمة وطنياً: هي حزمة سياسات وإجراءات تنتهجها البلدان لتخفيض انبعاث الغازات المسببة للاحتباس الحراري. ويمكن لكل بلد أن يقوم بإجراءات مختلفة تلائمه على أساس من المساواة ووفق المسؤوليات المشتركة وإن كانت متمايزة والقدرات ذات الصلة. </a:t>
            </a:r>
            <a:endParaRPr lang="es-CO" dirty="0" smtClean="0">
              <a:latin typeface="+mn-lt"/>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4588</TotalTime>
  <Words>2143</Words>
  <Application>Microsoft Office PowerPoint</Application>
  <PresentationFormat>On-screen Show (4:3)</PresentationFormat>
  <Paragraphs>178</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1_Office Theme</vt:lpstr>
      <vt:lpstr>PowerPoint Presentation</vt:lpstr>
      <vt:lpstr>تخفيف آثار تغير المناخ</vt:lpstr>
      <vt:lpstr>القيمة الفريدة للمرفق  بالنسبة للتمويل المناخي</vt:lpstr>
      <vt:lpstr>استراتيجية تخفيف آثار تغير المناخ المقترحة للتجديد السادس لموارد المرفق </vt:lpstr>
      <vt:lpstr> الهدف الأول - التشجيع على الابتكار ونقل التكنولوجيا واتباع سياسات واستراتيجيات مساندة  </vt:lpstr>
      <vt:lpstr>  </vt:lpstr>
      <vt:lpstr>الهدف الثاني – إبراز الآثار النظامية لبدائل تخفيف الآثار </vt:lpstr>
      <vt:lpstr>الهدف الثاني – إبراز الآثار النظامية لبدائل تخفيف الآثار</vt:lpstr>
      <vt:lpstr> الهدف الثالث - تعزيز الأوضاع المواتية لترشيد الاهتمام بتخفيف آثار تغير المناخ </vt:lpstr>
      <vt:lpstr> ما هي أوجه الاختلاف بين استراتيجيات التجديد الخامس والتجديد السادس؟</vt:lpstr>
      <vt:lpstr>الكيماويات والنفايات</vt:lpstr>
      <vt:lpstr>PowerPoint Presentation</vt:lpstr>
      <vt:lpstr>الهدف طويل الأمد</vt:lpstr>
      <vt:lpstr>الهدف الأول: التشجيع على إيجاد الأوضاع والأدوات والبيئة المواتية لإدارة الكيماويات والنفايات الضارة</vt:lpstr>
      <vt:lpstr>الهدف الأول: التشجيع على إيجاد الأوضاع والأدوات والبيئة المواتية لإدارة الكيماويات والنفايات الضارة</vt:lpstr>
      <vt:lpstr>الهدف الثاني: الحد من انتشار الكيماويات والنفايات</vt:lpstr>
      <vt:lpstr> الهدف الثاني: الحد من انتشار الكيماويات والنفايات </vt:lpstr>
      <vt:lpstr> الهدف الثالث: مساندة البلدان الأقل تنمية ودول الجزر الصغيرة النامية في اتخاذ إجراءات بشأن الكيماويات والنفايات الضارة</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Thomas Zimsky</dc:creator>
  <cp:lastModifiedBy>Abeer Mohammed Abdul Kad Al Dagestani</cp:lastModifiedBy>
  <cp:revision>227</cp:revision>
  <cp:lastPrinted>2013-08-29T17:49:05Z</cp:lastPrinted>
  <dcterms:created xsi:type="dcterms:W3CDTF">2013-04-08T16:30:17Z</dcterms:created>
  <dcterms:modified xsi:type="dcterms:W3CDTF">2013-12-09T22:07:10Z</dcterms:modified>
</cp:coreProperties>
</file>