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9" r:id="rId2"/>
    <p:sldId id="312" r:id="rId3"/>
    <p:sldId id="314" r:id="rId4"/>
    <p:sldId id="315" r:id="rId5"/>
    <p:sldId id="306" r:id="rId6"/>
    <p:sldId id="307" r:id="rId7"/>
    <p:sldId id="310" r:id="rId8"/>
    <p:sldId id="298" r:id="rId9"/>
    <p:sldId id="300" r:id="rId10"/>
    <p:sldId id="301" r:id="rId11"/>
    <p:sldId id="302" r:id="rId12"/>
    <p:sldId id="30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3782" autoAdjust="0"/>
  </p:normalViewPr>
  <p:slideViewPr>
    <p:cSldViewPr>
      <p:cViewPr varScale="1">
        <p:scale>
          <a:sx n="91" d="100"/>
          <a:sy n="91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80" d="100"/>
          <a:sy n="80" d="100"/>
        </p:scale>
        <p:origin x="-1502" y="200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91E06C-92C1-4178-8214-BA1595026DD1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6773350-2664-4200-8A06-9D19B336DAD4}">
      <dgm:prSet phldrT="[Text]" custT="1"/>
      <dgm:spPr/>
      <dgm:t>
        <a:bodyPr/>
        <a:lstStyle/>
        <a:p>
          <a:r>
            <a:rPr lang="en-US" sz="2200" dirty="0" smtClean="0"/>
            <a:t>1</a:t>
          </a:r>
          <a:r>
            <a:rPr lang="fr-FR" sz="2200" dirty="0" smtClean="0"/>
            <a:t>. Faciliter l'innovation et le transfert de technologie</a:t>
          </a:r>
          <a:endParaRPr lang="en-US" sz="2200" dirty="0"/>
        </a:p>
      </dgm:t>
    </dgm:pt>
    <dgm:pt modelId="{3D12B6CB-2B0F-40F9-BE83-456F8598B52B}" type="parTrans" cxnId="{095CDB0F-25A1-4329-B60A-51E8C09304BC}">
      <dgm:prSet/>
      <dgm:spPr/>
      <dgm:t>
        <a:bodyPr/>
        <a:lstStyle/>
        <a:p>
          <a:endParaRPr lang="en-US"/>
        </a:p>
      </dgm:t>
    </dgm:pt>
    <dgm:pt modelId="{F18D094F-2F7F-4FB0-9C7A-EE46D71FA4B0}" type="sibTrans" cxnId="{095CDB0F-25A1-4329-B60A-51E8C09304BC}">
      <dgm:prSet/>
      <dgm:spPr/>
      <dgm:t>
        <a:bodyPr/>
        <a:lstStyle/>
        <a:p>
          <a:endParaRPr lang="en-US"/>
        </a:p>
      </dgm:t>
    </dgm:pt>
    <dgm:pt modelId="{E78AFEA7-8A11-492A-81F3-68E4C93A9DE7}">
      <dgm:prSet phldrT="[Text]" custT="1"/>
      <dgm:spPr/>
      <dgm:t>
        <a:bodyPr/>
        <a:lstStyle/>
        <a:p>
          <a:r>
            <a:rPr lang="en-US" sz="2200" dirty="0" smtClean="0"/>
            <a:t>2. </a:t>
          </a:r>
          <a:r>
            <a:rPr lang="fr-FR" sz="2200" dirty="0" smtClean="0"/>
            <a:t>Catalyser les impacts systémiques grâce à des initiatives multifocales et synergiques</a:t>
          </a:r>
          <a:endParaRPr lang="en-US" sz="2200" dirty="0"/>
        </a:p>
      </dgm:t>
    </dgm:pt>
    <dgm:pt modelId="{D751C209-5851-429C-A6A3-20C2DEECBA92}" type="parTrans" cxnId="{CED3A653-E19E-4527-A9CC-54E41285C655}">
      <dgm:prSet/>
      <dgm:spPr/>
      <dgm:t>
        <a:bodyPr/>
        <a:lstStyle/>
        <a:p>
          <a:endParaRPr lang="en-US"/>
        </a:p>
      </dgm:t>
    </dgm:pt>
    <dgm:pt modelId="{090B8515-33C6-466B-8E6F-F616B0E69194}" type="sibTrans" cxnId="{CED3A653-E19E-4527-A9CC-54E41285C655}">
      <dgm:prSet/>
      <dgm:spPr/>
      <dgm:t>
        <a:bodyPr/>
        <a:lstStyle/>
        <a:p>
          <a:endParaRPr lang="en-US"/>
        </a:p>
      </dgm:t>
    </dgm:pt>
    <dgm:pt modelId="{8B7B5BFF-5A50-4AD6-8E1D-3C137488CF12}">
      <dgm:prSet phldrT="[Text]" custT="1"/>
      <dgm:spPr/>
      <dgm:t>
        <a:bodyPr/>
        <a:lstStyle/>
        <a:p>
          <a:r>
            <a:rPr lang="fr-FR" sz="2200" dirty="0" smtClean="0"/>
            <a:t>3. S'appuyant sur les obligations des conventions pour le rapport et l'évaluation en vue d'intégration</a:t>
          </a:r>
          <a:endParaRPr lang="en-US" sz="2200" dirty="0"/>
        </a:p>
      </dgm:t>
    </dgm:pt>
    <dgm:pt modelId="{329361F4-168D-4DBD-8EFC-E208C5718403}" type="parTrans" cxnId="{A7A12492-6070-4A16-91B3-3CE4CA023443}">
      <dgm:prSet/>
      <dgm:spPr/>
      <dgm:t>
        <a:bodyPr/>
        <a:lstStyle/>
        <a:p>
          <a:endParaRPr lang="en-US"/>
        </a:p>
      </dgm:t>
    </dgm:pt>
    <dgm:pt modelId="{BA38103F-3721-4613-A8F8-19B7218AABFF}" type="sibTrans" cxnId="{A7A12492-6070-4A16-91B3-3CE4CA023443}">
      <dgm:prSet/>
      <dgm:spPr/>
      <dgm:t>
        <a:bodyPr/>
        <a:lstStyle/>
        <a:p>
          <a:endParaRPr lang="en-US"/>
        </a:p>
      </dgm:t>
    </dgm:pt>
    <dgm:pt modelId="{060013FB-E4DB-43AC-AADD-88F08A9ED101}" type="pres">
      <dgm:prSet presAssocID="{B791E06C-92C1-4178-8214-BA1595026DD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C899AD5-7E39-44DC-B0F1-D99267A5A79A}" type="pres">
      <dgm:prSet presAssocID="{36773350-2664-4200-8A06-9D19B336DAD4}" presName="Accent1" presStyleCnt="0"/>
      <dgm:spPr/>
    </dgm:pt>
    <dgm:pt modelId="{8855E326-854E-4176-ABDC-A19C6F3FB271}" type="pres">
      <dgm:prSet presAssocID="{36773350-2664-4200-8A06-9D19B336DAD4}" presName="Accent" presStyleLbl="node1" presStyleIdx="0" presStyleCnt="3" custAng="434514" custLinFactNeighborX="25533" custLinFactNeighborY="-17233"/>
      <dgm:spPr/>
    </dgm:pt>
    <dgm:pt modelId="{FB67A469-AFDD-4174-B38F-8AC05E3F0E4E}" type="pres">
      <dgm:prSet presAssocID="{36773350-2664-4200-8A06-9D19B336DAD4}" presName="Parent1" presStyleLbl="revTx" presStyleIdx="0" presStyleCnt="3" custScaleX="237929" custLinFactX="-41685" custLinFactNeighborX="-100000" custLinFactNeighborY="-878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6B87B-5AAD-4640-917F-F557B458F8D7}" type="pres">
      <dgm:prSet presAssocID="{E78AFEA7-8A11-492A-81F3-68E4C93A9DE7}" presName="Accent2" presStyleCnt="0"/>
      <dgm:spPr/>
    </dgm:pt>
    <dgm:pt modelId="{DA5A6F3B-76EF-463D-8008-CF6FA061693A}" type="pres">
      <dgm:prSet presAssocID="{E78AFEA7-8A11-492A-81F3-68E4C93A9DE7}" presName="Accent" presStyleLbl="node1" presStyleIdx="1" presStyleCnt="3" custAng="21084356" custScaleX="98320" custLinFactNeighborX="-3484" custLinFactNeighborY="-13167"/>
      <dgm:spPr/>
    </dgm:pt>
    <dgm:pt modelId="{A2E7A357-9BF7-4E0E-A8D0-E7946CCDDF01}" type="pres">
      <dgm:prSet presAssocID="{E78AFEA7-8A11-492A-81F3-68E4C93A9DE7}" presName="Parent2" presStyleLbl="revTx" presStyleIdx="1" presStyleCnt="3" custScaleX="390183" custScaleY="137986" custLinFactX="61545" custLinFactNeighborX="100000" custLinFactNeighborY="-321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C2566E-5531-4FEF-BDBF-D9C67BDBF84E}" type="pres">
      <dgm:prSet presAssocID="{8B7B5BFF-5A50-4AD6-8E1D-3C137488CF12}" presName="Accent3" presStyleCnt="0"/>
      <dgm:spPr/>
    </dgm:pt>
    <dgm:pt modelId="{C41C42AE-1970-45C4-9A68-15A1A700122A}" type="pres">
      <dgm:prSet presAssocID="{8B7B5BFF-5A50-4AD6-8E1D-3C137488CF12}" presName="Accent" presStyleLbl="node1" presStyleIdx="2" presStyleCnt="3" custAng="20825555" custLinFactNeighborX="32614" custLinFactNeighborY="-4159"/>
      <dgm:spPr/>
    </dgm:pt>
    <dgm:pt modelId="{9BC62867-9192-438E-8078-1DF44CAC616F}" type="pres">
      <dgm:prSet presAssocID="{8B7B5BFF-5A50-4AD6-8E1D-3C137488CF12}" presName="Parent3" presStyleLbl="revTx" presStyleIdx="2" presStyleCnt="3" custScaleX="331365" custScaleY="173182" custLinFactX="-95740" custLinFactNeighborX="-100000" custLinFactNeighborY="-141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D3A653-E19E-4527-A9CC-54E41285C655}" srcId="{B791E06C-92C1-4178-8214-BA1595026DD1}" destId="{E78AFEA7-8A11-492A-81F3-68E4C93A9DE7}" srcOrd="1" destOrd="0" parTransId="{D751C209-5851-429C-A6A3-20C2DEECBA92}" sibTransId="{090B8515-33C6-466B-8E6F-F616B0E69194}"/>
    <dgm:cxn modelId="{095CDB0F-25A1-4329-B60A-51E8C09304BC}" srcId="{B791E06C-92C1-4178-8214-BA1595026DD1}" destId="{36773350-2664-4200-8A06-9D19B336DAD4}" srcOrd="0" destOrd="0" parTransId="{3D12B6CB-2B0F-40F9-BE83-456F8598B52B}" sibTransId="{F18D094F-2F7F-4FB0-9C7A-EE46D71FA4B0}"/>
    <dgm:cxn modelId="{FD066027-8FEC-408B-81AC-5FBDA1B59D09}" type="presOf" srcId="{B791E06C-92C1-4178-8214-BA1595026DD1}" destId="{060013FB-E4DB-43AC-AADD-88F08A9ED101}" srcOrd="0" destOrd="0" presId="urn:microsoft.com/office/officeart/2009/layout/CircleArrowProcess"/>
    <dgm:cxn modelId="{D2793B4E-A38A-4A59-8E2E-8E85EA332EAE}" type="presOf" srcId="{8B7B5BFF-5A50-4AD6-8E1D-3C137488CF12}" destId="{9BC62867-9192-438E-8078-1DF44CAC616F}" srcOrd="0" destOrd="0" presId="urn:microsoft.com/office/officeart/2009/layout/CircleArrowProcess"/>
    <dgm:cxn modelId="{7CB06B1C-CF93-44EC-B96D-D374E722FAF1}" type="presOf" srcId="{E78AFEA7-8A11-492A-81F3-68E4C93A9DE7}" destId="{A2E7A357-9BF7-4E0E-A8D0-E7946CCDDF01}" srcOrd="0" destOrd="0" presId="urn:microsoft.com/office/officeart/2009/layout/CircleArrowProcess"/>
    <dgm:cxn modelId="{A7A12492-6070-4A16-91B3-3CE4CA023443}" srcId="{B791E06C-92C1-4178-8214-BA1595026DD1}" destId="{8B7B5BFF-5A50-4AD6-8E1D-3C137488CF12}" srcOrd="2" destOrd="0" parTransId="{329361F4-168D-4DBD-8EFC-E208C5718403}" sibTransId="{BA38103F-3721-4613-A8F8-19B7218AABFF}"/>
    <dgm:cxn modelId="{F51F4436-9307-4E05-AE59-5157B7A7A620}" type="presOf" srcId="{36773350-2664-4200-8A06-9D19B336DAD4}" destId="{FB67A469-AFDD-4174-B38F-8AC05E3F0E4E}" srcOrd="0" destOrd="0" presId="urn:microsoft.com/office/officeart/2009/layout/CircleArrowProcess"/>
    <dgm:cxn modelId="{505F937A-8A24-4BAF-9D5F-1C5E8CA09E34}" type="presParOf" srcId="{060013FB-E4DB-43AC-AADD-88F08A9ED101}" destId="{EC899AD5-7E39-44DC-B0F1-D99267A5A79A}" srcOrd="0" destOrd="0" presId="urn:microsoft.com/office/officeart/2009/layout/CircleArrowProcess"/>
    <dgm:cxn modelId="{24B9D47C-4BF9-44D1-B102-A3086BA58B5A}" type="presParOf" srcId="{EC899AD5-7E39-44DC-B0F1-D99267A5A79A}" destId="{8855E326-854E-4176-ABDC-A19C6F3FB271}" srcOrd="0" destOrd="0" presId="urn:microsoft.com/office/officeart/2009/layout/CircleArrowProcess"/>
    <dgm:cxn modelId="{6764B6BA-F509-47F8-B86A-66454817A9EA}" type="presParOf" srcId="{060013FB-E4DB-43AC-AADD-88F08A9ED101}" destId="{FB67A469-AFDD-4174-B38F-8AC05E3F0E4E}" srcOrd="1" destOrd="0" presId="urn:microsoft.com/office/officeart/2009/layout/CircleArrowProcess"/>
    <dgm:cxn modelId="{2AE34F32-8EEE-46BF-A661-0103C465AA86}" type="presParOf" srcId="{060013FB-E4DB-43AC-AADD-88F08A9ED101}" destId="{4876B87B-5AAD-4640-917F-F557B458F8D7}" srcOrd="2" destOrd="0" presId="urn:microsoft.com/office/officeart/2009/layout/CircleArrowProcess"/>
    <dgm:cxn modelId="{6961682F-23D1-48FD-947A-B5D185FB2706}" type="presParOf" srcId="{4876B87B-5AAD-4640-917F-F557B458F8D7}" destId="{DA5A6F3B-76EF-463D-8008-CF6FA061693A}" srcOrd="0" destOrd="0" presId="urn:microsoft.com/office/officeart/2009/layout/CircleArrowProcess"/>
    <dgm:cxn modelId="{52F777AC-56C2-497B-A63F-AE4DC4C0F997}" type="presParOf" srcId="{060013FB-E4DB-43AC-AADD-88F08A9ED101}" destId="{A2E7A357-9BF7-4E0E-A8D0-E7946CCDDF01}" srcOrd="3" destOrd="0" presId="urn:microsoft.com/office/officeart/2009/layout/CircleArrowProcess"/>
    <dgm:cxn modelId="{083AA663-24DA-4968-82BD-47D69C3D44CD}" type="presParOf" srcId="{060013FB-E4DB-43AC-AADD-88F08A9ED101}" destId="{CEC2566E-5531-4FEF-BDBF-D9C67BDBF84E}" srcOrd="4" destOrd="0" presId="urn:microsoft.com/office/officeart/2009/layout/CircleArrowProcess"/>
    <dgm:cxn modelId="{3CB07C49-C522-446B-88B2-7BE6E45C798E}" type="presParOf" srcId="{CEC2566E-5531-4FEF-BDBF-D9C67BDBF84E}" destId="{C41C42AE-1970-45C4-9A68-15A1A700122A}" srcOrd="0" destOrd="0" presId="urn:microsoft.com/office/officeart/2009/layout/CircleArrowProcess"/>
    <dgm:cxn modelId="{5A5E8C63-0D3F-4607-8E09-54E4D0A04898}" type="presParOf" srcId="{060013FB-E4DB-43AC-AADD-88F08A9ED101}" destId="{9BC62867-9192-438E-8078-1DF44CAC616F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456274-3181-4E8A-8089-829D0CF9E3F9}" type="doc">
      <dgm:prSet loTypeId="urn:microsoft.com/office/officeart/2005/8/layout/vList6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33A43FA-6BB7-4579-9ADB-F3C29953237D}">
      <dgm:prSet phldrT="[Text]" custT="1"/>
      <dgm:spPr/>
      <dgm:t>
        <a:bodyPr/>
        <a:lstStyle/>
        <a:p>
          <a:r>
            <a:rPr lang="en-US" sz="1600" dirty="0" smtClean="0"/>
            <a:t>1.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Promouvoir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l’innovation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et le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transfert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de technologies</a:t>
          </a:r>
          <a:endParaRPr lang="en-US" sz="2000" dirty="0"/>
        </a:p>
      </dgm:t>
    </dgm:pt>
    <dgm:pt modelId="{B425173A-E6AE-45D8-895D-F222C8E5B720}" type="parTrans" cxnId="{F17BC7EA-186A-421F-B33D-963AF45064EF}">
      <dgm:prSet/>
      <dgm:spPr/>
      <dgm:t>
        <a:bodyPr/>
        <a:lstStyle/>
        <a:p>
          <a:endParaRPr lang="en-US"/>
        </a:p>
      </dgm:t>
    </dgm:pt>
    <dgm:pt modelId="{E34C5329-AAA6-478C-8C1F-42A35C9019E7}" type="sibTrans" cxnId="{F17BC7EA-186A-421F-B33D-963AF45064EF}">
      <dgm:prSet/>
      <dgm:spPr/>
      <dgm:t>
        <a:bodyPr/>
        <a:lstStyle/>
        <a:p>
          <a:endParaRPr lang="en-US"/>
        </a:p>
      </dgm:t>
    </dgm:pt>
    <dgm:pt modelId="{0D8E0435-4D0C-4EF9-9AD9-F339B77FB594}">
      <dgm:prSet phldrT="[Text]"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 smtClean="0"/>
            <a:t>Program 1: </a:t>
          </a:r>
          <a:r>
            <a:rPr lang="en-US" sz="1400" dirty="0" err="1" smtClean="0"/>
            <a:t>Promouvoir</a:t>
          </a:r>
          <a:r>
            <a:rPr lang="en-US" sz="1400" dirty="0" smtClean="0"/>
            <a:t> le </a:t>
          </a:r>
          <a:r>
            <a:rPr lang="en-US" sz="1400" dirty="0" err="1" smtClean="0"/>
            <a:t>developpement</a:t>
          </a:r>
          <a:r>
            <a:rPr lang="en-US" sz="1400" dirty="0" smtClean="0"/>
            <a:t> et  </a:t>
          </a:r>
          <a:r>
            <a:rPr lang="en-US" sz="1400" dirty="0" smtClean="0">
              <a:solidFill>
                <a:srgbClr val="000000"/>
              </a:solidFill>
              <a:latin typeface="+mj-lt"/>
            </a:rPr>
            <a:t>Faire la </a:t>
          </a:r>
          <a:r>
            <a:rPr lang="en-US" sz="1400" dirty="0" err="1" smtClean="0">
              <a:solidFill>
                <a:srgbClr val="000000"/>
              </a:solidFill>
              <a:latin typeface="+mj-lt"/>
            </a:rPr>
            <a:t>démonstration</a:t>
          </a:r>
          <a:r>
            <a:rPr lang="en-US" sz="1400" dirty="0" smtClean="0">
              <a:solidFill>
                <a:srgbClr val="000000"/>
              </a:solidFill>
              <a:latin typeface="+mj-lt"/>
            </a:rPr>
            <a:t> des options </a:t>
          </a:r>
          <a:r>
            <a:rPr lang="en-US" sz="1400" dirty="0" err="1" smtClean="0">
              <a:solidFill>
                <a:srgbClr val="000000"/>
              </a:solidFill>
              <a:latin typeface="+mj-lt"/>
            </a:rPr>
            <a:t>d’atténuation</a:t>
          </a:r>
          <a:r>
            <a:rPr lang="en-US" sz="1400" dirty="0" smtClean="0">
              <a:solidFill>
                <a:srgbClr val="000000"/>
              </a:solidFill>
              <a:latin typeface="+mj-lt"/>
            </a:rPr>
            <a:t> a </a:t>
          </a:r>
          <a:r>
            <a:rPr lang="en-US" sz="1400" dirty="0" err="1" smtClean="0">
              <a:solidFill>
                <a:srgbClr val="000000"/>
              </a:solidFill>
              <a:latin typeface="+mj-lt"/>
            </a:rPr>
            <a:t>faible</a:t>
          </a:r>
          <a:r>
            <a:rPr lang="en-US" sz="1400" dirty="0" smtClean="0">
              <a:solidFill>
                <a:srgbClr val="000000"/>
              </a:solidFill>
              <a:latin typeface="+mj-lt"/>
            </a:rPr>
            <a:t> emission de </a:t>
          </a:r>
          <a:r>
            <a:rPr lang="en-US" sz="1400" dirty="0" err="1" smtClean="0">
              <a:solidFill>
                <a:srgbClr val="000000"/>
              </a:solidFill>
              <a:latin typeface="+mj-lt"/>
            </a:rPr>
            <a:t>carbone</a:t>
          </a:r>
          <a:endParaRPr lang="en-US" sz="1400" dirty="0"/>
        </a:p>
      </dgm:t>
    </dgm:pt>
    <dgm:pt modelId="{423126F8-0587-4A0C-B9DA-68A17892E2A2}" type="parTrans" cxnId="{343CBA2F-5C0F-4313-93ED-3EC878C63E77}">
      <dgm:prSet/>
      <dgm:spPr/>
      <dgm:t>
        <a:bodyPr/>
        <a:lstStyle/>
        <a:p>
          <a:endParaRPr lang="en-US"/>
        </a:p>
      </dgm:t>
    </dgm:pt>
    <dgm:pt modelId="{D77A6B85-7FEA-481C-B406-A382AED45014}" type="sibTrans" cxnId="{343CBA2F-5C0F-4313-93ED-3EC878C63E77}">
      <dgm:prSet/>
      <dgm:spPr/>
      <dgm:t>
        <a:bodyPr/>
        <a:lstStyle/>
        <a:p>
          <a:endParaRPr lang="en-US"/>
        </a:p>
      </dgm:t>
    </dgm:pt>
    <dgm:pt modelId="{67FC4A09-45E0-45DC-80A6-D22B6CD0EBDC}">
      <dgm:prSet phldrT="[Text]" custT="1"/>
      <dgm:spPr/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 smtClean="0"/>
            <a:t>Program </a:t>
          </a:r>
          <a:r>
            <a:rPr lang="en-US" sz="1400" dirty="0" smtClean="0"/>
            <a:t>2  </a:t>
          </a:r>
          <a:r>
            <a:rPr lang="fr-FR" sz="1400" dirty="0" smtClean="0"/>
            <a:t>Développer et démontrer des programmes d'action et des initiatives novatrices du marché pour favoriser une nouvelle série de mesures d'atténuation</a:t>
          </a:r>
          <a:endParaRPr lang="en-US" sz="1400" dirty="0"/>
        </a:p>
      </dgm:t>
    </dgm:pt>
    <dgm:pt modelId="{5A2FD182-288C-478B-924C-F99FFB3FE2D9}" type="parTrans" cxnId="{D1E10C6E-251B-4DFC-A43E-9F0C7B675355}">
      <dgm:prSet/>
      <dgm:spPr/>
      <dgm:t>
        <a:bodyPr/>
        <a:lstStyle/>
        <a:p>
          <a:endParaRPr lang="en-US"/>
        </a:p>
      </dgm:t>
    </dgm:pt>
    <dgm:pt modelId="{CF253E06-DE4B-4E82-8B57-80EC717893E7}" type="sibTrans" cxnId="{D1E10C6E-251B-4DFC-A43E-9F0C7B675355}">
      <dgm:prSet/>
      <dgm:spPr/>
      <dgm:t>
        <a:bodyPr/>
        <a:lstStyle/>
        <a:p>
          <a:endParaRPr lang="en-US"/>
        </a:p>
      </dgm:t>
    </dgm:pt>
    <dgm:pt modelId="{9A2F2D10-C2D3-460A-A54C-0575DF759857}">
      <dgm:prSet phldrT="[Text]" custT="1"/>
      <dgm:spPr/>
      <dgm:t>
        <a:bodyPr/>
        <a:lstStyle/>
        <a:p>
          <a:r>
            <a:rPr lang="en-US" sz="1600" dirty="0" smtClean="0"/>
            <a:t>2. 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Faire la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démonstration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des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retombées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systémiques</a:t>
          </a:r>
          <a:r>
            <a:rPr lang="en-US" sz="1600" dirty="0" smtClean="0">
              <a:solidFill>
                <a:srgbClr val="000000"/>
              </a:solidFill>
              <a:latin typeface="+mj-lt"/>
            </a:rPr>
            <a:t> des solutions en </a:t>
          </a:r>
          <a:r>
            <a:rPr lang="en-US" sz="1600" dirty="0" err="1" smtClean="0">
              <a:solidFill>
                <a:srgbClr val="000000"/>
              </a:solidFill>
              <a:latin typeface="+mj-lt"/>
            </a:rPr>
            <a:t>d’atténuation</a:t>
          </a:r>
          <a:endParaRPr lang="en-US" sz="2000" dirty="0" smtClean="0"/>
        </a:p>
      </dgm:t>
    </dgm:pt>
    <dgm:pt modelId="{5AB3A0EB-8933-4DE8-B78E-70F4AB7D2C3B}" type="parTrans" cxnId="{9CA33A51-9BBD-4614-8EF5-0C51597FA235}">
      <dgm:prSet/>
      <dgm:spPr/>
      <dgm:t>
        <a:bodyPr/>
        <a:lstStyle/>
        <a:p>
          <a:endParaRPr lang="en-US"/>
        </a:p>
      </dgm:t>
    </dgm:pt>
    <dgm:pt modelId="{CFB5FDCE-A092-42CF-9585-3FC91F5112B7}" type="sibTrans" cxnId="{9CA33A51-9BBD-4614-8EF5-0C51597FA235}">
      <dgm:prSet/>
      <dgm:spPr/>
      <dgm:t>
        <a:bodyPr/>
        <a:lstStyle/>
        <a:p>
          <a:endParaRPr lang="en-US"/>
        </a:p>
      </dgm:t>
    </dgm:pt>
    <dgm:pt modelId="{6A76D5E8-3555-467E-9F71-F8B26FD606D6}">
      <dgm:prSet phldrT="[Text]" custT="1"/>
      <dgm:spPr>
        <a:solidFill>
          <a:srgbClr val="D8D3E0"/>
        </a:solidFill>
      </dgm:spPr>
      <dgm:t>
        <a:bodyPr anchor="ctr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dirty="0" smtClean="0"/>
            <a:t>Program 5: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Intégrer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les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constats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tirés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des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activités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habilitantes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(au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titre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des obligations des Conventions)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dans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les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processus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nationaux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de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planification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et les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cibles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d’atténuation</a:t>
          </a:r>
          <a:endParaRPr lang="en-US" sz="1600" dirty="0"/>
        </a:p>
      </dgm:t>
    </dgm:pt>
    <dgm:pt modelId="{EDAD8C62-2034-4278-AE15-19473CCE69EC}" type="parTrans" cxnId="{C13E2748-CA5B-4F60-9BCF-2262030EACFC}">
      <dgm:prSet/>
      <dgm:spPr/>
      <dgm:t>
        <a:bodyPr/>
        <a:lstStyle/>
        <a:p>
          <a:endParaRPr lang="en-US"/>
        </a:p>
      </dgm:t>
    </dgm:pt>
    <dgm:pt modelId="{D692E4D9-648A-46E5-91BE-5D9420214A14}" type="sibTrans" cxnId="{C13E2748-CA5B-4F60-9BCF-2262030EACFC}">
      <dgm:prSet/>
      <dgm:spPr/>
      <dgm:t>
        <a:bodyPr/>
        <a:lstStyle/>
        <a:p>
          <a:endParaRPr lang="en-US"/>
        </a:p>
      </dgm:t>
    </dgm:pt>
    <dgm:pt modelId="{FA19B94E-BE14-4C5D-97BB-5EDAF5C02F5F}">
      <dgm:prSet phldrT="[Text]" custT="1"/>
      <dgm:spPr/>
      <dgm:t>
        <a:bodyPr/>
        <a:lstStyle/>
        <a:p>
          <a:r>
            <a:rPr lang="en-US" sz="2000" dirty="0" smtClean="0"/>
            <a:t>3.</a:t>
          </a:r>
          <a:r>
            <a:rPr lang="fr-FR" sz="1600" dirty="0" smtClean="0">
              <a:solidFill>
                <a:schemeClr val="tx1"/>
              </a:solidFill>
            </a:rPr>
            <a:t>Favoriser les conditions propices à l’intégration des  préoccupations d'atténuation dans les politiques</a:t>
          </a:r>
          <a:r>
            <a:rPr lang="en-US" sz="1600" dirty="0" smtClean="0">
              <a:solidFill>
                <a:schemeClr val="tx1"/>
              </a:solidFill>
            </a:rPr>
            <a:t>  </a:t>
          </a:r>
          <a:endParaRPr lang="en-US" sz="1600" dirty="0" smtClean="0">
            <a:solidFill>
              <a:schemeClr val="tx1"/>
            </a:solidFill>
          </a:endParaRPr>
        </a:p>
      </dgm:t>
    </dgm:pt>
    <dgm:pt modelId="{DC747F3A-1232-4A90-8E3F-DF6BFF4C1A94}" type="parTrans" cxnId="{41F7BF91-9FE2-47F8-83E7-69C1FD82F4FB}">
      <dgm:prSet/>
      <dgm:spPr/>
      <dgm:t>
        <a:bodyPr/>
        <a:lstStyle/>
        <a:p>
          <a:endParaRPr lang="en-US"/>
        </a:p>
      </dgm:t>
    </dgm:pt>
    <dgm:pt modelId="{C9A8C33D-9821-403E-B586-E6AAA90110F3}" type="sibTrans" cxnId="{41F7BF91-9FE2-47F8-83E7-69C1FD82F4FB}">
      <dgm:prSet/>
      <dgm:spPr/>
      <dgm:t>
        <a:bodyPr/>
        <a:lstStyle/>
        <a:p>
          <a:endParaRPr lang="en-US"/>
        </a:p>
      </dgm:t>
    </dgm:pt>
    <dgm:pt modelId="{14606CCD-E9AE-40DF-8F2A-B29B775B7E35}">
      <dgm:prSet phldrT="[Text]" custT="1"/>
      <dgm:spPr/>
      <dgm:t>
        <a:bodyPr anchor="ctr"/>
        <a:lstStyle/>
        <a:p>
          <a:r>
            <a:rPr lang="en-US" sz="1600" dirty="0" smtClean="0"/>
            <a:t>Program 3: </a:t>
          </a:r>
          <a:r>
            <a:rPr lang="en-US" sz="1600" dirty="0" err="1" smtClean="0"/>
            <a:t>Promouvoir</a:t>
          </a:r>
          <a:r>
            <a:rPr lang="en-US" sz="1600" dirty="0" smtClean="0"/>
            <a:t> les </a:t>
          </a:r>
          <a:r>
            <a:rPr lang="en-US" sz="1600" dirty="0" err="1" smtClean="0"/>
            <a:t>systemes</a:t>
          </a:r>
          <a:r>
            <a:rPr lang="en-US" sz="1600" dirty="0" smtClean="0"/>
            <a:t> </a:t>
          </a:r>
          <a:r>
            <a:rPr lang="en-US" sz="1600" dirty="0" err="1" smtClean="0"/>
            <a:t>integres</a:t>
          </a:r>
          <a:r>
            <a:rPr lang="en-US" sz="1600" dirty="0" smtClean="0"/>
            <a:t> a </a:t>
          </a:r>
          <a:r>
            <a:rPr lang="en-US" sz="1600" dirty="0" err="1" smtClean="0"/>
            <a:t>faible</a:t>
          </a:r>
          <a:r>
            <a:rPr lang="en-US" sz="1600" dirty="0" smtClean="0"/>
            <a:t> emission de </a:t>
          </a:r>
          <a:r>
            <a:rPr lang="en-US" sz="1600" dirty="0" err="1" smtClean="0"/>
            <a:t>carbone</a:t>
          </a:r>
          <a:endParaRPr lang="en-US" sz="1600" dirty="0" smtClean="0"/>
        </a:p>
      </dgm:t>
    </dgm:pt>
    <dgm:pt modelId="{6CF586EC-87BC-46C5-966B-F4E821D65933}" type="parTrans" cxnId="{C250867E-D312-4089-AED8-BEA654BA6450}">
      <dgm:prSet/>
      <dgm:spPr/>
      <dgm:t>
        <a:bodyPr/>
        <a:lstStyle/>
        <a:p>
          <a:endParaRPr lang="en-US"/>
        </a:p>
      </dgm:t>
    </dgm:pt>
    <dgm:pt modelId="{E97E51FB-E412-49CB-B5B8-0C4C7C1F76A4}" type="sibTrans" cxnId="{C250867E-D312-4089-AED8-BEA654BA6450}">
      <dgm:prSet/>
      <dgm:spPr/>
      <dgm:t>
        <a:bodyPr/>
        <a:lstStyle/>
        <a:p>
          <a:endParaRPr lang="en-US"/>
        </a:p>
      </dgm:t>
    </dgm:pt>
    <dgm:pt modelId="{4A9EAEFA-9394-4571-8C9A-BE77422644C3}">
      <dgm:prSet phldrT="[Text]" custT="1"/>
      <dgm:spPr/>
      <dgm:t>
        <a:bodyPr anchor="ctr"/>
        <a:lstStyle/>
        <a:p>
          <a:r>
            <a:rPr lang="en-US" sz="1600" dirty="0" smtClean="0"/>
            <a:t>Program 4: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Promouvoir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la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préservation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/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accroissement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des stocks de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carbone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forestier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et les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autres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utilisations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des sols et </a:t>
          </a:r>
          <a:r>
            <a:rPr lang="en-US" sz="1600" dirty="0" err="1" smtClean="0">
              <a:solidFill>
                <a:srgbClr val="000000"/>
              </a:solidFill>
              <a:latin typeface="+mn-lt"/>
            </a:rPr>
            <a:t>appuyer</a:t>
          </a:r>
          <a:r>
            <a:rPr lang="en-US" sz="1600" dirty="0" smtClean="0">
              <a:solidFill>
                <a:srgbClr val="000000"/>
              </a:solidFill>
              <a:latin typeface="+mn-lt"/>
            </a:rPr>
            <a:t> les </a:t>
          </a:r>
          <a:r>
            <a:rPr lang="fr-FR" sz="1600" dirty="0" smtClean="0">
              <a:solidFill>
                <a:srgbClr val="000000"/>
              </a:solidFill>
              <a:latin typeface="+mn-lt"/>
            </a:rPr>
            <a:t>solutions agricoles intelligentes au plan climatique</a:t>
          </a:r>
          <a:endParaRPr lang="en-US" sz="1600" dirty="0" smtClean="0"/>
        </a:p>
      </dgm:t>
    </dgm:pt>
    <dgm:pt modelId="{14DF4554-2B1D-4DFC-9E4F-1116BB04C075}" type="parTrans" cxnId="{DF5BF980-1ECF-4FCC-8C03-9D34E5B0C5B6}">
      <dgm:prSet/>
      <dgm:spPr/>
      <dgm:t>
        <a:bodyPr/>
        <a:lstStyle/>
        <a:p>
          <a:endParaRPr lang="en-US"/>
        </a:p>
      </dgm:t>
    </dgm:pt>
    <dgm:pt modelId="{73A3AA80-811C-467A-B3AA-71B1F27FAEBA}" type="sibTrans" cxnId="{DF5BF980-1ECF-4FCC-8C03-9D34E5B0C5B6}">
      <dgm:prSet/>
      <dgm:spPr/>
      <dgm:t>
        <a:bodyPr/>
        <a:lstStyle/>
        <a:p>
          <a:endParaRPr lang="en-US"/>
        </a:p>
      </dgm:t>
    </dgm:pt>
    <dgm:pt modelId="{74B1BA29-561E-4143-BA66-988DF59AC54B}" type="pres">
      <dgm:prSet presAssocID="{B2456274-3181-4E8A-8089-829D0CF9E3F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E4823F0-D90B-40BA-939B-184E55191A58}" type="pres">
      <dgm:prSet presAssocID="{833A43FA-6BB7-4579-9ADB-F3C29953237D}" presName="linNode" presStyleCnt="0"/>
      <dgm:spPr/>
    </dgm:pt>
    <dgm:pt modelId="{97F932C7-7966-4A3B-8915-C874E6512A57}" type="pres">
      <dgm:prSet presAssocID="{833A43FA-6BB7-4579-9ADB-F3C29953237D}" presName="parentShp" presStyleLbl="node1" presStyleIdx="0" presStyleCnt="3" custScaleX="88172" custScaleY="95556" custLinFactNeighborX="-57" custLinFactNeighborY="-15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F985F-92A3-4BCD-AF09-63FA1F3DF112}" type="pres">
      <dgm:prSet presAssocID="{833A43FA-6BB7-4579-9ADB-F3C29953237D}" presName="childShp" presStyleLbl="bgAccFollowNode1" presStyleIdx="0" presStyleCnt="3" custAng="0" custScaleX="1107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B0218F-2200-4FD9-A75E-00D1CC80C7EC}" type="pres">
      <dgm:prSet presAssocID="{E34C5329-AAA6-478C-8C1F-42A35C9019E7}" presName="spacing" presStyleCnt="0"/>
      <dgm:spPr/>
    </dgm:pt>
    <dgm:pt modelId="{2908BE58-FE2F-4FB6-9A6C-CF2DFB568DF6}" type="pres">
      <dgm:prSet presAssocID="{9A2F2D10-C2D3-460A-A54C-0575DF759857}" presName="linNode" presStyleCnt="0"/>
      <dgm:spPr/>
    </dgm:pt>
    <dgm:pt modelId="{54923AD7-3460-49C8-94BA-CFB66D6D4582}" type="pres">
      <dgm:prSet presAssocID="{9A2F2D10-C2D3-460A-A54C-0575DF759857}" presName="parentShp" presStyleLbl="node1" presStyleIdx="1" presStyleCnt="3" custScaleX="82796" custScaleY="88889" custLinFactNeighborX="-7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ACE6F-53F0-46B3-9D23-CF2C5B957284}" type="pres">
      <dgm:prSet presAssocID="{9A2F2D10-C2D3-460A-A54C-0575DF759857}" presName="childShp" presStyleLbl="bgAccFollowNode1" presStyleIdx="1" presStyleCnt="3" custScaleX="1114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86AB3-60A6-4DC6-8AB3-BE14152E5D0D}" type="pres">
      <dgm:prSet presAssocID="{CFB5FDCE-A092-42CF-9585-3FC91F5112B7}" presName="spacing" presStyleCnt="0"/>
      <dgm:spPr/>
    </dgm:pt>
    <dgm:pt modelId="{C77BBE4F-10CE-44B9-8BA5-BDE917336FAC}" type="pres">
      <dgm:prSet presAssocID="{FA19B94E-BE14-4C5D-97BB-5EDAF5C02F5F}" presName="linNode" presStyleCnt="0"/>
      <dgm:spPr/>
    </dgm:pt>
    <dgm:pt modelId="{3BB532C2-2695-4A04-90DC-797CB0607073}" type="pres">
      <dgm:prSet presAssocID="{FA19B94E-BE14-4C5D-97BB-5EDAF5C02F5F}" presName="parentShp" presStyleLbl="node1" presStyleIdx="2" presStyleCnt="3" custScaleX="82796" custScaleY="82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FE4366-85BD-4859-84DE-0F12101574A4}" type="pres">
      <dgm:prSet presAssocID="{FA19B94E-BE14-4C5D-97BB-5EDAF5C02F5F}" presName="childShp" presStyleLbl="bgAccFollowNode1" presStyleIdx="2" presStyleCnt="3" custScaleX="1114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CB4E7E-0DA4-4C91-A1C6-744F75F6A55D}" type="presOf" srcId="{14606CCD-E9AE-40DF-8F2A-B29B775B7E35}" destId="{283ACE6F-53F0-46B3-9D23-CF2C5B957284}" srcOrd="0" destOrd="0" presId="urn:microsoft.com/office/officeart/2005/8/layout/vList6"/>
    <dgm:cxn modelId="{C8F72FEC-BC57-467C-9770-F7F39D82A547}" type="presOf" srcId="{9A2F2D10-C2D3-460A-A54C-0575DF759857}" destId="{54923AD7-3460-49C8-94BA-CFB66D6D4582}" srcOrd="0" destOrd="0" presId="urn:microsoft.com/office/officeart/2005/8/layout/vList6"/>
    <dgm:cxn modelId="{9CA33A51-9BBD-4614-8EF5-0C51597FA235}" srcId="{B2456274-3181-4E8A-8089-829D0CF9E3F9}" destId="{9A2F2D10-C2D3-460A-A54C-0575DF759857}" srcOrd="1" destOrd="0" parTransId="{5AB3A0EB-8933-4DE8-B78E-70F4AB7D2C3B}" sibTransId="{CFB5FDCE-A092-42CF-9585-3FC91F5112B7}"/>
    <dgm:cxn modelId="{97945DC1-3730-4A95-9DD6-8F47FF15B997}" type="presOf" srcId="{6A76D5E8-3555-467E-9F71-F8B26FD606D6}" destId="{04FE4366-85BD-4859-84DE-0F12101574A4}" srcOrd="0" destOrd="0" presId="urn:microsoft.com/office/officeart/2005/8/layout/vList6"/>
    <dgm:cxn modelId="{41968B51-7132-4E6F-B178-0F2F632525D8}" type="presOf" srcId="{0D8E0435-4D0C-4EF9-9AD9-F339B77FB594}" destId="{259F985F-92A3-4BCD-AF09-63FA1F3DF112}" srcOrd="0" destOrd="0" presId="urn:microsoft.com/office/officeart/2005/8/layout/vList6"/>
    <dgm:cxn modelId="{1F2809D1-8237-4683-BBA8-DAD5EEBAE787}" type="presOf" srcId="{4A9EAEFA-9394-4571-8C9A-BE77422644C3}" destId="{283ACE6F-53F0-46B3-9D23-CF2C5B957284}" srcOrd="0" destOrd="1" presId="urn:microsoft.com/office/officeart/2005/8/layout/vList6"/>
    <dgm:cxn modelId="{D1E10C6E-251B-4DFC-A43E-9F0C7B675355}" srcId="{833A43FA-6BB7-4579-9ADB-F3C29953237D}" destId="{67FC4A09-45E0-45DC-80A6-D22B6CD0EBDC}" srcOrd="1" destOrd="0" parTransId="{5A2FD182-288C-478B-924C-F99FFB3FE2D9}" sibTransId="{CF253E06-DE4B-4E82-8B57-80EC717893E7}"/>
    <dgm:cxn modelId="{401BF8E9-3A7E-4CC7-9C8D-47F2BB7D1917}" type="presOf" srcId="{B2456274-3181-4E8A-8089-829D0CF9E3F9}" destId="{74B1BA29-561E-4143-BA66-988DF59AC54B}" srcOrd="0" destOrd="0" presId="urn:microsoft.com/office/officeart/2005/8/layout/vList6"/>
    <dgm:cxn modelId="{B7DBE5C6-5783-4F95-9AD7-58E37122899C}" type="presOf" srcId="{833A43FA-6BB7-4579-9ADB-F3C29953237D}" destId="{97F932C7-7966-4A3B-8915-C874E6512A57}" srcOrd="0" destOrd="0" presId="urn:microsoft.com/office/officeart/2005/8/layout/vList6"/>
    <dgm:cxn modelId="{C250867E-D312-4089-AED8-BEA654BA6450}" srcId="{9A2F2D10-C2D3-460A-A54C-0575DF759857}" destId="{14606CCD-E9AE-40DF-8F2A-B29B775B7E35}" srcOrd="0" destOrd="0" parTransId="{6CF586EC-87BC-46C5-966B-F4E821D65933}" sibTransId="{E97E51FB-E412-49CB-B5B8-0C4C7C1F76A4}"/>
    <dgm:cxn modelId="{1BC80E53-4225-4C68-831C-3D49629B9013}" type="presOf" srcId="{FA19B94E-BE14-4C5D-97BB-5EDAF5C02F5F}" destId="{3BB532C2-2695-4A04-90DC-797CB0607073}" srcOrd="0" destOrd="0" presId="urn:microsoft.com/office/officeart/2005/8/layout/vList6"/>
    <dgm:cxn modelId="{F17BC7EA-186A-421F-B33D-963AF45064EF}" srcId="{B2456274-3181-4E8A-8089-829D0CF9E3F9}" destId="{833A43FA-6BB7-4579-9ADB-F3C29953237D}" srcOrd="0" destOrd="0" parTransId="{B425173A-E6AE-45D8-895D-F222C8E5B720}" sibTransId="{E34C5329-AAA6-478C-8C1F-42A35C9019E7}"/>
    <dgm:cxn modelId="{41F7BF91-9FE2-47F8-83E7-69C1FD82F4FB}" srcId="{B2456274-3181-4E8A-8089-829D0CF9E3F9}" destId="{FA19B94E-BE14-4C5D-97BB-5EDAF5C02F5F}" srcOrd="2" destOrd="0" parTransId="{DC747F3A-1232-4A90-8E3F-DF6BFF4C1A94}" sibTransId="{C9A8C33D-9821-403E-B586-E6AAA90110F3}"/>
    <dgm:cxn modelId="{343CBA2F-5C0F-4313-93ED-3EC878C63E77}" srcId="{833A43FA-6BB7-4579-9ADB-F3C29953237D}" destId="{0D8E0435-4D0C-4EF9-9AD9-F339B77FB594}" srcOrd="0" destOrd="0" parTransId="{423126F8-0587-4A0C-B9DA-68A17892E2A2}" sibTransId="{D77A6B85-7FEA-481C-B406-A382AED45014}"/>
    <dgm:cxn modelId="{C13E2748-CA5B-4F60-9BCF-2262030EACFC}" srcId="{FA19B94E-BE14-4C5D-97BB-5EDAF5C02F5F}" destId="{6A76D5E8-3555-467E-9F71-F8B26FD606D6}" srcOrd="0" destOrd="0" parTransId="{EDAD8C62-2034-4278-AE15-19473CCE69EC}" sibTransId="{D692E4D9-648A-46E5-91BE-5D9420214A14}"/>
    <dgm:cxn modelId="{B084FD32-7931-46D0-895E-71A6887F58AA}" type="presOf" srcId="{67FC4A09-45E0-45DC-80A6-D22B6CD0EBDC}" destId="{259F985F-92A3-4BCD-AF09-63FA1F3DF112}" srcOrd="0" destOrd="1" presId="urn:microsoft.com/office/officeart/2005/8/layout/vList6"/>
    <dgm:cxn modelId="{DF5BF980-1ECF-4FCC-8C03-9D34E5B0C5B6}" srcId="{9A2F2D10-C2D3-460A-A54C-0575DF759857}" destId="{4A9EAEFA-9394-4571-8C9A-BE77422644C3}" srcOrd="1" destOrd="0" parTransId="{14DF4554-2B1D-4DFC-9E4F-1116BB04C075}" sibTransId="{73A3AA80-811C-467A-B3AA-71B1F27FAEBA}"/>
    <dgm:cxn modelId="{24CA2E85-328D-46B4-AFC4-447A4E453051}" type="presParOf" srcId="{74B1BA29-561E-4143-BA66-988DF59AC54B}" destId="{7E4823F0-D90B-40BA-939B-184E55191A58}" srcOrd="0" destOrd="0" presId="urn:microsoft.com/office/officeart/2005/8/layout/vList6"/>
    <dgm:cxn modelId="{72B4E22B-CBBE-46B1-81EA-0F1D368A4A27}" type="presParOf" srcId="{7E4823F0-D90B-40BA-939B-184E55191A58}" destId="{97F932C7-7966-4A3B-8915-C874E6512A57}" srcOrd="0" destOrd="0" presId="urn:microsoft.com/office/officeart/2005/8/layout/vList6"/>
    <dgm:cxn modelId="{B71208B3-D711-476A-B88C-114311CF98F2}" type="presParOf" srcId="{7E4823F0-D90B-40BA-939B-184E55191A58}" destId="{259F985F-92A3-4BCD-AF09-63FA1F3DF112}" srcOrd="1" destOrd="0" presId="urn:microsoft.com/office/officeart/2005/8/layout/vList6"/>
    <dgm:cxn modelId="{7EABA058-36DF-4472-8056-F369394F5300}" type="presParOf" srcId="{74B1BA29-561E-4143-BA66-988DF59AC54B}" destId="{57B0218F-2200-4FD9-A75E-00D1CC80C7EC}" srcOrd="1" destOrd="0" presId="urn:microsoft.com/office/officeart/2005/8/layout/vList6"/>
    <dgm:cxn modelId="{11B6D899-6D52-41E0-8EAD-3D972E80721A}" type="presParOf" srcId="{74B1BA29-561E-4143-BA66-988DF59AC54B}" destId="{2908BE58-FE2F-4FB6-9A6C-CF2DFB568DF6}" srcOrd="2" destOrd="0" presId="urn:microsoft.com/office/officeart/2005/8/layout/vList6"/>
    <dgm:cxn modelId="{B2D9BAAC-19FF-4B2F-AE6A-B7BAECDBF250}" type="presParOf" srcId="{2908BE58-FE2F-4FB6-9A6C-CF2DFB568DF6}" destId="{54923AD7-3460-49C8-94BA-CFB66D6D4582}" srcOrd="0" destOrd="0" presId="urn:microsoft.com/office/officeart/2005/8/layout/vList6"/>
    <dgm:cxn modelId="{2BB4B9C6-C5B2-4052-851D-ADE4769E79D4}" type="presParOf" srcId="{2908BE58-FE2F-4FB6-9A6C-CF2DFB568DF6}" destId="{283ACE6F-53F0-46B3-9D23-CF2C5B957284}" srcOrd="1" destOrd="0" presId="urn:microsoft.com/office/officeart/2005/8/layout/vList6"/>
    <dgm:cxn modelId="{7650E49D-C96D-42D0-8CBA-4762A274018C}" type="presParOf" srcId="{74B1BA29-561E-4143-BA66-988DF59AC54B}" destId="{69086AB3-60A6-4DC6-8AB3-BE14152E5D0D}" srcOrd="3" destOrd="0" presId="urn:microsoft.com/office/officeart/2005/8/layout/vList6"/>
    <dgm:cxn modelId="{0908DBC2-F4A7-4442-9D46-E81EC79B28B6}" type="presParOf" srcId="{74B1BA29-561E-4143-BA66-988DF59AC54B}" destId="{C77BBE4F-10CE-44B9-8BA5-BDE917336FAC}" srcOrd="4" destOrd="0" presId="urn:microsoft.com/office/officeart/2005/8/layout/vList6"/>
    <dgm:cxn modelId="{7CC3B040-25A8-4CFB-938B-FFA01D5F5D4F}" type="presParOf" srcId="{C77BBE4F-10CE-44B9-8BA5-BDE917336FAC}" destId="{3BB532C2-2695-4A04-90DC-797CB0607073}" srcOrd="0" destOrd="0" presId="urn:microsoft.com/office/officeart/2005/8/layout/vList6"/>
    <dgm:cxn modelId="{3963487F-8761-45FF-877B-E1AF25832FB9}" type="presParOf" srcId="{C77BBE4F-10CE-44B9-8BA5-BDE917336FAC}" destId="{04FE4366-85BD-4859-84DE-0F12101574A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5E326-854E-4176-ABDC-A19C6F3FB271}">
      <dsp:nvSpPr>
        <dsp:cNvPr id="0" name=""/>
        <dsp:cNvSpPr/>
      </dsp:nvSpPr>
      <dsp:spPr>
        <a:xfrm rot="434514">
          <a:off x="3752459" y="-375472"/>
          <a:ext cx="2178467" cy="217879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67A469-AFDD-4174-B38F-8AC05E3F0E4E}">
      <dsp:nvSpPr>
        <dsp:cNvPr id="0" name=""/>
        <dsp:cNvSpPr/>
      </dsp:nvSpPr>
      <dsp:spPr>
        <a:xfrm>
          <a:off x="1127764" y="254983"/>
          <a:ext cx="2880207" cy="605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</a:t>
          </a:r>
          <a:r>
            <a:rPr lang="fr-FR" sz="2200" kern="1200" dirty="0" smtClean="0"/>
            <a:t>. Faciliter l'innovation et le transfert de technologie</a:t>
          </a:r>
          <a:endParaRPr lang="en-US" sz="2200" kern="1200" dirty="0"/>
        </a:p>
      </dsp:txBody>
      <dsp:txXfrm>
        <a:off x="1127764" y="254983"/>
        <a:ext cx="2880207" cy="605121"/>
      </dsp:txXfrm>
    </dsp:sp>
    <dsp:sp modelId="{DA5A6F3B-76EF-463D-8008-CF6FA061693A}">
      <dsp:nvSpPr>
        <dsp:cNvPr id="0" name=""/>
        <dsp:cNvSpPr/>
      </dsp:nvSpPr>
      <dsp:spPr>
        <a:xfrm rot="21084356">
          <a:off x="2533571" y="964998"/>
          <a:ext cx="2141868" cy="217879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7A357-9BF7-4E0E-A8D0-E7946CCDDF01}">
      <dsp:nvSpPr>
        <dsp:cNvPr id="0" name=""/>
        <dsp:cNvSpPr/>
      </dsp:nvSpPr>
      <dsp:spPr>
        <a:xfrm>
          <a:off x="2886981" y="1736112"/>
          <a:ext cx="4723290" cy="83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2. </a:t>
          </a:r>
          <a:r>
            <a:rPr lang="fr-FR" sz="2200" kern="1200" dirty="0" smtClean="0"/>
            <a:t>Catalyser les impacts systémiques grâce à des initiatives multifocales et synergiques</a:t>
          </a:r>
          <a:endParaRPr lang="en-US" sz="2200" kern="1200" dirty="0"/>
        </a:p>
      </dsp:txBody>
      <dsp:txXfrm>
        <a:off x="2886981" y="1736112"/>
        <a:ext cx="4723290" cy="834982"/>
      </dsp:txXfrm>
    </dsp:sp>
    <dsp:sp modelId="{C41C42AE-1970-45C4-9A68-15A1A700122A}">
      <dsp:nvSpPr>
        <dsp:cNvPr id="0" name=""/>
        <dsp:cNvSpPr/>
      </dsp:nvSpPr>
      <dsp:spPr>
        <a:xfrm rot="20825555">
          <a:off x="3961697" y="2575699"/>
          <a:ext cx="1871640" cy="187239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C62867-9192-438E-8078-1DF44CAC616F}">
      <dsp:nvSpPr>
        <dsp:cNvPr id="0" name=""/>
        <dsp:cNvSpPr/>
      </dsp:nvSpPr>
      <dsp:spPr>
        <a:xfrm>
          <a:off x="0" y="2999920"/>
          <a:ext cx="4011280" cy="104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3. S'appuyant sur les obligations des conventions pour le rapport et l'évaluation en vue d'intégration</a:t>
          </a:r>
          <a:endParaRPr lang="en-US" sz="2200" kern="1200" dirty="0"/>
        </a:p>
      </dsp:txBody>
      <dsp:txXfrm>
        <a:off x="0" y="2999920"/>
        <a:ext cx="4011280" cy="10479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F985F-92A3-4BCD-AF09-63FA1F3DF112}">
      <dsp:nvSpPr>
        <dsp:cNvPr id="0" name=""/>
        <dsp:cNvSpPr/>
      </dsp:nvSpPr>
      <dsp:spPr>
        <a:xfrm>
          <a:off x="2589955" y="0"/>
          <a:ext cx="4875125" cy="18848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400" kern="1200" dirty="0" smtClean="0"/>
            <a:t>Program 1: </a:t>
          </a:r>
          <a:r>
            <a:rPr lang="en-US" sz="1400" kern="1200" dirty="0" err="1" smtClean="0"/>
            <a:t>Promouvoir</a:t>
          </a:r>
          <a:r>
            <a:rPr lang="en-US" sz="1400" kern="1200" dirty="0" smtClean="0"/>
            <a:t> le </a:t>
          </a:r>
          <a:r>
            <a:rPr lang="en-US" sz="1400" kern="1200" dirty="0" err="1" smtClean="0"/>
            <a:t>developpement</a:t>
          </a:r>
          <a:r>
            <a:rPr lang="en-US" sz="1400" kern="1200" dirty="0" smtClean="0"/>
            <a:t> et  </a:t>
          </a:r>
          <a:r>
            <a:rPr lang="en-US" sz="1400" kern="1200" dirty="0" smtClean="0">
              <a:solidFill>
                <a:srgbClr val="000000"/>
              </a:solidFill>
              <a:latin typeface="+mj-lt"/>
            </a:rPr>
            <a:t>Faire la </a:t>
          </a:r>
          <a:r>
            <a:rPr lang="en-US" sz="1400" kern="1200" dirty="0" err="1" smtClean="0">
              <a:solidFill>
                <a:srgbClr val="000000"/>
              </a:solidFill>
              <a:latin typeface="+mj-lt"/>
            </a:rPr>
            <a:t>démonstration</a:t>
          </a:r>
          <a:r>
            <a:rPr lang="en-US" sz="1400" kern="1200" dirty="0" smtClean="0">
              <a:solidFill>
                <a:srgbClr val="000000"/>
              </a:solidFill>
              <a:latin typeface="+mj-lt"/>
            </a:rPr>
            <a:t> des options </a:t>
          </a:r>
          <a:r>
            <a:rPr lang="en-US" sz="1400" kern="1200" dirty="0" err="1" smtClean="0">
              <a:solidFill>
                <a:srgbClr val="000000"/>
              </a:solidFill>
              <a:latin typeface="+mj-lt"/>
            </a:rPr>
            <a:t>d’atténuation</a:t>
          </a:r>
          <a:r>
            <a:rPr lang="en-US" sz="1400" kern="1200" dirty="0" smtClean="0">
              <a:solidFill>
                <a:srgbClr val="000000"/>
              </a:solidFill>
              <a:latin typeface="+mj-lt"/>
            </a:rPr>
            <a:t> a </a:t>
          </a:r>
          <a:r>
            <a:rPr lang="en-US" sz="1400" kern="1200" dirty="0" err="1" smtClean="0">
              <a:solidFill>
                <a:srgbClr val="000000"/>
              </a:solidFill>
              <a:latin typeface="+mj-lt"/>
            </a:rPr>
            <a:t>faible</a:t>
          </a:r>
          <a:r>
            <a:rPr lang="en-US" sz="1400" kern="1200" dirty="0" smtClean="0">
              <a:solidFill>
                <a:srgbClr val="000000"/>
              </a:solidFill>
              <a:latin typeface="+mj-lt"/>
            </a:rPr>
            <a:t> emission de </a:t>
          </a:r>
          <a:r>
            <a:rPr lang="en-US" sz="1400" kern="1200" dirty="0" err="1" smtClean="0">
              <a:solidFill>
                <a:srgbClr val="000000"/>
              </a:solidFill>
              <a:latin typeface="+mj-lt"/>
            </a:rPr>
            <a:t>carbone</a:t>
          </a:r>
          <a:endParaRPr lang="en-US" sz="1400" kern="1200" dirty="0"/>
        </a:p>
        <a:p>
          <a:pPr marL="114300" lvl="1" indent="-11430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400" kern="1200" dirty="0" smtClean="0"/>
            <a:t>Program </a:t>
          </a:r>
          <a:r>
            <a:rPr lang="en-US" sz="1400" kern="1200" dirty="0" smtClean="0"/>
            <a:t>2  </a:t>
          </a:r>
          <a:r>
            <a:rPr lang="fr-FR" sz="1400" kern="1200" dirty="0" smtClean="0"/>
            <a:t>Développer et démontrer des programmes d'action et des initiatives novatrices du marché pour favoriser une nouvelle série de mesures d'atténuation</a:t>
          </a:r>
          <a:endParaRPr lang="en-US" sz="1400" kern="1200" dirty="0"/>
        </a:p>
      </dsp:txBody>
      <dsp:txXfrm>
        <a:off x="2589955" y="235612"/>
        <a:ext cx="4168288" cy="1413674"/>
      </dsp:txXfrm>
    </dsp:sp>
    <dsp:sp modelId="{97F932C7-7966-4A3B-8915-C874E6512A57}">
      <dsp:nvSpPr>
        <dsp:cNvPr id="0" name=""/>
        <dsp:cNvSpPr/>
      </dsp:nvSpPr>
      <dsp:spPr>
        <a:xfrm>
          <a:off x="9" y="11874"/>
          <a:ext cx="2587436" cy="18011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Promouvoir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l’innovation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et le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transfert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de technologies</a:t>
          </a:r>
          <a:endParaRPr lang="en-US" sz="2000" kern="1200" dirty="0"/>
        </a:p>
      </dsp:txBody>
      <dsp:txXfrm>
        <a:off x="87933" y="99798"/>
        <a:ext cx="2411588" cy="1625285"/>
      </dsp:txXfrm>
    </dsp:sp>
    <dsp:sp modelId="{283ACE6F-53F0-46B3-9D23-CF2C5B957284}">
      <dsp:nvSpPr>
        <dsp:cNvPr id="0" name=""/>
        <dsp:cNvSpPr/>
      </dsp:nvSpPr>
      <dsp:spPr>
        <a:xfrm>
          <a:off x="2473157" y="2073388"/>
          <a:ext cx="4994435" cy="18848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-966177"/>
            <a:satOff val="-3913"/>
            <a:lumOff val="-324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966177"/>
              <a:satOff val="-3913"/>
              <a:lumOff val="-3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Program 3: </a:t>
          </a:r>
          <a:r>
            <a:rPr lang="en-US" sz="1600" kern="1200" dirty="0" err="1" smtClean="0"/>
            <a:t>Promouvoir</a:t>
          </a:r>
          <a:r>
            <a:rPr lang="en-US" sz="1600" kern="1200" dirty="0" smtClean="0"/>
            <a:t> les </a:t>
          </a:r>
          <a:r>
            <a:rPr lang="en-US" sz="1600" kern="1200" dirty="0" err="1" smtClean="0"/>
            <a:t>systemes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integres</a:t>
          </a:r>
          <a:r>
            <a:rPr lang="en-US" sz="1600" kern="1200" dirty="0" smtClean="0"/>
            <a:t> a </a:t>
          </a:r>
          <a:r>
            <a:rPr lang="en-US" sz="1600" kern="1200" dirty="0" err="1" smtClean="0"/>
            <a:t>faible</a:t>
          </a:r>
          <a:r>
            <a:rPr lang="en-US" sz="1600" kern="1200" dirty="0" smtClean="0"/>
            <a:t> emission de </a:t>
          </a:r>
          <a:r>
            <a:rPr lang="en-US" sz="1600" kern="1200" dirty="0" err="1" smtClean="0"/>
            <a:t>carbone</a:t>
          </a:r>
          <a:endParaRPr lang="en-US" sz="1600" kern="1200" dirty="0" smtClean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Program 4: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Promouvoir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la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préservation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/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accroissement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des stocks de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carbone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forestier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et les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autres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utilisations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des sols et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appuyer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les </a:t>
          </a:r>
          <a:r>
            <a:rPr lang="fr-FR" sz="1600" kern="1200" dirty="0" smtClean="0">
              <a:solidFill>
                <a:srgbClr val="000000"/>
              </a:solidFill>
              <a:latin typeface="+mn-lt"/>
            </a:rPr>
            <a:t>solutions agricoles intelligentes au plan climatique</a:t>
          </a:r>
          <a:endParaRPr lang="en-US" sz="1600" kern="1200" dirty="0" smtClean="0"/>
        </a:p>
      </dsp:txBody>
      <dsp:txXfrm>
        <a:off x="2473157" y="2309000"/>
        <a:ext cx="4287598" cy="1413674"/>
      </dsp:txXfrm>
    </dsp:sp>
    <dsp:sp modelId="{54923AD7-3460-49C8-94BA-CFB66D6D4582}">
      <dsp:nvSpPr>
        <dsp:cNvPr id="0" name=""/>
        <dsp:cNvSpPr/>
      </dsp:nvSpPr>
      <dsp:spPr>
        <a:xfrm>
          <a:off x="0" y="2178103"/>
          <a:ext cx="2473149" cy="1675467"/>
        </a:xfrm>
        <a:prstGeom prst="roundRect">
          <a:avLst/>
        </a:prstGeom>
        <a:solidFill>
          <a:schemeClr val="accent3">
            <a:hueOff val="-568678"/>
            <a:satOff val="-2344"/>
            <a:lumOff val="-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 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Faire la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démonstration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des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retombées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systémiques</a:t>
          </a:r>
          <a:r>
            <a:rPr lang="en-US" sz="1600" kern="1200" dirty="0" smtClean="0">
              <a:solidFill>
                <a:srgbClr val="000000"/>
              </a:solidFill>
              <a:latin typeface="+mj-lt"/>
            </a:rPr>
            <a:t> des solutions en </a:t>
          </a:r>
          <a:r>
            <a:rPr lang="en-US" sz="1600" kern="1200" dirty="0" err="1" smtClean="0">
              <a:solidFill>
                <a:srgbClr val="000000"/>
              </a:solidFill>
              <a:latin typeface="+mj-lt"/>
            </a:rPr>
            <a:t>d’atténuation</a:t>
          </a:r>
          <a:endParaRPr lang="en-US" sz="2000" kern="1200" dirty="0" smtClean="0"/>
        </a:p>
      </dsp:txBody>
      <dsp:txXfrm>
        <a:off x="81790" y="2259893"/>
        <a:ext cx="2309569" cy="1511887"/>
      </dsp:txXfrm>
    </dsp:sp>
    <dsp:sp modelId="{04FE4366-85BD-4859-84DE-0F12101574A4}">
      <dsp:nvSpPr>
        <dsp:cNvPr id="0" name=""/>
        <dsp:cNvSpPr/>
      </dsp:nvSpPr>
      <dsp:spPr>
        <a:xfrm>
          <a:off x="2473157" y="4146776"/>
          <a:ext cx="4994435" cy="1884898"/>
        </a:xfrm>
        <a:prstGeom prst="rightArrow">
          <a:avLst>
            <a:gd name="adj1" fmla="val 75000"/>
            <a:gd name="adj2" fmla="val 50000"/>
          </a:avLst>
        </a:prstGeom>
        <a:solidFill>
          <a:srgbClr val="D8D3E0"/>
        </a:solidFill>
        <a:ln w="25400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kern="1200" dirty="0" smtClean="0"/>
            <a:t>Program 5: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Intégrer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les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constats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tirés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des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activités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habilitantes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(au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titre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des obligations des Conventions)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dans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les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processus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nationaux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de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planification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et les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cibles</a:t>
          </a:r>
          <a:r>
            <a:rPr lang="en-US" sz="1600" kern="1200" dirty="0" smtClean="0">
              <a:solidFill>
                <a:srgbClr val="000000"/>
              </a:solidFill>
              <a:latin typeface="+mn-lt"/>
            </a:rPr>
            <a:t> </a:t>
          </a:r>
          <a:r>
            <a:rPr lang="en-US" sz="1600" kern="1200" dirty="0" err="1" smtClean="0">
              <a:solidFill>
                <a:srgbClr val="000000"/>
              </a:solidFill>
              <a:latin typeface="+mn-lt"/>
            </a:rPr>
            <a:t>d’atténuation</a:t>
          </a:r>
          <a:endParaRPr lang="en-US" sz="1600" kern="1200" dirty="0"/>
        </a:p>
      </dsp:txBody>
      <dsp:txXfrm>
        <a:off x="2473157" y="4382388"/>
        <a:ext cx="4287598" cy="1413674"/>
      </dsp:txXfrm>
    </dsp:sp>
    <dsp:sp modelId="{3BB532C2-2695-4A04-90DC-797CB0607073}">
      <dsp:nvSpPr>
        <dsp:cNvPr id="0" name=""/>
        <dsp:cNvSpPr/>
      </dsp:nvSpPr>
      <dsp:spPr>
        <a:xfrm>
          <a:off x="7" y="4314325"/>
          <a:ext cx="2473149" cy="1549801"/>
        </a:xfrm>
        <a:prstGeom prst="roundRect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3.</a:t>
          </a:r>
          <a:r>
            <a:rPr lang="fr-FR" sz="1600" kern="1200" dirty="0" smtClean="0">
              <a:solidFill>
                <a:schemeClr val="tx1"/>
              </a:solidFill>
            </a:rPr>
            <a:t>Favoriser les conditions propices à l’intégration des  préoccupations d'atténuation dans les politiques</a:t>
          </a:r>
          <a:r>
            <a:rPr lang="en-US" sz="1600" kern="1200" dirty="0" smtClean="0">
              <a:solidFill>
                <a:schemeClr val="tx1"/>
              </a:solidFill>
            </a:rPr>
            <a:t>  </a:t>
          </a:r>
          <a:endParaRPr lang="en-US" sz="1600" kern="1200" dirty="0" smtClean="0">
            <a:solidFill>
              <a:schemeClr val="tx1"/>
            </a:solidFill>
          </a:endParaRPr>
        </a:p>
      </dsp:txBody>
      <dsp:txXfrm>
        <a:off x="75662" y="4389980"/>
        <a:ext cx="2321839" cy="1398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06B4602-6110-4AD4-A620-C166F17DEBE9}" type="datetimeFigureOut">
              <a:rPr lang="en-US"/>
              <a:pPr>
                <a:defRPr/>
              </a:pPr>
              <a:t>9/26/2013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604D33E-5716-46E7-AD13-367B937CE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78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0C1D0A-28DE-4A81-A576-FCC907BA3B1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08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09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711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AE65B9-3DE3-47C6-864B-05F4D9518A55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56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1731" indent="-28143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5741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6037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26333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76630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26926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77222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27518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56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1731" indent="-28143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5741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6037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26333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76630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26926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77222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27518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1731" indent="-28143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5741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6037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26333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76630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26926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77222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27518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256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31731" indent="-28143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25741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76037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26333" indent="-225148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76630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26926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77222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27518" indent="-22514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7F9C46F-93A8-4FBD-94C2-FBACC6DF834D}" type="slidenum">
              <a:rPr lang="en-US" smtClean="0">
                <a:solidFill>
                  <a:prstClr val="black"/>
                </a:solidFill>
              </a:rPr>
              <a:pPr eaLnBrk="1" hangingPunct="1"/>
              <a:t>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072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072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072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BB5FAC-BED5-4515-927D-F05FE4205872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2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3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2774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918A8C-9886-4D8C-930B-19B3ADF95F46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5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8916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8917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891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3823FE-E5F0-410A-A588-22C0D26F4402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04D33E-5716-46E7-AD13-367B937CE0D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7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96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96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096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77DE9F-48CF-4F52-BFCF-28DE67A979FD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3012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3013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3014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8E1DE3-9AAD-4971-8370-4F20CCFF79BB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5059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5060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5061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5062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14442B-FFA6-45DB-A4DB-B728F440D262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4832" y="411804"/>
            <a:ext cx="64008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Orientations</a:t>
            </a:r>
            <a:r>
              <a:rPr lang="fr-HT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fr-HT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de la programmation pour FEM-6</a:t>
            </a:r>
            <a:endParaRPr lang="fr-HT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8481" y="2286000"/>
            <a:ext cx="8522141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Atténuation du changement climatique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&amp;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+mn-lt"/>
                <a:cs typeface="+mn-cs"/>
              </a:rPr>
              <a:t> Substances chimiques et déchets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915400" cy="12954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400" b="1" dirty="0" err="1" smtClean="0">
                <a:solidFill>
                  <a:srgbClr val="006600"/>
                </a:solidFill>
              </a:rPr>
              <a:t>Objectif</a:t>
            </a:r>
            <a:r>
              <a:rPr lang="en-US" sz="2400" b="1" dirty="0" smtClean="0">
                <a:solidFill>
                  <a:srgbClr val="006600"/>
                </a:solidFill>
              </a:rPr>
              <a:t> 1 : </a:t>
            </a:r>
            <a:r>
              <a:rPr lang="fr-FR" sz="2400" b="1" dirty="0">
                <a:solidFill>
                  <a:srgbClr val="006600"/>
                </a:solidFill>
              </a:rPr>
              <a:t>Promouvoir le développement </a:t>
            </a:r>
            <a:r>
              <a:rPr lang="fr-FR" sz="2400" b="1" dirty="0" smtClean="0">
                <a:solidFill>
                  <a:srgbClr val="006600"/>
                </a:solidFill>
              </a:rPr>
              <a:t>d’un environnement favorable et </a:t>
            </a:r>
            <a:r>
              <a:rPr lang="fr-FR" sz="2400" b="1" dirty="0">
                <a:solidFill>
                  <a:srgbClr val="006600"/>
                </a:solidFill>
              </a:rPr>
              <a:t>des outils nécessaires à la gestion des substances chimiques et des déchets dangereux</a:t>
            </a:r>
            <a:br>
              <a:rPr lang="fr-FR" sz="2400" b="1" dirty="0">
                <a:solidFill>
                  <a:srgbClr val="006600"/>
                </a:solidFill>
              </a:rPr>
            </a:br>
            <a:endParaRPr lang="en-US" sz="3200" b="1" dirty="0" smtClean="0">
              <a:solidFill>
                <a:srgbClr val="006600"/>
              </a:solidFill>
            </a:endParaRP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228600" y="1295400"/>
            <a:ext cx="8763000" cy="501675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u="sng" dirty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u="sng" dirty="0">
                <a:solidFill>
                  <a:srgbClr val="000000"/>
                </a:solidFill>
              </a:rPr>
              <a:t>Programme 1 </a:t>
            </a:r>
            <a:r>
              <a:rPr lang="fr-HT" dirty="0">
                <a:solidFill>
                  <a:srgbClr val="000000"/>
                </a:solidFill>
              </a:rPr>
              <a:t>: Faire la démonstration de technologies, techniques, pratiques et approches respectueuses de l’environnement en vue de la réduction et de l’élimination des substances chimiques et des déchets dangereux, </a:t>
            </a:r>
            <a:endParaRPr lang="fr-HT" dirty="0" smtClean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u="sng" dirty="0">
                <a:solidFill>
                  <a:srgbClr val="000000"/>
                </a:solidFill>
              </a:rPr>
              <a:t>Programme 2 </a:t>
            </a:r>
            <a:r>
              <a:rPr lang="fr-HT" dirty="0">
                <a:solidFill>
                  <a:srgbClr val="000000"/>
                </a:solidFill>
              </a:rPr>
              <a:t>: : Promouvoir les modalités de financement, les modèles commerciaux et les approches/solutions économiques à caractère innovant et durable en vue de l’élimination des substances chimiques et des déchets dangereux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u="sng" dirty="0" err="1">
                <a:cs typeface="Times New Roman" pitchFamily="18" charset="0"/>
              </a:rPr>
              <a:t>Programme</a:t>
            </a:r>
            <a:r>
              <a:rPr lang="en-US" altLang="ja-JP" u="sng" dirty="0">
                <a:cs typeface="Times New Roman" pitchFamily="18" charset="0"/>
              </a:rPr>
              <a:t> 3</a:t>
            </a:r>
            <a:r>
              <a:rPr lang="en-US" altLang="ja-JP" dirty="0">
                <a:cs typeface="Times New Roman" pitchFamily="18" charset="0"/>
              </a:rPr>
              <a:t>: </a:t>
            </a:r>
            <a:r>
              <a:rPr lang="en-US" dirty="0" err="1">
                <a:solidFill>
                  <a:srgbClr val="000000"/>
                </a:solidFill>
              </a:rPr>
              <a:t>Appuyer</a:t>
            </a:r>
            <a:r>
              <a:rPr lang="en-US" dirty="0">
                <a:solidFill>
                  <a:srgbClr val="000000"/>
                </a:solidFill>
              </a:rPr>
              <a:t> la </a:t>
            </a:r>
            <a:r>
              <a:rPr lang="en-US" dirty="0" err="1">
                <a:solidFill>
                  <a:srgbClr val="000000"/>
                </a:solidFill>
              </a:rPr>
              <a:t>préparation</a:t>
            </a:r>
            <a:r>
              <a:rPr lang="en-US" dirty="0">
                <a:solidFill>
                  <a:srgbClr val="000000"/>
                </a:solidFill>
              </a:rPr>
              <a:t> des rapports à </a:t>
            </a:r>
            <a:r>
              <a:rPr lang="en-US" dirty="0" err="1">
                <a:solidFill>
                  <a:srgbClr val="000000"/>
                </a:solidFill>
              </a:rPr>
              <a:t>soumettre</a:t>
            </a:r>
            <a:r>
              <a:rPr lang="en-US" dirty="0">
                <a:solidFill>
                  <a:srgbClr val="000000"/>
                </a:solidFill>
              </a:rPr>
              <a:t> au </a:t>
            </a:r>
            <a:r>
              <a:rPr lang="en-US" dirty="0" err="1">
                <a:solidFill>
                  <a:srgbClr val="000000"/>
                </a:solidFill>
              </a:rPr>
              <a:t>titre</a:t>
            </a:r>
            <a:r>
              <a:rPr lang="en-US" dirty="0">
                <a:solidFill>
                  <a:srgbClr val="000000"/>
                </a:solidFill>
              </a:rPr>
              <a:t> des conventions et </a:t>
            </a:r>
            <a:r>
              <a:rPr lang="en-US" dirty="0" err="1">
                <a:solidFill>
                  <a:srgbClr val="000000"/>
                </a:solidFill>
              </a:rPr>
              <a:t>promouvoir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leur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intégration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dans</a:t>
            </a:r>
            <a:r>
              <a:rPr lang="en-US" dirty="0">
                <a:solidFill>
                  <a:srgbClr val="000000"/>
                </a:solidFill>
              </a:rPr>
              <a:t> les </a:t>
            </a:r>
            <a:r>
              <a:rPr lang="en-US" dirty="0" err="1">
                <a:solidFill>
                  <a:srgbClr val="000000"/>
                </a:solidFill>
              </a:rPr>
              <a:t>processus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planification</a:t>
            </a:r>
            <a:r>
              <a:rPr lang="en-US" dirty="0">
                <a:solidFill>
                  <a:srgbClr val="000000"/>
                </a:solidFill>
              </a:rPr>
              <a:t> et les plans </a:t>
            </a:r>
            <a:r>
              <a:rPr lang="en-US" dirty="0" err="1">
                <a:solidFill>
                  <a:srgbClr val="000000"/>
                </a:solidFill>
              </a:rPr>
              <a:t>d’action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nationaux</a:t>
            </a:r>
            <a:endParaRPr lang="en-US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u="sng" dirty="0" err="1">
                <a:cs typeface="Times New Roman" pitchFamily="18" charset="0"/>
              </a:rPr>
              <a:t>Programme</a:t>
            </a:r>
            <a:r>
              <a:rPr lang="en-US" altLang="ja-JP" u="sng" dirty="0">
                <a:cs typeface="Times New Roman" pitchFamily="18" charset="0"/>
              </a:rPr>
              <a:t> 4</a:t>
            </a:r>
            <a:r>
              <a:rPr lang="en-US" altLang="ja-JP" dirty="0">
                <a:cs typeface="Times New Roman" pitchFamily="18" charset="0"/>
              </a:rPr>
              <a:t>: </a:t>
            </a:r>
            <a:r>
              <a:rPr lang="en-US" altLang="ja-JP" dirty="0" err="1">
                <a:cs typeface="Times New Roman" pitchFamily="18" charset="0"/>
              </a:rPr>
              <a:t>Appuyer</a:t>
            </a:r>
            <a:r>
              <a:rPr lang="en-US" altLang="ja-JP" dirty="0">
                <a:cs typeface="Times New Roman" pitchFamily="18" charset="0"/>
              </a:rPr>
              <a:t> la surveillance </a:t>
            </a:r>
            <a:r>
              <a:rPr lang="en-US" altLang="ja-JP" dirty="0" err="1">
                <a:cs typeface="Times New Roman" pitchFamily="18" charset="0"/>
              </a:rPr>
              <a:t>globale</a:t>
            </a:r>
            <a:r>
              <a:rPr lang="en-US" altLang="ja-JP" dirty="0">
                <a:cs typeface="Times New Roman" pitchFamily="18" charset="0"/>
              </a:rPr>
              <a:t>, le </a:t>
            </a:r>
            <a:r>
              <a:rPr lang="en-US" altLang="ja-JP" dirty="0" err="1">
                <a:cs typeface="Times New Roman" pitchFamily="18" charset="0"/>
              </a:rPr>
              <a:t>developpement</a:t>
            </a:r>
            <a:r>
              <a:rPr lang="en-US" altLang="ja-JP" dirty="0">
                <a:cs typeface="Times New Roman" pitchFamily="18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cs typeface="Times New Roman" pitchFamily="18" charset="0"/>
              </a:rPr>
              <a:t>des </a:t>
            </a:r>
            <a:r>
              <a:rPr lang="en-US" altLang="ja-JP" dirty="0" err="1">
                <a:solidFill>
                  <a:srgbClr val="FF0000"/>
                </a:solidFill>
                <a:cs typeface="Times New Roman" pitchFamily="18" charset="0"/>
              </a:rPr>
              <a:t>registres</a:t>
            </a:r>
            <a:r>
              <a:rPr lang="en-US" altLang="ja-JP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dirty="0">
                <a:cs typeface="Times New Roman" pitchFamily="18" charset="0"/>
              </a:rPr>
              <a:t>, des </a:t>
            </a:r>
            <a:r>
              <a:rPr lang="en-US" altLang="ja-JP" dirty="0" err="1">
                <a:cs typeface="Times New Roman" pitchFamily="18" charset="0"/>
              </a:rPr>
              <a:t>inventaires</a:t>
            </a:r>
            <a:r>
              <a:rPr lang="en-US" altLang="ja-JP" dirty="0">
                <a:cs typeface="Times New Roman" pitchFamily="18" charset="0"/>
              </a:rPr>
              <a:t> et la </a:t>
            </a:r>
            <a:r>
              <a:rPr lang="en-US" altLang="ja-JP" dirty="0" err="1">
                <a:cs typeface="Times New Roman" pitchFamily="18" charset="0"/>
              </a:rPr>
              <a:t>collecte</a:t>
            </a:r>
            <a:r>
              <a:rPr lang="en-US" altLang="ja-JP" dirty="0">
                <a:cs typeface="Times New Roman" pitchFamily="18" charset="0"/>
              </a:rPr>
              <a:t> de </a:t>
            </a:r>
            <a:r>
              <a:rPr lang="en-US" altLang="ja-JP" dirty="0" err="1">
                <a:cs typeface="Times New Roman" pitchFamily="18" charset="0"/>
              </a:rPr>
              <a:t>donnees</a:t>
            </a:r>
            <a:r>
              <a:rPr lang="en-US" altLang="ja-JP" dirty="0">
                <a:cs typeface="Times New Roman" pitchFamily="18" charset="0"/>
              </a:rPr>
              <a:t>.</a:t>
            </a:r>
            <a:endParaRPr kumimoji="1" lang="ja-JP" altLang="en-US" dirty="0"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 smtClean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914400"/>
          </a:xfrm>
        </p:spPr>
        <p:txBody>
          <a:bodyPr/>
          <a:lstStyle/>
          <a:p>
            <a:r>
              <a:rPr lang="fr-HT" sz="3200" b="1" dirty="0" smtClean="0">
                <a:solidFill>
                  <a:schemeClr val="accent5">
                    <a:lumMod val="50000"/>
                  </a:schemeClr>
                </a:solidFill>
              </a:rPr>
              <a:t>Objectif 2 : Réduire la prévalence des substances chimiques et des déchets dangereux</a:t>
            </a: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109538" y="1066800"/>
            <a:ext cx="8915400" cy="440120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sz="2000" u="sng" dirty="0" smtClean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2000" u="sng" dirty="0" smtClean="0">
                <a:solidFill>
                  <a:srgbClr val="000000"/>
                </a:solidFill>
              </a:rPr>
              <a:t>Programme 5 </a:t>
            </a:r>
            <a:r>
              <a:rPr lang="fr-HT" sz="2000" dirty="0">
                <a:solidFill>
                  <a:srgbClr val="000000"/>
                </a:solidFill>
              </a:rPr>
              <a:t>: Promouvoir les modalités de financement, les modèles commerciaux et les approches/solutions économiques à caractère innovant et durable en vue de l’élimination des substances chimiques et des déchets dangereux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HT" sz="2000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2000" u="sng" dirty="0">
                <a:solidFill>
                  <a:srgbClr val="000000"/>
                </a:solidFill>
              </a:rPr>
              <a:t>Programme </a:t>
            </a:r>
            <a:r>
              <a:rPr lang="fr-HT" sz="2000" u="sng" dirty="0" smtClean="0">
                <a:solidFill>
                  <a:srgbClr val="000000"/>
                </a:solidFill>
              </a:rPr>
              <a:t>6 </a:t>
            </a:r>
            <a:r>
              <a:rPr lang="fr-HT" sz="2000" dirty="0">
                <a:solidFill>
                  <a:srgbClr val="000000"/>
                </a:solidFill>
              </a:rPr>
              <a:t>: Diffuser d’autres techniques et pratiques afin de réduire le recours aux substances chimiques dangereuses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sz="2000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2000" u="sng" dirty="0">
                <a:solidFill>
                  <a:srgbClr val="000000"/>
                </a:solidFill>
              </a:rPr>
              <a:t>Programme </a:t>
            </a:r>
            <a:r>
              <a:rPr lang="fr-HT" sz="2000" u="sng" dirty="0" smtClean="0">
                <a:solidFill>
                  <a:srgbClr val="000000"/>
                </a:solidFill>
              </a:rPr>
              <a:t>7 </a:t>
            </a:r>
            <a:r>
              <a:rPr lang="fr-HT" sz="2000" dirty="0">
                <a:solidFill>
                  <a:srgbClr val="000000"/>
                </a:solidFill>
              </a:rPr>
              <a:t>: Éliminer complètement les HCFC s dans les pays en transition, et aider les pays visés à l’article 5 du Protocole de Montréal à obtenir des effets positifs du point de vue de l’atténuation du changement climatique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2000" dirty="0" smtClean="0">
                <a:solidFill>
                  <a:srgbClr val="000000"/>
                </a:solidFill>
                <a:latin typeface="+mn-lt"/>
              </a:rPr>
              <a:t> </a:t>
            </a:r>
            <a:endParaRPr lang="fr-HT" sz="2400" dirty="0" smtClean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253070" y="76200"/>
            <a:ext cx="8763000" cy="914400"/>
          </a:xfrm>
        </p:spPr>
        <p:txBody>
          <a:bodyPr/>
          <a:lstStyle/>
          <a:p>
            <a:r>
              <a:rPr lang="es-ES" sz="3200" b="1" dirty="0" smtClean="0"/>
              <a:t/>
            </a:r>
            <a:br>
              <a:rPr lang="es-ES" sz="3200" b="1" dirty="0" smtClean="0"/>
            </a:br>
            <a:r>
              <a:rPr lang="fr-HT" sz="2200" b="1" dirty="0" smtClean="0">
                <a:solidFill>
                  <a:schemeClr val="accent5">
                    <a:lumMod val="50000"/>
                  </a:schemeClr>
                </a:solidFill>
              </a:rPr>
              <a:t>Objectif 3: 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fr-FR" sz="2200" b="1" dirty="0">
                <a:solidFill>
                  <a:schemeClr val="accent5">
                    <a:lumMod val="50000"/>
                  </a:schemeClr>
                </a:solidFill>
              </a:rPr>
              <a:t>Aider les PMA et les PEID à engager des mesures pour se prémunir contre les substances chimiques et les déchets dangereux</a:t>
            </a:r>
            <a:endParaRPr lang="en-US" sz="2200" b="1" dirty="0" smtClean="0"/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119063" y="1371600"/>
            <a:ext cx="8915400" cy="31700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HT" sz="2000" u="sng" dirty="0">
                <a:solidFill>
                  <a:srgbClr val="000000"/>
                </a:solidFill>
              </a:rPr>
              <a:t>Programme </a:t>
            </a:r>
            <a:r>
              <a:rPr lang="fr-HT" sz="2000" u="sng" dirty="0" smtClean="0">
                <a:solidFill>
                  <a:srgbClr val="000000"/>
                </a:solidFill>
              </a:rPr>
              <a:t>8 </a:t>
            </a:r>
            <a:r>
              <a:rPr lang="fr-HT" sz="2000" dirty="0">
                <a:solidFill>
                  <a:srgbClr val="000000"/>
                </a:solidFill>
              </a:rPr>
              <a:t>: Appuyer les démarches régionales visant à réduire et éliminer les substances chimiques et les déchets dangereux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sz="2000" dirty="0">
              <a:solidFill>
                <a:srgbClr val="000000"/>
              </a:solidFill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HT" sz="2000" dirty="0">
                <a:solidFill>
                  <a:srgbClr val="000000"/>
                </a:solidFill>
              </a:rPr>
              <a:t>Rapidité et souplesse des modalités d’accès applicables à ces pays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sz="2000" dirty="0">
              <a:solidFill>
                <a:srgbClr val="000000"/>
              </a:solidFill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HT" sz="2000" dirty="0">
                <a:solidFill>
                  <a:srgbClr val="000000"/>
                </a:solidFill>
              </a:rPr>
              <a:t>Privilégier la coopération régionale et </a:t>
            </a:r>
            <a:r>
              <a:rPr lang="fr-HT" sz="2000" dirty="0" err="1">
                <a:solidFill>
                  <a:srgbClr val="000000"/>
                </a:solidFill>
              </a:rPr>
              <a:t>sous-régionale</a:t>
            </a:r>
            <a:r>
              <a:rPr lang="fr-HT" sz="2000" dirty="0">
                <a:solidFill>
                  <a:srgbClr val="000000"/>
                </a:solidFill>
              </a:rPr>
              <a:t> (notamment pour la collecte et l’évacuation des POP et des déchets)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HT" sz="2000" dirty="0">
              <a:solidFill>
                <a:srgbClr val="000000"/>
              </a:solidFill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HT" sz="2000" dirty="0">
                <a:solidFill>
                  <a:srgbClr val="000000"/>
                </a:solidFill>
              </a:rPr>
              <a:t>Appuyer les pratiques de gestion et les modèles financiers innovants bien adaptés à ces pays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685800"/>
          </a:xfrm>
        </p:spPr>
        <p:txBody>
          <a:bodyPr/>
          <a:lstStyle/>
          <a:p>
            <a:pPr eaLnBrk="1" hangingPunct="1"/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Le FEM et les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Conventions</a:t>
            </a:r>
            <a:endParaRPr lang="es-CO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403307" y="762000"/>
            <a:ext cx="8310073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sz="2400" dirty="0" smtClean="0">
                <a:solidFill>
                  <a:srgbClr val="000000"/>
                </a:solidFill>
                <a:latin typeface="+mj-lt"/>
              </a:rPr>
              <a:t>Le </a:t>
            </a:r>
            <a:r>
              <a:rPr lang="es-CO" sz="2400" dirty="0" err="1" smtClean="0">
                <a:solidFill>
                  <a:srgbClr val="000000"/>
                </a:solidFill>
                <a:latin typeface="+mj-lt"/>
              </a:rPr>
              <a:t>Fonds</a:t>
            </a:r>
            <a:r>
              <a:rPr lang="es-CO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CO" sz="2400" dirty="0" err="1" smtClean="0">
                <a:solidFill>
                  <a:srgbClr val="000000"/>
                </a:solidFill>
                <a:latin typeface="+mj-lt"/>
              </a:rPr>
              <a:t>pour</a:t>
            </a:r>
            <a:r>
              <a:rPr lang="es-CO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CO" sz="2400" dirty="0" err="1" smtClean="0">
                <a:solidFill>
                  <a:srgbClr val="000000"/>
                </a:solidFill>
                <a:latin typeface="+mj-lt"/>
              </a:rPr>
              <a:t>l’environnement</a:t>
            </a:r>
            <a:r>
              <a:rPr lang="es-CO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CO" sz="2400" dirty="0" err="1" smtClean="0">
                <a:solidFill>
                  <a:srgbClr val="000000"/>
                </a:solidFill>
                <a:latin typeface="+mj-lt"/>
              </a:rPr>
              <a:t>mondial</a:t>
            </a:r>
            <a:r>
              <a:rPr lang="es-CO" sz="2400" dirty="0" smtClean="0">
                <a:solidFill>
                  <a:srgbClr val="000000"/>
                </a:solidFill>
                <a:latin typeface="+mj-lt"/>
              </a:rPr>
              <a:t> :</a:t>
            </a:r>
          </a:p>
          <a:p>
            <a:pPr eaLnBrk="1" hangingPunct="1"/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Est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le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mécanisme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financier de </a:t>
            </a:r>
            <a:r>
              <a:rPr lang="fr-FR" sz="2400" dirty="0">
                <a:solidFill>
                  <a:srgbClr val="000000"/>
                </a:solidFill>
                <a:latin typeface="+mj-lt"/>
              </a:rPr>
              <a:t>la Convention de Stockholm sur les polluants organiques persistants</a:t>
            </a:r>
          </a:p>
          <a:p>
            <a:pPr eaLnBrk="1" hangingPunct="1"/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 err="1">
                <a:solidFill>
                  <a:srgbClr val="000000"/>
                </a:solidFill>
                <a:latin typeface="+mj-lt"/>
              </a:rPr>
              <a:t>Est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un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+mj-lt"/>
              </a:rPr>
              <a:t>mécanisme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financement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la Convention de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Minamata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sur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le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mercure</a:t>
            </a:r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b="1" dirty="0" err="1" smtClean="0">
                <a:solidFill>
                  <a:srgbClr val="000000"/>
                </a:solidFill>
                <a:latin typeface="+mj-lt"/>
              </a:rPr>
              <a:t>Appuie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la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mise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en oeuvre du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Protocole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de Montréal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dans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les pays à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économie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en transition</a:t>
            </a:r>
            <a:r>
              <a:rPr lang="en-US" sz="2400" dirty="0">
                <a:solidFill>
                  <a:srgbClr val="000000"/>
                </a:solidFill>
                <a:latin typeface="+mj-lt"/>
              </a:rPr>
              <a:t/>
            </a:r>
            <a:br>
              <a:rPr lang="en-US" sz="2400" dirty="0">
                <a:solidFill>
                  <a:srgbClr val="000000"/>
                </a:solidFill>
                <a:latin typeface="+mj-lt"/>
              </a:rPr>
            </a:br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fr-FR" sz="2400" dirty="0" smtClean="0">
                <a:solidFill>
                  <a:srgbClr val="000000"/>
                </a:solidFill>
                <a:latin typeface="+mj-lt"/>
              </a:rPr>
              <a:t>Est une </a:t>
            </a:r>
            <a:r>
              <a:rPr lang="fr-FR" sz="2400" b="1" dirty="0" smtClean="0">
                <a:solidFill>
                  <a:srgbClr val="000000"/>
                </a:solidFill>
                <a:latin typeface="+mj-lt"/>
              </a:rPr>
              <a:t>entité </a:t>
            </a:r>
            <a:r>
              <a:rPr lang="fr-FR" sz="2400" b="1" dirty="0">
                <a:solidFill>
                  <a:srgbClr val="000000"/>
                </a:solidFill>
                <a:latin typeface="+mj-lt"/>
              </a:rPr>
              <a:t>chargée d'administrer </a:t>
            </a:r>
            <a:r>
              <a:rPr lang="fr-FR" sz="2400" dirty="0">
                <a:solidFill>
                  <a:srgbClr val="000000"/>
                </a:solidFill>
                <a:latin typeface="+mj-lt"/>
              </a:rPr>
              <a:t>le mécanisme financier de la </a:t>
            </a:r>
            <a:r>
              <a:rPr lang="fr-FR" sz="2400" dirty="0" smtClean="0">
                <a:solidFill>
                  <a:srgbClr val="000000"/>
                </a:solidFill>
                <a:latin typeface="+mj-lt"/>
              </a:rPr>
              <a:t>CCNUCC.</a:t>
            </a:r>
            <a:endParaRPr lang="es-CO" sz="2400" dirty="0" smtClean="0">
              <a:solidFill>
                <a:srgbClr val="000000"/>
              </a:solidFill>
              <a:latin typeface="+mj-lt"/>
            </a:endParaRPr>
          </a:p>
          <a:p>
            <a:pPr eaLnBrk="1" hangingPunct="1"/>
            <a:endParaRPr lang="es-CO" sz="2800" dirty="0" smtClean="0">
              <a:solidFill>
                <a:srgbClr val="000000"/>
              </a:solidFill>
              <a:latin typeface="Calibri"/>
            </a:endParaRPr>
          </a:p>
          <a:p>
            <a:pPr marL="1200150" lvl="1" indent="-457200" eaLnBrk="1" hangingPunct="1">
              <a:buFont typeface="Arial" pitchFamily="34" charset="0"/>
              <a:buChar char="•"/>
            </a:pPr>
            <a:endParaRPr lang="es-CO" sz="2800" dirty="0" smtClean="0">
              <a:solidFill>
                <a:srgbClr val="000000"/>
              </a:solidFill>
            </a:endParaRPr>
          </a:p>
          <a:p>
            <a:pPr eaLnBrk="1" hangingPunct="1"/>
            <a:endParaRPr lang="es-CO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296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 eaLnBrk="1" hangingPunct="1"/>
            <a:r>
              <a:rPr lang="fr-FR" sz="3600" b="1" dirty="0">
                <a:solidFill>
                  <a:srgbClr val="006600"/>
                </a:solidFill>
                <a:cs typeface="Arial" charset="0"/>
              </a:rPr>
              <a:t>Valeur unique du FEM pour le financement climatique</a:t>
            </a:r>
            <a:endParaRPr lang="en-US" sz="3600" b="1" dirty="0">
              <a:solidFill>
                <a:srgbClr val="006600"/>
              </a:solidFill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5380558"/>
              </p:ext>
            </p:extLst>
          </p:nvPr>
        </p:nvGraphicFramePr>
        <p:xfrm>
          <a:off x="1524000" y="1572080"/>
          <a:ext cx="76102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07092" y="2133600"/>
            <a:ext cx="2895600" cy="2286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Aider les pays bénéficiaires a </a:t>
            </a:r>
            <a:r>
              <a:rPr lang="fr-FR" u="sng" dirty="0">
                <a:solidFill>
                  <a:schemeClr val="tx2">
                    <a:lumMod val="75000"/>
                  </a:schemeClr>
                </a:solidFill>
              </a:rPr>
              <a:t>se préparer pour le nouveau régime climatique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 de la CCNUCC qui cherche des engagements pour réduire les émissions au niveau universel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991600" cy="685800"/>
          </a:xfrm>
        </p:spPr>
        <p:txBody>
          <a:bodyPr/>
          <a:lstStyle/>
          <a:p>
            <a:r>
              <a:rPr lang="en-US" b="1" dirty="0">
                <a:solidFill>
                  <a:srgbClr val="006600"/>
                </a:solidFill>
                <a:cs typeface="Arial" pitchFamily="34" charset="0"/>
              </a:rPr>
              <a:t>Proposed GEF-6 CCM Strategy</a:t>
            </a:r>
            <a:endParaRPr 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495963"/>
              </p:ext>
            </p:extLst>
          </p:nvPr>
        </p:nvGraphicFramePr>
        <p:xfrm>
          <a:off x="76200" y="750125"/>
          <a:ext cx="7467600" cy="6031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4013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15400" cy="914400"/>
          </a:xfrm>
        </p:spPr>
        <p:txBody>
          <a:bodyPr/>
          <a:lstStyle/>
          <a:p>
            <a:pPr eaLnBrk="1" hangingPunct="1"/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Objectif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1 – </a:t>
            </a:r>
            <a:r>
              <a:rPr lang="en-US" sz="3200" b="1" dirty="0" err="1" smtClean="0">
                <a:solidFill>
                  <a:schemeClr val="accent5">
                    <a:lumMod val="50000"/>
                  </a:schemeClr>
                </a:solidFill>
              </a:rPr>
              <a:t>Promouvoir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5">
                    <a:lumMod val="50000"/>
                  </a:schemeClr>
                </a:solidFill>
              </a:rPr>
              <a:t>l’innovation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 et le </a:t>
            </a:r>
            <a:r>
              <a:rPr lang="en-US" sz="3200" b="1" dirty="0" err="1" smtClean="0">
                <a:solidFill>
                  <a:schemeClr val="accent5">
                    <a:lumMod val="50000"/>
                  </a:schemeClr>
                </a:solidFill>
              </a:rPr>
              <a:t>transfert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 de technologies</a:t>
            </a:r>
            <a:endParaRPr lang="es-CO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228600" y="1076325"/>
            <a:ext cx="8763000" cy="467820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u="sng" dirty="0" err="1" smtClean="0">
                <a:solidFill>
                  <a:srgbClr val="000000"/>
                </a:solidFill>
                <a:latin typeface="+mn-lt"/>
              </a:rPr>
              <a:t>Programme</a:t>
            </a:r>
            <a:r>
              <a:rPr lang="en-US" sz="2400" u="sng" dirty="0" smtClean="0">
                <a:solidFill>
                  <a:srgbClr val="000000"/>
                </a:solidFill>
                <a:latin typeface="+mn-lt"/>
              </a:rPr>
              <a:t> 1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: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Promouvoir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la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mise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au point, la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démonstration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et le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financement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en temps utile de technologies/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politiques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sobres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en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carbone</a:t>
            </a:r>
            <a:endParaRPr lang="en-US" sz="2400" u="sng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prstClr val="black"/>
                </a:solidFill>
                <a:latin typeface="+mn-lt"/>
              </a:rPr>
              <a:t>Mettre l’accent sur </a:t>
            </a: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des </a:t>
            </a:r>
            <a:r>
              <a:rPr lang="fr-FR" sz="2000" dirty="0">
                <a:solidFill>
                  <a:prstClr val="black"/>
                </a:solidFill>
                <a:latin typeface="+mn-lt"/>
              </a:rPr>
              <a:t>technologies qui ne sont pas encore disponibles dans le </a:t>
            </a: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commerce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Mettre </a:t>
            </a:r>
            <a:r>
              <a:rPr lang="fr-FR" sz="2000" dirty="0">
                <a:solidFill>
                  <a:prstClr val="black"/>
                </a:solidFill>
                <a:latin typeface="+mn-lt"/>
              </a:rPr>
              <a:t>l'accent sur les premières étapes de la chaîne d'innovation, où l'atténuation du risque est plus </a:t>
            </a: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important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Prendre </a:t>
            </a:r>
            <a:r>
              <a:rPr lang="fr-FR" sz="2000" dirty="0">
                <a:solidFill>
                  <a:prstClr val="black"/>
                </a:solidFill>
                <a:latin typeface="+mn-lt"/>
              </a:rPr>
              <a:t>en charge la création d'un environnement favorable en termes de politiques, mécanismes et règlements, ainsi que de cadres juridiques qui facilitent la mise en œuvre de ces </a:t>
            </a: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technologies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prstClr val="black"/>
                </a:solidFill>
                <a:latin typeface="+mn-lt"/>
              </a:rPr>
              <a:t>Une </a:t>
            </a:r>
            <a:r>
              <a:rPr lang="fr-FR" sz="2000" dirty="0">
                <a:solidFill>
                  <a:prstClr val="black"/>
                </a:solidFill>
                <a:latin typeface="+mn-lt"/>
              </a:rPr>
              <a:t>fois testé, nous chercherons a augmenter l'échelle</a:t>
            </a:r>
            <a:endParaRPr lang="en-US" sz="2000" dirty="0">
              <a:solidFill>
                <a:prstClr val="black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 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15400" cy="914400"/>
          </a:xfrm>
        </p:spPr>
        <p:txBody>
          <a:bodyPr/>
          <a:lstStyle/>
          <a:p>
            <a:pPr eaLnBrk="1" hangingPunct="1"/>
            <a:r>
              <a:rPr lang="es-CO" sz="2800" b="1" dirty="0" err="1">
                <a:solidFill>
                  <a:schemeClr val="accent5">
                    <a:lumMod val="50000"/>
                  </a:schemeClr>
                </a:solidFill>
              </a:rPr>
              <a:t>Objectif</a:t>
            </a:r>
            <a:r>
              <a:rPr lang="es-CO" sz="2800" b="1" dirty="0">
                <a:solidFill>
                  <a:schemeClr val="accent5">
                    <a:lumMod val="50000"/>
                  </a:schemeClr>
                </a:solidFill>
              </a:rPr>
              <a:t> 1 –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Promouvoir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l’innovation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et le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transfert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de technologies</a:t>
            </a:r>
            <a:endParaRPr lang="es-CO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228600" y="762000"/>
            <a:ext cx="8763000" cy="513986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O" sz="2400" u="sng" dirty="0" err="1" smtClean="0">
                <a:solidFill>
                  <a:srgbClr val="000000"/>
                </a:solidFill>
                <a:latin typeface="+mn-lt"/>
              </a:rPr>
              <a:t>Programme</a:t>
            </a:r>
            <a:r>
              <a:rPr lang="es-CO" sz="2400" u="sng" dirty="0" smtClean="0">
                <a:solidFill>
                  <a:srgbClr val="000000"/>
                </a:solidFill>
                <a:latin typeface="+mn-lt"/>
              </a:rPr>
              <a:t> 2 </a:t>
            </a:r>
            <a:r>
              <a:rPr lang="es-CO" sz="2400" dirty="0" smtClean="0">
                <a:solidFill>
                  <a:srgbClr val="000000"/>
                </a:solidFill>
                <a:latin typeface="+mn-lt"/>
              </a:rPr>
              <a:t>: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Concevoir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et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présenter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des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politiques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novatrices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et des initiatives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fondées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sur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le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jeu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des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marchés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pour encourager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une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nouvelle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génération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mesures</a:t>
            </a:r>
            <a:r>
              <a:rPr lang="en-US" sz="20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+mn-lt"/>
              </a:rPr>
              <a:t>d’atténuation</a:t>
            </a:r>
            <a:endParaRPr lang="es-CO" sz="2000" dirty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 sz="20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latin typeface="+mj-lt"/>
              </a:rPr>
              <a:t>Aider les pays, en </a:t>
            </a:r>
            <a:r>
              <a:rPr lang="en-US" sz="2000" dirty="0" err="1">
                <a:solidFill>
                  <a:prstClr val="black"/>
                </a:solidFill>
                <a:latin typeface="+mj-lt"/>
              </a:rPr>
              <a:t>vue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 de </a:t>
            </a:r>
            <a:r>
              <a:rPr lang="en-US" sz="2000" dirty="0" err="1">
                <a:solidFill>
                  <a:prstClr val="black"/>
                </a:solidFill>
                <a:latin typeface="+mj-lt"/>
              </a:rPr>
              <a:t>leurs</a:t>
            </a:r>
            <a:r>
              <a:rPr lang="en-US" sz="2000" dirty="0">
                <a:solidFill>
                  <a:prstClr val="black"/>
                </a:solidFill>
                <a:latin typeface="+mj-lt"/>
              </a:rPr>
              <a:t> c</a:t>
            </a:r>
            <a:r>
              <a:rPr lang="fr-FR" sz="2000" dirty="0" err="1">
                <a:solidFill>
                  <a:prstClr val="black"/>
                </a:solidFill>
                <a:latin typeface="+mj-lt"/>
              </a:rPr>
              <a:t>ommunications</a:t>
            </a:r>
            <a:r>
              <a:rPr lang="fr-FR" sz="2000" dirty="0">
                <a:solidFill>
                  <a:prstClr val="black"/>
                </a:solidFill>
                <a:latin typeface="+mj-lt"/>
              </a:rPr>
              <a:t> nationales, rapports bisannuels actualisés, et autres évaluations, au moyen de politiques qui réduisent effectivement leurs émissions, tout en optimisant les retombées économiques.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000" dirty="0">
              <a:solidFill>
                <a:prstClr val="black"/>
              </a:solidFill>
              <a:latin typeface="+mj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prstClr val="black"/>
                </a:solidFill>
                <a:latin typeface="+mj-lt"/>
              </a:rPr>
              <a:t>Offrir aux pays la possibilité de faire l’essai d’incitations novatrices en contrepartie de la réduction de leurs émissions.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000" dirty="0">
              <a:solidFill>
                <a:prstClr val="black"/>
              </a:solidFill>
              <a:latin typeface="+mj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>
                <a:solidFill>
                  <a:prstClr val="black"/>
                </a:solidFill>
                <a:latin typeface="+mj-lt"/>
              </a:rPr>
              <a:t>Appuyer l’évaluation du risque financier sur les marchés du carbone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000" dirty="0">
              <a:solidFill>
                <a:prstClr val="black"/>
              </a:solidFill>
              <a:latin typeface="+mj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prstClr val="black"/>
                </a:solidFill>
                <a:latin typeface="+mj-lt"/>
              </a:rPr>
              <a:t>Encourager </a:t>
            </a:r>
            <a:r>
              <a:rPr lang="fr-FR" sz="2000" dirty="0">
                <a:solidFill>
                  <a:prstClr val="black"/>
                </a:solidFill>
                <a:latin typeface="+mj-lt"/>
              </a:rPr>
              <a:t>les programmes et secteurs qui ont été identifiés par un pays, par exemple, la limitation des émissions de GES</a:t>
            </a:r>
            <a:endParaRPr lang="en-US" sz="2000" dirty="0">
              <a:solidFill>
                <a:prstClr val="black"/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 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52400"/>
            <a:ext cx="8929687" cy="1447800"/>
          </a:xfrm>
        </p:spPr>
        <p:txBody>
          <a:bodyPr/>
          <a:lstStyle/>
          <a:p>
            <a:pPr eaLnBrk="1" hangingPunct="1"/>
            <a:r>
              <a:rPr lang="es-CO" sz="3200" b="1" dirty="0" smtClean="0"/>
              <a:t/>
            </a:r>
            <a:br>
              <a:rPr lang="es-CO" sz="3200" b="1" dirty="0" smtClean="0"/>
            </a:b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Objectif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3 –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Promouvoir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des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conditions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favorables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pour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la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prise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en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compte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systématique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des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questions</a:t>
            </a:r>
            <a:r>
              <a:rPr lang="es-CO" sz="32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s-CO" sz="3200" b="1" dirty="0" err="1" smtClean="0">
                <a:solidFill>
                  <a:schemeClr val="accent5">
                    <a:lumMod val="50000"/>
                  </a:schemeClr>
                </a:solidFill>
              </a:rPr>
              <a:t>d’atténuation</a:t>
            </a:r>
            <a:r>
              <a:rPr lang="es-ES" sz="3200" b="1" dirty="0" smtClean="0"/>
              <a:t/>
            </a:r>
            <a:br>
              <a:rPr lang="es-ES" sz="3200" b="1" dirty="0" smtClean="0"/>
            </a:br>
            <a:endParaRPr lang="es-CO" sz="3200" b="1" dirty="0" smtClean="0"/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228600" y="2370138"/>
            <a:ext cx="8763000" cy="29238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u="sng" dirty="0" err="1">
                <a:solidFill>
                  <a:srgbClr val="000000"/>
                </a:solidFill>
                <a:latin typeface="+mn-lt"/>
              </a:rPr>
              <a:t>Programme</a:t>
            </a:r>
            <a:r>
              <a:rPr lang="en-US" sz="2400" u="sng" dirty="0">
                <a:solidFill>
                  <a:srgbClr val="000000"/>
                </a:solidFill>
                <a:latin typeface="+mn-lt"/>
              </a:rPr>
              <a:t> 1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: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Intégrer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les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constats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tirés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des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activités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habilitantes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(au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titre</a:t>
            </a: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des obligations 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des Conventions)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dans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les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processus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nationaux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de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planification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et les </a:t>
            </a:r>
            <a:r>
              <a:rPr lang="en-US" sz="2400" dirty="0" err="1">
                <a:solidFill>
                  <a:srgbClr val="000000"/>
                </a:solidFill>
                <a:latin typeface="+mn-lt"/>
              </a:rPr>
              <a:t>cibles</a:t>
            </a:r>
            <a:r>
              <a:rPr lang="en-US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d’atténuation</a:t>
            </a:r>
            <a:endParaRPr lang="en-US" sz="2400" dirty="0" smtClean="0">
              <a:solidFill>
                <a:srgbClr val="000000"/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 sz="24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O" sz="2200" dirty="0" err="1" smtClean="0">
                <a:latin typeface="+mn-lt"/>
              </a:rPr>
              <a:t>Aider</a:t>
            </a:r>
            <a:r>
              <a:rPr lang="es-CO" sz="2200" dirty="0" smtClean="0">
                <a:latin typeface="+mn-lt"/>
              </a:rPr>
              <a:t> les </a:t>
            </a:r>
            <a:r>
              <a:rPr lang="es-CO" sz="2200" dirty="0" err="1" smtClean="0">
                <a:latin typeface="+mn-lt"/>
              </a:rPr>
              <a:t>pays</a:t>
            </a:r>
            <a:r>
              <a:rPr lang="es-CO" sz="2200" dirty="0" smtClean="0">
                <a:latin typeface="+mn-lt"/>
              </a:rPr>
              <a:t> à </a:t>
            </a:r>
            <a:r>
              <a:rPr lang="es-CO" sz="2200" dirty="0" err="1" smtClean="0">
                <a:latin typeface="+mn-lt"/>
              </a:rPr>
              <a:t>préparer</a:t>
            </a:r>
            <a:r>
              <a:rPr lang="es-CO" sz="2200" dirty="0" smtClean="0">
                <a:latin typeface="+mn-lt"/>
              </a:rPr>
              <a:t> </a:t>
            </a:r>
            <a:r>
              <a:rPr lang="es-CO" sz="2200" dirty="0" err="1" smtClean="0">
                <a:latin typeface="+mn-lt"/>
              </a:rPr>
              <a:t>leurs</a:t>
            </a:r>
            <a:r>
              <a:rPr lang="es-CO" sz="2200" dirty="0" smtClean="0">
                <a:latin typeface="+mn-lt"/>
              </a:rPr>
              <a:t> c</a:t>
            </a:r>
            <a:r>
              <a:rPr lang="en-US" sz="2200" dirty="0" err="1" smtClean="0">
                <a:latin typeface="+mn-lt"/>
              </a:rPr>
              <a:t>ommunications</a:t>
            </a:r>
            <a:r>
              <a:rPr lang="en-US" sz="2200" dirty="0" smtClean="0">
                <a:latin typeface="+mn-lt"/>
              </a:rPr>
              <a:t> </a:t>
            </a:r>
            <a:r>
              <a:rPr lang="en-US" sz="2200" dirty="0" err="1" smtClean="0">
                <a:latin typeface="+mn-lt"/>
              </a:rPr>
              <a:t>nationales</a:t>
            </a:r>
            <a:r>
              <a:rPr lang="en-US" sz="2200" dirty="0" smtClean="0">
                <a:latin typeface="+mn-lt"/>
              </a:rPr>
              <a:t>, </a:t>
            </a:r>
            <a:r>
              <a:rPr lang="fr-FR" sz="2200" dirty="0" smtClean="0">
                <a:latin typeface="+mn-lt"/>
              </a:rPr>
              <a:t>évaluations </a:t>
            </a:r>
            <a:r>
              <a:rPr lang="fr-FR" sz="2200" dirty="0">
                <a:latin typeface="+mn-lt"/>
              </a:rPr>
              <a:t>des besoins technologiques (</a:t>
            </a:r>
            <a:r>
              <a:rPr lang="fr-FR" sz="2200" dirty="0" smtClean="0">
                <a:latin typeface="+mn-lt"/>
              </a:rPr>
              <a:t>EBT) et rapports bisannuels actualisés</a:t>
            </a:r>
            <a:r>
              <a:rPr lang="en-US" sz="2200" dirty="0" smtClean="0">
                <a:latin typeface="+mn-lt"/>
              </a:rPr>
              <a:t>, et à </a:t>
            </a:r>
            <a:r>
              <a:rPr lang="en-US" sz="2200" dirty="0" err="1" smtClean="0">
                <a:latin typeface="+mn-lt"/>
              </a:rPr>
              <a:t>mettre</a:t>
            </a:r>
            <a:r>
              <a:rPr lang="en-US" sz="2200" dirty="0" smtClean="0">
                <a:latin typeface="+mn-lt"/>
              </a:rPr>
              <a:t> en oeuvre des </a:t>
            </a:r>
            <a:r>
              <a:rPr lang="fr-FR" sz="2200" dirty="0">
                <a:latin typeface="+mn-lt"/>
              </a:rPr>
              <a:t>actions d'atténuation appropriées au niveau </a:t>
            </a:r>
            <a:r>
              <a:rPr lang="fr-FR" sz="2200" dirty="0" smtClean="0">
                <a:latin typeface="+mn-lt"/>
              </a:rPr>
              <a:t>national</a:t>
            </a:r>
            <a:endParaRPr lang="es-CO" sz="2200" dirty="0" smtClean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76200" y="22225"/>
            <a:ext cx="8915400" cy="968375"/>
          </a:xfrm>
        </p:spPr>
        <p:txBody>
          <a:bodyPr/>
          <a:lstStyle/>
          <a:p>
            <a:r>
              <a:rPr lang="es-CO" sz="3200" b="1" dirty="0" smtClean="0"/>
              <a:t> </a:t>
            </a:r>
            <a:r>
              <a:rPr lang="es-CO" sz="2400" b="1" dirty="0" err="1" smtClean="0"/>
              <a:t>Atténuation</a:t>
            </a:r>
            <a:r>
              <a:rPr lang="es-CO" sz="2400" b="1" dirty="0" smtClean="0"/>
              <a:t> du </a:t>
            </a:r>
            <a:r>
              <a:rPr lang="es-CO" sz="2400" b="1" dirty="0" err="1" smtClean="0"/>
              <a:t>changement</a:t>
            </a:r>
            <a:r>
              <a:rPr lang="es-CO" sz="2400" b="1" dirty="0" smtClean="0"/>
              <a:t> </a:t>
            </a:r>
            <a:r>
              <a:rPr lang="es-CO" sz="2400" b="1" dirty="0" err="1" smtClean="0"/>
              <a:t>climatique</a:t>
            </a:r>
            <a:r>
              <a:rPr lang="es-CO" sz="2400" b="1" dirty="0" smtClean="0"/>
              <a:t/>
            </a:r>
            <a:br>
              <a:rPr lang="es-CO" sz="2400" b="1" dirty="0" smtClean="0"/>
            </a:br>
            <a:r>
              <a:rPr lang="es-CO" sz="2400" b="1" dirty="0" err="1" smtClean="0"/>
              <a:t>Résumé</a:t>
            </a:r>
            <a:r>
              <a:rPr lang="es-CO" sz="2400" b="1" dirty="0" smtClean="0"/>
              <a:t> des </a:t>
            </a:r>
            <a:r>
              <a:rPr lang="es-CO" sz="2400" b="1" dirty="0" err="1" smtClean="0"/>
              <a:t>différences</a:t>
            </a:r>
            <a:r>
              <a:rPr lang="es-CO" sz="2400" b="1" dirty="0" smtClean="0"/>
              <a:t> entre FEM-5 et FEM-6</a:t>
            </a:r>
            <a:endParaRPr lang="en-US" sz="2400" dirty="0" smtClean="0"/>
          </a:p>
        </p:txBody>
      </p:sp>
      <p:sp>
        <p:nvSpPr>
          <p:cNvPr id="4" name="Text Box 31"/>
          <p:cNvSpPr txBox="1"/>
          <p:nvPr/>
        </p:nvSpPr>
        <p:spPr>
          <a:xfrm>
            <a:off x="368300" y="1600200"/>
            <a:ext cx="1724025" cy="2762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rgbClr val="000000"/>
                </a:solidFill>
                <a:ea typeface="Calibri"/>
                <a:cs typeface="Times New Roman"/>
              </a:rPr>
              <a:t>FEM-5</a:t>
            </a: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5" name="Text Box 1"/>
          <p:cNvSpPr txBox="1"/>
          <p:nvPr/>
        </p:nvSpPr>
        <p:spPr>
          <a:xfrm>
            <a:off x="368300" y="2201863"/>
            <a:ext cx="1724025" cy="504825"/>
          </a:xfrm>
          <a:prstGeom prst="rect">
            <a:avLst/>
          </a:prstGeom>
          <a:solidFill>
            <a:srgbClr val="0070C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OS 1 : </a:t>
            </a:r>
            <a:r>
              <a:rPr lang="en-US" sz="1100" b="1" dirty="0" err="1" smtClean="0">
                <a:solidFill>
                  <a:schemeClr val="bg1"/>
                </a:solidFill>
              </a:rPr>
              <a:t>Transfert</a:t>
            </a:r>
            <a:r>
              <a:rPr lang="en-US" sz="1100" b="1" dirty="0" smtClean="0">
                <a:solidFill>
                  <a:schemeClr val="bg1"/>
                </a:solidFill>
              </a:rPr>
              <a:t> de technologies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6" name="Text Box 2"/>
          <p:cNvSpPr txBox="1"/>
          <p:nvPr/>
        </p:nvSpPr>
        <p:spPr>
          <a:xfrm>
            <a:off x="390525" y="2914650"/>
            <a:ext cx="1724025" cy="466725"/>
          </a:xfrm>
          <a:prstGeom prst="rect">
            <a:avLst/>
          </a:prstGeom>
          <a:solidFill>
            <a:srgbClr val="C0000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OS 2 :  </a:t>
            </a:r>
            <a:r>
              <a:rPr lang="en-US" sz="1100" b="1" dirty="0" err="1" smtClean="0">
                <a:solidFill>
                  <a:schemeClr val="bg1"/>
                </a:solidFill>
              </a:rPr>
              <a:t>Maîtrise</a:t>
            </a:r>
            <a:r>
              <a:rPr lang="en-US" sz="1100" b="1" dirty="0" smtClean="0">
                <a:solidFill>
                  <a:schemeClr val="bg1"/>
                </a:solidFill>
              </a:rPr>
              <a:t> de </a:t>
            </a:r>
            <a:r>
              <a:rPr lang="en-US" sz="1100" b="1" dirty="0" err="1" smtClean="0">
                <a:solidFill>
                  <a:schemeClr val="bg1"/>
                </a:solidFill>
              </a:rPr>
              <a:t>l’énergie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7" name="Text Box 3"/>
          <p:cNvSpPr txBox="1"/>
          <p:nvPr/>
        </p:nvSpPr>
        <p:spPr>
          <a:xfrm>
            <a:off x="406400" y="3560763"/>
            <a:ext cx="1724025" cy="425450"/>
          </a:xfrm>
          <a:prstGeom prst="rect">
            <a:avLst/>
          </a:prstGeom>
          <a:solidFill>
            <a:srgbClr val="92D05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OS 3 :  Energies </a:t>
            </a:r>
            <a:r>
              <a:rPr lang="en-US" sz="1100" b="1" dirty="0" err="1" smtClean="0">
                <a:solidFill>
                  <a:schemeClr val="bg1"/>
                </a:solidFill>
              </a:rPr>
              <a:t>renouvelables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425450" y="3986213"/>
            <a:ext cx="1724025" cy="495300"/>
          </a:xfrm>
          <a:prstGeom prst="rect">
            <a:avLst/>
          </a:prstGeom>
          <a:solidFill>
            <a:srgbClr val="FFC00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OS 4 :  Transports et </a:t>
            </a:r>
            <a:r>
              <a:rPr lang="en-US" sz="1100" b="1" dirty="0" err="1" smtClean="0">
                <a:solidFill>
                  <a:schemeClr val="bg1"/>
                </a:solidFill>
              </a:rPr>
              <a:t>urbanisme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9" name="Text Box 5"/>
          <p:cNvSpPr txBox="1"/>
          <p:nvPr/>
        </p:nvSpPr>
        <p:spPr>
          <a:xfrm>
            <a:off x="415925" y="4640263"/>
            <a:ext cx="1724025" cy="276225"/>
          </a:xfrm>
          <a:prstGeom prst="rect">
            <a:avLst/>
          </a:prstGeom>
          <a:solidFill>
            <a:srgbClr val="7030A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OS 5 :  UTCATF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0" name="Text Box 6"/>
          <p:cNvSpPr txBox="1"/>
          <p:nvPr/>
        </p:nvSpPr>
        <p:spPr>
          <a:xfrm>
            <a:off x="415925" y="5105400"/>
            <a:ext cx="1724025" cy="447675"/>
          </a:xfrm>
          <a:prstGeom prst="rect">
            <a:avLst/>
          </a:prstGeom>
          <a:solidFill>
            <a:srgbClr val="0070C0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chemeClr val="bg1"/>
                </a:solidFill>
              </a:rPr>
              <a:t>O6 6 :  </a:t>
            </a:r>
            <a:r>
              <a:rPr lang="en-US" sz="1100" b="1" dirty="0" err="1" smtClean="0">
                <a:solidFill>
                  <a:schemeClr val="bg1"/>
                </a:solidFill>
              </a:rPr>
              <a:t>Activités</a:t>
            </a:r>
            <a:r>
              <a:rPr lang="en-US" sz="1100" b="1" dirty="0" smtClean="0">
                <a:solidFill>
                  <a:schemeClr val="bg1"/>
                </a:solidFill>
              </a:rPr>
              <a:t> </a:t>
            </a:r>
            <a:r>
              <a:rPr lang="en-US" sz="1100" b="1" dirty="0" err="1" smtClean="0">
                <a:solidFill>
                  <a:schemeClr val="bg1"/>
                </a:solidFill>
              </a:rPr>
              <a:t>habilitantes</a:t>
            </a:r>
            <a:endParaRPr lang="en-US" sz="1100" b="1" dirty="0">
              <a:solidFill>
                <a:schemeClr val="bg1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1" name="Text Box 32"/>
          <p:cNvSpPr txBox="1"/>
          <p:nvPr/>
        </p:nvSpPr>
        <p:spPr>
          <a:xfrm>
            <a:off x="4100513" y="1339850"/>
            <a:ext cx="1724025" cy="2762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smtClean="0">
                <a:solidFill>
                  <a:srgbClr val="000000"/>
                </a:solidFill>
                <a:ea typeface="Calibri"/>
                <a:cs typeface="Times New Roman"/>
              </a:rPr>
              <a:t>FEM-6</a:t>
            </a: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2" name="Text Box 7"/>
          <p:cNvSpPr txBox="1"/>
          <p:nvPr/>
        </p:nvSpPr>
        <p:spPr>
          <a:xfrm>
            <a:off x="3352800" y="1758950"/>
            <a:ext cx="3219450" cy="7048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b="1" dirty="0" err="1" smtClean="0">
                <a:solidFill>
                  <a:srgbClr val="000000"/>
                </a:solidFill>
              </a:rPr>
              <a:t>Objectif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>
                <a:solidFill>
                  <a:srgbClr val="000000"/>
                </a:solidFill>
              </a:rPr>
              <a:t>1, </a:t>
            </a:r>
            <a:r>
              <a:rPr lang="en-US" sz="1100" b="1" dirty="0" err="1" smtClean="0">
                <a:solidFill>
                  <a:srgbClr val="000000"/>
                </a:solidFill>
              </a:rPr>
              <a:t>Programme</a:t>
            </a:r>
            <a:r>
              <a:rPr lang="en-US" sz="1100" b="1" dirty="0" smtClean="0">
                <a:solidFill>
                  <a:srgbClr val="000000"/>
                </a:solidFill>
              </a:rPr>
              <a:t> 1 :  </a:t>
            </a:r>
            <a:r>
              <a:rPr lang="en-US" sz="1100" b="1" dirty="0" err="1" smtClean="0">
                <a:solidFill>
                  <a:srgbClr val="000000"/>
                </a:solidFill>
              </a:rPr>
              <a:t>Promouvoir</a:t>
            </a:r>
            <a:r>
              <a:rPr lang="en-US" sz="1100" b="1" dirty="0" smtClean="0">
                <a:solidFill>
                  <a:srgbClr val="000000"/>
                </a:solidFill>
              </a:rPr>
              <a:t> la </a:t>
            </a:r>
            <a:r>
              <a:rPr lang="en-US" sz="1100" b="1" dirty="0" err="1" smtClean="0">
                <a:solidFill>
                  <a:srgbClr val="000000"/>
                </a:solidFill>
              </a:rPr>
              <a:t>mise</a:t>
            </a:r>
            <a:r>
              <a:rPr lang="en-US" sz="1100" b="1" dirty="0" smtClean="0">
                <a:solidFill>
                  <a:srgbClr val="000000"/>
                </a:solidFill>
              </a:rPr>
              <a:t> au point, la </a:t>
            </a:r>
            <a:r>
              <a:rPr lang="en-US" sz="1100" b="1" dirty="0" err="1" smtClean="0">
                <a:solidFill>
                  <a:srgbClr val="000000"/>
                </a:solidFill>
              </a:rPr>
              <a:t>démonstration</a:t>
            </a:r>
            <a:r>
              <a:rPr lang="en-US" sz="1100" b="1" dirty="0" smtClean="0">
                <a:solidFill>
                  <a:srgbClr val="000000"/>
                </a:solidFill>
              </a:rPr>
              <a:t> et le </a:t>
            </a:r>
            <a:r>
              <a:rPr lang="en-US" sz="1100" b="1" dirty="0" err="1" smtClean="0">
                <a:solidFill>
                  <a:srgbClr val="000000"/>
                </a:solidFill>
              </a:rPr>
              <a:t>financement</a:t>
            </a:r>
            <a:r>
              <a:rPr lang="en-US" sz="1100" b="1" dirty="0" smtClean="0">
                <a:solidFill>
                  <a:srgbClr val="000000"/>
                </a:solidFill>
              </a:rPr>
              <a:t> en temps utile de technologies/</a:t>
            </a:r>
            <a:r>
              <a:rPr lang="en-US" sz="1100" b="1" dirty="0" err="1" smtClean="0">
                <a:solidFill>
                  <a:srgbClr val="000000"/>
                </a:solidFill>
              </a:rPr>
              <a:t>politiques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sobres</a:t>
            </a:r>
            <a:r>
              <a:rPr lang="en-US" sz="1100" b="1" dirty="0" smtClean="0">
                <a:solidFill>
                  <a:srgbClr val="000000"/>
                </a:solidFill>
              </a:rPr>
              <a:t> en </a:t>
            </a:r>
            <a:r>
              <a:rPr lang="en-US" sz="1100" b="1" dirty="0" err="1" smtClean="0">
                <a:solidFill>
                  <a:srgbClr val="000000"/>
                </a:solidFill>
              </a:rPr>
              <a:t>carbone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13" name="Text Box 8"/>
          <p:cNvSpPr txBox="1"/>
          <p:nvPr/>
        </p:nvSpPr>
        <p:spPr>
          <a:xfrm>
            <a:off x="3362325" y="2611438"/>
            <a:ext cx="3219450" cy="8572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err="1">
                <a:solidFill>
                  <a:srgbClr val="000000"/>
                </a:solidFill>
              </a:rPr>
              <a:t>Objectif</a:t>
            </a:r>
            <a:r>
              <a:rPr lang="en-US" sz="1100" b="1" dirty="0">
                <a:solidFill>
                  <a:srgbClr val="000000"/>
                </a:solidFill>
              </a:rPr>
              <a:t> 1, </a:t>
            </a:r>
            <a:r>
              <a:rPr lang="en-US" sz="1100" b="1" dirty="0" err="1">
                <a:solidFill>
                  <a:srgbClr val="000000"/>
                </a:solidFill>
              </a:rPr>
              <a:t>Programme</a:t>
            </a:r>
            <a:r>
              <a:rPr lang="en-US" sz="1100" b="1" dirty="0">
                <a:solidFill>
                  <a:srgbClr val="000000"/>
                </a:solidFill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</a:rPr>
              <a:t>2 : </a:t>
            </a:r>
            <a:r>
              <a:rPr lang="en-US" sz="1100" b="1" dirty="0" err="1" smtClean="0">
                <a:solidFill>
                  <a:srgbClr val="000000"/>
                </a:solidFill>
              </a:rPr>
              <a:t>Concevoir</a:t>
            </a:r>
            <a:r>
              <a:rPr lang="en-US" sz="1100" b="1" dirty="0" smtClean="0">
                <a:solidFill>
                  <a:srgbClr val="000000"/>
                </a:solidFill>
              </a:rPr>
              <a:t> et </a:t>
            </a:r>
            <a:r>
              <a:rPr lang="en-US" sz="1100" b="1" dirty="0" err="1" smtClean="0">
                <a:solidFill>
                  <a:srgbClr val="000000"/>
                </a:solidFill>
              </a:rPr>
              <a:t>présenter</a:t>
            </a:r>
            <a:r>
              <a:rPr lang="en-US" sz="1100" b="1" dirty="0" smtClean="0">
                <a:solidFill>
                  <a:srgbClr val="000000"/>
                </a:solidFill>
              </a:rPr>
              <a:t> des </a:t>
            </a:r>
            <a:r>
              <a:rPr lang="en-US" sz="1100" b="1" dirty="0" err="1" smtClean="0">
                <a:solidFill>
                  <a:srgbClr val="000000"/>
                </a:solidFill>
              </a:rPr>
              <a:t>politiques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novatrices</a:t>
            </a:r>
            <a:r>
              <a:rPr lang="en-US" sz="1100" b="1" dirty="0" smtClean="0">
                <a:solidFill>
                  <a:srgbClr val="000000"/>
                </a:solidFill>
              </a:rPr>
              <a:t> et des initiatives </a:t>
            </a:r>
            <a:r>
              <a:rPr lang="en-US" sz="1100" b="1" dirty="0" err="1" smtClean="0">
                <a:solidFill>
                  <a:srgbClr val="000000"/>
                </a:solidFill>
              </a:rPr>
              <a:t>fondées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sur</a:t>
            </a:r>
            <a:r>
              <a:rPr lang="en-US" sz="1100" b="1" dirty="0" smtClean="0">
                <a:solidFill>
                  <a:srgbClr val="000000"/>
                </a:solidFill>
              </a:rPr>
              <a:t> le </a:t>
            </a:r>
            <a:r>
              <a:rPr lang="en-US" sz="1100" b="1" dirty="0" err="1" smtClean="0">
                <a:solidFill>
                  <a:srgbClr val="000000"/>
                </a:solidFill>
              </a:rPr>
              <a:t>jeu</a:t>
            </a:r>
            <a:r>
              <a:rPr lang="en-US" sz="1100" b="1" dirty="0" smtClean="0">
                <a:solidFill>
                  <a:srgbClr val="000000"/>
                </a:solidFill>
              </a:rPr>
              <a:t> des </a:t>
            </a:r>
            <a:r>
              <a:rPr lang="en-US" sz="1100" b="1" dirty="0" err="1" smtClean="0">
                <a:solidFill>
                  <a:srgbClr val="000000"/>
                </a:solidFill>
              </a:rPr>
              <a:t>marchés</a:t>
            </a:r>
            <a:r>
              <a:rPr lang="en-US" sz="1100" b="1" dirty="0" smtClean="0">
                <a:solidFill>
                  <a:srgbClr val="000000"/>
                </a:solidFill>
              </a:rPr>
              <a:t> pour encourager </a:t>
            </a:r>
            <a:r>
              <a:rPr lang="en-US" sz="1100" b="1" dirty="0" err="1" smtClean="0">
                <a:solidFill>
                  <a:srgbClr val="000000"/>
                </a:solidFill>
              </a:rPr>
              <a:t>une</a:t>
            </a:r>
            <a:r>
              <a:rPr lang="en-US" sz="1100" b="1" dirty="0" smtClean="0">
                <a:solidFill>
                  <a:srgbClr val="000000"/>
                </a:solidFill>
              </a:rPr>
              <a:t> nouvelle </a:t>
            </a:r>
            <a:r>
              <a:rPr lang="en-US" sz="1100" b="1" dirty="0" err="1" smtClean="0">
                <a:solidFill>
                  <a:srgbClr val="000000"/>
                </a:solidFill>
              </a:rPr>
              <a:t>génération</a:t>
            </a:r>
            <a:r>
              <a:rPr lang="en-US" sz="1100" b="1" dirty="0" smtClean="0">
                <a:solidFill>
                  <a:srgbClr val="000000"/>
                </a:solidFill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</a:rPr>
              <a:t>mesures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d’atténuation</a:t>
            </a:r>
            <a:endParaRPr lang="en-US" sz="1100" b="1" dirty="0">
              <a:solidFill>
                <a:srgbClr val="0000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0000"/>
                </a:solidFill>
              </a:rPr>
              <a:t> </a:t>
            </a: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" i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  <a:endParaRPr lang="en-US" sz="11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14" name="Text Box 9"/>
          <p:cNvSpPr txBox="1"/>
          <p:nvPr/>
        </p:nvSpPr>
        <p:spPr>
          <a:xfrm>
            <a:off x="3381375" y="3584575"/>
            <a:ext cx="3209925" cy="5048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err="1">
                <a:solidFill>
                  <a:srgbClr val="000000"/>
                </a:solidFill>
              </a:rPr>
              <a:t>Objectif</a:t>
            </a:r>
            <a:r>
              <a:rPr lang="en-US" sz="1100" b="1" dirty="0">
                <a:solidFill>
                  <a:srgbClr val="000000"/>
                </a:solidFill>
              </a:rPr>
              <a:t> 2, </a:t>
            </a:r>
            <a:r>
              <a:rPr lang="en-US" sz="1100" b="1" dirty="0" err="1">
                <a:solidFill>
                  <a:srgbClr val="000000"/>
                </a:solidFill>
              </a:rPr>
              <a:t>Programme</a:t>
            </a:r>
            <a:r>
              <a:rPr lang="en-US" sz="1100" b="1" dirty="0">
                <a:solidFill>
                  <a:srgbClr val="000000"/>
                </a:solidFill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</a:rPr>
              <a:t>1 : </a:t>
            </a:r>
            <a:r>
              <a:rPr lang="en-US" sz="1100" b="1" dirty="0" err="1" smtClean="0">
                <a:solidFill>
                  <a:srgbClr val="000000"/>
                </a:solidFill>
              </a:rPr>
              <a:t>Promouvoir</a:t>
            </a:r>
            <a:r>
              <a:rPr lang="en-US" sz="1100" b="1" dirty="0" smtClean="0">
                <a:solidFill>
                  <a:srgbClr val="000000"/>
                </a:solidFill>
              </a:rPr>
              <a:t> les  </a:t>
            </a:r>
            <a:r>
              <a:rPr lang="en-US" sz="1100" b="1" dirty="0" err="1" smtClean="0">
                <a:solidFill>
                  <a:srgbClr val="000000"/>
                </a:solidFill>
              </a:rPr>
              <a:t>systèmes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urbains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intégrés</a:t>
            </a:r>
            <a:r>
              <a:rPr lang="en-US" sz="1100" b="1" dirty="0" smtClean="0">
                <a:solidFill>
                  <a:srgbClr val="000000"/>
                </a:solidFill>
              </a:rPr>
              <a:t> et </a:t>
            </a:r>
            <a:r>
              <a:rPr lang="en-US" sz="1100" b="1" dirty="0" err="1" smtClean="0">
                <a:solidFill>
                  <a:srgbClr val="000000"/>
                </a:solidFill>
              </a:rPr>
              <a:t>sobres</a:t>
            </a:r>
            <a:r>
              <a:rPr lang="en-US" sz="1100" b="1" dirty="0" smtClean="0">
                <a:solidFill>
                  <a:srgbClr val="000000"/>
                </a:solidFill>
              </a:rPr>
              <a:t> en </a:t>
            </a:r>
            <a:r>
              <a:rPr lang="en-US" sz="1100" b="1" dirty="0" err="1" smtClean="0">
                <a:solidFill>
                  <a:srgbClr val="000000"/>
                </a:solidFill>
              </a:rPr>
              <a:t>carbone</a:t>
            </a:r>
            <a:r>
              <a:rPr lang="en-US" sz="1100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15" name="Text Box 10"/>
          <p:cNvSpPr txBox="1"/>
          <p:nvPr/>
        </p:nvSpPr>
        <p:spPr>
          <a:xfrm>
            <a:off x="3381375" y="4219575"/>
            <a:ext cx="3200400" cy="8858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err="1">
                <a:solidFill>
                  <a:srgbClr val="000000"/>
                </a:solidFill>
              </a:rPr>
              <a:t>Objectif</a:t>
            </a:r>
            <a:r>
              <a:rPr lang="en-US" sz="1100" b="1" dirty="0">
                <a:solidFill>
                  <a:srgbClr val="000000"/>
                </a:solidFill>
              </a:rPr>
              <a:t> 2, </a:t>
            </a:r>
            <a:r>
              <a:rPr lang="en-US" sz="1100" b="1" dirty="0" err="1">
                <a:solidFill>
                  <a:srgbClr val="000000"/>
                </a:solidFill>
              </a:rPr>
              <a:t>Programme</a:t>
            </a:r>
            <a:r>
              <a:rPr lang="en-US" sz="1100" b="1" dirty="0">
                <a:solidFill>
                  <a:srgbClr val="000000"/>
                </a:solidFill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</a:rPr>
              <a:t>2 : </a:t>
            </a:r>
            <a:r>
              <a:rPr lang="en-US" sz="1100" b="1" dirty="0" err="1" smtClean="0">
                <a:solidFill>
                  <a:srgbClr val="000000"/>
                </a:solidFill>
              </a:rPr>
              <a:t>Promouvoir</a:t>
            </a:r>
            <a:r>
              <a:rPr lang="en-US" sz="1100" b="1" dirty="0" smtClean="0">
                <a:solidFill>
                  <a:srgbClr val="000000"/>
                </a:solidFill>
              </a:rPr>
              <a:t> la </a:t>
            </a:r>
            <a:r>
              <a:rPr lang="en-US" sz="1100" b="1" dirty="0" err="1" smtClean="0">
                <a:solidFill>
                  <a:srgbClr val="000000"/>
                </a:solidFill>
              </a:rPr>
              <a:t>préservation</a:t>
            </a:r>
            <a:r>
              <a:rPr lang="en-US" sz="1100" b="1" dirty="0" smtClean="0">
                <a:solidFill>
                  <a:srgbClr val="000000"/>
                </a:solidFill>
              </a:rPr>
              <a:t>/</a:t>
            </a:r>
            <a:r>
              <a:rPr lang="en-US" sz="1100" b="1" dirty="0" err="1" smtClean="0">
                <a:solidFill>
                  <a:srgbClr val="000000"/>
                </a:solidFill>
              </a:rPr>
              <a:t>accroissement</a:t>
            </a:r>
            <a:r>
              <a:rPr lang="en-US" sz="1100" b="1" dirty="0" smtClean="0">
                <a:solidFill>
                  <a:srgbClr val="000000"/>
                </a:solidFill>
              </a:rPr>
              <a:t> des stocks de </a:t>
            </a:r>
            <a:r>
              <a:rPr lang="en-US" sz="1100" b="1" dirty="0" err="1" smtClean="0">
                <a:solidFill>
                  <a:srgbClr val="000000"/>
                </a:solidFill>
              </a:rPr>
              <a:t>carbone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forestier</a:t>
            </a:r>
            <a:r>
              <a:rPr lang="en-US" sz="1100" b="1" dirty="0" smtClean="0">
                <a:solidFill>
                  <a:srgbClr val="000000"/>
                </a:solidFill>
              </a:rPr>
              <a:t> et les </a:t>
            </a:r>
            <a:r>
              <a:rPr lang="en-US" sz="1100" b="1" dirty="0" err="1" smtClean="0">
                <a:solidFill>
                  <a:srgbClr val="000000"/>
                </a:solidFill>
              </a:rPr>
              <a:t>autres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utilisations</a:t>
            </a:r>
            <a:r>
              <a:rPr lang="en-US" sz="1100" b="1" dirty="0" smtClean="0">
                <a:solidFill>
                  <a:srgbClr val="000000"/>
                </a:solidFill>
              </a:rPr>
              <a:t> des sols et </a:t>
            </a:r>
            <a:r>
              <a:rPr lang="en-US" sz="1100" b="1" dirty="0" err="1" smtClean="0">
                <a:solidFill>
                  <a:srgbClr val="000000"/>
                </a:solidFill>
              </a:rPr>
              <a:t>appuyer</a:t>
            </a:r>
            <a:r>
              <a:rPr lang="en-US" sz="1100" b="1" dirty="0" smtClean="0">
                <a:solidFill>
                  <a:srgbClr val="000000"/>
                </a:solidFill>
              </a:rPr>
              <a:t> les </a:t>
            </a:r>
            <a:r>
              <a:rPr lang="fr-FR" sz="1100" b="1" dirty="0">
                <a:solidFill>
                  <a:srgbClr val="000000"/>
                </a:solidFill>
              </a:rPr>
              <a:t>solutions agricoles intelligentes au plan </a:t>
            </a:r>
            <a:r>
              <a:rPr lang="fr-FR" sz="1100" b="1" dirty="0" smtClean="0">
                <a:solidFill>
                  <a:srgbClr val="000000"/>
                </a:solidFill>
              </a:rPr>
              <a:t>climatique</a:t>
            </a:r>
            <a:endParaRPr lang="en-US" sz="1100" b="1" dirty="0">
              <a:solidFill>
                <a:srgbClr val="000000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" i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  <a:endParaRPr lang="en-US" sz="11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100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16" name="Text Box 11"/>
          <p:cNvSpPr txBox="1"/>
          <p:nvPr/>
        </p:nvSpPr>
        <p:spPr>
          <a:xfrm>
            <a:off x="3381375" y="5189538"/>
            <a:ext cx="3200400" cy="67786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 err="1">
                <a:solidFill>
                  <a:srgbClr val="000000"/>
                </a:solidFill>
              </a:rPr>
              <a:t>Objectif</a:t>
            </a:r>
            <a:r>
              <a:rPr lang="en-US" sz="1100" b="1" dirty="0">
                <a:solidFill>
                  <a:srgbClr val="000000"/>
                </a:solidFill>
              </a:rPr>
              <a:t> 3, </a:t>
            </a:r>
            <a:r>
              <a:rPr lang="en-US" sz="1100" b="1" dirty="0" err="1">
                <a:solidFill>
                  <a:srgbClr val="000000"/>
                </a:solidFill>
              </a:rPr>
              <a:t>Programme</a:t>
            </a:r>
            <a:r>
              <a:rPr lang="en-US" sz="1100" b="1" dirty="0">
                <a:solidFill>
                  <a:srgbClr val="000000"/>
                </a:solidFill>
              </a:rPr>
              <a:t> </a:t>
            </a:r>
            <a:r>
              <a:rPr lang="en-US" sz="1100" b="1" dirty="0" smtClean="0">
                <a:solidFill>
                  <a:srgbClr val="000000"/>
                </a:solidFill>
              </a:rPr>
              <a:t>1 : </a:t>
            </a:r>
            <a:r>
              <a:rPr lang="en-US" sz="1100" b="1" dirty="0" err="1" smtClean="0">
                <a:solidFill>
                  <a:srgbClr val="000000"/>
                </a:solidFill>
              </a:rPr>
              <a:t>Intégrer</a:t>
            </a:r>
            <a:r>
              <a:rPr lang="en-US" sz="1100" b="1" dirty="0" smtClean="0">
                <a:solidFill>
                  <a:srgbClr val="000000"/>
                </a:solidFill>
              </a:rPr>
              <a:t> les </a:t>
            </a:r>
            <a:r>
              <a:rPr lang="en-US" sz="1100" b="1" dirty="0" err="1" smtClean="0">
                <a:solidFill>
                  <a:srgbClr val="000000"/>
                </a:solidFill>
              </a:rPr>
              <a:t>constats</a:t>
            </a:r>
            <a:r>
              <a:rPr lang="en-US" sz="1100" b="1" dirty="0" smtClean="0">
                <a:solidFill>
                  <a:srgbClr val="000000"/>
                </a:solidFill>
              </a:rPr>
              <a:t>  </a:t>
            </a:r>
            <a:r>
              <a:rPr lang="en-US" sz="1100" b="1" dirty="0" err="1" smtClean="0">
                <a:solidFill>
                  <a:srgbClr val="000000"/>
                </a:solidFill>
              </a:rPr>
              <a:t>tirés</a:t>
            </a:r>
            <a:r>
              <a:rPr lang="en-US" sz="1100" b="1" dirty="0" smtClean="0">
                <a:solidFill>
                  <a:srgbClr val="000000"/>
                </a:solidFill>
              </a:rPr>
              <a:t> des </a:t>
            </a:r>
            <a:r>
              <a:rPr lang="en-US" sz="1100" b="1" dirty="0" err="1" smtClean="0">
                <a:solidFill>
                  <a:srgbClr val="000000"/>
                </a:solidFill>
              </a:rPr>
              <a:t>activités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habilitantes</a:t>
            </a:r>
            <a:r>
              <a:rPr lang="en-US" sz="1100" b="1" dirty="0" smtClean="0">
                <a:solidFill>
                  <a:srgbClr val="000000"/>
                </a:solidFill>
              </a:rPr>
              <a:t> (obligations des Conventions) </a:t>
            </a:r>
            <a:r>
              <a:rPr lang="en-US" sz="1100" b="1" dirty="0" err="1" smtClean="0">
                <a:solidFill>
                  <a:srgbClr val="000000"/>
                </a:solidFill>
              </a:rPr>
              <a:t>dans</a:t>
            </a:r>
            <a:r>
              <a:rPr lang="en-US" sz="1100" b="1" dirty="0" smtClean="0">
                <a:solidFill>
                  <a:srgbClr val="000000"/>
                </a:solidFill>
              </a:rPr>
              <a:t> les </a:t>
            </a:r>
            <a:r>
              <a:rPr lang="en-US" sz="1100" b="1" dirty="0" err="1" smtClean="0">
                <a:solidFill>
                  <a:srgbClr val="000000"/>
                </a:solidFill>
              </a:rPr>
              <a:t>processus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nationaux</a:t>
            </a:r>
            <a:r>
              <a:rPr lang="en-US" sz="1100" b="1" dirty="0" smtClean="0">
                <a:solidFill>
                  <a:srgbClr val="000000"/>
                </a:solidFill>
              </a:rPr>
              <a:t> de </a:t>
            </a:r>
            <a:r>
              <a:rPr lang="en-US" sz="1100" b="1" dirty="0" err="1" smtClean="0">
                <a:solidFill>
                  <a:srgbClr val="000000"/>
                </a:solidFill>
              </a:rPr>
              <a:t>planification</a:t>
            </a:r>
            <a:r>
              <a:rPr lang="en-US" sz="1100" b="1" dirty="0" smtClean="0">
                <a:solidFill>
                  <a:srgbClr val="000000"/>
                </a:solidFill>
              </a:rPr>
              <a:t> et les </a:t>
            </a:r>
            <a:r>
              <a:rPr lang="en-US" sz="1100" b="1" dirty="0" err="1" smtClean="0">
                <a:solidFill>
                  <a:srgbClr val="000000"/>
                </a:solidFill>
              </a:rPr>
              <a:t>cibles</a:t>
            </a:r>
            <a:r>
              <a:rPr lang="en-US" sz="1100" b="1" dirty="0" smtClean="0">
                <a:solidFill>
                  <a:srgbClr val="000000"/>
                </a:solidFill>
              </a:rPr>
              <a:t> </a:t>
            </a:r>
            <a:r>
              <a:rPr lang="en-US" sz="1100" b="1" dirty="0" err="1" smtClean="0">
                <a:solidFill>
                  <a:srgbClr val="000000"/>
                </a:solidFill>
              </a:rPr>
              <a:t>d’atténuation</a:t>
            </a:r>
            <a:endParaRPr lang="en-US" sz="1100" b="1" dirty="0">
              <a:solidFill>
                <a:srgbClr val="000000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50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  <a:endParaRPr lang="en-US" sz="110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7" name="Text Box 33"/>
          <p:cNvSpPr txBox="1"/>
          <p:nvPr/>
        </p:nvSpPr>
        <p:spPr>
          <a:xfrm>
            <a:off x="7239000" y="1323975"/>
            <a:ext cx="1466850" cy="27622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s-ES" sz="1100" b="1" dirty="0" err="1" smtClean="0">
                <a:solidFill>
                  <a:srgbClr val="000000"/>
                </a:solidFill>
                <a:ea typeface="Calibri"/>
                <a:cs typeface="Times New Roman"/>
              </a:rPr>
              <a:t>Différences</a:t>
            </a: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18" name="Text Box 25"/>
          <p:cNvSpPr txBox="1"/>
          <p:nvPr/>
        </p:nvSpPr>
        <p:spPr>
          <a:xfrm>
            <a:off x="6705600" y="1766888"/>
            <a:ext cx="2286000" cy="70008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Accent </a:t>
            </a:r>
            <a:r>
              <a:rPr lang="en-US" sz="1100" dirty="0" err="1" smtClean="0">
                <a:solidFill>
                  <a:srgbClr val="000000"/>
                </a:solidFill>
              </a:rPr>
              <a:t>mis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sur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l’innovation</a:t>
            </a:r>
            <a:r>
              <a:rPr lang="en-US" sz="1100" dirty="0" smtClean="0">
                <a:solidFill>
                  <a:srgbClr val="000000"/>
                </a:solidFill>
              </a:rPr>
              <a:t> et le </a:t>
            </a:r>
            <a:r>
              <a:rPr lang="en-US" sz="1100" dirty="0" err="1" smtClean="0">
                <a:solidFill>
                  <a:srgbClr val="000000"/>
                </a:solidFill>
              </a:rPr>
              <a:t>transfert</a:t>
            </a:r>
            <a:r>
              <a:rPr lang="en-US" sz="1100" dirty="0" smtClean="0">
                <a:solidFill>
                  <a:srgbClr val="000000"/>
                </a:solidFill>
              </a:rPr>
              <a:t> de technologies à un </a:t>
            </a:r>
            <a:r>
              <a:rPr lang="en-US" sz="1100" dirty="0" err="1" smtClean="0">
                <a:solidFill>
                  <a:srgbClr val="000000"/>
                </a:solidFill>
              </a:rPr>
              <a:t>stade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précoce</a:t>
            </a:r>
            <a:r>
              <a:rPr lang="en-US" sz="1100" dirty="0" smtClean="0">
                <a:solidFill>
                  <a:srgbClr val="000000"/>
                </a:solidFill>
              </a:rPr>
              <a:t>. </a:t>
            </a:r>
            <a:r>
              <a:rPr lang="en-US" sz="1100" dirty="0" err="1" smtClean="0">
                <a:solidFill>
                  <a:srgbClr val="000000"/>
                </a:solidFill>
              </a:rPr>
              <a:t>Prise</a:t>
            </a:r>
            <a:r>
              <a:rPr lang="en-US" sz="1100" dirty="0" smtClean="0">
                <a:solidFill>
                  <a:srgbClr val="000000"/>
                </a:solidFill>
              </a:rPr>
              <a:t> de </a:t>
            </a:r>
            <a:r>
              <a:rPr lang="en-US" sz="1100" dirty="0" err="1" smtClean="0">
                <a:solidFill>
                  <a:srgbClr val="000000"/>
                </a:solidFill>
              </a:rPr>
              <a:t>risques</a:t>
            </a:r>
            <a:r>
              <a:rPr lang="en-US" sz="1100" dirty="0" smtClean="0">
                <a:solidFill>
                  <a:srgbClr val="000000"/>
                </a:solidFill>
              </a:rPr>
              <a:t>. </a:t>
            </a:r>
            <a:r>
              <a:rPr lang="en-US" sz="1100" dirty="0" err="1" smtClean="0">
                <a:solidFill>
                  <a:srgbClr val="000000"/>
                </a:solidFill>
              </a:rPr>
              <a:t>Compléter</a:t>
            </a:r>
            <a:r>
              <a:rPr lang="en-US" sz="1100" dirty="0" smtClean="0">
                <a:solidFill>
                  <a:srgbClr val="000000"/>
                </a:solidFill>
              </a:rPr>
              <a:t> les </a:t>
            </a:r>
            <a:r>
              <a:rPr lang="en-US" sz="1100" dirty="0" err="1" smtClean="0">
                <a:solidFill>
                  <a:srgbClr val="000000"/>
                </a:solidFill>
              </a:rPr>
              <a:t>autres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fonds</a:t>
            </a:r>
            <a:r>
              <a:rPr lang="en-US" sz="1100" dirty="0" smtClean="0">
                <a:solidFill>
                  <a:srgbClr val="000000"/>
                </a:solidFill>
              </a:rPr>
              <a:t>.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19" name="Text Box 29"/>
          <p:cNvSpPr txBox="1"/>
          <p:nvPr/>
        </p:nvSpPr>
        <p:spPr>
          <a:xfrm>
            <a:off x="6705600" y="2478087"/>
            <a:ext cx="2286000" cy="798513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 smtClean="0">
                <a:solidFill>
                  <a:srgbClr val="000000"/>
                </a:solidFill>
              </a:rPr>
              <a:t>Appui</a:t>
            </a:r>
            <a:r>
              <a:rPr lang="en-US" sz="1200" dirty="0" smtClean="0">
                <a:solidFill>
                  <a:srgbClr val="000000"/>
                </a:solidFill>
              </a:rPr>
              <a:t> aux </a:t>
            </a:r>
            <a:r>
              <a:rPr lang="en-US" sz="1200" dirty="0" err="1" smtClean="0">
                <a:solidFill>
                  <a:srgbClr val="000000"/>
                </a:solidFill>
              </a:rPr>
              <a:t>mesures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</a:rPr>
              <a:t>innovantes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</a:rPr>
              <a:t>volontaires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</a:rPr>
              <a:t>telles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</a:rPr>
              <a:t>que</a:t>
            </a:r>
            <a:r>
              <a:rPr lang="en-US" sz="1200" dirty="0" smtClean="0">
                <a:solidFill>
                  <a:srgbClr val="000000"/>
                </a:solidFill>
              </a:rPr>
              <a:t> les </a:t>
            </a:r>
            <a:r>
              <a:rPr lang="en-US" sz="1200" dirty="0" err="1" smtClean="0">
                <a:solidFill>
                  <a:srgbClr val="000000"/>
                </a:solidFill>
              </a:rPr>
              <a:t>incitations</a:t>
            </a:r>
            <a:r>
              <a:rPr lang="en-US" sz="1200" dirty="0" smtClean="0">
                <a:solidFill>
                  <a:srgbClr val="000000"/>
                </a:solidFill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</a:rPr>
              <a:t>fonction</a:t>
            </a:r>
            <a:r>
              <a:rPr lang="en-US" sz="1200" dirty="0" smtClean="0">
                <a:solidFill>
                  <a:srgbClr val="000000"/>
                </a:solidFill>
              </a:rPr>
              <a:t> des </a:t>
            </a:r>
            <a:r>
              <a:rPr lang="en-US" sz="1200" dirty="0" err="1" smtClean="0">
                <a:solidFill>
                  <a:srgbClr val="000000"/>
                </a:solidFill>
              </a:rPr>
              <a:t>résultats</a:t>
            </a:r>
            <a:r>
              <a:rPr lang="en-US" sz="1200" dirty="0" smtClean="0">
                <a:solidFill>
                  <a:srgbClr val="000000"/>
                </a:solidFill>
              </a:rPr>
              <a:t>,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0" name="Text Box 28"/>
          <p:cNvSpPr txBox="1"/>
          <p:nvPr/>
        </p:nvSpPr>
        <p:spPr>
          <a:xfrm>
            <a:off x="6705600" y="3348832"/>
            <a:ext cx="2286000" cy="6667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Liens avec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l’initiative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spéciale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pour les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villes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; accent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mis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sur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la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gestion</a:t>
            </a:r>
            <a:r>
              <a:rPr lang="en-US" sz="1100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urbaine</a:t>
            </a:r>
            <a:endParaRPr lang="en-US" sz="11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21" name="Text Box 27"/>
          <p:cNvSpPr txBox="1"/>
          <p:nvPr/>
        </p:nvSpPr>
        <p:spPr>
          <a:xfrm>
            <a:off x="6705600" y="4089401"/>
            <a:ext cx="2286000" cy="688974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FF0000"/>
                </a:solidFill>
              </a:rPr>
              <a:t>Inclusion </a:t>
            </a:r>
            <a:r>
              <a:rPr lang="en-US" sz="1100" dirty="0" smtClean="0">
                <a:solidFill>
                  <a:srgbClr val="FF0000"/>
                </a:solidFill>
              </a:rPr>
              <a:t>de </a:t>
            </a:r>
            <a:r>
              <a:rPr lang="en-US" sz="1100" dirty="0" err="1" smtClean="0">
                <a:solidFill>
                  <a:srgbClr val="FF0000"/>
                </a:solidFill>
              </a:rPr>
              <a:t>l’agriculture</a:t>
            </a:r>
            <a:r>
              <a:rPr lang="en-US" sz="1100" dirty="0" smtClean="0">
                <a:solidFill>
                  <a:srgbClr val="FF0000"/>
                </a:solidFill>
              </a:rPr>
              <a:t>, N2O et </a:t>
            </a:r>
            <a:r>
              <a:rPr lang="en-US" sz="1100" dirty="0" err="1" smtClean="0">
                <a:solidFill>
                  <a:srgbClr val="FF0000"/>
                </a:solidFill>
              </a:rPr>
              <a:t>méthane</a:t>
            </a:r>
            <a:r>
              <a:rPr lang="en-US" sz="1100" dirty="0" smtClean="0">
                <a:solidFill>
                  <a:srgbClr val="FF0000"/>
                </a:solidFill>
              </a:rPr>
              <a:t>. Lien avec le </a:t>
            </a:r>
            <a:r>
              <a:rPr lang="en-US" sz="1100" dirty="0" err="1" smtClean="0">
                <a:solidFill>
                  <a:srgbClr val="FF0000"/>
                </a:solidFill>
              </a:rPr>
              <a:t>programme</a:t>
            </a:r>
            <a:r>
              <a:rPr lang="en-US" sz="1100" dirty="0" smtClean="0">
                <a:solidFill>
                  <a:srgbClr val="FF0000"/>
                </a:solidFill>
              </a:rPr>
              <a:t> prestige </a:t>
            </a:r>
            <a:r>
              <a:rPr lang="en-US" sz="1100" dirty="0" err="1" smtClean="0">
                <a:solidFill>
                  <a:srgbClr val="FF0000"/>
                </a:solidFill>
              </a:rPr>
              <a:t>sur</a:t>
            </a:r>
            <a:r>
              <a:rPr lang="en-US" sz="1100" dirty="0" smtClean="0">
                <a:solidFill>
                  <a:srgbClr val="FF0000"/>
                </a:solidFill>
              </a:rPr>
              <a:t> la </a:t>
            </a:r>
            <a:r>
              <a:rPr lang="en-US" sz="1100" dirty="0" err="1" smtClean="0">
                <a:solidFill>
                  <a:srgbClr val="FF0000"/>
                </a:solidFill>
              </a:rPr>
              <a:t>sécurité</a:t>
            </a:r>
            <a:r>
              <a:rPr lang="en-US" sz="1100" dirty="0" smtClean="0">
                <a:solidFill>
                  <a:srgbClr val="FF0000"/>
                </a:solidFill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</a:rPr>
              <a:t>alimentaire</a:t>
            </a:r>
            <a:endParaRPr lang="en-US" sz="1100" dirty="0">
              <a:solidFill>
                <a:srgbClr val="FF0000"/>
              </a:solidFill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22" name="Text Box 30"/>
          <p:cNvSpPr txBox="1"/>
          <p:nvPr/>
        </p:nvSpPr>
        <p:spPr>
          <a:xfrm>
            <a:off x="6705600" y="4916488"/>
            <a:ext cx="2286000" cy="1255712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 smtClean="0">
                <a:solidFill>
                  <a:srgbClr val="000000"/>
                </a:solidFill>
              </a:rPr>
              <a:t>Rattacher</a:t>
            </a:r>
            <a:r>
              <a:rPr lang="en-US" sz="1100" dirty="0" smtClean="0">
                <a:solidFill>
                  <a:srgbClr val="000000"/>
                </a:solidFill>
              </a:rPr>
              <a:t> les obligations  au </a:t>
            </a:r>
            <a:r>
              <a:rPr lang="en-US" sz="1100" dirty="0" err="1" smtClean="0">
                <a:solidFill>
                  <a:srgbClr val="000000"/>
                </a:solidFill>
              </a:rPr>
              <a:t>titre</a:t>
            </a:r>
            <a:r>
              <a:rPr lang="en-US" sz="1100" dirty="0" smtClean="0">
                <a:solidFill>
                  <a:srgbClr val="000000"/>
                </a:solidFill>
              </a:rPr>
              <a:t> des conventions et les </a:t>
            </a:r>
            <a:r>
              <a:rPr lang="en-US" sz="1100" dirty="0" err="1" smtClean="0">
                <a:solidFill>
                  <a:srgbClr val="000000"/>
                </a:solidFill>
              </a:rPr>
              <a:t>activités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habilitantes</a:t>
            </a:r>
            <a:r>
              <a:rPr lang="en-US" sz="1100" dirty="0" smtClean="0">
                <a:solidFill>
                  <a:srgbClr val="000000"/>
                </a:solidFill>
              </a:rPr>
              <a:t> à la </a:t>
            </a:r>
            <a:r>
              <a:rPr lang="en-US" sz="1100" dirty="0" err="1" smtClean="0">
                <a:solidFill>
                  <a:srgbClr val="000000"/>
                </a:solidFill>
              </a:rPr>
              <a:t>planification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nationale</a:t>
            </a:r>
            <a:r>
              <a:rPr lang="en-US" sz="1100" dirty="0" smtClean="0">
                <a:solidFill>
                  <a:srgbClr val="000000"/>
                </a:solidFill>
              </a:rPr>
              <a:t> et </a:t>
            </a:r>
            <a:r>
              <a:rPr lang="en-US" sz="1100" dirty="0" err="1" smtClean="0">
                <a:solidFill>
                  <a:srgbClr val="000000"/>
                </a:solidFill>
              </a:rPr>
              <a:t>panacher</a:t>
            </a:r>
            <a:r>
              <a:rPr lang="en-US" sz="1100" dirty="0" smtClean="0">
                <a:solidFill>
                  <a:srgbClr val="000000"/>
                </a:solidFill>
              </a:rPr>
              <a:t> les solutions pour </a:t>
            </a:r>
            <a:r>
              <a:rPr lang="en-US" sz="1100" dirty="0" err="1" smtClean="0">
                <a:solidFill>
                  <a:srgbClr val="000000"/>
                </a:solidFill>
              </a:rPr>
              <a:t>atteindre</a:t>
            </a:r>
            <a:r>
              <a:rPr lang="en-US" sz="1100" dirty="0" smtClean="0">
                <a:solidFill>
                  <a:srgbClr val="000000"/>
                </a:solidFill>
              </a:rPr>
              <a:t> les </a:t>
            </a:r>
            <a:r>
              <a:rPr lang="en-US" sz="1100" dirty="0" err="1" smtClean="0">
                <a:solidFill>
                  <a:srgbClr val="000000"/>
                </a:solidFill>
              </a:rPr>
              <a:t>objectifs</a:t>
            </a:r>
            <a:r>
              <a:rPr lang="en-US" sz="1100" dirty="0" smtClean="0">
                <a:solidFill>
                  <a:srgbClr val="000000"/>
                </a:solidFill>
              </a:rPr>
              <a:t> </a:t>
            </a:r>
            <a:r>
              <a:rPr lang="en-US" sz="1100" dirty="0" err="1" smtClean="0">
                <a:solidFill>
                  <a:srgbClr val="000000"/>
                </a:solidFill>
              </a:rPr>
              <a:t>d’atténuation</a:t>
            </a:r>
            <a:endParaRPr lang="en-US" sz="1100" b="1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286000" y="1981200"/>
            <a:ext cx="990600" cy="48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286000" y="2463800"/>
            <a:ext cx="990600" cy="43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286000" y="2111375"/>
            <a:ext cx="990600" cy="1073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286000" y="2984500"/>
            <a:ext cx="990600" cy="195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2286000" y="3081338"/>
            <a:ext cx="990600" cy="6334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2286000" y="2286000"/>
            <a:ext cx="990600" cy="1397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2217738" y="2463800"/>
            <a:ext cx="1058862" cy="1770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217738" y="3184525"/>
            <a:ext cx="1058862" cy="10493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217738" y="3844925"/>
            <a:ext cx="1135062" cy="374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286000" y="3276600"/>
            <a:ext cx="990600" cy="1477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286000" y="4706938"/>
            <a:ext cx="990600" cy="47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286000" y="5300663"/>
            <a:ext cx="990600" cy="2524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76200"/>
            <a:ext cx="8777287" cy="6858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Substances </a:t>
            </a:r>
            <a:r>
              <a:rPr lang="en-US" sz="3200" b="1" dirty="0" err="1" smtClean="0">
                <a:solidFill>
                  <a:schemeClr val="accent5">
                    <a:lumMod val="50000"/>
                  </a:schemeClr>
                </a:solidFill>
              </a:rPr>
              <a:t>chimiques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 et </a:t>
            </a:r>
            <a:r>
              <a:rPr lang="en-US" sz="3200" b="1" dirty="0" err="1" smtClean="0">
                <a:solidFill>
                  <a:schemeClr val="accent5">
                    <a:lumMod val="50000"/>
                  </a:schemeClr>
                </a:solidFill>
              </a:rPr>
              <a:t>déchets</a:t>
            </a:r>
            <a:endParaRPr lang="en-US" sz="32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123" name="TextBox 48"/>
          <p:cNvSpPr txBox="1">
            <a:spLocks noChangeArrowheads="1"/>
          </p:cNvSpPr>
          <p:nvPr/>
        </p:nvSpPr>
        <p:spPr bwMode="auto">
          <a:xfrm>
            <a:off x="228600" y="762000"/>
            <a:ext cx="8763000" cy="517064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 smtClean="0">
                <a:solidFill>
                  <a:srgbClr val="000000"/>
                </a:solidFill>
              </a:rPr>
              <a:t>But </a:t>
            </a:r>
            <a:r>
              <a:rPr lang="fr-FR" sz="2000" dirty="0" smtClean="0">
                <a:solidFill>
                  <a:srgbClr val="000000"/>
                </a:solidFill>
              </a:rPr>
              <a:t>: « Réduire notablement l’exposition des êtres humains et du milieu naturel aux substances chimiques et aux déchets dangereux d’importance mondiale 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dirty="0" smtClean="0">
                <a:solidFill>
                  <a:srgbClr val="000000"/>
                </a:solidFill>
              </a:rPr>
              <a:t/>
            </a:r>
            <a:br>
              <a:rPr lang="fr-FR" sz="2000" dirty="0" smtClean="0">
                <a:solidFill>
                  <a:srgbClr val="000000"/>
                </a:solidFill>
              </a:rPr>
            </a:br>
            <a:r>
              <a:rPr lang="fr-FR" sz="2000" dirty="0" smtClean="0">
                <a:solidFill>
                  <a:srgbClr val="000000"/>
                </a:solidFill>
              </a:rPr>
              <a:t>Objectifs :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rgbClr val="000000"/>
                </a:solidFill>
              </a:rPr>
              <a:t>Promouvoir le développement d’un environnement favorable et des outils nécessaires à la gestion des substances chimiques et des déchets dangereux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rgbClr val="000000"/>
                </a:solidFill>
              </a:rPr>
              <a:t>Réduire la prévalence des substances chimiques et des déchets dangereux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sz="2000" dirty="0" smtClean="0">
              <a:solidFill>
                <a:srgbClr val="000000"/>
              </a:solidFill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rgbClr val="000000"/>
                </a:solidFill>
              </a:rPr>
              <a:t>Aider les pays les moins avancés (PMA) et les petits États insulaires en développement (PEID) à engager des mesures pour se prémunir contre les substances chimiques et les déchets dangereux</a:t>
            </a:r>
            <a:r>
              <a:rPr lang="es-ES" sz="2400" dirty="0" smtClean="0">
                <a:solidFill>
                  <a:srgbClr val="000000"/>
                </a:solidFill>
              </a:rPr>
              <a:t>.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endParaRPr lang="es-CO" sz="2800" dirty="0">
              <a:solidFill>
                <a:srgbClr val="00000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200" dirty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4341</TotalTime>
  <Words>1135</Words>
  <Application>Microsoft Office PowerPoint</Application>
  <PresentationFormat>On-screen Show (4:3)</PresentationFormat>
  <Paragraphs>121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1_Office Theme</vt:lpstr>
      <vt:lpstr>PowerPoint Presentation</vt:lpstr>
      <vt:lpstr>Le FEM et les Conventions</vt:lpstr>
      <vt:lpstr>Valeur unique du FEM pour le financement climatique</vt:lpstr>
      <vt:lpstr>Proposed GEF-6 CCM Strategy</vt:lpstr>
      <vt:lpstr>Objectif 1 – Promouvoir l’innovation et le transfert de technologies</vt:lpstr>
      <vt:lpstr>Objectif 1 – Promouvoir l’innovation et le transfert de technologies</vt:lpstr>
      <vt:lpstr> Objectif 3 – Promouvoir des conditions favorables pour la prise en compte systématique des questions d’atténuation </vt:lpstr>
      <vt:lpstr> Atténuation du changement climatique Résumé des différences entre FEM-5 et FEM-6</vt:lpstr>
      <vt:lpstr>Substances chimiques et déchets</vt:lpstr>
      <vt:lpstr> Objectif 1 : Promouvoir le développement d’un environnement favorable et des outils nécessaires à la gestion des substances chimiques et des déchets dangereux </vt:lpstr>
      <vt:lpstr>Objectif 2 : Réduire la prévalence des substances chimiques et des déchets dangereux</vt:lpstr>
      <vt:lpstr> Objectif 3: : Aider les PMA et les PEID à engager des mesures pour se prémunir contre les substances chimiques et les déchets dangereux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Ibrahima Sow</cp:lastModifiedBy>
  <cp:revision>183</cp:revision>
  <dcterms:created xsi:type="dcterms:W3CDTF">2013-04-08T16:30:17Z</dcterms:created>
  <dcterms:modified xsi:type="dcterms:W3CDTF">2013-09-26T20:26:35Z</dcterms:modified>
</cp:coreProperties>
</file>