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69" r:id="rId2"/>
    <p:sldId id="312" r:id="rId3"/>
    <p:sldId id="313" r:id="rId4"/>
    <p:sldId id="323" r:id="rId5"/>
    <p:sldId id="319" r:id="rId6"/>
    <p:sldId id="306" r:id="rId7"/>
    <p:sldId id="307" r:id="rId8"/>
    <p:sldId id="308" r:id="rId9"/>
    <p:sldId id="309" r:id="rId10"/>
    <p:sldId id="316" r:id="rId11"/>
    <p:sldId id="324" r:id="rId12"/>
    <p:sldId id="321" r:id="rId13"/>
    <p:sldId id="301" r:id="rId14"/>
    <p:sldId id="302" r:id="rId15"/>
    <p:sldId id="303" r:id="rId16"/>
    <p:sldId id="304" r:id="rId17"/>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82" autoAdjust="0"/>
  </p:normalViewPr>
  <p:slideViewPr>
    <p:cSldViewPr>
      <p:cViewPr varScale="1">
        <p:scale>
          <a:sx n="91" d="100"/>
          <a:sy n="91" d="100"/>
        </p:scale>
        <p:origin x="-93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350990" custScaleY="137986" custLinFactX="37368" custLinFactNeighborX="100000" custLinFactNeighborY="-38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2825" custLinFactNeighborY="-6496"/>
      <dgm:spPr/>
    </dgm:pt>
    <dgm:pt modelId="{9BC62867-9192-438E-8078-1DF44CAC616F}" type="pres">
      <dgm:prSet presAssocID="{8B7B5BFF-5A50-4AD6-8E1D-3C137488CF12}" presName="Parent3" presStyleLbl="revTx" presStyleIdx="2" presStyleCnt="3" custScaleX="331365" custScaleY="173182" custLinFactX="-26127" custLinFactNeighborX="-100000" custLinFactNeighborY="-11227">
        <dgm:presLayoutVars>
          <dgm:chMax val="1"/>
          <dgm:chPref val="1"/>
          <dgm:bulletEnabled val="1"/>
        </dgm:presLayoutVars>
      </dgm:prSet>
      <dgm:spPr/>
      <dgm:t>
        <a:bodyPr/>
        <a:lstStyle/>
        <a:p>
          <a:endParaRPr lang="en-US"/>
        </a:p>
      </dgm:t>
    </dgm:pt>
  </dgm:ptLst>
  <dgm:cxnLst>
    <dgm:cxn modelId="{095CDB0F-25A1-4329-B60A-51E8C09304BC}" srcId="{B791E06C-92C1-4178-8214-BA1595026DD1}" destId="{36773350-2664-4200-8A06-9D19B336DAD4}" srcOrd="0" destOrd="0" parTransId="{3D12B6CB-2B0F-40F9-BE83-456F8598B52B}" sibTransId="{F18D094F-2F7F-4FB0-9C7A-EE46D71FA4B0}"/>
    <dgm:cxn modelId="{7F5F465B-51A5-428D-B9A5-08AB212A3AC3}" type="presOf" srcId="{8B7B5BFF-5A50-4AD6-8E1D-3C137488CF12}" destId="{9BC62867-9192-438E-8078-1DF44CAC616F}" srcOrd="0" destOrd="0" presId="urn:microsoft.com/office/officeart/2009/layout/CircleArrowProcess"/>
    <dgm:cxn modelId="{55AC326D-274F-42C4-8EA6-698DDB0AB158}" type="presOf" srcId="{36773350-2664-4200-8A06-9D19B336DAD4}" destId="{FB67A469-AFDD-4174-B38F-8AC05E3F0E4E}"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A7A12492-6070-4A16-91B3-3CE4CA023443}" srcId="{B791E06C-92C1-4178-8214-BA1595026DD1}" destId="{8B7B5BFF-5A50-4AD6-8E1D-3C137488CF12}" srcOrd="2" destOrd="0" parTransId="{329361F4-168D-4DBD-8EFC-E208C5718403}" sibTransId="{BA38103F-3721-4613-A8F8-19B7218AABFF}"/>
    <dgm:cxn modelId="{731FE5D9-6954-4DE6-87B7-E18C54935623}" type="presOf" srcId="{B791E06C-92C1-4178-8214-BA1595026DD1}" destId="{060013FB-E4DB-43AC-AADD-88F08A9ED101}" srcOrd="0" destOrd="0" presId="urn:microsoft.com/office/officeart/2009/layout/CircleArrowProcess"/>
    <dgm:cxn modelId="{BD10FF6C-69FD-4829-9A57-A1E9317B77DD}" type="presOf" srcId="{E78AFEA7-8A11-492A-81F3-68E4C93A9DE7}" destId="{A2E7A357-9BF7-4E0E-A8D0-E7946CCDDF01}" srcOrd="0" destOrd="0" presId="urn:microsoft.com/office/officeart/2009/layout/CircleArrowProcess"/>
    <dgm:cxn modelId="{A6978724-5E4B-4D62-ADAD-CCEFE689E66C}" type="presParOf" srcId="{060013FB-E4DB-43AC-AADD-88F08A9ED101}" destId="{EC899AD5-7E39-44DC-B0F1-D99267A5A79A}" srcOrd="0" destOrd="0" presId="urn:microsoft.com/office/officeart/2009/layout/CircleArrowProcess"/>
    <dgm:cxn modelId="{B9B15414-9CDD-4036-BF59-16AD1F1E01DD}" type="presParOf" srcId="{EC899AD5-7E39-44DC-B0F1-D99267A5A79A}" destId="{8855E326-854E-4176-ABDC-A19C6F3FB271}" srcOrd="0" destOrd="0" presId="urn:microsoft.com/office/officeart/2009/layout/CircleArrowProcess"/>
    <dgm:cxn modelId="{19EE089F-1463-4652-801E-A9741DEE6AC1}" type="presParOf" srcId="{060013FB-E4DB-43AC-AADD-88F08A9ED101}" destId="{FB67A469-AFDD-4174-B38F-8AC05E3F0E4E}" srcOrd="1" destOrd="0" presId="urn:microsoft.com/office/officeart/2009/layout/CircleArrowProcess"/>
    <dgm:cxn modelId="{0A17F4E0-10E7-476B-8E21-BA55B949E249}" type="presParOf" srcId="{060013FB-E4DB-43AC-AADD-88F08A9ED101}" destId="{4876B87B-5AAD-4640-917F-F557B458F8D7}" srcOrd="2" destOrd="0" presId="urn:microsoft.com/office/officeart/2009/layout/CircleArrowProcess"/>
    <dgm:cxn modelId="{0612785D-3513-40B2-969D-F56A4C579A3B}" type="presParOf" srcId="{4876B87B-5AAD-4640-917F-F557B458F8D7}" destId="{DA5A6F3B-76EF-463D-8008-CF6FA061693A}" srcOrd="0" destOrd="0" presId="urn:microsoft.com/office/officeart/2009/layout/CircleArrowProcess"/>
    <dgm:cxn modelId="{35138C0C-EBD8-4CC2-B88D-8B0449B26667}" type="presParOf" srcId="{060013FB-E4DB-43AC-AADD-88F08A9ED101}" destId="{A2E7A357-9BF7-4E0E-A8D0-E7946CCDDF01}" srcOrd="3" destOrd="0" presId="urn:microsoft.com/office/officeart/2009/layout/CircleArrowProcess"/>
    <dgm:cxn modelId="{F4AE1133-0280-4A24-9E66-E3A4D4807D3E}" type="presParOf" srcId="{060013FB-E4DB-43AC-AADD-88F08A9ED101}" destId="{CEC2566E-5531-4FEF-BDBF-D9C67BDBF84E}" srcOrd="4" destOrd="0" presId="urn:microsoft.com/office/officeart/2009/layout/CircleArrowProcess"/>
    <dgm:cxn modelId="{BFAE26BF-E4A2-4CED-9F76-0C870427CAF3}" type="presParOf" srcId="{CEC2566E-5531-4FEF-BDBF-D9C67BDBF84E}" destId="{C41C42AE-1970-45C4-9A68-15A1A700122A}" srcOrd="0" destOrd="0" presId="urn:microsoft.com/office/officeart/2009/layout/CircleArrowProcess"/>
    <dgm:cxn modelId="{65BF5B46-3989-4607-B907-F67D2F1F1255}"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456274-3181-4E8A-8089-829D0CF9E3F9}" type="doc">
      <dgm:prSet loTypeId="urn:microsoft.com/office/officeart/2005/8/layout/vList6" loCatId="process" qsTypeId="urn:microsoft.com/office/officeart/2005/8/quickstyle/simple1" qsCatId="simple" csTypeId="urn:microsoft.com/office/officeart/2005/8/colors/colorful3" csCatId="colorful" phldr="1"/>
      <dgm:spPr/>
      <dgm:t>
        <a:bodyPr/>
        <a:lstStyle/>
        <a:p>
          <a:endParaRPr lang="en-US"/>
        </a:p>
      </dgm:t>
    </dgm:pt>
    <dgm:pt modelId="{833A43FA-6BB7-4579-9ADB-F3C29953237D}">
      <dgm:prSet phldrT="[Text]" custT="1"/>
      <dgm:spPr/>
      <dgm:t>
        <a:bodyPr/>
        <a:lstStyle/>
        <a:p>
          <a:r>
            <a:rPr lang="en-US" sz="1600" dirty="0" smtClean="0"/>
            <a:t>1. </a:t>
          </a:r>
          <a:r>
            <a:rPr lang="en-US" sz="2000" dirty="0" smtClean="0"/>
            <a:t>Promote innovation &amp; technology transfer</a:t>
          </a:r>
          <a:endParaRPr lang="en-US" sz="2000" dirty="0"/>
        </a:p>
      </dgm:t>
    </dgm:pt>
    <dgm:pt modelId="{B425173A-E6AE-45D8-895D-F222C8E5B720}" type="parTrans" cxnId="{F17BC7EA-186A-421F-B33D-963AF45064EF}">
      <dgm:prSet/>
      <dgm:spPr/>
      <dgm:t>
        <a:bodyPr/>
        <a:lstStyle/>
        <a:p>
          <a:endParaRPr lang="en-US"/>
        </a:p>
      </dgm:t>
    </dgm:pt>
    <dgm:pt modelId="{E34C5329-AAA6-478C-8C1F-42A35C9019E7}" type="sibTrans" cxnId="{F17BC7EA-186A-421F-B33D-963AF45064EF}">
      <dgm:prSet/>
      <dgm:spPr/>
      <dgm:t>
        <a:bodyPr/>
        <a:lstStyle/>
        <a:p>
          <a:endParaRPr lang="en-US"/>
        </a:p>
      </dgm:t>
    </dgm:pt>
    <dgm:pt modelId="{0D8E0435-4D0C-4EF9-9AD9-F339B77FB594}">
      <dgm:prSet phldrT="[Text]" custT="1"/>
      <dgm:spPr/>
      <dgm:t>
        <a:bodyPr anchor="ctr"/>
        <a:lstStyle/>
        <a:p>
          <a:pPr>
            <a:lnSpc>
              <a:spcPct val="100000"/>
            </a:lnSpc>
            <a:spcAft>
              <a:spcPts val="0"/>
            </a:spcAft>
          </a:pPr>
          <a:r>
            <a:rPr lang="en-US" sz="1600" dirty="0" smtClean="0"/>
            <a:t>Program 1: Promote timely development, demonstration and financing of low carbon technologies and mitigation options</a:t>
          </a:r>
          <a:endParaRPr lang="en-US" sz="1600" dirty="0"/>
        </a:p>
      </dgm:t>
    </dgm:pt>
    <dgm:pt modelId="{423126F8-0587-4A0C-B9DA-68A17892E2A2}" type="parTrans" cxnId="{343CBA2F-5C0F-4313-93ED-3EC878C63E77}">
      <dgm:prSet/>
      <dgm:spPr/>
      <dgm:t>
        <a:bodyPr/>
        <a:lstStyle/>
        <a:p>
          <a:endParaRPr lang="en-US"/>
        </a:p>
      </dgm:t>
    </dgm:pt>
    <dgm:pt modelId="{D77A6B85-7FEA-481C-B406-A382AED45014}" type="sibTrans" cxnId="{343CBA2F-5C0F-4313-93ED-3EC878C63E77}">
      <dgm:prSet/>
      <dgm:spPr/>
      <dgm:t>
        <a:bodyPr/>
        <a:lstStyle/>
        <a:p>
          <a:endParaRPr lang="en-US"/>
        </a:p>
      </dgm:t>
    </dgm:pt>
    <dgm:pt modelId="{67FC4A09-45E0-45DC-80A6-D22B6CD0EBDC}">
      <dgm:prSet phldrT="[Text]" custT="1"/>
      <dgm:spPr/>
      <dgm:t>
        <a:bodyPr anchor="ctr"/>
        <a:lstStyle/>
        <a:p>
          <a:pPr>
            <a:lnSpc>
              <a:spcPct val="100000"/>
            </a:lnSpc>
            <a:spcAft>
              <a:spcPts val="0"/>
            </a:spcAft>
          </a:pPr>
          <a:r>
            <a:rPr lang="en-US" sz="1600" dirty="0" smtClean="0"/>
            <a:t>Program 2:  Develop and demonstrate innovative policy packages and market initiatives</a:t>
          </a:r>
          <a:endParaRPr lang="en-US" sz="1600" dirty="0"/>
        </a:p>
      </dgm:t>
    </dgm:pt>
    <dgm:pt modelId="{5A2FD182-288C-478B-924C-F99FFB3FE2D9}" type="parTrans" cxnId="{D1E10C6E-251B-4DFC-A43E-9F0C7B675355}">
      <dgm:prSet/>
      <dgm:spPr/>
      <dgm:t>
        <a:bodyPr/>
        <a:lstStyle/>
        <a:p>
          <a:endParaRPr lang="en-US"/>
        </a:p>
      </dgm:t>
    </dgm:pt>
    <dgm:pt modelId="{CF253E06-DE4B-4E82-8B57-80EC717893E7}" type="sibTrans" cxnId="{D1E10C6E-251B-4DFC-A43E-9F0C7B675355}">
      <dgm:prSet/>
      <dgm:spPr/>
      <dgm:t>
        <a:bodyPr/>
        <a:lstStyle/>
        <a:p>
          <a:endParaRPr lang="en-US"/>
        </a:p>
      </dgm:t>
    </dgm:pt>
    <dgm:pt modelId="{9A2F2D10-C2D3-460A-A54C-0575DF759857}">
      <dgm:prSet phldrT="[Text]" custT="1"/>
      <dgm:spPr/>
      <dgm:t>
        <a:bodyPr/>
        <a:lstStyle/>
        <a:p>
          <a:r>
            <a:rPr lang="en-US" sz="1600" dirty="0" smtClean="0"/>
            <a:t>2. </a:t>
          </a:r>
          <a:r>
            <a:rPr lang="en-US" sz="2000" dirty="0" smtClean="0"/>
            <a:t>Demonstrate systemic impacts of mitigation options</a:t>
          </a:r>
        </a:p>
      </dgm:t>
    </dgm:pt>
    <dgm:pt modelId="{5AB3A0EB-8933-4DE8-B78E-70F4AB7D2C3B}" type="parTrans" cxnId="{9CA33A51-9BBD-4614-8EF5-0C51597FA235}">
      <dgm:prSet/>
      <dgm:spPr/>
      <dgm:t>
        <a:bodyPr/>
        <a:lstStyle/>
        <a:p>
          <a:endParaRPr lang="en-US"/>
        </a:p>
      </dgm:t>
    </dgm:pt>
    <dgm:pt modelId="{CFB5FDCE-A092-42CF-9585-3FC91F5112B7}" type="sibTrans" cxnId="{9CA33A51-9BBD-4614-8EF5-0C51597FA235}">
      <dgm:prSet/>
      <dgm:spPr/>
      <dgm:t>
        <a:bodyPr/>
        <a:lstStyle/>
        <a:p>
          <a:endParaRPr lang="en-US"/>
        </a:p>
      </dgm:t>
    </dgm:pt>
    <dgm:pt modelId="{6A76D5E8-3555-467E-9F71-F8B26FD606D6}">
      <dgm:prSet phldrT="[Text]" custT="1"/>
      <dgm:spPr>
        <a:solidFill>
          <a:srgbClr val="D8D3E0"/>
        </a:solidFill>
      </dgm:spPr>
      <dgm:t>
        <a:bodyPr anchor="ctr"/>
        <a:lstStyle/>
        <a:p>
          <a:pPr>
            <a:lnSpc>
              <a:spcPct val="100000"/>
            </a:lnSpc>
            <a:spcAft>
              <a:spcPts val="0"/>
            </a:spcAft>
          </a:pPr>
          <a:r>
            <a:rPr lang="en-US" sz="1600" dirty="0" smtClean="0"/>
            <a:t>Program 5: Integrate findings of Convention obligations and enabling activities into national planning processes &amp; mitigation targets</a:t>
          </a:r>
          <a:endParaRPr lang="en-US" sz="1600" dirty="0"/>
        </a:p>
      </dgm:t>
    </dgm:pt>
    <dgm:pt modelId="{EDAD8C62-2034-4278-AE15-19473CCE69EC}" type="parTrans" cxnId="{C13E2748-CA5B-4F60-9BCF-2262030EACFC}">
      <dgm:prSet/>
      <dgm:spPr/>
      <dgm:t>
        <a:bodyPr/>
        <a:lstStyle/>
        <a:p>
          <a:endParaRPr lang="en-US"/>
        </a:p>
      </dgm:t>
    </dgm:pt>
    <dgm:pt modelId="{D692E4D9-648A-46E5-91BE-5D9420214A14}" type="sibTrans" cxnId="{C13E2748-CA5B-4F60-9BCF-2262030EACFC}">
      <dgm:prSet/>
      <dgm:spPr/>
      <dgm:t>
        <a:bodyPr/>
        <a:lstStyle/>
        <a:p>
          <a:endParaRPr lang="en-US"/>
        </a:p>
      </dgm:t>
    </dgm:pt>
    <dgm:pt modelId="{FA19B94E-BE14-4C5D-97BB-5EDAF5C02F5F}">
      <dgm:prSet phldrT="[Text]" custT="1"/>
      <dgm:spPr/>
      <dgm:t>
        <a:bodyPr/>
        <a:lstStyle/>
        <a:p>
          <a:r>
            <a:rPr lang="en-US" sz="2000" dirty="0" smtClean="0"/>
            <a:t>3. Foster enabling conditions to mainstream mitigation concerns</a:t>
          </a:r>
        </a:p>
      </dgm:t>
    </dgm:pt>
    <dgm:pt modelId="{DC747F3A-1232-4A90-8E3F-DF6BFF4C1A94}" type="parTrans" cxnId="{41F7BF91-9FE2-47F8-83E7-69C1FD82F4FB}">
      <dgm:prSet/>
      <dgm:spPr/>
      <dgm:t>
        <a:bodyPr/>
        <a:lstStyle/>
        <a:p>
          <a:endParaRPr lang="en-US"/>
        </a:p>
      </dgm:t>
    </dgm:pt>
    <dgm:pt modelId="{C9A8C33D-9821-403E-B586-E6AAA90110F3}" type="sibTrans" cxnId="{41F7BF91-9FE2-47F8-83E7-69C1FD82F4FB}">
      <dgm:prSet/>
      <dgm:spPr/>
      <dgm:t>
        <a:bodyPr/>
        <a:lstStyle/>
        <a:p>
          <a:endParaRPr lang="en-US"/>
        </a:p>
      </dgm:t>
    </dgm:pt>
    <dgm:pt modelId="{14606CCD-E9AE-40DF-8F2A-B29B775B7E35}">
      <dgm:prSet phldrT="[Text]" custT="1"/>
      <dgm:spPr/>
      <dgm:t>
        <a:bodyPr anchor="ctr"/>
        <a:lstStyle/>
        <a:p>
          <a:r>
            <a:rPr lang="en-US" sz="1600" dirty="0" smtClean="0"/>
            <a:t>Program 3: Promote integrated low-carbon systems</a:t>
          </a:r>
        </a:p>
      </dgm:t>
    </dgm:pt>
    <dgm:pt modelId="{6CF586EC-87BC-46C5-966B-F4E821D65933}" type="parTrans" cxnId="{C250867E-D312-4089-AED8-BEA654BA6450}">
      <dgm:prSet/>
      <dgm:spPr/>
      <dgm:t>
        <a:bodyPr/>
        <a:lstStyle/>
        <a:p>
          <a:endParaRPr lang="en-US"/>
        </a:p>
      </dgm:t>
    </dgm:pt>
    <dgm:pt modelId="{E97E51FB-E412-49CB-B5B8-0C4C7C1F76A4}" type="sibTrans" cxnId="{C250867E-D312-4089-AED8-BEA654BA6450}">
      <dgm:prSet/>
      <dgm:spPr/>
      <dgm:t>
        <a:bodyPr/>
        <a:lstStyle/>
        <a:p>
          <a:endParaRPr lang="en-US"/>
        </a:p>
      </dgm:t>
    </dgm:pt>
    <dgm:pt modelId="{4A9EAEFA-9394-4571-8C9A-BE77422644C3}">
      <dgm:prSet phldrT="[Text]" custT="1"/>
      <dgm:spPr/>
      <dgm:t>
        <a:bodyPr anchor="ctr"/>
        <a:lstStyle/>
        <a:p>
          <a:r>
            <a:rPr lang="en-US" sz="1600" dirty="0" smtClean="0"/>
            <a:t>Program 4: Promote conservation and enhancement of carbon stocks in forest and other land use, &amp; support climate smart agriculture</a:t>
          </a:r>
        </a:p>
      </dgm:t>
    </dgm:pt>
    <dgm:pt modelId="{14DF4554-2B1D-4DFC-9E4F-1116BB04C075}" type="parTrans" cxnId="{DF5BF980-1ECF-4FCC-8C03-9D34E5B0C5B6}">
      <dgm:prSet/>
      <dgm:spPr/>
      <dgm:t>
        <a:bodyPr/>
        <a:lstStyle/>
        <a:p>
          <a:endParaRPr lang="en-US"/>
        </a:p>
      </dgm:t>
    </dgm:pt>
    <dgm:pt modelId="{73A3AA80-811C-467A-B3AA-71B1F27FAEBA}" type="sibTrans" cxnId="{DF5BF980-1ECF-4FCC-8C03-9D34E5B0C5B6}">
      <dgm:prSet/>
      <dgm:spPr/>
      <dgm:t>
        <a:bodyPr/>
        <a:lstStyle/>
        <a:p>
          <a:endParaRPr lang="en-US"/>
        </a:p>
      </dgm:t>
    </dgm:pt>
    <dgm:pt modelId="{74B1BA29-561E-4143-BA66-988DF59AC54B}" type="pres">
      <dgm:prSet presAssocID="{B2456274-3181-4E8A-8089-829D0CF9E3F9}" presName="Name0" presStyleCnt="0">
        <dgm:presLayoutVars>
          <dgm:dir/>
          <dgm:animLvl val="lvl"/>
          <dgm:resizeHandles/>
        </dgm:presLayoutVars>
      </dgm:prSet>
      <dgm:spPr/>
      <dgm:t>
        <a:bodyPr/>
        <a:lstStyle/>
        <a:p>
          <a:endParaRPr lang="en-US"/>
        </a:p>
      </dgm:t>
    </dgm:pt>
    <dgm:pt modelId="{7E4823F0-D90B-40BA-939B-184E55191A58}" type="pres">
      <dgm:prSet presAssocID="{833A43FA-6BB7-4579-9ADB-F3C29953237D}" presName="linNode" presStyleCnt="0"/>
      <dgm:spPr/>
    </dgm:pt>
    <dgm:pt modelId="{97F932C7-7966-4A3B-8915-C874E6512A57}" type="pres">
      <dgm:prSet presAssocID="{833A43FA-6BB7-4579-9ADB-F3C29953237D}" presName="parentShp" presStyleLbl="node1" presStyleIdx="0" presStyleCnt="3" custScaleX="88172" custScaleY="95556" custLinFactNeighborX="-57" custLinFactNeighborY="-1592">
        <dgm:presLayoutVars>
          <dgm:bulletEnabled val="1"/>
        </dgm:presLayoutVars>
      </dgm:prSet>
      <dgm:spPr/>
      <dgm:t>
        <a:bodyPr/>
        <a:lstStyle/>
        <a:p>
          <a:endParaRPr lang="en-US"/>
        </a:p>
      </dgm:t>
    </dgm:pt>
    <dgm:pt modelId="{259F985F-92A3-4BCD-AF09-63FA1F3DF112}" type="pres">
      <dgm:prSet presAssocID="{833A43FA-6BB7-4579-9ADB-F3C29953237D}" presName="childShp" presStyleLbl="bgAccFollowNode1" presStyleIdx="0" presStyleCnt="3" custAng="0" custScaleX="110753">
        <dgm:presLayoutVars>
          <dgm:bulletEnabled val="1"/>
        </dgm:presLayoutVars>
      </dgm:prSet>
      <dgm:spPr/>
      <dgm:t>
        <a:bodyPr/>
        <a:lstStyle/>
        <a:p>
          <a:endParaRPr lang="en-US"/>
        </a:p>
      </dgm:t>
    </dgm:pt>
    <dgm:pt modelId="{57B0218F-2200-4FD9-A75E-00D1CC80C7EC}" type="pres">
      <dgm:prSet presAssocID="{E34C5329-AAA6-478C-8C1F-42A35C9019E7}" presName="spacing" presStyleCnt="0"/>
      <dgm:spPr/>
    </dgm:pt>
    <dgm:pt modelId="{2908BE58-FE2F-4FB6-9A6C-CF2DFB568DF6}" type="pres">
      <dgm:prSet presAssocID="{9A2F2D10-C2D3-460A-A54C-0575DF759857}" presName="linNode" presStyleCnt="0"/>
      <dgm:spPr/>
    </dgm:pt>
    <dgm:pt modelId="{54923AD7-3460-49C8-94BA-CFB66D6D4582}" type="pres">
      <dgm:prSet presAssocID="{9A2F2D10-C2D3-460A-A54C-0575DF759857}" presName="parentShp" presStyleLbl="node1" presStyleIdx="1" presStyleCnt="3" custScaleX="82796" custScaleY="88889" custLinFactNeighborX="-7527">
        <dgm:presLayoutVars>
          <dgm:bulletEnabled val="1"/>
        </dgm:presLayoutVars>
      </dgm:prSet>
      <dgm:spPr/>
      <dgm:t>
        <a:bodyPr/>
        <a:lstStyle/>
        <a:p>
          <a:endParaRPr lang="en-US"/>
        </a:p>
      </dgm:t>
    </dgm:pt>
    <dgm:pt modelId="{283ACE6F-53F0-46B3-9D23-CF2C5B957284}" type="pres">
      <dgm:prSet presAssocID="{9A2F2D10-C2D3-460A-A54C-0575DF759857}" presName="childShp" presStyleLbl="bgAccFollowNode1" presStyleIdx="1" presStyleCnt="3" custScaleX="111469">
        <dgm:presLayoutVars>
          <dgm:bulletEnabled val="1"/>
        </dgm:presLayoutVars>
      </dgm:prSet>
      <dgm:spPr/>
      <dgm:t>
        <a:bodyPr/>
        <a:lstStyle/>
        <a:p>
          <a:endParaRPr lang="en-US"/>
        </a:p>
      </dgm:t>
    </dgm:pt>
    <dgm:pt modelId="{69086AB3-60A6-4DC6-8AB3-BE14152E5D0D}" type="pres">
      <dgm:prSet presAssocID="{CFB5FDCE-A092-42CF-9585-3FC91F5112B7}" presName="spacing" presStyleCnt="0"/>
      <dgm:spPr/>
    </dgm:pt>
    <dgm:pt modelId="{C77BBE4F-10CE-44B9-8BA5-BDE917336FAC}" type="pres">
      <dgm:prSet presAssocID="{FA19B94E-BE14-4C5D-97BB-5EDAF5C02F5F}" presName="linNode" presStyleCnt="0"/>
      <dgm:spPr/>
    </dgm:pt>
    <dgm:pt modelId="{3BB532C2-2695-4A04-90DC-797CB0607073}" type="pres">
      <dgm:prSet presAssocID="{FA19B94E-BE14-4C5D-97BB-5EDAF5C02F5F}" presName="parentShp" presStyleLbl="node1" presStyleIdx="2" presStyleCnt="3" custScaleX="82796" custScaleY="82222">
        <dgm:presLayoutVars>
          <dgm:bulletEnabled val="1"/>
        </dgm:presLayoutVars>
      </dgm:prSet>
      <dgm:spPr/>
      <dgm:t>
        <a:bodyPr/>
        <a:lstStyle/>
        <a:p>
          <a:endParaRPr lang="en-US"/>
        </a:p>
      </dgm:t>
    </dgm:pt>
    <dgm:pt modelId="{04FE4366-85BD-4859-84DE-0F12101574A4}" type="pres">
      <dgm:prSet presAssocID="{FA19B94E-BE14-4C5D-97BB-5EDAF5C02F5F}" presName="childShp" presStyleLbl="bgAccFollowNode1" presStyleIdx="2" presStyleCnt="3" custScaleX="111469">
        <dgm:presLayoutVars>
          <dgm:bulletEnabled val="1"/>
        </dgm:presLayoutVars>
      </dgm:prSet>
      <dgm:spPr/>
      <dgm:t>
        <a:bodyPr/>
        <a:lstStyle/>
        <a:p>
          <a:endParaRPr lang="en-US"/>
        </a:p>
      </dgm:t>
    </dgm:pt>
  </dgm:ptLst>
  <dgm:cxnLst>
    <dgm:cxn modelId="{9CA33A51-9BBD-4614-8EF5-0C51597FA235}" srcId="{B2456274-3181-4E8A-8089-829D0CF9E3F9}" destId="{9A2F2D10-C2D3-460A-A54C-0575DF759857}" srcOrd="1" destOrd="0" parTransId="{5AB3A0EB-8933-4DE8-B78E-70F4AB7D2C3B}" sibTransId="{CFB5FDCE-A092-42CF-9585-3FC91F5112B7}"/>
    <dgm:cxn modelId="{D1E10C6E-251B-4DFC-A43E-9F0C7B675355}" srcId="{833A43FA-6BB7-4579-9ADB-F3C29953237D}" destId="{67FC4A09-45E0-45DC-80A6-D22B6CD0EBDC}" srcOrd="1" destOrd="0" parTransId="{5A2FD182-288C-478B-924C-F99FFB3FE2D9}" sibTransId="{CF253E06-DE4B-4E82-8B57-80EC717893E7}"/>
    <dgm:cxn modelId="{C250867E-D312-4089-AED8-BEA654BA6450}" srcId="{9A2F2D10-C2D3-460A-A54C-0575DF759857}" destId="{14606CCD-E9AE-40DF-8F2A-B29B775B7E35}" srcOrd="0" destOrd="0" parTransId="{6CF586EC-87BC-46C5-966B-F4E821D65933}" sibTransId="{E97E51FB-E412-49CB-B5B8-0C4C7C1F76A4}"/>
    <dgm:cxn modelId="{C0BCC0FB-8B7B-4133-AB36-3308EA842AF6}" type="presOf" srcId="{6A76D5E8-3555-467E-9F71-F8B26FD606D6}" destId="{04FE4366-85BD-4859-84DE-0F12101574A4}" srcOrd="0" destOrd="0" presId="urn:microsoft.com/office/officeart/2005/8/layout/vList6"/>
    <dgm:cxn modelId="{ED98BEB4-1014-426A-B085-57113DCD0D3E}" type="presOf" srcId="{9A2F2D10-C2D3-460A-A54C-0575DF759857}" destId="{54923AD7-3460-49C8-94BA-CFB66D6D4582}" srcOrd="0" destOrd="0" presId="urn:microsoft.com/office/officeart/2005/8/layout/vList6"/>
    <dgm:cxn modelId="{A976E487-6164-47F1-A17C-7B929849AAE3}" type="presOf" srcId="{67FC4A09-45E0-45DC-80A6-D22B6CD0EBDC}" destId="{259F985F-92A3-4BCD-AF09-63FA1F3DF112}" srcOrd="0" destOrd="1" presId="urn:microsoft.com/office/officeart/2005/8/layout/vList6"/>
    <dgm:cxn modelId="{247DC2FB-8C7A-4DB6-AA2B-51F3E9260C37}" type="presOf" srcId="{14606CCD-E9AE-40DF-8F2A-B29B775B7E35}" destId="{283ACE6F-53F0-46B3-9D23-CF2C5B957284}" srcOrd="0" destOrd="0" presId="urn:microsoft.com/office/officeart/2005/8/layout/vList6"/>
    <dgm:cxn modelId="{3DCFA36D-0A1B-4484-AD71-64704CA1CE24}" type="presOf" srcId="{FA19B94E-BE14-4C5D-97BB-5EDAF5C02F5F}" destId="{3BB532C2-2695-4A04-90DC-797CB0607073}" srcOrd="0" destOrd="0" presId="urn:microsoft.com/office/officeart/2005/8/layout/vList6"/>
    <dgm:cxn modelId="{F17BC7EA-186A-421F-B33D-963AF45064EF}" srcId="{B2456274-3181-4E8A-8089-829D0CF9E3F9}" destId="{833A43FA-6BB7-4579-9ADB-F3C29953237D}" srcOrd="0" destOrd="0" parTransId="{B425173A-E6AE-45D8-895D-F222C8E5B720}" sibTransId="{E34C5329-AAA6-478C-8C1F-42A35C9019E7}"/>
    <dgm:cxn modelId="{56A1B99E-C50B-47A8-BDA3-4C34919747E6}" type="presOf" srcId="{0D8E0435-4D0C-4EF9-9AD9-F339B77FB594}" destId="{259F985F-92A3-4BCD-AF09-63FA1F3DF112}" srcOrd="0" destOrd="0" presId="urn:microsoft.com/office/officeart/2005/8/layout/vList6"/>
    <dgm:cxn modelId="{41F7BF91-9FE2-47F8-83E7-69C1FD82F4FB}" srcId="{B2456274-3181-4E8A-8089-829D0CF9E3F9}" destId="{FA19B94E-BE14-4C5D-97BB-5EDAF5C02F5F}" srcOrd="2" destOrd="0" parTransId="{DC747F3A-1232-4A90-8E3F-DF6BFF4C1A94}" sibTransId="{C9A8C33D-9821-403E-B586-E6AAA90110F3}"/>
    <dgm:cxn modelId="{343CBA2F-5C0F-4313-93ED-3EC878C63E77}" srcId="{833A43FA-6BB7-4579-9ADB-F3C29953237D}" destId="{0D8E0435-4D0C-4EF9-9AD9-F339B77FB594}" srcOrd="0" destOrd="0" parTransId="{423126F8-0587-4A0C-B9DA-68A17892E2A2}" sibTransId="{D77A6B85-7FEA-481C-B406-A382AED45014}"/>
    <dgm:cxn modelId="{9A597036-DBCB-4E9A-9FC2-B961BAAD32E2}" type="presOf" srcId="{833A43FA-6BB7-4579-9ADB-F3C29953237D}" destId="{97F932C7-7966-4A3B-8915-C874E6512A57}" srcOrd="0" destOrd="0" presId="urn:microsoft.com/office/officeart/2005/8/layout/vList6"/>
    <dgm:cxn modelId="{FBF7D742-DA6A-4D96-8AB4-AD1A817C67A5}" type="presOf" srcId="{B2456274-3181-4E8A-8089-829D0CF9E3F9}" destId="{74B1BA29-561E-4143-BA66-988DF59AC54B}" srcOrd="0" destOrd="0" presId="urn:microsoft.com/office/officeart/2005/8/layout/vList6"/>
    <dgm:cxn modelId="{C13E2748-CA5B-4F60-9BCF-2262030EACFC}" srcId="{FA19B94E-BE14-4C5D-97BB-5EDAF5C02F5F}" destId="{6A76D5E8-3555-467E-9F71-F8B26FD606D6}" srcOrd="0" destOrd="0" parTransId="{EDAD8C62-2034-4278-AE15-19473CCE69EC}" sibTransId="{D692E4D9-648A-46E5-91BE-5D9420214A14}"/>
    <dgm:cxn modelId="{EF6130DA-D206-4A44-94D6-2D11E068F01B}" type="presOf" srcId="{4A9EAEFA-9394-4571-8C9A-BE77422644C3}" destId="{283ACE6F-53F0-46B3-9D23-CF2C5B957284}" srcOrd="0" destOrd="1" presId="urn:microsoft.com/office/officeart/2005/8/layout/vList6"/>
    <dgm:cxn modelId="{DF5BF980-1ECF-4FCC-8C03-9D34E5B0C5B6}" srcId="{9A2F2D10-C2D3-460A-A54C-0575DF759857}" destId="{4A9EAEFA-9394-4571-8C9A-BE77422644C3}" srcOrd="1" destOrd="0" parTransId="{14DF4554-2B1D-4DFC-9E4F-1116BB04C075}" sibTransId="{73A3AA80-811C-467A-B3AA-71B1F27FAEBA}"/>
    <dgm:cxn modelId="{0B7D02F2-3504-4033-8E1F-269FD7E3E1AA}" type="presParOf" srcId="{74B1BA29-561E-4143-BA66-988DF59AC54B}" destId="{7E4823F0-D90B-40BA-939B-184E55191A58}" srcOrd="0" destOrd="0" presId="urn:microsoft.com/office/officeart/2005/8/layout/vList6"/>
    <dgm:cxn modelId="{E352BD5E-1FD7-4FED-807B-0B3B05736D3D}" type="presParOf" srcId="{7E4823F0-D90B-40BA-939B-184E55191A58}" destId="{97F932C7-7966-4A3B-8915-C874E6512A57}" srcOrd="0" destOrd="0" presId="urn:microsoft.com/office/officeart/2005/8/layout/vList6"/>
    <dgm:cxn modelId="{B47DC95A-58AC-41D3-9C47-B12A630755DF}" type="presParOf" srcId="{7E4823F0-D90B-40BA-939B-184E55191A58}" destId="{259F985F-92A3-4BCD-AF09-63FA1F3DF112}" srcOrd="1" destOrd="0" presId="urn:microsoft.com/office/officeart/2005/8/layout/vList6"/>
    <dgm:cxn modelId="{59A2FE59-ADA2-40FA-8425-038C142C16CB}" type="presParOf" srcId="{74B1BA29-561E-4143-BA66-988DF59AC54B}" destId="{57B0218F-2200-4FD9-A75E-00D1CC80C7EC}" srcOrd="1" destOrd="0" presId="urn:microsoft.com/office/officeart/2005/8/layout/vList6"/>
    <dgm:cxn modelId="{8931F503-FDED-47C1-9BDF-77E5455710D6}" type="presParOf" srcId="{74B1BA29-561E-4143-BA66-988DF59AC54B}" destId="{2908BE58-FE2F-4FB6-9A6C-CF2DFB568DF6}" srcOrd="2" destOrd="0" presId="urn:microsoft.com/office/officeart/2005/8/layout/vList6"/>
    <dgm:cxn modelId="{2B23830F-89C2-4335-B6D5-C4322CE0886E}" type="presParOf" srcId="{2908BE58-FE2F-4FB6-9A6C-CF2DFB568DF6}" destId="{54923AD7-3460-49C8-94BA-CFB66D6D4582}" srcOrd="0" destOrd="0" presId="urn:microsoft.com/office/officeart/2005/8/layout/vList6"/>
    <dgm:cxn modelId="{CEB768FB-FAAC-4BD2-B600-F23552D3F73D}" type="presParOf" srcId="{2908BE58-FE2F-4FB6-9A6C-CF2DFB568DF6}" destId="{283ACE6F-53F0-46B3-9D23-CF2C5B957284}" srcOrd="1" destOrd="0" presId="urn:microsoft.com/office/officeart/2005/8/layout/vList6"/>
    <dgm:cxn modelId="{91FB8FD5-8424-4962-893E-53F532E28875}" type="presParOf" srcId="{74B1BA29-561E-4143-BA66-988DF59AC54B}" destId="{69086AB3-60A6-4DC6-8AB3-BE14152E5D0D}" srcOrd="3" destOrd="0" presId="urn:microsoft.com/office/officeart/2005/8/layout/vList6"/>
    <dgm:cxn modelId="{12953118-7E36-4D51-B056-E028822B597E}" type="presParOf" srcId="{74B1BA29-561E-4143-BA66-988DF59AC54B}" destId="{C77BBE4F-10CE-44B9-8BA5-BDE917336FAC}" srcOrd="4" destOrd="0" presId="urn:microsoft.com/office/officeart/2005/8/layout/vList6"/>
    <dgm:cxn modelId="{0CD0A013-D204-4B4B-BF96-4471540BB21D}" type="presParOf" srcId="{C77BBE4F-10CE-44B9-8BA5-BDE917336FAC}" destId="{3BB532C2-2695-4A04-90DC-797CB0607073}" srcOrd="0" destOrd="0" presId="urn:microsoft.com/office/officeart/2005/8/layout/vList6"/>
    <dgm:cxn modelId="{A96C4A3B-EB6B-49BA-BDF0-1BFC1E5E4EFE}" type="presParOf" srcId="{C77BBE4F-10CE-44B9-8BA5-BDE917336FAC}" destId="{04FE4366-85BD-4859-84DE-0F12101574A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5E326-854E-4176-ABDC-A19C6F3FB271}">
      <dsp:nvSpPr>
        <dsp:cNvPr id="0" name=""/>
        <dsp:cNvSpPr/>
      </dsp:nvSpPr>
      <dsp:spPr>
        <a:xfrm rot="434514">
          <a:off x="3872244" y="-147455"/>
          <a:ext cx="2640751" cy="2641152"/>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67A469-AFDD-4174-B38F-8AC05E3F0E4E}">
      <dsp:nvSpPr>
        <dsp:cNvPr id="0" name=""/>
        <dsp:cNvSpPr/>
      </dsp:nvSpPr>
      <dsp:spPr>
        <a:xfrm>
          <a:off x="762005" y="309092"/>
          <a:ext cx="3491404" cy="733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1. Facilitating innovation &amp; technology transfer</a:t>
          </a:r>
          <a:endParaRPr lang="en-US" sz="2400" kern="1200" dirty="0"/>
        </a:p>
      </dsp:txBody>
      <dsp:txXfrm>
        <a:off x="762005" y="309092"/>
        <a:ext cx="3491404" cy="733531"/>
      </dsp:txXfrm>
    </dsp:sp>
    <dsp:sp modelId="{DA5A6F3B-76EF-463D-8008-CF6FA061693A}">
      <dsp:nvSpPr>
        <dsp:cNvPr id="0" name=""/>
        <dsp:cNvSpPr/>
      </dsp:nvSpPr>
      <dsp:spPr>
        <a:xfrm rot="21084356">
          <a:off x="2466132" y="1169777"/>
          <a:ext cx="2596386" cy="2641152"/>
        </a:xfrm>
        <a:prstGeom prst="leftCircularArrow">
          <a:avLst>
            <a:gd name="adj1" fmla="val 10980"/>
            <a:gd name="adj2" fmla="val 1142322"/>
            <a:gd name="adj3" fmla="val 6300000"/>
            <a:gd name="adj4" fmla="val 18900000"/>
            <a:gd name="adj5" fmla="val 125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E7A357-9BF7-4E0E-A8D0-E7946CCDDF01}">
      <dsp:nvSpPr>
        <dsp:cNvPr id="0" name=""/>
        <dsp:cNvSpPr/>
      </dsp:nvSpPr>
      <dsp:spPr>
        <a:xfrm>
          <a:off x="3152146" y="2312394"/>
          <a:ext cx="5150478" cy="101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2. Catalyzing systemic impacts through synergistic multi-focal initiatives</a:t>
          </a:r>
          <a:endParaRPr lang="en-US" sz="2400" kern="1200" dirty="0"/>
        </a:p>
      </dsp:txBody>
      <dsp:txXfrm>
        <a:off x="3152146" y="2312394"/>
        <a:ext cx="5150478" cy="1012171"/>
      </dsp:txXfrm>
    </dsp:sp>
    <dsp:sp modelId="{C41C42AE-1970-45C4-9A68-15A1A700122A}">
      <dsp:nvSpPr>
        <dsp:cNvPr id="0" name=""/>
        <dsp:cNvSpPr/>
      </dsp:nvSpPr>
      <dsp:spPr>
        <a:xfrm rot="20825555">
          <a:off x="4428985" y="3069235"/>
          <a:ext cx="2268814" cy="2269723"/>
        </a:xfrm>
        <a:prstGeom prst="blockArc">
          <a:avLst>
            <a:gd name="adj1" fmla="val 13500000"/>
            <a:gd name="adj2" fmla="val 108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C62867-9192-438E-8078-1DF44CAC616F}">
      <dsp:nvSpPr>
        <dsp:cNvPr id="0" name=""/>
        <dsp:cNvSpPr/>
      </dsp:nvSpPr>
      <dsp:spPr>
        <a:xfrm>
          <a:off x="308230" y="3657603"/>
          <a:ext cx="4862498" cy="127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3. Building on Convention obligations for reporting &amp; assessments towards mainstreaming</a:t>
          </a:r>
          <a:endParaRPr lang="en-US" sz="2400" kern="1200" dirty="0"/>
        </a:p>
      </dsp:txBody>
      <dsp:txXfrm>
        <a:off x="308230" y="3657603"/>
        <a:ext cx="4862498" cy="12703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F985F-92A3-4BCD-AF09-63FA1F3DF112}">
      <dsp:nvSpPr>
        <dsp:cNvPr id="0" name=""/>
        <dsp:cNvSpPr/>
      </dsp:nvSpPr>
      <dsp:spPr>
        <a:xfrm>
          <a:off x="2589955" y="0"/>
          <a:ext cx="4875125" cy="1884898"/>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ts val="0"/>
            </a:spcAft>
            <a:buChar char="••"/>
          </a:pPr>
          <a:r>
            <a:rPr lang="en-US" sz="1600" kern="1200" dirty="0" smtClean="0"/>
            <a:t>Program 1: Promote timely development, demonstration and financing of low carbon technologies and mitigation options</a:t>
          </a:r>
          <a:endParaRPr lang="en-US" sz="1600" kern="1200" dirty="0"/>
        </a:p>
        <a:p>
          <a:pPr marL="171450" lvl="1" indent="-171450" algn="l" defTabSz="711200">
            <a:lnSpc>
              <a:spcPct val="100000"/>
            </a:lnSpc>
            <a:spcBef>
              <a:spcPct val="0"/>
            </a:spcBef>
            <a:spcAft>
              <a:spcPts val="0"/>
            </a:spcAft>
            <a:buChar char="••"/>
          </a:pPr>
          <a:r>
            <a:rPr lang="en-US" sz="1600" kern="1200" dirty="0" smtClean="0"/>
            <a:t>Program 2:  Develop and demonstrate innovative policy packages and market initiatives</a:t>
          </a:r>
          <a:endParaRPr lang="en-US" sz="1600" kern="1200" dirty="0"/>
        </a:p>
      </dsp:txBody>
      <dsp:txXfrm>
        <a:off x="2589955" y="235612"/>
        <a:ext cx="4168288" cy="1413674"/>
      </dsp:txXfrm>
    </dsp:sp>
    <dsp:sp modelId="{97F932C7-7966-4A3B-8915-C874E6512A57}">
      <dsp:nvSpPr>
        <dsp:cNvPr id="0" name=""/>
        <dsp:cNvSpPr/>
      </dsp:nvSpPr>
      <dsp:spPr>
        <a:xfrm>
          <a:off x="9" y="11874"/>
          <a:ext cx="2587436" cy="180113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t>1. </a:t>
          </a:r>
          <a:r>
            <a:rPr lang="en-US" sz="2000" kern="1200" dirty="0" smtClean="0"/>
            <a:t>Promote innovation &amp; technology transfer</a:t>
          </a:r>
          <a:endParaRPr lang="en-US" sz="2000" kern="1200" dirty="0"/>
        </a:p>
      </dsp:txBody>
      <dsp:txXfrm>
        <a:off x="87933" y="99798"/>
        <a:ext cx="2411588" cy="1625285"/>
      </dsp:txXfrm>
    </dsp:sp>
    <dsp:sp modelId="{283ACE6F-53F0-46B3-9D23-CF2C5B957284}">
      <dsp:nvSpPr>
        <dsp:cNvPr id="0" name=""/>
        <dsp:cNvSpPr/>
      </dsp:nvSpPr>
      <dsp:spPr>
        <a:xfrm>
          <a:off x="2473157" y="2073388"/>
          <a:ext cx="4994435" cy="1884898"/>
        </a:xfrm>
        <a:prstGeom prst="rightArrow">
          <a:avLst>
            <a:gd name="adj1" fmla="val 75000"/>
            <a:gd name="adj2" fmla="val 50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Program 3: Promote integrated low-carbon systems</a:t>
          </a:r>
        </a:p>
        <a:p>
          <a:pPr marL="171450" lvl="1" indent="-171450" algn="l" defTabSz="711200">
            <a:lnSpc>
              <a:spcPct val="90000"/>
            </a:lnSpc>
            <a:spcBef>
              <a:spcPct val="0"/>
            </a:spcBef>
            <a:spcAft>
              <a:spcPct val="15000"/>
            </a:spcAft>
            <a:buChar char="••"/>
          </a:pPr>
          <a:r>
            <a:rPr lang="en-US" sz="1600" kern="1200" dirty="0" smtClean="0"/>
            <a:t>Program 4: Promote conservation and enhancement of carbon stocks in forest and other land use, &amp; support climate smart agriculture</a:t>
          </a:r>
        </a:p>
      </dsp:txBody>
      <dsp:txXfrm>
        <a:off x="2473157" y="2309000"/>
        <a:ext cx="4287598" cy="1413674"/>
      </dsp:txXfrm>
    </dsp:sp>
    <dsp:sp modelId="{54923AD7-3460-49C8-94BA-CFB66D6D4582}">
      <dsp:nvSpPr>
        <dsp:cNvPr id="0" name=""/>
        <dsp:cNvSpPr/>
      </dsp:nvSpPr>
      <dsp:spPr>
        <a:xfrm>
          <a:off x="0" y="2178103"/>
          <a:ext cx="2473149" cy="1675467"/>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t>2. </a:t>
          </a:r>
          <a:r>
            <a:rPr lang="en-US" sz="2000" kern="1200" dirty="0" smtClean="0"/>
            <a:t>Demonstrate systemic impacts of mitigation options</a:t>
          </a:r>
        </a:p>
      </dsp:txBody>
      <dsp:txXfrm>
        <a:off x="81790" y="2259893"/>
        <a:ext cx="2309569" cy="1511887"/>
      </dsp:txXfrm>
    </dsp:sp>
    <dsp:sp modelId="{04FE4366-85BD-4859-84DE-0F12101574A4}">
      <dsp:nvSpPr>
        <dsp:cNvPr id="0" name=""/>
        <dsp:cNvSpPr/>
      </dsp:nvSpPr>
      <dsp:spPr>
        <a:xfrm>
          <a:off x="2473157" y="4146776"/>
          <a:ext cx="4994435" cy="1884898"/>
        </a:xfrm>
        <a:prstGeom prst="rightArrow">
          <a:avLst>
            <a:gd name="adj1" fmla="val 75000"/>
            <a:gd name="adj2" fmla="val 50000"/>
          </a:avLst>
        </a:prstGeom>
        <a:solidFill>
          <a:srgbClr val="D8D3E0"/>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ts val="0"/>
            </a:spcAft>
            <a:buChar char="••"/>
          </a:pPr>
          <a:r>
            <a:rPr lang="en-US" sz="1600" kern="1200" dirty="0" smtClean="0"/>
            <a:t>Program 5: Integrate findings of Convention obligations and enabling activities into national planning processes &amp; mitigation targets</a:t>
          </a:r>
          <a:endParaRPr lang="en-US" sz="1600" kern="1200" dirty="0"/>
        </a:p>
      </dsp:txBody>
      <dsp:txXfrm>
        <a:off x="2473157" y="4382388"/>
        <a:ext cx="4287598" cy="1413674"/>
      </dsp:txXfrm>
    </dsp:sp>
    <dsp:sp modelId="{3BB532C2-2695-4A04-90DC-797CB0607073}">
      <dsp:nvSpPr>
        <dsp:cNvPr id="0" name=""/>
        <dsp:cNvSpPr/>
      </dsp:nvSpPr>
      <dsp:spPr>
        <a:xfrm>
          <a:off x="7" y="4314325"/>
          <a:ext cx="2473149" cy="1549801"/>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t>3. Foster enabling conditions to mainstream mitigation concerns</a:t>
          </a:r>
        </a:p>
      </dsp:txBody>
      <dsp:txXfrm>
        <a:off x="75662" y="4389980"/>
        <a:ext cx="2321839" cy="1398491"/>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fontAlgn="auto">
              <a:spcBef>
                <a:spcPts val="0"/>
              </a:spcBef>
              <a:spcAft>
                <a:spcPts val="0"/>
              </a:spcAft>
              <a:defRPr sz="1200" smtClean="0">
                <a:latin typeface="+mn-lt"/>
                <a:cs typeface="+mn-cs"/>
              </a:defRPr>
            </a:lvl1pPr>
          </a:lstStyle>
          <a:p>
            <a:pPr>
              <a:defRPr/>
            </a:pPr>
            <a:fld id="{B06B4602-6110-4AD4-A620-C166F17DEBE9}" type="datetimeFigureOut">
              <a:rPr lang="en-US"/>
              <a:pPr>
                <a:defRPr/>
              </a:pPr>
              <a:t>9/26/2013</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fontAlgn="auto">
              <a:spcBef>
                <a:spcPts val="0"/>
              </a:spcBef>
              <a:spcAft>
                <a:spcPts val="0"/>
              </a:spcAft>
              <a:defRPr sz="1200" smtClean="0">
                <a:latin typeface="+mn-lt"/>
                <a:cs typeface="+mn-cs"/>
              </a:defRPr>
            </a:lvl1pPr>
          </a:lstStyle>
          <a:p>
            <a:pPr>
              <a:defRPr/>
            </a:pPr>
            <a:fld id="{D604D33E-5716-46E7-AD13-367B937CE0D6}" type="slidenum">
              <a:rPr lang="en-US"/>
              <a:pPr>
                <a:defRPr/>
              </a:pPr>
              <a:t>‹#›</a:t>
            </a:fld>
            <a:endParaRPr lang="en-US"/>
          </a:p>
        </p:txBody>
      </p:sp>
    </p:spTree>
    <p:extLst>
      <p:ext uri="{BB962C8B-B14F-4D97-AF65-F5344CB8AC3E}">
        <p14:creationId xmlns:p14="http://schemas.microsoft.com/office/powerpoint/2010/main" val="9813786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0C1D0A-28DE-4A81-A576-FCC907BA3B14}" type="slidenum">
              <a:rPr lang="en-US">
                <a:cs typeface="Arial" charset="0"/>
              </a:rPr>
              <a:pPr fontAlgn="base">
                <a:spcBef>
                  <a:spcPct val="0"/>
                </a:spcBef>
                <a:spcAft>
                  <a:spcPct val="0"/>
                </a:spcAft>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13</a:t>
            </a:fld>
            <a:endParaRPr lang="en-US">
              <a:solidFill>
                <a:srgbClr val="000000"/>
              </a:solidFill>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505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50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14442B-FFA6-45DB-A4DB-B728F440D262}" type="slidenum">
              <a:rPr lang="en-US">
                <a:solidFill>
                  <a:srgbClr val="000000"/>
                </a:solidFill>
                <a:latin typeface="Arial" charset="0"/>
                <a:cs typeface="Arial" charset="0"/>
              </a:rPr>
              <a:pPr fontAlgn="base">
                <a:spcBef>
                  <a:spcPct val="0"/>
                </a:spcBef>
                <a:spcAft>
                  <a:spcPct val="0"/>
                </a:spcAft>
              </a:pPr>
              <a:t>14</a:t>
            </a:fld>
            <a:endParaRPr lang="en-US">
              <a:solidFill>
                <a:srgbClr val="000000"/>
              </a:solidFill>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710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0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710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1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AE65B9-3DE3-47C6-864B-05F4D9518A55}" type="slidenum">
              <a:rPr lang="en-US">
                <a:solidFill>
                  <a:srgbClr val="000000"/>
                </a:solidFill>
                <a:latin typeface="Arial" charset="0"/>
                <a:cs typeface="Arial" charset="0"/>
              </a:rPr>
              <a:pPr fontAlgn="base">
                <a:spcBef>
                  <a:spcPct val="0"/>
                </a:spcBef>
                <a:spcAft>
                  <a:spcPct val="0"/>
                </a:spcAft>
              </a:pPr>
              <a:t>15</a:t>
            </a:fld>
            <a:endParaRPr lang="en-US">
              <a:solidFill>
                <a:srgbClr val="000000"/>
              </a:solidFill>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915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915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063AF5-FD81-40AC-8560-96B883CF2F57}" type="slidenum">
              <a:rPr lang="en-US">
                <a:solidFill>
                  <a:srgbClr val="000000"/>
                </a:solidFill>
                <a:latin typeface="Arial" charset="0"/>
                <a:cs typeface="Arial" charset="0"/>
              </a:rPr>
              <a:pPr fontAlgn="base">
                <a:spcBef>
                  <a:spcPct val="0"/>
                </a:spcBef>
                <a:spcAft>
                  <a:spcPct val="0"/>
                </a:spcAft>
              </a:pPr>
              <a:t>16</a:t>
            </a:fld>
            <a:endParaRPr lang="en-US">
              <a:solidFill>
                <a:srgbClr val="000000"/>
              </a:solidFill>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560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smtClean="0">
              <a:solidFill>
                <a:prstClr val="black"/>
              </a:solidFill>
            </a:endParaRPr>
          </a:p>
        </p:txBody>
      </p:sp>
      <p:sp>
        <p:nvSpPr>
          <p:cNvPr id="2560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smtClean="0">
              <a:solidFill>
                <a:prstClr val="black"/>
              </a:solidFill>
            </a:endParaRPr>
          </a:p>
        </p:txBody>
      </p:sp>
      <p:sp>
        <p:nvSpPr>
          <p:cNvPr id="25606"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smtClean="0">
              <a:solidFill>
                <a:prstClr val="black"/>
              </a:solidFill>
            </a:endParaRPr>
          </a:p>
        </p:txBody>
      </p:sp>
      <p:sp>
        <p:nvSpPr>
          <p:cNvPr id="25607"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7F9C46F-93A8-4FBD-94C2-FBACC6DF834D}" type="slidenum">
              <a:rPr lang="en-US" smtClean="0">
                <a:solidFill>
                  <a:prstClr val="black"/>
                </a:solidFill>
              </a:rPr>
              <a:pPr eaLnBrk="1" hangingPunct="1"/>
              <a:t>2</a:t>
            </a:fld>
            <a:endParaRPr lang="en-US"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ru-RU" dirty="0"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3</a:t>
            </a:fld>
            <a:endParaRPr lang="en-US"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765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2765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2765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2765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1DF2CE-8705-480D-A44B-35920B442132}" type="slidenum">
              <a:rPr lang="en-US">
                <a:solidFill>
                  <a:srgbClr val="000000"/>
                </a:solidFill>
                <a:latin typeface="Arial" charset="0"/>
                <a:cs typeface="Arial" charset="0"/>
              </a:rPr>
              <a:pPr fontAlgn="base">
                <a:spcBef>
                  <a:spcPct val="0"/>
                </a:spcBef>
                <a:spcAft>
                  <a:spcPct val="0"/>
                </a:spcAft>
              </a:pPr>
              <a:t>5</a:t>
            </a:fld>
            <a:endParaRPr lang="en-US">
              <a:solidFill>
                <a:srgbClr val="000000"/>
              </a:solidFill>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072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072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3BB5FAC-BED5-4515-927D-F05FE4205872}" type="slidenum">
              <a:rPr lang="en-US">
                <a:solidFill>
                  <a:srgbClr val="000000"/>
                </a:solidFill>
                <a:latin typeface="Arial" charset="0"/>
                <a:cs typeface="Arial" charset="0"/>
              </a:rPr>
              <a:pPr fontAlgn="base">
                <a:spcBef>
                  <a:spcPct val="0"/>
                </a:spcBef>
                <a:spcAft>
                  <a:spcPct val="0"/>
                </a:spcAft>
              </a:pPr>
              <a:t>6</a:t>
            </a:fld>
            <a:endParaRPr lang="en-US">
              <a:solidFill>
                <a:srgbClr val="000000"/>
              </a:solidFill>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277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277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918A8C-9886-4D8C-930B-19B3ADF95F46}" type="slidenum">
              <a:rPr lang="en-US">
                <a:solidFill>
                  <a:srgbClr val="000000"/>
                </a:solidFill>
                <a:latin typeface="Arial" charset="0"/>
                <a:cs typeface="Arial" charset="0"/>
              </a:rPr>
              <a:pPr fontAlgn="base">
                <a:spcBef>
                  <a:spcPct val="0"/>
                </a:spcBef>
                <a:spcAft>
                  <a:spcPct val="0"/>
                </a:spcAft>
              </a:pPr>
              <a:t>7</a:t>
            </a:fld>
            <a:endParaRPr lang="en-US">
              <a:solidFill>
                <a:srgbClr val="000000"/>
              </a:solidFill>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481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482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B42E00-401E-45DB-A2BA-8CC8F4F2C113}" type="slidenum">
              <a:rPr lang="en-US">
                <a:solidFill>
                  <a:srgbClr val="000000"/>
                </a:solidFill>
                <a:latin typeface="Arial" charset="0"/>
                <a:cs typeface="Arial" charset="0"/>
              </a:rPr>
              <a:pPr fontAlgn="base">
                <a:spcBef>
                  <a:spcPct val="0"/>
                </a:spcBef>
                <a:spcAft>
                  <a:spcPct val="0"/>
                </a:spcAft>
              </a:pPr>
              <a:t>8</a:t>
            </a:fld>
            <a:endParaRPr lang="en-US">
              <a:solidFill>
                <a:srgbClr val="000000"/>
              </a:solidFill>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dirty="0" smtClean="0"/>
          </a:p>
        </p:txBody>
      </p:sp>
      <p:sp>
        <p:nvSpPr>
          <p:cNvPr id="3686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6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686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7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A9D7B9-F826-4FC0-BB27-48BE164A1D14}" type="slidenum">
              <a:rPr lang="en-US">
                <a:solidFill>
                  <a:srgbClr val="000000"/>
                </a:solidFill>
                <a:latin typeface="Arial" charset="0"/>
                <a:cs typeface="Arial" charset="0"/>
              </a:rPr>
              <a:pPr fontAlgn="base">
                <a:spcBef>
                  <a:spcPct val="0"/>
                </a:spcBef>
                <a:spcAft>
                  <a:spcPct val="0"/>
                </a:spcAft>
              </a:pPr>
              <a:t>9</a:t>
            </a:fld>
            <a:endParaRPr lang="en-US">
              <a:solidFill>
                <a:srgbClr val="000000"/>
              </a:solidFill>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096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096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096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096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77DE9F-48CF-4F52-BFCF-28DE67A979FD}" type="slidenum">
              <a:rPr lang="en-US">
                <a:solidFill>
                  <a:srgbClr val="000000"/>
                </a:solidFill>
                <a:latin typeface="Arial" charset="0"/>
                <a:cs typeface="Arial" charset="0"/>
              </a:rPr>
              <a:pPr fontAlgn="base">
                <a:spcBef>
                  <a:spcPct val="0"/>
                </a:spcBef>
                <a:spcAft>
                  <a:spcPct val="0"/>
                </a:spcAft>
              </a:pPr>
              <a:t>12</a:t>
            </a:fld>
            <a:endParaRPr lang="en-US">
              <a:solidFill>
                <a:srgbClr val="000000"/>
              </a:solidFill>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7283" y="572869"/>
            <a:ext cx="7474482" cy="707886"/>
          </a:xfrm>
          <a:prstGeom prst="rect">
            <a:avLst/>
          </a:prstGeom>
          <a:noFill/>
        </p:spPr>
        <p:txBody>
          <a:bodyPr wrap="none">
            <a:spAutoFit/>
          </a:bodyPr>
          <a:lstStyle/>
          <a:p>
            <a:pPr algn="ctr" fontAlgn="auto">
              <a:spcBef>
                <a:spcPts val="0"/>
              </a:spcBef>
              <a:spcAft>
                <a:spcPts val="0"/>
              </a:spcAft>
              <a:defRPr/>
            </a:pPr>
            <a:r>
              <a:rPr lang="en-US" sz="4000" b="1" dirty="0" smtClean="0">
                <a:ln w="19050">
                  <a:solidFill>
                    <a:schemeClr val="tx2">
                      <a:tint val="1000"/>
                    </a:schemeClr>
                  </a:solidFill>
                  <a:prstDash val="solid"/>
                </a:ln>
                <a:solidFill>
                  <a:srgbClr val="0070C0"/>
                </a:solidFill>
                <a:latin typeface="+mn-lt"/>
                <a:cs typeface="+mn-cs"/>
              </a:rPr>
              <a:t>Programming directions for GEF-6 </a:t>
            </a:r>
            <a:endParaRPr lang="en-US" sz="4000" b="1" dirty="0">
              <a:ln w="18415" cmpd="sng">
                <a:solidFill>
                  <a:srgbClr val="FFFFFF"/>
                </a:solidFill>
                <a:prstDash val="solid"/>
              </a:ln>
              <a:solidFill>
                <a:srgbClr val="0070C0"/>
              </a:solidFill>
              <a:latin typeface="+mn-lt"/>
              <a:cs typeface="+mn-cs"/>
            </a:endParaRPr>
          </a:p>
        </p:txBody>
      </p:sp>
      <p:sp>
        <p:nvSpPr>
          <p:cNvPr id="4" name="Rectangle 3"/>
          <p:cNvSpPr/>
          <p:nvPr/>
        </p:nvSpPr>
        <p:spPr>
          <a:xfrm>
            <a:off x="1896152" y="1976497"/>
            <a:ext cx="5367368" cy="1754326"/>
          </a:xfrm>
          <a:prstGeom prst="rect">
            <a:avLst/>
          </a:prstGeom>
          <a:noFill/>
        </p:spPr>
        <p:txBody>
          <a:bodyPr wrap="none">
            <a:spAutoFit/>
          </a:bodyPr>
          <a:lstStyle/>
          <a:p>
            <a:pPr algn="ctr" fontAlgn="auto">
              <a:spcBef>
                <a:spcPts val="0"/>
              </a:spcBef>
              <a:spcAft>
                <a:spcPts val="0"/>
              </a:spcAft>
              <a:defRPr/>
            </a:pPr>
            <a:r>
              <a:rPr lang="en-US" sz="3600" b="1" dirty="0" smtClean="0">
                <a:ln w="19050">
                  <a:solidFill>
                    <a:schemeClr val="tx2">
                      <a:tint val="1000"/>
                    </a:schemeClr>
                  </a:solidFill>
                  <a:prstDash val="solid"/>
                </a:ln>
                <a:solidFill>
                  <a:srgbClr val="0070C0"/>
                </a:solidFill>
                <a:latin typeface="+mn-lt"/>
                <a:cs typeface="+mn-cs"/>
              </a:rPr>
              <a:t>Climate Change Mitigation </a:t>
            </a:r>
          </a:p>
          <a:p>
            <a:pPr algn="ctr" fontAlgn="auto">
              <a:spcBef>
                <a:spcPts val="0"/>
              </a:spcBef>
              <a:spcAft>
                <a:spcPts val="0"/>
              </a:spcAft>
              <a:defRPr/>
            </a:pPr>
            <a:r>
              <a:rPr lang="en-US" sz="3600" b="1" dirty="0" smtClean="0">
                <a:ln w="19050">
                  <a:solidFill>
                    <a:schemeClr val="tx2">
                      <a:tint val="1000"/>
                    </a:schemeClr>
                  </a:solidFill>
                  <a:prstDash val="solid"/>
                </a:ln>
                <a:solidFill>
                  <a:srgbClr val="0070C0"/>
                </a:solidFill>
                <a:latin typeface="+mn-lt"/>
                <a:cs typeface="+mn-cs"/>
              </a:rPr>
              <a:t>&amp;</a:t>
            </a:r>
          </a:p>
          <a:p>
            <a:pPr algn="ctr" fontAlgn="auto">
              <a:spcBef>
                <a:spcPts val="0"/>
              </a:spcBef>
              <a:spcAft>
                <a:spcPts val="0"/>
              </a:spcAft>
              <a:defRPr/>
            </a:pPr>
            <a:r>
              <a:rPr lang="en-US" sz="3600" b="1" dirty="0" smtClean="0">
                <a:ln w="19050">
                  <a:solidFill>
                    <a:schemeClr val="tx2">
                      <a:tint val="1000"/>
                    </a:schemeClr>
                  </a:solidFill>
                  <a:prstDash val="solid"/>
                </a:ln>
                <a:solidFill>
                  <a:srgbClr val="0070C0"/>
                </a:solidFill>
                <a:latin typeface="+mn-lt"/>
                <a:cs typeface="+mn-cs"/>
              </a:rPr>
              <a:t> Chemicals and Waste</a:t>
            </a:r>
            <a:endParaRPr lang="en-US" sz="3600" b="1" dirty="0">
              <a:ln w="19050">
                <a:solidFill>
                  <a:schemeClr val="tx2">
                    <a:tint val="1000"/>
                  </a:schemeClr>
                </a:solidFill>
                <a:prstDash val="solid"/>
              </a:ln>
              <a:solidFill>
                <a:srgbClr val="0070C0"/>
              </a:solidFill>
              <a:latin typeface="+mn-lt"/>
              <a:cs typeface="+mn-cs"/>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6200" y="22225"/>
            <a:ext cx="8915400" cy="892175"/>
          </a:xfrm>
        </p:spPr>
        <p:txBody>
          <a:bodyPr/>
          <a:lstStyle/>
          <a:p>
            <a:r>
              <a:rPr lang="es-CO" sz="3200" dirty="0" smtClean="0">
                <a:solidFill>
                  <a:srgbClr val="006600"/>
                </a:solidFill>
                <a:latin typeface="Arial" charset="0"/>
                <a:cs typeface="Arial" charset="0"/>
              </a:rPr>
              <a:t> </a:t>
            </a:r>
            <a:r>
              <a:rPr lang="es-CO" sz="3200" dirty="0" err="1" smtClean="0">
                <a:solidFill>
                  <a:srgbClr val="006600"/>
                </a:solidFill>
                <a:latin typeface="Arial" charset="0"/>
                <a:cs typeface="Arial" charset="0"/>
              </a:rPr>
              <a:t>How</a:t>
            </a:r>
            <a:r>
              <a:rPr lang="es-CO" sz="3200" dirty="0" smtClean="0">
                <a:solidFill>
                  <a:srgbClr val="006600"/>
                </a:solidFill>
                <a:latin typeface="Arial" charset="0"/>
                <a:cs typeface="Arial" charset="0"/>
              </a:rPr>
              <a:t> </a:t>
            </a:r>
            <a:r>
              <a:rPr lang="es-CO" sz="3200" dirty="0" err="1" smtClean="0">
                <a:solidFill>
                  <a:srgbClr val="006600"/>
                </a:solidFill>
                <a:latin typeface="Arial" charset="0"/>
                <a:cs typeface="Arial" charset="0"/>
              </a:rPr>
              <a:t>Will</a:t>
            </a:r>
            <a:r>
              <a:rPr lang="es-CO" sz="3200" dirty="0" smtClean="0">
                <a:solidFill>
                  <a:srgbClr val="006600"/>
                </a:solidFill>
                <a:latin typeface="Arial" charset="0"/>
                <a:cs typeface="Arial" charset="0"/>
              </a:rPr>
              <a:t> GEF-5 and GEF-6 </a:t>
            </a:r>
            <a:r>
              <a:rPr lang="es-CO" sz="3200" dirty="0" err="1" smtClean="0">
                <a:solidFill>
                  <a:srgbClr val="006600"/>
                </a:solidFill>
                <a:latin typeface="Arial" charset="0"/>
                <a:cs typeface="Arial" charset="0"/>
              </a:rPr>
              <a:t>Strategies</a:t>
            </a:r>
            <a:r>
              <a:rPr lang="es-CO" sz="3200" dirty="0" smtClean="0">
                <a:solidFill>
                  <a:srgbClr val="006600"/>
                </a:solidFill>
                <a:latin typeface="Arial" charset="0"/>
                <a:cs typeface="Arial" charset="0"/>
              </a:rPr>
              <a:t> </a:t>
            </a:r>
            <a:r>
              <a:rPr lang="es-CO" sz="3200" dirty="0" err="1" smtClean="0">
                <a:solidFill>
                  <a:srgbClr val="006600"/>
                </a:solidFill>
                <a:latin typeface="Arial" charset="0"/>
                <a:cs typeface="Arial" charset="0"/>
              </a:rPr>
              <a:t>Differ</a:t>
            </a:r>
            <a:r>
              <a:rPr lang="es-CO" sz="3200" dirty="0" smtClean="0">
                <a:solidFill>
                  <a:srgbClr val="006600"/>
                </a:solidFill>
                <a:latin typeface="Arial" charset="0"/>
                <a:cs typeface="Arial" charset="0"/>
              </a:rPr>
              <a:t>?</a:t>
            </a:r>
            <a:endParaRPr lang="en-US" sz="3200" dirty="0" smtClean="0">
              <a:latin typeface="Arial" charset="0"/>
              <a:cs typeface="Arial" charset="0"/>
            </a:endParaRPr>
          </a:p>
        </p:txBody>
      </p:sp>
      <p:sp>
        <p:nvSpPr>
          <p:cNvPr id="4" name="Text Box 31"/>
          <p:cNvSpPr txBox="1"/>
          <p:nvPr/>
        </p:nvSpPr>
        <p:spPr>
          <a:xfrm>
            <a:off x="368300" y="137160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200" b="1" dirty="0">
                <a:latin typeface="Arial" pitchFamily="34" charset="0"/>
                <a:ea typeface="Calibri"/>
                <a:cs typeface="Arial" pitchFamily="34" charset="0"/>
              </a:rPr>
              <a:t>GEF-5</a:t>
            </a:r>
          </a:p>
        </p:txBody>
      </p:sp>
      <p:sp>
        <p:nvSpPr>
          <p:cNvPr id="5" name="Text Box 1"/>
          <p:cNvSpPr txBox="1"/>
          <p:nvPr/>
        </p:nvSpPr>
        <p:spPr>
          <a:xfrm>
            <a:off x="368300" y="2201863"/>
            <a:ext cx="1724025" cy="50482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100" b="1" dirty="0" smtClean="0">
                <a:solidFill>
                  <a:schemeClr val="bg1"/>
                </a:solidFill>
              </a:rPr>
              <a:t>SO 1: Technology transfer</a:t>
            </a:r>
          </a:p>
          <a:p>
            <a:pPr eaLnBrk="1" hangingPunct="1">
              <a:lnSpc>
                <a:spcPct val="115000"/>
              </a:lnSpc>
              <a:spcAft>
                <a:spcPts val="1000"/>
              </a:spcAft>
              <a:defRPr/>
            </a:pPr>
            <a:endParaRPr lang="en-US" sz="1100" b="1" dirty="0" smtClean="0">
              <a:solidFill>
                <a:schemeClr val="bg1"/>
              </a:solidFill>
              <a:cs typeface="Calibri" pitchFamily="34" charset="0"/>
            </a:endParaRPr>
          </a:p>
        </p:txBody>
      </p:sp>
      <p:sp>
        <p:nvSpPr>
          <p:cNvPr id="6" name="Text Box 2"/>
          <p:cNvSpPr txBox="1"/>
          <p:nvPr/>
        </p:nvSpPr>
        <p:spPr>
          <a:xfrm>
            <a:off x="390525" y="2914650"/>
            <a:ext cx="1724025" cy="466725"/>
          </a:xfrm>
          <a:prstGeom prst="rect">
            <a:avLst/>
          </a:prstGeom>
          <a:solidFill>
            <a:srgbClr val="C00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2:  Energy efficiency</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7" name="Text Box 3"/>
          <p:cNvSpPr txBox="1"/>
          <p:nvPr/>
        </p:nvSpPr>
        <p:spPr>
          <a:xfrm>
            <a:off x="406400" y="3560763"/>
            <a:ext cx="1724025" cy="276225"/>
          </a:xfrm>
          <a:prstGeom prst="rect">
            <a:avLst/>
          </a:prstGeom>
          <a:solidFill>
            <a:srgbClr val="92D05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3:  Renewables energy</a:t>
            </a:r>
          </a:p>
          <a:p>
            <a:pPr eaLnBrk="1" hangingPunct="1">
              <a:lnSpc>
                <a:spcPct val="115000"/>
              </a:lnSpc>
              <a:spcAft>
                <a:spcPts val="1000"/>
              </a:spcAft>
              <a:defRPr/>
            </a:pPr>
            <a:endParaRPr lang="en-US" sz="1200" b="1" smtClean="0">
              <a:solidFill>
                <a:srgbClr val="000000"/>
              </a:solidFill>
              <a:cs typeface="Calibri" pitchFamily="34" charset="0"/>
            </a:endParaRPr>
          </a:p>
        </p:txBody>
      </p:sp>
      <p:sp>
        <p:nvSpPr>
          <p:cNvPr id="8" name="Text Box 4"/>
          <p:cNvSpPr txBox="1"/>
          <p:nvPr/>
        </p:nvSpPr>
        <p:spPr>
          <a:xfrm>
            <a:off x="425450" y="3986213"/>
            <a:ext cx="1724025" cy="495300"/>
          </a:xfrm>
          <a:prstGeom prst="rect">
            <a:avLst/>
          </a:prstGeom>
          <a:solidFill>
            <a:srgbClr val="FFC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4:  Transport and urban</a:t>
            </a:r>
          </a:p>
          <a:p>
            <a:pPr eaLnBrk="1" hangingPunct="1">
              <a:lnSpc>
                <a:spcPct val="115000"/>
              </a:lnSpc>
              <a:spcAft>
                <a:spcPts val="1000"/>
              </a:spcAft>
              <a:defRPr/>
            </a:pPr>
            <a:endParaRPr lang="en-US" sz="1200" b="1" smtClean="0">
              <a:solidFill>
                <a:srgbClr val="000000"/>
              </a:solidFill>
              <a:cs typeface="Calibri" pitchFamily="34" charset="0"/>
            </a:endParaRPr>
          </a:p>
        </p:txBody>
      </p:sp>
      <p:sp>
        <p:nvSpPr>
          <p:cNvPr id="9" name="Text Box 5"/>
          <p:cNvSpPr txBox="1"/>
          <p:nvPr/>
        </p:nvSpPr>
        <p:spPr>
          <a:xfrm>
            <a:off x="415925" y="4640263"/>
            <a:ext cx="1724025" cy="276225"/>
          </a:xfrm>
          <a:prstGeom prst="rect">
            <a:avLst/>
          </a:prstGeom>
          <a:solidFill>
            <a:srgbClr val="7030A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5:  LULUCF</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10" name="Text Box 6"/>
          <p:cNvSpPr txBox="1"/>
          <p:nvPr/>
        </p:nvSpPr>
        <p:spPr>
          <a:xfrm>
            <a:off x="415925" y="5105400"/>
            <a:ext cx="1724025" cy="44767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6:  Enabling activities</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11" name="Text Box 32"/>
          <p:cNvSpPr txBox="1"/>
          <p:nvPr/>
        </p:nvSpPr>
        <p:spPr>
          <a:xfrm>
            <a:off x="4100513" y="133985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200" b="1" dirty="0">
                <a:latin typeface="Arial" pitchFamily="34" charset="0"/>
                <a:ea typeface="Calibri"/>
                <a:cs typeface="Arial" pitchFamily="34" charset="0"/>
              </a:rPr>
              <a:t>Proposed GEF-6</a:t>
            </a:r>
          </a:p>
        </p:txBody>
      </p:sp>
      <p:sp>
        <p:nvSpPr>
          <p:cNvPr id="12" name="Text Box 7"/>
          <p:cNvSpPr txBox="1"/>
          <p:nvPr/>
        </p:nvSpPr>
        <p:spPr>
          <a:xfrm>
            <a:off x="3352800" y="1758950"/>
            <a:ext cx="3219450" cy="64611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Aft>
                <a:spcPts val="1000"/>
              </a:spcAft>
              <a:defRPr/>
            </a:pPr>
            <a:r>
              <a:rPr lang="en-US" sz="1200" b="1" dirty="0" smtClean="0">
                <a:solidFill>
                  <a:srgbClr val="000000"/>
                </a:solidFill>
              </a:rPr>
              <a:t>Objective 1, Program 1:  Promote timely development, demonstration, &amp; financing of low carbon technologies and policies</a:t>
            </a:r>
            <a:r>
              <a:rPr lang="en-US" sz="1200" b="1" dirty="0" smtClean="0">
                <a:solidFill>
                  <a:srgbClr val="000000"/>
                </a:solidFill>
                <a:cs typeface="Calibri" pitchFamily="34" charset="0"/>
              </a:rPr>
              <a:t> </a:t>
            </a:r>
          </a:p>
        </p:txBody>
      </p:sp>
      <p:sp>
        <p:nvSpPr>
          <p:cNvPr id="13" name="Text Box 8"/>
          <p:cNvSpPr txBox="1"/>
          <p:nvPr/>
        </p:nvSpPr>
        <p:spPr>
          <a:xfrm>
            <a:off x="3362325" y="2609850"/>
            <a:ext cx="321945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1, Program 2: Develop &amp; demonstrate innovative policy packages and market initiatives to foster a new range of mitigation actions</a:t>
            </a:r>
          </a:p>
        </p:txBody>
      </p:sp>
      <p:sp>
        <p:nvSpPr>
          <p:cNvPr id="14" name="Text Box 9"/>
          <p:cNvSpPr txBox="1"/>
          <p:nvPr/>
        </p:nvSpPr>
        <p:spPr>
          <a:xfrm>
            <a:off x="3381375" y="3584575"/>
            <a:ext cx="3209925" cy="4619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2, Program 1: Promote integrated low-carbon urban systems</a:t>
            </a:r>
          </a:p>
        </p:txBody>
      </p:sp>
      <p:sp>
        <p:nvSpPr>
          <p:cNvPr id="15" name="Text Box 10"/>
          <p:cNvSpPr txBox="1"/>
          <p:nvPr/>
        </p:nvSpPr>
        <p:spPr>
          <a:xfrm>
            <a:off x="3381375" y="4191000"/>
            <a:ext cx="320040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2, Program 2: Promote conservation &amp; enhancement of carbon stocks in forest, &amp; other land-use, &amp; support climate smart agriculture</a:t>
            </a:r>
          </a:p>
        </p:txBody>
      </p:sp>
      <p:sp>
        <p:nvSpPr>
          <p:cNvPr id="16" name="Text Box 11"/>
          <p:cNvSpPr txBox="1"/>
          <p:nvPr/>
        </p:nvSpPr>
        <p:spPr>
          <a:xfrm>
            <a:off x="3381375" y="5114925"/>
            <a:ext cx="320040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3, Program 1: Integrate findings of Convention obligations enabling activities into national planning processes &amp; mitigation targets</a:t>
            </a:r>
          </a:p>
        </p:txBody>
      </p:sp>
      <p:sp>
        <p:nvSpPr>
          <p:cNvPr id="17" name="Text Box 33"/>
          <p:cNvSpPr txBox="1"/>
          <p:nvPr/>
        </p:nvSpPr>
        <p:spPr>
          <a:xfrm>
            <a:off x="7239000" y="1323975"/>
            <a:ext cx="1466850"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15000"/>
              </a:lnSpc>
              <a:spcAft>
                <a:spcPts val="1000"/>
              </a:spcAft>
              <a:defRPr/>
            </a:pPr>
            <a:r>
              <a:rPr lang="es-ES" sz="1200" b="1" dirty="0" smtClean="0">
                <a:solidFill>
                  <a:srgbClr val="000000"/>
                </a:solidFill>
                <a:cs typeface="Calibri" pitchFamily="34" charset="0"/>
              </a:rPr>
              <a:t>Differences</a:t>
            </a:r>
            <a:endParaRPr lang="en-US" sz="1200" b="1" dirty="0" smtClean="0">
              <a:solidFill>
                <a:srgbClr val="000000"/>
              </a:solidFill>
              <a:cs typeface="Calibri" pitchFamily="34" charset="0"/>
            </a:endParaRPr>
          </a:p>
        </p:txBody>
      </p:sp>
      <p:sp>
        <p:nvSpPr>
          <p:cNvPr id="18" name="Text Box 25"/>
          <p:cNvSpPr txBox="1"/>
          <p:nvPr/>
        </p:nvSpPr>
        <p:spPr>
          <a:xfrm>
            <a:off x="6705600" y="1766888"/>
            <a:ext cx="2286000" cy="700087"/>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Early stage innovation, tech transfer and risk taking, compliment other climate funds</a:t>
            </a:r>
          </a:p>
        </p:txBody>
      </p:sp>
      <p:sp>
        <p:nvSpPr>
          <p:cNvPr id="19" name="Text Box 29"/>
          <p:cNvSpPr txBox="1"/>
          <p:nvPr/>
        </p:nvSpPr>
        <p:spPr>
          <a:xfrm>
            <a:off x="6705600" y="2647950"/>
            <a:ext cx="2286000" cy="70167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Support voluntary innovative measures, such as performance-based incentives, etc. </a:t>
            </a:r>
          </a:p>
        </p:txBody>
      </p:sp>
      <p:sp>
        <p:nvSpPr>
          <p:cNvPr id="20" name="Text Box 28"/>
          <p:cNvSpPr txBox="1"/>
          <p:nvPr/>
        </p:nvSpPr>
        <p:spPr>
          <a:xfrm>
            <a:off x="6705600" y="3468688"/>
            <a:ext cx="2286000" cy="62071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200" dirty="0" smtClean="0">
                <a:cs typeface="Calibri" pitchFamily="34" charset="0"/>
              </a:rPr>
              <a:t>Links to the special initiative for cities, urban management focus on systematic impacts</a:t>
            </a:r>
            <a:endParaRPr lang="en-US" sz="1200" b="1" dirty="0" smtClean="0">
              <a:cs typeface="Calibri" pitchFamily="34" charset="0"/>
            </a:endParaRPr>
          </a:p>
        </p:txBody>
      </p:sp>
      <p:sp>
        <p:nvSpPr>
          <p:cNvPr id="21" name="Text Box 27"/>
          <p:cNvSpPr txBox="1"/>
          <p:nvPr/>
        </p:nvSpPr>
        <p:spPr>
          <a:xfrm>
            <a:off x="6705600" y="4233863"/>
            <a:ext cx="2286000" cy="6826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p>
            <a:pPr fontAlgn="auto">
              <a:spcBef>
                <a:spcPts val="0"/>
              </a:spcBef>
              <a:spcAft>
                <a:spcPts val="0"/>
              </a:spcAft>
              <a:defRPr/>
            </a:pPr>
            <a:r>
              <a:rPr lang="en-US" sz="1200" dirty="0">
                <a:solidFill>
                  <a:schemeClr val="tx1"/>
                </a:solidFill>
                <a:latin typeface="Arial" pitchFamily="34" charset="0"/>
                <a:cs typeface="Arial" pitchFamily="34" charset="0"/>
              </a:rPr>
              <a:t>Inclusion of agriculture, N</a:t>
            </a:r>
            <a:r>
              <a:rPr lang="en-US" sz="1200" baseline="-25000" dirty="0">
                <a:solidFill>
                  <a:schemeClr val="tx1"/>
                </a:solidFill>
                <a:latin typeface="Arial" pitchFamily="34" charset="0"/>
                <a:cs typeface="Arial" pitchFamily="34" charset="0"/>
              </a:rPr>
              <a:t>2</a:t>
            </a:r>
            <a:r>
              <a:rPr lang="en-US" sz="1200" dirty="0">
                <a:solidFill>
                  <a:schemeClr val="tx1"/>
                </a:solidFill>
                <a:latin typeface="Arial" pitchFamily="34" charset="0"/>
                <a:cs typeface="Arial" pitchFamily="34" charset="0"/>
              </a:rPr>
              <a:t>O and methane, link to signature initiative on food security</a:t>
            </a:r>
          </a:p>
        </p:txBody>
      </p:sp>
      <p:sp>
        <p:nvSpPr>
          <p:cNvPr id="22" name="Text Box 30"/>
          <p:cNvSpPr txBox="1"/>
          <p:nvPr/>
        </p:nvSpPr>
        <p:spPr>
          <a:xfrm>
            <a:off x="6705600" y="5105400"/>
            <a:ext cx="2286000" cy="9906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Connecting Convention obligations, enabling activities with national planning &amp; articulating ways to achieve mitigation targets</a:t>
            </a:r>
          </a:p>
        </p:txBody>
      </p:sp>
      <p:cxnSp>
        <p:nvCxnSpPr>
          <p:cNvPr id="23" name="Straight Arrow Connector 22"/>
          <p:cNvCxnSpPr/>
          <p:nvPr/>
        </p:nvCxnSpPr>
        <p:spPr>
          <a:xfrm flipV="1">
            <a:off x="2286000" y="1981200"/>
            <a:ext cx="990600" cy="482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a:off x="2286000" y="2463800"/>
            <a:ext cx="990600" cy="431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9" name="Straight Arrow Connector 28"/>
          <p:cNvCxnSpPr/>
          <p:nvPr/>
        </p:nvCxnSpPr>
        <p:spPr>
          <a:xfrm flipV="1">
            <a:off x="2286000" y="2111375"/>
            <a:ext cx="990600" cy="10731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p:nvPr/>
        </p:nvCxnSpPr>
        <p:spPr>
          <a:xfrm flipV="1">
            <a:off x="2286000" y="2984500"/>
            <a:ext cx="990600" cy="1952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Straight Arrow Connector 33"/>
          <p:cNvCxnSpPr/>
          <p:nvPr/>
        </p:nvCxnSpPr>
        <p:spPr>
          <a:xfrm flipV="1">
            <a:off x="2286000" y="3081338"/>
            <a:ext cx="990600" cy="63341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7" name="Straight Arrow Connector 36"/>
          <p:cNvCxnSpPr/>
          <p:nvPr/>
        </p:nvCxnSpPr>
        <p:spPr>
          <a:xfrm flipV="1">
            <a:off x="2286000" y="2286000"/>
            <a:ext cx="990600" cy="13970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0" name="Straight Arrow Connector 39"/>
          <p:cNvCxnSpPr/>
          <p:nvPr/>
        </p:nvCxnSpPr>
        <p:spPr>
          <a:xfrm flipV="1">
            <a:off x="2217738" y="2463800"/>
            <a:ext cx="1058862" cy="177006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3" name="Straight Arrow Connector 42"/>
          <p:cNvCxnSpPr/>
          <p:nvPr/>
        </p:nvCxnSpPr>
        <p:spPr>
          <a:xfrm flipV="1">
            <a:off x="2217738" y="3184525"/>
            <a:ext cx="1058862" cy="104933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5" name="Straight Arrow Connector 44"/>
          <p:cNvCxnSpPr/>
          <p:nvPr/>
        </p:nvCxnSpPr>
        <p:spPr>
          <a:xfrm flipV="1">
            <a:off x="2217738" y="3844925"/>
            <a:ext cx="1135062" cy="37465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7" name="Straight Arrow Connector 46"/>
          <p:cNvCxnSpPr/>
          <p:nvPr/>
        </p:nvCxnSpPr>
        <p:spPr>
          <a:xfrm flipV="1">
            <a:off x="2286000" y="3276600"/>
            <a:ext cx="990600" cy="147796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3" name="Straight Arrow Connector 52"/>
          <p:cNvCxnSpPr/>
          <p:nvPr/>
        </p:nvCxnSpPr>
        <p:spPr>
          <a:xfrm flipV="1">
            <a:off x="2286000" y="4706938"/>
            <a:ext cx="990600" cy="4762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5" name="Straight Arrow Connector 54"/>
          <p:cNvCxnSpPr/>
          <p:nvPr/>
        </p:nvCxnSpPr>
        <p:spPr>
          <a:xfrm>
            <a:off x="2286000" y="5300663"/>
            <a:ext cx="990600" cy="25241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5" name="Straight Arrow Connector 34"/>
          <p:cNvCxnSpPr/>
          <p:nvPr/>
        </p:nvCxnSpPr>
        <p:spPr>
          <a:xfrm>
            <a:off x="2286000" y="2466975"/>
            <a:ext cx="990600" cy="131286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9192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sz="2400" dirty="0" smtClean="0"/>
              <a:t>GEF </a:t>
            </a:r>
            <a:r>
              <a:rPr lang="en-US" sz="2400" dirty="0"/>
              <a:t>6 Chemical and Waste </a:t>
            </a:r>
            <a:r>
              <a:rPr lang="en-US" sz="2400" dirty="0" smtClean="0"/>
              <a:t>Framework</a:t>
            </a:r>
            <a:r>
              <a:rPr lang="en-US" dirty="0" smtClean="0"/>
              <a:t/>
            </a:r>
            <a:br>
              <a:rPr lang="en-US" dirty="0" smtClean="0"/>
            </a:br>
            <a:r>
              <a:rPr lang="en-US" sz="1800" b="1" dirty="0">
                <a:solidFill>
                  <a:schemeClr val="tx1"/>
                </a:solidFill>
              </a:rPr>
              <a:t>Goal</a:t>
            </a:r>
            <a:r>
              <a:rPr lang="en-US" sz="1800" dirty="0">
                <a:solidFill>
                  <a:schemeClr val="tx1"/>
                </a:solidFill>
              </a:rPr>
              <a:t>: A significant reduction in the exposure of humans and the environment to hazardous chemicals and waste of global importance</a:t>
            </a:r>
            <a:r>
              <a:rPr lang="en-US" dirty="0">
                <a:solidFill>
                  <a:schemeClr val="tx1"/>
                </a:solidFill>
              </a:rPr>
              <a:t/>
            </a:r>
            <a:br>
              <a:rPr lang="en-US" dirty="0">
                <a:solidFill>
                  <a:schemeClr val="tx1"/>
                </a:solidFill>
              </a:rPr>
            </a:br>
            <a:endParaRPr lang="en-US"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211090869"/>
              </p:ext>
            </p:extLst>
          </p:nvPr>
        </p:nvGraphicFramePr>
        <p:xfrm>
          <a:off x="304800" y="1219200"/>
          <a:ext cx="8458200" cy="4522335"/>
        </p:xfrm>
        <a:graphic>
          <a:graphicData uri="http://schemas.openxmlformats.org/drawingml/2006/table">
            <a:tbl>
              <a:tblPr firstRow="1" bandRow="1">
                <a:tableStyleId>{5C22544A-7EE6-4342-B048-85BDC9FD1C3A}</a:tableStyleId>
              </a:tblPr>
              <a:tblGrid>
                <a:gridCol w="1981200"/>
                <a:gridCol w="6477000"/>
              </a:tblGrid>
              <a:tr h="351017">
                <a:tc>
                  <a:txBody>
                    <a:bodyPr/>
                    <a:lstStyle/>
                    <a:p>
                      <a:pPr algn="ctr"/>
                      <a:r>
                        <a:rPr lang="en-US" sz="1000" dirty="0" smtClean="0"/>
                        <a:t>Objectives</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smtClean="0"/>
                        <a:t>Programs</a:t>
                      </a:r>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97274">
                <a:tc rowSpan="4">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altLang="ja-JP" sz="1000" b="1" dirty="0" smtClean="0">
                          <a:solidFill>
                            <a:schemeClr val="tx1"/>
                          </a:solidFill>
                          <a:latin typeface="Times New Roman" pitchFamily="18" charset="0"/>
                          <a:cs typeface="Times New Roman" pitchFamily="18" charset="0"/>
                        </a:rPr>
                        <a:t>CW 1: </a:t>
                      </a:r>
                      <a:r>
                        <a:rPr lang="en-GB" sz="1000" dirty="0" smtClean="0">
                          <a:solidFill>
                            <a:schemeClr val="tx1"/>
                          </a:solidFill>
                          <a:latin typeface="Times New Roman" pitchFamily="18" charset="0"/>
                          <a:cs typeface="Times New Roman" pitchFamily="18" charset="0"/>
                        </a:rPr>
                        <a:t>Promote the development of the enabling conditions, tools and environment to manage harmful chemicals and wastes</a:t>
                      </a:r>
                      <a:endParaRPr 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1: </a:t>
                      </a:r>
                      <a:r>
                        <a:rPr lang="en-US" sz="1000" dirty="0" smtClean="0">
                          <a:solidFill>
                            <a:schemeClr val="tx1"/>
                          </a:solidFill>
                          <a:latin typeface="Times New Roman" pitchFamily="18" charset="0"/>
                          <a:cs typeface="Times New Roman" pitchFamily="18" charset="0"/>
                        </a:rPr>
                        <a:t>Develop and demonstrate technologies, techniques, policy and legislation for eliminating and reducing harmful chemicals and waste</a:t>
                      </a:r>
                      <a:endParaRPr kumimoji="1" lang="ja-JP" alt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97274">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2: </a:t>
                      </a:r>
                      <a:r>
                        <a:rPr lang="en-US" altLang="ja-JP" sz="1000" dirty="0" smtClean="0">
                          <a:solidFill>
                            <a:schemeClr val="tx1"/>
                          </a:solidFill>
                          <a:latin typeface="Times New Roman" pitchFamily="18" charset="0"/>
                          <a:cs typeface="Times New Roman" pitchFamily="18" charset="0"/>
                        </a:rPr>
                        <a:t>Promote innovative and sustainable financing, business models and economic approaches and solutions for eliminating harmful chemicals and waste</a:t>
                      </a:r>
                      <a:endParaRPr kumimoji="1" lang="ja-JP" alt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97274">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3: </a:t>
                      </a:r>
                      <a:r>
                        <a:rPr lang="en-US" altLang="ja-JP" sz="1000" dirty="0" smtClean="0">
                          <a:solidFill>
                            <a:schemeClr val="tx1"/>
                          </a:solidFill>
                          <a:latin typeface="Times New Roman" pitchFamily="18" charset="0"/>
                          <a:cs typeface="Times New Roman" pitchFamily="18" charset="0"/>
                        </a:rPr>
                        <a:t>Support conventions reporting and national plans and promote their integration into national planning processes and actions</a:t>
                      </a:r>
                      <a:endParaRPr kumimoji="1" lang="ja-JP" alt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4561">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4: </a:t>
                      </a:r>
                      <a:r>
                        <a:rPr lang="en-US" altLang="ja-JP" sz="1000" dirty="0" smtClean="0">
                          <a:solidFill>
                            <a:schemeClr val="tx1"/>
                          </a:solidFill>
                          <a:latin typeface="Times New Roman" pitchFamily="18" charset="0"/>
                          <a:cs typeface="Times New Roman" pitchFamily="18" charset="0"/>
                        </a:rPr>
                        <a:t>Support global monitoring, development of registries, inventories and data collection</a:t>
                      </a:r>
                      <a:endParaRPr kumimoji="1" lang="ja-JP" alt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02033">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CW 2: </a:t>
                      </a:r>
                      <a:r>
                        <a:rPr lang="en-US" altLang="ja-JP" sz="1000" dirty="0" smtClean="0">
                          <a:solidFill>
                            <a:schemeClr val="tx1"/>
                          </a:solidFill>
                          <a:latin typeface="Times New Roman" pitchFamily="18" charset="0"/>
                          <a:cs typeface="Times New Roman" pitchFamily="18" charset="0"/>
                        </a:rPr>
                        <a:t>Reduce the prevalence of harmful chemicals and waste</a:t>
                      </a:r>
                      <a:endParaRPr lang="en-US" sz="1000" dirty="0" smtClean="0">
                        <a:solidFill>
                          <a:schemeClr val="tx1"/>
                        </a:solidFill>
                        <a:latin typeface="Times New Roman" pitchFamily="18" charset="0"/>
                        <a:cs typeface="Times New Roman" pitchFamily="18" charset="0"/>
                      </a:endParaRPr>
                    </a:p>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5:</a:t>
                      </a:r>
                      <a:r>
                        <a:rPr lang="en-US" altLang="ja-JP" sz="1000" dirty="0" smtClean="0">
                          <a:solidFill>
                            <a:schemeClr val="tx1"/>
                          </a:solidFill>
                          <a:latin typeface="Times New Roman" pitchFamily="18" charset="0"/>
                          <a:cs typeface="Times New Roman" pitchFamily="18" charset="0"/>
                        </a:rPr>
                        <a:t> Facilitate the deployment of environmentally safe technologies, techniques, practices and approaches for the elimination and reduction of harmful chemicals and waste</a:t>
                      </a:r>
                      <a:endParaRPr kumimoji="1" lang="ja-JP" alt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97274">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6:</a:t>
                      </a:r>
                      <a:r>
                        <a:rPr lang="en-US" altLang="ja-JP" sz="1000" dirty="0" smtClean="0">
                          <a:solidFill>
                            <a:schemeClr val="tx1"/>
                          </a:solidFill>
                          <a:latin typeface="Times New Roman" pitchFamily="18" charset="0"/>
                          <a:cs typeface="Times New Roman" pitchFamily="18" charset="0"/>
                        </a:rPr>
                        <a:t> Deploy alternatives and alternative techniques and practices for reducing harmful chemicals</a:t>
                      </a:r>
                      <a:endParaRPr kumimoji="1" lang="ja-JP" alt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3014">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7:</a:t>
                      </a:r>
                      <a:r>
                        <a:rPr lang="en-US" altLang="ja-JP" sz="1000" dirty="0" smtClean="0">
                          <a:solidFill>
                            <a:schemeClr val="tx1"/>
                          </a:solidFill>
                          <a:latin typeface="Times New Roman" pitchFamily="18" charset="0"/>
                          <a:cs typeface="Times New Roman" pitchFamily="18" charset="0"/>
                        </a:rPr>
                        <a:t> Complete the phase out of ODS in CEITs and assist Article 5 countries under the Montreal Protocol to achieve climate mitigation benefits</a:t>
                      </a:r>
                      <a:endParaRPr kumimoji="1" lang="ja-JP" alt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84010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CW 3: </a:t>
                      </a:r>
                      <a:r>
                        <a:rPr lang="en-US" altLang="ja-JP" sz="1000" dirty="0" smtClean="0">
                          <a:solidFill>
                            <a:schemeClr val="tx1"/>
                          </a:solidFill>
                          <a:latin typeface="Times New Roman" pitchFamily="18" charset="0"/>
                          <a:cs typeface="Times New Roman" pitchFamily="18" charset="0"/>
                        </a:rPr>
                        <a:t>Support LDCs and SIDS to take action on harmful chemicals and waste</a:t>
                      </a:r>
                      <a:endParaRPr lang="en-US" sz="1000" dirty="0" smtClean="0">
                        <a:solidFill>
                          <a:schemeClr val="tx1"/>
                        </a:solidFill>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000" b="1" dirty="0" smtClean="0">
                          <a:solidFill>
                            <a:schemeClr val="tx1"/>
                          </a:solidFill>
                          <a:latin typeface="Times New Roman" pitchFamily="18" charset="0"/>
                          <a:cs typeface="Times New Roman" pitchFamily="18" charset="0"/>
                        </a:rPr>
                        <a:t>Program 8: </a:t>
                      </a:r>
                      <a:r>
                        <a:rPr lang="en-US" altLang="ja-JP" sz="1000" dirty="0" smtClean="0">
                          <a:solidFill>
                            <a:schemeClr val="tx1"/>
                          </a:solidFill>
                          <a:latin typeface="Times New Roman" pitchFamily="18" charset="0"/>
                          <a:cs typeface="Times New Roman" pitchFamily="18" charset="0"/>
                        </a:rPr>
                        <a:t>Support regional approaches to eliminate and reduce harmful chemicals and waste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732060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214313" y="76200"/>
            <a:ext cx="8777287" cy="685800"/>
          </a:xfrm>
        </p:spPr>
        <p:txBody>
          <a:bodyPr/>
          <a:lstStyle/>
          <a:p>
            <a:r>
              <a:rPr lang="en-US" sz="3200" b="1" smtClean="0">
                <a:solidFill>
                  <a:srgbClr val="00642D"/>
                </a:solidFill>
              </a:rPr>
              <a:t>Chemicals and waste</a:t>
            </a:r>
          </a:p>
        </p:txBody>
      </p:sp>
      <p:sp>
        <p:nvSpPr>
          <p:cNvPr id="5123" name="TextBox 48"/>
          <p:cNvSpPr txBox="1">
            <a:spLocks noChangeArrowheads="1"/>
          </p:cNvSpPr>
          <p:nvPr/>
        </p:nvSpPr>
        <p:spPr bwMode="auto">
          <a:xfrm>
            <a:off x="228600" y="762000"/>
            <a:ext cx="8763000" cy="5293757"/>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b="1" dirty="0" smtClean="0"/>
              <a:t>Goal</a:t>
            </a:r>
            <a:r>
              <a:rPr lang="en-US" sz="2400" dirty="0" smtClean="0"/>
              <a:t>: </a:t>
            </a:r>
            <a:r>
              <a:rPr lang="en-US" sz="2400" dirty="0">
                <a:solidFill>
                  <a:prstClr val="black"/>
                </a:solidFill>
                <a:latin typeface="+mn-lt"/>
              </a:rPr>
              <a:t>"A significant reduction in the exposure of humans and the environment to hazardous chemicals and waste of global importance."</a:t>
            </a:r>
            <a:r>
              <a:rPr lang="en-US" sz="2400" dirty="0"/>
              <a:t/>
            </a:r>
            <a:br>
              <a:rPr lang="en-US" sz="2400" dirty="0"/>
            </a:br>
            <a:r>
              <a:rPr lang="en-US" sz="2400" dirty="0"/>
              <a:t/>
            </a:r>
            <a:br>
              <a:rPr lang="en-US" sz="2400" dirty="0"/>
            </a:br>
            <a:r>
              <a:rPr lang="en-US" sz="2400" dirty="0" smtClean="0">
                <a:latin typeface="+mj-lt"/>
              </a:rPr>
              <a:t>Objectives:</a:t>
            </a:r>
          </a:p>
          <a:p>
            <a:pPr marL="342900" indent="-342900" eaLnBrk="1" fontAlgn="auto" hangingPunct="1">
              <a:spcBef>
                <a:spcPts val="0"/>
              </a:spcBef>
              <a:spcAft>
                <a:spcPts val="0"/>
              </a:spcAft>
              <a:buFont typeface="Arial" pitchFamily="34" charset="0"/>
              <a:buChar char="•"/>
              <a:defRPr/>
            </a:pPr>
            <a:r>
              <a:rPr lang="en-GB" sz="2400" dirty="0">
                <a:latin typeface="+mj-lt"/>
                <a:cs typeface="Times New Roman" pitchFamily="18" charset="0"/>
              </a:rPr>
              <a:t>Promote the development of the enabling conditions, tools and environment to manage harmful chemicals and </a:t>
            </a:r>
            <a:r>
              <a:rPr lang="en-GB" sz="2400" dirty="0" smtClean="0">
                <a:latin typeface="+mj-lt"/>
                <a:cs typeface="Times New Roman" pitchFamily="18" charset="0"/>
              </a:rPr>
              <a:t>wastes</a:t>
            </a:r>
          </a:p>
          <a:p>
            <a:pPr marL="342900" indent="-342900" eaLnBrk="1" fontAlgn="auto" hangingPunct="1">
              <a:spcBef>
                <a:spcPts val="0"/>
              </a:spcBef>
              <a:spcAft>
                <a:spcPts val="0"/>
              </a:spcAft>
              <a:buFont typeface="Arial" pitchFamily="34" charset="0"/>
              <a:buChar char="•"/>
              <a:defRPr/>
            </a:pPr>
            <a:endParaRPr lang="en-US" sz="2400" dirty="0" smtClean="0">
              <a:latin typeface="+mj-lt"/>
            </a:endParaRPr>
          </a:p>
          <a:p>
            <a:pPr marL="342900" indent="-342900" eaLnBrk="1" fontAlgn="auto" hangingPunct="1">
              <a:spcBef>
                <a:spcPts val="0"/>
              </a:spcBef>
              <a:spcAft>
                <a:spcPts val="0"/>
              </a:spcAft>
              <a:buFont typeface="Arial" pitchFamily="34" charset="0"/>
              <a:buChar char="•"/>
              <a:defRPr/>
            </a:pPr>
            <a:r>
              <a:rPr lang="en-US" sz="2400" dirty="0" smtClean="0">
                <a:latin typeface="+mj-lt"/>
              </a:rPr>
              <a:t>Reduce </a:t>
            </a:r>
            <a:r>
              <a:rPr lang="en-US" sz="2400" dirty="0">
                <a:latin typeface="+mj-lt"/>
              </a:rPr>
              <a:t>the prevalence of harmful chemicals and </a:t>
            </a:r>
            <a:r>
              <a:rPr lang="en-US" sz="2400" dirty="0" smtClean="0">
                <a:latin typeface="+mj-lt"/>
              </a:rPr>
              <a:t>waste</a:t>
            </a:r>
          </a:p>
          <a:p>
            <a:pPr marL="342900" indent="-342900" eaLnBrk="1" fontAlgn="auto" hangingPunct="1">
              <a:spcBef>
                <a:spcPts val="0"/>
              </a:spcBef>
              <a:spcAft>
                <a:spcPts val="0"/>
              </a:spcAft>
              <a:buFont typeface="Arial" pitchFamily="34" charset="0"/>
              <a:buChar char="•"/>
              <a:defRPr/>
            </a:pPr>
            <a:endParaRPr lang="en-US" sz="2400" dirty="0">
              <a:latin typeface="+mj-lt"/>
            </a:endParaRPr>
          </a:p>
          <a:p>
            <a:pPr marL="342900" indent="-342900" eaLnBrk="1" fontAlgn="auto" hangingPunct="1">
              <a:spcBef>
                <a:spcPts val="0"/>
              </a:spcBef>
              <a:spcAft>
                <a:spcPts val="0"/>
              </a:spcAft>
              <a:buFont typeface="Arial" pitchFamily="34" charset="0"/>
              <a:buChar char="•"/>
              <a:defRPr/>
            </a:pPr>
            <a:r>
              <a:rPr lang="es-ES" sz="2400" dirty="0">
                <a:latin typeface="+mj-lt"/>
              </a:rPr>
              <a:t>Support </a:t>
            </a:r>
            <a:r>
              <a:rPr lang="es-ES" sz="2400" dirty="0" err="1">
                <a:latin typeface="+mj-lt"/>
              </a:rPr>
              <a:t>Least</a:t>
            </a:r>
            <a:r>
              <a:rPr lang="es-ES" sz="2400" dirty="0">
                <a:latin typeface="+mj-lt"/>
              </a:rPr>
              <a:t> </a:t>
            </a:r>
            <a:r>
              <a:rPr lang="es-ES" sz="2400" dirty="0" err="1" smtClean="0">
                <a:latin typeface="+mj-lt"/>
              </a:rPr>
              <a:t>Developed</a:t>
            </a:r>
            <a:r>
              <a:rPr lang="es-ES" sz="2400" dirty="0" smtClean="0">
                <a:latin typeface="+mj-lt"/>
              </a:rPr>
              <a:t> </a:t>
            </a:r>
            <a:r>
              <a:rPr lang="es-ES" sz="2400" dirty="0" err="1">
                <a:latin typeface="+mj-lt"/>
              </a:rPr>
              <a:t>Countries</a:t>
            </a:r>
            <a:r>
              <a:rPr lang="es-ES" sz="2400" dirty="0">
                <a:latin typeface="+mj-lt"/>
              </a:rPr>
              <a:t> (</a:t>
            </a:r>
            <a:r>
              <a:rPr lang="es-ES" sz="2400" dirty="0" err="1">
                <a:latin typeface="+mj-lt"/>
              </a:rPr>
              <a:t>LDCs</a:t>
            </a:r>
            <a:r>
              <a:rPr lang="es-ES" sz="2400" dirty="0">
                <a:latin typeface="+mj-lt"/>
              </a:rPr>
              <a:t>) and Small Island </a:t>
            </a:r>
            <a:r>
              <a:rPr lang="es-ES" sz="2400" dirty="0" err="1">
                <a:latin typeface="+mj-lt"/>
              </a:rPr>
              <a:t>Developing</a:t>
            </a:r>
            <a:r>
              <a:rPr lang="es-ES" sz="2400" dirty="0">
                <a:latin typeface="+mj-lt"/>
              </a:rPr>
              <a:t> </a:t>
            </a:r>
            <a:r>
              <a:rPr lang="es-ES" sz="2400" dirty="0" err="1">
                <a:latin typeface="+mj-lt"/>
              </a:rPr>
              <a:t>States</a:t>
            </a:r>
            <a:r>
              <a:rPr lang="es-ES" sz="2400" dirty="0">
                <a:latin typeface="+mj-lt"/>
              </a:rPr>
              <a:t> (</a:t>
            </a:r>
            <a:r>
              <a:rPr lang="es-ES" sz="2400" dirty="0" err="1">
                <a:latin typeface="+mj-lt"/>
              </a:rPr>
              <a:t>SIDs</a:t>
            </a:r>
            <a:r>
              <a:rPr lang="es-ES" sz="2400" dirty="0">
                <a:latin typeface="+mj-lt"/>
              </a:rPr>
              <a:t>) </a:t>
            </a:r>
            <a:r>
              <a:rPr lang="es-ES" sz="2400" dirty="0" err="1">
                <a:latin typeface="+mj-lt"/>
              </a:rPr>
              <a:t>to</a:t>
            </a:r>
            <a:r>
              <a:rPr lang="es-ES" sz="2400" dirty="0">
                <a:latin typeface="+mj-lt"/>
              </a:rPr>
              <a:t> </a:t>
            </a:r>
            <a:r>
              <a:rPr lang="es-ES" sz="2400" dirty="0" err="1">
                <a:latin typeface="+mj-lt"/>
              </a:rPr>
              <a:t>take</a:t>
            </a:r>
            <a:r>
              <a:rPr lang="es-ES" sz="2400" dirty="0">
                <a:latin typeface="+mj-lt"/>
              </a:rPr>
              <a:t> </a:t>
            </a:r>
            <a:r>
              <a:rPr lang="es-ES" sz="2400" dirty="0" err="1">
                <a:latin typeface="+mj-lt"/>
              </a:rPr>
              <a:t>action</a:t>
            </a:r>
            <a:r>
              <a:rPr lang="es-ES" sz="2400" dirty="0">
                <a:latin typeface="+mj-lt"/>
              </a:rPr>
              <a:t> </a:t>
            </a:r>
            <a:r>
              <a:rPr lang="es-ES" sz="2400" dirty="0" err="1">
                <a:latin typeface="+mj-lt"/>
              </a:rPr>
              <a:t>on</a:t>
            </a:r>
            <a:r>
              <a:rPr lang="es-ES" sz="2400" dirty="0">
                <a:latin typeface="+mj-lt"/>
              </a:rPr>
              <a:t> </a:t>
            </a:r>
            <a:r>
              <a:rPr lang="es-ES" sz="2400" dirty="0" err="1">
                <a:latin typeface="+mj-lt"/>
              </a:rPr>
              <a:t>harmful</a:t>
            </a:r>
            <a:r>
              <a:rPr lang="es-ES" sz="2400" dirty="0">
                <a:latin typeface="+mj-lt"/>
              </a:rPr>
              <a:t> </a:t>
            </a:r>
            <a:r>
              <a:rPr lang="es-ES" sz="2400" dirty="0" err="1">
                <a:latin typeface="+mj-lt"/>
              </a:rPr>
              <a:t>chemicals</a:t>
            </a:r>
            <a:r>
              <a:rPr lang="es-ES" sz="2400" dirty="0">
                <a:latin typeface="+mj-lt"/>
              </a:rPr>
              <a:t> and </a:t>
            </a:r>
            <a:r>
              <a:rPr lang="es-ES" sz="2400" dirty="0" err="1">
                <a:latin typeface="+mj-lt"/>
              </a:rPr>
              <a:t>waste</a:t>
            </a:r>
            <a:r>
              <a:rPr lang="es-ES" sz="2400" dirty="0">
                <a:latin typeface="+mj-lt"/>
              </a:rPr>
              <a:t>.</a:t>
            </a:r>
            <a:r>
              <a:rPr lang="en-US" sz="2800" dirty="0">
                <a:latin typeface="+mj-lt"/>
              </a:rPr>
              <a:t> </a:t>
            </a:r>
            <a:endParaRPr lang="es-CO" sz="2800" dirty="0">
              <a:latin typeface="+mj-lt"/>
            </a:endParaRPr>
          </a:p>
          <a:p>
            <a:pPr eaLnBrk="1" fontAlgn="auto" hangingPunct="1">
              <a:spcBef>
                <a:spcPts val="0"/>
              </a:spcBef>
              <a:spcAft>
                <a:spcPts val="0"/>
              </a:spcAft>
              <a:defRPr/>
            </a:pPr>
            <a:endParaRPr lang="es-ES" sz="2200" dirty="0">
              <a:latin typeface="+mj-lt"/>
            </a:endParaRPr>
          </a:p>
        </p:txBody>
      </p:sp>
    </p:spTree>
    <p:extLst>
      <p:ext uri="{BB962C8B-B14F-4D97-AF65-F5344CB8AC3E}">
        <p14:creationId xmlns:p14="http://schemas.microsoft.com/office/powerpoint/2010/main" val="338903098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0"/>
            <a:ext cx="8915400" cy="1219200"/>
          </a:xfrm>
        </p:spPr>
        <p:txBody>
          <a:bodyPr/>
          <a:lstStyle/>
          <a:p>
            <a:r>
              <a:rPr lang="en-US" sz="2400" b="1" dirty="0" smtClean="0">
                <a:solidFill>
                  <a:srgbClr val="006600"/>
                </a:solidFill>
              </a:rPr>
              <a:t/>
            </a:r>
            <a:br>
              <a:rPr lang="en-US" sz="2400" b="1" dirty="0" smtClean="0">
                <a:solidFill>
                  <a:srgbClr val="006600"/>
                </a:solidFill>
              </a:rPr>
            </a:br>
            <a:r>
              <a:rPr lang="en-US" sz="2400" b="1" dirty="0" smtClean="0">
                <a:solidFill>
                  <a:srgbClr val="006600"/>
                </a:solidFill>
              </a:rPr>
              <a:t>Objective 1: </a:t>
            </a:r>
            <a:r>
              <a:rPr lang="en-GB" sz="2400" b="1" dirty="0" smtClean="0">
                <a:solidFill>
                  <a:srgbClr val="006600"/>
                </a:solidFill>
                <a:latin typeface="Times New Roman" pitchFamily="18" charset="0"/>
                <a:cs typeface="Times New Roman" pitchFamily="18" charset="0"/>
              </a:rPr>
              <a:t>Promote </a:t>
            </a:r>
            <a:r>
              <a:rPr lang="en-GB" sz="2400" b="1" dirty="0">
                <a:solidFill>
                  <a:srgbClr val="006600"/>
                </a:solidFill>
                <a:latin typeface="Times New Roman" pitchFamily="18" charset="0"/>
                <a:cs typeface="Times New Roman" pitchFamily="18" charset="0"/>
              </a:rPr>
              <a:t>the development of the enabling conditions, tools and environment to manage harmful chemicals and wastes</a:t>
            </a:r>
            <a:r>
              <a:rPr lang="en-US" sz="3200" dirty="0">
                <a:solidFill>
                  <a:srgbClr val="006600"/>
                </a:solidFill>
                <a:latin typeface="Times New Roman" pitchFamily="18" charset="0"/>
                <a:cs typeface="Times New Roman" pitchFamily="18" charset="0"/>
              </a:rPr>
              <a:t/>
            </a:r>
            <a:br>
              <a:rPr lang="en-US" sz="3200" dirty="0">
                <a:solidFill>
                  <a:srgbClr val="006600"/>
                </a:solidFill>
                <a:latin typeface="Times New Roman" pitchFamily="18" charset="0"/>
                <a:cs typeface="Times New Roman" pitchFamily="18" charset="0"/>
              </a:rPr>
            </a:br>
            <a:endParaRPr lang="en-US" sz="3200" b="1" dirty="0" smtClean="0">
              <a:solidFill>
                <a:srgbClr val="006600"/>
              </a:solidFill>
            </a:endParaRPr>
          </a:p>
        </p:txBody>
      </p:sp>
      <p:sp>
        <p:nvSpPr>
          <p:cNvPr id="5123" name="TextBox 48"/>
          <p:cNvSpPr txBox="1">
            <a:spLocks noChangeArrowheads="1"/>
          </p:cNvSpPr>
          <p:nvPr/>
        </p:nvSpPr>
        <p:spPr bwMode="auto">
          <a:xfrm>
            <a:off x="228600" y="1295400"/>
            <a:ext cx="8763000" cy="630942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200" u="sng" dirty="0" smtClean="0">
                <a:solidFill>
                  <a:prstClr val="black"/>
                </a:solidFill>
                <a:latin typeface="+mj-lt"/>
              </a:rPr>
              <a:t>Program 1</a:t>
            </a:r>
            <a:r>
              <a:rPr lang="en-US" sz="2200" dirty="0" smtClean="0">
                <a:solidFill>
                  <a:prstClr val="black"/>
                </a:solidFill>
                <a:latin typeface="+mj-lt"/>
              </a:rPr>
              <a:t>: </a:t>
            </a:r>
            <a:r>
              <a:rPr lang="en-US" sz="2200" dirty="0">
                <a:latin typeface="+mj-lt"/>
                <a:cs typeface="Times New Roman" pitchFamily="18" charset="0"/>
              </a:rPr>
              <a:t>Develop and demonstrate technologies, techniques, policy and legislation for eliminating and reducing harmful chemicals and waste</a:t>
            </a:r>
            <a:endParaRPr kumimoji="1" lang="ja-JP" altLang="en-US" sz="2200" dirty="0">
              <a:latin typeface="+mj-lt"/>
              <a:cs typeface="Times New Roman" pitchFamily="18" charset="0"/>
            </a:endParaRPr>
          </a:p>
          <a:p>
            <a:pPr eaLnBrk="1" fontAlgn="auto" hangingPunct="1">
              <a:spcBef>
                <a:spcPts val="0"/>
              </a:spcBef>
              <a:spcAft>
                <a:spcPts val="0"/>
              </a:spcAft>
              <a:defRPr/>
            </a:pPr>
            <a:r>
              <a:rPr lang="en-US" sz="2200" dirty="0" smtClean="0">
                <a:latin typeface="+mj-lt"/>
              </a:rPr>
              <a:t/>
            </a:r>
            <a:br>
              <a:rPr lang="en-US" sz="2200" dirty="0" smtClean="0">
                <a:latin typeface="+mj-lt"/>
              </a:rPr>
            </a:br>
            <a:r>
              <a:rPr lang="en-US" sz="2200" u="sng" dirty="0" smtClean="0">
                <a:solidFill>
                  <a:prstClr val="black"/>
                </a:solidFill>
                <a:latin typeface="+mj-lt"/>
              </a:rPr>
              <a:t>Program 2</a:t>
            </a:r>
            <a:r>
              <a:rPr lang="en-US" sz="2200" dirty="0" smtClean="0">
                <a:solidFill>
                  <a:prstClr val="black"/>
                </a:solidFill>
                <a:latin typeface="+mj-lt"/>
              </a:rPr>
              <a:t>: </a:t>
            </a:r>
            <a:r>
              <a:rPr lang="en-US" altLang="ja-JP" sz="2200" dirty="0">
                <a:latin typeface="+mj-lt"/>
                <a:cs typeface="Times New Roman" pitchFamily="18" charset="0"/>
              </a:rPr>
              <a:t>Promote innovative and sustainable financing, business models and economic approaches and solutions for eliminating harmful chemicals and </a:t>
            </a:r>
            <a:r>
              <a:rPr lang="en-US" altLang="ja-JP" sz="2200" dirty="0" smtClean="0">
                <a:latin typeface="+mj-lt"/>
                <a:cs typeface="Times New Roman" pitchFamily="18" charset="0"/>
              </a:rPr>
              <a:t>waste</a:t>
            </a:r>
          </a:p>
          <a:p>
            <a:pPr eaLnBrk="1" fontAlgn="auto" hangingPunct="1">
              <a:spcBef>
                <a:spcPts val="0"/>
              </a:spcBef>
              <a:spcAft>
                <a:spcPts val="0"/>
              </a:spcAft>
              <a:defRPr/>
            </a:pPr>
            <a:endParaRPr kumimoji="1" lang="ja-JP" altLang="en-US" sz="2200" dirty="0">
              <a:latin typeface="+mj-lt"/>
              <a:cs typeface="Times New Roman" pitchFamily="18" charset="0"/>
            </a:endParaRPr>
          </a:p>
          <a:p>
            <a:pPr eaLnBrk="1" fontAlgn="auto" hangingPunct="1">
              <a:spcBef>
                <a:spcPts val="0"/>
              </a:spcBef>
              <a:spcAft>
                <a:spcPts val="0"/>
              </a:spcAft>
              <a:defRPr/>
            </a:pPr>
            <a:r>
              <a:rPr lang="en-US" altLang="ja-JP" sz="2200" u="sng" dirty="0">
                <a:latin typeface="+mj-lt"/>
                <a:cs typeface="Times New Roman" pitchFamily="18" charset="0"/>
              </a:rPr>
              <a:t>Program 3</a:t>
            </a:r>
            <a:r>
              <a:rPr lang="en-US" altLang="ja-JP" sz="2200" b="1" dirty="0">
                <a:latin typeface="+mj-lt"/>
                <a:cs typeface="Times New Roman" pitchFamily="18" charset="0"/>
              </a:rPr>
              <a:t>: </a:t>
            </a:r>
            <a:r>
              <a:rPr lang="en-US" altLang="ja-JP" sz="2200" dirty="0">
                <a:latin typeface="+mj-lt"/>
                <a:cs typeface="Times New Roman" pitchFamily="18" charset="0"/>
              </a:rPr>
              <a:t>Support conventions reporting and national plans and promote their integration into national planning processes and </a:t>
            </a:r>
            <a:r>
              <a:rPr lang="en-US" altLang="ja-JP" sz="2200" dirty="0" smtClean="0">
                <a:latin typeface="+mj-lt"/>
                <a:cs typeface="Times New Roman" pitchFamily="18" charset="0"/>
              </a:rPr>
              <a:t>actions</a:t>
            </a:r>
          </a:p>
          <a:p>
            <a:pPr eaLnBrk="1" fontAlgn="auto" hangingPunct="1">
              <a:spcBef>
                <a:spcPts val="0"/>
              </a:spcBef>
              <a:spcAft>
                <a:spcPts val="0"/>
              </a:spcAft>
              <a:defRPr/>
            </a:pPr>
            <a:endParaRPr kumimoji="1" lang="ja-JP" altLang="en-US" sz="2200" dirty="0">
              <a:latin typeface="+mj-lt"/>
              <a:cs typeface="Times New Roman" pitchFamily="18" charset="0"/>
            </a:endParaRPr>
          </a:p>
          <a:p>
            <a:pPr eaLnBrk="1" fontAlgn="auto" hangingPunct="1">
              <a:spcBef>
                <a:spcPts val="0"/>
              </a:spcBef>
              <a:spcAft>
                <a:spcPts val="0"/>
              </a:spcAft>
              <a:defRPr/>
            </a:pPr>
            <a:r>
              <a:rPr lang="en-US" altLang="ja-JP" sz="2200" u="sng" dirty="0">
                <a:latin typeface="+mj-lt"/>
                <a:cs typeface="Times New Roman" pitchFamily="18" charset="0"/>
              </a:rPr>
              <a:t>Program 4</a:t>
            </a:r>
            <a:r>
              <a:rPr lang="en-US" altLang="ja-JP" sz="2200" b="1" dirty="0">
                <a:latin typeface="+mj-lt"/>
                <a:cs typeface="Times New Roman" pitchFamily="18" charset="0"/>
              </a:rPr>
              <a:t>: </a:t>
            </a:r>
            <a:r>
              <a:rPr lang="en-US" altLang="ja-JP" sz="2200" dirty="0">
                <a:latin typeface="+mj-lt"/>
                <a:cs typeface="Times New Roman" pitchFamily="18" charset="0"/>
              </a:rPr>
              <a:t>Support global monitoring, development of registries, inventories and data collection</a:t>
            </a:r>
            <a:endParaRPr kumimoji="1" lang="ja-JP" altLang="en-US" sz="2200" dirty="0">
              <a:latin typeface="+mj-lt"/>
              <a:cs typeface="Times New Roman" pitchFamily="18" charset="0"/>
            </a:endParaRPr>
          </a:p>
          <a:p>
            <a:pPr eaLnBrk="1" fontAlgn="auto" hangingPunct="1">
              <a:spcBef>
                <a:spcPts val="0"/>
              </a:spcBef>
              <a:spcAft>
                <a:spcPts val="0"/>
              </a:spcAft>
              <a:defRPr/>
            </a:pPr>
            <a:endParaRPr lang="en-US" sz="2400" dirty="0" smtClean="0">
              <a:solidFill>
                <a:prstClr val="black"/>
              </a:solidFill>
              <a:latin typeface="+mn-lt"/>
            </a:endParaRPr>
          </a:p>
          <a:p>
            <a:pPr eaLnBrk="1" fontAlgn="auto" hangingPunct="1">
              <a:spcBef>
                <a:spcPts val="0"/>
              </a:spcBef>
              <a:spcAft>
                <a:spcPts val="0"/>
              </a:spcAft>
              <a:defRPr/>
            </a:pPr>
            <a:r>
              <a:rPr lang="en-US" sz="2400" dirty="0" smtClean="0">
                <a:latin typeface="+mn-lt"/>
              </a:rPr>
              <a:t> </a:t>
            </a:r>
            <a:endParaRPr lang="en-US" sz="2200" u="sng"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 </a:t>
            </a:r>
          </a:p>
          <a:p>
            <a:pPr eaLnBrk="1" fontAlgn="auto" hangingPunct="1">
              <a:spcBef>
                <a:spcPts val="0"/>
              </a:spcBef>
              <a:spcAft>
                <a:spcPts val="0"/>
              </a:spcAft>
              <a:defRPr/>
            </a:pPr>
            <a:endParaRPr lang="en-US" sz="2400" dirty="0" smtClean="0">
              <a:solidFill>
                <a:prstClr val="black"/>
              </a:solidFill>
              <a:latin typeface="+mn-lt"/>
            </a:endParaRPr>
          </a:p>
          <a:p>
            <a:pPr eaLnBrk="1" fontAlgn="auto" hangingPunct="1">
              <a:spcBef>
                <a:spcPts val="0"/>
              </a:spcBef>
              <a:spcAft>
                <a:spcPts val="0"/>
              </a:spcAft>
              <a:defRPr/>
            </a:pPr>
            <a:endParaRPr lang="es-ES" sz="24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228600" y="76200"/>
            <a:ext cx="8763000" cy="914400"/>
          </a:xfrm>
        </p:spPr>
        <p:txBody>
          <a:bodyPr/>
          <a:lstStyle/>
          <a:p>
            <a:r>
              <a:rPr lang="en-US" sz="3200" b="1" dirty="0" smtClean="0">
                <a:solidFill>
                  <a:srgbClr val="006600"/>
                </a:solidFill>
              </a:rPr>
              <a:t>Objective 2: Reduce the prevalence of harmful chemicals and waste</a:t>
            </a:r>
          </a:p>
        </p:txBody>
      </p:sp>
      <p:sp>
        <p:nvSpPr>
          <p:cNvPr id="5123" name="TextBox 48"/>
          <p:cNvSpPr txBox="1">
            <a:spLocks noChangeArrowheads="1"/>
          </p:cNvSpPr>
          <p:nvPr/>
        </p:nvSpPr>
        <p:spPr bwMode="auto">
          <a:xfrm>
            <a:off x="109538" y="1066800"/>
            <a:ext cx="8915400" cy="5139869"/>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j-lt"/>
              </a:rPr>
              <a:t>Program </a:t>
            </a:r>
            <a:r>
              <a:rPr lang="en-US" sz="2400" u="sng" dirty="0">
                <a:solidFill>
                  <a:prstClr val="black"/>
                </a:solidFill>
                <a:latin typeface="+mj-lt"/>
              </a:rPr>
              <a:t>5</a:t>
            </a:r>
            <a:r>
              <a:rPr lang="en-US" sz="2400" dirty="0" smtClean="0">
                <a:solidFill>
                  <a:prstClr val="black"/>
                </a:solidFill>
                <a:latin typeface="+mj-lt"/>
              </a:rPr>
              <a:t>: </a:t>
            </a:r>
            <a:r>
              <a:rPr lang="en-US" altLang="ja-JP" sz="2400" b="1" dirty="0">
                <a:latin typeface="+mj-lt"/>
                <a:cs typeface="Times New Roman" pitchFamily="18" charset="0"/>
              </a:rPr>
              <a:t>:</a:t>
            </a:r>
            <a:r>
              <a:rPr lang="en-US" altLang="ja-JP" sz="2400" dirty="0">
                <a:latin typeface="+mj-lt"/>
                <a:cs typeface="Times New Roman" pitchFamily="18" charset="0"/>
              </a:rPr>
              <a:t> Facilitate the deployment of environmentally safe technologies, techniques, practices and approaches for the elimination and reduction of harmful chemicals and waste</a:t>
            </a:r>
            <a:endParaRPr kumimoji="1" lang="ja-JP" altLang="en-US" sz="2400" dirty="0">
              <a:latin typeface="+mj-lt"/>
              <a:cs typeface="Times New Roman" pitchFamily="18" charset="0"/>
            </a:endParaRPr>
          </a:p>
          <a:p>
            <a:pPr eaLnBrk="1" fontAlgn="auto" hangingPunct="1">
              <a:spcBef>
                <a:spcPts val="0"/>
              </a:spcBef>
              <a:spcAft>
                <a:spcPts val="0"/>
              </a:spcAft>
              <a:defRPr/>
            </a:pPr>
            <a:endParaRPr lang="en-US" sz="2400" dirty="0" smtClean="0">
              <a:solidFill>
                <a:prstClr val="black"/>
              </a:solidFill>
              <a:latin typeface="+mj-lt"/>
            </a:endParaRPr>
          </a:p>
          <a:p>
            <a:pPr eaLnBrk="1" fontAlgn="auto" hangingPunct="1">
              <a:spcBef>
                <a:spcPts val="0"/>
              </a:spcBef>
              <a:spcAft>
                <a:spcPts val="0"/>
              </a:spcAft>
              <a:defRPr/>
            </a:pPr>
            <a:r>
              <a:rPr lang="en-US" sz="2400" u="sng" dirty="0" smtClean="0">
                <a:latin typeface="+mj-lt"/>
              </a:rPr>
              <a:t>Program </a:t>
            </a:r>
            <a:r>
              <a:rPr lang="en-US" sz="2400" u="sng" dirty="0">
                <a:latin typeface="+mj-lt"/>
              </a:rPr>
              <a:t>6</a:t>
            </a:r>
            <a:r>
              <a:rPr lang="en-US" sz="2400" dirty="0" smtClean="0">
                <a:latin typeface="+mj-lt"/>
              </a:rPr>
              <a:t>: </a:t>
            </a:r>
            <a:r>
              <a:rPr lang="en-US" altLang="ja-JP" sz="2400" dirty="0">
                <a:latin typeface="+mj-lt"/>
                <a:cs typeface="Times New Roman" pitchFamily="18" charset="0"/>
              </a:rPr>
              <a:t>Deploy alternatives and alternative techniques and practices for reducing harmful chemicals</a:t>
            </a:r>
            <a:endParaRPr kumimoji="1" lang="ja-JP" altLang="en-US" sz="2400" dirty="0">
              <a:latin typeface="+mj-lt"/>
              <a:cs typeface="Times New Roman" pitchFamily="18" charset="0"/>
            </a:endParaRPr>
          </a:p>
          <a:p>
            <a:pPr eaLnBrk="1" fontAlgn="auto" hangingPunct="1">
              <a:spcBef>
                <a:spcPts val="0"/>
              </a:spcBef>
              <a:spcAft>
                <a:spcPts val="0"/>
              </a:spcAft>
              <a:defRPr/>
            </a:pPr>
            <a:endParaRPr lang="es-ES" sz="2400" dirty="0">
              <a:solidFill>
                <a:prstClr val="black"/>
              </a:solidFill>
              <a:latin typeface="+mj-lt"/>
            </a:endParaRPr>
          </a:p>
          <a:p>
            <a:pPr eaLnBrk="1" fontAlgn="auto" hangingPunct="1">
              <a:spcBef>
                <a:spcPts val="0"/>
              </a:spcBef>
              <a:spcAft>
                <a:spcPts val="0"/>
              </a:spcAft>
              <a:defRPr/>
            </a:pPr>
            <a:r>
              <a:rPr lang="en-US" sz="2200" dirty="0" smtClean="0">
                <a:solidFill>
                  <a:prstClr val="black"/>
                </a:solidFill>
                <a:latin typeface="+mj-lt"/>
              </a:rPr>
              <a:t> </a:t>
            </a:r>
            <a:r>
              <a:rPr lang="en-US" altLang="ja-JP" sz="2400" u="sng" dirty="0">
                <a:latin typeface="+mj-lt"/>
                <a:cs typeface="Times New Roman" pitchFamily="18" charset="0"/>
              </a:rPr>
              <a:t>Program 7</a:t>
            </a:r>
            <a:r>
              <a:rPr lang="en-US" altLang="ja-JP" sz="2400" b="1" dirty="0">
                <a:latin typeface="+mj-lt"/>
                <a:cs typeface="Times New Roman" pitchFamily="18" charset="0"/>
              </a:rPr>
              <a:t>:</a:t>
            </a:r>
            <a:r>
              <a:rPr lang="en-US" altLang="ja-JP" sz="2400" dirty="0">
                <a:latin typeface="+mj-lt"/>
                <a:cs typeface="Times New Roman" pitchFamily="18" charset="0"/>
              </a:rPr>
              <a:t> Complete the phase out of ODS in CEITs and assist Article 5 countries under the Montreal Protocol to achieve climate mitigation benefits</a:t>
            </a:r>
            <a:endParaRPr kumimoji="1" lang="ja-JP" altLang="en-US" sz="2400" dirty="0">
              <a:latin typeface="+mj-lt"/>
              <a:cs typeface="Times New Roman" pitchFamily="18" charset="0"/>
            </a:endParaRPr>
          </a:p>
          <a:p>
            <a:pPr eaLnBrk="1" fontAlgn="auto" hangingPunct="1">
              <a:spcBef>
                <a:spcPts val="0"/>
              </a:spcBef>
              <a:spcAft>
                <a:spcPts val="0"/>
              </a:spcAft>
              <a:defRPr/>
            </a:pPr>
            <a:endParaRPr lang="en-US" sz="2200" dirty="0" smtClean="0">
              <a:latin typeface="+mn-lt"/>
            </a:endParaRPr>
          </a:p>
          <a:p>
            <a:pPr marL="342900" indent="-342900" eaLnBrk="1" fontAlgn="auto" hangingPunct="1">
              <a:spcBef>
                <a:spcPts val="0"/>
              </a:spcBef>
              <a:spcAft>
                <a:spcPts val="0"/>
              </a:spcAft>
              <a:buFont typeface="Arial" pitchFamily="34" charset="0"/>
              <a:buChar char="•"/>
              <a:defRPr/>
            </a:pPr>
            <a:endParaRPr lang="en-US" sz="2200" dirty="0">
              <a:latin typeface="+mn-lt"/>
            </a:endParaRPr>
          </a:p>
          <a:p>
            <a:pPr eaLnBrk="1" fontAlgn="auto" hangingPunct="1">
              <a:spcBef>
                <a:spcPts val="0"/>
              </a:spcBef>
              <a:spcAft>
                <a:spcPts val="0"/>
              </a:spcAft>
              <a:defRPr/>
            </a:pPr>
            <a:r>
              <a:rPr lang="en-US" sz="2200" dirty="0" smtClean="0">
                <a:latin typeface="+mn-lt"/>
              </a:rPr>
              <a:t> </a:t>
            </a:r>
            <a:endParaRPr lang="es-E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195263" y="228600"/>
            <a:ext cx="8763000" cy="914400"/>
          </a:xfrm>
        </p:spPr>
        <p:txBody>
          <a:bodyPr/>
          <a:lstStyle/>
          <a:p>
            <a:r>
              <a:rPr lang="es-ES" sz="3200" b="1" dirty="0" smtClean="0">
                <a:solidFill>
                  <a:srgbClr val="00642D"/>
                </a:solidFill>
              </a:rPr>
              <a:t/>
            </a:r>
            <a:br>
              <a:rPr lang="es-ES" sz="3200" b="1" dirty="0" smtClean="0">
                <a:solidFill>
                  <a:srgbClr val="00642D"/>
                </a:solidFill>
              </a:rPr>
            </a:br>
            <a:r>
              <a:rPr lang="en-US" sz="3200" b="1" dirty="0" smtClean="0">
                <a:solidFill>
                  <a:srgbClr val="006600"/>
                </a:solidFill>
              </a:rPr>
              <a:t>Objective 3: </a:t>
            </a:r>
            <a:r>
              <a:rPr lang="en-US" altLang="ja-JP" sz="3200" b="1" dirty="0">
                <a:solidFill>
                  <a:srgbClr val="006600"/>
                </a:solidFill>
                <a:cs typeface="Times New Roman" pitchFamily="18" charset="0"/>
              </a:rPr>
              <a:t>Support LDCs and SIDS to take action on harmful chemicals and waste</a:t>
            </a:r>
            <a:r>
              <a:rPr lang="en-US" sz="3200" b="1" dirty="0">
                <a:solidFill>
                  <a:srgbClr val="339933"/>
                </a:solidFill>
                <a:latin typeface="Times New Roman" pitchFamily="18" charset="0"/>
                <a:cs typeface="Times New Roman" pitchFamily="18" charset="0"/>
              </a:rPr>
              <a:t/>
            </a:r>
            <a:br>
              <a:rPr lang="en-US" sz="3200" b="1" dirty="0">
                <a:solidFill>
                  <a:srgbClr val="339933"/>
                </a:solidFill>
                <a:latin typeface="Times New Roman" pitchFamily="18" charset="0"/>
                <a:cs typeface="Times New Roman" pitchFamily="18" charset="0"/>
              </a:rPr>
            </a:br>
            <a:endParaRPr lang="en-US" sz="3200" b="1" dirty="0" smtClean="0">
              <a:solidFill>
                <a:srgbClr val="339933"/>
              </a:solidFill>
            </a:endParaRPr>
          </a:p>
        </p:txBody>
      </p:sp>
      <p:sp>
        <p:nvSpPr>
          <p:cNvPr id="5123" name="TextBox 48"/>
          <p:cNvSpPr txBox="1">
            <a:spLocks noChangeArrowheads="1"/>
          </p:cNvSpPr>
          <p:nvPr/>
        </p:nvSpPr>
        <p:spPr bwMode="auto">
          <a:xfrm>
            <a:off x="119063" y="1371600"/>
            <a:ext cx="8915400" cy="427809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altLang="ja-JP" sz="2800" u="sng" dirty="0">
                <a:latin typeface="+mn-lt"/>
                <a:cs typeface="Times New Roman" pitchFamily="18" charset="0"/>
              </a:rPr>
              <a:t>Program 8</a:t>
            </a:r>
            <a:r>
              <a:rPr lang="en-US" altLang="ja-JP" sz="2800" b="1" dirty="0">
                <a:latin typeface="+mn-lt"/>
                <a:cs typeface="Times New Roman" pitchFamily="18" charset="0"/>
              </a:rPr>
              <a:t>: </a:t>
            </a:r>
            <a:r>
              <a:rPr lang="en-US" altLang="ja-JP" sz="2800" dirty="0">
                <a:latin typeface="+mn-lt"/>
                <a:cs typeface="Times New Roman" pitchFamily="18" charset="0"/>
              </a:rPr>
              <a:t>Support regional approaches to eliminate and reduce harmful chemicals and waste </a:t>
            </a:r>
            <a:endParaRPr lang="en-US" altLang="ja-JP" sz="2800" dirty="0" smtClean="0">
              <a:latin typeface="+mn-lt"/>
              <a:cs typeface="Times New Roman" pitchFamily="18" charset="0"/>
            </a:endParaRPr>
          </a:p>
          <a:p>
            <a:pPr eaLnBrk="1" fontAlgn="auto" hangingPunct="1">
              <a:spcBef>
                <a:spcPts val="0"/>
              </a:spcBef>
              <a:spcAft>
                <a:spcPts val="0"/>
              </a:spcAft>
              <a:defRPr/>
            </a:pPr>
            <a:endParaRPr lang="en-US" altLang="ja-JP" sz="2400" dirty="0">
              <a:latin typeface="+mn-lt"/>
              <a:cs typeface="Times New Roman" pitchFamily="18" charset="0"/>
            </a:endParaRPr>
          </a:p>
          <a:p>
            <a:pPr marL="285750" indent="-285750" eaLnBrk="1" fontAlgn="auto" hangingPunct="1">
              <a:spcBef>
                <a:spcPts val="0"/>
              </a:spcBef>
              <a:spcAft>
                <a:spcPts val="0"/>
              </a:spcAft>
              <a:buFont typeface="Arial" pitchFamily="34" charset="0"/>
              <a:buChar char="•"/>
              <a:defRPr/>
            </a:pPr>
            <a:r>
              <a:rPr lang="en-US" sz="2400" dirty="0" smtClean="0">
                <a:latin typeface="+mn-lt"/>
              </a:rPr>
              <a:t>Fast </a:t>
            </a:r>
            <a:r>
              <a:rPr lang="en-US" sz="2400" dirty="0">
                <a:latin typeface="+mn-lt"/>
              </a:rPr>
              <a:t>and flexible access to these countries</a:t>
            </a:r>
          </a:p>
          <a:p>
            <a:pPr eaLnBrk="1" fontAlgn="auto" hangingPunct="1">
              <a:spcBef>
                <a:spcPts val="0"/>
              </a:spcBef>
              <a:spcAft>
                <a:spcPts val="0"/>
              </a:spcAft>
              <a:defRPr/>
            </a:pPr>
            <a:endParaRPr lang="en-US" sz="2400" dirty="0">
              <a:latin typeface="+mn-lt"/>
            </a:endParaRPr>
          </a:p>
          <a:p>
            <a:pPr marL="285750" indent="-285750" eaLnBrk="1" fontAlgn="auto" hangingPunct="1">
              <a:spcBef>
                <a:spcPts val="0"/>
              </a:spcBef>
              <a:spcAft>
                <a:spcPts val="0"/>
              </a:spcAft>
              <a:buFont typeface="Arial" pitchFamily="34" charset="0"/>
              <a:buChar char="•"/>
              <a:defRPr/>
            </a:pPr>
            <a:r>
              <a:rPr lang="en-US" sz="2400" dirty="0">
                <a:latin typeface="+mn-lt"/>
              </a:rPr>
              <a:t>Emphasizes </a:t>
            </a:r>
            <a:r>
              <a:rPr lang="en-US" sz="2400" u="sng" dirty="0">
                <a:latin typeface="+mn-lt"/>
              </a:rPr>
              <a:t>regional and </a:t>
            </a:r>
            <a:r>
              <a:rPr lang="en-US" sz="2400" u="sng" dirty="0" smtClean="0">
                <a:latin typeface="+mn-lt"/>
              </a:rPr>
              <a:t>sub-regional </a:t>
            </a:r>
            <a:r>
              <a:rPr lang="en-US" sz="2400" u="sng" dirty="0">
                <a:latin typeface="+mn-lt"/>
              </a:rPr>
              <a:t>cooperation </a:t>
            </a:r>
            <a:r>
              <a:rPr lang="en-US" sz="2400" dirty="0">
                <a:latin typeface="+mn-lt"/>
              </a:rPr>
              <a:t>(especially for the collection and disposal of POPs waste)</a:t>
            </a:r>
          </a:p>
          <a:p>
            <a:pPr eaLnBrk="1" fontAlgn="auto" hangingPunct="1">
              <a:spcBef>
                <a:spcPts val="0"/>
              </a:spcBef>
              <a:spcAft>
                <a:spcPts val="0"/>
              </a:spcAft>
              <a:defRPr/>
            </a:pPr>
            <a:endParaRPr lang="en-US" sz="2400" dirty="0">
              <a:latin typeface="+mn-lt"/>
            </a:endParaRPr>
          </a:p>
          <a:p>
            <a:pPr marL="285750" indent="-285750" eaLnBrk="1" fontAlgn="auto" hangingPunct="1">
              <a:spcBef>
                <a:spcPts val="0"/>
              </a:spcBef>
              <a:spcAft>
                <a:spcPts val="0"/>
              </a:spcAft>
              <a:buFont typeface="Arial" pitchFamily="34" charset="0"/>
              <a:buChar char="•"/>
              <a:defRPr/>
            </a:pPr>
            <a:r>
              <a:rPr lang="en-US" sz="2400" dirty="0">
                <a:latin typeface="+mn-lt"/>
              </a:rPr>
              <a:t>Supports </a:t>
            </a:r>
            <a:r>
              <a:rPr lang="en-US" sz="2400" u="sng" dirty="0">
                <a:latin typeface="+mn-lt"/>
              </a:rPr>
              <a:t>management practices and innovative financial models</a:t>
            </a:r>
            <a:r>
              <a:rPr lang="en-US" sz="2400" dirty="0">
                <a:latin typeface="+mn-lt"/>
              </a:rPr>
              <a:t> that are appropriate for these countries</a:t>
            </a:r>
            <a:endParaRPr lang="es-ES" sz="2400" dirty="0">
              <a:solidFill>
                <a:prstClr val="black"/>
              </a:solidFill>
              <a:latin typeface="+mn-lt"/>
            </a:endParaRPr>
          </a:p>
          <a:p>
            <a:pPr eaLnBrk="1" fontAlgn="auto" hangingPunct="1">
              <a:spcBef>
                <a:spcPts val="0"/>
              </a:spcBef>
              <a:spcAft>
                <a:spcPts val="0"/>
              </a:spcAft>
              <a:defRPr/>
            </a:pPr>
            <a:endParaRPr lang="en-US" altLang="ja-JP" sz="24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533400" y="0"/>
            <a:ext cx="8001000" cy="1219200"/>
          </a:xfrm>
        </p:spPr>
        <p:txBody>
          <a:bodyPr/>
          <a:lstStyle/>
          <a:p>
            <a:r>
              <a:rPr lang="es-ES" sz="3200" b="1" dirty="0" smtClean="0">
                <a:solidFill>
                  <a:srgbClr val="006600"/>
                </a:solidFill>
              </a:rPr>
              <a:t/>
            </a:r>
            <a:br>
              <a:rPr lang="es-ES" sz="3200" b="1" dirty="0" smtClean="0">
                <a:solidFill>
                  <a:srgbClr val="006600"/>
                </a:solidFill>
              </a:rPr>
            </a:br>
            <a:r>
              <a:rPr lang="en-US" sz="3200" b="1" smtClean="0">
                <a:solidFill>
                  <a:srgbClr val="006600"/>
                </a:solidFill>
              </a:rPr>
              <a:t>Objective 3: Support LDCs and SIDS to take action on harmful chemicals and waste</a:t>
            </a:r>
          </a:p>
        </p:txBody>
      </p:sp>
      <p:sp>
        <p:nvSpPr>
          <p:cNvPr id="5123" name="TextBox 48"/>
          <p:cNvSpPr txBox="1">
            <a:spLocks noChangeArrowheads="1"/>
          </p:cNvSpPr>
          <p:nvPr/>
        </p:nvSpPr>
        <p:spPr bwMode="auto">
          <a:xfrm>
            <a:off x="220663" y="1371600"/>
            <a:ext cx="8915400" cy="138499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endParaRPr lang="es-ES" sz="1400" dirty="0" smtClean="0">
              <a:solidFill>
                <a:prstClr val="black"/>
              </a:solidFill>
              <a:latin typeface="+mn-lt"/>
            </a:endParaRPr>
          </a:p>
          <a:p>
            <a:pPr eaLnBrk="1" fontAlgn="auto" hangingPunct="1">
              <a:spcBef>
                <a:spcPts val="0"/>
              </a:spcBef>
              <a:spcAft>
                <a:spcPts val="0"/>
              </a:spcAft>
              <a:defRPr/>
            </a:pPr>
            <a:r>
              <a:rPr lang="en-US" sz="2400" u="sng" dirty="0" smtClean="0">
                <a:latin typeface="+mn-lt"/>
              </a:rPr>
              <a:t>Program </a:t>
            </a:r>
            <a:r>
              <a:rPr lang="en-US" sz="2400" u="sng" dirty="0">
                <a:latin typeface="+mn-lt"/>
              </a:rPr>
              <a:t>1</a:t>
            </a:r>
            <a:r>
              <a:rPr lang="en-US" sz="2400" dirty="0">
                <a:latin typeface="+mn-lt"/>
              </a:rPr>
              <a:t>: Support </a:t>
            </a:r>
            <a:r>
              <a:rPr lang="en-US" sz="2400" u="sng" dirty="0">
                <a:latin typeface="+mn-lt"/>
              </a:rPr>
              <a:t>regional approaches to eliminate and reduce</a:t>
            </a:r>
            <a:r>
              <a:rPr lang="en-US" sz="2400" dirty="0">
                <a:latin typeface="+mn-lt"/>
              </a:rPr>
              <a:t> harmful chemicals and wastes</a:t>
            </a:r>
            <a:br>
              <a:rPr lang="en-US" sz="2400" dirty="0">
                <a:latin typeface="+mn-lt"/>
              </a:rPr>
            </a:br>
            <a:endParaRPr lang="es-ES" sz="22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 y="76200"/>
            <a:ext cx="8915400" cy="685800"/>
          </a:xfrm>
        </p:spPr>
        <p:txBody>
          <a:bodyPr/>
          <a:lstStyle/>
          <a:p>
            <a:pPr eaLnBrk="1" hangingPunct="1"/>
            <a:r>
              <a:rPr lang="en-US" sz="3600" b="1" dirty="0" smtClean="0">
                <a:solidFill>
                  <a:srgbClr val="006600"/>
                </a:solidFill>
              </a:rPr>
              <a:t>GEF and the Conventions</a:t>
            </a:r>
          </a:p>
        </p:txBody>
      </p:sp>
      <p:sp>
        <p:nvSpPr>
          <p:cNvPr id="5123" name="TextBox 48"/>
          <p:cNvSpPr txBox="1">
            <a:spLocks noChangeArrowheads="1"/>
          </p:cNvSpPr>
          <p:nvPr/>
        </p:nvSpPr>
        <p:spPr bwMode="auto">
          <a:xfrm>
            <a:off x="403307" y="762000"/>
            <a:ext cx="8310073"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dirty="0" smtClean="0">
                <a:solidFill>
                  <a:prstClr val="black"/>
                </a:solidFill>
                <a:latin typeface="+mj-lt"/>
              </a:rPr>
              <a:t>The Global Environment Facility:</a:t>
            </a:r>
          </a:p>
          <a:p>
            <a:pPr eaLnBrk="1" hangingPunct="1"/>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Is </a:t>
            </a:r>
            <a:r>
              <a:rPr lang="en-US" sz="2400" b="1" dirty="0">
                <a:latin typeface="+mj-lt"/>
              </a:rPr>
              <a:t>the</a:t>
            </a:r>
            <a:r>
              <a:rPr lang="en-US" sz="2400" dirty="0">
                <a:latin typeface="+mj-lt"/>
              </a:rPr>
              <a:t> financial mechanism </a:t>
            </a:r>
            <a:r>
              <a:rPr lang="en-US" sz="2400" dirty="0" smtClean="0">
                <a:latin typeface="+mj-lt"/>
              </a:rPr>
              <a:t>for the </a:t>
            </a:r>
            <a:r>
              <a:rPr lang="en-US" sz="2400" dirty="0">
                <a:latin typeface="+mj-lt"/>
              </a:rPr>
              <a:t>Stockholm Convention on Persistent Organic </a:t>
            </a:r>
            <a:r>
              <a:rPr lang="en-US" sz="2400" dirty="0" smtClean="0">
                <a:latin typeface="+mj-lt"/>
              </a:rPr>
              <a:t>Pollutants</a:t>
            </a:r>
          </a:p>
          <a:p>
            <a:pPr eaLnBrk="1" hangingPunct="1"/>
            <a:endParaRPr lang="es-CO" sz="2400" dirty="0" smtClean="0">
              <a:solidFill>
                <a:prstClr val="black"/>
              </a:solidFill>
              <a:latin typeface="+mj-lt"/>
            </a:endParaRPr>
          </a:p>
          <a:p>
            <a:pPr marL="342900" indent="-342900" eaLnBrk="1" hangingPunct="1">
              <a:buFont typeface="Arial" pitchFamily="34" charset="0"/>
              <a:buChar char="•"/>
            </a:pPr>
            <a:r>
              <a:rPr lang="en-US" sz="2400" b="1" dirty="0" smtClean="0">
                <a:latin typeface="+mj-lt"/>
              </a:rPr>
              <a:t>the </a:t>
            </a:r>
            <a:r>
              <a:rPr lang="en-US" sz="2400" dirty="0">
                <a:latin typeface="+mj-lt"/>
              </a:rPr>
              <a:t>financial mechanism </a:t>
            </a:r>
            <a:r>
              <a:rPr lang="en-US" sz="2400" dirty="0" smtClean="0">
                <a:latin typeface="+mj-lt"/>
              </a:rPr>
              <a:t>for </a:t>
            </a:r>
            <a:r>
              <a:rPr lang="en-US" sz="2400" dirty="0">
                <a:latin typeface="+mj-lt"/>
              </a:rPr>
              <a:t>the </a:t>
            </a:r>
            <a:r>
              <a:rPr lang="en-US" sz="2400" dirty="0" smtClean="0">
                <a:latin typeface="+mj-lt"/>
              </a:rPr>
              <a:t> Minamata Convention on Mercury</a:t>
            </a:r>
            <a:endParaRPr lang="es-CO" sz="2400" dirty="0" smtClean="0">
              <a:solidFill>
                <a:prstClr val="black"/>
              </a:solidFill>
              <a:latin typeface="+mj-lt"/>
            </a:endParaRPr>
          </a:p>
          <a:p>
            <a:pPr marL="342900" indent="-342900" eaLnBrk="1" hangingPunct="1">
              <a:buFont typeface="Arial" pitchFamily="34" charset="0"/>
              <a:buChar char="•"/>
            </a:pPr>
            <a:endParaRPr lang="es-CO" sz="2400" dirty="0" smtClean="0">
              <a:solidFill>
                <a:prstClr val="black"/>
              </a:solidFill>
              <a:latin typeface="+mj-lt"/>
            </a:endParaRPr>
          </a:p>
          <a:p>
            <a:pPr marL="342900" indent="-342900" eaLnBrk="1" hangingPunct="1">
              <a:buFont typeface="Arial" pitchFamily="34" charset="0"/>
              <a:buChar char="•"/>
            </a:pPr>
            <a:r>
              <a:rPr lang="en-US" sz="2400" b="1" dirty="0" smtClean="0">
                <a:latin typeface="+mj-lt"/>
              </a:rPr>
              <a:t>Supports</a:t>
            </a:r>
            <a:r>
              <a:rPr lang="en-US" sz="2400" dirty="0" smtClean="0">
                <a:latin typeface="+mj-lt"/>
              </a:rPr>
              <a:t> the implementation of the </a:t>
            </a:r>
            <a:r>
              <a:rPr lang="en-US" sz="2400" dirty="0">
                <a:latin typeface="+mj-lt"/>
              </a:rPr>
              <a:t>Montreal Protocol in countries with economies in transition</a:t>
            </a:r>
            <a:br>
              <a:rPr lang="en-US" sz="2400" dirty="0">
                <a:latin typeface="+mj-lt"/>
              </a:rPr>
            </a:br>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It </a:t>
            </a:r>
            <a:r>
              <a:rPr lang="en-US" sz="2400" dirty="0">
                <a:latin typeface="+mj-lt"/>
              </a:rPr>
              <a:t>is </a:t>
            </a:r>
            <a:r>
              <a:rPr lang="en-US" sz="2400" b="1" dirty="0">
                <a:latin typeface="+mj-lt"/>
              </a:rPr>
              <a:t>an operating entity</a:t>
            </a:r>
            <a:r>
              <a:rPr lang="en-US" sz="2400" dirty="0">
                <a:latin typeface="+mj-lt"/>
              </a:rPr>
              <a:t> of the financial mechanism of the UNFCCC</a:t>
            </a:r>
            <a:endParaRPr lang="es-CO" sz="2400" dirty="0" smtClean="0">
              <a:solidFill>
                <a:prstClr val="black"/>
              </a:solidFill>
              <a:latin typeface="+mj-lt"/>
            </a:endParaRPr>
          </a:p>
          <a:p>
            <a:pPr eaLnBrk="1" hangingPunct="1"/>
            <a:endParaRPr lang="es-CO" sz="2800" dirty="0" smtClean="0">
              <a:solidFill>
                <a:prstClr val="black"/>
              </a:solidFill>
              <a:latin typeface="Calibri"/>
            </a:endParaRPr>
          </a:p>
          <a:p>
            <a:pPr marL="1200150" lvl="1" indent="-457200" eaLnBrk="1" hangingPunct="1">
              <a:buFont typeface="Arial" pitchFamily="34" charset="0"/>
              <a:buChar char="•"/>
            </a:pPr>
            <a:endParaRPr lang="es-CO" sz="2800" dirty="0" smtClean="0">
              <a:solidFill>
                <a:prstClr val="black"/>
              </a:solidFill>
            </a:endParaRPr>
          </a:p>
          <a:p>
            <a:pPr eaLnBrk="1" hangingPunct="1"/>
            <a:endParaRPr lang="es-CO" sz="2800" dirty="0">
              <a:solidFill>
                <a:prstClr val="black"/>
              </a:solidFill>
            </a:endParaRPr>
          </a:p>
        </p:txBody>
      </p:sp>
    </p:spTree>
    <p:extLst>
      <p:ext uri="{BB962C8B-B14F-4D97-AF65-F5344CB8AC3E}">
        <p14:creationId xmlns:p14="http://schemas.microsoft.com/office/powerpoint/2010/main" val="283429654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 y="0"/>
            <a:ext cx="8915400" cy="914400"/>
          </a:xfrm>
        </p:spPr>
        <p:txBody>
          <a:bodyPr/>
          <a:lstStyle/>
          <a:p>
            <a:pPr eaLnBrk="1" hangingPunct="1"/>
            <a:r>
              <a:rPr lang="en-US" sz="3600" b="1" dirty="0" smtClean="0">
                <a:solidFill>
                  <a:srgbClr val="006600"/>
                </a:solidFill>
                <a:cs typeface="Arial" charset="0"/>
              </a:rPr>
              <a:t>GEF’s Unique Value for Climate Financing</a:t>
            </a:r>
          </a:p>
        </p:txBody>
      </p:sp>
      <p:sp>
        <p:nvSpPr>
          <p:cNvPr id="7171" name="TextBox 48"/>
          <p:cNvSpPr txBox="1">
            <a:spLocks noChangeArrowheads="1"/>
          </p:cNvSpPr>
          <p:nvPr/>
        </p:nvSpPr>
        <p:spPr bwMode="auto">
          <a:xfrm>
            <a:off x="225425" y="838200"/>
            <a:ext cx="8534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a:solidFill>
                <a:srgbClr val="000000"/>
              </a:solidFill>
            </a:endParaRPr>
          </a:p>
        </p:txBody>
      </p:sp>
      <p:graphicFrame>
        <p:nvGraphicFramePr>
          <p:cNvPr id="2" name="Diagram 1"/>
          <p:cNvGraphicFramePr/>
          <p:nvPr>
            <p:extLst>
              <p:ext uri="{D42A27DB-BD31-4B8C-83A1-F6EECF244321}">
                <p14:modId xmlns:p14="http://schemas.microsoft.com/office/powerpoint/2010/main" val="1351552008"/>
              </p:ext>
            </p:extLst>
          </p:nvPr>
        </p:nvGraphicFramePr>
        <p:xfrm>
          <a:off x="837210" y="762000"/>
          <a:ext cx="8302625"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76200" y="2133600"/>
            <a:ext cx="2895600" cy="2133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en-US" dirty="0" smtClean="0">
                <a:solidFill>
                  <a:srgbClr val="000000"/>
                </a:solidFill>
                <a:cs typeface="Arial" pitchFamily="34" charset="0"/>
                <a:sym typeface="Wingdings" pitchFamily="2" charset="2"/>
              </a:rPr>
              <a:t>Assisting </a:t>
            </a:r>
            <a:r>
              <a:rPr lang="en-US" dirty="0" smtClean="0">
                <a:solidFill>
                  <a:srgbClr val="000000"/>
                </a:solidFill>
                <a:cs typeface="Arial" pitchFamily="34" charset="0"/>
              </a:rPr>
              <a:t>recipient countries </a:t>
            </a:r>
            <a:r>
              <a:rPr lang="en-US" u="sng" dirty="0" smtClean="0">
                <a:solidFill>
                  <a:srgbClr val="000099"/>
                </a:solidFill>
                <a:cs typeface="Arial" pitchFamily="34" charset="0"/>
              </a:rPr>
              <a:t>prepare for  new climate regime</a:t>
            </a:r>
            <a:r>
              <a:rPr lang="en-US" dirty="0" smtClean="0">
                <a:solidFill>
                  <a:srgbClr val="000000"/>
                </a:solidFill>
                <a:cs typeface="Arial" pitchFamily="34" charset="0"/>
              </a:rPr>
              <a:t> under UNFCCC that seeks commitments to emission reduction at universal level</a:t>
            </a:r>
            <a:endParaRPr lang="es-CO" dirty="0">
              <a:solidFill>
                <a:srgbClr val="000000"/>
              </a:solidFill>
              <a:cs typeface="Arial" pitchFamily="34" charset="0"/>
            </a:endParaRPr>
          </a:p>
        </p:txBody>
      </p:sp>
    </p:spTree>
    <p:extLst>
      <p:ext uri="{BB962C8B-B14F-4D97-AF65-F5344CB8AC3E}">
        <p14:creationId xmlns:p14="http://schemas.microsoft.com/office/powerpoint/2010/main" val="2294880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639762"/>
          </a:xfrm>
        </p:spPr>
        <p:txBody>
          <a:bodyPr/>
          <a:lstStyle/>
          <a:p>
            <a:r>
              <a:rPr lang="en-US" sz="3600" b="1" dirty="0" smtClean="0">
                <a:solidFill>
                  <a:srgbClr val="006600"/>
                </a:solidFill>
                <a:cs typeface="Arial" pitchFamily="34" charset="0"/>
              </a:rPr>
              <a:t>Proposed GEF-6 CCM Strategy</a:t>
            </a:r>
            <a:endParaRPr lang="en-US" sz="3600" b="1" dirty="0">
              <a:solidFill>
                <a:srgbClr val="006600"/>
              </a:solidFill>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5601033"/>
              </p:ext>
            </p:extLst>
          </p:nvPr>
        </p:nvGraphicFramePr>
        <p:xfrm>
          <a:off x="76200" y="750125"/>
          <a:ext cx="7467600" cy="603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7010400" y="1371600"/>
            <a:ext cx="2133600" cy="4401205"/>
          </a:xfrm>
          <a:prstGeom prst="rect">
            <a:avLst/>
          </a:prstGeom>
          <a:noFill/>
        </p:spPr>
        <p:txBody>
          <a:bodyPr wrap="square" rtlCol="0" anchor="ctr">
            <a:spAutoFit/>
          </a:bodyPr>
          <a:lstStyle/>
          <a:p>
            <a:pPr algn="ctr"/>
            <a:r>
              <a:rPr lang="en-US" sz="2000" b="1" dirty="0" smtClean="0">
                <a:solidFill>
                  <a:srgbClr val="006600"/>
                </a:solidFill>
                <a:latin typeface="+mn-lt"/>
              </a:rPr>
              <a:t>Goal: </a:t>
            </a:r>
          </a:p>
          <a:p>
            <a:pPr algn="ctr"/>
            <a:r>
              <a:rPr lang="en-US" sz="2000" dirty="0" smtClean="0">
                <a:latin typeface="+mn-lt"/>
              </a:rPr>
              <a:t>To support developing countries and economies in transition </a:t>
            </a:r>
          </a:p>
          <a:p>
            <a:pPr algn="ctr"/>
            <a:r>
              <a:rPr lang="en-US" sz="2000" dirty="0" smtClean="0">
                <a:latin typeface="+mn-lt"/>
              </a:rPr>
              <a:t>in</a:t>
            </a:r>
          </a:p>
          <a:p>
            <a:pPr algn="ctr"/>
            <a:r>
              <a:rPr lang="en-US" sz="2000" dirty="0" smtClean="0">
                <a:latin typeface="+mn-lt"/>
              </a:rPr>
              <a:t>achieving transformational change </a:t>
            </a:r>
          </a:p>
          <a:p>
            <a:pPr algn="ctr"/>
            <a:r>
              <a:rPr lang="en-US" sz="2000" dirty="0" smtClean="0">
                <a:latin typeface="+mn-lt"/>
              </a:rPr>
              <a:t>towards development with low carbon emissions </a:t>
            </a:r>
          </a:p>
        </p:txBody>
      </p:sp>
    </p:spTree>
    <p:extLst>
      <p:ext uri="{BB962C8B-B14F-4D97-AF65-F5344CB8AC3E}">
        <p14:creationId xmlns:p14="http://schemas.microsoft.com/office/powerpoint/2010/main" val="39046606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a:xfrm>
            <a:off x="76200" y="76200"/>
            <a:ext cx="8915400" cy="914400"/>
          </a:xfrm>
        </p:spPr>
        <p:txBody>
          <a:bodyPr/>
          <a:lstStyle/>
          <a:p>
            <a:pPr eaLnBrk="1" hangingPunct="1"/>
            <a:r>
              <a:rPr lang="es-CO" sz="2400" b="1" dirty="0" err="1">
                <a:solidFill>
                  <a:srgbClr val="006600"/>
                </a:solidFill>
              </a:rPr>
              <a:t>Objective</a:t>
            </a:r>
            <a:r>
              <a:rPr lang="es-CO" sz="2400" b="1" dirty="0">
                <a:solidFill>
                  <a:srgbClr val="006600"/>
                </a:solidFill>
              </a:rPr>
              <a:t> 1 - </a:t>
            </a:r>
            <a:r>
              <a:rPr lang="en-US" sz="2400" b="1" dirty="0">
                <a:solidFill>
                  <a:srgbClr val="006600"/>
                </a:solidFill>
              </a:rPr>
              <a:t>Promote Innovation and </a:t>
            </a:r>
            <a:r>
              <a:rPr lang="en-US" sz="2400" b="1" dirty="0" smtClean="0">
                <a:solidFill>
                  <a:srgbClr val="006600"/>
                </a:solidFill>
              </a:rPr>
              <a:t>Technology</a:t>
            </a:r>
            <a:br>
              <a:rPr lang="en-US" sz="2400" b="1" dirty="0" smtClean="0">
                <a:solidFill>
                  <a:srgbClr val="006600"/>
                </a:solidFill>
              </a:rPr>
            </a:br>
            <a:r>
              <a:rPr lang="en-US" sz="2400" b="1" dirty="0" smtClean="0">
                <a:solidFill>
                  <a:srgbClr val="006600"/>
                </a:solidFill>
              </a:rPr>
              <a:t> Transfer</a:t>
            </a:r>
            <a:endParaRPr lang="es-CO" sz="2400" b="1" dirty="0" smtClean="0">
              <a:solidFill>
                <a:srgbClr val="006600"/>
              </a:solidFill>
            </a:endParaRPr>
          </a:p>
        </p:txBody>
      </p:sp>
      <p:sp>
        <p:nvSpPr>
          <p:cNvPr id="5123" name="TextBox 48"/>
          <p:cNvSpPr txBox="1">
            <a:spLocks noChangeArrowheads="1"/>
          </p:cNvSpPr>
          <p:nvPr/>
        </p:nvSpPr>
        <p:spPr bwMode="auto">
          <a:xfrm>
            <a:off x="225425" y="838200"/>
            <a:ext cx="8534400" cy="440120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endParaRPr lang="en-US" sz="2000" u="sng" dirty="0" smtClean="0">
              <a:solidFill>
                <a:prstClr val="black"/>
              </a:solidFill>
            </a:endParaRPr>
          </a:p>
          <a:p>
            <a:pPr eaLnBrk="1" fontAlgn="auto" hangingPunct="1">
              <a:spcBef>
                <a:spcPts val="0"/>
              </a:spcBef>
              <a:spcAft>
                <a:spcPts val="0"/>
              </a:spcAft>
              <a:defRPr/>
            </a:pPr>
            <a:r>
              <a:rPr lang="en-US" sz="2000" u="sng" dirty="0" smtClean="0">
                <a:solidFill>
                  <a:prstClr val="black"/>
                </a:solidFill>
              </a:rPr>
              <a:t>Program </a:t>
            </a:r>
            <a:r>
              <a:rPr lang="en-US" sz="2000" u="sng" dirty="0">
                <a:solidFill>
                  <a:prstClr val="black"/>
                </a:solidFill>
              </a:rPr>
              <a:t>1</a:t>
            </a:r>
            <a:r>
              <a:rPr lang="en-US" sz="2000" dirty="0">
                <a:solidFill>
                  <a:prstClr val="black"/>
                </a:solidFill>
              </a:rPr>
              <a:t>: Promote the timely development, demonstration, and financing of low-carbon technologies and mitigation options</a:t>
            </a:r>
          </a:p>
          <a:p>
            <a:pPr eaLnBrk="1" fontAlgn="auto" hangingPunct="1">
              <a:spcBef>
                <a:spcPts val="0"/>
              </a:spcBef>
              <a:spcAft>
                <a:spcPts val="0"/>
              </a:spcAft>
              <a:defRPr/>
            </a:pPr>
            <a:endParaRPr lang="en-US" sz="20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000" dirty="0">
                <a:solidFill>
                  <a:prstClr val="black"/>
                </a:solidFill>
              </a:rPr>
              <a:t>Focus on technologies which are not yet commercially available</a:t>
            </a:r>
          </a:p>
          <a:p>
            <a:pPr marL="342900" indent="-342900" eaLnBrk="1" fontAlgn="auto" hangingPunct="1">
              <a:spcBef>
                <a:spcPts val="0"/>
              </a:spcBef>
              <a:spcAft>
                <a:spcPts val="0"/>
              </a:spcAft>
              <a:buFont typeface="Arial" pitchFamily="34" charset="0"/>
              <a:buChar char="•"/>
              <a:defRPr/>
            </a:pPr>
            <a:endParaRPr lang="en-US" sz="20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000" dirty="0">
                <a:solidFill>
                  <a:prstClr val="black"/>
                </a:solidFill>
              </a:rPr>
              <a:t>Greater emphasis on the early stages of the innovation chain, where risk mitigation is more important</a:t>
            </a:r>
            <a:endParaRPr lang="es-ES" sz="2000" dirty="0">
              <a:solidFill>
                <a:prstClr val="black"/>
              </a:solidFill>
            </a:endParaRPr>
          </a:p>
          <a:p>
            <a:pPr marL="342900" indent="-342900" eaLnBrk="1" fontAlgn="auto" hangingPunct="1">
              <a:spcBef>
                <a:spcPts val="0"/>
              </a:spcBef>
              <a:spcAft>
                <a:spcPts val="0"/>
              </a:spcAft>
              <a:buFont typeface="Arial" pitchFamily="34" charset="0"/>
              <a:buChar char="•"/>
              <a:defRPr/>
            </a:pPr>
            <a:endParaRPr lang="es-ES" sz="20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000" dirty="0">
                <a:solidFill>
                  <a:prstClr val="black"/>
                </a:solidFill>
              </a:rPr>
              <a:t>Supports the creation of an enabling environment in terms of policies, mechanisms and regulations, as well as legal frameworks that facilitate the implementation of these technologies</a:t>
            </a:r>
            <a:endParaRPr lang="es-ES" sz="2000" dirty="0">
              <a:solidFill>
                <a:prstClr val="black"/>
              </a:solidFill>
            </a:endParaRPr>
          </a:p>
          <a:p>
            <a:pPr marL="342900" indent="-342900" eaLnBrk="1" fontAlgn="auto" hangingPunct="1">
              <a:spcBef>
                <a:spcPts val="0"/>
              </a:spcBef>
              <a:spcAft>
                <a:spcPts val="0"/>
              </a:spcAft>
              <a:buFont typeface="Arial" pitchFamily="34" charset="0"/>
              <a:buChar char="•"/>
              <a:defRPr/>
            </a:pPr>
            <a:endParaRPr lang="es-ES" sz="20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000" dirty="0">
                <a:solidFill>
                  <a:prstClr val="black"/>
                </a:solidFill>
              </a:rPr>
              <a:t>Once tested, we will seek and increase in scale</a:t>
            </a:r>
            <a:endParaRPr lang="es-ES" sz="2000" dirty="0">
              <a:solidFill>
                <a:prstClr val="black"/>
              </a:solidFill>
            </a:endParaRPr>
          </a:p>
        </p:txBody>
      </p:sp>
    </p:spTree>
    <p:extLst>
      <p:ext uri="{BB962C8B-B14F-4D97-AF65-F5344CB8AC3E}">
        <p14:creationId xmlns:p14="http://schemas.microsoft.com/office/powerpoint/2010/main" val="77638076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76200" y="76200"/>
            <a:ext cx="8915400" cy="914400"/>
          </a:xfrm>
        </p:spPr>
        <p:txBody>
          <a:bodyPr/>
          <a:lstStyle/>
          <a:p>
            <a:pPr eaLnBrk="1" hangingPunct="1"/>
            <a:r>
              <a:rPr lang="en-US" sz="2400" b="1" dirty="0">
                <a:solidFill>
                  <a:srgbClr val="006600"/>
                </a:solidFill>
              </a:rPr>
              <a:t>Objective 1 - Promote Innovation and Technology </a:t>
            </a:r>
            <a:r>
              <a:rPr lang="en-US" sz="2400" b="1" dirty="0" smtClean="0">
                <a:solidFill>
                  <a:srgbClr val="006600"/>
                </a:solidFill>
              </a:rPr>
              <a:t/>
            </a:r>
            <a:br>
              <a:rPr lang="en-US" sz="2400" b="1" dirty="0" smtClean="0">
                <a:solidFill>
                  <a:srgbClr val="006600"/>
                </a:solidFill>
              </a:rPr>
            </a:br>
            <a:r>
              <a:rPr lang="en-US" sz="2400" b="1" dirty="0" smtClean="0">
                <a:solidFill>
                  <a:srgbClr val="006600"/>
                </a:solidFill>
              </a:rPr>
              <a:t>Transfer</a:t>
            </a:r>
            <a:endParaRPr lang="es-CO" sz="2400" b="1" dirty="0" smtClean="0">
              <a:solidFill>
                <a:srgbClr val="006600"/>
              </a:solidFill>
            </a:endParaRPr>
          </a:p>
        </p:txBody>
      </p:sp>
      <p:sp>
        <p:nvSpPr>
          <p:cNvPr id="5123" name="TextBox 48"/>
          <p:cNvSpPr txBox="1">
            <a:spLocks noChangeArrowheads="1"/>
          </p:cNvSpPr>
          <p:nvPr/>
        </p:nvSpPr>
        <p:spPr bwMode="auto">
          <a:xfrm>
            <a:off x="228600" y="1076325"/>
            <a:ext cx="8763000" cy="575542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s-CO" sz="2000" u="sng" dirty="0">
                <a:solidFill>
                  <a:prstClr val="black"/>
                </a:solidFill>
              </a:rPr>
              <a:t>Program 2</a:t>
            </a:r>
            <a:r>
              <a:rPr lang="es-CO" sz="2000" dirty="0">
                <a:solidFill>
                  <a:prstClr val="black"/>
                </a:solidFill>
              </a:rPr>
              <a:t>: </a:t>
            </a:r>
            <a:r>
              <a:rPr lang="en-US" sz="2000" dirty="0">
                <a:solidFill>
                  <a:prstClr val="black"/>
                </a:solidFill>
              </a:rPr>
              <a:t>Develop and demonstrate innovative policy packages and market initiatives to foster a new range of mitigation actions</a:t>
            </a:r>
            <a:endParaRPr lang="es-CO" sz="2000" dirty="0">
              <a:solidFill>
                <a:prstClr val="black"/>
              </a:solidFill>
            </a:endParaRPr>
          </a:p>
          <a:p>
            <a:pPr eaLnBrk="1" fontAlgn="auto" hangingPunct="1">
              <a:spcBef>
                <a:spcPts val="0"/>
              </a:spcBef>
              <a:spcAft>
                <a:spcPts val="0"/>
              </a:spcAft>
              <a:defRPr/>
            </a:pPr>
            <a:endParaRPr lang="es-CO" sz="20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000" dirty="0"/>
              <a:t>Particularly supports countries that seek to mitigate the generation of carbon emissions in their policy frameworks that are consistent with the results of their national communications, BUR and other reports.</a:t>
            </a:r>
          </a:p>
          <a:p>
            <a:pPr marL="342900" indent="-342900" eaLnBrk="1" fontAlgn="auto" hangingPunct="1">
              <a:spcBef>
                <a:spcPts val="0"/>
              </a:spcBef>
              <a:spcAft>
                <a:spcPts val="0"/>
              </a:spcAft>
              <a:buFont typeface="Arial" pitchFamily="34" charset="0"/>
              <a:buChar char="•"/>
              <a:defRPr/>
            </a:pPr>
            <a:endParaRPr lang="en-US" sz="2000" dirty="0">
              <a:solidFill>
                <a:srgbClr val="FF0000"/>
              </a:solidFill>
            </a:endParaRPr>
          </a:p>
          <a:p>
            <a:pPr marL="342900" indent="-342900" eaLnBrk="1" fontAlgn="auto" hangingPunct="1">
              <a:spcBef>
                <a:spcPts val="0"/>
              </a:spcBef>
              <a:spcAft>
                <a:spcPts val="0"/>
              </a:spcAft>
              <a:buFont typeface="Arial" pitchFamily="34" charset="0"/>
              <a:buChar char="•"/>
              <a:defRPr/>
            </a:pPr>
            <a:r>
              <a:rPr lang="en-US" sz="2000" dirty="0"/>
              <a:t>Offer countries the possibility to test innovative incentives for of emission reductions (direct payment, carbon tax, use of non-grant instruments, private sector investment).</a:t>
            </a:r>
          </a:p>
          <a:p>
            <a:pPr marL="342900" indent="-342900" eaLnBrk="1" fontAlgn="auto" hangingPunct="1">
              <a:spcBef>
                <a:spcPts val="0"/>
              </a:spcBef>
              <a:spcAft>
                <a:spcPts val="0"/>
              </a:spcAft>
              <a:buFont typeface="Arial" pitchFamily="34" charset="0"/>
              <a:buChar char="•"/>
              <a:defRPr/>
            </a:pPr>
            <a:endParaRPr lang="en-US" sz="2000" dirty="0"/>
          </a:p>
          <a:p>
            <a:pPr marL="342900" indent="-342900" eaLnBrk="1" fontAlgn="auto" hangingPunct="1">
              <a:spcBef>
                <a:spcPts val="0"/>
              </a:spcBef>
              <a:spcAft>
                <a:spcPts val="0"/>
              </a:spcAft>
              <a:buFont typeface="Arial" pitchFamily="34" charset="0"/>
              <a:buChar char="•"/>
              <a:defRPr/>
            </a:pPr>
            <a:r>
              <a:rPr lang="en-US" sz="2000" dirty="0"/>
              <a:t>Support financial risk assessment in carbon markets</a:t>
            </a:r>
          </a:p>
          <a:p>
            <a:pPr marL="342900" indent="-342900" eaLnBrk="1" fontAlgn="auto" hangingPunct="1">
              <a:spcBef>
                <a:spcPts val="0"/>
              </a:spcBef>
              <a:spcAft>
                <a:spcPts val="0"/>
              </a:spcAft>
              <a:buFont typeface="Arial" pitchFamily="34" charset="0"/>
              <a:buChar char="•"/>
              <a:defRPr/>
            </a:pPr>
            <a:endParaRPr lang="en-US" sz="2000" dirty="0">
              <a:solidFill>
                <a:srgbClr val="FF0000"/>
              </a:solidFill>
            </a:endParaRPr>
          </a:p>
          <a:p>
            <a:pPr marL="342900" indent="-342900" eaLnBrk="1" fontAlgn="auto" hangingPunct="1">
              <a:spcBef>
                <a:spcPts val="0"/>
              </a:spcBef>
              <a:spcAft>
                <a:spcPts val="0"/>
              </a:spcAft>
              <a:buFont typeface="Arial" pitchFamily="34" charset="0"/>
              <a:buChar char="•"/>
              <a:defRPr/>
            </a:pPr>
            <a:r>
              <a:rPr lang="en-US" sz="2000" dirty="0"/>
              <a:t>Incentives programs or sectors that have been identified by a country, for example, limiting GHG emissions</a:t>
            </a:r>
            <a:endParaRPr lang="es-ES" sz="2000" dirty="0">
              <a:solidFill>
                <a:srgbClr val="FF0000"/>
              </a:solidFill>
            </a:endParaRPr>
          </a:p>
          <a:p>
            <a:pPr eaLnBrk="1" fontAlgn="auto" hangingPunct="1">
              <a:spcBef>
                <a:spcPts val="0"/>
              </a:spcBef>
              <a:spcAft>
                <a:spcPts val="0"/>
              </a:spcAft>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76200" y="0"/>
            <a:ext cx="8915400" cy="914400"/>
          </a:xfrm>
        </p:spPr>
        <p:txBody>
          <a:bodyPr/>
          <a:lstStyle/>
          <a:p>
            <a:pPr eaLnBrk="1" hangingPunct="1"/>
            <a:r>
              <a:rPr lang="es-CO" sz="2400" b="1" dirty="0" err="1">
                <a:solidFill>
                  <a:srgbClr val="006600"/>
                </a:solidFill>
              </a:rPr>
              <a:t>Objective</a:t>
            </a:r>
            <a:r>
              <a:rPr lang="es-CO" sz="2400" b="1" dirty="0">
                <a:solidFill>
                  <a:srgbClr val="006600"/>
                </a:solidFill>
              </a:rPr>
              <a:t> 2 – </a:t>
            </a:r>
            <a:r>
              <a:rPr lang="en-US" sz="2400" b="1" dirty="0">
                <a:solidFill>
                  <a:srgbClr val="006600"/>
                </a:solidFill>
              </a:rPr>
              <a:t>Demonstrate systemic impacts of mitigation options</a:t>
            </a:r>
            <a:endParaRPr lang="es-CO" sz="2400" b="1" dirty="0" smtClean="0">
              <a:solidFill>
                <a:srgbClr val="006600"/>
              </a:solidFill>
            </a:endParaRPr>
          </a:p>
        </p:txBody>
      </p:sp>
      <p:sp>
        <p:nvSpPr>
          <p:cNvPr id="5123" name="TextBox 48"/>
          <p:cNvSpPr txBox="1">
            <a:spLocks noChangeArrowheads="1"/>
          </p:cNvSpPr>
          <p:nvPr/>
        </p:nvSpPr>
        <p:spPr bwMode="auto">
          <a:xfrm>
            <a:off x="370367" y="914400"/>
            <a:ext cx="8763000" cy="587853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200" u="sng" dirty="0">
                <a:solidFill>
                  <a:prstClr val="black"/>
                </a:solidFill>
              </a:rPr>
              <a:t>Program 1</a:t>
            </a:r>
            <a:r>
              <a:rPr lang="en-US" sz="2200" dirty="0">
                <a:solidFill>
                  <a:prstClr val="black"/>
                </a:solidFill>
              </a:rPr>
              <a:t>: Promote integrated low-carbon urban systems</a:t>
            </a:r>
          </a:p>
          <a:p>
            <a:pPr eaLnBrk="1" fontAlgn="auto" hangingPunct="1">
              <a:spcBef>
                <a:spcPts val="0"/>
              </a:spcBef>
              <a:spcAft>
                <a:spcPts val="0"/>
              </a:spcAft>
              <a:defRPr/>
            </a:pPr>
            <a:endParaRPr lang="en-US" sz="22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rPr>
              <a:t>Support the GEF-6 Sustainable Cities signature initiative.</a:t>
            </a:r>
          </a:p>
          <a:p>
            <a:pPr marL="342900" indent="-342900" eaLnBrk="1" fontAlgn="auto" hangingPunct="1">
              <a:spcBef>
                <a:spcPts val="0"/>
              </a:spcBef>
              <a:spcAft>
                <a:spcPts val="0"/>
              </a:spcAft>
              <a:buFont typeface="Arial" pitchFamily="34" charset="0"/>
              <a:buChar char="•"/>
              <a:defRPr/>
            </a:pPr>
            <a:endParaRPr lang="en-US" sz="22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rPr>
              <a:t>Focus on urban projects with significant climate change mitigation potential, to help cities shift towards low-carbon urban development</a:t>
            </a:r>
          </a:p>
          <a:p>
            <a:pPr marL="342900" indent="-342900" eaLnBrk="1" fontAlgn="auto" hangingPunct="1">
              <a:spcBef>
                <a:spcPts val="0"/>
              </a:spcBef>
              <a:spcAft>
                <a:spcPts val="0"/>
              </a:spcAft>
              <a:buFont typeface="Arial" pitchFamily="34" charset="0"/>
              <a:buChar char="•"/>
              <a:defRPr/>
            </a:pPr>
            <a:endParaRPr lang="en-US" sz="2200" dirty="0"/>
          </a:p>
          <a:p>
            <a:pPr marL="342900" indent="-342900" eaLnBrk="1" fontAlgn="auto" hangingPunct="1">
              <a:spcBef>
                <a:spcPts val="0"/>
              </a:spcBef>
              <a:spcAft>
                <a:spcPts val="0"/>
              </a:spcAft>
              <a:buFont typeface="Arial" pitchFamily="34" charset="0"/>
              <a:buChar char="•"/>
              <a:defRPr/>
            </a:pPr>
            <a:r>
              <a:rPr lang="en-US" sz="2200" dirty="0"/>
              <a:t>Promote sustainable production and consumption practices to de-couple urban growth and resource use (reduce use of POPs, methane emissions, mercury, lead, and e-waste)</a:t>
            </a:r>
            <a:endParaRPr lang="en-US" sz="2200" dirty="0">
              <a:solidFill>
                <a:srgbClr val="FF0000"/>
              </a:solidFill>
            </a:endParaRPr>
          </a:p>
          <a:p>
            <a:pPr marL="342900" indent="-342900" eaLnBrk="1" fontAlgn="auto" hangingPunct="1">
              <a:spcBef>
                <a:spcPts val="0"/>
              </a:spcBef>
              <a:spcAft>
                <a:spcPts val="0"/>
              </a:spcAft>
              <a:buFont typeface="Arial" pitchFamily="34" charset="0"/>
              <a:buChar char="•"/>
              <a:defRPr/>
            </a:pPr>
            <a:endParaRPr lang="en-US" sz="2200" dirty="0">
              <a:solidFill>
                <a:prstClr val="black"/>
              </a:solidFill>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rPr>
              <a:t>Support sustainable transport infrastructure and systems</a:t>
            </a: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76200" y="0"/>
            <a:ext cx="8915400" cy="914400"/>
          </a:xfrm>
        </p:spPr>
        <p:txBody>
          <a:bodyPr/>
          <a:lstStyle/>
          <a:p>
            <a:pPr eaLnBrk="1" hangingPunct="1"/>
            <a:r>
              <a:rPr lang="en-US" sz="3200" b="1" dirty="0">
                <a:solidFill>
                  <a:srgbClr val="006600"/>
                </a:solidFill>
              </a:rPr>
              <a:t>Objective 2 – Demonstrate systemic impacts of mitigation options</a:t>
            </a:r>
            <a:endParaRPr lang="es-CO" sz="3200" b="1" dirty="0" smtClean="0">
              <a:solidFill>
                <a:srgbClr val="006600"/>
              </a:solidFill>
            </a:endParaRPr>
          </a:p>
        </p:txBody>
      </p:sp>
      <p:sp>
        <p:nvSpPr>
          <p:cNvPr id="5123" name="TextBox 48"/>
          <p:cNvSpPr txBox="1">
            <a:spLocks noChangeArrowheads="1"/>
          </p:cNvSpPr>
          <p:nvPr/>
        </p:nvSpPr>
        <p:spPr bwMode="auto">
          <a:xfrm>
            <a:off x="356191" y="990600"/>
            <a:ext cx="8763000" cy="446276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000" u="sng" dirty="0">
                <a:solidFill>
                  <a:prstClr val="black"/>
                </a:solidFill>
              </a:rPr>
              <a:t>Program 2</a:t>
            </a:r>
            <a:r>
              <a:rPr lang="en-US" sz="2000" dirty="0">
                <a:solidFill>
                  <a:prstClr val="black"/>
                </a:solidFill>
              </a:rPr>
              <a:t>: Promote Conservation and Enhancement of Carbon Stocks in Forest, and other Land-Use, and Support Climate Smart Agriculture </a:t>
            </a:r>
          </a:p>
          <a:p>
            <a:pPr eaLnBrk="1" fontAlgn="auto" hangingPunct="1">
              <a:spcBef>
                <a:spcPts val="0"/>
              </a:spcBef>
              <a:spcAft>
                <a:spcPts val="0"/>
              </a:spcAft>
              <a:defRPr/>
            </a:pPr>
            <a:endParaRPr lang="en-US" sz="2000" dirty="0"/>
          </a:p>
          <a:p>
            <a:pPr marL="342900" indent="-342900" eaLnBrk="1" fontAlgn="auto" hangingPunct="1">
              <a:spcBef>
                <a:spcPts val="0"/>
              </a:spcBef>
              <a:spcAft>
                <a:spcPts val="0"/>
              </a:spcAft>
              <a:buFont typeface="Arial" pitchFamily="34" charset="0"/>
              <a:buChar char="•"/>
              <a:defRPr/>
            </a:pPr>
            <a:r>
              <a:rPr lang="en-US" sz="2000" dirty="0"/>
              <a:t>Support land use, forestry and agriculture projects that significantly mitigate climate change (including management practices by local communities)</a:t>
            </a:r>
          </a:p>
          <a:p>
            <a:pPr marL="342900" indent="-342900" eaLnBrk="1" fontAlgn="auto" hangingPunct="1">
              <a:spcBef>
                <a:spcPts val="0"/>
              </a:spcBef>
              <a:spcAft>
                <a:spcPts val="0"/>
              </a:spcAft>
              <a:buFont typeface="Arial" pitchFamily="34" charset="0"/>
              <a:buChar char="•"/>
              <a:defRPr/>
            </a:pPr>
            <a:endParaRPr lang="en-US" sz="2000" dirty="0"/>
          </a:p>
          <a:p>
            <a:pPr marL="342900" indent="-342900" eaLnBrk="1" fontAlgn="auto" hangingPunct="1">
              <a:spcBef>
                <a:spcPts val="0"/>
              </a:spcBef>
              <a:spcAft>
                <a:spcPts val="0"/>
              </a:spcAft>
              <a:buFont typeface="Arial" pitchFamily="34" charset="0"/>
              <a:buChar char="•"/>
              <a:defRPr/>
            </a:pPr>
            <a:r>
              <a:rPr lang="en-US" sz="2000" dirty="0"/>
              <a:t>Continue to reduce CO2 emissions and CO2 sequestration from the agriculture and forestry sectors. Include activities targeting the CH4 and N2O emissions.</a:t>
            </a:r>
          </a:p>
          <a:p>
            <a:pPr marL="342900" indent="-342900" eaLnBrk="1" fontAlgn="auto" hangingPunct="1">
              <a:spcBef>
                <a:spcPts val="0"/>
              </a:spcBef>
              <a:spcAft>
                <a:spcPts val="0"/>
              </a:spcAft>
              <a:buFont typeface="Arial" pitchFamily="34" charset="0"/>
              <a:buChar char="•"/>
              <a:defRPr/>
            </a:pPr>
            <a:endParaRPr lang="en-US" sz="2000" dirty="0"/>
          </a:p>
          <a:p>
            <a:pPr marL="342900" indent="-342900" eaLnBrk="1" fontAlgn="auto" hangingPunct="1">
              <a:spcBef>
                <a:spcPts val="0"/>
              </a:spcBef>
              <a:spcAft>
                <a:spcPts val="0"/>
              </a:spcAft>
              <a:buFont typeface="Arial" pitchFamily="34" charset="0"/>
              <a:buChar char="•"/>
              <a:defRPr/>
            </a:pPr>
            <a:r>
              <a:rPr lang="en-US" sz="2000" dirty="0"/>
              <a:t>Focus on forest-agriculture / livestock-agriculture because agriculture / livestock are the greatest drivers of deforestation globally</a:t>
            </a: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117475" y="0"/>
            <a:ext cx="8915400" cy="914400"/>
          </a:xfrm>
        </p:spPr>
        <p:txBody>
          <a:bodyPr/>
          <a:lstStyle/>
          <a:p>
            <a:pPr eaLnBrk="1" hangingPunct="1"/>
            <a:r>
              <a:rPr lang="es-CO" sz="2400" b="1" dirty="0" smtClean="0">
                <a:solidFill>
                  <a:srgbClr val="006600"/>
                </a:solidFill>
              </a:rPr>
              <a:t/>
            </a:r>
            <a:br>
              <a:rPr lang="es-CO" sz="2400" b="1" dirty="0" smtClean="0">
                <a:solidFill>
                  <a:srgbClr val="006600"/>
                </a:solidFill>
              </a:rPr>
            </a:br>
            <a:r>
              <a:rPr lang="es-CO" sz="2400" b="1" dirty="0" err="1" smtClean="0">
                <a:solidFill>
                  <a:srgbClr val="006600"/>
                </a:solidFill>
              </a:rPr>
              <a:t>Objective</a:t>
            </a:r>
            <a:r>
              <a:rPr lang="es-CO" sz="2400" b="1" dirty="0" smtClean="0">
                <a:solidFill>
                  <a:srgbClr val="006600"/>
                </a:solidFill>
              </a:rPr>
              <a:t> </a:t>
            </a:r>
            <a:r>
              <a:rPr lang="es-CO" sz="2400" b="1" dirty="0">
                <a:solidFill>
                  <a:srgbClr val="006600"/>
                </a:solidFill>
              </a:rPr>
              <a:t>3 – </a:t>
            </a:r>
            <a:r>
              <a:rPr lang="en-US" sz="2400" b="1" dirty="0">
                <a:solidFill>
                  <a:srgbClr val="006600"/>
                </a:solidFill>
              </a:rPr>
              <a:t>Foster enabling conditions to </a:t>
            </a:r>
            <a:r>
              <a:rPr lang="en-US" sz="2400" b="1" dirty="0" smtClean="0">
                <a:solidFill>
                  <a:srgbClr val="006600"/>
                </a:solidFill>
              </a:rPr>
              <a:t>mainstream</a:t>
            </a:r>
            <a:br>
              <a:rPr lang="en-US" sz="2400" b="1" dirty="0" smtClean="0">
                <a:solidFill>
                  <a:srgbClr val="006600"/>
                </a:solidFill>
              </a:rPr>
            </a:br>
            <a:r>
              <a:rPr lang="en-US" sz="2400" b="1" dirty="0" smtClean="0">
                <a:solidFill>
                  <a:srgbClr val="006600"/>
                </a:solidFill>
              </a:rPr>
              <a:t> </a:t>
            </a:r>
            <a:r>
              <a:rPr lang="en-US" sz="2400" b="1" dirty="0">
                <a:solidFill>
                  <a:srgbClr val="006600"/>
                </a:solidFill>
              </a:rPr>
              <a:t>mitigation concerns</a:t>
            </a:r>
            <a:r>
              <a:rPr lang="es-ES" sz="2400" b="1" dirty="0">
                <a:solidFill>
                  <a:srgbClr val="006600"/>
                </a:solidFill>
              </a:rPr>
              <a:t/>
            </a:r>
            <a:br>
              <a:rPr lang="es-ES" sz="2400" b="1" dirty="0">
                <a:solidFill>
                  <a:srgbClr val="006600"/>
                </a:solidFill>
              </a:rPr>
            </a:br>
            <a:endParaRPr lang="es-CO" sz="2400" b="1" dirty="0" smtClean="0">
              <a:solidFill>
                <a:srgbClr val="006600"/>
              </a:solidFill>
            </a:endParaRPr>
          </a:p>
        </p:txBody>
      </p:sp>
      <p:sp>
        <p:nvSpPr>
          <p:cNvPr id="5123" name="TextBox 48"/>
          <p:cNvSpPr txBox="1">
            <a:spLocks noChangeArrowheads="1"/>
          </p:cNvSpPr>
          <p:nvPr/>
        </p:nvSpPr>
        <p:spPr bwMode="auto">
          <a:xfrm>
            <a:off x="193675" y="914400"/>
            <a:ext cx="8763000" cy="461664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s-CO" sz="2400" u="sng" dirty="0">
                <a:solidFill>
                  <a:prstClr val="black"/>
                </a:solidFill>
              </a:rPr>
              <a:t>Program 1</a:t>
            </a:r>
            <a:r>
              <a:rPr lang="es-CO" sz="2400" dirty="0">
                <a:solidFill>
                  <a:prstClr val="black"/>
                </a:solidFill>
              </a:rPr>
              <a:t>: </a:t>
            </a:r>
            <a:r>
              <a:rPr lang="en-US" sz="2400" dirty="0">
                <a:solidFill>
                  <a:prstClr val="black"/>
                </a:solidFill>
              </a:rPr>
              <a:t>Integrate findings of Convention obligations and enabling activities into national planning processes and mitigation targets</a:t>
            </a:r>
            <a:endParaRPr lang="es-CO" sz="2400" u="sng" dirty="0">
              <a:solidFill>
                <a:prstClr val="black"/>
              </a:solidFill>
            </a:endParaRPr>
          </a:p>
          <a:p>
            <a:pPr eaLnBrk="1" fontAlgn="auto" hangingPunct="1">
              <a:spcBef>
                <a:spcPts val="0"/>
              </a:spcBef>
              <a:spcAft>
                <a:spcPts val="0"/>
              </a:spcAft>
              <a:defRPr/>
            </a:pPr>
            <a:endParaRPr lang="es-CO" sz="2400" dirty="0">
              <a:solidFill>
                <a:prstClr val="black"/>
              </a:solidFill>
            </a:endParaRPr>
          </a:p>
          <a:p>
            <a:pPr marL="342900" indent="-342900" eaLnBrk="1" fontAlgn="auto" hangingPunct="1">
              <a:spcBef>
                <a:spcPts val="0"/>
              </a:spcBef>
              <a:spcAft>
                <a:spcPts val="0"/>
              </a:spcAft>
              <a:buFont typeface="Arial" pitchFamily="34" charset="0"/>
              <a:buChar char="•"/>
              <a:defRPr/>
            </a:pPr>
            <a:r>
              <a:rPr lang="es-CO" sz="2200" dirty="0"/>
              <a:t>H</a:t>
            </a:r>
            <a:r>
              <a:rPr lang="en-US" sz="2200" dirty="0"/>
              <a:t>elp countries prepare National Communications, TNAs and BURs, as well as the implementation of </a:t>
            </a:r>
            <a:r>
              <a:rPr lang="es-CO" sz="2200" dirty="0" err="1"/>
              <a:t>NAMAs</a:t>
            </a:r>
            <a:endParaRPr lang="es-CO" sz="2200" dirty="0"/>
          </a:p>
          <a:p>
            <a:pPr marL="342900" indent="-342900" eaLnBrk="1" fontAlgn="auto" hangingPunct="1">
              <a:spcBef>
                <a:spcPts val="0"/>
              </a:spcBef>
              <a:spcAft>
                <a:spcPts val="0"/>
              </a:spcAft>
              <a:buFont typeface="Arial" pitchFamily="34" charset="0"/>
              <a:buChar char="•"/>
              <a:defRPr/>
            </a:pPr>
            <a:endParaRPr lang="es-CO" sz="2200" dirty="0"/>
          </a:p>
          <a:p>
            <a:pPr lvl="1" indent="0" eaLnBrk="1" fontAlgn="auto" hangingPunct="1">
              <a:spcBef>
                <a:spcPts val="0"/>
              </a:spcBef>
              <a:spcAft>
                <a:spcPts val="0"/>
              </a:spcAft>
              <a:defRPr/>
            </a:pPr>
            <a:r>
              <a:rPr lang="es-CO" dirty="0" err="1"/>
              <a:t>NAMAs</a:t>
            </a:r>
            <a:r>
              <a:rPr lang="es-CO" dirty="0"/>
              <a:t>: </a:t>
            </a:r>
            <a:r>
              <a:rPr lang="en-US" dirty="0"/>
              <a:t>They are a set of policies and actions that countries undertake to reduce greenhouse gas emissions. Different countries may take different nationally appropriate action on the basis of equity and in accordance with common but differentiated responsibilities and respective capabilities. It also emphasizes financial assistance from developed countries to developing countries to reduce emissions.</a:t>
            </a:r>
            <a:endParaRPr lang="es-CO" dirty="0"/>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4036</TotalTime>
  <Words>1323</Words>
  <Application>Microsoft Office PowerPoint</Application>
  <PresentationFormat>On-screen Show (4:3)</PresentationFormat>
  <Paragraphs>172</Paragraphs>
  <Slides>16</Slides>
  <Notes>13</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1_Office Theme</vt:lpstr>
      <vt:lpstr>PowerPoint Presentation</vt:lpstr>
      <vt:lpstr>GEF and the Conventions</vt:lpstr>
      <vt:lpstr>GEF’s Unique Value for Climate Financing</vt:lpstr>
      <vt:lpstr>Proposed GEF-6 CCM Strategy</vt:lpstr>
      <vt:lpstr>Objective 1 - Promote Innovation and Technology  Transfer</vt:lpstr>
      <vt:lpstr>Objective 1 - Promote Innovation and Technology  Transfer</vt:lpstr>
      <vt:lpstr>Objective 2 – Demonstrate systemic impacts of mitigation options</vt:lpstr>
      <vt:lpstr>Objective 2 – Demonstrate systemic impacts of mitigation options</vt:lpstr>
      <vt:lpstr> Objective 3 – Foster enabling conditions to mainstream  mitigation concerns </vt:lpstr>
      <vt:lpstr> How Will GEF-5 and GEF-6 Strategies Differ?</vt:lpstr>
      <vt:lpstr> GEF 6 Chemical and Waste Framework Goal: A significant reduction in the exposure of humans and the environment to hazardous chemicals and waste of global importance </vt:lpstr>
      <vt:lpstr>Chemicals and waste</vt:lpstr>
      <vt:lpstr> Objective 1: Promote the development of the enabling conditions, tools and environment to manage harmful chemicals and wastes </vt:lpstr>
      <vt:lpstr>Objective 2: Reduce the prevalence of harmful chemicals and waste</vt:lpstr>
      <vt:lpstr> Objective 3: Support LDCs and SIDS to take action on harmful chemicals and waste </vt:lpstr>
      <vt:lpstr> Objective 3: Support LDCs and SIDS to take action on harmful chemicals and waste</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Ibrahima Sow</cp:lastModifiedBy>
  <cp:revision>171</cp:revision>
  <cp:lastPrinted>2013-09-24T16:06:59Z</cp:lastPrinted>
  <dcterms:created xsi:type="dcterms:W3CDTF">2013-04-08T16:30:17Z</dcterms:created>
  <dcterms:modified xsi:type="dcterms:W3CDTF">2013-09-26T20:26:16Z</dcterms:modified>
</cp:coreProperties>
</file>