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69" r:id="rId2"/>
    <p:sldId id="312" r:id="rId3"/>
    <p:sldId id="313" r:id="rId4"/>
    <p:sldId id="314" r:id="rId5"/>
    <p:sldId id="306" r:id="rId6"/>
    <p:sldId id="307" r:id="rId7"/>
    <p:sldId id="308" r:id="rId8"/>
    <p:sldId id="309" r:id="rId9"/>
    <p:sldId id="310" r:id="rId10"/>
    <p:sldId id="316" r:id="rId11"/>
    <p:sldId id="324" r:id="rId12"/>
    <p:sldId id="319" r:id="rId13"/>
    <p:sldId id="320" r:id="rId14"/>
    <p:sldId id="321" r:id="rId15"/>
    <p:sldId id="322" r:id="rId16"/>
    <p:sldId id="302" r:id="rId17"/>
    <p:sldId id="303" r:id="rId18"/>
    <p:sldId id="304" r:id="rId19"/>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55" autoAdjust="0"/>
  </p:normalViewPr>
  <p:slideViewPr>
    <p:cSldViewPr>
      <p:cViewPr>
        <p:scale>
          <a:sx n="90" d="100"/>
          <a:sy n="90" d="100"/>
        </p:scale>
        <p:origin x="-2244" y="-3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91E06C-92C1-4178-8214-BA1595026DD1}" type="doc">
      <dgm:prSet loTypeId="urn:microsoft.com/office/officeart/2009/layout/CircleArrowProcess" loCatId="cycle" qsTypeId="urn:microsoft.com/office/officeart/2005/8/quickstyle/simple1" qsCatId="simple" csTypeId="urn:microsoft.com/office/officeart/2005/8/colors/colorful3" csCatId="colorful" phldr="1"/>
      <dgm:spPr/>
      <dgm:t>
        <a:bodyPr/>
        <a:lstStyle/>
        <a:p>
          <a:endParaRPr lang="en-US"/>
        </a:p>
      </dgm:t>
    </dgm:pt>
    <dgm:pt modelId="{36773350-2664-4200-8A06-9D19B336DAD4}">
      <dgm:prSet phldrT="[Text]" custT="1"/>
      <dgm:spPr/>
      <dgm:t>
        <a:bodyPr/>
        <a:lstStyle/>
        <a:p>
          <a:r>
            <a:rPr lang="en-US" sz="2400" dirty="0" smtClean="0"/>
            <a:t>1. Facilitating innovation &amp; technology transfer</a:t>
          </a:r>
          <a:endParaRPr lang="en-US" sz="2400" dirty="0"/>
        </a:p>
      </dgm:t>
    </dgm:pt>
    <dgm:pt modelId="{3D12B6CB-2B0F-40F9-BE83-456F8598B52B}" type="parTrans" cxnId="{095CDB0F-25A1-4329-B60A-51E8C09304BC}">
      <dgm:prSet/>
      <dgm:spPr/>
      <dgm:t>
        <a:bodyPr/>
        <a:lstStyle/>
        <a:p>
          <a:endParaRPr lang="en-US"/>
        </a:p>
      </dgm:t>
    </dgm:pt>
    <dgm:pt modelId="{F18D094F-2F7F-4FB0-9C7A-EE46D71FA4B0}" type="sibTrans" cxnId="{095CDB0F-25A1-4329-B60A-51E8C09304BC}">
      <dgm:prSet/>
      <dgm:spPr/>
      <dgm:t>
        <a:bodyPr/>
        <a:lstStyle/>
        <a:p>
          <a:endParaRPr lang="en-US"/>
        </a:p>
      </dgm:t>
    </dgm:pt>
    <dgm:pt modelId="{E78AFEA7-8A11-492A-81F3-68E4C93A9DE7}">
      <dgm:prSet phldrT="[Text]" custT="1"/>
      <dgm:spPr/>
      <dgm:t>
        <a:bodyPr/>
        <a:lstStyle/>
        <a:p>
          <a:r>
            <a:rPr lang="en-US" sz="2400" dirty="0" smtClean="0"/>
            <a:t>2. Catalyzing systemic impacts through synergistic multi-focal initiatives</a:t>
          </a:r>
          <a:endParaRPr lang="en-US" sz="2400" dirty="0"/>
        </a:p>
      </dgm:t>
    </dgm:pt>
    <dgm:pt modelId="{D751C209-5851-429C-A6A3-20C2DEECBA92}" type="parTrans" cxnId="{CED3A653-E19E-4527-A9CC-54E41285C655}">
      <dgm:prSet/>
      <dgm:spPr/>
      <dgm:t>
        <a:bodyPr/>
        <a:lstStyle/>
        <a:p>
          <a:endParaRPr lang="en-US"/>
        </a:p>
      </dgm:t>
    </dgm:pt>
    <dgm:pt modelId="{090B8515-33C6-466B-8E6F-F616B0E69194}" type="sibTrans" cxnId="{CED3A653-E19E-4527-A9CC-54E41285C655}">
      <dgm:prSet/>
      <dgm:spPr/>
      <dgm:t>
        <a:bodyPr/>
        <a:lstStyle/>
        <a:p>
          <a:endParaRPr lang="en-US"/>
        </a:p>
      </dgm:t>
    </dgm:pt>
    <dgm:pt modelId="{8B7B5BFF-5A50-4AD6-8E1D-3C137488CF12}">
      <dgm:prSet phldrT="[Text]" custT="1"/>
      <dgm:spPr/>
      <dgm:t>
        <a:bodyPr/>
        <a:lstStyle/>
        <a:p>
          <a:r>
            <a:rPr lang="en-US" sz="2400" dirty="0" smtClean="0"/>
            <a:t>3. Building on Convention obligations for reporting &amp; assessments towards mainstreaming</a:t>
          </a:r>
          <a:endParaRPr lang="en-US" sz="2400" dirty="0"/>
        </a:p>
      </dgm:t>
    </dgm:pt>
    <dgm:pt modelId="{329361F4-168D-4DBD-8EFC-E208C5718403}" type="parTrans" cxnId="{A7A12492-6070-4A16-91B3-3CE4CA023443}">
      <dgm:prSet/>
      <dgm:spPr/>
      <dgm:t>
        <a:bodyPr/>
        <a:lstStyle/>
        <a:p>
          <a:endParaRPr lang="en-US"/>
        </a:p>
      </dgm:t>
    </dgm:pt>
    <dgm:pt modelId="{BA38103F-3721-4613-A8F8-19B7218AABFF}" type="sibTrans" cxnId="{A7A12492-6070-4A16-91B3-3CE4CA023443}">
      <dgm:prSet/>
      <dgm:spPr/>
      <dgm:t>
        <a:bodyPr/>
        <a:lstStyle/>
        <a:p>
          <a:endParaRPr lang="en-US"/>
        </a:p>
      </dgm:t>
    </dgm:pt>
    <dgm:pt modelId="{060013FB-E4DB-43AC-AADD-88F08A9ED101}" type="pres">
      <dgm:prSet presAssocID="{B791E06C-92C1-4178-8214-BA1595026DD1}" presName="Name0" presStyleCnt="0">
        <dgm:presLayoutVars>
          <dgm:chMax val="7"/>
          <dgm:chPref val="7"/>
          <dgm:dir/>
          <dgm:animLvl val="lvl"/>
        </dgm:presLayoutVars>
      </dgm:prSet>
      <dgm:spPr/>
      <dgm:t>
        <a:bodyPr/>
        <a:lstStyle/>
        <a:p>
          <a:endParaRPr lang="en-US"/>
        </a:p>
      </dgm:t>
    </dgm:pt>
    <dgm:pt modelId="{EC899AD5-7E39-44DC-B0F1-D99267A5A79A}" type="pres">
      <dgm:prSet presAssocID="{36773350-2664-4200-8A06-9D19B336DAD4}" presName="Accent1" presStyleCnt="0"/>
      <dgm:spPr/>
    </dgm:pt>
    <dgm:pt modelId="{8855E326-854E-4176-ABDC-A19C6F3FB271}" type="pres">
      <dgm:prSet presAssocID="{36773350-2664-4200-8A06-9D19B336DAD4}" presName="Accent" presStyleLbl="node1" presStyleIdx="0" presStyleCnt="3" custAng="434514" custLinFactNeighborX="22828" custLinFactNeighborY="-5583"/>
      <dgm:spPr/>
    </dgm:pt>
    <dgm:pt modelId="{FB67A469-AFDD-4174-B38F-8AC05E3F0E4E}" type="pres">
      <dgm:prSet presAssocID="{36773350-2664-4200-8A06-9D19B336DAD4}" presName="Parent1" presStyleLbl="revTx" presStyleIdx="0" presStyleCnt="3" custScaleX="237929" custLinFactX="-41685" custLinFactNeighborX="-100000" custLinFactNeighborY="-87855">
        <dgm:presLayoutVars>
          <dgm:chMax val="1"/>
          <dgm:chPref val="1"/>
          <dgm:bulletEnabled val="1"/>
        </dgm:presLayoutVars>
      </dgm:prSet>
      <dgm:spPr/>
      <dgm:t>
        <a:bodyPr/>
        <a:lstStyle/>
        <a:p>
          <a:endParaRPr lang="en-US"/>
        </a:p>
      </dgm:t>
    </dgm:pt>
    <dgm:pt modelId="{4876B87B-5AAD-4640-917F-F557B458F8D7}" type="pres">
      <dgm:prSet presAssocID="{E78AFEA7-8A11-492A-81F3-68E4C93A9DE7}" presName="Accent2" presStyleCnt="0"/>
      <dgm:spPr/>
    </dgm:pt>
    <dgm:pt modelId="{DA5A6F3B-76EF-463D-8008-CF6FA061693A}" type="pres">
      <dgm:prSet presAssocID="{E78AFEA7-8A11-492A-81F3-68E4C93A9DE7}" presName="Accent" presStyleLbl="node1" presStyleIdx="1" presStyleCnt="3" custAng="21084356" custScaleX="98320" custLinFactNeighborX="-3484" custLinFactNeighborY="-13167"/>
      <dgm:spPr/>
    </dgm:pt>
    <dgm:pt modelId="{A2E7A357-9BF7-4E0E-A8D0-E7946CCDDF01}" type="pres">
      <dgm:prSet presAssocID="{E78AFEA7-8A11-492A-81F3-68E4C93A9DE7}" presName="Parent2" presStyleLbl="revTx" presStyleIdx="1" presStyleCnt="3" custScaleX="350990" custScaleY="137986" custLinFactX="37368" custLinFactNeighborX="100000" custLinFactNeighborY="-3836">
        <dgm:presLayoutVars>
          <dgm:chMax val="1"/>
          <dgm:chPref val="1"/>
          <dgm:bulletEnabled val="1"/>
        </dgm:presLayoutVars>
      </dgm:prSet>
      <dgm:spPr/>
      <dgm:t>
        <a:bodyPr/>
        <a:lstStyle/>
        <a:p>
          <a:endParaRPr lang="en-US"/>
        </a:p>
      </dgm:t>
    </dgm:pt>
    <dgm:pt modelId="{CEC2566E-5531-4FEF-BDBF-D9C67BDBF84E}" type="pres">
      <dgm:prSet presAssocID="{8B7B5BFF-5A50-4AD6-8E1D-3C137488CF12}" presName="Accent3" presStyleCnt="0"/>
      <dgm:spPr/>
    </dgm:pt>
    <dgm:pt modelId="{C41C42AE-1970-45C4-9A68-15A1A700122A}" type="pres">
      <dgm:prSet presAssocID="{8B7B5BFF-5A50-4AD6-8E1D-3C137488CF12}" presName="Accent" presStyleLbl="node1" presStyleIdx="2" presStyleCnt="3" custAng="20825555" custLinFactNeighborX="42825" custLinFactNeighborY="-6496"/>
      <dgm:spPr/>
    </dgm:pt>
    <dgm:pt modelId="{9BC62867-9192-438E-8078-1DF44CAC616F}" type="pres">
      <dgm:prSet presAssocID="{8B7B5BFF-5A50-4AD6-8E1D-3C137488CF12}" presName="Parent3" presStyleLbl="revTx" presStyleIdx="2" presStyleCnt="3" custScaleX="331365" custScaleY="173182" custLinFactX="-26127" custLinFactNeighborX="-100000" custLinFactNeighborY="-11227">
        <dgm:presLayoutVars>
          <dgm:chMax val="1"/>
          <dgm:chPref val="1"/>
          <dgm:bulletEnabled val="1"/>
        </dgm:presLayoutVars>
      </dgm:prSet>
      <dgm:spPr/>
      <dgm:t>
        <a:bodyPr/>
        <a:lstStyle/>
        <a:p>
          <a:endParaRPr lang="en-US"/>
        </a:p>
      </dgm:t>
    </dgm:pt>
  </dgm:ptLst>
  <dgm:cxnLst>
    <dgm:cxn modelId="{095CDB0F-25A1-4329-B60A-51E8C09304BC}" srcId="{B791E06C-92C1-4178-8214-BA1595026DD1}" destId="{36773350-2664-4200-8A06-9D19B336DAD4}" srcOrd="0" destOrd="0" parTransId="{3D12B6CB-2B0F-40F9-BE83-456F8598B52B}" sibTransId="{F18D094F-2F7F-4FB0-9C7A-EE46D71FA4B0}"/>
    <dgm:cxn modelId="{7F5F465B-51A5-428D-B9A5-08AB212A3AC3}" type="presOf" srcId="{8B7B5BFF-5A50-4AD6-8E1D-3C137488CF12}" destId="{9BC62867-9192-438E-8078-1DF44CAC616F}" srcOrd="0" destOrd="0" presId="urn:microsoft.com/office/officeart/2009/layout/CircleArrowProcess"/>
    <dgm:cxn modelId="{55AC326D-274F-42C4-8EA6-698DDB0AB158}" type="presOf" srcId="{36773350-2664-4200-8A06-9D19B336DAD4}" destId="{FB67A469-AFDD-4174-B38F-8AC05E3F0E4E}" srcOrd="0" destOrd="0" presId="urn:microsoft.com/office/officeart/2009/layout/CircleArrowProcess"/>
    <dgm:cxn modelId="{CED3A653-E19E-4527-A9CC-54E41285C655}" srcId="{B791E06C-92C1-4178-8214-BA1595026DD1}" destId="{E78AFEA7-8A11-492A-81F3-68E4C93A9DE7}" srcOrd="1" destOrd="0" parTransId="{D751C209-5851-429C-A6A3-20C2DEECBA92}" sibTransId="{090B8515-33C6-466B-8E6F-F616B0E69194}"/>
    <dgm:cxn modelId="{A7A12492-6070-4A16-91B3-3CE4CA023443}" srcId="{B791E06C-92C1-4178-8214-BA1595026DD1}" destId="{8B7B5BFF-5A50-4AD6-8E1D-3C137488CF12}" srcOrd="2" destOrd="0" parTransId="{329361F4-168D-4DBD-8EFC-E208C5718403}" sibTransId="{BA38103F-3721-4613-A8F8-19B7218AABFF}"/>
    <dgm:cxn modelId="{731FE5D9-6954-4DE6-87B7-E18C54935623}" type="presOf" srcId="{B791E06C-92C1-4178-8214-BA1595026DD1}" destId="{060013FB-E4DB-43AC-AADD-88F08A9ED101}" srcOrd="0" destOrd="0" presId="urn:microsoft.com/office/officeart/2009/layout/CircleArrowProcess"/>
    <dgm:cxn modelId="{BD10FF6C-69FD-4829-9A57-A1E9317B77DD}" type="presOf" srcId="{E78AFEA7-8A11-492A-81F3-68E4C93A9DE7}" destId="{A2E7A357-9BF7-4E0E-A8D0-E7946CCDDF01}" srcOrd="0" destOrd="0" presId="urn:microsoft.com/office/officeart/2009/layout/CircleArrowProcess"/>
    <dgm:cxn modelId="{A6978724-5E4B-4D62-ADAD-CCEFE689E66C}" type="presParOf" srcId="{060013FB-E4DB-43AC-AADD-88F08A9ED101}" destId="{EC899AD5-7E39-44DC-B0F1-D99267A5A79A}" srcOrd="0" destOrd="0" presId="urn:microsoft.com/office/officeart/2009/layout/CircleArrowProcess"/>
    <dgm:cxn modelId="{B9B15414-9CDD-4036-BF59-16AD1F1E01DD}" type="presParOf" srcId="{EC899AD5-7E39-44DC-B0F1-D99267A5A79A}" destId="{8855E326-854E-4176-ABDC-A19C6F3FB271}" srcOrd="0" destOrd="0" presId="urn:microsoft.com/office/officeart/2009/layout/CircleArrowProcess"/>
    <dgm:cxn modelId="{19EE089F-1463-4652-801E-A9741DEE6AC1}" type="presParOf" srcId="{060013FB-E4DB-43AC-AADD-88F08A9ED101}" destId="{FB67A469-AFDD-4174-B38F-8AC05E3F0E4E}" srcOrd="1" destOrd="0" presId="urn:microsoft.com/office/officeart/2009/layout/CircleArrowProcess"/>
    <dgm:cxn modelId="{0A17F4E0-10E7-476B-8E21-BA55B949E249}" type="presParOf" srcId="{060013FB-E4DB-43AC-AADD-88F08A9ED101}" destId="{4876B87B-5AAD-4640-917F-F557B458F8D7}" srcOrd="2" destOrd="0" presId="urn:microsoft.com/office/officeart/2009/layout/CircleArrowProcess"/>
    <dgm:cxn modelId="{0612785D-3513-40B2-969D-F56A4C579A3B}" type="presParOf" srcId="{4876B87B-5AAD-4640-917F-F557B458F8D7}" destId="{DA5A6F3B-76EF-463D-8008-CF6FA061693A}" srcOrd="0" destOrd="0" presId="urn:microsoft.com/office/officeart/2009/layout/CircleArrowProcess"/>
    <dgm:cxn modelId="{35138C0C-EBD8-4CC2-B88D-8B0449B26667}" type="presParOf" srcId="{060013FB-E4DB-43AC-AADD-88F08A9ED101}" destId="{A2E7A357-9BF7-4E0E-A8D0-E7946CCDDF01}" srcOrd="3" destOrd="0" presId="urn:microsoft.com/office/officeart/2009/layout/CircleArrowProcess"/>
    <dgm:cxn modelId="{F4AE1133-0280-4A24-9E66-E3A4D4807D3E}" type="presParOf" srcId="{060013FB-E4DB-43AC-AADD-88F08A9ED101}" destId="{CEC2566E-5531-4FEF-BDBF-D9C67BDBF84E}" srcOrd="4" destOrd="0" presId="urn:microsoft.com/office/officeart/2009/layout/CircleArrowProcess"/>
    <dgm:cxn modelId="{BFAE26BF-E4A2-4CED-9F76-0C870427CAF3}" type="presParOf" srcId="{CEC2566E-5531-4FEF-BDBF-D9C67BDBF84E}" destId="{C41C42AE-1970-45C4-9A68-15A1A700122A}" srcOrd="0" destOrd="0" presId="urn:microsoft.com/office/officeart/2009/layout/CircleArrowProcess"/>
    <dgm:cxn modelId="{65BF5B46-3989-4607-B907-F67D2F1F1255}" type="presParOf" srcId="{060013FB-E4DB-43AC-AADD-88F08A9ED101}" destId="{9BC62867-9192-438E-8078-1DF44CAC616F}"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456274-3181-4E8A-8089-829D0CF9E3F9}" type="doc">
      <dgm:prSet loTypeId="urn:microsoft.com/office/officeart/2005/8/layout/vList6" loCatId="process" qsTypeId="urn:microsoft.com/office/officeart/2005/8/quickstyle/simple1" qsCatId="simple" csTypeId="urn:microsoft.com/office/officeart/2005/8/colors/colorful3" csCatId="colorful" phldr="1"/>
      <dgm:spPr/>
      <dgm:t>
        <a:bodyPr/>
        <a:lstStyle/>
        <a:p>
          <a:endParaRPr lang="en-US"/>
        </a:p>
      </dgm:t>
    </dgm:pt>
    <dgm:pt modelId="{833A43FA-6BB7-4579-9ADB-F3C29953237D}">
      <dgm:prSet phldrT="[Text]" custT="1"/>
      <dgm:spPr/>
      <dgm:t>
        <a:bodyPr/>
        <a:lstStyle/>
        <a:p>
          <a:r>
            <a:rPr lang="en-US" sz="1600" dirty="0" smtClean="0"/>
            <a:t>1. </a:t>
          </a:r>
          <a:r>
            <a:rPr lang="en-US" sz="2000" dirty="0" smtClean="0"/>
            <a:t>Promote innovation &amp; technology transfer, and supportive policies and strategies</a:t>
          </a:r>
          <a:endParaRPr lang="en-US" sz="2000" dirty="0"/>
        </a:p>
      </dgm:t>
    </dgm:pt>
    <dgm:pt modelId="{B425173A-E6AE-45D8-895D-F222C8E5B720}" type="parTrans" cxnId="{F17BC7EA-186A-421F-B33D-963AF45064EF}">
      <dgm:prSet/>
      <dgm:spPr/>
      <dgm:t>
        <a:bodyPr/>
        <a:lstStyle/>
        <a:p>
          <a:endParaRPr lang="en-US"/>
        </a:p>
      </dgm:t>
    </dgm:pt>
    <dgm:pt modelId="{E34C5329-AAA6-478C-8C1F-42A35C9019E7}" type="sibTrans" cxnId="{F17BC7EA-186A-421F-B33D-963AF45064EF}">
      <dgm:prSet/>
      <dgm:spPr/>
      <dgm:t>
        <a:bodyPr/>
        <a:lstStyle/>
        <a:p>
          <a:endParaRPr lang="en-US"/>
        </a:p>
      </dgm:t>
    </dgm:pt>
    <dgm:pt modelId="{0D8E0435-4D0C-4EF9-9AD9-F339B77FB594}">
      <dgm:prSet phldrT="[Text]" custT="1"/>
      <dgm:spPr/>
      <dgm:t>
        <a:bodyPr anchor="ctr"/>
        <a:lstStyle/>
        <a:p>
          <a:pPr>
            <a:lnSpc>
              <a:spcPct val="100000"/>
            </a:lnSpc>
            <a:spcAft>
              <a:spcPts val="0"/>
            </a:spcAft>
          </a:pPr>
          <a:r>
            <a:rPr lang="en-US" sz="1600" dirty="0" smtClean="0"/>
            <a:t>Program 1: Promote timely development, demonstration &amp; financing of low carbon technologies and mitigation options</a:t>
          </a:r>
          <a:endParaRPr lang="en-US" sz="1600" dirty="0"/>
        </a:p>
      </dgm:t>
    </dgm:pt>
    <dgm:pt modelId="{423126F8-0587-4A0C-B9DA-68A17892E2A2}" type="parTrans" cxnId="{343CBA2F-5C0F-4313-93ED-3EC878C63E77}">
      <dgm:prSet/>
      <dgm:spPr/>
      <dgm:t>
        <a:bodyPr/>
        <a:lstStyle/>
        <a:p>
          <a:endParaRPr lang="en-US"/>
        </a:p>
      </dgm:t>
    </dgm:pt>
    <dgm:pt modelId="{D77A6B85-7FEA-481C-B406-A382AED45014}" type="sibTrans" cxnId="{343CBA2F-5C0F-4313-93ED-3EC878C63E77}">
      <dgm:prSet/>
      <dgm:spPr/>
      <dgm:t>
        <a:bodyPr/>
        <a:lstStyle/>
        <a:p>
          <a:endParaRPr lang="en-US"/>
        </a:p>
      </dgm:t>
    </dgm:pt>
    <dgm:pt modelId="{67FC4A09-45E0-45DC-80A6-D22B6CD0EBDC}">
      <dgm:prSet phldrT="[Text]" custT="1"/>
      <dgm:spPr/>
      <dgm:t>
        <a:bodyPr anchor="ctr"/>
        <a:lstStyle/>
        <a:p>
          <a:pPr>
            <a:lnSpc>
              <a:spcPct val="100000"/>
            </a:lnSpc>
            <a:spcAft>
              <a:spcPts val="0"/>
            </a:spcAft>
          </a:pPr>
          <a:r>
            <a:rPr lang="en-US" sz="1600" dirty="0" smtClean="0"/>
            <a:t>Program 2:  Develop &amp; demonstrate innovative policy packages &amp; market initiatives</a:t>
          </a:r>
          <a:endParaRPr lang="en-US" sz="1600" dirty="0"/>
        </a:p>
      </dgm:t>
    </dgm:pt>
    <dgm:pt modelId="{5A2FD182-288C-478B-924C-F99FFB3FE2D9}" type="parTrans" cxnId="{D1E10C6E-251B-4DFC-A43E-9F0C7B675355}">
      <dgm:prSet/>
      <dgm:spPr/>
      <dgm:t>
        <a:bodyPr/>
        <a:lstStyle/>
        <a:p>
          <a:endParaRPr lang="en-US"/>
        </a:p>
      </dgm:t>
    </dgm:pt>
    <dgm:pt modelId="{CF253E06-DE4B-4E82-8B57-80EC717893E7}" type="sibTrans" cxnId="{D1E10C6E-251B-4DFC-A43E-9F0C7B675355}">
      <dgm:prSet/>
      <dgm:spPr/>
      <dgm:t>
        <a:bodyPr/>
        <a:lstStyle/>
        <a:p>
          <a:endParaRPr lang="en-US"/>
        </a:p>
      </dgm:t>
    </dgm:pt>
    <dgm:pt modelId="{9A2F2D10-C2D3-460A-A54C-0575DF759857}">
      <dgm:prSet phldrT="[Text]" custT="1"/>
      <dgm:spPr/>
      <dgm:t>
        <a:bodyPr/>
        <a:lstStyle/>
        <a:p>
          <a:r>
            <a:rPr lang="en-US" sz="1600" dirty="0" smtClean="0"/>
            <a:t>2. </a:t>
          </a:r>
          <a:r>
            <a:rPr lang="en-US" sz="2000" dirty="0" smtClean="0"/>
            <a:t>Demonstrate systemic impacts of mitigation options</a:t>
          </a:r>
        </a:p>
      </dgm:t>
    </dgm:pt>
    <dgm:pt modelId="{5AB3A0EB-8933-4DE8-B78E-70F4AB7D2C3B}" type="parTrans" cxnId="{9CA33A51-9BBD-4614-8EF5-0C51597FA235}">
      <dgm:prSet/>
      <dgm:spPr/>
      <dgm:t>
        <a:bodyPr/>
        <a:lstStyle/>
        <a:p>
          <a:endParaRPr lang="en-US"/>
        </a:p>
      </dgm:t>
    </dgm:pt>
    <dgm:pt modelId="{CFB5FDCE-A092-42CF-9585-3FC91F5112B7}" type="sibTrans" cxnId="{9CA33A51-9BBD-4614-8EF5-0C51597FA235}">
      <dgm:prSet/>
      <dgm:spPr/>
      <dgm:t>
        <a:bodyPr/>
        <a:lstStyle/>
        <a:p>
          <a:endParaRPr lang="en-US"/>
        </a:p>
      </dgm:t>
    </dgm:pt>
    <dgm:pt modelId="{6A76D5E8-3555-467E-9F71-F8B26FD606D6}">
      <dgm:prSet phldrT="[Text]" custT="1"/>
      <dgm:spPr>
        <a:solidFill>
          <a:srgbClr val="D8D3E0"/>
        </a:solidFill>
      </dgm:spPr>
      <dgm:t>
        <a:bodyPr anchor="ctr"/>
        <a:lstStyle/>
        <a:p>
          <a:pPr>
            <a:lnSpc>
              <a:spcPct val="100000"/>
            </a:lnSpc>
            <a:spcAft>
              <a:spcPts val="0"/>
            </a:spcAft>
          </a:pPr>
          <a:r>
            <a:rPr lang="en-US" sz="1600" dirty="0" smtClean="0"/>
            <a:t>Program 1: Integrate findings of Convention obligations &amp; enabling activities into national planning processes &amp; mitigation targets</a:t>
          </a:r>
          <a:endParaRPr lang="en-US" sz="1600" dirty="0"/>
        </a:p>
      </dgm:t>
    </dgm:pt>
    <dgm:pt modelId="{EDAD8C62-2034-4278-AE15-19473CCE69EC}" type="parTrans" cxnId="{C13E2748-CA5B-4F60-9BCF-2262030EACFC}">
      <dgm:prSet/>
      <dgm:spPr/>
      <dgm:t>
        <a:bodyPr/>
        <a:lstStyle/>
        <a:p>
          <a:endParaRPr lang="en-US"/>
        </a:p>
      </dgm:t>
    </dgm:pt>
    <dgm:pt modelId="{D692E4D9-648A-46E5-91BE-5D9420214A14}" type="sibTrans" cxnId="{C13E2748-CA5B-4F60-9BCF-2262030EACFC}">
      <dgm:prSet/>
      <dgm:spPr/>
      <dgm:t>
        <a:bodyPr/>
        <a:lstStyle/>
        <a:p>
          <a:endParaRPr lang="en-US"/>
        </a:p>
      </dgm:t>
    </dgm:pt>
    <dgm:pt modelId="{FA19B94E-BE14-4C5D-97BB-5EDAF5C02F5F}">
      <dgm:prSet phldrT="[Text]" custT="1"/>
      <dgm:spPr/>
      <dgm:t>
        <a:bodyPr/>
        <a:lstStyle/>
        <a:p>
          <a:r>
            <a:rPr lang="en-US" sz="2000" dirty="0" smtClean="0"/>
            <a:t>3. Foster enabling conditions to mainstream mitigation concerns</a:t>
          </a:r>
        </a:p>
      </dgm:t>
    </dgm:pt>
    <dgm:pt modelId="{DC747F3A-1232-4A90-8E3F-DF6BFF4C1A94}" type="parTrans" cxnId="{41F7BF91-9FE2-47F8-83E7-69C1FD82F4FB}">
      <dgm:prSet/>
      <dgm:spPr/>
      <dgm:t>
        <a:bodyPr/>
        <a:lstStyle/>
        <a:p>
          <a:endParaRPr lang="en-US"/>
        </a:p>
      </dgm:t>
    </dgm:pt>
    <dgm:pt modelId="{C9A8C33D-9821-403E-B586-E6AAA90110F3}" type="sibTrans" cxnId="{41F7BF91-9FE2-47F8-83E7-69C1FD82F4FB}">
      <dgm:prSet/>
      <dgm:spPr/>
      <dgm:t>
        <a:bodyPr/>
        <a:lstStyle/>
        <a:p>
          <a:endParaRPr lang="en-US"/>
        </a:p>
      </dgm:t>
    </dgm:pt>
    <dgm:pt modelId="{14606CCD-E9AE-40DF-8F2A-B29B775B7E35}">
      <dgm:prSet phldrT="[Text]" custT="1"/>
      <dgm:spPr/>
      <dgm:t>
        <a:bodyPr anchor="ctr"/>
        <a:lstStyle/>
        <a:p>
          <a:r>
            <a:rPr lang="en-US" sz="1600" dirty="0" smtClean="0"/>
            <a:t>Program 1: Promote integrated low-carbon systems</a:t>
          </a:r>
        </a:p>
      </dgm:t>
    </dgm:pt>
    <dgm:pt modelId="{6CF586EC-87BC-46C5-966B-F4E821D65933}" type="parTrans" cxnId="{C250867E-D312-4089-AED8-BEA654BA6450}">
      <dgm:prSet/>
      <dgm:spPr/>
      <dgm:t>
        <a:bodyPr/>
        <a:lstStyle/>
        <a:p>
          <a:endParaRPr lang="en-US"/>
        </a:p>
      </dgm:t>
    </dgm:pt>
    <dgm:pt modelId="{E97E51FB-E412-49CB-B5B8-0C4C7C1F76A4}" type="sibTrans" cxnId="{C250867E-D312-4089-AED8-BEA654BA6450}">
      <dgm:prSet/>
      <dgm:spPr/>
      <dgm:t>
        <a:bodyPr/>
        <a:lstStyle/>
        <a:p>
          <a:endParaRPr lang="en-US"/>
        </a:p>
      </dgm:t>
    </dgm:pt>
    <dgm:pt modelId="{4A9EAEFA-9394-4571-8C9A-BE77422644C3}">
      <dgm:prSet phldrT="[Text]" custT="1"/>
      <dgm:spPr/>
      <dgm:t>
        <a:bodyPr anchor="ctr"/>
        <a:lstStyle/>
        <a:p>
          <a:r>
            <a:rPr lang="en-US" sz="1600" dirty="0" smtClean="0"/>
            <a:t>Program 2: Promote conservation and enhancement of carbon stocks in forest &amp; other land use, &amp; support climate smart agriculture</a:t>
          </a:r>
        </a:p>
      </dgm:t>
    </dgm:pt>
    <dgm:pt modelId="{14DF4554-2B1D-4DFC-9E4F-1116BB04C075}" type="parTrans" cxnId="{DF5BF980-1ECF-4FCC-8C03-9D34E5B0C5B6}">
      <dgm:prSet/>
      <dgm:spPr/>
      <dgm:t>
        <a:bodyPr/>
        <a:lstStyle/>
        <a:p>
          <a:endParaRPr lang="en-US"/>
        </a:p>
      </dgm:t>
    </dgm:pt>
    <dgm:pt modelId="{73A3AA80-811C-467A-B3AA-71B1F27FAEBA}" type="sibTrans" cxnId="{DF5BF980-1ECF-4FCC-8C03-9D34E5B0C5B6}">
      <dgm:prSet/>
      <dgm:spPr/>
      <dgm:t>
        <a:bodyPr/>
        <a:lstStyle/>
        <a:p>
          <a:endParaRPr lang="en-US"/>
        </a:p>
      </dgm:t>
    </dgm:pt>
    <dgm:pt modelId="{74B1BA29-561E-4143-BA66-988DF59AC54B}" type="pres">
      <dgm:prSet presAssocID="{B2456274-3181-4E8A-8089-829D0CF9E3F9}" presName="Name0" presStyleCnt="0">
        <dgm:presLayoutVars>
          <dgm:dir/>
          <dgm:animLvl val="lvl"/>
          <dgm:resizeHandles/>
        </dgm:presLayoutVars>
      </dgm:prSet>
      <dgm:spPr/>
      <dgm:t>
        <a:bodyPr/>
        <a:lstStyle/>
        <a:p>
          <a:endParaRPr lang="en-US"/>
        </a:p>
      </dgm:t>
    </dgm:pt>
    <dgm:pt modelId="{7E4823F0-D90B-40BA-939B-184E55191A58}" type="pres">
      <dgm:prSet presAssocID="{833A43FA-6BB7-4579-9ADB-F3C29953237D}" presName="linNode" presStyleCnt="0"/>
      <dgm:spPr/>
    </dgm:pt>
    <dgm:pt modelId="{97F932C7-7966-4A3B-8915-C874E6512A57}" type="pres">
      <dgm:prSet presAssocID="{833A43FA-6BB7-4579-9ADB-F3C29953237D}" presName="parentShp" presStyleLbl="node1" presStyleIdx="0" presStyleCnt="3" custScaleX="88172" custScaleY="95556" custLinFactNeighborX="-57" custLinFactNeighborY="-1592">
        <dgm:presLayoutVars>
          <dgm:bulletEnabled val="1"/>
        </dgm:presLayoutVars>
      </dgm:prSet>
      <dgm:spPr/>
      <dgm:t>
        <a:bodyPr/>
        <a:lstStyle/>
        <a:p>
          <a:endParaRPr lang="en-US"/>
        </a:p>
      </dgm:t>
    </dgm:pt>
    <dgm:pt modelId="{259F985F-92A3-4BCD-AF09-63FA1F3DF112}" type="pres">
      <dgm:prSet presAssocID="{833A43FA-6BB7-4579-9ADB-F3C29953237D}" presName="childShp" presStyleLbl="bgAccFollowNode1" presStyleIdx="0" presStyleCnt="3" custAng="0" custScaleX="110753">
        <dgm:presLayoutVars>
          <dgm:bulletEnabled val="1"/>
        </dgm:presLayoutVars>
      </dgm:prSet>
      <dgm:spPr/>
      <dgm:t>
        <a:bodyPr/>
        <a:lstStyle/>
        <a:p>
          <a:endParaRPr lang="en-US"/>
        </a:p>
      </dgm:t>
    </dgm:pt>
    <dgm:pt modelId="{57B0218F-2200-4FD9-A75E-00D1CC80C7EC}" type="pres">
      <dgm:prSet presAssocID="{E34C5329-AAA6-478C-8C1F-42A35C9019E7}" presName="spacing" presStyleCnt="0"/>
      <dgm:spPr/>
    </dgm:pt>
    <dgm:pt modelId="{2908BE58-FE2F-4FB6-9A6C-CF2DFB568DF6}" type="pres">
      <dgm:prSet presAssocID="{9A2F2D10-C2D3-460A-A54C-0575DF759857}" presName="linNode" presStyleCnt="0"/>
      <dgm:spPr/>
    </dgm:pt>
    <dgm:pt modelId="{54923AD7-3460-49C8-94BA-CFB66D6D4582}" type="pres">
      <dgm:prSet presAssocID="{9A2F2D10-C2D3-460A-A54C-0575DF759857}" presName="parentShp" presStyleLbl="node1" presStyleIdx="1" presStyleCnt="3" custScaleX="82796" custScaleY="88889" custLinFactNeighborX="-7527">
        <dgm:presLayoutVars>
          <dgm:bulletEnabled val="1"/>
        </dgm:presLayoutVars>
      </dgm:prSet>
      <dgm:spPr/>
      <dgm:t>
        <a:bodyPr/>
        <a:lstStyle/>
        <a:p>
          <a:endParaRPr lang="en-US"/>
        </a:p>
      </dgm:t>
    </dgm:pt>
    <dgm:pt modelId="{283ACE6F-53F0-46B3-9D23-CF2C5B957284}" type="pres">
      <dgm:prSet presAssocID="{9A2F2D10-C2D3-460A-A54C-0575DF759857}" presName="childShp" presStyleLbl="bgAccFollowNode1" presStyleIdx="1" presStyleCnt="3" custScaleX="111469">
        <dgm:presLayoutVars>
          <dgm:bulletEnabled val="1"/>
        </dgm:presLayoutVars>
      </dgm:prSet>
      <dgm:spPr/>
      <dgm:t>
        <a:bodyPr/>
        <a:lstStyle/>
        <a:p>
          <a:endParaRPr lang="en-US"/>
        </a:p>
      </dgm:t>
    </dgm:pt>
    <dgm:pt modelId="{69086AB3-60A6-4DC6-8AB3-BE14152E5D0D}" type="pres">
      <dgm:prSet presAssocID="{CFB5FDCE-A092-42CF-9585-3FC91F5112B7}" presName="spacing" presStyleCnt="0"/>
      <dgm:spPr/>
    </dgm:pt>
    <dgm:pt modelId="{C77BBE4F-10CE-44B9-8BA5-BDE917336FAC}" type="pres">
      <dgm:prSet presAssocID="{FA19B94E-BE14-4C5D-97BB-5EDAF5C02F5F}" presName="linNode" presStyleCnt="0"/>
      <dgm:spPr/>
    </dgm:pt>
    <dgm:pt modelId="{3BB532C2-2695-4A04-90DC-797CB0607073}" type="pres">
      <dgm:prSet presAssocID="{FA19B94E-BE14-4C5D-97BB-5EDAF5C02F5F}" presName="parentShp" presStyleLbl="node1" presStyleIdx="2" presStyleCnt="3" custScaleX="82796" custScaleY="82222">
        <dgm:presLayoutVars>
          <dgm:bulletEnabled val="1"/>
        </dgm:presLayoutVars>
      </dgm:prSet>
      <dgm:spPr/>
      <dgm:t>
        <a:bodyPr/>
        <a:lstStyle/>
        <a:p>
          <a:endParaRPr lang="en-US"/>
        </a:p>
      </dgm:t>
    </dgm:pt>
    <dgm:pt modelId="{04FE4366-85BD-4859-84DE-0F12101574A4}" type="pres">
      <dgm:prSet presAssocID="{FA19B94E-BE14-4C5D-97BB-5EDAF5C02F5F}" presName="childShp" presStyleLbl="bgAccFollowNode1" presStyleIdx="2" presStyleCnt="3" custScaleX="111469">
        <dgm:presLayoutVars>
          <dgm:bulletEnabled val="1"/>
        </dgm:presLayoutVars>
      </dgm:prSet>
      <dgm:spPr/>
      <dgm:t>
        <a:bodyPr/>
        <a:lstStyle/>
        <a:p>
          <a:endParaRPr lang="en-US"/>
        </a:p>
      </dgm:t>
    </dgm:pt>
  </dgm:ptLst>
  <dgm:cxnLst>
    <dgm:cxn modelId="{C250867E-D312-4089-AED8-BEA654BA6450}" srcId="{9A2F2D10-C2D3-460A-A54C-0575DF759857}" destId="{14606CCD-E9AE-40DF-8F2A-B29B775B7E35}" srcOrd="0" destOrd="0" parTransId="{6CF586EC-87BC-46C5-966B-F4E821D65933}" sibTransId="{E97E51FB-E412-49CB-B5B8-0C4C7C1F76A4}"/>
    <dgm:cxn modelId="{D1E10C6E-251B-4DFC-A43E-9F0C7B675355}" srcId="{833A43FA-6BB7-4579-9ADB-F3C29953237D}" destId="{67FC4A09-45E0-45DC-80A6-D22B6CD0EBDC}" srcOrd="1" destOrd="0" parTransId="{5A2FD182-288C-478B-924C-F99FFB3FE2D9}" sibTransId="{CF253E06-DE4B-4E82-8B57-80EC717893E7}"/>
    <dgm:cxn modelId="{23C1F65A-8A6E-4C5D-974E-55590D8246BD}" type="presOf" srcId="{FA19B94E-BE14-4C5D-97BB-5EDAF5C02F5F}" destId="{3BB532C2-2695-4A04-90DC-797CB0607073}" srcOrd="0" destOrd="0" presId="urn:microsoft.com/office/officeart/2005/8/layout/vList6"/>
    <dgm:cxn modelId="{9CA33A51-9BBD-4614-8EF5-0C51597FA235}" srcId="{B2456274-3181-4E8A-8089-829D0CF9E3F9}" destId="{9A2F2D10-C2D3-460A-A54C-0575DF759857}" srcOrd="1" destOrd="0" parTransId="{5AB3A0EB-8933-4DE8-B78E-70F4AB7D2C3B}" sibTransId="{CFB5FDCE-A092-42CF-9585-3FC91F5112B7}"/>
    <dgm:cxn modelId="{9178C895-F4E2-4DB5-9E3C-BDF9C8F044E4}" type="presOf" srcId="{6A76D5E8-3555-467E-9F71-F8B26FD606D6}" destId="{04FE4366-85BD-4859-84DE-0F12101574A4}" srcOrd="0" destOrd="0" presId="urn:microsoft.com/office/officeart/2005/8/layout/vList6"/>
    <dgm:cxn modelId="{343CBA2F-5C0F-4313-93ED-3EC878C63E77}" srcId="{833A43FA-6BB7-4579-9ADB-F3C29953237D}" destId="{0D8E0435-4D0C-4EF9-9AD9-F339B77FB594}" srcOrd="0" destOrd="0" parTransId="{423126F8-0587-4A0C-B9DA-68A17892E2A2}" sibTransId="{D77A6B85-7FEA-481C-B406-A382AED45014}"/>
    <dgm:cxn modelId="{DF5BF980-1ECF-4FCC-8C03-9D34E5B0C5B6}" srcId="{9A2F2D10-C2D3-460A-A54C-0575DF759857}" destId="{4A9EAEFA-9394-4571-8C9A-BE77422644C3}" srcOrd="1" destOrd="0" parTransId="{14DF4554-2B1D-4DFC-9E4F-1116BB04C075}" sibTransId="{73A3AA80-811C-467A-B3AA-71B1F27FAEBA}"/>
    <dgm:cxn modelId="{41F7BF91-9FE2-47F8-83E7-69C1FD82F4FB}" srcId="{B2456274-3181-4E8A-8089-829D0CF9E3F9}" destId="{FA19B94E-BE14-4C5D-97BB-5EDAF5C02F5F}" srcOrd="2" destOrd="0" parTransId="{DC747F3A-1232-4A90-8E3F-DF6BFF4C1A94}" sibTransId="{C9A8C33D-9821-403E-B586-E6AAA90110F3}"/>
    <dgm:cxn modelId="{17C1EE24-8903-4C15-8A3D-F1174E1D2946}" type="presOf" srcId="{14606CCD-E9AE-40DF-8F2A-B29B775B7E35}" destId="{283ACE6F-53F0-46B3-9D23-CF2C5B957284}" srcOrd="0" destOrd="0" presId="urn:microsoft.com/office/officeart/2005/8/layout/vList6"/>
    <dgm:cxn modelId="{FEB78C89-4772-46E8-8016-9E49DB7FD1A1}" type="presOf" srcId="{B2456274-3181-4E8A-8089-829D0CF9E3F9}" destId="{74B1BA29-561E-4143-BA66-988DF59AC54B}" srcOrd="0" destOrd="0" presId="urn:microsoft.com/office/officeart/2005/8/layout/vList6"/>
    <dgm:cxn modelId="{D0977A27-FAD5-4EA1-83D1-671BEA6ABA7E}" type="presOf" srcId="{0D8E0435-4D0C-4EF9-9AD9-F339B77FB594}" destId="{259F985F-92A3-4BCD-AF09-63FA1F3DF112}" srcOrd="0" destOrd="0" presId="urn:microsoft.com/office/officeart/2005/8/layout/vList6"/>
    <dgm:cxn modelId="{C13E2748-CA5B-4F60-9BCF-2262030EACFC}" srcId="{FA19B94E-BE14-4C5D-97BB-5EDAF5C02F5F}" destId="{6A76D5E8-3555-467E-9F71-F8B26FD606D6}" srcOrd="0" destOrd="0" parTransId="{EDAD8C62-2034-4278-AE15-19473CCE69EC}" sibTransId="{D692E4D9-648A-46E5-91BE-5D9420214A14}"/>
    <dgm:cxn modelId="{F17BC7EA-186A-421F-B33D-963AF45064EF}" srcId="{B2456274-3181-4E8A-8089-829D0CF9E3F9}" destId="{833A43FA-6BB7-4579-9ADB-F3C29953237D}" srcOrd="0" destOrd="0" parTransId="{B425173A-E6AE-45D8-895D-F222C8E5B720}" sibTransId="{E34C5329-AAA6-478C-8C1F-42A35C9019E7}"/>
    <dgm:cxn modelId="{AF6A60D7-8416-4CD2-ACD4-900EDC41365D}" type="presOf" srcId="{67FC4A09-45E0-45DC-80A6-D22B6CD0EBDC}" destId="{259F985F-92A3-4BCD-AF09-63FA1F3DF112}" srcOrd="0" destOrd="1" presId="urn:microsoft.com/office/officeart/2005/8/layout/vList6"/>
    <dgm:cxn modelId="{8E518EE6-33AE-4F00-8F0C-80BC0E6C5EDD}" type="presOf" srcId="{833A43FA-6BB7-4579-9ADB-F3C29953237D}" destId="{97F932C7-7966-4A3B-8915-C874E6512A57}" srcOrd="0" destOrd="0" presId="urn:microsoft.com/office/officeart/2005/8/layout/vList6"/>
    <dgm:cxn modelId="{67D96A78-198A-4E57-A88E-7370D786103C}" type="presOf" srcId="{9A2F2D10-C2D3-460A-A54C-0575DF759857}" destId="{54923AD7-3460-49C8-94BA-CFB66D6D4582}" srcOrd="0" destOrd="0" presId="urn:microsoft.com/office/officeart/2005/8/layout/vList6"/>
    <dgm:cxn modelId="{E6CC55CA-4467-4D83-992B-F6B99BF6E397}" type="presOf" srcId="{4A9EAEFA-9394-4571-8C9A-BE77422644C3}" destId="{283ACE6F-53F0-46B3-9D23-CF2C5B957284}" srcOrd="0" destOrd="1" presId="urn:microsoft.com/office/officeart/2005/8/layout/vList6"/>
    <dgm:cxn modelId="{B0A460B5-40ED-4F74-B7FD-9FBA96A0E1A6}" type="presParOf" srcId="{74B1BA29-561E-4143-BA66-988DF59AC54B}" destId="{7E4823F0-D90B-40BA-939B-184E55191A58}" srcOrd="0" destOrd="0" presId="urn:microsoft.com/office/officeart/2005/8/layout/vList6"/>
    <dgm:cxn modelId="{A3ADEECB-4B6D-4839-8859-534D36DDE3E0}" type="presParOf" srcId="{7E4823F0-D90B-40BA-939B-184E55191A58}" destId="{97F932C7-7966-4A3B-8915-C874E6512A57}" srcOrd="0" destOrd="0" presId="urn:microsoft.com/office/officeart/2005/8/layout/vList6"/>
    <dgm:cxn modelId="{3078B0B3-3E19-4D34-AF56-1B49397CD985}" type="presParOf" srcId="{7E4823F0-D90B-40BA-939B-184E55191A58}" destId="{259F985F-92A3-4BCD-AF09-63FA1F3DF112}" srcOrd="1" destOrd="0" presId="urn:microsoft.com/office/officeart/2005/8/layout/vList6"/>
    <dgm:cxn modelId="{C1D53A55-20BE-4B3F-995A-31B072A55D21}" type="presParOf" srcId="{74B1BA29-561E-4143-BA66-988DF59AC54B}" destId="{57B0218F-2200-4FD9-A75E-00D1CC80C7EC}" srcOrd="1" destOrd="0" presId="urn:microsoft.com/office/officeart/2005/8/layout/vList6"/>
    <dgm:cxn modelId="{7ED1D082-F3E1-49D7-B7FE-15DAF37EC453}" type="presParOf" srcId="{74B1BA29-561E-4143-BA66-988DF59AC54B}" destId="{2908BE58-FE2F-4FB6-9A6C-CF2DFB568DF6}" srcOrd="2" destOrd="0" presId="urn:microsoft.com/office/officeart/2005/8/layout/vList6"/>
    <dgm:cxn modelId="{1EA1A7E8-1EF8-4F28-BDFD-C64316910BEC}" type="presParOf" srcId="{2908BE58-FE2F-4FB6-9A6C-CF2DFB568DF6}" destId="{54923AD7-3460-49C8-94BA-CFB66D6D4582}" srcOrd="0" destOrd="0" presId="urn:microsoft.com/office/officeart/2005/8/layout/vList6"/>
    <dgm:cxn modelId="{E82CEF85-1E4B-4DF8-A5A6-ADBA2E1E8D52}" type="presParOf" srcId="{2908BE58-FE2F-4FB6-9A6C-CF2DFB568DF6}" destId="{283ACE6F-53F0-46B3-9D23-CF2C5B957284}" srcOrd="1" destOrd="0" presId="urn:microsoft.com/office/officeart/2005/8/layout/vList6"/>
    <dgm:cxn modelId="{EA0D7183-F933-4420-80C0-AB9FB79D0E55}" type="presParOf" srcId="{74B1BA29-561E-4143-BA66-988DF59AC54B}" destId="{69086AB3-60A6-4DC6-8AB3-BE14152E5D0D}" srcOrd="3" destOrd="0" presId="urn:microsoft.com/office/officeart/2005/8/layout/vList6"/>
    <dgm:cxn modelId="{81B5BF92-571C-4E8A-A7DD-86A085C74BDC}" type="presParOf" srcId="{74B1BA29-561E-4143-BA66-988DF59AC54B}" destId="{C77BBE4F-10CE-44B9-8BA5-BDE917336FAC}" srcOrd="4" destOrd="0" presId="urn:microsoft.com/office/officeart/2005/8/layout/vList6"/>
    <dgm:cxn modelId="{720A7020-B0BA-4DA6-B61C-DCA2388A732C}" type="presParOf" srcId="{C77BBE4F-10CE-44B9-8BA5-BDE917336FAC}" destId="{3BB532C2-2695-4A04-90DC-797CB0607073}" srcOrd="0" destOrd="0" presId="urn:microsoft.com/office/officeart/2005/8/layout/vList6"/>
    <dgm:cxn modelId="{908CC6DA-E054-4772-93C2-38187FED9CDB}" type="presParOf" srcId="{C77BBE4F-10CE-44B9-8BA5-BDE917336FAC}" destId="{04FE4366-85BD-4859-84DE-0F12101574A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5E326-854E-4176-ABDC-A19C6F3FB271}">
      <dsp:nvSpPr>
        <dsp:cNvPr id="0" name=""/>
        <dsp:cNvSpPr/>
      </dsp:nvSpPr>
      <dsp:spPr>
        <a:xfrm rot="434514">
          <a:off x="3872244" y="-147455"/>
          <a:ext cx="2640751" cy="2641152"/>
        </a:xfrm>
        <a:prstGeom prst="circularArrow">
          <a:avLst>
            <a:gd name="adj1" fmla="val 10980"/>
            <a:gd name="adj2" fmla="val 1142322"/>
            <a:gd name="adj3" fmla="val 4500000"/>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67A469-AFDD-4174-B38F-8AC05E3F0E4E}">
      <dsp:nvSpPr>
        <dsp:cNvPr id="0" name=""/>
        <dsp:cNvSpPr/>
      </dsp:nvSpPr>
      <dsp:spPr>
        <a:xfrm>
          <a:off x="762005" y="309092"/>
          <a:ext cx="3491404" cy="733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1. Facilitating innovation &amp; technology transfer</a:t>
          </a:r>
          <a:endParaRPr lang="en-US" sz="2400" kern="1200" dirty="0"/>
        </a:p>
      </dsp:txBody>
      <dsp:txXfrm>
        <a:off x="762005" y="309092"/>
        <a:ext cx="3491404" cy="733531"/>
      </dsp:txXfrm>
    </dsp:sp>
    <dsp:sp modelId="{DA5A6F3B-76EF-463D-8008-CF6FA061693A}">
      <dsp:nvSpPr>
        <dsp:cNvPr id="0" name=""/>
        <dsp:cNvSpPr/>
      </dsp:nvSpPr>
      <dsp:spPr>
        <a:xfrm rot="21084356">
          <a:off x="2466132" y="1169777"/>
          <a:ext cx="2596386" cy="2641152"/>
        </a:xfrm>
        <a:prstGeom prst="leftCircularArrow">
          <a:avLst>
            <a:gd name="adj1" fmla="val 10980"/>
            <a:gd name="adj2" fmla="val 1142322"/>
            <a:gd name="adj3" fmla="val 6300000"/>
            <a:gd name="adj4" fmla="val 18900000"/>
            <a:gd name="adj5" fmla="val 125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E7A357-9BF7-4E0E-A8D0-E7946CCDDF01}">
      <dsp:nvSpPr>
        <dsp:cNvPr id="0" name=""/>
        <dsp:cNvSpPr/>
      </dsp:nvSpPr>
      <dsp:spPr>
        <a:xfrm>
          <a:off x="3152146" y="2312394"/>
          <a:ext cx="5150478" cy="1012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2. Catalyzing systemic impacts through synergistic multi-focal initiatives</a:t>
          </a:r>
          <a:endParaRPr lang="en-US" sz="2400" kern="1200" dirty="0"/>
        </a:p>
      </dsp:txBody>
      <dsp:txXfrm>
        <a:off x="3152146" y="2312394"/>
        <a:ext cx="5150478" cy="1012171"/>
      </dsp:txXfrm>
    </dsp:sp>
    <dsp:sp modelId="{C41C42AE-1970-45C4-9A68-15A1A700122A}">
      <dsp:nvSpPr>
        <dsp:cNvPr id="0" name=""/>
        <dsp:cNvSpPr/>
      </dsp:nvSpPr>
      <dsp:spPr>
        <a:xfrm rot="20825555">
          <a:off x="4428985" y="3069235"/>
          <a:ext cx="2268814" cy="2269723"/>
        </a:xfrm>
        <a:prstGeom prst="blockArc">
          <a:avLst>
            <a:gd name="adj1" fmla="val 13500000"/>
            <a:gd name="adj2" fmla="val 10800000"/>
            <a:gd name="adj3" fmla="val 1274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C62867-9192-438E-8078-1DF44CAC616F}">
      <dsp:nvSpPr>
        <dsp:cNvPr id="0" name=""/>
        <dsp:cNvSpPr/>
      </dsp:nvSpPr>
      <dsp:spPr>
        <a:xfrm>
          <a:off x="308230" y="3657603"/>
          <a:ext cx="4862498" cy="1270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3. Building on Convention obligations for reporting &amp; assessments towards mainstreaming</a:t>
          </a:r>
          <a:endParaRPr lang="en-US" sz="2400" kern="1200" dirty="0"/>
        </a:p>
      </dsp:txBody>
      <dsp:txXfrm>
        <a:off x="308230" y="3657603"/>
        <a:ext cx="4862498" cy="1270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9F985F-92A3-4BCD-AF09-63FA1F3DF112}">
      <dsp:nvSpPr>
        <dsp:cNvPr id="0" name=""/>
        <dsp:cNvSpPr/>
      </dsp:nvSpPr>
      <dsp:spPr>
        <a:xfrm>
          <a:off x="2589955" y="0"/>
          <a:ext cx="4875125" cy="188489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100000"/>
            </a:lnSpc>
            <a:spcBef>
              <a:spcPct val="0"/>
            </a:spcBef>
            <a:spcAft>
              <a:spcPts val="0"/>
            </a:spcAft>
            <a:buChar char="••"/>
          </a:pPr>
          <a:r>
            <a:rPr lang="en-US" sz="1600" kern="1200" dirty="0" smtClean="0"/>
            <a:t>Program 1: Promote timely development, demonstration &amp; financing of low carbon technologies and mitigation options</a:t>
          </a:r>
          <a:endParaRPr lang="en-US" sz="1600" kern="1200" dirty="0"/>
        </a:p>
        <a:p>
          <a:pPr marL="171450" lvl="1" indent="-171450" algn="l" defTabSz="711200">
            <a:lnSpc>
              <a:spcPct val="100000"/>
            </a:lnSpc>
            <a:spcBef>
              <a:spcPct val="0"/>
            </a:spcBef>
            <a:spcAft>
              <a:spcPts val="0"/>
            </a:spcAft>
            <a:buChar char="••"/>
          </a:pPr>
          <a:r>
            <a:rPr lang="en-US" sz="1600" kern="1200" dirty="0" smtClean="0"/>
            <a:t>Program 2:  Develop &amp; demonstrate innovative policy packages &amp; market initiatives</a:t>
          </a:r>
          <a:endParaRPr lang="en-US" sz="1600" kern="1200" dirty="0"/>
        </a:p>
      </dsp:txBody>
      <dsp:txXfrm>
        <a:off x="2589955" y="235612"/>
        <a:ext cx="4168288" cy="1413674"/>
      </dsp:txXfrm>
    </dsp:sp>
    <dsp:sp modelId="{97F932C7-7966-4A3B-8915-C874E6512A57}">
      <dsp:nvSpPr>
        <dsp:cNvPr id="0" name=""/>
        <dsp:cNvSpPr/>
      </dsp:nvSpPr>
      <dsp:spPr>
        <a:xfrm>
          <a:off x="9" y="11874"/>
          <a:ext cx="2587436" cy="180113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1. </a:t>
          </a:r>
          <a:r>
            <a:rPr lang="en-US" sz="2000" kern="1200" dirty="0" smtClean="0"/>
            <a:t>Promote innovation &amp; technology transfer, and supportive policies and strategies</a:t>
          </a:r>
          <a:endParaRPr lang="en-US" sz="2000" kern="1200" dirty="0"/>
        </a:p>
      </dsp:txBody>
      <dsp:txXfrm>
        <a:off x="87933" y="99798"/>
        <a:ext cx="2411588" cy="1625285"/>
      </dsp:txXfrm>
    </dsp:sp>
    <dsp:sp modelId="{283ACE6F-53F0-46B3-9D23-CF2C5B957284}">
      <dsp:nvSpPr>
        <dsp:cNvPr id="0" name=""/>
        <dsp:cNvSpPr/>
      </dsp:nvSpPr>
      <dsp:spPr>
        <a:xfrm>
          <a:off x="2473157" y="2073388"/>
          <a:ext cx="4994435" cy="1884898"/>
        </a:xfrm>
        <a:prstGeom prst="rightArrow">
          <a:avLst>
            <a:gd name="adj1" fmla="val 75000"/>
            <a:gd name="adj2" fmla="val 50000"/>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Program 1: Promote integrated low-carbon systems</a:t>
          </a:r>
        </a:p>
        <a:p>
          <a:pPr marL="171450" lvl="1" indent="-171450" algn="l" defTabSz="711200">
            <a:lnSpc>
              <a:spcPct val="90000"/>
            </a:lnSpc>
            <a:spcBef>
              <a:spcPct val="0"/>
            </a:spcBef>
            <a:spcAft>
              <a:spcPct val="15000"/>
            </a:spcAft>
            <a:buChar char="••"/>
          </a:pPr>
          <a:r>
            <a:rPr lang="en-US" sz="1600" kern="1200" dirty="0" smtClean="0"/>
            <a:t>Program 2: Promote conservation and enhancement of carbon stocks in forest &amp; other land use, &amp; support climate smart agriculture</a:t>
          </a:r>
        </a:p>
      </dsp:txBody>
      <dsp:txXfrm>
        <a:off x="2473157" y="2309000"/>
        <a:ext cx="4287598" cy="1413674"/>
      </dsp:txXfrm>
    </dsp:sp>
    <dsp:sp modelId="{54923AD7-3460-49C8-94BA-CFB66D6D4582}">
      <dsp:nvSpPr>
        <dsp:cNvPr id="0" name=""/>
        <dsp:cNvSpPr/>
      </dsp:nvSpPr>
      <dsp:spPr>
        <a:xfrm>
          <a:off x="0" y="2178103"/>
          <a:ext cx="2473149" cy="1675467"/>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2. </a:t>
          </a:r>
          <a:r>
            <a:rPr lang="en-US" sz="2000" kern="1200" dirty="0" smtClean="0"/>
            <a:t>Demonstrate systemic impacts of mitigation options</a:t>
          </a:r>
        </a:p>
      </dsp:txBody>
      <dsp:txXfrm>
        <a:off x="81790" y="2259893"/>
        <a:ext cx="2309569" cy="1511887"/>
      </dsp:txXfrm>
    </dsp:sp>
    <dsp:sp modelId="{04FE4366-85BD-4859-84DE-0F12101574A4}">
      <dsp:nvSpPr>
        <dsp:cNvPr id="0" name=""/>
        <dsp:cNvSpPr/>
      </dsp:nvSpPr>
      <dsp:spPr>
        <a:xfrm>
          <a:off x="2473157" y="4146776"/>
          <a:ext cx="4994435" cy="1884898"/>
        </a:xfrm>
        <a:prstGeom prst="rightArrow">
          <a:avLst>
            <a:gd name="adj1" fmla="val 75000"/>
            <a:gd name="adj2" fmla="val 50000"/>
          </a:avLst>
        </a:prstGeom>
        <a:solidFill>
          <a:srgbClr val="D8D3E0"/>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100000"/>
            </a:lnSpc>
            <a:spcBef>
              <a:spcPct val="0"/>
            </a:spcBef>
            <a:spcAft>
              <a:spcPts val="0"/>
            </a:spcAft>
            <a:buChar char="••"/>
          </a:pPr>
          <a:r>
            <a:rPr lang="en-US" sz="1600" kern="1200" dirty="0" smtClean="0"/>
            <a:t>Program 1: Integrate findings of Convention obligations &amp; enabling activities into national planning processes &amp; mitigation targets</a:t>
          </a:r>
          <a:endParaRPr lang="en-US" sz="1600" kern="1200" dirty="0"/>
        </a:p>
      </dsp:txBody>
      <dsp:txXfrm>
        <a:off x="2473157" y="4382388"/>
        <a:ext cx="4287598" cy="1413674"/>
      </dsp:txXfrm>
    </dsp:sp>
    <dsp:sp modelId="{3BB532C2-2695-4A04-90DC-797CB0607073}">
      <dsp:nvSpPr>
        <dsp:cNvPr id="0" name=""/>
        <dsp:cNvSpPr/>
      </dsp:nvSpPr>
      <dsp:spPr>
        <a:xfrm>
          <a:off x="7" y="4314325"/>
          <a:ext cx="2473149" cy="1549801"/>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3. Foster enabling conditions to mainstream mitigation concerns</a:t>
          </a:r>
        </a:p>
      </dsp:txBody>
      <dsp:txXfrm>
        <a:off x="75662" y="4389980"/>
        <a:ext cx="2321839" cy="1398491"/>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ACD8FE4B-0674-426A-B412-D42DDBDF72A3}" type="datetimeFigureOut">
              <a:rPr lang="en-US" smtClean="0"/>
              <a:t>8/30/2013</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091D2D98-1196-4742-A412-5FF62E6DA360}" type="slidenum">
              <a:rPr lang="en-US" smtClean="0"/>
              <a:t>‹#›</a:t>
            </a:fld>
            <a:endParaRPr lang="en-US"/>
          </a:p>
        </p:txBody>
      </p:sp>
    </p:spTree>
    <p:extLst>
      <p:ext uri="{BB962C8B-B14F-4D97-AF65-F5344CB8AC3E}">
        <p14:creationId xmlns:p14="http://schemas.microsoft.com/office/powerpoint/2010/main" val="3493581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fontAlgn="auto">
              <a:spcBef>
                <a:spcPts val="0"/>
              </a:spcBef>
              <a:spcAft>
                <a:spcPts val="0"/>
              </a:spcAft>
              <a:defRPr sz="1200" smtClean="0">
                <a:latin typeface="+mn-lt"/>
                <a:cs typeface="+mn-cs"/>
              </a:defRPr>
            </a:lvl1pPr>
          </a:lstStyle>
          <a:p>
            <a:pPr>
              <a:defRPr/>
            </a:pPr>
            <a:fld id="{B06B4602-6110-4AD4-A620-C166F17DEBE9}" type="datetimeFigureOut">
              <a:rPr lang="en-US"/>
              <a:pPr>
                <a:defRPr/>
              </a:pPr>
              <a:t>8/30/2013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fontAlgn="auto">
              <a:spcBef>
                <a:spcPts val="0"/>
              </a:spcBef>
              <a:spcAft>
                <a:spcPts val="0"/>
              </a:spcAft>
              <a:defRPr sz="1200" smtClean="0">
                <a:latin typeface="+mn-lt"/>
                <a:cs typeface="+mn-cs"/>
              </a:defRPr>
            </a:lvl1pPr>
          </a:lstStyle>
          <a:p>
            <a:pPr>
              <a:defRPr/>
            </a:pPr>
            <a:fld id="{D604D33E-5716-46E7-AD13-367B937CE0D6}" type="slidenum">
              <a:rPr lang="en-US"/>
              <a:pPr>
                <a:defRPr/>
              </a:pPr>
              <a:t>‹#›</a:t>
            </a:fld>
            <a:endParaRPr lang="en-US"/>
          </a:p>
        </p:txBody>
      </p:sp>
    </p:spTree>
    <p:extLst>
      <p:ext uri="{BB962C8B-B14F-4D97-AF65-F5344CB8AC3E}">
        <p14:creationId xmlns:p14="http://schemas.microsoft.com/office/powerpoint/2010/main" val="9813786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0C1D0A-28DE-4A81-A576-FCC907BA3B14}" type="slidenum">
              <a:rPr lang="en-US">
                <a:cs typeface="Arial" charset="0"/>
              </a:rPr>
              <a:pPr fontAlgn="base">
                <a:spcBef>
                  <a:spcPct val="0"/>
                </a:spcBef>
                <a:spcAft>
                  <a:spcPct val="0"/>
                </a:spcAft>
              </a:pPr>
              <a:t>1</a:t>
            </a:fld>
            <a:endParaRPr lang="en-US" dirty="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(P1) Examples of cutting-edge technologies include contaminated soil and sediment cleanup technologies, bioremediation, Green Chemistry, and non-combustion technologies</a:t>
            </a:r>
          </a:p>
          <a:p>
            <a:pPr marL="171450" indent="-171450">
              <a:spcBef>
                <a:spcPct val="0"/>
              </a:spcBef>
              <a:buFont typeface="Arial" pitchFamily="34" charset="0"/>
              <a:buChar char="•"/>
            </a:pPr>
            <a:r>
              <a:rPr lang="en-US" dirty="0" smtClean="0"/>
              <a:t>(P2 - before) To deal with the extent of global pollution caused by harmful chemicals and waste, financing on a much larger scale needs to be mobilized for long-term sustainable actions</a:t>
            </a:r>
          </a:p>
        </p:txBody>
      </p:sp>
      <p:sp>
        <p:nvSpPr>
          <p:cNvPr id="4301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301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8E1DE3-9AAD-4971-8370-4F20CCFF79BB}" type="slidenum">
              <a:rPr lang="en-US">
                <a:solidFill>
                  <a:srgbClr val="000000"/>
                </a:solidFill>
                <a:latin typeface="Arial" charset="0"/>
                <a:cs typeface="Arial" charset="0"/>
              </a:rPr>
              <a:pPr fontAlgn="base">
                <a:spcBef>
                  <a:spcPct val="0"/>
                </a:spcBef>
                <a:spcAft>
                  <a:spcPct val="0"/>
                </a:spcAft>
              </a:pPr>
              <a:t>14</a:t>
            </a:fld>
            <a:endParaRPr lang="en-US">
              <a:solidFill>
                <a:srgbClr val="000000"/>
              </a:solidFill>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(P3) applies principally to the Stockholm Convention, the Mercury Convention and the Montreal Protocol (for CEIT countries only)</a:t>
            </a:r>
          </a:p>
          <a:p>
            <a:pPr marL="171450" indent="-171450">
              <a:spcBef>
                <a:spcPct val="0"/>
              </a:spcBef>
              <a:buFont typeface="Arial" pitchFamily="34" charset="0"/>
              <a:buChar char="•"/>
            </a:pPr>
            <a:r>
              <a:rPr lang="en-US" dirty="0" smtClean="0"/>
              <a:t>(P3) promote integration of the findings of enabling activities and convention reporting into national and sector level development planning </a:t>
            </a:r>
            <a:r>
              <a:rPr lang="en-US" dirty="0" smtClean="0">
                <a:sym typeface="Wingdings" pitchFamily="2" charset="2"/>
              </a:rPr>
              <a:t> </a:t>
            </a:r>
            <a:r>
              <a:rPr lang="en-US" dirty="0" smtClean="0"/>
              <a:t>help inform countries on establishing reduction targets and leveraging resources</a:t>
            </a:r>
          </a:p>
          <a:p>
            <a:pPr marL="171450" indent="-171450">
              <a:spcBef>
                <a:spcPct val="0"/>
              </a:spcBef>
              <a:buFont typeface="Arial" pitchFamily="34" charset="0"/>
              <a:buChar char="•"/>
            </a:pPr>
            <a:r>
              <a:rPr lang="en-US" dirty="0" smtClean="0"/>
              <a:t>(P4</a:t>
            </a:r>
            <a:r>
              <a:rPr lang="en-US" baseline="0" dirty="0" smtClean="0"/>
              <a:t> – before) GEF received guidance from the COP of the Stockholm Convention to provide assistance for the Global Monitoring Plan in developing countries and CEITs.</a:t>
            </a:r>
          </a:p>
          <a:p>
            <a:pPr marL="171450" indent="-171450">
              <a:spcBef>
                <a:spcPct val="0"/>
              </a:spcBef>
              <a:buFont typeface="Arial" pitchFamily="34" charset="0"/>
              <a:buChar char="•"/>
            </a:pPr>
            <a:endParaRPr lang="ru-RU" dirty="0" smtClean="0"/>
          </a:p>
        </p:txBody>
      </p:sp>
      <p:sp>
        <p:nvSpPr>
          <p:cNvPr id="4301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301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8E1DE3-9AAD-4971-8370-4F20CCFF79BB}" type="slidenum">
              <a:rPr lang="en-US">
                <a:solidFill>
                  <a:srgbClr val="000000"/>
                </a:solidFill>
                <a:latin typeface="Arial" charset="0"/>
                <a:cs typeface="Arial" charset="0"/>
              </a:rPr>
              <a:pPr fontAlgn="base">
                <a:spcBef>
                  <a:spcPct val="0"/>
                </a:spcBef>
                <a:spcAft>
                  <a:spcPct val="0"/>
                </a:spcAft>
              </a:pPr>
              <a:t>15</a:t>
            </a:fld>
            <a:endParaRPr lang="en-US">
              <a:solidFill>
                <a:srgbClr val="000000"/>
              </a:solidFill>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(P5 - before) Demonstrated and proven technologies, alternatives, techniques, and practices already exist, for the reduction and elimination of the initial 12 POPs and ODS</a:t>
            </a:r>
          </a:p>
          <a:p>
            <a:pPr marL="171450" indent="-171450">
              <a:spcBef>
                <a:spcPct val="0"/>
              </a:spcBef>
              <a:buFont typeface="Arial" pitchFamily="34" charset="0"/>
              <a:buChar char="•"/>
            </a:pPr>
            <a:r>
              <a:rPr lang="en-US" dirty="0" smtClean="0"/>
              <a:t>(P5) Projects with significant investment need, for example treatment technologies such as alternatives to large-scale incineration, implementation of supply chain management and Green Chemistry, may be considered when there are both large-scale leveraging of national and bilateral resources and strong long-term national commitments.</a:t>
            </a:r>
          </a:p>
          <a:p>
            <a:pPr marL="171450" indent="-171450">
              <a:spcBef>
                <a:spcPct val="0"/>
              </a:spcBef>
              <a:buFont typeface="Arial" pitchFamily="34" charset="0"/>
              <a:buChar char="•"/>
            </a:pPr>
            <a:r>
              <a:rPr lang="en-US" dirty="0" smtClean="0"/>
              <a:t>(P6) </a:t>
            </a:r>
            <a:r>
              <a:rPr lang="en-US" dirty="0" err="1" smtClean="0"/>
              <a:t>i</a:t>
            </a:r>
            <a:r>
              <a:rPr lang="en-US" dirty="0" smtClean="0"/>
              <a:t>. e. deployment of alternatives and practices to DDT and other chemicals; integrated pesticide management including in the context of food security</a:t>
            </a:r>
          </a:p>
          <a:p>
            <a:pPr marL="171450" indent="-171450">
              <a:spcBef>
                <a:spcPct val="0"/>
              </a:spcBef>
              <a:buFont typeface="Arial" pitchFamily="34" charset="0"/>
              <a:buChar char="•"/>
            </a:pPr>
            <a:endParaRPr lang="en-US" dirty="0" smtClean="0"/>
          </a:p>
          <a:p>
            <a:pPr marL="171450" indent="-171450">
              <a:spcBef>
                <a:spcPct val="0"/>
              </a:spcBef>
              <a:buFont typeface="Arial" pitchFamily="34" charset="0"/>
              <a:buChar char="•"/>
            </a:pPr>
            <a:endParaRPr lang="ru-RU" dirty="0" smtClean="0"/>
          </a:p>
        </p:txBody>
      </p:sp>
      <p:sp>
        <p:nvSpPr>
          <p:cNvPr id="4505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506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506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506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14442B-FFA6-45DB-A4DB-B728F440D262}" type="slidenum">
              <a:rPr lang="en-US">
                <a:solidFill>
                  <a:srgbClr val="000000"/>
                </a:solidFill>
                <a:latin typeface="Arial" charset="0"/>
                <a:cs typeface="Arial" charset="0"/>
              </a:rPr>
              <a:pPr fontAlgn="base">
                <a:spcBef>
                  <a:spcPct val="0"/>
                </a:spcBef>
                <a:spcAft>
                  <a:spcPct val="0"/>
                </a:spcAft>
              </a:pPr>
              <a:t>16</a:t>
            </a:fld>
            <a:endParaRPr lang="en-US">
              <a:solidFill>
                <a:srgbClr val="000000"/>
              </a:solidFill>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Countries have approached the GEF to co-finance additional activities in HCFC phase-out program which could cover activities that are not eligible for funding under the Multilateral Fund</a:t>
            </a:r>
            <a:endParaRPr lang="ru-RU" dirty="0" smtClean="0"/>
          </a:p>
        </p:txBody>
      </p:sp>
      <p:sp>
        <p:nvSpPr>
          <p:cNvPr id="4710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710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710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711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AE65B9-3DE3-47C6-864B-05F4D9518A55}" type="slidenum">
              <a:rPr lang="en-US">
                <a:solidFill>
                  <a:srgbClr val="000000"/>
                </a:solidFill>
                <a:latin typeface="Arial" charset="0"/>
                <a:cs typeface="Arial" charset="0"/>
              </a:rPr>
              <a:pPr fontAlgn="base">
                <a:spcBef>
                  <a:spcPct val="0"/>
                </a:spcBef>
                <a:spcAft>
                  <a:spcPct val="0"/>
                </a:spcAft>
              </a:pPr>
              <a:t>17</a:t>
            </a:fld>
            <a:endParaRPr lang="en-US">
              <a:solidFill>
                <a:srgbClr val="000000"/>
              </a:solidFill>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(Before) The LDCs and SIDS typically have limited capacity to deal with harmful chemicals and waste</a:t>
            </a:r>
            <a:endParaRPr lang="ru-RU" dirty="0" smtClean="0"/>
          </a:p>
        </p:txBody>
      </p:sp>
      <p:sp>
        <p:nvSpPr>
          <p:cNvPr id="4915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915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915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915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063AF5-FD81-40AC-8560-96B883CF2F57}" type="slidenum">
              <a:rPr lang="en-US">
                <a:solidFill>
                  <a:srgbClr val="000000"/>
                </a:solidFill>
                <a:latin typeface="Arial" charset="0"/>
                <a:cs typeface="Arial" charset="0"/>
              </a:rPr>
              <a:pPr fontAlgn="base">
                <a:spcBef>
                  <a:spcPct val="0"/>
                </a:spcBef>
                <a:spcAft>
                  <a:spcPct val="0"/>
                </a:spcAft>
              </a:pPr>
              <a:t>18</a:t>
            </a:fld>
            <a:endParaRPr lang="en-US">
              <a:solidFill>
                <a:srgbClr val="000000"/>
              </a:solidFill>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56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780" indent="-284531" eaLnBrk="0" hangingPunct="0">
              <a:defRPr>
                <a:solidFill>
                  <a:schemeClr val="tx1"/>
                </a:solidFill>
                <a:latin typeface="Arial" pitchFamily="34" charset="0"/>
                <a:cs typeface="Arial" pitchFamily="34" charset="0"/>
              </a:defRPr>
            </a:lvl2pPr>
            <a:lvl3pPr marL="1138124" indent="-227625" eaLnBrk="0" hangingPunct="0">
              <a:defRPr>
                <a:solidFill>
                  <a:schemeClr val="tx1"/>
                </a:solidFill>
                <a:latin typeface="Arial" pitchFamily="34" charset="0"/>
                <a:cs typeface="Arial" pitchFamily="34" charset="0"/>
              </a:defRPr>
            </a:lvl3pPr>
            <a:lvl4pPr marL="1593373" indent="-227625" eaLnBrk="0" hangingPunct="0">
              <a:defRPr>
                <a:solidFill>
                  <a:schemeClr val="tx1"/>
                </a:solidFill>
                <a:latin typeface="Arial" pitchFamily="34" charset="0"/>
                <a:cs typeface="Arial" pitchFamily="34" charset="0"/>
              </a:defRPr>
            </a:lvl4pPr>
            <a:lvl5pPr marL="2048623" indent="-227625" eaLnBrk="0" hangingPunct="0">
              <a:defRPr>
                <a:solidFill>
                  <a:schemeClr val="tx1"/>
                </a:solidFill>
                <a:latin typeface="Arial" pitchFamily="34" charset="0"/>
                <a:cs typeface="Arial" pitchFamily="34" charset="0"/>
              </a:defRPr>
            </a:lvl5pPr>
            <a:lvl6pPr marL="2503873" indent="-227625" eaLnBrk="0" fontAlgn="base" hangingPunct="0">
              <a:spcBef>
                <a:spcPct val="0"/>
              </a:spcBef>
              <a:spcAft>
                <a:spcPct val="0"/>
              </a:spcAft>
              <a:defRPr>
                <a:solidFill>
                  <a:schemeClr val="tx1"/>
                </a:solidFill>
                <a:latin typeface="Arial" pitchFamily="34" charset="0"/>
                <a:cs typeface="Arial" pitchFamily="34" charset="0"/>
              </a:defRPr>
            </a:lvl6pPr>
            <a:lvl7pPr marL="2959122" indent="-227625" eaLnBrk="0" fontAlgn="base" hangingPunct="0">
              <a:spcBef>
                <a:spcPct val="0"/>
              </a:spcBef>
              <a:spcAft>
                <a:spcPct val="0"/>
              </a:spcAft>
              <a:defRPr>
                <a:solidFill>
                  <a:schemeClr val="tx1"/>
                </a:solidFill>
                <a:latin typeface="Arial" pitchFamily="34" charset="0"/>
                <a:cs typeface="Arial" pitchFamily="34" charset="0"/>
              </a:defRPr>
            </a:lvl7pPr>
            <a:lvl8pPr marL="3414371" indent="-227625" eaLnBrk="0" fontAlgn="base" hangingPunct="0">
              <a:spcBef>
                <a:spcPct val="0"/>
              </a:spcBef>
              <a:spcAft>
                <a:spcPct val="0"/>
              </a:spcAft>
              <a:defRPr>
                <a:solidFill>
                  <a:schemeClr val="tx1"/>
                </a:solidFill>
                <a:latin typeface="Arial" pitchFamily="34" charset="0"/>
                <a:cs typeface="Arial" pitchFamily="34" charset="0"/>
              </a:defRPr>
            </a:lvl8pPr>
            <a:lvl9pPr marL="3869621" indent="-2276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dirty="0" smtClean="0">
              <a:solidFill>
                <a:prstClr val="black"/>
              </a:solidFill>
            </a:endParaRPr>
          </a:p>
        </p:txBody>
      </p:sp>
      <p:sp>
        <p:nvSpPr>
          <p:cNvPr id="2560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780" indent="-284531" eaLnBrk="0" hangingPunct="0">
              <a:defRPr>
                <a:solidFill>
                  <a:schemeClr val="tx1"/>
                </a:solidFill>
                <a:latin typeface="Arial" pitchFamily="34" charset="0"/>
                <a:cs typeface="Arial" pitchFamily="34" charset="0"/>
              </a:defRPr>
            </a:lvl2pPr>
            <a:lvl3pPr marL="1138124" indent="-227625" eaLnBrk="0" hangingPunct="0">
              <a:defRPr>
                <a:solidFill>
                  <a:schemeClr val="tx1"/>
                </a:solidFill>
                <a:latin typeface="Arial" pitchFamily="34" charset="0"/>
                <a:cs typeface="Arial" pitchFamily="34" charset="0"/>
              </a:defRPr>
            </a:lvl3pPr>
            <a:lvl4pPr marL="1593373" indent="-227625" eaLnBrk="0" hangingPunct="0">
              <a:defRPr>
                <a:solidFill>
                  <a:schemeClr val="tx1"/>
                </a:solidFill>
                <a:latin typeface="Arial" pitchFamily="34" charset="0"/>
                <a:cs typeface="Arial" pitchFamily="34" charset="0"/>
              </a:defRPr>
            </a:lvl4pPr>
            <a:lvl5pPr marL="2048623" indent="-227625" eaLnBrk="0" hangingPunct="0">
              <a:defRPr>
                <a:solidFill>
                  <a:schemeClr val="tx1"/>
                </a:solidFill>
                <a:latin typeface="Arial" pitchFamily="34" charset="0"/>
                <a:cs typeface="Arial" pitchFamily="34" charset="0"/>
              </a:defRPr>
            </a:lvl5pPr>
            <a:lvl6pPr marL="2503873" indent="-227625" eaLnBrk="0" fontAlgn="base" hangingPunct="0">
              <a:spcBef>
                <a:spcPct val="0"/>
              </a:spcBef>
              <a:spcAft>
                <a:spcPct val="0"/>
              </a:spcAft>
              <a:defRPr>
                <a:solidFill>
                  <a:schemeClr val="tx1"/>
                </a:solidFill>
                <a:latin typeface="Arial" pitchFamily="34" charset="0"/>
                <a:cs typeface="Arial" pitchFamily="34" charset="0"/>
              </a:defRPr>
            </a:lvl6pPr>
            <a:lvl7pPr marL="2959122" indent="-227625" eaLnBrk="0" fontAlgn="base" hangingPunct="0">
              <a:spcBef>
                <a:spcPct val="0"/>
              </a:spcBef>
              <a:spcAft>
                <a:spcPct val="0"/>
              </a:spcAft>
              <a:defRPr>
                <a:solidFill>
                  <a:schemeClr val="tx1"/>
                </a:solidFill>
                <a:latin typeface="Arial" pitchFamily="34" charset="0"/>
                <a:cs typeface="Arial" pitchFamily="34" charset="0"/>
              </a:defRPr>
            </a:lvl7pPr>
            <a:lvl8pPr marL="3414371" indent="-227625" eaLnBrk="0" fontAlgn="base" hangingPunct="0">
              <a:spcBef>
                <a:spcPct val="0"/>
              </a:spcBef>
              <a:spcAft>
                <a:spcPct val="0"/>
              </a:spcAft>
              <a:defRPr>
                <a:solidFill>
                  <a:schemeClr val="tx1"/>
                </a:solidFill>
                <a:latin typeface="Arial" pitchFamily="34" charset="0"/>
                <a:cs typeface="Arial" pitchFamily="34" charset="0"/>
              </a:defRPr>
            </a:lvl8pPr>
            <a:lvl9pPr marL="3869621" indent="-2276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dirty="0" smtClean="0">
              <a:solidFill>
                <a:prstClr val="black"/>
              </a:solidFill>
            </a:endParaRPr>
          </a:p>
        </p:txBody>
      </p:sp>
      <p:sp>
        <p:nvSpPr>
          <p:cNvPr id="25606"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780" indent="-284531" eaLnBrk="0" hangingPunct="0">
              <a:defRPr>
                <a:solidFill>
                  <a:schemeClr val="tx1"/>
                </a:solidFill>
                <a:latin typeface="Arial" pitchFamily="34" charset="0"/>
                <a:cs typeface="Arial" pitchFamily="34" charset="0"/>
              </a:defRPr>
            </a:lvl2pPr>
            <a:lvl3pPr marL="1138124" indent="-227625" eaLnBrk="0" hangingPunct="0">
              <a:defRPr>
                <a:solidFill>
                  <a:schemeClr val="tx1"/>
                </a:solidFill>
                <a:latin typeface="Arial" pitchFamily="34" charset="0"/>
                <a:cs typeface="Arial" pitchFamily="34" charset="0"/>
              </a:defRPr>
            </a:lvl3pPr>
            <a:lvl4pPr marL="1593373" indent="-227625" eaLnBrk="0" hangingPunct="0">
              <a:defRPr>
                <a:solidFill>
                  <a:schemeClr val="tx1"/>
                </a:solidFill>
                <a:latin typeface="Arial" pitchFamily="34" charset="0"/>
                <a:cs typeface="Arial" pitchFamily="34" charset="0"/>
              </a:defRPr>
            </a:lvl4pPr>
            <a:lvl5pPr marL="2048623" indent="-227625" eaLnBrk="0" hangingPunct="0">
              <a:defRPr>
                <a:solidFill>
                  <a:schemeClr val="tx1"/>
                </a:solidFill>
                <a:latin typeface="Arial" pitchFamily="34" charset="0"/>
                <a:cs typeface="Arial" pitchFamily="34" charset="0"/>
              </a:defRPr>
            </a:lvl5pPr>
            <a:lvl6pPr marL="2503873" indent="-227625" eaLnBrk="0" fontAlgn="base" hangingPunct="0">
              <a:spcBef>
                <a:spcPct val="0"/>
              </a:spcBef>
              <a:spcAft>
                <a:spcPct val="0"/>
              </a:spcAft>
              <a:defRPr>
                <a:solidFill>
                  <a:schemeClr val="tx1"/>
                </a:solidFill>
                <a:latin typeface="Arial" pitchFamily="34" charset="0"/>
                <a:cs typeface="Arial" pitchFamily="34" charset="0"/>
              </a:defRPr>
            </a:lvl6pPr>
            <a:lvl7pPr marL="2959122" indent="-227625" eaLnBrk="0" fontAlgn="base" hangingPunct="0">
              <a:spcBef>
                <a:spcPct val="0"/>
              </a:spcBef>
              <a:spcAft>
                <a:spcPct val="0"/>
              </a:spcAft>
              <a:defRPr>
                <a:solidFill>
                  <a:schemeClr val="tx1"/>
                </a:solidFill>
                <a:latin typeface="Arial" pitchFamily="34" charset="0"/>
                <a:cs typeface="Arial" pitchFamily="34" charset="0"/>
              </a:defRPr>
            </a:lvl7pPr>
            <a:lvl8pPr marL="3414371" indent="-227625" eaLnBrk="0" fontAlgn="base" hangingPunct="0">
              <a:spcBef>
                <a:spcPct val="0"/>
              </a:spcBef>
              <a:spcAft>
                <a:spcPct val="0"/>
              </a:spcAft>
              <a:defRPr>
                <a:solidFill>
                  <a:schemeClr val="tx1"/>
                </a:solidFill>
                <a:latin typeface="Arial" pitchFamily="34" charset="0"/>
                <a:cs typeface="Arial" pitchFamily="34" charset="0"/>
              </a:defRPr>
            </a:lvl8pPr>
            <a:lvl9pPr marL="3869621" indent="-2276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dirty="0" smtClean="0">
              <a:solidFill>
                <a:prstClr val="black"/>
              </a:solidFill>
            </a:endParaRPr>
          </a:p>
        </p:txBody>
      </p:sp>
      <p:sp>
        <p:nvSpPr>
          <p:cNvPr id="256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39780" indent="-284531" eaLnBrk="0" hangingPunct="0">
              <a:defRPr>
                <a:solidFill>
                  <a:schemeClr val="tx1"/>
                </a:solidFill>
                <a:latin typeface="Arial" pitchFamily="34" charset="0"/>
                <a:cs typeface="Arial" pitchFamily="34" charset="0"/>
              </a:defRPr>
            </a:lvl2pPr>
            <a:lvl3pPr marL="1138124" indent="-227625" eaLnBrk="0" hangingPunct="0">
              <a:defRPr>
                <a:solidFill>
                  <a:schemeClr val="tx1"/>
                </a:solidFill>
                <a:latin typeface="Arial" pitchFamily="34" charset="0"/>
                <a:cs typeface="Arial" pitchFamily="34" charset="0"/>
              </a:defRPr>
            </a:lvl3pPr>
            <a:lvl4pPr marL="1593373" indent="-227625" eaLnBrk="0" hangingPunct="0">
              <a:defRPr>
                <a:solidFill>
                  <a:schemeClr val="tx1"/>
                </a:solidFill>
                <a:latin typeface="Arial" pitchFamily="34" charset="0"/>
                <a:cs typeface="Arial" pitchFamily="34" charset="0"/>
              </a:defRPr>
            </a:lvl4pPr>
            <a:lvl5pPr marL="2048623" indent="-227625" eaLnBrk="0" hangingPunct="0">
              <a:defRPr>
                <a:solidFill>
                  <a:schemeClr val="tx1"/>
                </a:solidFill>
                <a:latin typeface="Arial" pitchFamily="34" charset="0"/>
                <a:cs typeface="Arial" pitchFamily="34" charset="0"/>
              </a:defRPr>
            </a:lvl5pPr>
            <a:lvl6pPr marL="2503873" indent="-227625" eaLnBrk="0" fontAlgn="base" hangingPunct="0">
              <a:spcBef>
                <a:spcPct val="0"/>
              </a:spcBef>
              <a:spcAft>
                <a:spcPct val="0"/>
              </a:spcAft>
              <a:defRPr>
                <a:solidFill>
                  <a:schemeClr val="tx1"/>
                </a:solidFill>
                <a:latin typeface="Arial" pitchFamily="34" charset="0"/>
                <a:cs typeface="Arial" pitchFamily="34" charset="0"/>
              </a:defRPr>
            </a:lvl6pPr>
            <a:lvl7pPr marL="2959122" indent="-227625" eaLnBrk="0" fontAlgn="base" hangingPunct="0">
              <a:spcBef>
                <a:spcPct val="0"/>
              </a:spcBef>
              <a:spcAft>
                <a:spcPct val="0"/>
              </a:spcAft>
              <a:defRPr>
                <a:solidFill>
                  <a:schemeClr val="tx1"/>
                </a:solidFill>
                <a:latin typeface="Arial" pitchFamily="34" charset="0"/>
                <a:cs typeface="Arial" pitchFamily="34" charset="0"/>
              </a:defRPr>
            </a:lvl7pPr>
            <a:lvl8pPr marL="3414371" indent="-227625" eaLnBrk="0" fontAlgn="base" hangingPunct="0">
              <a:spcBef>
                <a:spcPct val="0"/>
              </a:spcBef>
              <a:spcAft>
                <a:spcPct val="0"/>
              </a:spcAft>
              <a:defRPr>
                <a:solidFill>
                  <a:schemeClr val="tx1"/>
                </a:solidFill>
                <a:latin typeface="Arial" pitchFamily="34" charset="0"/>
                <a:cs typeface="Arial" pitchFamily="34" charset="0"/>
              </a:defRPr>
            </a:lvl8pPr>
            <a:lvl9pPr marL="3869621" indent="-22762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7F9C46F-93A8-4FBD-94C2-FBACC6DF834D}" type="slidenum">
              <a:rPr lang="en-US" smtClean="0">
                <a:solidFill>
                  <a:prstClr val="black"/>
                </a:solidFill>
              </a:rPr>
              <a:pPr eaLnBrk="1" hangingPunct="1"/>
              <a:t>2</a:t>
            </a:fld>
            <a:endParaRPr lang="en-US" dirty="0"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ru-RU" smtClean="0"/>
          </a:p>
        </p:txBody>
      </p:sp>
      <p:sp>
        <p:nvSpPr>
          <p:cNvPr id="184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44" eaLnBrk="0" hangingPunct="0">
              <a:defRPr>
                <a:solidFill>
                  <a:schemeClr val="tx1"/>
                </a:solidFill>
                <a:latin typeface="Arial" charset="0"/>
                <a:cs typeface="Arial" charset="0"/>
              </a:defRPr>
            </a:lvl1pPr>
            <a:lvl2pPr marL="710486" indent="-273264" defTabSz="924544" eaLnBrk="0" hangingPunct="0">
              <a:defRPr>
                <a:solidFill>
                  <a:schemeClr val="tx1"/>
                </a:solidFill>
                <a:latin typeface="Arial" charset="0"/>
                <a:cs typeface="Arial" charset="0"/>
              </a:defRPr>
            </a:lvl2pPr>
            <a:lvl3pPr marL="1093057" indent="-218612" defTabSz="924544" eaLnBrk="0" hangingPunct="0">
              <a:defRPr>
                <a:solidFill>
                  <a:schemeClr val="tx1"/>
                </a:solidFill>
                <a:latin typeface="Arial" charset="0"/>
                <a:cs typeface="Arial" charset="0"/>
              </a:defRPr>
            </a:lvl3pPr>
            <a:lvl4pPr marL="1530279" indent="-218612" defTabSz="924544" eaLnBrk="0" hangingPunct="0">
              <a:defRPr>
                <a:solidFill>
                  <a:schemeClr val="tx1"/>
                </a:solidFill>
                <a:latin typeface="Arial" charset="0"/>
                <a:cs typeface="Arial" charset="0"/>
              </a:defRPr>
            </a:lvl4pPr>
            <a:lvl5pPr marL="1967502" indent="-218612" defTabSz="924544" eaLnBrk="0" hangingPunct="0">
              <a:defRPr>
                <a:solidFill>
                  <a:schemeClr val="tx1"/>
                </a:solidFill>
                <a:latin typeface="Arial" charset="0"/>
                <a:cs typeface="Arial" charset="0"/>
              </a:defRPr>
            </a:lvl5pPr>
            <a:lvl6pPr marL="2404724" indent="-218612" defTabSz="924544" eaLnBrk="0" fontAlgn="base" hangingPunct="0">
              <a:spcBef>
                <a:spcPct val="0"/>
              </a:spcBef>
              <a:spcAft>
                <a:spcPct val="0"/>
              </a:spcAft>
              <a:defRPr>
                <a:solidFill>
                  <a:schemeClr val="tx1"/>
                </a:solidFill>
                <a:latin typeface="Arial" charset="0"/>
                <a:cs typeface="Arial" charset="0"/>
              </a:defRPr>
            </a:lvl6pPr>
            <a:lvl7pPr marL="2841947" indent="-218612" defTabSz="924544" eaLnBrk="0" fontAlgn="base" hangingPunct="0">
              <a:spcBef>
                <a:spcPct val="0"/>
              </a:spcBef>
              <a:spcAft>
                <a:spcPct val="0"/>
              </a:spcAft>
              <a:defRPr>
                <a:solidFill>
                  <a:schemeClr val="tx1"/>
                </a:solidFill>
                <a:latin typeface="Arial" charset="0"/>
                <a:cs typeface="Arial" charset="0"/>
              </a:defRPr>
            </a:lvl7pPr>
            <a:lvl8pPr marL="3279169" indent="-218612" defTabSz="924544" eaLnBrk="0" fontAlgn="base" hangingPunct="0">
              <a:spcBef>
                <a:spcPct val="0"/>
              </a:spcBef>
              <a:spcAft>
                <a:spcPct val="0"/>
              </a:spcAft>
              <a:defRPr>
                <a:solidFill>
                  <a:schemeClr val="tx1"/>
                </a:solidFill>
                <a:latin typeface="Arial" charset="0"/>
                <a:cs typeface="Arial" charset="0"/>
              </a:defRPr>
            </a:lvl8pPr>
            <a:lvl9pPr marL="3716393" indent="-218612" defTabSz="924544"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44" eaLnBrk="0" hangingPunct="0">
              <a:defRPr>
                <a:solidFill>
                  <a:schemeClr val="tx1"/>
                </a:solidFill>
                <a:latin typeface="Arial" charset="0"/>
                <a:cs typeface="Arial" charset="0"/>
              </a:defRPr>
            </a:lvl1pPr>
            <a:lvl2pPr marL="710486" indent="-273264" defTabSz="924544" eaLnBrk="0" hangingPunct="0">
              <a:defRPr>
                <a:solidFill>
                  <a:schemeClr val="tx1"/>
                </a:solidFill>
                <a:latin typeface="Arial" charset="0"/>
                <a:cs typeface="Arial" charset="0"/>
              </a:defRPr>
            </a:lvl2pPr>
            <a:lvl3pPr marL="1093057" indent="-218612" defTabSz="924544" eaLnBrk="0" hangingPunct="0">
              <a:defRPr>
                <a:solidFill>
                  <a:schemeClr val="tx1"/>
                </a:solidFill>
                <a:latin typeface="Arial" charset="0"/>
                <a:cs typeface="Arial" charset="0"/>
              </a:defRPr>
            </a:lvl3pPr>
            <a:lvl4pPr marL="1530279" indent="-218612" defTabSz="924544" eaLnBrk="0" hangingPunct="0">
              <a:defRPr>
                <a:solidFill>
                  <a:schemeClr val="tx1"/>
                </a:solidFill>
                <a:latin typeface="Arial" charset="0"/>
                <a:cs typeface="Arial" charset="0"/>
              </a:defRPr>
            </a:lvl4pPr>
            <a:lvl5pPr marL="1967502" indent="-218612" defTabSz="924544" eaLnBrk="0" hangingPunct="0">
              <a:defRPr>
                <a:solidFill>
                  <a:schemeClr val="tx1"/>
                </a:solidFill>
                <a:latin typeface="Arial" charset="0"/>
                <a:cs typeface="Arial" charset="0"/>
              </a:defRPr>
            </a:lvl5pPr>
            <a:lvl6pPr marL="2404724" indent="-218612" defTabSz="924544" eaLnBrk="0" fontAlgn="base" hangingPunct="0">
              <a:spcBef>
                <a:spcPct val="0"/>
              </a:spcBef>
              <a:spcAft>
                <a:spcPct val="0"/>
              </a:spcAft>
              <a:defRPr>
                <a:solidFill>
                  <a:schemeClr val="tx1"/>
                </a:solidFill>
                <a:latin typeface="Arial" charset="0"/>
                <a:cs typeface="Arial" charset="0"/>
              </a:defRPr>
            </a:lvl6pPr>
            <a:lvl7pPr marL="2841947" indent="-218612" defTabSz="924544" eaLnBrk="0" fontAlgn="base" hangingPunct="0">
              <a:spcBef>
                <a:spcPct val="0"/>
              </a:spcBef>
              <a:spcAft>
                <a:spcPct val="0"/>
              </a:spcAft>
              <a:defRPr>
                <a:solidFill>
                  <a:schemeClr val="tx1"/>
                </a:solidFill>
                <a:latin typeface="Arial" charset="0"/>
                <a:cs typeface="Arial" charset="0"/>
              </a:defRPr>
            </a:lvl7pPr>
            <a:lvl8pPr marL="3279169" indent="-218612" defTabSz="924544" eaLnBrk="0" fontAlgn="base" hangingPunct="0">
              <a:spcBef>
                <a:spcPct val="0"/>
              </a:spcBef>
              <a:spcAft>
                <a:spcPct val="0"/>
              </a:spcAft>
              <a:defRPr>
                <a:solidFill>
                  <a:schemeClr val="tx1"/>
                </a:solidFill>
                <a:latin typeface="Arial" charset="0"/>
                <a:cs typeface="Arial" charset="0"/>
              </a:defRPr>
            </a:lvl8pPr>
            <a:lvl9pPr marL="3716393" indent="-218612" defTabSz="924544"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44" eaLnBrk="0" hangingPunct="0">
              <a:defRPr>
                <a:solidFill>
                  <a:schemeClr val="tx1"/>
                </a:solidFill>
                <a:latin typeface="Arial" charset="0"/>
                <a:cs typeface="Arial" charset="0"/>
              </a:defRPr>
            </a:lvl1pPr>
            <a:lvl2pPr marL="710486" indent="-273264" defTabSz="924544" eaLnBrk="0" hangingPunct="0">
              <a:defRPr>
                <a:solidFill>
                  <a:schemeClr val="tx1"/>
                </a:solidFill>
                <a:latin typeface="Arial" charset="0"/>
                <a:cs typeface="Arial" charset="0"/>
              </a:defRPr>
            </a:lvl2pPr>
            <a:lvl3pPr marL="1093057" indent="-218612" defTabSz="924544" eaLnBrk="0" hangingPunct="0">
              <a:defRPr>
                <a:solidFill>
                  <a:schemeClr val="tx1"/>
                </a:solidFill>
                <a:latin typeface="Arial" charset="0"/>
                <a:cs typeface="Arial" charset="0"/>
              </a:defRPr>
            </a:lvl3pPr>
            <a:lvl4pPr marL="1530279" indent="-218612" defTabSz="924544" eaLnBrk="0" hangingPunct="0">
              <a:defRPr>
                <a:solidFill>
                  <a:schemeClr val="tx1"/>
                </a:solidFill>
                <a:latin typeface="Arial" charset="0"/>
                <a:cs typeface="Arial" charset="0"/>
              </a:defRPr>
            </a:lvl4pPr>
            <a:lvl5pPr marL="1967502" indent="-218612" defTabSz="924544" eaLnBrk="0" hangingPunct="0">
              <a:defRPr>
                <a:solidFill>
                  <a:schemeClr val="tx1"/>
                </a:solidFill>
                <a:latin typeface="Arial" charset="0"/>
                <a:cs typeface="Arial" charset="0"/>
              </a:defRPr>
            </a:lvl5pPr>
            <a:lvl6pPr marL="2404724" indent="-218612" defTabSz="924544" eaLnBrk="0" fontAlgn="base" hangingPunct="0">
              <a:spcBef>
                <a:spcPct val="0"/>
              </a:spcBef>
              <a:spcAft>
                <a:spcPct val="0"/>
              </a:spcAft>
              <a:defRPr>
                <a:solidFill>
                  <a:schemeClr val="tx1"/>
                </a:solidFill>
                <a:latin typeface="Arial" charset="0"/>
                <a:cs typeface="Arial" charset="0"/>
              </a:defRPr>
            </a:lvl6pPr>
            <a:lvl7pPr marL="2841947" indent="-218612" defTabSz="924544" eaLnBrk="0" fontAlgn="base" hangingPunct="0">
              <a:spcBef>
                <a:spcPct val="0"/>
              </a:spcBef>
              <a:spcAft>
                <a:spcPct val="0"/>
              </a:spcAft>
              <a:defRPr>
                <a:solidFill>
                  <a:schemeClr val="tx1"/>
                </a:solidFill>
                <a:latin typeface="Arial" charset="0"/>
                <a:cs typeface="Arial" charset="0"/>
              </a:defRPr>
            </a:lvl7pPr>
            <a:lvl8pPr marL="3279169" indent="-218612" defTabSz="924544" eaLnBrk="0" fontAlgn="base" hangingPunct="0">
              <a:spcBef>
                <a:spcPct val="0"/>
              </a:spcBef>
              <a:spcAft>
                <a:spcPct val="0"/>
              </a:spcAft>
              <a:defRPr>
                <a:solidFill>
                  <a:schemeClr val="tx1"/>
                </a:solidFill>
                <a:latin typeface="Arial" charset="0"/>
                <a:cs typeface="Arial" charset="0"/>
              </a:defRPr>
            </a:lvl8pPr>
            <a:lvl9pPr marL="3716393" indent="-218612" defTabSz="924544"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44" eaLnBrk="0" hangingPunct="0">
              <a:defRPr>
                <a:solidFill>
                  <a:schemeClr val="tx1"/>
                </a:solidFill>
                <a:latin typeface="Arial" charset="0"/>
                <a:cs typeface="Arial" charset="0"/>
              </a:defRPr>
            </a:lvl1pPr>
            <a:lvl2pPr marL="710486" indent="-273264" defTabSz="924544" eaLnBrk="0" hangingPunct="0">
              <a:defRPr>
                <a:solidFill>
                  <a:schemeClr val="tx1"/>
                </a:solidFill>
                <a:latin typeface="Arial" charset="0"/>
                <a:cs typeface="Arial" charset="0"/>
              </a:defRPr>
            </a:lvl2pPr>
            <a:lvl3pPr marL="1093057" indent="-218612" defTabSz="924544" eaLnBrk="0" hangingPunct="0">
              <a:defRPr>
                <a:solidFill>
                  <a:schemeClr val="tx1"/>
                </a:solidFill>
                <a:latin typeface="Arial" charset="0"/>
                <a:cs typeface="Arial" charset="0"/>
              </a:defRPr>
            </a:lvl3pPr>
            <a:lvl4pPr marL="1530279" indent="-218612" defTabSz="924544" eaLnBrk="0" hangingPunct="0">
              <a:defRPr>
                <a:solidFill>
                  <a:schemeClr val="tx1"/>
                </a:solidFill>
                <a:latin typeface="Arial" charset="0"/>
                <a:cs typeface="Arial" charset="0"/>
              </a:defRPr>
            </a:lvl4pPr>
            <a:lvl5pPr marL="1967502" indent="-218612" defTabSz="924544" eaLnBrk="0" hangingPunct="0">
              <a:defRPr>
                <a:solidFill>
                  <a:schemeClr val="tx1"/>
                </a:solidFill>
                <a:latin typeface="Arial" charset="0"/>
                <a:cs typeface="Arial" charset="0"/>
              </a:defRPr>
            </a:lvl5pPr>
            <a:lvl6pPr marL="2404724" indent="-218612" defTabSz="924544" eaLnBrk="0" fontAlgn="base" hangingPunct="0">
              <a:spcBef>
                <a:spcPct val="0"/>
              </a:spcBef>
              <a:spcAft>
                <a:spcPct val="0"/>
              </a:spcAft>
              <a:defRPr>
                <a:solidFill>
                  <a:schemeClr val="tx1"/>
                </a:solidFill>
                <a:latin typeface="Arial" charset="0"/>
                <a:cs typeface="Arial" charset="0"/>
              </a:defRPr>
            </a:lvl6pPr>
            <a:lvl7pPr marL="2841947" indent="-218612" defTabSz="924544" eaLnBrk="0" fontAlgn="base" hangingPunct="0">
              <a:spcBef>
                <a:spcPct val="0"/>
              </a:spcBef>
              <a:spcAft>
                <a:spcPct val="0"/>
              </a:spcAft>
              <a:defRPr>
                <a:solidFill>
                  <a:schemeClr val="tx1"/>
                </a:solidFill>
                <a:latin typeface="Arial" charset="0"/>
                <a:cs typeface="Arial" charset="0"/>
              </a:defRPr>
            </a:lvl7pPr>
            <a:lvl8pPr marL="3279169" indent="-218612" defTabSz="924544" eaLnBrk="0" fontAlgn="base" hangingPunct="0">
              <a:spcBef>
                <a:spcPct val="0"/>
              </a:spcBef>
              <a:spcAft>
                <a:spcPct val="0"/>
              </a:spcAft>
              <a:defRPr>
                <a:solidFill>
                  <a:schemeClr val="tx1"/>
                </a:solidFill>
                <a:latin typeface="Arial" charset="0"/>
                <a:cs typeface="Arial" charset="0"/>
              </a:defRPr>
            </a:lvl8pPr>
            <a:lvl9pPr marL="3716393" indent="-218612" defTabSz="924544" eaLnBrk="0" fontAlgn="base" hangingPunct="0">
              <a:spcBef>
                <a:spcPct val="0"/>
              </a:spcBef>
              <a:spcAft>
                <a:spcPct val="0"/>
              </a:spcAft>
              <a:defRPr>
                <a:solidFill>
                  <a:schemeClr val="tx1"/>
                </a:solidFill>
                <a:latin typeface="Arial" charset="0"/>
                <a:cs typeface="Arial" charset="0"/>
              </a:defRPr>
            </a:lvl9pPr>
          </a:lstStyle>
          <a:p>
            <a:pPr eaLnBrk="1" hangingPunct="1"/>
            <a:fld id="{329280B8-3D1B-4E1A-8834-990BA9746967}" type="slidenum">
              <a:rPr lang="en-US" smtClean="0">
                <a:solidFill>
                  <a:srgbClr val="000000"/>
                </a:solidFill>
              </a:rPr>
              <a:pPr eaLnBrk="1" hangingPunct="1"/>
              <a:t>3</a:t>
            </a:fld>
            <a:endParaRPr lang="en-US" dirty="0"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In particular, reducing the concentration of SLCFs (short-lived climate forcers</a:t>
            </a:r>
            <a:r>
              <a:rPr lang="en-US" baseline="0" dirty="0" smtClean="0"/>
              <a:t> - are substances in the atmosphere that contribute to global warming and have relatively short lifetimes in the atmosphere</a:t>
            </a:r>
            <a:r>
              <a:rPr lang="en-US" dirty="0" smtClean="0"/>
              <a:t>), such as black carbon, tropospheric ozone, methane (CH4), and HFCs, has the potential to slow the rate of global warming over the next two to four decades</a:t>
            </a:r>
          </a:p>
          <a:p>
            <a:pPr marL="171450" indent="-171450">
              <a:spcBef>
                <a:spcPct val="0"/>
              </a:spcBef>
              <a:buFont typeface="Arial" pitchFamily="34" charset="0"/>
              <a:buChar char="•"/>
            </a:pPr>
            <a:r>
              <a:rPr lang="en-US" dirty="0" smtClean="0"/>
              <a:t>EE: certification and standards programs for efficient appliances and equipment </a:t>
            </a:r>
            <a:r>
              <a:rPr lang="en-US" dirty="0" smtClean="0">
                <a:sym typeface="Wingdings" pitchFamily="2" charset="2"/>
              </a:rPr>
              <a:t> candidates are lighting, air conditioning, refrigeration, motors, and building codes</a:t>
            </a:r>
          </a:p>
          <a:p>
            <a:pPr marL="171450" indent="-171450">
              <a:spcBef>
                <a:spcPct val="0"/>
              </a:spcBef>
              <a:buFont typeface="Arial" charset="0"/>
              <a:buChar char="•"/>
            </a:pPr>
            <a:r>
              <a:rPr lang="en-US" dirty="0" smtClean="0">
                <a:sym typeface="Wingdings" pitchFamily="2" charset="2"/>
              </a:rPr>
              <a:t>RE: medium and small-scale hydropower; on-shore wind power; geothermal power and heat; and bio-energy systems using biomass from wastes and residues; solar photovoltaic systems</a:t>
            </a:r>
          </a:p>
          <a:p>
            <a:pPr marL="171450" indent="-171450">
              <a:spcBef>
                <a:spcPct val="0"/>
              </a:spcBef>
              <a:buFont typeface="Arial" charset="0"/>
              <a:buChar char="•"/>
            </a:pPr>
            <a:r>
              <a:rPr lang="en-US" dirty="0" smtClean="0"/>
              <a:t>Sustainable transport: fuel and road pricing; policies and strategies to improve fleet fuel efficiency and promote low impact refrigerants for mobile air conditioning; support for alternative fuels and advanced engine technology pilots; demonstrations of smart transport grids, and; ICT applications for travel demand management; public transport infrastructure such as bus rapid transit; along with integration of non-motorized transport options</a:t>
            </a:r>
            <a:r>
              <a:rPr lang="en-US" baseline="0" dirty="0" smtClean="0"/>
              <a:t>       </a:t>
            </a:r>
            <a:endParaRPr lang="ru-RU" dirty="0" smtClean="0"/>
          </a:p>
        </p:txBody>
      </p:sp>
      <p:sp>
        <p:nvSpPr>
          <p:cNvPr id="3072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072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072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072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BB5FAC-BED5-4515-927D-F05FE4205872}" type="slidenum">
              <a:rPr lang="en-US">
                <a:solidFill>
                  <a:srgbClr val="000000"/>
                </a:solidFill>
                <a:latin typeface="Arial" charset="0"/>
                <a:cs typeface="Arial" charset="0"/>
              </a:rPr>
              <a:pPr fontAlgn="base">
                <a:spcBef>
                  <a:spcPct val="0"/>
                </a:spcBef>
                <a:spcAft>
                  <a:spcPct val="0"/>
                </a:spcAft>
              </a:pPr>
              <a:t>5</a:t>
            </a:fld>
            <a:endParaRPr lang="en-US" dirty="0">
              <a:solidFill>
                <a:srgbClr val="000000"/>
              </a:solidFill>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While maximizing economic benefits and/or minimizing the socio-economic consequences</a:t>
            </a:r>
          </a:p>
          <a:p>
            <a:pPr marL="171450" indent="-171450">
              <a:spcBef>
                <a:spcPct val="0"/>
              </a:spcBef>
              <a:buFont typeface="Arial" pitchFamily="34" charset="0"/>
              <a:buChar char="•"/>
            </a:pPr>
            <a:endParaRPr lang="en-US" dirty="0" smtClean="0"/>
          </a:p>
          <a:p>
            <a:pPr marL="171450" indent="-171450">
              <a:spcBef>
                <a:spcPct val="0"/>
              </a:spcBef>
              <a:buFont typeface="Arial" pitchFamily="34" charset="0"/>
              <a:buChar char="•"/>
            </a:pPr>
            <a:r>
              <a:rPr lang="en-US" dirty="0" smtClean="0"/>
              <a:t>Associate loan financing to a GEF grant where the grant would incentivize additional emission reductions and lower the loan cost for the country if additional emission reductions are achieved</a:t>
            </a:r>
          </a:p>
          <a:p>
            <a:pPr marL="171450" indent="-171450">
              <a:spcBef>
                <a:spcPct val="0"/>
              </a:spcBef>
              <a:buFont typeface="Arial" pitchFamily="34" charset="0"/>
              <a:buChar char="•"/>
            </a:pPr>
            <a:endParaRPr lang="en-US" dirty="0" smtClean="0"/>
          </a:p>
          <a:p>
            <a:pPr marL="171450" indent="-171450">
              <a:spcBef>
                <a:spcPct val="0"/>
              </a:spcBef>
              <a:buFont typeface="Arial" pitchFamily="34" charset="0"/>
              <a:buChar char="•"/>
            </a:pPr>
            <a:r>
              <a:rPr lang="en-US" dirty="0" smtClean="0"/>
              <a:t>Guarantees, hedging instruments, regulatory risk insurance, and public co-investments.</a:t>
            </a:r>
          </a:p>
          <a:p>
            <a:pPr marL="171450" indent="-171450">
              <a:spcBef>
                <a:spcPct val="0"/>
              </a:spcBef>
              <a:buFont typeface="Arial" pitchFamily="34" charset="0"/>
              <a:buChar char="•"/>
            </a:pPr>
            <a:endParaRPr lang="ru-RU" dirty="0" smtClean="0"/>
          </a:p>
        </p:txBody>
      </p:sp>
      <p:sp>
        <p:nvSpPr>
          <p:cNvPr id="3277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27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277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277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918A8C-9886-4D8C-930B-19B3ADF95F46}" type="slidenum">
              <a:rPr lang="en-US">
                <a:solidFill>
                  <a:srgbClr val="000000"/>
                </a:solidFill>
                <a:latin typeface="Arial" charset="0"/>
                <a:cs typeface="Arial" charset="0"/>
              </a:rPr>
              <a:pPr fontAlgn="base">
                <a:spcBef>
                  <a:spcPct val="0"/>
                </a:spcBef>
                <a:spcAft>
                  <a:spcPct val="0"/>
                </a:spcAft>
              </a:pPr>
              <a:t>6</a:t>
            </a:fld>
            <a:endParaRPr lang="en-US">
              <a:solidFill>
                <a:srgbClr val="000000"/>
              </a:solidFill>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Design and implementation of sustainable urban strategies, policies, and regulations, combining energy efficiency (buildings, lighting, air conditioning, transport, district heating systems), renewable energy development (solar, wind, co-generation, waste-to-energy), other sources of GHG emissions (waste and wastewater management) and other concerns (adaptation, chemicals management, air quality management, resilient buildings, green zones development).</a:t>
            </a:r>
          </a:p>
          <a:p>
            <a:pPr marL="171450" indent="-171450">
              <a:spcBef>
                <a:spcPct val="0"/>
              </a:spcBef>
              <a:buFont typeface="Arial" pitchFamily="34" charset="0"/>
              <a:buChar char="•"/>
            </a:pPr>
            <a:r>
              <a:rPr lang="en-US" dirty="0" smtClean="0"/>
              <a:t>Land use management, planning, and zoning, including the integration of land use planning with transport planning and transit-oriented development, for sustainable cities to reduce energy demand, enhance climate resilience, and improve living standards.   </a:t>
            </a:r>
          </a:p>
          <a:p>
            <a:pPr marL="171450" indent="-171450">
              <a:spcBef>
                <a:spcPct val="0"/>
              </a:spcBef>
              <a:buFont typeface="Arial" pitchFamily="34" charset="0"/>
              <a:buChar char="•"/>
            </a:pPr>
            <a:r>
              <a:rPr lang="en-US" dirty="0" smtClean="0"/>
              <a:t>Phase-out of ozone depleting substances, with energy efficient and low greenhouse potential options.</a:t>
            </a:r>
          </a:p>
          <a:p>
            <a:pPr marL="171450" indent="-171450">
              <a:spcBef>
                <a:spcPct val="0"/>
              </a:spcBef>
              <a:buFont typeface="Arial" pitchFamily="34" charset="0"/>
              <a:buChar char="•"/>
            </a:pPr>
            <a:r>
              <a:rPr lang="en-US" dirty="0" smtClean="0"/>
              <a:t>Support urban sustainable transport infrastructure and systems to reduce demand for car</a:t>
            </a:r>
          </a:p>
          <a:p>
            <a:pPr marL="171450" indent="-171450">
              <a:spcBef>
                <a:spcPct val="0"/>
              </a:spcBef>
              <a:buFont typeface="Arial" pitchFamily="34" charset="0"/>
              <a:buChar char="•"/>
            </a:pPr>
            <a:r>
              <a:rPr lang="en-US" dirty="0" smtClean="0"/>
              <a:t>Support sustainable freight and logistics services to address the supply chain</a:t>
            </a:r>
            <a:endParaRPr lang="ru-RU" dirty="0"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482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482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B42E00-401E-45DB-A2BA-8CC8F4F2C113}" type="slidenum">
              <a:rPr lang="en-US">
                <a:solidFill>
                  <a:srgbClr val="000000"/>
                </a:solidFill>
                <a:latin typeface="Arial" charset="0"/>
                <a:cs typeface="Arial" charset="0"/>
              </a:rPr>
              <a:pPr fontAlgn="base">
                <a:spcBef>
                  <a:spcPct val="0"/>
                </a:spcBef>
                <a:spcAft>
                  <a:spcPct val="0"/>
                </a:spcAft>
              </a:pPr>
              <a:t>7</a:t>
            </a:fld>
            <a:endParaRPr lang="en-US">
              <a:solidFill>
                <a:srgbClr val="000000"/>
              </a:solidFill>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The LULUCF and the agriculture sectors represent major GHG emission sources, accounting for approximately 31% of global emissions.43 CH4 and nitrous oxide (N2O) emissions from the agriculture and to a lesser extent forestry sectors represent 14% of global emissions. Globally, agricultural CH4 and N2O emissions have increased by nearly 17% from 1990 to 2005. These emissions were not explicitly included in previous GEF strategies. GEF-6 support is extended to mitigate them.</a:t>
            </a:r>
            <a:endParaRPr lang="ru-RU" dirty="0" smtClean="0"/>
          </a:p>
        </p:txBody>
      </p:sp>
      <p:sp>
        <p:nvSpPr>
          <p:cNvPr id="3686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686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686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687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A9D7B9-F826-4FC0-BB27-48BE164A1D14}" type="slidenum">
              <a:rPr lang="en-US">
                <a:solidFill>
                  <a:srgbClr val="000000"/>
                </a:solidFill>
                <a:latin typeface="Arial" charset="0"/>
                <a:cs typeface="Arial" charset="0"/>
              </a:rPr>
              <a:pPr fontAlgn="base">
                <a:spcBef>
                  <a:spcPct val="0"/>
                </a:spcBef>
                <a:spcAft>
                  <a:spcPct val="0"/>
                </a:spcAft>
              </a:pPr>
              <a:t>8</a:t>
            </a:fld>
            <a:endParaRPr lang="en-US">
              <a:solidFill>
                <a:srgbClr val="000000"/>
              </a:solidFill>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The evolving NAMA modalities, may include domestic credit systems, cap and trade systems, and other voluntary new market mechanisms, and could constitute single-sector, multi-sector, or economy-wide approaches</a:t>
            </a:r>
            <a:endParaRPr lang="ru-RU" dirty="0" smtClean="0"/>
          </a:p>
        </p:txBody>
      </p:sp>
      <p:sp>
        <p:nvSpPr>
          <p:cNvPr id="3891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891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3891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3891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3823FE-E5F0-410A-A588-22C0D26F4402}" type="slidenum">
              <a:rPr lang="en-US">
                <a:solidFill>
                  <a:srgbClr val="000000"/>
                </a:solidFill>
                <a:latin typeface="Arial" charset="0"/>
                <a:cs typeface="Arial" charset="0"/>
              </a:rPr>
              <a:pPr fontAlgn="base">
                <a:spcBef>
                  <a:spcPct val="0"/>
                </a:spcBef>
                <a:spcAft>
                  <a:spcPct val="0"/>
                </a:spcAft>
              </a:pPr>
              <a:t>9</a:t>
            </a:fld>
            <a:endParaRPr lang="en-US">
              <a:solidFill>
                <a:srgbClr val="000000"/>
              </a:solidFill>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301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ru-RU">
              <a:solidFill>
                <a:srgbClr val="000000"/>
              </a:solidFill>
              <a:latin typeface="Arial" charset="0"/>
              <a:cs typeface="Arial" charset="0"/>
            </a:endParaRPr>
          </a:p>
        </p:txBody>
      </p:sp>
      <p:sp>
        <p:nvSpPr>
          <p:cNvPr id="4301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ru-RU" smtClean="0">
              <a:solidFill>
                <a:srgbClr val="000000"/>
              </a:solidFill>
              <a:latin typeface="Arial" charset="0"/>
              <a:cs typeface="Arial" charset="0"/>
            </a:endParaRPr>
          </a:p>
        </p:txBody>
      </p:sp>
      <p:sp>
        <p:nvSpPr>
          <p:cNvPr id="4301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8E1DE3-9AAD-4971-8370-4F20CCFF79BB}" type="slidenum">
              <a:rPr lang="en-US">
                <a:solidFill>
                  <a:srgbClr val="000000"/>
                </a:solidFill>
                <a:latin typeface="Arial" charset="0"/>
                <a:cs typeface="Arial" charset="0"/>
              </a:rPr>
              <a:pPr fontAlgn="base">
                <a:spcBef>
                  <a:spcPct val="0"/>
                </a:spcBef>
                <a:spcAft>
                  <a:spcPct val="0"/>
                </a:spcAft>
              </a:pPr>
              <a:t>13</a:t>
            </a:fld>
            <a:endParaRPr lang="en-US">
              <a:solidFill>
                <a:srgbClr val="000000"/>
              </a:solidFill>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76200"/>
            <a:ext cx="9144000" cy="1247775"/>
            <a:chOff x="0" y="152400"/>
            <a:chExt cx="9144000" cy="1248156"/>
          </a:xfrm>
        </p:grpSpPr>
        <p:pic>
          <p:nvPicPr>
            <p:cNvPr id="5"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6" name="Picture 6" descr="GEF-PPT-BG.png"/>
            <p:cNvPicPr>
              <a:picLocks noChangeAspect="1"/>
            </p:cNvPicPr>
            <p:nvPr userDrawn="1"/>
          </p:nvPicPr>
          <p:blipFill>
            <a:blip r:embed="rId3"/>
            <a:srcRect/>
            <a:stretch>
              <a:fillRect/>
            </a:stretch>
          </p:blipFill>
          <p:spPr bwMode="auto">
            <a:xfrm>
              <a:off x="0" y="152400"/>
              <a:ext cx="9144000" cy="1248156"/>
            </a:xfrm>
            <a:prstGeom prst="rect">
              <a:avLst/>
            </a:prstGeom>
            <a:noFill/>
            <a:ln w="9525">
              <a:noFill/>
              <a:miter lim="800000"/>
              <a:headEnd/>
              <a:tailEnd/>
            </a:ln>
          </p:spPr>
        </p:pic>
      </p:grpSp>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GEF-PPT-BG.png"/>
          <p:cNvPicPr>
            <a:picLocks noChangeAspect="1"/>
          </p:cNvPicPr>
          <p:nvPr userDrawn="1"/>
        </p:nvPicPr>
        <p:blipFill>
          <a:blip r:embed="rId7"/>
          <a:srcRect/>
          <a:stretch>
            <a:fillRect/>
          </a:stretch>
        </p:blipFill>
        <p:spPr bwMode="auto">
          <a:xfrm>
            <a:off x="0" y="5610225"/>
            <a:ext cx="9144000" cy="1247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Lst>
  <p:txStyles>
    <p:titleStyle>
      <a:lvl1pPr algn="ctr" rtl="0" eaLnBrk="0" fontAlgn="base" hangingPunct="0">
        <a:spcBef>
          <a:spcPct val="0"/>
        </a:spcBef>
        <a:spcAft>
          <a:spcPct val="0"/>
        </a:spcAft>
        <a:defRPr sz="4000" kern="1200">
          <a:solidFill>
            <a:srgbClr val="1F497D"/>
          </a:solidFill>
          <a:latin typeface="+mj-lt"/>
          <a:ea typeface="+mj-ea"/>
          <a:cs typeface="+mj-cs"/>
        </a:defRPr>
      </a:lvl1pPr>
      <a:lvl2pPr algn="ctr" rtl="0" eaLnBrk="0" fontAlgn="base" hangingPunct="0">
        <a:spcBef>
          <a:spcPct val="0"/>
        </a:spcBef>
        <a:spcAft>
          <a:spcPct val="0"/>
        </a:spcAft>
        <a:defRPr sz="4000">
          <a:solidFill>
            <a:srgbClr val="1F497D"/>
          </a:solidFill>
          <a:latin typeface="Calibri" pitchFamily="34" charset="0"/>
        </a:defRPr>
      </a:lvl2pPr>
      <a:lvl3pPr algn="ctr" rtl="0" eaLnBrk="0" fontAlgn="base" hangingPunct="0">
        <a:spcBef>
          <a:spcPct val="0"/>
        </a:spcBef>
        <a:spcAft>
          <a:spcPct val="0"/>
        </a:spcAft>
        <a:defRPr sz="4000">
          <a:solidFill>
            <a:srgbClr val="1F497D"/>
          </a:solidFill>
          <a:latin typeface="Calibri" pitchFamily="34" charset="0"/>
        </a:defRPr>
      </a:lvl3pPr>
      <a:lvl4pPr algn="ctr" rtl="0" eaLnBrk="0" fontAlgn="base" hangingPunct="0">
        <a:spcBef>
          <a:spcPct val="0"/>
        </a:spcBef>
        <a:spcAft>
          <a:spcPct val="0"/>
        </a:spcAft>
        <a:defRPr sz="4000">
          <a:solidFill>
            <a:srgbClr val="1F497D"/>
          </a:solidFill>
          <a:latin typeface="Calibri" pitchFamily="34" charset="0"/>
        </a:defRPr>
      </a:lvl4pPr>
      <a:lvl5pPr algn="ctr" rtl="0" eaLnBrk="0" fontAlgn="base" hangingPunct="0">
        <a:spcBef>
          <a:spcPct val="0"/>
        </a:spcBef>
        <a:spcAft>
          <a:spcPct val="0"/>
        </a:spcAft>
        <a:defRPr sz="4000">
          <a:solidFill>
            <a:srgbClr val="1F497D"/>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7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7283" y="572869"/>
            <a:ext cx="7474482" cy="707886"/>
          </a:xfrm>
          <a:prstGeom prst="rect">
            <a:avLst/>
          </a:prstGeom>
          <a:noFill/>
        </p:spPr>
        <p:txBody>
          <a:bodyPr wrap="none">
            <a:spAutoFit/>
          </a:bodyPr>
          <a:lstStyle/>
          <a:p>
            <a:pPr algn="ctr" fontAlgn="auto">
              <a:spcBef>
                <a:spcPts val="0"/>
              </a:spcBef>
              <a:spcAft>
                <a:spcPts val="0"/>
              </a:spcAft>
              <a:defRPr/>
            </a:pPr>
            <a:r>
              <a:rPr lang="en-US" sz="4000" b="1" dirty="0" smtClean="0">
                <a:ln w="19050">
                  <a:solidFill>
                    <a:schemeClr val="tx2">
                      <a:tint val="1000"/>
                    </a:schemeClr>
                  </a:solidFill>
                  <a:prstDash val="solid"/>
                </a:ln>
                <a:solidFill>
                  <a:schemeClr val="tx2"/>
                </a:solidFill>
                <a:latin typeface="+mn-lt"/>
                <a:cs typeface="+mn-cs"/>
              </a:rPr>
              <a:t>Programming directions for GEF-6 </a:t>
            </a:r>
            <a:endParaRPr lang="en-US" sz="4000" b="1" dirty="0">
              <a:ln w="18415" cmpd="sng">
                <a:solidFill>
                  <a:srgbClr val="FFFFFF"/>
                </a:solidFill>
                <a:prstDash val="solid"/>
              </a:ln>
              <a:solidFill>
                <a:schemeClr val="tx2"/>
              </a:solidFill>
              <a:latin typeface="+mn-lt"/>
              <a:cs typeface="+mn-cs"/>
            </a:endParaRPr>
          </a:p>
        </p:txBody>
      </p:sp>
      <p:sp>
        <p:nvSpPr>
          <p:cNvPr id="4" name="Rectangle 3"/>
          <p:cNvSpPr/>
          <p:nvPr/>
        </p:nvSpPr>
        <p:spPr>
          <a:xfrm>
            <a:off x="1896152" y="1976497"/>
            <a:ext cx="5367368" cy="1754326"/>
          </a:xfrm>
          <a:prstGeom prst="rect">
            <a:avLst/>
          </a:prstGeom>
          <a:noFill/>
        </p:spPr>
        <p:txBody>
          <a:bodyPr wrap="none">
            <a:spAutoFit/>
          </a:bodyPr>
          <a:lstStyle/>
          <a:p>
            <a:pPr algn="ctr" fontAlgn="auto">
              <a:spcBef>
                <a:spcPts val="0"/>
              </a:spcBef>
              <a:spcAft>
                <a:spcPts val="0"/>
              </a:spcAft>
              <a:defRPr/>
            </a:pPr>
            <a:r>
              <a:rPr lang="en-US" sz="3600" b="1" dirty="0" smtClean="0">
                <a:ln w="19050">
                  <a:solidFill>
                    <a:schemeClr val="tx2">
                      <a:tint val="1000"/>
                    </a:schemeClr>
                  </a:solidFill>
                  <a:prstDash val="solid"/>
                </a:ln>
                <a:solidFill>
                  <a:schemeClr val="tx2"/>
                </a:solidFill>
                <a:latin typeface="+mn-lt"/>
                <a:cs typeface="+mn-cs"/>
              </a:rPr>
              <a:t>Climate Change Mitigation </a:t>
            </a:r>
          </a:p>
          <a:p>
            <a:pPr algn="ctr" fontAlgn="auto">
              <a:spcBef>
                <a:spcPts val="0"/>
              </a:spcBef>
              <a:spcAft>
                <a:spcPts val="0"/>
              </a:spcAft>
              <a:defRPr/>
            </a:pPr>
            <a:r>
              <a:rPr lang="en-US" sz="3600" b="1" dirty="0" smtClean="0">
                <a:ln w="19050">
                  <a:solidFill>
                    <a:schemeClr val="tx2">
                      <a:tint val="1000"/>
                    </a:schemeClr>
                  </a:solidFill>
                  <a:prstDash val="solid"/>
                </a:ln>
                <a:solidFill>
                  <a:schemeClr val="tx2"/>
                </a:solidFill>
                <a:latin typeface="+mn-lt"/>
                <a:cs typeface="+mn-cs"/>
              </a:rPr>
              <a:t>&amp;</a:t>
            </a:r>
          </a:p>
          <a:p>
            <a:pPr algn="ctr" fontAlgn="auto">
              <a:spcBef>
                <a:spcPts val="0"/>
              </a:spcBef>
              <a:spcAft>
                <a:spcPts val="0"/>
              </a:spcAft>
              <a:defRPr/>
            </a:pPr>
            <a:r>
              <a:rPr lang="en-US" sz="3600" b="1" dirty="0" smtClean="0">
                <a:ln w="19050">
                  <a:solidFill>
                    <a:schemeClr val="tx2">
                      <a:tint val="1000"/>
                    </a:schemeClr>
                  </a:solidFill>
                  <a:prstDash val="solid"/>
                </a:ln>
                <a:solidFill>
                  <a:schemeClr val="tx2"/>
                </a:solidFill>
                <a:latin typeface="+mn-lt"/>
                <a:cs typeface="+mn-cs"/>
              </a:rPr>
              <a:t> Chemicals and Waste</a:t>
            </a:r>
            <a:endParaRPr lang="en-US" sz="3600" b="1" dirty="0">
              <a:ln w="19050">
                <a:solidFill>
                  <a:schemeClr val="tx2">
                    <a:tint val="1000"/>
                  </a:schemeClr>
                </a:solidFill>
                <a:prstDash val="solid"/>
              </a:ln>
              <a:solidFill>
                <a:schemeClr val="tx2"/>
              </a:solidFill>
              <a:latin typeface="+mn-lt"/>
              <a:cs typeface="+mn-cs"/>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22225"/>
            <a:ext cx="8915400" cy="892175"/>
          </a:xfrm>
        </p:spPr>
        <p:txBody>
          <a:bodyPr/>
          <a:lstStyle/>
          <a:p>
            <a:r>
              <a:rPr lang="es-CO" sz="2800" b="1" dirty="0" smtClean="0">
                <a:solidFill>
                  <a:srgbClr val="006600"/>
                </a:solidFill>
                <a:latin typeface="Arial" charset="0"/>
                <a:cs typeface="Arial" charset="0"/>
              </a:rPr>
              <a:t> </a:t>
            </a:r>
            <a:r>
              <a:rPr lang="es-CO" sz="2800" b="1" dirty="0" err="1" smtClean="0">
                <a:solidFill>
                  <a:srgbClr val="006600"/>
                </a:solidFill>
                <a:latin typeface="+mn-lt"/>
                <a:cs typeface="Arial" charset="0"/>
              </a:rPr>
              <a:t>How</a:t>
            </a:r>
            <a:r>
              <a:rPr lang="es-CO" sz="2800" b="1" dirty="0" smtClean="0">
                <a:solidFill>
                  <a:srgbClr val="006600"/>
                </a:solidFill>
                <a:latin typeface="+mn-lt"/>
                <a:cs typeface="Arial" charset="0"/>
              </a:rPr>
              <a:t> </a:t>
            </a:r>
            <a:r>
              <a:rPr lang="es-CO" sz="2800" b="1" dirty="0" err="1" smtClean="0">
                <a:solidFill>
                  <a:srgbClr val="006600"/>
                </a:solidFill>
                <a:latin typeface="+mn-lt"/>
                <a:cs typeface="Arial" charset="0"/>
              </a:rPr>
              <a:t>will</a:t>
            </a:r>
            <a:r>
              <a:rPr lang="es-CO" sz="2800" b="1" dirty="0" smtClean="0">
                <a:solidFill>
                  <a:srgbClr val="006600"/>
                </a:solidFill>
                <a:latin typeface="+mn-lt"/>
                <a:cs typeface="Arial" charset="0"/>
              </a:rPr>
              <a:t> GEF-5 and GEF-6 </a:t>
            </a:r>
            <a:r>
              <a:rPr lang="es-CO" sz="2800" b="1" dirty="0" err="1" smtClean="0">
                <a:solidFill>
                  <a:srgbClr val="006600"/>
                </a:solidFill>
                <a:latin typeface="+mn-lt"/>
                <a:cs typeface="Arial" charset="0"/>
              </a:rPr>
              <a:t>Strategies</a:t>
            </a:r>
            <a:r>
              <a:rPr lang="es-CO" sz="2800" b="1" dirty="0" smtClean="0">
                <a:solidFill>
                  <a:srgbClr val="006600"/>
                </a:solidFill>
                <a:latin typeface="+mn-lt"/>
                <a:cs typeface="Arial" charset="0"/>
              </a:rPr>
              <a:t> </a:t>
            </a:r>
            <a:r>
              <a:rPr lang="es-CO" sz="2800" b="1" dirty="0" err="1" smtClean="0">
                <a:solidFill>
                  <a:srgbClr val="006600"/>
                </a:solidFill>
                <a:latin typeface="+mn-lt"/>
                <a:cs typeface="Arial" charset="0"/>
              </a:rPr>
              <a:t>Differ</a:t>
            </a:r>
            <a:r>
              <a:rPr lang="es-CO" sz="2800" b="1" dirty="0" smtClean="0">
                <a:solidFill>
                  <a:srgbClr val="006600"/>
                </a:solidFill>
                <a:latin typeface="+mn-lt"/>
                <a:cs typeface="Arial" charset="0"/>
              </a:rPr>
              <a:t>?</a:t>
            </a:r>
            <a:endParaRPr lang="en-US" sz="2800" b="1" dirty="0" smtClean="0">
              <a:latin typeface="+mn-lt"/>
              <a:cs typeface="Arial" charset="0"/>
            </a:endParaRPr>
          </a:p>
        </p:txBody>
      </p:sp>
      <p:sp>
        <p:nvSpPr>
          <p:cNvPr id="4" name="Text Box 31"/>
          <p:cNvSpPr txBox="1"/>
          <p:nvPr/>
        </p:nvSpPr>
        <p:spPr>
          <a:xfrm>
            <a:off x="368300" y="1371600"/>
            <a:ext cx="1724025"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200" b="1" dirty="0">
                <a:latin typeface="Arial" pitchFamily="34" charset="0"/>
                <a:ea typeface="Calibri"/>
                <a:cs typeface="Arial" pitchFamily="34" charset="0"/>
              </a:rPr>
              <a:t>GEF-5</a:t>
            </a:r>
          </a:p>
        </p:txBody>
      </p:sp>
      <p:sp>
        <p:nvSpPr>
          <p:cNvPr id="5" name="Text Box 1"/>
          <p:cNvSpPr txBox="1"/>
          <p:nvPr/>
        </p:nvSpPr>
        <p:spPr>
          <a:xfrm>
            <a:off x="368300" y="2201863"/>
            <a:ext cx="1724025" cy="504825"/>
          </a:xfrm>
          <a:prstGeom prst="rect">
            <a:avLst/>
          </a:prstGeom>
          <a:solidFill>
            <a:srgbClr val="0070C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100" b="1" dirty="0" smtClean="0">
                <a:solidFill>
                  <a:schemeClr val="bg1"/>
                </a:solidFill>
              </a:rPr>
              <a:t>SO 1: Technology transfer</a:t>
            </a:r>
          </a:p>
          <a:p>
            <a:pPr eaLnBrk="1" hangingPunct="1">
              <a:lnSpc>
                <a:spcPct val="115000"/>
              </a:lnSpc>
              <a:spcAft>
                <a:spcPts val="1000"/>
              </a:spcAft>
              <a:defRPr/>
            </a:pPr>
            <a:endParaRPr lang="en-US" sz="1100" b="1" dirty="0" smtClean="0">
              <a:solidFill>
                <a:schemeClr val="bg1"/>
              </a:solidFill>
              <a:cs typeface="Calibri" pitchFamily="34" charset="0"/>
            </a:endParaRPr>
          </a:p>
        </p:txBody>
      </p:sp>
      <p:sp>
        <p:nvSpPr>
          <p:cNvPr id="6" name="Text Box 2"/>
          <p:cNvSpPr txBox="1"/>
          <p:nvPr/>
        </p:nvSpPr>
        <p:spPr>
          <a:xfrm>
            <a:off x="390525" y="2914650"/>
            <a:ext cx="1724025" cy="466725"/>
          </a:xfrm>
          <a:prstGeom prst="rect">
            <a:avLst/>
          </a:prstGeom>
          <a:solidFill>
            <a:srgbClr val="C00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200" b="1" smtClean="0">
                <a:solidFill>
                  <a:schemeClr val="bg1"/>
                </a:solidFill>
              </a:rPr>
              <a:t>SO 2:  Energy efficiency</a:t>
            </a:r>
          </a:p>
          <a:p>
            <a:pPr eaLnBrk="1" hangingPunct="1">
              <a:lnSpc>
                <a:spcPct val="115000"/>
              </a:lnSpc>
              <a:spcAft>
                <a:spcPts val="1000"/>
              </a:spcAft>
              <a:defRPr/>
            </a:pPr>
            <a:endParaRPr lang="en-US" sz="1200" b="1" smtClean="0">
              <a:solidFill>
                <a:schemeClr val="bg1"/>
              </a:solidFill>
              <a:cs typeface="Calibri" pitchFamily="34" charset="0"/>
            </a:endParaRPr>
          </a:p>
        </p:txBody>
      </p:sp>
      <p:sp>
        <p:nvSpPr>
          <p:cNvPr id="7" name="Text Box 3"/>
          <p:cNvSpPr txBox="1"/>
          <p:nvPr/>
        </p:nvSpPr>
        <p:spPr>
          <a:xfrm>
            <a:off x="406400" y="3560763"/>
            <a:ext cx="1724025" cy="276225"/>
          </a:xfrm>
          <a:prstGeom prst="rect">
            <a:avLst/>
          </a:prstGeom>
          <a:solidFill>
            <a:srgbClr val="92D05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200" b="1" smtClean="0">
                <a:solidFill>
                  <a:schemeClr val="bg1"/>
                </a:solidFill>
              </a:rPr>
              <a:t>SO 3:  Renewables energy</a:t>
            </a:r>
          </a:p>
          <a:p>
            <a:pPr eaLnBrk="1" hangingPunct="1">
              <a:lnSpc>
                <a:spcPct val="115000"/>
              </a:lnSpc>
              <a:spcAft>
                <a:spcPts val="1000"/>
              </a:spcAft>
              <a:defRPr/>
            </a:pPr>
            <a:endParaRPr lang="en-US" sz="1200" b="1" smtClean="0">
              <a:solidFill>
                <a:srgbClr val="000000"/>
              </a:solidFill>
              <a:cs typeface="Calibri" pitchFamily="34" charset="0"/>
            </a:endParaRPr>
          </a:p>
        </p:txBody>
      </p:sp>
      <p:sp>
        <p:nvSpPr>
          <p:cNvPr id="8" name="Text Box 4"/>
          <p:cNvSpPr txBox="1"/>
          <p:nvPr/>
        </p:nvSpPr>
        <p:spPr>
          <a:xfrm>
            <a:off x="425450" y="3986213"/>
            <a:ext cx="1724025" cy="495300"/>
          </a:xfrm>
          <a:prstGeom prst="rect">
            <a:avLst/>
          </a:prstGeom>
          <a:solidFill>
            <a:srgbClr val="FFC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200" b="1" smtClean="0">
                <a:solidFill>
                  <a:schemeClr val="bg1"/>
                </a:solidFill>
              </a:rPr>
              <a:t>SO 4:  Transport and urban</a:t>
            </a:r>
          </a:p>
          <a:p>
            <a:pPr eaLnBrk="1" hangingPunct="1">
              <a:lnSpc>
                <a:spcPct val="115000"/>
              </a:lnSpc>
              <a:spcAft>
                <a:spcPts val="1000"/>
              </a:spcAft>
              <a:defRPr/>
            </a:pPr>
            <a:endParaRPr lang="en-US" sz="1200" b="1" smtClean="0">
              <a:solidFill>
                <a:srgbClr val="000000"/>
              </a:solidFill>
              <a:cs typeface="Calibri" pitchFamily="34" charset="0"/>
            </a:endParaRPr>
          </a:p>
        </p:txBody>
      </p:sp>
      <p:sp>
        <p:nvSpPr>
          <p:cNvPr id="9" name="Text Box 5"/>
          <p:cNvSpPr txBox="1"/>
          <p:nvPr/>
        </p:nvSpPr>
        <p:spPr>
          <a:xfrm>
            <a:off x="415925" y="4640263"/>
            <a:ext cx="1724025" cy="276225"/>
          </a:xfrm>
          <a:prstGeom prst="rect">
            <a:avLst/>
          </a:prstGeom>
          <a:solidFill>
            <a:srgbClr val="7030A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200" b="1" smtClean="0">
                <a:solidFill>
                  <a:schemeClr val="bg1"/>
                </a:solidFill>
              </a:rPr>
              <a:t>SO 5:  LULUCF</a:t>
            </a:r>
          </a:p>
          <a:p>
            <a:pPr eaLnBrk="1" hangingPunct="1">
              <a:lnSpc>
                <a:spcPct val="115000"/>
              </a:lnSpc>
              <a:spcAft>
                <a:spcPts val="1000"/>
              </a:spcAft>
              <a:defRPr/>
            </a:pPr>
            <a:endParaRPr lang="en-US" sz="1200" b="1" smtClean="0">
              <a:solidFill>
                <a:schemeClr val="bg1"/>
              </a:solidFill>
              <a:cs typeface="Calibri" pitchFamily="34" charset="0"/>
            </a:endParaRPr>
          </a:p>
        </p:txBody>
      </p:sp>
      <p:sp>
        <p:nvSpPr>
          <p:cNvPr id="10" name="Text Box 6"/>
          <p:cNvSpPr txBox="1"/>
          <p:nvPr/>
        </p:nvSpPr>
        <p:spPr>
          <a:xfrm>
            <a:off x="415925" y="5105400"/>
            <a:ext cx="1724025" cy="447675"/>
          </a:xfrm>
          <a:prstGeom prst="rect">
            <a:avLst/>
          </a:prstGeom>
          <a:solidFill>
            <a:srgbClr val="0070C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5000"/>
              </a:lnSpc>
              <a:spcAft>
                <a:spcPts val="1000"/>
              </a:spcAft>
              <a:defRPr/>
            </a:pPr>
            <a:r>
              <a:rPr lang="en-US" sz="1200" b="1" smtClean="0">
                <a:solidFill>
                  <a:schemeClr val="bg1"/>
                </a:solidFill>
              </a:rPr>
              <a:t>SO 6:  Enabling activities</a:t>
            </a:r>
          </a:p>
          <a:p>
            <a:pPr eaLnBrk="1" hangingPunct="1">
              <a:lnSpc>
                <a:spcPct val="115000"/>
              </a:lnSpc>
              <a:spcAft>
                <a:spcPts val="1000"/>
              </a:spcAft>
              <a:defRPr/>
            </a:pPr>
            <a:endParaRPr lang="en-US" sz="1200" b="1" smtClean="0">
              <a:solidFill>
                <a:schemeClr val="bg1"/>
              </a:solidFill>
              <a:cs typeface="Calibri" pitchFamily="34" charset="0"/>
            </a:endParaRPr>
          </a:p>
        </p:txBody>
      </p:sp>
      <p:sp>
        <p:nvSpPr>
          <p:cNvPr id="11" name="Text Box 32"/>
          <p:cNvSpPr txBox="1"/>
          <p:nvPr/>
        </p:nvSpPr>
        <p:spPr>
          <a:xfrm>
            <a:off x="4100513" y="1339850"/>
            <a:ext cx="1724025"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1200" b="1" dirty="0">
                <a:latin typeface="Arial" pitchFamily="34" charset="0"/>
                <a:ea typeface="Calibri"/>
                <a:cs typeface="Arial" pitchFamily="34" charset="0"/>
              </a:rPr>
              <a:t>Proposed GEF-6</a:t>
            </a:r>
          </a:p>
        </p:txBody>
      </p:sp>
      <p:sp>
        <p:nvSpPr>
          <p:cNvPr id="12" name="Text Box 7"/>
          <p:cNvSpPr txBox="1"/>
          <p:nvPr/>
        </p:nvSpPr>
        <p:spPr>
          <a:xfrm>
            <a:off x="3352800" y="1758950"/>
            <a:ext cx="3219450" cy="114390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1000"/>
              </a:spcAft>
              <a:defRPr/>
            </a:pPr>
            <a:r>
              <a:rPr lang="en-US" sz="1200" b="1" dirty="0" smtClean="0">
                <a:solidFill>
                  <a:srgbClr val="000000"/>
                </a:solidFill>
              </a:rPr>
              <a:t>O1, P1:  </a:t>
            </a:r>
            <a:r>
              <a:rPr lang="en-US" sz="1200" b="1" dirty="0">
                <a:solidFill>
                  <a:srgbClr val="000000"/>
                </a:solidFill>
              </a:rPr>
              <a:t>Promote the timely development, demonstration, and financing of low-carbon technologies and mitigation options</a:t>
            </a:r>
          </a:p>
          <a:p>
            <a:pPr eaLnBrk="1" hangingPunct="1">
              <a:spcAft>
                <a:spcPts val="1000"/>
              </a:spcAft>
              <a:defRPr/>
            </a:pPr>
            <a:r>
              <a:rPr lang="en-US" sz="1200" b="1" dirty="0" smtClean="0">
                <a:solidFill>
                  <a:srgbClr val="000000"/>
                </a:solidFill>
                <a:cs typeface="Calibri" pitchFamily="34" charset="0"/>
              </a:rPr>
              <a:t> </a:t>
            </a:r>
          </a:p>
        </p:txBody>
      </p:sp>
      <p:sp>
        <p:nvSpPr>
          <p:cNvPr id="13" name="Text Box 8"/>
          <p:cNvSpPr txBox="1"/>
          <p:nvPr/>
        </p:nvSpPr>
        <p:spPr>
          <a:xfrm>
            <a:off x="3362325" y="2609850"/>
            <a:ext cx="3219450" cy="83026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fontAlgn="auto">
              <a:spcBef>
                <a:spcPts val="0"/>
              </a:spcBef>
              <a:spcAft>
                <a:spcPts val="0"/>
              </a:spcAft>
              <a:defRPr/>
            </a:pPr>
            <a:r>
              <a:rPr lang="en-US" sz="1200" b="1" dirty="0" smtClean="0">
                <a:latin typeface="Arial" pitchFamily="34" charset="0"/>
                <a:cs typeface="Arial" pitchFamily="34" charset="0"/>
              </a:rPr>
              <a:t>O1</a:t>
            </a:r>
            <a:r>
              <a:rPr lang="en-US" sz="1200" b="1" dirty="0">
                <a:latin typeface="Arial" pitchFamily="34" charset="0"/>
                <a:cs typeface="Arial" pitchFamily="34" charset="0"/>
              </a:rPr>
              <a:t>, </a:t>
            </a:r>
            <a:r>
              <a:rPr lang="en-US" sz="1200" b="1" dirty="0" smtClean="0">
                <a:latin typeface="Arial" pitchFamily="34" charset="0"/>
                <a:cs typeface="Arial" pitchFamily="34" charset="0"/>
              </a:rPr>
              <a:t>P2</a:t>
            </a:r>
            <a:r>
              <a:rPr lang="en-US" sz="1200" b="1" dirty="0">
                <a:latin typeface="Arial" pitchFamily="34" charset="0"/>
                <a:cs typeface="Arial" pitchFamily="34" charset="0"/>
              </a:rPr>
              <a:t>: Develop and demonstrate innovative policy packages and market initiatives to foster a new range of mitigation actions</a:t>
            </a:r>
          </a:p>
        </p:txBody>
      </p:sp>
      <p:sp>
        <p:nvSpPr>
          <p:cNvPr id="14" name="Text Box 9"/>
          <p:cNvSpPr txBox="1"/>
          <p:nvPr/>
        </p:nvSpPr>
        <p:spPr>
          <a:xfrm>
            <a:off x="3381375" y="3584575"/>
            <a:ext cx="3209925" cy="46196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fontAlgn="auto">
              <a:spcBef>
                <a:spcPts val="0"/>
              </a:spcBef>
              <a:spcAft>
                <a:spcPts val="0"/>
              </a:spcAft>
              <a:defRPr/>
            </a:pPr>
            <a:r>
              <a:rPr lang="en-US" sz="1200" b="1" dirty="0" smtClean="0">
                <a:latin typeface="Arial" pitchFamily="34" charset="0"/>
                <a:cs typeface="Arial" pitchFamily="34" charset="0"/>
              </a:rPr>
              <a:t>O2</a:t>
            </a:r>
            <a:r>
              <a:rPr lang="en-US" sz="1200" b="1" dirty="0">
                <a:latin typeface="Arial" pitchFamily="34" charset="0"/>
                <a:cs typeface="Arial" pitchFamily="34" charset="0"/>
              </a:rPr>
              <a:t>, </a:t>
            </a:r>
            <a:r>
              <a:rPr lang="en-US" sz="1200" b="1" dirty="0" smtClean="0">
                <a:latin typeface="Arial" pitchFamily="34" charset="0"/>
                <a:cs typeface="Arial" pitchFamily="34" charset="0"/>
              </a:rPr>
              <a:t>P3: </a:t>
            </a:r>
            <a:r>
              <a:rPr lang="en-US" sz="1200" b="1" dirty="0">
                <a:latin typeface="Arial" pitchFamily="34" charset="0"/>
                <a:cs typeface="Arial" pitchFamily="34" charset="0"/>
              </a:rPr>
              <a:t>Promote integrated low-carbon urban systems</a:t>
            </a:r>
          </a:p>
        </p:txBody>
      </p:sp>
      <p:sp>
        <p:nvSpPr>
          <p:cNvPr id="15" name="Text Box 10"/>
          <p:cNvSpPr txBox="1"/>
          <p:nvPr/>
        </p:nvSpPr>
        <p:spPr>
          <a:xfrm>
            <a:off x="3381375" y="4191000"/>
            <a:ext cx="3200400" cy="83026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fontAlgn="auto">
              <a:spcBef>
                <a:spcPts val="0"/>
              </a:spcBef>
              <a:spcAft>
                <a:spcPts val="0"/>
              </a:spcAft>
              <a:defRPr/>
            </a:pPr>
            <a:r>
              <a:rPr lang="en-US" sz="1200" b="1" dirty="0" smtClean="0">
                <a:latin typeface="Arial" pitchFamily="34" charset="0"/>
                <a:cs typeface="Arial" pitchFamily="34" charset="0"/>
              </a:rPr>
              <a:t>O2</a:t>
            </a:r>
            <a:r>
              <a:rPr lang="en-US" sz="1200" b="1" dirty="0">
                <a:latin typeface="Arial" pitchFamily="34" charset="0"/>
                <a:cs typeface="Arial" pitchFamily="34" charset="0"/>
              </a:rPr>
              <a:t>, </a:t>
            </a:r>
            <a:r>
              <a:rPr lang="en-US" sz="1200" b="1" dirty="0" smtClean="0">
                <a:latin typeface="Arial" pitchFamily="34" charset="0"/>
                <a:cs typeface="Arial" pitchFamily="34" charset="0"/>
              </a:rPr>
              <a:t>P4: </a:t>
            </a:r>
            <a:r>
              <a:rPr lang="en-US" sz="1200" b="1" dirty="0">
                <a:latin typeface="Arial" pitchFamily="34" charset="0"/>
                <a:cs typeface="Arial" pitchFamily="34" charset="0"/>
              </a:rPr>
              <a:t>Promote conservation &amp; enhancement of carbon stocks in forest, &amp; other land-use, &amp; support climate smart agriculture</a:t>
            </a:r>
          </a:p>
        </p:txBody>
      </p:sp>
      <p:sp>
        <p:nvSpPr>
          <p:cNvPr id="16" name="Text Box 11"/>
          <p:cNvSpPr txBox="1"/>
          <p:nvPr/>
        </p:nvSpPr>
        <p:spPr>
          <a:xfrm>
            <a:off x="3381375" y="5114925"/>
            <a:ext cx="3200400" cy="83026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spAutoFit/>
          </a:bodyPr>
          <a:lstStyle/>
          <a:p>
            <a:pPr fontAlgn="auto">
              <a:spcBef>
                <a:spcPts val="0"/>
              </a:spcBef>
              <a:spcAft>
                <a:spcPts val="0"/>
              </a:spcAft>
              <a:defRPr/>
            </a:pPr>
            <a:r>
              <a:rPr lang="en-US" sz="1200" b="1" dirty="0" smtClean="0">
                <a:latin typeface="Arial" pitchFamily="34" charset="0"/>
                <a:cs typeface="Arial" pitchFamily="34" charset="0"/>
              </a:rPr>
              <a:t>O3</a:t>
            </a:r>
            <a:r>
              <a:rPr lang="en-US" sz="1200" b="1" dirty="0">
                <a:latin typeface="Arial" pitchFamily="34" charset="0"/>
                <a:cs typeface="Arial" pitchFamily="34" charset="0"/>
              </a:rPr>
              <a:t>, </a:t>
            </a:r>
            <a:r>
              <a:rPr lang="en-US" sz="1200" b="1" dirty="0" smtClean="0">
                <a:latin typeface="Arial" pitchFamily="34" charset="0"/>
                <a:cs typeface="Arial" pitchFamily="34" charset="0"/>
              </a:rPr>
              <a:t>P5: </a:t>
            </a:r>
            <a:r>
              <a:rPr lang="en-US" sz="1200" b="1" dirty="0">
                <a:latin typeface="Arial" pitchFamily="34" charset="0"/>
                <a:cs typeface="Arial" pitchFamily="34" charset="0"/>
              </a:rPr>
              <a:t>Integrate findings of Convention obligations enabling activities into national planning processes &amp; mitigation targets</a:t>
            </a:r>
          </a:p>
        </p:txBody>
      </p:sp>
      <p:sp>
        <p:nvSpPr>
          <p:cNvPr id="17" name="Text Box 33"/>
          <p:cNvSpPr txBox="1"/>
          <p:nvPr/>
        </p:nvSpPr>
        <p:spPr>
          <a:xfrm>
            <a:off x="7239000" y="1323975"/>
            <a:ext cx="1466850"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5000"/>
              </a:lnSpc>
              <a:spcAft>
                <a:spcPts val="1000"/>
              </a:spcAft>
              <a:defRPr/>
            </a:pPr>
            <a:r>
              <a:rPr lang="es-ES" sz="1200" b="1" dirty="0" smtClean="0">
                <a:solidFill>
                  <a:srgbClr val="000000"/>
                </a:solidFill>
                <a:cs typeface="Calibri" pitchFamily="34" charset="0"/>
              </a:rPr>
              <a:t>Differences</a:t>
            </a:r>
            <a:endParaRPr lang="en-US" sz="1200" b="1" dirty="0" smtClean="0">
              <a:solidFill>
                <a:srgbClr val="000000"/>
              </a:solidFill>
              <a:cs typeface="Calibri" pitchFamily="34" charset="0"/>
            </a:endParaRPr>
          </a:p>
        </p:txBody>
      </p:sp>
      <p:sp>
        <p:nvSpPr>
          <p:cNvPr id="18" name="Text Box 25"/>
          <p:cNvSpPr txBox="1"/>
          <p:nvPr/>
        </p:nvSpPr>
        <p:spPr>
          <a:xfrm>
            <a:off x="6705600" y="1766888"/>
            <a:ext cx="2286000" cy="70008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18288" tIns="18288" rIns="18288" bIns="18288" anchor="ctr"/>
          <a:lstStyle/>
          <a:p>
            <a:pPr fontAlgn="auto">
              <a:spcBef>
                <a:spcPts val="0"/>
              </a:spcBef>
              <a:spcAft>
                <a:spcPts val="0"/>
              </a:spcAft>
              <a:defRPr/>
            </a:pPr>
            <a:r>
              <a:rPr lang="en-US" sz="1200" dirty="0">
                <a:latin typeface="Arial" pitchFamily="34" charset="0"/>
                <a:cs typeface="Arial" pitchFamily="34" charset="0"/>
              </a:rPr>
              <a:t>Early stage innovation, tech transfer and risk taking, compliment other climate funds</a:t>
            </a:r>
          </a:p>
        </p:txBody>
      </p:sp>
      <p:sp>
        <p:nvSpPr>
          <p:cNvPr id="19" name="Text Box 29"/>
          <p:cNvSpPr txBox="1"/>
          <p:nvPr/>
        </p:nvSpPr>
        <p:spPr>
          <a:xfrm>
            <a:off x="6705600" y="2647950"/>
            <a:ext cx="2286000" cy="7016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18288" tIns="18288" rIns="18288" bIns="18288" anchor="ctr"/>
          <a:lstStyle/>
          <a:p>
            <a:pPr fontAlgn="auto">
              <a:spcBef>
                <a:spcPts val="0"/>
              </a:spcBef>
              <a:spcAft>
                <a:spcPts val="0"/>
              </a:spcAft>
              <a:defRPr/>
            </a:pPr>
            <a:r>
              <a:rPr lang="en-US" sz="1200" dirty="0">
                <a:latin typeface="Arial" pitchFamily="34" charset="0"/>
                <a:cs typeface="Arial" pitchFamily="34" charset="0"/>
              </a:rPr>
              <a:t>Support voluntary innovative measures, such as performance-based incentives, etc. </a:t>
            </a:r>
          </a:p>
        </p:txBody>
      </p:sp>
      <p:sp>
        <p:nvSpPr>
          <p:cNvPr id="20" name="Text Box 28"/>
          <p:cNvSpPr txBox="1"/>
          <p:nvPr/>
        </p:nvSpPr>
        <p:spPr>
          <a:xfrm>
            <a:off x="6705600" y="3468688"/>
            <a:ext cx="2286000" cy="620712"/>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200" dirty="0" smtClean="0">
                <a:cs typeface="Calibri" pitchFamily="34" charset="0"/>
              </a:rPr>
              <a:t>Links to the special initiative for cities, urban management focus on systematic impacts</a:t>
            </a:r>
            <a:endParaRPr lang="en-US" sz="1200" b="1" dirty="0" smtClean="0">
              <a:cs typeface="Calibri" pitchFamily="34" charset="0"/>
            </a:endParaRPr>
          </a:p>
        </p:txBody>
      </p:sp>
      <p:sp>
        <p:nvSpPr>
          <p:cNvPr id="21" name="Text Box 27"/>
          <p:cNvSpPr txBox="1"/>
          <p:nvPr/>
        </p:nvSpPr>
        <p:spPr>
          <a:xfrm>
            <a:off x="6705600" y="4233863"/>
            <a:ext cx="2286000" cy="6826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fontAlgn="auto">
              <a:spcBef>
                <a:spcPts val="0"/>
              </a:spcBef>
              <a:spcAft>
                <a:spcPts val="0"/>
              </a:spcAft>
              <a:defRPr/>
            </a:pPr>
            <a:r>
              <a:rPr lang="en-US" sz="1200" dirty="0">
                <a:solidFill>
                  <a:schemeClr val="tx1"/>
                </a:solidFill>
                <a:latin typeface="Arial" pitchFamily="34" charset="0"/>
                <a:cs typeface="Arial" pitchFamily="34" charset="0"/>
              </a:rPr>
              <a:t>Inclusion of agriculture, N</a:t>
            </a:r>
            <a:r>
              <a:rPr lang="en-US" sz="1200" baseline="-25000" dirty="0">
                <a:solidFill>
                  <a:schemeClr val="tx1"/>
                </a:solidFill>
                <a:latin typeface="Arial" pitchFamily="34" charset="0"/>
                <a:cs typeface="Arial" pitchFamily="34" charset="0"/>
              </a:rPr>
              <a:t>2</a:t>
            </a:r>
            <a:r>
              <a:rPr lang="en-US" sz="1200" dirty="0">
                <a:solidFill>
                  <a:schemeClr val="tx1"/>
                </a:solidFill>
                <a:latin typeface="Arial" pitchFamily="34" charset="0"/>
                <a:cs typeface="Arial" pitchFamily="34" charset="0"/>
              </a:rPr>
              <a:t>O and methane, link to signature initiative on food security</a:t>
            </a:r>
          </a:p>
        </p:txBody>
      </p:sp>
      <p:sp>
        <p:nvSpPr>
          <p:cNvPr id="22" name="Text Box 30"/>
          <p:cNvSpPr txBox="1"/>
          <p:nvPr/>
        </p:nvSpPr>
        <p:spPr>
          <a:xfrm>
            <a:off x="6705600" y="5105400"/>
            <a:ext cx="2286000" cy="9906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lIns="18288" tIns="18288" rIns="18288" bIns="18288" anchor="ctr"/>
          <a:lstStyle/>
          <a:p>
            <a:pPr fontAlgn="auto">
              <a:spcBef>
                <a:spcPts val="0"/>
              </a:spcBef>
              <a:spcAft>
                <a:spcPts val="0"/>
              </a:spcAft>
              <a:defRPr/>
            </a:pPr>
            <a:r>
              <a:rPr lang="en-US" sz="1200" dirty="0">
                <a:latin typeface="Arial" pitchFamily="34" charset="0"/>
                <a:cs typeface="Arial" pitchFamily="34" charset="0"/>
              </a:rPr>
              <a:t>Connecting Convention obligations, enabling activities with national planning &amp; articulating ways to achieve mitigation targets</a:t>
            </a:r>
          </a:p>
        </p:txBody>
      </p:sp>
      <p:cxnSp>
        <p:nvCxnSpPr>
          <p:cNvPr id="23" name="Straight Arrow Connector 22"/>
          <p:cNvCxnSpPr/>
          <p:nvPr/>
        </p:nvCxnSpPr>
        <p:spPr>
          <a:xfrm flipV="1">
            <a:off x="2286000" y="1981200"/>
            <a:ext cx="990600" cy="48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Straight Arrow Connector 24"/>
          <p:cNvCxnSpPr/>
          <p:nvPr/>
        </p:nvCxnSpPr>
        <p:spPr>
          <a:xfrm>
            <a:off x="2286000" y="2463800"/>
            <a:ext cx="990600" cy="431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9" name="Straight Arrow Connector 28"/>
          <p:cNvCxnSpPr/>
          <p:nvPr/>
        </p:nvCxnSpPr>
        <p:spPr>
          <a:xfrm flipV="1">
            <a:off x="2286000" y="2111375"/>
            <a:ext cx="990600" cy="10731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a:xfrm flipV="1">
            <a:off x="2286000" y="2984500"/>
            <a:ext cx="990600" cy="19526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4" name="Straight Arrow Connector 33"/>
          <p:cNvCxnSpPr/>
          <p:nvPr/>
        </p:nvCxnSpPr>
        <p:spPr>
          <a:xfrm flipV="1">
            <a:off x="2286000" y="3081338"/>
            <a:ext cx="990600" cy="63341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7" name="Straight Arrow Connector 36"/>
          <p:cNvCxnSpPr/>
          <p:nvPr/>
        </p:nvCxnSpPr>
        <p:spPr>
          <a:xfrm flipV="1">
            <a:off x="2286000" y="2286000"/>
            <a:ext cx="990600" cy="13970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0" name="Straight Arrow Connector 39"/>
          <p:cNvCxnSpPr/>
          <p:nvPr/>
        </p:nvCxnSpPr>
        <p:spPr>
          <a:xfrm flipV="1">
            <a:off x="2217738" y="2463800"/>
            <a:ext cx="1058862" cy="177006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3" name="Straight Arrow Connector 42"/>
          <p:cNvCxnSpPr/>
          <p:nvPr/>
        </p:nvCxnSpPr>
        <p:spPr>
          <a:xfrm flipV="1">
            <a:off x="2217738" y="3184525"/>
            <a:ext cx="1058862" cy="104933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5" name="Straight Arrow Connector 44"/>
          <p:cNvCxnSpPr/>
          <p:nvPr/>
        </p:nvCxnSpPr>
        <p:spPr>
          <a:xfrm flipV="1">
            <a:off x="2217738" y="3844925"/>
            <a:ext cx="1135062" cy="3746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7" name="Straight Arrow Connector 46"/>
          <p:cNvCxnSpPr/>
          <p:nvPr/>
        </p:nvCxnSpPr>
        <p:spPr>
          <a:xfrm flipV="1">
            <a:off x="2286000" y="3276600"/>
            <a:ext cx="990600" cy="1477963"/>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3" name="Straight Arrow Connector 52"/>
          <p:cNvCxnSpPr/>
          <p:nvPr/>
        </p:nvCxnSpPr>
        <p:spPr>
          <a:xfrm flipV="1">
            <a:off x="2286000" y="4706938"/>
            <a:ext cx="990600" cy="47625"/>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5" name="Straight Arrow Connector 54"/>
          <p:cNvCxnSpPr/>
          <p:nvPr/>
        </p:nvCxnSpPr>
        <p:spPr>
          <a:xfrm>
            <a:off x="2286000" y="5300663"/>
            <a:ext cx="990600" cy="25241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5" name="Straight Arrow Connector 34"/>
          <p:cNvCxnSpPr/>
          <p:nvPr/>
        </p:nvCxnSpPr>
        <p:spPr>
          <a:xfrm>
            <a:off x="2286000" y="2466975"/>
            <a:ext cx="990600" cy="131286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9192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0800"/>
            <a:ext cx="9144000" cy="838200"/>
          </a:xfrm>
        </p:spPr>
        <p:txBody>
          <a:bodyPr/>
          <a:lstStyle/>
          <a:p>
            <a:r>
              <a:rPr lang="en-US" sz="4000" b="1" dirty="0">
                <a:solidFill>
                  <a:srgbClr val="006600"/>
                </a:solidFill>
                <a:latin typeface="+mn-lt"/>
                <a:cs typeface="Arial" charset="0"/>
              </a:rPr>
              <a:t>Chemicals and Waste</a:t>
            </a:r>
          </a:p>
        </p:txBody>
      </p:sp>
    </p:spTree>
    <p:extLst>
      <p:ext uri="{BB962C8B-B14F-4D97-AF65-F5344CB8AC3E}">
        <p14:creationId xmlns:p14="http://schemas.microsoft.com/office/powerpoint/2010/main" val="1543257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688" y="152400"/>
            <a:ext cx="8849912" cy="5684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004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228600" y="76200"/>
            <a:ext cx="8763000" cy="685800"/>
          </a:xfrm>
        </p:spPr>
        <p:txBody>
          <a:bodyPr/>
          <a:lstStyle/>
          <a:p>
            <a:r>
              <a:rPr lang="en-US" sz="2800" b="1" dirty="0" smtClean="0">
                <a:solidFill>
                  <a:srgbClr val="006600"/>
                </a:solidFill>
              </a:rPr>
              <a:t>LONG TERM GOAL</a:t>
            </a:r>
          </a:p>
        </p:txBody>
      </p:sp>
      <p:sp>
        <p:nvSpPr>
          <p:cNvPr id="5123" name="TextBox 48"/>
          <p:cNvSpPr txBox="1">
            <a:spLocks noChangeArrowheads="1"/>
          </p:cNvSpPr>
          <p:nvPr/>
        </p:nvSpPr>
        <p:spPr bwMode="auto">
          <a:xfrm>
            <a:off x="228600" y="990600"/>
            <a:ext cx="8763000" cy="5047536"/>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200" dirty="0" smtClean="0">
                <a:solidFill>
                  <a:prstClr val="black"/>
                </a:solidFill>
                <a:latin typeface="+mn-lt"/>
              </a:rPr>
              <a:t>A </a:t>
            </a:r>
            <a:r>
              <a:rPr lang="en-US" sz="2200" u="sng" dirty="0" smtClean="0">
                <a:solidFill>
                  <a:prstClr val="black"/>
                </a:solidFill>
                <a:latin typeface="+mn-lt"/>
              </a:rPr>
              <a:t>significant </a:t>
            </a:r>
            <a:r>
              <a:rPr lang="en-US" sz="2200" u="sng" dirty="0">
                <a:solidFill>
                  <a:prstClr val="black"/>
                </a:solidFill>
                <a:latin typeface="+mn-lt"/>
              </a:rPr>
              <a:t>reduction</a:t>
            </a:r>
            <a:r>
              <a:rPr lang="en-US" sz="2200" dirty="0">
                <a:solidFill>
                  <a:prstClr val="black"/>
                </a:solidFill>
                <a:latin typeface="+mn-lt"/>
              </a:rPr>
              <a:t> in </a:t>
            </a:r>
            <a:r>
              <a:rPr lang="en-US" sz="2200" dirty="0" smtClean="0">
                <a:solidFill>
                  <a:prstClr val="black"/>
                </a:solidFill>
                <a:latin typeface="+mn-lt"/>
              </a:rPr>
              <a:t>the </a:t>
            </a:r>
            <a:r>
              <a:rPr lang="en-US" sz="2200" u="sng" dirty="0" smtClean="0">
                <a:solidFill>
                  <a:prstClr val="black"/>
                </a:solidFill>
                <a:latin typeface="+mn-lt"/>
              </a:rPr>
              <a:t>production </a:t>
            </a:r>
            <a:r>
              <a:rPr lang="en-US" sz="2200" u="sng" dirty="0">
                <a:solidFill>
                  <a:prstClr val="black"/>
                </a:solidFill>
                <a:latin typeface="+mn-lt"/>
              </a:rPr>
              <a:t>and consumption</a:t>
            </a:r>
            <a:r>
              <a:rPr lang="en-US" sz="2200" dirty="0">
                <a:solidFill>
                  <a:prstClr val="black"/>
                </a:solidFill>
                <a:latin typeface="+mn-lt"/>
              </a:rPr>
              <a:t> and prevents the exposure of humans and the environment </a:t>
            </a:r>
            <a:r>
              <a:rPr lang="en-US" sz="2200" dirty="0" smtClean="0">
                <a:solidFill>
                  <a:prstClr val="black"/>
                </a:solidFill>
                <a:latin typeface="+mn-lt"/>
              </a:rPr>
              <a:t>to </a:t>
            </a:r>
            <a:r>
              <a:rPr lang="en-US" sz="2200" u="sng" dirty="0" smtClean="0">
                <a:solidFill>
                  <a:prstClr val="black"/>
                </a:solidFill>
                <a:latin typeface="+mn-lt"/>
              </a:rPr>
              <a:t>harmful </a:t>
            </a:r>
            <a:r>
              <a:rPr lang="en-US" sz="2200" u="sng" dirty="0">
                <a:solidFill>
                  <a:prstClr val="black"/>
                </a:solidFill>
                <a:latin typeface="+mn-lt"/>
              </a:rPr>
              <a:t>chemicals and waste</a:t>
            </a:r>
            <a:r>
              <a:rPr lang="en-US" sz="2200" dirty="0">
                <a:solidFill>
                  <a:prstClr val="black"/>
                </a:solidFill>
                <a:latin typeface="+mn-lt"/>
              </a:rPr>
              <a:t> of global importance including mercury, persistent </a:t>
            </a:r>
            <a:r>
              <a:rPr lang="en-US" sz="2200" dirty="0" smtClean="0">
                <a:solidFill>
                  <a:prstClr val="black"/>
                </a:solidFill>
                <a:latin typeface="+mn-lt"/>
              </a:rPr>
              <a:t>organic pollutants </a:t>
            </a:r>
            <a:r>
              <a:rPr lang="en-US" sz="2200" dirty="0">
                <a:solidFill>
                  <a:prstClr val="black"/>
                </a:solidFill>
                <a:latin typeface="+mn-lt"/>
              </a:rPr>
              <a:t>and ozone depleting substances</a:t>
            </a:r>
            <a:r>
              <a:rPr lang="en-US" sz="2200" dirty="0" smtClean="0">
                <a:solidFill>
                  <a:prstClr val="black"/>
                </a:solidFill>
                <a:latin typeface="+mn-lt"/>
              </a:rPr>
              <a:t>.</a:t>
            </a:r>
          </a:p>
          <a:p>
            <a:pPr eaLnBrk="1" fontAlgn="auto" hangingPunct="1">
              <a:spcBef>
                <a:spcPts val="0"/>
              </a:spcBef>
              <a:spcAft>
                <a:spcPts val="0"/>
              </a:spcAft>
              <a:defRPr/>
            </a:pPr>
            <a:endParaRPr lang="en-US" sz="2400" dirty="0" smtClean="0"/>
          </a:p>
          <a:p>
            <a:pPr algn="ctr">
              <a:defRPr/>
            </a:pPr>
            <a:r>
              <a:rPr lang="en-US" sz="2800" b="1" dirty="0" smtClean="0">
                <a:solidFill>
                  <a:srgbClr val="006600"/>
                </a:solidFill>
                <a:latin typeface="+mj-lt"/>
                <a:ea typeface="+mj-ea"/>
                <a:cs typeface="+mj-cs"/>
              </a:rPr>
              <a:t>TWO MAIN AREAS</a:t>
            </a:r>
          </a:p>
          <a:p>
            <a:pPr eaLnBrk="1" fontAlgn="auto" hangingPunct="1">
              <a:spcBef>
                <a:spcPts val="0"/>
              </a:spcBef>
              <a:spcAft>
                <a:spcPts val="0"/>
              </a:spcAft>
              <a:defRPr/>
            </a:pPr>
            <a:endParaRPr lang="en-US" sz="2400" dirty="0" smtClean="0"/>
          </a:p>
          <a:p>
            <a:pPr marL="342900" indent="-342900" eaLnBrk="1" fontAlgn="auto" hangingPunct="1">
              <a:spcBef>
                <a:spcPts val="0"/>
              </a:spcBef>
              <a:spcAft>
                <a:spcPts val="0"/>
              </a:spcAft>
              <a:buFont typeface="Arial" pitchFamily="34" charset="0"/>
              <a:buChar char="•"/>
              <a:defRPr/>
            </a:pPr>
            <a:r>
              <a:rPr lang="en-US" sz="2200" u="sng" dirty="0" smtClean="0">
                <a:latin typeface="+mn-lt"/>
              </a:rPr>
              <a:t>Reduce existing stockpiles</a:t>
            </a:r>
            <a:r>
              <a:rPr lang="en-US" sz="2200" dirty="0" smtClean="0">
                <a:latin typeface="+mn-lt"/>
              </a:rPr>
              <a:t> </a:t>
            </a:r>
            <a:r>
              <a:rPr lang="en-US" sz="2200" dirty="0">
                <a:latin typeface="+mn-lt"/>
              </a:rPr>
              <a:t>of persistent organic </a:t>
            </a:r>
            <a:r>
              <a:rPr lang="en-US" sz="2200" dirty="0" smtClean="0">
                <a:latin typeface="+mn-lt"/>
              </a:rPr>
              <a:t>pollutants, mercury and chemicals</a:t>
            </a:r>
          </a:p>
          <a:p>
            <a:pPr marL="342900" indent="-342900" eaLnBrk="1" fontAlgn="auto" hangingPunct="1">
              <a:spcBef>
                <a:spcPts val="0"/>
              </a:spcBef>
              <a:spcAft>
                <a:spcPts val="0"/>
              </a:spcAft>
              <a:buFont typeface="Arial" pitchFamily="34" charset="0"/>
              <a:buChar char="•"/>
              <a:defRPr/>
            </a:pPr>
            <a:endParaRPr lang="en-US" sz="2200" dirty="0">
              <a:latin typeface="+mn-lt"/>
            </a:endParaRPr>
          </a:p>
          <a:p>
            <a:pPr marL="342900" indent="-342900" eaLnBrk="1" fontAlgn="auto" hangingPunct="1">
              <a:spcBef>
                <a:spcPts val="0"/>
              </a:spcBef>
              <a:spcAft>
                <a:spcPts val="0"/>
              </a:spcAft>
              <a:buFont typeface="Arial" pitchFamily="34" charset="0"/>
              <a:buChar char="•"/>
              <a:defRPr/>
            </a:pPr>
            <a:r>
              <a:rPr lang="en-US" sz="2200" u="sng" dirty="0" smtClean="0">
                <a:latin typeface="+mn-lt"/>
              </a:rPr>
              <a:t>Reduce </a:t>
            </a:r>
            <a:r>
              <a:rPr lang="en-US" sz="2200" u="sng" dirty="0">
                <a:latin typeface="+mn-lt"/>
              </a:rPr>
              <a:t>the use</a:t>
            </a:r>
            <a:r>
              <a:rPr lang="en-US" sz="2200" dirty="0">
                <a:latin typeface="+mn-lt"/>
              </a:rPr>
              <a:t> </a:t>
            </a:r>
            <a:r>
              <a:rPr lang="en-US" sz="2200" dirty="0" smtClean="0">
                <a:latin typeface="+mn-lt"/>
              </a:rPr>
              <a:t>of persistent </a:t>
            </a:r>
            <a:r>
              <a:rPr lang="en-US" sz="2200" dirty="0">
                <a:latin typeface="+mn-lt"/>
              </a:rPr>
              <a:t>organic pollutants and mercury in production and supply </a:t>
            </a:r>
            <a:r>
              <a:rPr lang="en-US" sz="2200" dirty="0" smtClean="0">
                <a:latin typeface="+mn-lt"/>
              </a:rPr>
              <a:t>chains</a:t>
            </a:r>
          </a:p>
          <a:p>
            <a:pPr eaLnBrk="1" fontAlgn="auto" hangingPunct="1">
              <a:spcBef>
                <a:spcPts val="0"/>
              </a:spcBef>
              <a:spcAft>
                <a:spcPts val="0"/>
              </a:spcAft>
              <a:defRPr/>
            </a:pPr>
            <a:endParaRPr lang="en-US" sz="2400" dirty="0" smtClean="0"/>
          </a:p>
          <a:p>
            <a:pPr eaLnBrk="1" fontAlgn="auto" hangingPunct="1">
              <a:spcBef>
                <a:spcPts val="0"/>
              </a:spcBef>
              <a:spcAft>
                <a:spcPts val="0"/>
              </a:spcAft>
              <a:defRPr/>
            </a:pPr>
            <a:endParaRPr lang="es-ES" sz="2400" dirty="0" smtClean="0">
              <a:solidFill>
                <a:prstClr val="black"/>
              </a:solidFill>
              <a:latin typeface="+mn-lt"/>
            </a:endParaRPr>
          </a:p>
        </p:txBody>
      </p:sp>
    </p:spTree>
    <p:extLst>
      <p:ext uri="{BB962C8B-B14F-4D97-AF65-F5344CB8AC3E}">
        <p14:creationId xmlns:p14="http://schemas.microsoft.com/office/powerpoint/2010/main" val="369332948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228600" y="0"/>
            <a:ext cx="8915400" cy="1219200"/>
          </a:xfrm>
        </p:spPr>
        <p:txBody>
          <a:bodyPr/>
          <a:lstStyle/>
          <a:p>
            <a:r>
              <a:rPr lang="en-US" sz="2800" b="1" dirty="0" smtClean="0">
                <a:solidFill>
                  <a:srgbClr val="006600"/>
                </a:solidFill>
              </a:rPr>
              <a:t>Objective 1: </a:t>
            </a:r>
            <a:r>
              <a:rPr lang="en-US" sz="2800" b="1" dirty="0">
                <a:solidFill>
                  <a:srgbClr val="006600"/>
                </a:solidFill>
              </a:rPr>
              <a:t>Promote the development of the enabling conditions, tools and environment to manage</a:t>
            </a:r>
            <a:br>
              <a:rPr lang="en-US" sz="2800" b="1" dirty="0">
                <a:solidFill>
                  <a:srgbClr val="006600"/>
                </a:solidFill>
              </a:rPr>
            </a:br>
            <a:r>
              <a:rPr lang="en-US" sz="2800" b="1" dirty="0">
                <a:solidFill>
                  <a:srgbClr val="006600"/>
                </a:solidFill>
              </a:rPr>
              <a:t>harmful chemicals and wastes</a:t>
            </a:r>
            <a:endParaRPr lang="en-US" sz="2800" b="1" dirty="0" smtClean="0">
              <a:solidFill>
                <a:srgbClr val="006600"/>
              </a:solidFill>
            </a:endParaRPr>
          </a:p>
        </p:txBody>
      </p:sp>
      <p:sp>
        <p:nvSpPr>
          <p:cNvPr id="5123" name="TextBox 48"/>
          <p:cNvSpPr txBox="1">
            <a:spLocks noChangeArrowheads="1"/>
          </p:cNvSpPr>
          <p:nvPr/>
        </p:nvSpPr>
        <p:spPr bwMode="auto">
          <a:xfrm>
            <a:off x="228600" y="1219200"/>
            <a:ext cx="8763000" cy="5109091"/>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1</a:t>
            </a:r>
            <a:r>
              <a:rPr lang="en-US" sz="2400" dirty="0" smtClean="0">
                <a:solidFill>
                  <a:prstClr val="black"/>
                </a:solidFill>
                <a:latin typeface="+mn-lt"/>
              </a:rPr>
              <a:t>: </a:t>
            </a:r>
            <a:r>
              <a:rPr lang="en-US" sz="2400" dirty="0">
                <a:solidFill>
                  <a:prstClr val="black"/>
                </a:solidFill>
                <a:latin typeface="+mn-lt"/>
              </a:rPr>
              <a:t>Develop and demonstrate technologies, techniques, policy and legislation </a:t>
            </a:r>
            <a:r>
              <a:rPr lang="en-US" sz="2400" dirty="0" smtClean="0">
                <a:solidFill>
                  <a:prstClr val="black"/>
                </a:solidFill>
                <a:latin typeface="+mn-lt"/>
              </a:rPr>
              <a:t>for eliminating </a:t>
            </a:r>
            <a:r>
              <a:rPr lang="en-US" sz="2400" dirty="0">
                <a:solidFill>
                  <a:prstClr val="black"/>
                </a:solidFill>
                <a:latin typeface="+mn-lt"/>
              </a:rPr>
              <a:t>and reducing harmful chemicals and </a:t>
            </a:r>
            <a:r>
              <a:rPr lang="en-US" sz="2400" dirty="0" smtClean="0">
                <a:solidFill>
                  <a:prstClr val="black"/>
                </a:solidFill>
                <a:latin typeface="+mn-lt"/>
              </a:rPr>
              <a:t>waste</a:t>
            </a:r>
          </a:p>
          <a:p>
            <a:pPr eaLnBrk="1" fontAlgn="auto" hangingPunct="1">
              <a:spcBef>
                <a:spcPts val="0"/>
              </a:spcBef>
              <a:spcAft>
                <a:spcPts val="0"/>
              </a:spcAft>
              <a:defRPr/>
            </a:pPr>
            <a:endParaRPr lang="en-US"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smtClean="0">
                <a:solidFill>
                  <a:prstClr val="black"/>
                </a:solidFill>
                <a:latin typeface="+mn-lt"/>
              </a:rPr>
              <a:t>Support </a:t>
            </a:r>
            <a:r>
              <a:rPr lang="en-US" sz="2200" u="sng" dirty="0" smtClean="0">
                <a:solidFill>
                  <a:prstClr val="black"/>
                </a:solidFill>
                <a:latin typeface="+mn-lt"/>
              </a:rPr>
              <a:t>new</a:t>
            </a:r>
            <a:r>
              <a:rPr lang="en-US" sz="2200" dirty="0" smtClean="0">
                <a:solidFill>
                  <a:prstClr val="black"/>
                </a:solidFill>
                <a:latin typeface="+mn-lt"/>
              </a:rPr>
              <a:t> </a:t>
            </a:r>
            <a:r>
              <a:rPr lang="en-US" sz="2200" dirty="0">
                <a:solidFill>
                  <a:prstClr val="black"/>
                </a:solidFill>
                <a:latin typeface="+mn-lt"/>
              </a:rPr>
              <a:t>techniques</a:t>
            </a:r>
            <a:r>
              <a:rPr lang="en-US" sz="2200" dirty="0" smtClean="0">
                <a:solidFill>
                  <a:prstClr val="black"/>
                </a:solidFill>
                <a:latin typeface="+mn-lt"/>
              </a:rPr>
              <a:t>, alternatives</a:t>
            </a:r>
            <a:r>
              <a:rPr lang="en-US" sz="2200" dirty="0">
                <a:solidFill>
                  <a:prstClr val="black"/>
                </a:solidFill>
                <a:latin typeface="+mn-lt"/>
              </a:rPr>
              <a:t>, and technologies in order to take quick action on </a:t>
            </a:r>
            <a:r>
              <a:rPr lang="en-US" sz="2200" dirty="0" smtClean="0">
                <a:solidFill>
                  <a:prstClr val="black"/>
                </a:solidFill>
                <a:latin typeface="+mn-lt"/>
              </a:rPr>
              <a:t>the </a:t>
            </a:r>
            <a:r>
              <a:rPr lang="en-US" sz="2200" u="sng" dirty="0" smtClean="0">
                <a:solidFill>
                  <a:prstClr val="black"/>
                </a:solidFill>
                <a:latin typeface="+mn-lt"/>
              </a:rPr>
              <a:t>11 new </a:t>
            </a:r>
            <a:r>
              <a:rPr lang="en-US" sz="2200" u="sng" dirty="0">
                <a:solidFill>
                  <a:prstClr val="black"/>
                </a:solidFill>
                <a:latin typeface="+mn-lt"/>
              </a:rPr>
              <a:t>chemicals</a:t>
            </a:r>
            <a:r>
              <a:rPr lang="en-US" sz="2400" dirty="0" smtClean="0"/>
              <a:t/>
            </a:r>
            <a:br>
              <a:rPr lang="en-US" sz="2400" dirty="0" smtClean="0"/>
            </a:br>
            <a:endParaRPr lang="en-US" sz="2400" dirty="0" smtClean="0"/>
          </a:p>
          <a:p>
            <a:pPr eaLnBrk="1" fontAlgn="auto" hangingPunct="1">
              <a:spcBef>
                <a:spcPts val="0"/>
              </a:spcBef>
              <a:spcAft>
                <a:spcPts val="0"/>
              </a:spcAft>
              <a:defRPr/>
            </a:pPr>
            <a:r>
              <a:rPr lang="en-US" sz="2400" u="sng" dirty="0">
                <a:solidFill>
                  <a:prstClr val="black"/>
                </a:solidFill>
                <a:latin typeface="+mn-lt"/>
              </a:rPr>
              <a:t>Program 2</a:t>
            </a:r>
            <a:r>
              <a:rPr lang="en-US" sz="2400" dirty="0">
                <a:solidFill>
                  <a:prstClr val="black"/>
                </a:solidFill>
                <a:latin typeface="+mn-lt"/>
              </a:rPr>
              <a:t>: Promote innovative and sustainable financing, business models and economic approaches and solutions for eliminating harmful chemicals and waste</a:t>
            </a: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smtClean="0">
                <a:solidFill>
                  <a:prstClr val="black"/>
                </a:solidFill>
                <a:latin typeface="+mn-lt"/>
              </a:rPr>
              <a:t>Develop </a:t>
            </a:r>
            <a:r>
              <a:rPr lang="en-US" sz="2200" dirty="0">
                <a:solidFill>
                  <a:prstClr val="black"/>
                </a:solidFill>
                <a:latin typeface="+mn-lt"/>
              </a:rPr>
              <a:t>the </a:t>
            </a:r>
            <a:r>
              <a:rPr lang="en-US" sz="2200" u="sng" dirty="0">
                <a:solidFill>
                  <a:prstClr val="black"/>
                </a:solidFill>
                <a:latin typeface="+mn-lt"/>
              </a:rPr>
              <a:t>mechanisms and financial/economic models</a:t>
            </a:r>
            <a:r>
              <a:rPr lang="en-US" sz="2200" dirty="0">
                <a:solidFill>
                  <a:prstClr val="black"/>
                </a:solidFill>
                <a:latin typeface="+mn-lt"/>
              </a:rPr>
              <a:t> that </a:t>
            </a:r>
            <a:r>
              <a:rPr lang="en-US" sz="2200" dirty="0" smtClean="0">
                <a:solidFill>
                  <a:prstClr val="black"/>
                </a:solidFill>
                <a:latin typeface="+mn-lt"/>
              </a:rPr>
              <a:t>can achieve </a:t>
            </a:r>
            <a:r>
              <a:rPr lang="en-US" sz="2200" dirty="0">
                <a:solidFill>
                  <a:prstClr val="black"/>
                </a:solidFill>
                <a:latin typeface="+mn-lt"/>
              </a:rPr>
              <a:t>large scale and long-term investment </a:t>
            </a:r>
            <a:endParaRPr lang="en-US" sz="2400" dirty="0" smtClean="0">
              <a:solidFill>
                <a:prstClr val="black"/>
              </a:solidFill>
              <a:latin typeface="+mn-lt"/>
            </a:endParaRPr>
          </a:p>
          <a:p>
            <a:pPr eaLnBrk="1" fontAlgn="auto" hangingPunct="1">
              <a:spcBef>
                <a:spcPts val="0"/>
              </a:spcBef>
              <a:spcAft>
                <a:spcPts val="0"/>
              </a:spcAft>
              <a:defRPr/>
            </a:pPr>
            <a:endParaRPr lang="es-ES" sz="2400" dirty="0" smtClean="0">
              <a:solidFill>
                <a:prstClr val="black"/>
              </a:solidFill>
              <a:latin typeface="+mn-lt"/>
            </a:endParaRPr>
          </a:p>
        </p:txBody>
      </p:sp>
    </p:spTree>
    <p:extLst>
      <p:ext uri="{BB962C8B-B14F-4D97-AF65-F5344CB8AC3E}">
        <p14:creationId xmlns:p14="http://schemas.microsoft.com/office/powerpoint/2010/main" val="134983208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228600" y="0"/>
            <a:ext cx="8915400" cy="1219200"/>
          </a:xfrm>
        </p:spPr>
        <p:txBody>
          <a:bodyPr/>
          <a:lstStyle/>
          <a:p>
            <a:r>
              <a:rPr lang="en-US" sz="2800" b="1" dirty="0" smtClean="0">
                <a:solidFill>
                  <a:srgbClr val="006600"/>
                </a:solidFill>
              </a:rPr>
              <a:t>Objective 1: </a:t>
            </a:r>
            <a:r>
              <a:rPr lang="en-US" sz="2800" b="1" dirty="0">
                <a:solidFill>
                  <a:srgbClr val="006600"/>
                </a:solidFill>
              </a:rPr>
              <a:t>Promote the development of the enabling conditions, tools and environment to manage</a:t>
            </a:r>
            <a:br>
              <a:rPr lang="en-US" sz="2800" b="1" dirty="0">
                <a:solidFill>
                  <a:srgbClr val="006600"/>
                </a:solidFill>
              </a:rPr>
            </a:br>
            <a:r>
              <a:rPr lang="en-US" sz="2800" b="1" dirty="0">
                <a:solidFill>
                  <a:srgbClr val="006600"/>
                </a:solidFill>
              </a:rPr>
              <a:t>harmful chemicals and wastes</a:t>
            </a:r>
            <a:endParaRPr lang="en-US" sz="2800" b="1" dirty="0" smtClean="0">
              <a:solidFill>
                <a:srgbClr val="006600"/>
              </a:solidFill>
            </a:endParaRPr>
          </a:p>
        </p:txBody>
      </p:sp>
      <p:sp>
        <p:nvSpPr>
          <p:cNvPr id="5123" name="TextBox 48"/>
          <p:cNvSpPr txBox="1">
            <a:spLocks noChangeArrowheads="1"/>
          </p:cNvSpPr>
          <p:nvPr/>
        </p:nvSpPr>
        <p:spPr bwMode="auto">
          <a:xfrm>
            <a:off x="228600" y="1143000"/>
            <a:ext cx="8763000" cy="5447645"/>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a:t>
            </a:r>
            <a:r>
              <a:rPr lang="en-US" sz="2400" u="sng" dirty="0">
                <a:solidFill>
                  <a:prstClr val="black"/>
                </a:solidFill>
                <a:latin typeface="+mn-lt"/>
              </a:rPr>
              <a:t>3</a:t>
            </a:r>
            <a:r>
              <a:rPr lang="en-US" sz="2400" dirty="0" smtClean="0">
                <a:solidFill>
                  <a:prstClr val="black"/>
                </a:solidFill>
                <a:latin typeface="+mn-lt"/>
              </a:rPr>
              <a:t>: </a:t>
            </a:r>
            <a:r>
              <a:rPr lang="en-US" sz="2400" dirty="0">
                <a:solidFill>
                  <a:prstClr val="black"/>
                </a:solidFill>
                <a:latin typeface="+mn-lt"/>
              </a:rPr>
              <a:t>Support conventions reporting and national plans and promote their integration </a:t>
            </a:r>
            <a:r>
              <a:rPr lang="en-US" sz="2400" dirty="0" smtClean="0">
                <a:solidFill>
                  <a:prstClr val="black"/>
                </a:solidFill>
                <a:latin typeface="+mn-lt"/>
              </a:rPr>
              <a:t>into national </a:t>
            </a:r>
            <a:r>
              <a:rPr lang="en-US" sz="2400" dirty="0">
                <a:solidFill>
                  <a:prstClr val="black"/>
                </a:solidFill>
                <a:latin typeface="+mn-lt"/>
              </a:rPr>
              <a:t>planning processes and </a:t>
            </a:r>
            <a:r>
              <a:rPr lang="en-US" sz="2400" dirty="0" smtClean="0">
                <a:solidFill>
                  <a:prstClr val="black"/>
                </a:solidFill>
                <a:latin typeface="+mn-lt"/>
              </a:rPr>
              <a:t>actions</a:t>
            </a:r>
          </a:p>
          <a:p>
            <a:pPr marL="342900" indent="-342900" eaLnBrk="1" fontAlgn="auto" hangingPunct="1">
              <a:spcBef>
                <a:spcPts val="0"/>
              </a:spcBef>
              <a:spcAft>
                <a:spcPts val="0"/>
              </a:spcAft>
              <a:buFont typeface="Arial" pitchFamily="34" charset="0"/>
              <a:buChar char="•"/>
              <a:defRPr/>
            </a:pPr>
            <a:r>
              <a:rPr lang="en-US" sz="2200" dirty="0" smtClean="0">
                <a:solidFill>
                  <a:prstClr val="black"/>
                </a:solidFill>
                <a:latin typeface="+mn-lt"/>
              </a:rPr>
              <a:t>Help </a:t>
            </a:r>
            <a:r>
              <a:rPr lang="en-US" sz="2200" dirty="0">
                <a:solidFill>
                  <a:prstClr val="black"/>
                </a:solidFill>
                <a:latin typeface="+mn-lt"/>
              </a:rPr>
              <a:t>countries </a:t>
            </a:r>
            <a:r>
              <a:rPr lang="en-US" sz="2200" u="sng" dirty="0">
                <a:solidFill>
                  <a:prstClr val="black"/>
                </a:solidFill>
                <a:latin typeface="+mn-lt"/>
              </a:rPr>
              <a:t>report to the conventions</a:t>
            </a:r>
            <a:r>
              <a:rPr lang="en-US" sz="2200" dirty="0">
                <a:solidFill>
                  <a:prstClr val="black"/>
                </a:solidFill>
                <a:latin typeface="+mn-lt"/>
              </a:rPr>
              <a:t> and develop </a:t>
            </a:r>
            <a:r>
              <a:rPr lang="en-US" sz="2200" dirty="0" smtClean="0">
                <a:solidFill>
                  <a:prstClr val="black"/>
                </a:solidFill>
                <a:latin typeface="+mn-lt"/>
              </a:rPr>
              <a:t>implementation plans </a:t>
            </a:r>
            <a:r>
              <a:rPr lang="en-US" sz="2200" dirty="0">
                <a:solidFill>
                  <a:prstClr val="black"/>
                </a:solidFill>
                <a:latin typeface="+mn-lt"/>
              </a:rPr>
              <a:t>for meeting their obligations under the conventions</a:t>
            </a:r>
            <a:r>
              <a:rPr lang="en-US" sz="2400" dirty="0" smtClean="0"/>
              <a:t/>
            </a:r>
            <a:br>
              <a:rPr lang="en-US" sz="2400" dirty="0" smtClean="0"/>
            </a:br>
            <a:endParaRPr lang="en-US" sz="2400" dirty="0" smtClean="0"/>
          </a:p>
          <a:p>
            <a:pPr eaLnBrk="1" fontAlgn="auto" hangingPunct="1">
              <a:spcBef>
                <a:spcPts val="0"/>
              </a:spcBef>
              <a:spcAft>
                <a:spcPts val="0"/>
              </a:spcAft>
              <a:defRPr/>
            </a:pPr>
            <a:r>
              <a:rPr lang="en-US" sz="2400" u="sng" dirty="0" smtClean="0">
                <a:solidFill>
                  <a:prstClr val="black"/>
                </a:solidFill>
                <a:latin typeface="+mn-lt"/>
              </a:rPr>
              <a:t>Program 4</a:t>
            </a:r>
            <a:r>
              <a:rPr lang="en-US" sz="2400" dirty="0" smtClean="0">
                <a:solidFill>
                  <a:prstClr val="black"/>
                </a:solidFill>
                <a:latin typeface="+mn-lt"/>
              </a:rPr>
              <a:t>: Support global monitoring, development of registries, inventories and data collection</a:t>
            </a:r>
          </a:p>
          <a:p>
            <a:pPr eaLnBrk="1" fontAlgn="auto" hangingPunct="1">
              <a:spcBef>
                <a:spcPts val="0"/>
              </a:spcBef>
              <a:spcAft>
                <a:spcPts val="0"/>
              </a:spcAft>
              <a:defRPr/>
            </a:pPr>
            <a:endParaRPr lang="en-US" sz="2400" dirty="0" smtClean="0">
              <a:latin typeface="+mn-lt"/>
            </a:endParaRPr>
          </a:p>
          <a:p>
            <a:pPr marL="342900" indent="-342900" eaLnBrk="1" fontAlgn="auto" hangingPunct="1">
              <a:spcBef>
                <a:spcPts val="0"/>
              </a:spcBef>
              <a:spcAft>
                <a:spcPts val="0"/>
              </a:spcAft>
              <a:buFont typeface="Arial" pitchFamily="34" charset="0"/>
              <a:buChar char="•"/>
              <a:defRPr/>
            </a:pPr>
            <a:r>
              <a:rPr lang="en-US" sz="2200" dirty="0" smtClean="0">
                <a:solidFill>
                  <a:prstClr val="black"/>
                </a:solidFill>
                <a:latin typeface="+mn-lt"/>
              </a:rPr>
              <a:t>Expand coverage of Global Monitoring </a:t>
            </a:r>
            <a:r>
              <a:rPr lang="en-US" sz="2200" dirty="0">
                <a:solidFill>
                  <a:prstClr val="black"/>
                </a:solidFill>
                <a:latin typeface="+mn-lt"/>
              </a:rPr>
              <a:t>S</a:t>
            </a:r>
            <a:r>
              <a:rPr lang="en-US" sz="2200" dirty="0" smtClean="0">
                <a:solidFill>
                  <a:prstClr val="black"/>
                </a:solidFill>
                <a:latin typeface="+mn-lt"/>
              </a:rPr>
              <a:t>ites to </a:t>
            </a:r>
            <a:r>
              <a:rPr lang="en-US" sz="2200" u="sng" dirty="0" smtClean="0">
                <a:solidFill>
                  <a:prstClr val="black"/>
                </a:solidFill>
                <a:latin typeface="+mn-lt"/>
              </a:rPr>
              <a:t>cover new POPs and mercury</a:t>
            </a: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u="sng" dirty="0" smtClean="0">
                <a:solidFill>
                  <a:prstClr val="black"/>
                </a:solidFill>
                <a:latin typeface="+mn-lt"/>
              </a:rPr>
              <a:t>Results</a:t>
            </a:r>
            <a:r>
              <a:rPr lang="en-US" sz="2200" dirty="0" smtClean="0">
                <a:solidFill>
                  <a:prstClr val="black"/>
                </a:solidFill>
                <a:latin typeface="+mn-lt"/>
              </a:rPr>
              <a:t> will be used by </a:t>
            </a:r>
            <a:r>
              <a:rPr lang="en-US" sz="2200" u="sng" dirty="0" smtClean="0">
                <a:solidFill>
                  <a:prstClr val="black"/>
                </a:solidFill>
                <a:latin typeface="+mn-lt"/>
              </a:rPr>
              <a:t>Conventions for decision making</a:t>
            </a:r>
          </a:p>
          <a:p>
            <a:pPr eaLnBrk="1" fontAlgn="auto" hangingPunct="1">
              <a:spcBef>
                <a:spcPts val="0"/>
              </a:spcBef>
              <a:spcAft>
                <a:spcPts val="0"/>
              </a:spcAft>
              <a:defRPr/>
            </a:pPr>
            <a:endParaRPr lang="en-US" sz="2400" dirty="0" smtClean="0">
              <a:solidFill>
                <a:prstClr val="black"/>
              </a:solidFill>
              <a:latin typeface="+mn-lt"/>
            </a:endParaRPr>
          </a:p>
          <a:p>
            <a:pPr eaLnBrk="1" fontAlgn="auto" hangingPunct="1">
              <a:spcBef>
                <a:spcPts val="0"/>
              </a:spcBef>
              <a:spcAft>
                <a:spcPts val="0"/>
              </a:spcAft>
              <a:defRPr/>
            </a:pPr>
            <a:endParaRPr lang="es-ES" sz="2400" dirty="0" smtClean="0">
              <a:solidFill>
                <a:prstClr val="black"/>
              </a:solidFill>
              <a:latin typeface="+mn-lt"/>
            </a:endParaRPr>
          </a:p>
        </p:txBody>
      </p:sp>
    </p:spTree>
    <p:extLst>
      <p:ext uri="{BB962C8B-B14F-4D97-AF65-F5344CB8AC3E}">
        <p14:creationId xmlns:p14="http://schemas.microsoft.com/office/powerpoint/2010/main" val="301887264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228600" y="0"/>
            <a:ext cx="8763000" cy="914400"/>
          </a:xfrm>
        </p:spPr>
        <p:txBody>
          <a:bodyPr/>
          <a:lstStyle/>
          <a:p>
            <a:r>
              <a:rPr lang="en-US" sz="3200" b="1" dirty="0" smtClean="0">
                <a:solidFill>
                  <a:srgbClr val="006600"/>
                </a:solidFill>
              </a:rPr>
              <a:t>Objective 2: Reduce the prevalence of harmful chemicals and waste</a:t>
            </a:r>
          </a:p>
        </p:txBody>
      </p:sp>
      <p:sp>
        <p:nvSpPr>
          <p:cNvPr id="5123" name="TextBox 48"/>
          <p:cNvSpPr txBox="1">
            <a:spLocks noChangeArrowheads="1"/>
          </p:cNvSpPr>
          <p:nvPr/>
        </p:nvSpPr>
        <p:spPr bwMode="auto">
          <a:xfrm>
            <a:off x="109538" y="914400"/>
            <a:ext cx="8915400" cy="4708981"/>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5</a:t>
            </a:r>
            <a:r>
              <a:rPr lang="en-US" sz="2400" dirty="0" smtClean="0">
                <a:solidFill>
                  <a:prstClr val="black"/>
                </a:solidFill>
                <a:latin typeface="+mn-lt"/>
              </a:rPr>
              <a:t>: Facilitate the  deployment of environmentally safe technologies</a:t>
            </a:r>
            <a:r>
              <a:rPr lang="en-US" sz="2400" dirty="0">
                <a:solidFill>
                  <a:prstClr val="black"/>
                </a:solidFill>
                <a:latin typeface="+mn-lt"/>
              </a:rPr>
              <a:t>, techniques, practices and approaches </a:t>
            </a:r>
            <a:r>
              <a:rPr lang="en-US" sz="2400" dirty="0" smtClean="0">
                <a:solidFill>
                  <a:prstClr val="black"/>
                </a:solidFill>
                <a:latin typeface="+mn-lt"/>
              </a:rPr>
              <a:t>for </a:t>
            </a:r>
            <a:r>
              <a:rPr lang="en-US" sz="2400" dirty="0">
                <a:solidFill>
                  <a:prstClr val="black"/>
                </a:solidFill>
                <a:latin typeface="+mn-lt"/>
              </a:rPr>
              <a:t>the elimination and reduction of harmful chemicals and </a:t>
            </a:r>
            <a:r>
              <a:rPr lang="en-US" sz="2400" dirty="0" smtClean="0">
                <a:solidFill>
                  <a:prstClr val="black"/>
                </a:solidFill>
                <a:latin typeface="+mn-lt"/>
              </a:rPr>
              <a:t>waste</a:t>
            </a:r>
          </a:p>
          <a:p>
            <a:pPr eaLnBrk="1" fontAlgn="auto" hangingPunct="1">
              <a:spcBef>
                <a:spcPts val="0"/>
              </a:spcBef>
              <a:spcAft>
                <a:spcPts val="0"/>
              </a:spcAft>
              <a:defRPr/>
            </a:pPr>
            <a:endParaRPr lang="es-ES"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Through </a:t>
            </a:r>
            <a:r>
              <a:rPr lang="en-US" sz="2200" dirty="0">
                <a:latin typeface="+mn-lt"/>
              </a:rPr>
              <a:t>removal of the barriers (e.g. lack of enforcement of regulations) interventions will </a:t>
            </a:r>
            <a:r>
              <a:rPr lang="en-US" sz="2200" u="sng" dirty="0">
                <a:latin typeface="+mn-lt"/>
              </a:rPr>
              <a:t>be scaled up </a:t>
            </a:r>
            <a:r>
              <a:rPr lang="en-US" sz="2200" dirty="0">
                <a:latin typeface="+mn-lt"/>
              </a:rPr>
              <a:t>to facilitate increased </a:t>
            </a:r>
            <a:r>
              <a:rPr lang="en-US" sz="2200" dirty="0" smtClean="0">
                <a:latin typeface="+mn-lt"/>
              </a:rPr>
              <a:t>reductions (12 POPs)</a:t>
            </a:r>
          </a:p>
          <a:p>
            <a:pPr marL="342900" indent="-342900" eaLnBrk="1" fontAlgn="auto" hangingPunct="1">
              <a:spcBef>
                <a:spcPts val="0"/>
              </a:spcBef>
              <a:spcAft>
                <a:spcPts val="0"/>
              </a:spcAft>
              <a:buFont typeface="Arial" pitchFamily="34" charset="0"/>
              <a:buChar char="•"/>
              <a:defRPr/>
            </a:pPr>
            <a:endParaRPr lang="es-ES" sz="2400" dirty="0" smtClean="0">
              <a:solidFill>
                <a:prstClr val="black"/>
              </a:solidFill>
              <a:latin typeface="+mn-lt"/>
            </a:endParaRPr>
          </a:p>
          <a:p>
            <a:pPr eaLnBrk="1" fontAlgn="auto" hangingPunct="1">
              <a:spcBef>
                <a:spcPts val="0"/>
              </a:spcBef>
              <a:spcAft>
                <a:spcPts val="0"/>
              </a:spcAft>
              <a:defRPr/>
            </a:pPr>
            <a:r>
              <a:rPr lang="en-US" sz="2400" u="sng" dirty="0" smtClean="0">
                <a:latin typeface="+mn-lt"/>
              </a:rPr>
              <a:t>Program 6</a:t>
            </a:r>
            <a:r>
              <a:rPr lang="en-US" sz="2400" dirty="0" smtClean="0">
                <a:latin typeface="+mn-lt"/>
              </a:rPr>
              <a:t>: Deploy alternative </a:t>
            </a:r>
            <a:r>
              <a:rPr lang="en-US" sz="2400" dirty="0">
                <a:latin typeface="+mn-lt"/>
              </a:rPr>
              <a:t>techniques and practices to reduce harmful </a:t>
            </a:r>
            <a:r>
              <a:rPr lang="en-US" sz="2400" dirty="0" smtClean="0">
                <a:latin typeface="+mn-lt"/>
              </a:rPr>
              <a:t>chemicals</a:t>
            </a:r>
            <a:endParaRPr lang="es-ES" sz="2400"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n-US" sz="2200" dirty="0" smtClean="0">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Design </a:t>
            </a:r>
            <a:r>
              <a:rPr lang="en-US" sz="2200" dirty="0">
                <a:latin typeface="+mn-lt"/>
              </a:rPr>
              <a:t>of </a:t>
            </a:r>
            <a:r>
              <a:rPr lang="en-US" sz="2200" u="sng" dirty="0">
                <a:latin typeface="+mn-lt"/>
              </a:rPr>
              <a:t>products and processes</a:t>
            </a:r>
            <a:r>
              <a:rPr lang="en-US" sz="2200" dirty="0">
                <a:latin typeface="+mn-lt"/>
              </a:rPr>
              <a:t> that </a:t>
            </a:r>
            <a:r>
              <a:rPr lang="en-US" sz="2200" dirty="0" smtClean="0">
                <a:latin typeface="+mn-lt"/>
              </a:rPr>
              <a:t>globally minimize the use and </a:t>
            </a:r>
            <a:r>
              <a:rPr lang="en-US" sz="2200" dirty="0">
                <a:latin typeface="+mn-lt"/>
              </a:rPr>
              <a:t>generation of </a:t>
            </a:r>
            <a:r>
              <a:rPr lang="en-US" sz="2200" dirty="0" smtClean="0">
                <a:latin typeface="+mn-lt"/>
              </a:rPr>
              <a:t>toxic substances and waste (green production)</a:t>
            </a:r>
            <a:endParaRPr lang="es-E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s-ES" sz="2200" dirty="0" smtClean="0">
              <a:solidFill>
                <a:prstClr val="black"/>
              </a:solidFill>
              <a:latin typeface="+mn-lt"/>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195263" y="228600"/>
            <a:ext cx="8763000" cy="914400"/>
          </a:xfrm>
        </p:spPr>
        <p:txBody>
          <a:bodyPr/>
          <a:lstStyle/>
          <a:p>
            <a:r>
              <a:rPr lang="es-ES" sz="3200" b="1" dirty="0" smtClean="0">
                <a:solidFill>
                  <a:srgbClr val="00642D"/>
                </a:solidFill>
              </a:rPr>
              <a:t/>
            </a:r>
            <a:br>
              <a:rPr lang="es-ES" sz="3200" b="1" dirty="0" smtClean="0">
                <a:solidFill>
                  <a:srgbClr val="00642D"/>
                </a:solidFill>
              </a:rPr>
            </a:br>
            <a:r>
              <a:rPr lang="en-US" sz="3200" b="1" dirty="0" smtClean="0">
                <a:solidFill>
                  <a:srgbClr val="006600"/>
                </a:solidFill>
              </a:rPr>
              <a:t>Objective 2: Reduce the prevalence of harmful chemicals and waste</a:t>
            </a:r>
            <a:r>
              <a:rPr lang="es-ES" sz="3200" b="1" dirty="0" smtClean="0">
                <a:solidFill>
                  <a:srgbClr val="00642D"/>
                </a:solidFill>
              </a:rPr>
              <a:t/>
            </a:r>
            <a:br>
              <a:rPr lang="es-ES" sz="3200" b="1" dirty="0" smtClean="0">
                <a:solidFill>
                  <a:srgbClr val="00642D"/>
                </a:solidFill>
              </a:rPr>
            </a:br>
            <a:endParaRPr lang="en-US" sz="3200" b="1" dirty="0" smtClean="0">
              <a:solidFill>
                <a:srgbClr val="00642D"/>
              </a:solidFill>
            </a:endParaRPr>
          </a:p>
        </p:txBody>
      </p:sp>
      <p:sp>
        <p:nvSpPr>
          <p:cNvPr id="5123" name="TextBox 48"/>
          <p:cNvSpPr txBox="1">
            <a:spLocks noChangeArrowheads="1"/>
          </p:cNvSpPr>
          <p:nvPr/>
        </p:nvSpPr>
        <p:spPr bwMode="auto">
          <a:xfrm>
            <a:off x="119063" y="1371600"/>
            <a:ext cx="8915400" cy="4278094"/>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latin typeface="+mn-lt"/>
              </a:rPr>
              <a:t>Program </a:t>
            </a:r>
            <a:r>
              <a:rPr lang="en-US" sz="2400" u="sng" dirty="0">
                <a:latin typeface="+mn-lt"/>
              </a:rPr>
              <a:t>7</a:t>
            </a:r>
            <a:r>
              <a:rPr lang="en-US" sz="2400" dirty="0">
                <a:latin typeface="+mn-lt"/>
              </a:rPr>
              <a:t>: Complete the phase out of ODS in CEITs and assist Article 5 countries under </a:t>
            </a:r>
            <a:r>
              <a:rPr lang="en-US" sz="2400" dirty="0" smtClean="0">
                <a:latin typeface="+mn-lt"/>
              </a:rPr>
              <a:t>the Montreal </a:t>
            </a:r>
            <a:r>
              <a:rPr lang="en-US" sz="2400" dirty="0">
                <a:latin typeface="+mn-lt"/>
              </a:rPr>
              <a:t>Protocol to achieve climate mitigation benefits</a:t>
            </a:r>
            <a:endParaRPr lang="en-US" sz="2400" dirty="0" smtClean="0">
              <a:latin typeface="+mn-lt"/>
            </a:endParaRPr>
          </a:p>
          <a:p>
            <a:pPr eaLnBrk="1" fontAlgn="auto" hangingPunct="1">
              <a:spcBef>
                <a:spcPts val="0"/>
              </a:spcBef>
              <a:spcAft>
                <a:spcPts val="0"/>
              </a:spcAft>
              <a:defRPr/>
            </a:pPr>
            <a:endParaRPr lang="en-US" sz="2400" dirty="0">
              <a:latin typeface="+mn-lt"/>
            </a:endParaRPr>
          </a:p>
          <a:p>
            <a:pPr marL="342900" indent="-342900" eaLnBrk="1" fontAlgn="auto" hangingPunct="1">
              <a:spcBef>
                <a:spcPts val="0"/>
              </a:spcBef>
              <a:spcAft>
                <a:spcPts val="0"/>
              </a:spcAft>
              <a:buFont typeface="Arial" pitchFamily="34" charset="0"/>
              <a:buChar char="•"/>
              <a:defRPr/>
            </a:pPr>
            <a:r>
              <a:rPr lang="es-ES" sz="2200" dirty="0">
                <a:solidFill>
                  <a:prstClr val="black"/>
                </a:solidFill>
                <a:latin typeface="+mn-lt"/>
              </a:rPr>
              <a:t>A</a:t>
            </a:r>
            <a:r>
              <a:rPr lang="en-US" sz="2200" dirty="0" smtClean="0">
                <a:solidFill>
                  <a:prstClr val="black"/>
                </a:solidFill>
                <a:latin typeface="+mn-lt"/>
              </a:rPr>
              <a:t>pplies </a:t>
            </a:r>
            <a:r>
              <a:rPr lang="en-US" sz="2200" dirty="0">
                <a:solidFill>
                  <a:prstClr val="black"/>
                </a:solidFill>
                <a:latin typeface="+mn-lt"/>
              </a:rPr>
              <a:t>specifically to the completion of the phase-out of </a:t>
            </a:r>
            <a:r>
              <a:rPr lang="en-US" sz="2200" dirty="0" smtClean="0">
                <a:solidFill>
                  <a:prstClr val="black"/>
                </a:solidFill>
                <a:latin typeface="+mn-lt"/>
              </a:rPr>
              <a:t>hydro-</a:t>
            </a:r>
            <a:r>
              <a:rPr lang="en-US" sz="2200" dirty="0" err="1" smtClean="0">
                <a:solidFill>
                  <a:prstClr val="black"/>
                </a:solidFill>
                <a:latin typeface="+mn-lt"/>
              </a:rPr>
              <a:t>chlorofluoro</a:t>
            </a:r>
            <a:r>
              <a:rPr lang="en-US" sz="2200" dirty="0" smtClean="0">
                <a:solidFill>
                  <a:prstClr val="black"/>
                </a:solidFill>
                <a:latin typeface="+mn-lt"/>
              </a:rPr>
              <a:t>-carbons </a:t>
            </a:r>
            <a:r>
              <a:rPr lang="en-US" sz="2200" dirty="0">
                <a:solidFill>
                  <a:prstClr val="black"/>
                </a:solidFill>
                <a:latin typeface="+mn-lt"/>
              </a:rPr>
              <a:t>(</a:t>
            </a:r>
            <a:r>
              <a:rPr lang="en-US" sz="2200" u="sng" dirty="0">
                <a:solidFill>
                  <a:prstClr val="black"/>
                </a:solidFill>
                <a:latin typeface="+mn-lt"/>
              </a:rPr>
              <a:t>HCFCs</a:t>
            </a:r>
            <a:r>
              <a:rPr lang="en-US" sz="2200" dirty="0">
                <a:solidFill>
                  <a:prstClr val="black"/>
                </a:solidFill>
                <a:latin typeface="+mn-lt"/>
              </a:rPr>
              <a:t>) in </a:t>
            </a:r>
            <a:r>
              <a:rPr lang="en-US" sz="2200" u="sng" dirty="0">
                <a:solidFill>
                  <a:prstClr val="black"/>
                </a:solidFill>
                <a:latin typeface="+mn-lt"/>
              </a:rPr>
              <a:t>CEITs</a:t>
            </a:r>
            <a:r>
              <a:rPr lang="en-US" sz="2200" dirty="0" smtClean="0">
                <a:solidFill>
                  <a:prstClr val="black"/>
                </a:solidFill>
                <a:latin typeface="+mn-lt"/>
              </a:rPr>
              <a:t>.</a:t>
            </a:r>
          </a:p>
          <a:p>
            <a:pPr marL="342900" indent="-342900" eaLnBrk="1" fontAlgn="auto" hangingPunct="1">
              <a:spcBef>
                <a:spcPts val="0"/>
              </a:spcBef>
              <a:spcAft>
                <a:spcPts val="0"/>
              </a:spcAft>
              <a:buFont typeface="Arial" pitchFamily="34" charset="0"/>
              <a:buChar char="•"/>
              <a:defRPr/>
            </a:pPr>
            <a:endParaRPr lang="en-US" sz="2200"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smtClean="0">
                <a:solidFill>
                  <a:prstClr val="black"/>
                </a:solidFill>
                <a:latin typeface="+mn-lt"/>
              </a:rPr>
              <a:t>Only applies </a:t>
            </a:r>
            <a:r>
              <a:rPr lang="en-US" sz="2200" dirty="0">
                <a:solidFill>
                  <a:prstClr val="black"/>
                </a:solidFill>
                <a:latin typeface="+mn-lt"/>
              </a:rPr>
              <a:t>to manufacturing </a:t>
            </a:r>
            <a:r>
              <a:rPr lang="en-US" sz="2200" dirty="0" smtClean="0">
                <a:solidFill>
                  <a:prstClr val="black"/>
                </a:solidFill>
                <a:latin typeface="+mn-lt"/>
              </a:rPr>
              <a:t>of </a:t>
            </a:r>
            <a:r>
              <a:rPr lang="en-US" sz="2200" u="sng" dirty="0" smtClean="0">
                <a:solidFill>
                  <a:prstClr val="black"/>
                </a:solidFill>
                <a:latin typeface="+mn-lt"/>
              </a:rPr>
              <a:t>appliances </a:t>
            </a:r>
            <a:r>
              <a:rPr lang="en-US" sz="2200" u="sng" dirty="0">
                <a:solidFill>
                  <a:prstClr val="black"/>
                </a:solidFill>
                <a:latin typeface="+mn-lt"/>
              </a:rPr>
              <a:t>and foams</a:t>
            </a:r>
            <a:r>
              <a:rPr lang="en-US" sz="2200" dirty="0">
                <a:solidFill>
                  <a:prstClr val="black"/>
                </a:solidFill>
                <a:latin typeface="+mn-lt"/>
              </a:rPr>
              <a:t> and will cover </a:t>
            </a:r>
            <a:r>
              <a:rPr lang="en-US" sz="2200" u="sng" dirty="0">
                <a:solidFill>
                  <a:prstClr val="black"/>
                </a:solidFill>
                <a:latin typeface="+mn-lt"/>
              </a:rPr>
              <a:t>only energy efficiency gains</a:t>
            </a:r>
            <a:r>
              <a:rPr lang="en-US" sz="2200" dirty="0">
                <a:solidFill>
                  <a:prstClr val="black"/>
                </a:solidFill>
                <a:latin typeface="+mn-lt"/>
              </a:rPr>
              <a:t> associated with action </a:t>
            </a:r>
            <a:r>
              <a:rPr lang="en-US" sz="2200" dirty="0" smtClean="0">
                <a:solidFill>
                  <a:prstClr val="black"/>
                </a:solidFill>
                <a:latin typeface="+mn-lt"/>
              </a:rPr>
              <a:t>being taken </a:t>
            </a:r>
            <a:r>
              <a:rPr lang="en-US" sz="2200" dirty="0">
                <a:solidFill>
                  <a:prstClr val="black"/>
                </a:solidFill>
                <a:latin typeface="+mn-lt"/>
              </a:rPr>
              <a:t>using other funding sources by the Article 5 countries.</a:t>
            </a: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n-US" sz="2200" u="sng"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s-ES" sz="2200" u="sng" dirty="0">
              <a:solidFill>
                <a:prstClr val="black"/>
              </a:solidFill>
              <a:latin typeface="+mn-lt"/>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533400" y="0"/>
            <a:ext cx="8001000" cy="1219200"/>
          </a:xfrm>
        </p:spPr>
        <p:txBody>
          <a:bodyPr/>
          <a:lstStyle/>
          <a:p>
            <a:r>
              <a:rPr lang="es-ES" sz="3200" b="1" dirty="0" smtClean="0">
                <a:solidFill>
                  <a:srgbClr val="006600"/>
                </a:solidFill>
              </a:rPr>
              <a:t/>
            </a:r>
            <a:br>
              <a:rPr lang="es-ES" sz="3200" b="1" dirty="0" smtClean="0">
                <a:solidFill>
                  <a:srgbClr val="006600"/>
                </a:solidFill>
              </a:rPr>
            </a:br>
            <a:r>
              <a:rPr lang="en-US" sz="3200" b="1" dirty="0" smtClean="0">
                <a:solidFill>
                  <a:srgbClr val="006600"/>
                </a:solidFill>
              </a:rPr>
              <a:t>Objective 3: Support LDCs and SIDS to take action on harmful chemicals and waste</a:t>
            </a:r>
          </a:p>
        </p:txBody>
      </p:sp>
      <p:sp>
        <p:nvSpPr>
          <p:cNvPr id="5123" name="TextBox 48"/>
          <p:cNvSpPr txBox="1">
            <a:spLocks noChangeArrowheads="1"/>
          </p:cNvSpPr>
          <p:nvPr/>
        </p:nvSpPr>
        <p:spPr bwMode="auto">
          <a:xfrm>
            <a:off x="152400" y="1548348"/>
            <a:ext cx="8915400" cy="3785652"/>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endParaRPr lang="es-ES" sz="1400" dirty="0" smtClean="0">
              <a:solidFill>
                <a:prstClr val="black"/>
              </a:solidFill>
              <a:latin typeface="+mn-lt"/>
            </a:endParaRPr>
          </a:p>
          <a:p>
            <a:pPr eaLnBrk="1" fontAlgn="auto" hangingPunct="1">
              <a:spcBef>
                <a:spcPts val="0"/>
              </a:spcBef>
              <a:spcAft>
                <a:spcPts val="0"/>
              </a:spcAft>
              <a:defRPr/>
            </a:pPr>
            <a:r>
              <a:rPr lang="en-US" sz="2400" u="sng" dirty="0" smtClean="0">
                <a:latin typeface="+mn-lt"/>
              </a:rPr>
              <a:t>Program </a:t>
            </a:r>
            <a:r>
              <a:rPr lang="en-US" sz="2400" u="sng" dirty="0">
                <a:latin typeface="+mn-lt"/>
              </a:rPr>
              <a:t>8</a:t>
            </a:r>
            <a:r>
              <a:rPr lang="en-US" sz="2400" dirty="0" smtClean="0">
                <a:latin typeface="+mn-lt"/>
              </a:rPr>
              <a:t>: </a:t>
            </a:r>
            <a:r>
              <a:rPr lang="en-US" sz="2400" dirty="0">
                <a:latin typeface="+mn-lt"/>
              </a:rPr>
              <a:t>Support regional approaches to eliminate and reduce harmful chemicals and wastes</a:t>
            </a:r>
            <a:br>
              <a:rPr lang="en-US" sz="2400" dirty="0">
                <a:latin typeface="+mn-lt"/>
              </a:rPr>
            </a:br>
            <a:endParaRPr lang="en-US" sz="2400" dirty="0" smtClean="0">
              <a:latin typeface="+mn-lt"/>
            </a:endParaRPr>
          </a:p>
          <a:p>
            <a:pPr marL="285750" indent="-285750" eaLnBrk="1" fontAlgn="auto" hangingPunct="1">
              <a:spcBef>
                <a:spcPts val="0"/>
              </a:spcBef>
              <a:spcAft>
                <a:spcPts val="0"/>
              </a:spcAft>
              <a:buFont typeface="Arial" pitchFamily="34" charset="0"/>
              <a:buChar char="•"/>
              <a:defRPr/>
            </a:pPr>
            <a:r>
              <a:rPr lang="en-US" sz="2200" dirty="0" smtClean="0">
                <a:latin typeface="+mn-lt"/>
              </a:rPr>
              <a:t>Fast </a:t>
            </a:r>
            <a:r>
              <a:rPr lang="en-US" sz="2200" dirty="0">
                <a:latin typeface="+mn-lt"/>
              </a:rPr>
              <a:t>and flexible access to these </a:t>
            </a:r>
            <a:r>
              <a:rPr lang="en-US" sz="2200" dirty="0" smtClean="0">
                <a:latin typeface="+mn-lt"/>
              </a:rPr>
              <a:t>countries</a:t>
            </a:r>
          </a:p>
          <a:p>
            <a:pPr eaLnBrk="1" fontAlgn="auto" hangingPunct="1">
              <a:spcBef>
                <a:spcPts val="0"/>
              </a:spcBef>
              <a:spcAft>
                <a:spcPts val="0"/>
              </a:spcAft>
              <a:defRPr/>
            </a:pPr>
            <a:endParaRPr lang="en-US" sz="2200" dirty="0" smtClean="0">
              <a:latin typeface="+mn-lt"/>
            </a:endParaRPr>
          </a:p>
          <a:p>
            <a:pPr marL="285750" indent="-285750" eaLnBrk="1" fontAlgn="auto" hangingPunct="1">
              <a:spcBef>
                <a:spcPts val="0"/>
              </a:spcBef>
              <a:spcAft>
                <a:spcPts val="0"/>
              </a:spcAft>
              <a:buFont typeface="Arial" pitchFamily="34" charset="0"/>
              <a:buChar char="•"/>
              <a:defRPr/>
            </a:pPr>
            <a:r>
              <a:rPr lang="en-US" sz="2200" dirty="0" smtClean="0">
                <a:latin typeface="+mn-lt"/>
              </a:rPr>
              <a:t>Encourage </a:t>
            </a:r>
            <a:r>
              <a:rPr lang="en-US" sz="2200" u="sng" dirty="0" smtClean="0">
                <a:latin typeface="+mn-lt"/>
              </a:rPr>
              <a:t>regional </a:t>
            </a:r>
            <a:r>
              <a:rPr lang="en-US" sz="2200" u="sng" dirty="0">
                <a:latin typeface="+mn-lt"/>
              </a:rPr>
              <a:t>and </a:t>
            </a:r>
            <a:r>
              <a:rPr lang="en-US" sz="2200" u="sng" dirty="0" smtClean="0">
                <a:latin typeface="+mn-lt"/>
              </a:rPr>
              <a:t>sub-regional </a:t>
            </a:r>
            <a:r>
              <a:rPr lang="en-US" sz="2200" u="sng" dirty="0">
                <a:latin typeface="+mn-lt"/>
              </a:rPr>
              <a:t>cooperation </a:t>
            </a:r>
            <a:r>
              <a:rPr lang="en-US" sz="2200" dirty="0">
                <a:latin typeface="+mn-lt"/>
              </a:rPr>
              <a:t>(especially for the collection and disposal of POPs </a:t>
            </a:r>
            <a:r>
              <a:rPr lang="en-US" sz="2200" dirty="0" smtClean="0">
                <a:latin typeface="+mn-lt"/>
              </a:rPr>
              <a:t>waste)</a:t>
            </a:r>
          </a:p>
          <a:p>
            <a:pPr eaLnBrk="1" fontAlgn="auto" hangingPunct="1">
              <a:spcBef>
                <a:spcPts val="0"/>
              </a:spcBef>
              <a:spcAft>
                <a:spcPts val="0"/>
              </a:spcAft>
              <a:defRPr/>
            </a:pPr>
            <a:endParaRPr lang="en-US" sz="2200" dirty="0" smtClean="0">
              <a:latin typeface="+mn-lt"/>
            </a:endParaRPr>
          </a:p>
          <a:p>
            <a:pPr marL="285750" indent="-285750" eaLnBrk="1" fontAlgn="auto" hangingPunct="1">
              <a:spcBef>
                <a:spcPts val="0"/>
              </a:spcBef>
              <a:spcAft>
                <a:spcPts val="0"/>
              </a:spcAft>
              <a:buFont typeface="Arial" pitchFamily="34" charset="0"/>
              <a:buChar char="•"/>
              <a:defRPr/>
            </a:pPr>
            <a:r>
              <a:rPr lang="en-US" sz="2200" dirty="0">
                <a:latin typeface="+mn-lt"/>
              </a:rPr>
              <a:t>It is intended that </a:t>
            </a:r>
            <a:r>
              <a:rPr lang="en-US" sz="2200" u="sng" dirty="0">
                <a:latin typeface="+mn-lt"/>
              </a:rPr>
              <a:t>a programmatic approach be used</a:t>
            </a:r>
            <a:r>
              <a:rPr lang="en-US" sz="2200" dirty="0">
                <a:latin typeface="+mn-lt"/>
              </a:rPr>
              <a:t> </a:t>
            </a:r>
            <a:r>
              <a:rPr lang="en-US" sz="2200" dirty="0" smtClean="0">
                <a:latin typeface="+mn-lt"/>
              </a:rPr>
              <a:t>so </a:t>
            </a:r>
            <a:r>
              <a:rPr lang="en-US" sz="2200" dirty="0">
                <a:latin typeface="+mn-lt"/>
              </a:rPr>
              <a:t>that economies of scale can be achieved</a:t>
            </a:r>
            <a:endParaRPr lang="es-ES" sz="2200" dirty="0" smtClean="0">
              <a:solidFill>
                <a:prstClr val="black"/>
              </a:solidFill>
              <a:latin typeface="+mn-l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 y="76200"/>
            <a:ext cx="8915400" cy="685800"/>
          </a:xfrm>
        </p:spPr>
        <p:txBody>
          <a:bodyPr/>
          <a:lstStyle/>
          <a:p>
            <a:pPr eaLnBrk="1" hangingPunct="1"/>
            <a:r>
              <a:rPr lang="en-US" sz="3200" b="1" dirty="0">
                <a:solidFill>
                  <a:srgbClr val="006600"/>
                </a:solidFill>
              </a:rPr>
              <a:t>Climate Change Mitigation </a:t>
            </a:r>
          </a:p>
        </p:txBody>
      </p:sp>
      <p:sp>
        <p:nvSpPr>
          <p:cNvPr id="5123" name="TextBox 48"/>
          <p:cNvSpPr txBox="1">
            <a:spLocks noChangeArrowheads="1"/>
          </p:cNvSpPr>
          <p:nvPr/>
        </p:nvSpPr>
        <p:spPr bwMode="auto">
          <a:xfrm>
            <a:off x="403307" y="762000"/>
            <a:ext cx="8310073"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dirty="0" smtClean="0">
                <a:solidFill>
                  <a:prstClr val="black"/>
                </a:solidFill>
                <a:latin typeface="+mj-lt"/>
              </a:rPr>
              <a:t>The Global Environment Facility and the Conventions:</a:t>
            </a:r>
          </a:p>
          <a:p>
            <a:pPr eaLnBrk="1" hangingPunct="1"/>
            <a:endParaRPr lang="es-CO" sz="2400" dirty="0" smtClean="0">
              <a:solidFill>
                <a:prstClr val="black"/>
              </a:solidFill>
              <a:latin typeface="+mj-lt"/>
            </a:endParaRPr>
          </a:p>
          <a:p>
            <a:pPr marL="342900" indent="-342900" eaLnBrk="1" hangingPunct="1">
              <a:buFont typeface="Arial" pitchFamily="34" charset="0"/>
              <a:buChar char="•"/>
            </a:pPr>
            <a:r>
              <a:rPr lang="en-US" sz="2400" dirty="0" smtClean="0">
                <a:latin typeface="+mj-lt"/>
              </a:rPr>
              <a:t>Is </a:t>
            </a:r>
            <a:r>
              <a:rPr lang="en-US" sz="2400" b="1" dirty="0">
                <a:latin typeface="+mj-lt"/>
              </a:rPr>
              <a:t>the</a:t>
            </a:r>
            <a:r>
              <a:rPr lang="en-US" sz="2400" dirty="0">
                <a:latin typeface="+mj-lt"/>
              </a:rPr>
              <a:t> financial mechanism </a:t>
            </a:r>
            <a:r>
              <a:rPr lang="en-US" sz="2400" dirty="0" smtClean="0">
                <a:latin typeface="+mj-lt"/>
              </a:rPr>
              <a:t>for the </a:t>
            </a:r>
            <a:r>
              <a:rPr lang="en-US" sz="2400" dirty="0">
                <a:latin typeface="+mj-lt"/>
              </a:rPr>
              <a:t>Stockholm Convention on Persistent Organic </a:t>
            </a:r>
            <a:r>
              <a:rPr lang="en-US" sz="2400" dirty="0" smtClean="0">
                <a:latin typeface="+mj-lt"/>
              </a:rPr>
              <a:t>Pollutants</a:t>
            </a:r>
          </a:p>
          <a:p>
            <a:pPr eaLnBrk="1" hangingPunct="1"/>
            <a:endParaRPr lang="es-CO" sz="2400" dirty="0" smtClean="0">
              <a:solidFill>
                <a:prstClr val="black"/>
              </a:solidFill>
              <a:latin typeface="+mj-lt"/>
            </a:endParaRPr>
          </a:p>
          <a:p>
            <a:pPr marL="342900" indent="-342900" eaLnBrk="1" hangingPunct="1">
              <a:buFont typeface="Arial" pitchFamily="34" charset="0"/>
              <a:buChar char="•"/>
            </a:pPr>
            <a:r>
              <a:rPr lang="en-US" sz="2400" dirty="0" smtClean="0">
                <a:latin typeface="+mj-lt"/>
              </a:rPr>
              <a:t>Is </a:t>
            </a:r>
            <a:r>
              <a:rPr lang="en-US" sz="2400" b="1" dirty="0">
                <a:latin typeface="+mj-lt"/>
              </a:rPr>
              <a:t>the </a:t>
            </a:r>
            <a:r>
              <a:rPr lang="en-US" sz="2400" dirty="0">
                <a:latin typeface="+mj-lt"/>
              </a:rPr>
              <a:t>financial mechanism of the Intergovernmental Negotiating Committee for the Convention of </a:t>
            </a:r>
            <a:r>
              <a:rPr lang="en-US" sz="2400" dirty="0" smtClean="0">
                <a:latin typeface="+mj-lt"/>
              </a:rPr>
              <a:t>Mercury</a:t>
            </a:r>
            <a:endParaRPr lang="es-CO" sz="2400" dirty="0" smtClean="0">
              <a:solidFill>
                <a:prstClr val="black"/>
              </a:solidFill>
              <a:latin typeface="+mj-lt"/>
            </a:endParaRPr>
          </a:p>
          <a:p>
            <a:pPr marL="342900" indent="-342900" eaLnBrk="1" hangingPunct="1">
              <a:buFont typeface="Arial" pitchFamily="34" charset="0"/>
              <a:buChar char="•"/>
            </a:pPr>
            <a:endParaRPr lang="es-CO" sz="2400" dirty="0" smtClean="0">
              <a:solidFill>
                <a:prstClr val="black"/>
              </a:solidFill>
              <a:latin typeface="+mj-lt"/>
            </a:endParaRPr>
          </a:p>
          <a:p>
            <a:pPr marL="342900" indent="-342900" eaLnBrk="1" hangingPunct="1">
              <a:buFont typeface="Arial" pitchFamily="34" charset="0"/>
              <a:buChar char="•"/>
            </a:pPr>
            <a:r>
              <a:rPr lang="en-US" sz="2400" b="1" dirty="0" smtClean="0">
                <a:latin typeface="+mj-lt"/>
              </a:rPr>
              <a:t>Supports</a:t>
            </a:r>
            <a:r>
              <a:rPr lang="en-US" sz="2400" dirty="0" smtClean="0">
                <a:latin typeface="+mj-lt"/>
              </a:rPr>
              <a:t> the implementation of the </a:t>
            </a:r>
            <a:r>
              <a:rPr lang="en-US" sz="2400" dirty="0">
                <a:latin typeface="+mj-lt"/>
              </a:rPr>
              <a:t>Montreal Protocol in countries with economies in transition</a:t>
            </a:r>
            <a:br>
              <a:rPr lang="en-US" sz="2400" dirty="0">
                <a:latin typeface="+mj-lt"/>
              </a:rPr>
            </a:br>
            <a:endParaRPr lang="es-CO" sz="2400" dirty="0" smtClean="0">
              <a:solidFill>
                <a:prstClr val="black"/>
              </a:solidFill>
              <a:latin typeface="+mj-lt"/>
            </a:endParaRPr>
          </a:p>
          <a:p>
            <a:pPr marL="342900" indent="-342900" eaLnBrk="1" hangingPunct="1">
              <a:buFont typeface="Arial" pitchFamily="34" charset="0"/>
              <a:buChar char="•"/>
            </a:pPr>
            <a:r>
              <a:rPr lang="en-US" sz="2400" dirty="0" smtClean="0">
                <a:latin typeface="+mj-lt"/>
              </a:rPr>
              <a:t>It </a:t>
            </a:r>
            <a:r>
              <a:rPr lang="en-US" sz="2400" dirty="0">
                <a:latin typeface="+mj-lt"/>
              </a:rPr>
              <a:t>is </a:t>
            </a:r>
            <a:r>
              <a:rPr lang="en-US" sz="2400" b="1" dirty="0">
                <a:latin typeface="+mj-lt"/>
              </a:rPr>
              <a:t>an operating entity</a:t>
            </a:r>
            <a:r>
              <a:rPr lang="en-US" sz="2400" dirty="0">
                <a:latin typeface="+mj-lt"/>
              </a:rPr>
              <a:t> of the financial mechanism of the UNFCCC</a:t>
            </a:r>
            <a:endParaRPr lang="es-CO" sz="2400" dirty="0" smtClean="0">
              <a:solidFill>
                <a:prstClr val="black"/>
              </a:solidFill>
              <a:latin typeface="+mj-lt"/>
            </a:endParaRPr>
          </a:p>
          <a:p>
            <a:pPr eaLnBrk="1" hangingPunct="1"/>
            <a:endParaRPr lang="es-CO" sz="2800" dirty="0" smtClean="0">
              <a:solidFill>
                <a:prstClr val="black"/>
              </a:solidFill>
              <a:latin typeface="Calibri"/>
            </a:endParaRPr>
          </a:p>
          <a:p>
            <a:pPr marL="1200150" lvl="1" indent="-457200" eaLnBrk="1" hangingPunct="1">
              <a:buFont typeface="Arial" pitchFamily="34" charset="0"/>
              <a:buChar char="•"/>
            </a:pPr>
            <a:endParaRPr lang="es-CO" sz="2800" dirty="0" smtClean="0">
              <a:solidFill>
                <a:prstClr val="black"/>
              </a:solidFill>
            </a:endParaRPr>
          </a:p>
          <a:p>
            <a:pPr eaLnBrk="1" hangingPunct="1"/>
            <a:endParaRPr lang="es-CO" sz="2800" dirty="0">
              <a:solidFill>
                <a:prstClr val="black"/>
              </a:solidFill>
            </a:endParaRPr>
          </a:p>
        </p:txBody>
      </p:sp>
    </p:spTree>
    <p:extLst>
      <p:ext uri="{BB962C8B-B14F-4D97-AF65-F5344CB8AC3E}">
        <p14:creationId xmlns:p14="http://schemas.microsoft.com/office/powerpoint/2010/main" val="283429654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0"/>
            <a:ext cx="8915400" cy="914400"/>
          </a:xfrm>
        </p:spPr>
        <p:txBody>
          <a:bodyPr/>
          <a:lstStyle/>
          <a:p>
            <a:pPr eaLnBrk="1" hangingPunct="1"/>
            <a:r>
              <a:rPr lang="en-US" sz="3200" b="1" dirty="0" smtClean="0">
                <a:solidFill>
                  <a:srgbClr val="006600"/>
                </a:solidFill>
                <a:cs typeface="Arial" charset="0"/>
              </a:rPr>
              <a:t>GEF’s Unique Value for Climate Financing</a:t>
            </a:r>
          </a:p>
        </p:txBody>
      </p:sp>
      <p:sp>
        <p:nvSpPr>
          <p:cNvPr id="7171" name="TextBox 48"/>
          <p:cNvSpPr txBox="1">
            <a:spLocks noChangeArrowheads="1"/>
          </p:cNvSpPr>
          <p:nvPr/>
        </p:nvSpPr>
        <p:spPr bwMode="auto">
          <a:xfrm>
            <a:off x="225425" y="838200"/>
            <a:ext cx="8534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s-CO" sz="2200" dirty="0">
              <a:solidFill>
                <a:srgbClr val="000000"/>
              </a:solidFill>
            </a:endParaRPr>
          </a:p>
        </p:txBody>
      </p:sp>
      <p:graphicFrame>
        <p:nvGraphicFramePr>
          <p:cNvPr id="2" name="Diagram 1"/>
          <p:cNvGraphicFramePr/>
          <p:nvPr>
            <p:extLst>
              <p:ext uri="{D42A27DB-BD31-4B8C-83A1-F6EECF244321}">
                <p14:modId xmlns:p14="http://schemas.microsoft.com/office/powerpoint/2010/main" val="1351552008"/>
              </p:ext>
            </p:extLst>
          </p:nvPr>
        </p:nvGraphicFramePr>
        <p:xfrm>
          <a:off x="837210" y="762000"/>
          <a:ext cx="8302625"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76200" y="2133600"/>
            <a:ext cx="2895600" cy="2133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r>
              <a:rPr lang="en-US" dirty="0" smtClean="0">
                <a:solidFill>
                  <a:srgbClr val="000000"/>
                </a:solidFill>
                <a:cs typeface="Arial" pitchFamily="34" charset="0"/>
                <a:sym typeface="Wingdings" pitchFamily="2" charset="2"/>
              </a:rPr>
              <a:t>Assisting </a:t>
            </a:r>
            <a:r>
              <a:rPr lang="en-US" dirty="0" smtClean="0">
                <a:solidFill>
                  <a:srgbClr val="000000"/>
                </a:solidFill>
                <a:cs typeface="Arial" pitchFamily="34" charset="0"/>
              </a:rPr>
              <a:t>recipient countries </a:t>
            </a:r>
            <a:r>
              <a:rPr lang="en-US" u="sng" dirty="0" smtClean="0">
                <a:solidFill>
                  <a:srgbClr val="000099"/>
                </a:solidFill>
                <a:cs typeface="Arial" pitchFamily="34" charset="0"/>
              </a:rPr>
              <a:t>prepare for  new climate regime</a:t>
            </a:r>
            <a:r>
              <a:rPr lang="en-US" dirty="0" smtClean="0">
                <a:solidFill>
                  <a:srgbClr val="000000"/>
                </a:solidFill>
                <a:cs typeface="Arial" pitchFamily="34" charset="0"/>
              </a:rPr>
              <a:t> under UNFCCC that seeks commitments to emission reduction at universal level</a:t>
            </a:r>
            <a:endParaRPr lang="es-CO" dirty="0">
              <a:solidFill>
                <a:srgbClr val="000000"/>
              </a:solidFill>
              <a:cs typeface="Arial" pitchFamily="34" charset="0"/>
            </a:endParaRPr>
          </a:p>
        </p:txBody>
      </p:sp>
    </p:spTree>
    <p:extLst>
      <p:ext uri="{BB962C8B-B14F-4D97-AF65-F5344CB8AC3E}">
        <p14:creationId xmlns:p14="http://schemas.microsoft.com/office/powerpoint/2010/main" val="22948808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68"/>
            <a:ext cx="8229600" cy="639762"/>
          </a:xfrm>
        </p:spPr>
        <p:txBody>
          <a:bodyPr/>
          <a:lstStyle/>
          <a:p>
            <a:r>
              <a:rPr lang="en-US" sz="3200" b="1" dirty="0" smtClean="0">
                <a:solidFill>
                  <a:srgbClr val="006600"/>
                </a:solidFill>
                <a:cs typeface="Arial" pitchFamily="34" charset="0"/>
              </a:rPr>
              <a:t>Proposed GEF-6 CCM Strategy</a:t>
            </a:r>
            <a:endParaRPr lang="en-US" sz="3200" b="1" dirty="0">
              <a:solidFill>
                <a:srgbClr val="006600"/>
              </a:solidFill>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9553481"/>
              </p:ext>
            </p:extLst>
          </p:nvPr>
        </p:nvGraphicFramePr>
        <p:xfrm>
          <a:off x="76200" y="750125"/>
          <a:ext cx="7467600" cy="6031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010400" y="1371600"/>
            <a:ext cx="2133600" cy="4401205"/>
          </a:xfrm>
          <a:prstGeom prst="rect">
            <a:avLst/>
          </a:prstGeom>
          <a:noFill/>
        </p:spPr>
        <p:txBody>
          <a:bodyPr wrap="square" rtlCol="0" anchor="ctr">
            <a:spAutoFit/>
          </a:bodyPr>
          <a:lstStyle/>
          <a:p>
            <a:pPr algn="ctr"/>
            <a:r>
              <a:rPr lang="en-US" sz="2000" b="1" dirty="0" smtClean="0">
                <a:solidFill>
                  <a:srgbClr val="006600"/>
                </a:solidFill>
                <a:latin typeface="+mn-lt"/>
              </a:rPr>
              <a:t>Goal: </a:t>
            </a:r>
          </a:p>
          <a:p>
            <a:pPr algn="ctr"/>
            <a:r>
              <a:rPr lang="en-US" sz="2000" dirty="0" smtClean="0">
                <a:latin typeface="+mn-lt"/>
              </a:rPr>
              <a:t>To support developing countries and economies in transition </a:t>
            </a:r>
          </a:p>
          <a:p>
            <a:pPr algn="ctr"/>
            <a:r>
              <a:rPr lang="en-US" sz="2000" dirty="0" smtClean="0">
                <a:latin typeface="+mn-lt"/>
              </a:rPr>
              <a:t>in</a:t>
            </a:r>
          </a:p>
          <a:p>
            <a:pPr algn="ctr"/>
            <a:r>
              <a:rPr lang="en-US" sz="2000" dirty="0" smtClean="0">
                <a:latin typeface="+mn-lt"/>
              </a:rPr>
              <a:t>achieving transformational change </a:t>
            </a:r>
          </a:p>
          <a:p>
            <a:pPr algn="ctr"/>
            <a:r>
              <a:rPr lang="en-US" sz="2000" dirty="0" smtClean="0">
                <a:latin typeface="+mn-lt"/>
              </a:rPr>
              <a:t>towards development with low carbon emissions </a:t>
            </a:r>
          </a:p>
        </p:txBody>
      </p:sp>
    </p:spTree>
    <p:extLst>
      <p:ext uri="{BB962C8B-B14F-4D97-AF65-F5344CB8AC3E}">
        <p14:creationId xmlns:p14="http://schemas.microsoft.com/office/powerpoint/2010/main" val="125880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76200" y="76200"/>
            <a:ext cx="8915400" cy="762000"/>
          </a:xfrm>
        </p:spPr>
        <p:txBody>
          <a:bodyPr/>
          <a:lstStyle/>
          <a:p>
            <a:pPr eaLnBrk="1" hangingPunct="1"/>
            <a:r>
              <a:rPr lang="es-CO" sz="3200" b="1" dirty="0" smtClean="0">
                <a:solidFill>
                  <a:srgbClr val="006600"/>
                </a:solidFill>
              </a:rPr>
              <a:t/>
            </a:r>
            <a:br>
              <a:rPr lang="es-CO" sz="3200" b="1" dirty="0" smtClean="0">
                <a:solidFill>
                  <a:srgbClr val="006600"/>
                </a:solidFill>
              </a:rPr>
            </a:br>
            <a:r>
              <a:rPr lang="es-CO" sz="2800" b="1" dirty="0" smtClean="0">
                <a:solidFill>
                  <a:srgbClr val="006600"/>
                </a:solidFill>
              </a:rPr>
              <a:t>Objective 1 - </a:t>
            </a:r>
            <a:r>
              <a:rPr lang="en-US" sz="2800" b="1" dirty="0" smtClean="0">
                <a:solidFill>
                  <a:srgbClr val="006600"/>
                </a:solidFill>
              </a:rPr>
              <a:t>Promote Innovation and Technology </a:t>
            </a:r>
            <a:r>
              <a:rPr lang="en-US" sz="2800" b="1" dirty="0">
                <a:solidFill>
                  <a:srgbClr val="006600"/>
                </a:solidFill>
              </a:rPr>
              <a:t>Transfer and supportive policies and strategies</a:t>
            </a:r>
            <a:br>
              <a:rPr lang="en-US" sz="2800" b="1" dirty="0">
                <a:solidFill>
                  <a:srgbClr val="006600"/>
                </a:solidFill>
              </a:rPr>
            </a:br>
            <a:endParaRPr lang="es-CO" sz="2800" b="1" dirty="0" smtClean="0">
              <a:solidFill>
                <a:srgbClr val="006600"/>
              </a:solidFill>
            </a:endParaRPr>
          </a:p>
        </p:txBody>
      </p:sp>
      <p:sp>
        <p:nvSpPr>
          <p:cNvPr id="5123" name="TextBox 48"/>
          <p:cNvSpPr txBox="1">
            <a:spLocks noChangeArrowheads="1"/>
          </p:cNvSpPr>
          <p:nvPr/>
        </p:nvSpPr>
        <p:spPr bwMode="auto">
          <a:xfrm>
            <a:off x="228600" y="1076325"/>
            <a:ext cx="8763000" cy="5232202"/>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1</a:t>
            </a:r>
            <a:r>
              <a:rPr lang="en-US" sz="2400" dirty="0" smtClean="0">
                <a:solidFill>
                  <a:prstClr val="black"/>
                </a:solidFill>
                <a:latin typeface="+mn-lt"/>
              </a:rPr>
              <a:t>: Promote the timely development, demonstration, and financing of low-carbon technologies and mitigation options</a:t>
            </a:r>
            <a:endParaRPr lang="en-US" sz="2400" u="sng" dirty="0" smtClean="0">
              <a:solidFill>
                <a:prstClr val="black"/>
              </a:solidFill>
              <a:latin typeface="+mn-lt"/>
            </a:endParaRPr>
          </a:p>
          <a:p>
            <a:pPr eaLnBrk="1" fontAlgn="auto" hangingPunct="1">
              <a:spcBef>
                <a:spcPts val="0"/>
              </a:spcBef>
              <a:spcAft>
                <a:spcPts val="0"/>
              </a:spcAft>
              <a:defRPr/>
            </a:pPr>
            <a:endParaRPr lang="en-US"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a:solidFill>
                  <a:prstClr val="black"/>
                </a:solidFill>
                <a:latin typeface="+mn-lt"/>
              </a:rPr>
              <a:t>Focus on technologies which are </a:t>
            </a:r>
            <a:r>
              <a:rPr lang="en-US" sz="2200" u="sng" dirty="0">
                <a:solidFill>
                  <a:prstClr val="black"/>
                </a:solidFill>
                <a:latin typeface="+mn-lt"/>
              </a:rPr>
              <a:t>not yet commercially </a:t>
            </a:r>
            <a:r>
              <a:rPr lang="en-US" sz="2200" u="sng" dirty="0" smtClean="0">
                <a:solidFill>
                  <a:prstClr val="black"/>
                </a:solidFill>
                <a:latin typeface="+mn-lt"/>
              </a:rPr>
              <a:t>available</a:t>
            </a:r>
            <a:r>
              <a:rPr lang="en-US" sz="2200" dirty="0" smtClean="0">
                <a:solidFill>
                  <a:prstClr val="black"/>
                </a:solidFill>
                <a:latin typeface="+mn-lt"/>
              </a:rPr>
              <a:t>  </a:t>
            </a:r>
            <a:r>
              <a:rPr lang="en-US" sz="2200" dirty="0">
                <a:solidFill>
                  <a:prstClr val="black"/>
                </a:solidFill>
                <a:latin typeface="+mn-lt"/>
              </a:rPr>
              <a:t>/ </a:t>
            </a:r>
            <a:r>
              <a:rPr lang="en-US" sz="2200" dirty="0" smtClean="0">
                <a:solidFill>
                  <a:prstClr val="black"/>
                </a:solidFill>
                <a:latin typeface="+mn-lt"/>
              </a:rPr>
              <a:t>greater </a:t>
            </a:r>
            <a:r>
              <a:rPr lang="en-US" sz="2200" u="sng" dirty="0">
                <a:solidFill>
                  <a:prstClr val="black"/>
                </a:solidFill>
                <a:latin typeface="+mn-lt"/>
              </a:rPr>
              <a:t>emphasis on the early stages</a:t>
            </a:r>
            <a:r>
              <a:rPr lang="en-US" sz="2200" dirty="0">
                <a:solidFill>
                  <a:prstClr val="black"/>
                </a:solidFill>
                <a:latin typeface="+mn-lt"/>
              </a:rPr>
              <a:t> of the innovation chain: </a:t>
            </a: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marL="1085850" lvl="1" indent="-342900" eaLnBrk="1" fontAlgn="auto" hangingPunct="1">
              <a:spcBef>
                <a:spcPts val="0"/>
              </a:spcBef>
              <a:spcAft>
                <a:spcPts val="0"/>
              </a:spcAft>
              <a:buFont typeface="Arial" pitchFamily="34" charset="0"/>
              <a:buChar char="•"/>
              <a:defRPr/>
            </a:pPr>
            <a:r>
              <a:rPr lang="en-US" sz="2000" dirty="0" smtClean="0">
                <a:solidFill>
                  <a:prstClr val="black"/>
                </a:solidFill>
                <a:latin typeface="+mn-lt"/>
              </a:rPr>
              <a:t>Smart grid </a:t>
            </a:r>
            <a:r>
              <a:rPr lang="en-US" sz="2000" dirty="0">
                <a:solidFill>
                  <a:prstClr val="black"/>
                </a:solidFill>
                <a:latin typeface="+mn-lt"/>
              </a:rPr>
              <a:t>technologies; SLCF reduction measures; information and communication technology (</a:t>
            </a:r>
            <a:r>
              <a:rPr lang="en-US" sz="2000" dirty="0" smtClean="0">
                <a:solidFill>
                  <a:prstClr val="black"/>
                </a:solidFill>
                <a:latin typeface="+mn-lt"/>
              </a:rPr>
              <a:t>ICT), industrial </a:t>
            </a:r>
            <a:r>
              <a:rPr lang="en-US" sz="2000" dirty="0">
                <a:solidFill>
                  <a:prstClr val="black"/>
                </a:solidFill>
                <a:latin typeface="+mn-lt"/>
              </a:rPr>
              <a:t>energy control systems</a:t>
            </a:r>
          </a:p>
          <a:p>
            <a:pPr marL="342900" indent="-342900" eaLnBrk="1" fontAlgn="auto" hangingPunct="1">
              <a:spcBef>
                <a:spcPts val="0"/>
              </a:spcBef>
              <a:spcAft>
                <a:spcPts val="0"/>
              </a:spcAft>
              <a:buFont typeface="Arial" pitchFamily="34" charset="0"/>
              <a:buChar char="•"/>
              <a:defRPr/>
            </a:pPr>
            <a:endParaRPr lang="en-US" sz="2200" dirty="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smtClean="0">
                <a:solidFill>
                  <a:prstClr val="black"/>
                </a:solidFill>
                <a:latin typeface="+mn-lt"/>
              </a:rPr>
              <a:t>Support </a:t>
            </a:r>
            <a:r>
              <a:rPr lang="en-US" sz="2200" u="sng" dirty="0" smtClean="0">
                <a:solidFill>
                  <a:prstClr val="black"/>
                </a:solidFill>
                <a:latin typeface="+mn-lt"/>
              </a:rPr>
              <a:t>policies</a:t>
            </a:r>
            <a:r>
              <a:rPr lang="en-US" sz="2200" u="sng" dirty="0">
                <a:solidFill>
                  <a:prstClr val="black"/>
                </a:solidFill>
                <a:latin typeface="+mn-lt"/>
              </a:rPr>
              <a:t> </a:t>
            </a:r>
            <a:r>
              <a:rPr lang="en-US" sz="2200" u="sng" dirty="0" smtClean="0">
                <a:solidFill>
                  <a:prstClr val="black"/>
                </a:solidFill>
                <a:latin typeface="+mn-lt"/>
              </a:rPr>
              <a:t>and </a:t>
            </a:r>
            <a:r>
              <a:rPr lang="en-US" sz="2200" u="sng" dirty="0">
                <a:solidFill>
                  <a:prstClr val="black"/>
                </a:solidFill>
                <a:latin typeface="+mn-lt"/>
              </a:rPr>
              <a:t>mechanisms</a:t>
            </a:r>
            <a:r>
              <a:rPr lang="en-US" sz="2200" dirty="0">
                <a:solidFill>
                  <a:prstClr val="black"/>
                </a:solidFill>
                <a:latin typeface="+mn-lt"/>
              </a:rPr>
              <a:t> </a:t>
            </a:r>
            <a:r>
              <a:rPr lang="en-US" sz="2200" dirty="0" smtClean="0">
                <a:solidFill>
                  <a:prstClr val="black"/>
                </a:solidFill>
                <a:latin typeface="+mn-lt"/>
              </a:rPr>
              <a:t>to accelerate low carbon technology intake, which include energy efficiency, renewable energy and sustainable transport </a:t>
            </a:r>
            <a:endParaRPr lang="es-ES" sz="2200" dirty="0">
              <a:solidFill>
                <a:prstClr val="black"/>
              </a:solidFill>
              <a:latin typeface="+mn-lt"/>
            </a:endParaRPr>
          </a:p>
          <a:p>
            <a:pPr eaLnBrk="1" fontAlgn="auto" hangingPunct="1">
              <a:spcBef>
                <a:spcPts val="0"/>
              </a:spcBef>
              <a:spcAft>
                <a:spcPts val="0"/>
              </a:spcAft>
              <a:defRPr/>
            </a:pP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eaLnBrk="1" fontAlgn="auto" hangingPunct="1">
              <a:spcBef>
                <a:spcPts val="0"/>
              </a:spcBef>
              <a:spcAft>
                <a:spcPts val="0"/>
              </a:spcAft>
              <a:defRPr/>
            </a:pPr>
            <a:r>
              <a:rPr lang="en-US" sz="2400" dirty="0" smtClean="0">
                <a:solidFill>
                  <a:prstClr val="black"/>
                </a:solidFill>
                <a:latin typeface="+mn-lt"/>
              </a:rPr>
              <a:t>  </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76200" y="0"/>
            <a:ext cx="8915400" cy="914400"/>
          </a:xfrm>
        </p:spPr>
        <p:txBody>
          <a:bodyPr/>
          <a:lstStyle/>
          <a:p>
            <a:pPr eaLnBrk="1" hangingPunct="1"/>
            <a:r>
              <a:rPr lang="en-US" sz="3200" b="1" dirty="0" smtClean="0">
                <a:solidFill>
                  <a:srgbClr val="006600"/>
                </a:solidFill>
              </a:rPr>
              <a:t/>
            </a:r>
            <a:br>
              <a:rPr lang="en-US" sz="3200" b="1" dirty="0" smtClean="0">
                <a:solidFill>
                  <a:srgbClr val="006600"/>
                </a:solidFill>
              </a:rPr>
            </a:br>
            <a:r>
              <a:rPr lang="en-US" sz="2800" b="1" dirty="0" smtClean="0">
                <a:solidFill>
                  <a:srgbClr val="006600"/>
                </a:solidFill>
              </a:rPr>
              <a:t>Objective 1 - Promote Innovation and Technology </a:t>
            </a:r>
            <a:r>
              <a:rPr lang="en-US" sz="2800" b="1" dirty="0">
                <a:solidFill>
                  <a:srgbClr val="006600"/>
                </a:solidFill>
              </a:rPr>
              <a:t>Transfer, and supportive policies and strategies</a:t>
            </a:r>
            <a:r>
              <a:rPr lang="en-US" sz="3200" b="1" dirty="0">
                <a:solidFill>
                  <a:srgbClr val="006600"/>
                </a:solidFill>
              </a:rPr>
              <a:t/>
            </a:r>
            <a:br>
              <a:rPr lang="en-US" sz="3200" b="1" dirty="0">
                <a:solidFill>
                  <a:srgbClr val="006600"/>
                </a:solidFill>
              </a:rPr>
            </a:br>
            <a:endParaRPr lang="es-CO" sz="3200" b="1" dirty="0" smtClean="0">
              <a:solidFill>
                <a:srgbClr val="006600"/>
              </a:solidFill>
            </a:endParaRPr>
          </a:p>
        </p:txBody>
      </p:sp>
      <p:sp>
        <p:nvSpPr>
          <p:cNvPr id="5123" name="TextBox 48"/>
          <p:cNvSpPr txBox="1">
            <a:spLocks noChangeArrowheads="1"/>
          </p:cNvSpPr>
          <p:nvPr/>
        </p:nvSpPr>
        <p:spPr bwMode="auto">
          <a:xfrm>
            <a:off x="228601" y="990600"/>
            <a:ext cx="8686800" cy="5632311"/>
          </a:xfrm>
          <a:prstGeom prst="rect">
            <a:avLst/>
          </a:prstGeom>
          <a:noFill/>
          <a:ln>
            <a:noFill/>
          </a:ln>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s-CO" sz="2400" u="sng" dirty="0" err="1" smtClean="0">
                <a:solidFill>
                  <a:prstClr val="black"/>
                </a:solidFill>
                <a:latin typeface="+mn-lt"/>
              </a:rPr>
              <a:t>Program</a:t>
            </a:r>
            <a:r>
              <a:rPr lang="es-CO" sz="2400" u="sng" dirty="0" smtClean="0">
                <a:solidFill>
                  <a:prstClr val="black"/>
                </a:solidFill>
                <a:latin typeface="+mn-lt"/>
              </a:rPr>
              <a:t> 2</a:t>
            </a:r>
            <a:r>
              <a:rPr lang="es-CO" sz="2400" dirty="0" smtClean="0">
                <a:solidFill>
                  <a:prstClr val="black"/>
                </a:solidFill>
                <a:latin typeface="+mn-lt"/>
              </a:rPr>
              <a:t>: </a:t>
            </a:r>
            <a:r>
              <a:rPr lang="en-US" sz="2400" dirty="0">
                <a:solidFill>
                  <a:prstClr val="black"/>
                </a:solidFill>
                <a:latin typeface="+mn-lt"/>
              </a:rPr>
              <a:t>Develop and demonstrate innovative policy packages and market initiatives to foster a new range of mitigation actions</a:t>
            </a:r>
            <a:endParaRPr lang="es-CO" sz="2400" dirty="0" smtClean="0">
              <a:solidFill>
                <a:prstClr val="black"/>
              </a:solidFill>
              <a:latin typeface="+mn-lt"/>
            </a:endParaRPr>
          </a:p>
          <a:p>
            <a:pPr eaLnBrk="1" fontAlgn="auto" hangingPunct="1">
              <a:spcBef>
                <a:spcPts val="0"/>
              </a:spcBef>
              <a:spcAft>
                <a:spcPts val="0"/>
              </a:spcAft>
              <a:defRPr/>
            </a:pPr>
            <a:endParaRPr lang="es-CO"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j-lt"/>
              </a:rPr>
              <a:t>Particularly </a:t>
            </a:r>
            <a:r>
              <a:rPr lang="en-US" sz="2200" dirty="0">
                <a:latin typeface="+mj-lt"/>
              </a:rPr>
              <a:t>supports countries </a:t>
            </a:r>
            <a:r>
              <a:rPr lang="en-US" sz="2200" dirty="0" smtClean="0">
                <a:latin typeface="+mj-lt"/>
              </a:rPr>
              <a:t>that seek </a:t>
            </a:r>
            <a:r>
              <a:rPr lang="en-US" sz="2200" dirty="0">
                <a:latin typeface="+mj-lt"/>
              </a:rPr>
              <a:t>to mitigate the generation of carbon emissions in their policy frameworks </a:t>
            </a:r>
            <a:r>
              <a:rPr lang="en-US" sz="2200" dirty="0" smtClean="0">
                <a:latin typeface="+mj-lt"/>
              </a:rPr>
              <a:t>that are </a:t>
            </a:r>
            <a:r>
              <a:rPr lang="en-US" sz="2200" u="sng" dirty="0" smtClean="0">
                <a:latin typeface="+mj-lt"/>
              </a:rPr>
              <a:t>consistent </a:t>
            </a:r>
            <a:r>
              <a:rPr lang="en-US" sz="2200" u="sng" dirty="0">
                <a:latin typeface="+mj-lt"/>
              </a:rPr>
              <a:t>with the results of their national communications</a:t>
            </a:r>
            <a:r>
              <a:rPr lang="en-US" sz="2200" dirty="0">
                <a:latin typeface="+mj-lt"/>
              </a:rPr>
              <a:t>, BUR and other reports.</a:t>
            </a:r>
          </a:p>
          <a:p>
            <a:pPr marL="342900" indent="-342900" eaLnBrk="1" fontAlgn="auto" hangingPunct="1">
              <a:spcBef>
                <a:spcPts val="0"/>
              </a:spcBef>
              <a:spcAft>
                <a:spcPts val="0"/>
              </a:spcAft>
              <a:buFont typeface="Arial" pitchFamily="34" charset="0"/>
              <a:buChar char="•"/>
              <a:defRPr/>
            </a:pPr>
            <a:endParaRPr lang="en-US" sz="2200" dirty="0" smtClean="0">
              <a:solidFill>
                <a:srgbClr val="FF0000"/>
              </a:solidFill>
              <a:latin typeface="+mj-lt"/>
            </a:endParaRPr>
          </a:p>
          <a:p>
            <a:pPr marL="342900" indent="-342900" eaLnBrk="1" fontAlgn="auto" hangingPunct="1">
              <a:spcBef>
                <a:spcPts val="0"/>
              </a:spcBef>
              <a:spcAft>
                <a:spcPts val="0"/>
              </a:spcAft>
              <a:buFont typeface="Arial" pitchFamily="34" charset="0"/>
              <a:buChar char="•"/>
              <a:defRPr/>
            </a:pPr>
            <a:r>
              <a:rPr lang="en-US" sz="2200" dirty="0">
                <a:latin typeface="+mj-lt"/>
              </a:rPr>
              <a:t>T</a:t>
            </a:r>
            <a:r>
              <a:rPr lang="en-US" sz="2200" dirty="0" smtClean="0">
                <a:latin typeface="+mj-lt"/>
              </a:rPr>
              <a:t>est innovative incentives for of ex-post </a:t>
            </a:r>
            <a:r>
              <a:rPr lang="en-US" sz="2200" u="sng" dirty="0" smtClean="0">
                <a:latin typeface="+mj-lt"/>
              </a:rPr>
              <a:t>emission </a:t>
            </a:r>
            <a:r>
              <a:rPr lang="en-US" sz="2200" u="sng" dirty="0">
                <a:latin typeface="+mj-lt"/>
              </a:rPr>
              <a:t>reductions</a:t>
            </a:r>
            <a:r>
              <a:rPr lang="en-US" sz="2200" dirty="0">
                <a:latin typeface="+mj-lt"/>
              </a:rPr>
              <a:t> based on </a:t>
            </a:r>
            <a:r>
              <a:rPr lang="en-US" sz="2200" dirty="0" smtClean="0">
                <a:latin typeface="+mj-lt"/>
              </a:rPr>
              <a:t>an </a:t>
            </a:r>
            <a:r>
              <a:rPr lang="en-US" sz="2200" dirty="0">
                <a:latin typeface="+mj-lt"/>
              </a:rPr>
              <a:t>agreed </a:t>
            </a:r>
            <a:r>
              <a:rPr lang="en-US" sz="2200" u="sng" dirty="0" smtClean="0">
                <a:latin typeface="+mj-lt"/>
              </a:rPr>
              <a:t>baseline </a:t>
            </a:r>
            <a:r>
              <a:rPr lang="en-US" sz="2200" u="sng" dirty="0">
                <a:latin typeface="+mj-lt"/>
              </a:rPr>
              <a:t>emission scenario</a:t>
            </a:r>
            <a:r>
              <a:rPr lang="en-US" sz="2200" dirty="0">
                <a:latin typeface="+mj-lt"/>
              </a:rPr>
              <a:t> (sector level, city level, or economy-wide level</a:t>
            </a:r>
            <a:r>
              <a:rPr lang="en-US" sz="2200" dirty="0" smtClean="0">
                <a:latin typeface="+mj-lt"/>
              </a:rPr>
              <a:t>)</a:t>
            </a:r>
          </a:p>
          <a:p>
            <a:pPr marL="342900" indent="-342900" eaLnBrk="1" fontAlgn="auto" hangingPunct="1">
              <a:spcBef>
                <a:spcPts val="0"/>
              </a:spcBef>
              <a:spcAft>
                <a:spcPts val="0"/>
              </a:spcAft>
              <a:buFont typeface="Arial" pitchFamily="34" charset="0"/>
              <a:buChar char="•"/>
              <a:defRPr/>
            </a:pPr>
            <a:endParaRPr lang="en-US" sz="2200" dirty="0" smtClean="0">
              <a:solidFill>
                <a:srgbClr val="FF0000"/>
              </a:solidFill>
              <a:latin typeface="+mn-lt"/>
            </a:endParaRPr>
          </a:p>
          <a:p>
            <a:pPr marL="342900" indent="-342900" eaLnBrk="1" fontAlgn="auto" hangingPunct="1">
              <a:spcBef>
                <a:spcPts val="0"/>
              </a:spcBef>
              <a:spcAft>
                <a:spcPts val="0"/>
              </a:spcAft>
              <a:buFont typeface="Arial" pitchFamily="34" charset="0"/>
              <a:buChar char="•"/>
              <a:defRPr/>
            </a:pPr>
            <a:r>
              <a:rPr lang="en-US" sz="2200" dirty="0">
                <a:latin typeface="+mj-lt"/>
              </a:rPr>
              <a:t>F</a:t>
            </a:r>
            <a:r>
              <a:rPr lang="en-US" sz="2200" dirty="0" smtClean="0">
                <a:latin typeface="+mj-lt"/>
              </a:rPr>
              <a:t>inancial instruments </a:t>
            </a:r>
            <a:r>
              <a:rPr lang="en-US" sz="2200" dirty="0">
                <a:latin typeface="+mj-lt"/>
              </a:rPr>
              <a:t>that do not seek to </a:t>
            </a:r>
            <a:r>
              <a:rPr lang="en-US" sz="2200" dirty="0" smtClean="0">
                <a:latin typeface="+mj-lt"/>
              </a:rPr>
              <a:t>directly address </a:t>
            </a:r>
            <a:r>
              <a:rPr lang="en-US" sz="2200" dirty="0">
                <a:latin typeface="+mj-lt"/>
              </a:rPr>
              <a:t>policy and regulatory barriers, but instead </a:t>
            </a:r>
            <a:r>
              <a:rPr lang="en-US" sz="2200" u="sng" dirty="0">
                <a:latin typeface="+mj-lt"/>
              </a:rPr>
              <a:t>share the risks that investors face</a:t>
            </a:r>
            <a:r>
              <a:rPr lang="en-US" sz="2200" dirty="0">
                <a:latin typeface="+mj-lt"/>
              </a:rPr>
              <a:t> with </a:t>
            </a:r>
            <a:r>
              <a:rPr lang="en-US" sz="2200" dirty="0" smtClean="0">
                <a:latin typeface="+mj-lt"/>
              </a:rPr>
              <a:t>public actors</a:t>
            </a:r>
            <a:endParaRPr lang="en-US" sz="2200" dirty="0">
              <a:latin typeface="+mj-lt"/>
            </a:endParaRP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eaLnBrk="1" fontAlgn="auto" hangingPunct="1">
              <a:spcBef>
                <a:spcPts val="0"/>
              </a:spcBef>
              <a:spcAft>
                <a:spcPts val="0"/>
              </a:spcAft>
              <a:defRPr/>
            </a:pPr>
            <a:r>
              <a:rPr lang="en-US" sz="2400" dirty="0" smtClean="0">
                <a:solidFill>
                  <a:prstClr val="black"/>
                </a:solidFill>
                <a:latin typeface="+mn-lt"/>
              </a:rPr>
              <a:t>  </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76200" y="0"/>
            <a:ext cx="8915400" cy="914400"/>
          </a:xfrm>
        </p:spPr>
        <p:txBody>
          <a:bodyPr/>
          <a:lstStyle/>
          <a:p>
            <a:pPr eaLnBrk="1" hangingPunct="1"/>
            <a:r>
              <a:rPr lang="es-CO" sz="2800" b="1" dirty="0" smtClean="0">
                <a:solidFill>
                  <a:srgbClr val="006600"/>
                </a:solidFill>
              </a:rPr>
              <a:t>Objective 2 – </a:t>
            </a:r>
            <a:r>
              <a:rPr lang="en-US" sz="2800" b="1" dirty="0" smtClean="0">
                <a:solidFill>
                  <a:srgbClr val="006600"/>
                </a:solidFill>
              </a:rPr>
              <a:t>Demonstrate systemic impacts of mitigation options</a:t>
            </a:r>
            <a:endParaRPr lang="es-CO" sz="2800" b="1" dirty="0" smtClean="0">
              <a:solidFill>
                <a:srgbClr val="006600"/>
              </a:solidFill>
            </a:endParaRPr>
          </a:p>
        </p:txBody>
      </p:sp>
      <p:sp>
        <p:nvSpPr>
          <p:cNvPr id="5123" name="TextBox 48"/>
          <p:cNvSpPr txBox="1">
            <a:spLocks noChangeArrowheads="1"/>
          </p:cNvSpPr>
          <p:nvPr/>
        </p:nvSpPr>
        <p:spPr bwMode="auto">
          <a:xfrm>
            <a:off x="356191" y="1143000"/>
            <a:ext cx="8330609" cy="3539430"/>
          </a:xfrm>
          <a:prstGeom prst="rect">
            <a:avLst/>
          </a:prstGeom>
          <a:noFill/>
          <a:ln>
            <a:noFill/>
          </a:ln>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3</a:t>
            </a:r>
            <a:r>
              <a:rPr lang="en-US" sz="2400" dirty="0" smtClean="0">
                <a:solidFill>
                  <a:prstClr val="black"/>
                </a:solidFill>
                <a:latin typeface="+mn-lt"/>
              </a:rPr>
              <a:t>: Promote integrated low-carbon urban systems</a:t>
            </a:r>
          </a:p>
          <a:p>
            <a:pPr eaLnBrk="1" fontAlgn="auto" hangingPunct="1">
              <a:spcBef>
                <a:spcPts val="0"/>
              </a:spcBef>
              <a:spcAft>
                <a:spcPts val="0"/>
              </a:spcAft>
              <a:defRPr/>
            </a:pPr>
            <a:endParaRPr lang="en-US"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smtClean="0">
                <a:solidFill>
                  <a:prstClr val="black"/>
                </a:solidFill>
                <a:latin typeface="+mn-lt"/>
              </a:rPr>
              <a:t>Support the GEF-6 Sustainable Cities signature initiative.</a:t>
            </a:r>
          </a:p>
          <a:p>
            <a:pPr marL="342900" indent="-342900" eaLnBrk="1" fontAlgn="auto" hangingPunct="1">
              <a:spcBef>
                <a:spcPts val="0"/>
              </a:spcBef>
              <a:spcAft>
                <a:spcPts val="0"/>
              </a:spcAft>
              <a:buFont typeface="Arial" pitchFamily="34" charset="0"/>
              <a:buChar char="•"/>
              <a:defRPr/>
            </a:pPr>
            <a:endParaRPr lang="en-US" sz="22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n-US" sz="2200" dirty="0" smtClean="0">
                <a:solidFill>
                  <a:prstClr val="black"/>
                </a:solidFill>
                <a:latin typeface="+mn-lt"/>
              </a:rPr>
              <a:t>Focus on urban projects with </a:t>
            </a:r>
            <a:r>
              <a:rPr lang="en-US" sz="2200" u="sng" dirty="0" smtClean="0">
                <a:solidFill>
                  <a:prstClr val="black"/>
                </a:solidFill>
                <a:latin typeface="+mn-lt"/>
              </a:rPr>
              <a:t>significant climate change mitigation potential</a:t>
            </a:r>
            <a:r>
              <a:rPr lang="en-US" sz="2200" dirty="0" smtClean="0">
                <a:solidFill>
                  <a:prstClr val="black"/>
                </a:solidFill>
                <a:latin typeface="+mn-lt"/>
              </a:rPr>
              <a:t>, to help cities shift towards low-carbon urban development</a:t>
            </a:r>
          </a:p>
          <a:p>
            <a:pPr marL="342900" indent="-342900" eaLnBrk="1" fontAlgn="auto" hangingPunct="1">
              <a:spcBef>
                <a:spcPts val="0"/>
              </a:spcBef>
              <a:spcAft>
                <a:spcPts val="0"/>
              </a:spcAft>
              <a:buFont typeface="Arial" pitchFamily="34" charset="0"/>
              <a:buChar char="•"/>
              <a:defRPr/>
            </a:pPr>
            <a:endParaRPr lang="en-US" sz="2200" dirty="0" smtClean="0">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Promote </a:t>
            </a:r>
            <a:r>
              <a:rPr lang="en-US" sz="2200" u="sng" dirty="0" smtClean="0">
                <a:latin typeface="+mn-lt"/>
              </a:rPr>
              <a:t>sustainable production and consumption practices</a:t>
            </a:r>
            <a:r>
              <a:rPr lang="en-US" sz="2200" dirty="0" smtClean="0">
                <a:latin typeface="+mn-lt"/>
              </a:rPr>
              <a:t> to de-couple urban growth and resource use (reduce use of POPs, methane emissions, mercury, lead, and e-waste)</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17475" y="0"/>
            <a:ext cx="8915400" cy="914400"/>
          </a:xfrm>
        </p:spPr>
        <p:txBody>
          <a:bodyPr/>
          <a:lstStyle/>
          <a:p>
            <a:pPr eaLnBrk="1" hangingPunct="1"/>
            <a:r>
              <a:rPr lang="en-US" sz="2800" b="1" dirty="0" smtClean="0">
                <a:solidFill>
                  <a:srgbClr val="006600"/>
                </a:solidFill>
              </a:rPr>
              <a:t>Objective 2 – Demonstrate systemic impacts of mitigation options</a:t>
            </a:r>
            <a:endParaRPr lang="es-CO" sz="2800" b="1" dirty="0" smtClean="0">
              <a:solidFill>
                <a:srgbClr val="006600"/>
              </a:solidFill>
            </a:endParaRPr>
          </a:p>
        </p:txBody>
      </p:sp>
      <p:sp>
        <p:nvSpPr>
          <p:cNvPr id="5123" name="TextBox 48"/>
          <p:cNvSpPr txBox="1">
            <a:spLocks noChangeArrowheads="1"/>
          </p:cNvSpPr>
          <p:nvPr/>
        </p:nvSpPr>
        <p:spPr bwMode="auto">
          <a:xfrm>
            <a:off x="193675" y="914400"/>
            <a:ext cx="8763000" cy="5324535"/>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n-US" sz="2400" u="sng" dirty="0" smtClean="0">
                <a:solidFill>
                  <a:prstClr val="black"/>
                </a:solidFill>
                <a:latin typeface="+mn-lt"/>
              </a:rPr>
              <a:t>Program 4</a:t>
            </a:r>
            <a:r>
              <a:rPr lang="en-US" sz="2400" dirty="0" smtClean="0">
                <a:solidFill>
                  <a:prstClr val="black"/>
                </a:solidFill>
                <a:latin typeface="+mn-lt"/>
              </a:rPr>
              <a:t>: Promote Conservation and Enhancement of Carbon Stocks in Forest, and other Land-Use, and Support Climate Smart Agriculture </a:t>
            </a:r>
          </a:p>
          <a:p>
            <a:pPr eaLnBrk="1" fontAlgn="auto" hangingPunct="1">
              <a:spcBef>
                <a:spcPts val="0"/>
              </a:spcBef>
              <a:spcAft>
                <a:spcPts val="0"/>
              </a:spcAft>
              <a:defRPr/>
            </a:pPr>
            <a:endParaRPr lang="en-US" sz="2400" dirty="0" smtClean="0">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Support </a:t>
            </a:r>
            <a:r>
              <a:rPr lang="en-US" sz="2200" u="sng" dirty="0" smtClean="0">
                <a:latin typeface="+mn-lt"/>
              </a:rPr>
              <a:t>land use, forestry and agriculture</a:t>
            </a:r>
            <a:r>
              <a:rPr lang="en-US" sz="2200" dirty="0" smtClean="0">
                <a:latin typeface="+mn-lt"/>
              </a:rPr>
              <a:t> projects that significantly mitigate climate change (including management practices by local communities)</a:t>
            </a:r>
          </a:p>
          <a:p>
            <a:pPr marL="342900" indent="-342900" eaLnBrk="1" fontAlgn="auto" hangingPunct="1">
              <a:spcBef>
                <a:spcPts val="0"/>
              </a:spcBef>
              <a:spcAft>
                <a:spcPts val="0"/>
              </a:spcAft>
              <a:buFont typeface="Arial" pitchFamily="34" charset="0"/>
              <a:buChar char="•"/>
              <a:defRPr/>
            </a:pPr>
            <a:endParaRPr lang="en-US" sz="2200" dirty="0" smtClean="0">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Continue to </a:t>
            </a:r>
            <a:r>
              <a:rPr lang="en-US" sz="2200" u="sng" dirty="0" smtClean="0">
                <a:latin typeface="+mn-lt"/>
              </a:rPr>
              <a:t>reduce CO2 emissions and CO2 sequestration</a:t>
            </a:r>
            <a:r>
              <a:rPr lang="en-US" sz="2200" dirty="0" smtClean="0">
                <a:latin typeface="+mn-lt"/>
              </a:rPr>
              <a:t> from the agriculture and forestry sectors. Include activities targeting the CH4 and N2O emissions.</a:t>
            </a:r>
          </a:p>
          <a:p>
            <a:pPr marL="342900" indent="-342900" eaLnBrk="1" fontAlgn="auto" hangingPunct="1">
              <a:spcBef>
                <a:spcPts val="0"/>
              </a:spcBef>
              <a:spcAft>
                <a:spcPts val="0"/>
              </a:spcAft>
              <a:buFont typeface="Arial" pitchFamily="34" charset="0"/>
              <a:buChar char="•"/>
              <a:defRPr/>
            </a:pPr>
            <a:endParaRPr lang="en-US" sz="2200" dirty="0" smtClean="0">
              <a:latin typeface="+mn-lt"/>
            </a:endParaRPr>
          </a:p>
          <a:p>
            <a:pPr marL="342900" indent="-342900" eaLnBrk="1" fontAlgn="auto" hangingPunct="1">
              <a:spcBef>
                <a:spcPts val="0"/>
              </a:spcBef>
              <a:spcAft>
                <a:spcPts val="0"/>
              </a:spcAft>
              <a:buFont typeface="Arial" pitchFamily="34" charset="0"/>
              <a:buChar char="•"/>
              <a:defRPr/>
            </a:pPr>
            <a:r>
              <a:rPr lang="en-US" sz="2200" dirty="0" smtClean="0">
                <a:latin typeface="+mn-lt"/>
              </a:rPr>
              <a:t>Focus on forest-agriculture because agriculture is the greatest driver of deforestation globally</a:t>
            </a:r>
          </a:p>
          <a:p>
            <a:pPr eaLnBrk="1" fontAlgn="auto" hangingPunct="1">
              <a:spcBef>
                <a:spcPts val="0"/>
              </a:spcBef>
              <a:spcAft>
                <a:spcPts val="0"/>
              </a:spcAft>
              <a:defRPr/>
            </a:pPr>
            <a:r>
              <a:rPr lang="en-US" sz="2400" dirty="0" smtClean="0">
                <a:solidFill>
                  <a:prstClr val="black"/>
                </a:solidFill>
                <a:latin typeface="+mn-lt"/>
              </a:rPr>
              <a:t>  </a:t>
            </a:r>
            <a:endParaRPr lang="en-US" sz="24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214313" y="152400"/>
            <a:ext cx="8929687" cy="1447800"/>
          </a:xfrm>
        </p:spPr>
        <p:txBody>
          <a:bodyPr/>
          <a:lstStyle/>
          <a:p>
            <a:pPr eaLnBrk="1" hangingPunct="1"/>
            <a:r>
              <a:rPr lang="es-CO" sz="3200" b="1" dirty="0" smtClean="0">
                <a:solidFill>
                  <a:srgbClr val="006600"/>
                </a:solidFill>
              </a:rPr>
              <a:t/>
            </a:r>
            <a:br>
              <a:rPr lang="es-CO" sz="3200" b="1" dirty="0" smtClean="0">
                <a:solidFill>
                  <a:srgbClr val="006600"/>
                </a:solidFill>
              </a:rPr>
            </a:br>
            <a:r>
              <a:rPr lang="es-CO" sz="2800" b="1" dirty="0" smtClean="0">
                <a:solidFill>
                  <a:srgbClr val="006600"/>
                </a:solidFill>
              </a:rPr>
              <a:t>Objective 3 – </a:t>
            </a:r>
            <a:r>
              <a:rPr lang="en-US" sz="2800" b="1" dirty="0" smtClean="0">
                <a:solidFill>
                  <a:srgbClr val="006600"/>
                </a:solidFill>
              </a:rPr>
              <a:t>Foster enabling conditions to mainstream mitigation concerns</a:t>
            </a:r>
            <a:r>
              <a:rPr lang="es-ES" sz="3200" b="1" dirty="0" smtClean="0">
                <a:solidFill>
                  <a:srgbClr val="006600"/>
                </a:solidFill>
              </a:rPr>
              <a:t/>
            </a:r>
            <a:br>
              <a:rPr lang="es-ES" sz="3200" b="1" dirty="0" smtClean="0">
                <a:solidFill>
                  <a:srgbClr val="006600"/>
                </a:solidFill>
              </a:rPr>
            </a:br>
            <a:endParaRPr lang="es-CO" sz="3200" b="1" dirty="0" smtClean="0">
              <a:solidFill>
                <a:srgbClr val="006600"/>
              </a:solidFill>
            </a:endParaRPr>
          </a:p>
        </p:txBody>
      </p:sp>
      <p:sp>
        <p:nvSpPr>
          <p:cNvPr id="5123" name="TextBox 48"/>
          <p:cNvSpPr txBox="1">
            <a:spLocks noChangeArrowheads="1"/>
          </p:cNvSpPr>
          <p:nvPr/>
        </p:nvSpPr>
        <p:spPr bwMode="auto">
          <a:xfrm>
            <a:off x="228600" y="1752600"/>
            <a:ext cx="8763000" cy="3323987"/>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auto" hangingPunct="1">
              <a:spcBef>
                <a:spcPts val="0"/>
              </a:spcBef>
              <a:spcAft>
                <a:spcPts val="0"/>
              </a:spcAft>
              <a:defRPr/>
            </a:pPr>
            <a:r>
              <a:rPr lang="es-CO" sz="2400" u="sng" dirty="0" err="1" smtClean="0">
                <a:solidFill>
                  <a:prstClr val="black"/>
                </a:solidFill>
                <a:latin typeface="+mn-lt"/>
              </a:rPr>
              <a:t>Program</a:t>
            </a:r>
            <a:r>
              <a:rPr lang="es-CO" sz="2400" u="sng" dirty="0" smtClean="0">
                <a:solidFill>
                  <a:prstClr val="black"/>
                </a:solidFill>
                <a:latin typeface="+mn-lt"/>
              </a:rPr>
              <a:t> 5</a:t>
            </a:r>
            <a:r>
              <a:rPr lang="es-CO" sz="2400" dirty="0" smtClean="0">
                <a:solidFill>
                  <a:prstClr val="black"/>
                </a:solidFill>
                <a:latin typeface="+mn-lt"/>
              </a:rPr>
              <a:t>: </a:t>
            </a:r>
            <a:r>
              <a:rPr lang="en-US" sz="2400" dirty="0">
                <a:solidFill>
                  <a:prstClr val="black"/>
                </a:solidFill>
                <a:latin typeface="+mn-lt"/>
              </a:rPr>
              <a:t>Integrate findings of Convention obligations and enabling activities into national planning processes and mitigation targets</a:t>
            </a:r>
            <a:endParaRPr lang="es-CO" sz="2400" u="sng" dirty="0" smtClean="0">
              <a:solidFill>
                <a:prstClr val="black"/>
              </a:solidFill>
              <a:latin typeface="+mn-lt"/>
            </a:endParaRPr>
          </a:p>
          <a:p>
            <a:pPr eaLnBrk="1" fontAlgn="auto" hangingPunct="1">
              <a:spcBef>
                <a:spcPts val="0"/>
              </a:spcBef>
              <a:spcAft>
                <a:spcPts val="0"/>
              </a:spcAft>
              <a:defRPr/>
            </a:pPr>
            <a:endParaRPr lang="es-CO" sz="2400" dirty="0" smtClean="0">
              <a:solidFill>
                <a:prstClr val="black"/>
              </a:solidFill>
              <a:latin typeface="+mn-lt"/>
            </a:endParaRPr>
          </a:p>
          <a:p>
            <a:pPr marL="342900" indent="-342900" eaLnBrk="1" fontAlgn="auto" hangingPunct="1">
              <a:spcBef>
                <a:spcPts val="0"/>
              </a:spcBef>
              <a:spcAft>
                <a:spcPts val="0"/>
              </a:spcAft>
              <a:buFont typeface="Arial" pitchFamily="34" charset="0"/>
              <a:buChar char="•"/>
              <a:defRPr/>
            </a:pPr>
            <a:r>
              <a:rPr lang="es-CO" sz="2200" dirty="0">
                <a:latin typeface="+mn-lt"/>
              </a:rPr>
              <a:t>H</a:t>
            </a:r>
            <a:r>
              <a:rPr lang="en-US" sz="2200" dirty="0" err="1" smtClean="0">
                <a:latin typeface="+mn-lt"/>
              </a:rPr>
              <a:t>elp</a:t>
            </a:r>
            <a:r>
              <a:rPr lang="en-US" sz="2200" dirty="0" smtClean="0">
                <a:latin typeface="+mn-lt"/>
              </a:rPr>
              <a:t> countries prepare </a:t>
            </a:r>
            <a:r>
              <a:rPr lang="en-US" sz="2200" dirty="0">
                <a:latin typeface="+mn-lt"/>
              </a:rPr>
              <a:t>National </a:t>
            </a:r>
            <a:r>
              <a:rPr lang="en-US" sz="2200" dirty="0" smtClean="0">
                <a:latin typeface="+mn-lt"/>
              </a:rPr>
              <a:t>Communications, TNAs </a:t>
            </a:r>
            <a:r>
              <a:rPr lang="en-US" sz="2200" dirty="0">
                <a:latin typeface="+mn-lt"/>
              </a:rPr>
              <a:t>and </a:t>
            </a:r>
            <a:r>
              <a:rPr lang="en-US" sz="2200" dirty="0" smtClean="0">
                <a:latin typeface="+mn-lt"/>
              </a:rPr>
              <a:t>BURs, as well as the implementation of </a:t>
            </a:r>
            <a:r>
              <a:rPr lang="es-CO" sz="2200" dirty="0" err="1" smtClean="0">
                <a:latin typeface="+mn-lt"/>
              </a:rPr>
              <a:t>NAMAs</a:t>
            </a:r>
            <a:endParaRPr lang="es-CO" sz="2200" dirty="0" smtClean="0">
              <a:latin typeface="+mn-lt"/>
            </a:endParaRPr>
          </a:p>
          <a:p>
            <a:pPr marL="342900" indent="-342900" eaLnBrk="1" fontAlgn="auto" hangingPunct="1">
              <a:spcBef>
                <a:spcPts val="0"/>
              </a:spcBef>
              <a:spcAft>
                <a:spcPts val="0"/>
              </a:spcAft>
              <a:buFont typeface="Arial" pitchFamily="34" charset="0"/>
              <a:buChar char="•"/>
              <a:defRPr/>
            </a:pPr>
            <a:endParaRPr lang="es-CO" sz="2200" dirty="0" smtClean="0">
              <a:latin typeface="+mn-lt"/>
            </a:endParaRPr>
          </a:p>
          <a:p>
            <a:pPr lvl="1" indent="0" eaLnBrk="1" fontAlgn="auto" hangingPunct="1">
              <a:spcBef>
                <a:spcPts val="0"/>
              </a:spcBef>
              <a:spcAft>
                <a:spcPts val="0"/>
              </a:spcAft>
              <a:defRPr/>
            </a:pPr>
            <a:r>
              <a:rPr lang="es-CO" dirty="0" err="1" smtClean="0">
                <a:latin typeface="+mn-lt"/>
              </a:rPr>
              <a:t>NAMAs</a:t>
            </a:r>
            <a:r>
              <a:rPr lang="es-CO" dirty="0" smtClean="0">
                <a:latin typeface="+mn-lt"/>
              </a:rPr>
              <a:t>: </a:t>
            </a:r>
            <a:r>
              <a:rPr lang="en-US" dirty="0">
                <a:latin typeface="+mn-lt"/>
              </a:rPr>
              <a:t>They are a set of policies and actions that countries undertake to reduce greenhouse gas emissions. Different countries may take different nationally appropriate action on the basis of equity and in accordance with common but differentiated responsibilities and respective capabilities. </a:t>
            </a:r>
            <a:endParaRPr lang="es-CO" dirty="0" smtClean="0">
              <a:latin typeface="+mn-l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4234</TotalTime>
  <Words>2047</Words>
  <Application>Microsoft Office PowerPoint</Application>
  <PresentationFormat>On-screen Show (4:3)</PresentationFormat>
  <Paragraphs>184</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1_Office Theme</vt:lpstr>
      <vt:lpstr>PowerPoint Presentation</vt:lpstr>
      <vt:lpstr>Climate Change Mitigation </vt:lpstr>
      <vt:lpstr>GEF’s Unique Value for Climate Financing</vt:lpstr>
      <vt:lpstr>Proposed GEF-6 CCM Strategy</vt:lpstr>
      <vt:lpstr> Objective 1 - Promote Innovation and Technology Transfer and supportive policies and strategies </vt:lpstr>
      <vt:lpstr> Objective 1 - Promote Innovation and Technology Transfer, and supportive policies and strategies </vt:lpstr>
      <vt:lpstr>Objective 2 – Demonstrate systemic impacts of mitigation options</vt:lpstr>
      <vt:lpstr>Objective 2 – Demonstrate systemic impacts of mitigation options</vt:lpstr>
      <vt:lpstr> Objective 3 – Foster enabling conditions to mainstream mitigation concerns </vt:lpstr>
      <vt:lpstr> How will GEF-5 and GEF-6 Strategies Differ?</vt:lpstr>
      <vt:lpstr>Chemicals and Waste</vt:lpstr>
      <vt:lpstr>PowerPoint Presentation</vt:lpstr>
      <vt:lpstr>LONG TERM GOAL</vt:lpstr>
      <vt:lpstr>Objective 1: Promote the development of the enabling conditions, tools and environment to manage harmful chemicals and wastes</vt:lpstr>
      <vt:lpstr>Objective 1: Promote the development of the enabling conditions, tools and environment to manage harmful chemicals and wastes</vt:lpstr>
      <vt:lpstr>Objective 2: Reduce the prevalence of harmful chemicals and waste</vt:lpstr>
      <vt:lpstr> Objective 2: Reduce the prevalence of harmful chemicals and waste </vt:lpstr>
      <vt:lpstr> Objective 3: Support LDCs and SIDS to take action on harmful chemicals and waste</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Thomas Zimsky</dc:creator>
  <cp:lastModifiedBy>Henry Salazar</cp:lastModifiedBy>
  <cp:revision>175</cp:revision>
  <cp:lastPrinted>2013-08-29T17:49:05Z</cp:lastPrinted>
  <dcterms:created xsi:type="dcterms:W3CDTF">2013-04-08T16:30:17Z</dcterms:created>
  <dcterms:modified xsi:type="dcterms:W3CDTF">2013-08-30T16:02:51Z</dcterms:modified>
</cp:coreProperties>
</file>