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8" r:id="rId2"/>
    <p:sldMasterId id="2147483680" r:id="rId3"/>
  </p:sldMasterIdLst>
  <p:notesMasterIdLst>
    <p:notesMasterId r:id="rId32"/>
  </p:notesMasterIdLst>
  <p:handoutMasterIdLst>
    <p:handoutMasterId r:id="rId33"/>
  </p:handoutMasterIdLst>
  <p:sldIdLst>
    <p:sldId id="393" r:id="rId4"/>
    <p:sldId id="382" r:id="rId5"/>
    <p:sldId id="384" r:id="rId6"/>
    <p:sldId id="385" r:id="rId7"/>
    <p:sldId id="386" r:id="rId8"/>
    <p:sldId id="387" r:id="rId9"/>
    <p:sldId id="388" r:id="rId10"/>
    <p:sldId id="389" r:id="rId11"/>
    <p:sldId id="409" r:id="rId12"/>
    <p:sldId id="410" r:id="rId13"/>
    <p:sldId id="411" r:id="rId14"/>
    <p:sldId id="412" r:id="rId15"/>
    <p:sldId id="413" r:id="rId16"/>
    <p:sldId id="414" r:id="rId17"/>
    <p:sldId id="415" r:id="rId18"/>
    <p:sldId id="416" r:id="rId19"/>
    <p:sldId id="417" r:id="rId20"/>
    <p:sldId id="420" r:id="rId21"/>
    <p:sldId id="421" r:id="rId22"/>
    <p:sldId id="423" r:id="rId23"/>
    <p:sldId id="424" r:id="rId24"/>
    <p:sldId id="425" r:id="rId25"/>
    <p:sldId id="426" r:id="rId26"/>
    <p:sldId id="427" r:id="rId27"/>
    <p:sldId id="428" r:id="rId28"/>
    <p:sldId id="429" r:id="rId29"/>
    <p:sldId id="431" r:id="rId30"/>
    <p:sldId id="432" r:id="rId31"/>
  </p:sldIdLst>
  <p:sldSz cx="9144000" cy="6858000" type="screen4x3"/>
  <p:notesSz cx="6881813" cy="92964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16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218" autoAdjust="0"/>
    <p:restoredTop sz="91382" autoAdjust="0"/>
  </p:normalViewPr>
  <p:slideViewPr>
    <p:cSldViewPr>
      <p:cViewPr varScale="1">
        <p:scale>
          <a:sx n="79" d="100"/>
          <a:sy n="79" d="100"/>
        </p:scale>
        <p:origin x="84" y="660"/>
      </p:cViewPr>
      <p:guideLst>
        <p:guide orient="horz" pos="2160"/>
        <p:guide pos="2880"/>
      </p:guideLst>
    </p:cSldViewPr>
  </p:slideViewPr>
  <p:notesTextViewPr>
    <p:cViewPr>
      <p:scale>
        <a:sx n="100" d="100"/>
        <a:sy n="100" d="100"/>
      </p:scale>
      <p:origin x="0" y="0"/>
    </p:cViewPr>
  </p:notesTextViewPr>
  <p:notesViewPr>
    <p:cSldViewPr>
      <p:cViewPr varScale="1">
        <p:scale>
          <a:sx n="133" d="100"/>
          <a:sy n="133" d="100"/>
        </p:scale>
        <p:origin x="-528" y="-96"/>
      </p:cViewPr>
      <p:guideLst>
        <p:guide orient="horz" pos="2928"/>
        <p:guide pos="216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2414" tIns="46207" rIns="92414" bIns="46207" rtlCol="0"/>
          <a:lstStyle>
            <a:lvl1pPr algn="l">
              <a:defRPr sz="1200"/>
            </a:lvl1pPr>
          </a:lstStyle>
          <a:p>
            <a:endParaRPr lang="en-US"/>
          </a:p>
        </p:txBody>
      </p:sp>
      <p:sp>
        <p:nvSpPr>
          <p:cNvPr id="3" name="Date Placeholder 2"/>
          <p:cNvSpPr>
            <a:spLocks noGrp="1"/>
          </p:cNvSpPr>
          <p:nvPr>
            <p:ph type="dt" sz="quarter" idx="1"/>
          </p:nvPr>
        </p:nvSpPr>
        <p:spPr>
          <a:xfrm>
            <a:off x="3898101" y="0"/>
            <a:ext cx="2982119" cy="464820"/>
          </a:xfrm>
          <a:prstGeom prst="rect">
            <a:avLst/>
          </a:prstGeom>
        </p:spPr>
        <p:txBody>
          <a:bodyPr vert="horz" lIns="92414" tIns="46207" rIns="92414" bIns="46207" rtlCol="0"/>
          <a:lstStyle>
            <a:lvl1pPr algn="r">
              <a:defRPr sz="1200"/>
            </a:lvl1pPr>
          </a:lstStyle>
          <a:p>
            <a:endParaRPr lang="en-US"/>
          </a:p>
        </p:txBody>
      </p:sp>
      <p:sp>
        <p:nvSpPr>
          <p:cNvPr id="4" name="Footer Placeholder 3"/>
          <p:cNvSpPr>
            <a:spLocks noGrp="1"/>
          </p:cNvSpPr>
          <p:nvPr>
            <p:ph type="ftr" sz="quarter" idx="2"/>
          </p:nvPr>
        </p:nvSpPr>
        <p:spPr>
          <a:xfrm>
            <a:off x="0" y="8829967"/>
            <a:ext cx="2982119" cy="464820"/>
          </a:xfrm>
          <a:prstGeom prst="rect">
            <a:avLst/>
          </a:prstGeom>
        </p:spPr>
        <p:txBody>
          <a:bodyPr vert="horz" lIns="92414" tIns="46207" rIns="92414" bIns="46207" rtlCol="0" anchor="b"/>
          <a:lstStyle>
            <a:lvl1pPr algn="l">
              <a:defRPr sz="1200"/>
            </a:lvl1pPr>
          </a:lstStyle>
          <a:p>
            <a:endParaRPr lang="en-US"/>
          </a:p>
        </p:txBody>
      </p:sp>
      <p:sp>
        <p:nvSpPr>
          <p:cNvPr id="5" name="Slide Number Placeholder 4"/>
          <p:cNvSpPr>
            <a:spLocks noGrp="1"/>
          </p:cNvSpPr>
          <p:nvPr>
            <p:ph type="sldNum" sz="quarter" idx="3"/>
          </p:nvPr>
        </p:nvSpPr>
        <p:spPr>
          <a:xfrm>
            <a:off x="3898101" y="8829967"/>
            <a:ext cx="2982119" cy="464820"/>
          </a:xfrm>
          <a:prstGeom prst="rect">
            <a:avLst/>
          </a:prstGeom>
        </p:spPr>
        <p:txBody>
          <a:bodyPr vert="horz" lIns="92414" tIns="46207" rIns="92414" bIns="46207" rtlCol="0" anchor="b"/>
          <a:lstStyle>
            <a:lvl1pPr algn="r">
              <a:defRPr sz="1200"/>
            </a:lvl1pPr>
          </a:lstStyle>
          <a:p>
            <a:fld id="{B1270BB1-7768-41F8-9F1B-E2E7E9320AB4}" type="slidenum">
              <a:rPr lang="en-US" smtClean="0"/>
              <a:pPr/>
              <a:t>‹#›</a:t>
            </a:fld>
            <a:endParaRPr lang="en-US"/>
          </a:p>
        </p:txBody>
      </p:sp>
    </p:spTree>
    <p:extLst>
      <p:ext uri="{BB962C8B-B14F-4D97-AF65-F5344CB8AC3E}">
        <p14:creationId xmlns:p14="http://schemas.microsoft.com/office/powerpoint/2010/main" val="401265793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2982418" cy="464205"/>
          </a:xfrm>
          <a:prstGeom prst="rect">
            <a:avLst/>
          </a:prstGeom>
        </p:spPr>
        <p:txBody>
          <a:bodyPr vert="horz" lIns="87423" tIns="43711" rIns="87423" bIns="43711" rtlCol="0"/>
          <a:lstStyle>
            <a:lvl1pPr algn="l">
              <a:defRPr sz="1100"/>
            </a:lvl1pPr>
          </a:lstStyle>
          <a:p>
            <a:endParaRPr lang="en-US"/>
          </a:p>
        </p:txBody>
      </p:sp>
      <p:sp>
        <p:nvSpPr>
          <p:cNvPr id="3" name="Date Placeholder 2"/>
          <p:cNvSpPr>
            <a:spLocks noGrp="1"/>
          </p:cNvSpPr>
          <p:nvPr>
            <p:ph type="dt" idx="1"/>
          </p:nvPr>
        </p:nvSpPr>
        <p:spPr>
          <a:xfrm>
            <a:off x="3897902" y="3"/>
            <a:ext cx="2982418" cy="464205"/>
          </a:xfrm>
          <a:prstGeom prst="rect">
            <a:avLst/>
          </a:prstGeom>
        </p:spPr>
        <p:txBody>
          <a:bodyPr vert="horz" lIns="87423" tIns="43711" rIns="87423" bIns="43711" rtlCol="0"/>
          <a:lstStyle>
            <a:lvl1pPr algn="r">
              <a:defRPr sz="1100"/>
            </a:lvl1pPr>
          </a:lstStyle>
          <a:p>
            <a:endParaRPr lang="en-US"/>
          </a:p>
        </p:txBody>
      </p:sp>
      <p:sp>
        <p:nvSpPr>
          <p:cNvPr id="4" name="Slide Image Placeholder 3"/>
          <p:cNvSpPr>
            <a:spLocks noGrp="1" noRot="1" noChangeAspect="1"/>
          </p:cNvSpPr>
          <p:nvPr>
            <p:ph type="sldImg" idx="2"/>
          </p:nvPr>
        </p:nvSpPr>
        <p:spPr>
          <a:xfrm>
            <a:off x="1117600" y="698500"/>
            <a:ext cx="4648200" cy="3486150"/>
          </a:xfrm>
          <a:prstGeom prst="rect">
            <a:avLst/>
          </a:prstGeom>
          <a:noFill/>
          <a:ln w="12700">
            <a:solidFill>
              <a:prstClr val="black"/>
            </a:solidFill>
          </a:ln>
        </p:spPr>
        <p:txBody>
          <a:bodyPr vert="horz" lIns="87423" tIns="43711" rIns="87423" bIns="43711" rtlCol="0" anchor="ctr"/>
          <a:lstStyle/>
          <a:p>
            <a:endParaRPr lang="en-US"/>
          </a:p>
        </p:txBody>
      </p:sp>
      <p:sp>
        <p:nvSpPr>
          <p:cNvPr id="5" name="Notes Placeholder 4"/>
          <p:cNvSpPr>
            <a:spLocks noGrp="1"/>
          </p:cNvSpPr>
          <p:nvPr>
            <p:ph type="body" sz="quarter" idx="3"/>
          </p:nvPr>
        </p:nvSpPr>
        <p:spPr>
          <a:xfrm>
            <a:off x="688483" y="4416101"/>
            <a:ext cx="5504853" cy="4182457"/>
          </a:xfrm>
          <a:prstGeom prst="rect">
            <a:avLst/>
          </a:prstGeom>
        </p:spPr>
        <p:txBody>
          <a:bodyPr vert="horz" lIns="87423" tIns="43711" rIns="87423" bIns="4371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30661"/>
            <a:ext cx="2982418" cy="464205"/>
          </a:xfrm>
          <a:prstGeom prst="rect">
            <a:avLst/>
          </a:prstGeom>
        </p:spPr>
        <p:txBody>
          <a:bodyPr vert="horz" lIns="87423" tIns="43711" rIns="87423" bIns="43711" rtlCol="0" anchor="b"/>
          <a:lstStyle>
            <a:lvl1pPr algn="l">
              <a:defRPr sz="1100"/>
            </a:lvl1pPr>
          </a:lstStyle>
          <a:p>
            <a:endParaRPr lang="en-US"/>
          </a:p>
        </p:txBody>
      </p:sp>
      <p:sp>
        <p:nvSpPr>
          <p:cNvPr id="7" name="Slide Number Placeholder 6"/>
          <p:cNvSpPr>
            <a:spLocks noGrp="1"/>
          </p:cNvSpPr>
          <p:nvPr>
            <p:ph type="sldNum" sz="quarter" idx="5"/>
          </p:nvPr>
        </p:nvSpPr>
        <p:spPr>
          <a:xfrm>
            <a:off x="3897902" y="8830661"/>
            <a:ext cx="2982418" cy="464205"/>
          </a:xfrm>
          <a:prstGeom prst="rect">
            <a:avLst/>
          </a:prstGeom>
        </p:spPr>
        <p:txBody>
          <a:bodyPr vert="horz" lIns="87423" tIns="43711" rIns="87423" bIns="43711" rtlCol="0" anchor="b"/>
          <a:lstStyle>
            <a:lvl1pPr algn="r">
              <a:defRPr sz="1100"/>
            </a:lvl1pPr>
          </a:lstStyle>
          <a:p>
            <a:fld id="{AC37F9C5-DADA-40EF-BCE0-F0AA5007CB72}" type="slidenum">
              <a:rPr lang="en-US" smtClean="0"/>
              <a:pPr/>
              <a:t>‹#›</a:t>
            </a:fld>
            <a:endParaRPr lang="en-US"/>
          </a:p>
        </p:txBody>
      </p:sp>
    </p:spTree>
    <p:extLst>
      <p:ext uri="{BB962C8B-B14F-4D97-AF65-F5344CB8AC3E}">
        <p14:creationId xmlns:p14="http://schemas.microsoft.com/office/powerpoint/2010/main" val="3186437734"/>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solidFill>
                  <a:prstClr val="black"/>
                </a:solidFill>
              </a:rPr>
              <a:pPr/>
              <a:t>1</a:t>
            </a:fld>
            <a:endParaRPr lang="en-US">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a:solidFill>
                <a:prstClr val="black"/>
              </a:solidFill>
            </a:endParaRPr>
          </a:p>
        </p:txBody>
      </p:sp>
      <p:sp>
        <p:nvSpPr>
          <p:cNvPr id="7" name="Header Placeholder 6"/>
          <p:cNvSpPr>
            <a:spLocks noGrp="1"/>
          </p:cNvSpPr>
          <p:nvPr>
            <p:ph type="hdr" sz="quarter" idx="13"/>
          </p:nvPr>
        </p:nvSpPr>
        <p:spPr/>
        <p:txBody>
          <a:bodyPr/>
          <a:lstStyle/>
          <a:p>
            <a:endParaRPr lang="en-US">
              <a:solidFill>
                <a:prstClr val="black"/>
              </a:solidFill>
            </a:endParaRPr>
          </a:p>
        </p:txBody>
      </p:sp>
    </p:spTree>
    <p:extLst>
      <p:ext uri="{BB962C8B-B14F-4D97-AF65-F5344CB8AC3E}">
        <p14:creationId xmlns:p14="http://schemas.microsoft.com/office/powerpoint/2010/main" val="31371563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90000"/>
              </a:lnSpc>
              <a:buNone/>
            </a:pPr>
            <a:r>
              <a:rPr lang="en-US" sz="1200" dirty="0" smtClean="0"/>
              <a:t>In GEF-6, SGP will have a three-pronged approach</a:t>
            </a:r>
          </a:p>
          <a:p>
            <a:pPr>
              <a:lnSpc>
                <a:spcPct val="90000"/>
              </a:lnSpc>
            </a:pPr>
            <a:r>
              <a:rPr lang="en-US" sz="1200" dirty="0" smtClean="0"/>
              <a:t>Focus on globally recognized ecosystems</a:t>
            </a:r>
          </a:p>
          <a:p>
            <a:pPr>
              <a:lnSpc>
                <a:spcPct val="90000"/>
              </a:lnSpc>
            </a:pPr>
            <a:r>
              <a:rPr lang="en-US" sz="1200" dirty="0" smtClean="0"/>
              <a:t>Set up institutional and financial support mechanisms</a:t>
            </a:r>
          </a:p>
          <a:p>
            <a:pPr>
              <a:lnSpc>
                <a:spcPct val="90000"/>
              </a:lnSpc>
            </a:pPr>
            <a:r>
              <a:rPr lang="en-US" sz="1200" dirty="0" smtClean="0"/>
              <a:t>Systematically develop the capacity of local and national civil society stakeholder</a:t>
            </a:r>
            <a:r>
              <a:rPr lang="en-US" sz="1100" dirty="0" smtClean="0"/>
              <a:t>s. </a:t>
            </a:r>
          </a:p>
          <a:p>
            <a:endParaRPr lang="en-US" dirty="0"/>
          </a:p>
        </p:txBody>
      </p:sp>
      <p:sp>
        <p:nvSpPr>
          <p:cNvPr id="4" name="Slide Number Placeholder 3"/>
          <p:cNvSpPr>
            <a:spLocks noGrp="1"/>
          </p:cNvSpPr>
          <p:nvPr>
            <p:ph type="sldNum" sz="quarter" idx="10"/>
          </p:nvPr>
        </p:nvSpPr>
        <p:spPr/>
        <p:txBody>
          <a:bodyPr/>
          <a:lstStyle/>
          <a:p>
            <a:pPr>
              <a:defRPr/>
            </a:pPr>
            <a:fld id="{D758901D-F2CB-4B0F-A014-76C6CA589F60}" type="slidenum">
              <a:rPr lang="en-US" smtClean="0">
                <a:solidFill>
                  <a:prstClr val="black"/>
                </a:solidFill>
              </a:rPr>
              <a:pPr>
                <a:defRPr/>
              </a:pPr>
              <a:t>17</a:t>
            </a:fld>
            <a:endParaRPr lang="en-US">
              <a:solidFill>
                <a:prstClr val="black"/>
              </a:solidFill>
            </a:endParaRPr>
          </a:p>
        </p:txBody>
      </p:sp>
    </p:spTree>
    <p:extLst>
      <p:ext uri="{BB962C8B-B14F-4D97-AF65-F5344CB8AC3E}">
        <p14:creationId xmlns:p14="http://schemas.microsoft.com/office/powerpoint/2010/main" val="4776070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A952C9E-F09B-4166-86CD-D95E5E89B783}" type="slidenum">
              <a:rPr lang="en-US" smtClean="0">
                <a:solidFill>
                  <a:prstClr val="black"/>
                </a:solidFill>
              </a:rPr>
              <a:pPr/>
              <a:t>18</a:t>
            </a:fld>
            <a:endParaRPr lang="en-US">
              <a:solidFill>
                <a:prstClr val="black"/>
              </a:solidFill>
            </a:endParaRPr>
          </a:p>
        </p:txBody>
      </p:sp>
    </p:spTree>
    <p:extLst>
      <p:ext uri="{BB962C8B-B14F-4D97-AF65-F5344CB8AC3E}">
        <p14:creationId xmlns:p14="http://schemas.microsoft.com/office/powerpoint/2010/main" val="6716795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p:spPr>
        <p:txBody>
          <a:bodyPr/>
          <a:lstStyle/>
          <a:p>
            <a:pPr>
              <a:lnSpc>
                <a:spcPct val="80000"/>
              </a:lnSpc>
            </a:pPr>
            <a:r>
              <a:rPr lang="en-US" sz="1200" dirty="0" smtClean="0">
                <a:latin typeface="Calibri" pitchFamily="34" charset="0"/>
              </a:rPr>
              <a:t>UNDP</a:t>
            </a:r>
          </a:p>
          <a:p>
            <a:pPr>
              <a:lnSpc>
                <a:spcPct val="80000"/>
              </a:lnSpc>
            </a:pPr>
            <a:r>
              <a:rPr lang="en-US" sz="1200" dirty="0" smtClean="0">
                <a:latin typeface="Calibri" pitchFamily="34" charset="0"/>
              </a:rPr>
              <a:t>UNEP</a:t>
            </a:r>
          </a:p>
          <a:p>
            <a:pPr>
              <a:lnSpc>
                <a:spcPct val="80000"/>
              </a:lnSpc>
            </a:pPr>
            <a:r>
              <a:rPr lang="en-US" sz="1200" dirty="0" smtClean="0">
                <a:latin typeface="Calibri" pitchFamily="34" charset="0"/>
              </a:rPr>
              <a:t>UNV</a:t>
            </a:r>
          </a:p>
          <a:p>
            <a:pPr>
              <a:lnSpc>
                <a:spcPct val="80000"/>
              </a:lnSpc>
            </a:pPr>
            <a:r>
              <a:rPr lang="en-US" sz="1200" dirty="0" smtClean="0">
                <a:latin typeface="Calibri" pitchFamily="34" charset="0"/>
              </a:rPr>
              <a:t>World Bank</a:t>
            </a:r>
          </a:p>
          <a:p>
            <a:pPr>
              <a:lnSpc>
                <a:spcPct val="80000"/>
              </a:lnSpc>
            </a:pPr>
            <a:r>
              <a:rPr lang="en-US" sz="1200" dirty="0" smtClean="0">
                <a:latin typeface="Calibri" pitchFamily="34" charset="0"/>
              </a:rPr>
              <a:t>European Commission</a:t>
            </a:r>
          </a:p>
          <a:p>
            <a:pPr>
              <a:lnSpc>
                <a:spcPct val="80000"/>
              </a:lnSpc>
            </a:pPr>
            <a:r>
              <a:rPr lang="en-US" sz="1200" dirty="0" smtClean="0">
                <a:latin typeface="Calibri" pitchFamily="34" charset="0"/>
              </a:rPr>
              <a:t>New Zealand Aid</a:t>
            </a:r>
          </a:p>
          <a:p>
            <a:pPr>
              <a:lnSpc>
                <a:spcPct val="80000"/>
              </a:lnSpc>
            </a:pPr>
            <a:r>
              <a:rPr lang="en-US" sz="1200" dirty="0" err="1" smtClean="0">
                <a:latin typeface="Calibri" pitchFamily="34" charset="0"/>
              </a:rPr>
              <a:t>AusAID</a:t>
            </a:r>
            <a:endParaRPr lang="en-US" sz="1200" dirty="0" smtClean="0">
              <a:latin typeface="Calibri" pitchFamily="34" charset="0"/>
            </a:endParaRPr>
          </a:p>
          <a:p>
            <a:pPr>
              <a:lnSpc>
                <a:spcPct val="80000"/>
              </a:lnSpc>
            </a:pPr>
            <a:r>
              <a:rPr lang="en-US" sz="1200" dirty="0" smtClean="0">
                <a:latin typeface="Calibri" pitchFamily="34" charset="0"/>
              </a:rPr>
              <a:t>United Nations Foundation</a:t>
            </a:r>
          </a:p>
          <a:p>
            <a:pPr>
              <a:lnSpc>
                <a:spcPct val="80000"/>
              </a:lnSpc>
            </a:pPr>
            <a:r>
              <a:rPr lang="en-US" sz="1200" dirty="0" smtClean="0">
                <a:latin typeface="Calibri" pitchFamily="34" charset="0"/>
              </a:rPr>
              <a:t>Government of Japan</a:t>
            </a:r>
          </a:p>
          <a:p>
            <a:pPr>
              <a:lnSpc>
                <a:spcPct val="80000"/>
              </a:lnSpc>
            </a:pPr>
            <a:r>
              <a:rPr lang="en-US" sz="1200" dirty="0" smtClean="0">
                <a:latin typeface="Calibri" pitchFamily="34" charset="0"/>
              </a:rPr>
              <a:t>German Government </a:t>
            </a:r>
          </a:p>
          <a:p>
            <a:pPr>
              <a:lnSpc>
                <a:spcPct val="80000"/>
              </a:lnSpc>
            </a:pPr>
            <a:r>
              <a:rPr lang="en-US" sz="1200" dirty="0" smtClean="0">
                <a:latin typeface="Calibri" pitchFamily="34" charset="0"/>
              </a:rPr>
              <a:t>Swiss Agency for Development and Cooperation</a:t>
            </a:r>
          </a:p>
          <a:p>
            <a:pPr>
              <a:lnSpc>
                <a:spcPct val="90000"/>
              </a:lnSpc>
            </a:pPr>
            <a:r>
              <a:rPr lang="en-US" sz="1200" dirty="0" smtClean="0">
                <a:latin typeface="Calibri" pitchFamily="34" charset="0"/>
              </a:rPr>
              <a:t>ASEAN Center for Biodiversity</a:t>
            </a:r>
          </a:p>
          <a:p>
            <a:pPr>
              <a:lnSpc>
                <a:spcPct val="90000"/>
              </a:lnSpc>
            </a:pPr>
            <a:r>
              <a:rPr lang="en-US" sz="1200" dirty="0" smtClean="0">
                <a:latin typeface="Calibri" pitchFamily="34" charset="0"/>
              </a:rPr>
              <a:t>National Environmental Funds</a:t>
            </a:r>
          </a:p>
          <a:p>
            <a:pPr>
              <a:lnSpc>
                <a:spcPct val="90000"/>
              </a:lnSpc>
            </a:pPr>
            <a:r>
              <a:rPr lang="en-US" sz="1200" dirty="0" smtClean="0">
                <a:latin typeface="Calibri" pitchFamily="34" charset="0"/>
              </a:rPr>
              <a:t>International NGOs (RSBP/Birdlife, etc.)</a:t>
            </a:r>
          </a:p>
          <a:p>
            <a:pPr>
              <a:lnSpc>
                <a:spcPct val="90000"/>
              </a:lnSpc>
            </a:pPr>
            <a:r>
              <a:rPr lang="en-US" sz="1200" dirty="0" smtClean="0">
                <a:latin typeface="Calibri" pitchFamily="34" charset="0"/>
              </a:rPr>
              <a:t>ICRAN</a:t>
            </a:r>
          </a:p>
          <a:p>
            <a:pPr>
              <a:lnSpc>
                <a:spcPct val="90000"/>
              </a:lnSpc>
            </a:pPr>
            <a:r>
              <a:rPr lang="en-US" sz="1200" dirty="0" smtClean="0">
                <a:latin typeface="Calibri" pitchFamily="34" charset="0"/>
              </a:rPr>
              <a:t>IPEN</a:t>
            </a:r>
          </a:p>
          <a:p>
            <a:pPr>
              <a:lnSpc>
                <a:spcPct val="90000"/>
              </a:lnSpc>
            </a:pPr>
            <a:r>
              <a:rPr lang="en-US" sz="1200" dirty="0" smtClean="0">
                <a:latin typeface="Calibri" pitchFamily="34" charset="0"/>
              </a:rPr>
              <a:t>Women’s Groups</a:t>
            </a:r>
          </a:p>
          <a:p>
            <a:pPr>
              <a:lnSpc>
                <a:spcPct val="90000"/>
              </a:lnSpc>
            </a:pPr>
            <a:r>
              <a:rPr lang="en-US" sz="1200" dirty="0" smtClean="0">
                <a:latin typeface="Calibri" pitchFamily="34" charset="0"/>
              </a:rPr>
              <a:t>British Petroleum, Coca-Cola, Expedia</a:t>
            </a:r>
          </a:p>
          <a:p>
            <a:pPr>
              <a:lnSpc>
                <a:spcPct val="90000"/>
              </a:lnSpc>
            </a:pPr>
            <a:r>
              <a:rPr lang="en-US" sz="1200" dirty="0" smtClean="0">
                <a:latin typeface="Calibri" pitchFamily="34" charset="0"/>
              </a:rPr>
              <a:t>Development Bank of Southern Africa, HSBC</a:t>
            </a:r>
          </a:p>
          <a:p>
            <a:pPr>
              <a:lnSpc>
                <a:spcPct val="90000"/>
              </a:lnSpc>
            </a:pPr>
            <a:r>
              <a:rPr lang="en-US" sz="1200" dirty="0" smtClean="0">
                <a:latin typeface="Calibri" pitchFamily="34" charset="0"/>
              </a:rPr>
              <a:t>Hotel Associations</a:t>
            </a:r>
          </a:p>
          <a:p>
            <a:pPr>
              <a:lnSpc>
                <a:spcPct val="80000"/>
              </a:lnSpc>
            </a:pPr>
            <a:endParaRPr lang="en-US" sz="1200" dirty="0" smtClean="0">
              <a:latin typeface="Calibri" pitchFamily="34" charset="0"/>
            </a:endParaRPr>
          </a:p>
          <a:p>
            <a:endParaRPr lang="en-US" dirty="0" smtClean="0">
              <a:latin typeface="Arial" pitchFamily="34" charset="0"/>
            </a:endParaRPr>
          </a:p>
        </p:txBody>
      </p:sp>
      <p:sp>
        <p:nvSpPr>
          <p:cNvPr id="44036" name="Slide Number Placeholder 3"/>
          <p:cNvSpPr>
            <a:spLocks noGrp="1"/>
          </p:cNvSpPr>
          <p:nvPr>
            <p:ph type="sldNum" sz="quarter" idx="5"/>
          </p:nvPr>
        </p:nvSpPr>
        <p:spPr>
          <a:noFill/>
        </p:spPr>
        <p:txBody>
          <a:bodyPr/>
          <a:lstStyle/>
          <a:p>
            <a:fld id="{2792DE18-559D-4B37-8FC9-4C152D59C610}" type="slidenum">
              <a:rPr lang="en-US">
                <a:solidFill>
                  <a:prstClr val="black"/>
                </a:solidFill>
                <a:latin typeface="Arial" pitchFamily="34" charset="0"/>
              </a:rPr>
              <a:pPr/>
              <a:t>19</a:t>
            </a:fld>
            <a:endParaRPr lang="en-US">
              <a:solidFill>
                <a:prstClr val="black"/>
              </a:solidFill>
              <a:latin typeface="Arial" pitchFamily="34" charset="0"/>
            </a:endParaRPr>
          </a:p>
        </p:txBody>
      </p:sp>
    </p:spTree>
    <p:extLst>
      <p:ext uri="{BB962C8B-B14F-4D97-AF65-F5344CB8AC3E}">
        <p14:creationId xmlns:p14="http://schemas.microsoft.com/office/powerpoint/2010/main" val="41204899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EE4BF6B5-A9B7-41BB-815B-28A2574024B6}" type="slidenum">
              <a:rPr lang="en-US" altLang="en-US" smtClean="0">
                <a:solidFill>
                  <a:srgbClr val="000000"/>
                </a:solidFill>
              </a:rPr>
              <a:pPr/>
              <a:t>20</a:t>
            </a:fld>
            <a:endParaRPr lang="en-US" altLang="en-US" smtClean="0">
              <a:solidFill>
                <a:srgbClr val="000000"/>
              </a:solidFill>
            </a:endParaRPr>
          </a:p>
        </p:txBody>
      </p:sp>
      <p:sp>
        <p:nvSpPr>
          <p:cNvPr id="11269"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smtClean="0">
              <a:solidFill>
                <a:srgbClr val="000000"/>
              </a:solidFill>
            </a:endParaRPr>
          </a:p>
        </p:txBody>
      </p:sp>
      <p:sp>
        <p:nvSpPr>
          <p:cNvPr id="11270" name="Footer Placeholder 5"/>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smtClean="0">
              <a:solidFill>
                <a:srgbClr val="000000"/>
              </a:solidFill>
            </a:endParaRPr>
          </a:p>
        </p:txBody>
      </p:sp>
      <p:sp>
        <p:nvSpPr>
          <p:cNvPr id="11271" name="Header Placeholder 6"/>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smtClean="0">
              <a:solidFill>
                <a:srgbClr val="000000"/>
              </a:solidFill>
            </a:endParaRPr>
          </a:p>
        </p:txBody>
      </p:sp>
    </p:spTree>
    <p:extLst>
      <p:ext uri="{BB962C8B-B14F-4D97-AF65-F5344CB8AC3E}">
        <p14:creationId xmlns:p14="http://schemas.microsoft.com/office/powerpoint/2010/main" val="39721136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71450" indent="-171450">
              <a:buFont typeface="Arial" charset="0"/>
              <a:buChar char="•"/>
            </a:pPr>
            <a:r>
              <a:rPr lang="en-US" altLang="en-US" b="1" dirty="0" smtClean="0">
                <a:ea typeface="ＭＳ Ｐゴシック" panose="020B0600070205080204" pitchFamily="34" charset="-128"/>
              </a:rPr>
              <a:t>CD = Strengthen</a:t>
            </a:r>
            <a:r>
              <a:rPr lang="en-US" altLang="en-US" b="1" baseline="0" dirty="0" smtClean="0">
                <a:ea typeface="ＭＳ Ｐゴシック" panose="020B0600070205080204" pitchFamily="34" charset="-128"/>
              </a:rPr>
              <a:t> abilities to address issues.</a:t>
            </a: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US" altLang="en-US" dirty="0" smtClean="0">
                <a:ea typeface="ＭＳ Ｐゴシック" panose="020B0600070205080204" pitchFamily="34" charset="-128"/>
              </a:rPr>
              <a:t>There are many definitions of what capacity development means. This is just an example of one that we use, which is UNPD’s definition.</a:t>
            </a:r>
          </a:p>
          <a:p>
            <a:pPr marL="171450" indent="-171450">
              <a:buFont typeface="Arial" charset="0"/>
              <a:buChar char="•"/>
            </a:pPr>
            <a:endParaRPr lang="en-US" altLang="en-US" b="1" dirty="0" smtClean="0">
              <a:ea typeface="ＭＳ Ｐゴシック" panose="020B0600070205080204" pitchFamily="34" charset="-128"/>
            </a:endParaRPr>
          </a:p>
          <a:p>
            <a:pPr marL="171450" indent="-171450">
              <a:buFont typeface="Arial" charset="0"/>
              <a:buChar char="•"/>
            </a:pPr>
            <a:endParaRPr lang="en-US" altLang="en-US" dirty="0" smtClean="0">
              <a:ea typeface="ＭＳ Ｐゴシック" panose="020B0600070205080204" pitchFamily="34" charset="-128"/>
            </a:endParaRPr>
          </a:p>
          <a:p>
            <a:pPr marL="171450" indent="-171450">
              <a:buFont typeface="Arial" charset="0"/>
              <a:buChar char="•"/>
            </a:pPr>
            <a:endParaRPr lang="en-US" altLang="en-US" dirty="0" smtClean="0">
              <a:ea typeface="ＭＳ Ｐゴシック" panose="020B0600070205080204" pitchFamily="34" charset="-128"/>
            </a:endParaRPr>
          </a:p>
          <a:p>
            <a:pPr marL="171450" indent="-171450">
              <a:buFont typeface="Arial" charset="0"/>
              <a:buChar char="•"/>
            </a:pPr>
            <a:r>
              <a:rPr lang="en-US" altLang="en-US" dirty="0" smtClean="0">
                <a:ea typeface="ＭＳ Ｐゴシック" panose="020B0600070205080204" pitchFamily="34" charset="-128"/>
              </a:rPr>
              <a:t>For those of you</a:t>
            </a:r>
            <a:r>
              <a:rPr lang="en-US" altLang="en-US" baseline="0" dirty="0" smtClean="0">
                <a:ea typeface="ＭＳ Ｐゴシック" panose="020B0600070205080204" pitchFamily="34" charset="-128"/>
              </a:rPr>
              <a:t> who might not know, </a:t>
            </a:r>
            <a:r>
              <a:rPr lang="en-US" altLang="en-US" dirty="0" smtClean="0">
                <a:ea typeface="ＭＳ Ｐゴシック" panose="020B0600070205080204" pitchFamily="34" charset="-128"/>
              </a:rPr>
              <a:t>Capacity Development</a:t>
            </a:r>
            <a:r>
              <a:rPr lang="en-US" altLang="en-US" baseline="0" dirty="0" smtClean="0">
                <a:ea typeface="ＭＳ Ｐゴシック" panose="020B0600070205080204" pitchFamily="34" charset="-128"/>
              </a:rPr>
              <a:t> is a key issue in development politics since the end of World War II, when there was a clear need to strengthen the abilities of those who would be in charge of reconstructing the devastated world and promoting development across the globe. </a:t>
            </a:r>
            <a:endParaRPr lang="en-US" altLang="en-US" dirty="0" smtClean="0">
              <a:ea typeface="ＭＳ Ｐゴシック" panose="020B0600070205080204" pitchFamily="34" charset="-128"/>
            </a:endParaRPr>
          </a:p>
          <a:p>
            <a:pPr marL="171450" indent="-171450">
              <a:buFont typeface="Arial" charset="0"/>
              <a:buChar char="•"/>
            </a:pPr>
            <a:r>
              <a:rPr lang="en-US" altLang="en-US" dirty="0" smtClean="0">
                <a:ea typeface="ＭＳ Ｐゴシック" panose="020B0600070205080204" pitchFamily="34" charset="-128"/>
              </a:rPr>
              <a:t>With</a:t>
            </a:r>
            <a:r>
              <a:rPr lang="en-US" altLang="en-US" baseline="0" dirty="0" smtClean="0">
                <a:ea typeface="ＭＳ Ｐゴシック" panose="020B0600070205080204" pitchFamily="34" charset="-128"/>
              </a:rPr>
              <a:t> the Declaration on Millennium Development Goals in September 2000, the importance of Capacity Development came again to the fore. </a:t>
            </a:r>
          </a:p>
          <a:p>
            <a:pPr marL="171450" indent="-171450">
              <a:buFont typeface="Arial" charset="0"/>
              <a:buChar char="•"/>
            </a:pPr>
            <a:r>
              <a:rPr lang="en-US" altLang="en-US" baseline="0" dirty="0" smtClean="0">
                <a:ea typeface="ＭＳ Ｐゴシック" panose="020B0600070205080204" pitchFamily="34" charset="-128"/>
              </a:rPr>
              <a:t>In that context, the GEF Council in its 22</a:t>
            </a:r>
            <a:r>
              <a:rPr lang="en-US" altLang="en-US" baseline="30000" dirty="0" smtClean="0">
                <a:ea typeface="ＭＳ Ｐゴシック" panose="020B0600070205080204" pitchFamily="34" charset="-128"/>
              </a:rPr>
              <a:t>nd</a:t>
            </a:r>
            <a:r>
              <a:rPr lang="en-US" altLang="en-US" baseline="0" dirty="0" smtClean="0">
                <a:ea typeface="ＭＳ Ｐゴシック" panose="020B0600070205080204" pitchFamily="34" charset="-128"/>
              </a:rPr>
              <a:t> meeting in 2003 approved the document on Strategic Approach to Enhance Capacity Building and requested the GEF Secretariat to take appropriate measures to operationalize it. </a:t>
            </a:r>
          </a:p>
          <a:p>
            <a:pPr marL="171450" indent="-171450">
              <a:buFont typeface="Arial" charset="0"/>
              <a:buChar char="•"/>
            </a:pPr>
            <a:r>
              <a:rPr lang="en-US" altLang="en-US" baseline="0" dirty="0" smtClean="0">
                <a:ea typeface="ＭＳ Ｐゴシック" panose="020B0600070205080204" pitchFamily="34" charset="-128"/>
              </a:rPr>
              <a:t>In response to the Council, the GEF Secretariat adopted its approach on Cross-Cutting Capacity Development (CCCD), aimed at </a:t>
            </a:r>
            <a:r>
              <a:rPr lang="en-US" dirty="0" smtClean="0">
                <a:effectLst/>
              </a:rPr>
              <a:t>addressing national environmental issues in recipient countries in a systemic manner (which is transversal</a:t>
            </a:r>
            <a:r>
              <a:rPr lang="en-US" baseline="0" dirty="0" smtClean="0">
                <a:effectLst/>
              </a:rPr>
              <a:t>, </a:t>
            </a:r>
            <a:r>
              <a:rPr lang="en-US" dirty="0" smtClean="0">
                <a:effectLst/>
              </a:rPr>
              <a:t>crosscutting</a:t>
            </a:r>
            <a:r>
              <a:rPr lang="en-US" baseline="0" dirty="0" smtClean="0">
                <a:effectLst/>
              </a:rPr>
              <a:t> or across environmental focal areas), but also paying attention to projects in a regular individual manner (per each focal area separately)</a:t>
            </a:r>
            <a:r>
              <a:rPr lang="en-US" dirty="0" smtClean="0">
                <a:effectLst/>
              </a:rPr>
              <a:t>.</a:t>
            </a:r>
            <a:endParaRPr lang="en-US" altLang="en-US" dirty="0" smtClean="0">
              <a:ea typeface="ＭＳ Ｐゴシック" panose="020B0600070205080204" pitchFamily="34" charset="-128"/>
            </a:endParaRPr>
          </a:p>
          <a:p>
            <a:pPr marL="171450" indent="-171450">
              <a:buFont typeface="Arial" charset="0"/>
              <a:buChar char="•"/>
            </a:pPr>
            <a:r>
              <a:rPr lang="en-US" altLang="en-US" dirty="0" smtClean="0">
                <a:ea typeface="ＭＳ Ｐゴシック" panose="020B0600070205080204" pitchFamily="34" charset="-128"/>
              </a:rPr>
              <a:t>Of the many definitions of capacity development,</a:t>
            </a:r>
            <a:r>
              <a:rPr lang="en-US" altLang="en-US" baseline="0" dirty="0" smtClean="0">
                <a:ea typeface="ＭＳ Ｐゴシック" panose="020B0600070205080204" pitchFamily="34" charset="-128"/>
              </a:rPr>
              <a:t> a</a:t>
            </a:r>
            <a:r>
              <a:rPr lang="en-US" altLang="en-US" dirty="0" smtClean="0">
                <a:ea typeface="ＭＳ Ｐゴシック" panose="020B0600070205080204" pitchFamily="34" charset="-128"/>
              </a:rPr>
              <a:t>t the GEF, we like to use this definition on screen</a:t>
            </a:r>
            <a:r>
              <a:rPr lang="en-US" altLang="en-US" baseline="0" dirty="0" smtClean="0">
                <a:ea typeface="ＭＳ Ｐゴシック" panose="020B0600070205080204" pitchFamily="34" charset="-128"/>
              </a:rPr>
              <a:t>, which is clearly focused on the environment. </a:t>
            </a:r>
            <a:endParaRPr lang="en-US" altLang="en-US" dirty="0" smtClean="0">
              <a:ea typeface="ＭＳ Ｐゴシック" panose="020B0600070205080204" pitchFamily="34" charset="-128"/>
            </a:endParaRP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C7C5C61-B052-42F5-A167-EF7650029901}" type="slidenum">
              <a:rPr lang="en-US" altLang="en-US" smtClean="0">
                <a:latin typeface="Arial" panose="020B0604020202020204" pitchFamily="34" charset="0"/>
              </a:rPr>
              <a:pPr>
                <a:spcBef>
                  <a:spcPct val="0"/>
                </a:spcBef>
              </a:pPr>
              <a:t>21</a:t>
            </a:fld>
            <a:endParaRPr lang="en-US" altLang="en-US" smtClean="0">
              <a:latin typeface="Arial" panose="020B0604020202020204" pitchFamily="34" charset="0"/>
            </a:endParaRPr>
          </a:p>
        </p:txBody>
      </p:sp>
    </p:spTree>
    <p:extLst>
      <p:ext uri="{BB962C8B-B14F-4D97-AF65-F5344CB8AC3E}">
        <p14:creationId xmlns:p14="http://schemas.microsoft.com/office/powerpoint/2010/main" val="3994104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92500" lnSpcReduction="20000"/>
          </a:bodyPr>
          <a:lstStyle/>
          <a:p>
            <a:pPr>
              <a:defRPr/>
            </a:pPr>
            <a:r>
              <a:rPr lang="en-US" b="1" dirty="0" smtClean="0"/>
              <a:t>When the GEF started</a:t>
            </a:r>
            <a:r>
              <a:rPr lang="en-US" b="1" baseline="0" dirty="0" smtClean="0"/>
              <a:t> to work on CD, these were the 4 pathways there were identified:</a:t>
            </a:r>
            <a:endParaRPr lang="en-US" dirty="0" smtClean="0"/>
          </a:p>
          <a:p>
            <a:pPr>
              <a:defRPr/>
            </a:pPr>
            <a:r>
              <a:rPr lang="en-US" b="1" dirty="0" smtClean="0"/>
              <a:t>The first time that we did</a:t>
            </a:r>
            <a:r>
              <a:rPr lang="en-US" b="1" baseline="0" dirty="0" smtClean="0"/>
              <a:t> strategic focus on CD 4 pathways were identified (GEF-3): </a:t>
            </a:r>
          </a:p>
          <a:p>
            <a:pPr>
              <a:defRPr/>
            </a:pPr>
            <a:r>
              <a:rPr lang="en-US" b="1" baseline="0" dirty="0" smtClean="0"/>
              <a:t>- Every country would do a self-assessment in order to fulfill the commitments under the conventions</a:t>
            </a:r>
          </a:p>
          <a:p>
            <a:pPr>
              <a:defRPr/>
            </a:pPr>
            <a:r>
              <a:rPr lang="en-US" b="1" baseline="0" dirty="0" smtClean="0"/>
              <a:t>- Making sure that every project should include CD (which is different from the capacities created by project which are for the project)</a:t>
            </a:r>
          </a:p>
          <a:p>
            <a:pPr>
              <a:defRPr/>
            </a:pPr>
            <a:r>
              <a:rPr lang="en-US" b="1" baseline="0" dirty="0" smtClean="0"/>
              <a:t>- CCCD developing the institutional capacity across conventions </a:t>
            </a:r>
          </a:p>
          <a:p>
            <a:pPr>
              <a:defRPr/>
            </a:pPr>
            <a:r>
              <a:rPr lang="en-US" b="1" baseline="0" dirty="0" smtClean="0"/>
              <a:t>- Something special for SIDS and LDCs</a:t>
            </a:r>
          </a:p>
          <a:p>
            <a:pPr>
              <a:defRPr/>
            </a:pPr>
            <a:endParaRPr lang="en-US" dirty="0" smtClean="0"/>
          </a:p>
          <a:p>
            <a:pPr>
              <a:defRPr/>
            </a:pPr>
            <a:endParaRPr lang="en-US" dirty="0" smtClean="0"/>
          </a:p>
          <a:p>
            <a:pPr>
              <a:defRPr/>
            </a:pPr>
            <a:endParaRPr lang="en-US" dirty="0" smtClean="0"/>
          </a:p>
          <a:p>
            <a:pPr>
              <a:defRPr/>
            </a:pPr>
            <a:r>
              <a:rPr lang="en-US" dirty="0" smtClean="0"/>
              <a:t>The</a:t>
            </a:r>
            <a:r>
              <a:rPr lang="en-US" baseline="0" dirty="0" smtClean="0"/>
              <a:t> 2003 </a:t>
            </a:r>
            <a:r>
              <a:rPr lang="en-US" dirty="0" smtClean="0"/>
              <a:t>GEF Council document (GEF-3) on Strategic Approach to Enhancing Capacity Building identified 4 pathways to promote</a:t>
            </a:r>
            <a:r>
              <a:rPr lang="en-US" baseline="0" dirty="0" smtClean="0"/>
              <a:t> </a:t>
            </a:r>
            <a:r>
              <a:rPr lang="en-US" dirty="0" smtClean="0"/>
              <a:t>capacity development:</a:t>
            </a:r>
          </a:p>
          <a:p>
            <a:pPr>
              <a:defRPr/>
            </a:pPr>
            <a:r>
              <a:rPr lang="en-US" dirty="0" smtClean="0"/>
              <a:t>  </a:t>
            </a:r>
          </a:p>
          <a:p>
            <a:pPr marL="0" indent="0">
              <a:buFontTx/>
              <a:buNone/>
              <a:defRPr/>
            </a:pPr>
            <a:r>
              <a:rPr lang="en-US" dirty="0" smtClean="0"/>
              <a:t>1) Conducting National Capacity Self-Assessments (NCSAs)</a:t>
            </a:r>
            <a:r>
              <a:rPr lang="en-US" baseline="0" dirty="0" smtClean="0"/>
              <a:t> - </a:t>
            </a:r>
            <a:r>
              <a:rPr lang="en-US" dirty="0" smtClean="0"/>
              <a:t>a process about</a:t>
            </a:r>
            <a:r>
              <a:rPr lang="en-US" baseline="0" dirty="0" smtClean="0"/>
              <a:t> which I </a:t>
            </a:r>
            <a:r>
              <a:rPr lang="en-US" dirty="0" smtClean="0"/>
              <a:t>will talk in a moment.</a:t>
            </a:r>
          </a:p>
          <a:p>
            <a:pPr marL="0" indent="0">
              <a:buFontTx/>
              <a:buNone/>
              <a:defRPr/>
            </a:pPr>
            <a:r>
              <a:rPr lang="en-US" dirty="0" smtClean="0"/>
              <a:t>2) Paying greater </a:t>
            </a:r>
            <a:r>
              <a:rPr lang="en-US" baseline="0" dirty="0" smtClean="0"/>
              <a:t>attention to Regular </a:t>
            </a:r>
            <a:r>
              <a:rPr lang="en-US" dirty="0" smtClean="0"/>
              <a:t>Capacity Development (CD),</a:t>
            </a:r>
            <a:r>
              <a:rPr lang="en-US" baseline="0" dirty="0" smtClean="0"/>
              <a:t> </a:t>
            </a:r>
            <a:r>
              <a:rPr lang="en-US" dirty="0" smtClean="0"/>
              <a:t>at the individual focal area projects.</a:t>
            </a:r>
          </a:p>
          <a:p>
            <a:pPr marL="0" indent="0">
              <a:buFontTx/>
              <a:buNone/>
              <a:defRPr/>
            </a:pPr>
            <a:r>
              <a:rPr lang="en-US" dirty="0" smtClean="0"/>
              <a:t>3) Promoting Cross-Cutting Capacity Development (CCCD), which </a:t>
            </a:r>
            <a:r>
              <a:rPr lang="en-US" b="1" dirty="0" smtClean="0"/>
              <a:t>takes</a:t>
            </a:r>
            <a:r>
              <a:rPr lang="en-US" b="1" baseline="0" dirty="0" smtClean="0"/>
              <a:t> place </a:t>
            </a:r>
            <a:r>
              <a:rPr lang="en-US" b="1" dirty="0" smtClean="0"/>
              <a:t>cross-cutting,</a:t>
            </a:r>
            <a:r>
              <a:rPr lang="en-US" b="1" baseline="0" dirty="0" smtClean="0"/>
              <a:t> </a:t>
            </a:r>
            <a:r>
              <a:rPr lang="en-US" b="1" dirty="0" smtClean="0"/>
              <a:t>transversally or</a:t>
            </a:r>
            <a:r>
              <a:rPr lang="en-US" b="1" baseline="0" dirty="0" smtClean="0"/>
              <a:t> across the different environmental focal areas. CCCD</a:t>
            </a:r>
            <a:r>
              <a:rPr lang="en-US" b="1" dirty="0" smtClean="0"/>
              <a:t> has been considered "a cost-effective means of addressing capacity building needs at a systemic or institutional level that are not unique to any one focal area, but will assist countries to manage global environmental issues"</a:t>
            </a:r>
            <a:r>
              <a:rPr lang="en-US" dirty="0" smtClean="0"/>
              <a:t>. This CCCD approach focus particularly at strengthening capacity at partner institutions and organizations in order to create the enabling environment for capacity</a:t>
            </a:r>
            <a:r>
              <a:rPr lang="en-US" baseline="0" dirty="0" smtClean="0"/>
              <a:t> development at the national level</a:t>
            </a:r>
            <a:r>
              <a:rPr lang="en-US" dirty="0" smtClean="0"/>
              <a:t>.</a:t>
            </a:r>
          </a:p>
          <a:p>
            <a:pPr>
              <a:defRPr/>
            </a:pPr>
            <a:r>
              <a:rPr lang="en-US" dirty="0" smtClean="0"/>
              <a:t>4)</a:t>
            </a:r>
            <a:r>
              <a:rPr lang="en-US" baseline="0" dirty="0" smtClean="0"/>
              <a:t> </a:t>
            </a:r>
            <a:r>
              <a:rPr lang="en-US" dirty="0" smtClean="0"/>
              <a:t>Paying critical attention to Capacity Development in the LDCs and SIDS, many of which have chronically</a:t>
            </a:r>
            <a:r>
              <a:rPr lang="en-US" baseline="0" dirty="0" smtClean="0"/>
              <a:t> </a:t>
            </a:r>
            <a:r>
              <a:rPr lang="en-US" dirty="0" smtClean="0"/>
              <a:t>low project management capacities. This fourth</a:t>
            </a:r>
            <a:r>
              <a:rPr lang="en-US" baseline="0" dirty="0" smtClean="0"/>
              <a:t> pathway was also approved by the GEF Council </a:t>
            </a:r>
            <a:r>
              <a:rPr lang="en-US" dirty="0" smtClean="0"/>
              <a:t>in response to guidance from the CBD and UNFCCC</a:t>
            </a:r>
            <a:r>
              <a:rPr lang="en-US" baseline="0" dirty="0" smtClean="0"/>
              <a:t> </a:t>
            </a:r>
            <a:r>
              <a:rPr lang="en-US" dirty="0" smtClean="0"/>
              <a:t>COPs, both of which had</a:t>
            </a:r>
            <a:r>
              <a:rPr lang="en-US" baseline="0" dirty="0" smtClean="0"/>
              <a:t> </a:t>
            </a:r>
            <a:r>
              <a:rPr lang="en-US" dirty="0" smtClean="0"/>
              <a:t>requested the GEF to provide capacitation</a:t>
            </a:r>
            <a:r>
              <a:rPr lang="en-US" baseline="0" dirty="0" smtClean="0"/>
              <a:t> </a:t>
            </a:r>
            <a:r>
              <a:rPr lang="en-US" dirty="0" smtClean="0"/>
              <a:t>funding to</a:t>
            </a:r>
            <a:r>
              <a:rPr lang="en-US" baseline="0" dirty="0" smtClean="0"/>
              <a:t> </a:t>
            </a:r>
            <a:r>
              <a:rPr lang="en-US" dirty="0" smtClean="0"/>
              <a:t>LDCs and SIDS. This</a:t>
            </a:r>
            <a:r>
              <a:rPr lang="en-US" baseline="0" dirty="0" smtClean="0"/>
              <a:t> focus on LDCs and SIDS </a:t>
            </a:r>
            <a:r>
              <a:rPr lang="en-US" dirty="0" smtClean="0"/>
              <a:t>was also part of the</a:t>
            </a:r>
            <a:r>
              <a:rPr lang="en-US" baseline="0" dirty="0" smtClean="0"/>
              <a:t> </a:t>
            </a:r>
            <a:r>
              <a:rPr lang="en-US" dirty="0" smtClean="0"/>
              <a:t>GEF-3,</a:t>
            </a:r>
            <a:r>
              <a:rPr lang="en-US" baseline="0" dirty="0" smtClean="0"/>
              <a:t> </a:t>
            </a:r>
            <a:r>
              <a:rPr lang="en-US" dirty="0" smtClean="0"/>
              <a:t>GEF-4,</a:t>
            </a:r>
            <a:r>
              <a:rPr lang="en-US" baseline="0" dirty="0" smtClean="0"/>
              <a:t> and GEF-5 programming strategies</a:t>
            </a:r>
            <a:r>
              <a:rPr lang="en-US" dirty="0" smtClean="0"/>
              <a:t>.</a:t>
            </a:r>
          </a:p>
          <a:p>
            <a:pPr>
              <a:defRPr/>
            </a:pPr>
            <a:endParaRPr lang="en-US" dirty="0" smtClean="0"/>
          </a:p>
          <a:p>
            <a:pPr>
              <a:defRPr/>
            </a:pPr>
            <a:endParaRPr lang="en-US" baseline="0" dirty="0" smtClean="0"/>
          </a:p>
          <a:p>
            <a:pPr>
              <a:defRPr/>
            </a:pPr>
            <a:endParaRPr lang="en-US" baseline="0" dirty="0" smtClean="0"/>
          </a:p>
          <a:p>
            <a:pPr>
              <a:defRPr/>
            </a:pPr>
            <a:endParaRPr lang="en-US" baseline="0" dirty="0" smtClean="0"/>
          </a:p>
          <a:p>
            <a:pPr>
              <a:defRPr/>
            </a:pPr>
            <a:endParaRPr lang="en-US" dirty="0"/>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A5851712-6A01-45FB-A8E2-A4F3F5245A53}" type="slidenum">
              <a:rPr lang="en-US" altLang="en-US" smtClean="0">
                <a:latin typeface="Arial" panose="020B0604020202020204" pitchFamily="34" charset="0"/>
              </a:rPr>
              <a:pPr>
                <a:spcBef>
                  <a:spcPct val="0"/>
                </a:spcBef>
              </a:pPr>
              <a:t>22</a:t>
            </a:fld>
            <a:endParaRPr lang="en-US" altLang="en-US" smtClean="0">
              <a:latin typeface="Arial" panose="020B0604020202020204" pitchFamily="34" charset="0"/>
            </a:endParaRPr>
          </a:p>
        </p:txBody>
      </p:sp>
    </p:spTree>
    <p:extLst>
      <p:ext uri="{BB962C8B-B14F-4D97-AF65-F5344CB8AC3E}">
        <p14:creationId xmlns:p14="http://schemas.microsoft.com/office/powerpoint/2010/main" val="12498236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77500" lnSpcReduction="20000"/>
          </a:bodyPr>
          <a:lstStyle/>
          <a:p>
            <a:pPr marL="171450" indent="-171450">
              <a:buFont typeface="Arial" charset="0"/>
              <a:buChar char="•"/>
            </a:pPr>
            <a:r>
              <a:rPr lang="en-US" altLang="en-US" b="1" dirty="0" smtClean="0">
                <a:ea typeface="ＭＳ Ｐゴシック" panose="020B0600070205080204" pitchFamily="34" charset="-128"/>
              </a:rPr>
              <a:t>Almost</a:t>
            </a:r>
            <a:r>
              <a:rPr lang="en-US" altLang="en-US" b="1" baseline="0" dirty="0" smtClean="0">
                <a:ea typeface="ＭＳ Ｐゴシック" panose="020B0600070205080204" pitchFamily="34" charset="-128"/>
              </a:rPr>
              <a:t> all countries did an NCSA, they should have these documents, all of which are also available on our website.</a:t>
            </a:r>
          </a:p>
          <a:p>
            <a:pPr marL="171450" indent="-171450">
              <a:buFont typeface="Arial" charset="0"/>
              <a:buChar char="•"/>
            </a:pPr>
            <a:r>
              <a:rPr lang="en-US" altLang="en-US" b="1" baseline="0" dirty="0" smtClean="0">
                <a:ea typeface="ＭＳ Ｐゴシック" panose="020B0600070205080204" pitchFamily="34" charset="-128"/>
              </a:rPr>
              <a:t>The Agencies UNEP and UNDP put together a publication.</a:t>
            </a:r>
          </a:p>
          <a:p>
            <a:pPr marL="171450" indent="-171450">
              <a:buFont typeface="Arial" charset="0"/>
              <a:buChar char="•"/>
            </a:pPr>
            <a:r>
              <a:rPr lang="en-US" altLang="en-US" b="1" baseline="0" dirty="0" smtClean="0">
                <a:ea typeface="ＭＳ Ｐゴシック" panose="020B0600070205080204" pitchFamily="34" charset="-128"/>
              </a:rPr>
              <a:t>GEF publication with contributions form UNDP and UNEP</a:t>
            </a:r>
          </a:p>
          <a:p>
            <a:pPr marL="0" indent="0">
              <a:buFont typeface="Arial" charset="0"/>
              <a:buNone/>
            </a:pPr>
            <a:endParaRPr lang="en-US" altLang="en-US" dirty="0" smtClean="0">
              <a:ea typeface="ＭＳ Ｐゴシック" panose="020B0600070205080204" pitchFamily="34" charset="-128"/>
            </a:endParaRPr>
          </a:p>
          <a:p>
            <a:pPr marL="0" indent="0">
              <a:buFont typeface="Arial" charset="0"/>
              <a:buNone/>
            </a:pPr>
            <a:endParaRPr lang="en-US" altLang="en-US" dirty="0" smtClean="0">
              <a:ea typeface="ＭＳ Ｐゴシック" panose="020B0600070205080204" pitchFamily="34" charset="-128"/>
            </a:endParaRPr>
          </a:p>
          <a:p>
            <a:pPr marL="0" indent="0">
              <a:buFont typeface="Arial" charset="0"/>
              <a:buNone/>
            </a:pPr>
            <a:r>
              <a:rPr lang="en-US" altLang="en-US" dirty="0" smtClean="0">
                <a:ea typeface="ＭＳ Ｐゴシック" panose="020B0600070205080204" pitchFamily="34" charset="-128"/>
              </a:rPr>
              <a:t>NCSAs</a:t>
            </a:r>
          </a:p>
          <a:p>
            <a:pPr marL="171450" indent="-171450">
              <a:buFont typeface="Arial" charset="0"/>
              <a:buChar char="•"/>
            </a:pPr>
            <a:r>
              <a:rPr lang="en-US" altLang="en-US" dirty="0" smtClean="0">
                <a:ea typeface="ＭＳ Ｐゴシック" panose="020B0600070205080204" pitchFamily="34" charset="-128"/>
              </a:rPr>
              <a:t>The NCSA </a:t>
            </a:r>
            <a:r>
              <a:rPr lang="en-US" altLang="en-US" baseline="0" dirty="0" smtClean="0">
                <a:ea typeface="ＭＳ Ｐゴシック" panose="020B0600070205080204" pitchFamily="34" charset="-128"/>
              </a:rPr>
              <a:t>itself consists in a self-assessment effort conducted by each country at the national level through UNDP </a:t>
            </a:r>
            <a:r>
              <a:rPr lang="en-US" altLang="en-US" dirty="0" smtClean="0">
                <a:ea typeface="ＭＳ Ｐゴシック" panose="020B0600070205080204" pitchFamily="34" charset="-128"/>
              </a:rPr>
              <a:t>in order to </a:t>
            </a:r>
            <a:r>
              <a:rPr lang="en-US" altLang="en-US" baseline="0" dirty="0" smtClean="0">
                <a:ea typeface="ＭＳ Ｐゴシック" panose="020B0600070205080204" pitchFamily="34" charset="-128"/>
              </a:rPr>
              <a:t>determine its own collective</a:t>
            </a:r>
            <a:r>
              <a:rPr lang="en-US" altLang="en-US" dirty="0" smtClean="0">
                <a:ea typeface="ＭＳ Ｐゴシック" panose="020B0600070205080204" pitchFamily="34" charset="-128"/>
              </a:rPr>
              <a:t> abilities to</a:t>
            </a:r>
            <a:r>
              <a:rPr lang="en-US" altLang="en-US" baseline="0" dirty="0" smtClean="0">
                <a:ea typeface="ＭＳ Ｐゴシック" panose="020B0600070205080204" pitchFamily="34" charset="-128"/>
              </a:rPr>
              <a:t> meet requirements from the Environmental Conventions</a:t>
            </a:r>
            <a:r>
              <a:rPr lang="en-US" altLang="en-US" dirty="0" smtClean="0">
                <a:ea typeface="ＭＳ Ｐゴシック" panose="020B0600070205080204" pitchFamily="34" charset="-128"/>
              </a:rPr>
              <a:t>.</a:t>
            </a:r>
          </a:p>
          <a:p>
            <a:pPr marL="171450" indent="-171450">
              <a:buFont typeface="Arial" charset="0"/>
              <a:buChar char="•"/>
            </a:pPr>
            <a:r>
              <a:rPr lang="en-US" altLang="en-US" dirty="0" smtClean="0">
                <a:ea typeface="ＭＳ Ｐゴシック" panose="020B0600070205080204" pitchFamily="34" charset="-128"/>
              </a:rPr>
              <a:t>The idea of conducting</a:t>
            </a:r>
            <a:r>
              <a:rPr lang="en-US" altLang="en-US" baseline="0" dirty="0" smtClean="0">
                <a:ea typeface="ＭＳ Ｐゴシック" panose="020B0600070205080204" pitchFamily="34" charset="-128"/>
              </a:rPr>
              <a:t> NCSAs came in</a:t>
            </a:r>
            <a:r>
              <a:rPr lang="en-US" altLang="en-US" dirty="0" smtClean="0">
                <a:ea typeface="ＭＳ Ｐゴシック" panose="020B0600070205080204" pitchFamily="34" charset="-128"/>
              </a:rPr>
              <a:t> 2003 (still during GEF-3), when the GEF Council, interested to help determining</a:t>
            </a:r>
            <a:r>
              <a:rPr lang="en-US" altLang="en-US" baseline="0" dirty="0" smtClean="0">
                <a:ea typeface="ＭＳ Ｐゴシック" panose="020B0600070205080204" pitchFamily="34" charset="-128"/>
              </a:rPr>
              <a:t> </a:t>
            </a:r>
            <a:r>
              <a:rPr lang="en-US" altLang="en-US" dirty="0" smtClean="0">
                <a:ea typeface="ＭＳ Ｐゴシック" panose="020B0600070205080204" pitchFamily="34" charset="-128"/>
              </a:rPr>
              <a:t>if countries had </a:t>
            </a:r>
            <a:r>
              <a:rPr lang="en-US" altLang="en-US" baseline="0" dirty="0" smtClean="0">
                <a:ea typeface="ＭＳ Ｐゴシック" panose="020B0600070205080204" pitchFamily="34" charset="-128"/>
              </a:rPr>
              <a:t>national </a:t>
            </a:r>
            <a:r>
              <a:rPr lang="en-US" altLang="en-US" dirty="0" smtClean="0">
                <a:ea typeface="ＭＳ Ｐゴシック" panose="020B0600070205080204" pitchFamily="34" charset="-128"/>
              </a:rPr>
              <a:t>capacity to address their priority environmental issues</a:t>
            </a:r>
            <a:r>
              <a:rPr lang="en-US" altLang="en-US" baseline="0" dirty="0" smtClean="0">
                <a:ea typeface="ＭＳ Ｐゴシック" panose="020B0600070205080204" pitchFamily="34" charset="-128"/>
              </a:rPr>
              <a:t>, made available USD 200 thousand for each country to conduct their own NCSAs</a:t>
            </a:r>
            <a:r>
              <a:rPr lang="en-US" altLang="en-US" dirty="0" smtClean="0">
                <a:ea typeface="ＭＳ Ｐゴシック" panose="020B0600070205080204" pitchFamily="34" charset="-128"/>
              </a:rPr>
              <a:t>. </a:t>
            </a:r>
          </a:p>
          <a:p>
            <a:pPr marL="171450" indent="-171450">
              <a:buFont typeface="Arial" charset="0"/>
              <a:buChar char="•"/>
            </a:pPr>
            <a:r>
              <a:rPr lang="en-US" altLang="en-US" dirty="0" smtClean="0">
                <a:ea typeface="ＭＳ Ｐゴシック" panose="020B0600070205080204" pitchFamily="34" charset="-128"/>
              </a:rPr>
              <a:t>In general, the</a:t>
            </a:r>
            <a:r>
              <a:rPr lang="en-US" altLang="en-US" baseline="0" dirty="0" smtClean="0">
                <a:ea typeface="ＭＳ Ｐゴシック" panose="020B0600070205080204" pitchFamily="34" charset="-128"/>
              </a:rPr>
              <a:t> </a:t>
            </a:r>
            <a:r>
              <a:rPr lang="en-US" altLang="en-US" dirty="0" smtClean="0">
                <a:ea typeface="ＭＳ Ｐゴシック" panose="020B0600070205080204" pitchFamily="34" charset="-128"/>
              </a:rPr>
              <a:t>NCSAs</a:t>
            </a:r>
            <a:r>
              <a:rPr lang="en-US" altLang="en-US" baseline="0" dirty="0" smtClean="0">
                <a:ea typeface="ＭＳ Ｐゴシック" panose="020B0600070205080204" pitchFamily="34" charset="-128"/>
              </a:rPr>
              <a:t> assess if countries </a:t>
            </a:r>
            <a:r>
              <a:rPr lang="en-US" altLang="en-US" dirty="0" smtClean="0">
                <a:ea typeface="ＭＳ Ｐゴシック" panose="020B0600070205080204" pitchFamily="34" charset="-128"/>
              </a:rPr>
              <a:t>have 4 types</a:t>
            </a:r>
            <a:r>
              <a:rPr lang="en-US" altLang="en-US" baseline="0" dirty="0" smtClean="0">
                <a:ea typeface="ＭＳ Ｐゴシック" panose="020B0600070205080204" pitchFamily="34" charset="-128"/>
              </a:rPr>
              <a:t> of </a:t>
            </a:r>
            <a:r>
              <a:rPr lang="en-US" altLang="en-US" dirty="0" smtClean="0">
                <a:ea typeface="ＭＳ Ｐゴシック" panose="020B0600070205080204" pitchFamily="34" charset="-128"/>
              </a:rPr>
              <a:t>capacity : </a:t>
            </a:r>
          </a:p>
          <a:p>
            <a:pPr marL="457200" lvl="1" indent="0">
              <a:buFont typeface="Arial" charset="0"/>
              <a:buNone/>
            </a:pPr>
            <a:r>
              <a:rPr lang="en-US" altLang="en-US" dirty="0" smtClean="0">
                <a:ea typeface="ＭＳ Ｐゴシック" panose="020B0600070205080204" pitchFamily="34" charset="-128"/>
              </a:rPr>
              <a:t>1) To manage functions to mobilize information and knowledge; </a:t>
            </a:r>
          </a:p>
          <a:p>
            <a:pPr marL="457200" lvl="1" indent="0">
              <a:buFont typeface="Arial" charset="0"/>
              <a:buNone/>
            </a:pPr>
            <a:r>
              <a:rPr lang="en-US" altLang="en-US" dirty="0" smtClean="0">
                <a:ea typeface="ＭＳ Ｐゴシック" panose="020B0600070205080204" pitchFamily="34" charset="-128"/>
              </a:rPr>
              <a:t>2) to build consultative partnerships among stakeholders in different sectors of the economy; </a:t>
            </a:r>
          </a:p>
          <a:p>
            <a:pPr marL="457200" lvl="1" indent="0">
              <a:buFont typeface="Arial" charset="0"/>
              <a:buNone/>
            </a:pPr>
            <a:r>
              <a:rPr lang="en-US" altLang="en-US" dirty="0" smtClean="0">
                <a:ea typeface="ＭＳ Ｐゴシック" panose="020B0600070205080204" pitchFamily="34" charset="-128"/>
              </a:rPr>
              <a:t>3) to formulate policies, legislation, and programs to implement convention</a:t>
            </a:r>
            <a:r>
              <a:rPr lang="en-US" altLang="en-US" baseline="0" dirty="0" smtClean="0">
                <a:ea typeface="ＭＳ Ｐゴシック" panose="020B0600070205080204" pitchFamily="34" charset="-128"/>
              </a:rPr>
              <a:t> requirements</a:t>
            </a:r>
            <a:r>
              <a:rPr lang="en-US" altLang="en-US" dirty="0" smtClean="0">
                <a:ea typeface="ＭＳ Ｐゴシック" panose="020B0600070205080204" pitchFamily="34" charset="-128"/>
              </a:rPr>
              <a:t>; and </a:t>
            </a:r>
          </a:p>
          <a:p>
            <a:pPr marL="457200" lvl="1" indent="0">
              <a:buFont typeface="Arial" charset="0"/>
              <a:buNone/>
            </a:pPr>
            <a:r>
              <a:rPr lang="en-US" altLang="en-US" dirty="0" smtClean="0">
                <a:ea typeface="ＭＳ Ｐゴシック" panose="020B0600070205080204" pitchFamily="34" charset="-128"/>
              </a:rPr>
              <a:t>4) to monitor, evaluate, and learn from</a:t>
            </a:r>
            <a:r>
              <a:rPr lang="en-US" altLang="en-US" baseline="0" dirty="0" smtClean="0">
                <a:ea typeface="ＭＳ Ｐゴシック" panose="020B0600070205080204" pitchFamily="34" charset="-128"/>
              </a:rPr>
              <a:t> all these activities</a:t>
            </a:r>
            <a:r>
              <a:rPr lang="en-US" altLang="en-US" dirty="0" smtClean="0">
                <a:ea typeface="ＭＳ Ｐゴシック" panose="020B0600070205080204" pitchFamily="34" charset="-128"/>
              </a:rPr>
              <a:t>. </a:t>
            </a:r>
            <a:r>
              <a:rPr lang="en-US" altLang="en-US" baseline="0" dirty="0" smtClean="0">
                <a:ea typeface="ＭＳ Ｐゴシック" panose="020B0600070205080204" pitchFamily="34" charset="-128"/>
              </a:rPr>
              <a:t> </a:t>
            </a:r>
          </a:p>
          <a:p>
            <a:pPr marL="171450" indent="-171450">
              <a:buFont typeface="Arial" charset="0"/>
              <a:buChar char="•"/>
            </a:pPr>
            <a:r>
              <a:rPr lang="en-US" altLang="en-US" b="0" u="none" dirty="0" smtClean="0">
                <a:solidFill>
                  <a:srgbClr val="FF0000"/>
                </a:solidFill>
                <a:ea typeface="ＭＳ Ｐゴシック" panose="020B0600070205080204" pitchFamily="34" charset="-128"/>
              </a:rPr>
              <a:t>As a result of most NCSAs,</a:t>
            </a:r>
            <a:r>
              <a:rPr lang="en-US" altLang="en-US" b="0" u="none" baseline="0" dirty="0" smtClean="0">
                <a:solidFill>
                  <a:srgbClr val="FF0000"/>
                </a:solidFill>
                <a:ea typeface="ＭＳ Ｐゴシック" panose="020B0600070205080204" pitchFamily="34" charset="-128"/>
              </a:rPr>
              <a:t> t</a:t>
            </a:r>
            <a:r>
              <a:rPr lang="en-US" altLang="en-US" b="0" u="none" dirty="0" smtClean="0">
                <a:solidFill>
                  <a:srgbClr val="FF0000"/>
                </a:solidFill>
                <a:ea typeface="ＭＳ Ｐゴシック" panose="020B0600070205080204" pitchFamily="34" charset="-128"/>
              </a:rPr>
              <a:t>he outputs identified were basically immense needs for capacity building </a:t>
            </a:r>
            <a:r>
              <a:rPr lang="en-US" altLang="en-US" b="0" u="none" dirty="0" smtClean="0">
                <a:ea typeface="ＭＳ Ｐゴシック" panose="020B0600070205080204" pitchFamily="34" charset="-128"/>
              </a:rPr>
              <a:t>at</a:t>
            </a:r>
            <a:r>
              <a:rPr lang="en-US" altLang="en-US" dirty="0" smtClean="0">
                <a:ea typeface="ＭＳ Ｐゴシック" panose="020B0600070205080204" pitchFamily="34" charset="-128"/>
              </a:rPr>
              <a:t> the individual, institutional, regulatory,</a:t>
            </a:r>
            <a:r>
              <a:rPr lang="en-US" altLang="en-US" baseline="0" dirty="0" smtClean="0">
                <a:ea typeface="ＭＳ Ｐゴシック" panose="020B0600070205080204" pitchFamily="34" charset="-128"/>
              </a:rPr>
              <a:t> </a:t>
            </a:r>
            <a:r>
              <a:rPr lang="en-US" altLang="en-US" dirty="0" smtClean="0">
                <a:ea typeface="ＭＳ Ｐゴシック" panose="020B0600070205080204" pitchFamily="34" charset="-128"/>
              </a:rPr>
              <a:t>and systemic levels. </a:t>
            </a:r>
          </a:p>
          <a:p>
            <a:pPr marL="171450" indent="-171450">
              <a:buFont typeface="Arial" charset="0"/>
              <a:buChar char="•"/>
            </a:pPr>
            <a:r>
              <a:rPr lang="en-US" altLang="en-US" dirty="0" smtClean="0">
                <a:ea typeface="ＭＳ Ｐゴシック" panose="020B0600070205080204" pitchFamily="34" charset="-128"/>
              </a:rPr>
              <a:t>The results</a:t>
            </a:r>
            <a:r>
              <a:rPr lang="en-US" altLang="en-US" baseline="0" dirty="0" smtClean="0">
                <a:ea typeface="ＭＳ Ｐゴシック" panose="020B0600070205080204" pitchFamily="34" charset="-128"/>
              </a:rPr>
              <a:t> and lessons learned from these NCSAs were compiled in a publication by UNDP and UNEP which is available on our website (cover is on screen). </a:t>
            </a:r>
          </a:p>
          <a:p>
            <a:pPr marL="171450" indent="-171450">
              <a:buFont typeface="Arial" charset="0"/>
              <a:buChar char="•"/>
            </a:pPr>
            <a:r>
              <a:rPr lang="en-US" altLang="en-US" baseline="0" dirty="0" smtClean="0">
                <a:ea typeface="ＭＳ Ｐゴシック" panose="020B0600070205080204" pitchFamily="34" charset="-128"/>
              </a:rPr>
              <a:t>Also, y</a:t>
            </a:r>
            <a:r>
              <a:rPr lang="en-US" altLang="en-US" dirty="0" smtClean="0">
                <a:ea typeface="ＭＳ Ｐゴシック" panose="020B0600070205080204" pitchFamily="34" charset="-128"/>
              </a:rPr>
              <a:t>ou can all access the NCSA of your respective countries</a:t>
            </a:r>
            <a:r>
              <a:rPr lang="en-US" altLang="en-US" baseline="0" dirty="0" smtClean="0">
                <a:ea typeface="ＭＳ Ｐゴシック" panose="020B0600070205080204" pitchFamily="34" charset="-128"/>
              </a:rPr>
              <a:t> on the GEF website’s home page, at the bottom’s quick link to NCSAs</a:t>
            </a:r>
            <a:r>
              <a:rPr lang="en-US" altLang="en-US" dirty="0" smtClean="0">
                <a:ea typeface="ＭＳ Ｐゴシック" panose="020B0600070205080204" pitchFamily="34" charset="-128"/>
              </a:rPr>
              <a:t>.</a:t>
            </a:r>
          </a:p>
          <a:p>
            <a:pPr marL="0" indent="0">
              <a:buFont typeface="Arial" charset="0"/>
              <a:buNone/>
            </a:pPr>
            <a:endParaRPr lang="en-US" altLang="en-US" dirty="0" smtClean="0">
              <a:ea typeface="ＭＳ Ｐゴシック" panose="020B0600070205080204" pitchFamily="34" charset="-128"/>
            </a:endParaRPr>
          </a:p>
          <a:p>
            <a:r>
              <a:rPr lang="en-US" altLang="en-US" dirty="0" smtClean="0">
                <a:ea typeface="ＭＳ Ｐゴシック" panose="020B0600070205080204" pitchFamily="34" charset="-128"/>
              </a:rPr>
              <a:t>Also FYI, the Current Status of NCSAs is:</a:t>
            </a:r>
          </a:p>
          <a:p>
            <a:pPr marL="171450" indent="-171450">
              <a:buFont typeface="Arial" charset="0"/>
              <a:buChar char="•"/>
            </a:pPr>
            <a:r>
              <a:rPr lang="en-US" altLang="en-US" dirty="0" smtClean="0">
                <a:ea typeface="ＭＳ Ｐゴシック" panose="020B0600070205080204" pitchFamily="34" charset="-128"/>
              </a:rPr>
              <a:t>Out of</a:t>
            </a:r>
            <a:r>
              <a:rPr lang="en-US" altLang="en-US" baseline="0" dirty="0" smtClean="0">
                <a:ea typeface="ＭＳ Ｐゴシック" panose="020B0600070205080204" pitchFamily="34" charset="-128"/>
              </a:rPr>
              <a:t> the 183 GEF member countries;</a:t>
            </a:r>
            <a:endParaRPr lang="en-US" altLang="en-US" dirty="0" smtClean="0">
              <a:ea typeface="ＭＳ Ｐゴシック" panose="020B0600070205080204" pitchFamily="34" charset="-128"/>
            </a:endParaRPr>
          </a:p>
          <a:p>
            <a:pPr marL="171450" indent="-171450">
              <a:buFont typeface="Arial" charset="0"/>
              <a:buChar char="•"/>
            </a:pPr>
            <a:r>
              <a:rPr lang="en-US" altLang="en-US" dirty="0" smtClean="0">
                <a:ea typeface="ＭＳ Ｐゴシック" panose="020B0600070205080204" pitchFamily="34" charset="-128"/>
              </a:rPr>
              <a:t>166 are eligible</a:t>
            </a:r>
            <a:r>
              <a:rPr lang="en-US" altLang="en-US" baseline="0" dirty="0" smtClean="0">
                <a:ea typeface="ＭＳ Ｐゴシック" panose="020B0600070205080204" pitchFamily="34" charset="-128"/>
              </a:rPr>
              <a:t> to receive GEF funding to conduct an NCSA</a:t>
            </a:r>
          </a:p>
          <a:p>
            <a:pPr marL="171450" indent="-171450">
              <a:buFont typeface="Arial" charset="0"/>
              <a:buChar char="•"/>
            </a:pPr>
            <a:r>
              <a:rPr lang="en-US" altLang="en-US" baseline="0" dirty="0" smtClean="0">
                <a:ea typeface="ＭＳ Ｐゴシック" panose="020B0600070205080204" pitchFamily="34" charset="-128"/>
              </a:rPr>
              <a:t>153 have </a:t>
            </a:r>
            <a:r>
              <a:rPr lang="en-US" altLang="en-US" dirty="0" smtClean="0">
                <a:ea typeface="ＭＳ Ｐゴシック" panose="020B0600070205080204" pitchFamily="34" charset="-128"/>
              </a:rPr>
              <a:t>already received these</a:t>
            </a:r>
            <a:r>
              <a:rPr lang="en-US" altLang="en-US" baseline="0" dirty="0" smtClean="0">
                <a:ea typeface="ＭＳ Ｐゴシック" panose="020B0600070205080204" pitchFamily="34" charset="-128"/>
              </a:rPr>
              <a:t> </a:t>
            </a:r>
            <a:r>
              <a:rPr lang="en-US" altLang="en-US" dirty="0" smtClean="0">
                <a:ea typeface="ＭＳ Ｐゴシック" panose="020B0600070205080204" pitchFamily="34" charset="-128"/>
              </a:rPr>
              <a:t>funds</a:t>
            </a:r>
          </a:p>
          <a:p>
            <a:pPr marL="171450" indent="-171450">
              <a:buFont typeface="Arial" charset="0"/>
              <a:buChar char="•"/>
            </a:pPr>
            <a:r>
              <a:rPr lang="en-US" altLang="en-US" dirty="0" smtClean="0">
                <a:ea typeface="ＭＳ Ｐゴシック" panose="020B0600070205080204" pitchFamily="34" charset="-128"/>
              </a:rPr>
              <a:t>133 have already completed</a:t>
            </a:r>
            <a:r>
              <a:rPr lang="en-US" altLang="en-US" baseline="0" dirty="0" smtClean="0">
                <a:ea typeface="ＭＳ Ｐゴシック" panose="020B0600070205080204" pitchFamily="34" charset="-128"/>
              </a:rPr>
              <a:t> </a:t>
            </a:r>
            <a:r>
              <a:rPr lang="en-US" altLang="en-US" dirty="0" smtClean="0">
                <a:ea typeface="ＭＳ Ｐゴシック" panose="020B0600070205080204" pitchFamily="34" charset="-128"/>
              </a:rPr>
              <a:t>their NCSAs</a:t>
            </a:r>
          </a:p>
          <a:p>
            <a:pPr marL="171450" indent="-171450">
              <a:buFont typeface="Arial" charset="0"/>
              <a:buChar char="•"/>
            </a:pPr>
            <a:r>
              <a:rPr lang="en-US" altLang="en-US" dirty="0" smtClean="0">
                <a:ea typeface="ＭＳ Ｐゴシック" panose="020B0600070205080204" pitchFamily="34" charset="-128"/>
              </a:rPr>
              <a:t>4 are still drafting the final report</a:t>
            </a:r>
          </a:p>
          <a:p>
            <a:pPr marL="171450" indent="-171450">
              <a:buFont typeface="Arial" charset="0"/>
              <a:buChar char="•"/>
            </a:pPr>
            <a:r>
              <a:rPr lang="en-US" altLang="en-US" dirty="0" smtClean="0">
                <a:ea typeface="ＭＳ Ｐゴシック" panose="020B0600070205080204" pitchFamily="34" charset="-128"/>
              </a:rPr>
              <a:t>8</a:t>
            </a:r>
            <a:r>
              <a:rPr lang="en-US" altLang="en-US" baseline="0" dirty="0" smtClean="0">
                <a:ea typeface="ＭＳ Ｐゴシック" panose="020B0600070205080204" pitchFamily="34" charset="-128"/>
              </a:rPr>
              <a:t> </a:t>
            </a:r>
            <a:r>
              <a:rPr lang="en-US" altLang="en-US" dirty="0" smtClean="0">
                <a:ea typeface="ＭＳ Ｐゴシック" panose="020B0600070205080204" pitchFamily="34" charset="-128"/>
              </a:rPr>
              <a:t>are still in the process of implementing</a:t>
            </a:r>
            <a:r>
              <a:rPr lang="en-US" altLang="en-US" baseline="0" dirty="0" smtClean="0">
                <a:ea typeface="ＭＳ Ｐゴシック" panose="020B0600070205080204" pitchFamily="34" charset="-128"/>
              </a:rPr>
              <a:t> the NCSA</a:t>
            </a:r>
          </a:p>
          <a:p>
            <a:pPr marL="171450" indent="-171450">
              <a:buFont typeface="Arial" charset="0"/>
              <a:buChar char="•"/>
            </a:pPr>
            <a:r>
              <a:rPr lang="en-US" altLang="en-US" baseline="0" dirty="0" smtClean="0">
                <a:ea typeface="ＭＳ Ｐゴシック" panose="020B0600070205080204" pitchFamily="34" charset="-128"/>
              </a:rPr>
              <a:t>7 </a:t>
            </a:r>
            <a:r>
              <a:rPr lang="en-US" altLang="en-US" dirty="0" smtClean="0">
                <a:ea typeface="ＭＳ Ｐゴシック" panose="020B0600070205080204" pitchFamily="34" charset="-128"/>
              </a:rPr>
              <a:t>had their NCSAs</a:t>
            </a:r>
            <a:r>
              <a:rPr lang="en-US" altLang="en-US" baseline="0" dirty="0" smtClean="0">
                <a:ea typeface="ＭＳ Ｐゴシック" panose="020B0600070205080204" pitchFamily="34" charset="-128"/>
              </a:rPr>
              <a:t> </a:t>
            </a:r>
            <a:r>
              <a:rPr lang="en-US" altLang="en-US" dirty="0" smtClean="0">
                <a:ea typeface="ＭＳ Ｐゴシック" panose="020B0600070205080204" pitchFamily="34" charset="-128"/>
              </a:rPr>
              <a:t>cancelled. </a:t>
            </a:r>
          </a:p>
          <a:p>
            <a:pPr marL="171450" indent="-171450">
              <a:buFont typeface="Arial" charset="0"/>
              <a:buChar char="•"/>
            </a:pPr>
            <a:endParaRPr lang="en-US" altLang="en-US" dirty="0" smtClean="0">
              <a:ea typeface="ＭＳ Ｐゴシック" panose="020B0600070205080204" pitchFamily="34" charset="-128"/>
            </a:endParaRPr>
          </a:p>
          <a:p>
            <a:pPr marL="171450" indent="-171450">
              <a:buFont typeface="Arial" charset="0"/>
              <a:buChar char="•"/>
            </a:pPr>
            <a:endParaRPr lang="en-US" altLang="en-US" baseline="0" dirty="0" smtClean="0">
              <a:ea typeface="ＭＳ Ｐゴシック" panose="020B0600070205080204" pitchFamily="34" charset="-128"/>
            </a:endParaRPr>
          </a:p>
          <a:p>
            <a:pPr marL="171450" indent="-171450">
              <a:buFont typeface="Arial" charset="0"/>
              <a:buChar char="•"/>
            </a:pPr>
            <a:endParaRPr lang="en-US" altLang="en-US" dirty="0" smtClean="0">
              <a:ea typeface="ＭＳ Ｐゴシック" panose="020B0600070205080204" pitchFamily="34" charset="-128"/>
            </a:endParaRPr>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C056858-533E-45C0-B1C1-4A94B299B23F}" type="slidenum">
              <a:rPr lang="en-US" altLang="en-US" smtClean="0">
                <a:latin typeface="Arial" panose="020B0604020202020204" pitchFamily="34" charset="0"/>
              </a:rPr>
              <a:pPr>
                <a:spcBef>
                  <a:spcPct val="0"/>
                </a:spcBef>
              </a:pPr>
              <a:t>23</a:t>
            </a:fld>
            <a:endParaRPr lang="en-US" altLang="en-US" smtClean="0">
              <a:latin typeface="Arial" panose="020B0604020202020204" pitchFamily="34" charset="0"/>
            </a:endParaRPr>
          </a:p>
        </p:txBody>
      </p:sp>
    </p:spTree>
    <p:extLst>
      <p:ext uri="{BB962C8B-B14F-4D97-AF65-F5344CB8AC3E}">
        <p14:creationId xmlns:p14="http://schemas.microsoft.com/office/powerpoint/2010/main" val="728773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25000" lnSpcReduction="20000"/>
          </a:bodyPr>
          <a:lstStyle/>
          <a:p>
            <a:pPr marL="171450" indent="-171450">
              <a:lnSpc>
                <a:spcPts val="2875"/>
              </a:lnSpc>
              <a:buFont typeface="Arial" charset="0"/>
              <a:buChar char="•"/>
            </a:pPr>
            <a:r>
              <a:rPr lang="en-US" altLang="en-US" b="1" dirty="0" smtClean="0"/>
              <a:t>As a follow-on</a:t>
            </a:r>
            <a:r>
              <a:rPr lang="en-US" altLang="en-US" b="1" baseline="0" dirty="0" smtClean="0"/>
              <a:t> to NCSAs, having identified limitations, CB2s were so called (considering NCSAs as CB1) </a:t>
            </a:r>
          </a:p>
          <a:p>
            <a:pPr marL="171450" indent="-171450">
              <a:lnSpc>
                <a:spcPts val="2875"/>
              </a:lnSpc>
              <a:buFont typeface="Arial" charset="0"/>
              <a:buChar char="•"/>
            </a:pPr>
            <a:r>
              <a:rPr lang="en-US" altLang="en-US" b="1" baseline="0" dirty="0" smtClean="0"/>
              <a:t>They derived directly from NCSAs and they were meant address the gaps identified in NCSAs.</a:t>
            </a:r>
            <a:endParaRPr lang="en-US" altLang="en-US" b="1" dirty="0" smtClean="0"/>
          </a:p>
          <a:p>
            <a:pPr>
              <a:lnSpc>
                <a:spcPts val="2875"/>
              </a:lnSpc>
              <a:buFontTx/>
              <a:buNone/>
            </a:pPr>
            <a:endParaRPr lang="en-US" altLang="en-US" dirty="0" smtClean="0"/>
          </a:p>
          <a:p>
            <a:pPr>
              <a:lnSpc>
                <a:spcPts val="2875"/>
              </a:lnSpc>
              <a:buFontTx/>
              <a:buNone/>
            </a:pPr>
            <a:endParaRPr lang="en-US" altLang="en-US" dirty="0" smtClean="0"/>
          </a:p>
          <a:p>
            <a:pPr>
              <a:lnSpc>
                <a:spcPts val="2875"/>
              </a:lnSpc>
              <a:buFontTx/>
              <a:buNone/>
            </a:pPr>
            <a:r>
              <a:rPr lang="en-US" altLang="en-US" dirty="0" smtClean="0"/>
              <a:t>CB2 Portfolio</a:t>
            </a:r>
          </a:p>
          <a:p>
            <a:pPr marL="171450" indent="-171450">
              <a:lnSpc>
                <a:spcPts val="2875"/>
              </a:lnSpc>
              <a:buFont typeface="Arial" charset="0"/>
              <a:buChar char="•"/>
            </a:pPr>
            <a:r>
              <a:rPr lang="en-US" altLang="en-US" dirty="0" smtClean="0"/>
              <a:t>Based on the results of the NCSAs, the GEF has funded during</a:t>
            </a:r>
            <a:r>
              <a:rPr lang="en-US" altLang="en-US" baseline="0" dirty="0" smtClean="0"/>
              <a:t> GEF-4 </a:t>
            </a:r>
            <a:r>
              <a:rPr lang="en-US" altLang="en-US" dirty="0" smtClean="0"/>
              <a:t>implementation</a:t>
            </a:r>
            <a:r>
              <a:rPr lang="en-US" altLang="en-US" baseline="0" dirty="0" smtClean="0"/>
              <a:t> of CB2 projects </a:t>
            </a:r>
            <a:r>
              <a:rPr lang="en-US" altLang="en-US" dirty="0" smtClean="0"/>
              <a:t>(as are called the MSPs</a:t>
            </a:r>
            <a:r>
              <a:rPr lang="en-US" altLang="en-US" baseline="0" dirty="0" smtClean="0"/>
              <a:t> on CCCD) and has proven to be </a:t>
            </a:r>
            <a:r>
              <a:rPr lang="en-US" altLang="en-US" dirty="0" smtClean="0"/>
              <a:t>very relevant to address capacity gaps in GEF recipient countries.</a:t>
            </a:r>
          </a:p>
          <a:p>
            <a:pPr marL="171450" indent="-171450">
              <a:lnSpc>
                <a:spcPts val="2875"/>
              </a:lnSpc>
              <a:buFont typeface="Arial" charset="0"/>
              <a:buChar char="•"/>
            </a:pPr>
            <a:r>
              <a:rPr lang="en-US" altLang="en-US" baseline="0" dirty="0" smtClean="0"/>
              <a:t>GEF-4 MSPs to address gaps that were identified in NCSAs.</a:t>
            </a:r>
            <a:endParaRPr lang="en-US" altLang="en-US" dirty="0" smtClean="0"/>
          </a:p>
          <a:p>
            <a:pPr marL="171450" indent="-171450">
              <a:lnSpc>
                <a:spcPts val="2875"/>
              </a:lnSpc>
              <a:buFont typeface="Arial" charset="0"/>
              <a:buChar char="•"/>
            </a:pPr>
            <a:r>
              <a:rPr lang="en-US" altLang="en-US" baseline="0" dirty="0" smtClean="0"/>
              <a:t>As a result of the CB2 portfolio implementation, p</a:t>
            </a:r>
            <a:r>
              <a:rPr lang="en-US" altLang="en-US" dirty="0" smtClean="0"/>
              <a:t>rojects have managed</a:t>
            </a:r>
            <a:r>
              <a:rPr lang="en-US" altLang="en-US" baseline="0" dirty="0" smtClean="0"/>
              <a:t> to</a:t>
            </a:r>
            <a:r>
              <a:rPr lang="en-US" altLang="en-US" dirty="0" smtClean="0"/>
              <a:t>: </a:t>
            </a:r>
          </a:p>
          <a:p>
            <a:pPr marL="457200" lvl="1" indent="0">
              <a:lnSpc>
                <a:spcPts val="2875"/>
              </a:lnSpc>
              <a:buFont typeface="Arial" charset="0"/>
              <a:buNone/>
            </a:pPr>
            <a:r>
              <a:rPr lang="en-US" altLang="en-US" dirty="0" smtClean="0"/>
              <a:t>1) Strengthen multi-</a:t>
            </a:r>
            <a:r>
              <a:rPr lang="en-US" altLang="en-US" dirty="0" err="1" smtClean="0"/>
              <a:t>sectoral</a:t>
            </a:r>
            <a:r>
              <a:rPr lang="en-US" altLang="en-US" dirty="0" smtClean="0"/>
              <a:t> implementation processes,</a:t>
            </a:r>
            <a:r>
              <a:rPr lang="en-US" altLang="en-US" baseline="0" dirty="0" smtClean="0"/>
              <a:t> through increased institutional coordination and cooperation</a:t>
            </a:r>
            <a:r>
              <a:rPr lang="en-US" altLang="en-US" dirty="0" smtClean="0"/>
              <a:t>;</a:t>
            </a:r>
          </a:p>
          <a:p>
            <a:pPr marL="457200" lvl="1" indent="0">
              <a:lnSpc>
                <a:spcPts val="2875"/>
              </a:lnSpc>
              <a:buFont typeface="Arial" charset="0"/>
              <a:buNone/>
            </a:pPr>
            <a:r>
              <a:rPr lang="en-US" altLang="en-US" dirty="0" smtClean="0"/>
              <a:t>2) Promote policy and legislation harmonization; </a:t>
            </a:r>
          </a:p>
          <a:p>
            <a:pPr marL="457200" lvl="1" indent="0">
              <a:lnSpc>
                <a:spcPts val="2875"/>
              </a:lnSpc>
              <a:buFont typeface="Arial" charset="0"/>
              <a:buNone/>
            </a:pPr>
            <a:r>
              <a:rPr lang="en-US" altLang="en-US" dirty="0" smtClean="0"/>
              <a:t>4) Mainstream global environmental issues into national strategies and programs, thereby also meeting obligations before International</a:t>
            </a:r>
            <a:r>
              <a:rPr lang="en-US" altLang="en-US" baseline="0" dirty="0" smtClean="0"/>
              <a:t> Environmental </a:t>
            </a:r>
            <a:r>
              <a:rPr lang="en-US" altLang="en-US" dirty="0" smtClean="0"/>
              <a:t>Conventions.</a:t>
            </a:r>
            <a:endParaRPr lang="en-US" altLang="en-US" baseline="0" dirty="0" smtClean="0"/>
          </a:p>
          <a:p>
            <a:pPr marL="171450" indent="-171450">
              <a:lnSpc>
                <a:spcPts val="2875"/>
              </a:lnSpc>
              <a:buFont typeface="Arial" charset="0"/>
              <a:buChar char="•"/>
            </a:pPr>
            <a:r>
              <a:rPr lang="en-US" altLang="en-US" baseline="0" dirty="0" smtClean="0"/>
              <a:t>The CB2 projects have managed to address these gaps by promoting </a:t>
            </a:r>
            <a:r>
              <a:rPr lang="en-US" altLang="en-US" dirty="0" smtClean="0"/>
              <a:t>a holistic approach, clearly cross-cutting across foca</a:t>
            </a:r>
            <a:r>
              <a:rPr lang="en-US" altLang="en-US" baseline="0" dirty="0" smtClean="0"/>
              <a:t>l areas</a:t>
            </a:r>
            <a:r>
              <a:rPr lang="en-US" altLang="en-US" dirty="0" smtClean="0"/>
              <a:t>, to develop the required capacities,</a:t>
            </a:r>
            <a:r>
              <a:rPr lang="en-US" altLang="en-US" baseline="0" dirty="0" smtClean="0"/>
              <a:t> helping to clarify</a:t>
            </a:r>
            <a:r>
              <a:rPr lang="en-US" altLang="en-US" dirty="0" smtClean="0"/>
              <a:t> existing bottlenecks</a:t>
            </a:r>
            <a:r>
              <a:rPr lang="en-US" altLang="en-US" baseline="0" dirty="0" smtClean="0"/>
              <a:t> and</a:t>
            </a:r>
            <a:r>
              <a:rPr lang="en-US" altLang="en-US" dirty="0" smtClean="0"/>
              <a:t> lack of skills.</a:t>
            </a:r>
          </a:p>
          <a:p>
            <a:pPr marL="171450" indent="-171450">
              <a:lnSpc>
                <a:spcPts val="2875"/>
              </a:lnSpc>
              <a:buFont typeface="Arial" charset="0"/>
              <a:buChar char="•"/>
            </a:pPr>
            <a:endParaRPr lang="en-US" altLang="en-US" dirty="0" smtClean="0"/>
          </a:p>
          <a:p>
            <a:pPr marL="171450" indent="-171450">
              <a:lnSpc>
                <a:spcPts val="2875"/>
              </a:lnSpc>
              <a:buFont typeface="Arial" charset="0"/>
              <a:buChar char="•"/>
            </a:pPr>
            <a:endParaRPr lang="en-US" altLang="en-US" dirty="0"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62906E09-9211-4E11-B62A-7AF935750757}" type="slidenum">
              <a:rPr lang="en-US" altLang="en-US" smtClean="0">
                <a:latin typeface="Arial" panose="020B0604020202020204" pitchFamily="34" charset="0"/>
              </a:rPr>
              <a:pPr>
                <a:spcBef>
                  <a:spcPct val="0"/>
                </a:spcBef>
              </a:pPr>
              <a:t>24</a:t>
            </a:fld>
            <a:endParaRPr lang="en-US" altLang="en-US" smtClean="0">
              <a:latin typeface="Arial" panose="020B0604020202020204" pitchFamily="34" charset="0"/>
            </a:endParaRPr>
          </a:p>
        </p:txBody>
      </p:sp>
    </p:spTree>
    <p:extLst>
      <p:ext uri="{BB962C8B-B14F-4D97-AF65-F5344CB8AC3E}">
        <p14:creationId xmlns:p14="http://schemas.microsoft.com/office/powerpoint/2010/main" val="598866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 typeface="Arial" charset="0"/>
              <a:buNone/>
              <a:tabLst/>
              <a:defRPr/>
            </a:pPr>
            <a:r>
              <a:rPr lang="en-US" b="1" baseline="0" dirty="0" smtClean="0"/>
              <a:t>Regarding disbursement of these 34 Million:</a:t>
            </a:r>
          </a:p>
          <a:p>
            <a:pPr marL="171450" marR="0" indent="-171450" algn="l" defTabSz="914400" rtl="0" eaLnBrk="0" fontAlgn="base" latinLnBrk="0" hangingPunct="0">
              <a:lnSpc>
                <a:spcPct val="100000"/>
              </a:lnSpc>
              <a:spcBef>
                <a:spcPct val="30000"/>
              </a:spcBef>
              <a:spcAft>
                <a:spcPct val="0"/>
              </a:spcAft>
              <a:buClrTx/>
              <a:buSzTx/>
              <a:buFont typeface="Arial" charset="0"/>
              <a:buChar char="•"/>
              <a:tabLst/>
              <a:defRPr/>
            </a:pPr>
            <a:r>
              <a:rPr lang="en-US" b="1" baseline="0" dirty="0" smtClean="0"/>
              <a:t>First, check if countries have conducted NCSAs. If yes, look at NCSAs and see if they need to be updated – it could have been 10 years ago.</a:t>
            </a:r>
          </a:p>
          <a:p>
            <a:pPr marL="171450" marR="0" indent="-171450" algn="l" defTabSz="914400" rtl="0" eaLnBrk="0" fontAlgn="base" latinLnBrk="0" hangingPunct="0">
              <a:lnSpc>
                <a:spcPct val="100000"/>
              </a:lnSpc>
              <a:spcBef>
                <a:spcPct val="30000"/>
              </a:spcBef>
              <a:spcAft>
                <a:spcPct val="0"/>
              </a:spcAft>
              <a:buClrTx/>
              <a:buSzTx/>
              <a:buFont typeface="Arial" charset="0"/>
              <a:buChar char="•"/>
              <a:tabLst/>
              <a:defRPr/>
            </a:pPr>
            <a:r>
              <a:rPr lang="en-US" b="1" baseline="0" dirty="0" smtClean="0"/>
              <a:t>Second, check if CB2 projects were done. If not, it is still possible to be done at GEF6 – CB2 projects are expected to be around USD 500 K, you have got to be really focused. </a:t>
            </a:r>
          </a:p>
          <a:p>
            <a:pPr marL="171450" marR="0" indent="-171450" algn="l" defTabSz="914400" rtl="0" eaLnBrk="0" fontAlgn="base" latinLnBrk="0" hangingPunct="0">
              <a:lnSpc>
                <a:spcPct val="100000"/>
              </a:lnSpc>
              <a:spcBef>
                <a:spcPct val="30000"/>
              </a:spcBef>
              <a:spcAft>
                <a:spcPct val="0"/>
              </a:spcAft>
              <a:buClrTx/>
              <a:buSzTx/>
              <a:buFont typeface="Arial" charset="0"/>
              <a:buChar char="•"/>
              <a:tabLst/>
              <a:defRPr/>
            </a:pPr>
            <a:r>
              <a:rPr lang="en-US" b="1" baseline="0" dirty="0" smtClean="0"/>
              <a:t>If both were already done, then the country really needs to come up with a good justification for a CCCD project.</a:t>
            </a:r>
          </a:p>
          <a:p>
            <a:pPr marL="171450" marR="0" indent="-171450" algn="l" defTabSz="914400" rtl="0" eaLnBrk="0" fontAlgn="base" latinLnBrk="0" hangingPunct="0">
              <a:lnSpc>
                <a:spcPct val="100000"/>
              </a:lnSpc>
              <a:spcBef>
                <a:spcPct val="30000"/>
              </a:spcBef>
              <a:spcAft>
                <a:spcPct val="0"/>
              </a:spcAft>
              <a:buClrTx/>
              <a:buSzTx/>
              <a:buFont typeface="Arial" charset="0"/>
              <a:buChar char="•"/>
              <a:tabLst/>
              <a:defRPr/>
            </a:pPr>
            <a:endParaRPr lang="en-US" baseline="0" dirty="0" smtClean="0">
              <a:solidFill>
                <a:schemeClr val="tx1">
                  <a:lumMod val="65000"/>
                  <a:lumOff val="35000"/>
                </a:schemeClr>
              </a:solidFill>
            </a:endParaRPr>
          </a:p>
          <a:p>
            <a:pPr marL="171450" marR="0" indent="-171450" algn="l" defTabSz="914400" rtl="0" eaLnBrk="0" fontAlgn="base" latinLnBrk="0" hangingPunct="0">
              <a:lnSpc>
                <a:spcPct val="100000"/>
              </a:lnSpc>
              <a:spcBef>
                <a:spcPct val="30000"/>
              </a:spcBef>
              <a:spcAft>
                <a:spcPct val="0"/>
              </a:spcAft>
              <a:buClrTx/>
              <a:buSzTx/>
              <a:buFont typeface="Arial" charset="0"/>
              <a:buChar char="•"/>
              <a:tabLst/>
              <a:defRPr/>
            </a:pPr>
            <a:endParaRPr lang="en-US" baseline="0" dirty="0" smtClean="0">
              <a:solidFill>
                <a:schemeClr val="tx1">
                  <a:lumMod val="65000"/>
                  <a:lumOff val="35000"/>
                </a:schemeClr>
              </a:solidFill>
            </a:endParaRPr>
          </a:p>
          <a:p>
            <a:pPr marL="171450" marR="0" indent="-171450" algn="l" defTabSz="914400" rtl="0" eaLnBrk="0" fontAlgn="base" latinLnBrk="0" hangingPunct="0">
              <a:lnSpc>
                <a:spcPct val="100000"/>
              </a:lnSpc>
              <a:spcBef>
                <a:spcPct val="30000"/>
              </a:spcBef>
              <a:spcAft>
                <a:spcPct val="0"/>
              </a:spcAft>
              <a:buClrTx/>
              <a:buSzTx/>
              <a:buFont typeface="Arial" charset="0"/>
              <a:buChar char="•"/>
              <a:tabLst/>
              <a:defRPr/>
            </a:pPr>
            <a:r>
              <a:rPr lang="en-US" baseline="0" dirty="0" smtClean="0">
                <a:solidFill>
                  <a:schemeClr val="tx1">
                    <a:lumMod val="65000"/>
                    <a:lumOff val="35000"/>
                  </a:schemeClr>
                </a:solidFill>
              </a:rPr>
              <a:t>Therefore, for GEF-6, we would like to encourage countries in this region to make use of this opportunity to strengthen capacities for meeting your national commitments with the International Environmental Conventions and other </a:t>
            </a:r>
            <a:r>
              <a:rPr lang="en-US" baseline="0" dirty="0" err="1" smtClean="0">
                <a:solidFill>
                  <a:schemeClr val="tx1">
                    <a:lumMod val="65000"/>
                    <a:lumOff val="35000"/>
                  </a:schemeClr>
                </a:solidFill>
              </a:rPr>
              <a:t>MEAs.</a:t>
            </a:r>
            <a:r>
              <a:rPr lang="en-US" baseline="0" dirty="0" smtClean="0">
                <a:solidFill>
                  <a:schemeClr val="tx1">
                    <a:lumMod val="65000"/>
                    <a:lumOff val="35000"/>
                  </a:schemeClr>
                </a:solidFill>
              </a:rPr>
              <a:t> </a:t>
            </a:r>
          </a:p>
          <a:p>
            <a:pPr marL="171450" marR="0" indent="-171450" algn="l" defTabSz="914400" rtl="0" eaLnBrk="0" fontAlgn="base" latinLnBrk="0" hangingPunct="0">
              <a:lnSpc>
                <a:spcPct val="100000"/>
              </a:lnSpc>
              <a:spcBef>
                <a:spcPct val="30000"/>
              </a:spcBef>
              <a:spcAft>
                <a:spcPct val="0"/>
              </a:spcAft>
              <a:buClrTx/>
              <a:buSzTx/>
              <a:buFont typeface="Arial" charset="0"/>
              <a:buChar char="•"/>
              <a:tabLst/>
              <a:defRPr/>
            </a:pPr>
            <a:r>
              <a:rPr lang="en-US" sz="1200" dirty="0" smtClean="0"/>
              <a:t>The Overall CCCD Goal in GEF-6</a:t>
            </a:r>
            <a:r>
              <a:rPr lang="en-US" sz="1200" baseline="0" dirty="0" smtClean="0"/>
              <a:t> is</a:t>
            </a:r>
            <a:r>
              <a:rPr lang="en-US" sz="1200" dirty="0" smtClean="0"/>
              <a:t> to help countries meet and sustain global environmental outcomes by strengthening key capacities that address challenges and remove barriers common to the MEAs that the GEF serves and to mainstream the global environment into decision making.</a:t>
            </a:r>
          </a:p>
        </p:txBody>
      </p:sp>
      <p:sp>
        <p:nvSpPr>
          <p:cNvPr id="4" name="Slide Number Placeholder 3"/>
          <p:cNvSpPr>
            <a:spLocks noGrp="1"/>
          </p:cNvSpPr>
          <p:nvPr>
            <p:ph type="sldNum" sz="quarter" idx="10"/>
          </p:nvPr>
        </p:nvSpPr>
        <p:spPr/>
        <p:txBody>
          <a:bodyPr/>
          <a:lstStyle/>
          <a:p>
            <a:pPr>
              <a:defRPr/>
            </a:pPr>
            <a:fld id="{45D7C93D-14A5-4165-AC66-E1BD3F540730}" type="slidenum">
              <a:rPr lang="en-US" altLang="en-US" smtClean="0"/>
              <a:pPr>
                <a:defRPr/>
              </a:pPr>
              <a:t>25</a:t>
            </a:fld>
            <a:endParaRPr lang="en-US" altLang="en-US"/>
          </a:p>
        </p:txBody>
      </p:sp>
    </p:spTree>
    <p:extLst>
      <p:ext uri="{BB962C8B-B14F-4D97-AF65-F5344CB8AC3E}">
        <p14:creationId xmlns:p14="http://schemas.microsoft.com/office/powerpoint/2010/main" val="38570427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 typeface="Arial" charset="0"/>
              <a:buNone/>
              <a:tabLst/>
              <a:defRPr/>
            </a:pPr>
            <a:r>
              <a:rPr lang="en-US" sz="1200" b="1" dirty="0" smtClean="0"/>
              <a:t>Just like the</a:t>
            </a:r>
            <a:r>
              <a:rPr lang="en-US" sz="1200" b="1" baseline="0" dirty="0" smtClean="0"/>
              <a:t> other focal areas, in CCCD you also have strategic objectives:</a:t>
            </a:r>
            <a:endParaRPr lang="en-US" sz="1200" b="1" dirty="0" smtClean="0"/>
          </a:p>
          <a:p>
            <a:pPr marL="0" marR="0" indent="0" algn="l" defTabSz="914400" rtl="0" eaLnBrk="0" fontAlgn="base" latinLnBrk="0" hangingPunct="0">
              <a:lnSpc>
                <a:spcPct val="100000"/>
              </a:lnSpc>
              <a:spcBef>
                <a:spcPct val="30000"/>
              </a:spcBef>
              <a:spcAft>
                <a:spcPct val="0"/>
              </a:spcAft>
              <a:buClrTx/>
              <a:buSzTx/>
              <a:buFont typeface="Arial" charset="0"/>
              <a:buNone/>
              <a:tabLst/>
              <a:defRPr/>
            </a:pPr>
            <a:r>
              <a:rPr lang="en-US" b="1" dirty="0" smtClean="0"/>
              <a:t>1) If</a:t>
            </a:r>
            <a:r>
              <a:rPr lang="en-US" b="1" baseline="0" dirty="0" smtClean="0"/>
              <a:t> you have a database, the project could help improve designing the database and integrating it </a:t>
            </a:r>
          </a:p>
          <a:p>
            <a:pPr marL="0" marR="0" indent="0" algn="l" defTabSz="914400" rtl="0" eaLnBrk="0" fontAlgn="base" latinLnBrk="0" hangingPunct="0">
              <a:lnSpc>
                <a:spcPct val="100000"/>
              </a:lnSpc>
              <a:spcBef>
                <a:spcPct val="30000"/>
              </a:spcBef>
              <a:spcAft>
                <a:spcPct val="0"/>
              </a:spcAft>
              <a:buClrTx/>
              <a:buSzTx/>
              <a:buFont typeface="Arial" charset="0"/>
              <a:buNone/>
              <a:tabLst/>
              <a:defRPr/>
            </a:pPr>
            <a:r>
              <a:rPr lang="en-US" b="1" baseline="0" dirty="0" smtClean="0"/>
              <a:t>2) Set </a:t>
            </a:r>
            <a:r>
              <a:rPr lang="en-US" b="1" baseline="0" dirty="0" err="1" smtClean="0"/>
              <a:t>ut</a:t>
            </a:r>
            <a:r>
              <a:rPr lang="en-US" b="1" baseline="0" dirty="0" smtClean="0"/>
              <a:t> the regulation to create a national steering committee</a:t>
            </a:r>
          </a:p>
          <a:p>
            <a:pPr marL="0" marR="0" indent="0" algn="l" defTabSz="914400" rtl="0" eaLnBrk="0" fontAlgn="base" latinLnBrk="0" hangingPunct="0">
              <a:lnSpc>
                <a:spcPct val="100000"/>
              </a:lnSpc>
              <a:spcBef>
                <a:spcPct val="30000"/>
              </a:spcBef>
              <a:spcAft>
                <a:spcPct val="0"/>
              </a:spcAft>
              <a:buClrTx/>
              <a:buSzTx/>
              <a:buFont typeface="Arial" charset="0"/>
              <a:buNone/>
              <a:tabLst/>
              <a:defRPr/>
            </a:pPr>
            <a:r>
              <a:rPr lang="en-US" b="1" baseline="0" dirty="0" smtClean="0"/>
              <a:t>3) Could hire a consultant to draft the national law in accordance with the international law, or to design an implementable policy  </a:t>
            </a:r>
          </a:p>
          <a:p>
            <a:pPr marL="0" marR="0" indent="0" algn="l" defTabSz="914400" rtl="0" eaLnBrk="0" fontAlgn="base" latinLnBrk="0" hangingPunct="0">
              <a:lnSpc>
                <a:spcPct val="100000"/>
              </a:lnSpc>
              <a:spcBef>
                <a:spcPct val="30000"/>
              </a:spcBef>
              <a:spcAft>
                <a:spcPct val="0"/>
              </a:spcAft>
              <a:buClrTx/>
              <a:buSzTx/>
              <a:buFont typeface="Arial" charset="0"/>
              <a:buNone/>
              <a:tabLst/>
              <a:defRPr/>
            </a:pPr>
            <a:r>
              <a:rPr lang="en-US" b="1" baseline="0" dirty="0" smtClean="0"/>
              <a:t>4) Come up with innovative ways to help design a revolving fund</a:t>
            </a:r>
          </a:p>
          <a:p>
            <a:pPr marL="0" marR="0" indent="0" algn="l" defTabSz="914400" rtl="0" eaLnBrk="0" fontAlgn="base" latinLnBrk="0" hangingPunct="0">
              <a:lnSpc>
                <a:spcPct val="100000"/>
              </a:lnSpc>
              <a:spcBef>
                <a:spcPct val="30000"/>
              </a:spcBef>
              <a:spcAft>
                <a:spcPct val="0"/>
              </a:spcAft>
              <a:buClrTx/>
              <a:buSzTx/>
              <a:buFont typeface="Arial" charset="0"/>
              <a:buNone/>
              <a:tabLst/>
              <a:defRPr/>
            </a:pPr>
            <a:r>
              <a:rPr lang="en-US" b="1" baseline="0" dirty="0" smtClean="0"/>
              <a:t>5) The NCSA updating is the most straightforward solution</a:t>
            </a:r>
          </a:p>
          <a:p>
            <a:pPr marL="171450" marR="0" indent="-171450" algn="l" defTabSz="914400" rtl="0" eaLnBrk="0" fontAlgn="base" latinLnBrk="0" hangingPunct="0">
              <a:lnSpc>
                <a:spcPct val="100000"/>
              </a:lnSpc>
              <a:spcBef>
                <a:spcPct val="30000"/>
              </a:spcBef>
              <a:spcAft>
                <a:spcPct val="0"/>
              </a:spcAft>
              <a:buClrTx/>
              <a:buSzTx/>
              <a:buFont typeface="Arial" charset="0"/>
              <a:buChar char="•"/>
              <a:tabLst/>
              <a:defRPr/>
            </a:pPr>
            <a:endParaRPr lang="en-US" baseline="0" dirty="0" smtClean="0"/>
          </a:p>
          <a:p>
            <a:pPr marL="171450" marR="0" indent="-171450" algn="l" defTabSz="914400" rtl="0" eaLnBrk="0" fontAlgn="base" latinLnBrk="0" hangingPunct="0">
              <a:lnSpc>
                <a:spcPct val="100000"/>
              </a:lnSpc>
              <a:spcBef>
                <a:spcPct val="30000"/>
              </a:spcBef>
              <a:spcAft>
                <a:spcPct val="0"/>
              </a:spcAft>
              <a:buClrTx/>
              <a:buSzTx/>
              <a:buFont typeface="Arial" charset="0"/>
              <a:buChar char="•"/>
              <a:tabLst/>
              <a:defRPr/>
            </a:pPr>
            <a:endParaRPr lang="en-US" dirty="0"/>
          </a:p>
        </p:txBody>
      </p:sp>
      <p:sp>
        <p:nvSpPr>
          <p:cNvPr id="4" name="Slide Number Placeholder 3"/>
          <p:cNvSpPr>
            <a:spLocks noGrp="1"/>
          </p:cNvSpPr>
          <p:nvPr>
            <p:ph type="sldNum" sz="quarter" idx="10"/>
          </p:nvPr>
        </p:nvSpPr>
        <p:spPr/>
        <p:txBody>
          <a:bodyPr/>
          <a:lstStyle/>
          <a:p>
            <a:pPr>
              <a:defRPr/>
            </a:pPr>
            <a:fld id="{45D7C93D-14A5-4165-AC66-E1BD3F540730}" type="slidenum">
              <a:rPr lang="en-US" altLang="en-US" smtClean="0"/>
              <a:pPr>
                <a:defRPr/>
              </a:pPr>
              <a:t>26</a:t>
            </a:fld>
            <a:endParaRPr lang="en-US" altLang="en-US"/>
          </a:p>
        </p:txBody>
      </p:sp>
    </p:spTree>
    <p:extLst>
      <p:ext uri="{BB962C8B-B14F-4D97-AF65-F5344CB8AC3E}">
        <p14:creationId xmlns:p14="http://schemas.microsoft.com/office/powerpoint/2010/main" val="28680256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A952C9E-F09B-4166-86CD-D95E5E89B783}"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29394540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This is a list of things that we want to see in the projects</a:t>
            </a:r>
          </a:p>
          <a:p>
            <a:pPr marL="171450" indent="-171450">
              <a:buFont typeface="Arial" charset="0"/>
              <a:buChar char="•"/>
            </a:pPr>
            <a:r>
              <a:rPr lang="en-US" b="1" dirty="0" smtClean="0"/>
              <a:t>LDCs</a:t>
            </a:r>
            <a:r>
              <a:rPr lang="en-US" b="1" baseline="0" dirty="0" smtClean="0"/>
              <a:t> and SIDS have priority in the approval of CCCD projects</a:t>
            </a:r>
          </a:p>
          <a:p>
            <a:pPr marL="171450" indent="-171450">
              <a:buFont typeface="Arial" charset="0"/>
              <a:buChar char="•"/>
            </a:pPr>
            <a:r>
              <a:rPr lang="en-US" b="1" dirty="0" smtClean="0"/>
              <a:t>Be innovative</a:t>
            </a:r>
          </a:p>
          <a:p>
            <a:pPr marL="171450" indent="-171450">
              <a:buFont typeface="Arial" charset="0"/>
              <a:buChar char="•"/>
            </a:pPr>
            <a:r>
              <a:rPr lang="en-US" b="1" dirty="0" smtClean="0"/>
              <a:t>You</a:t>
            </a:r>
            <a:r>
              <a:rPr lang="en-US" b="1" baseline="0" dirty="0" smtClean="0"/>
              <a:t> might have been creating databases separate for different conventions, so you </a:t>
            </a:r>
          </a:p>
          <a:p>
            <a:pPr marL="171450" indent="-171450">
              <a:buFont typeface="Arial" charset="0"/>
              <a:buChar char="•"/>
            </a:pPr>
            <a:r>
              <a:rPr lang="en-US" b="1" baseline="0" dirty="0" smtClean="0"/>
              <a:t>Better institutions</a:t>
            </a:r>
          </a:p>
          <a:p>
            <a:pPr marL="171450" indent="-171450">
              <a:buFont typeface="Arial" charset="0"/>
              <a:buChar char="•"/>
            </a:pPr>
            <a:r>
              <a:rPr lang="en-US" b="1" baseline="0" dirty="0" smtClean="0"/>
              <a:t>If there are other GEF activities make sure you coordinate activities among them. </a:t>
            </a:r>
            <a:endParaRPr lang="en-US" b="1" dirty="0" smtClean="0"/>
          </a:p>
          <a:p>
            <a:endParaRPr lang="en-US" dirty="0"/>
          </a:p>
        </p:txBody>
      </p:sp>
      <p:sp>
        <p:nvSpPr>
          <p:cNvPr id="4" name="Slide Number Placeholder 3"/>
          <p:cNvSpPr>
            <a:spLocks noGrp="1"/>
          </p:cNvSpPr>
          <p:nvPr>
            <p:ph type="sldNum" sz="quarter" idx="10"/>
          </p:nvPr>
        </p:nvSpPr>
        <p:spPr/>
        <p:txBody>
          <a:bodyPr/>
          <a:lstStyle/>
          <a:p>
            <a:pPr>
              <a:defRPr/>
            </a:pPr>
            <a:fld id="{45D7C93D-14A5-4165-AC66-E1BD3F540730}" type="slidenum">
              <a:rPr lang="en-US" altLang="en-US" smtClean="0"/>
              <a:pPr>
                <a:defRPr/>
              </a:pPr>
              <a:t>27</a:t>
            </a:fld>
            <a:endParaRPr lang="en-US" altLang="en-US"/>
          </a:p>
        </p:txBody>
      </p:sp>
    </p:spTree>
    <p:extLst>
      <p:ext uri="{BB962C8B-B14F-4D97-AF65-F5344CB8AC3E}">
        <p14:creationId xmlns:p14="http://schemas.microsoft.com/office/powerpoint/2010/main" val="3106186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anose="020B0600070205080204" pitchFamily="34" charset="-128"/>
            </a:endParaRPr>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6812AEDD-E090-4C23-8E9A-0E449B2A8476}" type="slidenum">
              <a:rPr lang="en-US" altLang="en-US" smtClean="0">
                <a:latin typeface="Arial" panose="020B0604020202020204" pitchFamily="34" charset="0"/>
              </a:rPr>
              <a:pPr>
                <a:spcBef>
                  <a:spcPct val="0"/>
                </a:spcBef>
              </a:pPr>
              <a:t>28</a:t>
            </a:fld>
            <a:endParaRPr lang="en-US" altLang="en-US" smtClean="0">
              <a:latin typeface="Arial" panose="020B0604020202020204" pitchFamily="34" charset="0"/>
            </a:endParaRPr>
          </a:p>
        </p:txBody>
      </p:sp>
    </p:spTree>
    <p:extLst>
      <p:ext uri="{BB962C8B-B14F-4D97-AF65-F5344CB8AC3E}">
        <p14:creationId xmlns:p14="http://schemas.microsoft.com/office/powerpoint/2010/main" val="25373258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GEF: </a:t>
            </a:r>
            <a:r>
              <a:rPr lang="en-US" sz="1400" b="1" dirty="0" smtClean="0">
                <a:latin typeface="Calibri" pitchFamily="34" charset="0"/>
              </a:rPr>
              <a:t>– </a:t>
            </a:r>
            <a:r>
              <a:rPr lang="en-US" sz="1200" b="1" dirty="0" smtClean="0">
                <a:solidFill>
                  <a:srgbClr val="FF0000"/>
                </a:solidFill>
                <a:latin typeface="Calibri" pitchFamily="34" charset="0"/>
              </a:rPr>
              <a:t>Financing; Chair of SGP Steering Committee</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b="1" dirty="0" smtClean="0">
                <a:latin typeface="Calibri" pitchFamily="34" charset="0"/>
              </a:rPr>
              <a:t>United Nations Development Programme (UNDP) – </a:t>
            </a:r>
            <a:r>
              <a:rPr lang="en-US" sz="1100" b="1" dirty="0" smtClean="0">
                <a:solidFill>
                  <a:srgbClr val="FF0000"/>
                </a:solidFill>
                <a:latin typeface="Calibri" pitchFamily="34" charset="0"/>
              </a:rPr>
              <a:t>Implementing Agency; Co-financing</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b="1" smtClean="0">
                <a:latin typeface="Calibri" pitchFamily="34" charset="0"/>
              </a:rPr>
              <a:t>United Nations Office for Project Services – </a:t>
            </a:r>
            <a:r>
              <a:rPr lang="en-US" sz="1100" b="1" smtClean="0">
                <a:solidFill>
                  <a:srgbClr val="FF0000"/>
                </a:solidFill>
                <a:latin typeface="Calibri" pitchFamily="34" charset="0"/>
              </a:rPr>
              <a:t>Executing Agency</a:t>
            </a:r>
            <a:endParaRPr lang="en-US" sz="1100" b="1" smtClean="0">
              <a:latin typeface="Calibri" pitchFamily="34" charset="0"/>
            </a:endParaRPr>
          </a:p>
          <a:p>
            <a:endParaRPr lang="en-US"/>
          </a:p>
        </p:txBody>
      </p:sp>
      <p:sp>
        <p:nvSpPr>
          <p:cNvPr id="4" name="Slide Number Placeholder 3"/>
          <p:cNvSpPr>
            <a:spLocks noGrp="1"/>
          </p:cNvSpPr>
          <p:nvPr>
            <p:ph type="sldNum" sz="quarter" idx="10"/>
          </p:nvPr>
        </p:nvSpPr>
        <p:spPr/>
        <p:txBody>
          <a:bodyPr/>
          <a:lstStyle/>
          <a:p>
            <a:pPr>
              <a:defRPr/>
            </a:pPr>
            <a:fld id="{D758901D-F2CB-4B0F-A014-76C6CA589F60}" type="slidenum">
              <a:rPr lang="en-US" smtClean="0">
                <a:solidFill>
                  <a:prstClr val="black"/>
                </a:solidFill>
              </a:rPr>
              <a:pPr>
                <a:defRPr/>
              </a:pPr>
              <a:t>10</a:t>
            </a:fld>
            <a:endParaRPr lang="en-US">
              <a:solidFill>
                <a:prstClr val="black"/>
              </a:solidFill>
            </a:endParaRPr>
          </a:p>
        </p:txBody>
      </p:sp>
    </p:spTree>
    <p:extLst>
      <p:ext uri="{BB962C8B-B14F-4D97-AF65-F5344CB8AC3E}">
        <p14:creationId xmlns:p14="http://schemas.microsoft.com/office/powerpoint/2010/main" val="37497967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endParaRPr lang="en-US" dirty="0">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24607437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lnSpc>
                <a:spcPct val="80000"/>
              </a:lnSpc>
            </a:pPr>
            <a:r>
              <a:rPr lang="en-US" sz="1200" b="1" dirty="0" smtClean="0">
                <a:latin typeface="Calibri" pitchFamily="34" charset="0"/>
              </a:rPr>
              <a:t>From planning grants of $2,500 to full small grants projects of up to $50,000; average of $20,000; strategic grants up to $150,000</a:t>
            </a:r>
          </a:p>
          <a:p>
            <a:pPr eaLnBrk="1" hangingPunct="1">
              <a:lnSpc>
                <a:spcPct val="80000"/>
              </a:lnSpc>
              <a:buNone/>
            </a:pPr>
            <a:endParaRPr lang="en-US" sz="800" b="1" dirty="0" smtClean="0">
              <a:latin typeface="Calibri" pitchFamily="34" charset="0"/>
            </a:endParaRPr>
          </a:p>
          <a:p>
            <a:pPr eaLnBrk="1" hangingPunct="1">
              <a:lnSpc>
                <a:spcPct val="80000"/>
              </a:lnSpc>
            </a:pPr>
            <a:r>
              <a:rPr lang="en-US" sz="1200" b="1" dirty="0" smtClean="0">
                <a:latin typeface="Calibri" pitchFamily="34" charset="0"/>
              </a:rPr>
              <a:t>Grantees are local CBOs, NGOs, communities, civil society organizations; priority for poor and vulnerable communities – international NGOs can be partners giving support but not grantees</a:t>
            </a:r>
          </a:p>
          <a:p>
            <a:r>
              <a:rPr lang="en-US" dirty="0" smtClean="0">
                <a:latin typeface="Calibri" pitchFamily="34" charset="0"/>
              </a:rPr>
              <a:t>Projects must be prepared by and implemented by communities or civil society organizations (CSOs)</a:t>
            </a:r>
          </a:p>
          <a:p>
            <a:r>
              <a:rPr lang="en-US" dirty="0" smtClean="0">
                <a:latin typeface="Calibri" pitchFamily="34" charset="0"/>
              </a:rPr>
              <a:t>Projects must be within the GEF Focal Areas – </a:t>
            </a:r>
          </a:p>
          <a:p>
            <a:pPr eaLnBrk="1" hangingPunct="1">
              <a:lnSpc>
                <a:spcPct val="80000"/>
              </a:lnSpc>
            </a:pPr>
            <a:endParaRPr lang="en-US" sz="1200" b="1" dirty="0" smtClean="0">
              <a:latin typeface="Calibri" pitchFamily="34" charset="0"/>
            </a:endParaRPr>
          </a:p>
          <a:p>
            <a:pPr eaLnBrk="1" hangingPunct="1">
              <a:lnSpc>
                <a:spcPct val="80000"/>
              </a:lnSpc>
              <a:buNone/>
            </a:pPr>
            <a:endParaRPr lang="en-US" sz="800" b="1" dirty="0" smtClean="0">
              <a:latin typeface="Calibri" pitchFamily="34" charset="0"/>
            </a:endParaRPr>
          </a:p>
          <a:p>
            <a:pPr eaLnBrk="1" hangingPunct="1">
              <a:lnSpc>
                <a:spcPct val="80000"/>
              </a:lnSpc>
            </a:pPr>
            <a:r>
              <a:rPr lang="en-US" sz="1200" b="1" dirty="0" smtClean="0">
                <a:latin typeface="Calibri" pitchFamily="34" charset="0"/>
              </a:rPr>
              <a:t>Release of funds direct to grantee bank account; direct agreement with community possible</a:t>
            </a:r>
          </a:p>
          <a:p>
            <a:pPr eaLnBrk="1" hangingPunct="1">
              <a:lnSpc>
                <a:spcPct val="80000"/>
              </a:lnSpc>
              <a:buNone/>
            </a:pPr>
            <a:endParaRPr lang="en-US" sz="800" b="1" dirty="0" smtClean="0">
              <a:latin typeface="Calibri" pitchFamily="34" charset="0"/>
            </a:endParaRPr>
          </a:p>
          <a:p>
            <a:pPr eaLnBrk="1" hangingPunct="1">
              <a:lnSpc>
                <a:spcPct val="80000"/>
              </a:lnSpc>
            </a:pPr>
            <a:r>
              <a:rPr lang="en-US" sz="1200" b="1" dirty="0" smtClean="0">
                <a:latin typeface="Calibri" pitchFamily="34" charset="0"/>
              </a:rPr>
              <a:t>Review and approval of proposals done at country level through the multi-sectoral National Steering Committee</a:t>
            </a:r>
          </a:p>
          <a:p>
            <a:endParaRPr lang="en-US"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endParaRPr lang="en-US" dirty="0">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27509514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Arial" pitchFamily="34" charset="0"/>
              <a:buChar char="•"/>
            </a:pPr>
            <a:r>
              <a:rPr lang="en-US" sz="1200" dirty="0" smtClean="0">
                <a:latin typeface="Calibri" pitchFamily="34" charset="0"/>
              </a:rPr>
              <a:t>Selection is consultative facilitated by the SGP National</a:t>
            </a:r>
          </a:p>
          <a:p>
            <a:pPr>
              <a:buFont typeface="Arial" pitchFamily="34" charset="0"/>
              <a:buChar char="•"/>
            </a:pPr>
            <a:r>
              <a:rPr lang="en-US" sz="1200" dirty="0" smtClean="0">
                <a:latin typeface="Calibri" pitchFamily="34" charset="0"/>
              </a:rPr>
              <a:t>  Coordinator and UNDP RR/RC</a:t>
            </a:r>
          </a:p>
          <a:p>
            <a:pPr>
              <a:buFont typeface="Arial" pitchFamily="34" charset="0"/>
              <a:buChar char="•"/>
            </a:pPr>
            <a:r>
              <a:rPr lang="en-US" sz="1200" dirty="0" smtClean="0">
                <a:latin typeface="Calibri" pitchFamily="34" charset="0"/>
              </a:rPr>
              <a:t> Final approval by SGP Global Manager at initial stage, by CPMT</a:t>
            </a:r>
          </a:p>
          <a:p>
            <a:pPr>
              <a:buFont typeface="Arial" pitchFamily="34" charset="0"/>
              <a:buChar char="•"/>
            </a:pPr>
            <a:r>
              <a:rPr lang="en-US" sz="1200" dirty="0" smtClean="0">
                <a:latin typeface="Calibri" pitchFamily="34" charset="0"/>
              </a:rPr>
              <a:t>  in later stages</a:t>
            </a:r>
          </a:p>
          <a:p>
            <a:endParaRPr lang="en-US"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endParaRPr lang="en-US" dirty="0">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val="32329917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latin typeface="Calibri" pitchFamily="34" charset="0"/>
              </a:rPr>
              <a:t>Assure that proposals that get to NSC are well  prepared and decisions of approval based on  merit.</a:t>
            </a:r>
            <a:endParaRPr lang="en-US"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endParaRPr lang="en-US" dirty="0">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solidFill>
                  <a:prstClr val="black"/>
                </a:solidFill>
              </a:rPr>
              <a:pPr/>
              <a:t>14</a:t>
            </a:fld>
            <a:endParaRPr lang="en-US" dirty="0">
              <a:solidFill>
                <a:prstClr val="black"/>
              </a:solidFill>
            </a:endParaRPr>
          </a:p>
        </p:txBody>
      </p:sp>
    </p:spTree>
    <p:extLst>
      <p:ext uri="{BB962C8B-B14F-4D97-AF65-F5344CB8AC3E}">
        <p14:creationId xmlns:p14="http://schemas.microsoft.com/office/powerpoint/2010/main" val="22705253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1" dirty="0" smtClean="0">
                <a:latin typeface="Calibri" pitchFamily="34" charset="0"/>
              </a:rPr>
              <a:t>SGP Country Team:</a:t>
            </a:r>
            <a:endParaRPr lang="en-US" sz="900" b="1" dirty="0" smtClean="0">
              <a:latin typeface="Calibri" pitchFamily="34" charset="0"/>
            </a:endParaRPr>
          </a:p>
          <a:p>
            <a:r>
              <a:rPr lang="en-US" sz="1400" b="1" dirty="0" smtClean="0">
                <a:latin typeface="Calibri" pitchFamily="34" charset="0"/>
              </a:rPr>
              <a:t>National Coordinator (NC)</a:t>
            </a:r>
          </a:p>
          <a:p>
            <a:pPr marL="457200" indent="-457200">
              <a:buFont typeface="Arial" pitchFamily="34" charset="0"/>
              <a:buChar char="•"/>
            </a:pPr>
            <a:r>
              <a:rPr lang="en-US" sz="1200" dirty="0" smtClean="0">
                <a:latin typeface="Calibri" pitchFamily="34" charset="0"/>
              </a:rPr>
              <a:t>Competitively selected</a:t>
            </a:r>
          </a:p>
          <a:p>
            <a:pPr marL="457200" indent="-457200">
              <a:buFont typeface="Arial" pitchFamily="34" charset="0"/>
              <a:buChar char="•"/>
            </a:pPr>
            <a:r>
              <a:rPr lang="en-US" sz="1200" dirty="0" smtClean="0">
                <a:latin typeface="Calibri" pitchFamily="34" charset="0"/>
              </a:rPr>
              <a:t>UNOPS contracted</a:t>
            </a:r>
          </a:p>
          <a:p>
            <a:pPr marL="457200" indent="-457200">
              <a:buFont typeface="Arial" pitchFamily="34" charset="0"/>
              <a:buChar char="•"/>
            </a:pPr>
            <a:r>
              <a:rPr lang="en-US" sz="1200" dirty="0" smtClean="0">
                <a:latin typeface="Calibri" pitchFamily="34" charset="0"/>
              </a:rPr>
              <a:t>Implements decisions and policies of NSC</a:t>
            </a:r>
          </a:p>
          <a:p>
            <a:pPr marL="457200" indent="-457200">
              <a:buFont typeface="Arial" pitchFamily="34" charset="0"/>
              <a:buChar char="•"/>
            </a:pPr>
            <a:r>
              <a:rPr lang="en-US" sz="1200" dirty="0" smtClean="0">
                <a:latin typeface="Calibri" pitchFamily="34" charset="0"/>
              </a:rPr>
              <a:t>Primary supervisor is SGP Global Manager on programmatic matters; UNDP CO supervises on admin and adherence to UN professional and ethical standards</a:t>
            </a:r>
          </a:p>
          <a:p>
            <a:pPr marL="457200" indent="-457200"/>
            <a:r>
              <a:rPr lang="en-US" sz="1400" b="1" dirty="0" smtClean="0">
                <a:latin typeface="Calibri" pitchFamily="34" charset="0"/>
              </a:rPr>
              <a:t>Programme Assistant (PA)</a:t>
            </a:r>
          </a:p>
          <a:p>
            <a:pPr marL="457200" indent="-457200">
              <a:buFont typeface="Arial" pitchFamily="34" charset="0"/>
              <a:buChar char="•"/>
            </a:pPr>
            <a:r>
              <a:rPr lang="en-US" sz="1200" dirty="0" smtClean="0">
                <a:latin typeface="Calibri" pitchFamily="34" charset="0"/>
              </a:rPr>
              <a:t>Competitively selected and UNOPS contracted</a:t>
            </a:r>
          </a:p>
          <a:p>
            <a:pPr marL="457200" indent="-457200">
              <a:buFont typeface="Arial" pitchFamily="34" charset="0"/>
              <a:buChar char="•"/>
            </a:pPr>
            <a:r>
              <a:rPr lang="en-US" sz="1200" dirty="0" smtClean="0">
                <a:latin typeface="Calibri" pitchFamily="34" charset="0"/>
              </a:rPr>
              <a:t>Supports the NC and reports to the NC</a:t>
            </a:r>
          </a:p>
          <a:p>
            <a:endParaRPr lang="en-US"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endParaRPr lang="en-US" dirty="0">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solidFill>
                  <a:prstClr val="black"/>
                </a:solidFill>
              </a:rPr>
              <a:pPr/>
              <a:t>15</a:t>
            </a:fld>
            <a:endParaRPr lang="en-US" dirty="0">
              <a:solidFill>
                <a:prstClr val="black"/>
              </a:solidFill>
            </a:endParaRPr>
          </a:p>
        </p:txBody>
      </p:sp>
    </p:spTree>
    <p:extLst>
      <p:ext uri="{BB962C8B-B14F-4D97-AF65-F5344CB8AC3E}">
        <p14:creationId xmlns:p14="http://schemas.microsoft.com/office/powerpoint/2010/main" val="10916404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endParaRPr lang="en-US" dirty="0">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solidFill>
                  <a:prstClr val="black"/>
                </a:solidFill>
              </a:rPr>
              <a:pPr/>
              <a:t>16</a:t>
            </a:fld>
            <a:endParaRPr lang="en-US" dirty="0">
              <a:solidFill>
                <a:prstClr val="black"/>
              </a:solidFill>
            </a:endParaRPr>
          </a:p>
        </p:txBody>
      </p:sp>
    </p:spTree>
    <p:extLst>
      <p:ext uri="{BB962C8B-B14F-4D97-AF65-F5344CB8AC3E}">
        <p14:creationId xmlns:p14="http://schemas.microsoft.com/office/powerpoint/2010/main" val="359402492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10" name="Group 9"/>
          <p:cNvGrpSpPr/>
          <p:nvPr userDrawn="1"/>
        </p:nvGrpSpPr>
        <p:grpSpPr>
          <a:xfrm>
            <a:off x="0" y="7620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extLst>
      <p:ext uri="{BB962C8B-B14F-4D97-AF65-F5344CB8AC3E}">
        <p14:creationId xmlns:p14="http://schemas.microsoft.com/office/powerpoint/2010/main" val="21827639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pSp>
        <p:nvGrpSpPr>
          <p:cNvPr id="4" name="Group 6"/>
          <p:cNvGrpSpPr>
            <a:grpSpLocks/>
          </p:cNvGrpSpPr>
          <p:nvPr userDrawn="1"/>
        </p:nvGrpSpPr>
        <p:grpSpPr bwMode="auto">
          <a:xfrm>
            <a:off x="0" y="0"/>
            <a:ext cx="9144000" cy="1247775"/>
            <a:chOff x="0" y="0"/>
            <a:chExt cx="9144000" cy="1248156"/>
          </a:xfrm>
        </p:grpSpPr>
        <p:pic>
          <p:nvPicPr>
            <p:cNvPr id="5" name="Picture 4" descr="GEF-20-PPT-BG-blank.png"/>
            <p:cNvPicPr>
              <a:picLocks noChangeAspect="1"/>
            </p:cNvPicPr>
            <p:nvPr userDrawn="1"/>
          </p:nvPicPr>
          <p:blipFill>
            <a:blip r:embed="rId2" cstate="print"/>
            <a:stretch>
              <a:fillRect/>
            </a:stretch>
          </p:blipFill>
          <p:spPr>
            <a:xfrm>
              <a:off x="0" y="0"/>
              <a:ext cx="9144000" cy="1246632"/>
            </a:xfrm>
            <a:prstGeom prst="rect">
              <a:avLst/>
            </a:prstGeom>
            <a:effectLst>
              <a:reflection blurRad="6350" stA="50000" endA="300" endPos="38500" dist="50800" dir="5400000" sy="-100000" algn="bl" rotWithShape="0"/>
            </a:effectLst>
          </p:spPr>
        </p:pic>
        <p:pic>
          <p:nvPicPr>
            <p:cNvPr id="6" name="Picture 7" descr="GEF-PPT-BG.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9144000" cy="1248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40456743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899846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031646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536757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pic>
        <p:nvPicPr>
          <p:cNvPr id="2" name="Picture 7" descr="GEF-PPT-BG.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5610225"/>
            <a:ext cx="9144000" cy="124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477006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en-US" smtClean="0"/>
              <a:t>Click to edit Master title style</a:t>
            </a:r>
            <a:endParaRPr lang="fr-CA"/>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CA"/>
          </a:p>
        </p:txBody>
      </p:sp>
      <p:sp>
        <p:nvSpPr>
          <p:cNvPr id="4" name="Espace réservé de la date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cs typeface="Arial" charset="0"/>
              </a:defRPr>
            </a:lvl1pPr>
          </a:lstStyle>
          <a:p>
            <a:pPr eaLnBrk="0" hangingPunct="0">
              <a:defRPr/>
            </a:pPr>
            <a:fld id="{26325822-CC5A-438B-BB65-E49082ABD639}" type="datetime1">
              <a:rPr lang="fr-FR">
                <a:solidFill>
                  <a:prstClr val="black"/>
                </a:solidFill>
              </a:rPr>
              <a:pPr eaLnBrk="0" hangingPunct="0">
                <a:defRPr/>
              </a:pPr>
              <a:t>05/06/2015</a:t>
            </a:fld>
            <a:endParaRPr lang="fr-CA">
              <a:solidFill>
                <a:prstClr val="black"/>
              </a:solidFill>
            </a:endParaRPr>
          </a:p>
        </p:txBody>
      </p:sp>
      <p:sp>
        <p:nvSpPr>
          <p:cNvPr id="5" name="Espace réservé du pied de page 4"/>
          <p:cNvSpPr>
            <a:spLocks noGrp="1"/>
          </p:cNvSpPr>
          <p:nvPr>
            <p:ph type="ftr" sz="quarter" idx="11"/>
          </p:nvPr>
        </p:nvSpPr>
        <p:spPr>
          <a:xfrm>
            <a:off x="3124200" y="6356350"/>
            <a:ext cx="2895600" cy="365125"/>
          </a:xfrm>
          <a:prstGeom prst="rect">
            <a:avLst/>
          </a:prstGeom>
        </p:spPr>
        <p:txBody>
          <a:bodyPr/>
          <a:lstStyle>
            <a:lvl1pPr>
              <a:defRPr>
                <a:latin typeface="Arial" pitchFamily="-109" charset="0"/>
                <a:ea typeface="Arial" pitchFamily="-109" charset="0"/>
                <a:cs typeface="Arial" pitchFamily="-109" charset="0"/>
              </a:defRPr>
            </a:lvl1pPr>
          </a:lstStyle>
          <a:p>
            <a:pPr eaLnBrk="0" hangingPunct="0">
              <a:defRPr/>
            </a:pPr>
            <a:endParaRPr lang="fr-CA">
              <a:solidFill>
                <a:prstClr val="black"/>
              </a:solidFill>
            </a:endParaRPr>
          </a:p>
        </p:txBody>
      </p:sp>
      <p:sp>
        <p:nvSpPr>
          <p:cNvPr id="6" name="Espace réservé du numéro de diapositive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eaLnBrk="0" hangingPunct="0">
              <a:defRPr/>
            </a:pPr>
            <a:fld id="{B7E105A7-7A33-4883-BCE2-AD52E47F373C}" type="slidenum">
              <a:rPr lang="fr-CA" altLang="en-US">
                <a:solidFill>
                  <a:prstClr val="black"/>
                </a:solidFill>
                <a:latin typeface="Arial" panose="020B0604020202020204" pitchFamily="34" charset="0"/>
                <a:cs typeface="Arial" panose="020B0604020202020204" pitchFamily="34" charset="0"/>
              </a:rPr>
              <a:pPr eaLnBrk="0" hangingPunct="0">
                <a:defRPr/>
              </a:pPr>
              <a:t>‹#›</a:t>
            </a:fld>
            <a:endParaRPr lang="fr-CA" altLang="en-US">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912878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n-US">
              <a:solidFill>
                <a:prstClr val="black"/>
              </a:solidFill>
            </a:endParaRPr>
          </a:p>
        </p:txBody>
      </p:sp>
      <p:sp>
        <p:nvSpPr>
          <p:cNvPr id="6" name="Footer Placeholder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a:solidFill>
                <a:prstClr val="black"/>
              </a:solidFill>
            </a:endParaRPr>
          </a:p>
        </p:txBody>
      </p:sp>
      <p:sp>
        <p:nvSpPr>
          <p:cNvPr id="7" name="Slide Number Placeholder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a:defRPr/>
            </a:pPr>
            <a:fld id="{97674FBF-DCAE-4355-B991-909F4DF91C04}"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16892576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n-US">
              <a:solidFill>
                <a:prstClr val="black"/>
              </a:solidFill>
            </a:endParaRPr>
          </a:p>
        </p:txBody>
      </p:sp>
      <p:sp>
        <p:nvSpPr>
          <p:cNvPr id="6" name="Footer Placeholder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a:solidFill>
                <a:prstClr val="black"/>
              </a:solidFill>
            </a:endParaRPr>
          </a:p>
        </p:txBody>
      </p:sp>
      <p:sp>
        <p:nvSpPr>
          <p:cNvPr id="7" name="Slide Number Placeholder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a:defRPr/>
            </a:pPr>
            <a:fld id="{803A8D7F-997E-4835-BDF8-66E3B6A772B9}"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2454706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latin typeface="+mn-lt"/>
                <a:ea typeface="+mn-ea"/>
                <a:cs typeface="+mn-cs"/>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10" name="Group 9"/>
          <p:cNvGrpSpPr/>
          <p:nvPr userDrawn="1"/>
        </p:nvGrpSpPr>
        <p:grpSpPr>
          <a:xfrm>
            <a:off x="0" y="7620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extLst>
      <p:ext uri="{BB962C8B-B14F-4D97-AF65-F5344CB8AC3E}">
        <p14:creationId xmlns:p14="http://schemas.microsoft.com/office/powerpoint/2010/main" val="31384822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283864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320604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189119901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7"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theme" Target="../theme/theme2.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5" Type="http://schemas.openxmlformats.org/officeDocument/2006/relationships/slideLayout" Target="../slideLayouts/slideLayout15.xml"/><Relationship Id="rId10" Type="http://schemas.openxmlformats.org/officeDocument/2006/relationships/image" Target="../media/image1.png"/><Relationship Id="rId4" Type="http://schemas.openxmlformats.org/officeDocument/2006/relationships/slideLayout" Target="../slideLayouts/slideLayout14.xml"/><Relationship Id="rId9"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userDrawn="1"/>
        </p:nvPicPr>
        <p:blipFill>
          <a:blip r:embed="rId7"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Lst>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p:nvPicPr>
        <p:blipFill>
          <a:blip r:embed="rId7" cstate="print"/>
          <a:stretch>
            <a:fillRect/>
          </a:stretch>
        </p:blipFill>
        <p:spPr>
          <a:xfrm>
            <a:off x="0" y="5609844"/>
            <a:ext cx="9144000" cy="1248156"/>
          </a:xfrm>
          <a:prstGeom prst="rect">
            <a:avLst/>
          </a:prstGeom>
        </p:spPr>
      </p:pic>
    </p:spTree>
    <p:extLst>
      <p:ext uri="{BB962C8B-B14F-4D97-AF65-F5344CB8AC3E}">
        <p14:creationId xmlns:p14="http://schemas.microsoft.com/office/powerpoint/2010/main" val="1418946586"/>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Lst>
  <p:hf hdr="0" ftr="0" dt="0"/>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pic>
        <p:nvPicPr>
          <p:cNvPr id="1028" name="Picture 4" descr="GEF-PPT-BG.png"/>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0" y="5610225"/>
            <a:ext cx="9144000" cy="124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66449044"/>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Lst>
  <p:txStyles>
    <p:titleStyle>
      <a:lvl1pPr algn="ctr" rtl="0" eaLnBrk="0" fontAlgn="base" hangingPunct="0">
        <a:spcBef>
          <a:spcPct val="0"/>
        </a:spcBef>
        <a:spcAft>
          <a:spcPct val="0"/>
        </a:spcAft>
        <a:defRPr sz="4400" b="1" kern="1200">
          <a:solidFill>
            <a:srgbClr val="1F497D"/>
          </a:solidFill>
          <a:latin typeface="+mj-lt"/>
          <a:ea typeface="ＭＳ Ｐゴシック" charset="-128"/>
          <a:cs typeface="+mj-cs"/>
        </a:defRPr>
      </a:lvl1pPr>
      <a:lvl2pPr algn="ctr" rtl="0" eaLnBrk="0" fontAlgn="base" hangingPunct="0">
        <a:spcBef>
          <a:spcPct val="0"/>
        </a:spcBef>
        <a:spcAft>
          <a:spcPct val="0"/>
        </a:spcAft>
        <a:defRPr sz="4400" b="1">
          <a:solidFill>
            <a:srgbClr val="1F497D"/>
          </a:solidFill>
          <a:latin typeface="Calibri" pitchFamily="34" charset="0"/>
          <a:ea typeface="ＭＳ Ｐゴシック" charset="-128"/>
        </a:defRPr>
      </a:lvl2pPr>
      <a:lvl3pPr algn="ctr" rtl="0" eaLnBrk="0" fontAlgn="base" hangingPunct="0">
        <a:spcBef>
          <a:spcPct val="0"/>
        </a:spcBef>
        <a:spcAft>
          <a:spcPct val="0"/>
        </a:spcAft>
        <a:defRPr sz="4400" b="1">
          <a:solidFill>
            <a:srgbClr val="1F497D"/>
          </a:solidFill>
          <a:latin typeface="Calibri" pitchFamily="34" charset="0"/>
          <a:ea typeface="ＭＳ Ｐゴシック" charset="-128"/>
        </a:defRPr>
      </a:lvl3pPr>
      <a:lvl4pPr algn="ctr" rtl="0" eaLnBrk="0" fontAlgn="base" hangingPunct="0">
        <a:spcBef>
          <a:spcPct val="0"/>
        </a:spcBef>
        <a:spcAft>
          <a:spcPct val="0"/>
        </a:spcAft>
        <a:defRPr sz="4400" b="1">
          <a:solidFill>
            <a:srgbClr val="1F497D"/>
          </a:solidFill>
          <a:latin typeface="Calibri" pitchFamily="34" charset="0"/>
          <a:ea typeface="ＭＳ Ｐゴシック" charset="-128"/>
        </a:defRPr>
      </a:lvl4pPr>
      <a:lvl5pPr algn="ctr" rtl="0" eaLnBrk="0" fontAlgn="base" hangingPunct="0">
        <a:spcBef>
          <a:spcPct val="0"/>
        </a:spcBef>
        <a:spcAft>
          <a:spcPct val="0"/>
        </a:spcAft>
        <a:defRPr sz="4400" b="1">
          <a:solidFill>
            <a:srgbClr val="1F497D"/>
          </a:solidFill>
          <a:latin typeface="Calibri" pitchFamily="34" charset="0"/>
          <a:ea typeface="ＭＳ Ｐゴシック" charset="-128"/>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charset="-128"/>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charset="-128"/>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charset="-128"/>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128"/>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3.xml"/><Relationship Id="rId1" Type="http://schemas.openxmlformats.org/officeDocument/2006/relationships/slideLayout" Target="../slideLayouts/slideLayout17.xml"/><Relationship Id="rId6" Type="http://schemas.openxmlformats.org/officeDocument/2006/relationships/image" Target="../media/image7.png"/><Relationship Id="rId5" Type="http://schemas.openxmlformats.org/officeDocument/2006/relationships/image" Target="../media/image6.wmf"/><Relationship Id="rId4" Type="http://schemas.openxmlformats.org/officeDocument/2006/relationships/image" Target="../media/image5.wmf"/></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7.png"/><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17.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17.xml"/><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17.xml"/><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image" Target="../media/image15.jpeg"/></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18.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4.xml"/><Relationship Id="rId1" Type="http://schemas.openxmlformats.org/officeDocument/2006/relationships/slideLayout" Target="../slideLayouts/slideLayout12.xml"/><Relationship Id="rId5" Type="http://schemas.openxmlformats.org/officeDocument/2006/relationships/image" Target="../media/image19.jpeg"/><Relationship Id="rId4" Type="http://schemas.openxmlformats.org/officeDocument/2006/relationships/image" Target="../media/image18.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7.xml"/><Relationship Id="rId1" Type="http://schemas.openxmlformats.org/officeDocument/2006/relationships/slideLayout" Target="../slideLayouts/slideLayout12.xml"/><Relationship Id="rId4" Type="http://schemas.openxmlformats.org/officeDocument/2006/relationships/image" Target="../media/image22.jpeg"/></Relationships>
</file>

<file path=ppt/slides/_rels/slide2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81200"/>
            <a:ext cx="8229600" cy="1143000"/>
          </a:xfrm>
        </p:spPr>
        <p:txBody>
          <a:bodyPr/>
          <a:lstStyle/>
          <a:p>
            <a:r>
              <a:rPr lang="en-US" dirty="0" smtClean="0">
                <a:solidFill>
                  <a:srgbClr val="00642D"/>
                </a:solidFill>
                <a:latin typeface="+mn-lt"/>
              </a:rPr>
              <a:t>Country Support </a:t>
            </a:r>
            <a:r>
              <a:rPr lang="en-US" dirty="0" err="1" smtClean="0">
                <a:solidFill>
                  <a:srgbClr val="00642D"/>
                </a:solidFill>
                <a:latin typeface="+mn-lt"/>
              </a:rPr>
              <a:t>Programme</a:t>
            </a:r>
            <a:r>
              <a:rPr lang="en-US" dirty="0" smtClean="0">
                <a:solidFill>
                  <a:srgbClr val="00642D"/>
                </a:solidFill>
                <a:latin typeface="+mn-lt"/>
              </a:rPr>
              <a:t> </a:t>
            </a:r>
            <a:br>
              <a:rPr lang="en-US" dirty="0" smtClean="0">
                <a:solidFill>
                  <a:srgbClr val="00642D"/>
                </a:solidFill>
                <a:latin typeface="+mn-lt"/>
              </a:rPr>
            </a:br>
            <a:endParaRPr lang="en-US" dirty="0">
              <a:latin typeface="+mn-lt"/>
            </a:endParaRPr>
          </a:p>
        </p:txBody>
      </p:sp>
      <p:sp>
        <p:nvSpPr>
          <p:cNvPr id="3" name="Subtitle 2"/>
          <p:cNvSpPr>
            <a:spLocks noGrp="1"/>
          </p:cNvSpPr>
          <p:nvPr>
            <p:ph type="subTitle" idx="1"/>
          </p:nvPr>
        </p:nvSpPr>
        <p:spPr>
          <a:xfrm>
            <a:off x="1371600" y="3124200"/>
            <a:ext cx="6400800" cy="2819400"/>
          </a:xfrm>
        </p:spPr>
        <p:txBody>
          <a:bodyPr/>
          <a:lstStyle/>
          <a:p>
            <a:pPr>
              <a:lnSpc>
                <a:spcPct val="80000"/>
              </a:lnSpc>
              <a:defRPr/>
            </a:pPr>
            <a:r>
              <a:rPr lang="en-US" sz="3200" b="1" dirty="0" smtClean="0">
                <a:solidFill>
                  <a:schemeClr val="tx1"/>
                </a:solidFill>
                <a:latin typeface="+mj-lt"/>
                <a:cs typeface="Times New Roman" pitchFamily="18" charset="0"/>
              </a:rPr>
              <a:t>GEF Expanded Constituency Workshop</a:t>
            </a:r>
            <a:endParaRPr lang="en-US" sz="3200" b="1" dirty="0" smtClean="0">
              <a:solidFill>
                <a:srgbClr val="00642D"/>
              </a:solidFill>
              <a:latin typeface="+mj-lt"/>
              <a:cs typeface="Times New Roman" panose="02020603050405020304" pitchFamily="18" charset="0"/>
            </a:endParaRPr>
          </a:p>
          <a:p>
            <a:pPr>
              <a:lnSpc>
                <a:spcPct val="80000"/>
              </a:lnSpc>
              <a:defRPr/>
            </a:pPr>
            <a:endParaRPr lang="en-US" sz="3200" b="1" dirty="0" smtClean="0">
              <a:solidFill>
                <a:schemeClr val="tx1"/>
              </a:solidFill>
              <a:latin typeface="+mj-lt"/>
            </a:endParaRPr>
          </a:p>
          <a:p>
            <a:pPr>
              <a:lnSpc>
                <a:spcPct val="80000"/>
              </a:lnSpc>
              <a:defRPr/>
            </a:pPr>
            <a:r>
              <a:rPr lang="en-US" sz="3200" b="1" dirty="0" smtClean="0">
                <a:solidFill>
                  <a:schemeClr val="tx1"/>
                </a:solidFill>
                <a:latin typeface="+mj-lt"/>
                <a:cs typeface="Times New Roman" panose="02020603050405020304" pitchFamily="18" charset="0"/>
              </a:rPr>
              <a:t>Tbilisi, Georgia</a:t>
            </a:r>
            <a:endParaRPr lang="en-US" sz="3200" b="1" dirty="0">
              <a:solidFill>
                <a:schemeClr val="tx1"/>
              </a:solidFill>
              <a:latin typeface="+mj-lt"/>
              <a:cs typeface="Times New Roman" panose="02020603050405020304" pitchFamily="18" charset="0"/>
            </a:endParaRPr>
          </a:p>
          <a:p>
            <a:pPr>
              <a:lnSpc>
                <a:spcPct val="80000"/>
              </a:lnSpc>
              <a:defRPr/>
            </a:pPr>
            <a:r>
              <a:rPr lang="en-US" sz="3200" b="1" dirty="0" smtClean="0">
                <a:solidFill>
                  <a:schemeClr val="tx1"/>
                </a:solidFill>
                <a:latin typeface="+mj-lt"/>
                <a:cs typeface="Times New Roman" panose="02020603050405020304" pitchFamily="18" charset="0"/>
              </a:rPr>
              <a:t>22-24 June, </a:t>
            </a:r>
            <a:r>
              <a:rPr lang="en-US" sz="3200" b="1" dirty="0">
                <a:solidFill>
                  <a:schemeClr val="tx1"/>
                </a:solidFill>
                <a:latin typeface="+mj-lt"/>
                <a:cs typeface="Times New Roman" panose="02020603050405020304" pitchFamily="18" charset="0"/>
              </a:rPr>
              <a:t>2015</a:t>
            </a:r>
          </a:p>
          <a:p>
            <a:endParaRPr lang="en-US" sz="3200" dirty="0">
              <a:latin typeface="Andes" panose="02000000000000000000" pitchFamily="50" charset="0"/>
            </a:endParaRPr>
          </a:p>
        </p:txBody>
      </p:sp>
    </p:spTree>
    <p:extLst>
      <p:ext uri="{BB962C8B-B14F-4D97-AF65-F5344CB8AC3E}">
        <p14:creationId xmlns:p14="http://schemas.microsoft.com/office/powerpoint/2010/main" val="25590309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57600" y="273050"/>
            <a:ext cx="5486400" cy="717550"/>
          </a:xfrm>
        </p:spPr>
        <p:txBody>
          <a:bodyPr/>
          <a:lstStyle/>
          <a:p>
            <a:r>
              <a:rPr lang="en-US" sz="3200" dirty="0" smtClean="0">
                <a:latin typeface="Calibri" pitchFamily="34" charset="0"/>
              </a:rPr>
              <a:t>Agency Stakeholders</a:t>
            </a:r>
            <a:endParaRPr lang="en-US" sz="3200" dirty="0">
              <a:latin typeface="Calibri" pitchFamily="34" charset="0"/>
            </a:endParaRPr>
          </a:p>
        </p:txBody>
      </p:sp>
      <p:sp>
        <p:nvSpPr>
          <p:cNvPr id="4" name="Text Placeholder 3"/>
          <p:cNvSpPr>
            <a:spLocks noGrp="1"/>
          </p:cNvSpPr>
          <p:nvPr>
            <p:ph type="body" sz="half" idx="2"/>
          </p:nvPr>
        </p:nvSpPr>
        <p:spPr>
          <a:xfrm>
            <a:off x="0" y="1524000"/>
            <a:ext cx="7391400" cy="4602163"/>
          </a:xfrm>
        </p:spPr>
        <p:txBody>
          <a:bodyPr/>
          <a:lstStyle/>
          <a:p>
            <a:r>
              <a:rPr lang="en-US" sz="2800" b="1" dirty="0" smtClean="0">
                <a:latin typeface="Calibri" pitchFamily="34" charset="0"/>
              </a:rPr>
              <a:t>Global Environmental Facility (GEF)</a:t>
            </a:r>
          </a:p>
          <a:p>
            <a:endParaRPr lang="en-US" b="1" dirty="0" smtClean="0">
              <a:latin typeface="Calibri" pitchFamily="34" charset="0"/>
            </a:endParaRPr>
          </a:p>
          <a:p>
            <a:endParaRPr lang="en-US" sz="2800" b="1" dirty="0" smtClean="0">
              <a:latin typeface="Calibri" pitchFamily="34" charset="0"/>
            </a:endParaRPr>
          </a:p>
          <a:p>
            <a:r>
              <a:rPr lang="en-US" sz="2800" b="1" dirty="0" smtClean="0">
                <a:latin typeface="Calibri" pitchFamily="34" charset="0"/>
              </a:rPr>
              <a:t>United Nations Development Programme (UNDP)</a:t>
            </a:r>
          </a:p>
          <a:p>
            <a:endParaRPr lang="en-US" b="1" dirty="0" smtClean="0">
              <a:solidFill>
                <a:srgbClr val="FF0000"/>
              </a:solidFill>
              <a:latin typeface="Calibri" pitchFamily="34" charset="0"/>
            </a:endParaRPr>
          </a:p>
          <a:p>
            <a:endParaRPr lang="en-US" sz="2800" b="1" dirty="0" smtClean="0">
              <a:latin typeface="Calibri" pitchFamily="34" charset="0"/>
            </a:endParaRPr>
          </a:p>
          <a:p>
            <a:r>
              <a:rPr lang="en-US" sz="2800" b="1" dirty="0" smtClean="0">
                <a:latin typeface="Calibri" pitchFamily="34" charset="0"/>
              </a:rPr>
              <a:t>United Nations Office for Project Services (UNOPS)</a:t>
            </a:r>
            <a:endParaRPr lang="en-US" sz="2400" b="1" dirty="0" smtClean="0">
              <a:latin typeface="Calibri" pitchFamily="34" charset="0"/>
            </a:endParaRPr>
          </a:p>
        </p:txBody>
      </p:sp>
      <p:pic>
        <p:nvPicPr>
          <p:cNvPr id="5" name="Picture 4" descr="UNOPS_logo_2009_C-70M-36Y-0K-0.eps"/>
          <p:cNvPicPr>
            <a:picLocks noChangeAspect="1"/>
          </p:cNvPicPr>
          <p:nvPr/>
        </p:nvPicPr>
        <p:blipFill>
          <a:blip r:embed="rId3" cstate="print"/>
          <a:stretch>
            <a:fillRect/>
          </a:stretch>
        </p:blipFill>
        <p:spPr>
          <a:xfrm>
            <a:off x="6400800" y="5089944"/>
            <a:ext cx="1457325" cy="257175"/>
          </a:xfrm>
          <a:prstGeom prst="rect">
            <a:avLst/>
          </a:prstGeom>
        </p:spPr>
      </p:pic>
      <p:pic>
        <p:nvPicPr>
          <p:cNvPr id="6" name="Picture 5" descr="UNDP_Logo-Blue w TaglineBlue-ENG.eps"/>
          <p:cNvPicPr>
            <a:picLocks noChangeAspect="1"/>
          </p:cNvPicPr>
          <p:nvPr/>
        </p:nvPicPr>
        <p:blipFill>
          <a:blip r:embed="rId4" cstate="print"/>
          <a:stretch>
            <a:fillRect/>
          </a:stretch>
        </p:blipFill>
        <p:spPr>
          <a:xfrm>
            <a:off x="6641210" y="2788269"/>
            <a:ext cx="750190" cy="1468554"/>
          </a:xfrm>
          <a:prstGeom prst="rect">
            <a:avLst/>
          </a:prstGeom>
        </p:spPr>
      </p:pic>
      <p:pic>
        <p:nvPicPr>
          <p:cNvPr id="7" name="Picture 6" descr="GEF_LOGO short EN.eps"/>
          <p:cNvPicPr>
            <a:picLocks noChangeAspect="1"/>
          </p:cNvPicPr>
          <p:nvPr/>
        </p:nvPicPr>
        <p:blipFill>
          <a:blip r:embed="rId5" cstate="print"/>
          <a:stretch>
            <a:fillRect/>
          </a:stretch>
        </p:blipFill>
        <p:spPr>
          <a:xfrm>
            <a:off x="6553200" y="1339850"/>
            <a:ext cx="795647" cy="914400"/>
          </a:xfrm>
          <a:prstGeom prst="rect">
            <a:avLst/>
          </a:prstGeom>
        </p:spPr>
      </p:pic>
      <p:pic>
        <p:nvPicPr>
          <p:cNvPr id="8" name="Picture 24" descr="sgplogo"/>
          <p:cNvPicPr>
            <a:picLocks noChangeAspect="1" noChangeArrowheads="1"/>
          </p:cNvPicPr>
          <p:nvPr/>
        </p:nvPicPr>
        <p:blipFill>
          <a:blip r:embed="rId6" cstate="email"/>
          <a:srcRect/>
          <a:stretch>
            <a:fillRect/>
          </a:stretch>
        </p:blipFill>
        <p:spPr bwMode="auto">
          <a:xfrm>
            <a:off x="228600" y="228600"/>
            <a:ext cx="1828800" cy="1111250"/>
          </a:xfrm>
          <a:prstGeom prst="rect">
            <a:avLst/>
          </a:prstGeom>
          <a:noFill/>
          <a:ln w="9525">
            <a:noFill/>
            <a:miter lim="800000"/>
            <a:headEnd/>
            <a:tailEnd/>
          </a:ln>
        </p:spPr>
      </p:pic>
    </p:spTree>
    <p:extLst>
      <p:ext uri="{BB962C8B-B14F-4D97-AF65-F5344CB8AC3E}">
        <p14:creationId xmlns:p14="http://schemas.microsoft.com/office/powerpoint/2010/main" val="11405568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9329"/>
            <a:ext cx="8229600" cy="1143000"/>
          </a:xfrm>
        </p:spPr>
        <p:txBody>
          <a:bodyPr/>
          <a:lstStyle/>
          <a:p>
            <a:r>
              <a:rPr lang="en-US" sz="3200" dirty="0" smtClean="0"/>
              <a:t>What is SGP?</a:t>
            </a:r>
            <a:endParaRPr lang="en-US" sz="3200" dirty="0"/>
          </a:p>
        </p:txBody>
      </p:sp>
      <p:sp>
        <p:nvSpPr>
          <p:cNvPr id="3" name="Content Placeholder 2"/>
          <p:cNvSpPr>
            <a:spLocks noGrp="1"/>
          </p:cNvSpPr>
          <p:nvPr>
            <p:ph idx="1"/>
          </p:nvPr>
        </p:nvSpPr>
        <p:spPr>
          <a:xfrm>
            <a:off x="428952" y="838200"/>
            <a:ext cx="4267200" cy="4800600"/>
          </a:xfrm>
        </p:spPr>
        <p:txBody>
          <a:bodyPr/>
          <a:lstStyle/>
          <a:p>
            <a:pPr>
              <a:buNone/>
            </a:pPr>
            <a:r>
              <a:rPr lang="en-US" sz="2200" dirty="0" smtClean="0">
                <a:latin typeface="Calibri" pitchFamily="34" charset="0"/>
              </a:rPr>
              <a:t>A program which:</a:t>
            </a:r>
          </a:p>
          <a:p>
            <a:pPr>
              <a:buNone/>
            </a:pPr>
            <a:endParaRPr lang="en-US" sz="2200" dirty="0" smtClean="0">
              <a:latin typeface="Calibri" pitchFamily="34" charset="0"/>
            </a:endParaRPr>
          </a:p>
          <a:p>
            <a:r>
              <a:rPr lang="en-US" sz="2200" dirty="0" smtClean="0">
                <a:latin typeface="Calibri" pitchFamily="34" charset="0"/>
              </a:rPr>
              <a:t>Believes that local solutions to global environmental  problems exist.</a:t>
            </a:r>
          </a:p>
          <a:p>
            <a:pPr>
              <a:buNone/>
            </a:pPr>
            <a:endParaRPr lang="en-US" sz="2200" dirty="0" smtClean="0">
              <a:latin typeface="Calibri" pitchFamily="34" charset="0"/>
            </a:endParaRPr>
          </a:p>
          <a:p>
            <a:r>
              <a:rPr lang="en-US" sz="2200" dirty="0" smtClean="0">
                <a:latin typeface="Calibri" pitchFamily="34" charset="0"/>
              </a:rPr>
              <a:t>Supports community-based initiatives and action.</a:t>
            </a:r>
          </a:p>
          <a:p>
            <a:pPr>
              <a:buNone/>
            </a:pPr>
            <a:endParaRPr lang="en-US" sz="2200" dirty="0" smtClean="0">
              <a:latin typeface="Calibri" pitchFamily="34" charset="0"/>
            </a:endParaRPr>
          </a:p>
          <a:p>
            <a:r>
              <a:rPr lang="en-US" sz="2200" dirty="0" smtClean="0">
                <a:latin typeface="Calibri" pitchFamily="34" charset="0"/>
              </a:rPr>
              <a:t>The process of implementation leads also to poverty reduction and local empowerment.</a:t>
            </a:r>
          </a:p>
          <a:p>
            <a:endParaRPr lang="en-US" sz="2000" dirty="0">
              <a:latin typeface="Calibri" pitchFamily="34" charset="0"/>
            </a:endParaRPr>
          </a:p>
        </p:txBody>
      </p:sp>
      <p:pic>
        <p:nvPicPr>
          <p:cNvPr id="4" name="Picture 3" descr="3.PROD SOSTEN.JPG"/>
          <p:cNvPicPr>
            <a:picLocks noChangeAspect="1"/>
          </p:cNvPicPr>
          <p:nvPr/>
        </p:nvPicPr>
        <p:blipFill>
          <a:blip r:embed="rId3" cstate="print"/>
          <a:stretch>
            <a:fillRect/>
          </a:stretch>
        </p:blipFill>
        <p:spPr>
          <a:xfrm>
            <a:off x="5305752" y="4114800"/>
            <a:ext cx="3663521" cy="2514600"/>
          </a:xfrm>
          <a:prstGeom prst="rect">
            <a:avLst/>
          </a:prstGeom>
        </p:spPr>
      </p:pic>
      <p:pic>
        <p:nvPicPr>
          <p:cNvPr id="5" name="Picture 4" descr="DSC_4108.jpg"/>
          <p:cNvPicPr>
            <a:picLocks noChangeAspect="1"/>
          </p:cNvPicPr>
          <p:nvPr/>
        </p:nvPicPr>
        <p:blipFill>
          <a:blip r:embed="rId4" cstate="print"/>
          <a:stretch>
            <a:fillRect/>
          </a:stretch>
        </p:blipFill>
        <p:spPr>
          <a:xfrm>
            <a:off x="5294616" y="1447800"/>
            <a:ext cx="3671297" cy="2438400"/>
          </a:xfrm>
          <a:prstGeom prst="rect">
            <a:avLst/>
          </a:prstGeom>
        </p:spPr>
      </p:pic>
      <p:pic>
        <p:nvPicPr>
          <p:cNvPr id="6" name="Picture 24" descr="sgplogo"/>
          <p:cNvPicPr>
            <a:picLocks noChangeAspect="1" noChangeArrowheads="1"/>
          </p:cNvPicPr>
          <p:nvPr/>
        </p:nvPicPr>
        <p:blipFill>
          <a:blip r:embed="rId5" cstate="email"/>
          <a:srcRect/>
          <a:stretch>
            <a:fillRect/>
          </a:stretch>
        </p:blipFill>
        <p:spPr bwMode="auto">
          <a:xfrm>
            <a:off x="7239000" y="152400"/>
            <a:ext cx="1828800" cy="1111250"/>
          </a:xfrm>
          <a:prstGeom prst="rect">
            <a:avLst/>
          </a:prstGeom>
          <a:noFill/>
          <a:ln w="9525">
            <a:noFill/>
            <a:miter lim="800000"/>
            <a:headEnd/>
            <a:tailEnd/>
          </a:ln>
        </p:spPr>
      </p:pic>
    </p:spTree>
    <p:extLst>
      <p:ext uri="{BB962C8B-B14F-4D97-AF65-F5344CB8AC3E}">
        <p14:creationId xmlns:p14="http://schemas.microsoft.com/office/powerpoint/2010/main" val="42548615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85800"/>
          </a:xfrm>
        </p:spPr>
        <p:txBody>
          <a:bodyPr/>
          <a:lstStyle/>
          <a:p>
            <a:r>
              <a:rPr lang="en-US" sz="3200" dirty="0" smtClean="0"/>
              <a:t>Nature of SGP Grants</a:t>
            </a:r>
            <a:endParaRPr lang="en-US" sz="3200" dirty="0"/>
          </a:p>
        </p:txBody>
      </p:sp>
      <p:sp>
        <p:nvSpPr>
          <p:cNvPr id="3" name="Content Placeholder 2"/>
          <p:cNvSpPr>
            <a:spLocks noGrp="1"/>
          </p:cNvSpPr>
          <p:nvPr>
            <p:ph idx="1"/>
          </p:nvPr>
        </p:nvSpPr>
        <p:spPr>
          <a:xfrm>
            <a:off x="457200" y="1066800"/>
            <a:ext cx="8229600" cy="4191001"/>
          </a:xfrm>
        </p:spPr>
        <p:txBody>
          <a:bodyPr/>
          <a:lstStyle/>
          <a:p>
            <a:pPr eaLnBrk="1" hangingPunct="1">
              <a:lnSpc>
                <a:spcPct val="80000"/>
              </a:lnSpc>
            </a:pPr>
            <a:r>
              <a:rPr lang="en-US" sz="2400" dirty="0" smtClean="0">
                <a:latin typeface="Calibri" panose="020F0502020204030204" pitchFamily="34" charset="0"/>
              </a:rPr>
              <a:t>Planning grants: </a:t>
            </a:r>
            <a:r>
              <a:rPr lang="en-US" sz="2400" dirty="0">
                <a:latin typeface="Calibri" pitchFamily="34" charset="0"/>
              </a:rPr>
              <a:t>$2,500 </a:t>
            </a:r>
            <a:endParaRPr lang="en-US" sz="2400" dirty="0" smtClean="0">
              <a:latin typeface="Calibri" pitchFamily="34" charset="0"/>
            </a:endParaRPr>
          </a:p>
          <a:p>
            <a:pPr eaLnBrk="1" hangingPunct="1">
              <a:lnSpc>
                <a:spcPct val="80000"/>
              </a:lnSpc>
            </a:pPr>
            <a:endParaRPr lang="en-US" sz="2400" dirty="0" smtClean="0">
              <a:latin typeface="Calibri" pitchFamily="34" charset="0"/>
            </a:endParaRPr>
          </a:p>
          <a:p>
            <a:pPr eaLnBrk="1" hangingPunct="1">
              <a:lnSpc>
                <a:spcPct val="80000"/>
              </a:lnSpc>
            </a:pPr>
            <a:r>
              <a:rPr lang="en-US" sz="2400" dirty="0" smtClean="0">
                <a:latin typeface="Calibri" pitchFamily="34" charset="0"/>
              </a:rPr>
              <a:t>Small grants projects: up to $50,000</a:t>
            </a:r>
          </a:p>
          <a:p>
            <a:pPr eaLnBrk="1" hangingPunct="1">
              <a:lnSpc>
                <a:spcPct val="80000"/>
              </a:lnSpc>
            </a:pPr>
            <a:endParaRPr lang="en-US" sz="2400" dirty="0" smtClean="0">
              <a:latin typeface="Calibri" pitchFamily="34" charset="0"/>
            </a:endParaRPr>
          </a:p>
          <a:p>
            <a:pPr eaLnBrk="1" hangingPunct="1">
              <a:lnSpc>
                <a:spcPct val="80000"/>
              </a:lnSpc>
            </a:pPr>
            <a:r>
              <a:rPr lang="en-US" sz="2400" dirty="0" smtClean="0">
                <a:latin typeface="Calibri" pitchFamily="34" charset="0"/>
              </a:rPr>
              <a:t>Strategic grants </a:t>
            </a:r>
            <a:r>
              <a:rPr lang="en-US" sz="1600" b="1" dirty="0" smtClean="0">
                <a:solidFill>
                  <a:srgbClr val="002060"/>
                </a:solidFill>
                <a:latin typeface="Calibri" pitchFamily="34" charset="0"/>
              </a:rPr>
              <a:t>1</a:t>
            </a:r>
            <a:r>
              <a:rPr lang="en-US" sz="2400" dirty="0" smtClean="0">
                <a:latin typeface="Calibri" pitchFamily="34" charset="0"/>
              </a:rPr>
              <a:t>: up to $150,000</a:t>
            </a:r>
          </a:p>
          <a:p>
            <a:pPr eaLnBrk="1" hangingPunct="1">
              <a:lnSpc>
                <a:spcPct val="80000"/>
              </a:lnSpc>
              <a:buNone/>
            </a:pPr>
            <a:endParaRPr lang="en-US" sz="2400" dirty="0" smtClean="0">
              <a:latin typeface="Calibri" pitchFamily="34" charset="0"/>
            </a:endParaRPr>
          </a:p>
          <a:p>
            <a:pPr eaLnBrk="1" hangingPunct="1">
              <a:lnSpc>
                <a:spcPct val="80000"/>
              </a:lnSpc>
            </a:pPr>
            <a:r>
              <a:rPr lang="en-US" sz="2400" dirty="0" smtClean="0">
                <a:latin typeface="Calibri" pitchFamily="34" charset="0"/>
              </a:rPr>
              <a:t>Local CBOs, NGOs, communities, civil society organizations; </a:t>
            </a:r>
          </a:p>
          <a:p>
            <a:pPr eaLnBrk="1" hangingPunct="1">
              <a:lnSpc>
                <a:spcPct val="80000"/>
              </a:lnSpc>
              <a:buNone/>
            </a:pPr>
            <a:endParaRPr lang="en-US" sz="2400" dirty="0" smtClean="0">
              <a:latin typeface="Calibri" pitchFamily="34" charset="0"/>
            </a:endParaRPr>
          </a:p>
          <a:p>
            <a:pPr eaLnBrk="1" hangingPunct="1">
              <a:lnSpc>
                <a:spcPct val="80000"/>
              </a:lnSpc>
            </a:pPr>
            <a:r>
              <a:rPr lang="en-US" sz="2400" dirty="0" smtClean="0">
                <a:latin typeface="Calibri" pitchFamily="34" charset="0"/>
              </a:rPr>
              <a:t>Review and approval of proposals done at country level through the National Steering Committee</a:t>
            </a:r>
          </a:p>
          <a:p>
            <a:pPr>
              <a:buNone/>
            </a:pPr>
            <a:endParaRPr lang="es-CO" sz="1800" dirty="0" smtClean="0">
              <a:solidFill>
                <a:srgbClr val="0070C0"/>
              </a:solidFill>
              <a:latin typeface="Calibri" pitchFamily="34" charset="0"/>
            </a:endParaRPr>
          </a:p>
          <a:p>
            <a:pPr>
              <a:buNone/>
            </a:pPr>
            <a:r>
              <a:rPr lang="en-US" sz="1400" b="1" dirty="0" smtClean="0">
                <a:solidFill>
                  <a:srgbClr val="002060"/>
                </a:solidFill>
                <a:latin typeface="Calibri" pitchFamily="34" charset="0"/>
              </a:rPr>
              <a:t>1</a:t>
            </a:r>
            <a:r>
              <a:rPr lang="en-US" sz="1800" dirty="0" smtClean="0">
                <a:solidFill>
                  <a:srgbClr val="002060"/>
                </a:solidFill>
                <a:latin typeface="Calibri" pitchFamily="34" charset="0"/>
              </a:rPr>
              <a:t> Consolidation of efforts among several CSOs</a:t>
            </a:r>
          </a:p>
          <a:p>
            <a:pPr>
              <a:buNone/>
            </a:pPr>
            <a:endParaRPr lang="en-US" sz="2800" dirty="0">
              <a:latin typeface="Calibri" pitchFamily="34" charset="0"/>
            </a:endParaRPr>
          </a:p>
        </p:txBody>
      </p:sp>
      <p:pic>
        <p:nvPicPr>
          <p:cNvPr id="4" name="Picture 24" descr="sgplogo"/>
          <p:cNvPicPr>
            <a:picLocks noChangeAspect="1" noChangeArrowheads="1"/>
          </p:cNvPicPr>
          <p:nvPr/>
        </p:nvPicPr>
        <p:blipFill>
          <a:blip r:embed="rId3" cstate="email"/>
          <a:srcRect/>
          <a:stretch>
            <a:fillRect/>
          </a:stretch>
        </p:blipFill>
        <p:spPr bwMode="auto">
          <a:xfrm>
            <a:off x="7162800" y="5105400"/>
            <a:ext cx="1828800" cy="1111250"/>
          </a:xfrm>
          <a:prstGeom prst="rect">
            <a:avLst/>
          </a:prstGeom>
          <a:noFill/>
          <a:ln w="9525">
            <a:noFill/>
            <a:miter lim="800000"/>
            <a:headEnd/>
            <a:tailEnd/>
          </a:ln>
        </p:spPr>
      </p:pic>
    </p:spTree>
    <p:extLst>
      <p:ext uri="{BB962C8B-B14F-4D97-AF65-F5344CB8AC3E}">
        <p14:creationId xmlns:p14="http://schemas.microsoft.com/office/powerpoint/2010/main" val="10082510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310" y="0"/>
            <a:ext cx="8915400" cy="717550"/>
          </a:xfrm>
        </p:spPr>
        <p:txBody>
          <a:bodyPr/>
          <a:lstStyle/>
          <a:p>
            <a:pPr algn="ctr"/>
            <a:r>
              <a:rPr lang="en-US" sz="3200" dirty="0">
                <a:latin typeface="Calibri" pitchFamily="34" charset="0"/>
              </a:rPr>
              <a:t>National Steering Committee (NSC</a:t>
            </a:r>
            <a:r>
              <a:rPr lang="en-US" sz="3200" dirty="0" smtClean="0">
                <a:latin typeface="Calibri" pitchFamily="34" charset="0"/>
              </a:rPr>
              <a:t>)</a:t>
            </a:r>
            <a:endParaRPr lang="en-US" sz="3200" dirty="0">
              <a:latin typeface="Calibri" pitchFamily="34" charset="0"/>
            </a:endParaRPr>
          </a:p>
        </p:txBody>
      </p:sp>
      <p:sp>
        <p:nvSpPr>
          <p:cNvPr id="4" name="Text Placeholder 3"/>
          <p:cNvSpPr>
            <a:spLocks noGrp="1"/>
          </p:cNvSpPr>
          <p:nvPr>
            <p:ph type="body" sz="half" idx="2"/>
          </p:nvPr>
        </p:nvSpPr>
        <p:spPr>
          <a:xfrm>
            <a:off x="381000" y="990600"/>
            <a:ext cx="8077200" cy="4724400"/>
          </a:xfrm>
        </p:spPr>
        <p:txBody>
          <a:bodyPr/>
          <a:lstStyle/>
          <a:p>
            <a:endParaRPr lang="en-US" sz="800" dirty="0" smtClean="0">
              <a:latin typeface="Calibri" pitchFamily="34" charset="0"/>
            </a:endParaRPr>
          </a:p>
          <a:p>
            <a:pPr>
              <a:buFont typeface="Arial" pitchFamily="34" charset="0"/>
              <a:buChar char="•"/>
            </a:pPr>
            <a:r>
              <a:rPr lang="en-US" sz="2400" dirty="0" smtClean="0">
                <a:latin typeface="Calibri" pitchFamily="34" charset="0"/>
              </a:rPr>
              <a:t> </a:t>
            </a:r>
            <a:r>
              <a:rPr lang="en-US" sz="2200" dirty="0" smtClean="0">
                <a:latin typeface="Calibri" pitchFamily="34" charset="0"/>
              </a:rPr>
              <a:t>Country driven</a:t>
            </a:r>
          </a:p>
          <a:p>
            <a:pPr>
              <a:buFont typeface="Arial" pitchFamily="34" charset="0"/>
              <a:buChar char="•"/>
            </a:pPr>
            <a:endParaRPr lang="en-US" sz="2200" dirty="0" smtClean="0">
              <a:latin typeface="Calibri" pitchFamily="34" charset="0"/>
            </a:endParaRPr>
          </a:p>
          <a:p>
            <a:pPr>
              <a:buFont typeface="Arial" pitchFamily="34" charset="0"/>
              <a:buChar char="•"/>
            </a:pPr>
            <a:r>
              <a:rPr lang="en-US" sz="2200" dirty="0" smtClean="0">
                <a:latin typeface="Calibri" pitchFamily="34" charset="0"/>
              </a:rPr>
              <a:t> Mobilize resources, link SGP to </a:t>
            </a:r>
          </a:p>
          <a:p>
            <a:r>
              <a:rPr lang="en-US" sz="2200" dirty="0">
                <a:latin typeface="Calibri" pitchFamily="34" charset="0"/>
              </a:rPr>
              <a:t>	</a:t>
            </a:r>
            <a:r>
              <a:rPr lang="en-US" sz="2200" dirty="0" smtClean="0">
                <a:latin typeface="Calibri" pitchFamily="34" charset="0"/>
              </a:rPr>
              <a:t>national policy and planning</a:t>
            </a:r>
          </a:p>
          <a:p>
            <a:endParaRPr lang="en-US" sz="2200" dirty="0" smtClean="0">
              <a:latin typeface="Calibri" pitchFamily="34" charset="0"/>
            </a:endParaRPr>
          </a:p>
          <a:p>
            <a:pPr>
              <a:buFont typeface="Arial" pitchFamily="34" charset="0"/>
              <a:buChar char="•"/>
            </a:pPr>
            <a:r>
              <a:rPr lang="en-US" sz="2200" dirty="0" smtClean="0">
                <a:latin typeface="Calibri" pitchFamily="34" charset="0"/>
              </a:rPr>
              <a:t> OFP and UNDP CO representatives are part of the NSC </a:t>
            </a:r>
          </a:p>
          <a:p>
            <a:pPr>
              <a:buFont typeface="Arial" pitchFamily="34" charset="0"/>
              <a:buChar char="•"/>
            </a:pPr>
            <a:endParaRPr lang="en-US" sz="2200" dirty="0" smtClean="0">
              <a:latin typeface="Calibri" pitchFamily="34" charset="0"/>
            </a:endParaRPr>
          </a:p>
          <a:p>
            <a:pPr>
              <a:buFont typeface="Arial" pitchFamily="34" charset="0"/>
              <a:buChar char="•"/>
            </a:pPr>
            <a:r>
              <a:rPr lang="en-US" sz="2200" dirty="0" smtClean="0">
                <a:latin typeface="Calibri" pitchFamily="34" charset="0"/>
              </a:rPr>
              <a:t> All volunteers of various expertise (including one expert on gender)</a:t>
            </a:r>
          </a:p>
          <a:p>
            <a:pPr>
              <a:buFont typeface="Arial" pitchFamily="34" charset="0"/>
              <a:buChar char="•"/>
            </a:pPr>
            <a:endParaRPr lang="en-US" sz="2200" dirty="0" smtClean="0">
              <a:latin typeface="Calibri" pitchFamily="34" charset="0"/>
            </a:endParaRPr>
          </a:p>
          <a:p>
            <a:pPr>
              <a:buFont typeface="Arial" pitchFamily="34" charset="0"/>
              <a:buChar char="•"/>
            </a:pPr>
            <a:r>
              <a:rPr lang="en-US" sz="2200" dirty="0" smtClean="0">
                <a:latin typeface="Calibri" pitchFamily="34" charset="0"/>
              </a:rPr>
              <a:t> Tenure 2 years</a:t>
            </a:r>
            <a:r>
              <a:rPr lang="en-US" sz="2200" dirty="0">
                <a:latin typeface="Calibri" pitchFamily="34" charset="0"/>
              </a:rPr>
              <a:t> </a:t>
            </a:r>
            <a:r>
              <a:rPr lang="en-US" sz="2200" dirty="0" smtClean="0">
                <a:latin typeface="Calibri" pitchFamily="34" charset="0"/>
                <a:sym typeface="Wingdings" panose="05000000000000000000" pitchFamily="2" charset="2"/>
              </a:rPr>
              <a:t></a:t>
            </a:r>
            <a:r>
              <a:rPr lang="en-US" sz="2200" dirty="0" smtClean="0">
                <a:latin typeface="Calibri" pitchFamily="34" charset="0"/>
              </a:rPr>
              <a:t> renewable</a:t>
            </a:r>
            <a:endParaRPr lang="en-US" sz="2200" dirty="0">
              <a:latin typeface="Calibri" pitchFamily="34" charset="0"/>
            </a:endParaRPr>
          </a:p>
        </p:txBody>
      </p:sp>
      <p:pic>
        <p:nvPicPr>
          <p:cNvPr id="6" name="Picture 2" descr="C:\Users\ana.maria.currea\Pictures\Dominican Republic\el Representate Adjunto del PNUD y lods demas miembros del NSC entregando el reconocimiento.JPG"/>
          <p:cNvPicPr>
            <a:picLocks noChangeAspect="1" noChangeArrowheads="1"/>
          </p:cNvPicPr>
          <p:nvPr/>
        </p:nvPicPr>
        <p:blipFill>
          <a:blip r:embed="rId3" cstate="print"/>
          <a:srcRect/>
          <a:stretch>
            <a:fillRect/>
          </a:stretch>
        </p:blipFill>
        <p:spPr bwMode="auto">
          <a:xfrm>
            <a:off x="6248400" y="1143000"/>
            <a:ext cx="2343860" cy="1447800"/>
          </a:xfrm>
          <a:prstGeom prst="rect">
            <a:avLst/>
          </a:prstGeom>
          <a:noFill/>
        </p:spPr>
      </p:pic>
      <p:pic>
        <p:nvPicPr>
          <p:cNvPr id="7" name="Picture 24" descr="sgplogo"/>
          <p:cNvPicPr>
            <a:picLocks noChangeAspect="1" noChangeArrowheads="1"/>
          </p:cNvPicPr>
          <p:nvPr/>
        </p:nvPicPr>
        <p:blipFill>
          <a:blip r:embed="rId4" cstate="email"/>
          <a:srcRect/>
          <a:stretch>
            <a:fillRect/>
          </a:stretch>
        </p:blipFill>
        <p:spPr bwMode="auto">
          <a:xfrm>
            <a:off x="7162800" y="5105400"/>
            <a:ext cx="1828800" cy="1111250"/>
          </a:xfrm>
          <a:prstGeom prst="rect">
            <a:avLst/>
          </a:prstGeom>
          <a:noFill/>
          <a:ln w="9525">
            <a:noFill/>
            <a:miter lim="800000"/>
            <a:headEnd/>
            <a:tailEnd/>
          </a:ln>
        </p:spPr>
      </p:pic>
    </p:spTree>
    <p:extLst>
      <p:ext uri="{BB962C8B-B14F-4D97-AF65-F5344CB8AC3E}">
        <p14:creationId xmlns:p14="http://schemas.microsoft.com/office/powerpoint/2010/main" val="27774513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0811"/>
            <a:ext cx="7772400" cy="885826"/>
          </a:xfrm>
        </p:spPr>
        <p:txBody>
          <a:bodyPr/>
          <a:lstStyle/>
          <a:p>
            <a:pPr algn="ctr"/>
            <a:r>
              <a:rPr lang="en-US" sz="3200" dirty="0"/>
              <a:t>Technical Advisory </a:t>
            </a:r>
            <a:r>
              <a:rPr lang="en-US" sz="3200" dirty="0" smtClean="0"/>
              <a:t>Group (</a:t>
            </a:r>
            <a:r>
              <a:rPr lang="en-US" sz="3200" dirty="0"/>
              <a:t>TAG</a:t>
            </a:r>
            <a:r>
              <a:rPr lang="en-US" sz="3200" dirty="0" smtClean="0"/>
              <a:t>)</a:t>
            </a:r>
            <a:endParaRPr lang="en-US" sz="3200" dirty="0"/>
          </a:p>
        </p:txBody>
      </p:sp>
      <p:sp>
        <p:nvSpPr>
          <p:cNvPr id="4" name="Text Placeholder 3"/>
          <p:cNvSpPr>
            <a:spLocks noGrp="1"/>
          </p:cNvSpPr>
          <p:nvPr>
            <p:ph type="body" sz="half" idx="2"/>
          </p:nvPr>
        </p:nvSpPr>
        <p:spPr>
          <a:xfrm>
            <a:off x="2819400" y="1143000"/>
            <a:ext cx="6019799" cy="4678363"/>
          </a:xfrm>
        </p:spPr>
        <p:txBody>
          <a:bodyPr/>
          <a:lstStyle/>
          <a:p>
            <a:endParaRPr lang="en-US" sz="1200" b="1" dirty="0" smtClean="0">
              <a:latin typeface="Calibri" pitchFamily="34" charset="0"/>
            </a:endParaRPr>
          </a:p>
          <a:p>
            <a:pPr>
              <a:buFont typeface="Arial" pitchFamily="34" charset="0"/>
              <a:buChar char="•"/>
            </a:pPr>
            <a:r>
              <a:rPr lang="en-US" sz="2400" dirty="0" smtClean="0">
                <a:latin typeface="Calibri" pitchFamily="34" charset="0"/>
              </a:rPr>
              <a:t> Expert review group</a:t>
            </a:r>
          </a:p>
          <a:p>
            <a:pPr>
              <a:buFont typeface="Arial" pitchFamily="34" charset="0"/>
              <a:buChar char="•"/>
            </a:pPr>
            <a:endParaRPr lang="en-US" sz="2400" dirty="0" smtClean="0">
              <a:latin typeface="Calibri" pitchFamily="34" charset="0"/>
            </a:endParaRPr>
          </a:p>
          <a:p>
            <a:pPr>
              <a:buFont typeface="Arial" pitchFamily="34" charset="0"/>
              <a:buChar char="•"/>
            </a:pPr>
            <a:r>
              <a:rPr lang="en-US" sz="2400" dirty="0" smtClean="0">
                <a:latin typeface="Calibri" pitchFamily="34" charset="0"/>
              </a:rPr>
              <a:t> Composed by experts from NGOs – academia – representatives of Conventions Focal Points</a:t>
            </a:r>
          </a:p>
          <a:p>
            <a:pPr>
              <a:buFont typeface="Arial" pitchFamily="34" charset="0"/>
              <a:buChar char="•"/>
            </a:pPr>
            <a:endParaRPr lang="en-US" sz="2400" dirty="0" smtClean="0">
              <a:latin typeface="Calibri" pitchFamily="34" charset="0"/>
            </a:endParaRPr>
          </a:p>
          <a:p>
            <a:pPr>
              <a:buFont typeface="Arial" pitchFamily="34" charset="0"/>
              <a:buChar char="•"/>
            </a:pPr>
            <a:r>
              <a:rPr lang="en-US" sz="2400" dirty="0" smtClean="0">
                <a:latin typeface="Calibri" pitchFamily="34" charset="0"/>
              </a:rPr>
              <a:t> Guarantee the </a:t>
            </a:r>
            <a:r>
              <a:rPr lang="en-US" sz="2400" dirty="0">
                <a:latin typeface="Calibri" pitchFamily="34" charset="0"/>
              </a:rPr>
              <a:t>q</a:t>
            </a:r>
            <a:r>
              <a:rPr lang="en-US" sz="2400" dirty="0" smtClean="0">
                <a:latin typeface="Calibri" pitchFamily="34" charset="0"/>
              </a:rPr>
              <a:t>uality </a:t>
            </a:r>
            <a:r>
              <a:rPr lang="en-US" sz="2400" dirty="0">
                <a:latin typeface="Calibri" pitchFamily="34" charset="0"/>
              </a:rPr>
              <a:t>of proposals.</a:t>
            </a:r>
          </a:p>
        </p:txBody>
      </p:sp>
      <p:pic>
        <p:nvPicPr>
          <p:cNvPr id="6" name="Picture 5" descr="Inventory.jpg"/>
          <p:cNvPicPr>
            <a:picLocks noChangeAspect="1"/>
          </p:cNvPicPr>
          <p:nvPr/>
        </p:nvPicPr>
        <p:blipFill>
          <a:blip r:embed="rId3" cstate="print"/>
          <a:stretch>
            <a:fillRect/>
          </a:stretch>
        </p:blipFill>
        <p:spPr>
          <a:xfrm>
            <a:off x="152400" y="2590800"/>
            <a:ext cx="2514600" cy="1676400"/>
          </a:xfrm>
          <a:prstGeom prst="rect">
            <a:avLst/>
          </a:prstGeom>
        </p:spPr>
      </p:pic>
      <p:pic>
        <p:nvPicPr>
          <p:cNvPr id="7" name="Picture 24" descr="sgplogo"/>
          <p:cNvPicPr>
            <a:picLocks noChangeAspect="1" noChangeArrowheads="1"/>
          </p:cNvPicPr>
          <p:nvPr/>
        </p:nvPicPr>
        <p:blipFill>
          <a:blip r:embed="rId4" cstate="email"/>
          <a:srcRect/>
          <a:stretch>
            <a:fillRect/>
          </a:stretch>
        </p:blipFill>
        <p:spPr bwMode="auto">
          <a:xfrm>
            <a:off x="7162800" y="4876800"/>
            <a:ext cx="1828800" cy="1111250"/>
          </a:xfrm>
          <a:prstGeom prst="rect">
            <a:avLst/>
          </a:prstGeom>
          <a:noFill/>
          <a:ln w="9525">
            <a:noFill/>
            <a:miter lim="800000"/>
            <a:headEnd/>
            <a:tailEnd/>
          </a:ln>
        </p:spPr>
      </p:pic>
    </p:spTree>
    <p:extLst>
      <p:ext uri="{BB962C8B-B14F-4D97-AF65-F5344CB8AC3E}">
        <p14:creationId xmlns:p14="http://schemas.microsoft.com/office/powerpoint/2010/main" val="3731535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152400"/>
            <a:ext cx="3352800" cy="685800"/>
          </a:xfrm>
        </p:spPr>
        <p:txBody>
          <a:bodyPr/>
          <a:lstStyle/>
          <a:p>
            <a:r>
              <a:rPr lang="en-US" sz="3200" dirty="0">
                <a:latin typeface="Calibri" pitchFamily="34" charset="0"/>
              </a:rPr>
              <a:t>S</a:t>
            </a:r>
            <a:r>
              <a:rPr lang="en-US" sz="3200" dirty="0" smtClean="0">
                <a:latin typeface="Calibri" pitchFamily="34" charset="0"/>
              </a:rPr>
              <a:t>GP </a:t>
            </a:r>
            <a:r>
              <a:rPr lang="en-US" sz="3200" dirty="0">
                <a:latin typeface="Calibri" pitchFamily="34" charset="0"/>
              </a:rPr>
              <a:t>Country Team</a:t>
            </a:r>
          </a:p>
        </p:txBody>
      </p:sp>
      <p:sp>
        <p:nvSpPr>
          <p:cNvPr id="4" name="Text Placeholder 3"/>
          <p:cNvSpPr>
            <a:spLocks noGrp="1"/>
          </p:cNvSpPr>
          <p:nvPr>
            <p:ph type="body" sz="half" idx="2"/>
          </p:nvPr>
        </p:nvSpPr>
        <p:spPr>
          <a:xfrm>
            <a:off x="457200" y="838200"/>
            <a:ext cx="5638800" cy="4648200"/>
          </a:xfrm>
        </p:spPr>
        <p:txBody>
          <a:bodyPr/>
          <a:lstStyle/>
          <a:p>
            <a:endParaRPr lang="en-US" sz="1200" b="1" dirty="0" smtClean="0">
              <a:latin typeface="Calibri" pitchFamily="34" charset="0"/>
            </a:endParaRPr>
          </a:p>
          <a:p>
            <a:r>
              <a:rPr lang="en-US" sz="2400" b="1" dirty="0" smtClean="0">
                <a:latin typeface="Calibri" pitchFamily="34" charset="0"/>
              </a:rPr>
              <a:t>National Coordinator (NC)</a:t>
            </a:r>
          </a:p>
          <a:p>
            <a:pPr marL="457200" indent="-457200">
              <a:buFont typeface="Arial" pitchFamily="34" charset="0"/>
              <a:buChar char="•"/>
            </a:pPr>
            <a:r>
              <a:rPr lang="en-US" sz="2200" dirty="0" smtClean="0">
                <a:latin typeface="Calibri" pitchFamily="34" charset="0"/>
              </a:rPr>
              <a:t>Competitively selected</a:t>
            </a:r>
          </a:p>
          <a:p>
            <a:pPr marL="457200" indent="-457200">
              <a:buFont typeface="Arial" pitchFamily="34" charset="0"/>
              <a:buChar char="•"/>
            </a:pPr>
            <a:r>
              <a:rPr lang="en-US" sz="2200" dirty="0" smtClean="0">
                <a:latin typeface="Calibri" pitchFamily="34" charset="0"/>
              </a:rPr>
              <a:t>UNOPS contracted</a:t>
            </a:r>
          </a:p>
          <a:p>
            <a:pPr marL="457200" indent="-457200">
              <a:buFont typeface="Arial" pitchFamily="34" charset="0"/>
              <a:buChar char="•"/>
            </a:pPr>
            <a:r>
              <a:rPr lang="en-US" sz="2200" dirty="0" smtClean="0">
                <a:latin typeface="Calibri" pitchFamily="34" charset="0"/>
              </a:rPr>
              <a:t>Implements decisions and policies of NSC</a:t>
            </a:r>
          </a:p>
          <a:p>
            <a:pPr marL="457200" indent="-457200">
              <a:buFont typeface="Arial" pitchFamily="34" charset="0"/>
              <a:buChar char="•"/>
            </a:pPr>
            <a:r>
              <a:rPr lang="en-US" sz="2200" dirty="0" smtClean="0">
                <a:latin typeface="Calibri" pitchFamily="34" charset="0"/>
              </a:rPr>
              <a:t>Primary supervisor is SGP Global Manager on programmatic matters.</a:t>
            </a:r>
          </a:p>
          <a:p>
            <a:pPr marL="457200" indent="-457200">
              <a:buFont typeface="Arial" pitchFamily="34" charset="0"/>
              <a:buChar char="•"/>
            </a:pPr>
            <a:endParaRPr lang="en-US" sz="2000" dirty="0" smtClean="0">
              <a:latin typeface="Calibri" pitchFamily="34" charset="0"/>
            </a:endParaRPr>
          </a:p>
          <a:p>
            <a:pPr marL="457200" indent="-457200"/>
            <a:r>
              <a:rPr lang="en-US" sz="2400" b="1" dirty="0" smtClean="0">
                <a:latin typeface="Calibri" pitchFamily="34" charset="0"/>
              </a:rPr>
              <a:t>Programme Assistant (PA)</a:t>
            </a:r>
          </a:p>
          <a:p>
            <a:pPr marL="457200" indent="-457200">
              <a:buFont typeface="Arial" pitchFamily="34" charset="0"/>
              <a:buChar char="•"/>
            </a:pPr>
            <a:r>
              <a:rPr lang="en-US" sz="2200" dirty="0" smtClean="0">
                <a:latin typeface="Calibri" pitchFamily="34" charset="0"/>
              </a:rPr>
              <a:t>Competitively selected and UNOPS contracted</a:t>
            </a:r>
          </a:p>
          <a:p>
            <a:pPr marL="457200" indent="-457200">
              <a:buFont typeface="Arial" pitchFamily="34" charset="0"/>
              <a:buChar char="•"/>
            </a:pPr>
            <a:r>
              <a:rPr lang="en-US" sz="2200" dirty="0" smtClean="0">
                <a:latin typeface="Calibri" pitchFamily="34" charset="0"/>
              </a:rPr>
              <a:t>Supports the NC and reports to the NC</a:t>
            </a:r>
          </a:p>
        </p:txBody>
      </p:sp>
      <p:pic>
        <p:nvPicPr>
          <p:cNvPr id="5" name="Picture 4" descr="C:\Users\ana.maria.currea\Pictures\Seychelles\Woman's Day 2010\NC &amp; UNV with SGP exhibition.jpg"/>
          <p:cNvPicPr>
            <a:picLocks noChangeAspect="1" noChangeArrowheads="1"/>
          </p:cNvPicPr>
          <p:nvPr/>
        </p:nvPicPr>
        <p:blipFill>
          <a:blip r:embed="rId3" cstate="print"/>
          <a:srcRect r="23611"/>
          <a:stretch>
            <a:fillRect/>
          </a:stretch>
        </p:blipFill>
        <p:spPr bwMode="auto">
          <a:xfrm>
            <a:off x="6096000" y="1524000"/>
            <a:ext cx="2794000" cy="2743200"/>
          </a:xfrm>
          <a:prstGeom prst="rect">
            <a:avLst/>
          </a:prstGeom>
          <a:noFill/>
        </p:spPr>
      </p:pic>
      <p:pic>
        <p:nvPicPr>
          <p:cNvPr id="6" name="Picture 24" descr="sgplogo"/>
          <p:cNvPicPr>
            <a:picLocks noChangeAspect="1" noChangeArrowheads="1"/>
          </p:cNvPicPr>
          <p:nvPr/>
        </p:nvPicPr>
        <p:blipFill>
          <a:blip r:embed="rId4" cstate="email"/>
          <a:srcRect/>
          <a:stretch>
            <a:fillRect/>
          </a:stretch>
        </p:blipFill>
        <p:spPr bwMode="auto">
          <a:xfrm>
            <a:off x="7162800" y="5105400"/>
            <a:ext cx="1828800" cy="1111250"/>
          </a:xfrm>
          <a:prstGeom prst="rect">
            <a:avLst/>
          </a:prstGeom>
          <a:noFill/>
          <a:ln w="9525">
            <a:noFill/>
            <a:miter lim="800000"/>
            <a:headEnd/>
            <a:tailEnd/>
          </a:ln>
        </p:spPr>
      </p:pic>
    </p:spTree>
    <p:extLst>
      <p:ext uri="{BB962C8B-B14F-4D97-AF65-F5344CB8AC3E}">
        <p14:creationId xmlns:p14="http://schemas.microsoft.com/office/powerpoint/2010/main" val="25352152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62437"/>
            <a:ext cx="9144000" cy="1056763"/>
          </a:xfrm>
        </p:spPr>
        <p:txBody>
          <a:bodyPr/>
          <a:lstStyle/>
          <a:p>
            <a:pPr algn="ctr"/>
            <a:r>
              <a:rPr lang="en-US" sz="3200" dirty="0">
                <a:latin typeface="Arial" panose="020B0604020202020204" pitchFamily="34" charset="0"/>
                <a:cs typeface="Arial" panose="020B0604020202020204" pitchFamily="34" charset="0"/>
              </a:rPr>
              <a:t>Central </a:t>
            </a:r>
            <a:r>
              <a:rPr lang="en-US" sz="3200" dirty="0" err="1">
                <a:latin typeface="Arial" panose="020B0604020202020204" pitchFamily="34" charset="0"/>
                <a:cs typeface="Arial" panose="020B0604020202020204" pitchFamily="34" charset="0"/>
              </a:rPr>
              <a:t>Programme</a:t>
            </a:r>
            <a:r>
              <a:rPr lang="en-US" sz="3200" dirty="0">
                <a:latin typeface="Arial" panose="020B0604020202020204" pitchFamily="34" charset="0"/>
                <a:cs typeface="Arial" panose="020B0604020202020204" pitchFamily="34" charset="0"/>
              </a:rPr>
              <a:t> Management Team (</a:t>
            </a:r>
            <a:r>
              <a:rPr lang="en-US" sz="3200" dirty="0" smtClean="0">
                <a:latin typeface="Arial" panose="020B0604020202020204" pitchFamily="34" charset="0"/>
                <a:cs typeface="Arial" panose="020B0604020202020204" pitchFamily="34" charset="0"/>
              </a:rPr>
              <a:t>CPMT)</a:t>
            </a:r>
            <a:endParaRPr lang="en-US" sz="3200" dirty="0">
              <a:latin typeface="Arial" panose="020B0604020202020204" pitchFamily="34" charset="0"/>
              <a:cs typeface="Arial" panose="020B0604020202020204" pitchFamily="34" charset="0"/>
            </a:endParaRPr>
          </a:p>
        </p:txBody>
      </p:sp>
      <p:sp>
        <p:nvSpPr>
          <p:cNvPr id="4" name="Text Placeholder 3"/>
          <p:cNvSpPr>
            <a:spLocks noGrp="1"/>
          </p:cNvSpPr>
          <p:nvPr>
            <p:ph type="body" sz="half" idx="2"/>
          </p:nvPr>
        </p:nvSpPr>
        <p:spPr>
          <a:xfrm>
            <a:off x="457200" y="1371600"/>
            <a:ext cx="8305800" cy="4343400"/>
          </a:xfrm>
        </p:spPr>
        <p:txBody>
          <a:bodyPr/>
          <a:lstStyle/>
          <a:p>
            <a:pPr>
              <a:buFont typeface="Arial" pitchFamily="34" charset="0"/>
              <a:buChar char="•"/>
            </a:pPr>
            <a:r>
              <a:rPr lang="en-US" sz="2200" dirty="0" smtClean="0">
                <a:latin typeface="Calibri" pitchFamily="34" charset="0"/>
              </a:rPr>
              <a:t> Provide guidance on meeting the commitments of SGP to GEF</a:t>
            </a:r>
          </a:p>
          <a:p>
            <a:pPr>
              <a:buFont typeface="Arial" pitchFamily="34" charset="0"/>
              <a:buChar char="•"/>
            </a:pPr>
            <a:r>
              <a:rPr lang="en-US" sz="2200" dirty="0" smtClean="0">
                <a:latin typeface="Calibri" pitchFamily="34" charset="0"/>
              </a:rPr>
              <a:t> Maintain global coherence</a:t>
            </a:r>
          </a:p>
          <a:p>
            <a:pPr>
              <a:buFont typeface="Arial" pitchFamily="34" charset="0"/>
              <a:buChar char="•"/>
            </a:pPr>
            <a:r>
              <a:rPr lang="en-US" sz="2200" dirty="0" smtClean="0">
                <a:latin typeface="Calibri" pitchFamily="34" charset="0"/>
              </a:rPr>
              <a:t> Raise global co-financing</a:t>
            </a:r>
          </a:p>
          <a:p>
            <a:pPr>
              <a:buFont typeface="Arial" pitchFamily="34" charset="0"/>
              <a:buChar char="•"/>
            </a:pPr>
            <a:r>
              <a:rPr lang="en-US" sz="2200" dirty="0" smtClean="0">
                <a:latin typeface="Calibri" pitchFamily="34" charset="0"/>
              </a:rPr>
              <a:t> Global Manager and Deputy Global Manager plus focal area experts that also serve as Regional Coordinators</a:t>
            </a:r>
          </a:p>
          <a:p>
            <a:endParaRPr lang="en-US" sz="2400" b="1" dirty="0" smtClean="0">
              <a:latin typeface="Calibri" pitchFamily="34" charset="0"/>
            </a:endParaRPr>
          </a:p>
          <a:p>
            <a:r>
              <a:rPr lang="en-US" sz="2400" b="1" dirty="0" smtClean="0">
                <a:latin typeface="Calibri" pitchFamily="34" charset="0"/>
              </a:rPr>
              <a:t>SGP Steering Committee</a:t>
            </a:r>
          </a:p>
          <a:p>
            <a:pPr>
              <a:buFont typeface="Arial" pitchFamily="34" charset="0"/>
              <a:buChar char="•"/>
            </a:pPr>
            <a:r>
              <a:rPr lang="en-US" sz="2200" dirty="0" smtClean="0">
                <a:latin typeface="Calibri" pitchFamily="34" charset="0"/>
              </a:rPr>
              <a:t> GEF Secretariat (Chair), UNDP-GEF unit and the GEF CSO Network</a:t>
            </a:r>
          </a:p>
          <a:p>
            <a:pPr>
              <a:buFont typeface="Arial" pitchFamily="34" charset="0"/>
              <a:buChar char="•"/>
            </a:pPr>
            <a:r>
              <a:rPr lang="en-US" sz="2200" dirty="0" smtClean="0">
                <a:latin typeface="Calibri" pitchFamily="34" charset="0"/>
              </a:rPr>
              <a:t> Provides strategic guidance on the Program</a:t>
            </a:r>
            <a:endParaRPr lang="en-US" sz="2200" b="1" dirty="0" smtClean="0">
              <a:latin typeface="Calibri" pitchFamily="34" charset="0"/>
            </a:endParaRPr>
          </a:p>
        </p:txBody>
      </p:sp>
      <p:pic>
        <p:nvPicPr>
          <p:cNvPr id="5" name="Picture 24" descr="sgplogo"/>
          <p:cNvPicPr>
            <a:picLocks noChangeAspect="1" noChangeArrowheads="1"/>
          </p:cNvPicPr>
          <p:nvPr/>
        </p:nvPicPr>
        <p:blipFill>
          <a:blip r:embed="rId3" cstate="email"/>
          <a:srcRect/>
          <a:stretch>
            <a:fillRect/>
          </a:stretch>
        </p:blipFill>
        <p:spPr bwMode="auto">
          <a:xfrm>
            <a:off x="7162800" y="5105400"/>
            <a:ext cx="1828800" cy="1111250"/>
          </a:xfrm>
          <a:prstGeom prst="rect">
            <a:avLst/>
          </a:prstGeom>
          <a:noFill/>
          <a:ln w="9525">
            <a:noFill/>
            <a:miter lim="800000"/>
            <a:headEnd/>
            <a:tailEnd/>
          </a:ln>
        </p:spPr>
      </p:pic>
    </p:spTree>
    <p:extLst>
      <p:ext uri="{BB962C8B-B14F-4D97-AF65-F5344CB8AC3E}">
        <p14:creationId xmlns:p14="http://schemas.microsoft.com/office/powerpoint/2010/main" val="28097821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6200"/>
            <a:ext cx="8305800" cy="1143000"/>
          </a:xfrm>
        </p:spPr>
        <p:txBody>
          <a:bodyPr/>
          <a:lstStyle/>
          <a:p>
            <a:r>
              <a:rPr lang="en-US" sz="3600" dirty="0" smtClean="0"/>
              <a:t>Global Scope</a:t>
            </a:r>
            <a:endParaRPr lang="en-US" sz="3600" dirty="0"/>
          </a:p>
        </p:txBody>
      </p:sp>
      <p:sp>
        <p:nvSpPr>
          <p:cNvPr id="3" name="Content Placeholder 2"/>
          <p:cNvSpPr>
            <a:spLocks noGrp="1"/>
          </p:cNvSpPr>
          <p:nvPr>
            <p:ph idx="1"/>
          </p:nvPr>
        </p:nvSpPr>
        <p:spPr>
          <a:xfrm>
            <a:off x="4191000" y="1143000"/>
            <a:ext cx="4724400" cy="4572000"/>
          </a:xfrm>
        </p:spPr>
        <p:txBody>
          <a:bodyPr/>
          <a:lstStyle/>
          <a:p>
            <a:pPr lvl="0"/>
            <a:r>
              <a:rPr lang="en-US" sz="2400" dirty="0" smtClean="0"/>
              <a:t>22 new countries joined during 4</a:t>
            </a:r>
            <a:r>
              <a:rPr lang="en-US" sz="2400" baseline="30000" dirty="0" smtClean="0"/>
              <a:t>th</a:t>
            </a:r>
            <a:r>
              <a:rPr lang="en-US" sz="2400" dirty="0" smtClean="0"/>
              <a:t> </a:t>
            </a:r>
            <a:r>
              <a:rPr lang="en-US" sz="2400" dirty="0"/>
              <a:t>Operational Phase </a:t>
            </a:r>
            <a:r>
              <a:rPr lang="en-US" sz="2400" dirty="0" smtClean="0"/>
              <a:t>- OP4 (2006 - 2010)</a:t>
            </a:r>
          </a:p>
          <a:p>
            <a:pPr lvl="0"/>
            <a:endParaRPr lang="en-US" sz="2400" dirty="0" smtClean="0"/>
          </a:p>
          <a:p>
            <a:pPr lvl="0"/>
            <a:r>
              <a:rPr lang="en-US" sz="2400" dirty="0" smtClean="0"/>
              <a:t>8 new countries started up during 5</a:t>
            </a:r>
            <a:r>
              <a:rPr lang="en-US" sz="2400" baseline="30000" dirty="0" smtClean="0"/>
              <a:t>th</a:t>
            </a:r>
            <a:r>
              <a:rPr lang="en-US" sz="2400" dirty="0" smtClean="0"/>
              <a:t> Operational Phase (OP5) from 2010-2014 for a total of 136 </a:t>
            </a:r>
          </a:p>
          <a:p>
            <a:pPr lvl="0"/>
            <a:endParaRPr lang="en-US" sz="2400" dirty="0" smtClean="0"/>
          </a:p>
          <a:p>
            <a:pPr lvl="0"/>
            <a:r>
              <a:rPr lang="en-US" sz="2400" dirty="0" smtClean="0"/>
              <a:t>More than 19,000 projects globally </a:t>
            </a:r>
          </a:p>
        </p:txBody>
      </p:sp>
      <p:sp>
        <p:nvSpPr>
          <p:cNvPr id="41985"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smtClean="0">
              <a:solidFill>
                <a:prstClr val="black"/>
              </a:solidFill>
              <a:latin typeface="Arial" pitchFamily="34" charset="0"/>
            </a:endParaRPr>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smtClean="0">
              <a:solidFill>
                <a:prstClr val="black"/>
              </a:solidFill>
              <a:latin typeface="Arial" pitchFamily="34" charset="0"/>
            </a:endParaRPr>
          </a:p>
        </p:txBody>
      </p:sp>
      <p:pic>
        <p:nvPicPr>
          <p:cNvPr id="7" name="Picture 2" descr="C:\Users\Olik\AppData\Local\Microsoft\Windows\Temporary Internet Files\Content.Outlook\HZ84ZLFP\SGP Participating Countries.jpg"/>
          <p:cNvPicPr>
            <a:picLocks noChangeAspect="1" noChangeArrowheads="1"/>
          </p:cNvPicPr>
          <p:nvPr/>
        </p:nvPicPr>
        <p:blipFill>
          <a:blip r:embed="rId3" cstate="print"/>
          <a:srcRect l="2778" t="5455" r="2778" b="3636"/>
          <a:stretch>
            <a:fillRect/>
          </a:stretch>
        </p:blipFill>
        <p:spPr bwMode="auto">
          <a:xfrm>
            <a:off x="228600" y="1259541"/>
            <a:ext cx="3986784" cy="2931459"/>
          </a:xfrm>
          <a:prstGeom prst="rect">
            <a:avLst/>
          </a:prstGeom>
          <a:noFill/>
          <a:ln w="9525">
            <a:noFill/>
            <a:miter lim="800000"/>
            <a:headEnd/>
            <a:tailEnd/>
          </a:ln>
        </p:spPr>
      </p:pic>
      <p:pic>
        <p:nvPicPr>
          <p:cNvPr id="8" name="Picture 24" descr="sgplogo"/>
          <p:cNvPicPr>
            <a:picLocks noChangeAspect="1" noChangeArrowheads="1"/>
          </p:cNvPicPr>
          <p:nvPr/>
        </p:nvPicPr>
        <p:blipFill>
          <a:blip r:embed="rId4" cstate="email"/>
          <a:srcRect/>
          <a:stretch>
            <a:fillRect/>
          </a:stretch>
        </p:blipFill>
        <p:spPr bwMode="auto">
          <a:xfrm>
            <a:off x="609600" y="4495800"/>
            <a:ext cx="1828800" cy="1111250"/>
          </a:xfrm>
          <a:prstGeom prst="rect">
            <a:avLst/>
          </a:prstGeom>
          <a:noFill/>
          <a:ln w="9525">
            <a:noFill/>
            <a:miter lim="800000"/>
            <a:headEnd/>
            <a:tailEnd/>
          </a:ln>
        </p:spPr>
      </p:pic>
    </p:spTree>
    <p:extLst>
      <p:ext uri="{BB962C8B-B14F-4D97-AF65-F5344CB8AC3E}">
        <p14:creationId xmlns:p14="http://schemas.microsoft.com/office/powerpoint/2010/main" val="124244363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p:spPr>
        <p:txBody>
          <a:bodyPr/>
          <a:lstStyle/>
          <a:p>
            <a:r>
              <a:rPr lang="en-US" sz="3200" dirty="0" smtClean="0">
                <a:latin typeface="Calibri" pitchFamily="34" charset="0"/>
              </a:rPr>
              <a:t>SGP OP6 Programming directions </a:t>
            </a:r>
            <a:endParaRPr lang="en-US" sz="3200" dirty="0">
              <a:latin typeface="Calibri" pitchFamily="34" charset="0"/>
            </a:endParaRPr>
          </a:p>
        </p:txBody>
      </p:sp>
      <p:sp>
        <p:nvSpPr>
          <p:cNvPr id="3" name="Content Placeholder 2"/>
          <p:cNvSpPr>
            <a:spLocks noGrp="1"/>
          </p:cNvSpPr>
          <p:nvPr>
            <p:ph idx="1"/>
          </p:nvPr>
        </p:nvSpPr>
        <p:spPr>
          <a:xfrm>
            <a:off x="381000" y="838200"/>
            <a:ext cx="6019800" cy="4953000"/>
          </a:xfrm>
        </p:spPr>
        <p:txBody>
          <a:bodyPr/>
          <a:lstStyle/>
          <a:p>
            <a:pPr>
              <a:lnSpc>
                <a:spcPct val="90000"/>
              </a:lnSpc>
              <a:buNone/>
            </a:pPr>
            <a:r>
              <a:rPr lang="en-US" sz="2400" dirty="0" smtClean="0"/>
              <a:t>For greater efficiency in the use of limited resources and to promote mainstreaming and scaling up, SGP country </a:t>
            </a:r>
            <a:r>
              <a:rPr lang="en-US" sz="2400" dirty="0" err="1" smtClean="0"/>
              <a:t>programmes</a:t>
            </a:r>
            <a:r>
              <a:rPr lang="en-US" sz="2400" dirty="0" smtClean="0"/>
              <a:t> can select from a set of four (4) multi-focal strategic initiatives:</a:t>
            </a:r>
          </a:p>
          <a:p>
            <a:pPr>
              <a:lnSpc>
                <a:spcPct val="90000"/>
              </a:lnSpc>
              <a:buNone/>
            </a:pPr>
            <a:endParaRPr lang="en-US" sz="2400" dirty="0" smtClean="0"/>
          </a:p>
          <a:p>
            <a:pPr>
              <a:lnSpc>
                <a:spcPct val="90000"/>
              </a:lnSpc>
            </a:pPr>
            <a:r>
              <a:rPr lang="en-US" sz="2400" dirty="0" smtClean="0"/>
              <a:t>Community Landscape and Seascape Conservation</a:t>
            </a:r>
          </a:p>
          <a:p>
            <a:pPr>
              <a:lnSpc>
                <a:spcPct val="90000"/>
              </a:lnSpc>
            </a:pPr>
            <a:r>
              <a:rPr lang="en-US" sz="2400" dirty="0" smtClean="0"/>
              <a:t>Climate Smart Innovative Agro-ecology</a:t>
            </a:r>
          </a:p>
          <a:p>
            <a:pPr>
              <a:lnSpc>
                <a:spcPct val="90000"/>
              </a:lnSpc>
            </a:pPr>
            <a:r>
              <a:rPr lang="en-US" sz="2400" dirty="0" smtClean="0"/>
              <a:t>Low Carbon Energy Access Co-benefits</a:t>
            </a:r>
          </a:p>
          <a:p>
            <a:pPr>
              <a:lnSpc>
                <a:spcPct val="90000"/>
              </a:lnSpc>
            </a:pPr>
            <a:r>
              <a:rPr lang="en-US" sz="2400" dirty="0" smtClean="0"/>
              <a:t>Local to Global Chemical Management Coalitions</a:t>
            </a:r>
          </a:p>
        </p:txBody>
      </p:sp>
      <p:pic>
        <p:nvPicPr>
          <p:cNvPr id="4" name="Picture 1034" descr="C:\Documents and Settings\LISETH\Mis documentos\2010\DIEZ AÑOS DEL PPD\Fotos Andrea\Selección Sipacapa\IMG_9404 (Medium).JPG"/>
          <p:cNvPicPr>
            <a:picLocks noChangeAspect="1" noChangeArrowheads="1"/>
          </p:cNvPicPr>
          <p:nvPr/>
        </p:nvPicPr>
        <p:blipFill>
          <a:blip r:embed="rId3" cstate="print"/>
          <a:srcRect/>
          <a:stretch>
            <a:fillRect/>
          </a:stretch>
        </p:blipFill>
        <p:spPr bwMode="auto">
          <a:xfrm>
            <a:off x="6512360" y="1600200"/>
            <a:ext cx="2631640" cy="1752600"/>
          </a:xfrm>
          <a:prstGeom prst="rect">
            <a:avLst/>
          </a:prstGeom>
          <a:noFill/>
        </p:spPr>
      </p:pic>
      <p:pic>
        <p:nvPicPr>
          <p:cNvPr id="5" name="Imagen 1" descr="F:\Puno\_D5F4347.jpg"/>
          <p:cNvPicPr>
            <a:picLocks noChangeAspect="1" noChangeArrowheads="1"/>
          </p:cNvPicPr>
          <p:nvPr/>
        </p:nvPicPr>
        <p:blipFill>
          <a:blip r:embed="rId4" cstate="print"/>
          <a:srcRect/>
          <a:stretch>
            <a:fillRect/>
          </a:stretch>
        </p:blipFill>
        <p:spPr bwMode="auto">
          <a:xfrm>
            <a:off x="6400800" y="3733800"/>
            <a:ext cx="2743200" cy="1828800"/>
          </a:xfrm>
          <a:prstGeom prst="rect">
            <a:avLst/>
          </a:prstGeom>
          <a:noFill/>
          <a:ln w="9525">
            <a:noFill/>
            <a:miter lim="800000"/>
            <a:headEnd/>
            <a:tailEnd/>
          </a:ln>
        </p:spPr>
      </p:pic>
    </p:spTree>
    <p:extLst>
      <p:ext uri="{BB962C8B-B14F-4D97-AF65-F5344CB8AC3E}">
        <p14:creationId xmlns:p14="http://schemas.microsoft.com/office/powerpoint/2010/main" val="182106945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152400"/>
            <a:ext cx="8229600" cy="1143000"/>
          </a:xfrm>
        </p:spPr>
        <p:txBody>
          <a:bodyPr/>
          <a:lstStyle/>
          <a:p>
            <a:r>
              <a:rPr lang="en-US" sz="3600" b="1" dirty="0" smtClean="0"/>
              <a:t>Partnerships</a:t>
            </a:r>
          </a:p>
        </p:txBody>
      </p:sp>
      <p:sp>
        <p:nvSpPr>
          <p:cNvPr id="19459" name="Content Placeholder 2"/>
          <p:cNvSpPr>
            <a:spLocks noGrp="1"/>
          </p:cNvSpPr>
          <p:nvPr>
            <p:ph sz="half" idx="1"/>
          </p:nvPr>
        </p:nvSpPr>
        <p:spPr>
          <a:xfrm>
            <a:off x="228600" y="1447800"/>
            <a:ext cx="4038600" cy="3581400"/>
          </a:xfrm>
          <a:noFill/>
          <a:ln>
            <a:noFill/>
          </a:ln>
        </p:spPr>
        <p:txBody>
          <a:bodyPr/>
          <a:lstStyle/>
          <a:p>
            <a:pPr>
              <a:lnSpc>
                <a:spcPct val="80000"/>
              </a:lnSpc>
            </a:pPr>
            <a:r>
              <a:rPr lang="en-US" sz="2400" dirty="0" smtClean="0">
                <a:latin typeface="Calibri" pitchFamily="34" charset="0"/>
              </a:rPr>
              <a:t>Grantees </a:t>
            </a:r>
          </a:p>
          <a:p>
            <a:pPr>
              <a:lnSpc>
                <a:spcPct val="80000"/>
              </a:lnSpc>
            </a:pPr>
            <a:r>
              <a:rPr lang="en-US" sz="2400" dirty="0" smtClean="0">
                <a:latin typeface="Calibri" pitchFamily="34" charset="0"/>
              </a:rPr>
              <a:t>National Governments</a:t>
            </a:r>
          </a:p>
          <a:p>
            <a:pPr>
              <a:lnSpc>
                <a:spcPct val="80000"/>
              </a:lnSpc>
            </a:pPr>
            <a:r>
              <a:rPr lang="en-US" sz="2400" dirty="0" smtClean="0">
                <a:latin typeface="Calibri" pitchFamily="34" charset="0"/>
              </a:rPr>
              <a:t>State/Local Governments</a:t>
            </a:r>
          </a:p>
          <a:p>
            <a:pPr>
              <a:lnSpc>
                <a:spcPct val="80000"/>
              </a:lnSpc>
            </a:pPr>
            <a:r>
              <a:rPr lang="en-US" sz="2400" dirty="0" smtClean="0">
                <a:latin typeface="Calibri" pitchFamily="34" charset="0"/>
              </a:rPr>
              <a:t>Regional Governments</a:t>
            </a:r>
          </a:p>
          <a:p>
            <a:pPr>
              <a:lnSpc>
                <a:spcPct val="80000"/>
              </a:lnSpc>
            </a:pPr>
            <a:r>
              <a:rPr lang="en-US" sz="2400" dirty="0" smtClean="0">
                <a:latin typeface="Calibri" pitchFamily="34" charset="0"/>
              </a:rPr>
              <a:t>Bilateral aid</a:t>
            </a:r>
          </a:p>
          <a:p>
            <a:pPr>
              <a:lnSpc>
                <a:spcPct val="80000"/>
              </a:lnSpc>
            </a:pPr>
            <a:r>
              <a:rPr lang="en-US" sz="2400" dirty="0" smtClean="0">
                <a:latin typeface="Calibri" pitchFamily="34" charset="0"/>
              </a:rPr>
              <a:t>Corporations </a:t>
            </a:r>
          </a:p>
          <a:p>
            <a:pPr>
              <a:lnSpc>
                <a:spcPct val="80000"/>
              </a:lnSpc>
            </a:pPr>
            <a:r>
              <a:rPr lang="en-US" sz="2400" dirty="0" smtClean="0">
                <a:latin typeface="Calibri" pitchFamily="34" charset="0"/>
              </a:rPr>
              <a:t>Multilateral agencies</a:t>
            </a:r>
          </a:p>
          <a:p>
            <a:pPr>
              <a:lnSpc>
                <a:spcPct val="80000"/>
              </a:lnSpc>
            </a:pPr>
            <a:r>
              <a:rPr lang="en-US" sz="2400" dirty="0" smtClean="0">
                <a:latin typeface="Calibri" pitchFamily="34" charset="0"/>
              </a:rPr>
              <a:t>Foundations</a:t>
            </a:r>
          </a:p>
          <a:p>
            <a:pPr>
              <a:lnSpc>
                <a:spcPct val="80000"/>
              </a:lnSpc>
            </a:pPr>
            <a:r>
              <a:rPr lang="en-US" sz="2400" dirty="0" smtClean="0">
                <a:latin typeface="Calibri" pitchFamily="34" charset="0"/>
              </a:rPr>
              <a:t>NGOs</a:t>
            </a:r>
          </a:p>
        </p:txBody>
      </p:sp>
      <p:pic>
        <p:nvPicPr>
          <p:cNvPr id="132098" name="Picture 2"/>
          <p:cNvPicPr>
            <a:picLocks noChangeAspect="1" noChangeArrowheads="1"/>
          </p:cNvPicPr>
          <p:nvPr/>
        </p:nvPicPr>
        <p:blipFill>
          <a:blip r:embed="rId3" cstate="print"/>
          <a:srcRect l="41429" t="21333" r="33333" b="19238"/>
          <a:stretch>
            <a:fillRect/>
          </a:stretch>
        </p:blipFill>
        <p:spPr bwMode="auto">
          <a:xfrm>
            <a:off x="4900248" y="1371600"/>
            <a:ext cx="2795952" cy="4114800"/>
          </a:xfrm>
          <a:prstGeom prst="rect">
            <a:avLst/>
          </a:prstGeom>
          <a:noFill/>
          <a:ln w="9525">
            <a:noFill/>
            <a:miter lim="800000"/>
            <a:headEnd/>
            <a:tailEnd/>
          </a:ln>
        </p:spPr>
      </p:pic>
      <p:pic>
        <p:nvPicPr>
          <p:cNvPr id="6" name="Picture 24" descr="sgplogo"/>
          <p:cNvPicPr>
            <a:picLocks noChangeAspect="1" noChangeArrowheads="1"/>
          </p:cNvPicPr>
          <p:nvPr/>
        </p:nvPicPr>
        <p:blipFill>
          <a:blip r:embed="rId4" cstate="email"/>
          <a:srcRect/>
          <a:stretch>
            <a:fillRect/>
          </a:stretch>
        </p:blipFill>
        <p:spPr bwMode="auto">
          <a:xfrm>
            <a:off x="6934200" y="5518150"/>
            <a:ext cx="1828800" cy="1111250"/>
          </a:xfrm>
          <a:prstGeom prst="rect">
            <a:avLst/>
          </a:prstGeom>
          <a:noFill/>
          <a:ln w="9525">
            <a:noFill/>
            <a:miter lim="800000"/>
            <a:headEnd/>
            <a:tailEnd/>
          </a:ln>
        </p:spPr>
      </p:pic>
    </p:spTree>
    <p:extLst>
      <p:ext uri="{BB962C8B-B14F-4D97-AF65-F5344CB8AC3E}">
        <p14:creationId xmlns:p14="http://schemas.microsoft.com/office/powerpoint/2010/main" val="38531325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type="title"/>
          </p:nvPr>
        </p:nvSpPr>
        <p:spPr>
          <a:xfrm>
            <a:off x="0" y="0"/>
            <a:ext cx="9144000" cy="884238"/>
          </a:xfrm>
          <a:solidFill>
            <a:schemeClr val="bg1">
              <a:lumMod val="85000"/>
            </a:schemeClr>
          </a:solidFill>
        </p:spPr>
        <p:txBody>
          <a:bodyPr/>
          <a:lstStyle/>
          <a:p>
            <a:pPr eaLnBrk="1" hangingPunct="1"/>
            <a:r>
              <a:rPr lang="en-US" sz="3600" dirty="0" smtClean="0">
                <a:latin typeface="Calibri" pitchFamily="34" charset="0"/>
              </a:rPr>
              <a:t>Country Support Programme (CSP)</a:t>
            </a:r>
          </a:p>
        </p:txBody>
      </p:sp>
      <p:sp>
        <p:nvSpPr>
          <p:cNvPr id="2" name="Rectangle 1"/>
          <p:cNvSpPr/>
          <p:nvPr/>
        </p:nvSpPr>
        <p:spPr>
          <a:xfrm>
            <a:off x="304800" y="838200"/>
            <a:ext cx="8610600" cy="5262979"/>
          </a:xfrm>
          <a:prstGeom prst="rect">
            <a:avLst/>
          </a:prstGeom>
        </p:spPr>
        <p:txBody>
          <a:bodyPr wrap="square">
            <a:spAutoFit/>
          </a:bodyPr>
          <a:lstStyle/>
          <a:p>
            <a:r>
              <a:rPr lang="en-US" sz="2400" dirty="0" smtClean="0">
                <a:latin typeface="+mn-lt"/>
              </a:rPr>
              <a:t>The Country Support </a:t>
            </a:r>
            <a:r>
              <a:rPr lang="en-US" sz="2400" dirty="0" err="1" smtClean="0">
                <a:latin typeface="+mn-lt"/>
              </a:rPr>
              <a:t>Progamme</a:t>
            </a:r>
            <a:r>
              <a:rPr lang="en-US" sz="2400" dirty="0" smtClean="0">
                <a:latin typeface="+mn-lt"/>
              </a:rPr>
              <a:t> (CSP) is the </a:t>
            </a:r>
            <a:r>
              <a:rPr lang="en-US" sz="2400" u="sng" dirty="0" smtClean="0">
                <a:latin typeface="+mn-lt"/>
              </a:rPr>
              <a:t>main tool for carrying </a:t>
            </a:r>
            <a:r>
              <a:rPr lang="en-US" sz="2400" dirty="0" smtClean="0">
                <a:latin typeface="+mn-lt"/>
              </a:rPr>
              <a:t>out </a:t>
            </a:r>
            <a:r>
              <a:rPr lang="en-US" sz="2400" u="sng" dirty="0" smtClean="0">
                <a:latin typeface="+mn-lt"/>
              </a:rPr>
              <a:t>Country Relations Strategy </a:t>
            </a:r>
            <a:r>
              <a:rPr lang="en-US" sz="2400" dirty="0" smtClean="0">
                <a:latin typeface="+mn-lt"/>
              </a:rPr>
              <a:t>and has the following components:</a:t>
            </a:r>
          </a:p>
          <a:p>
            <a:endParaRPr lang="en-US" sz="2400" dirty="0">
              <a:latin typeface="+mn-lt"/>
            </a:endParaRPr>
          </a:p>
          <a:p>
            <a:pPr marL="1257300" lvl="2" indent="-342900">
              <a:buFont typeface="Wingdings" panose="05000000000000000000" pitchFamily="2" charset="2"/>
              <a:buChar char="v"/>
            </a:pPr>
            <a:r>
              <a:rPr lang="en-US" sz="2400" dirty="0" smtClean="0">
                <a:latin typeface="+mn-lt"/>
              </a:rPr>
              <a:t>GEF National Portfolio Formulation Exercises</a:t>
            </a:r>
          </a:p>
          <a:p>
            <a:pPr marL="1257300" lvl="2" indent="-342900">
              <a:buFont typeface="Wingdings" panose="05000000000000000000" pitchFamily="2" charset="2"/>
              <a:buChar char="v"/>
            </a:pPr>
            <a:endParaRPr lang="en-US" sz="2400" dirty="0">
              <a:latin typeface="+mn-lt"/>
            </a:endParaRPr>
          </a:p>
          <a:p>
            <a:pPr marL="1257300" lvl="2" indent="-342900">
              <a:buFont typeface="Wingdings" panose="05000000000000000000" pitchFamily="2" charset="2"/>
              <a:buChar char="v"/>
            </a:pPr>
            <a:r>
              <a:rPr lang="en-US" sz="2400" dirty="0" smtClean="0">
                <a:latin typeface="+mn-lt"/>
              </a:rPr>
              <a:t>GEF National Dialogues</a:t>
            </a:r>
          </a:p>
          <a:p>
            <a:pPr marL="1257300" lvl="2" indent="-342900">
              <a:buFont typeface="Wingdings" panose="05000000000000000000" pitchFamily="2" charset="2"/>
              <a:buChar char="v"/>
            </a:pPr>
            <a:endParaRPr lang="en-US" sz="2400" dirty="0">
              <a:latin typeface="+mn-lt"/>
            </a:endParaRPr>
          </a:p>
          <a:p>
            <a:pPr marL="1257300" lvl="2" indent="-342900">
              <a:buFont typeface="Wingdings" panose="05000000000000000000" pitchFamily="2" charset="2"/>
              <a:buChar char="v"/>
            </a:pPr>
            <a:r>
              <a:rPr lang="en-US" sz="2400" dirty="0" smtClean="0">
                <a:latin typeface="+mn-lt"/>
              </a:rPr>
              <a:t>GEF Workshops</a:t>
            </a:r>
          </a:p>
          <a:p>
            <a:pPr marL="1257300" lvl="2" indent="-342900">
              <a:buFont typeface="Wingdings" panose="05000000000000000000" pitchFamily="2" charset="2"/>
              <a:buChar char="v"/>
            </a:pPr>
            <a:endParaRPr lang="en-US" sz="2400" dirty="0">
              <a:latin typeface="+mn-lt"/>
            </a:endParaRPr>
          </a:p>
          <a:p>
            <a:pPr marL="1257300" lvl="2" indent="-342900">
              <a:buFont typeface="Wingdings" panose="05000000000000000000" pitchFamily="2" charset="2"/>
              <a:buChar char="v"/>
            </a:pPr>
            <a:r>
              <a:rPr lang="en-US" sz="2400" dirty="0" smtClean="0">
                <a:latin typeface="+mn-lt"/>
              </a:rPr>
              <a:t>GEF Constituency Meetings</a:t>
            </a:r>
          </a:p>
          <a:p>
            <a:pPr marL="1257300" lvl="2" indent="-342900">
              <a:buFont typeface="Wingdings" panose="05000000000000000000" pitchFamily="2" charset="2"/>
              <a:buChar char="v"/>
            </a:pPr>
            <a:endParaRPr lang="en-US" sz="2400" dirty="0">
              <a:latin typeface="+mn-lt"/>
            </a:endParaRPr>
          </a:p>
          <a:p>
            <a:pPr marL="1257300" lvl="2" indent="-342900">
              <a:buFont typeface="Wingdings" panose="05000000000000000000" pitchFamily="2" charset="2"/>
              <a:buChar char="v"/>
            </a:pPr>
            <a:r>
              <a:rPr lang="en-US" sz="2400" dirty="0" smtClean="0">
                <a:latin typeface="+mn-lt"/>
              </a:rPr>
              <a:t>GEF Introduction Workshops</a:t>
            </a:r>
          </a:p>
          <a:p>
            <a:pPr marL="1257300" lvl="2" indent="-342900">
              <a:buFont typeface="Wingdings" panose="05000000000000000000" pitchFamily="2" charset="2"/>
              <a:buChar char="v"/>
            </a:pPr>
            <a:endParaRPr lang="en-US" sz="2400" dirty="0" smtClean="0">
              <a:latin typeface="+mn-lt"/>
            </a:endParaRPr>
          </a:p>
          <a:p>
            <a:pPr marL="1257300" lvl="2" indent="-342900">
              <a:buFont typeface="Wingdings" panose="05000000000000000000" pitchFamily="2" charset="2"/>
              <a:buChar char="v"/>
            </a:pPr>
            <a:r>
              <a:rPr lang="en-US" sz="2400" dirty="0" smtClean="0">
                <a:latin typeface="+mn-lt"/>
              </a:rPr>
              <a:t>Pre-Council Meetings for Recipient Countries</a:t>
            </a:r>
            <a:endParaRPr lang="en-US" dirty="0"/>
          </a:p>
        </p:txBody>
      </p:sp>
    </p:spTree>
    <p:extLst>
      <p:ext uri="{BB962C8B-B14F-4D97-AF65-F5344CB8AC3E}">
        <p14:creationId xmlns:p14="http://schemas.microsoft.com/office/powerpoint/2010/main" val="1987467062"/>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28800"/>
            <a:ext cx="9144000" cy="1600200"/>
          </a:xfrm>
        </p:spPr>
        <p:txBody>
          <a:bodyPr/>
          <a:lstStyle/>
          <a:p>
            <a:pPr eaLnBrk="1" hangingPunct="1">
              <a:defRPr/>
            </a:pPr>
            <a:r>
              <a:rPr lang="en-US" dirty="0">
                <a:solidFill>
                  <a:srgbClr val="00642D"/>
                </a:solidFill>
                <a:latin typeface="+mn-lt"/>
              </a:rPr>
              <a:t>GEF-6 Strategy for </a:t>
            </a:r>
            <a:r>
              <a:rPr lang="en-US" dirty="0" smtClean="0">
                <a:solidFill>
                  <a:srgbClr val="00642D"/>
                </a:solidFill>
                <a:latin typeface="+mn-lt"/>
              </a:rPr>
              <a:t/>
            </a:r>
            <a:br>
              <a:rPr lang="en-US" dirty="0" smtClean="0">
                <a:solidFill>
                  <a:srgbClr val="00642D"/>
                </a:solidFill>
                <a:latin typeface="+mn-lt"/>
              </a:rPr>
            </a:br>
            <a:r>
              <a:rPr lang="en-US" dirty="0" smtClean="0">
                <a:solidFill>
                  <a:srgbClr val="00642D"/>
                </a:solidFill>
                <a:latin typeface="+mn-lt"/>
              </a:rPr>
              <a:t>Cross-Cutting Capacity Development</a:t>
            </a:r>
            <a:endParaRPr lang="en-US" dirty="0">
              <a:latin typeface="+mn-lt"/>
            </a:endParaRPr>
          </a:p>
        </p:txBody>
      </p:sp>
      <p:sp>
        <p:nvSpPr>
          <p:cNvPr id="3" name="Subtitle 2"/>
          <p:cNvSpPr>
            <a:spLocks noGrp="1"/>
          </p:cNvSpPr>
          <p:nvPr>
            <p:ph type="subTitle" idx="1"/>
          </p:nvPr>
        </p:nvSpPr>
        <p:spPr>
          <a:xfrm>
            <a:off x="838200" y="3962400"/>
            <a:ext cx="7162800" cy="2438400"/>
          </a:xfrm>
        </p:spPr>
        <p:txBody>
          <a:bodyPr/>
          <a:lstStyle/>
          <a:p>
            <a:pPr eaLnBrk="1" hangingPunct="1">
              <a:lnSpc>
                <a:spcPct val="80000"/>
              </a:lnSpc>
              <a:buFont typeface="Arial" charset="0"/>
              <a:buNone/>
              <a:defRPr/>
            </a:pPr>
            <a:r>
              <a:rPr lang="en-US" b="1" dirty="0" smtClean="0">
                <a:solidFill>
                  <a:schemeClr val="tx1"/>
                </a:solidFill>
                <a:cs typeface="Times New Roman" pitchFamily="18" charset="0"/>
              </a:rPr>
              <a:t>GEF Expanded Constituency Workshop</a:t>
            </a:r>
            <a:endParaRPr lang="en-US" b="1" dirty="0" smtClean="0">
              <a:solidFill>
                <a:srgbClr val="00642D"/>
              </a:solidFill>
              <a:cs typeface="Times New Roman" panose="02020603050405020304" pitchFamily="18" charset="0"/>
            </a:endParaRPr>
          </a:p>
          <a:p>
            <a:pPr eaLnBrk="1" hangingPunct="1">
              <a:lnSpc>
                <a:spcPct val="80000"/>
              </a:lnSpc>
              <a:buFont typeface="Arial" charset="0"/>
              <a:buNone/>
              <a:defRPr/>
            </a:pPr>
            <a:endParaRPr lang="en-US" b="1" dirty="0" smtClean="0">
              <a:solidFill>
                <a:schemeClr val="tx1"/>
              </a:solidFill>
            </a:endParaRPr>
          </a:p>
          <a:p>
            <a:pPr>
              <a:lnSpc>
                <a:spcPct val="80000"/>
              </a:lnSpc>
              <a:defRPr/>
            </a:pPr>
            <a:r>
              <a:rPr lang="en-US" b="1" dirty="0">
                <a:solidFill>
                  <a:schemeClr val="tx1"/>
                </a:solidFill>
                <a:cs typeface="Times New Roman" panose="02020603050405020304" pitchFamily="18" charset="0"/>
              </a:rPr>
              <a:t>Freeport, Bahamas</a:t>
            </a:r>
          </a:p>
          <a:p>
            <a:pPr>
              <a:lnSpc>
                <a:spcPct val="80000"/>
              </a:lnSpc>
              <a:defRPr/>
            </a:pPr>
            <a:r>
              <a:rPr lang="en-US" b="1" dirty="0" smtClean="0">
                <a:solidFill>
                  <a:schemeClr val="tx1"/>
                </a:solidFill>
                <a:cs typeface="Times New Roman" panose="02020603050405020304" pitchFamily="18" charset="0"/>
              </a:rPr>
              <a:t>5 - 7 </a:t>
            </a:r>
            <a:r>
              <a:rPr lang="en-US" b="1" dirty="0">
                <a:solidFill>
                  <a:schemeClr val="tx1"/>
                </a:solidFill>
                <a:cs typeface="Times New Roman" panose="02020603050405020304" pitchFamily="18" charset="0"/>
              </a:rPr>
              <a:t>May, 2015</a:t>
            </a:r>
          </a:p>
          <a:p>
            <a:pPr eaLnBrk="1" hangingPunct="1">
              <a:buFont typeface="Arial" charset="0"/>
              <a:buNone/>
              <a:defRPr/>
            </a:pPr>
            <a:endParaRPr lang="en-US" sz="3200" dirty="0">
              <a:latin typeface="Andes" panose="02000000000000000000" pitchFamily="50" charset="0"/>
            </a:endParaRPr>
          </a:p>
        </p:txBody>
      </p:sp>
    </p:spTree>
    <p:extLst>
      <p:ext uri="{BB962C8B-B14F-4D97-AF65-F5344CB8AC3E}">
        <p14:creationId xmlns:p14="http://schemas.microsoft.com/office/powerpoint/2010/main" val="392136689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2"/>
          <p:cNvSpPr>
            <a:spLocks noGrp="1"/>
          </p:cNvSpPr>
          <p:nvPr>
            <p:ph idx="1"/>
          </p:nvPr>
        </p:nvSpPr>
        <p:spPr>
          <a:xfrm>
            <a:off x="457200" y="1066800"/>
            <a:ext cx="8229600" cy="4770438"/>
          </a:xfrm>
        </p:spPr>
        <p:txBody>
          <a:bodyPr/>
          <a:lstStyle/>
          <a:p>
            <a:pPr marL="0" indent="0">
              <a:buFont typeface="Arial" charset="0"/>
              <a:buNone/>
              <a:defRPr/>
            </a:pPr>
            <a:r>
              <a:rPr lang="en-US" sz="2800" dirty="0" smtClean="0"/>
              <a:t>GEF definition (C.22/08): “The process </a:t>
            </a:r>
            <a:r>
              <a:rPr lang="en-US" sz="2800" dirty="0"/>
              <a:t>by which individuals, organizations and societies strengthen their ability to address environmental issues, manage natural resource issues, and mainstream environmental sustainability into development policies, plans and decisions</a:t>
            </a:r>
            <a:r>
              <a:rPr lang="en-US" sz="2800" dirty="0" smtClean="0"/>
              <a:t>.”</a:t>
            </a:r>
            <a:endParaRPr lang="en-US" sz="2800" b="1" dirty="0">
              <a:solidFill>
                <a:schemeClr val="bg1"/>
              </a:solidFill>
              <a:ea typeface="+mn-ea"/>
              <a:cs typeface="Arial" charset="0"/>
            </a:endParaRPr>
          </a:p>
        </p:txBody>
      </p:sp>
      <p:sp>
        <p:nvSpPr>
          <p:cNvPr id="12291" name="Title 3"/>
          <p:cNvSpPr txBox="1">
            <a:spLocks/>
          </p:cNvSpPr>
          <p:nvPr/>
        </p:nvSpPr>
        <p:spPr bwMode="auto">
          <a:xfrm>
            <a:off x="0" y="0"/>
            <a:ext cx="9144000" cy="990600"/>
          </a:xfrm>
          <a:prstGeom prst="rect">
            <a:avLst/>
          </a:prstGeom>
          <a:solidFill>
            <a:srgbClr val="00642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4400" b="1" dirty="0">
                <a:solidFill>
                  <a:schemeClr val="bg1"/>
                </a:solidFill>
              </a:rPr>
              <a:t>C</a:t>
            </a:r>
            <a:r>
              <a:rPr lang="en-US" altLang="en-US" sz="4400" b="1" dirty="0" smtClean="0">
                <a:solidFill>
                  <a:schemeClr val="bg1"/>
                </a:solidFill>
              </a:rPr>
              <a:t>apacity Development</a:t>
            </a:r>
            <a:endParaRPr lang="en-US" altLang="en-US" sz="4400" b="1" dirty="0">
              <a:solidFill>
                <a:schemeClr val="bg1"/>
              </a:solidFill>
            </a:endParaRPr>
          </a:p>
        </p:txBody>
      </p:sp>
      <p:pic>
        <p:nvPicPr>
          <p:cNvPr id="12292"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3752128"/>
            <a:ext cx="2751137"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3" name="Picture 4"/>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0391" y="3810000"/>
            <a:ext cx="2646036" cy="1713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4" name="Picture 6"/>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527800" y="3276600"/>
            <a:ext cx="1701800" cy="2560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4415232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39" name="Group 13"/>
          <p:cNvGrpSpPr>
            <a:grpSpLocks/>
          </p:cNvGrpSpPr>
          <p:nvPr/>
        </p:nvGrpSpPr>
        <p:grpSpPr bwMode="auto">
          <a:xfrm>
            <a:off x="571500" y="1502440"/>
            <a:ext cx="8001000" cy="3962400"/>
            <a:chOff x="533400" y="1404937"/>
            <a:chExt cx="8001000" cy="3509955"/>
          </a:xfrm>
        </p:grpSpPr>
        <p:sp>
          <p:nvSpPr>
            <p:cNvPr id="14341" name="Text Box 3"/>
            <p:cNvSpPr txBox="1">
              <a:spLocks noChangeArrowheads="1"/>
            </p:cNvSpPr>
            <p:nvPr/>
          </p:nvSpPr>
          <p:spPr bwMode="auto">
            <a:xfrm>
              <a:off x="918063" y="1404937"/>
              <a:ext cx="7385538" cy="408950"/>
            </a:xfrm>
            <a:prstGeom prst="rect">
              <a:avLst/>
            </a:prstGeom>
            <a:solidFill>
              <a:srgbClr val="F2F2F2"/>
            </a:solidFill>
            <a:ln>
              <a:noFill/>
            </a:ln>
            <a:extLs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a:spcBef>
                  <a:spcPct val="50000"/>
                </a:spcBef>
                <a:buFontTx/>
                <a:buNone/>
              </a:pPr>
              <a:r>
                <a:rPr lang="en-US" altLang="en-US" sz="2400" b="1" dirty="0">
                  <a:solidFill>
                    <a:srgbClr val="007542"/>
                  </a:solidFill>
                </a:rPr>
                <a:t>Capacity Development (CD) through:</a:t>
              </a:r>
            </a:p>
          </p:txBody>
        </p:sp>
        <p:sp>
          <p:nvSpPr>
            <p:cNvPr id="2" name="Text Box 4"/>
            <p:cNvSpPr txBox="1">
              <a:spLocks noChangeArrowheads="1"/>
            </p:cNvSpPr>
            <p:nvPr/>
          </p:nvSpPr>
          <p:spPr bwMode="auto">
            <a:xfrm>
              <a:off x="533400" y="2451571"/>
              <a:ext cx="1785938" cy="1108494"/>
            </a:xfrm>
            <a:prstGeom prst="rect">
              <a:avLst/>
            </a:prstGeom>
            <a:solidFill>
              <a:srgbClr val="007542">
                <a:alpha val="22000"/>
              </a:srgbClr>
            </a:solidFill>
            <a:ln w="19050" cap="flat" cmpd="sng" algn="ctr">
              <a:solidFill>
                <a:schemeClr val="bg1">
                  <a:lumMod val="95000"/>
                </a:schemeClr>
              </a:solidFill>
              <a:prstDash val="solid"/>
              <a:miter lim="800000"/>
              <a:headEnd type="none" w="med" len="med"/>
              <a:tailEnd type="none" w="med" len="med"/>
            </a:ln>
          </p:spPr>
          <p:txBody>
            <a:bodyPr>
              <a:spAutoFit/>
            </a:bodyPr>
            <a:lstStyle/>
            <a:p>
              <a:pPr algn="ctr">
                <a:defRPr/>
              </a:pPr>
              <a:r>
                <a:rPr lang="en-US" sz="2200" b="1" dirty="0">
                  <a:solidFill>
                    <a:schemeClr val="tx1">
                      <a:lumMod val="65000"/>
                      <a:lumOff val="35000"/>
                    </a:schemeClr>
                  </a:solidFill>
                  <a:latin typeface="Calibri" charset="0"/>
                  <a:ea typeface="Arial" charset="0"/>
                  <a:cs typeface="Arial" charset="0"/>
                </a:rPr>
                <a:t>1.</a:t>
              </a:r>
            </a:p>
            <a:p>
              <a:pPr algn="ctr">
                <a:defRPr/>
              </a:pPr>
              <a:r>
                <a:rPr lang="en-US" sz="2200" b="1" dirty="0" smtClean="0">
                  <a:solidFill>
                    <a:schemeClr val="tx1">
                      <a:lumMod val="65000"/>
                      <a:lumOff val="35000"/>
                    </a:schemeClr>
                  </a:solidFill>
                  <a:latin typeface="Calibri" charset="0"/>
                  <a:ea typeface="Arial" charset="0"/>
                  <a:cs typeface="Arial" charset="0"/>
                </a:rPr>
                <a:t>Conducting NCSAs</a:t>
              </a:r>
              <a:endParaRPr lang="en-US" sz="2200" b="1" dirty="0">
                <a:solidFill>
                  <a:schemeClr val="tx1">
                    <a:lumMod val="65000"/>
                    <a:lumOff val="35000"/>
                  </a:schemeClr>
                </a:solidFill>
                <a:latin typeface="Calibri" charset="0"/>
                <a:ea typeface="Arial" charset="0"/>
                <a:cs typeface="Arial" charset="0"/>
              </a:endParaRPr>
            </a:p>
          </p:txBody>
        </p:sp>
        <p:sp>
          <p:nvSpPr>
            <p:cNvPr id="7174" name="Text Box 5"/>
            <p:cNvSpPr txBox="1">
              <a:spLocks noChangeArrowheads="1"/>
            </p:cNvSpPr>
            <p:nvPr/>
          </p:nvSpPr>
          <p:spPr bwMode="auto">
            <a:xfrm>
              <a:off x="2732088" y="2451571"/>
              <a:ext cx="1673225" cy="2463321"/>
            </a:xfrm>
            <a:prstGeom prst="rect">
              <a:avLst/>
            </a:prstGeom>
            <a:solidFill>
              <a:schemeClr val="bg1">
                <a:lumMod val="95000"/>
              </a:schemeClr>
            </a:solidFill>
            <a:ln w="19050" cap="flat" cmpd="sng" algn="ctr">
              <a:solidFill>
                <a:schemeClr val="bg1">
                  <a:lumMod val="95000"/>
                </a:schemeClr>
              </a:solidFill>
              <a:prstDash val="solid"/>
              <a:miter lim="800000"/>
              <a:headEnd type="none" w="med" len="med"/>
              <a:tailEnd type="none" w="med" len="med"/>
            </a:ln>
          </p:spPr>
          <p:txBody>
            <a:bodyPr>
              <a:spAutoFit/>
            </a:bodyPr>
            <a:lstStyle>
              <a:lvl1pPr eaLnBrk="0" hangingPunct="0">
                <a:defRPr sz="2400">
                  <a:solidFill>
                    <a:schemeClr val="tx1"/>
                  </a:solidFill>
                  <a:latin typeface="Arial" charset="0"/>
                  <a:cs typeface="Arial" charset="0"/>
                </a:defRPr>
              </a:lvl1pPr>
              <a:lvl2pPr marL="37931725" indent="-37474525" eaLnBrk="0" hangingPunct="0">
                <a:defRPr sz="2400">
                  <a:solidFill>
                    <a:schemeClr val="tx1"/>
                  </a:solidFill>
                  <a:latin typeface="Arial" charset="0"/>
                  <a:cs typeface="Arial" charset="0"/>
                </a:defRPr>
              </a:lvl2pPr>
              <a:lvl3pPr eaLnBrk="0" hangingPunct="0">
                <a:defRPr sz="2400">
                  <a:solidFill>
                    <a:schemeClr val="tx1"/>
                  </a:solidFill>
                  <a:latin typeface="Arial" charset="0"/>
                  <a:cs typeface="Arial" charset="0"/>
                </a:defRPr>
              </a:lvl3pPr>
              <a:lvl4pPr eaLnBrk="0" hangingPunct="0">
                <a:defRPr sz="2400">
                  <a:solidFill>
                    <a:schemeClr val="tx1"/>
                  </a:solidFill>
                  <a:latin typeface="Arial" charset="0"/>
                  <a:cs typeface="Arial" charset="0"/>
                </a:defRPr>
              </a:lvl4pPr>
              <a:lvl5pPr eaLnBrk="0" hangingPunct="0">
                <a:defRPr sz="2400">
                  <a:solidFill>
                    <a:schemeClr val="tx1"/>
                  </a:solidFill>
                  <a:latin typeface="Arial" charset="0"/>
                  <a:cs typeface="Arial" charset="0"/>
                </a:defRPr>
              </a:lvl5pPr>
              <a:lvl6pPr marL="457200" eaLnBrk="0" fontAlgn="base" hangingPunct="0">
                <a:spcBef>
                  <a:spcPct val="0"/>
                </a:spcBef>
                <a:spcAft>
                  <a:spcPct val="0"/>
                </a:spcAft>
                <a:defRPr sz="2400">
                  <a:solidFill>
                    <a:schemeClr val="tx1"/>
                  </a:solidFill>
                  <a:latin typeface="Arial" charset="0"/>
                  <a:cs typeface="Arial" charset="0"/>
                </a:defRPr>
              </a:lvl6pPr>
              <a:lvl7pPr marL="914400" eaLnBrk="0" fontAlgn="base" hangingPunct="0">
                <a:spcBef>
                  <a:spcPct val="0"/>
                </a:spcBef>
                <a:spcAft>
                  <a:spcPct val="0"/>
                </a:spcAft>
                <a:defRPr sz="2400">
                  <a:solidFill>
                    <a:schemeClr val="tx1"/>
                  </a:solidFill>
                  <a:latin typeface="Arial" charset="0"/>
                  <a:cs typeface="Arial" charset="0"/>
                </a:defRPr>
              </a:lvl7pPr>
              <a:lvl8pPr marL="1371600" eaLnBrk="0" fontAlgn="base" hangingPunct="0">
                <a:spcBef>
                  <a:spcPct val="0"/>
                </a:spcBef>
                <a:spcAft>
                  <a:spcPct val="0"/>
                </a:spcAft>
                <a:defRPr sz="2400">
                  <a:solidFill>
                    <a:schemeClr val="tx1"/>
                  </a:solidFill>
                  <a:latin typeface="Arial" charset="0"/>
                  <a:cs typeface="Arial" charset="0"/>
                </a:defRPr>
              </a:lvl8pPr>
              <a:lvl9pPr marL="1828800" eaLnBrk="0" fontAlgn="base" hangingPunct="0">
                <a:spcBef>
                  <a:spcPct val="0"/>
                </a:spcBef>
                <a:spcAft>
                  <a:spcPct val="0"/>
                </a:spcAft>
                <a:defRPr sz="2400">
                  <a:solidFill>
                    <a:schemeClr val="tx1"/>
                  </a:solidFill>
                  <a:latin typeface="Arial" charset="0"/>
                  <a:cs typeface="Arial" charset="0"/>
                </a:defRPr>
              </a:lvl9pPr>
            </a:lstStyle>
            <a:p>
              <a:pPr algn="ctr">
                <a:defRPr/>
              </a:pPr>
              <a:r>
                <a:rPr lang="en-US" sz="2200" b="1" dirty="0" smtClean="0">
                  <a:solidFill>
                    <a:srgbClr val="595959"/>
                  </a:solidFill>
                  <a:latin typeface="Calibri" pitchFamily="-109" charset="0"/>
                </a:rPr>
                <a:t>2.</a:t>
              </a:r>
            </a:p>
            <a:p>
              <a:pPr algn="ctr">
                <a:defRPr/>
              </a:pPr>
              <a:r>
                <a:rPr lang="en-US" sz="2200" b="1" dirty="0" smtClean="0">
                  <a:solidFill>
                    <a:srgbClr val="595959"/>
                  </a:solidFill>
                  <a:latin typeface="Calibri" pitchFamily="-109" charset="0"/>
                </a:rPr>
                <a:t>Paying greater attention to regular CD in individual projects</a:t>
              </a:r>
            </a:p>
          </p:txBody>
        </p:sp>
        <p:sp>
          <p:nvSpPr>
            <p:cNvPr id="7175" name="Text Box 6"/>
            <p:cNvSpPr txBox="1">
              <a:spLocks noChangeArrowheads="1"/>
            </p:cNvSpPr>
            <p:nvPr/>
          </p:nvSpPr>
          <p:spPr bwMode="auto">
            <a:xfrm>
              <a:off x="4841875" y="2451571"/>
              <a:ext cx="1711325" cy="1785907"/>
            </a:xfrm>
            <a:prstGeom prst="rect">
              <a:avLst/>
            </a:prstGeom>
            <a:solidFill>
              <a:schemeClr val="bg1">
                <a:lumMod val="95000"/>
              </a:schemeClr>
            </a:solidFill>
            <a:ln w="19050" cap="flat" cmpd="sng" algn="ctr">
              <a:solidFill>
                <a:schemeClr val="bg1">
                  <a:lumMod val="95000"/>
                </a:schemeClr>
              </a:solidFill>
              <a:prstDash val="solid"/>
              <a:miter lim="800000"/>
              <a:headEnd type="none" w="med" len="med"/>
              <a:tailEnd type="none" w="med" len="med"/>
            </a:ln>
          </p:spPr>
          <p:txBody>
            <a:bodyPr>
              <a:spAutoFit/>
            </a:bodyPr>
            <a:lstStyle>
              <a:lvl1pPr eaLnBrk="0" hangingPunct="0">
                <a:defRPr sz="2400">
                  <a:solidFill>
                    <a:schemeClr val="tx1"/>
                  </a:solidFill>
                  <a:latin typeface="Arial" charset="0"/>
                  <a:cs typeface="Arial" charset="0"/>
                </a:defRPr>
              </a:lvl1pPr>
              <a:lvl2pPr marL="37931725" indent="-37474525" eaLnBrk="0" hangingPunct="0">
                <a:defRPr sz="2400">
                  <a:solidFill>
                    <a:schemeClr val="tx1"/>
                  </a:solidFill>
                  <a:latin typeface="Arial" charset="0"/>
                  <a:cs typeface="Arial" charset="0"/>
                </a:defRPr>
              </a:lvl2pPr>
              <a:lvl3pPr eaLnBrk="0" hangingPunct="0">
                <a:defRPr sz="2400">
                  <a:solidFill>
                    <a:schemeClr val="tx1"/>
                  </a:solidFill>
                  <a:latin typeface="Arial" charset="0"/>
                  <a:cs typeface="Arial" charset="0"/>
                </a:defRPr>
              </a:lvl3pPr>
              <a:lvl4pPr eaLnBrk="0" hangingPunct="0">
                <a:defRPr sz="2400">
                  <a:solidFill>
                    <a:schemeClr val="tx1"/>
                  </a:solidFill>
                  <a:latin typeface="Arial" charset="0"/>
                  <a:cs typeface="Arial" charset="0"/>
                </a:defRPr>
              </a:lvl4pPr>
              <a:lvl5pPr eaLnBrk="0" hangingPunct="0">
                <a:defRPr sz="2400">
                  <a:solidFill>
                    <a:schemeClr val="tx1"/>
                  </a:solidFill>
                  <a:latin typeface="Arial" charset="0"/>
                  <a:cs typeface="Arial" charset="0"/>
                </a:defRPr>
              </a:lvl5pPr>
              <a:lvl6pPr marL="457200" eaLnBrk="0" fontAlgn="base" hangingPunct="0">
                <a:spcBef>
                  <a:spcPct val="0"/>
                </a:spcBef>
                <a:spcAft>
                  <a:spcPct val="0"/>
                </a:spcAft>
                <a:defRPr sz="2400">
                  <a:solidFill>
                    <a:schemeClr val="tx1"/>
                  </a:solidFill>
                  <a:latin typeface="Arial" charset="0"/>
                  <a:cs typeface="Arial" charset="0"/>
                </a:defRPr>
              </a:lvl6pPr>
              <a:lvl7pPr marL="914400" eaLnBrk="0" fontAlgn="base" hangingPunct="0">
                <a:spcBef>
                  <a:spcPct val="0"/>
                </a:spcBef>
                <a:spcAft>
                  <a:spcPct val="0"/>
                </a:spcAft>
                <a:defRPr sz="2400">
                  <a:solidFill>
                    <a:schemeClr val="tx1"/>
                  </a:solidFill>
                  <a:latin typeface="Arial" charset="0"/>
                  <a:cs typeface="Arial" charset="0"/>
                </a:defRPr>
              </a:lvl7pPr>
              <a:lvl8pPr marL="1371600" eaLnBrk="0" fontAlgn="base" hangingPunct="0">
                <a:spcBef>
                  <a:spcPct val="0"/>
                </a:spcBef>
                <a:spcAft>
                  <a:spcPct val="0"/>
                </a:spcAft>
                <a:defRPr sz="2400">
                  <a:solidFill>
                    <a:schemeClr val="tx1"/>
                  </a:solidFill>
                  <a:latin typeface="Arial" charset="0"/>
                  <a:cs typeface="Arial" charset="0"/>
                </a:defRPr>
              </a:lvl8pPr>
              <a:lvl9pPr marL="1828800" eaLnBrk="0" fontAlgn="base" hangingPunct="0">
                <a:spcBef>
                  <a:spcPct val="0"/>
                </a:spcBef>
                <a:spcAft>
                  <a:spcPct val="0"/>
                </a:spcAft>
                <a:defRPr sz="2400">
                  <a:solidFill>
                    <a:schemeClr val="tx1"/>
                  </a:solidFill>
                  <a:latin typeface="Arial" charset="0"/>
                  <a:cs typeface="Arial" charset="0"/>
                </a:defRPr>
              </a:lvl9pPr>
            </a:lstStyle>
            <a:p>
              <a:pPr algn="ctr">
                <a:defRPr/>
              </a:pPr>
              <a:r>
                <a:rPr lang="en-US" sz="2200" b="1" dirty="0" smtClean="0">
                  <a:solidFill>
                    <a:srgbClr val="595959"/>
                  </a:solidFill>
                  <a:latin typeface="Calibri" pitchFamily="-109" charset="0"/>
                </a:rPr>
                <a:t>3.</a:t>
              </a:r>
            </a:p>
            <a:p>
              <a:pPr algn="ctr">
                <a:defRPr/>
              </a:pPr>
              <a:r>
                <a:rPr lang="en-US" sz="2200" b="1" dirty="0" smtClean="0">
                  <a:solidFill>
                    <a:srgbClr val="595959"/>
                  </a:solidFill>
                  <a:latin typeface="Calibri" pitchFamily="-109" charset="0"/>
                </a:rPr>
                <a:t>Promoting</a:t>
              </a:r>
            </a:p>
            <a:p>
              <a:pPr algn="ctr">
                <a:defRPr/>
              </a:pPr>
              <a:r>
                <a:rPr lang="en-US" sz="2200" b="1" dirty="0" smtClean="0">
                  <a:solidFill>
                    <a:srgbClr val="595959"/>
                  </a:solidFill>
                  <a:latin typeface="Calibri" pitchFamily="-109" charset="0"/>
                </a:rPr>
                <a:t>CCCD projects</a:t>
              </a:r>
            </a:p>
            <a:p>
              <a:pPr algn="ctr">
                <a:defRPr/>
              </a:pPr>
              <a:endParaRPr lang="en-US" sz="2200" b="1" dirty="0" smtClean="0">
                <a:solidFill>
                  <a:srgbClr val="595959"/>
                </a:solidFill>
                <a:latin typeface="Calibri" pitchFamily="-109" charset="0"/>
              </a:endParaRPr>
            </a:p>
          </p:txBody>
        </p:sp>
        <p:sp>
          <p:nvSpPr>
            <p:cNvPr id="7176" name="Text Box 7"/>
            <p:cNvSpPr txBox="1">
              <a:spLocks noChangeArrowheads="1"/>
            </p:cNvSpPr>
            <p:nvPr/>
          </p:nvSpPr>
          <p:spPr bwMode="auto">
            <a:xfrm>
              <a:off x="6900863" y="2419806"/>
              <a:ext cx="1633537" cy="2247779"/>
            </a:xfrm>
            <a:prstGeom prst="rect">
              <a:avLst/>
            </a:prstGeom>
            <a:solidFill>
              <a:schemeClr val="bg1">
                <a:lumMod val="95000"/>
              </a:schemeClr>
            </a:solidFill>
            <a:ln w="19050" cap="flat" cmpd="sng" algn="ctr">
              <a:solidFill>
                <a:schemeClr val="bg1">
                  <a:lumMod val="95000"/>
                </a:schemeClr>
              </a:solidFill>
              <a:prstDash val="solid"/>
              <a:miter lim="800000"/>
              <a:headEnd type="none" w="med" len="med"/>
              <a:tailEnd type="none" w="med" len="med"/>
            </a:ln>
          </p:spPr>
          <p:txBody>
            <a:bodyPr>
              <a:spAutoFit/>
            </a:bodyPr>
            <a:lstStyle>
              <a:lvl1pPr eaLnBrk="0" hangingPunct="0">
                <a:defRPr sz="2400">
                  <a:solidFill>
                    <a:schemeClr val="tx1"/>
                  </a:solidFill>
                  <a:latin typeface="Arial" charset="0"/>
                  <a:cs typeface="Arial" charset="0"/>
                </a:defRPr>
              </a:lvl1pPr>
              <a:lvl2pPr marL="37931725" indent="-37474525" eaLnBrk="0" hangingPunct="0">
                <a:defRPr sz="2400">
                  <a:solidFill>
                    <a:schemeClr val="tx1"/>
                  </a:solidFill>
                  <a:latin typeface="Arial" charset="0"/>
                  <a:cs typeface="Arial" charset="0"/>
                </a:defRPr>
              </a:lvl2pPr>
              <a:lvl3pPr eaLnBrk="0" hangingPunct="0">
                <a:defRPr sz="2400">
                  <a:solidFill>
                    <a:schemeClr val="tx1"/>
                  </a:solidFill>
                  <a:latin typeface="Arial" charset="0"/>
                  <a:cs typeface="Arial" charset="0"/>
                </a:defRPr>
              </a:lvl3pPr>
              <a:lvl4pPr eaLnBrk="0" hangingPunct="0">
                <a:defRPr sz="2400">
                  <a:solidFill>
                    <a:schemeClr val="tx1"/>
                  </a:solidFill>
                  <a:latin typeface="Arial" charset="0"/>
                  <a:cs typeface="Arial" charset="0"/>
                </a:defRPr>
              </a:lvl4pPr>
              <a:lvl5pPr eaLnBrk="0" hangingPunct="0">
                <a:defRPr sz="2400">
                  <a:solidFill>
                    <a:schemeClr val="tx1"/>
                  </a:solidFill>
                  <a:latin typeface="Arial" charset="0"/>
                  <a:cs typeface="Arial" charset="0"/>
                </a:defRPr>
              </a:lvl5pPr>
              <a:lvl6pPr marL="457200" eaLnBrk="0" fontAlgn="base" hangingPunct="0">
                <a:spcBef>
                  <a:spcPct val="0"/>
                </a:spcBef>
                <a:spcAft>
                  <a:spcPct val="0"/>
                </a:spcAft>
                <a:defRPr sz="2400">
                  <a:solidFill>
                    <a:schemeClr val="tx1"/>
                  </a:solidFill>
                  <a:latin typeface="Arial" charset="0"/>
                  <a:cs typeface="Arial" charset="0"/>
                </a:defRPr>
              </a:lvl6pPr>
              <a:lvl7pPr marL="914400" eaLnBrk="0" fontAlgn="base" hangingPunct="0">
                <a:spcBef>
                  <a:spcPct val="0"/>
                </a:spcBef>
                <a:spcAft>
                  <a:spcPct val="0"/>
                </a:spcAft>
                <a:defRPr sz="2400">
                  <a:solidFill>
                    <a:schemeClr val="tx1"/>
                  </a:solidFill>
                  <a:latin typeface="Arial" charset="0"/>
                  <a:cs typeface="Arial" charset="0"/>
                </a:defRPr>
              </a:lvl7pPr>
              <a:lvl8pPr marL="1371600" eaLnBrk="0" fontAlgn="base" hangingPunct="0">
                <a:spcBef>
                  <a:spcPct val="0"/>
                </a:spcBef>
                <a:spcAft>
                  <a:spcPct val="0"/>
                </a:spcAft>
                <a:defRPr sz="2400">
                  <a:solidFill>
                    <a:schemeClr val="tx1"/>
                  </a:solidFill>
                  <a:latin typeface="Arial" charset="0"/>
                  <a:cs typeface="Arial" charset="0"/>
                </a:defRPr>
              </a:lvl8pPr>
              <a:lvl9pPr marL="1828800" eaLnBrk="0" fontAlgn="base" hangingPunct="0">
                <a:spcBef>
                  <a:spcPct val="0"/>
                </a:spcBef>
                <a:spcAft>
                  <a:spcPct val="0"/>
                </a:spcAft>
                <a:defRPr sz="2400">
                  <a:solidFill>
                    <a:schemeClr val="tx1"/>
                  </a:solidFill>
                  <a:latin typeface="Arial" charset="0"/>
                  <a:cs typeface="Arial" charset="0"/>
                </a:defRPr>
              </a:lvl9pPr>
            </a:lstStyle>
            <a:p>
              <a:pPr algn="ctr">
                <a:defRPr/>
              </a:pPr>
              <a:r>
                <a:rPr lang="en-US" sz="2200" b="1" dirty="0" smtClean="0">
                  <a:solidFill>
                    <a:srgbClr val="595959"/>
                  </a:solidFill>
                  <a:latin typeface="Calibri" pitchFamily="-109" charset="0"/>
                </a:rPr>
                <a:t>4. </a:t>
              </a:r>
            </a:p>
            <a:p>
              <a:pPr algn="ctr">
                <a:defRPr/>
              </a:pPr>
              <a:r>
                <a:rPr lang="en-US" sz="2000" b="1" dirty="0" smtClean="0">
                  <a:solidFill>
                    <a:srgbClr val="595959"/>
                  </a:solidFill>
                  <a:latin typeface="Calibri" pitchFamily="-109" charset="0"/>
                </a:rPr>
                <a:t>Paying critical attention to CD in LDCs &amp; SIDS</a:t>
              </a:r>
            </a:p>
            <a:p>
              <a:pPr algn="ctr">
                <a:defRPr/>
              </a:pPr>
              <a:endParaRPr lang="en-US" sz="2000" b="1" dirty="0" smtClean="0">
                <a:latin typeface="Calibri" pitchFamily="-109" charset="0"/>
              </a:endParaRPr>
            </a:p>
            <a:p>
              <a:pPr algn="ctr">
                <a:defRPr/>
              </a:pPr>
              <a:endParaRPr lang="en-US" sz="1800" b="1" dirty="0" smtClean="0">
                <a:latin typeface="Calibri" pitchFamily="-109" charset="0"/>
              </a:endParaRPr>
            </a:p>
          </p:txBody>
        </p:sp>
        <p:sp>
          <p:nvSpPr>
            <p:cNvPr id="14346" name="AutoShape 8"/>
            <p:cNvSpPr>
              <a:spLocks noChangeArrowheads="1"/>
            </p:cNvSpPr>
            <p:nvPr/>
          </p:nvSpPr>
          <p:spPr bwMode="auto">
            <a:xfrm>
              <a:off x="1052696" y="1916137"/>
              <a:ext cx="721244" cy="476273"/>
            </a:xfrm>
            <a:prstGeom prst="downArrow">
              <a:avLst>
                <a:gd name="adj1" fmla="val 50000"/>
                <a:gd name="adj2" fmla="val 25000"/>
              </a:avLst>
            </a:prstGeom>
            <a:solidFill>
              <a:srgbClr val="00754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endParaRPr lang="en-US" altLang="en-US" sz="1800"/>
            </a:p>
          </p:txBody>
        </p:sp>
        <p:sp>
          <p:nvSpPr>
            <p:cNvPr id="14347" name="AutoShape 9"/>
            <p:cNvSpPr>
              <a:spLocks noChangeArrowheads="1"/>
            </p:cNvSpPr>
            <p:nvPr/>
          </p:nvSpPr>
          <p:spPr bwMode="auto">
            <a:xfrm>
              <a:off x="3125071" y="1916137"/>
              <a:ext cx="721244" cy="476273"/>
            </a:xfrm>
            <a:prstGeom prst="downArrow">
              <a:avLst>
                <a:gd name="adj1" fmla="val 50000"/>
                <a:gd name="adj2" fmla="val 25000"/>
              </a:avLst>
            </a:prstGeom>
            <a:solidFill>
              <a:srgbClr val="00754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endParaRPr lang="en-US" altLang="en-US" sz="1800"/>
            </a:p>
          </p:txBody>
        </p:sp>
        <p:sp>
          <p:nvSpPr>
            <p:cNvPr id="14348" name="AutoShape 10"/>
            <p:cNvSpPr>
              <a:spLocks noChangeArrowheads="1"/>
            </p:cNvSpPr>
            <p:nvPr/>
          </p:nvSpPr>
          <p:spPr bwMode="auto">
            <a:xfrm>
              <a:off x="5202253" y="1916137"/>
              <a:ext cx="721244" cy="476273"/>
            </a:xfrm>
            <a:prstGeom prst="downArrow">
              <a:avLst>
                <a:gd name="adj1" fmla="val 50000"/>
                <a:gd name="adj2" fmla="val 25000"/>
              </a:avLst>
            </a:prstGeom>
            <a:solidFill>
              <a:srgbClr val="00754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endParaRPr lang="en-US" altLang="en-US" sz="1800"/>
            </a:p>
          </p:txBody>
        </p:sp>
        <p:sp>
          <p:nvSpPr>
            <p:cNvPr id="14349" name="AutoShape 11"/>
            <p:cNvSpPr>
              <a:spLocks noChangeArrowheads="1"/>
            </p:cNvSpPr>
            <p:nvPr/>
          </p:nvSpPr>
          <p:spPr bwMode="auto">
            <a:xfrm>
              <a:off x="7279436" y="1916137"/>
              <a:ext cx="721244" cy="476273"/>
            </a:xfrm>
            <a:prstGeom prst="downArrow">
              <a:avLst>
                <a:gd name="adj1" fmla="val 50000"/>
                <a:gd name="adj2" fmla="val 25000"/>
              </a:avLst>
            </a:prstGeom>
            <a:solidFill>
              <a:srgbClr val="00754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endParaRPr lang="en-US" altLang="en-US" sz="1800"/>
            </a:p>
          </p:txBody>
        </p:sp>
      </p:grpSp>
      <p:sp>
        <p:nvSpPr>
          <p:cNvPr id="14340" name="Title 3"/>
          <p:cNvSpPr txBox="1">
            <a:spLocks/>
          </p:cNvSpPr>
          <p:nvPr/>
        </p:nvSpPr>
        <p:spPr bwMode="auto">
          <a:xfrm>
            <a:off x="0" y="0"/>
            <a:ext cx="9144000" cy="1066800"/>
          </a:xfrm>
          <a:prstGeom prst="rect">
            <a:avLst/>
          </a:prstGeom>
          <a:solidFill>
            <a:srgbClr val="00642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5400" b="1" dirty="0" smtClean="0">
                <a:solidFill>
                  <a:schemeClr val="bg1"/>
                </a:solidFill>
              </a:rPr>
              <a:t>4 Pathways to CD</a:t>
            </a:r>
            <a:endParaRPr lang="en-US" altLang="en-US" sz="5400" b="1" dirty="0">
              <a:solidFill>
                <a:schemeClr val="bg1"/>
              </a:solidFill>
            </a:endParaRPr>
          </a:p>
        </p:txBody>
      </p:sp>
    </p:spTree>
    <p:extLst>
      <p:ext uri="{BB962C8B-B14F-4D97-AF65-F5344CB8AC3E}">
        <p14:creationId xmlns:p14="http://schemas.microsoft.com/office/powerpoint/2010/main" val="21338199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Slide Number Placeholder 7"/>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fld id="{51A59792-D516-481E-A2AE-C75BD2A1A071}" type="slidenum">
              <a:rPr lang="fr-CA" altLang="en-US" sz="1800" smtClean="0">
                <a:latin typeface="Arial" panose="020B0604020202020204" pitchFamily="34" charset="0"/>
              </a:rPr>
              <a:pPr eaLnBrk="1" hangingPunct="1">
                <a:spcBef>
                  <a:spcPct val="0"/>
                </a:spcBef>
                <a:buFontTx/>
                <a:buNone/>
              </a:pPr>
              <a:t>23</a:t>
            </a:fld>
            <a:endParaRPr lang="fr-CA" altLang="en-US" sz="1800" smtClean="0">
              <a:latin typeface="Arial" panose="020B0604020202020204" pitchFamily="34" charset="0"/>
            </a:endParaRPr>
          </a:p>
        </p:txBody>
      </p:sp>
      <p:pic>
        <p:nvPicPr>
          <p:cNvPr id="16388" name="Picture 5" descr="NCSA SR cover.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688398"/>
            <a:ext cx="3357563"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4"/>
          <p:cNvSpPr txBox="1">
            <a:spLocks noChangeArrowheads="1"/>
          </p:cNvSpPr>
          <p:nvPr/>
        </p:nvSpPr>
        <p:spPr bwMode="auto">
          <a:xfrm>
            <a:off x="1156061" y="2209800"/>
            <a:ext cx="1785938" cy="1107996"/>
          </a:xfrm>
          <a:prstGeom prst="rect">
            <a:avLst/>
          </a:prstGeom>
          <a:solidFill>
            <a:srgbClr val="007542">
              <a:alpha val="22000"/>
            </a:srgbClr>
          </a:solidFill>
          <a:ln w="19050" cap="flat" cmpd="sng" algn="ctr">
            <a:solidFill>
              <a:schemeClr val="bg1">
                <a:lumMod val="95000"/>
              </a:schemeClr>
            </a:solidFill>
            <a:prstDash val="solid"/>
            <a:miter lim="800000"/>
            <a:headEnd type="none" w="med" len="med"/>
            <a:tailEnd type="none" w="med" len="med"/>
          </a:ln>
        </p:spPr>
        <p:txBody>
          <a:bodyPr>
            <a:spAutoFit/>
          </a:bodyPr>
          <a:lstStyle/>
          <a:p>
            <a:pPr algn="ctr">
              <a:defRPr/>
            </a:pPr>
            <a:r>
              <a:rPr lang="en-US" sz="2200" b="1" dirty="0">
                <a:solidFill>
                  <a:schemeClr val="tx1">
                    <a:lumMod val="65000"/>
                    <a:lumOff val="35000"/>
                  </a:schemeClr>
                </a:solidFill>
                <a:latin typeface="Calibri" charset="0"/>
                <a:ea typeface="Arial" charset="0"/>
                <a:cs typeface="Arial" charset="0"/>
              </a:rPr>
              <a:t>1.</a:t>
            </a:r>
          </a:p>
          <a:p>
            <a:pPr algn="ctr">
              <a:defRPr/>
            </a:pPr>
            <a:r>
              <a:rPr lang="en-US" sz="2200" b="1" dirty="0" smtClean="0">
                <a:solidFill>
                  <a:schemeClr val="tx1">
                    <a:lumMod val="65000"/>
                    <a:lumOff val="35000"/>
                  </a:schemeClr>
                </a:solidFill>
                <a:latin typeface="Calibri" charset="0"/>
                <a:ea typeface="Arial" charset="0"/>
                <a:cs typeface="Arial" charset="0"/>
              </a:rPr>
              <a:t>Conducting</a:t>
            </a:r>
            <a:endParaRPr lang="en-US" sz="2200" b="1" dirty="0">
              <a:solidFill>
                <a:schemeClr val="tx1">
                  <a:lumMod val="65000"/>
                  <a:lumOff val="35000"/>
                </a:schemeClr>
              </a:solidFill>
              <a:latin typeface="Calibri" charset="0"/>
              <a:ea typeface="Arial" charset="0"/>
              <a:cs typeface="Arial" charset="0"/>
            </a:endParaRPr>
          </a:p>
          <a:p>
            <a:pPr algn="ctr">
              <a:defRPr/>
            </a:pPr>
            <a:r>
              <a:rPr lang="en-US" sz="2200" b="1" dirty="0" smtClean="0">
                <a:solidFill>
                  <a:schemeClr val="tx1">
                    <a:lumMod val="65000"/>
                    <a:lumOff val="35000"/>
                  </a:schemeClr>
                </a:solidFill>
                <a:latin typeface="Calibri" charset="0"/>
                <a:ea typeface="Arial" charset="0"/>
                <a:cs typeface="Arial" charset="0"/>
              </a:rPr>
              <a:t>NCSAs</a:t>
            </a:r>
            <a:endParaRPr lang="en-US" sz="2200" b="1" dirty="0">
              <a:solidFill>
                <a:schemeClr val="tx1">
                  <a:lumMod val="65000"/>
                  <a:lumOff val="35000"/>
                </a:schemeClr>
              </a:solidFill>
              <a:latin typeface="Calibri" charset="0"/>
              <a:ea typeface="Arial" charset="0"/>
              <a:cs typeface="Arial" charset="0"/>
            </a:endParaRPr>
          </a:p>
        </p:txBody>
      </p:sp>
      <p:sp>
        <p:nvSpPr>
          <p:cNvPr id="16390" name="AutoShape 8"/>
          <p:cNvSpPr>
            <a:spLocks noChangeArrowheads="1"/>
          </p:cNvSpPr>
          <p:nvPr/>
        </p:nvSpPr>
        <p:spPr bwMode="auto">
          <a:xfrm>
            <a:off x="1688667" y="1336098"/>
            <a:ext cx="720725" cy="476250"/>
          </a:xfrm>
          <a:prstGeom prst="downArrow">
            <a:avLst>
              <a:gd name="adj1" fmla="val 50000"/>
              <a:gd name="adj2" fmla="val 25000"/>
            </a:avLst>
          </a:prstGeom>
          <a:solidFill>
            <a:srgbClr val="00754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endParaRPr lang="en-US" altLang="en-US" sz="1800"/>
          </a:p>
        </p:txBody>
      </p:sp>
    </p:spTree>
    <p:extLst>
      <p:ext uri="{BB962C8B-B14F-4D97-AF65-F5344CB8AC3E}">
        <p14:creationId xmlns:p14="http://schemas.microsoft.com/office/powerpoint/2010/main" val="212770950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Content Placeholder 2"/>
          <p:cNvSpPr>
            <a:spLocks noGrp="1"/>
          </p:cNvSpPr>
          <p:nvPr>
            <p:ph idx="1"/>
          </p:nvPr>
        </p:nvSpPr>
        <p:spPr>
          <a:xfrm>
            <a:off x="457200" y="1143000"/>
            <a:ext cx="8229600" cy="4953000"/>
          </a:xfrm>
        </p:spPr>
        <p:txBody>
          <a:bodyPr/>
          <a:lstStyle/>
          <a:p>
            <a:pPr eaLnBrk="1" hangingPunct="1">
              <a:lnSpc>
                <a:spcPct val="70000"/>
              </a:lnSpc>
              <a:buFont typeface="Arial" charset="0"/>
              <a:buChar char="•"/>
              <a:defRPr/>
            </a:pPr>
            <a:endParaRPr lang="en-US" sz="2200" dirty="0" smtClean="0">
              <a:solidFill>
                <a:srgbClr val="595959"/>
              </a:solidFill>
              <a:ea typeface="ＭＳ Ｐゴシック" pitchFamily="34" charset="-128"/>
            </a:endParaRPr>
          </a:p>
          <a:p>
            <a:pPr>
              <a:lnSpc>
                <a:spcPts val="2880"/>
              </a:lnSpc>
              <a:buFont typeface="Arial" charset="0"/>
              <a:buChar char="•"/>
              <a:defRPr/>
            </a:pPr>
            <a:r>
              <a:rPr lang="en-US" sz="2400" dirty="0" smtClean="0"/>
              <a:t>Aimed to address capacity gaps identified in NCSAs.</a:t>
            </a:r>
          </a:p>
          <a:p>
            <a:pPr>
              <a:lnSpc>
                <a:spcPts val="2880"/>
              </a:lnSpc>
              <a:buFont typeface="Arial" charset="0"/>
              <a:buChar char="•"/>
              <a:defRPr/>
            </a:pPr>
            <a:endParaRPr lang="en-US" sz="2400" dirty="0" smtClean="0"/>
          </a:p>
          <a:p>
            <a:pPr eaLnBrk="1" hangingPunct="1">
              <a:lnSpc>
                <a:spcPts val="2880"/>
              </a:lnSpc>
              <a:buFont typeface="Arial" charset="0"/>
              <a:buChar char="•"/>
              <a:defRPr/>
            </a:pPr>
            <a:r>
              <a:rPr lang="en-US" sz="2400" dirty="0" smtClean="0"/>
              <a:t>In the CB2 portfolio (23 CB2 projects in GEF-4), projects </a:t>
            </a:r>
            <a:r>
              <a:rPr lang="en-US" sz="2400" dirty="0"/>
              <a:t>have </a:t>
            </a:r>
            <a:r>
              <a:rPr lang="en-US" sz="2400" dirty="0" smtClean="0"/>
              <a:t>:</a:t>
            </a:r>
          </a:p>
          <a:p>
            <a:pPr lvl="1" eaLnBrk="1" hangingPunct="1">
              <a:lnSpc>
                <a:spcPts val="2880"/>
              </a:lnSpc>
              <a:buFont typeface="Arial" charset="0"/>
              <a:buChar char="•"/>
              <a:defRPr/>
            </a:pPr>
            <a:r>
              <a:rPr lang="en-US" sz="2000" dirty="0" smtClean="0"/>
              <a:t>Strengthened </a:t>
            </a:r>
            <a:r>
              <a:rPr lang="en-US" sz="2000" dirty="0"/>
              <a:t>multi-</a:t>
            </a:r>
            <a:r>
              <a:rPr lang="en-US" sz="2000" dirty="0" err="1"/>
              <a:t>sectoral</a:t>
            </a:r>
            <a:r>
              <a:rPr lang="en-US" sz="2000" dirty="0"/>
              <a:t> </a:t>
            </a:r>
            <a:r>
              <a:rPr lang="en-US" sz="2000" dirty="0" smtClean="0"/>
              <a:t>processes</a:t>
            </a:r>
          </a:p>
          <a:p>
            <a:pPr lvl="1" eaLnBrk="1" hangingPunct="1">
              <a:lnSpc>
                <a:spcPts val="2880"/>
              </a:lnSpc>
              <a:buFont typeface="Arial" charset="0"/>
              <a:buChar char="•"/>
              <a:defRPr/>
            </a:pPr>
            <a:r>
              <a:rPr lang="en-US" sz="2000" dirty="0"/>
              <a:t>P</a:t>
            </a:r>
            <a:r>
              <a:rPr lang="en-US" sz="2000" dirty="0" smtClean="0"/>
              <a:t>romoted </a:t>
            </a:r>
            <a:r>
              <a:rPr lang="en-US" sz="2000" dirty="0"/>
              <a:t>policy and legislation </a:t>
            </a:r>
            <a:r>
              <a:rPr lang="en-US" sz="2000" dirty="0" smtClean="0"/>
              <a:t>harmonization</a:t>
            </a:r>
          </a:p>
          <a:p>
            <a:pPr lvl="1" eaLnBrk="1" hangingPunct="1">
              <a:lnSpc>
                <a:spcPts val="2880"/>
              </a:lnSpc>
              <a:buFont typeface="Arial" charset="0"/>
              <a:buChar char="•"/>
              <a:defRPr/>
            </a:pPr>
            <a:r>
              <a:rPr lang="en-US" sz="2000" dirty="0"/>
              <a:t>M</a:t>
            </a:r>
            <a:r>
              <a:rPr lang="en-US" sz="2000" dirty="0" smtClean="0"/>
              <a:t>ainstreamed </a:t>
            </a:r>
            <a:r>
              <a:rPr lang="en-US" sz="2000" dirty="0"/>
              <a:t>global environmental </a:t>
            </a:r>
            <a:r>
              <a:rPr lang="en-US" sz="2000" dirty="0" smtClean="0"/>
              <a:t>issues</a:t>
            </a:r>
          </a:p>
          <a:p>
            <a:pPr eaLnBrk="1" hangingPunct="1">
              <a:lnSpc>
                <a:spcPts val="2880"/>
              </a:lnSpc>
              <a:buFont typeface="Arial" charset="0"/>
              <a:buChar char="•"/>
              <a:defRPr/>
            </a:pPr>
            <a:endParaRPr lang="en-US" sz="2400" dirty="0"/>
          </a:p>
          <a:p>
            <a:pPr eaLnBrk="1" hangingPunct="1">
              <a:lnSpc>
                <a:spcPts val="2880"/>
              </a:lnSpc>
              <a:buFont typeface="Arial" charset="0"/>
              <a:buChar char="•"/>
              <a:defRPr/>
            </a:pPr>
            <a:r>
              <a:rPr lang="en-US" sz="2400" dirty="0" smtClean="0"/>
              <a:t>CBS projects were based on a </a:t>
            </a:r>
            <a:r>
              <a:rPr lang="en-US" sz="2400" dirty="0"/>
              <a:t>holistic </a:t>
            </a:r>
            <a:r>
              <a:rPr lang="en-US" sz="2400" dirty="0" smtClean="0"/>
              <a:t>/cross-cutting </a:t>
            </a:r>
          </a:p>
          <a:p>
            <a:pPr marL="0" indent="0" eaLnBrk="1" hangingPunct="1">
              <a:lnSpc>
                <a:spcPts val="2880"/>
              </a:lnSpc>
              <a:buNone/>
              <a:defRPr/>
            </a:pPr>
            <a:r>
              <a:rPr lang="en-US" sz="2400" dirty="0" smtClean="0"/>
              <a:t>approach </a:t>
            </a:r>
            <a:r>
              <a:rPr lang="en-US" sz="2400" dirty="0"/>
              <a:t>to develop </a:t>
            </a:r>
            <a:r>
              <a:rPr lang="en-US" sz="2400" dirty="0" smtClean="0"/>
              <a:t>required capacities.</a:t>
            </a:r>
            <a:endParaRPr lang="en-US" sz="2400" dirty="0"/>
          </a:p>
          <a:p>
            <a:pPr marL="0" indent="0" eaLnBrk="1" hangingPunct="1">
              <a:lnSpc>
                <a:spcPts val="2880"/>
              </a:lnSpc>
              <a:buFont typeface="Arial" panose="020B0604020202020204" pitchFamily="34" charset="0"/>
              <a:buNone/>
              <a:defRPr/>
            </a:pPr>
            <a:r>
              <a:rPr lang="en-US" sz="2200" dirty="0" smtClean="0">
                <a:solidFill>
                  <a:srgbClr val="595959"/>
                </a:solidFill>
                <a:ea typeface="ＭＳ Ｐゴシック" pitchFamily="34" charset="-128"/>
              </a:rPr>
              <a:t>	</a:t>
            </a:r>
            <a:r>
              <a:rPr lang="en-US" sz="1800" dirty="0" smtClean="0">
                <a:ea typeface="ＭＳ Ｐゴシック" pitchFamily="34" charset="-128"/>
              </a:rPr>
              <a:t>				</a:t>
            </a:r>
          </a:p>
          <a:p>
            <a:pPr marL="0" indent="0" eaLnBrk="1" hangingPunct="1">
              <a:lnSpc>
                <a:spcPct val="70000"/>
              </a:lnSpc>
              <a:buFont typeface="Arial" charset="0"/>
              <a:buNone/>
              <a:defRPr/>
            </a:pPr>
            <a:endParaRPr lang="en-US" sz="1800" dirty="0" smtClean="0">
              <a:ea typeface="ＭＳ Ｐゴシック" pitchFamily="34" charset="-128"/>
            </a:endParaRPr>
          </a:p>
          <a:p>
            <a:pPr eaLnBrk="1" hangingPunct="1">
              <a:lnSpc>
                <a:spcPct val="70000"/>
              </a:lnSpc>
              <a:buFont typeface="Arial" charset="0"/>
              <a:buChar char="•"/>
              <a:defRPr/>
            </a:pPr>
            <a:endParaRPr lang="en-US" sz="1800" dirty="0">
              <a:ea typeface="ＭＳ Ｐゴシック" pitchFamily="34" charset="-128"/>
            </a:endParaRPr>
          </a:p>
          <a:p>
            <a:pPr eaLnBrk="1" hangingPunct="1">
              <a:lnSpc>
                <a:spcPct val="70000"/>
              </a:lnSpc>
              <a:buFont typeface="Arial" charset="0"/>
              <a:buChar char="•"/>
              <a:defRPr/>
            </a:pPr>
            <a:endParaRPr lang="en-US" sz="1800" dirty="0" smtClean="0">
              <a:ea typeface="ＭＳ Ｐゴシック" pitchFamily="34" charset="-128"/>
            </a:endParaRPr>
          </a:p>
          <a:p>
            <a:pPr marL="0" indent="0" eaLnBrk="1" hangingPunct="1">
              <a:lnSpc>
                <a:spcPct val="70000"/>
              </a:lnSpc>
              <a:buFont typeface="Arial" charset="0"/>
              <a:buNone/>
              <a:defRPr/>
            </a:pPr>
            <a:endParaRPr lang="en-US" sz="1800" dirty="0" smtClean="0">
              <a:ea typeface="ＭＳ Ｐゴシック" pitchFamily="34" charset="-128"/>
            </a:endParaRPr>
          </a:p>
        </p:txBody>
      </p:sp>
      <p:sp>
        <p:nvSpPr>
          <p:cNvPr id="18435" name="Title 3"/>
          <p:cNvSpPr txBox="1">
            <a:spLocks/>
          </p:cNvSpPr>
          <p:nvPr/>
        </p:nvSpPr>
        <p:spPr bwMode="auto">
          <a:xfrm>
            <a:off x="0" y="0"/>
            <a:ext cx="9144000" cy="1143000"/>
          </a:xfrm>
          <a:prstGeom prst="rect">
            <a:avLst/>
          </a:prstGeom>
          <a:solidFill>
            <a:srgbClr val="00642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4000" b="1" dirty="0" smtClean="0">
                <a:solidFill>
                  <a:schemeClr val="bg1"/>
                </a:solidFill>
              </a:rPr>
              <a:t>GEF-4 - CB2 Projects</a:t>
            </a:r>
            <a:endParaRPr lang="en-US" altLang="en-US" sz="4000" b="1" dirty="0">
              <a:solidFill>
                <a:schemeClr val="bg1"/>
              </a:solidFill>
            </a:endParaRPr>
          </a:p>
        </p:txBody>
      </p:sp>
      <p:pic>
        <p:nvPicPr>
          <p:cNvPr id="18436" name="Picture 1"/>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30900" y="4944396"/>
            <a:ext cx="1752600" cy="1163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7" name="Picture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735238" y="4371108"/>
            <a:ext cx="1154112" cy="173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4234706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12838"/>
            <a:ext cx="8229600" cy="4525962"/>
          </a:xfrm>
        </p:spPr>
        <p:txBody>
          <a:bodyPr>
            <a:normAutofit/>
          </a:bodyPr>
          <a:lstStyle/>
          <a:p>
            <a:pPr marL="0" indent="0" eaLnBrk="1" hangingPunct="1">
              <a:lnSpc>
                <a:spcPct val="120000"/>
              </a:lnSpc>
              <a:buFont typeface="Arial" charset="0"/>
              <a:buNone/>
              <a:defRPr/>
            </a:pPr>
            <a:r>
              <a:rPr lang="en-US" sz="2400" b="1" dirty="0" smtClean="0"/>
              <a:t>Overall Goal: </a:t>
            </a:r>
            <a:r>
              <a:rPr lang="en-US" sz="2400" dirty="0"/>
              <a:t>To help countries meet and sustain global environmental outcomes by strengthening key capacities that address challenges and remove barriers common to the MEAs that the GEF serves and to mainstream the global environment into decision making.</a:t>
            </a:r>
            <a:endParaRPr lang="en-US" sz="2400" dirty="0" smtClean="0"/>
          </a:p>
          <a:p>
            <a:pPr marL="0" indent="0" eaLnBrk="1" hangingPunct="1">
              <a:lnSpc>
                <a:spcPct val="120000"/>
              </a:lnSpc>
              <a:buFont typeface="Arial" charset="0"/>
              <a:buNone/>
              <a:defRPr/>
            </a:pPr>
            <a:endParaRPr lang="en-US" sz="2400" b="1" dirty="0" smtClean="0"/>
          </a:p>
          <a:p>
            <a:pPr marL="0" indent="0" eaLnBrk="1" hangingPunct="1">
              <a:lnSpc>
                <a:spcPct val="120000"/>
              </a:lnSpc>
              <a:buFont typeface="Arial" charset="0"/>
              <a:buNone/>
              <a:defRPr/>
            </a:pPr>
            <a:r>
              <a:rPr lang="en-US" sz="2400" b="1" dirty="0" smtClean="0"/>
              <a:t>Available: </a:t>
            </a:r>
            <a:r>
              <a:rPr lang="en-US" sz="2400" u="sng" dirty="0" smtClean="0"/>
              <a:t>USD 34 M</a:t>
            </a:r>
            <a:endParaRPr lang="en-US" sz="2400" u="sng" dirty="0"/>
          </a:p>
          <a:p>
            <a:pPr marL="0" indent="0" eaLnBrk="1" hangingPunct="1">
              <a:lnSpc>
                <a:spcPct val="120000"/>
              </a:lnSpc>
              <a:buFont typeface="Arial" charset="0"/>
              <a:buNone/>
              <a:defRPr/>
            </a:pPr>
            <a:endParaRPr lang="en-US" dirty="0" smtClean="0">
              <a:solidFill>
                <a:schemeClr val="tx1">
                  <a:lumMod val="65000"/>
                  <a:lumOff val="35000"/>
                </a:schemeClr>
              </a:solidFill>
              <a:ea typeface="+mn-ea"/>
            </a:endParaRPr>
          </a:p>
        </p:txBody>
      </p:sp>
      <p:sp>
        <p:nvSpPr>
          <p:cNvPr id="22531" name="Title 3"/>
          <p:cNvSpPr txBox="1">
            <a:spLocks/>
          </p:cNvSpPr>
          <p:nvPr/>
        </p:nvSpPr>
        <p:spPr bwMode="auto">
          <a:xfrm>
            <a:off x="0" y="0"/>
            <a:ext cx="9144000" cy="685800"/>
          </a:xfrm>
          <a:prstGeom prst="rect">
            <a:avLst/>
          </a:prstGeom>
          <a:solidFill>
            <a:srgbClr val="00642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4000" b="1" dirty="0" smtClean="0">
                <a:solidFill>
                  <a:schemeClr val="bg1"/>
                </a:solidFill>
              </a:rPr>
              <a:t>GEF-6 – CCCD Strategy</a:t>
            </a:r>
            <a:endParaRPr lang="en-US" altLang="en-US" sz="4000" b="1" dirty="0">
              <a:solidFill>
                <a:schemeClr val="bg1"/>
              </a:solidFill>
            </a:endParaRPr>
          </a:p>
        </p:txBody>
      </p:sp>
      <p:pic>
        <p:nvPicPr>
          <p:cNvPr id="4"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256088" y="3124200"/>
            <a:ext cx="4354512"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9515624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762000"/>
            <a:ext cx="8763000" cy="5029200"/>
          </a:xfrm>
        </p:spPr>
        <p:txBody>
          <a:bodyPr>
            <a:normAutofit fontScale="92500" lnSpcReduction="10000"/>
          </a:bodyPr>
          <a:lstStyle/>
          <a:p>
            <a:r>
              <a:rPr lang="en-US" altLang="en-US" sz="2600" dirty="0">
                <a:ea typeface="ＭＳ Ｐゴシック" pitchFamily="34" charset="-128"/>
              </a:rPr>
              <a:t>CCCD-1: To integrate global environmental needs into management information systems and monitoring. </a:t>
            </a:r>
            <a:endParaRPr lang="en-US" altLang="en-US" sz="2600" dirty="0" smtClean="0">
              <a:ea typeface="ＭＳ Ｐゴシック" pitchFamily="34" charset="-128"/>
            </a:endParaRPr>
          </a:p>
          <a:p>
            <a:endParaRPr lang="en-US" altLang="en-US" sz="2600" dirty="0">
              <a:ea typeface="ＭＳ Ｐゴシック" pitchFamily="34" charset="-128"/>
            </a:endParaRPr>
          </a:p>
          <a:p>
            <a:r>
              <a:rPr lang="en-US" altLang="en-US" sz="2600" dirty="0">
                <a:ea typeface="ＭＳ Ｐゴシック" pitchFamily="34" charset="-128"/>
              </a:rPr>
              <a:t>CCCD-2: To strengthen consultative and management structures and mechanisms. </a:t>
            </a:r>
          </a:p>
          <a:p>
            <a:endParaRPr lang="en-US" altLang="en-US" sz="2600" dirty="0" smtClean="0">
              <a:ea typeface="ＭＳ Ｐゴシック" pitchFamily="34" charset="-128"/>
            </a:endParaRPr>
          </a:p>
          <a:p>
            <a:r>
              <a:rPr lang="en-US" altLang="en-US" sz="2600" dirty="0" smtClean="0">
                <a:ea typeface="ＭＳ Ｐゴシック" pitchFamily="34" charset="-128"/>
              </a:rPr>
              <a:t>CCCD-3</a:t>
            </a:r>
            <a:r>
              <a:rPr lang="en-US" altLang="en-US" sz="2600" dirty="0">
                <a:ea typeface="ＭＳ Ｐゴシック" pitchFamily="34" charset="-128"/>
              </a:rPr>
              <a:t>: To integrate </a:t>
            </a:r>
            <a:r>
              <a:rPr lang="en-US" altLang="en-US" sz="2600" dirty="0" smtClean="0">
                <a:ea typeface="ＭＳ Ｐゴシック" pitchFamily="34" charset="-128"/>
              </a:rPr>
              <a:t>MEAs</a:t>
            </a:r>
            <a:r>
              <a:rPr lang="en-US" altLang="en-US" sz="2600" dirty="0">
                <a:ea typeface="ＭＳ Ｐゴシック" pitchFamily="34" charset="-128"/>
              </a:rPr>
              <a:t>’ provisions within national policy, legislative, and regulatory frameworks.  </a:t>
            </a:r>
          </a:p>
          <a:p>
            <a:endParaRPr lang="en-US" altLang="en-US" sz="2600" dirty="0" smtClean="0">
              <a:ea typeface="ＭＳ Ｐゴシック" pitchFamily="34" charset="-128"/>
            </a:endParaRPr>
          </a:p>
          <a:p>
            <a:r>
              <a:rPr lang="en-US" altLang="en-US" sz="2600" dirty="0" smtClean="0">
                <a:ea typeface="ＭＳ Ｐゴシック" pitchFamily="34" charset="-128"/>
              </a:rPr>
              <a:t>CCCD-4</a:t>
            </a:r>
            <a:r>
              <a:rPr lang="en-US" altLang="en-US" sz="2600" dirty="0">
                <a:ea typeface="ＭＳ Ｐゴシック" pitchFamily="34" charset="-128"/>
              </a:rPr>
              <a:t>: To pilot innovative economic and financial tools for Convention implementation. </a:t>
            </a:r>
          </a:p>
          <a:p>
            <a:endParaRPr lang="en-US" altLang="en-US" sz="2600" dirty="0" smtClean="0">
              <a:ea typeface="ＭＳ Ｐゴシック" pitchFamily="34" charset="-128"/>
            </a:endParaRPr>
          </a:p>
          <a:p>
            <a:r>
              <a:rPr lang="en-US" altLang="en-US" sz="2600" dirty="0" smtClean="0">
                <a:ea typeface="ＭＳ Ｐゴシック" pitchFamily="34" charset="-128"/>
              </a:rPr>
              <a:t>CCCD-5</a:t>
            </a:r>
            <a:r>
              <a:rPr lang="en-US" altLang="en-US" sz="2600" dirty="0">
                <a:ea typeface="ＭＳ Ｐゴシック" pitchFamily="34" charset="-128"/>
              </a:rPr>
              <a:t>: Updating of </a:t>
            </a:r>
            <a:r>
              <a:rPr lang="en-US" altLang="en-US" sz="2600" dirty="0" smtClean="0">
                <a:ea typeface="ＭＳ Ｐゴシック" pitchFamily="34" charset="-128"/>
              </a:rPr>
              <a:t>NCSAs</a:t>
            </a:r>
            <a:r>
              <a:rPr lang="en-US" altLang="en-US" sz="2600" dirty="0">
                <a:ea typeface="ＭＳ Ｐゴシック" pitchFamily="34" charset="-128"/>
              </a:rPr>
              <a:t>. </a:t>
            </a:r>
          </a:p>
          <a:p>
            <a:pPr marL="0" indent="0" eaLnBrk="1" hangingPunct="1">
              <a:lnSpc>
                <a:spcPct val="120000"/>
              </a:lnSpc>
              <a:buFont typeface="Arial" charset="0"/>
              <a:buNone/>
              <a:defRPr/>
            </a:pPr>
            <a:endParaRPr lang="en-US" dirty="0" smtClean="0">
              <a:solidFill>
                <a:schemeClr val="tx1">
                  <a:lumMod val="65000"/>
                  <a:lumOff val="35000"/>
                </a:schemeClr>
              </a:solidFill>
              <a:ea typeface="+mn-ea"/>
            </a:endParaRPr>
          </a:p>
        </p:txBody>
      </p:sp>
      <p:sp>
        <p:nvSpPr>
          <p:cNvPr id="22531" name="Title 3"/>
          <p:cNvSpPr txBox="1">
            <a:spLocks/>
          </p:cNvSpPr>
          <p:nvPr/>
        </p:nvSpPr>
        <p:spPr bwMode="auto">
          <a:xfrm>
            <a:off x="0" y="0"/>
            <a:ext cx="9144000" cy="685800"/>
          </a:xfrm>
          <a:prstGeom prst="rect">
            <a:avLst/>
          </a:prstGeom>
          <a:solidFill>
            <a:srgbClr val="00642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4000" b="1" dirty="0" smtClean="0">
                <a:solidFill>
                  <a:schemeClr val="bg1"/>
                </a:solidFill>
              </a:rPr>
              <a:t>GEF-6 – CCCD Strategic Objectives</a:t>
            </a:r>
            <a:endParaRPr lang="en-US" altLang="en-US" sz="4000" b="1" dirty="0">
              <a:solidFill>
                <a:schemeClr val="bg1"/>
              </a:solidFill>
            </a:endParaRPr>
          </a:p>
        </p:txBody>
      </p:sp>
    </p:spTree>
    <p:extLst>
      <p:ext uri="{BB962C8B-B14F-4D97-AF65-F5344CB8AC3E}">
        <p14:creationId xmlns:p14="http://schemas.microsoft.com/office/powerpoint/2010/main" val="134150928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219200"/>
            <a:ext cx="8686800" cy="4191000"/>
          </a:xfrm>
        </p:spPr>
        <p:txBody>
          <a:bodyPr>
            <a:noAutofit/>
          </a:bodyPr>
          <a:lstStyle/>
          <a:p>
            <a:pPr marL="0" indent="0">
              <a:buNone/>
              <a:defRPr/>
            </a:pPr>
            <a:r>
              <a:rPr lang="en-US" sz="2400" b="1" dirty="0" smtClean="0"/>
              <a:t>What we want to see in GEF-6 CCCD Projects:</a:t>
            </a:r>
          </a:p>
          <a:p>
            <a:pPr>
              <a:buFont typeface="Arial" charset="0"/>
              <a:buChar char="•"/>
              <a:defRPr/>
            </a:pPr>
            <a:r>
              <a:rPr lang="en-US" sz="2400" dirty="0" smtClean="0"/>
              <a:t>Strengthen </a:t>
            </a:r>
            <a:r>
              <a:rPr lang="en-US" sz="2400" dirty="0"/>
              <a:t>the capacities of LDCs and </a:t>
            </a:r>
            <a:r>
              <a:rPr lang="en-US" sz="2400" dirty="0" smtClean="0"/>
              <a:t>SIDS </a:t>
            </a:r>
          </a:p>
          <a:p>
            <a:pPr>
              <a:buFont typeface="Arial" charset="0"/>
              <a:buChar char="•"/>
              <a:defRPr/>
            </a:pPr>
            <a:r>
              <a:rPr lang="en-US" sz="2400" dirty="0" smtClean="0"/>
              <a:t>Be identified </a:t>
            </a:r>
            <a:r>
              <a:rPr lang="en-US" sz="2400" dirty="0"/>
              <a:t>in GEF-funded </a:t>
            </a:r>
            <a:r>
              <a:rPr lang="en-US" sz="2400" dirty="0" smtClean="0"/>
              <a:t>NCSAs</a:t>
            </a:r>
            <a:endParaRPr lang="en-US" sz="2400" dirty="0"/>
          </a:p>
          <a:p>
            <a:pPr>
              <a:buFont typeface="Arial" charset="0"/>
              <a:buChar char="•"/>
              <a:defRPr/>
            </a:pPr>
            <a:r>
              <a:rPr lang="en-US" sz="2400" dirty="0" smtClean="0"/>
              <a:t>Introduce </a:t>
            </a:r>
            <a:r>
              <a:rPr lang="en-US" sz="2400" dirty="0"/>
              <a:t>innovative </a:t>
            </a:r>
            <a:r>
              <a:rPr lang="en-US" sz="2400" dirty="0" smtClean="0"/>
              <a:t>approaches</a:t>
            </a:r>
            <a:endParaRPr lang="en-US" sz="2400" dirty="0"/>
          </a:p>
          <a:p>
            <a:pPr>
              <a:buFont typeface="Arial" charset="0"/>
              <a:buChar char="•"/>
              <a:defRPr/>
            </a:pPr>
            <a:r>
              <a:rPr lang="en-US" sz="2400" dirty="0" smtClean="0"/>
              <a:t>Be </a:t>
            </a:r>
            <a:r>
              <a:rPr lang="en-US" sz="2400" i="1" dirty="0"/>
              <a:t>results-based, </a:t>
            </a:r>
            <a:r>
              <a:rPr lang="en-US" sz="2400" dirty="0"/>
              <a:t>leading to measurable, sustainable capacity outcomes, and include a set of monitoring </a:t>
            </a:r>
            <a:r>
              <a:rPr lang="en-US" sz="2400" dirty="0" smtClean="0"/>
              <a:t>indicators</a:t>
            </a:r>
          </a:p>
          <a:p>
            <a:pPr>
              <a:buFont typeface="Arial" charset="0"/>
              <a:buChar char="•"/>
              <a:defRPr/>
            </a:pPr>
            <a:r>
              <a:rPr lang="en-US" sz="2400" dirty="0" smtClean="0"/>
              <a:t>Create </a:t>
            </a:r>
            <a:r>
              <a:rPr lang="en-US" sz="2400" dirty="0"/>
              <a:t>synergies </a:t>
            </a:r>
            <a:r>
              <a:rPr lang="en-US" sz="2400" dirty="0" smtClean="0"/>
              <a:t>when implementing the 3 Rio </a:t>
            </a:r>
            <a:r>
              <a:rPr lang="en-US" sz="2400" dirty="0"/>
              <a:t>C</a:t>
            </a:r>
            <a:r>
              <a:rPr lang="en-US" sz="2400" dirty="0" smtClean="0"/>
              <a:t>onventions </a:t>
            </a:r>
            <a:r>
              <a:rPr lang="en-US" sz="2400" dirty="0"/>
              <a:t>and other </a:t>
            </a:r>
            <a:r>
              <a:rPr lang="en-US" sz="2400" dirty="0" smtClean="0"/>
              <a:t>MEAs</a:t>
            </a:r>
            <a:endParaRPr lang="en-US" sz="2400" dirty="0"/>
          </a:p>
          <a:p>
            <a:pPr>
              <a:buFont typeface="Arial" charset="0"/>
              <a:buChar char="•"/>
              <a:defRPr/>
            </a:pPr>
            <a:r>
              <a:rPr lang="en-US" sz="2400" dirty="0" smtClean="0"/>
              <a:t>Be </a:t>
            </a:r>
            <a:r>
              <a:rPr lang="en-US" sz="2400" dirty="0"/>
              <a:t>complementary </a:t>
            </a:r>
            <a:r>
              <a:rPr lang="en-US" sz="2400" dirty="0" smtClean="0"/>
              <a:t>to ongoing </a:t>
            </a:r>
            <a:r>
              <a:rPr lang="en-US" sz="2400" dirty="0"/>
              <a:t>or planned GEF </a:t>
            </a:r>
            <a:r>
              <a:rPr lang="en-US" sz="2400" dirty="0" smtClean="0"/>
              <a:t>initiatives</a:t>
            </a:r>
            <a:endParaRPr lang="en-US" sz="2400" dirty="0"/>
          </a:p>
          <a:p>
            <a:pPr marL="0" indent="0">
              <a:buFont typeface="Arial" panose="020B0604020202020204" pitchFamily="34" charset="0"/>
              <a:buNone/>
              <a:defRPr/>
            </a:pPr>
            <a:endParaRPr lang="en-US" sz="2400" dirty="0"/>
          </a:p>
          <a:p>
            <a:pPr marL="0" indent="0">
              <a:buFont typeface="Arial" charset="0"/>
              <a:buNone/>
              <a:defRPr/>
            </a:pPr>
            <a:endParaRPr lang="en-US" sz="2800" dirty="0"/>
          </a:p>
          <a:p>
            <a:pPr eaLnBrk="1" hangingPunct="1">
              <a:buFont typeface="Arial" charset="0"/>
              <a:buChar char="•"/>
              <a:defRPr/>
            </a:pPr>
            <a:endParaRPr lang="en-US" sz="1500" dirty="0" smtClean="0">
              <a:solidFill>
                <a:schemeClr val="tx1">
                  <a:lumMod val="65000"/>
                  <a:lumOff val="35000"/>
                </a:schemeClr>
              </a:solidFill>
              <a:ea typeface="+mn-ea"/>
            </a:endParaRPr>
          </a:p>
        </p:txBody>
      </p:sp>
      <p:sp>
        <p:nvSpPr>
          <p:cNvPr id="24579" name="Title 3"/>
          <p:cNvSpPr txBox="1">
            <a:spLocks/>
          </p:cNvSpPr>
          <p:nvPr/>
        </p:nvSpPr>
        <p:spPr bwMode="auto">
          <a:xfrm>
            <a:off x="0" y="0"/>
            <a:ext cx="9144000" cy="1066800"/>
          </a:xfrm>
          <a:prstGeom prst="rect">
            <a:avLst/>
          </a:prstGeom>
          <a:solidFill>
            <a:srgbClr val="00642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4000" b="1" dirty="0" smtClean="0">
                <a:solidFill>
                  <a:schemeClr val="bg1"/>
                </a:solidFill>
              </a:rPr>
              <a:t>GEF-6 CCCD – Priorities</a:t>
            </a:r>
            <a:endParaRPr lang="en-US" altLang="en-US" sz="4000" b="1" dirty="0">
              <a:solidFill>
                <a:schemeClr val="bg1"/>
              </a:solidFill>
            </a:endParaRPr>
          </a:p>
        </p:txBody>
      </p:sp>
    </p:spTree>
    <p:extLst>
      <p:ext uri="{BB962C8B-B14F-4D97-AF65-F5344CB8AC3E}">
        <p14:creationId xmlns:p14="http://schemas.microsoft.com/office/powerpoint/2010/main" val="231690737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3"/>
          <p:cNvSpPr txBox="1">
            <a:spLocks/>
          </p:cNvSpPr>
          <p:nvPr/>
        </p:nvSpPr>
        <p:spPr bwMode="auto">
          <a:xfrm>
            <a:off x="0" y="1295400"/>
            <a:ext cx="91440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Tx/>
              <a:buNone/>
            </a:pPr>
            <a:r>
              <a:rPr lang="en-US" altLang="en-US" sz="4000" b="1" dirty="0">
                <a:latin typeface="Arial" panose="020B0604020202020204" pitchFamily="34" charset="0"/>
              </a:rPr>
              <a:t> </a:t>
            </a:r>
            <a:endParaRPr lang="en-US" altLang="en-US" sz="4000" dirty="0">
              <a:latin typeface="Arial" panose="020B0604020202020204" pitchFamily="34" charset="0"/>
            </a:endParaRPr>
          </a:p>
          <a:p>
            <a:pPr algn="ctr" eaLnBrk="1" hangingPunct="1">
              <a:spcBef>
                <a:spcPct val="0"/>
              </a:spcBef>
              <a:buFontTx/>
              <a:buNone/>
            </a:pPr>
            <a:r>
              <a:rPr lang="en-US" altLang="en-US" sz="3800" b="1" dirty="0">
                <a:solidFill>
                  <a:srgbClr val="00642D"/>
                </a:solidFill>
              </a:rPr>
              <a:t>Thank you for your attention</a:t>
            </a:r>
          </a:p>
        </p:txBody>
      </p:sp>
      <p:sp>
        <p:nvSpPr>
          <p:cNvPr id="25603" name="Title 3"/>
          <p:cNvSpPr txBox="1">
            <a:spLocks/>
          </p:cNvSpPr>
          <p:nvPr/>
        </p:nvSpPr>
        <p:spPr bwMode="auto">
          <a:xfrm>
            <a:off x="0" y="3135261"/>
            <a:ext cx="91440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3800" b="1" dirty="0">
                <a:solidFill>
                  <a:srgbClr val="4D4D4D"/>
                </a:solidFill>
              </a:rPr>
              <a:t>Any questions?</a:t>
            </a:r>
          </a:p>
        </p:txBody>
      </p:sp>
    </p:spTree>
    <p:extLst>
      <p:ext uri="{BB962C8B-B14F-4D97-AF65-F5344CB8AC3E}">
        <p14:creationId xmlns:p14="http://schemas.microsoft.com/office/powerpoint/2010/main" val="1246258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32" y="0"/>
            <a:ext cx="9144000" cy="1143000"/>
          </a:xfrm>
          <a:solidFill>
            <a:schemeClr val="bg1">
              <a:lumMod val="85000"/>
            </a:schemeClr>
          </a:solidFill>
        </p:spPr>
        <p:txBody>
          <a:bodyPr/>
          <a:lstStyle/>
          <a:p>
            <a:r>
              <a:rPr lang="en-US" sz="3600" dirty="0">
                <a:effectLst>
                  <a:outerShdw blurRad="38100" dist="38100" dir="2700000" algn="tl">
                    <a:srgbClr val="000000">
                      <a:alpha val="43137"/>
                    </a:srgbClr>
                  </a:outerShdw>
                </a:effectLst>
              </a:rPr>
              <a:t>National Portfolio Formulation Exercises</a:t>
            </a:r>
            <a:br>
              <a:rPr lang="en-US" sz="3600" dirty="0">
                <a:effectLst>
                  <a:outerShdw blurRad="38100" dist="38100" dir="2700000" algn="tl">
                    <a:srgbClr val="000000">
                      <a:alpha val="43137"/>
                    </a:srgbClr>
                  </a:outerShdw>
                </a:effectLst>
              </a:rPr>
            </a:br>
            <a:r>
              <a:rPr lang="en-US" sz="3600" dirty="0" smtClean="0">
                <a:effectLst>
                  <a:outerShdw blurRad="38100" dist="38100" dir="2700000" algn="tl">
                    <a:srgbClr val="000000">
                      <a:alpha val="43137"/>
                    </a:srgbClr>
                  </a:outerShdw>
                </a:effectLst>
              </a:rPr>
              <a:t>(NPFE)</a:t>
            </a:r>
            <a:endParaRPr lang="en-US" sz="360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524000"/>
            <a:ext cx="8305800" cy="4191000"/>
          </a:xfrm>
        </p:spPr>
        <p:txBody>
          <a:bodyPr/>
          <a:lstStyle/>
          <a:p>
            <a:r>
              <a:rPr lang="en-US" sz="2400" dirty="0" smtClean="0"/>
              <a:t>In </a:t>
            </a:r>
            <a:r>
              <a:rPr lang="en-US" sz="2400" dirty="0"/>
              <a:t>GEF-6 the objective of this activity is to further help GEF </a:t>
            </a:r>
            <a:r>
              <a:rPr lang="en-US" sz="2400" u="sng" dirty="0" smtClean="0"/>
              <a:t>OFPs to </a:t>
            </a:r>
            <a:r>
              <a:rPr lang="en-US" sz="2400" u="sng" dirty="0"/>
              <a:t>engage relevant national stakeholders </a:t>
            </a:r>
            <a:r>
              <a:rPr lang="en-US" sz="2400" dirty="0"/>
              <a:t>and line ministries, in the planning process for developing national priorities for GEF support</a:t>
            </a:r>
            <a:r>
              <a:rPr lang="en-US" sz="2400" u="sng" dirty="0"/>
              <a:t>, including specific project </a:t>
            </a:r>
            <a:r>
              <a:rPr lang="en-US" sz="2400" u="sng" dirty="0" smtClean="0"/>
              <a:t>ideas</a:t>
            </a:r>
          </a:p>
          <a:p>
            <a:endParaRPr lang="en-US" sz="2400" u="sng" dirty="0" smtClean="0"/>
          </a:p>
          <a:p>
            <a:r>
              <a:rPr lang="en-US" sz="2400" dirty="0" smtClean="0"/>
              <a:t>Voluntary and </a:t>
            </a:r>
            <a:r>
              <a:rPr lang="en-US" sz="2400" u="sng" dirty="0" smtClean="0"/>
              <a:t>not a pre-requisite </a:t>
            </a:r>
            <a:r>
              <a:rPr lang="en-US" sz="2400" dirty="0" smtClean="0"/>
              <a:t>for GEF funding</a:t>
            </a:r>
          </a:p>
          <a:p>
            <a:endParaRPr lang="en-US" sz="2400" u="sng" dirty="0" smtClean="0"/>
          </a:p>
          <a:p>
            <a:r>
              <a:rPr lang="en-US" sz="2400" u="sng" dirty="0" smtClean="0"/>
              <a:t>Final NPFD to be submitted to GEF </a:t>
            </a:r>
            <a:r>
              <a:rPr lang="en-US" sz="2400" dirty="0" smtClean="0"/>
              <a:t>– who will review and provide comments as appropriate.</a:t>
            </a:r>
            <a:endParaRPr lang="en-US" sz="2400" dirty="0"/>
          </a:p>
        </p:txBody>
      </p:sp>
    </p:spTree>
    <p:extLst>
      <p:ext uri="{BB962C8B-B14F-4D97-AF65-F5344CB8AC3E}">
        <p14:creationId xmlns:p14="http://schemas.microsoft.com/office/powerpoint/2010/main" val="11649257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a:solidFill>
            <a:schemeClr val="bg1">
              <a:lumMod val="85000"/>
            </a:schemeClr>
          </a:solidFill>
        </p:spPr>
        <p:txBody>
          <a:bodyPr/>
          <a:lstStyle/>
          <a:p>
            <a:r>
              <a:rPr lang="en-US" sz="3600" dirty="0" smtClean="0">
                <a:effectLst>
                  <a:outerShdw blurRad="38100" dist="38100" dir="2700000" algn="tl">
                    <a:srgbClr val="000000">
                      <a:alpha val="43137"/>
                    </a:srgbClr>
                  </a:outerShdw>
                </a:effectLst>
              </a:rPr>
              <a:t>GEF National Dialogues</a:t>
            </a:r>
            <a:endParaRPr lang="en-US" sz="360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0" y="1143000"/>
            <a:ext cx="9144000" cy="4571999"/>
          </a:xfrm>
        </p:spPr>
        <p:txBody>
          <a:bodyPr/>
          <a:lstStyle/>
          <a:p>
            <a:r>
              <a:rPr lang="en-US" sz="2400" dirty="0" smtClean="0"/>
              <a:t>National Dialogues continue to be a strategic tool for promoting the </a:t>
            </a:r>
            <a:r>
              <a:rPr lang="en-US" sz="2400" u="sng" dirty="0" smtClean="0"/>
              <a:t>incorporation of the global environment concepts into national thinking, accounting and regular work</a:t>
            </a:r>
            <a:r>
              <a:rPr lang="en-US" sz="2400" dirty="0" smtClean="0"/>
              <a:t>.</a:t>
            </a:r>
          </a:p>
          <a:p>
            <a:endParaRPr lang="en-US" sz="2400" dirty="0" smtClean="0"/>
          </a:p>
          <a:p>
            <a:r>
              <a:rPr lang="en-US" sz="2400" dirty="0" smtClean="0"/>
              <a:t>They bring together </a:t>
            </a:r>
            <a:r>
              <a:rPr lang="en-US" sz="2400" u="sng" dirty="0" smtClean="0"/>
              <a:t>a wide array of national and local level stakeholders</a:t>
            </a:r>
            <a:r>
              <a:rPr lang="en-US" sz="2400" dirty="0" smtClean="0"/>
              <a:t> to discuss and understand how protecting the global environment is key to their national interest</a:t>
            </a:r>
          </a:p>
          <a:p>
            <a:endParaRPr lang="en-US" sz="2400" dirty="0" smtClean="0"/>
          </a:p>
          <a:p>
            <a:r>
              <a:rPr lang="en-US" sz="2400" dirty="0" smtClean="0"/>
              <a:t>National Dialogue are organized</a:t>
            </a:r>
            <a:r>
              <a:rPr lang="en-US" sz="2400" u="sng" dirty="0" smtClean="0"/>
              <a:t> at the request of the OFP</a:t>
            </a:r>
            <a:r>
              <a:rPr lang="en-US" sz="2400" dirty="0" smtClean="0"/>
              <a:t>. </a:t>
            </a:r>
            <a:r>
              <a:rPr lang="en-US" sz="2400" dirty="0"/>
              <a:t>M</a:t>
            </a:r>
            <a:r>
              <a:rPr lang="en-US" sz="2400" dirty="0" smtClean="0"/>
              <a:t>ay </a:t>
            </a:r>
            <a:r>
              <a:rPr lang="en-US" sz="2400" u="sng" dirty="0" smtClean="0"/>
              <a:t>include a component on GEF-6 programming</a:t>
            </a:r>
            <a:r>
              <a:rPr lang="en-US" sz="2400" dirty="0" smtClean="0"/>
              <a:t> if before June 30</a:t>
            </a:r>
            <a:r>
              <a:rPr lang="en-US" sz="2400" baseline="30000" dirty="0" smtClean="0"/>
              <a:t>th</a:t>
            </a:r>
            <a:r>
              <a:rPr lang="en-US" sz="2400" dirty="0" smtClean="0"/>
              <a:t> 2015</a:t>
            </a:r>
            <a:endParaRPr lang="en-US" sz="2400" u="sng" dirty="0" smtClean="0"/>
          </a:p>
          <a:p>
            <a:endParaRPr lang="en-US" sz="2600" dirty="0"/>
          </a:p>
        </p:txBody>
      </p:sp>
    </p:spTree>
    <p:extLst>
      <p:ext uri="{BB962C8B-B14F-4D97-AF65-F5344CB8AC3E}">
        <p14:creationId xmlns:p14="http://schemas.microsoft.com/office/powerpoint/2010/main" val="23871607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9497"/>
            <a:ext cx="9144000" cy="990600"/>
          </a:xfrm>
          <a:solidFill>
            <a:schemeClr val="bg1">
              <a:lumMod val="85000"/>
            </a:schemeClr>
          </a:solidFill>
        </p:spPr>
        <p:txBody>
          <a:bodyPr/>
          <a:lstStyle/>
          <a:p>
            <a:r>
              <a:rPr lang="en-US" sz="3600" dirty="0" smtClean="0">
                <a:effectLst>
                  <a:outerShdw blurRad="38100" dist="38100" dir="2700000" algn="tl">
                    <a:srgbClr val="000000">
                      <a:alpha val="43137"/>
                    </a:srgbClr>
                  </a:outerShdw>
                </a:effectLst>
              </a:rPr>
              <a:t>GEF Workshops - ECWs</a:t>
            </a:r>
            <a:endParaRPr lang="en-US" sz="360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0" y="1295400"/>
            <a:ext cx="9144000" cy="4267200"/>
          </a:xfrm>
        </p:spPr>
        <p:txBody>
          <a:bodyPr/>
          <a:lstStyle/>
          <a:p>
            <a:r>
              <a:rPr lang="en-US" sz="2400" dirty="0" smtClean="0"/>
              <a:t>The purpose of Expanded Constituency Workshops (ECW) is to keep GEF OFPs, Convention FPs and other stakeholders,  (CSOs) </a:t>
            </a:r>
            <a:r>
              <a:rPr lang="en-US" sz="2400" u="sng" dirty="0" smtClean="0"/>
              <a:t>abreast of GEF Strategies, policies and procedures</a:t>
            </a:r>
          </a:p>
          <a:p>
            <a:endParaRPr lang="en-US" sz="2400" u="sng" dirty="0" smtClean="0"/>
          </a:p>
          <a:p>
            <a:r>
              <a:rPr lang="en-US" sz="2400" dirty="0" smtClean="0"/>
              <a:t>ECWs are organized by GEF Secretariat with up to </a:t>
            </a:r>
            <a:r>
              <a:rPr lang="en-US" sz="2400" u="sng" dirty="0" smtClean="0"/>
              <a:t>7 participants –GEF FPs, 4 Convention FPs and CSO representative</a:t>
            </a:r>
            <a:r>
              <a:rPr lang="en-US" sz="2400" dirty="0" smtClean="0"/>
              <a:t>.</a:t>
            </a:r>
          </a:p>
          <a:p>
            <a:endParaRPr lang="en-US" sz="2400" dirty="0" smtClean="0"/>
          </a:p>
          <a:p>
            <a:r>
              <a:rPr lang="en-US" sz="2400" dirty="0" smtClean="0"/>
              <a:t>GEF may also </a:t>
            </a:r>
            <a:r>
              <a:rPr lang="en-US" sz="2400" u="sng" dirty="0" smtClean="0"/>
              <a:t>design and organize other workshops </a:t>
            </a:r>
            <a:r>
              <a:rPr lang="en-US" sz="2400" dirty="0" smtClean="0"/>
              <a:t>to facilitate work on </a:t>
            </a:r>
            <a:r>
              <a:rPr lang="en-US" sz="2400" u="sng" dirty="0" smtClean="0"/>
              <a:t>trans-boundary collaboration, regional programming and other issues based on thematic or geographic need.</a:t>
            </a:r>
            <a:r>
              <a:rPr lang="en-US" sz="2400" dirty="0" smtClean="0"/>
              <a:t> </a:t>
            </a:r>
          </a:p>
        </p:txBody>
      </p:sp>
    </p:spTree>
    <p:extLst>
      <p:ext uri="{BB962C8B-B14F-4D97-AF65-F5344CB8AC3E}">
        <p14:creationId xmlns:p14="http://schemas.microsoft.com/office/powerpoint/2010/main" val="22781381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90600"/>
          </a:xfrm>
          <a:solidFill>
            <a:schemeClr val="bg1">
              <a:lumMod val="85000"/>
            </a:schemeClr>
          </a:solidFill>
        </p:spPr>
        <p:txBody>
          <a:bodyPr/>
          <a:lstStyle/>
          <a:p>
            <a:r>
              <a:rPr lang="en-US" sz="3600" dirty="0" smtClean="0">
                <a:effectLst>
                  <a:outerShdw blurRad="38100" dist="38100" dir="2700000" algn="tl">
                    <a:srgbClr val="000000">
                      <a:alpha val="43137"/>
                    </a:srgbClr>
                  </a:outerShdw>
                </a:effectLst>
              </a:rPr>
              <a:t>GEF Constituency Meetings</a:t>
            </a:r>
            <a:endParaRPr lang="en-US" sz="360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0" y="990600"/>
            <a:ext cx="9144000" cy="5105400"/>
          </a:xfrm>
        </p:spPr>
        <p:txBody>
          <a:bodyPr/>
          <a:lstStyle/>
          <a:p>
            <a:r>
              <a:rPr lang="en-GB" sz="2400" dirty="0"/>
              <a:t>During GEF-6 Constituency Meetings will continue to be the main tool for the Council Members </a:t>
            </a:r>
            <a:r>
              <a:rPr lang="en-GB" sz="2400" u="sng" dirty="0"/>
              <a:t>to engage their Constituency members in the preparations for decision making at the GEF </a:t>
            </a:r>
            <a:r>
              <a:rPr lang="en-GB" sz="2400" u="sng" dirty="0" smtClean="0"/>
              <a:t>Council</a:t>
            </a:r>
          </a:p>
          <a:p>
            <a:endParaRPr lang="en-GB" sz="2400" u="sng" dirty="0" smtClean="0"/>
          </a:p>
          <a:p>
            <a:r>
              <a:rPr lang="en-GB" sz="2400" dirty="0" smtClean="0"/>
              <a:t>Each constituency may </a:t>
            </a:r>
            <a:r>
              <a:rPr lang="en-GB" sz="2400" u="sng" dirty="0" smtClean="0"/>
              <a:t>request 2 meetings per year </a:t>
            </a:r>
            <a:r>
              <a:rPr lang="en-GB" sz="2400" dirty="0" smtClean="0"/>
              <a:t>– before each Council Meeting </a:t>
            </a:r>
            <a:r>
              <a:rPr lang="en-GB" sz="2400" dirty="0" smtClean="0">
                <a:sym typeface="Wingdings" panose="05000000000000000000" pitchFamily="2" charset="2"/>
              </a:rPr>
              <a:t> when documents are posted</a:t>
            </a:r>
            <a:endParaRPr lang="en-GB" sz="2400" dirty="0" smtClean="0"/>
          </a:p>
          <a:p>
            <a:endParaRPr lang="en-GB" sz="2400" dirty="0" smtClean="0"/>
          </a:p>
          <a:p>
            <a:r>
              <a:rPr lang="en-GB" sz="2400" dirty="0" smtClean="0"/>
              <a:t>Organised at the </a:t>
            </a:r>
            <a:r>
              <a:rPr lang="en-GB" sz="2400" u="sng" dirty="0" smtClean="0"/>
              <a:t>request of the Council Member </a:t>
            </a:r>
            <a:r>
              <a:rPr lang="en-GB" sz="2400" dirty="0" smtClean="0"/>
              <a:t>– who prepares the agenda and chairs the meeting</a:t>
            </a:r>
          </a:p>
          <a:p>
            <a:endParaRPr lang="en-GB" sz="2400" dirty="0" smtClean="0"/>
          </a:p>
          <a:p>
            <a:r>
              <a:rPr lang="en-GB" sz="2400" dirty="0" smtClean="0"/>
              <a:t>GEF </a:t>
            </a:r>
            <a:r>
              <a:rPr lang="en-GB" sz="2400" u="sng" dirty="0" smtClean="0"/>
              <a:t>responsible for all logistical </a:t>
            </a:r>
            <a:r>
              <a:rPr lang="en-GB" sz="2400" dirty="0" smtClean="0"/>
              <a:t>arrangements</a:t>
            </a:r>
          </a:p>
        </p:txBody>
      </p:sp>
    </p:spTree>
    <p:extLst>
      <p:ext uri="{BB962C8B-B14F-4D97-AF65-F5344CB8AC3E}">
        <p14:creationId xmlns:p14="http://schemas.microsoft.com/office/powerpoint/2010/main" val="23832295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90600"/>
          </a:xfrm>
          <a:solidFill>
            <a:schemeClr val="bg1">
              <a:lumMod val="85000"/>
            </a:schemeClr>
          </a:solidFill>
        </p:spPr>
        <p:txBody>
          <a:bodyPr/>
          <a:lstStyle/>
          <a:p>
            <a:r>
              <a:rPr lang="en-US" sz="3600" dirty="0" smtClean="0">
                <a:effectLst>
                  <a:outerShdw blurRad="38100" dist="38100" dir="2700000" algn="tl">
                    <a:srgbClr val="000000">
                      <a:alpha val="43137"/>
                    </a:srgbClr>
                  </a:outerShdw>
                </a:effectLst>
              </a:rPr>
              <a:t>GEF Introduction Seminars</a:t>
            </a:r>
            <a:endParaRPr lang="en-US" sz="360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0" y="990600"/>
            <a:ext cx="9144000" cy="4876800"/>
          </a:xfrm>
        </p:spPr>
        <p:txBody>
          <a:bodyPr/>
          <a:lstStyle/>
          <a:p>
            <a:r>
              <a:rPr lang="en-US" sz="2400" dirty="0"/>
              <a:t>GEF Introduction </a:t>
            </a:r>
            <a:r>
              <a:rPr lang="en-US" sz="2400" dirty="0" smtClean="0"/>
              <a:t>Seminars (previously GEF familiarization seminars) are organized </a:t>
            </a:r>
            <a:r>
              <a:rPr lang="en-US" sz="2400" u="sng" dirty="0" smtClean="0"/>
              <a:t>to </a:t>
            </a:r>
            <a:r>
              <a:rPr lang="en-US" sz="2400" u="sng" dirty="0"/>
              <a:t>provide necessary information and training to new GEF Agency staff, Convention Secretariat staff, new GEF Focal Points </a:t>
            </a:r>
            <a:r>
              <a:rPr lang="en-US" sz="2400" dirty="0"/>
              <a:t>and selected stakeholders on the GEF-6 strategies, policies and </a:t>
            </a:r>
            <a:r>
              <a:rPr lang="en-US" sz="2400" dirty="0" smtClean="0"/>
              <a:t>procedures</a:t>
            </a:r>
            <a:r>
              <a:rPr lang="en-US" sz="2400" dirty="0"/>
              <a:t> </a:t>
            </a:r>
            <a:r>
              <a:rPr lang="en-US" sz="2400" dirty="0" smtClean="0">
                <a:sym typeface="Wingdings" panose="05000000000000000000" pitchFamily="2" charset="2"/>
              </a:rPr>
              <a:t> </a:t>
            </a:r>
            <a:r>
              <a:rPr lang="en-US" sz="2400" u="sng" dirty="0" smtClean="0"/>
              <a:t>once </a:t>
            </a:r>
            <a:r>
              <a:rPr lang="en-US" sz="2400" u="sng" dirty="0"/>
              <a:t>a year in Washington DC</a:t>
            </a:r>
            <a:endParaRPr lang="en-US" sz="2400" dirty="0" smtClean="0"/>
          </a:p>
          <a:p>
            <a:endParaRPr lang="en-US" sz="2400" dirty="0" smtClean="0"/>
          </a:p>
          <a:p>
            <a:r>
              <a:rPr lang="en-US" sz="2400" dirty="0" smtClean="0"/>
              <a:t>The seminars also </a:t>
            </a:r>
            <a:r>
              <a:rPr lang="en-US" sz="2400" u="sng" dirty="0" smtClean="0"/>
              <a:t>reach out to other audiences </a:t>
            </a:r>
            <a:r>
              <a:rPr lang="en-US" sz="2400" dirty="0" smtClean="0"/>
              <a:t>that are critical for the GEF to succeed </a:t>
            </a:r>
            <a:r>
              <a:rPr lang="en-US" sz="2400" dirty="0" err="1" smtClean="0"/>
              <a:t>e.g</a:t>
            </a:r>
            <a:r>
              <a:rPr lang="en-US" sz="2400" dirty="0" smtClean="0"/>
              <a:t> line ministries, media, private sector where possible.</a:t>
            </a:r>
          </a:p>
          <a:p>
            <a:endParaRPr lang="en-US" sz="2400" dirty="0" smtClean="0"/>
          </a:p>
          <a:p>
            <a:r>
              <a:rPr lang="en-US" sz="2400" dirty="0" smtClean="0"/>
              <a:t>GEF Agency staff </a:t>
            </a:r>
            <a:r>
              <a:rPr lang="en-US" sz="2400" dirty="0" smtClean="0">
                <a:sym typeface="Wingdings" panose="05000000000000000000" pitchFamily="2" charset="2"/>
              </a:rPr>
              <a:t> self-financed</a:t>
            </a:r>
            <a:endParaRPr lang="en-US" sz="2400" dirty="0" smtClean="0"/>
          </a:p>
        </p:txBody>
      </p:sp>
    </p:spTree>
    <p:extLst>
      <p:ext uri="{BB962C8B-B14F-4D97-AF65-F5344CB8AC3E}">
        <p14:creationId xmlns:p14="http://schemas.microsoft.com/office/powerpoint/2010/main" val="37999291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90600"/>
          </a:xfrm>
          <a:solidFill>
            <a:schemeClr val="bg1">
              <a:lumMod val="85000"/>
            </a:schemeClr>
          </a:solidFill>
        </p:spPr>
        <p:txBody>
          <a:bodyPr/>
          <a:lstStyle/>
          <a:p>
            <a:r>
              <a:rPr lang="en-US" sz="3600" dirty="0"/>
              <a:t>Pre-Council Meeting for Recipient Country Constituencies</a:t>
            </a:r>
          </a:p>
        </p:txBody>
      </p:sp>
      <p:sp>
        <p:nvSpPr>
          <p:cNvPr id="3" name="Content Placeholder 2"/>
          <p:cNvSpPr>
            <a:spLocks noGrp="1"/>
          </p:cNvSpPr>
          <p:nvPr>
            <p:ph idx="1"/>
          </p:nvPr>
        </p:nvSpPr>
        <p:spPr>
          <a:xfrm>
            <a:off x="533400" y="1447800"/>
            <a:ext cx="8077200" cy="4419600"/>
          </a:xfrm>
        </p:spPr>
        <p:txBody>
          <a:bodyPr/>
          <a:lstStyle/>
          <a:p>
            <a:endParaRPr lang="en-US" sz="2400" dirty="0" smtClean="0"/>
          </a:p>
          <a:p>
            <a:r>
              <a:rPr lang="en-US" sz="2600" dirty="0" smtClean="0"/>
              <a:t>The purpose of these meetings is </a:t>
            </a:r>
            <a:r>
              <a:rPr lang="en-US" sz="2600" u="sng" dirty="0" smtClean="0"/>
              <a:t>to enable Council members from recipient countries to meet immediately </a:t>
            </a:r>
            <a:r>
              <a:rPr lang="en-US" sz="2600" u="sng" dirty="0"/>
              <a:t>prior to the Council Meeting to exchange views, positions and perspectives </a:t>
            </a:r>
            <a:r>
              <a:rPr lang="en-US" sz="2600" dirty="0"/>
              <a:t>in relation to the Council documents and to </a:t>
            </a:r>
            <a:r>
              <a:rPr lang="en-US" sz="2600" u="sng" dirty="0"/>
              <a:t>receive clarification from Secretariat </a:t>
            </a:r>
            <a:r>
              <a:rPr lang="en-US" sz="2600" dirty="0"/>
              <a:t>staff, as necessary</a:t>
            </a:r>
            <a:r>
              <a:rPr lang="en-US" sz="2600" dirty="0" smtClean="0"/>
              <a:t>.</a:t>
            </a:r>
          </a:p>
          <a:p>
            <a:pPr marL="0" indent="0">
              <a:buNone/>
            </a:pPr>
            <a:endParaRPr lang="en-GB" sz="2400" dirty="0" smtClean="0"/>
          </a:p>
        </p:txBody>
      </p:sp>
    </p:spTree>
    <p:extLst>
      <p:ext uri="{BB962C8B-B14F-4D97-AF65-F5344CB8AC3E}">
        <p14:creationId xmlns:p14="http://schemas.microsoft.com/office/powerpoint/2010/main" val="42686473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p:cNvSpPr txBox="1">
            <a:spLocks noChangeArrowheads="1"/>
          </p:cNvSpPr>
          <p:nvPr/>
        </p:nvSpPr>
        <p:spPr bwMode="auto">
          <a:xfrm>
            <a:off x="457200" y="5159375"/>
            <a:ext cx="85344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000" b="1">
                <a:solidFill>
                  <a:schemeClr val="tx1"/>
                </a:solidFill>
                <a:latin typeface="+mj-lt"/>
                <a:ea typeface="+mj-ea"/>
                <a:cs typeface="+mj-cs"/>
              </a:defRPr>
            </a:lvl1pPr>
            <a:lvl2pPr algn="r" rtl="0" eaLnBrk="0" fontAlgn="base" hangingPunct="0">
              <a:spcBef>
                <a:spcPct val="0"/>
              </a:spcBef>
              <a:spcAft>
                <a:spcPct val="0"/>
              </a:spcAft>
              <a:defRPr sz="3600">
                <a:solidFill>
                  <a:schemeClr val="bg1"/>
                </a:solidFill>
                <a:latin typeface="Gill Sans MT" pitchFamily="34" charset="0"/>
              </a:defRPr>
            </a:lvl2pPr>
            <a:lvl3pPr algn="r" rtl="0" eaLnBrk="0" fontAlgn="base" hangingPunct="0">
              <a:spcBef>
                <a:spcPct val="0"/>
              </a:spcBef>
              <a:spcAft>
                <a:spcPct val="0"/>
              </a:spcAft>
              <a:defRPr sz="3600">
                <a:solidFill>
                  <a:schemeClr val="bg1"/>
                </a:solidFill>
                <a:latin typeface="Gill Sans MT" pitchFamily="34" charset="0"/>
              </a:defRPr>
            </a:lvl3pPr>
            <a:lvl4pPr algn="r" rtl="0" eaLnBrk="0" fontAlgn="base" hangingPunct="0">
              <a:spcBef>
                <a:spcPct val="0"/>
              </a:spcBef>
              <a:spcAft>
                <a:spcPct val="0"/>
              </a:spcAft>
              <a:defRPr sz="3600">
                <a:solidFill>
                  <a:schemeClr val="bg1"/>
                </a:solidFill>
                <a:latin typeface="Gill Sans MT" pitchFamily="34" charset="0"/>
              </a:defRPr>
            </a:lvl4pPr>
            <a:lvl5pPr algn="r" rtl="0" eaLnBrk="0" fontAlgn="base" hangingPunct="0">
              <a:spcBef>
                <a:spcPct val="0"/>
              </a:spcBef>
              <a:spcAft>
                <a:spcPct val="0"/>
              </a:spcAft>
              <a:defRPr sz="3600">
                <a:solidFill>
                  <a:schemeClr val="bg1"/>
                </a:solidFill>
                <a:latin typeface="Gill Sans MT" pitchFamily="34" charset="0"/>
              </a:defRPr>
            </a:lvl5pPr>
            <a:lvl6pPr marL="457200" algn="r" rtl="0" fontAlgn="base">
              <a:spcBef>
                <a:spcPct val="0"/>
              </a:spcBef>
              <a:spcAft>
                <a:spcPct val="0"/>
              </a:spcAft>
              <a:defRPr sz="3600">
                <a:solidFill>
                  <a:schemeClr val="bg1"/>
                </a:solidFill>
                <a:latin typeface="Gill Sans MT" pitchFamily="34" charset="0"/>
              </a:defRPr>
            </a:lvl6pPr>
            <a:lvl7pPr marL="914400" algn="r" rtl="0" fontAlgn="base">
              <a:spcBef>
                <a:spcPct val="0"/>
              </a:spcBef>
              <a:spcAft>
                <a:spcPct val="0"/>
              </a:spcAft>
              <a:defRPr sz="3600">
                <a:solidFill>
                  <a:schemeClr val="bg1"/>
                </a:solidFill>
                <a:latin typeface="Gill Sans MT" pitchFamily="34" charset="0"/>
              </a:defRPr>
            </a:lvl7pPr>
            <a:lvl8pPr marL="1371600" algn="r" rtl="0" fontAlgn="base">
              <a:spcBef>
                <a:spcPct val="0"/>
              </a:spcBef>
              <a:spcAft>
                <a:spcPct val="0"/>
              </a:spcAft>
              <a:defRPr sz="3600">
                <a:solidFill>
                  <a:schemeClr val="bg1"/>
                </a:solidFill>
                <a:latin typeface="Gill Sans MT" pitchFamily="34" charset="0"/>
              </a:defRPr>
            </a:lvl8pPr>
            <a:lvl9pPr marL="1828800" algn="r" rtl="0" fontAlgn="base">
              <a:spcBef>
                <a:spcPct val="0"/>
              </a:spcBef>
              <a:spcAft>
                <a:spcPct val="0"/>
              </a:spcAft>
              <a:defRPr sz="3600">
                <a:solidFill>
                  <a:schemeClr val="bg1"/>
                </a:solidFill>
                <a:latin typeface="Gill Sans MT" pitchFamily="34" charset="0"/>
              </a:defRPr>
            </a:lvl9pPr>
          </a:lstStyle>
          <a:p>
            <a:endParaRPr lang="en-US" sz="2800" b="0" kern="0" dirty="0">
              <a:solidFill>
                <a:prstClr val="black"/>
              </a:solidFill>
            </a:endParaRPr>
          </a:p>
        </p:txBody>
      </p:sp>
      <p:pic>
        <p:nvPicPr>
          <p:cNvPr id="6" name="Picture 5"/>
          <p:cNvPicPr>
            <a:picLocks noChangeAspect="1"/>
          </p:cNvPicPr>
          <p:nvPr/>
        </p:nvPicPr>
        <p:blipFill>
          <a:blip r:embed="rId3"/>
          <a:stretch>
            <a:fillRect/>
          </a:stretch>
        </p:blipFill>
        <p:spPr>
          <a:xfrm>
            <a:off x="838200" y="1360487"/>
            <a:ext cx="7391400" cy="5110104"/>
          </a:xfrm>
          <a:prstGeom prst="rect">
            <a:avLst/>
          </a:prstGeom>
        </p:spPr>
      </p:pic>
    </p:spTree>
    <p:extLst>
      <p:ext uri="{BB962C8B-B14F-4D97-AF65-F5344CB8AC3E}">
        <p14:creationId xmlns:p14="http://schemas.microsoft.com/office/powerpoint/2010/main" val="376617015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GEF ECW 2012 Template English">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6483</TotalTime>
  <Words>3027</Words>
  <Application>Microsoft Office PowerPoint</Application>
  <PresentationFormat>On-screen Show (4:3)</PresentationFormat>
  <Paragraphs>364</Paragraphs>
  <Slides>28</Slides>
  <Notes>21</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28</vt:i4>
      </vt:variant>
    </vt:vector>
  </HeadingPairs>
  <TitlesOfParts>
    <vt:vector size="37" baseType="lpstr">
      <vt:lpstr>ＭＳ Ｐゴシック</vt:lpstr>
      <vt:lpstr>Andes</vt:lpstr>
      <vt:lpstr>Arial</vt:lpstr>
      <vt:lpstr>Calibri</vt:lpstr>
      <vt:lpstr>Times New Roman</vt:lpstr>
      <vt:lpstr>Wingdings</vt:lpstr>
      <vt:lpstr>Office Theme</vt:lpstr>
      <vt:lpstr>1_Office Theme</vt:lpstr>
      <vt:lpstr>GEF ECW 2012 Template English</vt:lpstr>
      <vt:lpstr>Country Support Programme  </vt:lpstr>
      <vt:lpstr>Country Support Programme (CSP)</vt:lpstr>
      <vt:lpstr>National Portfolio Formulation Exercises (NPFE)</vt:lpstr>
      <vt:lpstr>GEF National Dialogues</vt:lpstr>
      <vt:lpstr>GEF Workshops - ECWs</vt:lpstr>
      <vt:lpstr>GEF Constituency Meetings</vt:lpstr>
      <vt:lpstr>GEF Introduction Seminars</vt:lpstr>
      <vt:lpstr>Pre-Council Meeting for Recipient Country Constituencies</vt:lpstr>
      <vt:lpstr>PowerPoint Presentation</vt:lpstr>
      <vt:lpstr>Agency Stakeholders</vt:lpstr>
      <vt:lpstr>What is SGP?</vt:lpstr>
      <vt:lpstr>Nature of SGP Grants</vt:lpstr>
      <vt:lpstr>National Steering Committee (NSC)</vt:lpstr>
      <vt:lpstr>Technical Advisory Group (TAG)</vt:lpstr>
      <vt:lpstr>SGP Country Team</vt:lpstr>
      <vt:lpstr>Central Programme Management Team (CPMT)</vt:lpstr>
      <vt:lpstr>Global Scope</vt:lpstr>
      <vt:lpstr>SGP OP6 Programming directions </vt:lpstr>
      <vt:lpstr>Partnerships</vt:lpstr>
      <vt:lpstr>GEF-6 Strategy for  Cross-Cutting Capacity Development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The World Bank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Focal Area and Cross Cutting Strategies – Chemicals</dc:title>
  <dc:creator>wb350798</dc:creator>
  <cp:lastModifiedBy>Nicolas Alejandro Marquez Pizzanelli</cp:lastModifiedBy>
  <cp:revision>490</cp:revision>
  <cp:lastPrinted>2015-02-05T13:17:11Z</cp:lastPrinted>
  <dcterms:created xsi:type="dcterms:W3CDTF">2011-03-08T15:42:01Z</dcterms:created>
  <dcterms:modified xsi:type="dcterms:W3CDTF">2015-06-05T16:30:59Z</dcterms:modified>
</cp:coreProperties>
</file>