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8.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25"/>
  </p:notesMasterIdLst>
  <p:sldIdLst>
    <p:sldId id="295" r:id="rId5"/>
    <p:sldId id="271" r:id="rId6"/>
    <p:sldId id="274" r:id="rId7"/>
    <p:sldId id="275" r:id="rId8"/>
    <p:sldId id="276" r:id="rId9"/>
    <p:sldId id="280" r:id="rId10"/>
    <p:sldId id="306" r:id="rId11"/>
    <p:sldId id="303" r:id="rId12"/>
    <p:sldId id="278" r:id="rId13"/>
    <p:sldId id="277" r:id="rId14"/>
    <p:sldId id="284" r:id="rId15"/>
    <p:sldId id="285" r:id="rId16"/>
    <p:sldId id="286" r:id="rId17"/>
    <p:sldId id="300" r:id="rId18"/>
    <p:sldId id="301" r:id="rId19"/>
    <p:sldId id="302" r:id="rId20"/>
    <p:sldId id="298" r:id="rId21"/>
    <p:sldId id="292" r:id="rId22"/>
    <p:sldId id="304" r:id="rId23"/>
    <p:sldId id="29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4890F2-6948-4341-BFB3-EFD491D0E7D6}">
          <p14:sldIdLst>
            <p14:sldId id="295"/>
            <p14:sldId id="271"/>
          </p14:sldIdLst>
        </p14:section>
        <p14:section name="M&amp;E in the GEF" id="{E82C55D8-98C2-40D0-BD7E-94A15297F044}">
          <p14:sldIdLst>
            <p14:sldId id="274"/>
            <p14:sldId id="275"/>
            <p14:sldId id="276"/>
            <p14:sldId id="280"/>
            <p14:sldId id="306"/>
          </p14:sldIdLst>
        </p14:section>
        <p14:section name="GEF IEO" id="{EAB96FE7-0956-4C33-833E-1C773400E4E0}">
          <p14:sldIdLst>
            <p14:sldId id="303"/>
            <p14:sldId id="278"/>
            <p14:sldId id="277"/>
            <p14:sldId id="284"/>
            <p14:sldId id="285"/>
            <p14:sldId id="286"/>
            <p14:sldId id="300"/>
            <p14:sldId id="301"/>
            <p14:sldId id="302"/>
            <p14:sldId id="298"/>
          </p14:sldIdLst>
        </p14:section>
        <p14:section name="Evaluations on the IEO website" id="{1E1DE4B5-2FEB-483A-A671-DAD428B3ACFC}">
          <p14:sldIdLst>
            <p14:sldId id="292"/>
            <p14:sldId id="304"/>
          </p14:sldIdLst>
        </p14:section>
        <p14:section name="Sustainability" id="{DB6043B6-943C-4BC7-98CD-2D2D35AF91A6}">
          <p14:sldIdLst>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F54"/>
    <a:srgbClr val="417CD8"/>
    <a:srgbClr val="4E9D2D"/>
    <a:srgbClr val="C2D12F"/>
    <a:srgbClr val="A2BEEC"/>
    <a:srgbClr val="79C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2C8688-0B99-4A2E-876C-731431C030B9}" v="11702" dt="2019-07-02T15:56:48.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4" autoAdjust="0"/>
    <p:restoredTop sz="81404" autoAdjust="0"/>
  </p:normalViewPr>
  <p:slideViewPr>
    <p:cSldViewPr>
      <p:cViewPr varScale="1">
        <p:scale>
          <a:sx n="93" d="100"/>
          <a:sy n="93" d="100"/>
        </p:scale>
        <p:origin x="1284"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C2D12F"/>
            </a:solidFill>
            <a:ln>
              <a:noFill/>
            </a:ln>
          </c:spPr>
          <c:dPt>
            <c:idx val="0"/>
            <c:bubble3D val="0"/>
            <c:spPr>
              <a:solidFill>
                <a:srgbClr val="C2D12F"/>
              </a:solidFill>
              <a:ln w="19050">
                <a:noFill/>
              </a:ln>
              <a:effectLst/>
            </c:spPr>
            <c:extLst>
              <c:ext xmlns:c16="http://schemas.microsoft.com/office/drawing/2014/chart" uri="{C3380CC4-5D6E-409C-BE32-E72D297353CC}">
                <c16:uniqueId val="{00000001-315E-48E8-A7C1-A8C5C7972712}"/>
              </c:ext>
            </c:extLst>
          </c:dPt>
          <c:dPt>
            <c:idx val="1"/>
            <c:bubble3D val="0"/>
            <c:spPr>
              <a:noFill/>
              <a:ln w="19050">
                <a:noFill/>
              </a:ln>
              <a:effectLst/>
            </c:spPr>
            <c:extLst>
              <c:ext xmlns:c16="http://schemas.microsoft.com/office/drawing/2014/chart" uri="{C3380CC4-5D6E-409C-BE32-E72D297353CC}">
                <c16:uniqueId val="{00000003-315E-48E8-A7C1-A8C5C7972712}"/>
              </c:ext>
            </c:extLst>
          </c:dPt>
          <c:dPt>
            <c:idx val="2"/>
            <c:bubble3D val="0"/>
            <c:spPr>
              <a:solidFill>
                <a:srgbClr val="C2D12F"/>
              </a:solidFill>
              <a:ln w="19050">
                <a:noFill/>
              </a:ln>
              <a:effectLst/>
            </c:spPr>
            <c:extLst>
              <c:ext xmlns:c16="http://schemas.microsoft.com/office/drawing/2014/chart" uri="{C3380CC4-5D6E-409C-BE32-E72D297353CC}">
                <c16:uniqueId val="{00000005-315E-48E8-A7C1-A8C5C7972712}"/>
              </c:ext>
            </c:extLst>
          </c:dPt>
          <c:cat>
            <c:strRef>
              <c:f>Sheet1!$A$2:$A$4</c:f>
              <c:strCache>
                <c:ptCount val="2"/>
                <c:pt idx="0">
                  <c:v>A</c:v>
                </c:pt>
                <c:pt idx="1">
                  <c:v>B</c:v>
                </c:pt>
              </c:strCache>
            </c:strRef>
          </c:cat>
          <c:val>
            <c:numRef>
              <c:f>Sheet1!$B$2:$B$4</c:f>
              <c:numCache>
                <c:formatCode>General</c:formatCode>
                <c:ptCount val="3"/>
                <c:pt idx="0">
                  <c:v>61</c:v>
                </c:pt>
                <c:pt idx="1">
                  <c:v>39</c:v>
                </c:pt>
              </c:numCache>
            </c:numRef>
          </c:val>
          <c:extLst>
            <c:ext xmlns:c16="http://schemas.microsoft.com/office/drawing/2014/chart" uri="{C3380CC4-5D6E-409C-BE32-E72D297353CC}">
              <c16:uniqueId val="{00000006-315E-48E8-A7C1-A8C5C79727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a:noFill/>
            </a:ln>
          </c:spPr>
          <c:explosion val="5"/>
          <c:dPt>
            <c:idx val="0"/>
            <c:bubble3D val="0"/>
            <c:spPr>
              <a:solidFill>
                <a:srgbClr val="C2D12F"/>
              </a:solidFill>
              <a:ln w="19050">
                <a:noFill/>
              </a:ln>
              <a:effectLst/>
            </c:spPr>
            <c:extLst>
              <c:ext xmlns:c16="http://schemas.microsoft.com/office/drawing/2014/chart" uri="{C3380CC4-5D6E-409C-BE32-E72D297353CC}">
                <c16:uniqueId val="{00000001-B5F1-436E-BC0B-9146DB989082}"/>
              </c:ext>
            </c:extLst>
          </c:dPt>
          <c:dPt>
            <c:idx val="1"/>
            <c:bubble3D val="0"/>
            <c:spPr>
              <a:noFill/>
              <a:ln w="19050">
                <a:noFill/>
              </a:ln>
              <a:effectLst/>
            </c:spPr>
            <c:extLst>
              <c:ext xmlns:c16="http://schemas.microsoft.com/office/drawing/2014/chart" uri="{C3380CC4-5D6E-409C-BE32-E72D297353CC}">
                <c16:uniqueId val="{00000003-B5F1-436E-BC0B-9146DB989082}"/>
              </c:ext>
            </c:extLst>
          </c:dPt>
          <c:dPt>
            <c:idx val="2"/>
            <c:bubble3D val="0"/>
            <c:spPr>
              <a:solidFill>
                <a:srgbClr val="FF0000"/>
              </a:solidFill>
              <a:ln w="19050">
                <a:noFill/>
              </a:ln>
              <a:effectLst/>
            </c:spPr>
            <c:extLst>
              <c:ext xmlns:c16="http://schemas.microsoft.com/office/drawing/2014/chart" uri="{C3380CC4-5D6E-409C-BE32-E72D297353CC}">
                <c16:uniqueId val="{00000005-B5F1-436E-BC0B-9146DB989082}"/>
              </c:ext>
            </c:extLst>
          </c:dPt>
          <c:cat>
            <c:strRef>
              <c:f>Sheet1!$A$2:$A$4</c:f>
              <c:strCache>
                <c:ptCount val="2"/>
                <c:pt idx="0">
                  <c:v>A</c:v>
                </c:pt>
                <c:pt idx="1">
                  <c:v>B</c:v>
                </c:pt>
              </c:strCache>
            </c:strRef>
          </c:cat>
          <c:val>
            <c:numRef>
              <c:f>Sheet1!$B$2:$B$4</c:f>
              <c:numCache>
                <c:formatCode>General</c:formatCode>
                <c:ptCount val="3"/>
                <c:pt idx="0">
                  <c:v>77</c:v>
                </c:pt>
                <c:pt idx="1">
                  <c:v>23</c:v>
                </c:pt>
              </c:numCache>
            </c:numRef>
          </c:val>
          <c:extLst>
            <c:ext xmlns:c16="http://schemas.microsoft.com/office/drawing/2014/chart" uri="{C3380CC4-5D6E-409C-BE32-E72D297353CC}">
              <c16:uniqueId val="{00000006-B5F1-436E-BC0B-9146DB9890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a:noFill/>
            </a:ln>
          </c:spPr>
          <c:dPt>
            <c:idx val="0"/>
            <c:bubble3D val="0"/>
            <c:spPr>
              <a:solidFill>
                <a:srgbClr val="C2D12F"/>
              </a:solidFill>
              <a:ln w="19050">
                <a:noFill/>
              </a:ln>
              <a:effectLst/>
            </c:spPr>
            <c:extLst>
              <c:ext xmlns:c16="http://schemas.microsoft.com/office/drawing/2014/chart" uri="{C3380CC4-5D6E-409C-BE32-E72D297353CC}">
                <c16:uniqueId val="{00000001-830F-4EF8-A5F3-5C69E8F10356}"/>
              </c:ext>
            </c:extLst>
          </c:dPt>
          <c:dPt>
            <c:idx val="1"/>
            <c:bubble3D val="0"/>
            <c:explosion val="42"/>
            <c:spPr>
              <a:noFill/>
              <a:ln w="19050">
                <a:noFill/>
              </a:ln>
              <a:effectLst/>
            </c:spPr>
            <c:extLst>
              <c:ext xmlns:c16="http://schemas.microsoft.com/office/drawing/2014/chart" uri="{C3380CC4-5D6E-409C-BE32-E72D297353CC}">
                <c16:uniqueId val="{00000003-830F-4EF8-A5F3-5C69E8F10356}"/>
              </c:ext>
            </c:extLst>
          </c:dPt>
          <c:dPt>
            <c:idx val="2"/>
            <c:bubble3D val="0"/>
            <c:spPr>
              <a:solidFill>
                <a:srgbClr val="FF0000"/>
              </a:solidFill>
              <a:ln w="19050">
                <a:noFill/>
              </a:ln>
              <a:effectLst/>
            </c:spPr>
            <c:extLst>
              <c:ext xmlns:c16="http://schemas.microsoft.com/office/drawing/2014/chart" uri="{C3380CC4-5D6E-409C-BE32-E72D297353CC}">
                <c16:uniqueId val="{00000005-830F-4EF8-A5F3-5C69E8F10356}"/>
              </c:ext>
            </c:extLst>
          </c:dPt>
          <c:cat>
            <c:strRef>
              <c:f>Sheet1!$A$2:$A$4</c:f>
              <c:strCache>
                <c:ptCount val="2"/>
                <c:pt idx="0">
                  <c:v>A</c:v>
                </c:pt>
                <c:pt idx="1">
                  <c:v>B</c:v>
                </c:pt>
              </c:strCache>
            </c:strRef>
          </c:cat>
          <c:val>
            <c:numRef>
              <c:f>Sheet1!$B$2:$B$4</c:f>
              <c:numCache>
                <c:formatCode>General</c:formatCode>
                <c:ptCount val="3"/>
                <c:pt idx="0">
                  <c:v>62</c:v>
                </c:pt>
                <c:pt idx="1">
                  <c:v>38</c:v>
                </c:pt>
              </c:numCache>
            </c:numRef>
          </c:val>
          <c:extLst>
            <c:ext xmlns:c16="http://schemas.microsoft.com/office/drawing/2014/chart" uri="{C3380CC4-5D6E-409C-BE32-E72D297353CC}">
              <c16:uniqueId val="{00000006-830F-4EF8-A5F3-5C69E8F1035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FF0000"/>
            </a:solidFill>
            <a:ln>
              <a:noFill/>
            </a:ln>
          </c:spPr>
          <c:dPt>
            <c:idx val="0"/>
            <c:bubble3D val="0"/>
            <c:spPr>
              <a:solidFill>
                <a:srgbClr val="C2D12F"/>
              </a:solidFill>
              <a:ln w="19050">
                <a:noFill/>
              </a:ln>
              <a:effectLst/>
            </c:spPr>
            <c:extLst>
              <c:ext xmlns:c16="http://schemas.microsoft.com/office/drawing/2014/chart" uri="{C3380CC4-5D6E-409C-BE32-E72D297353CC}">
                <c16:uniqueId val="{00000001-961A-4539-AA41-9154724CCA66}"/>
              </c:ext>
            </c:extLst>
          </c:dPt>
          <c:dPt>
            <c:idx val="1"/>
            <c:bubble3D val="0"/>
            <c:spPr>
              <a:noFill/>
              <a:ln w="19050">
                <a:noFill/>
              </a:ln>
              <a:effectLst/>
            </c:spPr>
            <c:extLst>
              <c:ext xmlns:c16="http://schemas.microsoft.com/office/drawing/2014/chart" uri="{C3380CC4-5D6E-409C-BE32-E72D297353CC}">
                <c16:uniqueId val="{00000003-961A-4539-AA41-9154724CCA66}"/>
              </c:ext>
            </c:extLst>
          </c:dPt>
          <c:dPt>
            <c:idx val="2"/>
            <c:bubble3D val="0"/>
            <c:spPr>
              <a:solidFill>
                <a:srgbClr val="FF0000"/>
              </a:solidFill>
              <a:ln w="19050">
                <a:noFill/>
              </a:ln>
              <a:effectLst/>
            </c:spPr>
            <c:extLst>
              <c:ext xmlns:c16="http://schemas.microsoft.com/office/drawing/2014/chart" uri="{C3380CC4-5D6E-409C-BE32-E72D297353CC}">
                <c16:uniqueId val="{00000005-961A-4539-AA41-9154724CCA66}"/>
              </c:ext>
            </c:extLst>
          </c:dPt>
          <c:cat>
            <c:strRef>
              <c:f>Sheet1!$A$2:$A$4</c:f>
              <c:strCache>
                <c:ptCount val="2"/>
                <c:pt idx="0">
                  <c:v>A</c:v>
                </c:pt>
                <c:pt idx="1">
                  <c:v>B</c:v>
                </c:pt>
              </c:strCache>
            </c:strRef>
          </c:cat>
          <c:val>
            <c:numRef>
              <c:f>Sheet1!$B$2:$B$4</c:f>
              <c:numCache>
                <c:formatCode>General</c:formatCode>
                <c:ptCount val="3"/>
                <c:pt idx="0">
                  <c:v>56</c:v>
                </c:pt>
                <c:pt idx="1">
                  <c:v>44</c:v>
                </c:pt>
              </c:numCache>
            </c:numRef>
          </c:val>
          <c:extLst>
            <c:ext xmlns:c16="http://schemas.microsoft.com/office/drawing/2014/chart" uri="{C3380CC4-5D6E-409C-BE32-E72D297353CC}">
              <c16:uniqueId val="{00000006-961A-4539-AA41-9154724CCA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9AD1E-D1A9-4C6E-8725-EEA121C84813}" type="datetimeFigureOut">
              <a:rPr lang="en-US" smtClean="0"/>
              <a:t>7/17/2019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2EA4C-C22D-48BF-86A8-9ED3961DA562}" type="slidenum">
              <a:rPr lang="en-US" smtClean="0"/>
              <a:t>‹#›</a:t>
            </a:fld>
            <a:endParaRPr lang="en-US"/>
          </a:p>
        </p:txBody>
      </p:sp>
    </p:spTree>
    <p:extLst>
      <p:ext uri="{BB962C8B-B14F-4D97-AF65-F5344CB8AC3E}">
        <p14:creationId xmlns:p14="http://schemas.microsoft.com/office/powerpoint/2010/main" val="96716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Fiji ECW: Cook Is, Fiji, Indonesia, Kiribati, Marshall Is, Micronesia, Nauru, Niue, Palau, PNG, Philippines, Samoa, Solomon Is, Timor-Leste, Tonga, Tuvalu, Vanuatu (17 countries)</a:t>
            </a:r>
          </a:p>
          <a:p>
            <a:pPr marL="0" indent="0">
              <a:buFontTx/>
              <a:buNone/>
            </a:pPr>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t>1</a:t>
            </a:fld>
            <a:endParaRPr lang="en-US"/>
          </a:p>
        </p:txBody>
      </p:sp>
    </p:spTree>
    <p:extLst>
      <p:ext uri="{BB962C8B-B14F-4D97-AF65-F5344CB8AC3E}">
        <p14:creationId xmlns:p14="http://schemas.microsoft.com/office/powerpoint/2010/main" val="230234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10</a:t>
            </a:fld>
            <a:endParaRPr lang="en-US"/>
          </a:p>
        </p:txBody>
      </p:sp>
    </p:spTree>
    <p:extLst>
      <p:ext uri="{BB962C8B-B14F-4D97-AF65-F5344CB8AC3E}">
        <p14:creationId xmlns:p14="http://schemas.microsoft.com/office/powerpoint/2010/main" val="76307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terminal evaluations?</a:t>
            </a:r>
          </a:p>
          <a:p>
            <a:r>
              <a:rPr lang="en-US" dirty="0"/>
              <a:t>Terminal evaluations are evaluations at the end of the project/program</a:t>
            </a:r>
          </a:p>
          <a:p>
            <a:endParaRPr lang="en-US" dirty="0"/>
          </a:p>
          <a:p>
            <a:r>
              <a:rPr lang="en-US" dirty="0"/>
              <a:t>How are TEs used?</a:t>
            </a:r>
          </a:p>
          <a:p>
            <a:r>
              <a:rPr lang="en-US" dirty="0"/>
              <a:t>They are important source of information on project</a:t>
            </a:r>
          </a:p>
          <a:p>
            <a:pPr marL="171450" indent="-171450">
              <a:buFontTx/>
              <a:buChar char="-"/>
            </a:pPr>
            <a:r>
              <a:rPr lang="en-US" dirty="0"/>
              <a:t>Results</a:t>
            </a:r>
          </a:p>
          <a:p>
            <a:pPr marL="171450" indent="-171450">
              <a:buFontTx/>
              <a:buChar char="-"/>
            </a:pPr>
            <a:r>
              <a:rPr lang="en-US" dirty="0"/>
              <a:t>Implementation</a:t>
            </a:r>
          </a:p>
          <a:p>
            <a:pPr marL="171450" indent="-171450">
              <a:buFontTx/>
              <a:buChar char="-"/>
            </a:pPr>
            <a:r>
              <a:rPr lang="en-US" dirty="0"/>
              <a:t>Project finances</a:t>
            </a:r>
          </a:p>
          <a:p>
            <a:pPr marL="171450" indent="-171450">
              <a:buFontTx/>
              <a:buChar char="-"/>
            </a:pPr>
            <a:r>
              <a:rPr lang="en-US" dirty="0"/>
              <a:t>Recommendations</a:t>
            </a:r>
          </a:p>
          <a:p>
            <a:pPr marL="0" indent="0">
              <a:buFontTx/>
              <a:buNone/>
            </a:pPr>
            <a:r>
              <a:rPr lang="en-US" dirty="0"/>
              <a:t>TEs are also used for</a:t>
            </a:r>
          </a:p>
          <a:p>
            <a:pPr marL="171450" indent="-171450">
              <a:buFontTx/>
              <a:buChar char="-"/>
            </a:pPr>
            <a:r>
              <a:rPr lang="en-US" dirty="0"/>
              <a:t>Reporting at the portfolio level (APR, AMR)</a:t>
            </a:r>
          </a:p>
          <a:p>
            <a:pPr marL="171450" indent="-171450">
              <a:buFontTx/>
              <a:buChar char="-"/>
            </a:pPr>
            <a:r>
              <a:rPr lang="en-US" dirty="0"/>
              <a:t>Input to other evaluations</a:t>
            </a:r>
          </a:p>
          <a:p>
            <a:pPr marL="171450" indent="-171450">
              <a:buFontTx/>
              <a:buChar char="-"/>
            </a:pPr>
            <a:r>
              <a:rPr lang="en-US" dirty="0"/>
              <a:t>STAR’s performance index</a:t>
            </a:r>
          </a:p>
          <a:p>
            <a:pPr marL="0" indent="0">
              <a:buFontTx/>
              <a:buNone/>
            </a:pPr>
            <a:endParaRPr lang="en-US" dirty="0"/>
          </a:p>
          <a:p>
            <a:pPr marL="0" indent="0">
              <a:buFontTx/>
              <a:buNone/>
            </a:pPr>
            <a:r>
              <a:rPr lang="en-US" dirty="0"/>
              <a:t>TEs are an important source of information on lessons from GEF projects in your country, region, or from a specific thematic and focal area. Terminal evaluations may be accessed at the GEF website: https://www.thegef.org/</a:t>
            </a:r>
            <a:br>
              <a:rPr lang="en-US" dirty="0"/>
            </a:br>
            <a:r>
              <a:rPr lang="en-US" dirty="0"/>
              <a:t>projects </a:t>
            </a:r>
          </a:p>
        </p:txBody>
      </p:sp>
      <p:sp>
        <p:nvSpPr>
          <p:cNvPr id="4" name="Slide Number Placeholder 3"/>
          <p:cNvSpPr>
            <a:spLocks noGrp="1"/>
          </p:cNvSpPr>
          <p:nvPr>
            <p:ph type="sldNum" sz="quarter" idx="10"/>
          </p:nvPr>
        </p:nvSpPr>
        <p:spPr/>
        <p:txBody>
          <a:bodyPr/>
          <a:lstStyle/>
          <a:p>
            <a:fld id="{7332EA4C-C22D-48BF-86A8-9ED3961DA562}" type="slidenum">
              <a:rPr lang="en-US" smtClean="0"/>
              <a:t>11</a:t>
            </a:fld>
            <a:endParaRPr lang="en-US"/>
          </a:p>
        </p:txBody>
      </p:sp>
    </p:spTree>
    <p:extLst>
      <p:ext uri="{BB962C8B-B14F-4D97-AF65-F5344CB8AC3E}">
        <p14:creationId xmlns:p14="http://schemas.microsoft.com/office/powerpoint/2010/main" val="409436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12</a:t>
            </a:fld>
            <a:endParaRPr lang="en-US"/>
          </a:p>
        </p:txBody>
      </p:sp>
    </p:spTree>
    <p:extLst>
      <p:ext uri="{BB962C8B-B14F-4D97-AF65-F5344CB8AC3E}">
        <p14:creationId xmlns:p14="http://schemas.microsoft.com/office/powerpoint/2010/main" val="3098810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13</a:t>
            </a:fld>
            <a:endParaRPr lang="en-US"/>
          </a:p>
        </p:txBody>
      </p:sp>
    </p:spTree>
    <p:extLst>
      <p:ext uri="{BB962C8B-B14F-4D97-AF65-F5344CB8AC3E}">
        <p14:creationId xmlns:p14="http://schemas.microsoft.com/office/powerpoint/2010/main" val="1955266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The GEF has a strong track record of achieving expected outcomes. In the region, more than 60 % of completed projects achieved expected outcomes (based on 2019 APR dataset, 74 national projects from this region).</a:t>
            </a:r>
          </a:p>
          <a:p>
            <a:endParaRPr lang="en-US" noProof="0" dirty="0"/>
          </a:p>
          <a:p>
            <a:r>
              <a:rPr lang="en-US" noProof="0" dirty="0"/>
              <a:t>What are the factors that drive performance?</a:t>
            </a:r>
          </a:p>
          <a:p>
            <a:r>
              <a:rPr lang="en-US" noProof="0" dirty="0"/>
              <a:t>While multiple factors drive performance, our analysis shows a strong correlation between the quality of implementation, the quality of execution, and the level of materialized </a:t>
            </a:r>
            <a:r>
              <a:rPr lang="en-US" noProof="0" dirty="0" err="1"/>
              <a:t>cofinancing</a:t>
            </a:r>
            <a:r>
              <a:rPr lang="en-US" noProof="0" dirty="0"/>
              <a:t>. Materialization of less than 50% of promised </a:t>
            </a:r>
            <a:r>
              <a:rPr lang="en-US" noProof="0" dirty="0" err="1"/>
              <a:t>cofinancing</a:t>
            </a:r>
            <a:r>
              <a:rPr lang="en-US" noProof="0" dirty="0"/>
              <a:t> negatively affects outcome ratings, as several planned activities are dropped or scaled down. In addition, weaknesses in project design also contribute to poorer outcomes. These weaknesses commonly include:</a:t>
            </a:r>
          </a:p>
          <a:p>
            <a:pPr marL="171450" indent="-171450">
              <a:buFontTx/>
              <a:buChar char="-"/>
            </a:pPr>
            <a:r>
              <a:rPr lang="en-US" noProof="0" dirty="0"/>
              <a:t>Overly ambitious objectives and overly complex design</a:t>
            </a:r>
          </a:p>
          <a:p>
            <a:pPr marL="171450" indent="-171450">
              <a:buFontTx/>
              <a:buChar char="-"/>
            </a:pPr>
            <a:r>
              <a:rPr lang="en-US" noProof="0" dirty="0"/>
              <a:t>Inadequate budgets for planned activities and arrangements to facilitate follow-up</a:t>
            </a:r>
          </a:p>
          <a:p>
            <a:pPr marL="171450" indent="-171450">
              <a:buFontTx/>
              <a:buChar char="-"/>
            </a:pPr>
            <a:r>
              <a:rPr lang="en-US" noProof="0" dirty="0"/>
              <a:t>Weak institutional arrangements and government and stakeholder support</a:t>
            </a:r>
          </a:p>
          <a:p>
            <a:pPr marL="171450" indent="-171450">
              <a:buFontTx/>
              <a:buChar char="-"/>
            </a:pPr>
            <a:r>
              <a:rPr lang="en-US" noProof="0" dirty="0"/>
              <a:t>And poor monitoring and evaluation design</a:t>
            </a:r>
          </a:p>
          <a:p>
            <a:pPr marL="171450" indent="-171450">
              <a:buFontTx/>
              <a:buChar char="-"/>
            </a:pPr>
            <a:endParaRPr lang="en-US" noProof="0" dirty="0"/>
          </a:p>
          <a:p>
            <a:pPr marL="0" indent="0">
              <a:buFontTx/>
              <a:buNone/>
            </a:pPr>
            <a:r>
              <a:rPr lang="en-US" noProof="0" dirty="0"/>
              <a:t>In terms of quality of implementation, it may be negatively affected by the following factors</a:t>
            </a:r>
          </a:p>
          <a:p>
            <a:pPr marL="171450" indent="-171450">
              <a:buFontTx/>
              <a:buChar char="-"/>
            </a:pPr>
            <a:r>
              <a:rPr lang="en-US" noProof="0" dirty="0"/>
              <a:t>Inadequate oversight and technical support</a:t>
            </a:r>
          </a:p>
          <a:p>
            <a:pPr marL="171450" indent="-171450">
              <a:buFontTx/>
              <a:buChar char="-"/>
            </a:pPr>
            <a:r>
              <a:rPr lang="en-US" noProof="0" dirty="0"/>
              <a:t>Inability to take corrective measures in a timely manner</a:t>
            </a:r>
          </a:p>
          <a:p>
            <a:pPr marL="171450" indent="-171450">
              <a:buFontTx/>
              <a:buChar char="-"/>
            </a:pPr>
            <a:r>
              <a:rPr lang="en-US" noProof="0" dirty="0"/>
              <a:t>High staff turnover</a:t>
            </a:r>
          </a:p>
          <a:p>
            <a:pPr marL="171450" indent="-171450">
              <a:buFontTx/>
              <a:buChar char="-"/>
            </a:pPr>
            <a:r>
              <a:rPr lang="en-US" noProof="0" dirty="0"/>
              <a:t>Ineffective project governance structures</a:t>
            </a:r>
          </a:p>
          <a:p>
            <a:endParaRPr lang="en-US" noProof="0" dirty="0"/>
          </a:p>
          <a:p>
            <a:r>
              <a:rPr lang="en-US" noProof="0" dirty="0"/>
              <a:t>Examples  of lessons on good projects performance (from the APR Lessons Learned Dataset, 2014):</a:t>
            </a:r>
          </a:p>
          <a:p>
            <a:r>
              <a:rPr lang="en-US" noProof="0" dirty="0"/>
              <a:t>- Lesson in strong project design (Strong ownership and shared vision / Project benefited from strong ownership &amp; shared vision enhanced through stakeholder participation in project design and/or implementation</a:t>
            </a:r>
          </a:p>
          <a:p>
            <a:r>
              <a:rPr lang="en-US" noProof="0" dirty="0"/>
              <a:t>GEF ID 656 -  </a:t>
            </a:r>
            <a:r>
              <a:rPr lang="en-US" b="1" noProof="0" dirty="0"/>
              <a:t>Samoa - Marine Biodiversity Protection and Management </a:t>
            </a:r>
            <a:r>
              <a:rPr lang="en-US" noProof="0" dirty="0"/>
              <a:t>-- The strength of community governance bodies is tested by their resolve in addressing difficult development decisions. It is recommended that in projects like large MPAs, community governance bodies be entrusted with such decisions as soon as practicable, to gain experience, maturity and confidence in addressing increasingly complex development challenges. In Samoa, the District Committees were tested and strengthened through the resolution of contentious issues- such as sand mining and scuba fishing bans, and the resolution of conflicts with tourist operators at </a:t>
            </a:r>
            <a:r>
              <a:rPr lang="en-US" noProof="0" dirty="0" err="1"/>
              <a:t>Safata</a:t>
            </a:r>
            <a:r>
              <a:rPr lang="en-US" noProof="0" dirty="0"/>
              <a:t>. These resolutions by the Committees helped influence and strengthen national level policies.</a:t>
            </a:r>
          </a:p>
          <a:p>
            <a:r>
              <a:rPr lang="en-US" noProof="0" dirty="0"/>
              <a:t>GEF ID 29 – </a:t>
            </a:r>
            <a:r>
              <a:rPr lang="en-US" b="1" noProof="0" dirty="0"/>
              <a:t>Philippines - Palawan New and Renewable Energy and Livelihood Support Project </a:t>
            </a:r>
            <a:r>
              <a:rPr lang="en-US" noProof="0" dirty="0"/>
              <a:t>-- Direct community participation and ownership have been found very effective mobilization factor in achieving long term project goals and sustainability of project outputs. </a:t>
            </a:r>
          </a:p>
          <a:p>
            <a:endParaRPr lang="en-US" noProof="0" dirty="0"/>
          </a:p>
        </p:txBody>
      </p:sp>
      <p:sp>
        <p:nvSpPr>
          <p:cNvPr id="4" name="Slide Number Placeholder 3"/>
          <p:cNvSpPr>
            <a:spLocks noGrp="1"/>
          </p:cNvSpPr>
          <p:nvPr>
            <p:ph type="sldNum" sz="quarter" idx="10"/>
          </p:nvPr>
        </p:nvSpPr>
        <p:spPr/>
        <p:txBody>
          <a:bodyPr/>
          <a:lstStyle/>
          <a:p>
            <a:fld id="{7332EA4C-C22D-48BF-86A8-9ED3961DA562}" type="slidenum">
              <a:rPr lang="en-US" smtClean="0"/>
              <a:t>14</a:t>
            </a:fld>
            <a:endParaRPr lang="en-US"/>
          </a:p>
        </p:txBody>
      </p:sp>
    </p:spTree>
    <p:extLst>
      <p:ext uri="{BB962C8B-B14F-4D97-AF65-F5344CB8AC3E}">
        <p14:creationId xmlns:p14="http://schemas.microsoft.com/office/powerpoint/2010/main" val="4100689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environmental results take more than a decade to manifest and may depend on future actions by other actors. The review of progress to impact at project completion, helps to determine what has already been achieved and the extent to which long-term results are likely. </a:t>
            </a:r>
          </a:p>
          <a:p>
            <a:endParaRPr lang="en-US" dirty="0"/>
          </a:p>
          <a:p>
            <a:r>
              <a:rPr lang="en-US" b="1" dirty="0"/>
              <a:t>Environmental stress reduction </a:t>
            </a:r>
            <a:r>
              <a:rPr lang="en-US" dirty="0"/>
              <a:t>refers to biophysical changes that reflect reduction of threats emanating from human action. In the region, 77% of GEF projects (of 26 completed national projects that were reviewed) achieved environmental stress reduction and/or environmental status change at project completion. (Source: APR 2019 broader adoption data set; n=26 national projects from the region.)</a:t>
            </a:r>
          </a:p>
          <a:p>
            <a:endParaRPr lang="en-US" dirty="0"/>
          </a:p>
          <a:p>
            <a:r>
              <a:rPr lang="en-US" b="1" dirty="0"/>
              <a:t>Broader adoption </a:t>
            </a:r>
            <a:r>
              <a:rPr lang="en-US" dirty="0"/>
              <a:t>of approaches, initiatives or technologies takes places when governments or other stakeholders adopt, expand, build on their initiatives that GEF funds. In the region, 62% (of 26 completed national projects that were reviewed) achieved broader adoption of approaches, initiatives, and technologies . (Source: APR 2019 broader adoption data set; n=26 national projects from the region)</a:t>
            </a:r>
          </a:p>
          <a:p>
            <a:endParaRPr lang="en-US" dirty="0"/>
          </a:p>
          <a:p>
            <a:r>
              <a:rPr lang="en-US" dirty="0"/>
              <a:t>Broader adoption is a step toward </a:t>
            </a:r>
            <a:r>
              <a:rPr lang="en-US" b="1" dirty="0"/>
              <a:t>transformational change</a:t>
            </a:r>
            <a:r>
              <a:rPr lang="en-US" dirty="0"/>
              <a:t>. Transformational change is characterized by interventions that achieve deep, systemic, and sustainable change with large-scale impact in an area of a major environmental concern. A review of GEF evaluation case studies and completed projects identified the following factors necessary for transformational change:</a:t>
            </a:r>
          </a:p>
          <a:p>
            <a:pPr marL="171450" indent="-171450">
              <a:buFontTx/>
              <a:buChar char="-"/>
            </a:pPr>
            <a:r>
              <a:rPr lang="en-US" dirty="0"/>
              <a:t>Level of ambition</a:t>
            </a:r>
          </a:p>
          <a:p>
            <a:pPr marL="171450" indent="-171450">
              <a:buFontTx/>
              <a:buChar char="-"/>
            </a:pPr>
            <a:r>
              <a:rPr lang="en-US" dirty="0"/>
              <a:t>Addressing market and system reforms through policies</a:t>
            </a:r>
          </a:p>
          <a:p>
            <a:pPr marL="171450" indent="-171450">
              <a:buFontTx/>
              <a:buChar char="-"/>
            </a:pPr>
            <a:r>
              <a:rPr lang="en-US" dirty="0"/>
              <a:t>Mechanisms for financial sustainability </a:t>
            </a:r>
          </a:p>
          <a:p>
            <a:pPr marL="171450" indent="-171450">
              <a:buFontTx/>
              <a:buChar char="-"/>
            </a:pPr>
            <a:r>
              <a:rPr lang="en-US" dirty="0"/>
              <a:t>Quality of implementation and execution</a:t>
            </a:r>
          </a:p>
          <a:p>
            <a:pPr marL="0" indent="0">
              <a:buFontTx/>
              <a:buNone/>
            </a:pPr>
            <a:r>
              <a:rPr lang="en-US" dirty="0"/>
              <a:t>Transformational change may be achieved by projects of different size, including medium-sized projects.</a:t>
            </a:r>
          </a:p>
          <a:p>
            <a:pPr marL="0" indent="0">
              <a:buFontTx/>
              <a:buNone/>
            </a:pPr>
            <a:endParaRPr lang="en-US" dirty="0"/>
          </a:p>
          <a:p>
            <a:pPr marL="0" indent="0">
              <a:buFontTx/>
              <a:buNone/>
            </a:pPr>
            <a:r>
              <a:rPr lang="en-US" b="1" dirty="0"/>
              <a:t>Example</a:t>
            </a:r>
            <a:r>
              <a:rPr lang="en-US" dirty="0"/>
              <a:t> of a project that achieved transformational change from the region:</a:t>
            </a:r>
          </a:p>
          <a:p>
            <a:r>
              <a:rPr lang="en-US" dirty="0"/>
              <a:t>The Biodiversity and Agricultural Commodities Program (BACP) (GEF ID 2618) was implemented in a number of countries, including in Indonesia. (Note: other countries are not from this constituency. The full list of participating countries: </a:t>
            </a:r>
            <a:r>
              <a:rPr lang="es-MX" sz="1200" kern="1200" dirty="0" err="1">
                <a:solidFill>
                  <a:schemeClr val="tx1"/>
                </a:solidFill>
                <a:effectLst/>
                <a:latin typeface="+mn-lt"/>
                <a:ea typeface="+mn-ea"/>
                <a:cs typeface="+mn-cs"/>
              </a:rPr>
              <a:t>Brazil</a:t>
            </a:r>
            <a:r>
              <a:rPr lang="es-MX" sz="1200" kern="1200" dirty="0">
                <a:solidFill>
                  <a:schemeClr val="tx1"/>
                </a:solidFill>
                <a:effectLst/>
                <a:latin typeface="+mn-lt"/>
                <a:ea typeface="+mn-ea"/>
                <a:cs typeface="+mn-cs"/>
              </a:rPr>
              <a:t>, Cote </a:t>
            </a:r>
            <a:r>
              <a:rPr lang="es-MX" sz="1200" kern="1200" dirty="0" err="1">
                <a:solidFill>
                  <a:schemeClr val="tx1"/>
                </a:solidFill>
                <a:effectLst/>
                <a:latin typeface="+mn-lt"/>
                <a:ea typeface="+mn-ea"/>
                <a:cs typeface="+mn-cs"/>
              </a:rPr>
              <a:t>D’Ivoire</a:t>
            </a:r>
            <a:r>
              <a:rPr lang="es-MX" sz="1200" kern="1200" dirty="0">
                <a:solidFill>
                  <a:schemeClr val="tx1"/>
                </a:solidFill>
                <a:effectLst/>
                <a:latin typeface="+mn-lt"/>
                <a:ea typeface="+mn-ea"/>
                <a:cs typeface="+mn-cs"/>
              </a:rPr>
              <a:t>, Ghana, Indonesia, Malaysia). </a:t>
            </a:r>
            <a:r>
              <a:rPr lang="en-US" sz="1200" kern="1200" dirty="0">
                <a:solidFill>
                  <a:schemeClr val="tx1"/>
                </a:solidFill>
                <a:effectLst/>
                <a:latin typeface="+mn-lt"/>
                <a:ea typeface="+mn-ea"/>
                <a:cs typeface="+mn-cs"/>
              </a:rPr>
              <a:t>BACP aimed to promote global standards by supporting policy and behavioral changes in individual firms and countries. The BACP’s engagement to support more sustainable management practices in agricultural production has been effective with the Roundtable on Sustainable Palm Oil. Since its launch in 2004, Certified Sustainable Palm Oil sales have grown to 5.4 million tons, about 18 percent of the global supply in 2014 (As of 2019 – 19% of global palm oil producers are certified).  As of July 2019,  3.82 million hectares of palm oil plantations have been certified under the revised criteria of the Roundtable on Sustainable Palm Oil (including 1.89 million of hectares in Indonesia). As clearly stated in its objective statement, the BACP was designed to fundamentally transform the agricultural commodity market’s behavior towards biodiversity through the promotion of Better Management Practices (that is, the development and adoption of a global standard for biodiversity protection). The main driver of this transformation was the self-interest of private companies to meet the consumer demand for sustainably produced oil, which BACP helped demonstrate. In particular, in the Indonesia’s palm oil market BACP reduced policy-related barriers to the adoption of biodiversity-friendly better management practices, and improved criteria for the certification of sustainable palm oil plantations. </a:t>
            </a:r>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t>15</a:t>
            </a:fld>
            <a:endParaRPr lang="en-US"/>
          </a:p>
        </p:txBody>
      </p:sp>
    </p:spTree>
    <p:extLst>
      <p:ext uri="{BB962C8B-B14F-4D97-AF65-F5344CB8AC3E}">
        <p14:creationId xmlns:p14="http://schemas.microsoft.com/office/powerpoint/2010/main" val="189649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p>
          <a:p>
            <a:r>
              <a:rPr lang="en-US" dirty="0"/>
              <a:t>The GEF Evaluation Policy defines sustainability as “the continuation/likely continuation of positive effects from the intervention after it has come to an end, and its potential for scale-up and/or replication; interventions need to be environmentally as well as institutionally, financially, politically, culturally and socially sustainable”. (GEF IEO, 2019).</a:t>
            </a:r>
          </a:p>
          <a:p>
            <a:endParaRPr lang="en-US" dirty="0"/>
          </a:p>
          <a:p>
            <a:r>
              <a:rPr lang="en-US" dirty="0"/>
              <a:t>In the region, 56% of projects are rated likely for outcome sustainability (66 completed national projects; APR 2019 data set).</a:t>
            </a:r>
          </a:p>
        </p:txBody>
      </p:sp>
      <p:sp>
        <p:nvSpPr>
          <p:cNvPr id="4" name="Slide Number Placeholder 3"/>
          <p:cNvSpPr>
            <a:spLocks noGrp="1"/>
          </p:cNvSpPr>
          <p:nvPr>
            <p:ph type="sldNum" sz="quarter" idx="10"/>
          </p:nvPr>
        </p:nvSpPr>
        <p:spPr/>
        <p:txBody>
          <a:bodyPr/>
          <a:lstStyle/>
          <a:p>
            <a:fld id="{7332EA4C-C22D-48BF-86A8-9ED3961DA562}" type="slidenum">
              <a:rPr lang="en-US" smtClean="0"/>
              <a:t>16</a:t>
            </a:fld>
            <a:endParaRPr lang="en-US"/>
          </a:p>
        </p:txBody>
      </p:sp>
    </p:spTree>
    <p:extLst>
      <p:ext uri="{BB962C8B-B14F-4D97-AF65-F5344CB8AC3E}">
        <p14:creationId xmlns:p14="http://schemas.microsoft.com/office/powerpoint/2010/main" val="884726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participants to discuss their experience with GEF and other environmental projects. What are the factors that affect sustainability?  Give participants 10 minutes for a small group discussion. Ask several groups to share their reflections with the whole group. Make notes on a flipchart (if available). Then, discuss IEO findings, also mentioned ongoing IEO work on sustainability, including strategic country cluster evaluations.</a:t>
            </a:r>
          </a:p>
          <a:p>
            <a:endParaRPr lang="en-US" dirty="0"/>
          </a:p>
          <a:p>
            <a:r>
              <a:rPr lang="en-US" dirty="0"/>
              <a:t>Last year’s Annual Performance Report included a special study on sustainability. According to the study, the following factors affect likelihood of sustainability of outcomes at project completion:</a:t>
            </a:r>
          </a:p>
          <a:p>
            <a:pPr marL="171450" indent="-171450">
              <a:buFontTx/>
              <a:buChar char="-"/>
            </a:pPr>
            <a:r>
              <a:rPr lang="en-US" dirty="0"/>
              <a:t>The quality of project preparation</a:t>
            </a:r>
          </a:p>
          <a:p>
            <a:pPr marL="171450" indent="-171450">
              <a:buFontTx/>
              <a:buChar char="-"/>
            </a:pPr>
            <a:r>
              <a:rPr lang="en-US" dirty="0"/>
              <a:t>Country context: compared to other country groups, a higher percentage of projects in countries with large GEF portfolios (Brazil, China, India, Mexico, and Russia), and lower percentage of LDCs and fragile states are rates in the ‘likely’ range for sustainability. Performance in SIDS and other countries closely tracks the GEF portfolio average.</a:t>
            </a:r>
          </a:p>
          <a:p>
            <a:pPr marL="171450" indent="-171450">
              <a:buFontTx/>
              <a:buChar char="-"/>
            </a:pPr>
            <a:r>
              <a:rPr lang="en-US" dirty="0"/>
              <a:t>Support from the government – country support and ownership: multiple regression models suggest that some indicators of country support and ownership are linked to sustainability ratings. </a:t>
            </a:r>
          </a:p>
          <a:p>
            <a:pPr marL="171450" indent="-171450">
              <a:buFontTx/>
              <a:buChar char="-"/>
            </a:pPr>
            <a:r>
              <a:rPr lang="en-US" dirty="0"/>
              <a:t>The quality of implementation and execution</a:t>
            </a:r>
          </a:p>
          <a:p>
            <a:pPr marL="171450" indent="-171450">
              <a:buFontTx/>
              <a:buChar char="-"/>
            </a:pPr>
            <a:r>
              <a:rPr lang="en-US" dirty="0"/>
              <a:t>Materialization of </a:t>
            </a:r>
            <a:r>
              <a:rPr lang="en-US" dirty="0" err="1"/>
              <a:t>cofinancing</a:t>
            </a:r>
            <a:r>
              <a:rPr lang="en-US" dirty="0"/>
              <a:t>: a positive and statistically significant relationship between materialized </a:t>
            </a:r>
            <a:r>
              <a:rPr lang="en-US" dirty="0" err="1"/>
              <a:t>cofinancing</a:t>
            </a:r>
            <a:r>
              <a:rPr lang="en-US" dirty="0"/>
              <a:t> and sustainability ratings. When less than half of promised </a:t>
            </a:r>
            <a:r>
              <a:rPr lang="en-US" dirty="0" err="1"/>
              <a:t>cofinancing</a:t>
            </a:r>
            <a:r>
              <a:rPr lang="en-US" dirty="0"/>
              <a:t> materializes for a project, controlling for other observed variables, probability of a ‘likely’ sustainability rating is 11% lower. </a:t>
            </a:r>
          </a:p>
          <a:p>
            <a:pPr marL="0" indent="0">
              <a:buFontTx/>
              <a:buNone/>
            </a:pPr>
            <a:endParaRPr lang="en-US" dirty="0"/>
          </a:p>
          <a:p>
            <a:pPr marL="0" indent="0">
              <a:buFontTx/>
              <a:buNone/>
            </a:pPr>
            <a:r>
              <a:rPr lang="en-US" dirty="0"/>
              <a:t>The sustainability study also analyzed factors affecting sustainability of outcomes after project completion. The key factors that contribute to higher sustainability of outcomes after project completion include:</a:t>
            </a:r>
          </a:p>
          <a:p>
            <a:pPr marL="171450" indent="-171450">
              <a:buFontTx/>
              <a:buChar char="-"/>
            </a:pPr>
            <a:r>
              <a:rPr lang="en-US" dirty="0"/>
              <a:t>High stakeholder buy-in and/or other beneficiary buy-in</a:t>
            </a:r>
          </a:p>
          <a:p>
            <a:pPr marL="171450" indent="-171450">
              <a:buFontTx/>
              <a:buChar char="-"/>
            </a:pPr>
            <a:r>
              <a:rPr lang="en-US" dirty="0"/>
              <a:t>Political support, including adoption of complementary legal and regulatory measures</a:t>
            </a:r>
          </a:p>
          <a:p>
            <a:pPr marL="171450" indent="-171450">
              <a:buFontTx/>
              <a:buChar char="-"/>
            </a:pPr>
            <a:r>
              <a:rPr lang="en-US" dirty="0"/>
              <a:t>Availability of financial support for follow-up</a:t>
            </a:r>
          </a:p>
          <a:p>
            <a:pPr marL="171450" indent="-171450">
              <a:buFontTx/>
              <a:buChar char="-"/>
            </a:pPr>
            <a:r>
              <a:rPr lang="en-US" dirty="0"/>
              <a:t>Sustained efforts from the executing agency.</a:t>
            </a:r>
          </a:p>
        </p:txBody>
      </p:sp>
      <p:sp>
        <p:nvSpPr>
          <p:cNvPr id="4" name="Slide Number Placeholder 3"/>
          <p:cNvSpPr>
            <a:spLocks noGrp="1"/>
          </p:cNvSpPr>
          <p:nvPr>
            <p:ph type="sldNum" sz="quarter" idx="10"/>
          </p:nvPr>
        </p:nvSpPr>
        <p:spPr/>
        <p:txBody>
          <a:bodyPr/>
          <a:lstStyle/>
          <a:p>
            <a:fld id="{7332EA4C-C22D-48BF-86A8-9ED3961DA562}" type="slidenum">
              <a:rPr lang="en-US" smtClean="0"/>
              <a:t>17</a:t>
            </a:fld>
            <a:endParaRPr lang="en-US"/>
          </a:p>
        </p:txBody>
      </p:sp>
    </p:spTree>
    <p:extLst>
      <p:ext uri="{BB962C8B-B14F-4D97-AF65-F5344CB8AC3E}">
        <p14:creationId xmlns:p14="http://schemas.microsoft.com/office/powerpoint/2010/main" val="41431312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t>18</a:t>
            </a:fld>
            <a:endParaRPr lang="en-US"/>
          </a:p>
        </p:txBody>
      </p:sp>
    </p:spTree>
    <p:extLst>
      <p:ext uri="{BB962C8B-B14F-4D97-AF65-F5344CB8AC3E}">
        <p14:creationId xmlns:p14="http://schemas.microsoft.com/office/powerpoint/2010/main" val="271006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19</a:t>
            </a:fld>
            <a:endParaRPr lang="en-US"/>
          </a:p>
        </p:txBody>
      </p:sp>
    </p:spTree>
    <p:extLst>
      <p:ext uri="{BB962C8B-B14F-4D97-AF65-F5344CB8AC3E}">
        <p14:creationId xmlns:p14="http://schemas.microsoft.com/office/powerpoint/2010/main" val="47373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discuss monitoring and evaluation in the GEF; and some evaluations, especially as they relate to your work</a:t>
            </a:r>
          </a:p>
        </p:txBody>
      </p:sp>
      <p:sp>
        <p:nvSpPr>
          <p:cNvPr id="4" name="Slide Number Placeholder 3"/>
          <p:cNvSpPr>
            <a:spLocks noGrp="1"/>
          </p:cNvSpPr>
          <p:nvPr>
            <p:ph type="sldNum" sz="quarter" idx="5"/>
          </p:nvPr>
        </p:nvSpPr>
        <p:spPr/>
        <p:txBody>
          <a:bodyPr/>
          <a:lstStyle/>
          <a:p>
            <a:fld id="{7332EA4C-C22D-48BF-86A8-9ED3961DA562}" type="slidenum">
              <a:rPr lang="en-US" smtClean="0"/>
              <a:t>2</a:t>
            </a:fld>
            <a:endParaRPr lang="en-US"/>
          </a:p>
        </p:txBody>
      </p:sp>
    </p:spTree>
    <p:extLst>
      <p:ext uri="{BB962C8B-B14F-4D97-AF65-F5344CB8AC3E}">
        <p14:creationId xmlns:p14="http://schemas.microsoft.com/office/powerpoint/2010/main" val="13515519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t>20</a:t>
            </a:fld>
            <a:endParaRPr lang="en-US"/>
          </a:p>
        </p:txBody>
      </p:sp>
    </p:spTree>
    <p:extLst>
      <p:ext uri="{BB962C8B-B14F-4D97-AF65-F5344CB8AC3E}">
        <p14:creationId xmlns:p14="http://schemas.microsoft.com/office/powerpoint/2010/main" val="6172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3</a:t>
            </a:fld>
            <a:endParaRPr lang="en-US"/>
          </a:p>
        </p:txBody>
      </p:sp>
    </p:spTree>
    <p:extLst>
      <p:ext uri="{BB962C8B-B14F-4D97-AF65-F5344CB8AC3E}">
        <p14:creationId xmlns:p14="http://schemas.microsoft.com/office/powerpoint/2010/main" val="288616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4</a:t>
            </a:fld>
            <a:endParaRPr lang="en-US"/>
          </a:p>
        </p:txBody>
      </p:sp>
    </p:spTree>
    <p:extLst>
      <p:ext uri="{BB962C8B-B14F-4D97-AF65-F5344CB8AC3E}">
        <p14:creationId xmlns:p14="http://schemas.microsoft.com/office/powerpoint/2010/main" val="257357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5</a:t>
            </a:fld>
            <a:endParaRPr lang="en-US"/>
          </a:p>
        </p:txBody>
      </p:sp>
    </p:spTree>
    <p:extLst>
      <p:ext uri="{BB962C8B-B14F-4D97-AF65-F5344CB8AC3E}">
        <p14:creationId xmlns:p14="http://schemas.microsoft.com/office/powerpoint/2010/main" val="412584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in June 2019.</a:t>
            </a:r>
          </a:p>
          <a:p>
            <a:endParaRPr lang="en-US" dirty="0"/>
          </a:p>
          <a:p>
            <a:r>
              <a:rPr lang="en-US" dirty="0"/>
              <a:t>The fourth minimum requirement of the Evaluation Policy is directly related to the country focal points and their staff:</a:t>
            </a:r>
          </a:p>
          <a:p>
            <a:pPr marL="171450" indent="-171450">
              <a:buFontTx/>
              <a:buChar char="-"/>
            </a:pPr>
            <a:r>
              <a:rPr lang="en-US" dirty="0"/>
              <a:t>Project/program M&amp;E plan should specify how the project or program will keep the relevant OFP informed and – if relevant and feasible – involved in M&amp;E activities, while respecting the independent nature of evaluation</a:t>
            </a:r>
          </a:p>
          <a:p>
            <a:pPr marL="171450" indent="-171450">
              <a:buFontTx/>
              <a:buChar char="-"/>
            </a:pPr>
            <a:r>
              <a:rPr lang="en-US" dirty="0"/>
              <a:t>GEF Agencies should inform OFPs on M&amp;E activities that belong to their national portfolio</a:t>
            </a:r>
          </a:p>
          <a:p>
            <a:pPr marL="171450" indent="-171450">
              <a:buFontTx/>
              <a:buChar char="-"/>
            </a:pPr>
            <a:r>
              <a:rPr lang="en-US" dirty="0"/>
              <a:t>OFPs should be informed of MTRs and TEs, and – if applicable and feasible – briefed and debriefed at the start and the end of evaluation missions. They should receive a draft report for comment and should be invited to contribute to the management response where applicable. They should receive final evaluation report within 12 months of project/program completion.</a:t>
            </a:r>
          </a:p>
          <a:p>
            <a:pPr marL="171450" indent="-171450">
              <a:buFontTx/>
              <a:buChar char="-"/>
            </a:pPr>
            <a:r>
              <a:rPr lang="en-US" dirty="0"/>
              <a:t>GEF Agencies should keep track of the application of conditions specified here.</a:t>
            </a:r>
          </a:p>
        </p:txBody>
      </p:sp>
      <p:sp>
        <p:nvSpPr>
          <p:cNvPr id="4" name="Slide Number Placeholder 3"/>
          <p:cNvSpPr>
            <a:spLocks noGrp="1"/>
          </p:cNvSpPr>
          <p:nvPr>
            <p:ph type="sldNum" sz="quarter" idx="5"/>
          </p:nvPr>
        </p:nvSpPr>
        <p:spPr/>
        <p:txBody>
          <a:bodyPr/>
          <a:lstStyle/>
          <a:p>
            <a:fld id="{7332EA4C-C22D-48BF-86A8-9ED3961DA562}" type="slidenum">
              <a:rPr lang="en-US" smtClean="0"/>
              <a:t>6</a:t>
            </a:fld>
            <a:endParaRPr lang="en-US"/>
          </a:p>
        </p:txBody>
      </p:sp>
    </p:spTree>
    <p:extLst>
      <p:ext uri="{BB962C8B-B14F-4D97-AF65-F5344CB8AC3E}">
        <p14:creationId xmlns:p14="http://schemas.microsoft.com/office/powerpoint/2010/main" val="828675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32EA4C-C22D-48BF-86A8-9ED3961DA562}" type="slidenum">
              <a:rPr lang="en-US" smtClean="0"/>
              <a:t>7</a:t>
            </a:fld>
            <a:endParaRPr lang="en-US"/>
          </a:p>
        </p:txBody>
      </p:sp>
    </p:spTree>
    <p:extLst>
      <p:ext uri="{BB962C8B-B14F-4D97-AF65-F5344CB8AC3E}">
        <p14:creationId xmlns:p14="http://schemas.microsoft.com/office/powerpoint/2010/main" val="92803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2EA4C-C22D-48BF-86A8-9ED3961DA562}" type="slidenum">
              <a:rPr lang="en-US" smtClean="0"/>
              <a:t>8</a:t>
            </a:fld>
            <a:endParaRPr lang="en-US"/>
          </a:p>
        </p:txBody>
      </p:sp>
    </p:spTree>
    <p:extLst>
      <p:ext uri="{BB962C8B-B14F-4D97-AF65-F5344CB8AC3E}">
        <p14:creationId xmlns:p14="http://schemas.microsoft.com/office/powerpoint/2010/main" val="1435913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GEF IEO functions:</a:t>
            </a:r>
          </a:p>
          <a:p>
            <a:pPr marL="171450" indent="-171450">
              <a:buFontTx/>
              <a:buChar char="-"/>
            </a:pPr>
            <a:r>
              <a:rPr lang="en-US" dirty="0"/>
              <a:t>Independent evaluation: The main function of the IEO is to independently evaluate the effectiveness of the GEF at the project, program, portfolio, and institutional levels.</a:t>
            </a:r>
          </a:p>
          <a:p>
            <a:pPr marL="171450" indent="-171450">
              <a:buFontTx/>
              <a:buChar char="-"/>
            </a:pPr>
            <a:r>
              <a:rPr lang="en-US" dirty="0"/>
              <a:t>Normative function: The IEO is tasked to set minimum evaluation requirements, and evaluation standards within the GEF to ensure improved and consistent measurement of GEF results.</a:t>
            </a:r>
          </a:p>
          <a:p>
            <a:pPr marL="171450" indent="-171450">
              <a:buFontTx/>
              <a:buChar char="-"/>
            </a:pPr>
            <a:r>
              <a:rPr lang="en-US" dirty="0"/>
              <a:t>IEO supports knowledge sharing and follow-up to evaluation recommendations. It participates in development and maintenance of a comprehensive knowledge system based on evaluation findings and recommendations.</a:t>
            </a:r>
          </a:p>
          <a:p>
            <a:pPr marL="0" indent="0">
              <a:buFontTx/>
              <a:buNone/>
            </a:pPr>
            <a:endParaRPr lang="en-US" dirty="0"/>
          </a:p>
          <a:p>
            <a:pPr marL="0" indent="0">
              <a:buFontTx/>
              <a:buNone/>
            </a:pPr>
            <a:r>
              <a:rPr lang="en-US" dirty="0"/>
              <a:t>GEF IEO stakeholders: </a:t>
            </a:r>
          </a:p>
          <a:p>
            <a:pPr marL="171450" indent="-171450">
              <a:buFontTx/>
              <a:buChar char="-"/>
            </a:pPr>
            <a:r>
              <a:rPr lang="en-US" dirty="0"/>
              <a:t>Clients with governance role: GEF Council, GEF Assembly, the Replenishment Group</a:t>
            </a:r>
          </a:p>
          <a:p>
            <a:pPr marL="171450" indent="-171450">
              <a:buFontTx/>
              <a:buChar char="-"/>
            </a:pPr>
            <a:r>
              <a:rPr lang="en-US" dirty="0"/>
              <a:t>Clients that carry out decisions of the governing bodies: GEF Secretariat, GEF Agencies, Executing Agencies at the country and regional level</a:t>
            </a:r>
          </a:p>
          <a:p>
            <a:pPr marL="171450" indent="-171450">
              <a:buFontTx/>
              <a:buChar char="-"/>
            </a:pPr>
            <a:r>
              <a:rPr lang="en-US" dirty="0"/>
              <a:t>Country clients</a:t>
            </a:r>
          </a:p>
          <a:p>
            <a:pPr marL="171450" indent="-171450">
              <a:buFontTx/>
              <a:buChar char="-"/>
            </a:pPr>
            <a:r>
              <a:rPr lang="en-US" dirty="0"/>
              <a:t>Clients involved in M&amp;E</a:t>
            </a:r>
          </a:p>
          <a:p>
            <a:pPr marL="171450" indent="-171450">
              <a:buFontTx/>
              <a:buChar char="-"/>
            </a:pPr>
            <a:r>
              <a:rPr lang="en-US" dirty="0"/>
              <a:t>Broader audience: environmental entities, academia, research institutions, civil society, general public</a:t>
            </a:r>
          </a:p>
        </p:txBody>
      </p:sp>
      <p:sp>
        <p:nvSpPr>
          <p:cNvPr id="4" name="Slide Number Placeholder 3"/>
          <p:cNvSpPr>
            <a:spLocks noGrp="1"/>
          </p:cNvSpPr>
          <p:nvPr>
            <p:ph type="sldNum" sz="quarter" idx="10"/>
          </p:nvPr>
        </p:nvSpPr>
        <p:spPr/>
        <p:txBody>
          <a:bodyPr/>
          <a:lstStyle/>
          <a:p>
            <a:fld id="{7332EA4C-C22D-48BF-86A8-9ED3961DA562}" type="slidenum">
              <a:rPr lang="en-US" smtClean="0"/>
              <a:t>9</a:t>
            </a:fld>
            <a:endParaRPr lang="en-US"/>
          </a:p>
        </p:txBody>
      </p:sp>
    </p:spTree>
    <p:extLst>
      <p:ext uri="{BB962C8B-B14F-4D97-AF65-F5344CB8AC3E}">
        <p14:creationId xmlns:p14="http://schemas.microsoft.com/office/powerpoint/2010/main" val="3444416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84048" y="2100770"/>
            <a:ext cx="7766936" cy="1646302"/>
          </a:xfrm>
        </p:spPr>
        <p:txBody>
          <a:bodyPr anchor="b">
            <a:noAutofit/>
          </a:bodyPr>
          <a:lstStyle>
            <a:lvl1pPr algn="r">
              <a:defRPr sz="5400">
                <a:solidFill>
                  <a:srgbClr val="417CD8"/>
                </a:solidFill>
              </a:defRPr>
            </a:lvl1pPr>
          </a:lstStyle>
          <a:p>
            <a:r>
              <a:rPr lang="en-US" dirty="0"/>
              <a:t>Click to edit Master title style</a:t>
            </a:r>
          </a:p>
        </p:txBody>
      </p:sp>
      <p:sp>
        <p:nvSpPr>
          <p:cNvPr id="3" name="Subtitle 2"/>
          <p:cNvSpPr>
            <a:spLocks noGrp="1"/>
          </p:cNvSpPr>
          <p:nvPr>
            <p:ph type="subTitle" idx="1"/>
          </p:nvPr>
        </p:nvSpPr>
        <p:spPr>
          <a:xfrm>
            <a:off x="1007754" y="3851992"/>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2"/>
          <a:stretch>
            <a:fillRect/>
          </a:stretch>
        </p:blipFill>
        <p:spPr>
          <a:xfrm>
            <a:off x="457200" y="229255"/>
            <a:ext cx="3886200" cy="1224998"/>
          </a:xfrm>
          <a:prstGeom prst="rect">
            <a:avLst/>
          </a:prstGeom>
        </p:spPr>
      </p:pic>
      <p:sp>
        <p:nvSpPr>
          <p:cNvPr id="19" name="Isosceles Triangle 18"/>
          <p:cNvSpPr/>
          <p:nvPr userDrawn="1"/>
        </p:nvSpPr>
        <p:spPr>
          <a:xfrm>
            <a:off x="0" y="4013200"/>
            <a:ext cx="448733" cy="2844800"/>
          </a:xfrm>
          <a:prstGeom prst="triangle">
            <a:avLst>
              <a:gd name="adj" fmla="val 0"/>
            </a:avLst>
          </a:prstGeom>
          <a:solidFill>
            <a:srgbClr val="C2D12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3"/>
          <p:cNvSpPr/>
          <p:nvPr userDrawn="1"/>
        </p:nvSpPr>
        <p:spPr>
          <a:xfrm>
            <a:off x="9180943" y="-8466"/>
            <a:ext cx="3011057" cy="687493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E9D2D">
              <a:alpha val="81176"/>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5"/>
          <p:cNvSpPr/>
          <p:nvPr userDrawn="1"/>
        </p:nvSpPr>
        <p:spPr>
          <a:xfrm>
            <a:off x="9615672" y="-8467"/>
            <a:ext cx="257632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C2D12F">
              <a:alpha val="65098"/>
            </a:srgb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p:cNvSpPr/>
          <p:nvPr userDrawn="1"/>
        </p:nvSpPr>
        <p:spPr>
          <a:xfrm>
            <a:off x="8932333" y="3048000"/>
            <a:ext cx="3259667" cy="3810000"/>
          </a:xfrm>
          <a:prstGeom prst="triangle">
            <a:avLst>
              <a:gd name="adj" fmla="val 100000"/>
            </a:avLst>
          </a:prstGeom>
          <a:solidFill>
            <a:srgbClr val="417CD8">
              <a:alpha val="83922"/>
            </a:srgbClr>
          </a:solidFill>
          <a:ln>
            <a:noFill/>
          </a:ln>
          <a:effectLst/>
        </p:spPr>
        <p:style>
          <a:lnRef idx="1">
            <a:schemeClr val="accent1"/>
          </a:lnRef>
          <a:fillRef idx="3">
            <a:schemeClr val="accent1"/>
          </a:fillRef>
          <a:effectRef idx="2">
            <a:schemeClr val="accent1"/>
          </a:effectRef>
          <a:fontRef idx="minor">
            <a:schemeClr val="lt1"/>
          </a:fontRef>
        </p:style>
      </p:sp>
      <p:sp>
        <p:nvSpPr>
          <p:cNvPr id="9" name="Text Placeholder 8"/>
          <p:cNvSpPr>
            <a:spLocks noGrp="1"/>
          </p:cNvSpPr>
          <p:nvPr>
            <p:ph type="body" sz="quarter" idx="10" hasCustomPrompt="1"/>
          </p:nvPr>
        </p:nvSpPr>
        <p:spPr>
          <a:xfrm>
            <a:off x="5060040" y="5053811"/>
            <a:ext cx="3392096" cy="361104"/>
          </a:xfrm>
        </p:spPr>
        <p:txBody>
          <a:bodyPr>
            <a:noAutofit/>
          </a:bodyPr>
          <a:lstStyle>
            <a:lvl1pPr marL="0" indent="0" algn="r">
              <a:buNone/>
              <a:defRPr sz="1600"/>
            </a:lvl1pPr>
          </a:lstStyle>
          <a:p>
            <a:pPr lvl="0"/>
            <a:r>
              <a:rPr lang="en-US" dirty="0"/>
              <a:t>Click to edit Name</a:t>
            </a:r>
          </a:p>
        </p:txBody>
      </p:sp>
      <p:sp>
        <p:nvSpPr>
          <p:cNvPr id="32" name="Text Placeholder 8"/>
          <p:cNvSpPr>
            <a:spLocks noGrp="1"/>
          </p:cNvSpPr>
          <p:nvPr>
            <p:ph type="body" sz="quarter" idx="11" hasCustomPrompt="1"/>
          </p:nvPr>
        </p:nvSpPr>
        <p:spPr>
          <a:xfrm>
            <a:off x="5060039" y="5414915"/>
            <a:ext cx="3398161" cy="294220"/>
          </a:xfrm>
        </p:spPr>
        <p:txBody>
          <a:bodyPr>
            <a:noAutofit/>
          </a:bodyPr>
          <a:lstStyle>
            <a:lvl1pPr marL="0" indent="0" algn="r">
              <a:buNone/>
              <a:defRPr sz="1600" baseline="0"/>
            </a:lvl1pPr>
          </a:lstStyle>
          <a:p>
            <a:pPr lvl="0"/>
            <a:r>
              <a:rPr lang="en-US" dirty="0"/>
              <a:t>Click to edit Job title</a:t>
            </a:r>
          </a:p>
        </p:txBody>
      </p:sp>
      <p:sp>
        <p:nvSpPr>
          <p:cNvPr id="11" name="Text Placeholder 10"/>
          <p:cNvSpPr>
            <a:spLocks noGrp="1"/>
          </p:cNvSpPr>
          <p:nvPr>
            <p:ph type="body" sz="quarter" idx="12" hasCustomPrompt="1"/>
          </p:nvPr>
        </p:nvSpPr>
        <p:spPr>
          <a:xfrm>
            <a:off x="5059363" y="5791199"/>
            <a:ext cx="3392487" cy="279039"/>
          </a:xfrm>
        </p:spPr>
        <p:txBody>
          <a:bodyPr>
            <a:noAutofit/>
          </a:bodyPr>
          <a:lstStyle>
            <a:lvl1pPr marL="0" indent="0" algn="r">
              <a:buNone/>
              <a:defRPr sz="1600" baseline="0"/>
            </a:lvl1pPr>
          </a:lstStyle>
          <a:p>
            <a:pPr lvl="0"/>
            <a:r>
              <a:rPr lang="en-US" dirty="0"/>
              <a:t>Click here to edit Date</a:t>
            </a:r>
          </a:p>
        </p:txBody>
      </p:sp>
    </p:spTree>
    <p:extLst>
      <p:ext uri="{BB962C8B-B14F-4D97-AF65-F5344CB8AC3E}">
        <p14:creationId xmlns:p14="http://schemas.microsoft.com/office/powerpoint/2010/main" val="2350750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417CD8"/>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417CD8"/>
                </a:solidFill>
                <a:effectLst/>
                <a:latin typeface="Arial"/>
              </a:rPr>
              <a:t>”</a:t>
            </a:r>
          </a:p>
        </p:txBody>
      </p:sp>
    </p:spTree>
    <p:extLst>
      <p:ext uri="{BB962C8B-B14F-4D97-AF65-F5344CB8AC3E}">
        <p14:creationId xmlns:p14="http://schemas.microsoft.com/office/powerpoint/2010/main" val="85639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5836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906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1752600"/>
            <a:ext cx="8598257" cy="576262"/>
          </a:xfrm>
        </p:spPr>
        <p:txBody>
          <a:bodyPr anchor="b">
            <a:noAutofit/>
          </a:bodyPr>
          <a:lstStyle>
            <a:lvl1pPr marL="0" indent="0">
              <a:buNone/>
              <a:defRPr sz="2000" b="0">
                <a:solidFill>
                  <a:srgbClr val="A2BEE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362200"/>
            <a:ext cx="8598257" cy="367916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697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dirty="0"/>
          </a:p>
        </p:txBody>
      </p:sp>
      <p:pic>
        <p:nvPicPr>
          <p:cNvPr id="4" name="Picture 3" descr="IMG_7618.JPG"/>
          <p:cNvPicPr>
            <a:picLocks noChangeAspect="1"/>
          </p:cNvPicPr>
          <p:nvPr userDrawn="1"/>
        </p:nvPicPr>
        <p:blipFill rotWithShape="1">
          <a:blip r:embed="rId2">
            <a:extLst>
              <a:ext uri="{28A0092B-C50C-407E-A947-70E740481C1C}">
                <a14:useLocalDpi xmlns:a14="http://schemas.microsoft.com/office/drawing/2010/main" val="0"/>
              </a:ext>
            </a:extLst>
          </a:blip>
          <a:srcRect l="14439" t="2710" r="14129" b="2045"/>
          <a:stretch/>
        </p:blipFill>
        <p:spPr>
          <a:xfrm rot="5400000">
            <a:off x="2666999" y="-2667000"/>
            <a:ext cx="6858000" cy="12192001"/>
          </a:xfrm>
          <a:prstGeom prst="rect">
            <a:avLst/>
          </a:prstGeom>
        </p:spPr>
      </p:pic>
      <p:sp>
        <p:nvSpPr>
          <p:cNvPr id="8" name="TextBox 7"/>
          <p:cNvSpPr txBox="1"/>
          <p:nvPr userDrawn="1"/>
        </p:nvSpPr>
        <p:spPr>
          <a:xfrm>
            <a:off x="3810000" y="3200400"/>
            <a:ext cx="3908694" cy="830997"/>
          </a:xfrm>
          <a:prstGeom prst="rect">
            <a:avLst/>
          </a:prstGeom>
          <a:noFill/>
        </p:spPr>
        <p:txBody>
          <a:bodyPr wrap="square" rtlCol="0">
            <a:spAutoFit/>
          </a:bodyPr>
          <a:lstStyle/>
          <a:p>
            <a:pPr algn="ctr"/>
            <a:r>
              <a:rPr lang="en-US" sz="4800" b="0" i="0" dirty="0">
                <a:solidFill>
                  <a:srgbClr val="FFFFFF"/>
                </a:solidFill>
                <a:latin typeface="+mj-lt"/>
                <a:cs typeface="Arial"/>
              </a:rPr>
              <a:t>Thank you!</a:t>
            </a:r>
            <a:endParaRPr lang="en-US" sz="4800" b="0" i="0" baseline="0" dirty="0">
              <a:solidFill>
                <a:srgbClr val="FFFFFF"/>
              </a:solidFill>
              <a:latin typeface="+mj-lt"/>
              <a:cs typeface="Arial"/>
            </a:endParaRPr>
          </a:p>
        </p:txBody>
      </p:sp>
      <p:sp>
        <p:nvSpPr>
          <p:cNvPr id="9" name="Freeform 8"/>
          <p:cNvSpPr/>
          <p:nvPr userDrawn="1"/>
        </p:nvSpPr>
        <p:spPr>
          <a:xfrm rot="16200000">
            <a:off x="4158576" y="1872575"/>
            <a:ext cx="822080" cy="9148767"/>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gradFill flip="none" rotWithShape="1">
            <a:gsLst>
              <a:gs pos="0">
                <a:srgbClr val="246B12"/>
              </a:gs>
              <a:gs pos="100000">
                <a:srgbClr val="82AA1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4764" y="6035918"/>
            <a:ext cx="12196764" cy="82208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rgbClr val="C2D12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2D12F"/>
              </a:solidFill>
            </a:endParaRPr>
          </a:p>
        </p:txBody>
      </p:sp>
      <p:sp>
        <p:nvSpPr>
          <p:cNvPr id="11" name="TextBox 10"/>
          <p:cNvSpPr txBox="1"/>
          <p:nvPr userDrawn="1"/>
        </p:nvSpPr>
        <p:spPr>
          <a:xfrm>
            <a:off x="4191000" y="6277681"/>
            <a:ext cx="4494957" cy="338554"/>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dirty="0">
                <a:latin typeface="+mj-lt"/>
                <a:cs typeface="Arial"/>
              </a:rPr>
              <a:t>For more information, visit </a:t>
            </a:r>
            <a:r>
              <a:rPr lang="en-US" sz="1600" b="1" i="0" dirty="0">
                <a:solidFill>
                  <a:srgbClr val="FFFFFF"/>
                </a:solidFill>
                <a:latin typeface="+mj-lt"/>
                <a:cs typeface="Arial"/>
              </a:rPr>
              <a:t>www.gefieo.org</a:t>
            </a:r>
          </a:p>
        </p:txBody>
      </p:sp>
    </p:spTree>
    <p:extLst>
      <p:ext uri="{BB962C8B-B14F-4D97-AF65-F5344CB8AC3E}">
        <p14:creationId xmlns:p14="http://schemas.microsoft.com/office/powerpoint/2010/main" val="240777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rgbClr val="4E9D2D"/>
              </a:buClr>
              <a:buFont typeface="Wingdings" panose="05000000000000000000" pitchFamily="2" charset="2"/>
              <a:buChar char="Ø"/>
              <a:defRPr/>
            </a:lvl1pPr>
            <a:lvl2pPr marL="742950" indent="-285750">
              <a:buClr>
                <a:srgbClr val="4E9D2D"/>
              </a:buClr>
              <a:buFont typeface="Wingdings" panose="05000000000000000000" pitchFamily="2" charset="2"/>
              <a:buChar char="Ø"/>
              <a:defRPr/>
            </a:lvl2pPr>
            <a:lvl3pPr marL="1143000" indent="-228600">
              <a:buClr>
                <a:srgbClr val="4E9D2D"/>
              </a:buClr>
              <a:buFont typeface="Wingdings" panose="05000000000000000000" pitchFamily="2" charset="2"/>
              <a:buChar char="Ø"/>
              <a:defRPr/>
            </a:lvl3pPr>
            <a:lvl4pPr marL="1600200" indent="-228600">
              <a:buClr>
                <a:srgbClr val="4E9D2D"/>
              </a:buClr>
              <a:buFont typeface="Wingdings" panose="05000000000000000000" pitchFamily="2" charset="2"/>
              <a:buChar char="Ø"/>
              <a:defRPr/>
            </a:lvl4pPr>
            <a:lvl5pPr marL="2057400" indent="-228600">
              <a:buClr>
                <a:srgbClr val="4E9D2D"/>
              </a:buClr>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083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426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2456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06476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257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687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2209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userDrawn="1"/>
        </p:nvGrpSpPr>
        <p:grpSpPr>
          <a:xfrm>
            <a:off x="0" y="-8467"/>
            <a:ext cx="12192000" cy="6874935"/>
            <a:chOff x="0" y="-8467"/>
            <a:chExt cx="12192000" cy="6874935"/>
          </a:xfrm>
        </p:grpSpPr>
        <p:sp>
          <p:nvSpPr>
            <p:cNvPr id="22" name="Rectangle 23"/>
            <p:cNvSpPr/>
            <p:nvPr/>
          </p:nvSpPr>
          <p:spPr>
            <a:xfrm>
              <a:off x="9502603" y="-8466"/>
              <a:ext cx="2689397" cy="6874934"/>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rgbClr val="4E9D2D">
                <a:alpha val="81176"/>
              </a:srgb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906000" y="-8467"/>
              <a:ext cx="2286000"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C2D12F">
                <a:alpha val="65098"/>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067800" y="3048000"/>
              <a:ext cx="3124200" cy="3810000"/>
            </a:xfrm>
            <a:prstGeom prst="triangle">
              <a:avLst>
                <a:gd name="adj" fmla="val 100000"/>
              </a:avLst>
            </a:prstGeom>
            <a:solidFill>
              <a:srgbClr val="417CD8">
                <a:alpha val="83922"/>
              </a:srgb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rgbClr val="C2D12F"/>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a:solidFill>
            <a:schemeClr val="bg1"/>
          </a:solidFill>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rgbClr val="417CD8"/>
                </a:solidFill>
              </a:defRPr>
            </a:lvl1pPr>
          </a:lstStyle>
          <a:p>
            <a:fld id="{B6F15528-21DE-4FAA-801E-634DDDAF4B2B}" type="slidenum">
              <a:rPr lang="en-US" smtClean="0"/>
              <a:pPr/>
              <a:t>‹#›</a:t>
            </a:fld>
            <a:endParaRPr lang="en-US" dirty="0"/>
          </a:p>
        </p:txBody>
      </p:sp>
      <p:pic>
        <p:nvPicPr>
          <p:cNvPr id="12" name="Picture 11"/>
          <p:cNvPicPr>
            <a:picLocks noChangeAspect="1"/>
          </p:cNvPicPr>
          <p:nvPr userDrawn="1"/>
        </p:nvPicPr>
        <p:blipFill>
          <a:blip r:embed="rId15"/>
          <a:stretch>
            <a:fillRect/>
          </a:stretch>
        </p:blipFill>
        <p:spPr>
          <a:xfrm>
            <a:off x="609600" y="6101098"/>
            <a:ext cx="1937636" cy="610777"/>
          </a:xfrm>
          <a:prstGeom prst="rect">
            <a:avLst/>
          </a:prstGeom>
        </p:spPr>
      </p:pic>
    </p:spTree>
    <p:extLst>
      <p:ext uri="{BB962C8B-B14F-4D97-AF65-F5344CB8AC3E}">
        <p14:creationId xmlns:p14="http://schemas.microsoft.com/office/powerpoint/2010/main" val="26181638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56" r:id="rId4"/>
    <p:sldLayoutId id="2147483757" r:id="rId5"/>
    <p:sldLayoutId id="2147483758" r:id="rId6"/>
    <p:sldLayoutId id="2147483759" r:id="rId7"/>
    <p:sldLayoutId id="2147483760" r:id="rId8"/>
    <p:sldLayoutId id="2147483761" r:id="rId9"/>
    <p:sldLayoutId id="2147483764" r:id="rId10"/>
    <p:sldLayoutId id="2147483765" r:id="rId11"/>
    <p:sldLayoutId id="2147483749" r:id="rId12"/>
    <p:sldLayoutId id="2147483766" r:id="rId13"/>
  </p:sldLayoutIdLst>
  <p:txStyles>
    <p:titleStyle>
      <a:lvl1pPr algn="l" defTabSz="457200" rtl="0" eaLnBrk="1" latinLnBrk="0" hangingPunct="1">
        <a:spcBef>
          <a:spcPct val="0"/>
        </a:spcBef>
        <a:buNone/>
        <a:defRPr sz="3600" kern="1200">
          <a:solidFill>
            <a:srgbClr val="417CD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gefieo.org/evaluations/guidelines-gef-agencies-conducting-terminal-evaluation-full-sized-project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www.thegef.org/proje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www.gefieo.org/data-map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mailto:AViggh@TheGEF.org" TargetMode="External"/><Relationship Id="rId5" Type="http://schemas.openxmlformats.org/officeDocument/2006/relationships/hyperlink" Target="http://www.gefieo.org/"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E6023-4346-4B2C-BB02-61CEE30907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5"/>
            <a:ext cx="12192000" cy="6857825"/>
          </a:xfrm>
          <a:prstGeom prst="rect">
            <a:avLst/>
          </a:prstGeom>
        </p:spPr>
      </p:pic>
      <p:pic>
        <p:nvPicPr>
          <p:cNvPr id="3" name="Picture 2">
            <a:extLst>
              <a:ext uri="{FF2B5EF4-FFF2-40B4-BE49-F238E27FC236}">
                <a16:creationId xmlns:a16="http://schemas.microsoft.com/office/drawing/2014/main" id="{70298136-51DB-40E0-9024-89385F9B727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3800" y="-152400"/>
            <a:ext cx="4495800" cy="1863782"/>
          </a:xfrm>
          <a:prstGeom prst="rect">
            <a:avLst/>
          </a:prstGeom>
        </p:spPr>
      </p:pic>
      <p:sp>
        <p:nvSpPr>
          <p:cNvPr id="4" name="Rectangle 3">
            <a:extLst>
              <a:ext uri="{FF2B5EF4-FFF2-40B4-BE49-F238E27FC236}">
                <a16:creationId xmlns:a16="http://schemas.microsoft.com/office/drawing/2014/main" id="{262929F9-EF9C-4EF1-8E46-6A7D08EDACD9}"/>
              </a:ext>
            </a:extLst>
          </p:cNvPr>
          <p:cNvSpPr/>
          <p:nvPr/>
        </p:nvSpPr>
        <p:spPr>
          <a:xfrm>
            <a:off x="2216921" y="1829745"/>
            <a:ext cx="7758158" cy="3400931"/>
          </a:xfrm>
          <a:prstGeom prst="rect">
            <a:avLst/>
          </a:prstGeom>
        </p:spPr>
        <p:txBody>
          <a:bodyPr wrap="square">
            <a:spAutoFit/>
          </a:bodyPr>
          <a:lstStyle/>
          <a:p>
            <a:pPr algn="ctr">
              <a:spcAft>
                <a:spcPts val="1800"/>
              </a:spcAft>
            </a:pPr>
            <a:r>
              <a:rPr lang="en-US" sz="4400" b="1" cap="small" dirty="0">
                <a:solidFill>
                  <a:srgbClr val="417CD8"/>
                </a:solidFill>
                <a:latin typeface="+mj-lt"/>
              </a:rPr>
              <a:t>Evaluation in the GEF</a:t>
            </a:r>
          </a:p>
          <a:p>
            <a:pPr algn="ctr">
              <a:spcAft>
                <a:spcPts val="1200"/>
              </a:spcAft>
            </a:pPr>
            <a:r>
              <a:rPr lang="en-US" sz="2400" cap="small" dirty="0">
                <a:solidFill>
                  <a:srgbClr val="417CD8"/>
                </a:solidFill>
                <a:latin typeface="+mj-lt"/>
              </a:rPr>
              <a:t>Expanded Constituency Workshop</a:t>
            </a:r>
          </a:p>
          <a:p>
            <a:pPr algn="ctr">
              <a:spcBef>
                <a:spcPts val="1800"/>
              </a:spcBef>
              <a:spcAft>
                <a:spcPts val="1800"/>
              </a:spcAft>
            </a:pPr>
            <a:r>
              <a:rPr lang="en-US" sz="2400" cap="small" dirty="0">
                <a:solidFill>
                  <a:srgbClr val="417CD8"/>
                </a:solidFill>
                <a:latin typeface="+mj-lt"/>
              </a:rPr>
              <a:t>Fiji</a:t>
            </a:r>
            <a:br>
              <a:rPr lang="en-US" sz="2400" cap="small" dirty="0">
                <a:solidFill>
                  <a:srgbClr val="417CD8"/>
                </a:solidFill>
                <a:latin typeface="+mj-lt"/>
              </a:rPr>
            </a:br>
            <a:r>
              <a:rPr lang="en-US" sz="2400" cap="small" dirty="0">
                <a:solidFill>
                  <a:srgbClr val="417CD8"/>
                </a:solidFill>
                <a:latin typeface="+mj-lt"/>
              </a:rPr>
              <a:t>July 2019</a:t>
            </a:r>
          </a:p>
          <a:p>
            <a:pPr algn="ctr"/>
            <a:r>
              <a:rPr lang="en-US" sz="2400" cap="small" dirty="0">
                <a:solidFill>
                  <a:srgbClr val="4E9D2D"/>
                </a:solidFill>
              </a:rPr>
              <a:t>Anna viggh — Senior Evaluation Officer</a:t>
            </a:r>
          </a:p>
          <a:p>
            <a:pPr algn="ctr"/>
            <a:endParaRPr lang="en-US" sz="2000" b="1" dirty="0">
              <a:solidFill>
                <a:schemeClr val="bg1"/>
              </a:solidFill>
              <a:latin typeface="+mj-lt"/>
            </a:endParaRPr>
          </a:p>
        </p:txBody>
      </p:sp>
    </p:spTree>
    <p:extLst>
      <p:ext uri="{BB962C8B-B14F-4D97-AF65-F5344CB8AC3E}">
        <p14:creationId xmlns:p14="http://schemas.microsoft.com/office/powerpoint/2010/main" val="3524613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A62D7-0A13-4E1A-B566-D2B8955EFC25}"/>
              </a:ext>
            </a:extLst>
          </p:cNvPr>
          <p:cNvSpPr/>
          <p:nvPr/>
        </p:nvSpPr>
        <p:spPr>
          <a:xfrm>
            <a:off x="5041231" y="1669462"/>
            <a:ext cx="1981201" cy="685800"/>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GEF Council</a:t>
            </a:r>
          </a:p>
        </p:txBody>
      </p:sp>
      <p:sp>
        <p:nvSpPr>
          <p:cNvPr id="6" name="Rectangle 5">
            <a:extLst>
              <a:ext uri="{FF2B5EF4-FFF2-40B4-BE49-F238E27FC236}">
                <a16:creationId xmlns:a16="http://schemas.microsoft.com/office/drawing/2014/main" id="{D69ACFE5-0985-4628-83E7-DB8FC2DBB093}"/>
              </a:ext>
            </a:extLst>
          </p:cNvPr>
          <p:cNvSpPr/>
          <p:nvPr/>
        </p:nvSpPr>
        <p:spPr>
          <a:xfrm>
            <a:off x="6324600" y="3276600"/>
            <a:ext cx="1981199" cy="685800"/>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GEF Secretariat</a:t>
            </a:r>
          </a:p>
        </p:txBody>
      </p:sp>
      <p:sp>
        <p:nvSpPr>
          <p:cNvPr id="8" name="TextBox 7">
            <a:extLst>
              <a:ext uri="{FF2B5EF4-FFF2-40B4-BE49-F238E27FC236}">
                <a16:creationId xmlns:a16="http://schemas.microsoft.com/office/drawing/2014/main" id="{D911282E-C3F4-4EA5-AFCC-147D7681DB3E}"/>
              </a:ext>
            </a:extLst>
          </p:cNvPr>
          <p:cNvSpPr txBox="1"/>
          <p:nvPr/>
        </p:nvSpPr>
        <p:spPr>
          <a:xfrm>
            <a:off x="2443475" y="2528939"/>
            <a:ext cx="2742490" cy="646331"/>
          </a:xfrm>
          <a:prstGeom prst="rect">
            <a:avLst/>
          </a:prstGeom>
          <a:noFill/>
        </p:spPr>
        <p:txBody>
          <a:bodyPr wrap="square" rtlCol="0">
            <a:spAutoFit/>
          </a:bodyPr>
          <a:lstStyle/>
          <a:p>
            <a:r>
              <a:rPr lang="en-US" sz="1200" dirty="0"/>
              <a:t>Semi-annual evaluation reports</a:t>
            </a:r>
          </a:p>
          <a:p>
            <a:r>
              <a:rPr lang="en-US" sz="1200" dirty="0"/>
              <a:t>Comprehensive Evaluation of the GEF</a:t>
            </a:r>
          </a:p>
          <a:p>
            <a:r>
              <a:rPr lang="en-US" sz="1200" dirty="0"/>
              <a:t>Annual Work Program and Budget</a:t>
            </a:r>
          </a:p>
        </p:txBody>
      </p:sp>
      <p:sp>
        <p:nvSpPr>
          <p:cNvPr id="9" name="Rectangle 8">
            <a:extLst>
              <a:ext uri="{FF2B5EF4-FFF2-40B4-BE49-F238E27FC236}">
                <a16:creationId xmlns:a16="http://schemas.microsoft.com/office/drawing/2014/main" id="{E1562D12-F039-4740-89D4-51C5248C65FD}"/>
              </a:ext>
            </a:extLst>
          </p:cNvPr>
          <p:cNvSpPr/>
          <p:nvPr/>
        </p:nvSpPr>
        <p:spPr>
          <a:xfrm>
            <a:off x="228600" y="3276600"/>
            <a:ext cx="1981200" cy="685800"/>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Agency </a:t>
            </a:r>
          </a:p>
          <a:p>
            <a:pPr algn="ctr"/>
            <a:r>
              <a:rPr lang="en-US" dirty="0">
                <a:solidFill>
                  <a:schemeClr val="bg1"/>
                </a:solidFill>
              </a:rPr>
              <a:t>evaluation units</a:t>
            </a:r>
          </a:p>
        </p:txBody>
      </p:sp>
      <p:sp>
        <p:nvSpPr>
          <p:cNvPr id="10" name="Rectangle 9">
            <a:extLst>
              <a:ext uri="{FF2B5EF4-FFF2-40B4-BE49-F238E27FC236}">
                <a16:creationId xmlns:a16="http://schemas.microsoft.com/office/drawing/2014/main" id="{CEFCB8EF-4FDD-429C-8D2A-C45AFEEB82EA}"/>
              </a:ext>
            </a:extLst>
          </p:cNvPr>
          <p:cNvSpPr/>
          <p:nvPr/>
        </p:nvSpPr>
        <p:spPr>
          <a:xfrm>
            <a:off x="3657600" y="3276600"/>
            <a:ext cx="1981200" cy="685800"/>
          </a:xfrm>
          <a:prstGeom prst="rect">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GEF Independent Evaluation Office</a:t>
            </a:r>
          </a:p>
        </p:txBody>
      </p:sp>
      <p:cxnSp>
        <p:nvCxnSpPr>
          <p:cNvPr id="11" name="Straight Arrow Connector 10">
            <a:extLst>
              <a:ext uri="{FF2B5EF4-FFF2-40B4-BE49-F238E27FC236}">
                <a16:creationId xmlns:a16="http://schemas.microsoft.com/office/drawing/2014/main" id="{22A3D7DE-9DA6-440A-BD7E-142C30FFD393}"/>
              </a:ext>
            </a:extLst>
          </p:cNvPr>
          <p:cNvCxnSpPr>
            <a:cxnSpLocks/>
          </p:cNvCxnSpPr>
          <p:nvPr/>
        </p:nvCxnSpPr>
        <p:spPr>
          <a:xfrm flipV="1">
            <a:off x="5333998" y="2361412"/>
            <a:ext cx="0" cy="915188"/>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604A274-1136-4382-BA8C-3EDD78975F2D}"/>
              </a:ext>
            </a:extLst>
          </p:cNvPr>
          <p:cNvCxnSpPr>
            <a:cxnSpLocks/>
          </p:cNvCxnSpPr>
          <p:nvPr/>
        </p:nvCxnSpPr>
        <p:spPr>
          <a:xfrm flipV="1">
            <a:off x="6693568" y="2354765"/>
            <a:ext cx="0" cy="901936"/>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2A1798-9331-4E62-87C8-447118FB01E1}"/>
              </a:ext>
            </a:extLst>
          </p:cNvPr>
          <p:cNvCxnSpPr>
            <a:cxnSpLocks/>
            <a:stCxn id="9" idx="3"/>
            <a:endCxn id="10" idx="1"/>
          </p:cNvCxnSpPr>
          <p:nvPr/>
        </p:nvCxnSpPr>
        <p:spPr>
          <a:xfrm>
            <a:off x="2209800" y="3619500"/>
            <a:ext cx="1447800" cy="0"/>
          </a:xfrm>
          <a:prstGeom prst="straightConnector1">
            <a:avLst/>
          </a:prstGeom>
          <a:ln w="28575">
            <a:solidFill>
              <a:srgbClr val="002060"/>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4A36B6-F4B3-4BD4-A62F-06D82639B7E5}"/>
              </a:ext>
            </a:extLst>
          </p:cNvPr>
          <p:cNvSpPr txBox="1"/>
          <p:nvPr/>
        </p:nvSpPr>
        <p:spPr>
          <a:xfrm>
            <a:off x="1943236" y="4121391"/>
            <a:ext cx="1690784" cy="646331"/>
          </a:xfrm>
          <a:prstGeom prst="rect">
            <a:avLst/>
          </a:prstGeom>
          <a:noFill/>
        </p:spPr>
        <p:txBody>
          <a:bodyPr wrap="none" rtlCol="0">
            <a:spAutoFit/>
          </a:bodyPr>
          <a:lstStyle/>
          <a:p>
            <a:r>
              <a:rPr lang="en-US" sz="1200" dirty="0"/>
              <a:t>Corporate evaluations</a:t>
            </a:r>
          </a:p>
          <a:p>
            <a:r>
              <a:rPr lang="en-US" sz="1200" dirty="0"/>
              <a:t>Project and Program</a:t>
            </a:r>
          </a:p>
          <a:p>
            <a:r>
              <a:rPr lang="en-US" sz="1200" dirty="0"/>
              <a:t>Independent evaluations</a:t>
            </a:r>
          </a:p>
        </p:txBody>
      </p:sp>
      <p:sp>
        <p:nvSpPr>
          <p:cNvPr id="15" name="TextBox 14">
            <a:extLst>
              <a:ext uri="{FF2B5EF4-FFF2-40B4-BE49-F238E27FC236}">
                <a16:creationId xmlns:a16="http://schemas.microsoft.com/office/drawing/2014/main" id="{3E2433CF-0698-4D13-A796-13F0AE454760}"/>
              </a:ext>
            </a:extLst>
          </p:cNvPr>
          <p:cNvSpPr txBox="1"/>
          <p:nvPr/>
        </p:nvSpPr>
        <p:spPr>
          <a:xfrm>
            <a:off x="6926539" y="2403507"/>
            <a:ext cx="3159934" cy="830997"/>
          </a:xfrm>
          <a:prstGeom prst="rect">
            <a:avLst/>
          </a:prstGeom>
          <a:noFill/>
        </p:spPr>
        <p:txBody>
          <a:bodyPr wrap="square" rtlCol="0">
            <a:spAutoFit/>
          </a:bodyPr>
          <a:lstStyle/>
          <a:p>
            <a:r>
              <a:rPr lang="en-US" sz="1200" dirty="0"/>
              <a:t>Programming documents, results frameworks and core indicators</a:t>
            </a:r>
          </a:p>
          <a:p>
            <a:r>
              <a:rPr lang="en-US" sz="1200" dirty="0"/>
              <a:t>Annual Portfolio Monitoring Report</a:t>
            </a:r>
          </a:p>
          <a:p>
            <a:r>
              <a:rPr lang="en-US" sz="1200" dirty="0"/>
              <a:t>Management Responses to evaluation </a:t>
            </a:r>
          </a:p>
        </p:txBody>
      </p:sp>
      <p:sp>
        <p:nvSpPr>
          <p:cNvPr id="16" name="Rectangle 15">
            <a:extLst>
              <a:ext uri="{FF2B5EF4-FFF2-40B4-BE49-F238E27FC236}">
                <a16:creationId xmlns:a16="http://schemas.microsoft.com/office/drawing/2014/main" id="{E6D830DE-37FF-4AA6-A363-11106F517B1C}"/>
              </a:ext>
            </a:extLst>
          </p:cNvPr>
          <p:cNvSpPr/>
          <p:nvPr/>
        </p:nvSpPr>
        <p:spPr>
          <a:xfrm>
            <a:off x="5011153" y="4800600"/>
            <a:ext cx="2169693" cy="734199"/>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Agency GEF </a:t>
            </a:r>
          </a:p>
          <a:p>
            <a:pPr algn="ctr"/>
            <a:r>
              <a:rPr lang="en-US" dirty="0">
                <a:solidFill>
                  <a:schemeClr val="bg1"/>
                </a:solidFill>
              </a:rPr>
              <a:t>coordination units</a:t>
            </a:r>
          </a:p>
        </p:txBody>
      </p:sp>
      <p:sp>
        <p:nvSpPr>
          <p:cNvPr id="18" name="TextBox 17">
            <a:extLst>
              <a:ext uri="{FF2B5EF4-FFF2-40B4-BE49-F238E27FC236}">
                <a16:creationId xmlns:a16="http://schemas.microsoft.com/office/drawing/2014/main" id="{BF03B0D6-5FB4-44CE-AE99-1C5C62274961}"/>
              </a:ext>
            </a:extLst>
          </p:cNvPr>
          <p:cNvSpPr txBox="1"/>
          <p:nvPr/>
        </p:nvSpPr>
        <p:spPr>
          <a:xfrm>
            <a:off x="6477000" y="5638800"/>
            <a:ext cx="3096489" cy="276999"/>
          </a:xfrm>
          <a:prstGeom prst="rect">
            <a:avLst/>
          </a:prstGeom>
          <a:noFill/>
        </p:spPr>
        <p:txBody>
          <a:bodyPr wrap="none" rtlCol="0">
            <a:spAutoFit/>
          </a:bodyPr>
          <a:lstStyle/>
          <a:p>
            <a:r>
              <a:rPr lang="en-US" sz="1200" dirty="0"/>
              <a:t>Project and program data and information</a:t>
            </a:r>
          </a:p>
        </p:txBody>
      </p:sp>
      <p:sp>
        <p:nvSpPr>
          <p:cNvPr id="19" name="TextBox 18">
            <a:extLst>
              <a:ext uri="{FF2B5EF4-FFF2-40B4-BE49-F238E27FC236}">
                <a16:creationId xmlns:a16="http://schemas.microsoft.com/office/drawing/2014/main" id="{E405C3A4-C56B-4FD8-B325-9CDE02BE32E5}"/>
              </a:ext>
            </a:extLst>
          </p:cNvPr>
          <p:cNvSpPr txBox="1"/>
          <p:nvPr/>
        </p:nvSpPr>
        <p:spPr>
          <a:xfrm>
            <a:off x="7022432" y="4004496"/>
            <a:ext cx="3294620" cy="830997"/>
          </a:xfrm>
          <a:prstGeom prst="rect">
            <a:avLst/>
          </a:prstGeom>
          <a:noFill/>
        </p:spPr>
        <p:txBody>
          <a:bodyPr wrap="none" rtlCol="0">
            <a:spAutoFit/>
          </a:bodyPr>
          <a:lstStyle/>
          <a:p>
            <a:r>
              <a:rPr lang="en-US" sz="1200" dirty="0"/>
              <a:t>Project and Program Implementation Reports</a:t>
            </a:r>
          </a:p>
          <a:p>
            <a:r>
              <a:rPr lang="en-US" sz="1200" dirty="0"/>
              <a:t>Core indicators (GEF-6 onwards)</a:t>
            </a:r>
          </a:p>
          <a:p>
            <a:r>
              <a:rPr lang="en-US" sz="1200" dirty="0"/>
              <a:t>Tracking Tools (GEF-5 and earlier)</a:t>
            </a:r>
          </a:p>
          <a:p>
            <a:r>
              <a:rPr lang="en-US" sz="1200" dirty="0"/>
              <a:t>Midterm Reviews</a:t>
            </a:r>
          </a:p>
        </p:txBody>
      </p:sp>
      <p:sp>
        <p:nvSpPr>
          <p:cNvPr id="20" name="TextBox 19">
            <a:extLst>
              <a:ext uri="{FF2B5EF4-FFF2-40B4-BE49-F238E27FC236}">
                <a16:creationId xmlns:a16="http://schemas.microsoft.com/office/drawing/2014/main" id="{99A2C49B-4016-4809-B0EA-81239E6D6AEE}"/>
              </a:ext>
            </a:extLst>
          </p:cNvPr>
          <p:cNvSpPr txBox="1"/>
          <p:nvPr/>
        </p:nvSpPr>
        <p:spPr>
          <a:xfrm>
            <a:off x="4376314" y="4213723"/>
            <a:ext cx="1690783" cy="461665"/>
          </a:xfrm>
          <a:prstGeom prst="rect">
            <a:avLst/>
          </a:prstGeom>
          <a:noFill/>
        </p:spPr>
        <p:txBody>
          <a:bodyPr wrap="square" rtlCol="0">
            <a:spAutoFit/>
          </a:bodyPr>
          <a:lstStyle/>
          <a:p>
            <a:r>
              <a:rPr lang="en-US" sz="1200" dirty="0"/>
              <a:t>Project and   Program</a:t>
            </a:r>
          </a:p>
          <a:p>
            <a:r>
              <a:rPr lang="en-US" sz="1200" dirty="0"/>
              <a:t>evaluations</a:t>
            </a:r>
          </a:p>
        </p:txBody>
      </p:sp>
      <p:cxnSp>
        <p:nvCxnSpPr>
          <p:cNvPr id="21" name="Straight Arrow Connector 20">
            <a:extLst>
              <a:ext uri="{FF2B5EF4-FFF2-40B4-BE49-F238E27FC236}">
                <a16:creationId xmlns:a16="http://schemas.microsoft.com/office/drawing/2014/main" id="{B210C7D0-69F0-45B1-83F2-439C86632631}"/>
              </a:ext>
            </a:extLst>
          </p:cNvPr>
          <p:cNvCxnSpPr>
            <a:cxnSpLocks/>
          </p:cNvCxnSpPr>
          <p:nvPr/>
        </p:nvCxnSpPr>
        <p:spPr>
          <a:xfrm flipV="1">
            <a:off x="6733673" y="3995278"/>
            <a:ext cx="0" cy="805321"/>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6131D9-2314-445C-8964-97419CA08DCA}"/>
              </a:ext>
            </a:extLst>
          </p:cNvPr>
          <p:cNvCxnSpPr>
            <a:cxnSpLocks/>
          </p:cNvCxnSpPr>
          <p:nvPr/>
        </p:nvCxnSpPr>
        <p:spPr>
          <a:xfrm flipV="1">
            <a:off x="5333998" y="3978442"/>
            <a:ext cx="0" cy="805322"/>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A0780BC-A073-435B-8983-D84C013FBB30}"/>
              </a:ext>
            </a:extLst>
          </p:cNvPr>
          <p:cNvCxnSpPr>
            <a:cxnSpLocks/>
          </p:cNvCxnSpPr>
          <p:nvPr/>
        </p:nvCxnSpPr>
        <p:spPr>
          <a:xfrm flipV="1">
            <a:off x="6104020" y="5482570"/>
            <a:ext cx="0" cy="589457"/>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AC739FC-45DC-4582-ADA3-21C441DFBA93}"/>
              </a:ext>
            </a:extLst>
          </p:cNvPr>
          <p:cNvSpPr/>
          <p:nvPr/>
        </p:nvSpPr>
        <p:spPr>
          <a:xfrm>
            <a:off x="5029561" y="6019800"/>
            <a:ext cx="2169694" cy="717112"/>
          </a:xfrm>
          <a:prstGeom prst="rect">
            <a:avLst/>
          </a:prstGeom>
          <a:solidFill>
            <a:schemeClr val="accent2"/>
          </a:solidFill>
          <a:ln>
            <a:solidFill>
              <a:schemeClr val="bg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solidFill>
                  <a:schemeClr val="bg1"/>
                </a:solidFill>
              </a:rPr>
              <a:t>GEF projects </a:t>
            </a:r>
          </a:p>
          <a:p>
            <a:pPr algn="ctr"/>
            <a:r>
              <a:rPr lang="en-US" dirty="0">
                <a:solidFill>
                  <a:schemeClr val="bg1"/>
                </a:solidFill>
              </a:rPr>
              <a:t>and programs</a:t>
            </a:r>
          </a:p>
        </p:txBody>
      </p:sp>
      <p:sp>
        <p:nvSpPr>
          <p:cNvPr id="34" name="Title 1">
            <a:extLst>
              <a:ext uri="{FF2B5EF4-FFF2-40B4-BE49-F238E27FC236}">
                <a16:creationId xmlns:a16="http://schemas.microsoft.com/office/drawing/2014/main" id="{78EC7E86-E3AF-4548-A851-E50683079FD8}"/>
              </a:ext>
            </a:extLst>
          </p:cNvPr>
          <p:cNvSpPr txBox="1">
            <a:spLocks/>
          </p:cNvSpPr>
          <p:nvPr/>
        </p:nvSpPr>
        <p:spPr>
          <a:xfrm>
            <a:off x="719665" y="482852"/>
            <a:ext cx="9228666" cy="1012932"/>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rgbClr val="417CD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Separate reporting line for evaluation (through IEO) </a:t>
            </a:r>
          </a:p>
        </p:txBody>
      </p:sp>
    </p:spTree>
    <p:extLst>
      <p:ext uri="{BB962C8B-B14F-4D97-AF65-F5344CB8AC3E}">
        <p14:creationId xmlns:p14="http://schemas.microsoft.com/office/powerpoint/2010/main" val="368008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6D28-3FB3-4051-82A6-4280409D4869}"/>
              </a:ext>
            </a:extLst>
          </p:cNvPr>
          <p:cNvSpPr>
            <a:spLocks noGrp="1"/>
          </p:cNvSpPr>
          <p:nvPr>
            <p:ph type="title"/>
          </p:nvPr>
        </p:nvSpPr>
        <p:spPr/>
        <p:txBody>
          <a:bodyPr/>
          <a:lstStyle/>
          <a:p>
            <a:r>
              <a:rPr lang="en-US" dirty="0"/>
              <a:t>Underpinning IEO Work: Terminal Evaluation</a:t>
            </a:r>
          </a:p>
        </p:txBody>
      </p:sp>
      <p:sp>
        <p:nvSpPr>
          <p:cNvPr id="3" name="Content Placeholder 2">
            <a:extLst>
              <a:ext uri="{FF2B5EF4-FFF2-40B4-BE49-F238E27FC236}">
                <a16:creationId xmlns:a16="http://schemas.microsoft.com/office/drawing/2014/main" id="{E611C9E0-0791-42D6-BDF2-7F971A634D00}"/>
              </a:ext>
            </a:extLst>
          </p:cNvPr>
          <p:cNvSpPr>
            <a:spLocks noGrp="1"/>
          </p:cNvSpPr>
          <p:nvPr>
            <p:ph sz="half" idx="1"/>
          </p:nvPr>
        </p:nvSpPr>
        <p:spPr>
          <a:xfrm>
            <a:off x="3810000" y="1959811"/>
            <a:ext cx="2758631" cy="4110123"/>
          </a:xfrm>
          <a:ln>
            <a:solidFill>
              <a:srgbClr val="C2D12F"/>
            </a:solidFill>
          </a:ln>
        </p:spPr>
        <p:txBody>
          <a:bodyPr>
            <a:noAutofit/>
          </a:bodyPr>
          <a:lstStyle/>
          <a:p>
            <a:pPr marL="0" indent="0">
              <a:buNone/>
            </a:pPr>
            <a:r>
              <a:rPr lang="en-US" sz="1600" b="1" dirty="0">
                <a:solidFill>
                  <a:srgbClr val="417CD8"/>
                </a:solidFill>
                <a:latin typeface="+mj-lt"/>
                <a:ea typeface="+mj-ea"/>
                <a:cs typeface="+mj-cs"/>
              </a:rPr>
              <a:t>Terminal Evaluation mainly assess:</a:t>
            </a:r>
          </a:p>
          <a:p>
            <a:pPr>
              <a:spcAft>
                <a:spcPts val="1200"/>
              </a:spcAft>
            </a:pPr>
            <a:r>
              <a:rPr lang="en-US" sz="1600" dirty="0"/>
              <a:t>Results: outputs, outcomes, sustainability and progress to impact</a:t>
            </a:r>
          </a:p>
          <a:p>
            <a:pPr>
              <a:spcAft>
                <a:spcPts val="1200"/>
              </a:spcAft>
            </a:pPr>
            <a:r>
              <a:rPr lang="en-US" sz="1600" dirty="0"/>
              <a:t>M&amp;E: M&amp;E design, M&amp;E implementation</a:t>
            </a:r>
          </a:p>
          <a:p>
            <a:pPr>
              <a:spcAft>
                <a:spcPts val="1200"/>
              </a:spcAft>
            </a:pPr>
            <a:r>
              <a:rPr lang="en-US" sz="1600" dirty="0"/>
              <a:t>Implementation and Execution: quality of Implementation, quality of execution</a:t>
            </a:r>
          </a:p>
        </p:txBody>
      </p:sp>
      <p:sp>
        <p:nvSpPr>
          <p:cNvPr id="4" name="Content Placeholder 3">
            <a:extLst>
              <a:ext uri="{FF2B5EF4-FFF2-40B4-BE49-F238E27FC236}">
                <a16:creationId xmlns:a16="http://schemas.microsoft.com/office/drawing/2014/main" id="{8BEB7C5F-FF12-4347-9757-5C19E99F83A2}"/>
              </a:ext>
            </a:extLst>
          </p:cNvPr>
          <p:cNvSpPr>
            <a:spLocks noGrp="1"/>
          </p:cNvSpPr>
          <p:nvPr>
            <p:ph sz="half" idx="2"/>
          </p:nvPr>
        </p:nvSpPr>
        <p:spPr>
          <a:xfrm>
            <a:off x="898970" y="1959811"/>
            <a:ext cx="2758630" cy="4110123"/>
          </a:xfrm>
          <a:ln>
            <a:solidFill>
              <a:srgbClr val="C2D12F"/>
            </a:solidFill>
          </a:ln>
        </p:spPr>
        <p:txBody>
          <a:bodyPr>
            <a:noAutofit/>
          </a:bodyPr>
          <a:lstStyle/>
          <a:p>
            <a:pPr marL="0" indent="0">
              <a:buNone/>
            </a:pPr>
            <a:r>
              <a:rPr lang="en-US" sz="1600" b="1" dirty="0">
                <a:solidFill>
                  <a:srgbClr val="417CD8"/>
                </a:solidFill>
                <a:latin typeface="+mj-lt"/>
                <a:ea typeface="+mj-ea"/>
                <a:cs typeface="+mj-cs"/>
              </a:rPr>
              <a:t>GEF Evaluation Policy: Minimum Requirement 3</a:t>
            </a:r>
          </a:p>
          <a:p>
            <a:pPr>
              <a:spcAft>
                <a:spcPts val="1200"/>
              </a:spcAft>
            </a:pPr>
            <a:r>
              <a:rPr lang="en-US" sz="1600" dirty="0">
                <a:ea typeface="Avenir Roman" charset="0"/>
                <a:cs typeface="Avenir Roman" charset="0"/>
              </a:rPr>
              <a:t>Terminal Evaluations mandatory since 1995</a:t>
            </a:r>
          </a:p>
          <a:p>
            <a:pPr>
              <a:spcAft>
                <a:spcPts val="1200"/>
              </a:spcAft>
            </a:pPr>
            <a:r>
              <a:rPr lang="en-US" sz="1600" dirty="0">
                <a:ea typeface="Avenir Roman" charset="0"/>
                <a:cs typeface="Avenir Roman" charset="0"/>
              </a:rPr>
              <a:t>Required for full-size and medium-size projects</a:t>
            </a:r>
          </a:p>
          <a:p>
            <a:endParaRPr lang="en-US" dirty="0"/>
          </a:p>
        </p:txBody>
      </p:sp>
      <p:sp>
        <p:nvSpPr>
          <p:cNvPr id="5" name="TextBox 4">
            <a:extLst>
              <a:ext uri="{FF2B5EF4-FFF2-40B4-BE49-F238E27FC236}">
                <a16:creationId xmlns:a16="http://schemas.microsoft.com/office/drawing/2014/main" id="{761D9053-C710-4298-8DE3-EB635C86CF48}"/>
              </a:ext>
            </a:extLst>
          </p:cNvPr>
          <p:cNvSpPr txBox="1"/>
          <p:nvPr/>
        </p:nvSpPr>
        <p:spPr>
          <a:xfrm>
            <a:off x="6705600" y="1961535"/>
            <a:ext cx="2895600" cy="4134465"/>
          </a:xfrm>
          <a:prstGeom prst="rect">
            <a:avLst/>
          </a:prstGeom>
          <a:noFill/>
          <a:ln>
            <a:solidFill>
              <a:srgbClr val="C2D12F"/>
            </a:solidFill>
          </a:ln>
        </p:spPr>
        <p:txBody>
          <a:bodyPr wrap="square" rtlCol="0">
            <a:spAutoFit/>
          </a:bodyPr>
          <a:lstStyle/>
          <a:p>
            <a:pPr defTabSz="457200">
              <a:spcBef>
                <a:spcPts val="1000"/>
              </a:spcBef>
              <a:buClr>
                <a:srgbClr val="4E9D2D"/>
              </a:buClr>
              <a:buSzPct val="80000"/>
            </a:pPr>
            <a:r>
              <a:rPr lang="en-US" sz="1600" b="1" dirty="0">
                <a:solidFill>
                  <a:srgbClr val="417CD8"/>
                </a:solidFill>
                <a:latin typeface="+mj-lt"/>
                <a:ea typeface="+mj-ea"/>
                <a:cs typeface="+mj-cs"/>
              </a:rPr>
              <a:t>Terminal Evaluation Guidelines:</a:t>
            </a:r>
          </a:p>
          <a:p>
            <a:pPr defTabSz="457200">
              <a:spcBef>
                <a:spcPts val="1000"/>
              </a:spcBef>
              <a:buClr>
                <a:srgbClr val="4E9D2D"/>
              </a:buClr>
              <a:buSzPct val="80000"/>
            </a:pPr>
            <a:endParaRPr lang="en-US" sz="1600" b="1" dirty="0">
              <a:solidFill>
                <a:srgbClr val="417CD8"/>
              </a:solidFill>
              <a:latin typeface="+mj-lt"/>
              <a:ea typeface="+mj-ea"/>
              <a:cs typeface="+mj-cs"/>
            </a:endParaRPr>
          </a:p>
          <a:p>
            <a:pPr>
              <a:spcAft>
                <a:spcPts val="1200"/>
              </a:spcAft>
            </a:pPr>
            <a:r>
              <a:rPr lang="en-US" sz="1600" b="1" dirty="0"/>
              <a:t>Available at</a:t>
            </a:r>
            <a:r>
              <a:rPr lang="en-US" sz="1600" b="1" dirty="0">
                <a:solidFill>
                  <a:schemeClr val="accent2"/>
                </a:solidFill>
              </a:rPr>
              <a:t> </a:t>
            </a:r>
            <a:r>
              <a:rPr lang="en-US" sz="1600" dirty="0">
                <a:solidFill>
                  <a:schemeClr val="accent2"/>
                </a:solidFill>
                <a:hlinkClick r:id="rId3"/>
              </a:rPr>
              <a:t>https://www.gefieo.org/</a:t>
            </a:r>
            <a:br>
              <a:rPr lang="en-US" sz="1600" dirty="0">
                <a:solidFill>
                  <a:schemeClr val="accent2"/>
                </a:solidFill>
                <a:hlinkClick r:id="rId3"/>
              </a:rPr>
            </a:br>
            <a:r>
              <a:rPr lang="en-US" sz="1600" dirty="0">
                <a:solidFill>
                  <a:schemeClr val="accent2"/>
                </a:solidFill>
                <a:hlinkClick r:id="rId3"/>
              </a:rPr>
              <a:t>evaluations/guidelines-gef-agencies-conducting-terminal-evaluation-full-sized-projects</a:t>
            </a:r>
            <a:endParaRPr lang="en-US" sz="1600" b="1" dirty="0">
              <a:solidFill>
                <a:schemeClr val="accent2"/>
              </a:solidFill>
            </a:endParaRPr>
          </a:p>
          <a:p>
            <a:pPr defTabSz="457200">
              <a:spcBef>
                <a:spcPts val="1000"/>
              </a:spcBef>
              <a:spcAft>
                <a:spcPts val="1200"/>
              </a:spcAft>
              <a:buClr>
                <a:srgbClr val="4E9D2D"/>
              </a:buClr>
              <a:buSzPct val="80000"/>
            </a:pPr>
            <a:r>
              <a:rPr lang="en-US" sz="1600" b="1" dirty="0">
                <a:solidFill>
                  <a:srgbClr val="417CD8"/>
                </a:solidFill>
                <a:latin typeface="+mj-lt"/>
                <a:ea typeface="+mj-ea"/>
                <a:cs typeface="+mj-cs"/>
              </a:rPr>
              <a:t>Terminal Evaluations can be accessed at: </a:t>
            </a:r>
          </a:p>
          <a:p>
            <a:r>
              <a:rPr lang="en-US" sz="1600" dirty="0">
                <a:hlinkClick r:id="rId4"/>
              </a:rPr>
              <a:t>https://www.thegef.org/</a:t>
            </a:r>
            <a:br>
              <a:rPr lang="en-US" sz="1600" dirty="0">
                <a:hlinkClick r:id="rId4"/>
              </a:rPr>
            </a:br>
            <a:r>
              <a:rPr lang="en-US" sz="1600" dirty="0">
                <a:hlinkClick r:id="rId4"/>
              </a:rPr>
              <a:t>projects</a:t>
            </a:r>
            <a:r>
              <a:rPr lang="en-US" sz="1600" dirty="0"/>
              <a:t>  </a:t>
            </a:r>
          </a:p>
          <a:p>
            <a:endParaRPr lang="en-US" dirty="0"/>
          </a:p>
        </p:txBody>
      </p:sp>
    </p:spTree>
    <p:extLst>
      <p:ext uri="{BB962C8B-B14F-4D97-AF65-F5344CB8AC3E}">
        <p14:creationId xmlns:p14="http://schemas.microsoft.com/office/powerpoint/2010/main" val="1803377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6CD3-3D5D-4124-B224-736F9B39E36C}"/>
              </a:ext>
            </a:extLst>
          </p:cNvPr>
          <p:cNvSpPr>
            <a:spLocks noGrp="1"/>
          </p:cNvSpPr>
          <p:nvPr>
            <p:ph type="title"/>
          </p:nvPr>
        </p:nvSpPr>
        <p:spPr>
          <a:xfrm>
            <a:off x="722376" y="2751590"/>
            <a:ext cx="2743200" cy="829810"/>
          </a:xfrm>
        </p:spPr>
        <p:txBody>
          <a:bodyPr>
            <a:normAutofit/>
          </a:bodyPr>
          <a:lstStyle/>
          <a:p>
            <a:r>
              <a:rPr lang="en-US" sz="3200" dirty="0"/>
              <a:t>Methods</a:t>
            </a:r>
          </a:p>
        </p:txBody>
      </p:sp>
      <p:sp>
        <p:nvSpPr>
          <p:cNvPr id="3" name="Content Placeholder 2">
            <a:extLst>
              <a:ext uri="{FF2B5EF4-FFF2-40B4-BE49-F238E27FC236}">
                <a16:creationId xmlns:a16="http://schemas.microsoft.com/office/drawing/2014/main" id="{F33196A1-FCAD-497E-9810-554EAC63D02C}"/>
              </a:ext>
            </a:extLst>
          </p:cNvPr>
          <p:cNvSpPr>
            <a:spLocks noGrp="1"/>
          </p:cNvSpPr>
          <p:nvPr>
            <p:ph idx="1"/>
          </p:nvPr>
        </p:nvSpPr>
        <p:spPr>
          <a:xfrm>
            <a:off x="584247" y="1297587"/>
            <a:ext cx="7171266" cy="1362319"/>
          </a:xfrm>
        </p:spPr>
        <p:txBody>
          <a:bodyPr>
            <a:noAutofit/>
          </a:bodyPr>
          <a:lstStyle/>
          <a:p>
            <a:pPr marL="461963" indent="-290513">
              <a:buClr>
                <a:schemeClr val="accent2"/>
              </a:buClr>
            </a:pPr>
            <a:r>
              <a:rPr lang="en-US" sz="2000" dirty="0"/>
              <a:t>Impact, thematic, performance, country/country cluster, formative, process</a:t>
            </a:r>
          </a:p>
          <a:p>
            <a:pPr marL="461963" indent="-290513">
              <a:buClr>
                <a:schemeClr val="accent2"/>
              </a:buClr>
            </a:pPr>
            <a:r>
              <a:rPr lang="en-US" sz="2000" dirty="0"/>
              <a:t>Comprehensive Evaluation of the GEF every 4 years</a:t>
            </a:r>
          </a:p>
        </p:txBody>
      </p:sp>
      <p:pic>
        <p:nvPicPr>
          <p:cNvPr id="4" name="Picture 3">
            <a:extLst>
              <a:ext uri="{FF2B5EF4-FFF2-40B4-BE49-F238E27FC236}">
                <a16:creationId xmlns:a16="http://schemas.microsoft.com/office/drawing/2014/main" id="{B53D6240-B6FB-45B4-A608-0C8A88F80EA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504290" y="363576"/>
            <a:ext cx="3638992" cy="2142130"/>
          </a:xfrm>
          <a:prstGeom prst="rect">
            <a:avLst/>
          </a:prstGeom>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 name="Content Placeholder 4" descr="gisand remote sensing.jpg">
            <a:extLst>
              <a:ext uri="{FF2B5EF4-FFF2-40B4-BE49-F238E27FC236}">
                <a16:creationId xmlns:a16="http://schemas.microsoft.com/office/drawing/2014/main" id="{3B883526-9B50-4D46-927D-C780CFD7B4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7394" y="4828539"/>
            <a:ext cx="3565914" cy="1962950"/>
          </a:xfrm>
          <a:prstGeom prst="rect">
            <a:avLst/>
          </a:prstGeom>
          <a:ln>
            <a:noFill/>
          </a:ln>
          <a:effectLst/>
        </p:spPr>
      </p:pic>
      <p:pic>
        <p:nvPicPr>
          <p:cNvPr id="6" name="Picture 5">
            <a:extLst>
              <a:ext uri="{FF2B5EF4-FFF2-40B4-BE49-F238E27FC236}">
                <a16:creationId xmlns:a16="http://schemas.microsoft.com/office/drawing/2014/main" id="{6E7FB3AA-BD4F-4AE1-BA9C-4A3A3C85C508}"/>
              </a:ext>
            </a:extLst>
          </p:cNvPr>
          <p:cNvPicPr>
            <a:picLocks noChangeAspect="1"/>
          </p:cNvPicPr>
          <p:nvPr/>
        </p:nvPicPr>
        <p:blipFill>
          <a:blip r:embed="rId5"/>
          <a:stretch>
            <a:fillRect/>
          </a:stretch>
        </p:blipFill>
        <p:spPr>
          <a:xfrm>
            <a:off x="8520855" y="2659907"/>
            <a:ext cx="3638992" cy="2014431"/>
          </a:xfrm>
          <a:prstGeom prst="rect">
            <a:avLst/>
          </a:prstGeom>
          <a:effectLst/>
        </p:spPr>
      </p:pic>
      <p:sp>
        <p:nvSpPr>
          <p:cNvPr id="7" name="Rectangle 6">
            <a:extLst>
              <a:ext uri="{FF2B5EF4-FFF2-40B4-BE49-F238E27FC236}">
                <a16:creationId xmlns:a16="http://schemas.microsoft.com/office/drawing/2014/main" id="{A1E29026-D049-4CCB-819C-876D959E3B39}"/>
              </a:ext>
            </a:extLst>
          </p:cNvPr>
          <p:cNvSpPr/>
          <p:nvPr/>
        </p:nvSpPr>
        <p:spPr>
          <a:xfrm>
            <a:off x="553145" y="3592331"/>
            <a:ext cx="7483415" cy="1051570"/>
          </a:xfrm>
          <a:prstGeom prst="rect">
            <a:avLst/>
          </a:prstGeom>
        </p:spPr>
        <p:txBody>
          <a:bodyPr wrap="square">
            <a:spAutoFit/>
          </a:bodyPr>
          <a:lstStyle/>
          <a:p>
            <a:pPr marL="461963" indent="-290513" defTabSz="457200">
              <a:lnSpc>
                <a:spcPct val="90000"/>
              </a:lnSpc>
              <a:spcBef>
                <a:spcPts val="1000"/>
              </a:spcBef>
              <a:buClr>
                <a:schemeClr val="accent2"/>
              </a:buClr>
              <a:buSzPct val="80000"/>
              <a:buFont typeface="Wingdings" panose="05000000000000000000" pitchFamily="2" charset="2"/>
              <a:buChar char="Ø"/>
            </a:pPr>
            <a:r>
              <a:rPr lang="en-US" sz="2000" dirty="0">
                <a:solidFill>
                  <a:schemeClr val="tx1">
                    <a:lumMod val="75000"/>
                    <a:lumOff val="25000"/>
                  </a:schemeClr>
                </a:solidFill>
              </a:rPr>
              <a:t>Qualitative through portfolio reviews, case studies</a:t>
            </a:r>
          </a:p>
          <a:p>
            <a:pPr marL="461963" indent="-290513" defTabSz="457200">
              <a:lnSpc>
                <a:spcPct val="90000"/>
              </a:lnSpc>
              <a:spcBef>
                <a:spcPts val="1000"/>
              </a:spcBef>
              <a:buClr>
                <a:schemeClr val="accent2"/>
              </a:buClr>
              <a:buSzPct val="80000"/>
              <a:buFont typeface="Wingdings" panose="05000000000000000000" pitchFamily="2" charset="2"/>
              <a:buChar char="Ø"/>
            </a:pPr>
            <a:r>
              <a:rPr lang="en-US" sz="2000" dirty="0">
                <a:solidFill>
                  <a:schemeClr val="tx1">
                    <a:lumMod val="75000"/>
                    <a:lumOff val="25000"/>
                  </a:schemeClr>
                </a:solidFill>
              </a:rPr>
              <a:t>Quantitative including GIS, Remote Sensing, Big Data Analytics</a:t>
            </a:r>
          </a:p>
        </p:txBody>
      </p:sp>
      <p:sp>
        <p:nvSpPr>
          <p:cNvPr id="8" name="Title 1">
            <a:extLst>
              <a:ext uri="{FF2B5EF4-FFF2-40B4-BE49-F238E27FC236}">
                <a16:creationId xmlns:a16="http://schemas.microsoft.com/office/drawing/2014/main" id="{666AF96E-8E5C-4A26-BE03-2962DA2F0481}"/>
              </a:ext>
            </a:extLst>
          </p:cNvPr>
          <p:cNvSpPr txBox="1">
            <a:spLocks/>
          </p:cNvSpPr>
          <p:nvPr/>
        </p:nvSpPr>
        <p:spPr>
          <a:xfrm>
            <a:off x="723900" y="609600"/>
            <a:ext cx="6210300" cy="574221"/>
          </a:xfrm>
          <a:prstGeom prst="rect">
            <a:avLst/>
          </a:prstGeom>
          <a:solidFill>
            <a:schemeClr val="bg1"/>
          </a:solidFill>
        </p:spPr>
        <p:txBody>
          <a:bodyPr vert="horz" lIns="91440" tIns="45720" rIns="91440" bIns="45720" rtlCol="0" anchor="t">
            <a:noAutofit/>
          </a:bodyPr>
          <a:lstStyle>
            <a:lvl1pPr algn="l" defTabSz="457200" rtl="0" eaLnBrk="1" latinLnBrk="0" hangingPunct="1">
              <a:spcBef>
                <a:spcPct val="0"/>
              </a:spcBef>
              <a:buNone/>
              <a:defRPr sz="3600" kern="1200">
                <a:solidFill>
                  <a:srgbClr val="417CD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Evaluations undertaken by IEO</a:t>
            </a:r>
          </a:p>
        </p:txBody>
      </p:sp>
    </p:spTree>
    <p:extLst>
      <p:ext uri="{BB962C8B-B14F-4D97-AF65-F5344CB8AC3E}">
        <p14:creationId xmlns:p14="http://schemas.microsoft.com/office/powerpoint/2010/main" val="1716949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E3B461-0B1F-4BAE-9749-DDD3E95EB6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3" name="TextBox 2">
            <a:extLst>
              <a:ext uri="{FF2B5EF4-FFF2-40B4-BE49-F238E27FC236}">
                <a16:creationId xmlns:a16="http://schemas.microsoft.com/office/drawing/2014/main" id="{8233B3D8-855A-44E9-9C11-89B8573CFDD4}"/>
              </a:ext>
            </a:extLst>
          </p:cNvPr>
          <p:cNvSpPr txBox="1"/>
          <p:nvPr/>
        </p:nvSpPr>
        <p:spPr>
          <a:xfrm>
            <a:off x="914400" y="1371600"/>
            <a:ext cx="6934200" cy="646331"/>
          </a:xfrm>
          <a:prstGeom prst="rect">
            <a:avLst/>
          </a:prstGeom>
          <a:noFill/>
        </p:spPr>
        <p:txBody>
          <a:bodyPr wrap="square" rtlCol="0">
            <a:spAutoFit/>
          </a:bodyPr>
          <a:lstStyle/>
          <a:p>
            <a:r>
              <a:rPr lang="en-US" sz="3600" b="1" dirty="0">
                <a:solidFill>
                  <a:schemeClr val="bg1"/>
                </a:solidFill>
              </a:rPr>
              <a:t>RECENT EVALUATION FINDINGS</a:t>
            </a:r>
          </a:p>
        </p:txBody>
      </p:sp>
      <p:pic>
        <p:nvPicPr>
          <p:cNvPr id="4" name="Picture 3">
            <a:extLst>
              <a:ext uri="{FF2B5EF4-FFF2-40B4-BE49-F238E27FC236}">
                <a16:creationId xmlns:a16="http://schemas.microsoft.com/office/drawing/2014/main" id="{D72C582A-BDEE-4656-804B-491FF4AB26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4840" y="260131"/>
            <a:ext cx="2512404" cy="1041544"/>
          </a:xfrm>
          <a:prstGeom prst="rect">
            <a:avLst/>
          </a:prstGeom>
        </p:spPr>
      </p:pic>
    </p:spTree>
    <p:extLst>
      <p:ext uri="{BB962C8B-B14F-4D97-AF65-F5344CB8AC3E}">
        <p14:creationId xmlns:p14="http://schemas.microsoft.com/office/powerpoint/2010/main" val="1546792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AADE-B012-422F-8910-005740BB9C6C}"/>
              </a:ext>
            </a:extLst>
          </p:cNvPr>
          <p:cNvSpPr>
            <a:spLocks noGrp="1"/>
          </p:cNvSpPr>
          <p:nvPr>
            <p:ph type="title"/>
          </p:nvPr>
        </p:nvSpPr>
        <p:spPr>
          <a:xfrm>
            <a:off x="676656" y="457200"/>
            <a:ext cx="8596668" cy="1320800"/>
          </a:xfrm>
        </p:spPr>
        <p:txBody>
          <a:bodyPr>
            <a:normAutofit/>
          </a:bodyPr>
          <a:lstStyle/>
          <a:p>
            <a:r>
              <a:rPr lang="en-US" dirty="0"/>
              <a:t>Performance in the Constituency</a:t>
            </a:r>
            <a:br>
              <a:rPr lang="en-US" dirty="0"/>
            </a:br>
            <a:r>
              <a:rPr lang="en-US" sz="2700" dirty="0"/>
              <a:t>(74 national projects in the GEF IEO dataset)</a:t>
            </a:r>
            <a:endParaRPr lang="es-ES" sz="2700" dirty="0"/>
          </a:p>
        </p:txBody>
      </p:sp>
      <p:grpSp>
        <p:nvGrpSpPr>
          <p:cNvPr id="14" name="Group 13">
            <a:extLst>
              <a:ext uri="{FF2B5EF4-FFF2-40B4-BE49-F238E27FC236}">
                <a16:creationId xmlns:a16="http://schemas.microsoft.com/office/drawing/2014/main" id="{5E908966-0CEE-44D4-865E-DAC66492A3CC}"/>
              </a:ext>
            </a:extLst>
          </p:cNvPr>
          <p:cNvGrpSpPr/>
          <p:nvPr/>
        </p:nvGrpSpPr>
        <p:grpSpPr>
          <a:xfrm>
            <a:off x="638201" y="1752599"/>
            <a:ext cx="4664506" cy="2253367"/>
            <a:chOff x="3912447" y="4134024"/>
            <a:chExt cx="3350735" cy="1594063"/>
          </a:xfrm>
        </p:grpSpPr>
        <p:graphicFrame>
          <p:nvGraphicFramePr>
            <p:cNvPr id="9" name="Chart 8">
              <a:extLst>
                <a:ext uri="{FF2B5EF4-FFF2-40B4-BE49-F238E27FC236}">
                  <a16:creationId xmlns:a16="http://schemas.microsoft.com/office/drawing/2014/main" id="{7285789A-838A-45DF-AFE7-284CA01C8434}"/>
                </a:ext>
              </a:extLst>
            </p:cNvPr>
            <p:cNvGraphicFramePr/>
            <p:nvPr>
              <p:extLst>
                <p:ext uri="{D42A27DB-BD31-4B8C-83A1-F6EECF244321}">
                  <p14:modId xmlns:p14="http://schemas.microsoft.com/office/powerpoint/2010/main" val="435614438"/>
                </p:ext>
              </p:extLst>
            </p:nvPr>
          </p:nvGraphicFramePr>
          <p:xfrm>
            <a:off x="3912447" y="4134024"/>
            <a:ext cx="1451302" cy="10643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969FC54-D6C9-411B-8B50-96F5EA6AC6F5}"/>
                </a:ext>
              </a:extLst>
            </p:cNvPr>
            <p:cNvSpPr txBox="1"/>
            <p:nvPr/>
          </p:nvSpPr>
          <p:spPr>
            <a:xfrm>
              <a:off x="3912447" y="5445044"/>
              <a:ext cx="3350735" cy="283043"/>
            </a:xfrm>
            <a:prstGeom prst="rect">
              <a:avLst/>
            </a:prstGeom>
            <a:noFill/>
          </p:spPr>
          <p:txBody>
            <a:bodyPr wrap="square" rtlCol="0">
              <a:spAutoFit/>
            </a:bodyPr>
            <a:lstStyle/>
            <a:p>
              <a:pPr algn="ctr"/>
              <a:r>
                <a:rPr lang="en-US" sz="2000" dirty="0">
                  <a:latin typeface="+mj-lt"/>
                  <a:ea typeface="Avenir Book" charset="0"/>
                  <a:cs typeface="Avenir Book" charset="0"/>
                </a:rPr>
                <a:t>achieved </a:t>
              </a:r>
              <a:r>
                <a:rPr lang="en-US" sz="2000" b="1" dirty="0">
                  <a:latin typeface="+mj-lt"/>
                  <a:ea typeface="Avenir Book" charset="0"/>
                  <a:cs typeface="Avenir Book" charset="0"/>
                </a:rPr>
                <a:t>satisfactory outcome </a:t>
              </a:r>
              <a:r>
                <a:rPr lang="en-US" sz="2000" dirty="0">
                  <a:latin typeface="+mj-lt"/>
                  <a:ea typeface="Avenir Book" charset="0"/>
                  <a:cs typeface="Avenir Book" charset="0"/>
                </a:rPr>
                <a:t>ratings</a:t>
              </a:r>
            </a:p>
          </p:txBody>
        </p:sp>
        <p:sp>
          <p:nvSpPr>
            <p:cNvPr id="13" name="TextBox 12">
              <a:extLst>
                <a:ext uri="{FF2B5EF4-FFF2-40B4-BE49-F238E27FC236}">
                  <a16:creationId xmlns:a16="http://schemas.microsoft.com/office/drawing/2014/main" id="{AFA73677-CBC5-4AB7-B3E4-AF0C1D53C626}"/>
                </a:ext>
              </a:extLst>
            </p:cNvPr>
            <p:cNvSpPr txBox="1"/>
            <p:nvPr/>
          </p:nvSpPr>
          <p:spPr>
            <a:xfrm>
              <a:off x="5148478" y="4343487"/>
              <a:ext cx="2025671" cy="718494"/>
            </a:xfrm>
            <a:prstGeom prst="rect">
              <a:avLst/>
            </a:prstGeom>
            <a:noFill/>
          </p:spPr>
          <p:txBody>
            <a:bodyPr wrap="square" rtlCol="0">
              <a:spAutoFit/>
            </a:bodyPr>
            <a:lstStyle/>
            <a:p>
              <a:r>
                <a:rPr lang="es-ES" sz="6000" b="1" dirty="0">
                  <a:solidFill>
                    <a:srgbClr val="C2D12F"/>
                  </a:solidFill>
                  <a:latin typeface="Avenir Heavy" charset="0"/>
                  <a:ea typeface="Avenir Heavy" charset="0"/>
                  <a:cs typeface="Avenir Heavy" charset="0"/>
                </a:rPr>
                <a:t>61 %</a:t>
              </a:r>
            </a:p>
          </p:txBody>
        </p:sp>
      </p:grpSp>
      <p:sp>
        <p:nvSpPr>
          <p:cNvPr id="8" name="Content Placeholder 3">
            <a:extLst>
              <a:ext uri="{FF2B5EF4-FFF2-40B4-BE49-F238E27FC236}">
                <a16:creationId xmlns:a16="http://schemas.microsoft.com/office/drawing/2014/main" id="{5A8778D3-213E-43D8-A2F2-8EA48748256E}"/>
              </a:ext>
            </a:extLst>
          </p:cNvPr>
          <p:cNvSpPr txBox="1">
            <a:spLocks/>
          </p:cNvSpPr>
          <p:nvPr/>
        </p:nvSpPr>
        <p:spPr>
          <a:xfrm>
            <a:off x="638201" y="4267200"/>
            <a:ext cx="4664506" cy="1737707"/>
          </a:xfrm>
          <a:prstGeom prst="rect">
            <a:avLst/>
          </a:prstGeom>
          <a:solidFill>
            <a:schemeClr val="accent1">
              <a:lumMod val="20000"/>
              <a:lumOff val="80000"/>
            </a:schemeClr>
          </a:solidFill>
          <a:ln>
            <a:solidFill>
              <a:schemeClr val="accent1">
                <a:lumMod val="20000"/>
                <a:lumOff val="80000"/>
              </a:schemeClr>
            </a:solidFill>
          </a:ln>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rgbClr val="4E9D2D"/>
              </a:buClr>
              <a:buSzPct val="80000"/>
              <a:buFont typeface="Wingdings" panose="05000000000000000000" pitchFamily="2" charset="2"/>
              <a:buChar char="Ø"/>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4E9D2D"/>
              </a:buClr>
              <a:buSzPct val="80000"/>
              <a:buFont typeface="Wingdings" panose="05000000000000000000" pitchFamily="2" charset="2"/>
              <a:buChar char="Ø"/>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4E9D2D"/>
              </a:buClr>
              <a:buSzPct val="80000"/>
              <a:buFont typeface="Wingdings" panose="05000000000000000000" pitchFamily="2" charset="2"/>
              <a:buChar char="Ø"/>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b="1" dirty="0">
                <a:solidFill>
                  <a:srgbClr val="417CD8"/>
                </a:solidFill>
                <a:latin typeface="+mj-lt"/>
                <a:ea typeface="+mj-ea"/>
                <a:cs typeface="+mj-cs"/>
              </a:rPr>
              <a:t>Drivers of good </a:t>
            </a:r>
            <a:r>
              <a:rPr lang="en-US" sz="2000" b="1" dirty="0">
                <a:solidFill>
                  <a:srgbClr val="417CD8"/>
                </a:solidFill>
              </a:rPr>
              <a:t>performance:</a:t>
            </a:r>
          </a:p>
          <a:p>
            <a:pPr>
              <a:buClr>
                <a:schemeClr val="accent2"/>
              </a:buClr>
              <a:buFont typeface="Arial" panose="020B0604020202020204" pitchFamily="34" charset="0"/>
              <a:buChar char="•"/>
            </a:pPr>
            <a:r>
              <a:rPr lang="en-US" sz="2000" dirty="0">
                <a:solidFill>
                  <a:srgbClr val="417CD8"/>
                </a:solidFill>
                <a:latin typeface="+mj-lt"/>
                <a:ea typeface="+mj-ea"/>
                <a:cs typeface="+mj-cs"/>
              </a:rPr>
              <a:t>Quality of design</a:t>
            </a:r>
          </a:p>
          <a:p>
            <a:pPr>
              <a:buClr>
                <a:schemeClr val="accent2"/>
              </a:buClr>
              <a:buFont typeface="Arial" panose="020B0604020202020204" pitchFamily="34" charset="0"/>
              <a:buChar char="•"/>
            </a:pPr>
            <a:r>
              <a:rPr lang="en-US" sz="2000" dirty="0">
                <a:solidFill>
                  <a:srgbClr val="417CD8"/>
                </a:solidFill>
                <a:latin typeface="+mj-lt"/>
                <a:ea typeface="+mj-ea"/>
                <a:cs typeface="+mj-cs"/>
              </a:rPr>
              <a:t>Quality of </a:t>
            </a:r>
            <a:r>
              <a:rPr lang="en-US" sz="2000" dirty="0">
                <a:solidFill>
                  <a:srgbClr val="417CD8"/>
                </a:solidFill>
              </a:rPr>
              <a:t>implementation and </a:t>
            </a:r>
            <a:r>
              <a:rPr lang="en-US" sz="2000" dirty="0">
                <a:solidFill>
                  <a:srgbClr val="417CD8"/>
                </a:solidFill>
                <a:latin typeface="+mj-lt"/>
                <a:ea typeface="+mj-ea"/>
                <a:cs typeface="+mj-cs"/>
              </a:rPr>
              <a:t>execution</a:t>
            </a:r>
          </a:p>
          <a:p>
            <a:pPr>
              <a:buClr>
                <a:schemeClr val="accent2"/>
              </a:buClr>
              <a:buFont typeface="Arial" panose="020B0604020202020204" pitchFamily="34" charset="0"/>
              <a:buChar char="•"/>
            </a:pPr>
            <a:r>
              <a:rPr lang="en-US" sz="2000" dirty="0">
                <a:solidFill>
                  <a:srgbClr val="417CD8"/>
                </a:solidFill>
                <a:latin typeface="+mj-lt"/>
                <a:ea typeface="+mj-ea"/>
                <a:cs typeface="+mj-cs"/>
              </a:rPr>
              <a:t>Materialization of co-financing</a:t>
            </a:r>
          </a:p>
        </p:txBody>
      </p:sp>
      <p:sp>
        <p:nvSpPr>
          <p:cNvPr id="3" name="Speech Bubble: Oval 2">
            <a:extLst>
              <a:ext uri="{FF2B5EF4-FFF2-40B4-BE49-F238E27FC236}">
                <a16:creationId xmlns:a16="http://schemas.microsoft.com/office/drawing/2014/main" id="{A991D475-2935-4C8D-BA36-974EFF9CA22C}"/>
              </a:ext>
            </a:extLst>
          </p:cNvPr>
          <p:cNvSpPr/>
          <p:nvPr/>
        </p:nvSpPr>
        <p:spPr>
          <a:xfrm>
            <a:off x="5787861" y="1778000"/>
            <a:ext cx="4422939" cy="3784600"/>
          </a:xfrm>
          <a:prstGeom prst="wedgeEllipseCallout">
            <a:avLst>
              <a:gd name="adj1" fmla="val -60742"/>
              <a:gd name="adj2" fmla="val 19393"/>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206AA94-8507-4F7F-8887-53345F61226F}"/>
              </a:ext>
            </a:extLst>
          </p:cNvPr>
          <p:cNvSpPr txBox="1"/>
          <p:nvPr/>
        </p:nvSpPr>
        <p:spPr>
          <a:xfrm>
            <a:off x="5944459" y="2151727"/>
            <a:ext cx="4303480" cy="2554545"/>
          </a:xfrm>
          <a:prstGeom prst="rect">
            <a:avLst/>
          </a:prstGeom>
          <a:noFill/>
        </p:spPr>
        <p:txBody>
          <a:bodyPr wrap="square" rtlCol="0">
            <a:spAutoFit/>
          </a:bodyPr>
          <a:lstStyle/>
          <a:p>
            <a:pPr algn="ctr"/>
            <a:r>
              <a:rPr lang="en-US" sz="2000" b="1" dirty="0">
                <a:solidFill>
                  <a:schemeClr val="bg1"/>
                </a:solidFill>
              </a:rPr>
              <a:t> Examples:</a:t>
            </a:r>
          </a:p>
          <a:p>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Marine Biodiversity Protection and Management (Samoa)</a:t>
            </a:r>
          </a:p>
          <a:p>
            <a:pPr marL="342900" indent="-342900">
              <a:buFont typeface="Arial" panose="020B0604020202020204" pitchFamily="34" charset="0"/>
              <a:buChar char="•"/>
            </a:pPr>
            <a:endParaRPr lang="en-US" sz="2000" b="1" dirty="0">
              <a:solidFill>
                <a:schemeClr val="bg1"/>
              </a:solidFill>
            </a:endParaRPr>
          </a:p>
          <a:p>
            <a:pPr marL="342900" indent="-342900">
              <a:buFont typeface="Arial" panose="020B0604020202020204" pitchFamily="34" charset="0"/>
              <a:buChar char="•"/>
            </a:pPr>
            <a:r>
              <a:rPr lang="en-US" sz="2000" b="1" dirty="0">
                <a:solidFill>
                  <a:schemeClr val="bg1"/>
                </a:solidFill>
              </a:rPr>
              <a:t>Palawan New and Renewable Energy and Livelihood Support Project (Philippines)</a:t>
            </a:r>
          </a:p>
        </p:txBody>
      </p:sp>
    </p:spTree>
    <p:extLst>
      <p:ext uri="{BB962C8B-B14F-4D97-AF65-F5344CB8AC3E}">
        <p14:creationId xmlns:p14="http://schemas.microsoft.com/office/powerpoint/2010/main" val="131221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0AADE-B012-422F-8910-005740BB9C6C}"/>
              </a:ext>
            </a:extLst>
          </p:cNvPr>
          <p:cNvSpPr>
            <a:spLocks noGrp="1"/>
          </p:cNvSpPr>
          <p:nvPr>
            <p:ph type="title"/>
          </p:nvPr>
        </p:nvSpPr>
        <p:spPr>
          <a:xfrm>
            <a:off x="676656" y="294293"/>
            <a:ext cx="7019544" cy="1320800"/>
          </a:xfrm>
        </p:spPr>
        <p:txBody>
          <a:bodyPr/>
          <a:lstStyle/>
          <a:p>
            <a:r>
              <a:rPr lang="en-US" dirty="0"/>
              <a:t>Progress Toward Impact and Transformational Change</a:t>
            </a:r>
            <a:endParaRPr lang="es-ES" dirty="0"/>
          </a:p>
        </p:txBody>
      </p:sp>
      <p:sp>
        <p:nvSpPr>
          <p:cNvPr id="4" name="Content Placeholder 3">
            <a:extLst>
              <a:ext uri="{FF2B5EF4-FFF2-40B4-BE49-F238E27FC236}">
                <a16:creationId xmlns:a16="http://schemas.microsoft.com/office/drawing/2014/main" id="{4FF26442-C2B3-4FF4-84D9-DA91A9E182C3}"/>
              </a:ext>
            </a:extLst>
          </p:cNvPr>
          <p:cNvSpPr>
            <a:spLocks noGrp="1"/>
          </p:cNvSpPr>
          <p:nvPr>
            <p:ph sz="half" idx="2"/>
          </p:nvPr>
        </p:nvSpPr>
        <p:spPr>
          <a:xfrm>
            <a:off x="3990626" y="1929240"/>
            <a:ext cx="7019544" cy="3556762"/>
          </a:xfrm>
          <a:solidFill>
            <a:schemeClr val="accent1">
              <a:lumMod val="20000"/>
              <a:lumOff val="80000"/>
            </a:schemeClr>
          </a:solidFill>
          <a:ln>
            <a:solidFill>
              <a:schemeClr val="accent1">
                <a:lumMod val="20000"/>
                <a:lumOff val="80000"/>
              </a:schemeClr>
            </a:solidFill>
          </a:ln>
        </p:spPr>
        <p:txBody>
          <a:bodyPr>
            <a:normAutofit/>
          </a:bodyPr>
          <a:lstStyle/>
          <a:p>
            <a:pPr marL="0" indent="0">
              <a:buNone/>
            </a:pPr>
            <a:r>
              <a:rPr lang="en-US" sz="2400" b="1" dirty="0">
                <a:solidFill>
                  <a:srgbClr val="417CD8"/>
                </a:solidFill>
                <a:latin typeface="+mj-lt"/>
                <a:ea typeface="+mj-ea"/>
                <a:cs typeface="+mj-cs"/>
              </a:rPr>
              <a:t>Success factors for transformational change:</a:t>
            </a:r>
          </a:p>
          <a:p>
            <a:pPr>
              <a:buClr>
                <a:srgbClr val="0070C0"/>
              </a:buClr>
              <a:buFont typeface="Arial" panose="020B0604020202020204" pitchFamily="34" charset="0"/>
              <a:buChar char="•"/>
            </a:pPr>
            <a:r>
              <a:rPr lang="en-US" sz="2400" dirty="0">
                <a:solidFill>
                  <a:srgbClr val="417CD8"/>
                </a:solidFill>
                <a:latin typeface="+mj-lt"/>
                <a:ea typeface="+mj-ea"/>
                <a:cs typeface="+mj-cs"/>
              </a:rPr>
              <a:t>Clear ambition in design</a:t>
            </a:r>
          </a:p>
          <a:p>
            <a:pPr>
              <a:buClr>
                <a:srgbClr val="0070C0"/>
              </a:buClr>
              <a:buFont typeface="Arial" panose="020B0604020202020204" pitchFamily="34" charset="0"/>
              <a:buChar char="•"/>
            </a:pPr>
            <a:r>
              <a:rPr lang="en-US" sz="2400" dirty="0">
                <a:solidFill>
                  <a:srgbClr val="417CD8"/>
                </a:solidFill>
                <a:latin typeface="+mj-lt"/>
                <a:ea typeface="+mj-ea"/>
                <a:cs typeface="+mj-cs"/>
              </a:rPr>
              <a:t>Addressing market and system reforms through policies</a:t>
            </a:r>
          </a:p>
          <a:p>
            <a:pPr>
              <a:buClr>
                <a:srgbClr val="0070C0"/>
              </a:buClr>
              <a:buFont typeface="Arial" panose="020B0604020202020204" pitchFamily="34" charset="0"/>
              <a:buChar char="•"/>
            </a:pPr>
            <a:r>
              <a:rPr lang="en-US" sz="2400" dirty="0">
                <a:solidFill>
                  <a:srgbClr val="417CD8"/>
                </a:solidFill>
                <a:latin typeface="+mj-lt"/>
                <a:ea typeface="+mj-ea"/>
                <a:cs typeface="+mj-cs"/>
              </a:rPr>
              <a:t>Mechanisms for financial sustainability</a:t>
            </a:r>
          </a:p>
          <a:p>
            <a:pPr>
              <a:buClr>
                <a:srgbClr val="0070C0"/>
              </a:buClr>
              <a:buFont typeface="Arial" panose="020B0604020202020204" pitchFamily="34" charset="0"/>
              <a:buChar char="•"/>
            </a:pPr>
            <a:r>
              <a:rPr lang="en-US" sz="2400" dirty="0">
                <a:solidFill>
                  <a:srgbClr val="417CD8"/>
                </a:solidFill>
                <a:latin typeface="+mj-lt"/>
                <a:ea typeface="+mj-ea"/>
                <a:cs typeface="+mj-cs"/>
              </a:rPr>
              <a:t>Quality of implementation and execution </a:t>
            </a:r>
          </a:p>
          <a:p>
            <a:pPr marL="0" indent="0">
              <a:buClr>
                <a:schemeClr val="bg1"/>
              </a:buClr>
              <a:buNone/>
            </a:pPr>
            <a:r>
              <a:rPr lang="en-US" sz="2400" dirty="0">
                <a:solidFill>
                  <a:srgbClr val="417CD8"/>
                </a:solidFill>
                <a:latin typeface="+mj-lt"/>
                <a:ea typeface="+mj-ea"/>
                <a:cs typeface="+mj-cs"/>
                <a:sym typeface="Wingdings" panose="05000000000000000000" pitchFamily="2" charset="2"/>
              </a:rPr>
              <a:t> </a:t>
            </a:r>
            <a:r>
              <a:rPr lang="en-US" sz="2400" dirty="0">
                <a:solidFill>
                  <a:srgbClr val="417CD8"/>
                </a:solidFill>
                <a:latin typeface="+mj-lt"/>
                <a:ea typeface="+mj-ea"/>
                <a:cs typeface="+mj-cs"/>
              </a:rPr>
              <a:t>May be achieved by projects of different size </a:t>
            </a:r>
          </a:p>
        </p:txBody>
      </p:sp>
      <p:graphicFrame>
        <p:nvGraphicFramePr>
          <p:cNvPr id="9" name="Chart 8">
            <a:extLst>
              <a:ext uri="{FF2B5EF4-FFF2-40B4-BE49-F238E27FC236}">
                <a16:creationId xmlns:a16="http://schemas.microsoft.com/office/drawing/2014/main" id="{7285789A-838A-45DF-AFE7-284CA01C8434}"/>
              </a:ext>
            </a:extLst>
          </p:cNvPr>
          <p:cNvGraphicFramePr/>
          <p:nvPr>
            <p:extLst/>
          </p:nvPr>
        </p:nvGraphicFramePr>
        <p:xfrm>
          <a:off x="2001738" y="1783810"/>
          <a:ext cx="1611956" cy="143458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a16="http://schemas.microsoft.com/office/drawing/2014/main" id="{4E5E6662-8258-45C9-B150-2C30D1B15C2A}"/>
              </a:ext>
            </a:extLst>
          </p:cNvPr>
          <p:cNvGrpSpPr/>
          <p:nvPr/>
        </p:nvGrpSpPr>
        <p:grpSpPr>
          <a:xfrm>
            <a:off x="389782" y="1656179"/>
            <a:ext cx="3496418" cy="2153821"/>
            <a:chOff x="5615833" y="1842012"/>
            <a:chExt cx="3496418" cy="2153821"/>
          </a:xfrm>
        </p:grpSpPr>
        <p:grpSp>
          <p:nvGrpSpPr>
            <p:cNvPr id="6" name="Group 5">
              <a:extLst>
                <a:ext uri="{FF2B5EF4-FFF2-40B4-BE49-F238E27FC236}">
                  <a16:creationId xmlns:a16="http://schemas.microsoft.com/office/drawing/2014/main" id="{2387DCB3-2F84-4E4A-A089-874C7A873C5E}"/>
                </a:ext>
              </a:extLst>
            </p:cNvPr>
            <p:cNvGrpSpPr/>
            <p:nvPr/>
          </p:nvGrpSpPr>
          <p:grpSpPr>
            <a:xfrm>
              <a:off x="5615833" y="1842012"/>
              <a:ext cx="3496418" cy="2153821"/>
              <a:chOff x="5643512" y="1842012"/>
              <a:chExt cx="3496418" cy="2153821"/>
            </a:xfrm>
          </p:grpSpPr>
          <p:sp>
            <p:nvSpPr>
              <p:cNvPr id="11" name="TextBox 10">
                <a:extLst>
                  <a:ext uri="{FF2B5EF4-FFF2-40B4-BE49-F238E27FC236}">
                    <a16:creationId xmlns:a16="http://schemas.microsoft.com/office/drawing/2014/main" id="{FD0B56FE-2B1D-47A2-B157-0515A86926C2}"/>
                  </a:ext>
                </a:extLst>
              </p:cNvPr>
              <p:cNvSpPr txBox="1"/>
              <p:nvPr/>
            </p:nvSpPr>
            <p:spPr>
              <a:xfrm>
                <a:off x="5795382" y="3287947"/>
                <a:ext cx="3344548" cy="707886"/>
              </a:xfrm>
              <a:prstGeom prst="rect">
                <a:avLst/>
              </a:prstGeom>
              <a:noFill/>
            </p:spPr>
            <p:txBody>
              <a:bodyPr wrap="square" rtlCol="0">
                <a:spAutoFit/>
              </a:bodyPr>
              <a:lstStyle/>
              <a:p>
                <a:r>
                  <a:rPr lang="en-CA" sz="2000" dirty="0">
                    <a:ea typeface="Avenir Book" charset="0"/>
                    <a:cs typeface="Avenir Book" charset="0"/>
                  </a:rPr>
                  <a:t>achieved </a:t>
                </a:r>
                <a:r>
                  <a:rPr lang="en-CA" sz="2000" b="1" dirty="0">
                    <a:ea typeface="Avenir Book" charset="0"/>
                    <a:cs typeface="Avenir Book" charset="0"/>
                  </a:rPr>
                  <a:t>environmental stress reduction (n=26) </a:t>
                </a:r>
                <a:endParaRPr lang="es-ES" sz="2000" b="1" dirty="0">
                  <a:latin typeface="+mj-lt"/>
                  <a:ea typeface="Avenir Book" charset="0"/>
                  <a:cs typeface="Avenir Book" charset="0"/>
                </a:endParaRPr>
              </a:p>
            </p:txBody>
          </p:sp>
          <p:graphicFrame>
            <p:nvGraphicFramePr>
              <p:cNvPr id="12" name="Chart 11">
                <a:extLst>
                  <a:ext uri="{FF2B5EF4-FFF2-40B4-BE49-F238E27FC236}">
                    <a16:creationId xmlns:a16="http://schemas.microsoft.com/office/drawing/2014/main" id="{1F776F86-1921-48F0-9CA3-AC31CB1DD7DD}"/>
                  </a:ext>
                </a:extLst>
              </p:cNvPr>
              <p:cNvGraphicFramePr/>
              <p:nvPr>
                <p:extLst>
                  <p:ext uri="{D42A27DB-BD31-4B8C-83A1-F6EECF244321}">
                    <p14:modId xmlns:p14="http://schemas.microsoft.com/office/powerpoint/2010/main" val="327181170"/>
                  </p:ext>
                </p:extLst>
              </p:nvPr>
            </p:nvGraphicFramePr>
            <p:xfrm>
              <a:off x="5643512" y="1842012"/>
              <a:ext cx="1611956" cy="1434588"/>
            </p:xfrm>
            <a:graphic>
              <a:graphicData uri="http://schemas.openxmlformats.org/drawingml/2006/chart">
                <c:chart xmlns:c="http://schemas.openxmlformats.org/drawingml/2006/chart" xmlns:r="http://schemas.openxmlformats.org/officeDocument/2006/relationships" r:id="rId4"/>
              </a:graphicData>
            </a:graphic>
          </p:graphicFrame>
        </p:grpSp>
        <p:sp>
          <p:nvSpPr>
            <p:cNvPr id="14" name="TextBox 13">
              <a:extLst>
                <a:ext uri="{FF2B5EF4-FFF2-40B4-BE49-F238E27FC236}">
                  <a16:creationId xmlns:a16="http://schemas.microsoft.com/office/drawing/2014/main" id="{192A2E64-7906-47B8-8B25-5D31DFC55B53}"/>
                </a:ext>
              </a:extLst>
            </p:cNvPr>
            <p:cNvSpPr txBox="1"/>
            <p:nvPr/>
          </p:nvSpPr>
          <p:spPr>
            <a:xfrm>
              <a:off x="7063176" y="2018537"/>
              <a:ext cx="2045644" cy="1015663"/>
            </a:xfrm>
            <a:prstGeom prst="rect">
              <a:avLst/>
            </a:prstGeom>
            <a:noFill/>
          </p:spPr>
          <p:txBody>
            <a:bodyPr wrap="square" rtlCol="0">
              <a:spAutoFit/>
            </a:bodyPr>
            <a:lstStyle/>
            <a:p>
              <a:r>
                <a:rPr lang="es-ES" sz="6000" b="1" dirty="0">
                  <a:solidFill>
                    <a:srgbClr val="C2D12F"/>
                  </a:solidFill>
                  <a:latin typeface="Avenir Heavy" charset="0"/>
                  <a:ea typeface="Avenir Heavy" charset="0"/>
                  <a:cs typeface="Avenir Heavy" charset="0"/>
                </a:rPr>
                <a:t>77 %</a:t>
              </a:r>
            </a:p>
          </p:txBody>
        </p:sp>
      </p:grpSp>
      <p:grpSp>
        <p:nvGrpSpPr>
          <p:cNvPr id="5" name="Group 4">
            <a:extLst>
              <a:ext uri="{FF2B5EF4-FFF2-40B4-BE49-F238E27FC236}">
                <a16:creationId xmlns:a16="http://schemas.microsoft.com/office/drawing/2014/main" id="{EF776C66-4895-439B-871E-281496A24F8F}"/>
              </a:ext>
            </a:extLst>
          </p:cNvPr>
          <p:cNvGrpSpPr/>
          <p:nvPr/>
        </p:nvGrpSpPr>
        <p:grpSpPr>
          <a:xfrm>
            <a:off x="234165" y="3886200"/>
            <a:ext cx="3959521" cy="2118707"/>
            <a:chOff x="1371600" y="1809074"/>
            <a:chExt cx="3959521" cy="2118707"/>
          </a:xfrm>
        </p:grpSpPr>
        <p:sp>
          <p:nvSpPr>
            <p:cNvPr id="10" name="TextBox 9">
              <a:extLst>
                <a:ext uri="{FF2B5EF4-FFF2-40B4-BE49-F238E27FC236}">
                  <a16:creationId xmlns:a16="http://schemas.microsoft.com/office/drawing/2014/main" id="{E969FC54-D6C9-411B-8B50-96F5EA6AC6F5}"/>
                </a:ext>
              </a:extLst>
            </p:cNvPr>
            <p:cNvSpPr txBox="1"/>
            <p:nvPr/>
          </p:nvSpPr>
          <p:spPr>
            <a:xfrm>
              <a:off x="1662758" y="3219895"/>
              <a:ext cx="3581400" cy="707886"/>
            </a:xfrm>
            <a:prstGeom prst="rect">
              <a:avLst/>
            </a:prstGeom>
            <a:noFill/>
          </p:spPr>
          <p:txBody>
            <a:bodyPr wrap="square" rtlCol="0">
              <a:spAutoFit/>
            </a:bodyPr>
            <a:lstStyle/>
            <a:p>
              <a:r>
                <a:rPr lang="en-CA" sz="2000" dirty="0">
                  <a:ea typeface="Avenir Book" charset="0"/>
                  <a:cs typeface="Avenir Book" charset="0"/>
                </a:rPr>
                <a:t>achieved </a:t>
              </a:r>
              <a:r>
                <a:rPr lang="en-CA" sz="2000" b="1" dirty="0">
                  <a:ea typeface="Avenir Book" charset="0"/>
                  <a:cs typeface="Avenir Book" charset="0"/>
                </a:rPr>
                <a:t>broader adoption (n=26)</a:t>
              </a:r>
              <a:endParaRPr lang="es-ES" sz="2000" b="1" dirty="0">
                <a:latin typeface="+mj-lt"/>
                <a:ea typeface="Avenir Book" charset="0"/>
                <a:cs typeface="Avenir Book" charset="0"/>
              </a:endParaRPr>
            </a:p>
          </p:txBody>
        </p:sp>
        <p:sp>
          <p:nvSpPr>
            <p:cNvPr id="13" name="TextBox 12">
              <a:extLst>
                <a:ext uri="{FF2B5EF4-FFF2-40B4-BE49-F238E27FC236}">
                  <a16:creationId xmlns:a16="http://schemas.microsoft.com/office/drawing/2014/main" id="{AFA73677-CBC5-4AB7-B3E4-AF0C1D53C626}"/>
                </a:ext>
              </a:extLst>
            </p:cNvPr>
            <p:cNvSpPr txBox="1"/>
            <p:nvPr/>
          </p:nvSpPr>
          <p:spPr>
            <a:xfrm>
              <a:off x="2804344" y="1987973"/>
              <a:ext cx="2526777" cy="1015663"/>
            </a:xfrm>
            <a:prstGeom prst="rect">
              <a:avLst/>
            </a:prstGeom>
            <a:noFill/>
          </p:spPr>
          <p:txBody>
            <a:bodyPr wrap="square" rtlCol="0">
              <a:spAutoFit/>
            </a:bodyPr>
            <a:lstStyle/>
            <a:p>
              <a:r>
                <a:rPr lang="es-ES" sz="6000" b="1" dirty="0">
                  <a:solidFill>
                    <a:srgbClr val="C2D12F"/>
                  </a:solidFill>
                  <a:latin typeface="Avenir Heavy" charset="0"/>
                  <a:ea typeface="Avenir Heavy" charset="0"/>
                  <a:cs typeface="Avenir Heavy" charset="0"/>
                </a:rPr>
                <a:t>62 %</a:t>
              </a:r>
            </a:p>
          </p:txBody>
        </p:sp>
        <p:graphicFrame>
          <p:nvGraphicFramePr>
            <p:cNvPr id="15" name="Chart 14">
              <a:extLst>
                <a:ext uri="{FF2B5EF4-FFF2-40B4-BE49-F238E27FC236}">
                  <a16:creationId xmlns:a16="http://schemas.microsoft.com/office/drawing/2014/main" id="{0E97B6D8-B860-4245-B939-A9E173A76F18}"/>
                </a:ext>
              </a:extLst>
            </p:cNvPr>
            <p:cNvGraphicFramePr/>
            <p:nvPr>
              <p:extLst>
                <p:ext uri="{D42A27DB-BD31-4B8C-83A1-F6EECF244321}">
                  <p14:modId xmlns:p14="http://schemas.microsoft.com/office/powerpoint/2010/main" val="1811456578"/>
                </p:ext>
              </p:extLst>
            </p:nvPr>
          </p:nvGraphicFramePr>
          <p:xfrm>
            <a:off x="1371600" y="1809074"/>
            <a:ext cx="1611956" cy="1434588"/>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416560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0A30-7264-439A-A400-5ACB4B472F47}"/>
              </a:ext>
            </a:extLst>
          </p:cNvPr>
          <p:cNvSpPr>
            <a:spLocks noGrp="1"/>
          </p:cNvSpPr>
          <p:nvPr>
            <p:ph type="title"/>
          </p:nvPr>
        </p:nvSpPr>
        <p:spPr>
          <a:xfrm>
            <a:off x="677334" y="609600"/>
            <a:ext cx="9000066" cy="1320800"/>
          </a:xfrm>
        </p:spPr>
        <p:txBody>
          <a:bodyPr>
            <a:normAutofit/>
          </a:bodyPr>
          <a:lstStyle/>
          <a:p>
            <a:r>
              <a:rPr lang="en-US" dirty="0"/>
              <a:t>Sustainability at Project Completion</a:t>
            </a:r>
            <a:br>
              <a:rPr lang="en-US" dirty="0"/>
            </a:br>
            <a:r>
              <a:rPr lang="en-US" sz="2700" dirty="0"/>
              <a:t>(66 national projects in the GEF IEO dataset)</a:t>
            </a:r>
            <a:endParaRPr lang="es-ES" sz="2700" dirty="0"/>
          </a:p>
        </p:txBody>
      </p:sp>
      <p:sp>
        <p:nvSpPr>
          <p:cNvPr id="3" name="Content Placeholder 2">
            <a:extLst>
              <a:ext uri="{FF2B5EF4-FFF2-40B4-BE49-F238E27FC236}">
                <a16:creationId xmlns:a16="http://schemas.microsoft.com/office/drawing/2014/main" id="{1F32089D-11E5-4C69-9B60-923BDAF5FF08}"/>
              </a:ext>
            </a:extLst>
          </p:cNvPr>
          <p:cNvSpPr>
            <a:spLocks noGrp="1"/>
          </p:cNvSpPr>
          <p:nvPr>
            <p:ph idx="1"/>
          </p:nvPr>
        </p:nvSpPr>
        <p:spPr>
          <a:xfrm>
            <a:off x="3229870" y="4348587"/>
            <a:ext cx="6248400" cy="650826"/>
          </a:xfrm>
        </p:spPr>
        <p:txBody>
          <a:bodyPr>
            <a:normAutofit/>
          </a:bodyPr>
          <a:lstStyle/>
          <a:p>
            <a:pPr marL="0" indent="0">
              <a:buNone/>
            </a:pPr>
            <a:r>
              <a:rPr lang="en-CA" sz="2000" dirty="0">
                <a:ea typeface="Avenir Book" charset="0"/>
                <a:cs typeface="Avenir Book" charset="0"/>
              </a:rPr>
              <a:t>have outcomes that are </a:t>
            </a:r>
            <a:r>
              <a:rPr lang="en-CA" sz="2000" b="1" dirty="0">
                <a:ea typeface="Avenir Book" charset="0"/>
                <a:cs typeface="Avenir Book" charset="0"/>
              </a:rPr>
              <a:t>likely to be sustained</a:t>
            </a:r>
            <a:endParaRPr lang="en-US" sz="2000" b="1" dirty="0"/>
          </a:p>
        </p:txBody>
      </p:sp>
      <p:sp>
        <p:nvSpPr>
          <p:cNvPr id="4" name="TextBox 3">
            <a:extLst>
              <a:ext uri="{FF2B5EF4-FFF2-40B4-BE49-F238E27FC236}">
                <a16:creationId xmlns:a16="http://schemas.microsoft.com/office/drawing/2014/main" id="{0ECB18B4-F5F9-4E4A-978E-763B96C68292}"/>
              </a:ext>
            </a:extLst>
          </p:cNvPr>
          <p:cNvSpPr txBox="1"/>
          <p:nvPr/>
        </p:nvSpPr>
        <p:spPr>
          <a:xfrm>
            <a:off x="2957372" y="2520390"/>
            <a:ext cx="2577378" cy="1323440"/>
          </a:xfrm>
          <a:prstGeom prst="rect">
            <a:avLst/>
          </a:prstGeom>
          <a:noFill/>
        </p:spPr>
        <p:txBody>
          <a:bodyPr wrap="square" rtlCol="0">
            <a:spAutoFit/>
          </a:bodyPr>
          <a:lstStyle/>
          <a:p>
            <a:r>
              <a:rPr lang="es-ES" sz="8000" b="1" dirty="0">
                <a:solidFill>
                  <a:srgbClr val="C2D12F"/>
                </a:solidFill>
                <a:latin typeface="Avenir Heavy" charset="0"/>
                <a:ea typeface="Avenir Heavy" charset="0"/>
                <a:cs typeface="Avenir Heavy" charset="0"/>
              </a:rPr>
              <a:t>56 %</a:t>
            </a:r>
          </a:p>
        </p:txBody>
      </p:sp>
      <p:graphicFrame>
        <p:nvGraphicFramePr>
          <p:cNvPr id="5" name="Chart 4">
            <a:extLst>
              <a:ext uri="{FF2B5EF4-FFF2-40B4-BE49-F238E27FC236}">
                <a16:creationId xmlns:a16="http://schemas.microsoft.com/office/drawing/2014/main" id="{899439F9-B77B-4339-B93D-F95BB9B1C2A1}"/>
              </a:ext>
            </a:extLst>
          </p:cNvPr>
          <p:cNvGraphicFramePr/>
          <p:nvPr>
            <p:extLst>
              <p:ext uri="{D42A27DB-BD31-4B8C-83A1-F6EECF244321}">
                <p14:modId xmlns:p14="http://schemas.microsoft.com/office/powerpoint/2010/main" val="3574785168"/>
              </p:ext>
            </p:extLst>
          </p:nvPr>
        </p:nvGraphicFramePr>
        <p:xfrm>
          <a:off x="959357" y="1855818"/>
          <a:ext cx="1978965" cy="27193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1152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A6E1-D2D3-4468-8681-79883469FBB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0131086-1C5A-462E-BFB5-D88FBFE10EFB}"/>
              </a:ext>
            </a:extLst>
          </p:cNvPr>
          <p:cNvSpPr>
            <a:spLocks noGrp="1"/>
          </p:cNvSpPr>
          <p:nvPr>
            <p:ph idx="1"/>
          </p:nvPr>
        </p:nvSpPr>
        <p:spPr>
          <a:xfrm>
            <a:off x="677334" y="2057400"/>
            <a:ext cx="8596668" cy="3880773"/>
          </a:xfrm>
        </p:spPr>
        <p:txBody>
          <a:bodyPr>
            <a:normAutofit/>
          </a:bodyPr>
          <a:lstStyle/>
          <a:p>
            <a:pPr marL="0" indent="0">
              <a:buNone/>
            </a:pPr>
            <a:r>
              <a:rPr lang="en-CA" sz="2800" b="1" dirty="0">
                <a:ea typeface="Avenir Book" charset="0"/>
                <a:cs typeface="Avenir Book" charset="0"/>
              </a:rPr>
              <a:t>Based on your experience, discuss</a:t>
            </a:r>
          </a:p>
          <a:p>
            <a:pPr marL="0" indent="0">
              <a:buNone/>
            </a:pPr>
            <a:endParaRPr lang="en-CA" sz="2800" b="1" dirty="0">
              <a:ea typeface="Avenir Book" charset="0"/>
              <a:cs typeface="Avenir Book" charset="0"/>
            </a:endParaRPr>
          </a:p>
          <a:p>
            <a:r>
              <a:rPr lang="en-CA" sz="2800" b="1" dirty="0">
                <a:ea typeface="Avenir Book" charset="0"/>
                <a:cs typeface="Avenir Book" charset="0"/>
              </a:rPr>
              <a:t>What are the factors that affect sustainability of project outcomes?</a:t>
            </a:r>
          </a:p>
          <a:p>
            <a:pPr marL="0" indent="0">
              <a:buNone/>
            </a:pPr>
            <a:endParaRPr lang="en-CA" sz="2000" b="1" dirty="0">
              <a:ea typeface="Avenir Book" charset="0"/>
              <a:cs typeface="Avenir Book" charset="0"/>
            </a:endParaRPr>
          </a:p>
          <a:p>
            <a:pPr marL="0" indent="0">
              <a:buNone/>
            </a:pPr>
            <a:endParaRPr lang="en-CA" sz="2000" b="1" dirty="0">
              <a:ea typeface="Avenir Book" charset="0"/>
              <a:cs typeface="Avenir Book" charset="0"/>
            </a:endParaRPr>
          </a:p>
          <a:p>
            <a:endParaRPr lang="en-US" sz="2000" dirty="0"/>
          </a:p>
        </p:txBody>
      </p:sp>
    </p:spTree>
    <p:extLst>
      <p:ext uri="{BB962C8B-B14F-4D97-AF65-F5344CB8AC3E}">
        <p14:creationId xmlns:p14="http://schemas.microsoft.com/office/powerpoint/2010/main" val="12883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C29BC7-A8DE-4BF6-A34C-94BE1FC948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497"/>
            <a:ext cx="12192002" cy="6890497"/>
          </a:xfrm>
          <a:prstGeom prst="rect">
            <a:avLst/>
          </a:prstGeom>
        </p:spPr>
      </p:pic>
      <p:pic>
        <p:nvPicPr>
          <p:cNvPr id="3" name="Picture 2">
            <a:extLst>
              <a:ext uri="{FF2B5EF4-FFF2-40B4-BE49-F238E27FC236}">
                <a16:creationId xmlns:a16="http://schemas.microsoft.com/office/drawing/2014/main" id="{3D003F51-37ED-45CD-8309-76F18C5ED2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932" y="365964"/>
            <a:ext cx="2512404" cy="1041544"/>
          </a:xfrm>
          <a:prstGeom prst="rect">
            <a:avLst/>
          </a:prstGeom>
        </p:spPr>
      </p:pic>
      <p:sp>
        <p:nvSpPr>
          <p:cNvPr id="4" name="Rectangle 3">
            <a:extLst>
              <a:ext uri="{FF2B5EF4-FFF2-40B4-BE49-F238E27FC236}">
                <a16:creationId xmlns:a16="http://schemas.microsoft.com/office/drawing/2014/main" id="{1BB754EB-7B1D-4E64-A3D5-4B915D7473AB}"/>
              </a:ext>
            </a:extLst>
          </p:cNvPr>
          <p:cNvSpPr/>
          <p:nvPr/>
        </p:nvSpPr>
        <p:spPr>
          <a:xfrm>
            <a:off x="914400" y="1377691"/>
            <a:ext cx="8855566" cy="646331"/>
          </a:xfrm>
          <a:prstGeom prst="rect">
            <a:avLst/>
          </a:prstGeom>
        </p:spPr>
        <p:txBody>
          <a:bodyPr wrap="none">
            <a:spAutoFit/>
          </a:bodyPr>
          <a:lstStyle/>
          <a:p>
            <a:pPr lvl="0">
              <a:spcAft>
                <a:spcPts val="600"/>
              </a:spcAft>
              <a:defRPr/>
            </a:pPr>
            <a:r>
              <a:rPr lang="fr-CA" sz="3600" b="1" spc="300" dirty="0">
                <a:solidFill>
                  <a:srgbClr val="C2D12F"/>
                </a:solidFill>
                <a:latin typeface="+mj-lt"/>
              </a:rPr>
              <a:t>EVALUATIONS ON THE IEO WEBSITE</a:t>
            </a:r>
            <a:endParaRPr lang="fr-CA" sz="3600" dirty="0">
              <a:solidFill>
                <a:srgbClr val="C2D12F"/>
              </a:solidFill>
              <a:latin typeface="+mj-lt"/>
            </a:endParaRPr>
          </a:p>
        </p:txBody>
      </p:sp>
    </p:spTree>
    <p:extLst>
      <p:ext uri="{BB962C8B-B14F-4D97-AF65-F5344CB8AC3E}">
        <p14:creationId xmlns:p14="http://schemas.microsoft.com/office/powerpoint/2010/main" val="2258009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9EF03A-5692-46D7-94CA-1FB03A358123}"/>
              </a:ext>
            </a:extLst>
          </p:cNvPr>
          <p:cNvSpPr/>
          <p:nvPr/>
        </p:nvSpPr>
        <p:spPr>
          <a:xfrm>
            <a:off x="263594" y="5029200"/>
            <a:ext cx="3787832" cy="369332"/>
          </a:xfrm>
          <a:prstGeom prst="rect">
            <a:avLst/>
          </a:prstGeom>
        </p:spPr>
        <p:txBody>
          <a:bodyPr wrap="none">
            <a:spAutoFit/>
          </a:bodyPr>
          <a:lstStyle/>
          <a:p>
            <a:r>
              <a:rPr lang="en-US" dirty="0">
                <a:hlinkClick r:id="rId3"/>
              </a:rPr>
              <a:t>http://www.gefieo.org/data-maps</a:t>
            </a:r>
            <a:endParaRPr lang="en-US" dirty="0"/>
          </a:p>
        </p:txBody>
      </p:sp>
      <p:sp>
        <p:nvSpPr>
          <p:cNvPr id="7" name="TextBox 6">
            <a:extLst>
              <a:ext uri="{FF2B5EF4-FFF2-40B4-BE49-F238E27FC236}">
                <a16:creationId xmlns:a16="http://schemas.microsoft.com/office/drawing/2014/main" id="{06A2DBAF-FC7F-48A1-AD05-5806BA82571A}"/>
              </a:ext>
            </a:extLst>
          </p:cNvPr>
          <p:cNvSpPr txBox="1"/>
          <p:nvPr/>
        </p:nvSpPr>
        <p:spPr>
          <a:xfrm>
            <a:off x="676656" y="813137"/>
            <a:ext cx="2590800" cy="3416320"/>
          </a:xfrm>
          <a:prstGeom prst="rect">
            <a:avLst/>
          </a:prstGeom>
          <a:noFill/>
        </p:spPr>
        <p:txBody>
          <a:bodyPr wrap="square" rtlCol="0">
            <a:spAutoFit/>
          </a:bodyPr>
          <a:lstStyle/>
          <a:p>
            <a:pPr defTabSz="457200">
              <a:spcBef>
                <a:spcPct val="0"/>
              </a:spcBef>
            </a:pPr>
            <a:r>
              <a:rPr lang="en-US" sz="3600" dirty="0">
                <a:solidFill>
                  <a:srgbClr val="417CD8"/>
                </a:solidFill>
                <a:latin typeface="+mj-lt"/>
                <a:ea typeface="+mj-ea"/>
                <a:cs typeface="+mj-cs"/>
              </a:rPr>
              <a:t>Data by Country</a:t>
            </a:r>
          </a:p>
          <a:p>
            <a:pPr defTabSz="457200">
              <a:spcBef>
                <a:spcPct val="0"/>
              </a:spcBef>
            </a:pPr>
            <a:r>
              <a:rPr lang="en-US" sz="3600" dirty="0">
                <a:solidFill>
                  <a:srgbClr val="417CD8"/>
                </a:solidFill>
                <a:latin typeface="+mj-lt"/>
                <a:ea typeface="+mj-ea"/>
                <a:cs typeface="+mj-cs"/>
              </a:rPr>
              <a:t>and other resources on the IEO website</a:t>
            </a:r>
          </a:p>
        </p:txBody>
      </p:sp>
      <p:pic>
        <p:nvPicPr>
          <p:cNvPr id="10" name="Picture 9">
            <a:hlinkClick r:id="rId3"/>
            <a:extLst>
              <a:ext uri="{FF2B5EF4-FFF2-40B4-BE49-F238E27FC236}">
                <a16:creationId xmlns:a16="http://schemas.microsoft.com/office/drawing/2014/main" id="{5411BD31-E771-4B93-B4A2-4CAE45089D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756" y="418680"/>
            <a:ext cx="5310078" cy="5982120"/>
          </a:xfrm>
          <a:prstGeom prst="rect">
            <a:avLst/>
          </a:prstGeom>
        </p:spPr>
      </p:pic>
    </p:spTree>
    <p:extLst>
      <p:ext uri="{BB962C8B-B14F-4D97-AF65-F5344CB8AC3E}">
        <p14:creationId xmlns:p14="http://schemas.microsoft.com/office/powerpoint/2010/main" val="145566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677334" y="1752601"/>
            <a:ext cx="9228666" cy="4288762"/>
          </a:xfrm>
        </p:spPr>
        <p:txBody>
          <a:bodyPr>
            <a:normAutofit/>
          </a:bodyPr>
          <a:lstStyle/>
          <a:p>
            <a:pPr marL="0" lvl="0" indent="0">
              <a:buClr>
                <a:schemeClr val="accent2"/>
              </a:buClr>
              <a:buNone/>
            </a:pPr>
            <a:r>
              <a:rPr lang="en-US" sz="2000" dirty="0">
                <a:ea typeface="Calibri" panose="020F0502020204030204" pitchFamily="34" charset="0"/>
                <a:cs typeface="Times New Roman" panose="02020603050405020304" pitchFamily="18" charset="0"/>
              </a:rPr>
              <a:t>1. What is Monitoring and Evaluation in the GEF?</a:t>
            </a:r>
          </a:p>
          <a:p>
            <a:pPr marL="0" lvl="0" indent="0">
              <a:buClr>
                <a:schemeClr val="accent2"/>
              </a:buClr>
              <a:buNone/>
            </a:pPr>
            <a:endParaRPr lang="en-CA" sz="2000" dirty="0">
              <a:ea typeface="Calibri" panose="020F0502020204030204" pitchFamily="34" charset="0"/>
              <a:cs typeface="Times New Roman" panose="02020603050405020304" pitchFamily="18" charset="0"/>
            </a:endParaRPr>
          </a:p>
          <a:p>
            <a:pPr marL="0" lvl="0" indent="0">
              <a:buClr>
                <a:schemeClr val="accent2"/>
              </a:buClr>
              <a:buNone/>
            </a:pPr>
            <a:r>
              <a:rPr lang="en-US" sz="2000" dirty="0">
                <a:ea typeface="Calibri" panose="020F0502020204030204" pitchFamily="34" charset="0"/>
                <a:cs typeface="Times New Roman" panose="02020603050405020304" pitchFamily="18" charset="0"/>
              </a:rPr>
              <a:t>2. What does the Independent Evaluation Office (IEO) do?</a:t>
            </a:r>
            <a:endParaRPr lang="en-CA" sz="2000" dirty="0">
              <a:ea typeface="Calibri" panose="020F0502020204030204" pitchFamily="34" charset="0"/>
              <a:cs typeface="Times New Roman" panose="02020603050405020304" pitchFamily="18" charset="0"/>
            </a:endParaRPr>
          </a:p>
          <a:p>
            <a:pPr marL="288925" lvl="1" indent="280988">
              <a:buClr>
                <a:schemeClr val="accent2"/>
              </a:buClr>
              <a:tabLst>
                <a:tab pos="569913" algn="l"/>
              </a:tabLst>
            </a:pPr>
            <a:r>
              <a:rPr lang="en-US" sz="2000" dirty="0">
                <a:ea typeface="Calibri" panose="020F0502020204030204" pitchFamily="34" charset="0"/>
                <a:cs typeface="Times New Roman" panose="02020603050405020304" pitchFamily="18" charset="0"/>
              </a:rPr>
              <a:t>Recent evaluation findings on performance, progress towards impact and transformational change</a:t>
            </a:r>
          </a:p>
          <a:p>
            <a:pPr marL="288925" lvl="1" indent="280988">
              <a:buClr>
                <a:schemeClr val="accent2"/>
              </a:buClr>
              <a:tabLst>
                <a:tab pos="569913" algn="l"/>
              </a:tabLst>
            </a:pPr>
            <a:r>
              <a:rPr lang="en-US" sz="2000" dirty="0">
                <a:ea typeface="Calibri" panose="020F0502020204030204" pitchFamily="34" charset="0"/>
                <a:cs typeface="Times New Roman" panose="02020603050405020304" pitchFamily="18" charset="0"/>
              </a:rPr>
              <a:t>Exercise on sustainability</a:t>
            </a:r>
          </a:p>
          <a:p>
            <a:pPr marL="288925" lvl="1" indent="111125">
              <a:buClr>
                <a:schemeClr val="accent2"/>
              </a:buClr>
              <a:buNone/>
            </a:pPr>
            <a:endParaRPr lang="en-US" sz="2000" dirty="0">
              <a:ea typeface="Calibri" panose="020F0502020204030204" pitchFamily="34" charset="0"/>
              <a:cs typeface="Times New Roman" panose="02020603050405020304" pitchFamily="18" charset="0"/>
            </a:endParaRPr>
          </a:p>
          <a:p>
            <a:pPr marL="0" indent="0">
              <a:buClr>
                <a:schemeClr val="accent2"/>
              </a:buClr>
              <a:buNone/>
            </a:pPr>
            <a:r>
              <a:rPr lang="en-US" sz="2000" dirty="0">
                <a:ea typeface="Calibri" panose="020F0502020204030204" pitchFamily="34" charset="0"/>
                <a:cs typeface="Times New Roman" panose="02020603050405020304" pitchFamily="18" charset="0"/>
              </a:rPr>
              <a:t>3. Where can I find evaluations?</a:t>
            </a:r>
            <a:endParaRPr lang="en-CA" sz="2000"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31457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EBE22-49C7-4709-A237-4265837F9F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
            <a:ext cx="12192000" cy="6857825"/>
          </a:xfrm>
          <a:prstGeom prst="rect">
            <a:avLst/>
          </a:prstGeom>
        </p:spPr>
      </p:pic>
      <p:pic>
        <p:nvPicPr>
          <p:cNvPr id="3" name="Picture 2">
            <a:extLst>
              <a:ext uri="{FF2B5EF4-FFF2-40B4-BE49-F238E27FC236}">
                <a16:creationId xmlns:a16="http://schemas.microsoft.com/office/drawing/2014/main" id="{6F0EA268-B633-4ED0-AB99-15ABD21761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932" y="365964"/>
            <a:ext cx="2512404" cy="1041544"/>
          </a:xfrm>
          <a:prstGeom prst="rect">
            <a:avLst/>
          </a:prstGeom>
        </p:spPr>
      </p:pic>
      <p:sp>
        <p:nvSpPr>
          <p:cNvPr id="4" name="TextBox 3">
            <a:extLst>
              <a:ext uri="{FF2B5EF4-FFF2-40B4-BE49-F238E27FC236}">
                <a16:creationId xmlns:a16="http://schemas.microsoft.com/office/drawing/2014/main" id="{3C562064-053E-4C99-91D4-AFE33BD51BC4}"/>
              </a:ext>
            </a:extLst>
          </p:cNvPr>
          <p:cNvSpPr txBox="1"/>
          <p:nvPr/>
        </p:nvSpPr>
        <p:spPr>
          <a:xfrm>
            <a:off x="2590800" y="2057400"/>
            <a:ext cx="7467600" cy="2862322"/>
          </a:xfrm>
          <a:prstGeom prst="rect">
            <a:avLst/>
          </a:prstGeom>
          <a:noFill/>
        </p:spPr>
        <p:txBody>
          <a:bodyPr wrap="square" rtlCol="0">
            <a:spAutoFit/>
          </a:bodyPr>
          <a:lstStyle/>
          <a:p>
            <a:pPr algn="ctr"/>
            <a:r>
              <a:rPr lang="en-US" sz="3600" b="1" dirty="0">
                <a:solidFill>
                  <a:schemeClr val="bg1"/>
                </a:solidFill>
              </a:rPr>
              <a:t>FOR MORE </a:t>
            </a:r>
          </a:p>
          <a:p>
            <a:r>
              <a:rPr lang="en-US" sz="3600" b="1" dirty="0">
                <a:solidFill>
                  <a:schemeClr val="bg1"/>
                </a:solidFill>
              </a:rPr>
              <a:t>VISIT US AT </a:t>
            </a:r>
            <a:r>
              <a:rPr lang="en-US" sz="3600" b="1" dirty="0">
                <a:solidFill>
                  <a:schemeClr val="bg1"/>
                </a:solidFill>
                <a:hlinkClick r:id="rId5"/>
              </a:rPr>
              <a:t>www.gefieo.org</a:t>
            </a:r>
            <a:endParaRPr lang="en-US" sz="3600" b="1" dirty="0">
              <a:solidFill>
                <a:schemeClr val="bg1"/>
              </a:solidFill>
            </a:endParaRPr>
          </a:p>
          <a:p>
            <a:endParaRPr lang="en-US" sz="3600" b="1" dirty="0">
              <a:solidFill>
                <a:schemeClr val="bg1"/>
              </a:solidFill>
            </a:endParaRPr>
          </a:p>
          <a:p>
            <a:pPr algn="ctr"/>
            <a:r>
              <a:rPr lang="en-US" sz="3600" b="1" dirty="0">
                <a:solidFill>
                  <a:schemeClr val="bg1"/>
                </a:solidFill>
              </a:rPr>
              <a:t>OR EMAIL</a:t>
            </a:r>
          </a:p>
          <a:p>
            <a:pPr algn="ctr"/>
            <a:r>
              <a:rPr lang="en-US" sz="3600" b="1" dirty="0">
                <a:solidFill>
                  <a:schemeClr val="bg1"/>
                </a:solidFill>
                <a:hlinkClick r:id="rId6"/>
              </a:rPr>
              <a:t>AViggh@TheGEF.org</a:t>
            </a:r>
            <a:r>
              <a:rPr lang="en-US" sz="3600" b="1" dirty="0">
                <a:solidFill>
                  <a:schemeClr val="bg1"/>
                </a:solidFill>
              </a:rPr>
              <a:t> </a:t>
            </a:r>
          </a:p>
        </p:txBody>
      </p:sp>
    </p:spTree>
    <p:extLst>
      <p:ext uri="{BB962C8B-B14F-4D97-AF65-F5344CB8AC3E}">
        <p14:creationId xmlns:p14="http://schemas.microsoft.com/office/powerpoint/2010/main" val="116760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F8383-D7DC-4767-88B4-37F01C1715B8}"/>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B655103C-49B9-4616-A04D-CBC7623BF1FC}"/>
              </a:ext>
            </a:extLst>
          </p:cNvPr>
          <p:cNvSpPr>
            <a:spLocks noGrp="1"/>
          </p:cNvSpPr>
          <p:nvPr>
            <p:ph idx="1"/>
          </p:nvPr>
        </p:nvSpPr>
        <p:spPr>
          <a:xfrm>
            <a:off x="457200" y="4166610"/>
            <a:ext cx="8596668" cy="2612362"/>
          </a:xfrm>
        </p:spPr>
        <p:txBody>
          <a:bodyPr/>
          <a:lstStyle/>
          <a:p>
            <a:pPr marL="0" indent="0">
              <a:buClr>
                <a:srgbClr val="1CADE4"/>
              </a:buClr>
              <a:buFont typeface="Wingdings 3" charset="2"/>
              <a:buNone/>
            </a:pPr>
            <a:r>
              <a:rPr lang="en-US" sz="2000" b="1" dirty="0">
                <a:solidFill>
                  <a:schemeClr val="tx1"/>
                </a:solidFill>
              </a:rPr>
              <a:t>Forms of monitoring:</a:t>
            </a:r>
          </a:p>
          <a:p>
            <a:pPr marL="0" indent="0">
              <a:buClr>
                <a:srgbClr val="1CADE4"/>
              </a:buClr>
              <a:buFont typeface="Wingdings 3" charset="2"/>
              <a:buNone/>
            </a:pPr>
            <a:r>
              <a:rPr lang="en-US" sz="2000" dirty="0">
                <a:solidFill>
                  <a:schemeClr val="tx1"/>
                </a:solidFill>
              </a:rPr>
              <a:t>	Monitoring of </a:t>
            </a:r>
            <a:r>
              <a:rPr lang="en-US" sz="2000" b="1" dirty="0">
                <a:solidFill>
                  <a:srgbClr val="417CD8"/>
                </a:solidFill>
              </a:rPr>
              <a:t>environmental conditions and stressors</a:t>
            </a:r>
          </a:p>
          <a:p>
            <a:pPr marL="0" indent="0">
              <a:buClr>
                <a:srgbClr val="1CADE4"/>
              </a:buClr>
              <a:buFont typeface="Wingdings 3" charset="2"/>
              <a:buNone/>
            </a:pPr>
            <a:r>
              <a:rPr lang="en-US" sz="2000" dirty="0">
                <a:solidFill>
                  <a:schemeClr val="tx1"/>
                </a:solidFill>
              </a:rPr>
              <a:t>	Monitoring of </a:t>
            </a:r>
            <a:r>
              <a:rPr lang="en-US" sz="2000" b="1" dirty="0">
                <a:solidFill>
                  <a:srgbClr val="417CD8"/>
                </a:solidFill>
              </a:rPr>
              <a:t>progress toward project/program outcomes</a:t>
            </a:r>
          </a:p>
          <a:p>
            <a:pPr marL="0" indent="0">
              <a:buClr>
                <a:srgbClr val="1CADE4"/>
              </a:buClr>
              <a:buNone/>
            </a:pPr>
            <a:r>
              <a:rPr lang="en-US" sz="2000" dirty="0">
                <a:solidFill>
                  <a:schemeClr val="tx1"/>
                </a:solidFill>
              </a:rPr>
              <a:t>	Monitoring of </a:t>
            </a:r>
            <a:r>
              <a:rPr lang="en-US" sz="2000" b="1" dirty="0">
                <a:solidFill>
                  <a:srgbClr val="417CD8"/>
                </a:solidFill>
              </a:rPr>
              <a:t>project/program performance </a:t>
            </a:r>
          </a:p>
          <a:p>
            <a:endParaRPr lang="en-US" dirty="0"/>
          </a:p>
        </p:txBody>
      </p:sp>
      <p:sp>
        <p:nvSpPr>
          <p:cNvPr id="4" name="Cloud 3">
            <a:extLst>
              <a:ext uri="{FF2B5EF4-FFF2-40B4-BE49-F238E27FC236}">
                <a16:creationId xmlns:a16="http://schemas.microsoft.com/office/drawing/2014/main" id="{38070950-03A4-4C2F-9D3F-8D162DBDC8D4}"/>
              </a:ext>
            </a:extLst>
          </p:cNvPr>
          <p:cNvSpPr/>
          <p:nvPr/>
        </p:nvSpPr>
        <p:spPr>
          <a:xfrm>
            <a:off x="130629" y="1385209"/>
            <a:ext cx="6539666" cy="2550624"/>
          </a:xfrm>
          <a:prstGeom prst="cloud">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C2D12F"/>
              </a:solidFill>
            </a:endParaRPr>
          </a:p>
          <a:p>
            <a:pPr algn="ctr"/>
            <a:r>
              <a:rPr lang="en-US" sz="2800" b="1" dirty="0">
                <a:solidFill>
                  <a:srgbClr val="417CD8"/>
                </a:solidFill>
              </a:rPr>
              <a:t>Is our activity on track?</a:t>
            </a:r>
          </a:p>
          <a:p>
            <a:pPr algn="ctr"/>
            <a:endParaRPr lang="en-US" sz="2800" b="1" dirty="0">
              <a:solidFill>
                <a:srgbClr val="C2D12F"/>
              </a:solidFill>
            </a:endParaRPr>
          </a:p>
          <a:p>
            <a:pPr algn="ctr"/>
            <a:endParaRPr lang="en-US" sz="2800" b="1" dirty="0">
              <a:solidFill>
                <a:srgbClr val="C2D12F"/>
              </a:solidFill>
            </a:endParaRPr>
          </a:p>
        </p:txBody>
      </p:sp>
      <p:sp>
        <p:nvSpPr>
          <p:cNvPr id="5" name="Oval Callout 14">
            <a:extLst>
              <a:ext uri="{FF2B5EF4-FFF2-40B4-BE49-F238E27FC236}">
                <a16:creationId xmlns:a16="http://schemas.microsoft.com/office/drawing/2014/main" id="{21CED404-2EBE-454E-9F2F-73836F3DAAEA}"/>
              </a:ext>
            </a:extLst>
          </p:cNvPr>
          <p:cNvSpPr/>
          <p:nvPr/>
        </p:nvSpPr>
        <p:spPr>
          <a:xfrm>
            <a:off x="7013986" y="1385209"/>
            <a:ext cx="4802160" cy="3429000"/>
          </a:xfrm>
          <a:prstGeom prst="wedgeEllipseCallout">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Monitoring uses systematic collection of data to keep activities on track. </a:t>
            </a:r>
          </a:p>
          <a:p>
            <a:pPr algn="ctr"/>
            <a:endParaRPr lang="en-US" dirty="0">
              <a:solidFill>
                <a:schemeClr val="tx1"/>
              </a:solidFill>
            </a:endParaRPr>
          </a:p>
        </p:txBody>
      </p:sp>
    </p:spTree>
    <p:extLst>
      <p:ext uri="{BB962C8B-B14F-4D97-AF65-F5344CB8AC3E}">
        <p14:creationId xmlns:p14="http://schemas.microsoft.com/office/powerpoint/2010/main" val="419989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00C552-2CE1-4C13-9093-6827DBB69754}"/>
              </a:ext>
            </a:extLst>
          </p:cNvPr>
          <p:cNvSpPr>
            <a:spLocks noGrp="1"/>
          </p:cNvSpPr>
          <p:nvPr>
            <p:ph idx="1"/>
          </p:nvPr>
        </p:nvSpPr>
        <p:spPr>
          <a:xfrm>
            <a:off x="669451" y="4114800"/>
            <a:ext cx="8596668" cy="2307562"/>
          </a:xfrm>
        </p:spPr>
        <p:txBody>
          <a:bodyPr>
            <a:noAutofit/>
          </a:bodyPr>
          <a:lstStyle/>
          <a:p>
            <a:pPr marL="0" indent="0">
              <a:spcAft>
                <a:spcPts val="600"/>
              </a:spcAft>
              <a:buClr>
                <a:srgbClr val="1CADE4"/>
              </a:buClr>
              <a:buFont typeface="Wingdings 3" charset="2"/>
              <a:buNone/>
            </a:pPr>
            <a:r>
              <a:rPr lang="en-US" dirty="0">
                <a:solidFill>
                  <a:schemeClr val="tx1"/>
                </a:solidFill>
              </a:rPr>
              <a:t>Project/Program-Level Evaluations</a:t>
            </a:r>
          </a:p>
          <a:p>
            <a:pPr marL="0" indent="0">
              <a:spcBef>
                <a:spcPts val="0"/>
              </a:spcBef>
              <a:buClr>
                <a:srgbClr val="1CADE4"/>
              </a:buClr>
              <a:buFont typeface="Wingdings 3" charset="2"/>
              <a:buNone/>
            </a:pPr>
            <a:r>
              <a:rPr lang="en-US" b="1" dirty="0">
                <a:solidFill>
                  <a:srgbClr val="417CD8"/>
                </a:solidFill>
              </a:rPr>
              <a:t>Mid-term</a:t>
            </a:r>
          </a:p>
          <a:p>
            <a:pPr marL="0" indent="0">
              <a:spcBef>
                <a:spcPts val="0"/>
              </a:spcBef>
              <a:spcAft>
                <a:spcPts val="600"/>
              </a:spcAft>
              <a:buClr>
                <a:srgbClr val="1CADE4"/>
              </a:buClr>
              <a:buFont typeface="Wingdings 3" charset="2"/>
              <a:buNone/>
            </a:pPr>
            <a:r>
              <a:rPr lang="en-US" b="1" dirty="0">
                <a:solidFill>
                  <a:srgbClr val="417CD8"/>
                </a:solidFill>
              </a:rPr>
              <a:t>Terminal</a:t>
            </a:r>
          </a:p>
          <a:p>
            <a:pPr marL="0" indent="0">
              <a:buClr>
                <a:srgbClr val="1CADE4"/>
              </a:buClr>
              <a:buFont typeface="Wingdings 3" charset="2"/>
              <a:buNone/>
            </a:pPr>
            <a:r>
              <a:rPr lang="en-US" dirty="0">
                <a:solidFill>
                  <a:schemeClr val="tx1"/>
                </a:solidFill>
              </a:rPr>
              <a:t>Portfolio-Level Evaluations</a:t>
            </a:r>
            <a:endParaRPr lang="en-US" dirty="0">
              <a:solidFill>
                <a:schemeClr val="accent2"/>
              </a:solidFill>
            </a:endParaRPr>
          </a:p>
          <a:p>
            <a:pPr marL="0" indent="0">
              <a:spcBef>
                <a:spcPts val="600"/>
              </a:spcBef>
              <a:buClr>
                <a:srgbClr val="1CADE4"/>
              </a:buClr>
              <a:buFont typeface="Wingdings 3" charset="2"/>
              <a:buNone/>
            </a:pPr>
            <a:r>
              <a:rPr lang="en-US" b="1" dirty="0">
                <a:solidFill>
                  <a:srgbClr val="417CD8"/>
                </a:solidFill>
              </a:rPr>
              <a:t>Impact, thematic, performance, country/country cluster, comprehensive</a:t>
            </a:r>
          </a:p>
          <a:p>
            <a:endParaRPr lang="en-US" dirty="0"/>
          </a:p>
        </p:txBody>
      </p:sp>
      <p:sp>
        <p:nvSpPr>
          <p:cNvPr id="5" name="Oval Callout 5">
            <a:extLst>
              <a:ext uri="{FF2B5EF4-FFF2-40B4-BE49-F238E27FC236}">
                <a16:creationId xmlns:a16="http://schemas.microsoft.com/office/drawing/2014/main" id="{B951AF9A-F405-4AA9-8518-4065403F6213}"/>
              </a:ext>
            </a:extLst>
          </p:cNvPr>
          <p:cNvSpPr/>
          <p:nvPr/>
        </p:nvSpPr>
        <p:spPr>
          <a:xfrm>
            <a:off x="7013986" y="1385209"/>
            <a:ext cx="4802160" cy="3429000"/>
          </a:xfrm>
          <a:prstGeom prst="wedgeEllipseCallout">
            <a:avLst/>
          </a:prstGeom>
          <a:solidFill>
            <a:schemeClr val="accent2"/>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Evaluation is a </a:t>
            </a:r>
            <a:r>
              <a:rPr lang="en-US" sz="2000" b="1" i="1" dirty="0">
                <a:solidFill>
                  <a:schemeClr val="bg2">
                    <a:lumMod val="25000"/>
                  </a:schemeClr>
                </a:solidFill>
              </a:rPr>
              <a:t>systematic</a:t>
            </a:r>
            <a:r>
              <a:rPr lang="en-US" sz="2000" b="1" dirty="0"/>
              <a:t> </a:t>
            </a:r>
            <a:r>
              <a:rPr lang="en-US" sz="2000" b="1" dirty="0">
                <a:solidFill>
                  <a:schemeClr val="bg1"/>
                </a:solidFill>
              </a:rPr>
              <a:t>assessment of an activity (program, strategy, etc.) that assesses </a:t>
            </a:r>
            <a:r>
              <a:rPr lang="en-US" sz="2000" b="1" i="1" dirty="0">
                <a:solidFill>
                  <a:schemeClr val="bg1"/>
                </a:solidFill>
              </a:rPr>
              <a:t>relevance</a:t>
            </a:r>
            <a:r>
              <a:rPr lang="en-US" sz="2000" b="1" dirty="0">
                <a:solidFill>
                  <a:schemeClr val="bg1"/>
                </a:solidFill>
              </a:rPr>
              <a:t>, </a:t>
            </a:r>
            <a:r>
              <a:rPr lang="en-US" sz="2000" b="1" i="1" dirty="0">
                <a:solidFill>
                  <a:schemeClr val="bg1"/>
                </a:solidFill>
              </a:rPr>
              <a:t>effectiveness</a:t>
            </a:r>
            <a:r>
              <a:rPr lang="en-US" sz="2000" b="1" dirty="0">
                <a:solidFill>
                  <a:schemeClr val="bg1"/>
                </a:solidFill>
              </a:rPr>
              <a:t>, </a:t>
            </a:r>
            <a:r>
              <a:rPr lang="en-US" sz="2000" b="1" i="1" dirty="0">
                <a:solidFill>
                  <a:schemeClr val="bg1"/>
                </a:solidFill>
              </a:rPr>
              <a:t>efficiency,  </a:t>
            </a:r>
            <a:r>
              <a:rPr lang="en-US" sz="2000" b="1" dirty="0">
                <a:solidFill>
                  <a:schemeClr val="bg1"/>
                </a:solidFill>
              </a:rPr>
              <a:t>and </a:t>
            </a:r>
            <a:r>
              <a:rPr lang="en-US" sz="2000" b="1" i="1" dirty="0">
                <a:solidFill>
                  <a:schemeClr val="bg1"/>
                </a:solidFill>
              </a:rPr>
              <a:t>sustainability</a:t>
            </a:r>
            <a:r>
              <a:rPr lang="en-US" sz="2000" b="1" dirty="0">
                <a:solidFill>
                  <a:schemeClr val="bg1"/>
                </a:solidFill>
              </a:rPr>
              <a:t>.</a:t>
            </a:r>
          </a:p>
          <a:p>
            <a:pPr algn="ctr"/>
            <a:endParaRPr lang="en-US" dirty="0">
              <a:solidFill>
                <a:schemeClr val="tx1"/>
              </a:solidFill>
            </a:endParaRPr>
          </a:p>
        </p:txBody>
      </p:sp>
      <p:sp>
        <p:nvSpPr>
          <p:cNvPr id="6" name="Cloud 5">
            <a:extLst>
              <a:ext uri="{FF2B5EF4-FFF2-40B4-BE49-F238E27FC236}">
                <a16:creationId xmlns:a16="http://schemas.microsoft.com/office/drawing/2014/main" id="{70598FC0-D6B9-43F1-B8E6-3788686F7AD5}"/>
              </a:ext>
            </a:extLst>
          </p:cNvPr>
          <p:cNvSpPr/>
          <p:nvPr/>
        </p:nvSpPr>
        <p:spPr>
          <a:xfrm>
            <a:off x="130628" y="1385209"/>
            <a:ext cx="6803571" cy="2550624"/>
          </a:xfrm>
          <a:prstGeom prst="cloud">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C2D12F"/>
              </a:solidFill>
            </a:endParaRPr>
          </a:p>
          <a:p>
            <a:pPr>
              <a:spcBef>
                <a:spcPts val="0"/>
              </a:spcBef>
            </a:pPr>
            <a:endParaRPr lang="en-US" sz="2000" b="1" dirty="0">
              <a:solidFill>
                <a:srgbClr val="417CD8"/>
              </a:solidFill>
            </a:endParaRPr>
          </a:p>
          <a:p>
            <a:pPr>
              <a:spcBef>
                <a:spcPts val="0"/>
              </a:spcBef>
            </a:pPr>
            <a:endParaRPr lang="en-US" sz="2000" b="1" dirty="0">
              <a:solidFill>
                <a:srgbClr val="417CD8"/>
              </a:solidFill>
            </a:endParaRPr>
          </a:p>
          <a:p>
            <a:pPr marL="342900" indent="-342900">
              <a:spcBef>
                <a:spcPts val="0"/>
              </a:spcBef>
              <a:buFont typeface="Arial" panose="020B0604020202020204" pitchFamily="34" charset="0"/>
              <a:buChar char="•"/>
            </a:pPr>
            <a:endParaRPr lang="en-US" sz="2000" b="1" dirty="0">
              <a:solidFill>
                <a:srgbClr val="417CD8"/>
              </a:solidFill>
            </a:endParaRPr>
          </a:p>
          <a:p>
            <a:pPr marL="233363" indent="-233363">
              <a:spcBef>
                <a:spcPts val="0"/>
              </a:spcBef>
              <a:buFont typeface="Arial" panose="020B0604020202020204" pitchFamily="34" charset="0"/>
              <a:buChar char="•"/>
            </a:pPr>
            <a:r>
              <a:rPr lang="en-US" sz="2000" b="1" dirty="0">
                <a:solidFill>
                  <a:srgbClr val="417CD8"/>
                </a:solidFill>
              </a:rPr>
              <a:t>Are we doing the right thing?</a:t>
            </a:r>
          </a:p>
          <a:p>
            <a:pPr marL="233363" indent="-233363">
              <a:spcBef>
                <a:spcPts val="0"/>
              </a:spcBef>
              <a:buFont typeface="Arial" panose="020B0604020202020204" pitchFamily="34" charset="0"/>
              <a:buChar char="•"/>
            </a:pPr>
            <a:r>
              <a:rPr lang="en-US" sz="2000" b="1" dirty="0">
                <a:solidFill>
                  <a:srgbClr val="417CD8"/>
                </a:solidFill>
              </a:rPr>
              <a:t>Are we doing things right and efficiently?</a:t>
            </a:r>
          </a:p>
          <a:p>
            <a:pPr marL="233363" indent="-233363">
              <a:spcBef>
                <a:spcPts val="0"/>
              </a:spcBef>
              <a:buFont typeface="Arial" panose="020B0604020202020204" pitchFamily="34" charset="0"/>
              <a:buChar char="•"/>
            </a:pPr>
            <a:r>
              <a:rPr lang="en-US" sz="2000" b="1" dirty="0">
                <a:solidFill>
                  <a:srgbClr val="417CD8"/>
                </a:solidFill>
              </a:rPr>
              <a:t>Are there better ways of doing it? </a:t>
            </a:r>
          </a:p>
          <a:p>
            <a:pPr>
              <a:spcBef>
                <a:spcPts val="0"/>
              </a:spcBef>
            </a:pPr>
            <a:endParaRPr lang="en-US" sz="2000" dirty="0">
              <a:solidFill>
                <a:srgbClr val="417CD8"/>
              </a:solidFill>
            </a:endParaRPr>
          </a:p>
          <a:p>
            <a:pPr algn="ctr"/>
            <a:endParaRPr lang="en-US" sz="2000" dirty="0">
              <a:solidFill>
                <a:srgbClr val="417CD8"/>
              </a:solidFill>
            </a:endParaRPr>
          </a:p>
          <a:p>
            <a:pPr algn="ctr"/>
            <a:endParaRPr lang="en-US" sz="2000" b="1" dirty="0">
              <a:solidFill>
                <a:srgbClr val="C2D12F"/>
              </a:solidFill>
            </a:endParaRPr>
          </a:p>
          <a:p>
            <a:pPr algn="ctr"/>
            <a:endParaRPr lang="en-US" sz="2000" b="1" dirty="0">
              <a:solidFill>
                <a:srgbClr val="C2D12F"/>
              </a:solidFill>
            </a:endParaRPr>
          </a:p>
        </p:txBody>
      </p:sp>
      <p:sp>
        <p:nvSpPr>
          <p:cNvPr id="8" name="Title 1">
            <a:extLst>
              <a:ext uri="{FF2B5EF4-FFF2-40B4-BE49-F238E27FC236}">
                <a16:creationId xmlns:a16="http://schemas.microsoft.com/office/drawing/2014/main" id="{1358824E-A2DF-40A3-B9FF-53567F21F7E0}"/>
              </a:ext>
            </a:extLst>
          </p:cNvPr>
          <p:cNvSpPr>
            <a:spLocks noGrp="1"/>
          </p:cNvSpPr>
          <p:nvPr>
            <p:ph type="title"/>
          </p:nvPr>
        </p:nvSpPr>
        <p:spPr>
          <a:xfrm>
            <a:off x="669451" y="466118"/>
            <a:ext cx="8596668" cy="685800"/>
          </a:xfrm>
        </p:spPr>
        <p:txBody>
          <a:bodyPr/>
          <a:lstStyle/>
          <a:p>
            <a:r>
              <a:rPr lang="en-US" dirty="0"/>
              <a:t>Evaluation</a:t>
            </a:r>
          </a:p>
        </p:txBody>
      </p:sp>
    </p:spTree>
    <p:extLst>
      <p:ext uri="{BB962C8B-B14F-4D97-AF65-F5344CB8AC3E}">
        <p14:creationId xmlns:p14="http://schemas.microsoft.com/office/powerpoint/2010/main" val="364492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7D74C-2FC3-45DE-839E-0EAD319C68C2}"/>
              </a:ext>
            </a:extLst>
          </p:cNvPr>
          <p:cNvSpPr>
            <a:spLocks noGrp="1"/>
          </p:cNvSpPr>
          <p:nvPr>
            <p:ph type="title"/>
          </p:nvPr>
        </p:nvSpPr>
        <p:spPr>
          <a:xfrm>
            <a:off x="677334" y="609600"/>
            <a:ext cx="8596668" cy="685800"/>
          </a:xfrm>
        </p:spPr>
        <p:txBody>
          <a:bodyPr/>
          <a:lstStyle/>
          <a:p>
            <a:r>
              <a:rPr lang="en-US" dirty="0"/>
              <a:t>Evaluation in the GEF</a:t>
            </a:r>
          </a:p>
        </p:txBody>
      </p:sp>
      <p:sp>
        <p:nvSpPr>
          <p:cNvPr id="3" name="Content Placeholder 2">
            <a:extLst>
              <a:ext uri="{FF2B5EF4-FFF2-40B4-BE49-F238E27FC236}">
                <a16:creationId xmlns:a16="http://schemas.microsoft.com/office/drawing/2014/main" id="{83DABB24-B4A3-4F7C-8CD5-DA5F2A24CA6A}"/>
              </a:ext>
            </a:extLst>
          </p:cNvPr>
          <p:cNvSpPr>
            <a:spLocks noGrp="1"/>
          </p:cNvSpPr>
          <p:nvPr>
            <p:ph idx="1"/>
          </p:nvPr>
        </p:nvSpPr>
        <p:spPr>
          <a:xfrm>
            <a:off x="677334" y="1755648"/>
            <a:ext cx="8596668" cy="4110962"/>
          </a:xfrm>
        </p:spPr>
        <p:txBody>
          <a:bodyPr/>
          <a:lstStyle/>
          <a:p>
            <a:pPr>
              <a:buNone/>
            </a:pPr>
            <a:r>
              <a:rPr lang="en-US" sz="2000" b="1" dirty="0">
                <a:solidFill>
                  <a:srgbClr val="417CD8"/>
                </a:solidFill>
              </a:rPr>
              <a:t>Two overarching objectives</a:t>
            </a:r>
            <a:r>
              <a:rPr lang="en-US" sz="2000" dirty="0">
                <a:solidFill>
                  <a:srgbClr val="417CD8"/>
                </a:solidFill>
              </a:rPr>
              <a:t>:</a:t>
            </a:r>
          </a:p>
          <a:p>
            <a:pPr>
              <a:buNone/>
            </a:pPr>
            <a:endParaRPr lang="en-US" sz="2000" dirty="0">
              <a:solidFill>
                <a:srgbClr val="C00000"/>
              </a:solidFill>
            </a:endParaRPr>
          </a:p>
          <a:p>
            <a:pPr fontAlgn="ctr">
              <a:buClr>
                <a:schemeClr val="accent2"/>
              </a:buClr>
            </a:pPr>
            <a:r>
              <a:rPr lang="en-US" sz="2000" dirty="0"/>
              <a:t>Promote </a:t>
            </a:r>
            <a:r>
              <a:rPr lang="en-US" sz="2000" dirty="0">
                <a:solidFill>
                  <a:srgbClr val="4E9D2D"/>
                </a:solidFill>
              </a:rPr>
              <a:t>accountability</a:t>
            </a:r>
            <a:r>
              <a:rPr lang="en-US" sz="2000" dirty="0"/>
              <a:t> for the achievement of GEF objectives through the assessment of </a:t>
            </a:r>
            <a:r>
              <a:rPr lang="en-US" sz="2000" i="1" dirty="0"/>
              <a:t>results, effectiveness, processes</a:t>
            </a:r>
            <a:r>
              <a:rPr lang="en-US" sz="2000" dirty="0"/>
              <a:t>, and </a:t>
            </a:r>
            <a:r>
              <a:rPr lang="en-US" sz="2000" i="1" dirty="0"/>
              <a:t>performance</a:t>
            </a:r>
            <a:r>
              <a:rPr lang="en-US" sz="2000" dirty="0"/>
              <a:t> of the partners involved in GEF activities </a:t>
            </a:r>
          </a:p>
          <a:p>
            <a:pPr fontAlgn="ctr">
              <a:buClr>
                <a:schemeClr val="accent2"/>
              </a:buClr>
            </a:pPr>
            <a:endParaRPr lang="en-US" sz="2000" dirty="0"/>
          </a:p>
          <a:p>
            <a:pPr fontAlgn="ctr">
              <a:buClr>
                <a:schemeClr val="accent2"/>
              </a:buClr>
            </a:pPr>
            <a:r>
              <a:rPr lang="en-US" sz="2000" dirty="0"/>
              <a:t>Promote </a:t>
            </a:r>
            <a:r>
              <a:rPr lang="en-US" sz="2000" dirty="0">
                <a:solidFill>
                  <a:srgbClr val="4E9D2D"/>
                </a:solidFill>
              </a:rPr>
              <a:t>learning</a:t>
            </a:r>
            <a:r>
              <a:rPr lang="en-US" sz="2000" dirty="0"/>
              <a:t>, </a:t>
            </a:r>
            <a:r>
              <a:rPr lang="en-US" sz="2000" dirty="0">
                <a:solidFill>
                  <a:srgbClr val="4E9D2D"/>
                </a:solidFill>
              </a:rPr>
              <a:t>feedback</a:t>
            </a:r>
            <a:r>
              <a:rPr lang="en-US" sz="2000" dirty="0"/>
              <a:t>, and </a:t>
            </a:r>
            <a:r>
              <a:rPr lang="en-US" sz="2000" dirty="0">
                <a:solidFill>
                  <a:srgbClr val="4E9D2D"/>
                </a:solidFill>
              </a:rPr>
              <a:t>knowledge sharing </a:t>
            </a:r>
            <a:r>
              <a:rPr lang="en-US" sz="2000" dirty="0"/>
              <a:t>on results and lessons learned among the GEF and its partners as a basis for decision making on policies, strategies, program management, programs, and projects; and to improve </a:t>
            </a:r>
            <a:r>
              <a:rPr lang="en-US" sz="2000" dirty="0">
                <a:solidFill>
                  <a:srgbClr val="4E9D2D"/>
                </a:solidFill>
              </a:rPr>
              <a:t>knowledge</a:t>
            </a:r>
            <a:r>
              <a:rPr lang="en-US" sz="2000" dirty="0">
                <a:solidFill>
                  <a:srgbClr val="C2D12F"/>
                </a:solidFill>
              </a:rPr>
              <a:t> </a:t>
            </a:r>
            <a:r>
              <a:rPr lang="en-US" sz="2000" dirty="0"/>
              <a:t>and </a:t>
            </a:r>
            <a:r>
              <a:rPr lang="en-US" sz="2000" dirty="0">
                <a:solidFill>
                  <a:srgbClr val="4E9D2D"/>
                </a:solidFill>
              </a:rPr>
              <a:t>performance</a:t>
            </a:r>
            <a:endParaRPr lang="en-US" sz="2000" dirty="0"/>
          </a:p>
          <a:p>
            <a:endParaRPr lang="en-US" dirty="0"/>
          </a:p>
        </p:txBody>
      </p:sp>
    </p:spTree>
    <p:extLst>
      <p:ext uri="{BB962C8B-B14F-4D97-AF65-F5344CB8AC3E}">
        <p14:creationId xmlns:p14="http://schemas.microsoft.com/office/powerpoint/2010/main" val="428508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211-0199-4128-90AF-2FA2DF12A407}"/>
              </a:ext>
            </a:extLst>
          </p:cNvPr>
          <p:cNvSpPr>
            <a:spLocks noGrp="1"/>
          </p:cNvSpPr>
          <p:nvPr>
            <p:ph type="title"/>
          </p:nvPr>
        </p:nvSpPr>
        <p:spPr/>
        <p:txBody>
          <a:bodyPr/>
          <a:lstStyle/>
          <a:p>
            <a:r>
              <a:rPr lang="en-US" dirty="0"/>
              <a:t>The GEF Evaluation Policy</a:t>
            </a:r>
          </a:p>
        </p:txBody>
      </p:sp>
      <p:sp>
        <p:nvSpPr>
          <p:cNvPr id="3" name="Content Placeholder 2">
            <a:extLst>
              <a:ext uri="{FF2B5EF4-FFF2-40B4-BE49-F238E27FC236}">
                <a16:creationId xmlns:a16="http://schemas.microsoft.com/office/drawing/2014/main" id="{D02AE134-9C83-40D8-B89B-1010B5F3C822}"/>
              </a:ext>
            </a:extLst>
          </p:cNvPr>
          <p:cNvSpPr>
            <a:spLocks noGrp="1"/>
          </p:cNvSpPr>
          <p:nvPr>
            <p:ph idx="1"/>
          </p:nvPr>
        </p:nvSpPr>
        <p:spPr>
          <a:xfrm>
            <a:off x="677334" y="1755648"/>
            <a:ext cx="8596668" cy="3880773"/>
          </a:xfrm>
        </p:spPr>
        <p:txBody>
          <a:bodyPr>
            <a:normAutofit fontScale="92500" lnSpcReduction="10000"/>
          </a:bodyPr>
          <a:lstStyle/>
          <a:p>
            <a:pPr>
              <a:buClr>
                <a:schemeClr val="accent2"/>
              </a:buClr>
            </a:pPr>
            <a:r>
              <a:rPr lang="en-US" sz="2400" dirty="0"/>
              <a:t>Defines the concepts, roles, and use of evaluation within the GEF </a:t>
            </a:r>
          </a:p>
          <a:p>
            <a:pPr>
              <a:buClr>
                <a:schemeClr val="accent2"/>
              </a:buClr>
            </a:pPr>
            <a:r>
              <a:rPr lang="en-US" sz="2400" dirty="0"/>
              <a:t>Defines the institutional framework and responsibilities</a:t>
            </a:r>
          </a:p>
          <a:p>
            <a:pPr>
              <a:spcAft>
                <a:spcPts val="2400"/>
              </a:spcAft>
              <a:buClr>
                <a:schemeClr val="accent2"/>
              </a:buClr>
            </a:pPr>
            <a:r>
              <a:rPr lang="en-US" sz="2400" dirty="0"/>
              <a:t>Indicates the minimum requirements covering</a:t>
            </a:r>
          </a:p>
          <a:p>
            <a:pPr marL="914400" lvl="1" indent="-457200">
              <a:lnSpc>
                <a:spcPct val="110000"/>
              </a:lnSpc>
              <a:spcBef>
                <a:spcPts val="1200"/>
              </a:spcBef>
              <a:buClr>
                <a:schemeClr val="accent2"/>
              </a:buClr>
              <a:buFont typeface="+mj-lt"/>
              <a:buAutoNum type="arabicPeriod"/>
            </a:pPr>
            <a:r>
              <a:rPr lang="en-US" sz="2400" dirty="0"/>
              <a:t>Design of M&amp;E plans</a:t>
            </a:r>
          </a:p>
          <a:p>
            <a:pPr marL="914400" lvl="1" indent="-457200">
              <a:lnSpc>
                <a:spcPct val="110000"/>
              </a:lnSpc>
              <a:spcBef>
                <a:spcPts val="1200"/>
              </a:spcBef>
              <a:buClr>
                <a:schemeClr val="accent2"/>
              </a:buClr>
              <a:buFont typeface="+mj-lt"/>
              <a:buAutoNum type="arabicPeriod"/>
            </a:pPr>
            <a:r>
              <a:rPr lang="en-US" sz="2400" dirty="0"/>
              <a:t>Application of M&amp;E plans</a:t>
            </a:r>
          </a:p>
          <a:p>
            <a:pPr marL="914400" lvl="1" indent="-457200">
              <a:lnSpc>
                <a:spcPct val="110000"/>
              </a:lnSpc>
              <a:spcBef>
                <a:spcPts val="1200"/>
              </a:spcBef>
              <a:buClr>
                <a:schemeClr val="accent2"/>
              </a:buClr>
              <a:buFont typeface="+mj-lt"/>
              <a:buAutoNum type="arabicPeriod"/>
            </a:pPr>
            <a:r>
              <a:rPr lang="en-US" sz="2400" dirty="0"/>
              <a:t>Project/program Terminal Evaluations</a:t>
            </a:r>
          </a:p>
          <a:p>
            <a:pPr marL="914400" lvl="1" indent="-457200">
              <a:lnSpc>
                <a:spcPct val="110000"/>
              </a:lnSpc>
              <a:spcBef>
                <a:spcPts val="1200"/>
              </a:spcBef>
              <a:buClr>
                <a:schemeClr val="accent2"/>
              </a:buClr>
              <a:buFont typeface="+mj-lt"/>
              <a:buAutoNum type="arabicPeriod"/>
            </a:pPr>
            <a:r>
              <a:rPr lang="en-US" sz="2400" dirty="0"/>
              <a:t>Engagement of Operational Focal Points in M&amp;E </a:t>
            </a:r>
          </a:p>
          <a:p>
            <a:endParaRPr lang="en-US" dirty="0"/>
          </a:p>
        </p:txBody>
      </p:sp>
    </p:spTree>
    <p:extLst>
      <p:ext uri="{BB962C8B-B14F-4D97-AF65-F5344CB8AC3E}">
        <p14:creationId xmlns:p14="http://schemas.microsoft.com/office/powerpoint/2010/main" val="267687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4211-0199-4128-90AF-2FA2DF12A407}"/>
              </a:ext>
            </a:extLst>
          </p:cNvPr>
          <p:cNvSpPr>
            <a:spLocks noGrp="1"/>
          </p:cNvSpPr>
          <p:nvPr>
            <p:ph type="title"/>
          </p:nvPr>
        </p:nvSpPr>
        <p:spPr/>
        <p:txBody>
          <a:bodyPr/>
          <a:lstStyle/>
          <a:p>
            <a:r>
              <a:rPr lang="en-US" dirty="0"/>
              <a:t>The GEF Evaluation Policy</a:t>
            </a:r>
          </a:p>
        </p:txBody>
      </p:sp>
      <p:sp>
        <p:nvSpPr>
          <p:cNvPr id="3" name="Content Placeholder 2">
            <a:extLst>
              <a:ext uri="{FF2B5EF4-FFF2-40B4-BE49-F238E27FC236}">
                <a16:creationId xmlns:a16="http://schemas.microsoft.com/office/drawing/2014/main" id="{D02AE134-9C83-40D8-B89B-1010B5F3C822}"/>
              </a:ext>
            </a:extLst>
          </p:cNvPr>
          <p:cNvSpPr>
            <a:spLocks noGrp="1"/>
          </p:cNvSpPr>
          <p:nvPr>
            <p:ph idx="1"/>
          </p:nvPr>
        </p:nvSpPr>
        <p:spPr>
          <a:xfrm>
            <a:off x="677334" y="1755648"/>
            <a:ext cx="8596668" cy="3880773"/>
          </a:xfrm>
        </p:spPr>
        <p:txBody>
          <a:bodyPr>
            <a:normAutofit/>
          </a:bodyPr>
          <a:lstStyle/>
          <a:p>
            <a:pPr marL="0" indent="0">
              <a:buClr>
                <a:schemeClr val="accent2"/>
              </a:buClr>
              <a:buNone/>
            </a:pPr>
            <a:r>
              <a:rPr lang="en-US" sz="2400" b="1" dirty="0">
                <a:solidFill>
                  <a:srgbClr val="417CD8"/>
                </a:solidFill>
              </a:rPr>
              <a:t>Main updates to the Evaluation Policy includes</a:t>
            </a:r>
          </a:p>
          <a:p>
            <a:pPr marL="0" indent="0">
              <a:buClr>
                <a:schemeClr val="accent2"/>
              </a:buClr>
              <a:buNone/>
            </a:pPr>
            <a:r>
              <a:rPr lang="en-US" sz="2400" dirty="0"/>
              <a:t> </a:t>
            </a:r>
          </a:p>
          <a:p>
            <a:pPr>
              <a:buClr>
                <a:schemeClr val="accent2"/>
              </a:buClr>
            </a:pPr>
            <a:r>
              <a:rPr lang="en-US" sz="2400" dirty="0"/>
              <a:t>Gender-responsive approach</a:t>
            </a:r>
          </a:p>
          <a:p>
            <a:pPr>
              <a:buClr>
                <a:schemeClr val="accent2"/>
              </a:buClr>
            </a:pPr>
            <a:r>
              <a:rPr lang="en-US" sz="2400" dirty="0"/>
              <a:t>Evaluations of Programs</a:t>
            </a:r>
          </a:p>
          <a:p>
            <a:pPr>
              <a:buClr>
                <a:schemeClr val="accent2"/>
              </a:buClr>
            </a:pPr>
            <a:r>
              <a:rPr lang="en-US" sz="2400" dirty="0"/>
              <a:t>Jointly implemented projects</a:t>
            </a:r>
          </a:p>
          <a:p>
            <a:pPr>
              <a:buClr>
                <a:schemeClr val="accent2"/>
              </a:buClr>
            </a:pPr>
            <a:r>
              <a:rPr lang="en-US" sz="2400" dirty="0"/>
              <a:t>Collection of data on socio-economic co-benefits and geospatial coordinates when possible</a:t>
            </a:r>
          </a:p>
          <a:p>
            <a:pPr>
              <a:spcAft>
                <a:spcPts val="2400"/>
              </a:spcAft>
              <a:buClr>
                <a:schemeClr val="accent2"/>
              </a:buClr>
            </a:pPr>
            <a:endParaRPr lang="en-US" sz="2400" dirty="0"/>
          </a:p>
          <a:p>
            <a:pPr>
              <a:spcAft>
                <a:spcPts val="2400"/>
              </a:spcAft>
              <a:buClr>
                <a:schemeClr val="accent2"/>
              </a:buClr>
            </a:pPr>
            <a:endParaRPr lang="en-US" sz="2400" dirty="0"/>
          </a:p>
          <a:p>
            <a:endParaRPr lang="en-US" dirty="0"/>
          </a:p>
        </p:txBody>
      </p:sp>
    </p:spTree>
    <p:extLst>
      <p:ext uri="{BB962C8B-B14F-4D97-AF65-F5344CB8AC3E}">
        <p14:creationId xmlns:p14="http://schemas.microsoft.com/office/powerpoint/2010/main" val="4253968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leafed tree during daytime">
            <a:extLst>
              <a:ext uri="{FF2B5EF4-FFF2-40B4-BE49-F238E27FC236}">
                <a16:creationId xmlns:a16="http://schemas.microsoft.com/office/drawing/2014/main" id="{2BF5D0B5-D8B0-47E9-9E22-E1AD28AD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459424A-19E3-4504-BED0-2B72370461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0932" y="365964"/>
            <a:ext cx="2512404" cy="1041544"/>
          </a:xfrm>
          <a:prstGeom prst="rect">
            <a:avLst/>
          </a:prstGeom>
        </p:spPr>
      </p:pic>
      <p:sp>
        <p:nvSpPr>
          <p:cNvPr id="4" name="Rectangle 3">
            <a:extLst>
              <a:ext uri="{FF2B5EF4-FFF2-40B4-BE49-F238E27FC236}">
                <a16:creationId xmlns:a16="http://schemas.microsoft.com/office/drawing/2014/main" id="{2601A5CE-F295-4F72-823F-DD0CBF245D3F}"/>
              </a:ext>
            </a:extLst>
          </p:cNvPr>
          <p:cNvSpPr/>
          <p:nvPr/>
        </p:nvSpPr>
        <p:spPr>
          <a:xfrm>
            <a:off x="914400" y="1377691"/>
            <a:ext cx="10210800" cy="1200329"/>
          </a:xfrm>
          <a:prstGeom prst="rect">
            <a:avLst/>
          </a:prstGeom>
        </p:spPr>
        <p:txBody>
          <a:bodyPr wrap="square">
            <a:spAutoFit/>
          </a:bodyPr>
          <a:lstStyle/>
          <a:p>
            <a:pPr lvl="0">
              <a:spcAft>
                <a:spcPts val="600"/>
              </a:spcAft>
              <a:defRPr/>
            </a:pPr>
            <a:r>
              <a:rPr lang="fr-CA" sz="3600" b="1" spc="300" dirty="0">
                <a:solidFill>
                  <a:schemeClr val="bg1"/>
                </a:solidFill>
                <a:latin typeface="+mj-lt"/>
              </a:rPr>
              <a:t>THE INDEPENDENT EVALUATION OFFICE OF THE GEF</a:t>
            </a:r>
          </a:p>
        </p:txBody>
      </p:sp>
    </p:spTree>
    <p:extLst>
      <p:ext uri="{BB962C8B-B14F-4D97-AF65-F5344CB8AC3E}">
        <p14:creationId xmlns:p14="http://schemas.microsoft.com/office/powerpoint/2010/main" val="354700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09F91-AF8D-49C4-A22C-FBEA29E3B75B}"/>
              </a:ext>
            </a:extLst>
          </p:cNvPr>
          <p:cNvSpPr>
            <a:spLocks noGrp="1"/>
          </p:cNvSpPr>
          <p:nvPr>
            <p:ph type="title"/>
          </p:nvPr>
        </p:nvSpPr>
        <p:spPr/>
        <p:txBody>
          <a:bodyPr/>
          <a:lstStyle/>
          <a:p>
            <a:r>
              <a:rPr lang="en-US" dirty="0"/>
              <a:t>GEF Independent Evaluation Office (IEO)</a:t>
            </a:r>
          </a:p>
        </p:txBody>
      </p:sp>
      <p:sp>
        <p:nvSpPr>
          <p:cNvPr id="3" name="Content Placeholder 2">
            <a:extLst>
              <a:ext uri="{FF2B5EF4-FFF2-40B4-BE49-F238E27FC236}">
                <a16:creationId xmlns:a16="http://schemas.microsoft.com/office/drawing/2014/main" id="{AABC2D56-F343-4AC4-90EB-D21AA4A1EA30}"/>
              </a:ext>
            </a:extLst>
          </p:cNvPr>
          <p:cNvSpPr>
            <a:spLocks noGrp="1"/>
          </p:cNvSpPr>
          <p:nvPr>
            <p:ph idx="1"/>
          </p:nvPr>
        </p:nvSpPr>
        <p:spPr>
          <a:xfrm>
            <a:off x="677334" y="1746504"/>
            <a:ext cx="8596668" cy="3880773"/>
          </a:xfrm>
        </p:spPr>
        <p:txBody>
          <a:bodyPr>
            <a:normAutofit/>
          </a:bodyPr>
          <a:lstStyle/>
          <a:p>
            <a:pPr marL="0" indent="0">
              <a:lnSpc>
                <a:spcPct val="110000"/>
              </a:lnSpc>
              <a:spcBef>
                <a:spcPts val="600"/>
              </a:spcBef>
              <a:buNone/>
            </a:pPr>
            <a:r>
              <a:rPr lang="en-US" b="1" dirty="0"/>
              <a:t>Mission: </a:t>
            </a:r>
          </a:p>
          <a:p>
            <a:pPr marL="0" indent="0">
              <a:lnSpc>
                <a:spcPct val="110000"/>
              </a:lnSpc>
              <a:spcBef>
                <a:spcPts val="600"/>
              </a:spcBef>
              <a:buNone/>
            </a:pPr>
            <a:r>
              <a:rPr lang="en-US" sz="2400" dirty="0"/>
              <a:t>Enhance global environmental benefits through excellence, independence, and partnership in monitoring and evaluation.</a:t>
            </a:r>
          </a:p>
          <a:p>
            <a:pPr marL="0" indent="0">
              <a:lnSpc>
                <a:spcPct val="110000"/>
              </a:lnSpc>
              <a:spcBef>
                <a:spcPts val="2400"/>
              </a:spcBef>
              <a:buNone/>
            </a:pPr>
            <a:r>
              <a:rPr lang="en-US" b="1" dirty="0"/>
              <a:t>Brief history</a:t>
            </a:r>
            <a:r>
              <a:rPr lang="en-US" dirty="0"/>
              <a:t>:</a:t>
            </a:r>
          </a:p>
          <a:p>
            <a:pPr marL="0" indent="0">
              <a:lnSpc>
                <a:spcPct val="110000"/>
              </a:lnSpc>
              <a:spcBef>
                <a:spcPts val="600"/>
              </a:spcBef>
              <a:buNone/>
            </a:pPr>
            <a:r>
              <a:rPr lang="en-US" dirty="0">
                <a:solidFill>
                  <a:schemeClr val="accent2"/>
                </a:solidFill>
              </a:rPr>
              <a:t>1996</a:t>
            </a:r>
            <a:r>
              <a:rPr lang="en-US" dirty="0"/>
              <a:t> — Initially established as an M&amp;E unit within the GEF Secretariat</a:t>
            </a:r>
          </a:p>
          <a:p>
            <a:pPr marL="0" indent="0">
              <a:lnSpc>
                <a:spcPct val="110000"/>
              </a:lnSpc>
              <a:spcBef>
                <a:spcPts val="600"/>
              </a:spcBef>
              <a:buNone/>
            </a:pPr>
            <a:r>
              <a:rPr lang="en-US" dirty="0">
                <a:solidFill>
                  <a:schemeClr val="accent2"/>
                </a:solidFill>
              </a:rPr>
              <a:t>2003</a:t>
            </a:r>
            <a:r>
              <a:rPr lang="en-US" dirty="0"/>
              <a:t> — The M&amp;E unit was made autonomous of the GEF Secretariat </a:t>
            </a:r>
          </a:p>
          <a:p>
            <a:pPr marL="0" indent="0">
              <a:lnSpc>
                <a:spcPct val="110000"/>
              </a:lnSpc>
              <a:spcBef>
                <a:spcPts val="600"/>
              </a:spcBef>
              <a:buNone/>
            </a:pPr>
            <a:r>
              <a:rPr lang="en-US" dirty="0">
                <a:solidFill>
                  <a:schemeClr val="accent2"/>
                </a:solidFill>
              </a:rPr>
              <a:t>2005</a:t>
            </a:r>
            <a:r>
              <a:rPr lang="en-US" dirty="0"/>
              <a:t> — The unit was renamed as GEF Evaluation Office</a:t>
            </a:r>
          </a:p>
          <a:p>
            <a:pPr marL="0" indent="0">
              <a:lnSpc>
                <a:spcPct val="110000"/>
              </a:lnSpc>
              <a:spcBef>
                <a:spcPts val="600"/>
              </a:spcBef>
              <a:buNone/>
            </a:pPr>
            <a:r>
              <a:rPr lang="en-US" dirty="0">
                <a:solidFill>
                  <a:schemeClr val="accent2"/>
                </a:solidFill>
              </a:rPr>
              <a:t>2013</a:t>
            </a:r>
            <a:r>
              <a:rPr lang="en-US" dirty="0"/>
              <a:t> — The office was renamed as GEF Independent Evaluation Office</a:t>
            </a:r>
          </a:p>
          <a:p>
            <a:pPr marL="0" indent="0">
              <a:lnSpc>
                <a:spcPct val="110000"/>
              </a:lnSpc>
              <a:spcBef>
                <a:spcPts val="600"/>
              </a:spcBef>
              <a:buNone/>
            </a:pPr>
            <a:endParaRPr lang="en-US" sz="800" dirty="0"/>
          </a:p>
          <a:p>
            <a:endParaRPr lang="en-US" dirty="0"/>
          </a:p>
        </p:txBody>
      </p:sp>
    </p:spTree>
    <p:extLst>
      <p:ext uri="{BB962C8B-B14F-4D97-AF65-F5344CB8AC3E}">
        <p14:creationId xmlns:p14="http://schemas.microsoft.com/office/powerpoint/2010/main" val="3592663263"/>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777BC90375BD459FC3C2DBEDDD9CF5" ma:contentTypeVersion="4" ma:contentTypeDescription="Create a new document." ma:contentTypeScope="" ma:versionID="076b035295b0d8eee64beaf215069465">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FA5C04-2E6B-471D-9956-B7765E252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68D82-A9FD-4362-99B6-378695146D6C}">
  <ds:schemaRefs>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35D0B31B-0345-49EE-A430-4807F2DAE2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8513</TotalTime>
  <Words>2666</Words>
  <Application>Microsoft Office PowerPoint</Application>
  <PresentationFormat>Widescreen</PresentationFormat>
  <Paragraphs>260</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Avenir Book</vt:lpstr>
      <vt:lpstr>Avenir Heavy</vt:lpstr>
      <vt:lpstr>Avenir Roman</vt:lpstr>
      <vt:lpstr>Calibri</vt:lpstr>
      <vt:lpstr>Times New Roman</vt:lpstr>
      <vt:lpstr>Trebuchet MS</vt:lpstr>
      <vt:lpstr>Wingdings</vt:lpstr>
      <vt:lpstr>Wingdings 3</vt:lpstr>
      <vt:lpstr>Facet</vt:lpstr>
      <vt:lpstr>PowerPoint Presentation</vt:lpstr>
      <vt:lpstr>Overview</vt:lpstr>
      <vt:lpstr>Monitoring</vt:lpstr>
      <vt:lpstr>Evaluation</vt:lpstr>
      <vt:lpstr>Evaluation in the GEF</vt:lpstr>
      <vt:lpstr>The GEF Evaluation Policy</vt:lpstr>
      <vt:lpstr>The GEF Evaluation Policy</vt:lpstr>
      <vt:lpstr>PowerPoint Presentation</vt:lpstr>
      <vt:lpstr>GEF Independent Evaluation Office (IEO)</vt:lpstr>
      <vt:lpstr>PowerPoint Presentation</vt:lpstr>
      <vt:lpstr>Underpinning IEO Work: Terminal Evaluation</vt:lpstr>
      <vt:lpstr>Methods</vt:lpstr>
      <vt:lpstr>PowerPoint Presentation</vt:lpstr>
      <vt:lpstr>Performance in the Constituency (74 national projects in the GEF IEO dataset)</vt:lpstr>
      <vt:lpstr>Progress Toward Impact and Transformational Change</vt:lpstr>
      <vt:lpstr>Sustainability at Project Completion (66 national projects in the GEF IEO dataset)</vt:lpstr>
      <vt:lpstr>Discussion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Malac L. Kabir</dc:creator>
  <cp:lastModifiedBy>Juan Jose Portillo</cp:lastModifiedBy>
  <cp:revision>193</cp:revision>
  <cp:lastPrinted>2019-04-16T23:15:57Z</cp:lastPrinted>
  <dcterms:created xsi:type="dcterms:W3CDTF">2006-08-16T00:00:00Z</dcterms:created>
  <dcterms:modified xsi:type="dcterms:W3CDTF">2019-07-17T12:56:37Z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0x010100D7777BC90375BD459FC3C2DBEDDD9CF5</vt:lpwstr>
  </property>
</Properties>
</file>