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0"/>
  </p:notesMasterIdLst>
  <p:sldIdLst>
    <p:sldId id="261" r:id="rId4"/>
    <p:sldId id="279" r:id="rId5"/>
    <p:sldId id="257" r:id="rId6"/>
    <p:sldId id="259" r:id="rId7"/>
    <p:sldId id="262" r:id="rId8"/>
    <p:sldId id="263" r:id="rId9"/>
    <p:sldId id="264" r:id="rId10"/>
    <p:sldId id="265" r:id="rId11"/>
    <p:sldId id="266" r:id="rId12"/>
    <p:sldId id="267" r:id="rId13"/>
    <p:sldId id="268" r:id="rId14"/>
    <p:sldId id="270" r:id="rId15"/>
    <p:sldId id="271" r:id="rId16"/>
    <p:sldId id="287" r:id="rId17"/>
    <p:sldId id="292" r:id="rId18"/>
    <p:sldId id="289" r:id="rId19"/>
    <p:sldId id="290" r:id="rId20"/>
    <p:sldId id="291" r:id="rId21"/>
    <p:sldId id="276" r:id="rId22"/>
    <p:sldId id="277" r:id="rId23"/>
    <p:sldId id="281" r:id="rId24"/>
    <p:sldId id="282" r:id="rId25"/>
    <p:sldId id="283" r:id="rId26"/>
    <p:sldId id="284" r:id="rId27"/>
    <p:sldId id="285" r:id="rId28"/>
    <p:sldId id="286" r:id="rId29"/>
  </p:sldIdLst>
  <p:sldSz cx="12192000" cy="6858000"/>
  <p:notesSz cx="71024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51">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rginia" initials="VA"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22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83126" autoAdjust="0"/>
  </p:normalViewPr>
  <p:slideViewPr>
    <p:cSldViewPr snapToGrid="0">
      <p:cViewPr varScale="1">
        <p:scale>
          <a:sx n="56" d="100"/>
          <a:sy n="56" d="100"/>
        </p:scale>
        <p:origin x="1264" y="56"/>
      </p:cViewPr>
      <p:guideLst>
        <p:guide orient="horz" pos="2160"/>
        <p:guide pos="3840"/>
      </p:guideLst>
    </p:cSldViewPr>
  </p:slideViewPr>
  <p:notesTextViewPr>
    <p:cViewPr>
      <p:scale>
        <a:sx n="1" d="1"/>
        <a:sy n="1" d="1"/>
      </p:scale>
      <p:origin x="0" y="0"/>
    </p:cViewPr>
  </p:notesTextViewPr>
  <p:notesViewPr>
    <p:cSldViewPr snapToGrid="0">
      <p:cViewPr>
        <p:scale>
          <a:sx n="130" d="100"/>
          <a:sy n="130" d="100"/>
        </p:scale>
        <p:origin x="-1140" y="3600"/>
      </p:cViewPr>
      <p:guideLst>
        <p:guide orient="horz" pos="2951"/>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0098"/>
          </a:xfrm>
          <a:prstGeom prst="rect">
            <a:avLst/>
          </a:prstGeom>
        </p:spPr>
        <p:txBody>
          <a:bodyPr vert="horz" lIns="94119" tIns="47060" rIns="94119" bIns="47060" rtlCol="0"/>
          <a:lstStyle>
            <a:lvl1pPr algn="l">
              <a:defRPr sz="1200"/>
            </a:lvl1pPr>
          </a:lstStyle>
          <a:p>
            <a:endParaRPr lang="en-US" dirty="0"/>
          </a:p>
        </p:txBody>
      </p:sp>
      <p:sp>
        <p:nvSpPr>
          <p:cNvPr id="3" name="Date Placeholder 2"/>
          <p:cNvSpPr>
            <a:spLocks noGrp="1"/>
          </p:cNvSpPr>
          <p:nvPr>
            <p:ph type="dt" idx="1"/>
          </p:nvPr>
        </p:nvSpPr>
        <p:spPr>
          <a:xfrm>
            <a:off x="4023092" y="0"/>
            <a:ext cx="3077739" cy="470098"/>
          </a:xfrm>
          <a:prstGeom prst="rect">
            <a:avLst/>
          </a:prstGeom>
        </p:spPr>
        <p:txBody>
          <a:bodyPr vert="horz" lIns="94119" tIns="47060" rIns="94119" bIns="47060" rtlCol="0"/>
          <a:lstStyle>
            <a:lvl1pPr algn="r">
              <a:defRPr sz="1200"/>
            </a:lvl1pPr>
          </a:lstStyle>
          <a:p>
            <a:fld id="{34D655B4-0BF7-4701-B6B3-A7802283C297}" type="datetimeFigureOut">
              <a:rPr lang="en-US" smtClean="0"/>
              <a:t>11/24/2018</a:t>
            </a:fld>
            <a:endParaRPr lang="en-US" dirty="0"/>
          </a:p>
        </p:txBody>
      </p:sp>
      <p:sp>
        <p:nvSpPr>
          <p:cNvPr id="4" name="Slide Image Placeholder 3"/>
          <p:cNvSpPr>
            <a:spLocks noGrp="1" noRot="1" noChangeAspect="1"/>
          </p:cNvSpPr>
          <p:nvPr>
            <p:ph type="sldImg" idx="2"/>
          </p:nvPr>
        </p:nvSpPr>
        <p:spPr>
          <a:xfrm>
            <a:off x="739775" y="1171575"/>
            <a:ext cx="5622925" cy="3162300"/>
          </a:xfrm>
          <a:prstGeom prst="rect">
            <a:avLst/>
          </a:prstGeom>
          <a:noFill/>
          <a:ln w="12700">
            <a:solidFill>
              <a:prstClr val="black"/>
            </a:solidFill>
          </a:ln>
        </p:spPr>
        <p:txBody>
          <a:bodyPr vert="horz" lIns="94119" tIns="47060" rIns="94119" bIns="47060" rtlCol="0" anchor="ctr"/>
          <a:lstStyle/>
          <a:p>
            <a:endParaRPr lang="en-US" dirty="0"/>
          </a:p>
        </p:txBody>
      </p:sp>
      <p:sp>
        <p:nvSpPr>
          <p:cNvPr id="5" name="Notes Placeholder 4"/>
          <p:cNvSpPr>
            <a:spLocks noGrp="1"/>
          </p:cNvSpPr>
          <p:nvPr>
            <p:ph type="body" sz="quarter" idx="3"/>
          </p:nvPr>
        </p:nvSpPr>
        <p:spPr>
          <a:xfrm>
            <a:off x="710248" y="4509036"/>
            <a:ext cx="5681980" cy="3689211"/>
          </a:xfrm>
          <a:prstGeom prst="rect">
            <a:avLst/>
          </a:prstGeom>
        </p:spPr>
        <p:txBody>
          <a:bodyPr vert="horz" lIns="94119" tIns="47060" rIns="94119" bIns="4706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77739" cy="470097"/>
          </a:xfrm>
          <a:prstGeom prst="rect">
            <a:avLst/>
          </a:prstGeom>
        </p:spPr>
        <p:txBody>
          <a:bodyPr vert="horz" lIns="94119" tIns="47060" rIns="94119" bIns="4706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899328"/>
            <a:ext cx="3077739" cy="470097"/>
          </a:xfrm>
          <a:prstGeom prst="rect">
            <a:avLst/>
          </a:prstGeom>
        </p:spPr>
        <p:txBody>
          <a:bodyPr vert="horz" lIns="94119" tIns="47060" rIns="94119" bIns="47060" rtlCol="0" anchor="b"/>
          <a:lstStyle>
            <a:lvl1pPr algn="r">
              <a:defRPr sz="1200"/>
            </a:lvl1pPr>
          </a:lstStyle>
          <a:p>
            <a:fld id="{08D2ABE5-F639-40F8-811F-D98AEBAEF03C}" type="slidenum">
              <a:rPr lang="en-US" smtClean="0"/>
              <a:t>‹#›</a:t>
            </a:fld>
            <a:endParaRPr lang="en-US" dirty="0"/>
          </a:p>
        </p:txBody>
      </p:sp>
    </p:spTree>
    <p:extLst>
      <p:ext uri="{BB962C8B-B14F-4D97-AF65-F5344CB8AC3E}">
        <p14:creationId xmlns:p14="http://schemas.microsoft.com/office/powerpoint/2010/main" val="12769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Me llamo……  Soy gerente de programa……</a:t>
            </a:r>
          </a:p>
          <a:p>
            <a:endParaRPr lang="es-ES_tradnl" noProof="0" dirty="0"/>
          </a:p>
          <a:p>
            <a:r>
              <a:rPr lang="es-ES_tradnl" noProof="0" dirty="0"/>
              <a:t>Es un placer estar hoy con ustedes para presentar el panorama general de las orientaciones para la programación de la séptima reposición de los recursos del Fondo Fiduciario del Fondo para el Medio Ambiente Mundial (FMAM-7). Como verán, se trata de un programa ambicioso y de alto impacto que generará beneficios ambientales de alcance mundial para todo el planeta.</a:t>
            </a:r>
          </a:p>
          <a:p>
            <a:endParaRPr lang="es-ES_tradnl" noProof="0" dirty="0"/>
          </a:p>
        </p:txBody>
      </p:sp>
      <p:sp>
        <p:nvSpPr>
          <p:cNvPr id="4" name="Slide Number Placeholder 3"/>
          <p:cNvSpPr>
            <a:spLocks noGrp="1"/>
          </p:cNvSpPr>
          <p:nvPr>
            <p:ph type="sldNum" sz="quarter" idx="10"/>
          </p:nvPr>
        </p:nvSpPr>
        <p:spPr/>
        <p:txBody>
          <a:bodyPr/>
          <a:lstStyle/>
          <a:p>
            <a:fld id="{08D2ABE5-F639-40F8-811F-D98AEBAEF03C}" type="slidenum">
              <a:rPr lang="en-US" smtClean="0"/>
              <a:t>1</a:t>
            </a:fld>
            <a:endParaRPr lang="en-US" dirty="0"/>
          </a:p>
        </p:txBody>
      </p:sp>
    </p:spTree>
    <p:extLst>
      <p:ext uri="{BB962C8B-B14F-4D97-AF65-F5344CB8AC3E}">
        <p14:creationId xmlns:p14="http://schemas.microsoft.com/office/powerpoint/2010/main" val="587724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s-ES_tradnl" dirty="0">
                <a:cs typeface="Arial" panose="020B0604020202020204" pitchFamily="34" charset="0"/>
              </a:rPr>
              <a:t>A nivel mundial, la manera en que se abordan los desafíos en materia de sistemas alimentarios y uso de la tierra varía ampliamente de un país a otro. Por ejemplo, la producción de productos básicos agrícolas para las cadenas de suministro de alimentos en el ámbito mundial es una causa importante de cambio de uso de la tierra y degradación del medio ambiente en los bosques tropicales y las turberas de Asia meridional, África y América Latina. La creciente demanda de estos productos (en particular el aceite de palma, la carne vacuna, los porotos de soja, el café y el cacao) como fuentes de materia prima para el sistema alimentario mundial aumentará los riesgos de deforestación en muchos países de estas regiones. De igual modo, la producción de arroz de</a:t>
            </a:r>
            <a:r>
              <a:rPr lang="es-ES_tradnl" baseline="0" dirty="0">
                <a:cs typeface="Arial" panose="020B0604020202020204" pitchFamily="34" charset="0"/>
              </a:rPr>
              <a:t> </a:t>
            </a:r>
            <a:r>
              <a:rPr lang="es-ES_tradnl" dirty="0">
                <a:cs typeface="Arial" panose="020B0604020202020204" pitchFamily="34" charset="0"/>
              </a:rPr>
              <a:t>regadío en Asia suroriental es una fuente importante de externalidades negativas, como las emisiones de metano, la eutrofización ocasionada por el uso excesivo de nutrientes y la sobrexplotación del agua dulce, tanto subterránea como superficial. En África al sur del Sahara, la ganadería en las regiones de la sabana es una de las principales fuentes de emisiones de metano, mientras que la baja productividad de los pequeños establecimientos agrícolas es una causa importante de degradación de la tierra y pérdida de cubierta vegetal. Debido a estas diferencias entre las regiones, no se puede utilizar un único enfoque universal para lograr el cambio transformador necesario en los sistemas mundiales. Las soluciones se deben focalizar en puntos de partida adecuados para los países receptores que permitan justificar el financiamiento incremental del FMAM y maximizar la posibilidad de lograr un cambio transformador en el sistema alimentario y en el uso de la tierra</a:t>
            </a:r>
            <a:r>
              <a:rPr lang="es-ES_tradnl" noProof="0" dirty="0">
                <a:cs typeface="Arial" panose="020B0604020202020204" pitchFamily="34" charset="0"/>
              </a:rPr>
              <a:t>.</a:t>
            </a:r>
          </a:p>
          <a:p>
            <a:pPr defTabSz="941192">
              <a:defRPr/>
            </a:pPr>
            <a:endParaRPr lang="es-ES_tradnl" noProof="0" dirty="0">
              <a:cs typeface="Arial" panose="020B0604020202020204" pitchFamily="34" charset="0"/>
            </a:endParaRPr>
          </a:p>
          <a:p>
            <a:pPr defTabSz="941192">
              <a:defRPr/>
            </a:pPr>
            <a:r>
              <a:rPr lang="es-ES_tradnl" noProof="0" dirty="0">
                <a:cs typeface="Arial" panose="020B0604020202020204" pitchFamily="34" charset="0"/>
              </a:rPr>
              <a:t>La experiencia del FMAM y su ventaja comparativa sirven de base como opciones para maximizar los beneficios ambientales de alcance mundial en tres puntos de partida clave: 1) promover sistemas alimentarios sostenibles para reducir los impactos en los hábitats naturales y las emisiones de GEI; 2) abordar las cadenas de suministro de los principales productos básicos agrícolas que son responsables de una gran parte de la deforestación tropical, y 3) aumentar las medidas para restaurar y recuperar las tierras de</a:t>
            </a:r>
            <a:r>
              <a:rPr lang="es-ES_tradnl" baseline="0" noProof="0" dirty="0">
                <a:cs typeface="Arial" panose="020B0604020202020204" pitchFamily="34" charset="0"/>
              </a:rPr>
              <a:t> </a:t>
            </a:r>
            <a:r>
              <a:rPr lang="es-ES_tradnl" noProof="0" dirty="0">
                <a:cs typeface="Arial" panose="020B0604020202020204" pitchFamily="34" charset="0"/>
              </a:rPr>
              <a:t>múltiples usos degradadas, y </a:t>
            </a:r>
            <a:r>
              <a:rPr lang="es-ES_tradnl" baseline="0" noProof="0" dirty="0">
                <a:cs typeface="Arial" panose="020B0604020202020204" pitchFamily="34" charset="0"/>
              </a:rPr>
              <a:t>reducir </a:t>
            </a:r>
            <a:r>
              <a:rPr lang="es-ES_tradnl" noProof="0" dirty="0">
                <a:cs typeface="Arial" panose="020B0604020202020204" pitchFamily="34" charset="0"/>
              </a:rPr>
              <a:t>de ese modo la presión sobre el hábitat permanente.</a:t>
            </a:r>
          </a:p>
        </p:txBody>
      </p:sp>
      <p:sp>
        <p:nvSpPr>
          <p:cNvPr id="4" name="Slide Number Placeholder 3"/>
          <p:cNvSpPr>
            <a:spLocks noGrp="1"/>
          </p:cNvSpPr>
          <p:nvPr>
            <p:ph type="sldNum" sz="quarter" idx="10"/>
          </p:nvPr>
        </p:nvSpPr>
        <p:spPr/>
        <p:txBody>
          <a:bodyPr/>
          <a:lstStyle/>
          <a:p>
            <a:fld id="{08D2ABE5-F639-40F8-811F-D98AEBAEF03C}" type="slidenum">
              <a:rPr lang="en-US" smtClean="0"/>
              <a:t>10</a:t>
            </a:fld>
            <a:endParaRPr lang="en-US" dirty="0"/>
          </a:p>
        </p:txBody>
      </p:sp>
    </p:spTree>
    <p:extLst>
      <p:ext uri="{BB962C8B-B14F-4D97-AF65-F5344CB8AC3E}">
        <p14:creationId xmlns:p14="http://schemas.microsoft.com/office/powerpoint/2010/main" val="212879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s-ES_tradnl" noProof="0" dirty="0"/>
              <a:t>Los sectores público y privado y la sociedad</a:t>
            </a:r>
            <a:r>
              <a:rPr lang="es-ES_tradnl" baseline="0" noProof="0" dirty="0"/>
              <a:t> civil han comenzado a adoptar las medidas necesarias para mejorar la gestión de la tierra y la producción de alimentos, incluida la concertación de compromisos cruciales para aportar soluciones; sin embargo, todavía no se ha demostrado que estas medidas sean suficientes para generar resultados tangibles sobre el terreno. Para alcanzar los objetivos mundiales de proteger la biodiversidad de nuestro planeta, absorber las emisiones de GEI y proporcionar alimentos nutritivos y asequibles para el número creciente de habitantes del mundo, es necesario integrar las estrategias y las partes interesadas a través de un enfoque de todo el sistema que reúna la dimensión </a:t>
            </a:r>
            <a:r>
              <a:rPr lang="es-ES_tradnl" i="1" noProof="0" dirty="0"/>
              <a:t>horizontal</a:t>
            </a:r>
            <a:r>
              <a:rPr lang="es-ES_tradnl" noProof="0" dirty="0"/>
              <a:t> (intervenciones con actores dentro de paisajes espacialmente explícitos, reforma de políticas, fortalecimiento de la gestión, etc.) y la dimensión </a:t>
            </a:r>
            <a:r>
              <a:rPr lang="es-ES_tradnl" i="1" noProof="0" dirty="0"/>
              <a:t>vertical</a:t>
            </a:r>
            <a:r>
              <a:rPr lang="es-ES_tradnl" noProof="0" dirty="0"/>
              <a:t> (compromisos y financiamiento en lo referente a la cadena de valor alimentaria y la cadena de suministro de alimentos)</a:t>
            </a:r>
            <a:r>
              <a:rPr lang="es-ES_tradnl" baseline="0" noProof="0" dirty="0"/>
              <a:t>.</a:t>
            </a:r>
            <a:endParaRPr lang="es-ES_tradnl" noProof="0" dirty="0"/>
          </a:p>
          <a:p>
            <a:endParaRPr lang="es-ES_tradnl" noProof="0" dirty="0"/>
          </a:p>
        </p:txBody>
      </p:sp>
      <p:sp>
        <p:nvSpPr>
          <p:cNvPr id="4" name="Slide Number Placeholder 3"/>
          <p:cNvSpPr>
            <a:spLocks noGrp="1"/>
          </p:cNvSpPr>
          <p:nvPr>
            <p:ph type="sldNum" sz="quarter" idx="10"/>
          </p:nvPr>
        </p:nvSpPr>
        <p:spPr/>
        <p:txBody>
          <a:bodyPr/>
          <a:lstStyle/>
          <a:p>
            <a:fld id="{08D2ABE5-F639-40F8-811F-D98AEBAEF03C}" type="slidenum">
              <a:rPr lang="en-US" smtClean="0"/>
              <a:t>11</a:t>
            </a:fld>
            <a:endParaRPr lang="en-US" dirty="0"/>
          </a:p>
        </p:txBody>
      </p:sp>
    </p:spTree>
    <p:extLst>
      <p:ext uri="{BB962C8B-B14F-4D97-AF65-F5344CB8AC3E}">
        <p14:creationId xmlns:p14="http://schemas.microsoft.com/office/powerpoint/2010/main" val="1794153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El financiamiento del FMAM se utilizará para respaldar las medidas que adopten los países con el objeto de garantizar que las tierras productivas estén insertas en paisajes que proporcionen servicios ecosistémicos y protejan los ecosistemas naturales y el suelo del que dependan. En el FMAM-7, se procurará trabajar en zonas geográficas</a:t>
            </a:r>
            <a:r>
              <a:rPr lang="es-ES_tradnl" baseline="0" noProof="0" dirty="0"/>
              <a:t> espacialmente explícitas en las que los sistemas alimentarios y ecológicos estén integrados en los paisajes. Dentro de estos paisajes, en la implementación a escala de un conjunto de estrategias e intervenciones conexas, se debe reconocer que estos objetivos están interconectados abordándolos en forma simultánea como parte de las necesidades del paisaje específico. Además, estas zonas geográficas deben exhibir las siguientes características</a:t>
            </a:r>
            <a:r>
              <a:rPr lang="es-ES_tradnl" noProof="0" dirty="0"/>
              <a:t>:</a:t>
            </a:r>
          </a:p>
          <a:p>
            <a:endParaRPr lang="es-ES_tradnl" noProof="0" dirty="0"/>
          </a:p>
          <a:p>
            <a:pPr marL="294122" indent="-294122" defTabSz="941192">
              <a:buFont typeface="Arial" panose="020B0604020202020204" pitchFamily="34" charset="0"/>
              <a:buChar char="•"/>
              <a:defRPr/>
            </a:pPr>
            <a:r>
              <a:rPr lang="es-ES_tradnl" b="1" noProof="0" dirty="0">
                <a:solidFill>
                  <a:prstClr val="black"/>
                </a:solidFill>
              </a:rPr>
              <a:t>Evidencia de amenazas ambientales </a:t>
            </a:r>
            <a:r>
              <a:rPr lang="es-ES_tradnl" noProof="0" dirty="0">
                <a:solidFill>
                  <a:prstClr val="black"/>
                </a:solidFill>
              </a:rPr>
              <a:t>(</a:t>
            </a:r>
            <a:r>
              <a:rPr lang="es-AR" noProof="0" dirty="0">
                <a:solidFill>
                  <a:prstClr val="black"/>
                </a:solidFill>
              </a:rPr>
              <a:t>deforestación impulsada por productos básicos, sistemas agrícolas insostenibles</a:t>
            </a:r>
            <a:r>
              <a:rPr lang="es-ES_tradnl" noProof="0" dirty="0">
                <a:solidFill>
                  <a:prstClr val="black"/>
                </a:solidFill>
              </a:rPr>
              <a:t>, etc.).</a:t>
            </a:r>
          </a:p>
          <a:p>
            <a:pPr marL="294122" indent="-294122" defTabSz="941192">
              <a:buFont typeface="Arial" panose="020B0604020202020204" pitchFamily="34" charset="0"/>
              <a:buChar char="•"/>
              <a:defRPr/>
            </a:pPr>
            <a:r>
              <a:rPr lang="es-ES_tradnl" b="1" noProof="0" dirty="0">
                <a:solidFill>
                  <a:prstClr val="black"/>
                </a:solidFill>
              </a:rPr>
              <a:t>Posibilidad de generar beneficios ambientales de alcance mundial </a:t>
            </a:r>
            <a:r>
              <a:rPr lang="es-ES_tradnl" noProof="0" dirty="0">
                <a:solidFill>
                  <a:prstClr val="black"/>
                </a:solidFill>
              </a:rPr>
              <a:t>(mitigación de GEI, conservación de la biodiversidad, restauración de la tierra, etc.).</a:t>
            </a:r>
          </a:p>
          <a:p>
            <a:pPr marL="294122" indent="-294122" defTabSz="941192">
              <a:buFont typeface="Arial" panose="020B0604020202020204" pitchFamily="34" charset="0"/>
              <a:buChar char="•"/>
              <a:defRPr/>
            </a:pPr>
            <a:r>
              <a:rPr lang="es-AR" b="1" noProof="0" dirty="0">
                <a:solidFill>
                  <a:prstClr val="black"/>
                </a:solidFill>
              </a:rPr>
              <a:t>Evidencia del compromiso de fomentar la sostenibilidad </a:t>
            </a:r>
            <a:r>
              <a:rPr lang="es-AR" b="0" noProof="0" dirty="0">
                <a:solidFill>
                  <a:prstClr val="black"/>
                </a:solidFill>
              </a:rPr>
              <a:t>en las cadenas de suministro o de valor</a:t>
            </a:r>
            <a:r>
              <a:rPr lang="es-ES_tradnl" b="0" noProof="0" dirty="0">
                <a:solidFill>
                  <a:prstClr val="black"/>
                </a:solidFill>
              </a:rPr>
              <a:t>.</a:t>
            </a:r>
          </a:p>
          <a:p>
            <a:pPr marL="294122" indent="-294122" defTabSz="941192">
              <a:buFont typeface="Arial" panose="020B0604020202020204" pitchFamily="34" charset="0"/>
              <a:buChar char="•"/>
              <a:defRPr/>
            </a:pPr>
            <a:r>
              <a:rPr lang="es-AR" b="1" noProof="0" dirty="0">
                <a:solidFill>
                  <a:prstClr val="black"/>
                </a:solidFill>
              </a:rPr>
              <a:t>Posibilidad de aplicar un enfoque integral del uso de la tierra</a:t>
            </a:r>
            <a:r>
              <a:rPr lang="es-AR" b="0" noProof="0" dirty="0">
                <a:solidFill>
                  <a:prstClr val="black"/>
                </a:solidFill>
              </a:rPr>
              <a:t>, que vincule la producción, la conservación y la restauración a escala.</a:t>
            </a:r>
            <a:endParaRPr lang="es-ES_tradnl" b="0" noProof="0" dirty="0"/>
          </a:p>
          <a:p>
            <a:endParaRPr lang="es-ES_tradnl" noProof="0" dirty="0"/>
          </a:p>
        </p:txBody>
      </p:sp>
      <p:sp>
        <p:nvSpPr>
          <p:cNvPr id="4" name="Slide Number Placeholder 3"/>
          <p:cNvSpPr>
            <a:spLocks noGrp="1"/>
          </p:cNvSpPr>
          <p:nvPr>
            <p:ph type="sldNum" sz="quarter" idx="10"/>
          </p:nvPr>
        </p:nvSpPr>
        <p:spPr/>
        <p:txBody>
          <a:bodyPr/>
          <a:lstStyle/>
          <a:p>
            <a:fld id="{08D2ABE5-F639-40F8-811F-D98AEBAEF03C}" type="slidenum">
              <a:rPr lang="en-US" smtClean="0"/>
              <a:t>12</a:t>
            </a:fld>
            <a:endParaRPr lang="en-US" dirty="0"/>
          </a:p>
        </p:txBody>
      </p:sp>
    </p:spTree>
    <p:extLst>
      <p:ext uri="{BB962C8B-B14F-4D97-AF65-F5344CB8AC3E}">
        <p14:creationId xmlns:p14="http://schemas.microsoft.com/office/powerpoint/2010/main" val="1461306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s-ES_tradnl" noProof="0" dirty="0"/>
              <a:t>El enfoque de cadena</a:t>
            </a:r>
            <a:r>
              <a:rPr lang="es-ES_tradnl" baseline="0" noProof="0" dirty="0"/>
              <a:t> de suministro o de valor requiere la participación de múltiples actores en todo el espectro del sistema alimentario. Vincula a los actores y las actividades a nivel de la producción a escala nacional, subnacional y jurisdiccional con los actores posteriores del sector de la demanda, incluidos los procesadores, comerciantes y fabricantes, y, en última instancia, el usuario final. El financiamiento es importante para todos los actores del sector privado y desempeña un papel transversal en el enfoque. A través de este enfoque integrado, se intenta lograr la sostenibilidad en todas las etapas de la cadena de suministro, lo que impulsa la generación de beneficios ambientales en paisajes importantes para la producción de alimentos y para los valores ecosistémicos</a:t>
            </a:r>
            <a:r>
              <a:rPr lang="es-ES_tradnl" noProof="0" dirty="0"/>
              <a:t>.</a:t>
            </a:r>
          </a:p>
          <a:p>
            <a:endParaRPr lang="es-ES_tradnl" noProof="0" dirty="0"/>
          </a:p>
        </p:txBody>
      </p:sp>
      <p:sp>
        <p:nvSpPr>
          <p:cNvPr id="4" name="Slide Number Placeholder 3"/>
          <p:cNvSpPr>
            <a:spLocks noGrp="1"/>
          </p:cNvSpPr>
          <p:nvPr>
            <p:ph type="sldNum" sz="quarter" idx="10"/>
          </p:nvPr>
        </p:nvSpPr>
        <p:spPr/>
        <p:txBody>
          <a:bodyPr/>
          <a:lstStyle/>
          <a:p>
            <a:fld id="{08D2ABE5-F639-40F8-811F-D98AEBAEF03C}" type="slidenum">
              <a:rPr lang="en-US" smtClean="0"/>
              <a:t>13</a:t>
            </a:fld>
            <a:endParaRPr lang="en-US" dirty="0"/>
          </a:p>
        </p:txBody>
      </p:sp>
    </p:spTree>
    <p:extLst>
      <p:ext uri="{BB962C8B-B14F-4D97-AF65-F5344CB8AC3E}">
        <p14:creationId xmlns:p14="http://schemas.microsoft.com/office/powerpoint/2010/main" val="3487038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A nivel mundial, el crecimiento económico está impulsado en gran medida por las ciudades, donde actualmente vive</a:t>
            </a:r>
            <a:r>
              <a:rPr lang="es-ES_tradnl" baseline="0" noProof="0" dirty="0"/>
              <a:t> </a:t>
            </a:r>
            <a:r>
              <a:rPr lang="es-ES_tradnl" noProof="0" dirty="0"/>
              <a:t>la mitad de la población mundial</a:t>
            </a:r>
            <a:r>
              <a:rPr lang="es-ES_tradnl" baseline="0" noProof="0" dirty="0"/>
              <a:t>. Las ciudades también son una fuente importante de grandes problemas ambientales. Generan el </a:t>
            </a:r>
            <a:r>
              <a:rPr lang="es-ES_tradnl" noProof="0" dirty="0"/>
              <a:t>70 % de las emisiones de GEI, producen más de mil millones de toneladas de desechos al año y sus necesidades pueden afectar directamente el suministro de servicios ecosistémicos vitales para ellas y para la región. Por lo tanto, uno de los principales desafíos mundiales es lograr que las ciudades sean sostenibles,</a:t>
            </a:r>
            <a:r>
              <a:rPr lang="es-ES_tradnl" baseline="0" noProof="0" dirty="0"/>
              <a:t> como se reconoce claramente en los Objetivos de Desarrollo Sostenible, el Acuerdo de París y </a:t>
            </a:r>
            <a:r>
              <a:rPr lang="es-ES_tradnl" noProof="0" dirty="0"/>
              <a:t>la Nueva Agenda Urbana.</a:t>
            </a:r>
          </a:p>
          <a:p>
            <a:endParaRPr lang="es-ES_tradnl" noProof="0" dirty="0"/>
          </a:p>
          <a:p>
            <a:r>
              <a:rPr lang="es-AR" noProof="0" dirty="0"/>
              <a:t>Las ciudades son el lugar ideal para aplicar soluciones integradas</a:t>
            </a:r>
            <a:r>
              <a:rPr lang="es-ES_tradnl" noProof="0" dirty="0"/>
              <a:t>. También son lugares dinámicos para la innovación y para lograr resultados transformadores a escala. Por lo tanto, las ciudades brindan</a:t>
            </a:r>
            <a:r>
              <a:rPr lang="es-ES_tradnl" baseline="0" noProof="0" dirty="0"/>
              <a:t> una gran oportunidad para generar beneficios ambientales de alcance mundial y, al mismo tiempo, adoptar una trayectoria de crecimiento sostenible</a:t>
            </a:r>
            <a:r>
              <a:rPr lang="es-ES_tradnl" noProof="0" dirty="0"/>
              <a:t>.</a:t>
            </a:r>
          </a:p>
          <a:p>
            <a:endParaRPr lang="es-ES_tradnl" noProof="0" dirty="0"/>
          </a:p>
          <a:p>
            <a:r>
              <a:rPr lang="es-ES_tradnl" noProof="0" dirty="0"/>
              <a:t>El Programa de Impacto (PI) sobre Ciudades</a:t>
            </a:r>
            <a:r>
              <a:rPr lang="es-ES_tradnl" baseline="0" noProof="0" dirty="0"/>
              <a:t> Sostenibles del FMAM-7 se basará en los programas experimentales de enfoque integrado del FMAM-6 para elaborar soluciones a desafíos clave y para aprovechar las oportunidades de lograr la transformación a ciudades sostenibles</a:t>
            </a:r>
            <a:r>
              <a:rPr lang="es-ES_tradnl" noProof="0" dirty="0"/>
              <a:t>.</a:t>
            </a:r>
          </a:p>
          <a:p>
            <a:endParaRPr lang="es-ES_tradnl" noProof="0" dirty="0"/>
          </a:p>
          <a:p>
            <a:r>
              <a:rPr lang="es-ES_tradnl" noProof="0" dirty="0"/>
              <a:t>A diferencia de los nichos sectoriales, el PI sobre ciudades tiene por objeto respaldar proyectos que generen resultados integrados y beneficios ambientales de alcance mundial, como la mitigación del cambio climático,</a:t>
            </a:r>
            <a:r>
              <a:rPr lang="es-ES_tradnl" baseline="0" noProof="0" dirty="0"/>
              <a:t> la biodiversidad, etcétera. Se pondrá el acento en forjar alianzas más sólidas para facilitar el aprendizaje mutuo y garantizar que las enseñanzas se apliquen a nivel de la ciudad. En el marco del programa, se aprovechará la capacidad del FMAM para abordar inquietudes sectoriales transversales y para aplicarlas en el contexto de las ciudades</a:t>
            </a:r>
            <a:r>
              <a:rPr lang="es-ES_tradnl" noProof="0" dirty="0"/>
              <a:t>.</a:t>
            </a:r>
          </a:p>
          <a:p>
            <a:endParaRPr lang="es-ES_tradnl" noProof="0" dirty="0"/>
          </a:p>
          <a:p>
            <a:endParaRPr lang="es-ES_tradnl" noProof="0" dirty="0"/>
          </a:p>
          <a:p>
            <a:endParaRPr lang="es-ES_tradnl" noProof="0" dirty="0"/>
          </a:p>
        </p:txBody>
      </p:sp>
      <p:sp>
        <p:nvSpPr>
          <p:cNvPr id="4" name="Slide Number Placeholder 3"/>
          <p:cNvSpPr>
            <a:spLocks noGrp="1"/>
          </p:cNvSpPr>
          <p:nvPr>
            <p:ph type="sldNum" sz="quarter" idx="10"/>
          </p:nvPr>
        </p:nvSpPr>
        <p:spPr/>
        <p:txBody>
          <a:bodyPr/>
          <a:lstStyle/>
          <a:p>
            <a:pPr defTabSz="941192">
              <a:defRPr/>
            </a:pPr>
            <a:fld id="{08D2ABE5-F639-40F8-811F-D98AEBAEF03C}" type="slidenum">
              <a:rPr lang="en-US">
                <a:solidFill>
                  <a:prstClr val="black"/>
                </a:solidFill>
                <a:latin typeface="Calibri" panose="020F0502020204030204"/>
              </a:rPr>
              <a:pPr defTabSz="941192">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64636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s-ES_tradnl" noProof="0" dirty="0"/>
              <a:t>Se han realizado</a:t>
            </a:r>
            <a:r>
              <a:rPr lang="es-ES_tradnl" baseline="0" noProof="0" dirty="0"/>
              <a:t> grandes esfuerzos en todo el mundo para respaldar el crecimiento sostenible de las ciudades; por ejemplo, a través de redes mundiales de ciudades, liderazgos de ciudades individuales e intervenciones sectoriales. Los Objetivos de Desarrollo Sostenible, el Acuerdo de París y la Nueva Agenda Urbana han generado un mayor impulso mundial para lograr que las ciudades sean sostenibles</a:t>
            </a:r>
            <a:r>
              <a:rPr lang="es-ES_tradnl" noProof="0" dirty="0"/>
              <a:t>.</a:t>
            </a:r>
          </a:p>
          <a:p>
            <a:endParaRPr lang="es-ES_tradnl" noProof="0" dirty="0"/>
          </a:p>
          <a:p>
            <a:r>
              <a:rPr lang="es-ES_tradnl" noProof="0" dirty="0"/>
              <a:t>El FMAM se basó en ellos en </a:t>
            </a:r>
            <a:r>
              <a:rPr lang="es-ES_tradnl" baseline="0" noProof="0" dirty="0"/>
              <a:t>el FMAM-6 y adoptó un enfoque doble. Creó una Plataforma Mundial para las Ciudades Sostenibles, que reúne a expertos, instituciones financieras y ciudades para avanzar hacia la sostenibilidad.</a:t>
            </a:r>
            <a:r>
              <a:rPr lang="es-ES_tradnl" noProof="0" dirty="0"/>
              <a:t> </a:t>
            </a:r>
            <a:r>
              <a:rPr lang="es-ES_tradnl" noProof="0" dirty="0">
                <a:solidFill>
                  <a:srgbClr val="C00000"/>
                </a:solidFill>
              </a:rPr>
              <a:t>[En la diapositiva se muestra la imagen de la</a:t>
            </a:r>
            <a:r>
              <a:rPr lang="es-ES_tradnl" baseline="0" noProof="0" dirty="0">
                <a:solidFill>
                  <a:srgbClr val="C00000"/>
                </a:solidFill>
              </a:rPr>
              <a:t> mencionada plataforma, así como los logotipos de las instituciones que la integran y las organizaciones del FMAM que proporcionan recursos.</a:t>
            </a:r>
            <a:r>
              <a:rPr lang="es-ES_tradnl" noProof="0" dirty="0">
                <a:solidFill>
                  <a:srgbClr val="C00000"/>
                </a:solidFill>
              </a:rPr>
              <a:t>]</a:t>
            </a:r>
            <a:endParaRPr lang="es-ES_tradnl" noProof="0" dirty="0"/>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15</a:t>
            </a:fld>
            <a:endParaRPr lang="en-US" dirty="0"/>
          </a:p>
        </p:txBody>
      </p:sp>
    </p:spTree>
    <p:extLst>
      <p:ext uri="{BB962C8B-B14F-4D97-AF65-F5344CB8AC3E}">
        <p14:creationId xmlns:p14="http://schemas.microsoft.com/office/powerpoint/2010/main" val="784642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s-ES_tradnl" noProof="0" dirty="0"/>
          </a:p>
          <a:p>
            <a:pPr defTabSz="939509" eaLnBrk="0" fontAlgn="base" hangingPunct="0">
              <a:spcBef>
                <a:spcPct val="30000"/>
              </a:spcBef>
              <a:spcAft>
                <a:spcPct val="0"/>
              </a:spcAft>
              <a:defRPr/>
            </a:pPr>
            <a:r>
              <a:rPr lang="es-ES_tradnl" noProof="0" dirty="0"/>
              <a:t>Durante el FMAM-7, se utilizará como base el enfoque doble adoptado en el FMAM-6, con el objetivo ambicioso de ampliar los impactos y con énfasis en la innovación.</a:t>
            </a:r>
          </a:p>
          <a:p>
            <a:pPr defTabSz="939509" eaLnBrk="0" fontAlgn="base" hangingPunct="0">
              <a:spcBef>
                <a:spcPct val="30000"/>
              </a:spcBef>
              <a:spcAft>
                <a:spcPct val="0"/>
              </a:spcAft>
              <a:defRPr/>
            </a:pPr>
            <a:endParaRPr lang="es-ES_tradnl" noProof="0" dirty="0"/>
          </a:p>
          <a:p>
            <a:pPr defTabSz="939509" eaLnBrk="0" fontAlgn="base" hangingPunct="0">
              <a:spcBef>
                <a:spcPct val="30000"/>
              </a:spcBef>
              <a:spcAft>
                <a:spcPct val="0"/>
              </a:spcAft>
              <a:defRPr/>
            </a:pPr>
            <a:r>
              <a:rPr lang="es-ES_tradnl" noProof="0" dirty="0"/>
              <a:t>El FMAM trabajará con los Gobiernos nacionales, las ciudades y los asociados para elaborar</a:t>
            </a:r>
            <a:r>
              <a:rPr lang="es-ES_tradnl" baseline="0" noProof="0" dirty="0"/>
              <a:t> modelos de negocios relacionados con el transporte con bajo nivel de emisiones de carbono, las zonas edificadas con eficiencia energética, la gestión inteligente de desechos, la energía verde y la infraestructura resiliente</a:t>
            </a:r>
            <a:r>
              <a:rPr lang="es-ES_tradnl" noProof="0" dirty="0"/>
              <a:t>.</a:t>
            </a:r>
          </a:p>
          <a:p>
            <a:pPr defTabSz="939509" eaLnBrk="0" fontAlgn="base" hangingPunct="0">
              <a:spcBef>
                <a:spcPct val="30000"/>
              </a:spcBef>
              <a:spcAft>
                <a:spcPct val="0"/>
              </a:spcAft>
              <a:defRPr/>
            </a:pPr>
            <a:endParaRPr lang="es-ES_tradnl" noProof="0" dirty="0"/>
          </a:p>
          <a:p>
            <a:pPr defTabSz="939509" eaLnBrk="0" fontAlgn="base" hangingPunct="0">
              <a:spcBef>
                <a:spcPct val="30000"/>
              </a:spcBef>
              <a:spcAft>
                <a:spcPct val="0"/>
              </a:spcAft>
              <a:defRPr/>
            </a:pPr>
            <a:r>
              <a:rPr lang="es-ES_tradnl" noProof="0" dirty="0"/>
              <a:t>Con ese fin, será necesario trabajar con</a:t>
            </a:r>
            <a:r>
              <a:rPr lang="es-ES_tradnl" baseline="0" noProof="0" dirty="0"/>
              <a:t> un conjunto diverso de actores y, por lo tanto, se reforzará la plataforma mundial. En particular, el FMAM tiene la intención de lograr una participación más proactiva del sector privado en esta etapa. Ese sector es clave para cubrir el enorme déficit de financiamiento para infraestructura y proponer soluciones novedosas en materia de sostenibilidad.</a:t>
            </a:r>
            <a:endParaRPr lang="es-ES_tradnl" noProof="0" dirty="0"/>
          </a:p>
          <a:p>
            <a:pPr defTabSz="939509" eaLnBrk="0" fontAlgn="base" hangingPunct="0">
              <a:spcBef>
                <a:spcPct val="30000"/>
              </a:spcBef>
              <a:spcAft>
                <a:spcPct val="0"/>
              </a:spcAft>
              <a:defRPr/>
            </a:pPr>
            <a:endParaRPr lang="es-ES_tradnl" noProof="0" dirty="0"/>
          </a:p>
          <a:p>
            <a:pPr defTabSz="939509" eaLnBrk="0" fontAlgn="base" hangingPunct="0">
              <a:spcBef>
                <a:spcPct val="30000"/>
              </a:spcBef>
              <a:spcAft>
                <a:spcPct val="0"/>
              </a:spcAft>
              <a:defRPr/>
            </a:pPr>
            <a:r>
              <a:rPr lang="es-ES_tradnl" noProof="0" dirty="0"/>
              <a:t>Por último, se</a:t>
            </a:r>
            <a:r>
              <a:rPr lang="es-ES_tradnl" baseline="0" noProof="0" dirty="0"/>
              <a:t> abordarán los principales desafíos en materia de gestión a nivel de las ciudades y se crearán condiciones propicias para la sostenibilidad. Además, se velará por la inclusión de los aspectos clave del desarrollo, es decir, las cuestiones de género y la inclusión, en el enfoque sobre la sostenibilidad</a:t>
            </a:r>
            <a:r>
              <a:rPr lang="es-ES_tradnl" noProof="0" dirty="0"/>
              <a:t>.</a:t>
            </a:r>
          </a:p>
        </p:txBody>
      </p:sp>
      <p:sp>
        <p:nvSpPr>
          <p:cNvPr id="4" name="Header Placeholder 3"/>
          <p:cNvSpPr>
            <a:spLocks noGrp="1"/>
          </p:cNvSpPr>
          <p:nvPr>
            <p:ph type="hdr" sz="quarter" idx="10"/>
          </p:nvPr>
        </p:nvSpPr>
        <p:spPr/>
        <p:txBody>
          <a:bodyPr/>
          <a:lstStyle/>
          <a:p>
            <a:pPr defTabSz="941192">
              <a:defRPr/>
            </a:pPr>
            <a:endParaRPr lang="en-US" dirty="0">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41192">
              <a:defRPr/>
            </a:pPr>
            <a:fld id="{D650E20D-8F26-4A94-AFFD-39FE3E6F4B8B}" type="slidenum">
              <a:rPr lang="en-US">
                <a:solidFill>
                  <a:prstClr val="black"/>
                </a:solidFill>
                <a:latin typeface="Calibri" panose="020F0502020204030204"/>
              </a:rPr>
              <a:pPr defTabSz="941192">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10196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Tentativamente, las categorías de inversión incluyen lo siguiente:</a:t>
            </a:r>
          </a:p>
          <a:p>
            <a:endParaRPr lang="es-ES_tradnl"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a:t>Planificación espacial basada en evidencias</a:t>
            </a:r>
            <a:r>
              <a:rPr lang="es-ES_tradnl" sz="1200" dirty="0"/>
              <a:t> a nivel nacional, regional y local. Estas inversiones permitirán formular soluciones integradas para las</a:t>
            </a:r>
            <a:r>
              <a:rPr lang="es-ES_tradnl" sz="1200" baseline="0" dirty="0"/>
              <a:t> ciudades y la región amplia</a:t>
            </a:r>
            <a:r>
              <a:rPr lang="es-ES_tradnl" noProof="0" dirty="0"/>
              <a:t>.</a:t>
            </a:r>
          </a:p>
          <a:p>
            <a:endParaRPr lang="es-ES_tradnl" noProof="0" dirty="0"/>
          </a:p>
          <a:p>
            <a:r>
              <a:rPr lang="es-ES_tradnl" b="1" noProof="0" dirty="0"/>
              <a:t>Integración de la infraestructura </a:t>
            </a:r>
            <a:r>
              <a:rPr lang="es-ES_tradnl" noProof="0" dirty="0"/>
              <a:t>a escala nacional, regional y local. Por ejemplo, conectividad urbana entre las ciudades y dentro de ellas.</a:t>
            </a:r>
            <a:r>
              <a:rPr lang="es-ES_tradnl" baseline="0" noProof="0" dirty="0"/>
              <a:t> De esta manera se propiciará el uso eficiente de los recursos</a:t>
            </a:r>
            <a:r>
              <a:rPr lang="es-ES_tradnl" noProof="0" dirty="0"/>
              <a:t>.</a:t>
            </a:r>
          </a:p>
          <a:p>
            <a:endParaRPr lang="es-ES_tradnl"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a:t>Profundización de la resiliencia </a:t>
            </a:r>
            <a:r>
              <a:rPr lang="es-ES_tradnl" sz="1200" dirty="0"/>
              <a:t>con sistemas inteligentes y soluciones para barrios marginales. Se pone el acento en las soluciones digitales inteligentes que respaldan</a:t>
            </a:r>
            <a:r>
              <a:rPr lang="es-ES_tradnl" sz="1200" baseline="0" dirty="0"/>
              <a:t> la planificación, el seguimiento y la prestación de servicios de manera eficaz y para todos.</a:t>
            </a:r>
            <a:endParaRPr lang="es-ES_tradnl" noProof="0" dirty="0"/>
          </a:p>
          <a:p>
            <a:endParaRPr lang="es-ES_tradnl" noProof="0" dirty="0"/>
          </a:p>
          <a:p>
            <a:r>
              <a:rPr lang="es-ES_tradnl" b="1" noProof="0" dirty="0"/>
              <a:t>Soluciones de financiamiento </a:t>
            </a:r>
            <a:r>
              <a:rPr lang="es-ES_tradnl" noProof="0" dirty="0"/>
              <a:t>para lograr la sostenibilidad urbana. Se pone énfasis en el fortalecimiento de la capacidad financiera a nivel municipal, con inclusión de diversas maneras de monetizar productos derivados orientados a la sostenibilidad, por ejemplo la valorización de la tierra.</a:t>
            </a:r>
          </a:p>
          <a:p>
            <a:endParaRPr lang="es-ES_tradnl" noProof="0" dirty="0"/>
          </a:p>
        </p:txBody>
      </p:sp>
      <p:sp>
        <p:nvSpPr>
          <p:cNvPr id="4" name="Slide Number Placeholder 3"/>
          <p:cNvSpPr>
            <a:spLocks noGrp="1"/>
          </p:cNvSpPr>
          <p:nvPr>
            <p:ph type="sldNum" sz="quarter" idx="10"/>
          </p:nvPr>
        </p:nvSpPr>
        <p:spPr/>
        <p:txBody>
          <a:bodyPr/>
          <a:lstStyle/>
          <a:p>
            <a:pPr defTabSz="941192">
              <a:defRPr/>
            </a:pPr>
            <a:fld id="{08D2ABE5-F639-40F8-811F-D98AEBAEF03C}" type="slidenum">
              <a:rPr lang="en-US">
                <a:solidFill>
                  <a:prstClr val="black"/>
                </a:solidFill>
                <a:latin typeface="Calibri" panose="020F0502020204030204"/>
              </a:rPr>
              <a:pPr defTabSz="941192">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27347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s-ES_tradnl" noProof="0" dirty="0"/>
              <a:t>La diapositiva se explica por sí sola. No se necesita texto adicional.</a:t>
            </a:r>
            <a:r>
              <a:rPr lang="es-ES_tradnl" baseline="0" noProof="0" dirty="0"/>
              <a:t> En el mapa se observan las zonas que son fuente de recursos biológicos en las que existen ciudades. La diapositiva se utiliza como referencia para destacar la importancia de adoptar un enfoque de sostenibilidad en la urbanización de las ciudades y los resultados transformadores que se pueden lograr</a:t>
            </a:r>
            <a:r>
              <a:rPr lang="es-ES_tradnl" noProof="0" dirty="0"/>
              <a:t>.</a:t>
            </a:r>
          </a:p>
          <a:p>
            <a:endParaRPr lang="es-ES_tradnl" noProof="0" dirty="0"/>
          </a:p>
        </p:txBody>
      </p:sp>
      <p:sp>
        <p:nvSpPr>
          <p:cNvPr id="4" name="Slide Number Placeholder 3"/>
          <p:cNvSpPr>
            <a:spLocks noGrp="1"/>
          </p:cNvSpPr>
          <p:nvPr>
            <p:ph type="sldNum" sz="quarter" idx="10"/>
          </p:nvPr>
        </p:nvSpPr>
        <p:spPr/>
        <p:txBody>
          <a:bodyPr/>
          <a:lstStyle/>
          <a:p>
            <a:pPr defTabSz="941192">
              <a:defRPr/>
            </a:pPr>
            <a:fld id="{08D2ABE5-F639-40F8-811F-D98AEBAEF03C}" type="slidenum">
              <a:rPr lang="en-US">
                <a:solidFill>
                  <a:prstClr val="black"/>
                </a:solidFill>
                <a:latin typeface="Calibri" panose="020F0502020204030204"/>
              </a:rPr>
              <a:pPr defTabSz="941192">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1924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s-ES_tradnl" noProof="0" dirty="0"/>
              <a:t>Los paisajes del Amazonas, la cuenca del Congo y algunas zonas áridas relevantes revisten importancia mundial para la biodiversidad y el almacenamiento</a:t>
            </a:r>
            <a:r>
              <a:rPr lang="es-ES_tradnl" baseline="0" noProof="0" dirty="0"/>
              <a:t> de carbono, proporcionan medios de vida y subsistencia para las comunidades que dependen de los bosques y la agricultura para su supervivencia y, en consecuencia, reúnen los requisitos para que se los considere “ecosistemas clave”, en los que puede ser beneficioso aplicar un enfoque de gestión sostenible de los bosques. En estos ecosistemas de importancia mundial, tenemos la oportunidad de cambiar la trayectoria del desarrollo en el futuro, pasando del agotamiento de los recursos naturales y la erosión de la biodiversidad a una trayectoria basada en la gestión del capital natural y los paisajes productivos. Asimismo, la información científica reciente señala que estos ecosistemas de importancia mundial requieren una gestión integrada a escala de ecosistema para mantener su “integridad ecológica y funcionamiento” y generar beneficios ambientales de alcance mundial. Los proyectos</a:t>
            </a:r>
            <a:r>
              <a:rPr lang="es-ES_tradnl" noProof="0" dirty="0"/>
              <a:t> fragmentados y aislados no serán suficientes en estos grandes ecosistemas, como ha sucedido en el caso de gran parte del conjunto de inversiones en la gestión sostenible de los bosques realizadas en el pasado. Ha llegado el momento de transformar el programa de gestión sostenible de los bosques en un programa de impacto con una clara orientación geográfica que permita aprovechar mejor las oportunidades temporales para generar impactos en biomas y sistemas forestales críticos. Estas tres regiones forestales son los principales ecosistemas y tal vez los últimos lugares en los que un enfoque de gestión sostenible de los bosques, integrado y concertado, puede realmente modificar el curso del desarrollo y generar múltiples beneficios en términos de biodiversidad, cambio climático y degradación de la tierra.</a:t>
            </a:r>
          </a:p>
          <a:p>
            <a:endParaRPr lang="es-ES_tradnl" noProof="0" dirty="0"/>
          </a:p>
        </p:txBody>
      </p:sp>
      <p:sp>
        <p:nvSpPr>
          <p:cNvPr id="4" name="Slide Number Placeholder 3"/>
          <p:cNvSpPr>
            <a:spLocks noGrp="1"/>
          </p:cNvSpPr>
          <p:nvPr>
            <p:ph type="sldNum" sz="quarter" idx="10"/>
          </p:nvPr>
        </p:nvSpPr>
        <p:spPr/>
        <p:txBody>
          <a:bodyPr/>
          <a:lstStyle/>
          <a:p>
            <a:fld id="{08D2ABE5-F639-40F8-811F-D98AEBAEF03C}" type="slidenum">
              <a:rPr lang="en-US" smtClean="0"/>
              <a:t>19</a:t>
            </a:fld>
            <a:endParaRPr lang="en-US" dirty="0"/>
          </a:p>
        </p:txBody>
      </p:sp>
    </p:spTree>
    <p:extLst>
      <p:ext uri="{BB962C8B-B14F-4D97-AF65-F5344CB8AC3E}">
        <p14:creationId xmlns:p14="http://schemas.microsoft.com/office/powerpoint/2010/main" val="404942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s-ES_tradnl" noProof="0" dirty="0"/>
              <a:t>La experiencia adquirida en el FMAM-6 se aprovechará en el FMAM-7, en cuyo marco un conjunto de programas de impacto e inversiones de áreas focales, cuidadosamente identificado, contribuirá a transformar los principales sistemas</a:t>
            </a:r>
            <a:r>
              <a:rPr lang="es-ES_tradnl" baseline="0" noProof="0" dirty="0"/>
              <a:t> económicos y promoverá más adecuadamente la consecución de los objetivos de los acuerdos multilaterales sobre medio ambiente más allá de un convenio o convención individual. Así pues, los programas de impacto son componentes integrales de las estrategias</a:t>
            </a:r>
            <a:r>
              <a:rPr lang="es-ES_tradnl" noProof="0" dirty="0"/>
              <a:t> de las áreas focales y reflejan la gran demanda por parte de los países, como se señala en sus contribuciones determinadas a nivel nacional (CDN), sus estrategias nacionales sobre</a:t>
            </a:r>
            <a:r>
              <a:rPr lang="es-ES_tradnl" baseline="0" noProof="0" dirty="0"/>
              <a:t> biodiversidad</a:t>
            </a:r>
            <a:r>
              <a:rPr lang="es-ES_tradnl" noProof="0" dirty="0"/>
              <a:t> y planes de acción (ENBPA) y sus planes de acción nacionales. Las inversiones propuestas reflejan con precisión los principales objetivos y las orientaciones impartidas por las Conferencias de las Partes pertinentes, y las inversiones en actividades que se pueden llevar a cabo más adecuadamente como objetivos de una sola área focal. Este marco “matriz” para la arquitectura de programación del FMAM-7 se complementará con inversiones novedosas en zonas y países de frontera que podrán ayudar a los países miembros del FMAM a prepararse para los nuevos desafíos y las respectivas respuestas en el futuro próximo.</a:t>
            </a:r>
          </a:p>
          <a:p>
            <a:endParaRPr lang="es-ES_tradnl" noProof="0" dirty="0"/>
          </a:p>
        </p:txBody>
      </p:sp>
      <p:sp>
        <p:nvSpPr>
          <p:cNvPr id="4" name="Slide Number Placeholder 3"/>
          <p:cNvSpPr>
            <a:spLocks noGrp="1"/>
          </p:cNvSpPr>
          <p:nvPr>
            <p:ph type="sldNum" sz="quarter" idx="10"/>
          </p:nvPr>
        </p:nvSpPr>
        <p:spPr/>
        <p:txBody>
          <a:bodyPr/>
          <a:lstStyle/>
          <a:p>
            <a:fld id="{08D2ABE5-F639-40F8-811F-D98AEBAEF03C}" type="slidenum">
              <a:rPr lang="en-US" smtClean="0"/>
              <a:t>2</a:t>
            </a:fld>
            <a:endParaRPr lang="en-US" dirty="0"/>
          </a:p>
        </p:txBody>
      </p:sp>
    </p:spTree>
    <p:extLst>
      <p:ext uri="{BB962C8B-B14F-4D97-AF65-F5344CB8AC3E}">
        <p14:creationId xmlns:p14="http://schemas.microsoft.com/office/powerpoint/2010/main" val="1581094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a:solidFill>
                  <a:schemeClr val="tx1"/>
                </a:solidFill>
              </a:rPr>
              <a:t>En las inversiones del FMAM, se pondrá énfasis en lo siguiente:</a:t>
            </a:r>
          </a:p>
          <a:p>
            <a:pPr marL="470596" indent="-470596">
              <a:buFont typeface="Arial" panose="020B0604020202020204" pitchFamily="34" charset="0"/>
              <a:buChar char="•"/>
            </a:pPr>
            <a:r>
              <a:rPr lang="es-ES_tradnl" baseline="0" noProof="0" dirty="0">
                <a:solidFill>
                  <a:schemeClr val="tx1"/>
                </a:solidFill>
                <a:cs typeface="Arial" panose="020B0604020202020204" pitchFamily="34" charset="0"/>
              </a:rPr>
              <a:t>Contar con una coordinación transnacional, en el ámbito regional, de las medidas a nivel de bioma.</a:t>
            </a:r>
          </a:p>
          <a:p>
            <a:pPr marL="470596" indent="-470596">
              <a:buFont typeface="Arial" panose="020B0604020202020204" pitchFamily="34" charset="0"/>
              <a:buChar char="•"/>
            </a:pPr>
            <a:r>
              <a:rPr lang="es-ES_tradnl" baseline="0" noProof="0" dirty="0">
                <a:solidFill>
                  <a:schemeClr val="tx1"/>
                </a:solidFill>
                <a:cs typeface="Arial" panose="020B0604020202020204" pitchFamily="34" charset="0"/>
              </a:rPr>
              <a:t>Crear </a:t>
            </a:r>
            <a:r>
              <a:rPr lang="es-AR" baseline="0" noProof="0" dirty="0">
                <a:solidFill>
                  <a:schemeClr val="tx1"/>
                </a:solidFill>
                <a:cs typeface="Arial" panose="020B0604020202020204" pitchFamily="34" charset="0"/>
              </a:rPr>
              <a:t>condiciones propicias más favorables para la gestión de los bosques</a:t>
            </a:r>
            <a:r>
              <a:rPr lang="es-ES_tradnl" baseline="0" noProof="0" dirty="0">
                <a:solidFill>
                  <a:schemeClr val="tx1"/>
                </a:solidFill>
                <a:cs typeface="Arial" panose="020B0604020202020204" pitchFamily="34" charset="0"/>
              </a:rPr>
              <a:t>. </a:t>
            </a:r>
          </a:p>
          <a:p>
            <a:pPr marL="470596" indent="-470596">
              <a:buFont typeface="Arial" panose="020B0604020202020204" pitchFamily="34" charset="0"/>
              <a:buChar char="•"/>
            </a:pPr>
            <a:r>
              <a:rPr lang="es-ES_tradnl" baseline="0" noProof="0" dirty="0">
                <a:solidFill>
                  <a:schemeClr val="tx1"/>
                </a:solidFill>
                <a:cs typeface="Arial" panose="020B0604020202020204" pitchFamily="34" charset="0"/>
              </a:rPr>
              <a:t>Respaldar </a:t>
            </a:r>
            <a:r>
              <a:rPr lang="es-ES_tradnl" sz="1200" baseline="0" dirty="0">
                <a:solidFill>
                  <a:schemeClr val="tx1"/>
                </a:solidFill>
              </a:rPr>
              <a:t>la planificación racional del uso de la tierra en paisajes de uso mixto.</a:t>
            </a:r>
            <a:r>
              <a:rPr lang="es-ES_tradnl" baseline="0" noProof="0" dirty="0">
                <a:solidFill>
                  <a:schemeClr val="tx1"/>
                </a:solidFill>
                <a:cs typeface="Arial" panose="020B0604020202020204" pitchFamily="34" charset="0"/>
              </a:rPr>
              <a:t> </a:t>
            </a:r>
          </a:p>
          <a:p>
            <a:pPr marL="470596" indent="-470596">
              <a:buFont typeface="Arial" panose="020B0604020202020204" pitchFamily="34" charset="0"/>
              <a:buChar char="•"/>
            </a:pPr>
            <a:r>
              <a:rPr lang="es-ES_tradnl" baseline="0" noProof="0" dirty="0">
                <a:solidFill>
                  <a:schemeClr val="tx1"/>
                </a:solidFill>
                <a:cs typeface="Arial" panose="020B0604020202020204" pitchFamily="34" charset="0"/>
              </a:rPr>
              <a:t>Fortalecer las zonas protegidas. </a:t>
            </a:r>
          </a:p>
          <a:p>
            <a:pPr marL="470596" indent="-470596">
              <a:buFont typeface="Arial" panose="020B0604020202020204" pitchFamily="34" charset="0"/>
              <a:buChar char="•"/>
            </a:pPr>
            <a:r>
              <a:rPr lang="es-ES_tradnl" baseline="0" noProof="0" dirty="0">
                <a:solidFill>
                  <a:schemeClr val="tx1"/>
                </a:solidFill>
                <a:cs typeface="Arial" panose="020B0604020202020204" pitchFamily="34" charset="0"/>
              </a:rPr>
              <a:t>Velar por el uso de prácticas agrícolas inocuas para el medio ambiente a fin de reducir la presión sobre los bosques.</a:t>
            </a:r>
          </a:p>
          <a:p>
            <a:pPr marL="470596" indent="-470596">
              <a:buFont typeface="Arial" panose="020B0604020202020204" pitchFamily="34" charset="0"/>
              <a:buChar char="•"/>
            </a:pPr>
            <a:r>
              <a:rPr lang="es-ES_tradnl" baseline="0" noProof="0" dirty="0">
                <a:solidFill>
                  <a:schemeClr val="tx1"/>
                </a:solidFill>
                <a:cs typeface="Arial" panose="020B0604020202020204" pitchFamily="34" charset="0"/>
              </a:rPr>
              <a:t>Utilizar mecanismos de mercado, el programa de r</a:t>
            </a:r>
            <a:r>
              <a:rPr lang="es-AR" baseline="0" noProof="0" dirty="0">
                <a:solidFill>
                  <a:schemeClr val="tx1"/>
                </a:solidFill>
                <a:cs typeface="Arial" panose="020B0604020202020204" pitchFamily="34" charset="0"/>
              </a:rPr>
              <a:t>educción de las emisiones derivadas de la deforestación y la degradación de los bosques</a:t>
            </a:r>
            <a:r>
              <a:rPr lang="es-ES_tradnl" baseline="0" noProof="0" dirty="0">
                <a:solidFill>
                  <a:schemeClr val="tx1"/>
                </a:solidFill>
                <a:cs typeface="Arial" panose="020B0604020202020204" pitchFamily="34" charset="0"/>
              </a:rPr>
              <a:t> (REDD+) y </a:t>
            </a:r>
            <a:r>
              <a:rPr lang="es-ES_tradnl" sz="1200" baseline="0" dirty="0">
                <a:solidFill>
                  <a:schemeClr val="tx1"/>
                </a:solidFill>
              </a:rPr>
              <a:t>otros mecanismos de pago por servicios ecosistémicos con el objeto de propiciar el uso sostenible de los bosques</a:t>
            </a:r>
            <a:r>
              <a:rPr lang="es-ES_tradnl" baseline="0" noProof="0" dirty="0">
                <a:solidFill>
                  <a:schemeClr val="tx1"/>
                </a:solidFill>
                <a:cs typeface="Arial" panose="020B0604020202020204" pitchFamily="34" charset="0"/>
              </a:rPr>
              <a:t>.</a:t>
            </a:r>
          </a:p>
          <a:p>
            <a:endParaRPr lang="es-ES_tradnl" baseline="0" noProof="0" dirty="0">
              <a:solidFill>
                <a:schemeClr val="tx1"/>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08D2ABE5-F639-40F8-811F-D98AEBAEF03C}" type="slidenum">
              <a:rPr lang="en-US" smtClean="0"/>
              <a:t>20</a:t>
            </a:fld>
            <a:endParaRPr lang="en-US" dirty="0"/>
          </a:p>
        </p:txBody>
      </p:sp>
    </p:spTree>
    <p:extLst>
      <p:ext uri="{BB962C8B-B14F-4D97-AF65-F5344CB8AC3E}">
        <p14:creationId xmlns:p14="http://schemas.microsoft.com/office/powerpoint/2010/main" val="370539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1171575"/>
            <a:ext cx="5622925" cy="3162300"/>
          </a:xfrm>
        </p:spPr>
      </p:sp>
      <p:sp>
        <p:nvSpPr>
          <p:cNvPr id="3" name="Notes Placeholder 2"/>
          <p:cNvSpPr>
            <a:spLocks noGrp="1"/>
          </p:cNvSpPr>
          <p:nvPr>
            <p:ph type="body" idx="1"/>
          </p:nvPr>
        </p:nvSpPr>
        <p:spPr/>
        <p:txBody>
          <a:bodyPr/>
          <a:lstStyle/>
          <a:p>
            <a:r>
              <a:rPr lang="es-ES_tradnl" noProof="0" dirty="0"/>
              <a:t>A medida que se aproxima la etapa de implementación del FMAM-7, es importante entender todas las cuestiones relacionadas con la implementación de los programas de impacto a fin de garantizar un proceso equitativo y accesible para todos los países.</a:t>
            </a:r>
          </a:p>
        </p:txBody>
      </p:sp>
      <p:sp>
        <p:nvSpPr>
          <p:cNvPr id="4" name="Slide Number Placeholder 3"/>
          <p:cNvSpPr>
            <a:spLocks noGrp="1"/>
          </p:cNvSpPr>
          <p:nvPr>
            <p:ph type="sldNum" sz="quarter" idx="10"/>
          </p:nvPr>
        </p:nvSpPr>
        <p:spPr/>
        <p:txBody>
          <a:bodyPr/>
          <a:lstStyle/>
          <a:p>
            <a:pPr defTabSz="941192">
              <a:defRPr/>
            </a:pPr>
            <a:fld id="{C2806ECE-FC9D-49D0-9649-99AB112941A4}" type="slidenum">
              <a:rPr lang="en-US">
                <a:solidFill>
                  <a:prstClr val="black"/>
                </a:solidFill>
                <a:latin typeface="Calibri" panose="020F0502020204030204"/>
              </a:rPr>
              <a:pPr defTabSz="941192">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39193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Como en todas las inversiones del FMAM, los países adoptan la decisión principal en cuanto al modo en que desean usar y priorizar sus asignaciones del SATR (Sistema para la Asignación</a:t>
            </a:r>
            <a:r>
              <a:rPr lang="es-ES_tradnl" baseline="0" noProof="0" dirty="0"/>
              <a:t> Transparente de los Recursos)</a:t>
            </a:r>
            <a:r>
              <a:rPr lang="es-ES_tradnl" noProof="0" dirty="0"/>
              <a:t>, que pueden destinar a inversiones de áreas focales o a programas de impacto. También como es usual, los países seleccionarán al organismo que consideren más adecuado para diseñar y ejecutar sus subproyectos cuando se trate de un programa de impacto. Los países seleccionados para participar en un programa de impacto</a:t>
            </a:r>
            <a:r>
              <a:rPr lang="es-ES_tradnl" baseline="0" noProof="0" dirty="0"/>
              <a:t> </a:t>
            </a:r>
            <a:r>
              <a:rPr lang="es-ES_tradnl" noProof="0" dirty="0"/>
              <a:t>recibirán recursos a título de incentivo a razón de 2:1 (SATR; incentivo).</a:t>
            </a:r>
          </a:p>
        </p:txBody>
      </p:sp>
      <p:sp>
        <p:nvSpPr>
          <p:cNvPr id="4" name="Slide Number Placeholder 3"/>
          <p:cNvSpPr>
            <a:spLocks noGrp="1"/>
          </p:cNvSpPr>
          <p:nvPr>
            <p:ph type="sldNum" sz="quarter" idx="10"/>
          </p:nvPr>
        </p:nvSpPr>
        <p:spPr/>
        <p:txBody>
          <a:bodyPr/>
          <a:lstStyle/>
          <a:p>
            <a:fld id="{51864E3C-37FA-46BC-89A3-D47F177B1DD8}" type="slidenum">
              <a:rPr lang="en-US" smtClean="0"/>
              <a:t>22</a:t>
            </a:fld>
            <a:endParaRPr lang="en-US" dirty="0"/>
          </a:p>
        </p:txBody>
      </p:sp>
    </p:spTree>
    <p:extLst>
      <p:ext uri="{BB962C8B-B14F-4D97-AF65-F5344CB8AC3E}">
        <p14:creationId xmlns:p14="http://schemas.microsoft.com/office/powerpoint/2010/main" val="414778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Como ejemplo del modo en que esto funciona, se muestran dos países que han decidido participar en un programa de impacto, pero con niveles diferentes de asignación del SATR. El primero asigna USD 4 millones, y el segundo, USD 8 millones. Cada uno recibirá incentivos de contrapartida como se observa en la diapositiva y también se beneficiará del apoyo (difusión de los conocimientos, enseñanzas aprendidas, etc.) aportado por la Plataforma Mundial de Apoyo y Coordinación que se establecerá para cada programa de impacto.</a:t>
            </a:r>
          </a:p>
        </p:txBody>
      </p:sp>
      <p:sp>
        <p:nvSpPr>
          <p:cNvPr id="4" name="Slide Number Placeholder 3"/>
          <p:cNvSpPr>
            <a:spLocks noGrp="1"/>
          </p:cNvSpPr>
          <p:nvPr>
            <p:ph type="sldNum" sz="quarter" idx="10"/>
          </p:nvPr>
        </p:nvSpPr>
        <p:spPr/>
        <p:txBody>
          <a:bodyPr/>
          <a:lstStyle/>
          <a:p>
            <a:pPr defTabSz="941192">
              <a:defRPr/>
            </a:pPr>
            <a:fld id="{8C525817-CBED-4CB8-8EBF-0FB9264DFA97}" type="slidenum">
              <a:rPr lang="en-US">
                <a:solidFill>
                  <a:prstClr val="black"/>
                </a:solidFill>
                <a:latin typeface="Calibri" panose="020F0502020204030204"/>
              </a:rPr>
              <a:pPr defTabSz="941192">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07247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Como es usual, los organismos desempeñarán un papel importante en los programas. En el caso de los programas de impacto, el organismo principal será responsable de la elaboración del documento</a:t>
            </a:r>
            <a:r>
              <a:rPr lang="es-ES_tradnl" baseline="0" noProof="0" dirty="0"/>
              <a:t> del programa marco (</a:t>
            </a:r>
            <a:r>
              <a:rPr lang="es-ES_tradnl" noProof="0" dirty="0"/>
              <a:t>DPM) y de la coordinación de los subproyectos y las ideas de proyecto con otros organismos. Los organismos principales para los programas de impacto se seleccionarán entre los organismos interesados a través de un proceso de consulta, que será organizado por la Secretaría del FMAM. El organismo principal también será responsable de la elaboración del componente de intercambio de conocimientos de alcance mundial o regional diseñado para </a:t>
            </a:r>
            <a:r>
              <a:rPr lang="es-ES_tradnl" sz="1200" dirty="0">
                <a:cs typeface="Calibri Light" panose="020F0302020204030204" pitchFamily="34" charset="0"/>
              </a:rPr>
              <a:t>brindar asistencia técnica, garantía de calidad y congruencia entre los subproyectos del programa de impacto. Por último, el organismo principal</a:t>
            </a:r>
            <a:r>
              <a:rPr lang="es-ES_tradnl" sz="1200" baseline="0" dirty="0">
                <a:cs typeface="Calibri Light" panose="020F0302020204030204" pitchFamily="34" charset="0"/>
              </a:rPr>
              <a:t> </a:t>
            </a:r>
            <a:r>
              <a:rPr lang="es-ES_tradnl" sz="1200" dirty="0">
                <a:cs typeface="Calibri Light" panose="020F0302020204030204" pitchFamily="34" charset="0"/>
              </a:rPr>
              <a:t>y la Secretaría del FMAM actuarán como facilitadores e impartirán orientaciones a los organismos participantes para velar por la coherencia de las propuestas presentadas por los países</a:t>
            </a:r>
            <a:r>
              <a:rPr lang="es-ES_tradnl" noProof="0" dirty="0"/>
              <a:t>. </a:t>
            </a:r>
          </a:p>
        </p:txBody>
      </p:sp>
      <p:sp>
        <p:nvSpPr>
          <p:cNvPr id="4" name="Slide Number Placeholder 3"/>
          <p:cNvSpPr>
            <a:spLocks noGrp="1"/>
          </p:cNvSpPr>
          <p:nvPr>
            <p:ph type="sldNum" sz="quarter" idx="10"/>
          </p:nvPr>
        </p:nvSpPr>
        <p:spPr/>
        <p:txBody>
          <a:bodyPr/>
          <a:lstStyle/>
          <a:p>
            <a:pPr defTabSz="941192">
              <a:defRPr/>
            </a:pPr>
            <a:fld id="{8C525817-CBED-4CB8-8EBF-0FB9264DFA97}" type="slidenum">
              <a:rPr lang="en-US">
                <a:solidFill>
                  <a:prstClr val="black"/>
                </a:solidFill>
                <a:latin typeface="Calibri" panose="020F0502020204030204"/>
              </a:rPr>
              <a:pPr defTabSz="941192">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54132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La función de la Secretaría del FMAM consiste en garantizar la igualdad de condiciones para participar en cada programa de impacto. Para lograrlo, deberá verificar que todos los países conozcan el proceso de participación y tengan la oportunidad de participar en cada uno de los programas de impacto. </a:t>
            </a:r>
            <a:r>
              <a:rPr lang="es-ES_tradnl" sz="1200" dirty="0">
                <a:solidFill>
                  <a:prstClr val="black"/>
                </a:solidFill>
                <a:cs typeface="Arial" charset="0"/>
              </a:rPr>
              <a:t>La Secretaría del FMAM preparará y emitirá anuncios o solicitudes de propuestas que contengan los objetivos del programa y los criterios de selección, en consonancia con las orientaciones para la programación del FMAM-7 aprobadas. La Secretaría del FMAM trabajará en estrecha colaboración con los organismos en la elaboración de directrices para el diseño de programas y proyectos y preguntas frecuentes al respecto que servirán de guía a los países. Por último, si las solicitudes de los países para un determinado programa de impacto superaran los recursos de incentivo disponibles, la Secretaría del FMAM y el organismo principal organizarán un proceso de selección de países</a:t>
            </a:r>
            <a:r>
              <a:rPr lang="es-ES_tradnl" noProof="0" dirty="0"/>
              <a:t>.</a:t>
            </a:r>
          </a:p>
        </p:txBody>
      </p:sp>
      <p:sp>
        <p:nvSpPr>
          <p:cNvPr id="4" name="Slide Number Placeholder 3"/>
          <p:cNvSpPr>
            <a:spLocks noGrp="1"/>
          </p:cNvSpPr>
          <p:nvPr>
            <p:ph type="sldNum" sz="quarter" idx="10"/>
          </p:nvPr>
        </p:nvSpPr>
        <p:spPr/>
        <p:txBody>
          <a:bodyPr/>
          <a:lstStyle/>
          <a:p>
            <a:pPr defTabSz="941192">
              <a:defRPr/>
            </a:pPr>
            <a:fld id="{8C525817-CBED-4CB8-8EBF-0FB9264DFA97}" type="slidenum">
              <a:rPr lang="en-US">
                <a:solidFill>
                  <a:prstClr val="black"/>
                </a:solidFill>
                <a:latin typeface="Calibri" panose="020F0502020204030204"/>
              </a:rPr>
              <a:pPr defTabSz="941192">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84428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Esta diapositiva marca el final</a:t>
            </a:r>
            <a:r>
              <a:rPr lang="es-ES_tradnl" baseline="0" noProof="0" dirty="0"/>
              <a:t> de la presentación sobre </a:t>
            </a:r>
            <a:r>
              <a:rPr lang="es-ES_tradnl" noProof="0" dirty="0"/>
              <a:t>el panorama general de las orientaciones para la programación del FMAM-7 y</a:t>
            </a:r>
            <a:r>
              <a:rPr lang="es-ES_tradnl" baseline="0" noProof="0" dirty="0"/>
              <a:t> algunas cuestiones relativas a su implementación. Estoy a su disposición para responder a cualquier pregunta que deseen formular</a:t>
            </a:r>
            <a:r>
              <a:rPr lang="es-ES_tradnl" noProof="0" dirty="0"/>
              <a:t>.</a:t>
            </a:r>
          </a:p>
        </p:txBody>
      </p:sp>
      <p:sp>
        <p:nvSpPr>
          <p:cNvPr id="4" name="Slide Number Placeholder 3"/>
          <p:cNvSpPr>
            <a:spLocks noGrp="1"/>
          </p:cNvSpPr>
          <p:nvPr>
            <p:ph type="sldNum" sz="quarter" idx="10"/>
          </p:nvPr>
        </p:nvSpPr>
        <p:spPr/>
        <p:txBody>
          <a:bodyPr/>
          <a:lstStyle/>
          <a:p>
            <a:fld id="{51864E3C-37FA-46BC-89A3-D47F177B1DD8}" type="slidenum">
              <a:rPr lang="en-US" smtClean="0"/>
              <a:t>26</a:t>
            </a:fld>
            <a:endParaRPr lang="en-US" dirty="0"/>
          </a:p>
        </p:txBody>
      </p:sp>
    </p:spTree>
    <p:extLst>
      <p:ext uri="{BB962C8B-B14F-4D97-AF65-F5344CB8AC3E}">
        <p14:creationId xmlns:p14="http://schemas.microsoft.com/office/powerpoint/2010/main" val="3972500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08D2ABE5-F639-40F8-811F-D98AEBAEF03C}" type="slidenum">
              <a:rPr lang="en-US" smtClean="0"/>
              <a:t>3</a:t>
            </a:fld>
            <a:endParaRPr lang="en-US" dirty="0"/>
          </a:p>
        </p:txBody>
      </p:sp>
    </p:spTree>
    <p:extLst>
      <p:ext uri="{BB962C8B-B14F-4D97-AF65-F5344CB8AC3E}">
        <p14:creationId xmlns:p14="http://schemas.microsoft.com/office/powerpoint/2010/main" val="86349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latin typeface="Calibri" panose="020F0502020204030204" pitchFamily="34" charset="0"/>
                <a:ea typeface="Calibri" panose="020F0502020204030204" pitchFamily="34" charset="0"/>
              </a:rPr>
              <a:t>El objetivo de la estrategia del área focal de diversidad biológica</a:t>
            </a:r>
            <a:r>
              <a:rPr lang="es-ES_tradnl" baseline="0" noProof="0" dirty="0">
                <a:latin typeface="Calibri" panose="020F0502020204030204" pitchFamily="34" charset="0"/>
                <a:ea typeface="Calibri" panose="020F0502020204030204" pitchFamily="34" charset="0"/>
              </a:rPr>
              <a:t> en el FMAM-7 es mantener la biodiversidad de importancia mundial en los paisajes terrestres y marinos. Para alcanzar esta meta, las inversiones del FMAM contribuirán a los siguientes tres objetivos establecidos en las orientaciones impartidas al FMAM en la decimotercera reunión de la Conferencia de las Partes en el Convenio sobre la Diversidad Biológica</a:t>
            </a:r>
            <a:r>
              <a:rPr lang="es-ES_tradnl" noProof="0" dirty="0">
                <a:latin typeface="Calibri" panose="020F0502020204030204" pitchFamily="34" charset="0"/>
                <a:ea typeface="Calibri" panose="020F0502020204030204" pitchFamily="34" charset="0"/>
              </a:rPr>
              <a:t>:</a:t>
            </a:r>
            <a:endParaRPr lang="es-ES_tradnl" sz="1000" noProof="0" dirty="0">
              <a:latin typeface="Times New Roman" panose="02020603050405020304" pitchFamily="18" charset="0"/>
              <a:ea typeface="Calibri" panose="020F0502020204030204" pitchFamily="34" charset="0"/>
            </a:endParaRPr>
          </a:p>
          <a:p>
            <a:r>
              <a:rPr lang="es-ES_tradnl" noProof="0" dirty="0">
                <a:latin typeface="Calibri" panose="020F0502020204030204" pitchFamily="34" charset="0"/>
                <a:ea typeface="Calibri" panose="020F0502020204030204" pitchFamily="34" charset="0"/>
              </a:rPr>
              <a:t> </a:t>
            </a:r>
            <a:endParaRPr lang="es-ES_tradnl" sz="1000" noProof="0" dirty="0">
              <a:latin typeface="Times New Roman" panose="02020603050405020304" pitchFamily="18" charset="0"/>
              <a:ea typeface="Calibri" panose="020F0502020204030204" pitchFamily="34" charset="0"/>
            </a:endParaRPr>
          </a:p>
          <a:p>
            <a:r>
              <a:rPr lang="es-ES_tradnl" noProof="0" dirty="0">
                <a:latin typeface="Calibri" panose="020F0502020204030204" pitchFamily="34" charset="0"/>
                <a:ea typeface="Calibri" panose="020F0502020204030204" pitchFamily="34" charset="0"/>
              </a:rPr>
              <a:t>• </a:t>
            </a:r>
            <a:r>
              <a:rPr lang="es-AR" noProof="0" dirty="0">
                <a:latin typeface="Calibri" panose="020F0502020204030204" pitchFamily="34" charset="0"/>
                <a:ea typeface="Calibri" panose="020F0502020204030204" pitchFamily="34" charset="0"/>
              </a:rPr>
              <a:t>Integrar la diversidad biológica en todos los sectores, así como en los paisajes terrestres y marinos.</a:t>
            </a:r>
            <a:r>
              <a:rPr lang="es-ES_tradnl" noProof="0" dirty="0">
                <a:latin typeface="Calibri" panose="020F0502020204030204" pitchFamily="34" charset="0"/>
                <a:ea typeface="Calibri" panose="020F0502020204030204" pitchFamily="34" charset="0"/>
              </a:rPr>
              <a:t> </a:t>
            </a:r>
            <a:endParaRPr lang="es-ES_tradnl" sz="1000" noProof="0" dirty="0">
              <a:latin typeface="Times New Roman" panose="02020603050405020304" pitchFamily="18" charset="0"/>
              <a:ea typeface="Calibri" panose="020F0502020204030204" pitchFamily="34" charset="0"/>
            </a:endParaRPr>
          </a:p>
          <a:p>
            <a:r>
              <a:rPr lang="es-ES_tradnl" noProof="0" dirty="0">
                <a:latin typeface="Calibri" panose="020F0502020204030204" pitchFamily="34" charset="0"/>
                <a:ea typeface="Calibri" panose="020F0502020204030204" pitchFamily="34" charset="0"/>
              </a:rPr>
              <a:t>• </a:t>
            </a:r>
            <a:r>
              <a:rPr lang="es-AR" noProof="0" dirty="0">
                <a:latin typeface="Calibri" panose="020F0502020204030204" pitchFamily="34" charset="0"/>
                <a:ea typeface="Calibri" panose="020F0502020204030204" pitchFamily="34" charset="0"/>
              </a:rPr>
              <a:t>Abordar las causas directas para proteger los hábitats y las especies.</a:t>
            </a:r>
            <a:r>
              <a:rPr lang="es-ES_tradnl" noProof="0" dirty="0">
                <a:latin typeface="Calibri" panose="020F0502020204030204" pitchFamily="34" charset="0"/>
                <a:ea typeface="Calibri" panose="020F0502020204030204" pitchFamily="34" charset="0"/>
              </a:rPr>
              <a:t> </a:t>
            </a:r>
            <a:endParaRPr lang="es-ES_tradnl" sz="1000" noProof="0" dirty="0">
              <a:latin typeface="Times New Roman" panose="02020603050405020304" pitchFamily="18" charset="0"/>
              <a:ea typeface="Calibri" panose="020F0502020204030204" pitchFamily="34" charset="0"/>
            </a:endParaRPr>
          </a:p>
          <a:p>
            <a:r>
              <a:rPr lang="es-ES_tradnl" b="0" noProof="0" dirty="0">
                <a:latin typeface="Calibri" panose="020F0502020204030204" pitchFamily="34" charset="0"/>
                <a:ea typeface="Calibri" panose="020F0502020204030204" pitchFamily="34" charset="0"/>
              </a:rPr>
              <a:t>• </a:t>
            </a:r>
            <a:r>
              <a:rPr lang="es-AR" b="0" noProof="0" dirty="0">
                <a:latin typeface="Calibri" panose="020F0502020204030204" pitchFamily="34" charset="0"/>
                <a:ea typeface="Calibri" panose="020F0502020204030204" pitchFamily="34" charset="0"/>
              </a:rPr>
              <a:t>Seguir desarrollando el marco </a:t>
            </a:r>
            <a:r>
              <a:rPr lang="es-AR" sz="1200" b="0" dirty="0"/>
              <a:t>institucional y </a:t>
            </a:r>
            <a:r>
              <a:rPr lang="es-AR" noProof="0" dirty="0">
                <a:latin typeface="Calibri" panose="020F0502020204030204" pitchFamily="34" charset="0"/>
                <a:ea typeface="Calibri" panose="020F0502020204030204" pitchFamily="34" charset="0"/>
              </a:rPr>
              <a:t>de políticas relativo a la diversidad biológica</a:t>
            </a:r>
            <a:r>
              <a:rPr lang="es-ES_tradnl" noProof="0" dirty="0">
                <a:latin typeface="Calibri" panose="020F0502020204030204" pitchFamily="34" charset="0"/>
                <a:ea typeface="Calibri" panose="020F0502020204030204" pitchFamily="34" charset="0"/>
              </a:rPr>
              <a:t>. </a:t>
            </a:r>
            <a:endParaRPr lang="es-ES_tradnl" sz="1000" noProof="0" dirty="0">
              <a:latin typeface="Times New Roman" panose="02020603050405020304" pitchFamily="18" charset="0"/>
              <a:ea typeface="Calibri" panose="020F0502020204030204" pitchFamily="34" charset="0"/>
            </a:endParaRPr>
          </a:p>
          <a:p>
            <a:r>
              <a:rPr lang="es-ES_tradnl" noProof="0" dirty="0">
                <a:latin typeface="Calibri" panose="020F0502020204030204" pitchFamily="34" charset="0"/>
                <a:ea typeface="Calibri" panose="020F0502020204030204" pitchFamily="34" charset="0"/>
              </a:rPr>
              <a:t> </a:t>
            </a:r>
            <a:endParaRPr lang="es-ES_tradnl" sz="1000" noProof="0" dirty="0">
              <a:latin typeface="Times New Roman" panose="02020603050405020304" pitchFamily="18" charset="0"/>
              <a:ea typeface="Calibri" panose="020F0502020204030204" pitchFamily="34" charset="0"/>
            </a:endParaRPr>
          </a:p>
          <a:p>
            <a:r>
              <a:rPr lang="es-ES_tradnl" noProof="0" dirty="0">
                <a:latin typeface="Calibri" panose="020F0502020204030204" pitchFamily="34" charset="0"/>
                <a:ea typeface="Calibri" panose="020F0502020204030204" pitchFamily="34" charset="0"/>
              </a:rPr>
              <a:t>En tu totalidad, el conjunto de opciones de programación incluido en la estrategia también responde directamente al </a:t>
            </a:r>
            <a:r>
              <a:rPr lang="es-AR" noProof="0" dirty="0">
                <a:latin typeface="Calibri" panose="020F0502020204030204" pitchFamily="34" charset="0"/>
                <a:ea typeface="Calibri" panose="020F0502020204030204" pitchFamily="34" charset="0"/>
              </a:rPr>
              <a:t>Plan Estratégico para la Diversidad Biológica 2011-20, en particular con respecto a la agenda de integración de la biodiversidad, que es cada vez más importante</a:t>
            </a:r>
            <a:r>
              <a:rPr lang="es-ES_tradnl" noProof="0" dirty="0">
                <a:latin typeface="Calibri" panose="020F0502020204030204" pitchFamily="34" charset="0"/>
                <a:ea typeface="Calibri" panose="020F0502020204030204" pitchFamily="34" charset="0"/>
              </a:rPr>
              <a:t>.</a:t>
            </a:r>
            <a:endParaRPr lang="es-ES_tradnl" sz="1000" noProof="0" dirty="0">
              <a:latin typeface="Times New Roman" panose="02020603050405020304" pitchFamily="18" charset="0"/>
              <a:ea typeface="Calibri" panose="020F0502020204030204" pitchFamily="34" charset="0"/>
            </a:endParaRPr>
          </a:p>
          <a:p>
            <a:r>
              <a:rPr lang="es-ES_tradnl" noProof="0" dirty="0">
                <a:latin typeface="Calibri" panose="020F0502020204030204" pitchFamily="34" charset="0"/>
                <a:ea typeface="Calibri" panose="020F0502020204030204" pitchFamily="34" charset="0"/>
              </a:rPr>
              <a:t> </a:t>
            </a:r>
            <a:endParaRPr lang="es-ES_tradnl" sz="1000" noProof="0" dirty="0">
              <a:latin typeface="Times New Roman" panose="02020603050405020304" pitchFamily="18" charset="0"/>
              <a:ea typeface="Calibri" panose="020F0502020204030204" pitchFamily="34" charset="0"/>
            </a:endParaRPr>
          </a:p>
          <a:p>
            <a:r>
              <a:rPr lang="es-ES_tradnl" noProof="0" dirty="0">
                <a:latin typeface="Calibri" panose="020F0502020204030204" pitchFamily="34" charset="0"/>
                <a:ea typeface="Calibri" panose="020F0502020204030204" pitchFamily="34" charset="0"/>
              </a:rPr>
              <a:t>En su totalidad, las</a:t>
            </a:r>
            <a:r>
              <a:rPr lang="es-ES_tradnl" baseline="0" noProof="0" dirty="0">
                <a:latin typeface="Calibri" panose="020F0502020204030204" pitchFamily="34" charset="0"/>
                <a:ea typeface="Calibri" panose="020F0502020204030204" pitchFamily="34" charset="0"/>
              </a:rPr>
              <a:t> inversiones del área focal de diversidad biológica; el Programa de Impacto sobre Sistemas Alimentarios, Uso y Restauración de la Tierra; el Programa de Impacto sobre Ciudades Sostenibles; el Programa de Impacto sobre Gestión Sostenible de los Bosques, y las inversiones del área focal de aguas internacionales contribuirán, en conjunto, a la consecución de la meta y de los tres objetivos establecidos en la estrategia del área focal de diversidad biológica</a:t>
            </a:r>
            <a:r>
              <a:rPr lang="es-ES_tradnl" noProof="0" dirty="0">
                <a:latin typeface="Calibri" panose="020F0502020204030204" pitchFamily="34" charset="0"/>
                <a:ea typeface="Calibri" panose="020F0502020204030204" pitchFamily="34" charset="0"/>
              </a:rPr>
              <a:t>.</a:t>
            </a:r>
            <a:endParaRPr lang="es-ES_tradnl" sz="1000" noProof="0" dirty="0">
              <a:latin typeface="Times New Roman" panose="02020603050405020304" pitchFamily="18" charset="0"/>
              <a:ea typeface="Calibri" panose="020F0502020204030204" pitchFamily="34" charset="0"/>
            </a:endParaRPr>
          </a:p>
          <a:p>
            <a:endParaRPr lang="es-ES_tradnl" noProof="0" dirty="0"/>
          </a:p>
        </p:txBody>
      </p:sp>
      <p:sp>
        <p:nvSpPr>
          <p:cNvPr id="4" name="Slide Number Placeholder 3"/>
          <p:cNvSpPr>
            <a:spLocks noGrp="1"/>
          </p:cNvSpPr>
          <p:nvPr>
            <p:ph type="sldNum" sz="quarter" idx="10"/>
          </p:nvPr>
        </p:nvSpPr>
        <p:spPr/>
        <p:txBody>
          <a:bodyPr/>
          <a:lstStyle/>
          <a:p>
            <a:fld id="{08D2ABE5-F639-40F8-811F-D98AEBAEF03C}" type="slidenum">
              <a:rPr lang="en-US" smtClean="0"/>
              <a:t>4</a:t>
            </a:fld>
            <a:endParaRPr lang="en-US" dirty="0"/>
          </a:p>
        </p:txBody>
      </p:sp>
    </p:spTree>
    <p:extLst>
      <p:ext uri="{BB962C8B-B14F-4D97-AF65-F5344CB8AC3E}">
        <p14:creationId xmlns:p14="http://schemas.microsoft.com/office/powerpoint/2010/main" val="426953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8824" defTabSz="941192"/>
            <a:r>
              <a:rPr lang="es-ES_tradnl" noProof="0" dirty="0"/>
              <a:t>El objetivo establecido</a:t>
            </a:r>
            <a:r>
              <a:rPr lang="es-ES_tradnl" baseline="0" noProof="0" dirty="0"/>
              <a:t> en la estrategia del área focal del cambio climático es lograr resultados significativos en materia de mitigación, medidos en términos del volumen de emisiones de gases de efecto invernadero (GEI) que se redujo o evitó. Para lograrlo, se utilizará una combinación de inversiones del área focal en tecnologías nuevas e innovadoras, se realizarán inversiones en los programas de impacto y se crearán las condiciones propicias. Más específicamente, en el marco de la estrategia:</a:t>
            </a:r>
            <a:endParaRPr lang="es-ES_tradnl" noProof="0" dirty="0"/>
          </a:p>
          <a:p>
            <a:pPr marL="58824" defTabSz="941192"/>
            <a:endParaRPr lang="es-ES_tradnl" noProof="0" dirty="0"/>
          </a:p>
          <a:p>
            <a:pPr marL="58824" defTabSz="941192"/>
            <a:r>
              <a:rPr lang="es-AR" noProof="0" dirty="0"/>
              <a:t>Se promoverá la innovación, la transferencia de tecnología, y políticas y estrategias de apoyo, entre ellas</a:t>
            </a:r>
            <a:r>
              <a:rPr lang="es-ES_tradnl" noProof="0" dirty="0">
                <a:solidFill>
                  <a:srgbClr val="00FF00"/>
                </a:solidFill>
              </a:rPr>
              <a:t>:</a:t>
            </a:r>
          </a:p>
          <a:p>
            <a:pPr marL="58824" defTabSz="941192"/>
            <a:endParaRPr lang="es-ES_tradnl" noProof="0" dirty="0">
              <a:solidFill>
                <a:srgbClr val="00FF00"/>
              </a:solidFill>
            </a:endParaRPr>
          </a:p>
          <a:p>
            <a:pPr lvl="1" indent="-235298" defTabSz="941192"/>
            <a:r>
              <a:rPr lang="es-ES_tradnl" noProof="0" dirty="0"/>
              <a:t>Electricidad descentralizada con almacenamiento de energía;</a:t>
            </a:r>
          </a:p>
          <a:p>
            <a:pPr lvl="1" indent="-235298" defTabSz="941192"/>
            <a:r>
              <a:rPr lang="es-ES_tradnl" noProof="0" dirty="0"/>
              <a:t>Tecnologías</a:t>
            </a:r>
            <a:r>
              <a:rPr lang="es-ES_tradnl" baseline="0" noProof="0" dirty="0"/>
              <a:t> de propulsión eléctrica y movilidad eléctrica;</a:t>
            </a:r>
            <a:endParaRPr lang="es-ES_tradnl" noProof="0" dirty="0"/>
          </a:p>
          <a:p>
            <a:pPr lvl="1" indent="-235298" defTabSz="941192"/>
            <a:r>
              <a:rPr lang="es-ES_tradnl" noProof="0" dirty="0"/>
              <a:t>Medidas para acelerar la adopción de eficiencia energética;</a:t>
            </a:r>
          </a:p>
          <a:p>
            <a:pPr lvl="1" indent="-235298" defTabSz="941192"/>
            <a:r>
              <a:rPr lang="es-ES_tradnl" noProof="0" dirty="0"/>
              <a:t>Innovaciones de tecnología limpia.</a:t>
            </a:r>
          </a:p>
          <a:p>
            <a:pPr lvl="1" indent="-235298" defTabSz="941192"/>
            <a:endParaRPr lang="es-ES_tradnl" dirty="0"/>
          </a:p>
          <a:p>
            <a:pPr lvl="1" indent="-235298" defTabSz="941192"/>
            <a:r>
              <a:rPr lang="es-ES_tradnl" noProof="0" dirty="0"/>
              <a:t>Asimismo, se demostrarán</a:t>
            </a:r>
            <a:r>
              <a:rPr lang="es-ES_tradnl" baseline="0" noProof="0" dirty="0"/>
              <a:t> opciones de mitigación con impactos sistémicos, a través</a:t>
            </a:r>
            <a:r>
              <a:rPr lang="es-ES_tradnl" noProof="0" dirty="0"/>
              <a:t> </a:t>
            </a:r>
            <a:r>
              <a:rPr lang="es-ES_tradnl" baseline="0" noProof="0" dirty="0"/>
              <a:t>de los programas de impacto</a:t>
            </a:r>
            <a:r>
              <a:rPr lang="es-ES_tradnl" noProof="0" dirty="0"/>
              <a:t>.</a:t>
            </a:r>
          </a:p>
          <a:p>
            <a:pPr defTabSz="941192"/>
            <a:endParaRPr lang="es-ES_tradnl" sz="1400" noProof="0" dirty="0">
              <a:solidFill>
                <a:srgbClr val="00FF00"/>
              </a:solidFill>
            </a:endParaRPr>
          </a:p>
          <a:p>
            <a:pPr defTabSz="941192"/>
            <a:r>
              <a:rPr lang="es-ES_tradnl" noProof="0" dirty="0">
                <a:solidFill>
                  <a:srgbClr val="00FF00"/>
                </a:solidFill>
              </a:rPr>
              <a:t>Y, por último, se fomentarán las condiciones propicias para integrar cuestiones relacionadas con la mitigación en las estrategias de desarrollo sostenible</a:t>
            </a:r>
            <a:r>
              <a:rPr lang="es-ES_tradnl" dirty="0">
                <a:solidFill>
                  <a:srgbClr val="00FF00"/>
                </a:solidFill>
              </a:rPr>
              <a:t>:</a:t>
            </a:r>
          </a:p>
          <a:p>
            <a:pPr lvl="1" indent="-235298" defTabSz="941192"/>
            <a:endParaRPr lang="es-AR" noProof="0" dirty="0"/>
          </a:p>
          <a:p>
            <a:pPr lvl="1" indent="-235298" defTabSz="941192"/>
            <a:r>
              <a:rPr lang="es-AR" noProof="0" dirty="0"/>
              <a:t>Iniciativa para el Fomento de la Capacidad de Transparencia (IFCT);</a:t>
            </a:r>
          </a:p>
          <a:p>
            <a:pPr lvl="1" indent="-235298" defTabSz="941192"/>
            <a:r>
              <a:rPr lang="es-ES_tradnl" noProof="0" dirty="0"/>
              <a:t>Elaboración e implementación de</a:t>
            </a:r>
            <a:r>
              <a:rPr lang="es-AR" noProof="0" dirty="0"/>
              <a:t> las contribuciones determinadas a nivel nacional (CDN);</a:t>
            </a:r>
            <a:endParaRPr lang="es-ES_tradnl" noProof="0" dirty="0"/>
          </a:p>
          <a:p>
            <a:pPr lvl="1" indent="-235298" defTabSz="941192"/>
            <a:r>
              <a:rPr lang="es-ES_tradnl" noProof="0" dirty="0"/>
              <a:t>Comunicaciones nacionales e informes bianuales de actualización.</a:t>
            </a:r>
          </a:p>
          <a:p>
            <a:endParaRPr lang="es-ES_tradnl" noProof="0" dirty="0"/>
          </a:p>
        </p:txBody>
      </p:sp>
      <p:sp>
        <p:nvSpPr>
          <p:cNvPr id="4" name="Slide Number Placeholder 3"/>
          <p:cNvSpPr>
            <a:spLocks noGrp="1"/>
          </p:cNvSpPr>
          <p:nvPr>
            <p:ph type="sldNum" sz="quarter" idx="10"/>
          </p:nvPr>
        </p:nvSpPr>
        <p:spPr/>
        <p:txBody>
          <a:bodyPr/>
          <a:lstStyle/>
          <a:p>
            <a:fld id="{08D2ABE5-F639-40F8-811F-D98AEBAEF03C}" type="slidenum">
              <a:rPr lang="en-US" smtClean="0"/>
              <a:t>5</a:t>
            </a:fld>
            <a:endParaRPr lang="en-US" dirty="0"/>
          </a:p>
        </p:txBody>
      </p:sp>
    </p:spTree>
    <p:extLst>
      <p:ext uri="{BB962C8B-B14F-4D97-AF65-F5344CB8AC3E}">
        <p14:creationId xmlns:p14="http://schemas.microsoft.com/office/powerpoint/2010/main" val="4277713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6015" defTabSz="941192"/>
            <a:r>
              <a:rPr lang="es-ES_tradnl" noProof="0" dirty="0"/>
              <a:t>Las inversiones del área focal de degradación de</a:t>
            </a:r>
            <a:r>
              <a:rPr lang="es-ES_tradnl" baseline="0" noProof="0" dirty="0"/>
              <a:t> la tierra serán congruentes con la labor de los programas de impacto y la complementarán, en particular el Programa de Impacto sobre Sistemas Alimentarios, Uso y Restauración de la Tierra y el Programa de Impacto sobre Zonas Áridas, en el marco del Programa de Impacto sobre Gestión Sostenible de los Bosques</a:t>
            </a:r>
            <a:r>
              <a:rPr lang="es-ES_tradnl" noProof="0" dirty="0"/>
              <a:t>.</a:t>
            </a:r>
          </a:p>
          <a:p>
            <a:pPr marL="116015" defTabSz="941192"/>
            <a:endParaRPr lang="es-ES_tradnl" noProof="0" dirty="0"/>
          </a:p>
          <a:p>
            <a:pPr marL="116015" defTabSz="941192"/>
            <a:r>
              <a:rPr lang="es-ES_tradnl" noProof="0" dirty="0"/>
              <a:t>Más específicamente, se respaldará</a:t>
            </a:r>
            <a:r>
              <a:rPr lang="es-ES_tradnl" baseline="0" noProof="0" dirty="0"/>
              <a:t> la implementación sobre el terreno de las metas de neutralidad en la degradación de la tierra</a:t>
            </a:r>
            <a:r>
              <a:rPr lang="es-ES_tradnl" noProof="0" dirty="0"/>
              <a:t>.</a:t>
            </a:r>
          </a:p>
          <a:p>
            <a:pPr marL="645436" indent="-529420" defTabSz="941192">
              <a:buAutoNum type="romanUcPeriod"/>
            </a:pPr>
            <a:endParaRPr lang="es-ES_tradnl" noProof="0" dirty="0"/>
          </a:p>
          <a:p>
            <a:pPr marL="116015" defTabSz="941192">
              <a:defRPr/>
            </a:pPr>
            <a:r>
              <a:rPr lang="es-ES_tradnl" noProof="0" dirty="0"/>
              <a:t>Dicho respaldo es un objetivo amplio que incluirá varios objetivos</a:t>
            </a:r>
            <a:r>
              <a:rPr lang="es-ES_tradnl" baseline="0" noProof="0" dirty="0"/>
              <a:t> específicos, los que, en todos los casos, contribuirán a las metas de neutralidad en la degradación de la tierra, entre ellos:</a:t>
            </a:r>
            <a:endParaRPr lang="es-ES_tradnl" noProof="0" dirty="0"/>
          </a:p>
          <a:p>
            <a:pPr marL="468962" indent="-352947" defTabSz="941192">
              <a:buFontTx/>
              <a:buChar char="-"/>
              <a:defRPr/>
            </a:pPr>
            <a:r>
              <a:rPr lang="es-ES_tradnl" noProof="0" dirty="0"/>
              <a:t>Gestión sostenible de la tierra.</a:t>
            </a:r>
          </a:p>
          <a:p>
            <a:pPr marL="468962" indent="-352947" defTabSz="941192">
              <a:buFontTx/>
              <a:buChar char="-"/>
              <a:defRPr/>
            </a:pPr>
            <a:r>
              <a:rPr lang="es-ES_tradnl" noProof="0" dirty="0"/>
              <a:t>Gestión sostenible de los bosques.</a:t>
            </a:r>
          </a:p>
          <a:p>
            <a:pPr marL="468962" indent="-352947" defTabSz="941192">
              <a:buFontTx/>
              <a:buChar char="-"/>
              <a:defRPr/>
            </a:pPr>
            <a:r>
              <a:rPr lang="es-ES_tradnl" noProof="0" dirty="0"/>
              <a:t>Restauración de los bosques y los paisajes forestales</a:t>
            </a:r>
            <a:r>
              <a:rPr lang="es-ES_tradnl" baseline="0" noProof="0" dirty="0"/>
              <a:t>.</a:t>
            </a:r>
            <a:endParaRPr lang="es-ES_tradnl" noProof="0" dirty="0"/>
          </a:p>
          <a:p>
            <a:pPr marL="468962" indent="-352947" defTabSz="941192">
              <a:buFontTx/>
              <a:buChar char="-"/>
              <a:defRPr/>
            </a:pPr>
            <a:r>
              <a:rPr lang="es-ES_tradnl" noProof="0" dirty="0"/>
              <a:t>Gestión integrada de los recursos naturales para lograr agroecosistemas resilientes.</a:t>
            </a:r>
          </a:p>
          <a:p>
            <a:pPr marL="116015" defTabSz="941192"/>
            <a:endParaRPr lang="es-ES_tradnl" noProof="0" dirty="0"/>
          </a:p>
          <a:p>
            <a:pPr marL="116015" defTabSz="941192"/>
            <a:endParaRPr lang="es-ES_tradnl" noProof="0" dirty="0"/>
          </a:p>
          <a:p>
            <a:pPr marL="116015" defTabSz="941192"/>
            <a:r>
              <a:rPr lang="es-ES_tradnl" noProof="0" dirty="0"/>
              <a:t>Además, se crearán condiciones propicias para respaldar </a:t>
            </a:r>
            <a:r>
              <a:rPr lang="es-ES_tradnl" baseline="0" noProof="0" dirty="0"/>
              <a:t>las metas de neutralidad en la degradación de la tierra a nivel mundial y se respaldarán las actividades habilitantes de la </a:t>
            </a:r>
            <a:r>
              <a:rPr lang="es-AR" noProof="0" dirty="0"/>
              <a:t>Convención de las Naciones Unidas de Lucha contra la Desertificación (CNULD)</a:t>
            </a:r>
            <a:r>
              <a:rPr lang="es-ES_tradnl" noProof="0" dirty="0"/>
              <a:t>.</a:t>
            </a:r>
          </a:p>
          <a:p>
            <a:pPr marL="116015" defTabSz="941192"/>
            <a:endParaRPr lang="es-ES_tradnl" noProof="0" dirty="0"/>
          </a:p>
          <a:p>
            <a:pPr marL="116015" defTabSz="941192"/>
            <a:endParaRPr lang="es-ES_tradnl" noProof="0" dirty="0"/>
          </a:p>
          <a:p>
            <a:pPr marL="116015" defTabSz="941192"/>
            <a:r>
              <a:rPr lang="es-ES_tradnl" noProof="0" dirty="0"/>
              <a:t>Cabe señalar que la asignación para el área focal de degradación de la tierra en el FMAM-7 registró un aumento significativo del 10 % respecto de la cifra correspondiente al FMAM-6. Esto también pone de relieve la importancia que asigna el FMAM</a:t>
            </a:r>
            <a:r>
              <a:rPr lang="es-ES_tradnl" baseline="0" noProof="0" dirty="0"/>
              <a:t> a esta área focal y su potencial para crear múltiples beneficios ambientales, así como para garantizar los medios de subsistencia a pequeños terratenientes y comunidades locales</a:t>
            </a:r>
            <a:r>
              <a:rPr lang="es-ES_tradnl" noProof="0" dirty="0"/>
              <a:t>.</a:t>
            </a:r>
          </a:p>
          <a:p>
            <a:endParaRPr lang="es-ES_tradnl" noProof="0" dirty="0"/>
          </a:p>
        </p:txBody>
      </p:sp>
      <p:sp>
        <p:nvSpPr>
          <p:cNvPr id="4" name="Slide Number Placeholder 3"/>
          <p:cNvSpPr>
            <a:spLocks noGrp="1"/>
          </p:cNvSpPr>
          <p:nvPr>
            <p:ph type="sldNum" sz="quarter" idx="10"/>
          </p:nvPr>
        </p:nvSpPr>
        <p:spPr/>
        <p:txBody>
          <a:bodyPr/>
          <a:lstStyle/>
          <a:p>
            <a:fld id="{08D2ABE5-F639-40F8-811F-D98AEBAEF03C}" type="slidenum">
              <a:rPr lang="en-US" smtClean="0"/>
              <a:t>6</a:t>
            </a:fld>
            <a:endParaRPr lang="en-US" dirty="0"/>
          </a:p>
        </p:txBody>
      </p:sp>
    </p:spTree>
    <p:extLst>
      <p:ext uri="{BB962C8B-B14F-4D97-AF65-F5344CB8AC3E}">
        <p14:creationId xmlns:p14="http://schemas.microsoft.com/office/powerpoint/2010/main" val="1736360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r>
              <a:rPr lang="es-ES_tradnl" noProof="0" dirty="0"/>
              <a:t>El área focal de aguas internacionales tiene tres grandes objetivos. Primero, fortalecer las oportunidades</a:t>
            </a:r>
            <a:r>
              <a:rPr lang="es-ES_tradnl" baseline="0" noProof="0" dirty="0"/>
              <a:t> que ofrece la economía azul en los principales hábitats costeros, incluidas las zonas protegidas marinas, los deltas y los grandes ecosistemas marinos; desarrollar la pesca sostenible, y reducir la contaminación</a:t>
            </a:r>
            <a:r>
              <a:rPr lang="es-ES_tradnl" noProof="0" dirty="0"/>
              <a:t>. </a:t>
            </a:r>
          </a:p>
          <a:p>
            <a:pPr defTabSz="941192"/>
            <a:endParaRPr lang="es-ES_tradnl" noProof="0" dirty="0"/>
          </a:p>
          <a:p>
            <a:pPr defTabSz="941192"/>
            <a:r>
              <a:rPr lang="es-ES_tradnl" noProof="0" dirty="0"/>
              <a:t>Segundo, mejorar la gestión en las zonas situadas fuera de la jurisdicción nacional. Esto incluirá catalizar reformas en</a:t>
            </a:r>
            <a:r>
              <a:rPr lang="es-ES_tradnl" baseline="0" noProof="0" dirty="0"/>
              <a:t> materia de gestión para poner fin a </a:t>
            </a:r>
            <a:r>
              <a:rPr lang="es-AR" baseline="0" noProof="0" dirty="0"/>
              <a:t>la pesca excesiva y la pesca ilegal, no declarada y no reglamentada, y para gestionar de manera sostenible la pesca marina de captura; respaldar la formulación de políticas para reducir los subsidios perjudiciales a la pesca, y fomentar la colaboración entre los grandes ecosistemas marinos, las convenciones sobre mares regionales y las organizaciones regionales de ordenación pesquera en lo referente a la gestión basada en zonas específicas de las aguas nacionales y zonas situadas fuera de la jurisdicción nacional</a:t>
            </a:r>
            <a:r>
              <a:rPr lang="es-ES_tradnl" noProof="0" dirty="0"/>
              <a:t>.</a:t>
            </a:r>
          </a:p>
          <a:p>
            <a:pPr defTabSz="941192"/>
            <a:endParaRPr lang="es-ES_tradnl" noProof="0" dirty="0"/>
          </a:p>
          <a:p>
            <a:pPr defTabSz="941192"/>
            <a:r>
              <a:rPr lang="es-ES_tradnl" noProof="0" dirty="0"/>
              <a:t>Por último, aumentar la seguridad hídrica en los ecosistemas de agua dulce mediante la promoción del intercambio de información y la mejora de la gestión de las cuencas compartidas de agua dulce superficiales y subterráneas,</a:t>
            </a:r>
            <a:r>
              <a:rPr lang="es-ES_tradnl" baseline="0" noProof="0" dirty="0"/>
              <a:t> así como </a:t>
            </a:r>
            <a:r>
              <a:rPr lang="es-ES_tradnl" noProof="0" dirty="0"/>
              <a:t>la cooperación en la materia, tanto a nivel nacional como regional.</a:t>
            </a:r>
          </a:p>
          <a:p>
            <a:endParaRPr lang="es-ES_tradnl" noProof="0" dirty="0"/>
          </a:p>
        </p:txBody>
      </p:sp>
      <p:sp>
        <p:nvSpPr>
          <p:cNvPr id="4" name="Slide Number Placeholder 3"/>
          <p:cNvSpPr>
            <a:spLocks noGrp="1"/>
          </p:cNvSpPr>
          <p:nvPr>
            <p:ph type="sldNum" sz="quarter" idx="10"/>
          </p:nvPr>
        </p:nvSpPr>
        <p:spPr/>
        <p:txBody>
          <a:bodyPr/>
          <a:lstStyle/>
          <a:p>
            <a:fld id="{08D2ABE5-F639-40F8-811F-D98AEBAEF03C}" type="slidenum">
              <a:rPr lang="en-US" smtClean="0"/>
              <a:t>7</a:t>
            </a:fld>
            <a:endParaRPr lang="en-US" dirty="0"/>
          </a:p>
        </p:txBody>
      </p:sp>
    </p:spTree>
    <p:extLst>
      <p:ext uri="{BB962C8B-B14F-4D97-AF65-F5344CB8AC3E}">
        <p14:creationId xmlns:p14="http://schemas.microsoft.com/office/powerpoint/2010/main" val="1317977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r>
              <a:rPr lang="es-ES_tradnl" noProof="0" dirty="0"/>
              <a:t>El área focal de productos químicos y desechos contiene cuatro programas elegibles o puntos de partida para que los países tengan acceso a los recursos y logren</a:t>
            </a:r>
            <a:r>
              <a:rPr lang="es-ES_tradnl" baseline="0" noProof="0" dirty="0"/>
              <a:t> los resultados propuestos en esta área</a:t>
            </a:r>
            <a:r>
              <a:rPr lang="es-ES_tradnl" noProof="0" dirty="0"/>
              <a:t>.</a:t>
            </a:r>
          </a:p>
          <a:p>
            <a:pPr defTabSz="941192"/>
            <a:endParaRPr lang="es-ES_tradnl" noProof="0" dirty="0"/>
          </a:p>
          <a:p>
            <a:pPr defTabSz="941192">
              <a:defRPr/>
            </a:pPr>
            <a:r>
              <a:rPr lang="es-ES_tradnl" noProof="0" dirty="0"/>
              <a:t>El Programa sobre Productos Químicos Industriales tiene por objeto eliminar y evitar los contaminantes orgánicos</a:t>
            </a:r>
            <a:r>
              <a:rPr lang="es-ES_tradnl" baseline="0" noProof="0" dirty="0"/>
              <a:t> persistentes (COP), el mercurio y las sustancias que agotan la capa de ozono, centrando la atención en los principales sectores industriales que utilizan o producen productos químicos incluidos en los acuerdos multilaterales sobre medio ambiente, entre ellos el oro, los productos textiles y los productos de consumo.</a:t>
            </a:r>
            <a:endParaRPr lang="es-ES_tradnl" noProof="0" dirty="0"/>
          </a:p>
          <a:p>
            <a:pPr defTabSz="941192"/>
            <a:endParaRPr lang="es-ES_tradnl" noProof="0" dirty="0"/>
          </a:p>
          <a:p>
            <a:pPr indent="-235298" defTabSz="941192">
              <a:defRPr/>
            </a:pPr>
            <a:r>
              <a:rPr lang="es-ES_tradnl" noProof="0" dirty="0"/>
              <a:t>En segundo</a:t>
            </a:r>
            <a:r>
              <a:rPr lang="es-ES_tradnl" baseline="0" noProof="0" dirty="0"/>
              <a:t> lugar, el objetivo primordial del Programa de Productos Químicos Agrícolas consiste en eliminar el uso de productos químicos nocivos en la agricultura, como los COP obsoletos y los productos químicos que contienen mercurio, e introducir alternativas y prácticas con escaso o ningún contenido químico. Asimismo, este programa se centrará en la gestión y la eliminación segura de productos plásticos agrícolas contaminados por COP y productos químicos agrícolas que contienen mercurio.</a:t>
            </a:r>
            <a:endParaRPr lang="es-ES_tradnl" noProof="0" dirty="0"/>
          </a:p>
          <a:p>
            <a:pPr indent="-235298" defTabSz="941192"/>
            <a:endParaRPr lang="es-ES_tradnl" noProof="0" dirty="0"/>
          </a:p>
          <a:p>
            <a:pPr defTabSz="941192"/>
            <a:r>
              <a:rPr lang="es-ES_tradnl" noProof="0" dirty="0"/>
              <a:t>Asimismo, el FMAM cuenta con un programa centrado específicamente en los países menos adelantados y los pequeños Estados insulares en desarrollo. En este marco, se fomentarán los enfoques regionales, se estimularán</a:t>
            </a:r>
            <a:r>
              <a:rPr lang="es-ES_tradnl" baseline="0" noProof="0" dirty="0"/>
              <a:t> las tecnologías que se desarrollen en estos países y se procurará crear economías de escala para lograr una gestión acertada de los productos químicos y los desechos</a:t>
            </a:r>
            <a:r>
              <a:rPr lang="es-ES_tradnl" noProof="0" dirty="0"/>
              <a:t>.</a:t>
            </a:r>
          </a:p>
          <a:p>
            <a:pPr indent="-235298" defTabSz="941192"/>
            <a:endParaRPr lang="es-ES_tradnl" noProof="0" dirty="0"/>
          </a:p>
          <a:p>
            <a:pPr defTabSz="941192"/>
            <a:r>
              <a:rPr lang="es-ES_tradnl" noProof="0" dirty="0"/>
              <a:t>Por último, también se financiarán actividades habilitantes relacionadas con los diversos convenios</a:t>
            </a:r>
            <a:r>
              <a:rPr lang="es-ES_tradnl" baseline="0" noProof="0" dirty="0"/>
              <a:t> y convenciones y las obligaciones de los países, entre ellos</a:t>
            </a:r>
            <a:r>
              <a:rPr lang="es-ES_tradnl" noProof="0" dirty="0"/>
              <a:t>:</a:t>
            </a:r>
          </a:p>
          <a:p>
            <a:pPr defTabSz="941192"/>
            <a:endParaRPr lang="es-ES_tradnl" noProof="0" dirty="0"/>
          </a:p>
          <a:p>
            <a:pPr lvl="1" indent="-235298" defTabSz="941192"/>
            <a:r>
              <a:rPr lang="es-ES_tradnl" noProof="0" dirty="0"/>
              <a:t>El Convenio de Estocolmo, incluidos los planes</a:t>
            </a:r>
            <a:r>
              <a:rPr lang="es-ES_tradnl" baseline="0" noProof="0" dirty="0"/>
              <a:t> nacionales de implementación y las actualizaciones de dichos planes</a:t>
            </a:r>
            <a:r>
              <a:rPr lang="es-ES_tradnl" noProof="0" dirty="0"/>
              <a:t>.</a:t>
            </a:r>
          </a:p>
          <a:p>
            <a:pPr lvl="1" indent="-235298" defTabSz="941192"/>
            <a:r>
              <a:rPr lang="es-ES_tradnl" noProof="0" dirty="0"/>
              <a:t>El Convenio de Minamata, incluidas las evaluaciones iniciales de dicho convenio y los planes de acción nacionales relativos a la </a:t>
            </a:r>
            <a:r>
              <a:rPr lang="es-AR" noProof="0" dirty="0"/>
              <a:t>extracción de oro en forma artesanal y en pequeña escala</a:t>
            </a:r>
            <a:r>
              <a:rPr lang="es-ES_tradnl" noProof="0" dirty="0"/>
              <a:t>.</a:t>
            </a:r>
          </a:p>
          <a:p>
            <a:pPr lvl="1" indent="-235298" defTabSz="941192"/>
            <a:r>
              <a:rPr lang="es-ES_tradnl" noProof="0" dirty="0"/>
              <a:t>El seguimiento mundial de los productos químicos, relacionado con la evaluación eficaz en el marco de los convenios sobre productos químicos.</a:t>
            </a:r>
          </a:p>
          <a:p>
            <a:endParaRPr lang="es-ES_tradnl" noProof="0" dirty="0"/>
          </a:p>
        </p:txBody>
      </p:sp>
      <p:sp>
        <p:nvSpPr>
          <p:cNvPr id="4" name="Slide Number Placeholder 3"/>
          <p:cNvSpPr>
            <a:spLocks noGrp="1"/>
          </p:cNvSpPr>
          <p:nvPr>
            <p:ph type="sldNum" sz="quarter" idx="10"/>
          </p:nvPr>
        </p:nvSpPr>
        <p:spPr/>
        <p:txBody>
          <a:bodyPr/>
          <a:lstStyle/>
          <a:p>
            <a:fld id="{08D2ABE5-F639-40F8-811F-D98AEBAEF03C}" type="slidenum">
              <a:rPr lang="en-US" smtClean="0"/>
              <a:t>8</a:t>
            </a:fld>
            <a:endParaRPr lang="en-US" dirty="0"/>
          </a:p>
        </p:txBody>
      </p:sp>
    </p:spTree>
    <p:extLst>
      <p:ext uri="{BB962C8B-B14F-4D97-AF65-F5344CB8AC3E}">
        <p14:creationId xmlns:p14="http://schemas.microsoft.com/office/powerpoint/2010/main" val="1182436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La estrategia del FMAM-7 incluye un número seleccionado de programas de impacto que pueden inclinar la balanza</a:t>
            </a:r>
            <a:r>
              <a:rPr lang="es-ES_tradnl" baseline="0" noProof="0" dirty="0"/>
              <a:t> de una manera favorable. A través de estos programas, el FMAM estará en mejor posición para ayudar a los países a encarar enfoques holísticos e integrados que permitan generar un mayor cambio transformador en los principales sistemas económicos, y en consonancia con sus prioridades de desarrollo nacional. El conjunto de prioridades precisas impulsadas por los países puede mejorar las sinergias, la integración y el impacto de las inversiones del FMAM, así como promover un uso más eficaz de los recursos y atraer financiamiento del sector privado</a:t>
            </a:r>
            <a:r>
              <a:rPr lang="es-ES_tradnl" noProof="0" dirty="0"/>
              <a:t>.</a:t>
            </a:r>
          </a:p>
          <a:p>
            <a:endParaRPr lang="es-ES_tradnl" noProof="0" dirty="0"/>
          </a:p>
          <a:p>
            <a:r>
              <a:rPr lang="es-ES_tradnl" noProof="0" dirty="0"/>
              <a:t>En conjunto, los programas de impacto abordan las principales causas</a:t>
            </a:r>
            <a:r>
              <a:rPr lang="es-ES_tradnl" baseline="0" noProof="0" dirty="0"/>
              <a:t> de la degradación del medio ambiente y generan múltiples beneficios en las numerosas dimensiones temáticas comprendidas en el mandato del FMAM. En el caso de muchas de las prioridades, también se están usando plataformas mundiales o regionales que son cada vez más importantes y atraen gran cantidad de partes interesadas y recursos en respuesta a los compromisos políticos</a:t>
            </a:r>
            <a:r>
              <a:rPr lang="es-ES_tradnl" noProof="0" dirty="0"/>
              <a:t>.</a:t>
            </a:r>
          </a:p>
          <a:p>
            <a:endParaRPr lang="es-ES_tradnl" noProof="0" dirty="0"/>
          </a:p>
        </p:txBody>
      </p:sp>
      <p:sp>
        <p:nvSpPr>
          <p:cNvPr id="4" name="Slide Number Placeholder 3"/>
          <p:cNvSpPr>
            <a:spLocks noGrp="1"/>
          </p:cNvSpPr>
          <p:nvPr>
            <p:ph type="sldNum" sz="quarter" idx="10"/>
          </p:nvPr>
        </p:nvSpPr>
        <p:spPr/>
        <p:txBody>
          <a:bodyPr/>
          <a:lstStyle/>
          <a:p>
            <a:fld id="{08D2ABE5-F639-40F8-811F-D98AEBAEF03C}" type="slidenum">
              <a:rPr lang="en-US" smtClean="0"/>
              <a:t>9</a:t>
            </a:fld>
            <a:endParaRPr lang="en-US" dirty="0"/>
          </a:p>
        </p:txBody>
      </p:sp>
    </p:spTree>
    <p:extLst>
      <p:ext uri="{BB962C8B-B14F-4D97-AF65-F5344CB8AC3E}">
        <p14:creationId xmlns:p14="http://schemas.microsoft.com/office/powerpoint/2010/main" val="486850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44C33-9F53-493C-9CE2-F7266C92BE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12BDDB-79C4-4B81-8680-9A3670708F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265F50-F4A6-411E-A074-A5181FFA91EE}"/>
              </a:ext>
            </a:extLst>
          </p:cNvPr>
          <p:cNvSpPr>
            <a:spLocks noGrp="1"/>
          </p:cNvSpPr>
          <p:nvPr>
            <p:ph type="dt" sz="half" idx="10"/>
          </p:nvPr>
        </p:nvSpPr>
        <p:spPr/>
        <p:txBody>
          <a:bodyPr/>
          <a:lstStyle/>
          <a:p>
            <a:fld id="{E5B2DDC8-7CB7-4DFA-8901-601390F88D86}" type="datetimeFigureOut">
              <a:rPr lang="en-US" smtClean="0"/>
              <a:t>11/24/2018</a:t>
            </a:fld>
            <a:endParaRPr lang="en-US" dirty="0"/>
          </a:p>
        </p:txBody>
      </p:sp>
      <p:sp>
        <p:nvSpPr>
          <p:cNvPr id="5" name="Footer Placeholder 4">
            <a:extLst>
              <a:ext uri="{FF2B5EF4-FFF2-40B4-BE49-F238E27FC236}">
                <a16:creationId xmlns:a16="http://schemas.microsoft.com/office/drawing/2014/main" id="{60385F4B-BDFD-44EF-9D34-8D556ACF2C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E5CAA2-9512-45C2-982E-B0C753453499}"/>
              </a:ext>
            </a:extLst>
          </p:cNvPr>
          <p:cNvSpPr>
            <a:spLocks noGrp="1"/>
          </p:cNvSpPr>
          <p:nvPr>
            <p:ph type="sldNum" sz="quarter" idx="12"/>
          </p:nvPr>
        </p:nvSpPr>
        <p:spPr/>
        <p:txBody>
          <a:bodyPr/>
          <a:lstStyle/>
          <a:p>
            <a:fld id="{8D580EB2-C92C-428B-96A2-21EE87AE25D3}" type="slidenum">
              <a:rPr lang="en-US" smtClean="0"/>
              <a:t>‹#›</a:t>
            </a:fld>
            <a:endParaRPr lang="en-US" dirty="0"/>
          </a:p>
        </p:txBody>
      </p:sp>
    </p:spTree>
    <p:extLst>
      <p:ext uri="{BB962C8B-B14F-4D97-AF65-F5344CB8AC3E}">
        <p14:creationId xmlns:p14="http://schemas.microsoft.com/office/powerpoint/2010/main" val="1574665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CEB3-113B-4CA7-ACA0-281ABB4F0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5EE2B2-A370-4220-87B6-4C07FF37A4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A82BF-AFCA-4EA5-B2A0-838DCAAF22D9}"/>
              </a:ext>
            </a:extLst>
          </p:cNvPr>
          <p:cNvSpPr>
            <a:spLocks noGrp="1"/>
          </p:cNvSpPr>
          <p:nvPr>
            <p:ph type="dt" sz="half" idx="10"/>
          </p:nvPr>
        </p:nvSpPr>
        <p:spPr/>
        <p:txBody>
          <a:bodyPr/>
          <a:lstStyle/>
          <a:p>
            <a:fld id="{E5B2DDC8-7CB7-4DFA-8901-601390F88D86}" type="datetimeFigureOut">
              <a:rPr lang="en-US" smtClean="0"/>
              <a:t>11/24/2018</a:t>
            </a:fld>
            <a:endParaRPr lang="en-US" dirty="0"/>
          </a:p>
        </p:txBody>
      </p:sp>
      <p:sp>
        <p:nvSpPr>
          <p:cNvPr id="5" name="Footer Placeholder 4">
            <a:extLst>
              <a:ext uri="{FF2B5EF4-FFF2-40B4-BE49-F238E27FC236}">
                <a16:creationId xmlns:a16="http://schemas.microsoft.com/office/drawing/2014/main" id="{EAD949B6-7677-4E70-B948-8FD74E433C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1CAD41-5E63-4EA6-ABDC-C504AC780BEB}"/>
              </a:ext>
            </a:extLst>
          </p:cNvPr>
          <p:cNvSpPr>
            <a:spLocks noGrp="1"/>
          </p:cNvSpPr>
          <p:nvPr>
            <p:ph type="sldNum" sz="quarter" idx="12"/>
          </p:nvPr>
        </p:nvSpPr>
        <p:spPr/>
        <p:txBody>
          <a:bodyPr/>
          <a:lstStyle/>
          <a:p>
            <a:fld id="{8D580EB2-C92C-428B-96A2-21EE87AE25D3}" type="slidenum">
              <a:rPr lang="en-US" smtClean="0"/>
              <a:t>‹#›</a:t>
            </a:fld>
            <a:endParaRPr lang="en-US" dirty="0"/>
          </a:p>
        </p:txBody>
      </p:sp>
    </p:spTree>
    <p:extLst>
      <p:ext uri="{BB962C8B-B14F-4D97-AF65-F5344CB8AC3E}">
        <p14:creationId xmlns:p14="http://schemas.microsoft.com/office/powerpoint/2010/main" val="216536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23261-4211-475E-8E71-934B295C8D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CBA016-3F3D-4A9C-8D11-0E73F9880E5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0C852-8F83-4C53-8EDF-44ABB9FF18A3}"/>
              </a:ext>
            </a:extLst>
          </p:cNvPr>
          <p:cNvSpPr>
            <a:spLocks noGrp="1"/>
          </p:cNvSpPr>
          <p:nvPr>
            <p:ph type="dt" sz="half" idx="10"/>
          </p:nvPr>
        </p:nvSpPr>
        <p:spPr/>
        <p:txBody>
          <a:bodyPr/>
          <a:lstStyle/>
          <a:p>
            <a:fld id="{E5B2DDC8-7CB7-4DFA-8901-601390F88D86}" type="datetimeFigureOut">
              <a:rPr lang="en-US" smtClean="0"/>
              <a:t>11/24/2018</a:t>
            </a:fld>
            <a:endParaRPr lang="en-US" dirty="0"/>
          </a:p>
        </p:txBody>
      </p:sp>
      <p:sp>
        <p:nvSpPr>
          <p:cNvPr id="5" name="Footer Placeholder 4">
            <a:extLst>
              <a:ext uri="{FF2B5EF4-FFF2-40B4-BE49-F238E27FC236}">
                <a16:creationId xmlns:a16="http://schemas.microsoft.com/office/drawing/2014/main" id="{7DD22A70-2D7D-4274-A46F-C4E412EAF3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CD7F78-06B2-4E90-B50A-87F997FB1F32}"/>
              </a:ext>
            </a:extLst>
          </p:cNvPr>
          <p:cNvSpPr>
            <a:spLocks noGrp="1"/>
          </p:cNvSpPr>
          <p:nvPr>
            <p:ph type="sldNum" sz="quarter" idx="12"/>
          </p:nvPr>
        </p:nvSpPr>
        <p:spPr/>
        <p:txBody>
          <a:bodyPr/>
          <a:lstStyle/>
          <a:p>
            <a:fld id="{8D580EB2-C92C-428B-96A2-21EE87AE25D3}" type="slidenum">
              <a:rPr lang="en-US" smtClean="0"/>
              <a:t>‹#›</a:t>
            </a:fld>
            <a:endParaRPr lang="en-US" dirty="0"/>
          </a:p>
        </p:txBody>
      </p:sp>
    </p:spTree>
    <p:extLst>
      <p:ext uri="{BB962C8B-B14F-4D97-AF65-F5344CB8AC3E}">
        <p14:creationId xmlns:p14="http://schemas.microsoft.com/office/powerpoint/2010/main" val="3819022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F88354CD-685B-4415-9FF2-11FEC04A99DD}" type="datetime1">
              <a:rPr lang="en-US" smtClean="0">
                <a:solidFill>
                  <a:prstClr val="white"/>
                </a:solidFill>
              </a:rPr>
              <a:t>11/24/2018</a:t>
            </a:fld>
            <a:endParaRPr lang="en-US" dirty="0">
              <a:solidFill>
                <a:prstClr val="white"/>
              </a:solidFill>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77703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gn="r">
              <a:defRPr/>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0FE9AA78-B8B6-446A-84B1-7A3A29B50800}" type="datetime1">
              <a:rPr lang="en-US" smtClean="0">
                <a:solidFill>
                  <a:prstClr val="white"/>
                </a:solidFill>
              </a:rPr>
              <a:t>11/24/2018</a:t>
            </a:fld>
            <a:endParaRPr lang="en-US" dirty="0">
              <a:solidFill>
                <a:prstClr val="white"/>
              </a:solidFill>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2303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76EC24B9-E8FD-4645-BB18-265CB4942ABE}" type="datetime1">
              <a:rPr lang="en-US" smtClean="0">
                <a:solidFill>
                  <a:prstClr val="white"/>
                </a:solidFill>
              </a:rPr>
              <a:t>11/24/2018</a:t>
            </a:fld>
            <a:endParaRPr lang="en-US" dirty="0">
              <a:solidFill>
                <a:prstClr val="white"/>
              </a:solidFill>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8619744"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04538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BA158D35-2513-4B32-B333-449CDA93021B}" type="datetime1">
              <a:rPr lang="en-US" smtClean="0">
                <a:solidFill>
                  <a:prstClr val="white"/>
                </a:solidFill>
              </a:rPr>
              <a:t>11/24/2018</a:t>
            </a:fld>
            <a:endParaRPr lang="en-US" dirty="0">
              <a:solidFill>
                <a:prstClr val="white"/>
              </a:solidFill>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51263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6"/>
            <a:ext cx="2743200" cy="365125"/>
          </a:xfrm>
          <a:prstGeom prst="rect">
            <a:avLst/>
          </a:prstGeom>
        </p:spPr>
        <p:txBody>
          <a:bodyPr/>
          <a:lstStyle/>
          <a:p>
            <a:fld id="{C8EF94D8-F31D-4DC5-A229-A3A5223E99EF}" type="datetime1">
              <a:rPr lang="en-US" smtClean="0">
                <a:solidFill>
                  <a:prstClr val="white"/>
                </a:solidFill>
              </a:rPr>
              <a:t>11/24/2018</a:t>
            </a:fld>
            <a:endParaRPr lang="en-US" dirty="0">
              <a:solidFill>
                <a:prstClr val="white"/>
              </a:solidFill>
            </a:endParaRPr>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lang="en-US" dirty="0">
              <a:solidFill>
                <a:prstClr val="white"/>
              </a:solidFill>
            </a:endParaRPr>
          </a:p>
        </p:txBody>
      </p:sp>
      <p:sp>
        <p:nvSpPr>
          <p:cNvPr id="9" name="Slide Number Placeholder 8"/>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86506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6"/>
            <a:ext cx="2743200" cy="365125"/>
          </a:xfrm>
          <a:prstGeom prst="rect">
            <a:avLst/>
          </a:prstGeom>
        </p:spPr>
        <p:txBody>
          <a:bodyPr/>
          <a:lstStyle/>
          <a:p>
            <a:fld id="{0ED50C47-B8FC-44F5-9979-87A86B4040ED}" type="datetime1">
              <a:rPr lang="en-US" smtClean="0">
                <a:solidFill>
                  <a:prstClr val="white"/>
                </a:solidFill>
              </a:rPr>
              <a:t>11/24/2018</a:t>
            </a:fld>
            <a:endParaRPr lang="en-US" dirty="0">
              <a:solidFill>
                <a:prstClr val="white"/>
              </a:solidFill>
            </a:endParaRPr>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dirty="0">
              <a:solidFill>
                <a:prstClr val="white"/>
              </a:solidFill>
            </a:endParaRPr>
          </a:p>
        </p:txBody>
      </p:sp>
      <p:sp>
        <p:nvSpPr>
          <p:cNvPr id="5" name="Slide Number Placeholder 4"/>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33564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fld id="{88F9656D-EBE3-4866-9AC8-FBBE8A051D4C}" type="datetime1">
              <a:rPr lang="en-US" smtClean="0">
                <a:solidFill>
                  <a:prstClr val="white"/>
                </a:solidFill>
              </a:rPr>
              <a:t>11/24/2018</a:t>
            </a:fld>
            <a:endParaRPr lang="en-US" dirty="0">
              <a:solidFill>
                <a:prstClr val="white"/>
              </a:solidFill>
            </a:endParaRPr>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lang="en-US" dirty="0">
              <a:solidFill>
                <a:prstClr val="white"/>
              </a:solidFill>
            </a:endParaRPr>
          </a:p>
        </p:txBody>
      </p:sp>
      <p:sp>
        <p:nvSpPr>
          <p:cNvPr id="4" name="Slide Number Placeholder 3"/>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4465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A58C3564-CA29-46DB-974F-A11257788FCC}" type="datetime1">
              <a:rPr lang="en-US" smtClean="0">
                <a:solidFill>
                  <a:prstClr val="white"/>
                </a:solidFill>
              </a:rPr>
              <a:t>11/24/2018</a:t>
            </a:fld>
            <a:endParaRPr lang="en-US" dirty="0">
              <a:solidFill>
                <a:prstClr val="white"/>
              </a:solidFill>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3241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5C69-270D-4DFE-8B16-8E936E9FA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A423C-CA9F-4E7A-A6BE-D6B7DAF390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56189-6983-4CD8-9C0B-EFBE4B685CA6}"/>
              </a:ext>
            </a:extLst>
          </p:cNvPr>
          <p:cNvSpPr>
            <a:spLocks noGrp="1"/>
          </p:cNvSpPr>
          <p:nvPr>
            <p:ph type="dt" sz="half" idx="10"/>
          </p:nvPr>
        </p:nvSpPr>
        <p:spPr/>
        <p:txBody>
          <a:bodyPr/>
          <a:lstStyle/>
          <a:p>
            <a:fld id="{E5B2DDC8-7CB7-4DFA-8901-601390F88D86}" type="datetimeFigureOut">
              <a:rPr lang="en-US" smtClean="0"/>
              <a:t>11/24/2018</a:t>
            </a:fld>
            <a:endParaRPr lang="en-US" dirty="0"/>
          </a:p>
        </p:txBody>
      </p:sp>
      <p:sp>
        <p:nvSpPr>
          <p:cNvPr id="5" name="Footer Placeholder 4">
            <a:extLst>
              <a:ext uri="{FF2B5EF4-FFF2-40B4-BE49-F238E27FC236}">
                <a16:creationId xmlns:a16="http://schemas.microsoft.com/office/drawing/2014/main" id="{EB9FE8D2-0B3C-49FF-A1A3-010C2AED9D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BD2DB-8012-49BB-8EC8-39D94AF07662}"/>
              </a:ext>
            </a:extLst>
          </p:cNvPr>
          <p:cNvSpPr>
            <a:spLocks noGrp="1"/>
          </p:cNvSpPr>
          <p:nvPr>
            <p:ph type="sldNum" sz="quarter" idx="12"/>
          </p:nvPr>
        </p:nvSpPr>
        <p:spPr/>
        <p:txBody>
          <a:bodyPr/>
          <a:lstStyle/>
          <a:p>
            <a:fld id="{8D580EB2-C92C-428B-96A2-21EE87AE25D3}" type="slidenum">
              <a:rPr lang="en-US" smtClean="0"/>
              <a:t>‹#›</a:t>
            </a:fld>
            <a:endParaRPr lang="en-US" dirty="0"/>
          </a:p>
        </p:txBody>
      </p:sp>
    </p:spTree>
    <p:extLst>
      <p:ext uri="{BB962C8B-B14F-4D97-AF65-F5344CB8AC3E}">
        <p14:creationId xmlns:p14="http://schemas.microsoft.com/office/powerpoint/2010/main" val="228789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E440511E-D94C-4662-BC98-7F198100FF08}" type="datetime1">
              <a:rPr lang="en-US" smtClean="0">
                <a:solidFill>
                  <a:prstClr val="white"/>
                </a:solidFill>
              </a:rPr>
              <a:t>11/24/2018</a:t>
            </a:fld>
            <a:endParaRPr lang="en-US" dirty="0">
              <a:solidFill>
                <a:prstClr val="white"/>
              </a:solidFill>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64186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F853D371-A9F2-43C3-86E8-85740142CF9F}" type="datetime1">
              <a:rPr lang="en-US" smtClean="0">
                <a:solidFill>
                  <a:prstClr val="white"/>
                </a:solidFill>
              </a:rPr>
              <a:t>11/24/2018</a:t>
            </a:fld>
            <a:endParaRPr lang="en-US" dirty="0">
              <a:solidFill>
                <a:prstClr val="white"/>
              </a:solidFill>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92303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844D4AD8-2B58-4BAD-BC53-8950E3E8F005}" type="datetime1">
              <a:rPr lang="en-US" smtClean="0">
                <a:solidFill>
                  <a:prstClr val="white"/>
                </a:solidFill>
              </a:rPr>
              <a:t>11/24/2018</a:t>
            </a:fld>
            <a:endParaRPr lang="en-US" dirty="0">
              <a:solidFill>
                <a:prstClr val="white"/>
              </a:solidFill>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lvl1pPr algn="r">
              <a:defRPr/>
            </a:lvl1p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23197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560131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11/24/2018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83678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11/24/2018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88988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11/24/2018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07580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A26A67-1B15-434A-B9BC-413A3E026E08}" type="datetimeFigureOut">
              <a:rPr lang="en-US" smtClean="0">
                <a:solidFill>
                  <a:prstClr val="white"/>
                </a:solidFill>
              </a:rPr>
              <a:pPr/>
              <a:t>11/24/2018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40346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A26A67-1B15-434A-B9BC-413A3E026E08}" type="datetimeFigureOut">
              <a:rPr lang="en-US" smtClean="0">
                <a:solidFill>
                  <a:prstClr val="white"/>
                </a:solidFill>
              </a:rPr>
              <a:pPr/>
              <a:t>11/24/2018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83112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A26A67-1B15-434A-B9BC-413A3E026E08}" type="datetimeFigureOut">
              <a:rPr lang="en-US" smtClean="0">
                <a:solidFill>
                  <a:prstClr val="white"/>
                </a:solidFill>
              </a:rPr>
              <a:pPr/>
              <a:t>11/24/2018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0369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1E669-6971-493E-8C76-D2EB064F86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58B0CD-46F4-4D06-85E6-C1FC92EC33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E01A46-FB1B-4F24-BE61-0A30DE8D18DE}"/>
              </a:ext>
            </a:extLst>
          </p:cNvPr>
          <p:cNvSpPr>
            <a:spLocks noGrp="1"/>
          </p:cNvSpPr>
          <p:nvPr>
            <p:ph type="dt" sz="half" idx="10"/>
          </p:nvPr>
        </p:nvSpPr>
        <p:spPr/>
        <p:txBody>
          <a:bodyPr/>
          <a:lstStyle/>
          <a:p>
            <a:fld id="{E5B2DDC8-7CB7-4DFA-8901-601390F88D86}" type="datetimeFigureOut">
              <a:rPr lang="en-US" smtClean="0"/>
              <a:t>11/24/2018</a:t>
            </a:fld>
            <a:endParaRPr lang="en-US" dirty="0"/>
          </a:p>
        </p:txBody>
      </p:sp>
      <p:sp>
        <p:nvSpPr>
          <p:cNvPr id="5" name="Footer Placeholder 4">
            <a:extLst>
              <a:ext uri="{FF2B5EF4-FFF2-40B4-BE49-F238E27FC236}">
                <a16:creationId xmlns:a16="http://schemas.microsoft.com/office/drawing/2014/main" id="{33C2DD50-9B79-4F98-A9B1-61CE4B4005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710F0A-E717-4F86-A075-812571B42A55}"/>
              </a:ext>
            </a:extLst>
          </p:cNvPr>
          <p:cNvSpPr>
            <a:spLocks noGrp="1"/>
          </p:cNvSpPr>
          <p:nvPr>
            <p:ph type="sldNum" sz="quarter" idx="12"/>
          </p:nvPr>
        </p:nvSpPr>
        <p:spPr/>
        <p:txBody>
          <a:bodyPr/>
          <a:lstStyle/>
          <a:p>
            <a:fld id="{8D580EB2-C92C-428B-96A2-21EE87AE25D3}" type="slidenum">
              <a:rPr lang="en-US" smtClean="0"/>
              <a:t>‹#›</a:t>
            </a:fld>
            <a:endParaRPr lang="en-US" dirty="0"/>
          </a:p>
        </p:txBody>
      </p:sp>
    </p:spTree>
    <p:extLst>
      <p:ext uri="{BB962C8B-B14F-4D97-AF65-F5344CB8AC3E}">
        <p14:creationId xmlns:p14="http://schemas.microsoft.com/office/powerpoint/2010/main" val="1977005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26A67-1B15-434A-B9BC-413A3E026E08}" type="datetimeFigureOut">
              <a:rPr lang="en-US" smtClean="0">
                <a:solidFill>
                  <a:prstClr val="white"/>
                </a:solidFill>
              </a:rPr>
              <a:pPr/>
              <a:t>11/24/2018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95372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7A26A67-1B15-434A-B9BC-413A3E026E08}" type="datetimeFigureOut">
              <a:rPr lang="en-US" smtClean="0">
                <a:solidFill>
                  <a:prstClr val="white"/>
                </a:solidFill>
              </a:rPr>
              <a:pPr/>
              <a:t>11/24/2018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39519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7A26A67-1B15-434A-B9BC-413A3E026E08}" type="datetimeFigureOut">
              <a:rPr lang="en-US" smtClean="0">
                <a:solidFill>
                  <a:prstClr val="white"/>
                </a:solidFill>
              </a:rPr>
              <a:pPr/>
              <a:t>11/24/2018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022023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11/24/2018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22238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11/24/2018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28607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AAAAB-BB51-4A6C-8F8C-0E0F05AD33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AD248-306B-4032-97C8-683B643064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CA5EFB-5B19-45DE-B5F0-B703C1619F1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347771-A874-48A5-847B-9F2B25C12EF1}"/>
              </a:ext>
            </a:extLst>
          </p:cNvPr>
          <p:cNvSpPr>
            <a:spLocks noGrp="1"/>
          </p:cNvSpPr>
          <p:nvPr>
            <p:ph type="dt" sz="half" idx="10"/>
          </p:nvPr>
        </p:nvSpPr>
        <p:spPr/>
        <p:txBody>
          <a:bodyPr/>
          <a:lstStyle/>
          <a:p>
            <a:fld id="{E5B2DDC8-7CB7-4DFA-8901-601390F88D86}" type="datetimeFigureOut">
              <a:rPr lang="en-US" smtClean="0"/>
              <a:t>11/24/2018</a:t>
            </a:fld>
            <a:endParaRPr lang="en-US" dirty="0"/>
          </a:p>
        </p:txBody>
      </p:sp>
      <p:sp>
        <p:nvSpPr>
          <p:cNvPr id="6" name="Footer Placeholder 5">
            <a:extLst>
              <a:ext uri="{FF2B5EF4-FFF2-40B4-BE49-F238E27FC236}">
                <a16:creationId xmlns:a16="http://schemas.microsoft.com/office/drawing/2014/main" id="{C20EAC90-AC21-441A-9E67-53EA230CFA0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B8E898-B193-4A24-B195-42705B8B52C9}"/>
              </a:ext>
            </a:extLst>
          </p:cNvPr>
          <p:cNvSpPr>
            <a:spLocks noGrp="1"/>
          </p:cNvSpPr>
          <p:nvPr>
            <p:ph type="sldNum" sz="quarter" idx="12"/>
          </p:nvPr>
        </p:nvSpPr>
        <p:spPr/>
        <p:txBody>
          <a:bodyPr/>
          <a:lstStyle/>
          <a:p>
            <a:fld id="{8D580EB2-C92C-428B-96A2-21EE87AE25D3}" type="slidenum">
              <a:rPr lang="en-US" smtClean="0"/>
              <a:t>‹#›</a:t>
            </a:fld>
            <a:endParaRPr lang="en-US" dirty="0"/>
          </a:p>
        </p:txBody>
      </p:sp>
    </p:spTree>
    <p:extLst>
      <p:ext uri="{BB962C8B-B14F-4D97-AF65-F5344CB8AC3E}">
        <p14:creationId xmlns:p14="http://schemas.microsoft.com/office/powerpoint/2010/main" val="1301236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6742-E289-408B-944A-A06354BC7E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042E14-E5BA-49B3-B453-1143313244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D5A6DA-672E-426F-9C42-EFF0A43F23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EC411B-76A5-47EA-BED6-5445A0F04C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80C083-172E-4C17-8C53-1846F41B21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3D6403-D24E-4847-8353-7D5D0F691EAC}"/>
              </a:ext>
            </a:extLst>
          </p:cNvPr>
          <p:cNvSpPr>
            <a:spLocks noGrp="1"/>
          </p:cNvSpPr>
          <p:nvPr>
            <p:ph type="dt" sz="half" idx="10"/>
          </p:nvPr>
        </p:nvSpPr>
        <p:spPr/>
        <p:txBody>
          <a:bodyPr/>
          <a:lstStyle/>
          <a:p>
            <a:fld id="{E5B2DDC8-7CB7-4DFA-8901-601390F88D86}" type="datetimeFigureOut">
              <a:rPr lang="en-US" smtClean="0"/>
              <a:t>11/24/2018</a:t>
            </a:fld>
            <a:endParaRPr lang="en-US" dirty="0"/>
          </a:p>
        </p:txBody>
      </p:sp>
      <p:sp>
        <p:nvSpPr>
          <p:cNvPr id="8" name="Footer Placeholder 7">
            <a:extLst>
              <a:ext uri="{FF2B5EF4-FFF2-40B4-BE49-F238E27FC236}">
                <a16:creationId xmlns:a16="http://schemas.microsoft.com/office/drawing/2014/main" id="{7F6FB06B-EAEC-4171-8474-B06F5071E7E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EDBAF39-4A0A-4432-A1FE-6BD592E5B482}"/>
              </a:ext>
            </a:extLst>
          </p:cNvPr>
          <p:cNvSpPr>
            <a:spLocks noGrp="1"/>
          </p:cNvSpPr>
          <p:nvPr>
            <p:ph type="sldNum" sz="quarter" idx="12"/>
          </p:nvPr>
        </p:nvSpPr>
        <p:spPr/>
        <p:txBody>
          <a:bodyPr/>
          <a:lstStyle/>
          <a:p>
            <a:fld id="{8D580EB2-C92C-428B-96A2-21EE87AE25D3}" type="slidenum">
              <a:rPr lang="en-US" smtClean="0"/>
              <a:t>‹#›</a:t>
            </a:fld>
            <a:endParaRPr lang="en-US" dirty="0"/>
          </a:p>
        </p:txBody>
      </p:sp>
    </p:spTree>
    <p:extLst>
      <p:ext uri="{BB962C8B-B14F-4D97-AF65-F5344CB8AC3E}">
        <p14:creationId xmlns:p14="http://schemas.microsoft.com/office/powerpoint/2010/main" val="396112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554EB-B6F3-41BD-833E-4D69C619CC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ADBF4-D9C4-4FAD-846F-BE2F477AC79C}"/>
              </a:ext>
            </a:extLst>
          </p:cNvPr>
          <p:cNvSpPr>
            <a:spLocks noGrp="1"/>
          </p:cNvSpPr>
          <p:nvPr>
            <p:ph type="dt" sz="half" idx="10"/>
          </p:nvPr>
        </p:nvSpPr>
        <p:spPr/>
        <p:txBody>
          <a:bodyPr/>
          <a:lstStyle/>
          <a:p>
            <a:fld id="{E5B2DDC8-7CB7-4DFA-8901-601390F88D86}" type="datetimeFigureOut">
              <a:rPr lang="en-US" smtClean="0"/>
              <a:t>11/24/2018</a:t>
            </a:fld>
            <a:endParaRPr lang="en-US" dirty="0"/>
          </a:p>
        </p:txBody>
      </p:sp>
      <p:sp>
        <p:nvSpPr>
          <p:cNvPr id="4" name="Footer Placeholder 3">
            <a:extLst>
              <a:ext uri="{FF2B5EF4-FFF2-40B4-BE49-F238E27FC236}">
                <a16:creationId xmlns:a16="http://schemas.microsoft.com/office/drawing/2014/main" id="{F886590E-8255-4C67-9510-703F5D3CDA7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0A32D54-F257-4FCE-B681-78280EE665A3}"/>
              </a:ext>
            </a:extLst>
          </p:cNvPr>
          <p:cNvSpPr>
            <a:spLocks noGrp="1"/>
          </p:cNvSpPr>
          <p:nvPr>
            <p:ph type="sldNum" sz="quarter" idx="12"/>
          </p:nvPr>
        </p:nvSpPr>
        <p:spPr/>
        <p:txBody>
          <a:bodyPr/>
          <a:lstStyle/>
          <a:p>
            <a:fld id="{8D580EB2-C92C-428B-96A2-21EE87AE25D3}" type="slidenum">
              <a:rPr lang="en-US" smtClean="0"/>
              <a:t>‹#›</a:t>
            </a:fld>
            <a:endParaRPr lang="en-US" dirty="0"/>
          </a:p>
        </p:txBody>
      </p:sp>
    </p:spTree>
    <p:extLst>
      <p:ext uri="{BB962C8B-B14F-4D97-AF65-F5344CB8AC3E}">
        <p14:creationId xmlns:p14="http://schemas.microsoft.com/office/powerpoint/2010/main" val="3838235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0DBF34-FD49-4035-A4CC-D670ACBC33B9}"/>
              </a:ext>
            </a:extLst>
          </p:cNvPr>
          <p:cNvSpPr>
            <a:spLocks noGrp="1"/>
          </p:cNvSpPr>
          <p:nvPr>
            <p:ph type="dt" sz="half" idx="10"/>
          </p:nvPr>
        </p:nvSpPr>
        <p:spPr/>
        <p:txBody>
          <a:bodyPr/>
          <a:lstStyle/>
          <a:p>
            <a:fld id="{E5B2DDC8-7CB7-4DFA-8901-601390F88D86}" type="datetimeFigureOut">
              <a:rPr lang="en-US" smtClean="0"/>
              <a:t>11/24/2018</a:t>
            </a:fld>
            <a:endParaRPr lang="en-US" dirty="0"/>
          </a:p>
        </p:txBody>
      </p:sp>
      <p:sp>
        <p:nvSpPr>
          <p:cNvPr id="3" name="Footer Placeholder 2">
            <a:extLst>
              <a:ext uri="{FF2B5EF4-FFF2-40B4-BE49-F238E27FC236}">
                <a16:creationId xmlns:a16="http://schemas.microsoft.com/office/drawing/2014/main" id="{1C5EFF9A-188E-40BA-B144-18D728CC84E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95063B7-C8A2-47A7-995D-610059C63F12}"/>
              </a:ext>
            </a:extLst>
          </p:cNvPr>
          <p:cNvSpPr>
            <a:spLocks noGrp="1"/>
          </p:cNvSpPr>
          <p:nvPr>
            <p:ph type="sldNum" sz="quarter" idx="12"/>
          </p:nvPr>
        </p:nvSpPr>
        <p:spPr/>
        <p:txBody>
          <a:bodyPr/>
          <a:lstStyle/>
          <a:p>
            <a:fld id="{8D580EB2-C92C-428B-96A2-21EE87AE25D3}" type="slidenum">
              <a:rPr lang="en-US" smtClean="0"/>
              <a:t>‹#›</a:t>
            </a:fld>
            <a:endParaRPr lang="en-US" dirty="0"/>
          </a:p>
        </p:txBody>
      </p:sp>
    </p:spTree>
    <p:extLst>
      <p:ext uri="{BB962C8B-B14F-4D97-AF65-F5344CB8AC3E}">
        <p14:creationId xmlns:p14="http://schemas.microsoft.com/office/powerpoint/2010/main" val="2247325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D67A7-35A1-40F0-A9B2-1AA3F3083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1C0E0F-0E80-4FA4-B63C-56E97ABA6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683C86-E438-42D6-B64A-B95163F7D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212691-22A6-450D-A312-4C5FE2B84ABC}"/>
              </a:ext>
            </a:extLst>
          </p:cNvPr>
          <p:cNvSpPr>
            <a:spLocks noGrp="1"/>
          </p:cNvSpPr>
          <p:nvPr>
            <p:ph type="dt" sz="half" idx="10"/>
          </p:nvPr>
        </p:nvSpPr>
        <p:spPr/>
        <p:txBody>
          <a:bodyPr/>
          <a:lstStyle/>
          <a:p>
            <a:fld id="{E5B2DDC8-7CB7-4DFA-8901-601390F88D86}" type="datetimeFigureOut">
              <a:rPr lang="en-US" smtClean="0"/>
              <a:t>11/24/2018</a:t>
            </a:fld>
            <a:endParaRPr lang="en-US" dirty="0"/>
          </a:p>
        </p:txBody>
      </p:sp>
      <p:sp>
        <p:nvSpPr>
          <p:cNvPr id="6" name="Footer Placeholder 5">
            <a:extLst>
              <a:ext uri="{FF2B5EF4-FFF2-40B4-BE49-F238E27FC236}">
                <a16:creationId xmlns:a16="http://schemas.microsoft.com/office/drawing/2014/main" id="{5E9AD042-FFA4-4F7A-84F5-780ECEDB0B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556C69-FE48-43F3-8CFE-68710D8913C1}"/>
              </a:ext>
            </a:extLst>
          </p:cNvPr>
          <p:cNvSpPr>
            <a:spLocks noGrp="1"/>
          </p:cNvSpPr>
          <p:nvPr>
            <p:ph type="sldNum" sz="quarter" idx="12"/>
          </p:nvPr>
        </p:nvSpPr>
        <p:spPr/>
        <p:txBody>
          <a:bodyPr/>
          <a:lstStyle/>
          <a:p>
            <a:fld id="{8D580EB2-C92C-428B-96A2-21EE87AE25D3}" type="slidenum">
              <a:rPr lang="en-US" smtClean="0"/>
              <a:t>‹#›</a:t>
            </a:fld>
            <a:endParaRPr lang="en-US" dirty="0"/>
          </a:p>
        </p:txBody>
      </p:sp>
    </p:spTree>
    <p:extLst>
      <p:ext uri="{BB962C8B-B14F-4D97-AF65-F5344CB8AC3E}">
        <p14:creationId xmlns:p14="http://schemas.microsoft.com/office/powerpoint/2010/main" val="2463871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02876-F024-4AEF-96D8-018D3F6251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925C45-C045-4C25-9B33-5B56DF9214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CD72639-F3CD-494A-90A8-7DC1EDCCF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B36444-9A17-44F0-9173-C30C416FB119}"/>
              </a:ext>
            </a:extLst>
          </p:cNvPr>
          <p:cNvSpPr>
            <a:spLocks noGrp="1"/>
          </p:cNvSpPr>
          <p:nvPr>
            <p:ph type="dt" sz="half" idx="10"/>
          </p:nvPr>
        </p:nvSpPr>
        <p:spPr/>
        <p:txBody>
          <a:bodyPr/>
          <a:lstStyle/>
          <a:p>
            <a:fld id="{E5B2DDC8-7CB7-4DFA-8901-601390F88D86}" type="datetimeFigureOut">
              <a:rPr lang="en-US" smtClean="0"/>
              <a:t>11/24/2018</a:t>
            </a:fld>
            <a:endParaRPr lang="en-US" dirty="0"/>
          </a:p>
        </p:txBody>
      </p:sp>
      <p:sp>
        <p:nvSpPr>
          <p:cNvPr id="6" name="Footer Placeholder 5">
            <a:extLst>
              <a:ext uri="{FF2B5EF4-FFF2-40B4-BE49-F238E27FC236}">
                <a16:creationId xmlns:a16="http://schemas.microsoft.com/office/drawing/2014/main" id="{4598AFA6-E389-4B17-A945-697496547A8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265700-A36E-4974-A91B-7D565A023915}"/>
              </a:ext>
            </a:extLst>
          </p:cNvPr>
          <p:cNvSpPr>
            <a:spLocks noGrp="1"/>
          </p:cNvSpPr>
          <p:nvPr>
            <p:ph type="sldNum" sz="quarter" idx="12"/>
          </p:nvPr>
        </p:nvSpPr>
        <p:spPr/>
        <p:txBody>
          <a:bodyPr/>
          <a:lstStyle/>
          <a:p>
            <a:fld id="{8D580EB2-C92C-428B-96A2-21EE87AE25D3}" type="slidenum">
              <a:rPr lang="en-US" smtClean="0"/>
              <a:t>‹#›</a:t>
            </a:fld>
            <a:endParaRPr lang="en-US" dirty="0"/>
          </a:p>
        </p:txBody>
      </p:sp>
    </p:spTree>
    <p:extLst>
      <p:ext uri="{BB962C8B-B14F-4D97-AF65-F5344CB8AC3E}">
        <p14:creationId xmlns:p14="http://schemas.microsoft.com/office/powerpoint/2010/main" val="3641006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6F7FDF-A690-4DB6-BF39-A130D71EAB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0DE674-1E36-4928-9A6F-4121E049B5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055CE0-7A7F-41FD-8451-B1936E5C89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B2DDC8-7CB7-4DFA-8901-601390F88D86}" type="datetimeFigureOut">
              <a:rPr lang="en-US" smtClean="0"/>
              <a:t>11/24/2018</a:t>
            </a:fld>
            <a:endParaRPr lang="en-US" dirty="0"/>
          </a:p>
        </p:txBody>
      </p:sp>
      <p:sp>
        <p:nvSpPr>
          <p:cNvPr id="5" name="Footer Placeholder 4">
            <a:extLst>
              <a:ext uri="{FF2B5EF4-FFF2-40B4-BE49-F238E27FC236}">
                <a16:creationId xmlns:a16="http://schemas.microsoft.com/office/drawing/2014/main" id="{BAE266EC-444E-49A5-890C-5BED2DDB3F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8BDD8B2-09BD-4A37-96DE-3702588C58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80EB2-C92C-428B-96A2-21EE87AE25D3}" type="slidenum">
              <a:rPr lang="en-US" smtClean="0"/>
              <a:t>‹#›</a:t>
            </a:fld>
            <a:endParaRPr lang="en-US" dirty="0"/>
          </a:p>
        </p:txBody>
      </p:sp>
    </p:spTree>
    <p:extLst>
      <p:ext uri="{BB962C8B-B14F-4D97-AF65-F5344CB8AC3E}">
        <p14:creationId xmlns:p14="http://schemas.microsoft.com/office/powerpoint/2010/main" val="220666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6"/>
            <a:ext cx="12192000" cy="1454727"/>
          </a:xfrm>
          <a:prstGeom prst="rect">
            <a:avLst/>
          </a:prstGeom>
        </p:spPr>
        <p:txBody>
          <a:bodyPr vert="horz" lIns="274320" tIns="91440" rIns="274320" bIns="91440" rtlCol="0" anchor="ctr">
            <a:normAutofit/>
          </a:bodyPr>
          <a:lstStyle/>
          <a:p>
            <a:r>
              <a:rPr lang="en-US"/>
              <a:t>Click to edit Master title style</a:t>
            </a:r>
          </a:p>
        </p:txBody>
      </p:sp>
      <p:sp>
        <p:nvSpPr>
          <p:cNvPr id="3" name="Text Placeholder 2"/>
          <p:cNvSpPr>
            <a:spLocks noGrp="1"/>
          </p:cNvSpPr>
          <p:nvPr>
            <p:ph type="body" idx="1"/>
          </p:nvPr>
        </p:nvSpPr>
        <p:spPr>
          <a:xfrm>
            <a:off x="0" y="1454727"/>
            <a:ext cx="12192000" cy="5403272"/>
          </a:xfrm>
          <a:prstGeom prst="rect">
            <a:avLst/>
          </a:prstGeom>
        </p:spPr>
        <p:txBody>
          <a:bodyPr vert="horz" lIns="274320" tIns="91440" rIns="274320" bIns="9144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2708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400" kern="1200">
          <a:solidFill>
            <a:schemeClr val="tx1"/>
          </a:solidFill>
          <a:latin typeface="+mj-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2100" kern="1200">
          <a:solidFill>
            <a:schemeClr val="tx1"/>
          </a:solidFill>
          <a:latin typeface="+mj-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11/24/2018</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88293150"/>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png"/><Relationship Id="rId3" Type="http://schemas.openxmlformats.org/officeDocument/2006/relationships/image" Target="../media/image17.wmf"/><Relationship Id="rId7" Type="http://schemas.openxmlformats.org/officeDocument/2006/relationships/image" Target="../media/image21.wmf"/><Relationship Id="rId12"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wmf"/><Relationship Id="rId11" Type="http://schemas.openxmlformats.org/officeDocument/2006/relationships/image" Target="../media/image25.jpeg"/><Relationship Id="rId5" Type="http://schemas.openxmlformats.org/officeDocument/2006/relationships/image" Target="../media/image19.wmf"/><Relationship Id="rId10" Type="http://schemas.openxmlformats.org/officeDocument/2006/relationships/image" Target="../media/image24.png"/><Relationship Id="rId4" Type="http://schemas.openxmlformats.org/officeDocument/2006/relationships/image" Target="../media/image18.wmf"/><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5.xml"/><Relationship Id="rId16"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hyperlink" Target="http://upload.wikimedia.org/wikipedia/commons/6/67/Male_maldives.jp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F3DE-CFB6-4A48-8251-2AFBE33102AF}"/>
              </a:ext>
            </a:extLst>
          </p:cNvPr>
          <p:cNvSpPr>
            <a:spLocks noGrp="1"/>
          </p:cNvSpPr>
          <p:nvPr>
            <p:ph type="title"/>
          </p:nvPr>
        </p:nvSpPr>
        <p:spPr>
          <a:xfrm>
            <a:off x="289560" y="28146"/>
            <a:ext cx="4084319" cy="1889750"/>
          </a:xfrm>
          <a:noFill/>
        </p:spPr>
        <p:txBody>
          <a:bodyPr vert="horz" lIns="91440" tIns="45720" rIns="91440" bIns="45720" rtlCol="0" anchor="b">
            <a:normAutofit/>
          </a:bodyPr>
          <a:lstStyle/>
          <a:p>
            <a:pPr algn="ctr"/>
            <a:r>
              <a:rPr lang="es-ES_tradnl" sz="3200" b="1" dirty="0"/>
              <a:t>Aplicación de las orientaciones para la programación del FMAM-7</a:t>
            </a:r>
            <a:endParaRPr lang="es-ES_tradnl" sz="3200" dirty="0"/>
          </a:p>
        </p:txBody>
      </p:sp>
      <p:pic>
        <p:nvPicPr>
          <p:cNvPr id="11" name="Picture 2">
            <a:extLst>
              <a:ext uri="{FF2B5EF4-FFF2-40B4-BE49-F238E27FC236}">
                <a16:creationId xmlns:a16="http://schemas.microsoft.com/office/drawing/2014/main" id="{44DF55F9-D19C-4350-A3B1-17A5DE9938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53" r="1" b="23996"/>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27EB242-7F62-4DC0-8A40-6EB4AE6BD9E6}"/>
              </a:ext>
            </a:extLst>
          </p:cNvPr>
          <p:cNvGrpSpPr/>
          <p:nvPr/>
        </p:nvGrpSpPr>
        <p:grpSpPr>
          <a:xfrm>
            <a:off x="1574031" y="4831081"/>
            <a:ext cx="1714614" cy="1827106"/>
            <a:chOff x="178744" y="4572000"/>
            <a:chExt cx="1094952" cy="1198087"/>
          </a:xfrm>
        </p:grpSpPr>
        <p:sp>
          <p:nvSpPr>
            <p:cNvPr id="6" name="Rectangle 5">
              <a:extLst>
                <a:ext uri="{FF2B5EF4-FFF2-40B4-BE49-F238E27FC236}">
                  <a16:creationId xmlns:a16="http://schemas.microsoft.com/office/drawing/2014/main" id="{BC83BA8C-D2DF-4620-8CA5-C6717E22F5AB}"/>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hort-GEF logo colored NOTAG transparent">
              <a:extLst>
                <a:ext uri="{FF2B5EF4-FFF2-40B4-BE49-F238E27FC236}">
                  <a16:creationId xmlns:a16="http://schemas.microsoft.com/office/drawing/2014/main" id="{0F9653A1-9248-4626-9F68-0B582CF597D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
        <p:nvSpPr>
          <p:cNvPr id="3" name="TextBox 2">
            <a:extLst>
              <a:ext uri="{FF2B5EF4-FFF2-40B4-BE49-F238E27FC236}">
                <a16:creationId xmlns:a16="http://schemas.microsoft.com/office/drawing/2014/main" id="{133F64BB-92EC-447B-8FC7-08D99FD7A88A}"/>
              </a:ext>
            </a:extLst>
          </p:cNvPr>
          <p:cNvSpPr txBox="1"/>
          <p:nvPr/>
        </p:nvSpPr>
        <p:spPr>
          <a:xfrm>
            <a:off x="871786" y="3037255"/>
            <a:ext cx="3214599" cy="1015663"/>
          </a:xfrm>
          <a:prstGeom prst="rect">
            <a:avLst/>
          </a:prstGeom>
          <a:noFill/>
        </p:spPr>
        <p:txBody>
          <a:bodyPr wrap="none" rtlCol="0">
            <a:spAutoFit/>
          </a:bodyPr>
          <a:lstStyle/>
          <a:p>
            <a:pPr algn="ctr"/>
            <a:r>
              <a:rPr lang="es-ES_tradnl" sz="2000" dirty="0"/>
              <a:t>Diálogo Nacional</a:t>
            </a:r>
          </a:p>
          <a:p>
            <a:pPr algn="ctr"/>
            <a:r>
              <a:rPr lang="es-ES_tradnl" sz="2000" dirty="0"/>
              <a:t>Buenos Aires </a:t>
            </a:r>
          </a:p>
          <a:p>
            <a:pPr algn="ctr"/>
            <a:r>
              <a:rPr lang="es-ES_tradnl" sz="2000" dirty="0"/>
              <a:t>27-28 de Noviembre de 2018</a:t>
            </a:r>
          </a:p>
        </p:txBody>
      </p:sp>
    </p:spTree>
    <p:extLst>
      <p:ext uri="{BB962C8B-B14F-4D97-AF65-F5344CB8AC3E}">
        <p14:creationId xmlns:p14="http://schemas.microsoft.com/office/powerpoint/2010/main" val="1382442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36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9E0F85-1728-4BDD-8900-C23785149EAC}"/>
              </a:ext>
            </a:extLst>
          </p:cNvPr>
          <p:cNvSpPr>
            <a:spLocks noGrp="1"/>
          </p:cNvSpPr>
          <p:nvPr>
            <p:ph type="title"/>
          </p:nvPr>
        </p:nvSpPr>
        <p:spPr>
          <a:xfrm>
            <a:off x="524256" y="4767072"/>
            <a:ext cx="6714744" cy="1625210"/>
          </a:xfrm>
        </p:spPr>
        <p:txBody>
          <a:bodyPr>
            <a:normAutofit/>
          </a:bodyPr>
          <a:lstStyle/>
          <a:p>
            <a:pPr algn="r"/>
            <a:r>
              <a:rPr lang="es-ES_tradnl" sz="2000" b="1" dirty="0">
                <a:solidFill>
                  <a:srgbClr val="FFFFFF"/>
                </a:solidFill>
                <a:latin typeface="Arial" panose="020B0604020202020204" pitchFamily="34" charset="0"/>
                <a:cs typeface="Arial" panose="020B0604020202020204" pitchFamily="34" charset="0"/>
              </a:rPr>
              <a:t>Sistemas alimentarios, uso y restauración de la tierra</a:t>
            </a:r>
            <a:br>
              <a:rPr lang="es-ES_tradnl" sz="2000" b="1" dirty="0">
                <a:solidFill>
                  <a:srgbClr val="FFFFFF"/>
                </a:solidFill>
              </a:rPr>
            </a:br>
            <a:r>
              <a:rPr lang="es-ES_tradnl" sz="2000" b="1" i="1" dirty="0">
                <a:solidFill>
                  <a:srgbClr val="FFFFFF"/>
                </a:solidFill>
              </a:rPr>
              <a:t>Lograr un cambio transformador: “Sostenibilidad”</a:t>
            </a:r>
            <a:br>
              <a:rPr lang="es-ES_tradnl" sz="2000" b="1" i="1" dirty="0">
                <a:solidFill>
                  <a:srgbClr val="FFFFFF"/>
                </a:solidFill>
              </a:rPr>
            </a:br>
            <a:endParaRPr lang="es-ES_tradnl" sz="2000" dirty="0">
              <a:solidFill>
                <a:srgbClr val="FFFFFF"/>
              </a:solidFill>
            </a:endParaRPr>
          </a:p>
        </p:txBody>
      </p:sp>
      <p:pic>
        <p:nvPicPr>
          <p:cNvPr id="5" name="Content Placeholder 7" descr="File:&lt;strong&gt;Farm land&lt;/strong&gt; in Da Lat, Vietnam.JPG - Wikimedia Commons">
            <a:extLst>
              <a:ext uri="{FF2B5EF4-FFF2-40B4-BE49-F238E27FC236}">
                <a16:creationId xmlns:a16="http://schemas.microsoft.com/office/drawing/2014/main" id="{CD55564C-692A-4787-9F44-523EFFBDF5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55" r="1" b="9766"/>
          <a:stretch/>
        </p:blipFill>
        <p:spPr>
          <a:xfrm>
            <a:off x="327547" y="321733"/>
            <a:ext cx="7058306" cy="4107392"/>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C75EC4BC-F1D1-45FB-921B-5433F2F5E0F2}"/>
              </a:ext>
            </a:extLst>
          </p:cNvPr>
          <p:cNvSpPr txBox="1">
            <a:spLocks noGrp="1"/>
          </p:cNvSpPr>
          <p:nvPr>
            <p:ph idx="1"/>
          </p:nvPr>
        </p:nvSpPr>
        <p:spPr>
          <a:xfrm>
            <a:off x="8029319" y="917725"/>
            <a:ext cx="3424739" cy="4852362"/>
          </a:xfrm>
          <a:prstGeom prst="rect">
            <a:avLst/>
          </a:prstGeom>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_tradnl" sz="2400" dirty="0">
                <a:solidFill>
                  <a:srgbClr val="FFFFFF"/>
                </a:solidFill>
              </a:rPr>
              <a:t>Cadenas de valor alimentarias </a:t>
            </a:r>
            <a:r>
              <a:rPr lang="es-ES_tradnl" sz="2400" b="1" dirty="0">
                <a:solidFill>
                  <a:srgbClr val="FFFFFF"/>
                </a:solidFill>
              </a:rPr>
              <a:t>eficientes y eficaces </a:t>
            </a:r>
            <a:r>
              <a:rPr lang="es-ES_tradnl" sz="2400" dirty="0">
                <a:solidFill>
                  <a:srgbClr val="FFFFFF"/>
                </a:solidFill>
              </a:rPr>
              <a:t>para lograr múltiples beneficios.</a:t>
            </a:r>
          </a:p>
          <a:p>
            <a:pPr marL="0" indent="0">
              <a:buFont typeface="Arial" panose="020B0604020202020204" pitchFamily="34" charset="0"/>
              <a:buNone/>
            </a:pPr>
            <a:endParaRPr lang="es-ES_tradnl" sz="2400" dirty="0">
              <a:solidFill>
                <a:srgbClr val="FFFFFF"/>
              </a:solidFill>
            </a:endParaRPr>
          </a:p>
          <a:p>
            <a:r>
              <a:rPr lang="es-ES_tradnl" sz="2400" b="1" dirty="0">
                <a:solidFill>
                  <a:srgbClr val="FFFFFF"/>
                </a:solidFill>
              </a:rPr>
              <a:t>Eliminación de la deforestación </a:t>
            </a:r>
            <a:r>
              <a:rPr lang="es-ES_tradnl" sz="2400" dirty="0">
                <a:solidFill>
                  <a:srgbClr val="FFFFFF"/>
                </a:solidFill>
              </a:rPr>
              <a:t>de las cadenas de suministro.</a:t>
            </a:r>
          </a:p>
          <a:p>
            <a:pPr marL="0" indent="0">
              <a:buFont typeface="Arial" panose="020B0604020202020204" pitchFamily="34" charset="0"/>
              <a:buNone/>
            </a:pPr>
            <a:endParaRPr lang="es-ES_tradnl" sz="2400" dirty="0">
              <a:solidFill>
                <a:srgbClr val="FFFFFF"/>
              </a:solidFill>
            </a:endParaRPr>
          </a:p>
          <a:p>
            <a:r>
              <a:rPr lang="es-ES_tradnl" sz="2400" b="1" dirty="0">
                <a:solidFill>
                  <a:srgbClr val="FFFFFF"/>
                </a:solidFill>
              </a:rPr>
              <a:t>Aumento de la restauración </a:t>
            </a:r>
            <a:r>
              <a:rPr lang="es-ES_tradnl" sz="2400" dirty="0">
                <a:solidFill>
                  <a:srgbClr val="FFFFFF"/>
                </a:solidFill>
              </a:rPr>
              <a:t>de tierras degradadas.</a:t>
            </a:r>
          </a:p>
        </p:txBody>
      </p:sp>
      <p:grpSp>
        <p:nvGrpSpPr>
          <p:cNvPr id="9" name="Group 8">
            <a:extLst>
              <a:ext uri="{FF2B5EF4-FFF2-40B4-BE49-F238E27FC236}">
                <a16:creationId xmlns:a16="http://schemas.microsoft.com/office/drawing/2014/main" id="{514AC9C4-9789-41AB-A4B9-14D2E44802D5}"/>
              </a:ext>
            </a:extLst>
          </p:cNvPr>
          <p:cNvGrpSpPr/>
          <p:nvPr/>
        </p:nvGrpSpPr>
        <p:grpSpPr>
          <a:xfrm>
            <a:off x="10847115" y="5338179"/>
            <a:ext cx="1094952" cy="1198087"/>
            <a:chOff x="178744" y="4572000"/>
            <a:chExt cx="1094952" cy="1198087"/>
          </a:xfrm>
        </p:grpSpPr>
        <p:sp>
          <p:nvSpPr>
            <p:cNvPr id="10" name="Rectangle 9">
              <a:extLst>
                <a:ext uri="{FF2B5EF4-FFF2-40B4-BE49-F238E27FC236}">
                  <a16:creationId xmlns:a16="http://schemas.microsoft.com/office/drawing/2014/main" id="{26DF3415-7F21-4D2D-8ED0-1953258A461B}"/>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Short-GEF logo colored NOTAG transparent">
              <a:extLst>
                <a:ext uri="{FF2B5EF4-FFF2-40B4-BE49-F238E27FC236}">
                  <a16:creationId xmlns:a16="http://schemas.microsoft.com/office/drawing/2014/main" id="{9C96339F-03F3-44C7-984F-9045484754E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454159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7CD950-7DE2-4BE0-B4F2-3DF55A7B1AF5}"/>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s-ES_tradnl" sz="4000" b="1" kern="1200" dirty="0">
                <a:solidFill>
                  <a:schemeClr val="accent1"/>
                </a:solidFill>
                <a:effectLst>
                  <a:outerShdw blurRad="38100" dist="38100" dir="2700000" algn="tl">
                    <a:srgbClr val="000000">
                      <a:alpha val="43137"/>
                    </a:srgbClr>
                  </a:outerShdw>
                </a:effectLst>
                <a:latin typeface="+mj-lt"/>
                <a:ea typeface="+mj-ea"/>
                <a:cs typeface="+mj-cs"/>
              </a:rPr>
              <a:t>Estrategia en materia de sistema alimentario, uso y restauración de la tierra en el FMAM-7</a:t>
            </a:r>
            <a:endParaRPr lang="es-ES_tradnl" sz="4000" kern="1200" dirty="0">
              <a:solidFill>
                <a:schemeClr val="accent1"/>
              </a:solidFill>
              <a:effectLst>
                <a:outerShdw blurRad="38100" dist="38100" dir="2700000" algn="tl">
                  <a:srgbClr val="000000">
                    <a:alpha val="43137"/>
                  </a:srgbClr>
                </a:outerShdw>
              </a:effectLst>
              <a:latin typeface="+mj-lt"/>
              <a:ea typeface="+mj-ea"/>
              <a:cs typeface="+mj-cs"/>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Subtitle 2">
            <a:extLst>
              <a:ext uri="{FF2B5EF4-FFF2-40B4-BE49-F238E27FC236}">
                <a16:creationId xmlns:a16="http://schemas.microsoft.com/office/drawing/2014/main" id="{DCFA6587-AB29-46D6-B349-44C68AEF356E}"/>
              </a:ext>
            </a:extLst>
          </p:cNvPr>
          <p:cNvSpPr txBox="1">
            <a:spLocks/>
          </p:cNvSpPr>
          <p:nvPr/>
        </p:nvSpPr>
        <p:spPr>
          <a:xfrm>
            <a:off x="4976031" y="963877"/>
            <a:ext cx="6377769" cy="49302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600" b="1" dirty="0"/>
              <a:t>Dos prioridades clave en lo referente al financiamiento del FMAM: </a:t>
            </a:r>
          </a:p>
          <a:p>
            <a:endParaRPr lang="es-ES_tradnl" sz="2400" dirty="0"/>
          </a:p>
          <a:p>
            <a:pPr marL="557213"/>
            <a:r>
              <a:rPr lang="es-ES_tradnl" sz="2400" dirty="0"/>
              <a:t>Zonas geográficas espacialmente explícitas definidas sobre la base de su importancia mundial en términos de productos básicos, producción de alimentos y restauración de los servicios ecosistémicos.</a:t>
            </a:r>
          </a:p>
          <a:p>
            <a:pPr marL="557213"/>
            <a:endParaRPr lang="es-ES_tradnl" sz="2400" dirty="0"/>
          </a:p>
          <a:p>
            <a:pPr marL="557213"/>
            <a:r>
              <a:rPr lang="es-ES_tradnl" sz="2400" dirty="0"/>
              <a:t>Cadenas de suministro o de valor ya establecidas.</a:t>
            </a:r>
          </a:p>
        </p:txBody>
      </p:sp>
      <p:grpSp>
        <p:nvGrpSpPr>
          <p:cNvPr id="8" name="Group 7">
            <a:extLst>
              <a:ext uri="{FF2B5EF4-FFF2-40B4-BE49-F238E27FC236}">
                <a16:creationId xmlns:a16="http://schemas.microsoft.com/office/drawing/2014/main" id="{2A1524F8-8B14-4088-A9A8-F8AB6AFDB4A8}"/>
              </a:ext>
            </a:extLst>
          </p:cNvPr>
          <p:cNvGrpSpPr/>
          <p:nvPr/>
        </p:nvGrpSpPr>
        <p:grpSpPr>
          <a:xfrm>
            <a:off x="10847115" y="5338179"/>
            <a:ext cx="1094952" cy="1198087"/>
            <a:chOff x="178744" y="4572000"/>
            <a:chExt cx="1094952" cy="1198087"/>
          </a:xfrm>
        </p:grpSpPr>
        <p:sp>
          <p:nvSpPr>
            <p:cNvPr id="10" name="Rectangle 9">
              <a:extLst>
                <a:ext uri="{FF2B5EF4-FFF2-40B4-BE49-F238E27FC236}">
                  <a16:creationId xmlns:a16="http://schemas.microsoft.com/office/drawing/2014/main" id="{8C66286B-7141-4730-BF49-70F7AF3C4F68}"/>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hort-GEF logo colored NOTAG transparent">
              <a:extLst>
                <a:ext uri="{FF2B5EF4-FFF2-40B4-BE49-F238E27FC236}">
                  <a16:creationId xmlns:a16="http://schemas.microsoft.com/office/drawing/2014/main" id="{45E09761-5CE7-41C9-84EA-591D7AB6180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424344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791AA-191F-4E00-9962-E25B6B1A396F}"/>
              </a:ext>
            </a:extLst>
          </p:cNvPr>
          <p:cNvPicPr>
            <a:picLocks noChangeAspect="1"/>
          </p:cNvPicPr>
          <p:nvPr/>
        </p:nvPicPr>
        <p:blipFill>
          <a:blip r:embed="rId3"/>
          <a:stretch>
            <a:fillRect/>
          </a:stretch>
        </p:blipFill>
        <p:spPr>
          <a:xfrm>
            <a:off x="6566491" y="694449"/>
            <a:ext cx="4062594" cy="3260277"/>
          </a:xfrm>
          <a:prstGeom prst="rect">
            <a:avLst/>
          </a:prstGeom>
        </p:spPr>
      </p:pic>
      <p:sp>
        <p:nvSpPr>
          <p:cNvPr id="2" name="Title 1">
            <a:extLst>
              <a:ext uri="{FF2B5EF4-FFF2-40B4-BE49-F238E27FC236}">
                <a16:creationId xmlns:a16="http://schemas.microsoft.com/office/drawing/2014/main" id="{2C35B453-208D-467E-9430-A9D8FA6FB698}"/>
              </a:ext>
            </a:extLst>
          </p:cNvPr>
          <p:cNvSpPr>
            <a:spLocks noGrp="1"/>
          </p:cNvSpPr>
          <p:nvPr>
            <p:ph type="title"/>
          </p:nvPr>
        </p:nvSpPr>
        <p:spPr>
          <a:xfrm>
            <a:off x="1527394" y="225870"/>
            <a:ext cx="3916466" cy="5753818"/>
          </a:xfrm>
        </p:spPr>
        <p:txBody>
          <a:bodyPr vert="horz" lIns="68580" tIns="34290" rIns="68580" bIns="34290" rtlCol="0" anchor="b">
            <a:normAutofit fontScale="90000"/>
          </a:bodyPr>
          <a:lstStyle/>
          <a:p>
            <a:r>
              <a:rPr lang="es-ES_tradnl" sz="3000" b="1" dirty="0">
                <a:solidFill>
                  <a:schemeClr val="tx1">
                    <a:lumMod val="85000"/>
                  </a:schemeClr>
                </a:solidFill>
                <a:latin typeface="Arial" panose="020B0604020202020204" pitchFamily="34" charset="0"/>
                <a:cs typeface="Arial" panose="020B0604020202020204" pitchFamily="34" charset="0"/>
              </a:rPr>
              <a:t>Zonas geográficas espacialmente explícitas</a:t>
            </a:r>
            <a:br>
              <a:rPr lang="es-ES_tradnl" sz="2100" dirty="0">
                <a:solidFill>
                  <a:schemeClr val="tx1">
                    <a:lumMod val="85000"/>
                  </a:schemeClr>
                </a:solidFill>
                <a:latin typeface="Arial" panose="020B0604020202020204" pitchFamily="34" charset="0"/>
                <a:cs typeface="Arial" panose="020B0604020202020204" pitchFamily="34" charset="0"/>
              </a:rPr>
            </a:br>
            <a:br>
              <a:rPr lang="es-ES_tradnl" sz="2100" dirty="0">
                <a:latin typeface="Arial" panose="020B0604020202020204" pitchFamily="34" charset="0"/>
                <a:cs typeface="Arial" panose="020B0604020202020204" pitchFamily="34" charset="0"/>
              </a:rPr>
            </a:br>
            <a:r>
              <a:rPr lang="es-ES_tradnl" sz="2100" dirty="0">
                <a:latin typeface="Arial" panose="020B0604020202020204" pitchFamily="34" charset="0"/>
                <a:cs typeface="Arial" panose="020B0604020202020204" pitchFamily="34" charset="0"/>
              </a:rPr>
              <a:t>- Evidencia de amenazas ambientales (</a:t>
            </a:r>
            <a:r>
              <a:rPr lang="es-ES_tradnl" sz="2100" i="1" dirty="0">
                <a:latin typeface="Arial" panose="020B0604020202020204" pitchFamily="34" charset="0"/>
                <a:cs typeface="Arial" panose="020B0604020202020204" pitchFamily="34" charset="0"/>
              </a:rPr>
              <a:t>deforestación impulsada por productos básicos, sistemas agrícolas insostenibles, etc</a:t>
            </a:r>
            <a:r>
              <a:rPr lang="es-ES_tradnl" sz="2100" dirty="0">
                <a:latin typeface="Arial" panose="020B0604020202020204" pitchFamily="34" charset="0"/>
                <a:cs typeface="Arial" panose="020B0604020202020204" pitchFamily="34" charset="0"/>
              </a:rPr>
              <a:t>.).</a:t>
            </a:r>
            <a:br>
              <a:rPr lang="es-ES_tradnl" sz="2100" dirty="0">
                <a:latin typeface="Arial" panose="020B0604020202020204" pitchFamily="34" charset="0"/>
                <a:cs typeface="Arial" panose="020B0604020202020204" pitchFamily="34" charset="0"/>
              </a:rPr>
            </a:br>
            <a:br>
              <a:rPr lang="es-ES_tradnl" sz="2100" dirty="0">
                <a:latin typeface="Arial" panose="020B0604020202020204" pitchFamily="34" charset="0"/>
                <a:cs typeface="Arial" panose="020B0604020202020204" pitchFamily="34" charset="0"/>
              </a:rPr>
            </a:br>
            <a:r>
              <a:rPr lang="es-ES_tradnl" sz="2100" dirty="0">
                <a:latin typeface="Arial" panose="020B0604020202020204" pitchFamily="34" charset="0"/>
                <a:cs typeface="Arial" panose="020B0604020202020204" pitchFamily="34" charset="0"/>
              </a:rPr>
              <a:t>- Evidencia del compromiso de fomentar la sostenibilidad en las cadenas de suministro o de valor.</a:t>
            </a:r>
            <a:br>
              <a:rPr lang="es-ES_tradnl" sz="2100" dirty="0">
                <a:latin typeface="Arial" panose="020B0604020202020204" pitchFamily="34" charset="0"/>
                <a:cs typeface="Arial" panose="020B0604020202020204" pitchFamily="34" charset="0"/>
              </a:rPr>
            </a:br>
            <a:br>
              <a:rPr lang="es-ES_tradnl" sz="2100" dirty="0">
                <a:latin typeface="Arial" panose="020B0604020202020204" pitchFamily="34" charset="0"/>
                <a:cs typeface="Arial" panose="020B0604020202020204" pitchFamily="34" charset="0"/>
              </a:rPr>
            </a:br>
            <a:r>
              <a:rPr lang="es-ES_tradnl" sz="2100" dirty="0">
                <a:latin typeface="Arial" panose="020B0604020202020204" pitchFamily="34" charset="0"/>
                <a:cs typeface="Arial" panose="020B0604020202020204" pitchFamily="34" charset="0"/>
              </a:rPr>
              <a:t>- Posibilidad de aplicar un enfoque integral del uso de la tierra, </a:t>
            </a:r>
            <a:r>
              <a:rPr lang="es-ES_tradnl" sz="2100" i="1" dirty="0">
                <a:latin typeface="Arial" panose="020B0604020202020204" pitchFamily="34" charset="0"/>
                <a:cs typeface="Arial" panose="020B0604020202020204" pitchFamily="34" charset="0"/>
              </a:rPr>
              <a:t>que vincule la producción, la conservación y la restauración a escala.</a:t>
            </a:r>
          </a:p>
        </p:txBody>
      </p:sp>
      <p:sp>
        <p:nvSpPr>
          <p:cNvPr id="4" name="Rectangle 3">
            <a:extLst>
              <a:ext uri="{FF2B5EF4-FFF2-40B4-BE49-F238E27FC236}">
                <a16:creationId xmlns:a16="http://schemas.microsoft.com/office/drawing/2014/main" id="{F9067B80-0523-4415-9811-D066D23B2DAD}"/>
              </a:ext>
            </a:extLst>
          </p:cNvPr>
          <p:cNvSpPr/>
          <p:nvPr/>
        </p:nvSpPr>
        <p:spPr>
          <a:xfrm>
            <a:off x="6432558" y="4225362"/>
            <a:ext cx="4330460" cy="2585323"/>
          </a:xfrm>
          <a:prstGeom prst="rect">
            <a:avLst/>
          </a:prstGeom>
        </p:spPr>
        <p:txBody>
          <a:bodyPr wrap="square">
            <a:spAutoFit/>
          </a:bodyPr>
          <a:lstStyle/>
          <a:p>
            <a:pPr defTabSz="457200"/>
            <a:r>
              <a:rPr lang="es-ES_tradnl" dirty="0">
                <a:solidFill>
                  <a:prstClr val="white"/>
                </a:solidFill>
                <a:latin typeface="Calibri" panose="020F0502020204030204"/>
              </a:rPr>
              <a:t>Énfasis en la </a:t>
            </a:r>
            <a:r>
              <a:rPr lang="es-ES_tradnl" b="1" dirty="0">
                <a:latin typeface="Calibri" panose="020F0502020204030204"/>
              </a:rPr>
              <a:t>planificación integral del uso de la tierra</a:t>
            </a:r>
            <a:r>
              <a:rPr lang="es-ES_tradnl" dirty="0">
                <a:latin typeface="Calibri" panose="020F0502020204030204"/>
              </a:rPr>
              <a:t> a los siguientes efectos:</a:t>
            </a:r>
            <a:endParaRPr lang="es-ES_tradnl" b="1" dirty="0">
              <a:latin typeface="Calibri" panose="020F0502020204030204"/>
            </a:endParaRPr>
          </a:p>
          <a:p>
            <a:pPr marL="342900" indent="-342900" defTabSz="457200">
              <a:buFont typeface="+mj-lt"/>
              <a:buAutoNum type="alphaLcPeriod"/>
            </a:pPr>
            <a:r>
              <a:rPr lang="es-ES_tradnl" dirty="0">
                <a:solidFill>
                  <a:prstClr val="white"/>
                </a:solidFill>
                <a:latin typeface="Calibri" panose="020F0502020204030204"/>
              </a:rPr>
              <a:t>Lograr un equilibrio entre las demandas de mayor producción de alimentos y la posibilidad de aprovechar los servicios ecosistémicos.</a:t>
            </a:r>
          </a:p>
          <a:p>
            <a:pPr marL="342900" indent="-342900" defTabSz="457200">
              <a:buFont typeface="+mj-lt"/>
              <a:buAutoNum type="alphaLcPeriod"/>
            </a:pPr>
            <a:r>
              <a:rPr lang="es-ES_tradnl" dirty="0">
                <a:solidFill>
                  <a:prstClr val="white"/>
                </a:solidFill>
                <a:latin typeface="Calibri" panose="020F0502020204030204"/>
              </a:rPr>
              <a:t>Mejorar la focalización en los paisajes para ofrecer soluciones integradas a escala.</a:t>
            </a:r>
          </a:p>
        </p:txBody>
      </p:sp>
      <p:sp>
        <p:nvSpPr>
          <p:cNvPr id="6" name="TextBox 5">
            <a:extLst>
              <a:ext uri="{FF2B5EF4-FFF2-40B4-BE49-F238E27FC236}">
                <a16:creationId xmlns:a16="http://schemas.microsoft.com/office/drawing/2014/main" id="{9D1CFD29-6DC8-4D4F-A917-5C6D36737083}"/>
              </a:ext>
            </a:extLst>
          </p:cNvPr>
          <p:cNvSpPr txBox="1"/>
          <p:nvPr/>
        </p:nvSpPr>
        <p:spPr>
          <a:xfrm>
            <a:off x="6016967" y="307656"/>
            <a:ext cx="45719" cy="6018402"/>
          </a:xfrm>
          <a:prstGeom prst="rect">
            <a:avLst/>
          </a:prstGeom>
          <a:solidFill>
            <a:schemeClr val="tx1">
              <a:lumMod val="85000"/>
            </a:schemeClr>
          </a:solidFill>
        </p:spPr>
        <p:txBody>
          <a:bodyPr wrap="square" rtlCol="0">
            <a:spAutoFit/>
          </a:bodyPr>
          <a:lstStyle/>
          <a:p>
            <a:endParaRPr lang="en-US" dirty="0"/>
          </a:p>
        </p:txBody>
      </p:sp>
      <p:grpSp>
        <p:nvGrpSpPr>
          <p:cNvPr id="7" name="Group 6">
            <a:extLst>
              <a:ext uri="{FF2B5EF4-FFF2-40B4-BE49-F238E27FC236}">
                <a16:creationId xmlns:a16="http://schemas.microsoft.com/office/drawing/2014/main" id="{62B3351C-18CA-4B5D-BA68-33B61E1AFD21}"/>
              </a:ext>
            </a:extLst>
          </p:cNvPr>
          <p:cNvGrpSpPr/>
          <p:nvPr/>
        </p:nvGrpSpPr>
        <p:grpSpPr>
          <a:xfrm>
            <a:off x="10847115" y="5338179"/>
            <a:ext cx="1094952" cy="1198087"/>
            <a:chOff x="178744" y="4572000"/>
            <a:chExt cx="1094952" cy="1198087"/>
          </a:xfrm>
          <a:solidFill>
            <a:schemeClr val="tx1"/>
          </a:solidFill>
        </p:grpSpPr>
        <p:sp>
          <p:nvSpPr>
            <p:cNvPr id="8" name="Rectangle 7">
              <a:extLst>
                <a:ext uri="{FF2B5EF4-FFF2-40B4-BE49-F238E27FC236}">
                  <a16:creationId xmlns:a16="http://schemas.microsoft.com/office/drawing/2014/main" id="{426D371E-4FF5-4994-B7D2-4CAD24C49A9D}"/>
                </a:ext>
              </a:extLst>
            </p:cNvPr>
            <p:cNvSpPr/>
            <p:nvPr/>
          </p:nvSpPr>
          <p:spPr>
            <a:xfrm>
              <a:off x="178744" y="4572000"/>
              <a:ext cx="1094952" cy="1198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hort-GEF logo colored NOTAG transparent">
              <a:extLst>
                <a:ext uri="{FF2B5EF4-FFF2-40B4-BE49-F238E27FC236}">
                  <a16:creationId xmlns:a16="http://schemas.microsoft.com/office/drawing/2014/main" id="{ED5A5923-13E5-45C1-9A33-C1DF1CD6FE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grpFill/>
            <a:ln>
              <a:noFill/>
            </a:ln>
          </p:spPr>
        </p:pic>
      </p:grpSp>
    </p:spTree>
    <p:extLst>
      <p:ext uri="{BB962C8B-B14F-4D97-AF65-F5344CB8AC3E}">
        <p14:creationId xmlns:p14="http://schemas.microsoft.com/office/powerpoint/2010/main" val="2891453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B45B8-71F0-4F2E-9F21-70FACBBDA3A1}"/>
              </a:ext>
            </a:extLst>
          </p:cNvPr>
          <p:cNvSpPr>
            <a:spLocks noGrp="1"/>
          </p:cNvSpPr>
          <p:nvPr>
            <p:ph type="ctrTitle"/>
          </p:nvPr>
        </p:nvSpPr>
        <p:spPr>
          <a:xfrm>
            <a:off x="1523999" y="393700"/>
            <a:ext cx="9144000" cy="1045801"/>
          </a:xfrm>
        </p:spPr>
        <p:txBody>
          <a:bodyPr>
            <a:noAutofit/>
          </a:bodyPr>
          <a:lstStyle/>
          <a:p>
            <a:r>
              <a:rPr lang="es-ES_tradnl" sz="4000" b="1" dirty="0">
                <a:latin typeface="Arial" panose="020B0604020202020204" pitchFamily="34" charset="0"/>
                <a:cs typeface="Arial" panose="020B0604020202020204" pitchFamily="34" charset="0"/>
              </a:rPr>
              <a:t>Cadena de suministro o de valor </a:t>
            </a:r>
            <a:br>
              <a:rPr lang="es-ES_tradnl" sz="4000" b="1" dirty="0">
                <a:latin typeface="Arial" panose="020B0604020202020204" pitchFamily="34" charset="0"/>
                <a:cs typeface="Arial" panose="020B0604020202020204" pitchFamily="34" charset="0"/>
              </a:rPr>
            </a:br>
            <a:r>
              <a:rPr lang="es-ES_tradnl" sz="4000" b="1" dirty="0">
                <a:latin typeface="Arial" panose="020B0604020202020204" pitchFamily="34" charset="0"/>
                <a:cs typeface="Arial" panose="020B0604020202020204" pitchFamily="34" charset="0"/>
              </a:rPr>
              <a:t>ya establecida</a:t>
            </a:r>
            <a:endParaRPr lang="es-ES_tradnl" sz="4000" dirty="0"/>
          </a:p>
        </p:txBody>
      </p:sp>
      <p:sp>
        <p:nvSpPr>
          <p:cNvPr id="3" name="Subtitle 2">
            <a:extLst>
              <a:ext uri="{FF2B5EF4-FFF2-40B4-BE49-F238E27FC236}">
                <a16:creationId xmlns:a16="http://schemas.microsoft.com/office/drawing/2014/main" id="{5C3A15C8-C399-4CC3-B0E0-EE46EB8EEBB8}"/>
              </a:ext>
            </a:extLst>
          </p:cNvPr>
          <p:cNvSpPr>
            <a:spLocks noGrp="1"/>
          </p:cNvSpPr>
          <p:nvPr>
            <p:ph type="subTitle" idx="1"/>
          </p:nvPr>
        </p:nvSpPr>
        <p:spPr/>
        <p:txBody>
          <a:bodyPr/>
          <a:lstStyle/>
          <a:p>
            <a:endParaRPr lang="en-US" dirty="0"/>
          </a:p>
        </p:txBody>
      </p:sp>
      <p:grpSp>
        <p:nvGrpSpPr>
          <p:cNvPr id="4" name="Group 3">
            <a:extLst>
              <a:ext uri="{FF2B5EF4-FFF2-40B4-BE49-F238E27FC236}">
                <a16:creationId xmlns:a16="http://schemas.microsoft.com/office/drawing/2014/main" id="{91A85C19-9A42-472B-AE4C-935005DA884A}"/>
              </a:ext>
            </a:extLst>
          </p:cNvPr>
          <p:cNvGrpSpPr/>
          <p:nvPr/>
        </p:nvGrpSpPr>
        <p:grpSpPr>
          <a:xfrm>
            <a:off x="2867025" y="1916113"/>
            <a:ext cx="6457950" cy="3371850"/>
            <a:chOff x="1880235" y="1249870"/>
            <a:chExt cx="8610600" cy="4495800"/>
          </a:xfrm>
        </p:grpSpPr>
        <p:grpSp>
          <p:nvGrpSpPr>
            <p:cNvPr id="5" name="Group 4">
              <a:extLst>
                <a:ext uri="{FF2B5EF4-FFF2-40B4-BE49-F238E27FC236}">
                  <a16:creationId xmlns:a16="http://schemas.microsoft.com/office/drawing/2014/main" id="{F5E634D7-F67C-42FA-8C67-B8BF6AE740C3}"/>
                </a:ext>
              </a:extLst>
            </p:cNvPr>
            <p:cNvGrpSpPr/>
            <p:nvPr/>
          </p:nvGrpSpPr>
          <p:grpSpPr>
            <a:xfrm>
              <a:off x="1880235" y="1249870"/>
              <a:ext cx="8610600" cy="4495800"/>
              <a:chOff x="413658" y="658200"/>
              <a:chExt cx="8610600" cy="4495800"/>
            </a:xfrm>
          </p:grpSpPr>
          <p:grpSp>
            <p:nvGrpSpPr>
              <p:cNvPr id="9" name="Group 4">
                <a:extLst>
                  <a:ext uri="{FF2B5EF4-FFF2-40B4-BE49-F238E27FC236}">
                    <a16:creationId xmlns:a16="http://schemas.microsoft.com/office/drawing/2014/main" id="{53FBCA96-8C45-41B8-A6CD-AF6A89E7DE99}"/>
                  </a:ext>
                </a:extLst>
              </p:cNvPr>
              <p:cNvGrpSpPr>
                <a:grpSpLocks/>
              </p:cNvGrpSpPr>
              <p:nvPr/>
            </p:nvGrpSpPr>
            <p:grpSpPr bwMode="auto">
              <a:xfrm>
                <a:off x="413658" y="658200"/>
                <a:ext cx="8610600" cy="4495800"/>
                <a:chOff x="432" y="1392"/>
                <a:chExt cx="5424" cy="2832"/>
              </a:xfrm>
            </p:grpSpPr>
            <p:sp>
              <p:nvSpPr>
                <p:cNvPr id="15" name="AutoShape 5">
                  <a:extLst>
                    <a:ext uri="{FF2B5EF4-FFF2-40B4-BE49-F238E27FC236}">
                      <a16:creationId xmlns:a16="http://schemas.microsoft.com/office/drawing/2014/main" id="{29AD4E61-DF46-4F7D-8034-3CA1AD6C6219}"/>
                    </a:ext>
                  </a:extLst>
                </p:cNvPr>
                <p:cNvSpPr>
                  <a:spLocks noChangeArrowheads="1"/>
                </p:cNvSpPr>
                <p:nvPr/>
              </p:nvSpPr>
              <p:spPr bwMode="auto">
                <a:xfrm>
                  <a:off x="4848" y="1392"/>
                  <a:ext cx="1008" cy="2832"/>
                </a:xfrm>
                <a:prstGeom prst="flowChartAlternateProcess">
                  <a:avLst/>
                </a:prstGeom>
                <a:gradFill rotWithShape="0">
                  <a:gsLst>
                    <a:gs pos="0">
                      <a:srgbClr val="6F9600">
                        <a:gamma/>
                        <a:shade val="46275"/>
                        <a:invGamma/>
                      </a:srgbClr>
                    </a:gs>
                    <a:gs pos="50000">
                      <a:srgbClr val="6F9600"/>
                    </a:gs>
                    <a:gs pos="100000">
                      <a:srgbClr val="6F9600">
                        <a:gamma/>
                        <a:shade val="46275"/>
                        <a:invGamma/>
                      </a:srgbClr>
                    </a:gs>
                  </a:gsLst>
                  <a:lin ang="18900000" scaled="1"/>
                </a:gra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sz="1350" dirty="0"/>
                </a:p>
              </p:txBody>
            </p:sp>
            <p:sp>
              <p:nvSpPr>
                <p:cNvPr id="16" name="AutoShape 6">
                  <a:extLst>
                    <a:ext uri="{FF2B5EF4-FFF2-40B4-BE49-F238E27FC236}">
                      <a16:creationId xmlns:a16="http://schemas.microsoft.com/office/drawing/2014/main" id="{A7110159-AAD1-4067-920D-C1C313CE8B78}"/>
                    </a:ext>
                  </a:extLst>
                </p:cNvPr>
                <p:cNvSpPr>
                  <a:spLocks noChangeArrowheads="1"/>
                </p:cNvSpPr>
                <p:nvPr/>
              </p:nvSpPr>
              <p:spPr bwMode="auto">
                <a:xfrm>
                  <a:off x="432" y="1392"/>
                  <a:ext cx="1008" cy="2832"/>
                </a:xfrm>
                <a:prstGeom prst="flowChartAlternateProcess">
                  <a:avLst/>
                </a:prstGeom>
                <a:gradFill rotWithShape="0">
                  <a:gsLst>
                    <a:gs pos="0">
                      <a:srgbClr val="6F9600">
                        <a:gamma/>
                        <a:shade val="46275"/>
                        <a:invGamma/>
                      </a:srgbClr>
                    </a:gs>
                    <a:gs pos="50000">
                      <a:srgbClr val="6F9600"/>
                    </a:gs>
                    <a:gs pos="100000">
                      <a:srgbClr val="6F9600">
                        <a:gamma/>
                        <a:shade val="46275"/>
                        <a:invGamma/>
                      </a:srgbClr>
                    </a:gs>
                  </a:gsLst>
                  <a:lin ang="18900000" scaled="1"/>
                </a:gra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sz="1350" dirty="0"/>
                </a:p>
              </p:txBody>
            </p:sp>
            <p:pic>
              <p:nvPicPr>
                <p:cNvPr id="17" name="Picture 7" descr="MCBD08562_0000[1]">
                  <a:extLst>
                    <a:ext uri="{FF2B5EF4-FFF2-40B4-BE49-F238E27FC236}">
                      <a16:creationId xmlns:a16="http://schemas.microsoft.com/office/drawing/2014/main" id="{897C8308-7E52-4B51-A0FA-D0CF3464A3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 y="3272"/>
                  <a:ext cx="1008" cy="64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8">
                  <a:extLst>
                    <a:ext uri="{FF2B5EF4-FFF2-40B4-BE49-F238E27FC236}">
                      <a16:creationId xmlns:a16="http://schemas.microsoft.com/office/drawing/2014/main" id="{7F3C9B4D-E5DF-4244-A667-9FB6C5343DA5}"/>
                    </a:ext>
                  </a:extLst>
                </p:cNvPr>
                <p:cNvSpPr>
                  <a:spLocks noChangeAspect="1" noChangeArrowheads="1"/>
                </p:cNvSpPr>
                <p:nvPr/>
              </p:nvSpPr>
              <p:spPr bwMode="auto">
                <a:xfrm>
                  <a:off x="3744" y="2208"/>
                  <a:ext cx="1140" cy="109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00"/>
                </a:solidFill>
                <a:ln w="9525">
                  <a:solidFill>
                    <a:srgbClr val="FF0000"/>
                  </a:solidFill>
                  <a:miter lim="800000"/>
                  <a:headEnd/>
                  <a:tailEnd/>
                </a:ln>
                <a:effectLst>
                  <a:outerShdw dist="107763" dir="2700000" algn="ctr" rotWithShape="0">
                    <a:schemeClr val="bg2">
                      <a:alpha val="50000"/>
                    </a:schemeClr>
                  </a:outerShdw>
                </a:effectLst>
              </p:spPr>
              <p:txBody>
                <a:bodyPr wrap="none" anchor="ctr"/>
                <a:lstStyle/>
                <a:p>
                  <a:endParaRPr lang="en-US" sz="1350" dirty="0"/>
                </a:p>
              </p:txBody>
            </p:sp>
            <p:sp>
              <p:nvSpPr>
                <p:cNvPr id="19" name="AutoShape 9">
                  <a:extLst>
                    <a:ext uri="{FF2B5EF4-FFF2-40B4-BE49-F238E27FC236}">
                      <a16:creationId xmlns:a16="http://schemas.microsoft.com/office/drawing/2014/main" id="{CAB4ADA3-CF61-4290-83DD-778488052E84}"/>
                    </a:ext>
                  </a:extLst>
                </p:cNvPr>
                <p:cNvSpPr>
                  <a:spLocks noChangeArrowheads="1"/>
                </p:cNvSpPr>
                <p:nvPr/>
              </p:nvSpPr>
              <p:spPr bwMode="auto">
                <a:xfrm>
                  <a:off x="2688" y="1392"/>
                  <a:ext cx="1008" cy="2832"/>
                </a:xfrm>
                <a:prstGeom prst="flowChartAlternateProcess">
                  <a:avLst/>
                </a:prstGeom>
                <a:gradFill rotWithShape="0">
                  <a:gsLst>
                    <a:gs pos="0">
                      <a:srgbClr val="6F9600">
                        <a:gamma/>
                        <a:shade val="46275"/>
                        <a:invGamma/>
                      </a:srgbClr>
                    </a:gs>
                    <a:gs pos="50000">
                      <a:srgbClr val="6F9600"/>
                    </a:gs>
                    <a:gs pos="100000">
                      <a:srgbClr val="6F9600">
                        <a:gamma/>
                        <a:shade val="46275"/>
                        <a:invGamma/>
                      </a:srgbClr>
                    </a:gs>
                  </a:gsLst>
                  <a:lin ang="18900000" scaled="1"/>
                </a:gra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sz="1350" dirty="0"/>
                </a:p>
              </p:txBody>
            </p:sp>
            <p:sp>
              <p:nvSpPr>
                <p:cNvPr id="20" name="AutoShape 10">
                  <a:extLst>
                    <a:ext uri="{FF2B5EF4-FFF2-40B4-BE49-F238E27FC236}">
                      <a16:creationId xmlns:a16="http://schemas.microsoft.com/office/drawing/2014/main" id="{8F18B977-2144-404F-8CB6-F03B5C920511}"/>
                    </a:ext>
                  </a:extLst>
                </p:cNvPr>
                <p:cNvSpPr>
                  <a:spLocks noChangeAspect="1" noChangeArrowheads="1"/>
                </p:cNvSpPr>
                <p:nvPr/>
              </p:nvSpPr>
              <p:spPr bwMode="auto">
                <a:xfrm>
                  <a:off x="1465" y="2208"/>
                  <a:ext cx="1210" cy="11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00"/>
                </a:solidFill>
                <a:ln w="9525">
                  <a:solidFill>
                    <a:srgbClr val="FF0000"/>
                  </a:solidFill>
                  <a:miter lim="800000"/>
                  <a:headEnd/>
                  <a:tailEnd/>
                </a:ln>
                <a:effectLst>
                  <a:outerShdw dist="107763" dir="2700000" algn="ctr" rotWithShape="0">
                    <a:schemeClr val="bg2">
                      <a:alpha val="50000"/>
                    </a:schemeClr>
                  </a:outerShdw>
                </a:effectLst>
              </p:spPr>
              <p:txBody>
                <a:bodyPr wrap="none" anchor="ctr"/>
                <a:lstStyle/>
                <a:p>
                  <a:endParaRPr lang="en-US" sz="1350" dirty="0"/>
                </a:p>
              </p:txBody>
            </p:sp>
            <p:pic>
              <p:nvPicPr>
                <p:cNvPr id="21" name="Picture 11" descr="MCj03316970000[1]">
                  <a:extLst>
                    <a:ext uri="{FF2B5EF4-FFF2-40B4-BE49-F238E27FC236}">
                      <a16:creationId xmlns:a16="http://schemas.microsoft.com/office/drawing/2014/main" id="{27ECAA18-D586-49D4-AE70-AFF371FAAD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41" y="2448"/>
                  <a:ext cx="511" cy="8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MCj02373790000[1]">
                  <a:extLst>
                    <a:ext uri="{FF2B5EF4-FFF2-40B4-BE49-F238E27FC236}">
                      <a16:creationId xmlns:a16="http://schemas.microsoft.com/office/drawing/2014/main" id="{A6EF3A49-1253-437A-B58A-70AE494729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8" y="1872"/>
                  <a:ext cx="1075" cy="17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j0157763">
                  <a:extLst>
                    <a:ext uri="{FF2B5EF4-FFF2-40B4-BE49-F238E27FC236}">
                      <a16:creationId xmlns:a16="http://schemas.microsoft.com/office/drawing/2014/main" id="{98F54330-B7EE-4C8B-BDCA-B61F1D853E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5" y="2759"/>
                  <a:ext cx="619" cy="6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MCj03259140000[1]">
                  <a:extLst>
                    <a:ext uri="{FF2B5EF4-FFF2-40B4-BE49-F238E27FC236}">
                      <a16:creationId xmlns:a16="http://schemas.microsoft.com/office/drawing/2014/main" id="{AA521542-2201-4C6F-AFBD-03807A5A0D3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2" y="1824"/>
                  <a:ext cx="720" cy="718"/>
                </a:xfrm>
                <a:prstGeom prst="rect">
                  <a:avLst/>
                </a:prstGeom>
                <a:noFill/>
                <a:extLst>
                  <a:ext uri="{909E8E84-426E-40DD-AFC4-6F175D3DCCD1}">
                    <a14:hiddenFill xmlns:a14="http://schemas.microsoft.com/office/drawing/2010/main">
                      <a:solidFill>
                        <a:srgbClr val="FFFFFF"/>
                      </a:solidFill>
                    </a14:hiddenFill>
                  </a:ext>
                </a:extLst>
              </p:spPr>
            </p:pic>
            <p:sp>
              <p:nvSpPr>
                <p:cNvPr id="25" name="WordArt 15">
                  <a:extLst>
                    <a:ext uri="{FF2B5EF4-FFF2-40B4-BE49-F238E27FC236}">
                      <a16:creationId xmlns:a16="http://schemas.microsoft.com/office/drawing/2014/main" id="{DE32647F-0C78-404D-99A8-C9AE57C75C24}"/>
                    </a:ext>
                  </a:extLst>
                </p:cNvPr>
                <p:cNvSpPr>
                  <a:spLocks noChangeArrowheads="1" noChangeShapeType="1" noTextEdit="1"/>
                </p:cNvSpPr>
                <p:nvPr/>
              </p:nvSpPr>
              <p:spPr bwMode="auto">
                <a:xfrm>
                  <a:off x="2743" y="3815"/>
                  <a:ext cx="915" cy="2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ES_tradnl" sz="2700" kern="10" dirty="0">
                      <a:ln w="9525">
                        <a:solidFill>
                          <a:srgbClr val="000000"/>
                        </a:solidFill>
                        <a:round/>
                        <a:headEnd/>
                        <a:tailEnd/>
                      </a:ln>
                      <a:solidFill>
                        <a:srgbClr val="FFFFFF"/>
                      </a:solidFill>
                      <a:latin typeface="Arial Black" panose="020B0A04020102020204" pitchFamily="34" charset="0"/>
                    </a:rPr>
                    <a:t>Fabricante</a:t>
                  </a:r>
                </a:p>
              </p:txBody>
            </p:sp>
            <p:sp>
              <p:nvSpPr>
                <p:cNvPr id="26" name="WordArt 16">
                  <a:extLst>
                    <a:ext uri="{FF2B5EF4-FFF2-40B4-BE49-F238E27FC236}">
                      <a16:creationId xmlns:a16="http://schemas.microsoft.com/office/drawing/2014/main" id="{B965AF7F-74BE-47C3-9DA3-863EE2560BE7}"/>
                    </a:ext>
                  </a:extLst>
                </p:cNvPr>
                <p:cNvSpPr>
                  <a:spLocks noChangeArrowheads="1" noChangeShapeType="1" noTextEdit="1"/>
                </p:cNvSpPr>
                <p:nvPr/>
              </p:nvSpPr>
              <p:spPr bwMode="auto">
                <a:xfrm>
                  <a:off x="532" y="3902"/>
                  <a:ext cx="816" cy="2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ES_tradnl" sz="2700" kern="10" dirty="0">
                      <a:ln w="9525">
                        <a:solidFill>
                          <a:srgbClr val="000000"/>
                        </a:solidFill>
                        <a:round/>
                        <a:headEnd/>
                        <a:tailEnd/>
                      </a:ln>
                      <a:solidFill>
                        <a:srgbClr val="FFFFFF"/>
                      </a:solidFill>
                      <a:latin typeface="Arial Black" panose="020B0A04020102020204" pitchFamily="34" charset="0"/>
                    </a:rPr>
                    <a:t>Productor</a:t>
                  </a:r>
                </a:p>
              </p:txBody>
            </p:sp>
            <p:sp>
              <p:nvSpPr>
                <p:cNvPr id="27" name="WordArt 17">
                  <a:extLst>
                    <a:ext uri="{FF2B5EF4-FFF2-40B4-BE49-F238E27FC236}">
                      <a16:creationId xmlns:a16="http://schemas.microsoft.com/office/drawing/2014/main" id="{8089E3FD-5C62-46D3-8965-3B9424D1A1FC}"/>
                    </a:ext>
                  </a:extLst>
                </p:cNvPr>
                <p:cNvSpPr>
                  <a:spLocks noChangeArrowheads="1" noChangeShapeType="1" noTextEdit="1"/>
                </p:cNvSpPr>
                <p:nvPr/>
              </p:nvSpPr>
              <p:spPr bwMode="auto">
                <a:xfrm>
                  <a:off x="4942" y="3719"/>
                  <a:ext cx="864" cy="40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dirty="0">
                      <a:ln w="9525">
                        <a:solidFill>
                          <a:srgbClr val="000000"/>
                        </a:solidFill>
                        <a:round/>
                        <a:headEnd/>
                        <a:tailEnd/>
                      </a:ln>
                      <a:solidFill>
                        <a:srgbClr val="FFFFFF"/>
                      </a:solidFill>
                      <a:latin typeface="Arial Black" panose="020B0A04020102020204" pitchFamily="34" charset="0"/>
                    </a:rPr>
                    <a:t>Demanda </a:t>
                  </a:r>
                </a:p>
                <a:p>
                  <a:pPr algn="ctr"/>
                  <a:r>
                    <a:rPr lang="en-US" sz="2700" kern="10" dirty="0">
                      <a:ln w="9525">
                        <a:solidFill>
                          <a:srgbClr val="000000"/>
                        </a:solidFill>
                        <a:round/>
                        <a:headEnd/>
                        <a:tailEnd/>
                      </a:ln>
                      <a:solidFill>
                        <a:srgbClr val="FFFFFF"/>
                      </a:solidFill>
                      <a:latin typeface="Arial Black" panose="020B0A04020102020204" pitchFamily="34" charset="0"/>
                    </a:rPr>
                    <a:t>del mercado</a:t>
                  </a:r>
                </a:p>
              </p:txBody>
            </p:sp>
          </p:grpSp>
          <p:pic>
            <p:nvPicPr>
              <p:cNvPr id="10" name="Picture 4" descr="Image result for cartoon cow grazing">
                <a:extLst>
                  <a:ext uri="{FF2B5EF4-FFF2-40B4-BE49-F238E27FC236}">
                    <a16:creationId xmlns:a16="http://schemas.microsoft.com/office/drawing/2014/main" id="{3DABAC39-1D17-4AC7-9909-04E1512423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218" y="717899"/>
                <a:ext cx="899160" cy="8823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6BCC9ED-8963-4B88-A9A3-F8A66640376E}"/>
                  </a:ext>
                </a:extLst>
              </p:cNvPr>
              <p:cNvPicPr>
                <a:picLocks noChangeAspect="1"/>
              </p:cNvPicPr>
              <p:nvPr/>
            </p:nvPicPr>
            <p:blipFill>
              <a:blip r:embed="rId9"/>
              <a:stretch>
                <a:fillRect/>
              </a:stretch>
            </p:blipFill>
            <p:spPr>
              <a:xfrm>
                <a:off x="2378190" y="2478269"/>
                <a:ext cx="1047750" cy="742950"/>
              </a:xfrm>
              <a:prstGeom prst="rect">
                <a:avLst/>
              </a:prstGeom>
            </p:spPr>
          </p:pic>
          <p:pic>
            <p:nvPicPr>
              <p:cNvPr id="12" name="Picture 11">
                <a:extLst>
                  <a:ext uri="{FF2B5EF4-FFF2-40B4-BE49-F238E27FC236}">
                    <a16:creationId xmlns:a16="http://schemas.microsoft.com/office/drawing/2014/main" id="{781E4849-8149-4BDC-A19F-FA8590505750}"/>
                  </a:ext>
                </a:extLst>
              </p:cNvPr>
              <p:cNvPicPr>
                <a:picLocks noChangeAspect="1"/>
              </p:cNvPicPr>
              <p:nvPr/>
            </p:nvPicPr>
            <p:blipFill>
              <a:blip r:embed="rId10"/>
              <a:stretch>
                <a:fillRect/>
              </a:stretch>
            </p:blipFill>
            <p:spPr>
              <a:xfrm>
                <a:off x="486256" y="1580062"/>
                <a:ext cx="680085" cy="884111"/>
              </a:xfrm>
              <a:prstGeom prst="rect">
                <a:avLst/>
              </a:prstGeom>
            </p:spPr>
          </p:pic>
          <p:pic>
            <p:nvPicPr>
              <p:cNvPr id="13" name="Picture 10" descr="http://i.istockimg.com/file_thumbview_approve/6419666/3/stock-illustration-6419666-soybeans-sprig-with-bean-pods-and-three-leaves-clipart.jpg">
                <a:extLst>
                  <a:ext uri="{FF2B5EF4-FFF2-40B4-BE49-F238E27FC236}">
                    <a16:creationId xmlns:a16="http://schemas.microsoft.com/office/drawing/2014/main" id="{458BD82B-5E2F-430D-B396-987D76255AF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04485" y="1580063"/>
                <a:ext cx="718109" cy="8802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Image result for kitkat cartoon">
                <a:extLst>
                  <a:ext uri="{FF2B5EF4-FFF2-40B4-BE49-F238E27FC236}">
                    <a16:creationId xmlns:a16="http://schemas.microsoft.com/office/drawing/2014/main" id="{3055E3D8-012F-4E19-A44F-8BFDB64A1C8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25482" y="2435406"/>
                <a:ext cx="785813" cy="7858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D59C2FA-EFF6-4731-B05A-2CEF50B3B573}"/>
                </a:ext>
              </a:extLst>
            </p:cNvPr>
            <p:cNvSpPr txBox="1"/>
            <p:nvPr/>
          </p:nvSpPr>
          <p:spPr>
            <a:xfrm>
              <a:off x="3986043" y="3749638"/>
              <a:ext cx="817563" cy="261611"/>
            </a:xfrm>
            <a:prstGeom prst="rect">
              <a:avLst/>
            </a:prstGeom>
            <a:noFill/>
          </p:spPr>
          <p:txBody>
            <a:bodyPr vert="horz" wrap="square" rtlCol="0">
              <a:spAutoFit/>
            </a:bodyPr>
            <a:lstStyle/>
            <a:p>
              <a:r>
                <a:rPr lang="en-US" sz="675" b="1" dirty="0"/>
                <a:t>Processed</a:t>
              </a:r>
            </a:p>
          </p:txBody>
        </p:sp>
        <p:sp>
          <p:nvSpPr>
            <p:cNvPr id="7" name="TextBox 6">
              <a:extLst>
                <a:ext uri="{FF2B5EF4-FFF2-40B4-BE49-F238E27FC236}">
                  <a16:creationId xmlns:a16="http://schemas.microsoft.com/office/drawing/2014/main" id="{5465969A-5003-4BA9-9374-5FB7DB1C729D}"/>
                </a:ext>
              </a:extLst>
            </p:cNvPr>
            <p:cNvSpPr txBox="1"/>
            <p:nvPr/>
          </p:nvSpPr>
          <p:spPr>
            <a:xfrm>
              <a:off x="8393198" y="2683605"/>
              <a:ext cx="410540" cy="1588643"/>
            </a:xfrm>
            <a:prstGeom prst="rect">
              <a:avLst/>
            </a:prstGeom>
            <a:noFill/>
          </p:spPr>
          <p:txBody>
            <a:bodyPr vert="wordArtVert" wrap="square" rtlCol="0">
              <a:spAutoFit/>
            </a:bodyPr>
            <a:lstStyle/>
            <a:p>
              <a:r>
                <a:rPr lang="en-US" sz="675" b="1" dirty="0"/>
                <a:t>Retailed</a:t>
              </a:r>
            </a:p>
          </p:txBody>
        </p:sp>
        <p:sp>
          <p:nvSpPr>
            <p:cNvPr id="8" name="TextBox 7">
              <a:extLst>
                <a:ext uri="{FF2B5EF4-FFF2-40B4-BE49-F238E27FC236}">
                  <a16:creationId xmlns:a16="http://schemas.microsoft.com/office/drawing/2014/main" id="{5F4B4015-A801-45D1-94A6-D7D71BC534A9}"/>
                </a:ext>
              </a:extLst>
            </p:cNvPr>
            <p:cNvSpPr txBox="1"/>
            <p:nvPr/>
          </p:nvSpPr>
          <p:spPr>
            <a:xfrm>
              <a:off x="4908308" y="2914809"/>
              <a:ext cx="410540" cy="1588643"/>
            </a:xfrm>
            <a:prstGeom prst="rect">
              <a:avLst/>
            </a:prstGeom>
            <a:noFill/>
          </p:spPr>
          <p:txBody>
            <a:bodyPr vert="wordArtVert" wrap="square" rtlCol="0">
              <a:spAutoFit/>
            </a:bodyPr>
            <a:lstStyle/>
            <a:p>
              <a:r>
                <a:rPr lang="en-US" sz="675" b="1" dirty="0"/>
                <a:t>Traded</a:t>
              </a:r>
            </a:p>
          </p:txBody>
        </p:sp>
      </p:grpSp>
      <p:sp>
        <p:nvSpPr>
          <p:cNvPr id="28" name="WordArt 16">
            <a:extLst>
              <a:ext uri="{FF2B5EF4-FFF2-40B4-BE49-F238E27FC236}">
                <a16:creationId xmlns:a16="http://schemas.microsoft.com/office/drawing/2014/main" id="{466D7261-807D-45E4-BB6B-DC3685D1B23D}"/>
              </a:ext>
            </a:extLst>
          </p:cNvPr>
          <p:cNvSpPr>
            <a:spLocks noChangeArrowheads="1" noChangeShapeType="1" noTextEdit="1"/>
          </p:cNvSpPr>
          <p:nvPr/>
        </p:nvSpPr>
        <p:spPr bwMode="auto">
          <a:xfrm>
            <a:off x="2983706" y="5417795"/>
            <a:ext cx="6224587" cy="3429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ES_tradnl" sz="2700" kern="10" dirty="0">
                <a:ln w="9525">
                  <a:solidFill>
                    <a:srgbClr val="000000"/>
                  </a:solidFill>
                  <a:round/>
                  <a:headEnd/>
                  <a:tailEnd/>
                </a:ln>
                <a:solidFill>
                  <a:srgbClr val="4622FC"/>
                </a:solidFill>
                <a:latin typeface="Arial Black" panose="020B0A04020102020204" pitchFamily="34" charset="0"/>
              </a:rPr>
              <a:t>Transacciones financieras</a:t>
            </a:r>
          </a:p>
        </p:txBody>
      </p:sp>
      <p:grpSp>
        <p:nvGrpSpPr>
          <p:cNvPr id="30" name="Group 29">
            <a:extLst>
              <a:ext uri="{FF2B5EF4-FFF2-40B4-BE49-F238E27FC236}">
                <a16:creationId xmlns:a16="http://schemas.microsoft.com/office/drawing/2014/main" id="{3FC01864-353B-4F97-A5B5-EC00B30886A2}"/>
              </a:ext>
            </a:extLst>
          </p:cNvPr>
          <p:cNvGrpSpPr/>
          <p:nvPr/>
        </p:nvGrpSpPr>
        <p:grpSpPr>
          <a:xfrm>
            <a:off x="10847115" y="5338179"/>
            <a:ext cx="1094952" cy="1198087"/>
            <a:chOff x="178744" y="4572000"/>
            <a:chExt cx="1094952" cy="1198087"/>
          </a:xfrm>
        </p:grpSpPr>
        <p:sp>
          <p:nvSpPr>
            <p:cNvPr id="31" name="Rectangle 30">
              <a:extLst>
                <a:ext uri="{FF2B5EF4-FFF2-40B4-BE49-F238E27FC236}">
                  <a16:creationId xmlns:a16="http://schemas.microsoft.com/office/drawing/2014/main" id="{43D2FC1B-428C-4A46-A32A-957B484B585A}"/>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Short-GEF logo colored NOTAG transparent">
              <a:extLst>
                <a:ext uri="{FF2B5EF4-FFF2-40B4-BE49-F238E27FC236}">
                  <a16:creationId xmlns:a16="http://schemas.microsoft.com/office/drawing/2014/main" id="{E373FCFF-A1F7-4691-87E7-F320BCF01229}"/>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80979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5FF1-85EE-4854-A580-42A5EFA1FCF2}"/>
              </a:ext>
            </a:extLst>
          </p:cNvPr>
          <p:cNvSpPr>
            <a:spLocks noGrp="1"/>
          </p:cNvSpPr>
          <p:nvPr>
            <p:ph type="title"/>
          </p:nvPr>
        </p:nvSpPr>
        <p:spPr/>
        <p:txBody>
          <a:bodyPr>
            <a:normAutofit/>
          </a:bodyPr>
          <a:lstStyle/>
          <a:p>
            <a:pPr algn="ctr"/>
            <a:r>
              <a:rPr lang="es-ES_tradnl" sz="3200" b="1" dirty="0">
                <a:latin typeface="Arial" panose="020B0604020202020204" pitchFamily="34" charset="0"/>
                <a:cs typeface="Arial" panose="020B0604020202020204" pitchFamily="34" charset="0"/>
              </a:rPr>
              <a:t>Programa de Impacto sobre Ciudades Sostenibles </a:t>
            </a:r>
            <a:br>
              <a:rPr lang="es-ES_tradnl" sz="3200" b="1" dirty="0">
                <a:latin typeface="Arial" panose="020B0604020202020204" pitchFamily="34" charset="0"/>
                <a:cs typeface="Arial" panose="020B0604020202020204" pitchFamily="34" charset="0"/>
              </a:rPr>
            </a:br>
            <a:r>
              <a:rPr lang="es-ES_tradnl" sz="3200" b="1" dirty="0">
                <a:latin typeface="Arial" panose="020B0604020202020204" pitchFamily="34" charset="0"/>
                <a:cs typeface="Arial" panose="020B0604020202020204" pitchFamily="34" charset="0"/>
              </a:rPr>
              <a:t>del FMAM-7</a:t>
            </a:r>
          </a:p>
        </p:txBody>
      </p:sp>
      <p:sp>
        <p:nvSpPr>
          <p:cNvPr id="22" name="Content Placeholder 2">
            <a:extLst>
              <a:ext uri="{FF2B5EF4-FFF2-40B4-BE49-F238E27FC236}">
                <a16:creationId xmlns:a16="http://schemas.microsoft.com/office/drawing/2014/main" id="{54804941-704B-4843-A5CE-C0EB6455A525}"/>
              </a:ext>
            </a:extLst>
          </p:cNvPr>
          <p:cNvSpPr txBox="1">
            <a:spLocks/>
          </p:cNvSpPr>
          <p:nvPr/>
        </p:nvSpPr>
        <p:spPr>
          <a:xfrm>
            <a:off x="838200" y="1607854"/>
            <a:ext cx="4511040" cy="46825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s-ES_tradnl" sz="2400" b="0" i="0" u="none" strike="noStrike" kern="1200" cap="none" spc="0" normalizeH="0" baseline="0" dirty="0">
                <a:ln>
                  <a:noFill/>
                </a:ln>
                <a:solidFill>
                  <a:prstClr val="black"/>
                </a:solidFill>
                <a:effectLst/>
                <a:uLnTx/>
                <a:uFillTx/>
                <a:latin typeface="Calibri" panose="020F0502020204030204"/>
                <a:cs typeface="Arial" panose="020B0604020202020204" pitchFamily="34" charset="0"/>
              </a:rPr>
              <a:t>Enfoque integrado para invertir en las ciudades</a:t>
            </a:r>
            <a:r>
              <a:rPr kumimoji="0" lang="es-ES_tradnl" sz="2400" b="0" i="0" u="none" strike="noStrike" kern="1200" cap="none" spc="0" normalizeH="0" dirty="0">
                <a:ln>
                  <a:noFill/>
                </a:ln>
                <a:solidFill>
                  <a:prstClr val="black"/>
                </a:solidFill>
                <a:effectLst/>
                <a:uLnTx/>
                <a:uFillTx/>
                <a:latin typeface="Calibri" panose="020F0502020204030204"/>
                <a:cs typeface="Arial" panose="020B0604020202020204" pitchFamily="34" charset="0"/>
              </a:rPr>
              <a:t> con el objeto de generar beneficios ambientales de alcance mundial</a:t>
            </a:r>
            <a:r>
              <a:rPr kumimoji="0" lang="es-ES_tradnl" sz="2400" b="0" i="0" u="none" strike="noStrike" kern="1200" cap="none" spc="0" normalizeH="0" baseline="0" dirty="0">
                <a:ln>
                  <a:noFill/>
                </a:ln>
                <a:solidFill>
                  <a:prstClr val="black"/>
                </a:solidFill>
                <a:effectLst/>
                <a:uLnTx/>
                <a:uFillTx/>
                <a:latin typeface="Calibri" panose="020F0502020204030204"/>
                <a:cs typeface="Arial" panose="020B0604020202020204" pitchFamily="34" charset="0"/>
              </a:rPr>
              <a:t>.</a:t>
            </a:r>
          </a:p>
          <a:p>
            <a:pPr marL="171450" marR="0" lvl="0" indent="-171450" algn="l" defTabSz="685800" rtl="0" eaLnBrk="1" fontAlgn="auto" latinLnBrk="0" hangingPunct="1">
              <a:lnSpc>
                <a:spcPct val="90000"/>
              </a:lnSpc>
              <a:spcBef>
                <a:spcPts val="0"/>
              </a:spcBef>
              <a:spcAft>
                <a:spcPts val="900"/>
              </a:spcAft>
              <a:buClrTx/>
              <a:buSzTx/>
              <a:buFont typeface="Arial" panose="020B0604020202020204" pitchFamily="34" charset="0"/>
              <a:buChar char="•"/>
              <a:tabLst/>
              <a:defRPr/>
            </a:pPr>
            <a:r>
              <a:rPr lang="es-AR" sz="2400" dirty="0">
                <a:solidFill>
                  <a:prstClr val="black"/>
                </a:solidFill>
                <a:ea typeface="ＭＳ Ｐゴシック" pitchFamily="34" charset="-128"/>
                <a:cs typeface="Arial" panose="020B0604020202020204" pitchFamily="34" charset="0"/>
              </a:rPr>
              <a:t>Alianzas en diversas escalas </a:t>
            </a:r>
            <a:r>
              <a:rPr lang="es-AR" sz="2400" i="1" dirty="0">
                <a:solidFill>
                  <a:prstClr val="black"/>
                </a:solidFill>
                <a:ea typeface="ＭＳ Ｐゴシック" pitchFamily="34" charset="-128"/>
                <a:cs typeface="Arial" panose="020B0604020202020204" pitchFamily="34" charset="0"/>
              </a:rPr>
              <a:t>(plataforma mundial, marcos a nivel nacional, ciudades/municipios) </a:t>
            </a:r>
            <a:r>
              <a:rPr lang="es-AR" sz="2400" dirty="0">
                <a:solidFill>
                  <a:prstClr val="black"/>
                </a:solidFill>
                <a:ea typeface="ＭＳ Ｐゴシック" pitchFamily="34" charset="-128"/>
                <a:cs typeface="Arial" panose="020B0604020202020204" pitchFamily="34" charset="0"/>
              </a:rPr>
              <a:t>para aumentar los resultados.</a:t>
            </a:r>
            <a:endParaRPr kumimoji="0" lang="es-ES_tradnl" sz="2400" b="0" u="none" strike="noStrike" kern="1200" cap="none" spc="0" normalizeH="0" baseline="0" dirty="0">
              <a:ln>
                <a:noFill/>
              </a:ln>
              <a:solidFill>
                <a:prstClr val="black"/>
              </a:solidFill>
              <a:effectLst/>
              <a:uLnTx/>
              <a:uFillTx/>
              <a:latin typeface="Calibri" panose="020F0502020204030204"/>
              <a:ea typeface="ＭＳ Ｐゴシック" pitchFamily="34" charset="-128"/>
              <a:cs typeface="Arial" panose="020B0604020202020204" pitchFamily="34" charset="0"/>
            </a:endParaRPr>
          </a:p>
          <a:p>
            <a:pPr marL="171450" marR="0" lvl="0" indent="-171450" algn="l" defTabSz="6858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s-ES_tradnl" sz="2400" b="0" i="0" u="none" strike="noStrike" kern="1200" cap="none" spc="0" normalizeH="0" baseline="0" dirty="0">
                <a:ln>
                  <a:noFill/>
                </a:ln>
                <a:solidFill>
                  <a:prstClr val="black"/>
                </a:solidFill>
                <a:effectLst/>
                <a:uLnTx/>
                <a:uFillTx/>
                <a:latin typeface="Calibri" panose="020F0502020204030204"/>
                <a:ea typeface="ＭＳ Ｐゴシック" pitchFamily="34" charset="-128"/>
                <a:cs typeface="Arial" panose="020B0604020202020204" pitchFamily="34" charset="0"/>
              </a:rPr>
              <a:t>Participación intersectorial para lograr</a:t>
            </a:r>
            <a:r>
              <a:rPr kumimoji="0" lang="es-ES_tradnl" sz="2400" b="0" i="0" u="none" strike="noStrike" kern="1200" cap="none" spc="0" normalizeH="0" dirty="0">
                <a:ln>
                  <a:noFill/>
                </a:ln>
                <a:solidFill>
                  <a:prstClr val="black"/>
                </a:solidFill>
                <a:effectLst/>
                <a:uLnTx/>
                <a:uFillTx/>
                <a:latin typeface="Calibri" panose="020F0502020204030204"/>
                <a:ea typeface="ＭＳ Ｐゴシック" pitchFamily="34" charset="-128"/>
                <a:cs typeface="Arial" panose="020B0604020202020204" pitchFamily="34" charset="0"/>
              </a:rPr>
              <a:t> resultados en todos los niveles y para todas las partes interesadas.</a:t>
            </a:r>
            <a:endParaRPr kumimoji="0" lang="es-ES_tradnl" sz="2400" b="0" i="0" u="none" strike="noStrike" kern="1200" cap="none" spc="0" normalizeH="0" baseline="0" dirty="0">
              <a:ln>
                <a:noFill/>
              </a:ln>
              <a:solidFill>
                <a:prstClr val="black"/>
              </a:solidFill>
              <a:effectLst/>
              <a:uLnTx/>
              <a:uFillTx/>
              <a:latin typeface="Calibri" panose="020F0502020204030204"/>
              <a:ea typeface="ＭＳ Ｐゴシック" pitchFamily="34" charset="-128"/>
              <a:cs typeface="Arial" panose="020B0604020202020204" pitchFamily="34" charset="0"/>
            </a:endParaRPr>
          </a:p>
        </p:txBody>
      </p:sp>
      <p:pic>
        <p:nvPicPr>
          <p:cNvPr id="23" name="Picture 22" descr="Start With Why By Simon Sinek | Leadership, Life and Business Tips and ...">
            <a:extLst>
              <a:ext uri="{FF2B5EF4-FFF2-40B4-BE49-F238E27FC236}">
                <a16:creationId xmlns:a16="http://schemas.microsoft.com/office/drawing/2014/main" id="{ACCB517E-D79B-4819-8F54-80830D95C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683" y="1718175"/>
            <a:ext cx="5705117" cy="3490912"/>
          </a:xfrm>
          <a:prstGeom prst="rect">
            <a:avLst/>
          </a:prstGeom>
        </p:spPr>
      </p:pic>
      <p:grpSp>
        <p:nvGrpSpPr>
          <p:cNvPr id="6" name="Group 5">
            <a:extLst>
              <a:ext uri="{FF2B5EF4-FFF2-40B4-BE49-F238E27FC236}">
                <a16:creationId xmlns:a16="http://schemas.microsoft.com/office/drawing/2014/main" id="{90436A8F-DEBA-4FFB-BC34-B71DEF073C07}"/>
              </a:ext>
            </a:extLst>
          </p:cNvPr>
          <p:cNvGrpSpPr/>
          <p:nvPr/>
        </p:nvGrpSpPr>
        <p:grpSpPr>
          <a:xfrm>
            <a:off x="10847115" y="5338179"/>
            <a:ext cx="1094952" cy="1198087"/>
            <a:chOff x="178744" y="4572000"/>
            <a:chExt cx="1094952" cy="1198087"/>
          </a:xfrm>
        </p:grpSpPr>
        <p:sp>
          <p:nvSpPr>
            <p:cNvPr id="7" name="Rectangle 6">
              <a:extLst>
                <a:ext uri="{FF2B5EF4-FFF2-40B4-BE49-F238E27FC236}">
                  <a16:creationId xmlns:a16="http://schemas.microsoft.com/office/drawing/2014/main" id="{8AB2F97F-58B7-4433-9515-515CFC2829F2}"/>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ort-GEF logo colored NOTAG transparent">
              <a:extLst>
                <a:ext uri="{FF2B5EF4-FFF2-40B4-BE49-F238E27FC236}">
                  <a16:creationId xmlns:a16="http://schemas.microsoft.com/office/drawing/2014/main" id="{544846E0-7C94-41C3-A2D6-AF4484BCD92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940455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69FE1-E1D7-4D34-AC90-4A026D425115}"/>
              </a:ext>
            </a:extLst>
          </p:cNvPr>
          <p:cNvSpPr>
            <a:spLocks noGrp="1"/>
          </p:cNvSpPr>
          <p:nvPr>
            <p:ph type="sldNum" sz="quarter" idx="12"/>
          </p:nvPr>
        </p:nvSpPr>
        <p:spPr/>
        <p:txBody>
          <a:bodyPr/>
          <a:lstStyle/>
          <a:p>
            <a:fld id="{72385D58-8F20-4F62-857F-F2CE7700E861}" type="slidenum">
              <a:rPr lang="en-US" smtClean="0">
                <a:solidFill>
                  <a:prstClr val="white"/>
                </a:solidFill>
              </a:rPr>
              <a:pPr/>
              <a:t>15</a:t>
            </a:fld>
            <a:endParaRPr lang="en-US" dirty="0">
              <a:solidFill>
                <a:prstClr val="white"/>
              </a:solidFill>
            </a:endParaRPr>
          </a:p>
        </p:txBody>
      </p:sp>
      <p:sp>
        <p:nvSpPr>
          <p:cNvPr id="3" name="Title 1">
            <a:extLst>
              <a:ext uri="{FF2B5EF4-FFF2-40B4-BE49-F238E27FC236}">
                <a16:creationId xmlns:a16="http://schemas.microsoft.com/office/drawing/2014/main" id="{6626D94B-487C-45DF-B551-5ED971F9CDF6}"/>
              </a:ext>
            </a:extLst>
          </p:cNvPr>
          <p:cNvSpPr txBox="1">
            <a:spLocks/>
          </p:cNvSpPr>
          <p:nvPr/>
        </p:nvSpPr>
        <p:spPr>
          <a:xfrm>
            <a:off x="739585" y="174552"/>
            <a:ext cx="12344400" cy="990600"/>
          </a:xfrm>
          <a:prstGeom prst="rect">
            <a:avLst/>
          </a:prstGeom>
        </p:spPr>
        <p:txBody>
          <a:bodyP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Arial" panose="020B0604020202020204" pitchFamily="34" charset="0"/>
                <a:cs typeface="Arial" panose="020B0604020202020204" pitchFamily="34" charset="0"/>
              </a:rPr>
              <a:t>GEF-6 Sustainable Cities Integrated Approach Pilot</a:t>
            </a:r>
            <a:br>
              <a:rPr lang="en-US" sz="3600" b="1"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15F6CD8E-0E75-48FC-AE62-6D41D44A0122}"/>
              </a:ext>
            </a:extLst>
          </p:cNvPr>
          <p:cNvGrpSpPr/>
          <p:nvPr/>
        </p:nvGrpSpPr>
        <p:grpSpPr>
          <a:xfrm>
            <a:off x="5738674" y="1043288"/>
            <a:ext cx="3961501" cy="2752033"/>
            <a:chOff x="6736997" y="1710890"/>
            <a:chExt cx="5282001" cy="3669377"/>
          </a:xfrm>
        </p:grpSpPr>
        <p:grpSp>
          <p:nvGrpSpPr>
            <p:cNvPr id="5" name="Group 4">
              <a:extLst>
                <a:ext uri="{FF2B5EF4-FFF2-40B4-BE49-F238E27FC236}">
                  <a16:creationId xmlns:a16="http://schemas.microsoft.com/office/drawing/2014/main" id="{636ABA55-6487-4BB1-B180-A716044D68D5}"/>
                </a:ext>
              </a:extLst>
            </p:cNvPr>
            <p:cNvGrpSpPr/>
            <p:nvPr/>
          </p:nvGrpSpPr>
          <p:grpSpPr>
            <a:xfrm>
              <a:off x="6793133" y="1710890"/>
              <a:ext cx="5225865" cy="3669377"/>
              <a:chOff x="6793133" y="1710890"/>
              <a:chExt cx="5225865" cy="3669377"/>
            </a:xfrm>
          </p:grpSpPr>
          <p:pic>
            <p:nvPicPr>
              <p:cNvPr id="7" name="Picture 6">
                <a:extLst>
                  <a:ext uri="{FF2B5EF4-FFF2-40B4-BE49-F238E27FC236}">
                    <a16:creationId xmlns:a16="http://schemas.microsoft.com/office/drawing/2014/main" id="{CD14524A-AE0D-4468-89E5-72E78C4673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93133" y="2411601"/>
                <a:ext cx="5148187" cy="1961166"/>
              </a:xfrm>
              <a:prstGeom prst="rect">
                <a:avLst/>
              </a:prstGeom>
            </p:spPr>
          </p:pic>
          <p:pic>
            <p:nvPicPr>
              <p:cNvPr id="8" name="Picture 7">
                <a:extLst>
                  <a:ext uri="{FF2B5EF4-FFF2-40B4-BE49-F238E27FC236}">
                    <a16:creationId xmlns:a16="http://schemas.microsoft.com/office/drawing/2014/main" id="{FCACD3C3-BCCA-4AB4-B21E-DCC607EC9C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12893" y="4536892"/>
                <a:ext cx="5106104" cy="843375"/>
              </a:xfrm>
              <a:prstGeom prst="rect">
                <a:avLst/>
              </a:prstGeom>
            </p:spPr>
          </p:pic>
          <p:sp>
            <p:nvSpPr>
              <p:cNvPr id="9" name="Rectangle 8">
                <a:extLst>
                  <a:ext uri="{FF2B5EF4-FFF2-40B4-BE49-F238E27FC236}">
                    <a16:creationId xmlns:a16="http://schemas.microsoft.com/office/drawing/2014/main" id="{03F6DCA7-F66B-4C9E-A6BC-00C39ECEFF14}"/>
                  </a:ext>
                </a:extLst>
              </p:cNvPr>
              <p:cNvSpPr/>
              <p:nvPr/>
            </p:nvSpPr>
            <p:spPr>
              <a:xfrm>
                <a:off x="6793134" y="1710890"/>
                <a:ext cx="5225864" cy="2242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6" name="Rectangle 5">
              <a:extLst>
                <a:ext uri="{FF2B5EF4-FFF2-40B4-BE49-F238E27FC236}">
                  <a16:creationId xmlns:a16="http://schemas.microsoft.com/office/drawing/2014/main" id="{D4D8087B-2A15-46DE-9C41-A8D51C9F29EE}"/>
                </a:ext>
              </a:extLst>
            </p:cNvPr>
            <p:cNvSpPr/>
            <p:nvPr/>
          </p:nvSpPr>
          <p:spPr>
            <a:xfrm>
              <a:off x="6736997" y="1924309"/>
              <a:ext cx="5281998" cy="4103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dirty="0">
                  <a:ln>
                    <a:noFill/>
                  </a:ln>
                  <a:solidFill>
                    <a:srgbClr val="000000"/>
                  </a:solidFill>
                  <a:effectLst/>
                  <a:uLnTx/>
                  <a:uFillTx/>
                  <a:latin typeface="Calibri"/>
                  <a:ea typeface="+mn-ea"/>
                  <a:cs typeface="Times New Roman" panose="02020603050405020304" pitchFamily="18" charset="0"/>
                </a:rPr>
                <a:t>Proyectos a nivel de ciudad</a:t>
              </a:r>
              <a:r>
                <a:rPr kumimoji="0" lang="es-ES_tradnl" sz="1400" b="0" i="0" u="none" strike="noStrike" kern="1200" cap="none" spc="0" normalizeH="0" dirty="0">
                  <a:ln>
                    <a:noFill/>
                  </a:ln>
                  <a:solidFill>
                    <a:srgbClr val="000000"/>
                  </a:solidFill>
                  <a:effectLst/>
                  <a:uLnTx/>
                  <a:uFillTx/>
                  <a:latin typeface="Calibri"/>
                  <a:ea typeface="+mn-ea"/>
                  <a:cs typeface="Times New Roman" panose="02020603050405020304" pitchFamily="18" charset="0"/>
                </a:rPr>
                <a:t> </a:t>
              </a:r>
              <a:r>
                <a:rPr kumimoji="0" lang="es-ES_tradnl" sz="1400" b="0" i="0" u="none" strike="noStrike" kern="1200" cap="none" spc="0" normalizeH="0" baseline="0" dirty="0">
                  <a:ln>
                    <a:noFill/>
                  </a:ln>
                  <a:solidFill>
                    <a:srgbClr val="000000"/>
                  </a:solidFill>
                  <a:effectLst/>
                  <a:uLnTx/>
                  <a:uFillTx/>
                  <a:latin typeface="Calibri"/>
                  <a:ea typeface="+mn-ea"/>
                  <a:cs typeface="Times New Roman" panose="02020603050405020304" pitchFamily="18" charset="0"/>
                </a:rPr>
                <a:t>(28 ciudades, 11 países)   </a:t>
              </a:r>
            </a:p>
          </p:txBody>
        </p:sp>
      </p:grpSp>
      <p:pic>
        <p:nvPicPr>
          <p:cNvPr id="10" name="Picture 9">
            <a:extLst>
              <a:ext uri="{FF2B5EF4-FFF2-40B4-BE49-F238E27FC236}">
                <a16:creationId xmlns:a16="http://schemas.microsoft.com/office/drawing/2014/main" id="{FCEFE6F1-44FF-46C6-BD5C-39344C9B7ABF}"/>
              </a:ext>
            </a:extLst>
          </p:cNvPr>
          <p:cNvPicPr/>
          <p:nvPr/>
        </p:nvPicPr>
        <p:blipFill rotWithShape="1">
          <a:blip r:embed="rId5" cstate="email">
            <a:extLst>
              <a:ext uri="{28A0092B-C50C-407E-A947-70E740481C1C}">
                <a14:useLocalDpi xmlns:a14="http://schemas.microsoft.com/office/drawing/2010/main"/>
              </a:ext>
            </a:extLst>
          </a:blip>
          <a:srcRect t="-1077"/>
          <a:stretch/>
        </p:blipFill>
        <p:spPr>
          <a:xfrm>
            <a:off x="2004874" y="1024942"/>
            <a:ext cx="3124200" cy="5497080"/>
          </a:xfrm>
          <a:prstGeom prst="rect">
            <a:avLst/>
          </a:prstGeom>
        </p:spPr>
      </p:pic>
      <p:pic>
        <p:nvPicPr>
          <p:cNvPr id="11" name="Picture 10">
            <a:extLst>
              <a:ext uri="{FF2B5EF4-FFF2-40B4-BE49-F238E27FC236}">
                <a16:creationId xmlns:a16="http://schemas.microsoft.com/office/drawing/2014/main" id="{CCD2C84D-9300-4214-8434-B19BCDC886E3}"/>
              </a:ext>
            </a:extLst>
          </p:cNvPr>
          <p:cNvPicPr>
            <a:picLocks noChangeAspect="1"/>
          </p:cNvPicPr>
          <p:nvPr/>
        </p:nvPicPr>
        <p:blipFill>
          <a:blip r:embed="rId6"/>
          <a:stretch>
            <a:fillRect/>
          </a:stretch>
        </p:blipFill>
        <p:spPr>
          <a:xfrm>
            <a:off x="7394728" y="4802343"/>
            <a:ext cx="672048" cy="655248"/>
          </a:xfrm>
          <a:prstGeom prst="rect">
            <a:avLst/>
          </a:prstGeom>
        </p:spPr>
      </p:pic>
      <p:pic>
        <p:nvPicPr>
          <p:cNvPr id="12" name="Picture 11">
            <a:extLst>
              <a:ext uri="{FF2B5EF4-FFF2-40B4-BE49-F238E27FC236}">
                <a16:creationId xmlns:a16="http://schemas.microsoft.com/office/drawing/2014/main" id="{429A323B-32B5-4500-B5EB-AABF43EFA4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0776" y="5411911"/>
            <a:ext cx="2936936" cy="395698"/>
          </a:xfrm>
          <a:prstGeom prst="rect">
            <a:avLst/>
          </a:prstGeom>
        </p:spPr>
      </p:pic>
      <p:pic>
        <p:nvPicPr>
          <p:cNvPr id="13" name="Picture 12">
            <a:extLst>
              <a:ext uri="{FF2B5EF4-FFF2-40B4-BE49-F238E27FC236}">
                <a16:creationId xmlns:a16="http://schemas.microsoft.com/office/drawing/2014/main" id="{7CEE837B-5666-44B5-9552-4BDDDC65FD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6975" y="4817009"/>
            <a:ext cx="1315559" cy="460446"/>
          </a:xfrm>
          <a:prstGeom prst="rect">
            <a:avLst/>
          </a:prstGeom>
        </p:spPr>
      </p:pic>
      <p:pic>
        <p:nvPicPr>
          <p:cNvPr id="14" name="Picture 13">
            <a:extLst>
              <a:ext uri="{FF2B5EF4-FFF2-40B4-BE49-F238E27FC236}">
                <a16:creationId xmlns:a16="http://schemas.microsoft.com/office/drawing/2014/main" id="{1C7E21AB-D053-4942-A568-0C401453CB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6976" y="3895134"/>
            <a:ext cx="685800" cy="685800"/>
          </a:xfrm>
          <a:prstGeom prst="rect">
            <a:avLst/>
          </a:prstGeom>
        </p:spPr>
      </p:pic>
      <p:pic>
        <p:nvPicPr>
          <p:cNvPr id="15" name="Picture 14">
            <a:extLst>
              <a:ext uri="{FF2B5EF4-FFF2-40B4-BE49-F238E27FC236}">
                <a16:creationId xmlns:a16="http://schemas.microsoft.com/office/drawing/2014/main" id="{16C6BCAD-1B94-4D93-B496-B821BFF580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3350" y="5922046"/>
            <a:ext cx="1454776" cy="394868"/>
          </a:xfrm>
          <a:prstGeom prst="rect">
            <a:avLst/>
          </a:prstGeom>
        </p:spPr>
      </p:pic>
      <p:pic>
        <p:nvPicPr>
          <p:cNvPr id="16" name="Picture 15">
            <a:extLst>
              <a:ext uri="{FF2B5EF4-FFF2-40B4-BE49-F238E27FC236}">
                <a16:creationId xmlns:a16="http://schemas.microsoft.com/office/drawing/2014/main" id="{97D8B55C-BB35-4694-B2C4-16D1892C7E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9078" y="6015684"/>
            <a:ext cx="1177098" cy="207593"/>
          </a:xfrm>
          <a:prstGeom prst="rect">
            <a:avLst/>
          </a:prstGeom>
        </p:spPr>
      </p:pic>
      <p:pic>
        <p:nvPicPr>
          <p:cNvPr id="17" name="Picture 16">
            <a:extLst>
              <a:ext uri="{FF2B5EF4-FFF2-40B4-BE49-F238E27FC236}">
                <a16:creationId xmlns:a16="http://schemas.microsoft.com/office/drawing/2014/main" id="{7CDAD863-25F0-4876-A8A8-1BB1EDB0C2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3175" y="3951092"/>
            <a:ext cx="1067401" cy="626597"/>
          </a:xfrm>
          <a:prstGeom prst="rect">
            <a:avLst/>
          </a:prstGeom>
        </p:spPr>
      </p:pic>
      <p:pic>
        <p:nvPicPr>
          <p:cNvPr id="18" name="Picture 17">
            <a:extLst>
              <a:ext uri="{FF2B5EF4-FFF2-40B4-BE49-F238E27FC236}">
                <a16:creationId xmlns:a16="http://schemas.microsoft.com/office/drawing/2014/main" id="{E8EF3CFF-6595-43A4-A727-7E2A8B9E5F9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168" t="15356" r="5628" b="15979"/>
          <a:stretch/>
        </p:blipFill>
        <p:spPr>
          <a:xfrm>
            <a:off x="8103965" y="3895134"/>
            <a:ext cx="1692478" cy="683946"/>
          </a:xfrm>
          <a:prstGeom prst="rect">
            <a:avLst/>
          </a:prstGeom>
        </p:spPr>
      </p:pic>
      <p:pic>
        <p:nvPicPr>
          <p:cNvPr id="19" name="Picture 18">
            <a:extLst>
              <a:ext uri="{FF2B5EF4-FFF2-40B4-BE49-F238E27FC236}">
                <a16:creationId xmlns:a16="http://schemas.microsoft.com/office/drawing/2014/main" id="{B98A714B-D3FF-4D5B-B144-9BDBAC05C6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68126" y="5326021"/>
            <a:ext cx="1189321" cy="624316"/>
          </a:xfrm>
          <a:prstGeom prst="rect">
            <a:avLst/>
          </a:prstGeom>
        </p:spPr>
      </p:pic>
      <p:pic>
        <p:nvPicPr>
          <p:cNvPr id="20" name="Picture 19">
            <a:extLst>
              <a:ext uri="{FF2B5EF4-FFF2-40B4-BE49-F238E27FC236}">
                <a16:creationId xmlns:a16="http://schemas.microsoft.com/office/drawing/2014/main" id="{7B3F20B7-6035-4265-B352-FC1D911D8D7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87997" y="4738491"/>
            <a:ext cx="1124104" cy="513341"/>
          </a:xfrm>
          <a:prstGeom prst="rect">
            <a:avLst/>
          </a:prstGeom>
        </p:spPr>
      </p:pic>
      <p:sp>
        <p:nvSpPr>
          <p:cNvPr id="21" name="Title 1">
            <a:extLst>
              <a:ext uri="{FF2B5EF4-FFF2-40B4-BE49-F238E27FC236}">
                <a16:creationId xmlns:a16="http://schemas.microsoft.com/office/drawing/2014/main" id="{9BA6AB36-D2A2-4623-8245-FEF935C52339}"/>
              </a:ext>
            </a:extLst>
          </p:cNvPr>
          <p:cNvSpPr txBox="1">
            <a:spLocks/>
          </p:cNvSpPr>
          <p:nvPr/>
        </p:nvSpPr>
        <p:spPr>
          <a:xfrm>
            <a:off x="996936" y="143386"/>
            <a:ext cx="9969055" cy="990600"/>
          </a:xfrm>
          <a:prstGeom prst="rect">
            <a:avLst/>
          </a:prstGeom>
        </p:spPr>
        <p:txBody>
          <a:bodyP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_tradnl" sz="3000" b="1" dirty="0">
                <a:solidFill>
                  <a:schemeClr val="bg1"/>
                </a:solidFill>
                <a:latin typeface="Arial" panose="020B0604020202020204" pitchFamily="34" charset="0"/>
                <a:cs typeface="Arial" panose="020B0604020202020204" pitchFamily="34" charset="0"/>
              </a:rPr>
              <a:t>Programa Experimental de Enfoque Integrado </a:t>
            </a:r>
          </a:p>
          <a:p>
            <a:pPr algn="ctr"/>
            <a:r>
              <a:rPr lang="es-ES_tradnl" sz="3000" b="1" dirty="0">
                <a:solidFill>
                  <a:schemeClr val="bg1"/>
                </a:solidFill>
                <a:latin typeface="Arial" panose="020B0604020202020204" pitchFamily="34" charset="0"/>
                <a:cs typeface="Arial" panose="020B0604020202020204" pitchFamily="34" charset="0"/>
              </a:rPr>
              <a:t>sobre Ciudades Sostenibles del FMAM-6</a:t>
            </a:r>
            <a:br>
              <a:rPr lang="es-ES_tradnl" sz="2000" b="1" dirty="0">
                <a:solidFill>
                  <a:schemeClr val="bg1"/>
                </a:solidFill>
                <a:latin typeface="Arial" panose="020B0604020202020204" pitchFamily="34" charset="0"/>
                <a:cs typeface="Arial" panose="020B0604020202020204" pitchFamily="34" charset="0"/>
              </a:rPr>
            </a:br>
            <a:endParaRPr lang="es-ES_tradnl" sz="2000" dirty="0">
              <a:solidFill>
                <a:schemeClr val="bg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9995E61B-6EA9-4948-B2EC-1DE274D8102A}"/>
              </a:ext>
            </a:extLst>
          </p:cNvPr>
          <p:cNvGrpSpPr/>
          <p:nvPr/>
        </p:nvGrpSpPr>
        <p:grpSpPr>
          <a:xfrm>
            <a:off x="10847115" y="5338179"/>
            <a:ext cx="1094952" cy="1198087"/>
            <a:chOff x="178744" y="4572000"/>
            <a:chExt cx="1094952" cy="1198087"/>
          </a:xfrm>
          <a:solidFill>
            <a:schemeClr val="tx1"/>
          </a:solidFill>
        </p:grpSpPr>
        <p:sp>
          <p:nvSpPr>
            <p:cNvPr id="23" name="Rectangle 22">
              <a:extLst>
                <a:ext uri="{FF2B5EF4-FFF2-40B4-BE49-F238E27FC236}">
                  <a16:creationId xmlns:a16="http://schemas.microsoft.com/office/drawing/2014/main" id="{C51811B2-C7AF-44BD-BAC6-8CE0ACD0CBAC}"/>
                </a:ext>
              </a:extLst>
            </p:cNvPr>
            <p:cNvSpPr/>
            <p:nvPr/>
          </p:nvSpPr>
          <p:spPr>
            <a:xfrm>
              <a:off x="178744" y="4572000"/>
              <a:ext cx="1094952" cy="1198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Short-GEF logo colored NOTAG transparent">
              <a:extLst>
                <a:ext uri="{FF2B5EF4-FFF2-40B4-BE49-F238E27FC236}">
                  <a16:creationId xmlns:a16="http://schemas.microsoft.com/office/drawing/2014/main" id="{26DADF6F-27D4-48CA-A7B9-21608320D215}"/>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grpFill/>
            <a:ln>
              <a:noFill/>
            </a:ln>
          </p:spPr>
        </p:pic>
      </p:grpSp>
    </p:spTree>
    <p:extLst>
      <p:ext uri="{BB962C8B-B14F-4D97-AF65-F5344CB8AC3E}">
        <p14:creationId xmlns:p14="http://schemas.microsoft.com/office/powerpoint/2010/main" val="325031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05"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B5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90" name="Title 3"/>
          <p:cNvSpPr>
            <a:spLocks noGrp="1"/>
          </p:cNvSpPr>
          <p:nvPr>
            <p:ph type="title"/>
          </p:nvPr>
        </p:nvSpPr>
        <p:spPr>
          <a:xfrm>
            <a:off x="590931" y="4767072"/>
            <a:ext cx="6594189" cy="1625210"/>
          </a:xfrm>
        </p:spPr>
        <p:txBody>
          <a:bodyPr>
            <a:normAutofit/>
          </a:bodyPr>
          <a:lstStyle/>
          <a:p>
            <a:pPr algn="r"/>
            <a:r>
              <a:rPr lang="es-ES_tradnl" b="1" dirty="0">
                <a:solidFill>
                  <a:srgbClr val="FFFFFF"/>
                </a:solidFill>
                <a:latin typeface="Arial" charset="0"/>
                <a:ea typeface="ＭＳ Ｐゴシック" pitchFamily="34" charset="-128"/>
                <a:cs typeface="Arial" charset="0"/>
              </a:rPr>
              <a:t>Enfoque del FMAM-7 </a:t>
            </a:r>
            <a:r>
              <a:rPr lang="es-ES_tradnl" sz="2800" b="1" i="1" dirty="0">
                <a:solidFill>
                  <a:srgbClr val="FFFFFF"/>
                </a:solidFill>
                <a:latin typeface="Arial" charset="0"/>
                <a:ea typeface="ＭＳ Ｐゴシック" pitchFamily="34" charset="-128"/>
                <a:cs typeface="Arial" charset="0"/>
              </a:rPr>
              <a:t>Basado en el FMAM-6</a:t>
            </a:r>
            <a:endParaRPr lang="es-ES_tradnl" b="1" i="1" dirty="0">
              <a:solidFill>
                <a:srgbClr val="FFFFFF"/>
              </a:solidFill>
              <a:latin typeface="Arial" charset="0"/>
              <a:ea typeface="ＭＳ Ｐゴシック" pitchFamily="34" charset="-128"/>
              <a:cs typeface="Arial" charset="0"/>
            </a:endParaRPr>
          </a:p>
        </p:txBody>
      </p:sp>
      <p:pic>
        <p:nvPicPr>
          <p:cNvPr id="5" name="Picture 2" descr="File:Male maldives.jpg">
            <a:hlinkClick r:id="rId3"/>
            <a:extLst>
              <a:ext uri="{FF2B5EF4-FFF2-40B4-BE49-F238E27FC236}">
                <a16:creationId xmlns:a16="http://schemas.microsoft.com/office/drawing/2014/main" id="{DD9EBC07-59A4-49DC-9E21-E5CC522AA8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0" r="1" b="5243"/>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7"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rmAutofit fontScale="92500" lnSpcReduction="10000"/>
          </a:bodyPr>
          <a:lstStyle/>
          <a:p>
            <a:pPr marL="0" indent="0">
              <a:buNone/>
            </a:pPr>
            <a:r>
              <a:rPr lang="es-ES_tradnl" sz="2000" dirty="0">
                <a:solidFill>
                  <a:srgbClr val="FFFFFF"/>
                </a:solidFill>
              </a:rPr>
              <a:t>Para lograr resultados más amplios y un impacto transformador, los programas de impacto:</a:t>
            </a:r>
          </a:p>
          <a:p>
            <a:pPr marL="0" indent="0">
              <a:buNone/>
            </a:pPr>
            <a:endParaRPr lang="es-ES_tradnl" sz="2000" dirty="0">
              <a:solidFill>
                <a:srgbClr val="FFFFFF"/>
              </a:solidFill>
            </a:endParaRPr>
          </a:p>
          <a:p>
            <a:pPr>
              <a:buFontTx/>
              <a:buChar char="-"/>
            </a:pPr>
            <a:r>
              <a:rPr lang="es-ES_tradnl" sz="2000" dirty="0">
                <a:solidFill>
                  <a:srgbClr val="FFFFFF"/>
                </a:solidFill>
              </a:rPr>
              <a:t>Promoverán modelos de negocios novedosos para generar inversiones y soluciones integradas.</a:t>
            </a:r>
          </a:p>
          <a:p>
            <a:pPr>
              <a:buFontTx/>
              <a:buChar char="-"/>
            </a:pPr>
            <a:r>
              <a:rPr lang="es-ES_tradnl" sz="2000" dirty="0">
                <a:solidFill>
                  <a:srgbClr val="FFFFFF"/>
                </a:solidFill>
              </a:rPr>
              <a:t>Fortalecerán la plataforma mundial para incorporar un mayor número de partes interesadas.</a:t>
            </a:r>
          </a:p>
          <a:p>
            <a:pPr>
              <a:buFontTx/>
              <a:buChar char="-"/>
            </a:pPr>
            <a:r>
              <a:rPr lang="es-ES_tradnl" sz="2000" dirty="0">
                <a:solidFill>
                  <a:srgbClr val="FFFFFF"/>
                </a:solidFill>
              </a:rPr>
              <a:t>Crearán condiciones propicias y tendrán en cuenta los temas  transversales relativos a las cuestiones de género y la inclusión.</a:t>
            </a:r>
          </a:p>
        </p:txBody>
      </p:sp>
      <p:grpSp>
        <p:nvGrpSpPr>
          <p:cNvPr id="9" name="Group 8">
            <a:extLst>
              <a:ext uri="{FF2B5EF4-FFF2-40B4-BE49-F238E27FC236}">
                <a16:creationId xmlns:a16="http://schemas.microsoft.com/office/drawing/2014/main" id="{B1EDD811-5FE1-41A3-8C58-ABF79F547132}"/>
              </a:ext>
            </a:extLst>
          </p:cNvPr>
          <p:cNvGrpSpPr/>
          <p:nvPr/>
        </p:nvGrpSpPr>
        <p:grpSpPr>
          <a:xfrm>
            <a:off x="312306" y="5338179"/>
            <a:ext cx="1094952" cy="1198087"/>
            <a:chOff x="178744" y="4572000"/>
            <a:chExt cx="1094952" cy="1198087"/>
          </a:xfrm>
        </p:grpSpPr>
        <p:sp>
          <p:nvSpPr>
            <p:cNvPr id="2" name="Rectangle 1">
              <a:extLst>
                <a:ext uri="{FF2B5EF4-FFF2-40B4-BE49-F238E27FC236}">
                  <a16:creationId xmlns:a16="http://schemas.microsoft.com/office/drawing/2014/main" id="{CC2551CE-3948-4C15-A6B0-FA4069D1AC52}"/>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ort-GEF logo colored NOTAG transparent">
              <a:extLst>
                <a:ext uri="{FF2B5EF4-FFF2-40B4-BE49-F238E27FC236}">
                  <a16:creationId xmlns:a16="http://schemas.microsoft.com/office/drawing/2014/main" id="{4E08BA5F-ABE2-4E0D-864F-CD833CB06B8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401662320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18">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0221"/>
            <a:ext cx="2115455"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8" name="Rectangle 2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59" name="Rectangle 2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27940E-A944-4805-BD0D-0000F1D9800D}"/>
              </a:ext>
            </a:extLst>
          </p:cNvPr>
          <p:cNvSpPr>
            <a:spLocks noGrp="1"/>
          </p:cNvSpPr>
          <p:nvPr>
            <p:ph type="title"/>
          </p:nvPr>
        </p:nvSpPr>
        <p:spPr>
          <a:xfrm>
            <a:off x="774700" y="762000"/>
            <a:ext cx="3759200" cy="3340100"/>
          </a:xfrm>
        </p:spPr>
        <p:txBody>
          <a:bodyPr>
            <a:normAutofit/>
          </a:bodyPr>
          <a:lstStyle/>
          <a:p>
            <a:r>
              <a:rPr lang="es-ES_tradnl" b="1" dirty="0">
                <a:solidFill>
                  <a:srgbClr val="FFFFFF"/>
                </a:solidFill>
              </a:rPr>
              <a:t>Categorías de inversión en el </a:t>
            </a:r>
            <a:br>
              <a:rPr lang="es-ES_tradnl" b="1" dirty="0">
                <a:solidFill>
                  <a:srgbClr val="FFFFFF"/>
                </a:solidFill>
              </a:rPr>
            </a:br>
            <a:r>
              <a:rPr lang="es-ES_tradnl" b="1" dirty="0">
                <a:solidFill>
                  <a:srgbClr val="FFFFFF"/>
                </a:solidFill>
              </a:rPr>
              <a:t>FMAM-7</a:t>
            </a:r>
            <a:endParaRPr lang="es-ES_tradnl" dirty="0">
              <a:solidFill>
                <a:srgbClr val="FFFFFF"/>
              </a:solidFill>
            </a:endParaRPr>
          </a:p>
        </p:txBody>
      </p:sp>
      <p:sp>
        <p:nvSpPr>
          <p:cNvPr id="5" name="Content Placeholder 2">
            <a:extLst>
              <a:ext uri="{FF2B5EF4-FFF2-40B4-BE49-F238E27FC236}">
                <a16:creationId xmlns:a16="http://schemas.microsoft.com/office/drawing/2014/main" id="{8C9C57DC-7435-4C2E-AEA1-CE77E8677293}"/>
              </a:ext>
            </a:extLst>
          </p:cNvPr>
          <p:cNvSpPr>
            <a:spLocks noGrp="1"/>
          </p:cNvSpPr>
          <p:nvPr>
            <p:ph idx="1"/>
          </p:nvPr>
        </p:nvSpPr>
        <p:spPr>
          <a:xfrm>
            <a:off x="7658103" y="795548"/>
            <a:ext cx="3759198" cy="5275603"/>
          </a:xfrm>
        </p:spPr>
        <p:txBody>
          <a:bodyPr anchor="ctr">
            <a:normAutofit fontScale="92500" lnSpcReduction="10000"/>
          </a:bodyPr>
          <a:lstStyle/>
          <a:p>
            <a:r>
              <a:rPr lang="es-ES_tradnl" sz="2000" b="1" dirty="0"/>
              <a:t>Planificación espacial basada en evidencias</a:t>
            </a:r>
            <a:r>
              <a:rPr lang="es-ES_tradnl" sz="2000" dirty="0"/>
              <a:t> a nivel nacional, regional y local.</a:t>
            </a:r>
          </a:p>
          <a:p>
            <a:endParaRPr lang="es-ES_tradnl" sz="2000" dirty="0"/>
          </a:p>
          <a:p>
            <a:r>
              <a:rPr lang="es-ES_tradnl" sz="2000" b="1" dirty="0"/>
              <a:t>Reducción de las emisiones de carbono en la urbanización mediante la integración de la infraestructura </a:t>
            </a:r>
            <a:r>
              <a:rPr lang="es-ES_tradnl" sz="2000" dirty="0"/>
              <a:t>a escala nacional, regional y local.</a:t>
            </a:r>
          </a:p>
          <a:p>
            <a:endParaRPr lang="es-ES_tradnl" sz="2000" dirty="0"/>
          </a:p>
          <a:p>
            <a:r>
              <a:rPr lang="es-ES_tradnl" sz="2000" b="1" dirty="0"/>
              <a:t>Profundización de la resiliencia </a:t>
            </a:r>
            <a:r>
              <a:rPr lang="es-ES_tradnl" sz="2000" dirty="0"/>
              <a:t>con sistemas inteligentes y soluciones para barrios marginales.</a:t>
            </a:r>
          </a:p>
          <a:p>
            <a:pPr marL="0" indent="0">
              <a:buNone/>
            </a:pPr>
            <a:endParaRPr lang="es-ES_tradnl" sz="2000" dirty="0"/>
          </a:p>
          <a:p>
            <a:r>
              <a:rPr lang="es-ES_tradnl" sz="2000" b="1" dirty="0"/>
              <a:t>Soluciones de financiamiento a través del método de la cascada </a:t>
            </a:r>
            <a:r>
              <a:rPr lang="es-ES_tradnl" sz="2000" dirty="0"/>
              <a:t>para lograr la sostenibilidad urbana.</a:t>
            </a:r>
          </a:p>
        </p:txBody>
      </p:sp>
      <p:sp>
        <p:nvSpPr>
          <p:cNvPr id="60" name="Rectangle 2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1" name="Graphic 15">
            <a:extLst>
              <a:ext uri="{FF2B5EF4-FFF2-40B4-BE49-F238E27FC236}">
                <a16:creationId xmlns:a16="http://schemas.microsoft.com/office/drawing/2014/main" id="{CCE9410E-5C4C-40E9-BF44-D96184D229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43078" y="2576514"/>
            <a:ext cx="1705848" cy="1705848"/>
          </a:xfrm>
          <a:prstGeom prst="rect">
            <a:avLst/>
          </a:prstGeom>
        </p:spPr>
      </p:pic>
      <p:grpSp>
        <p:nvGrpSpPr>
          <p:cNvPr id="10" name="Group 9">
            <a:extLst>
              <a:ext uri="{FF2B5EF4-FFF2-40B4-BE49-F238E27FC236}">
                <a16:creationId xmlns:a16="http://schemas.microsoft.com/office/drawing/2014/main" id="{177FFBCB-8C03-4ACB-BDE5-44E2BD21488E}"/>
              </a:ext>
            </a:extLst>
          </p:cNvPr>
          <p:cNvGrpSpPr/>
          <p:nvPr/>
        </p:nvGrpSpPr>
        <p:grpSpPr>
          <a:xfrm>
            <a:off x="458921" y="5200992"/>
            <a:ext cx="1094952" cy="1198087"/>
            <a:chOff x="178744" y="4572000"/>
            <a:chExt cx="1094952" cy="1198087"/>
          </a:xfrm>
        </p:grpSpPr>
        <p:sp>
          <p:nvSpPr>
            <p:cNvPr id="11" name="Rectangle 10">
              <a:extLst>
                <a:ext uri="{FF2B5EF4-FFF2-40B4-BE49-F238E27FC236}">
                  <a16:creationId xmlns:a16="http://schemas.microsoft.com/office/drawing/2014/main" id="{73917667-150C-4C31-B5FF-B7687304EC68}"/>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hort-GEF logo colored NOTAG transparent">
              <a:extLst>
                <a:ext uri="{FF2B5EF4-FFF2-40B4-BE49-F238E27FC236}">
                  <a16:creationId xmlns:a16="http://schemas.microsoft.com/office/drawing/2014/main" id="{7DE15251-9021-4D3A-8EB6-7B937E7133D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402152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EE908A-F44F-41AF-A267-49CB71A62DCF}"/>
              </a:ext>
            </a:extLst>
          </p:cNvPr>
          <p:cNvSpPr>
            <a:spLocks noGrp="1"/>
          </p:cNvSpPr>
          <p:nvPr>
            <p:ph type="title"/>
          </p:nvPr>
        </p:nvSpPr>
        <p:spPr>
          <a:xfrm>
            <a:off x="31971" y="392132"/>
            <a:ext cx="4638499" cy="1597315"/>
          </a:xfrm>
          <a:noFill/>
          <a:ln w="19050">
            <a:solidFill>
              <a:schemeClr val="bg1"/>
            </a:solidFill>
          </a:ln>
        </p:spPr>
        <p:txBody>
          <a:bodyPr vert="horz" wrap="square" lIns="91440" tIns="45720" rIns="91440" bIns="45720" rtlCol="0" anchor="ctr">
            <a:normAutofit fontScale="90000"/>
          </a:bodyPr>
          <a:lstStyle/>
          <a:p>
            <a:pPr algn="ctr"/>
            <a:r>
              <a:rPr lang="es-ES_tradnl" sz="2600" b="1" kern="1200" dirty="0">
                <a:solidFill>
                  <a:schemeClr val="bg1"/>
                </a:solidFill>
                <a:latin typeface="+mj-lt"/>
                <a:ea typeface="+mj-ea"/>
                <a:cs typeface="+mj-cs"/>
              </a:rPr>
              <a:t>Principales beneficios ambientales de alcance mundial derivados del Programa de Impacto sobre Ciudades Sostenibles del FMAM-7</a:t>
            </a:r>
            <a:endParaRPr lang="es-ES_tradnl" sz="2600" kern="1200" dirty="0">
              <a:solidFill>
                <a:schemeClr val="bg1"/>
              </a:solidFill>
              <a:latin typeface="+mj-lt"/>
              <a:ea typeface="+mj-ea"/>
              <a:cs typeface="+mj-cs"/>
            </a:endParaRPr>
          </a:p>
        </p:txBody>
      </p:sp>
      <p:sp>
        <p:nvSpPr>
          <p:cNvPr id="4" name="Content Placeholder 2">
            <a:extLst>
              <a:ext uri="{FF2B5EF4-FFF2-40B4-BE49-F238E27FC236}">
                <a16:creationId xmlns:a16="http://schemas.microsoft.com/office/drawing/2014/main" id="{87C963E8-825C-4E96-B33B-E089E14D28E8}"/>
              </a:ext>
            </a:extLst>
          </p:cNvPr>
          <p:cNvSpPr txBox="1">
            <a:spLocks/>
          </p:cNvSpPr>
          <p:nvPr/>
        </p:nvSpPr>
        <p:spPr>
          <a:xfrm>
            <a:off x="230550" y="2162176"/>
            <a:ext cx="4284300" cy="429577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kumimoji="0" lang="es-ES_tradnl" sz="1600" b="1" i="0" u="none" strike="noStrike" kern="1200" cap="none" spc="0" normalizeH="0" baseline="0" dirty="0">
                <a:ln>
                  <a:noFill/>
                </a:ln>
                <a:solidFill>
                  <a:srgbClr val="FFC000"/>
                </a:solidFill>
                <a:effectLst/>
                <a:uLnTx/>
                <a:uFillTx/>
                <a:latin typeface="Arial" panose="020B0604020202020204" pitchFamily="34" charset="0"/>
                <a:cs typeface="Arial" panose="020B0604020202020204" pitchFamily="34" charset="0"/>
              </a:rPr>
              <a:t>Mitigación del cambio climático: </a:t>
            </a:r>
            <a:r>
              <a:rPr kumimoji="0" lang="es-ES_tradnl" sz="1600" b="1"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Reducción de las emisiones de carbono en las ciudades a través de soluciones con bajo nivel de emisiones de carbono.</a:t>
            </a: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kumimoji="0" lang="es-ES_tradnl" sz="1600" b="1" i="0" u="none" strike="noStrike" kern="1200" cap="none" spc="0" normalizeH="0" baseline="0" dirty="0">
                <a:ln>
                  <a:noFill/>
                </a:ln>
                <a:solidFill>
                  <a:srgbClr val="FFC000"/>
                </a:solidFill>
                <a:effectLst/>
                <a:uLnTx/>
                <a:uFillTx/>
                <a:latin typeface="Arial" panose="020B0604020202020204" pitchFamily="34" charset="0"/>
                <a:cs typeface="Arial" panose="020B0604020202020204" pitchFamily="34" charset="0"/>
              </a:rPr>
              <a:t>Biodiversidad y degradación de la tierra: </a:t>
            </a:r>
            <a:r>
              <a:rPr kumimoji="0" lang="es-ES_tradnl" sz="1600" b="1"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Planificación integrada del uso de la tierra para prevenir la pérdida</a:t>
            </a:r>
            <a:r>
              <a:rPr kumimoji="0" lang="es-ES_tradnl" sz="1600" b="1" i="0" u="none" strike="noStrike" kern="1200" cap="none" spc="0" normalizeH="0" dirty="0">
                <a:ln>
                  <a:noFill/>
                </a:ln>
                <a:solidFill>
                  <a:prstClr val="white"/>
                </a:solidFill>
                <a:effectLst/>
                <a:uLnTx/>
                <a:uFillTx/>
                <a:latin typeface="Arial" panose="020B0604020202020204" pitchFamily="34" charset="0"/>
                <a:cs typeface="Arial" panose="020B0604020202020204" pitchFamily="34" charset="0"/>
              </a:rPr>
              <a:t> o </a:t>
            </a:r>
            <a:r>
              <a:rPr kumimoji="0" lang="es-ES_tradnl" sz="1600" b="1"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degradación de hábitats en zonas periurbanas.</a:t>
            </a:r>
          </a:p>
          <a:p>
            <a:pPr lvl="0">
              <a:lnSpc>
                <a:spcPct val="100000"/>
              </a:lnSpc>
              <a:buFont typeface="Wingdings" panose="05000000000000000000" pitchFamily="2" charset="2"/>
              <a:buChar char="§"/>
              <a:defRPr/>
            </a:pPr>
            <a:r>
              <a:rPr kumimoji="0" lang="es-ES_tradnl" sz="1600" b="1" i="0" u="none" strike="noStrike" kern="1200" cap="none" spc="0" normalizeH="0" baseline="0" dirty="0">
                <a:ln>
                  <a:noFill/>
                </a:ln>
                <a:solidFill>
                  <a:srgbClr val="FFC000"/>
                </a:solidFill>
                <a:effectLst/>
                <a:uLnTx/>
                <a:uFillTx/>
                <a:latin typeface="Arial" panose="020B0604020202020204" pitchFamily="34" charset="0"/>
                <a:cs typeface="Arial" panose="020B0604020202020204" pitchFamily="34" charset="0"/>
              </a:rPr>
              <a:t>Sistema alimentario: </a:t>
            </a:r>
            <a:r>
              <a:rPr lang="es-ES_tradnl" sz="1600" b="1" dirty="0">
                <a:solidFill>
                  <a:prstClr val="white"/>
                </a:solidFill>
                <a:latin typeface="Arial" panose="020B0604020202020204" pitchFamily="34" charset="0"/>
                <a:cs typeface="Arial" panose="020B0604020202020204" pitchFamily="34" charset="0"/>
              </a:rPr>
              <a:t>Planificación integrada del uso de la tierra para prevenir la pérdida de tierras agrícolas; sistema de logística/transporte para la distribución de alimentos</a:t>
            </a:r>
            <a:r>
              <a:rPr kumimoji="0" lang="es-ES_tradnl" sz="1600" b="1"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a:t>
            </a: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kumimoji="0" lang="es-ES_tradnl" sz="1600" b="1" i="0" u="none" strike="noStrike" kern="1200" cap="none" spc="0" normalizeH="0" baseline="0" dirty="0">
                <a:ln>
                  <a:noFill/>
                </a:ln>
                <a:solidFill>
                  <a:srgbClr val="FFC000"/>
                </a:solidFill>
                <a:effectLst/>
                <a:uLnTx/>
                <a:uFillTx/>
                <a:latin typeface="Arial" panose="020B0604020202020204" pitchFamily="34" charset="0"/>
                <a:cs typeface="Arial" panose="020B0604020202020204" pitchFamily="34" charset="0"/>
              </a:rPr>
              <a:t>Productos plásticos en los océanos: </a:t>
            </a:r>
            <a:r>
              <a:rPr lang="es-ES_tradnl" sz="1600" b="1" dirty="0">
                <a:solidFill>
                  <a:prstClr val="white"/>
                </a:solidFill>
                <a:latin typeface="Arial" panose="020B0604020202020204" pitchFamily="34" charset="0"/>
                <a:cs typeface="Arial" panose="020B0604020202020204" pitchFamily="34" charset="0"/>
              </a:rPr>
              <a:t>S</a:t>
            </a:r>
            <a:r>
              <a:rPr kumimoji="0" lang="es-ES_tradnl" sz="1600" b="1"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e emplea un enfoque de economía circular para abordar la ingeniería de los materiales y del diseño; uso por parte de los consumidores, y recuperación y reciclaje.</a:t>
            </a: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kumimoji="0" lang="es-ES_tradnl" sz="1600" b="1" i="0" u="none" strike="noStrike" kern="1200" cap="none" spc="0" normalizeH="0" baseline="0" dirty="0">
                <a:ln>
                  <a:noFill/>
                </a:ln>
                <a:solidFill>
                  <a:srgbClr val="FFC000"/>
                </a:solidFill>
                <a:effectLst/>
                <a:uLnTx/>
                <a:uFillTx/>
                <a:latin typeface="Arial" panose="020B0604020202020204" pitchFamily="34" charset="0"/>
                <a:cs typeface="Arial" panose="020B0604020202020204" pitchFamily="34" charset="0"/>
              </a:rPr>
              <a:t>Resiliencia: </a:t>
            </a:r>
            <a:r>
              <a:rPr kumimoji="0" lang="es-ES_tradnl" sz="1600" b="1"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Diseño urbano que puede absorber las perturbaciones potenciales.</a:t>
            </a:r>
            <a:endParaRPr kumimoji="0" lang="es-ES_tradnl" sz="16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_tradnl" sz="16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_tradnl" sz="16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_tradnl" sz="16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_tradnl" sz="16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_tradnl" sz="16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_tradnl" sz="16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_tradnl" sz="16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endParaRP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s-ES_tradnl" sz="16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A9A15C8-6678-48AF-A142-C292BC62BB98}"/>
              </a:ext>
            </a:extLst>
          </p:cNvPr>
          <p:cNvPicPr>
            <a:picLocks noChangeAspect="1"/>
          </p:cNvPicPr>
          <p:nvPr/>
        </p:nvPicPr>
        <p:blipFill rotWithShape="1">
          <a:blip r:embed="rId3"/>
          <a:srcRect l="12393" t="25136" r="4916" b="7299"/>
          <a:stretch/>
        </p:blipFill>
        <p:spPr bwMode="auto">
          <a:xfrm>
            <a:off x="5297763" y="1988730"/>
            <a:ext cx="6250769" cy="2719672"/>
          </a:xfrm>
          <a:prstGeom prst="rect">
            <a:avLst/>
          </a:prstGeom>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B77A6C07-7D1F-44AE-9155-81871E0B99B8}"/>
              </a:ext>
            </a:extLst>
          </p:cNvPr>
          <p:cNvSpPr txBox="1"/>
          <p:nvPr/>
        </p:nvSpPr>
        <p:spPr>
          <a:xfrm>
            <a:off x="5984747" y="4736977"/>
            <a:ext cx="4876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dirty="0">
                <a:ln>
                  <a:noFill/>
                </a:ln>
                <a:solidFill>
                  <a:prstClr val="black"/>
                </a:solidFill>
                <a:effectLst/>
                <a:uLnTx/>
                <a:uFillTx/>
                <a:latin typeface="Calibri" panose="020F0502020204030204"/>
                <a:ea typeface="+mn-ea"/>
                <a:cs typeface="+mn-cs"/>
              </a:rPr>
              <a:t>32 ciudades en las zonas del mundo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dirty="0">
                <a:ln>
                  <a:noFill/>
                </a:ln>
                <a:solidFill>
                  <a:prstClr val="black"/>
                </a:solidFill>
                <a:effectLst/>
                <a:uLnTx/>
                <a:uFillTx/>
                <a:latin typeface="Calibri" panose="020F0502020204030204"/>
                <a:ea typeface="+mn-ea"/>
                <a:cs typeface="+mn-cs"/>
              </a:rPr>
              <a:t>que son fuente de recursos biológicos</a:t>
            </a:r>
          </a:p>
        </p:txBody>
      </p:sp>
      <p:grpSp>
        <p:nvGrpSpPr>
          <p:cNvPr id="8" name="Group 7">
            <a:extLst>
              <a:ext uri="{FF2B5EF4-FFF2-40B4-BE49-F238E27FC236}">
                <a16:creationId xmlns:a16="http://schemas.microsoft.com/office/drawing/2014/main" id="{9EFE2878-E133-485B-8F20-01EAC0DCFCAF}"/>
              </a:ext>
            </a:extLst>
          </p:cNvPr>
          <p:cNvGrpSpPr/>
          <p:nvPr/>
        </p:nvGrpSpPr>
        <p:grpSpPr>
          <a:xfrm>
            <a:off x="10847115" y="5338179"/>
            <a:ext cx="1094952" cy="1198087"/>
            <a:chOff x="178744" y="4572000"/>
            <a:chExt cx="1094952" cy="1198087"/>
          </a:xfrm>
        </p:grpSpPr>
        <p:sp>
          <p:nvSpPr>
            <p:cNvPr id="9" name="Rectangle 8">
              <a:extLst>
                <a:ext uri="{FF2B5EF4-FFF2-40B4-BE49-F238E27FC236}">
                  <a16:creationId xmlns:a16="http://schemas.microsoft.com/office/drawing/2014/main" id="{3795058A-7301-41AB-A277-58ACECCA2687}"/>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ort-GEF logo colored NOTAG transparent">
              <a:extLst>
                <a:ext uri="{FF2B5EF4-FFF2-40B4-BE49-F238E27FC236}">
                  <a16:creationId xmlns:a16="http://schemas.microsoft.com/office/drawing/2014/main" id="{E8CC8793-699F-4B8B-85BC-FA9F8A93C80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913037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71E7-6721-4990-A3DF-3862CBC8C483}"/>
              </a:ext>
            </a:extLst>
          </p:cNvPr>
          <p:cNvSpPr>
            <a:spLocks noGrp="1"/>
          </p:cNvSpPr>
          <p:nvPr>
            <p:ph type="title"/>
          </p:nvPr>
        </p:nvSpPr>
        <p:spPr/>
        <p:txBody>
          <a:bodyPr/>
          <a:lstStyle/>
          <a:p>
            <a:pPr algn="ctr"/>
            <a:r>
              <a:rPr lang="es-ES_tradnl" b="1" dirty="0">
                <a:latin typeface="Calibri Light" panose="020F0302020204030204" pitchFamily="34" charset="0"/>
                <a:cs typeface="Calibri Light" panose="020F0302020204030204" pitchFamily="34" charset="0"/>
              </a:rPr>
              <a:t>Gestión sostenible de los bosques</a:t>
            </a:r>
            <a:endParaRPr lang="es-ES_tradnl" dirty="0"/>
          </a:p>
        </p:txBody>
      </p:sp>
      <p:sp>
        <p:nvSpPr>
          <p:cNvPr id="7" name="Rectangle 6">
            <a:extLst>
              <a:ext uri="{FF2B5EF4-FFF2-40B4-BE49-F238E27FC236}">
                <a16:creationId xmlns:a16="http://schemas.microsoft.com/office/drawing/2014/main" id="{00C339F1-74DE-4621-8ACD-266871F78863}"/>
              </a:ext>
            </a:extLst>
          </p:cNvPr>
          <p:cNvSpPr/>
          <p:nvPr/>
        </p:nvSpPr>
        <p:spPr>
          <a:xfrm>
            <a:off x="3570376" y="1860889"/>
            <a:ext cx="5480988" cy="369332"/>
          </a:xfrm>
          <a:prstGeom prst="rect">
            <a:avLst/>
          </a:prstGeom>
        </p:spPr>
        <p:txBody>
          <a:bodyPr wrap="none">
            <a:spAutoFit/>
          </a:bodyPr>
          <a:lstStyle/>
          <a:p>
            <a:pPr lvl="0" algn="ctr"/>
            <a:r>
              <a:rPr lang="es-ES_tradnl" dirty="0">
                <a:latin typeface="Calibri Light" panose="020F0302020204030204" pitchFamily="34" charset="0"/>
                <a:cs typeface="Calibri Light" panose="020F0302020204030204" pitchFamily="34" charset="0"/>
              </a:rPr>
              <a:t>Centrada en los </a:t>
            </a:r>
            <a:r>
              <a:rPr lang="es-ES_tradnl" b="1" dirty="0">
                <a:latin typeface="Calibri Light" panose="020F0302020204030204" pitchFamily="34" charset="0"/>
                <a:cs typeface="Calibri Light" panose="020F0302020204030204" pitchFamily="34" charset="0"/>
              </a:rPr>
              <a:t>bosques de importancia mundial</a:t>
            </a:r>
            <a:endParaRPr lang="es-ES_tradnl" b="1" dirty="0"/>
          </a:p>
        </p:txBody>
      </p:sp>
      <p:grpSp>
        <p:nvGrpSpPr>
          <p:cNvPr id="14" name="Group 13">
            <a:extLst>
              <a:ext uri="{FF2B5EF4-FFF2-40B4-BE49-F238E27FC236}">
                <a16:creationId xmlns:a16="http://schemas.microsoft.com/office/drawing/2014/main" id="{33E14380-D7B0-4D81-B1AA-C7DFA54DF344}"/>
              </a:ext>
            </a:extLst>
          </p:cNvPr>
          <p:cNvGrpSpPr/>
          <p:nvPr/>
        </p:nvGrpSpPr>
        <p:grpSpPr>
          <a:xfrm>
            <a:off x="1528763" y="2467399"/>
            <a:ext cx="3004839" cy="1908653"/>
            <a:chOff x="9526" y="944107"/>
            <a:chExt cx="3004839" cy="1870115"/>
          </a:xfrm>
        </p:grpSpPr>
        <p:sp>
          <p:nvSpPr>
            <p:cNvPr id="21" name="Rectangle 20">
              <a:extLst>
                <a:ext uri="{FF2B5EF4-FFF2-40B4-BE49-F238E27FC236}">
                  <a16:creationId xmlns:a16="http://schemas.microsoft.com/office/drawing/2014/main" id="{0E0313B4-0074-412C-8F18-C913E34C13B8}"/>
                </a:ext>
              </a:extLst>
            </p:cNvPr>
            <p:cNvSpPr/>
            <p:nvPr/>
          </p:nvSpPr>
          <p:spPr>
            <a:xfrm>
              <a:off x="9526" y="944107"/>
              <a:ext cx="3004839" cy="1870115"/>
            </a:xfrm>
            <a:prstGeom prst="rect">
              <a:avLst/>
            </a:prstGeom>
            <a:solidFill>
              <a:srgbClr val="70AD47">
                <a:lumMod val="50000"/>
              </a:srgbClr>
            </a:solidFill>
            <a:ln w="12700" cap="flat" cmpd="sng" algn="ctr">
              <a:noFill/>
              <a:prstDash val="solid"/>
              <a:miter lim="800000"/>
            </a:ln>
            <a:effectLst/>
          </p:spPr>
        </p:sp>
        <p:sp>
          <p:nvSpPr>
            <p:cNvPr id="22" name="TextBox 21">
              <a:extLst>
                <a:ext uri="{FF2B5EF4-FFF2-40B4-BE49-F238E27FC236}">
                  <a16:creationId xmlns:a16="http://schemas.microsoft.com/office/drawing/2014/main" id="{D6ABC0BF-DE4C-43EC-B1A4-890E246DD390}"/>
                </a:ext>
              </a:extLst>
            </p:cNvPr>
            <p:cNvSpPr txBox="1"/>
            <p:nvPr/>
          </p:nvSpPr>
          <p:spPr>
            <a:xfrm>
              <a:off x="9526" y="944107"/>
              <a:ext cx="3004839" cy="1870115"/>
            </a:xfrm>
            <a:prstGeom prst="rect">
              <a:avLst/>
            </a:prstGeom>
            <a:noFill/>
            <a:ln>
              <a:noFill/>
            </a:ln>
            <a:effectLst/>
          </p:spPr>
          <p:txBody>
            <a:bodyPr spcFirstLastPara="0" vert="horz" wrap="square" lIns="167640" tIns="167640" rIns="167640" bIns="167640"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s-ES_tradnl" sz="4400" b="0" i="0" u="none" strike="noStrike" kern="1200" cap="none" spc="0" normalizeH="0" baseline="0" dirty="0">
                  <a:ln>
                    <a:noFill/>
                  </a:ln>
                  <a:solidFill>
                    <a:sysClr val="window" lastClr="FFFFFF"/>
                  </a:solidFill>
                  <a:effectLst/>
                  <a:uLnTx/>
                  <a:uFillTx/>
                  <a:latin typeface="Calibri" panose="020F0502020204030204"/>
                  <a:ea typeface="+mn-ea"/>
                  <a:cs typeface="+mn-cs"/>
                </a:rPr>
                <a:t>Selva amazónica</a:t>
              </a:r>
            </a:p>
          </p:txBody>
        </p:sp>
      </p:grpSp>
      <p:grpSp>
        <p:nvGrpSpPr>
          <p:cNvPr id="15" name="Group 14">
            <a:extLst>
              <a:ext uri="{FF2B5EF4-FFF2-40B4-BE49-F238E27FC236}">
                <a16:creationId xmlns:a16="http://schemas.microsoft.com/office/drawing/2014/main" id="{FAF0D9E6-0054-4755-9467-3D3543BCB759}"/>
              </a:ext>
            </a:extLst>
          </p:cNvPr>
          <p:cNvGrpSpPr/>
          <p:nvPr/>
        </p:nvGrpSpPr>
        <p:grpSpPr>
          <a:xfrm>
            <a:off x="4529065" y="2457933"/>
            <a:ext cx="3133176" cy="1918120"/>
            <a:chOff x="3009828" y="934640"/>
            <a:chExt cx="3133176" cy="1923599"/>
          </a:xfrm>
        </p:grpSpPr>
        <p:sp>
          <p:nvSpPr>
            <p:cNvPr id="19" name="Rectangle 18">
              <a:extLst>
                <a:ext uri="{FF2B5EF4-FFF2-40B4-BE49-F238E27FC236}">
                  <a16:creationId xmlns:a16="http://schemas.microsoft.com/office/drawing/2014/main" id="{B000DC65-82B0-42FB-92A9-C07623776F39}"/>
                </a:ext>
              </a:extLst>
            </p:cNvPr>
            <p:cNvSpPr/>
            <p:nvPr/>
          </p:nvSpPr>
          <p:spPr>
            <a:xfrm>
              <a:off x="3009828" y="934640"/>
              <a:ext cx="3133176" cy="1923599"/>
            </a:xfrm>
            <a:prstGeom prst="rect">
              <a:avLst/>
            </a:prstGeom>
            <a:solidFill>
              <a:srgbClr val="70AD47">
                <a:lumMod val="75000"/>
              </a:srgbClr>
            </a:solidFill>
            <a:ln w="12700" cap="flat" cmpd="sng" algn="ctr">
              <a:noFill/>
              <a:prstDash val="solid"/>
              <a:miter lim="800000"/>
            </a:ln>
            <a:effectLst/>
          </p:spPr>
        </p:sp>
        <p:sp>
          <p:nvSpPr>
            <p:cNvPr id="20" name="TextBox 19">
              <a:extLst>
                <a:ext uri="{FF2B5EF4-FFF2-40B4-BE49-F238E27FC236}">
                  <a16:creationId xmlns:a16="http://schemas.microsoft.com/office/drawing/2014/main" id="{125FB583-48EB-4ED1-9CC1-1B3600C11175}"/>
                </a:ext>
              </a:extLst>
            </p:cNvPr>
            <p:cNvSpPr txBox="1"/>
            <p:nvPr/>
          </p:nvSpPr>
          <p:spPr>
            <a:xfrm>
              <a:off x="3009828" y="934640"/>
              <a:ext cx="3133176" cy="1923599"/>
            </a:xfrm>
            <a:prstGeom prst="rect">
              <a:avLst/>
            </a:prstGeom>
            <a:noFill/>
            <a:ln>
              <a:noFill/>
            </a:ln>
            <a:effectLst/>
          </p:spPr>
          <p:txBody>
            <a:bodyPr spcFirstLastPara="0" vert="horz" wrap="square" lIns="167640" tIns="167640" rIns="167640" bIns="167640"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s-ES_tradnl" sz="4400" b="0" i="0" u="none" strike="noStrike" kern="1200" cap="none" spc="0" normalizeH="0" baseline="0" dirty="0">
                  <a:ln>
                    <a:noFill/>
                  </a:ln>
                  <a:solidFill>
                    <a:sysClr val="window" lastClr="FFFFFF"/>
                  </a:solidFill>
                  <a:effectLst/>
                  <a:uLnTx/>
                  <a:uFillTx/>
                  <a:latin typeface="Calibri" panose="020F0502020204030204"/>
                  <a:ea typeface="+mn-ea"/>
                  <a:cs typeface="+mn-cs"/>
                </a:rPr>
                <a:t>Selva de la cuenca del Congo</a:t>
              </a:r>
            </a:p>
          </p:txBody>
        </p:sp>
      </p:grpSp>
      <p:grpSp>
        <p:nvGrpSpPr>
          <p:cNvPr id="16" name="Group 15">
            <a:extLst>
              <a:ext uri="{FF2B5EF4-FFF2-40B4-BE49-F238E27FC236}">
                <a16:creationId xmlns:a16="http://schemas.microsoft.com/office/drawing/2014/main" id="{F62F23BC-574E-40A1-994F-79935E3FA8CF}"/>
              </a:ext>
            </a:extLst>
          </p:cNvPr>
          <p:cNvGrpSpPr/>
          <p:nvPr/>
        </p:nvGrpSpPr>
        <p:grpSpPr>
          <a:xfrm>
            <a:off x="7658397" y="2448489"/>
            <a:ext cx="3004839" cy="1927564"/>
            <a:chOff x="6139160" y="925197"/>
            <a:chExt cx="3004839" cy="1961022"/>
          </a:xfrm>
        </p:grpSpPr>
        <p:sp>
          <p:nvSpPr>
            <p:cNvPr id="17" name="Rectangle 16">
              <a:extLst>
                <a:ext uri="{FF2B5EF4-FFF2-40B4-BE49-F238E27FC236}">
                  <a16:creationId xmlns:a16="http://schemas.microsoft.com/office/drawing/2014/main" id="{C9620F7E-7D2C-4FA3-82AE-084B8A6A8515}"/>
                </a:ext>
              </a:extLst>
            </p:cNvPr>
            <p:cNvSpPr/>
            <p:nvPr/>
          </p:nvSpPr>
          <p:spPr>
            <a:xfrm>
              <a:off x="6139160" y="925197"/>
              <a:ext cx="3004839" cy="1961022"/>
            </a:xfrm>
            <a:prstGeom prst="rect">
              <a:avLst/>
            </a:prstGeom>
            <a:solidFill>
              <a:srgbClr val="FFC000">
                <a:lumMod val="75000"/>
              </a:srgbClr>
            </a:solidFill>
            <a:ln w="12700" cap="flat" cmpd="sng" algn="ctr">
              <a:noFill/>
              <a:prstDash val="solid"/>
              <a:miter lim="800000"/>
            </a:ln>
            <a:effectLst/>
          </p:spPr>
        </p:sp>
        <p:sp>
          <p:nvSpPr>
            <p:cNvPr id="18" name="TextBox 17">
              <a:extLst>
                <a:ext uri="{FF2B5EF4-FFF2-40B4-BE49-F238E27FC236}">
                  <a16:creationId xmlns:a16="http://schemas.microsoft.com/office/drawing/2014/main" id="{850A320A-5B4B-4561-A3BA-D3C9908067DE}"/>
                </a:ext>
              </a:extLst>
            </p:cNvPr>
            <p:cNvSpPr txBox="1"/>
            <p:nvPr/>
          </p:nvSpPr>
          <p:spPr>
            <a:xfrm>
              <a:off x="6139160" y="925197"/>
              <a:ext cx="3004839" cy="1961022"/>
            </a:xfrm>
            <a:prstGeom prst="rect">
              <a:avLst/>
            </a:prstGeom>
            <a:noFill/>
            <a:ln>
              <a:noFill/>
            </a:ln>
            <a:effectLst/>
          </p:spPr>
          <p:txBody>
            <a:bodyPr spcFirstLastPara="0" vert="horz" wrap="square" lIns="167640" tIns="167640" rIns="167640" bIns="167640"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s-ES_tradnl" sz="4400" b="0" i="0" u="none" strike="noStrike" kern="1200" cap="none" spc="0" normalizeH="0" baseline="0" dirty="0">
                  <a:ln>
                    <a:noFill/>
                  </a:ln>
                  <a:solidFill>
                    <a:sysClr val="window" lastClr="FFFFFF"/>
                  </a:solidFill>
                  <a:effectLst/>
                  <a:uLnTx/>
                  <a:uFillTx/>
                  <a:latin typeface="Calibri" panose="020F0502020204030204"/>
                  <a:ea typeface="+mn-ea"/>
                  <a:cs typeface="+mn-cs"/>
                </a:rPr>
                <a:t>Bosques de zonas áridas</a:t>
              </a:r>
            </a:p>
          </p:txBody>
        </p:sp>
      </p:grpSp>
      <p:sp>
        <p:nvSpPr>
          <p:cNvPr id="23" name="Rectangle 22">
            <a:extLst>
              <a:ext uri="{FF2B5EF4-FFF2-40B4-BE49-F238E27FC236}">
                <a16:creationId xmlns:a16="http://schemas.microsoft.com/office/drawing/2014/main" id="{CFF02106-3DE8-42A0-A7A1-87593B239998}"/>
              </a:ext>
            </a:extLst>
          </p:cNvPr>
          <p:cNvSpPr/>
          <p:nvPr/>
        </p:nvSpPr>
        <p:spPr>
          <a:xfrm>
            <a:off x="3217682" y="4462765"/>
            <a:ext cx="6096000" cy="646331"/>
          </a:xfrm>
          <a:prstGeom prst="rect">
            <a:avLst/>
          </a:prstGeom>
        </p:spPr>
        <p:txBody>
          <a:bodyPr>
            <a:spAutoFit/>
          </a:bodyPr>
          <a:lstStyle/>
          <a:p>
            <a:pPr algn="ctr"/>
            <a:r>
              <a:rPr lang="es-ES_tradnl" dirty="0">
                <a:latin typeface="Calibri Light" panose="020F0302020204030204" pitchFamily="34" charset="0"/>
                <a:cs typeface="Calibri Light" panose="020F0302020204030204" pitchFamily="34" charset="0"/>
              </a:rPr>
              <a:t>Se requiere un enfoque regional, a escala de ecosistema, para mantener la integridad de todo el bioma</a:t>
            </a:r>
            <a:endParaRPr lang="es-ES_tradnl" dirty="0"/>
          </a:p>
        </p:txBody>
      </p:sp>
      <p:grpSp>
        <p:nvGrpSpPr>
          <p:cNvPr id="25" name="Group 24">
            <a:extLst>
              <a:ext uri="{FF2B5EF4-FFF2-40B4-BE49-F238E27FC236}">
                <a16:creationId xmlns:a16="http://schemas.microsoft.com/office/drawing/2014/main" id="{175B36BC-6E46-4C7A-80B0-BB48E8529E64}"/>
              </a:ext>
            </a:extLst>
          </p:cNvPr>
          <p:cNvGrpSpPr/>
          <p:nvPr/>
        </p:nvGrpSpPr>
        <p:grpSpPr>
          <a:xfrm>
            <a:off x="682035" y="5152763"/>
            <a:ext cx="1094952" cy="1198087"/>
            <a:chOff x="178744" y="4572000"/>
            <a:chExt cx="1094952" cy="1198087"/>
          </a:xfrm>
        </p:grpSpPr>
        <p:sp>
          <p:nvSpPr>
            <p:cNvPr id="26" name="Rectangle 25">
              <a:extLst>
                <a:ext uri="{FF2B5EF4-FFF2-40B4-BE49-F238E27FC236}">
                  <a16:creationId xmlns:a16="http://schemas.microsoft.com/office/drawing/2014/main" id="{F1E5E92E-DE59-4303-B44A-F939F6BEC216}"/>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27" name="Picture 26" descr="Short-GEF logo colored NOTAG transparent">
              <a:extLst>
                <a:ext uri="{FF2B5EF4-FFF2-40B4-BE49-F238E27FC236}">
                  <a16:creationId xmlns:a16="http://schemas.microsoft.com/office/drawing/2014/main" id="{FCBB1A8C-B9A5-41FA-8D25-8B36F455C75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745573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52F578-D3AB-4289-AD69-E7798E40917E}"/>
              </a:ext>
            </a:extLst>
          </p:cNvPr>
          <p:cNvSpPr>
            <a:spLocks noGrp="1"/>
          </p:cNvSpPr>
          <p:nvPr>
            <p:ph type="sldNum" sz="quarter" idx="12"/>
          </p:nvPr>
        </p:nvSpPr>
        <p:spPr/>
        <p:txBody>
          <a:bodyPr/>
          <a:lstStyle/>
          <a:p>
            <a:fld id="{72385D58-8F20-4F62-857F-F2CE7700E861}" type="slidenum">
              <a:rPr lang="en-US" smtClean="0">
                <a:solidFill>
                  <a:prstClr val="white"/>
                </a:solidFill>
              </a:rPr>
              <a:pPr/>
              <a:t>2</a:t>
            </a:fld>
            <a:endParaRPr lang="en-US" dirty="0">
              <a:solidFill>
                <a:prstClr val="white"/>
              </a:solidFill>
            </a:endParaRPr>
          </a:p>
        </p:txBody>
      </p:sp>
      <p:pic>
        <p:nvPicPr>
          <p:cNvPr id="4" name="Picture 3">
            <a:extLst>
              <a:ext uri="{FF2B5EF4-FFF2-40B4-BE49-F238E27FC236}">
                <a16:creationId xmlns:a16="http://schemas.microsoft.com/office/drawing/2014/main" id="{C6BD0A87-11D8-482F-9845-12E534EB3CC7}"/>
              </a:ext>
            </a:extLst>
          </p:cNvPr>
          <p:cNvPicPr>
            <a:picLocks noChangeAspect="1"/>
          </p:cNvPicPr>
          <p:nvPr/>
        </p:nvPicPr>
        <p:blipFill>
          <a:blip r:embed="rId3"/>
          <a:stretch>
            <a:fillRect/>
          </a:stretch>
        </p:blipFill>
        <p:spPr>
          <a:xfrm>
            <a:off x="1657727" y="716275"/>
            <a:ext cx="8876545" cy="5566130"/>
          </a:xfrm>
          <a:prstGeom prst="rect">
            <a:avLst/>
          </a:prstGeom>
        </p:spPr>
      </p:pic>
      <p:pic>
        <p:nvPicPr>
          <p:cNvPr id="5" name="Picture 4">
            <a:extLst>
              <a:ext uri="{FF2B5EF4-FFF2-40B4-BE49-F238E27FC236}">
                <a16:creationId xmlns:a16="http://schemas.microsoft.com/office/drawing/2014/main" id="{4820786E-E3B8-4F74-B56A-D017896651D9}"/>
              </a:ext>
            </a:extLst>
          </p:cNvPr>
          <p:cNvPicPr>
            <a:picLocks noChangeAspect="1"/>
          </p:cNvPicPr>
          <p:nvPr/>
        </p:nvPicPr>
        <p:blipFill>
          <a:blip r:embed="rId4"/>
          <a:stretch>
            <a:fillRect/>
          </a:stretch>
        </p:blipFill>
        <p:spPr>
          <a:xfrm>
            <a:off x="2694671" y="1249721"/>
            <a:ext cx="7839601" cy="4499238"/>
          </a:xfrm>
          <a:prstGeom prst="rect">
            <a:avLst/>
          </a:prstGeom>
        </p:spPr>
      </p:pic>
      <p:pic>
        <p:nvPicPr>
          <p:cNvPr id="6" name="Picture 5">
            <a:extLst>
              <a:ext uri="{FF2B5EF4-FFF2-40B4-BE49-F238E27FC236}">
                <a16:creationId xmlns:a16="http://schemas.microsoft.com/office/drawing/2014/main" id="{FD724FA2-7344-48F4-9EC4-37A1A029B681}"/>
              </a:ext>
            </a:extLst>
          </p:cNvPr>
          <p:cNvPicPr>
            <a:picLocks noChangeAspect="1"/>
          </p:cNvPicPr>
          <p:nvPr/>
        </p:nvPicPr>
        <p:blipFill>
          <a:blip r:embed="rId5"/>
          <a:stretch>
            <a:fillRect/>
          </a:stretch>
        </p:blipFill>
        <p:spPr>
          <a:xfrm>
            <a:off x="2922756" y="1825845"/>
            <a:ext cx="6346486" cy="3810330"/>
          </a:xfrm>
          <a:prstGeom prst="rect">
            <a:avLst/>
          </a:prstGeom>
        </p:spPr>
      </p:pic>
      <p:sp>
        <p:nvSpPr>
          <p:cNvPr id="7" name="Title 2">
            <a:extLst>
              <a:ext uri="{FF2B5EF4-FFF2-40B4-BE49-F238E27FC236}">
                <a16:creationId xmlns:a16="http://schemas.microsoft.com/office/drawing/2014/main" id="{81C7D9FC-E209-4BA9-83B2-7F1304055FD7}"/>
              </a:ext>
            </a:extLst>
          </p:cNvPr>
          <p:cNvSpPr>
            <a:spLocks noGrp="1"/>
          </p:cNvSpPr>
          <p:nvPr>
            <p:ph type="title"/>
          </p:nvPr>
        </p:nvSpPr>
        <p:spPr>
          <a:xfrm>
            <a:off x="-1" y="-277648"/>
            <a:ext cx="12192000" cy="1454727"/>
          </a:xfrm>
        </p:spPr>
        <p:txBody>
          <a:bodyPr>
            <a:normAutofit/>
          </a:bodyPr>
          <a:lstStyle/>
          <a:p>
            <a:pPr algn="ctr"/>
            <a:r>
              <a:rPr lang="es-ES_tradnl" sz="3400" b="1" dirty="0">
                <a:solidFill>
                  <a:schemeClr val="bg1"/>
                </a:solidFill>
              </a:rPr>
              <a:t>Marco de resultados de la programación para el FMAM-7</a:t>
            </a:r>
          </a:p>
        </p:txBody>
      </p:sp>
      <p:grpSp>
        <p:nvGrpSpPr>
          <p:cNvPr id="9" name="Group 8">
            <a:extLst>
              <a:ext uri="{FF2B5EF4-FFF2-40B4-BE49-F238E27FC236}">
                <a16:creationId xmlns:a16="http://schemas.microsoft.com/office/drawing/2014/main" id="{72C6D9F9-5852-4347-AE5A-01D5836AB2B8}"/>
              </a:ext>
            </a:extLst>
          </p:cNvPr>
          <p:cNvGrpSpPr/>
          <p:nvPr/>
        </p:nvGrpSpPr>
        <p:grpSpPr>
          <a:xfrm>
            <a:off x="312306" y="5338179"/>
            <a:ext cx="1094952" cy="1198087"/>
            <a:chOff x="178744" y="4572000"/>
            <a:chExt cx="1094952" cy="1198087"/>
          </a:xfrm>
          <a:solidFill>
            <a:schemeClr val="tx1"/>
          </a:solidFill>
        </p:grpSpPr>
        <p:sp>
          <p:nvSpPr>
            <p:cNvPr id="10" name="Rectangle 9">
              <a:extLst>
                <a:ext uri="{FF2B5EF4-FFF2-40B4-BE49-F238E27FC236}">
                  <a16:creationId xmlns:a16="http://schemas.microsoft.com/office/drawing/2014/main" id="{73E1D44B-A05A-47D2-84B4-EF8E0924BE59}"/>
                </a:ext>
              </a:extLst>
            </p:cNvPr>
            <p:cNvSpPr/>
            <p:nvPr/>
          </p:nvSpPr>
          <p:spPr>
            <a:xfrm>
              <a:off x="178744" y="4572000"/>
              <a:ext cx="1094952" cy="1198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Short-GEF logo colored NOTAG transparent">
              <a:extLst>
                <a:ext uri="{FF2B5EF4-FFF2-40B4-BE49-F238E27FC236}">
                  <a16:creationId xmlns:a16="http://schemas.microsoft.com/office/drawing/2014/main" id="{1A52D03F-F394-49D7-832D-52191B7BC82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grpFill/>
            <a:ln>
              <a:noFill/>
            </a:ln>
          </p:spPr>
        </p:pic>
      </p:grpSp>
    </p:spTree>
    <p:extLst>
      <p:ext uri="{BB962C8B-B14F-4D97-AF65-F5344CB8AC3E}">
        <p14:creationId xmlns:p14="http://schemas.microsoft.com/office/powerpoint/2010/main" val="330146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17" name="Straight Connector 1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Title 3">
            <a:extLst>
              <a:ext uri="{FF2B5EF4-FFF2-40B4-BE49-F238E27FC236}">
                <a16:creationId xmlns:a16="http://schemas.microsoft.com/office/drawing/2014/main" id="{E8D53207-50D3-45EC-B4D5-200CDC81FD20}"/>
              </a:ext>
            </a:extLst>
          </p:cNvPr>
          <p:cNvSpPr txBox="1">
            <a:spLocks/>
          </p:cNvSpPr>
          <p:nvPr/>
        </p:nvSpPr>
        <p:spPr>
          <a:xfrm>
            <a:off x="4976031" y="963877"/>
            <a:ext cx="6377769" cy="493024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s-ES_tradnl" sz="2000" dirty="0">
              <a:latin typeface="+mn-lt"/>
              <a:ea typeface="+mn-ea"/>
              <a:cs typeface="+mn-cs"/>
            </a:endParaRPr>
          </a:p>
          <a:p>
            <a:pPr marL="342900" indent="-228600">
              <a:spcAft>
                <a:spcPts val="600"/>
              </a:spcAft>
              <a:buFont typeface="Arial" panose="020B0604020202020204" pitchFamily="34" charset="0"/>
              <a:buChar char="•"/>
            </a:pPr>
            <a:r>
              <a:rPr lang="es-ES_tradnl" sz="2000" dirty="0">
                <a:latin typeface="+mn-lt"/>
                <a:ea typeface="+mn-ea"/>
                <a:cs typeface="+mn-cs"/>
              </a:rPr>
              <a:t>Crear condiciones propicias más favorables para la gestión de los bosques.</a:t>
            </a:r>
          </a:p>
          <a:p>
            <a:pPr marL="342900" indent="-228600">
              <a:spcAft>
                <a:spcPts val="600"/>
              </a:spcAft>
              <a:buFont typeface="Arial" panose="020B0604020202020204" pitchFamily="34" charset="0"/>
              <a:buChar char="•"/>
            </a:pPr>
            <a:r>
              <a:rPr lang="es-ES_tradnl" sz="2000" dirty="0">
                <a:latin typeface="+mn-lt"/>
                <a:ea typeface="+mn-ea"/>
                <a:cs typeface="+mn-cs"/>
              </a:rPr>
              <a:t>Respaldar la planificación racional del uso de la tierra en paisajes de uso mixto.</a:t>
            </a:r>
          </a:p>
          <a:p>
            <a:pPr marL="342900" indent="-228600">
              <a:spcAft>
                <a:spcPts val="600"/>
              </a:spcAft>
              <a:buFont typeface="Arial" panose="020B0604020202020204" pitchFamily="34" charset="0"/>
              <a:buChar char="•"/>
            </a:pPr>
            <a:r>
              <a:rPr lang="es-ES_tradnl" sz="2000" dirty="0">
                <a:latin typeface="+mn-lt"/>
                <a:ea typeface="+mn-ea"/>
                <a:cs typeface="+mn-cs"/>
              </a:rPr>
              <a:t>Fortalecer las zonas protegidas.</a:t>
            </a:r>
          </a:p>
          <a:p>
            <a:pPr marL="342900" indent="-228600">
              <a:spcAft>
                <a:spcPts val="600"/>
              </a:spcAft>
              <a:buFont typeface="Arial" panose="020B0604020202020204" pitchFamily="34" charset="0"/>
              <a:buChar char="•"/>
            </a:pPr>
            <a:r>
              <a:rPr lang="es-ES_tradnl" sz="2000" dirty="0">
                <a:latin typeface="+mn-lt"/>
                <a:ea typeface="+mn-ea"/>
                <a:cs typeface="+mn-cs"/>
              </a:rPr>
              <a:t>Definir claramente las políticas en materia de tenencia de la tierra y otras políticas pertinentes.</a:t>
            </a:r>
          </a:p>
          <a:p>
            <a:pPr marL="342900" indent="-228600">
              <a:spcAft>
                <a:spcPts val="600"/>
              </a:spcAft>
              <a:buFont typeface="Arial" panose="020B0604020202020204" pitchFamily="34" charset="0"/>
              <a:buChar char="•"/>
            </a:pPr>
            <a:r>
              <a:rPr lang="es-ES_tradnl" sz="2000" dirty="0">
                <a:latin typeface="+mn-lt"/>
                <a:ea typeface="+mn-ea"/>
                <a:cs typeface="+mn-cs"/>
              </a:rPr>
              <a:t>Respaldar la gestión de las tierras utilizadas para agricultura comercial y agricultura de subsistencia para reducir la presión sobre los bosques adyacentes.</a:t>
            </a:r>
          </a:p>
          <a:p>
            <a:pPr marL="342900" indent="-228600">
              <a:spcAft>
                <a:spcPts val="600"/>
              </a:spcAft>
              <a:buFont typeface="Arial" panose="020B0604020202020204" pitchFamily="34" charset="0"/>
              <a:buChar char="•"/>
            </a:pPr>
            <a:r>
              <a:rPr lang="es-ES_tradnl" sz="2000" dirty="0">
                <a:latin typeface="+mn-lt"/>
                <a:ea typeface="+mn-ea"/>
                <a:cs typeface="+mn-cs"/>
              </a:rPr>
              <a:t>Utilizar mecanismos e incentivos financieros para propiciar el uso sostenible de los bosques, como mecanismos de mercado, REDD+ y otros mecanismos de pago por servicios ecosistémicos.</a:t>
            </a:r>
          </a:p>
          <a:p>
            <a:pPr indent="-228600">
              <a:spcAft>
                <a:spcPts val="600"/>
              </a:spcAft>
              <a:buFont typeface="Arial" panose="020B0604020202020204" pitchFamily="34" charset="0"/>
              <a:buChar char="•"/>
            </a:pPr>
            <a:endParaRPr lang="es-ES_tradnl" sz="2000" dirty="0">
              <a:latin typeface="+mn-lt"/>
              <a:ea typeface="+mn-ea"/>
              <a:cs typeface="+mn-cs"/>
            </a:endParaRPr>
          </a:p>
        </p:txBody>
      </p:sp>
      <p:sp>
        <p:nvSpPr>
          <p:cNvPr id="11" name="Rectangle 10">
            <a:extLst>
              <a:ext uri="{FF2B5EF4-FFF2-40B4-BE49-F238E27FC236}">
                <a16:creationId xmlns:a16="http://schemas.microsoft.com/office/drawing/2014/main" id="{AE4D9DD3-0502-4ACF-AABF-C06F763DFB47}"/>
              </a:ext>
            </a:extLst>
          </p:cNvPr>
          <p:cNvSpPr/>
          <p:nvPr/>
        </p:nvSpPr>
        <p:spPr>
          <a:xfrm>
            <a:off x="502764" y="2421032"/>
            <a:ext cx="6096000" cy="1769715"/>
          </a:xfrm>
          <a:prstGeom prst="rect">
            <a:avLst/>
          </a:prstGeom>
        </p:spPr>
        <p:txBody>
          <a:bodyPr>
            <a:spAutoFit/>
          </a:bodyPr>
          <a:lstStyle/>
          <a:p>
            <a:pPr>
              <a:spcAft>
                <a:spcPts val="600"/>
              </a:spcAft>
            </a:pPr>
            <a:r>
              <a:rPr lang="es-ES_tradnl" sz="3600" dirty="0">
                <a:solidFill>
                  <a:schemeClr val="accent1"/>
                </a:solidFill>
              </a:rPr>
              <a:t>Gestión sostenible </a:t>
            </a:r>
            <a:br>
              <a:rPr lang="es-ES_tradnl" sz="3600" dirty="0">
                <a:solidFill>
                  <a:schemeClr val="accent1"/>
                </a:solidFill>
              </a:rPr>
            </a:br>
            <a:r>
              <a:rPr lang="es-ES_tradnl" sz="3600" dirty="0">
                <a:solidFill>
                  <a:schemeClr val="accent1"/>
                </a:solidFill>
              </a:rPr>
              <a:t>de los bosques</a:t>
            </a:r>
          </a:p>
          <a:p>
            <a:pPr>
              <a:spcAft>
                <a:spcPts val="600"/>
              </a:spcAft>
            </a:pPr>
            <a:r>
              <a:rPr lang="es-ES_tradnl" sz="3200" b="1" i="1" dirty="0">
                <a:solidFill>
                  <a:schemeClr val="accent1"/>
                </a:solidFill>
              </a:rPr>
              <a:t>Estrategia del FMAM-7</a:t>
            </a:r>
            <a:endParaRPr lang="es-ES_tradnl" sz="3200" b="1" dirty="0">
              <a:solidFill>
                <a:schemeClr val="accent1"/>
              </a:solidFill>
            </a:endParaRPr>
          </a:p>
        </p:txBody>
      </p:sp>
      <p:grpSp>
        <p:nvGrpSpPr>
          <p:cNvPr id="7" name="Group 6">
            <a:extLst>
              <a:ext uri="{FF2B5EF4-FFF2-40B4-BE49-F238E27FC236}">
                <a16:creationId xmlns:a16="http://schemas.microsoft.com/office/drawing/2014/main" id="{A0DBBB6F-B723-4DAC-86FB-EEB3AF49A079}"/>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B884547F-AAEB-4A10-B3E1-8B48D5072D45}"/>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9" name="Picture 8" descr="Short-GEF logo colored NOTAG transparent">
              <a:extLst>
                <a:ext uri="{FF2B5EF4-FFF2-40B4-BE49-F238E27FC236}">
                  <a16:creationId xmlns:a16="http://schemas.microsoft.com/office/drawing/2014/main" id="{21415AD1-EEFB-47F2-918C-E4126E10E3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3850844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85800">
              <a:defRPr/>
            </a:pPr>
            <a:fld id="{72385D58-8F20-4F62-857F-F2CE7700E861}" type="slidenum">
              <a:rPr lang="en-US" sz="1350">
                <a:solidFill>
                  <a:prstClr val="white"/>
                </a:solidFill>
                <a:latin typeface="Calibri" panose="020F0502020204030204"/>
              </a:rPr>
              <a:pPr defTabSz="685800">
                <a:defRPr/>
              </a:pPr>
              <a:t>21</a:t>
            </a:fld>
            <a:endParaRPr lang="en-US" sz="1350" dirty="0">
              <a:solidFill>
                <a:prstClr val="white"/>
              </a:solidFill>
              <a:latin typeface="Calibri" panose="020F0502020204030204"/>
            </a:endParaRPr>
          </a:p>
        </p:txBody>
      </p:sp>
      <p:sp>
        <p:nvSpPr>
          <p:cNvPr id="2" name="TextBox 1"/>
          <p:cNvSpPr txBox="1"/>
          <p:nvPr/>
        </p:nvSpPr>
        <p:spPr>
          <a:xfrm>
            <a:off x="510639" y="1912447"/>
            <a:ext cx="11800356" cy="1323439"/>
          </a:xfrm>
          <a:prstGeom prst="rect">
            <a:avLst/>
          </a:prstGeom>
          <a:noFill/>
        </p:spPr>
        <p:txBody>
          <a:bodyPr wrap="square" rtlCol="0">
            <a:spAutoFit/>
          </a:bodyPr>
          <a:lstStyle/>
          <a:p>
            <a:pPr algn="ctr" defTabSz="685800">
              <a:defRPr/>
            </a:pPr>
            <a:r>
              <a:rPr lang="es-ES_tradnl" sz="4000" b="1" dirty="0">
                <a:latin typeface="Calibri Light" panose="020F0302020204030204" pitchFamily="34" charset="0"/>
                <a:cs typeface="Calibri Light" panose="020F0302020204030204" pitchFamily="34" charset="0"/>
              </a:rPr>
              <a:t>Modelo para la implementación de los programas de impacto en el FMAM-7</a:t>
            </a:r>
          </a:p>
        </p:txBody>
      </p:sp>
      <p:sp>
        <p:nvSpPr>
          <p:cNvPr id="3" name="TextBox 2">
            <a:extLst>
              <a:ext uri="{FF2B5EF4-FFF2-40B4-BE49-F238E27FC236}">
                <a16:creationId xmlns:a16="http://schemas.microsoft.com/office/drawing/2014/main" id="{5D697FE0-AC1C-4583-BA41-364BCE4EEB4E}"/>
              </a:ext>
            </a:extLst>
          </p:cNvPr>
          <p:cNvSpPr txBox="1"/>
          <p:nvPr/>
        </p:nvSpPr>
        <p:spPr>
          <a:xfrm>
            <a:off x="3441700" y="3915107"/>
            <a:ext cx="5295900" cy="646331"/>
          </a:xfrm>
          <a:prstGeom prst="rect">
            <a:avLst/>
          </a:prstGeom>
          <a:noFill/>
        </p:spPr>
        <p:txBody>
          <a:bodyPr wrap="square" rtlCol="0">
            <a:spAutoFit/>
          </a:bodyPr>
          <a:lstStyle/>
          <a:p>
            <a:pPr algn="ctr" defTabSz="457200">
              <a:defRPr/>
            </a:pPr>
            <a:r>
              <a:rPr lang="es-ES_tradnl" sz="3600" dirty="0">
                <a:latin typeface="Calibri" panose="020F0502020204030204"/>
              </a:rPr>
              <a:t>Cuestiones clave</a:t>
            </a:r>
          </a:p>
        </p:txBody>
      </p:sp>
      <p:grpSp>
        <p:nvGrpSpPr>
          <p:cNvPr id="7" name="Group 6">
            <a:extLst>
              <a:ext uri="{FF2B5EF4-FFF2-40B4-BE49-F238E27FC236}">
                <a16:creationId xmlns:a16="http://schemas.microsoft.com/office/drawing/2014/main" id="{6B0E5794-7DE2-4A3A-9597-639CA52725E6}"/>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0796370A-65C4-4F80-B9DF-7C7CC14C1796}"/>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hort-GEF logo colored NOTAG transparent">
              <a:extLst>
                <a:ext uri="{FF2B5EF4-FFF2-40B4-BE49-F238E27FC236}">
                  <a16:creationId xmlns:a16="http://schemas.microsoft.com/office/drawing/2014/main" id="{EBDC9F3A-9855-4BC4-B744-9607087CD67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664209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6720" y="1663476"/>
            <a:ext cx="8656135" cy="4538422"/>
          </a:xfrm>
          <a:prstGeom prst="rect">
            <a:avLst/>
          </a:prstGeom>
          <a:noFill/>
        </p:spPr>
        <p:txBody>
          <a:bodyPr wrap="square" rtlCol="0">
            <a:spAutoFit/>
          </a:bodyPr>
          <a:lstStyle/>
          <a:p>
            <a:pPr marL="428625" indent="-428625" defTabSz="685800">
              <a:lnSpc>
                <a:spcPct val="107000"/>
              </a:lnSpc>
              <a:buFont typeface="Arial" panose="020B0604020202020204" pitchFamily="34" charset="0"/>
              <a:buChar char="•"/>
              <a:defRPr/>
            </a:pPr>
            <a:r>
              <a:rPr lang="es-ES_tradnl" sz="2700" dirty="0">
                <a:ea typeface="Calibri" panose="020F0502020204030204" pitchFamily="34" charset="0"/>
                <a:cs typeface="Times New Roman" panose="02020603050405020304" pitchFamily="18" charset="0"/>
              </a:rPr>
              <a:t>Punto inicial: los países toman la decisión de aplicar su asignación del SATR a inversiones de las áreas focales o a  programas de impacto (uno o más).</a:t>
            </a:r>
          </a:p>
          <a:p>
            <a:pPr marL="428625" indent="-428625" defTabSz="685800">
              <a:lnSpc>
                <a:spcPct val="107000"/>
              </a:lnSpc>
              <a:buFont typeface="Arial" panose="020B0604020202020204" pitchFamily="34" charset="0"/>
              <a:buChar char="•"/>
              <a:defRPr/>
            </a:pPr>
            <a:endParaRPr lang="es-ES_tradnl" sz="2700" dirty="0">
              <a:ea typeface="Calibri" panose="020F0502020204030204" pitchFamily="34" charset="0"/>
              <a:cs typeface="Times New Roman" panose="02020603050405020304" pitchFamily="18" charset="0"/>
            </a:endParaRPr>
          </a:p>
          <a:p>
            <a:pPr marL="428625" indent="-428625" defTabSz="685800">
              <a:lnSpc>
                <a:spcPct val="107000"/>
              </a:lnSpc>
              <a:buFont typeface="Arial" panose="020B0604020202020204" pitchFamily="34" charset="0"/>
              <a:buChar char="•"/>
              <a:defRPr/>
            </a:pPr>
            <a:r>
              <a:rPr lang="es-ES_tradnl" sz="2700" dirty="0">
                <a:ea typeface="Calibri" panose="020F0502020204030204" pitchFamily="34" charset="0"/>
                <a:cs typeface="Times New Roman" panose="02020603050405020304" pitchFamily="18" charset="0"/>
              </a:rPr>
              <a:t>Si el país decide participar en programas de impacto, debe seleccionar al organismo que considere más adecuado para diseñar y ejecutar sus subproyectos.</a:t>
            </a:r>
          </a:p>
          <a:p>
            <a:pPr marL="428625" indent="-428625" defTabSz="685800">
              <a:lnSpc>
                <a:spcPct val="107000"/>
              </a:lnSpc>
              <a:buFont typeface="Arial" panose="020B0604020202020204" pitchFamily="34" charset="0"/>
              <a:buChar char="•"/>
              <a:defRPr/>
            </a:pPr>
            <a:endParaRPr lang="es-ES_tradnl" sz="2700" dirty="0">
              <a:ea typeface="Calibri" panose="020F0502020204030204" pitchFamily="34" charset="0"/>
              <a:cs typeface="Times New Roman" panose="02020603050405020304" pitchFamily="18" charset="0"/>
            </a:endParaRPr>
          </a:p>
          <a:p>
            <a:pPr marL="428625" indent="-428625" defTabSz="685800">
              <a:lnSpc>
                <a:spcPct val="107000"/>
              </a:lnSpc>
              <a:buFont typeface="Arial" panose="020B0604020202020204" pitchFamily="34" charset="0"/>
              <a:buChar char="•"/>
              <a:defRPr/>
            </a:pPr>
            <a:r>
              <a:rPr lang="es-ES_tradnl" sz="2700" dirty="0">
                <a:ea typeface="Calibri" panose="020F0502020204030204" pitchFamily="34" charset="0"/>
                <a:cs typeface="Times New Roman" panose="02020603050405020304" pitchFamily="18" charset="0"/>
              </a:rPr>
              <a:t>Los países seleccionados recibirán recursos de contrapartida a razón de 2:1.</a:t>
            </a:r>
          </a:p>
        </p:txBody>
      </p:sp>
      <p:sp>
        <p:nvSpPr>
          <p:cNvPr id="3" name="TextBox 2"/>
          <p:cNvSpPr txBox="1"/>
          <p:nvPr/>
        </p:nvSpPr>
        <p:spPr>
          <a:xfrm>
            <a:off x="859409" y="818474"/>
            <a:ext cx="10325840" cy="646331"/>
          </a:xfrm>
          <a:prstGeom prst="rect">
            <a:avLst/>
          </a:prstGeom>
          <a:noFill/>
        </p:spPr>
        <p:txBody>
          <a:bodyPr wrap="none" rtlCol="0">
            <a:spAutoFit/>
          </a:bodyPr>
          <a:lstStyle/>
          <a:p>
            <a:pPr algn="ctr" defTabSz="685800">
              <a:defRPr/>
            </a:pPr>
            <a:r>
              <a:rPr lang="es-ES_tradnl" sz="3600" b="1" dirty="0"/>
              <a:t>La función de los países en los programas de impacto</a:t>
            </a:r>
          </a:p>
        </p:txBody>
      </p:sp>
      <p:sp>
        <p:nvSpPr>
          <p:cNvPr id="7" name="Slide Number Placeholder 6"/>
          <p:cNvSpPr>
            <a:spLocks noGrp="1"/>
          </p:cNvSpPr>
          <p:nvPr>
            <p:ph type="sldNum" sz="quarter" idx="12"/>
          </p:nvPr>
        </p:nvSpPr>
        <p:spPr/>
        <p:txBody>
          <a:bodyPr/>
          <a:lstStyle/>
          <a:p>
            <a:pPr defTabSz="685800">
              <a:defRPr/>
            </a:pPr>
            <a:fld id="{72385D58-8F20-4F62-857F-F2CE7700E861}" type="slidenum">
              <a:rPr lang="es-ES_tradnl" sz="1350" smtClean="0">
                <a:solidFill>
                  <a:prstClr val="white"/>
                </a:solidFill>
                <a:latin typeface="Calibri" panose="020F0502020204030204"/>
              </a:rPr>
              <a:pPr defTabSz="685800">
                <a:defRPr/>
              </a:pPr>
              <a:t>22</a:t>
            </a:fld>
            <a:endParaRPr lang="es-ES_tradnl" sz="1350" dirty="0">
              <a:solidFill>
                <a:prstClr val="white"/>
              </a:solidFill>
              <a:latin typeface="Calibri" panose="020F0502020204030204"/>
            </a:endParaRPr>
          </a:p>
        </p:txBody>
      </p:sp>
      <p:grpSp>
        <p:nvGrpSpPr>
          <p:cNvPr id="6" name="Group 5">
            <a:extLst>
              <a:ext uri="{FF2B5EF4-FFF2-40B4-BE49-F238E27FC236}">
                <a16:creationId xmlns:a16="http://schemas.microsoft.com/office/drawing/2014/main" id="{BB98E76A-C44E-4496-A818-3A6A322E5F53}"/>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D5B94982-EC07-4101-9A67-E04B631A5841}"/>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9" name="Picture 8" descr="Short-GEF logo colored NOTAG transparent">
              <a:extLst>
                <a:ext uri="{FF2B5EF4-FFF2-40B4-BE49-F238E27FC236}">
                  <a16:creationId xmlns:a16="http://schemas.microsoft.com/office/drawing/2014/main" id="{31469AFD-3647-45B5-95EB-4B17FE971FE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391691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1933807" y="1409236"/>
            <a:ext cx="8112513" cy="4834055"/>
          </a:xfrm>
          <a:prstGeom prst="rect">
            <a:avLst/>
          </a:prstGeom>
        </p:spPr>
      </p:pic>
      <p:sp>
        <p:nvSpPr>
          <p:cNvPr id="4" name="TextBox 3"/>
          <p:cNvSpPr txBox="1"/>
          <p:nvPr/>
        </p:nvSpPr>
        <p:spPr>
          <a:xfrm>
            <a:off x="635000" y="579760"/>
            <a:ext cx="10693400" cy="600164"/>
          </a:xfrm>
          <a:prstGeom prst="rect">
            <a:avLst/>
          </a:prstGeom>
          <a:noFill/>
        </p:spPr>
        <p:txBody>
          <a:bodyPr wrap="square" rtlCol="0">
            <a:spAutoFit/>
          </a:bodyPr>
          <a:lstStyle/>
          <a:p>
            <a:pPr algn="ctr" defTabSz="685800">
              <a:defRPr/>
            </a:pPr>
            <a:r>
              <a:rPr lang="es-ES_tradnl" sz="3300" b="1" dirty="0">
                <a:latin typeface="Calibri Light" panose="020F0302020204030204"/>
              </a:rPr>
              <a:t>Asignación de recursos a un programa de impacto</a:t>
            </a:r>
            <a:endParaRPr lang="es-ES_tradnl" sz="3300" dirty="0">
              <a:latin typeface="Calibri Light" panose="020F0302020204030204"/>
            </a:endParaRPr>
          </a:p>
        </p:txBody>
      </p:sp>
      <p:sp>
        <p:nvSpPr>
          <p:cNvPr id="7" name="Slide Number Placeholder 6"/>
          <p:cNvSpPr>
            <a:spLocks noGrp="1"/>
          </p:cNvSpPr>
          <p:nvPr>
            <p:ph type="sldNum" sz="quarter" idx="12"/>
          </p:nvPr>
        </p:nvSpPr>
        <p:spPr/>
        <p:txBody>
          <a:bodyPr/>
          <a:lstStyle/>
          <a:p>
            <a:pPr defTabSz="685800">
              <a:defRPr/>
            </a:pPr>
            <a:fld id="{72385D58-8F20-4F62-857F-F2CE7700E861}" type="slidenum">
              <a:rPr lang="en-US" sz="1350">
                <a:solidFill>
                  <a:prstClr val="white"/>
                </a:solidFill>
                <a:latin typeface="Calibri" panose="020F0502020204030204"/>
              </a:rPr>
              <a:pPr defTabSz="685800">
                <a:defRPr/>
              </a:pPr>
              <a:t>23</a:t>
            </a:fld>
            <a:endParaRPr lang="en-US" sz="1350" dirty="0">
              <a:solidFill>
                <a:prstClr val="white"/>
              </a:solidFill>
              <a:latin typeface="Calibri" panose="020F0502020204030204"/>
            </a:endParaRPr>
          </a:p>
        </p:txBody>
      </p:sp>
      <p:grpSp>
        <p:nvGrpSpPr>
          <p:cNvPr id="6" name="Group 5">
            <a:extLst>
              <a:ext uri="{FF2B5EF4-FFF2-40B4-BE49-F238E27FC236}">
                <a16:creationId xmlns:a16="http://schemas.microsoft.com/office/drawing/2014/main" id="{A688FCD0-B3D7-4FAE-A293-1DABF439652B}"/>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63725361-DB9C-47AD-A13B-32C17D8D5F06}"/>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hort-GEF logo colored NOTAG transparent">
              <a:extLst>
                <a:ext uri="{FF2B5EF4-FFF2-40B4-BE49-F238E27FC236}">
                  <a16:creationId xmlns:a16="http://schemas.microsoft.com/office/drawing/2014/main" id="{4548922D-FDA3-4FED-8AB2-505C9F0F9A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564228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4560" y="467011"/>
            <a:ext cx="7991771" cy="1200329"/>
          </a:xfrm>
          <a:prstGeom prst="rect">
            <a:avLst/>
          </a:prstGeom>
          <a:noFill/>
        </p:spPr>
        <p:txBody>
          <a:bodyPr wrap="square" rtlCol="0">
            <a:spAutoFit/>
          </a:bodyPr>
          <a:lstStyle/>
          <a:p>
            <a:pPr algn="ctr" defTabSz="685800">
              <a:defRPr/>
            </a:pPr>
            <a:r>
              <a:rPr lang="es-ES_tradnl" sz="3600" b="1" dirty="0">
                <a:latin typeface="Calibri Light" panose="020F0302020204030204"/>
              </a:rPr>
              <a:t>La función de los organismos en los programas de impacto</a:t>
            </a:r>
          </a:p>
        </p:txBody>
      </p:sp>
      <p:sp>
        <p:nvSpPr>
          <p:cNvPr id="7" name="Slide Number Placeholder 6"/>
          <p:cNvSpPr>
            <a:spLocks noGrp="1"/>
          </p:cNvSpPr>
          <p:nvPr>
            <p:ph type="sldNum" sz="quarter" idx="12"/>
          </p:nvPr>
        </p:nvSpPr>
        <p:spPr/>
        <p:txBody>
          <a:bodyPr/>
          <a:lstStyle/>
          <a:p>
            <a:pPr defTabSz="685800">
              <a:defRPr/>
            </a:pPr>
            <a:fld id="{72385D58-8F20-4F62-857F-F2CE7700E861}" type="slidenum">
              <a:rPr lang="es-ES_tradnl" sz="1350" smtClean="0">
                <a:solidFill>
                  <a:prstClr val="white"/>
                </a:solidFill>
                <a:latin typeface="Calibri" panose="020F0502020204030204"/>
              </a:rPr>
              <a:pPr defTabSz="685800">
                <a:defRPr/>
              </a:pPr>
              <a:t>24</a:t>
            </a:fld>
            <a:endParaRPr lang="es-ES_tradnl" sz="1350" dirty="0">
              <a:solidFill>
                <a:prstClr val="white"/>
              </a:solidFill>
              <a:latin typeface="Calibri" panose="020F0502020204030204"/>
            </a:endParaRPr>
          </a:p>
        </p:txBody>
      </p:sp>
      <p:sp>
        <p:nvSpPr>
          <p:cNvPr id="5" name="TextBox 4">
            <a:extLst>
              <a:ext uri="{FF2B5EF4-FFF2-40B4-BE49-F238E27FC236}">
                <a16:creationId xmlns:a16="http://schemas.microsoft.com/office/drawing/2014/main" id="{EBC53E69-8095-4249-B03B-D6A3CAB26004}"/>
              </a:ext>
            </a:extLst>
          </p:cNvPr>
          <p:cNvSpPr txBox="1"/>
          <p:nvPr/>
        </p:nvSpPr>
        <p:spPr>
          <a:xfrm>
            <a:off x="1989344" y="1764632"/>
            <a:ext cx="9015540" cy="4750018"/>
          </a:xfrm>
          <a:prstGeom prst="rect">
            <a:avLst/>
          </a:prstGeom>
          <a:noFill/>
        </p:spPr>
        <p:txBody>
          <a:bodyPr wrap="square" rtlCol="0">
            <a:spAutoFit/>
          </a:bodyPr>
          <a:lstStyle/>
          <a:p>
            <a:pPr marL="342900" indent="-342900" defTabSz="685800">
              <a:spcBef>
                <a:spcPts val="450"/>
              </a:spcBef>
              <a:buSzPct val="150000"/>
              <a:buFont typeface="Wingdings" panose="05000000000000000000" pitchFamily="2" charset="2"/>
              <a:buChar char="v"/>
              <a:defRPr/>
            </a:pPr>
            <a:r>
              <a:rPr lang="es-ES_tradnl" sz="2200" dirty="0">
                <a:cs typeface="Calibri Light" panose="020F0302020204030204" pitchFamily="34" charset="0"/>
              </a:rPr>
              <a:t>El organismo principal encabeza la elaboración de un documento del programa marco (DPM) y lleva a cabo la coordinación con los organismos responsables de los subproyectos.</a:t>
            </a:r>
          </a:p>
          <a:p>
            <a:pPr marL="342900" indent="-342900" defTabSz="685800">
              <a:spcBef>
                <a:spcPts val="450"/>
              </a:spcBef>
              <a:buSzPct val="150000"/>
              <a:buFont typeface="Wingdings" panose="05000000000000000000" pitchFamily="2" charset="2"/>
              <a:buChar char="v"/>
              <a:defRPr/>
            </a:pPr>
            <a:endParaRPr lang="es-ES_tradnl" sz="2200" dirty="0">
              <a:cs typeface="Calibri Light" panose="020F0302020204030204" pitchFamily="34" charset="0"/>
            </a:endParaRPr>
          </a:p>
          <a:p>
            <a:pPr marL="342900" indent="-342900" defTabSz="685800">
              <a:spcBef>
                <a:spcPts val="450"/>
              </a:spcBef>
              <a:buSzPct val="150000"/>
              <a:buFont typeface="Wingdings" panose="05000000000000000000" pitchFamily="2" charset="2"/>
              <a:buChar char="v"/>
              <a:defRPr/>
            </a:pPr>
            <a:r>
              <a:rPr lang="es-ES_tradnl" sz="2200" dirty="0">
                <a:cs typeface="Calibri Light" panose="020F0302020204030204" pitchFamily="34" charset="0"/>
              </a:rPr>
              <a:t>El organismo principal elabora el componente de coordinación e intercambio de conocimientos de alcance mundial o regional, diseñado para brindar asistencia técnica, garantía de calidad y congruencia entre los subproyectos.</a:t>
            </a:r>
          </a:p>
          <a:p>
            <a:pPr marL="342900" indent="-342900" defTabSz="685800">
              <a:spcBef>
                <a:spcPts val="450"/>
              </a:spcBef>
              <a:buSzPct val="150000"/>
              <a:buFont typeface="Wingdings" panose="05000000000000000000" pitchFamily="2" charset="2"/>
              <a:buChar char="v"/>
              <a:defRPr/>
            </a:pPr>
            <a:endParaRPr lang="es-ES_tradnl" sz="2200" dirty="0">
              <a:cs typeface="Calibri Light" panose="020F0302020204030204" pitchFamily="34" charset="0"/>
            </a:endParaRPr>
          </a:p>
          <a:p>
            <a:pPr marL="342900" indent="-342900" defTabSz="685800">
              <a:spcBef>
                <a:spcPts val="450"/>
              </a:spcBef>
              <a:buSzPct val="150000"/>
              <a:buFont typeface="Wingdings" panose="05000000000000000000" pitchFamily="2" charset="2"/>
              <a:buChar char="v"/>
              <a:defRPr/>
            </a:pPr>
            <a:r>
              <a:rPr lang="es-ES_tradnl" sz="2200" dirty="0">
                <a:cs typeface="Calibri Light" panose="020F0302020204030204" pitchFamily="34" charset="0"/>
              </a:rPr>
              <a:t>El organismo principal y la Secretaría del FMAM actúan como facilitadores e imparten orientaciones a los organismos participantes para velar por la coherencia de las propuestas presentadas por los países.</a:t>
            </a:r>
          </a:p>
          <a:p>
            <a:pPr defTabSz="685800">
              <a:defRPr/>
            </a:pPr>
            <a:endParaRPr lang="es-ES_tradnl" sz="2200" dirty="0">
              <a:cs typeface="Arial" charset="0"/>
            </a:endParaRPr>
          </a:p>
        </p:txBody>
      </p:sp>
      <p:grpSp>
        <p:nvGrpSpPr>
          <p:cNvPr id="8" name="Group 7">
            <a:extLst>
              <a:ext uri="{FF2B5EF4-FFF2-40B4-BE49-F238E27FC236}">
                <a16:creationId xmlns:a16="http://schemas.microsoft.com/office/drawing/2014/main" id="{17B7838B-B126-4B55-8486-EC13CF412E84}"/>
              </a:ext>
            </a:extLst>
          </p:cNvPr>
          <p:cNvGrpSpPr/>
          <p:nvPr/>
        </p:nvGrpSpPr>
        <p:grpSpPr>
          <a:xfrm>
            <a:off x="10847115" y="5338179"/>
            <a:ext cx="1094952" cy="1198087"/>
            <a:chOff x="178744" y="4572000"/>
            <a:chExt cx="1094952" cy="1198087"/>
          </a:xfrm>
        </p:grpSpPr>
        <p:sp>
          <p:nvSpPr>
            <p:cNvPr id="9" name="Rectangle 8">
              <a:extLst>
                <a:ext uri="{FF2B5EF4-FFF2-40B4-BE49-F238E27FC236}">
                  <a16:creationId xmlns:a16="http://schemas.microsoft.com/office/drawing/2014/main" id="{CA64B165-F773-4FB8-B40F-840D435F73A5}"/>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10" name="Picture 9" descr="Short-GEF logo colored NOTAG transparent">
              <a:extLst>
                <a:ext uri="{FF2B5EF4-FFF2-40B4-BE49-F238E27FC236}">
                  <a16:creationId xmlns:a16="http://schemas.microsoft.com/office/drawing/2014/main" id="{4335A67F-584C-4683-B714-05ACCB4F276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3355891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6513" y="366641"/>
            <a:ext cx="10575263" cy="1077218"/>
          </a:xfrm>
          <a:prstGeom prst="rect">
            <a:avLst/>
          </a:prstGeom>
          <a:noFill/>
        </p:spPr>
        <p:txBody>
          <a:bodyPr wrap="square" rtlCol="0">
            <a:spAutoFit/>
          </a:bodyPr>
          <a:lstStyle/>
          <a:p>
            <a:pPr defTabSz="685800">
              <a:defRPr/>
            </a:pPr>
            <a:r>
              <a:rPr lang="es-ES_tradnl" sz="2800" b="1" dirty="0">
                <a:latin typeface="Calibri Light" panose="020F0302020204030204"/>
              </a:rPr>
              <a:t>La función de la Secretaría del FMAM:</a:t>
            </a:r>
            <a:r>
              <a:rPr lang="es-ES_tradnl" sz="3600" b="1" dirty="0">
                <a:latin typeface="Calibri Light" panose="020F0302020204030204"/>
              </a:rPr>
              <a:t> </a:t>
            </a:r>
            <a:r>
              <a:rPr lang="es-ES_tradnl" sz="2800" b="1" i="1" dirty="0">
                <a:latin typeface="Calibri Light" panose="020F0302020204030204"/>
              </a:rPr>
              <a:t>Garantizar la igualdad de condiciones en el marco de los programas de impacto</a:t>
            </a:r>
          </a:p>
        </p:txBody>
      </p:sp>
      <p:sp>
        <p:nvSpPr>
          <p:cNvPr id="7" name="Slide Number Placeholder 6"/>
          <p:cNvSpPr>
            <a:spLocks noGrp="1"/>
          </p:cNvSpPr>
          <p:nvPr>
            <p:ph type="sldNum" sz="quarter" idx="12"/>
          </p:nvPr>
        </p:nvSpPr>
        <p:spPr/>
        <p:txBody>
          <a:bodyPr/>
          <a:lstStyle/>
          <a:p>
            <a:pPr defTabSz="685800">
              <a:defRPr/>
            </a:pPr>
            <a:fld id="{72385D58-8F20-4F62-857F-F2CE7700E861}" type="slidenum">
              <a:rPr lang="es-ES_tradnl" sz="1350" smtClean="0">
                <a:solidFill>
                  <a:prstClr val="white"/>
                </a:solidFill>
                <a:latin typeface="Calibri" panose="020F0502020204030204"/>
              </a:rPr>
              <a:pPr defTabSz="685800">
                <a:defRPr/>
              </a:pPr>
              <a:t>25</a:t>
            </a:fld>
            <a:endParaRPr lang="es-ES_tradnl" sz="1350" dirty="0">
              <a:solidFill>
                <a:prstClr val="white"/>
              </a:solidFill>
              <a:latin typeface="Calibri" panose="020F0502020204030204"/>
            </a:endParaRPr>
          </a:p>
        </p:txBody>
      </p:sp>
      <p:sp>
        <p:nvSpPr>
          <p:cNvPr id="5" name="TextBox 4">
            <a:extLst>
              <a:ext uri="{FF2B5EF4-FFF2-40B4-BE49-F238E27FC236}">
                <a16:creationId xmlns:a16="http://schemas.microsoft.com/office/drawing/2014/main" id="{1AD8DEE4-F8DC-422B-A081-3545ABBE9938}"/>
              </a:ext>
            </a:extLst>
          </p:cNvPr>
          <p:cNvSpPr txBox="1"/>
          <p:nvPr/>
        </p:nvSpPr>
        <p:spPr>
          <a:xfrm>
            <a:off x="1513129" y="1511434"/>
            <a:ext cx="10266947" cy="4721805"/>
          </a:xfrm>
          <a:prstGeom prst="rect">
            <a:avLst/>
          </a:prstGeom>
          <a:noFill/>
        </p:spPr>
        <p:txBody>
          <a:bodyPr wrap="square" rtlCol="0">
            <a:spAutoFit/>
          </a:bodyPr>
          <a:lstStyle/>
          <a:p>
            <a:pPr marL="342900" indent="-342900" defTabSz="685800">
              <a:buFont typeface="Wingdings" panose="05000000000000000000" pitchFamily="2" charset="2"/>
              <a:buChar char="v"/>
              <a:defRPr/>
            </a:pPr>
            <a:r>
              <a:rPr lang="es-ES_tradnl" sz="2000" dirty="0">
                <a:solidFill>
                  <a:prstClr val="black"/>
                </a:solidFill>
                <a:cs typeface="Arial" charset="0"/>
              </a:rPr>
              <a:t>La Secretaría del FMAM verificará que todos los países tengan la oportunidad de considerar los programa de impacto y presentar una solicitud para participar en ellos.</a:t>
            </a:r>
          </a:p>
          <a:p>
            <a:pPr marL="342900" indent="-342900" defTabSz="685800">
              <a:buFont typeface="Wingdings" panose="05000000000000000000" pitchFamily="2" charset="2"/>
              <a:buChar char="v"/>
              <a:defRPr/>
            </a:pPr>
            <a:endParaRPr lang="es-ES_tradnl" sz="2000" dirty="0">
              <a:solidFill>
                <a:prstClr val="black"/>
              </a:solidFill>
              <a:cs typeface="Arial" charset="0"/>
            </a:endParaRPr>
          </a:p>
          <a:p>
            <a:pPr marL="342900" indent="-342900" defTabSz="685800">
              <a:spcBef>
                <a:spcPts val="450"/>
              </a:spcBef>
              <a:buFont typeface="Wingdings" panose="05000000000000000000" pitchFamily="2" charset="2"/>
              <a:buChar char="v"/>
              <a:defRPr/>
            </a:pPr>
            <a:r>
              <a:rPr lang="es-ES_tradnl" sz="2000" dirty="0">
                <a:solidFill>
                  <a:prstClr val="black"/>
                </a:solidFill>
                <a:cs typeface="Arial" charset="0"/>
              </a:rPr>
              <a:t>La Secretaría del FMAM preparará y emitirá anuncios o solicitudes de propuestas que contengan los objetivos del programa y los criterios de selección, en consonancia con las orientaciones para la programación del FMAM-7.</a:t>
            </a:r>
          </a:p>
          <a:p>
            <a:pPr marL="342900" indent="-342900" defTabSz="685800">
              <a:spcBef>
                <a:spcPts val="450"/>
              </a:spcBef>
              <a:buFont typeface="Wingdings" panose="05000000000000000000" pitchFamily="2" charset="2"/>
              <a:buChar char="v"/>
              <a:defRPr/>
            </a:pPr>
            <a:endParaRPr lang="es-ES_tradnl" sz="2000" dirty="0">
              <a:solidFill>
                <a:prstClr val="black"/>
              </a:solidFill>
              <a:cs typeface="Arial" charset="0"/>
            </a:endParaRPr>
          </a:p>
          <a:p>
            <a:pPr marL="342900" indent="-342900" defTabSz="685800">
              <a:spcBef>
                <a:spcPts val="450"/>
              </a:spcBef>
              <a:buFont typeface="Wingdings" panose="05000000000000000000" pitchFamily="2" charset="2"/>
              <a:buChar char="v"/>
              <a:defRPr/>
            </a:pPr>
            <a:r>
              <a:rPr lang="es-ES_tradnl" sz="2000" dirty="0">
                <a:solidFill>
                  <a:prstClr val="black"/>
                </a:solidFill>
                <a:cs typeface="Arial" charset="0"/>
              </a:rPr>
              <a:t>La Secretaría del FMAM trabajará en estrecha colaboración con los organismos en la elaboración de directrices para el diseño de programas y proyectos y preguntas frecuentes al respecto que servirán de guía a los países.</a:t>
            </a:r>
          </a:p>
          <a:p>
            <a:pPr marL="342900" indent="-342900" defTabSz="685800">
              <a:spcBef>
                <a:spcPts val="450"/>
              </a:spcBef>
              <a:buFont typeface="Wingdings" panose="05000000000000000000" pitchFamily="2" charset="2"/>
              <a:buChar char="v"/>
              <a:defRPr/>
            </a:pPr>
            <a:endParaRPr lang="es-ES_tradnl" sz="2000" dirty="0">
              <a:solidFill>
                <a:prstClr val="black"/>
              </a:solidFill>
              <a:cs typeface="Arial" charset="0"/>
            </a:endParaRPr>
          </a:p>
          <a:p>
            <a:pPr marL="342900" indent="-342900" defTabSz="685800">
              <a:spcBef>
                <a:spcPts val="450"/>
              </a:spcBef>
              <a:buFont typeface="Wingdings" panose="05000000000000000000" pitchFamily="2" charset="2"/>
              <a:buChar char="v"/>
              <a:defRPr/>
            </a:pPr>
            <a:r>
              <a:rPr lang="es-ES_tradnl" sz="2000" dirty="0">
                <a:solidFill>
                  <a:prstClr val="black"/>
                </a:solidFill>
                <a:cs typeface="Arial" charset="0"/>
              </a:rPr>
              <a:t>En el caso de que las solicitudes de los países superen los recursos de contrapartida disponibles, la Secretaría del FMAM y el organismo principal organizarán un proceso de selección de países.</a:t>
            </a:r>
          </a:p>
        </p:txBody>
      </p:sp>
      <p:grpSp>
        <p:nvGrpSpPr>
          <p:cNvPr id="8" name="Group 7">
            <a:extLst>
              <a:ext uri="{FF2B5EF4-FFF2-40B4-BE49-F238E27FC236}">
                <a16:creationId xmlns:a16="http://schemas.microsoft.com/office/drawing/2014/main" id="{293D8C92-1D6C-401D-AEC3-72425CE84355}"/>
              </a:ext>
            </a:extLst>
          </p:cNvPr>
          <p:cNvGrpSpPr/>
          <p:nvPr/>
        </p:nvGrpSpPr>
        <p:grpSpPr>
          <a:xfrm>
            <a:off x="244560" y="5340825"/>
            <a:ext cx="1094952" cy="1198087"/>
            <a:chOff x="178744" y="4572000"/>
            <a:chExt cx="1094952" cy="1198087"/>
          </a:xfrm>
        </p:grpSpPr>
        <p:sp>
          <p:nvSpPr>
            <p:cNvPr id="9" name="Rectangle 8">
              <a:extLst>
                <a:ext uri="{FF2B5EF4-FFF2-40B4-BE49-F238E27FC236}">
                  <a16:creationId xmlns:a16="http://schemas.microsoft.com/office/drawing/2014/main" id="{B372FA56-ACED-4461-8FF2-AEED1385DE8C}"/>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10" name="Picture 9" descr="Short-GEF logo colored NOTAG transparent">
              <a:extLst>
                <a:ext uri="{FF2B5EF4-FFF2-40B4-BE49-F238E27FC236}">
                  <a16:creationId xmlns:a16="http://schemas.microsoft.com/office/drawing/2014/main" id="{6D3E71AB-0922-4FF5-B200-65C33022D92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05087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B3EAED-4A86-4DF3-A29C-A0EBC2CE3E1E}"/>
              </a:ext>
            </a:extLst>
          </p:cNvPr>
          <p:cNvSpPr>
            <a:spLocks noGrp="1"/>
          </p:cNvSpPr>
          <p:nvPr>
            <p:ph type="sldNum" sz="quarter" idx="12"/>
          </p:nvPr>
        </p:nvSpPr>
        <p:spPr/>
        <p:txBody>
          <a:bodyPr/>
          <a:lstStyle/>
          <a:p>
            <a:fld id="{72385D58-8F20-4F62-857F-F2CE7700E861}" type="slidenum">
              <a:rPr lang="en-US" smtClean="0">
                <a:solidFill>
                  <a:prstClr val="white"/>
                </a:solidFill>
              </a:rPr>
              <a:pPr/>
              <a:t>26</a:t>
            </a:fld>
            <a:endParaRPr lang="en-US" dirty="0">
              <a:solidFill>
                <a:prstClr val="white"/>
              </a:solidFill>
            </a:endParaRPr>
          </a:p>
        </p:txBody>
      </p:sp>
      <p:pic>
        <p:nvPicPr>
          <p:cNvPr id="6" name="Picture 5">
            <a:extLst>
              <a:ext uri="{FF2B5EF4-FFF2-40B4-BE49-F238E27FC236}">
                <a16:creationId xmlns:a16="http://schemas.microsoft.com/office/drawing/2014/main" id="{DC516DF4-72D7-4109-9217-400698A60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7" name="TextBox 6">
            <a:extLst>
              <a:ext uri="{FF2B5EF4-FFF2-40B4-BE49-F238E27FC236}">
                <a16:creationId xmlns:a16="http://schemas.microsoft.com/office/drawing/2014/main" id="{80D80DCF-D3EE-4806-8826-C8A407C10F37}"/>
              </a:ext>
            </a:extLst>
          </p:cNvPr>
          <p:cNvSpPr txBox="1"/>
          <p:nvPr/>
        </p:nvSpPr>
        <p:spPr>
          <a:xfrm>
            <a:off x="4941570" y="2217421"/>
            <a:ext cx="2045970" cy="461665"/>
          </a:xfrm>
          <a:prstGeom prst="rect">
            <a:avLst/>
          </a:prstGeom>
          <a:solidFill>
            <a:schemeClr val="tx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s-ES_tradnl" sz="2400" b="1" dirty="0">
                <a:solidFill>
                  <a:schemeClr val="bg1"/>
                </a:solidFill>
              </a:rPr>
              <a:t>FMAM-7</a:t>
            </a:r>
          </a:p>
        </p:txBody>
      </p:sp>
      <p:grpSp>
        <p:nvGrpSpPr>
          <p:cNvPr id="5" name="Group 4">
            <a:extLst>
              <a:ext uri="{FF2B5EF4-FFF2-40B4-BE49-F238E27FC236}">
                <a16:creationId xmlns:a16="http://schemas.microsoft.com/office/drawing/2014/main" id="{5C0E643F-3EE8-4DE0-93F7-6B4B3262FA2C}"/>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7ED4EF5A-9AAA-41C2-AB5E-C8184647A6D4}"/>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hort-GEF logo colored NOTAG transparent">
              <a:extLst>
                <a:ext uri="{FF2B5EF4-FFF2-40B4-BE49-F238E27FC236}">
                  <a16:creationId xmlns:a16="http://schemas.microsoft.com/office/drawing/2014/main" id="{4A4B29FA-5A6E-4259-AD92-E6410B6DB8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1929668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585"/>
            <a:ext cx="10515600" cy="555015"/>
          </a:xfrm>
        </p:spPr>
        <p:txBody>
          <a:bodyPr>
            <a:normAutofit fontScale="90000"/>
          </a:bodyPr>
          <a:lstStyle/>
          <a:p>
            <a:pPr algn="ctr"/>
            <a:r>
              <a:rPr lang="en-US" dirty="0"/>
              <a:t>GEF-7 Targets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9797258"/>
              </p:ext>
            </p:extLst>
          </p:nvPr>
        </p:nvGraphicFramePr>
        <p:xfrm>
          <a:off x="199293" y="668213"/>
          <a:ext cx="11793415" cy="6148737"/>
        </p:xfrm>
        <a:graphic>
          <a:graphicData uri="http://schemas.openxmlformats.org/drawingml/2006/table">
            <a:tbl>
              <a:tblPr firstRow="1" bandRow="1">
                <a:tableStyleId>{5C22544A-7EE6-4342-B048-85BDC9FD1C3A}</a:tableStyleId>
              </a:tblPr>
              <a:tblGrid>
                <a:gridCol w="10492153">
                  <a:extLst>
                    <a:ext uri="{9D8B030D-6E8A-4147-A177-3AD203B41FA5}">
                      <a16:colId xmlns:a16="http://schemas.microsoft.com/office/drawing/2014/main" val="20000"/>
                    </a:ext>
                  </a:extLst>
                </a:gridCol>
                <a:gridCol w="1301262">
                  <a:extLst>
                    <a:ext uri="{9D8B030D-6E8A-4147-A177-3AD203B41FA5}">
                      <a16:colId xmlns:a16="http://schemas.microsoft.com/office/drawing/2014/main" val="20001"/>
                    </a:ext>
                  </a:extLst>
                </a:gridCol>
              </a:tblGrid>
              <a:tr h="411727">
                <a:tc>
                  <a:txBody>
                    <a:bodyPr/>
                    <a:lstStyle/>
                    <a:p>
                      <a:pPr algn="ctr"/>
                      <a:r>
                        <a:rPr lang="es-ES_tradnl" sz="2000" noProof="0" dirty="0"/>
                        <a:t>INDICADOR BÁSICO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2000" noProof="0" dirty="0"/>
                        <a:t>META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2971">
                <a:tc>
                  <a:txBody>
                    <a:bodyPr/>
                    <a:lstStyle/>
                    <a:p>
                      <a:r>
                        <a:rPr lang="es-AR" sz="1400" noProof="0" dirty="0"/>
                        <a:t>Zonas protegidas terrestres creadas bajo gestión mejorada o sujetas a ella para la conservación y el uso sostenible </a:t>
                      </a:r>
                      <a:r>
                        <a:rPr lang="es-ES_tradnl" sz="1400" noProof="0" dirty="0"/>
                        <a:t> </a:t>
                      </a:r>
                    </a:p>
                    <a:p>
                      <a:r>
                        <a:rPr lang="es-ES_tradnl" sz="1400" noProof="0" dirty="0"/>
                        <a:t>(</a:t>
                      </a:r>
                      <a:r>
                        <a:rPr lang="es-AR" sz="1400" noProof="0" dirty="0"/>
                        <a:t>millones</a:t>
                      </a:r>
                      <a:r>
                        <a:rPr lang="es-AR" sz="1400" baseline="0" noProof="0" dirty="0"/>
                        <a:t> de </a:t>
                      </a:r>
                      <a:r>
                        <a:rPr lang="es-AR" sz="1400" noProof="0" dirty="0"/>
                        <a:t>hectáreas</a:t>
                      </a:r>
                      <a:r>
                        <a:rPr lang="es-ES_tradnl" sz="1400" noProof="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400" noProof="0" dirty="0"/>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1727">
                <a:tc>
                  <a:txBody>
                    <a:bodyPr/>
                    <a:lstStyle/>
                    <a:p>
                      <a:r>
                        <a:rPr lang="es-AR" sz="1400" noProof="0" dirty="0"/>
                        <a:t>Zonas protegidas marinas creadas bajo gestión mejorada o sujetas a ella para la conservación y el uso sostenible</a:t>
                      </a:r>
                      <a:r>
                        <a:rPr lang="es-ES_tradnl" sz="1400" noProof="0" dirty="0"/>
                        <a:t> </a:t>
                      </a:r>
                    </a:p>
                    <a:p>
                      <a:r>
                        <a:rPr lang="es-ES_tradnl" sz="1400" noProof="0" dirty="0"/>
                        <a:t>(</a:t>
                      </a:r>
                      <a:r>
                        <a:rPr lang="es-AR" sz="1400" noProof="0" dirty="0"/>
                        <a:t>millones</a:t>
                      </a:r>
                      <a:r>
                        <a:rPr lang="es-AR" sz="1400" baseline="0" noProof="0" dirty="0"/>
                        <a:t> de </a:t>
                      </a:r>
                      <a:r>
                        <a:rPr lang="es-AR" sz="1400" noProof="0" dirty="0"/>
                        <a:t>hectáreas</a:t>
                      </a:r>
                      <a:r>
                        <a:rPr lang="es-ES_tradnl" sz="1400" noProof="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400" noProof="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11727">
                <a:tc>
                  <a:txBody>
                    <a:bodyPr/>
                    <a:lstStyle/>
                    <a:p>
                      <a:r>
                        <a:rPr lang="es-ES_tradnl" sz="1400" noProof="0" dirty="0"/>
                        <a:t>Superficie de tierra restaurada (</a:t>
                      </a:r>
                      <a:r>
                        <a:rPr lang="es-AR" sz="1400" noProof="0" dirty="0"/>
                        <a:t>millones</a:t>
                      </a:r>
                      <a:r>
                        <a:rPr lang="es-AR" sz="1400" baseline="0" noProof="0" dirty="0"/>
                        <a:t> de </a:t>
                      </a:r>
                      <a:r>
                        <a:rPr lang="es-AR" sz="1400" noProof="0" dirty="0"/>
                        <a:t>hectáreas</a:t>
                      </a:r>
                      <a:r>
                        <a:rPr lang="es-ES_tradnl" sz="1400" noProof="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400" noProof="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11727">
                <a:tc>
                  <a:txBody>
                    <a:bodyPr/>
                    <a:lstStyle/>
                    <a:p>
                      <a:r>
                        <a:rPr lang="es-AR" sz="1400" noProof="0" dirty="0"/>
                        <a:t>Superficie de paisajes terrestres en la que se aplican prácticas mejoradas (millones</a:t>
                      </a:r>
                      <a:r>
                        <a:rPr lang="es-AR" sz="1400" baseline="0" noProof="0" dirty="0"/>
                        <a:t> de </a:t>
                      </a:r>
                      <a:r>
                        <a:rPr lang="es-AR" sz="1400" noProof="0" dirty="0"/>
                        <a:t>hectáreas; no incluye zonas protegidas)</a:t>
                      </a:r>
                      <a:r>
                        <a:rPr lang="es-ES_tradnl" sz="1400" noProof="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400" noProof="0" dirty="0"/>
                        <a:t>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11727">
                <a:tc>
                  <a:txBody>
                    <a:bodyPr/>
                    <a:lstStyle/>
                    <a:p>
                      <a:r>
                        <a:rPr lang="es-AR" sz="1400" noProof="0" dirty="0"/>
                        <a:t>Superficie de hábitat marino en la que se aplican prácticas mejoradas para beneficiar a la biodiversidad</a:t>
                      </a:r>
                      <a:r>
                        <a:rPr lang="es-ES_tradnl" sz="1400" noProof="0" dirty="0"/>
                        <a:t> </a:t>
                      </a:r>
                    </a:p>
                    <a:p>
                      <a:r>
                        <a:rPr lang="es-ES_tradnl" sz="1400" noProof="0" dirty="0"/>
                        <a:t>(</a:t>
                      </a:r>
                      <a:r>
                        <a:rPr lang="es-AR" sz="1400" noProof="0" dirty="0"/>
                        <a:t>millones</a:t>
                      </a:r>
                      <a:r>
                        <a:rPr lang="es-AR" sz="1400" baseline="0" noProof="0" dirty="0"/>
                        <a:t> de </a:t>
                      </a:r>
                      <a:r>
                        <a:rPr lang="es-AR" sz="1400" noProof="0" dirty="0"/>
                        <a:t>hectáreas; no incluye zonas protegidas</a:t>
                      </a:r>
                      <a:r>
                        <a:rPr lang="es-ES_tradnl" sz="1400" noProof="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400" noProof="0" dirty="0"/>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11727">
                <a:tc>
                  <a:txBody>
                    <a:bodyPr/>
                    <a:lstStyle/>
                    <a:p>
                      <a:r>
                        <a:rPr lang="es-ES_tradnl" sz="1400" noProof="0" dirty="0"/>
                        <a:t>Mitigación de emisiones de gases de efecto invernadero (millones de toneladas métricas de equivalente de dióxido de carbono)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400" noProof="0" dirty="0"/>
                        <a:t>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11727">
                <a:tc>
                  <a:txBody>
                    <a:bodyPr/>
                    <a:lstStyle/>
                    <a:p>
                      <a:r>
                        <a:rPr lang="es-AR" sz="1400" noProof="0" dirty="0"/>
                        <a:t>Número de ecosistemas acuáticos compartidos (marinos y de agua dulce) sujetos a gestión cooperativa nueva o mejorada</a:t>
                      </a:r>
                      <a:endParaRPr lang="es-ES_tradnl" sz="14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400" noProof="0" dirty="0"/>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642971">
                <a:tc>
                  <a:txBody>
                    <a:bodyPr/>
                    <a:lstStyle/>
                    <a:p>
                      <a:r>
                        <a:rPr lang="es-AR" sz="1400" dirty="0"/>
                        <a:t>Reducción de los recursos pesqueros mundiales sobreexplotados a niveles más sostenibles (miles de toneladas métricas)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3500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642971">
                <a:tc>
                  <a:txBody>
                    <a:bodyPr/>
                    <a:lstStyle/>
                    <a:p>
                      <a:r>
                        <a:rPr lang="es-AR" sz="1400" dirty="0"/>
                        <a:t>Reducción, descarte/destrucción, disminución gradual, eliminación y evitación de productos químicos que generan preocupación mundial y de sus desechos en el medio ambiente y en procesos, materiales y productos (miles de toneladas métricas de productos químicos tóxicos que se redujeron)</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11727">
                <a:tc>
                  <a:txBody>
                    <a:bodyPr/>
                    <a:lstStyle/>
                    <a:p>
                      <a:r>
                        <a:rPr lang="es-AR" sz="1400" dirty="0"/>
                        <a:t>Reducción, prevención de emisiones de COP en la atmósfera provenientes de fuentes localizadas y dispersas (gramos de equivalente de toxicidad [gTEQ])</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411727">
                <a:tc>
                  <a:txBody>
                    <a:bodyPr/>
                    <a:lstStyle/>
                    <a:p>
                      <a:r>
                        <a:rPr lang="es-AR" sz="1400" dirty="0"/>
                        <a:t>Número de beneficiarios directos, desglosado por género, como cobeneficio de la inversión del FMAM</a:t>
                      </a:r>
                      <a:r>
                        <a:rPr lang="en-US" sz="1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Bajo seguimiento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Title 2">
            <a:extLst>
              <a:ext uri="{FF2B5EF4-FFF2-40B4-BE49-F238E27FC236}">
                <a16:creationId xmlns:a16="http://schemas.microsoft.com/office/drawing/2014/main" id="{B2EA7BB6-6364-4C7B-A20B-2A1EAE569C1E}"/>
              </a:ext>
            </a:extLst>
          </p:cNvPr>
          <p:cNvSpPr txBox="1">
            <a:spLocks/>
          </p:cNvSpPr>
          <p:nvPr/>
        </p:nvSpPr>
        <p:spPr>
          <a:xfrm>
            <a:off x="127623" y="-388130"/>
            <a:ext cx="12192000" cy="1454727"/>
          </a:xfrm>
          <a:prstGeom prst="rect">
            <a:avLst/>
          </a:prstGeom>
        </p:spPr>
        <p:txBody>
          <a:bodyPr vert="horz" lIns="274320" tIns="91440" rIns="274320" bIns="9144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_tradnl" sz="3400" b="1" dirty="0">
                <a:solidFill>
                  <a:schemeClr val="bg1"/>
                </a:solidFill>
              </a:rPr>
              <a:t>Marco de resultados de la programación para el FMAM-7</a:t>
            </a:r>
          </a:p>
        </p:txBody>
      </p:sp>
    </p:spTree>
    <p:extLst>
      <p:ext uri="{BB962C8B-B14F-4D97-AF65-F5344CB8AC3E}">
        <p14:creationId xmlns:p14="http://schemas.microsoft.com/office/powerpoint/2010/main" val="1399448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B533-42CE-4085-8498-F30F9E64A4CA}"/>
              </a:ext>
            </a:extLst>
          </p:cNvPr>
          <p:cNvSpPr>
            <a:spLocks noGrp="1"/>
          </p:cNvSpPr>
          <p:nvPr>
            <p:ph type="title"/>
          </p:nvPr>
        </p:nvSpPr>
        <p:spPr>
          <a:xfrm>
            <a:off x="5472679" y="-276726"/>
            <a:ext cx="6172200" cy="1840998"/>
          </a:xfrm>
        </p:spPr>
        <p:txBody>
          <a:bodyPr vert="horz" lIns="91440" tIns="45720" rIns="91440" bIns="45720" rtlCol="0" anchor="ctr">
            <a:normAutofit/>
          </a:bodyPr>
          <a:lstStyle/>
          <a:p>
            <a:r>
              <a:rPr lang="es-ES_tradnl" sz="3800" b="1" dirty="0">
                <a:effectLst>
                  <a:outerShdw blurRad="38100" dist="38100" dir="2700000" algn="tl">
                    <a:srgbClr val="000000">
                      <a:alpha val="43137"/>
                    </a:srgbClr>
                  </a:outerShdw>
                </a:effectLst>
              </a:rPr>
              <a:t>Área focal </a:t>
            </a:r>
            <a:br>
              <a:rPr lang="es-ES_tradnl" sz="3800" b="1" dirty="0">
                <a:effectLst>
                  <a:outerShdw blurRad="38100" dist="38100" dir="2700000" algn="tl">
                    <a:srgbClr val="000000">
                      <a:alpha val="43137"/>
                    </a:srgbClr>
                  </a:outerShdw>
                </a:effectLst>
              </a:rPr>
            </a:br>
            <a:r>
              <a:rPr lang="es-ES_tradnl" sz="3800" b="1" dirty="0">
                <a:effectLst>
                  <a:outerShdw blurRad="38100" dist="38100" dir="2700000" algn="tl">
                    <a:srgbClr val="000000">
                      <a:alpha val="43137"/>
                    </a:srgbClr>
                  </a:outerShdw>
                </a:effectLst>
              </a:rPr>
              <a:t>de diversidad biológica</a:t>
            </a:r>
            <a:endParaRPr lang="es-ES_tradnl" sz="3800" dirty="0">
              <a:effectLst>
                <a:outerShdw blurRad="38100" dist="38100" dir="2700000" algn="tl">
                  <a:srgbClr val="000000">
                    <a:alpha val="43137"/>
                  </a:srgbClr>
                </a:outerShdw>
              </a:effectLst>
            </a:endParaRPr>
          </a:p>
        </p:txBody>
      </p:sp>
      <p:sp>
        <p:nvSpPr>
          <p:cNvPr id="12" name="Content Placeholder 2">
            <a:extLst>
              <a:ext uri="{FF2B5EF4-FFF2-40B4-BE49-F238E27FC236}">
                <a16:creationId xmlns:a16="http://schemas.microsoft.com/office/drawing/2014/main" id="{AF6D7768-BAFC-4AAC-A8D1-FBBAC41C0D41}"/>
              </a:ext>
            </a:extLst>
          </p:cNvPr>
          <p:cNvSpPr txBox="1">
            <a:spLocks/>
          </p:cNvSpPr>
          <p:nvPr/>
        </p:nvSpPr>
        <p:spPr>
          <a:xfrm>
            <a:off x="5470833" y="1192324"/>
            <a:ext cx="6446603" cy="49417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s-ES_tradnl" sz="1800" b="1" dirty="0"/>
              <a:t>I. </a:t>
            </a:r>
            <a:r>
              <a:rPr lang="es-AR" sz="1800" b="1" dirty="0"/>
              <a:t>Integrar la diversidad biológica </a:t>
            </a:r>
            <a:r>
              <a:rPr lang="es-AR" sz="1800" dirty="0"/>
              <a:t>en todos los sectores, así como en los paisajes productivos terrestres y marinos</a:t>
            </a:r>
            <a:r>
              <a:rPr lang="es-ES_tradnl" sz="1800" dirty="0"/>
              <a:t> (integración de la biodiversidad en sectores prioritarios; Programa Mundial para la Vida Silvestre [tráfico ilegal de vida silvestre, y vida silvestre y turismo]; evaluación y registro contable del capital natural; uso sostenible de los recursos genéticos vegetales y animales, y conservación inclusiva).</a:t>
            </a:r>
          </a:p>
          <a:p>
            <a:pPr marL="0" indent="0">
              <a:buNone/>
            </a:pPr>
            <a:endParaRPr lang="es-ES_tradnl" sz="1800" b="1" dirty="0"/>
          </a:p>
          <a:p>
            <a:pPr marL="0"/>
            <a:r>
              <a:rPr lang="es-ES_tradnl" sz="1800" b="1" dirty="0"/>
              <a:t>II. Abordar las causas directas</a:t>
            </a:r>
            <a:r>
              <a:rPr lang="es-ES_tradnl" sz="1800" dirty="0"/>
              <a:t> para proteger los hábitats y las especies (prevención, control y gestión de especies exóticas invasivas; mejora de la sostenibilidad financiera, la gestión eficaz y la cobertura de los ecosistemas de las zonas protegidas mundiales).</a:t>
            </a:r>
            <a:endParaRPr lang="es-ES_tradnl" sz="1800" b="1" dirty="0"/>
          </a:p>
          <a:p>
            <a:pPr marL="0" indent="0">
              <a:buNone/>
            </a:pPr>
            <a:endParaRPr lang="es-ES_tradnl" sz="1800" b="1" dirty="0"/>
          </a:p>
          <a:p>
            <a:pPr marL="0"/>
            <a:r>
              <a:rPr lang="es-ES_tradnl" sz="1800" b="1" dirty="0"/>
              <a:t>III. </a:t>
            </a:r>
            <a:r>
              <a:rPr lang="es-AR" sz="1800" dirty="0"/>
              <a:t>Seguir desarrollando el </a:t>
            </a:r>
            <a:r>
              <a:rPr lang="es-AR" sz="1800" b="1" dirty="0"/>
              <a:t>marco institucional y de políticas </a:t>
            </a:r>
            <a:r>
              <a:rPr lang="es-AR" sz="1800" dirty="0"/>
              <a:t>relativo a la diversidad biológica </a:t>
            </a:r>
            <a:r>
              <a:rPr lang="es-ES_tradnl" sz="1800" dirty="0"/>
              <a:t>(seguridad de la biotecnología, acceso a recursos genéticos y distribución de sus beneficios, y actividades habilitantes).</a:t>
            </a:r>
          </a:p>
          <a:p>
            <a:pPr marL="0" indent="0">
              <a:buNone/>
            </a:pPr>
            <a:endParaRPr lang="es-ES_tradnl" sz="1800" dirty="0"/>
          </a:p>
          <a:p>
            <a:pPr marL="0"/>
            <a:endParaRPr lang="es-ES_tradnl" sz="1800" dirty="0"/>
          </a:p>
          <a:p>
            <a:endParaRPr lang="es-ES_tradnl" sz="1800" dirty="0"/>
          </a:p>
        </p:txBody>
      </p:sp>
      <p:pic>
        <p:nvPicPr>
          <p:cNvPr id="8" name="Picture 2">
            <a:extLst>
              <a:ext uri="{FF2B5EF4-FFF2-40B4-BE49-F238E27FC236}">
                <a16:creationId xmlns:a16="http://schemas.microsoft.com/office/drawing/2014/main" id="{B6525068-70CE-4764-930F-0D931B6962B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48999" y="-1"/>
            <a:ext cx="5818909" cy="6073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a:extLst>
              <a:ext uri="{FF2B5EF4-FFF2-40B4-BE49-F238E27FC236}">
                <a16:creationId xmlns:a16="http://schemas.microsoft.com/office/drawing/2014/main" id="{A61AF74F-02B2-455F-8333-A20990C806F5}"/>
              </a:ext>
            </a:extLst>
          </p:cNvPr>
          <p:cNvGrpSpPr/>
          <p:nvPr/>
        </p:nvGrpSpPr>
        <p:grpSpPr>
          <a:xfrm>
            <a:off x="312306" y="5338179"/>
            <a:ext cx="1094952" cy="1198087"/>
            <a:chOff x="178744" y="4572000"/>
            <a:chExt cx="1094952" cy="1198087"/>
          </a:xfrm>
          <a:solidFill>
            <a:schemeClr val="tx1"/>
          </a:solidFill>
        </p:grpSpPr>
        <p:sp>
          <p:nvSpPr>
            <p:cNvPr id="7" name="Rectangle 6">
              <a:extLst>
                <a:ext uri="{FF2B5EF4-FFF2-40B4-BE49-F238E27FC236}">
                  <a16:creationId xmlns:a16="http://schemas.microsoft.com/office/drawing/2014/main" id="{518B61ED-DFBF-4D66-B6F5-4DA45292590C}"/>
                </a:ext>
              </a:extLst>
            </p:cNvPr>
            <p:cNvSpPr/>
            <p:nvPr/>
          </p:nvSpPr>
          <p:spPr>
            <a:xfrm>
              <a:off x="178744" y="4572000"/>
              <a:ext cx="1094952" cy="1198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hort-GEF logo colored NOTAG transparent">
              <a:extLst>
                <a:ext uri="{FF2B5EF4-FFF2-40B4-BE49-F238E27FC236}">
                  <a16:creationId xmlns:a16="http://schemas.microsoft.com/office/drawing/2014/main" id="{9CA4E68B-F1B6-4B86-92FF-5471FE75CD5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grpFill/>
            <a:ln>
              <a:noFill/>
            </a:ln>
          </p:spPr>
        </p:pic>
      </p:grpSp>
    </p:spTree>
    <p:extLst>
      <p:ext uri="{BB962C8B-B14F-4D97-AF65-F5344CB8AC3E}">
        <p14:creationId xmlns:p14="http://schemas.microsoft.com/office/powerpoint/2010/main" val="244827652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32706837-6095-465D-87DA-FDA8810E0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00" b="3"/>
          <a:stretch/>
        </p:blipFill>
        <p:spPr bwMode="auto">
          <a:xfrm>
            <a:off x="5926240" y="10"/>
            <a:ext cx="626575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686CF7E8-22AF-4E2A-93C3-C07E2D89F4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195"/>
          <a:stretch/>
        </p:blipFill>
        <p:spPr bwMode="auto">
          <a:xfrm>
            <a:off x="6988408" y="2286000"/>
            <a:ext cx="5203590"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Geothermal power station in Sumatra, Indonesia. © Peter Sobolev  ">
            <a:extLst>
              <a:ext uri="{FF2B5EF4-FFF2-40B4-BE49-F238E27FC236}">
                <a16:creationId xmlns:a16="http://schemas.microsoft.com/office/drawing/2014/main" id="{7B0146E3-CE47-478B-87A9-F64E976B76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343" r="-3" b="6215"/>
          <a:stretch/>
        </p:blipFill>
        <p:spPr bwMode="auto">
          <a:xfrm>
            <a:off x="8047618" y="4572000"/>
            <a:ext cx="4144382"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a:extLst>
            <a:ext uri="{909E8E84-426E-40DD-AFC4-6F175D3DCCD1}">
              <a14:hiddenFill xmlns:a14="http://schemas.microsoft.com/office/drawing/2010/main">
                <a:solidFill>
                  <a:srgbClr val="FFFFFF"/>
                </a:solidFill>
              </a14:hiddenFill>
            </a:ext>
          </a:extLst>
        </p:spPr>
      </p:pic>
      <p:sp>
        <p:nvSpPr>
          <p:cNvPr id="32"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14CCDC5-07AD-490D-A7A6-D68DED06D52F}"/>
              </a:ext>
            </a:extLst>
          </p:cNvPr>
          <p:cNvSpPr>
            <a:spLocks noGrp="1"/>
          </p:cNvSpPr>
          <p:nvPr>
            <p:ph type="title"/>
          </p:nvPr>
        </p:nvSpPr>
        <p:spPr>
          <a:xfrm>
            <a:off x="838200" y="365125"/>
            <a:ext cx="5191125" cy="1325563"/>
          </a:xfrm>
        </p:spPr>
        <p:txBody>
          <a:bodyPr>
            <a:normAutofit fontScale="90000"/>
          </a:bodyPr>
          <a:lstStyle/>
          <a:p>
            <a:r>
              <a:rPr lang="es-ES_tradnl" b="1" dirty="0"/>
              <a:t>Área focal de mitigación del cambio climático</a:t>
            </a:r>
            <a:endParaRPr lang="es-ES_tradnl" dirty="0"/>
          </a:p>
        </p:txBody>
      </p:sp>
      <p:sp>
        <p:nvSpPr>
          <p:cNvPr id="11" name="Content Placeholder 2">
            <a:extLst>
              <a:ext uri="{FF2B5EF4-FFF2-40B4-BE49-F238E27FC236}">
                <a16:creationId xmlns:a16="http://schemas.microsoft.com/office/drawing/2014/main" id="{E22240ED-DF8F-4D06-BBB0-020CD38A924E}"/>
              </a:ext>
            </a:extLst>
          </p:cNvPr>
          <p:cNvSpPr txBox="1">
            <a:spLocks/>
          </p:cNvSpPr>
          <p:nvPr/>
        </p:nvSpPr>
        <p:spPr>
          <a:xfrm>
            <a:off x="235642" y="2055802"/>
            <a:ext cx="6453916" cy="44973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63" indent="0" defTabSz="685800">
              <a:buFont typeface="Arial" panose="020B0604020202020204" pitchFamily="34" charset="0"/>
              <a:buNone/>
            </a:pPr>
            <a:r>
              <a:rPr lang="es-ES_tradnl" sz="2000" dirty="0"/>
              <a:t>I. Promover la innovación, la transferencia de tecnología para lograr avances decisivos en materia de energía sostenible (energías renovables descentralizadas con almacenamiento; movilidad eléctrica; aceleración de la eficiencia energética, e innovaciones de tecnología limpia).</a:t>
            </a:r>
          </a:p>
          <a:p>
            <a:pPr marL="42863" indent="0" defTabSz="685800">
              <a:buFont typeface="Arial" panose="020B0604020202020204" pitchFamily="34" charset="0"/>
              <a:buNone/>
            </a:pPr>
            <a:endParaRPr lang="es-ES_tradnl" sz="2000" dirty="0"/>
          </a:p>
          <a:p>
            <a:pPr marL="42863" indent="0" defTabSz="685800">
              <a:buFont typeface="Arial" panose="020B0604020202020204" pitchFamily="34" charset="0"/>
              <a:buNone/>
            </a:pPr>
            <a:r>
              <a:rPr lang="es-ES_tradnl" sz="2000" dirty="0"/>
              <a:t>II. Demostrar opciones de mitigación con impactos sistémicos (a través de programas de impacto).</a:t>
            </a:r>
          </a:p>
          <a:p>
            <a:pPr marL="0" indent="0" defTabSz="685800">
              <a:buFont typeface="Arial" panose="020B0604020202020204" pitchFamily="34" charset="0"/>
              <a:buNone/>
            </a:pPr>
            <a:endParaRPr lang="es-ES_tradnl" sz="2000" dirty="0"/>
          </a:p>
          <a:p>
            <a:pPr marL="0" indent="0" defTabSz="685800">
              <a:buNone/>
            </a:pPr>
            <a:r>
              <a:rPr lang="es-ES_tradnl" sz="2000" dirty="0"/>
              <a:t>III. </a:t>
            </a:r>
            <a:r>
              <a:rPr lang="es-AR" sz="2000" dirty="0"/>
              <a:t>Fomentar las condiciones propicias para integrar cuestiones relacionadas con la mitigación en estrategias de desarrollo sostenible</a:t>
            </a:r>
            <a:r>
              <a:rPr lang="es-ES_tradnl" sz="2000" dirty="0"/>
              <a:t>, incluidas </a:t>
            </a:r>
            <a:r>
              <a:rPr lang="es-AR" sz="2000" dirty="0"/>
              <a:t>la Iniciativa para el Fomento de la Capacidad de Transparencia (IFCT), las contribuciones determinadas a nivel nacional (CDN), las actividades habilitantes</a:t>
            </a:r>
            <a:r>
              <a:rPr lang="es-ES_tradnl" sz="2000" dirty="0"/>
              <a:t>.</a:t>
            </a:r>
          </a:p>
          <a:p>
            <a:pPr marL="0" indent="0" defTabSz="685800">
              <a:buFont typeface="Arial" panose="020B0604020202020204" pitchFamily="34" charset="0"/>
              <a:buNone/>
            </a:pPr>
            <a:endParaRPr lang="es-ES_tradnl" sz="2000" dirty="0"/>
          </a:p>
        </p:txBody>
      </p:sp>
      <p:grpSp>
        <p:nvGrpSpPr>
          <p:cNvPr id="9" name="Group 8">
            <a:extLst>
              <a:ext uri="{FF2B5EF4-FFF2-40B4-BE49-F238E27FC236}">
                <a16:creationId xmlns:a16="http://schemas.microsoft.com/office/drawing/2014/main" id="{396DF1A8-F984-44A5-ADD1-0B204BF2DC11}"/>
              </a:ext>
            </a:extLst>
          </p:cNvPr>
          <p:cNvGrpSpPr/>
          <p:nvPr/>
        </p:nvGrpSpPr>
        <p:grpSpPr>
          <a:xfrm>
            <a:off x="6925200" y="5460099"/>
            <a:ext cx="1094952" cy="1198087"/>
            <a:chOff x="178744" y="4572000"/>
            <a:chExt cx="1094952" cy="1198087"/>
          </a:xfrm>
          <a:solidFill>
            <a:schemeClr val="tx1"/>
          </a:solidFill>
        </p:grpSpPr>
        <p:sp>
          <p:nvSpPr>
            <p:cNvPr id="10" name="Rectangle 9">
              <a:extLst>
                <a:ext uri="{FF2B5EF4-FFF2-40B4-BE49-F238E27FC236}">
                  <a16:creationId xmlns:a16="http://schemas.microsoft.com/office/drawing/2014/main" id="{7CF99A62-4411-4E28-94AF-0A5F9B0A52E1}"/>
                </a:ext>
              </a:extLst>
            </p:cNvPr>
            <p:cNvSpPr/>
            <p:nvPr/>
          </p:nvSpPr>
          <p:spPr>
            <a:xfrm>
              <a:off x="178744" y="4572000"/>
              <a:ext cx="1094952" cy="1198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hort-GEF logo colored NOTAG transparent">
              <a:extLst>
                <a:ext uri="{FF2B5EF4-FFF2-40B4-BE49-F238E27FC236}">
                  <a16:creationId xmlns:a16="http://schemas.microsoft.com/office/drawing/2014/main" id="{CC96457E-1CC2-4044-8C9F-C41D005F711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grpFill/>
            <a:ln>
              <a:noFill/>
            </a:ln>
          </p:spPr>
        </p:pic>
      </p:grpSp>
    </p:spTree>
    <p:extLst>
      <p:ext uri="{BB962C8B-B14F-4D97-AF65-F5344CB8AC3E}">
        <p14:creationId xmlns:p14="http://schemas.microsoft.com/office/powerpoint/2010/main" val="198692828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7DCA7B4E-DC1F-45B5-BA55-19490BFB254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s-ES_tradnl" sz="1600" cap="all" dirty="0"/>
          </a:p>
        </p:txBody>
      </p:sp>
      <p:sp>
        <p:nvSpPr>
          <p:cNvPr id="2" name="Title 1">
            <a:extLst>
              <a:ext uri="{FF2B5EF4-FFF2-40B4-BE49-F238E27FC236}">
                <a16:creationId xmlns:a16="http://schemas.microsoft.com/office/drawing/2014/main" id="{1E72E239-B62C-4C4F-8D25-3DF3FBEF7C89}"/>
              </a:ext>
            </a:extLst>
          </p:cNvPr>
          <p:cNvSpPr>
            <a:spLocks noGrp="1"/>
          </p:cNvSpPr>
          <p:nvPr>
            <p:ph type="title"/>
          </p:nvPr>
        </p:nvSpPr>
        <p:spPr>
          <a:xfrm>
            <a:off x="709448" y="1825050"/>
            <a:ext cx="4204137" cy="1342754"/>
          </a:xfrm>
        </p:spPr>
        <p:txBody>
          <a:bodyPr>
            <a:noAutofit/>
          </a:bodyPr>
          <a:lstStyle/>
          <a:p>
            <a:pPr algn="ctr"/>
            <a:r>
              <a:rPr lang="es-ES_tradnl" sz="3400" b="1" dirty="0"/>
              <a:t>Área focal </a:t>
            </a:r>
            <a:br>
              <a:rPr lang="es-ES_tradnl" sz="3400" b="1" dirty="0"/>
            </a:br>
            <a:r>
              <a:rPr lang="es-ES_tradnl" sz="3400" b="1" dirty="0"/>
              <a:t>de degradación </a:t>
            </a:r>
            <a:br>
              <a:rPr lang="es-ES_tradnl" sz="3400" b="1" dirty="0"/>
            </a:br>
            <a:r>
              <a:rPr lang="es-ES_tradnl" sz="3400" b="1" dirty="0"/>
              <a:t>de la tierra</a:t>
            </a:r>
            <a:endParaRPr lang="es-ES_tradnl" sz="3400" dirty="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143AE657-23DC-45F8-90C2-03BB08798344}"/>
              </a:ext>
            </a:extLst>
          </p:cNvPr>
          <p:cNvSpPr>
            <a:spLocks noGrp="1"/>
          </p:cNvSpPr>
          <p:nvPr>
            <p:ph idx="1"/>
          </p:nvPr>
        </p:nvSpPr>
        <p:spPr>
          <a:xfrm>
            <a:off x="280626" y="3277775"/>
            <a:ext cx="5455920" cy="2928452"/>
          </a:xfrm>
        </p:spPr>
        <p:txBody>
          <a:bodyPr vert="horz" lIns="68580" tIns="34290" rIns="68580" bIns="34290" rtlCol="0" anchor="ctr">
            <a:normAutofit fontScale="92500"/>
          </a:bodyPr>
          <a:lstStyle/>
          <a:p>
            <a:pPr marL="84535" indent="0" defTabSz="685800">
              <a:buNone/>
            </a:pPr>
            <a:r>
              <a:rPr lang="es-ES_tradnl" sz="2400" dirty="0">
                <a:latin typeface="+mn-lt"/>
              </a:rPr>
              <a:t>I. Respaldar la </a:t>
            </a:r>
            <a:r>
              <a:rPr lang="es-ES_tradnl" sz="2400" b="1" dirty="0">
                <a:latin typeface="+mn-lt"/>
              </a:rPr>
              <a:t>implementación sobre el terreno </a:t>
            </a:r>
            <a:r>
              <a:rPr lang="es-ES_tradnl" sz="2400" dirty="0">
                <a:latin typeface="+mn-lt"/>
              </a:rPr>
              <a:t>de </a:t>
            </a:r>
            <a:r>
              <a:rPr lang="es-AR" sz="2400" dirty="0"/>
              <a:t>las metas de neutralidad en la degradación de la tierra.</a:t>
            </a:r>
            <a:endParaRPr lang="es-ES_tradnl" sz="2400" dirty="0">
              <a:latin typeface="+mn-lt"/>
            </a:endParaRPr>
          </a:p>
          <a:p>
            <a:pPr marL="0" indent="0" defTabSz="685800">
              <a:buNone/>
            </a:pPr>
            <a:endParaRPr lang="es-ES_tradnl" sz="2400" dirty="0">
              <a:latin typeface="+mn-lt"/>
            </a:endParaRPr>
          </a:p>
          <a:p>
            <a:pPr marL="0" indent="0" defTabSz="685800">
              <a:buNone/>
            </a:pPr>
            <a:r>
              <a:rPr lang="es-ES_tradnl" sz="2400" dirty="0">
                <a:latin typeface="+mn-lt"/>
              </a:rPr>
              <a:t>II. Crear </a:t>
            </a:r>
            <a:r>
              <a:rPr lang="es-ES_tradnl" sz="2400" b="1" dirty="0">
                <a:latin typeface="+mn-lt"/>
              </a:rPr>
              <a:t>condiciones propicias</a:t>
            </a:r>
            <a:r>
              <a:rPr lang="es-ES_tradnl" sz="2400" dirty="0">
                <a:latin typeface="+mn-lt"/>
              </a:rPr>
              <a:t> para respaldar </a:t>
            </a:r>
            <a:r>
              <a:rPr lang="es-AR" sz="2400" dirty="0"/>
              <a:t>las metas de neutralidad en la degradación de la tierra a nivel mundial, incluidas las actividades habilitantes de la CNULD.</a:t>
            </a:r>
            <a:endParaRPr lang="es-ES_tradnl" sz="2400" dirty="0">
              <a:latin typeface="+mn-lt"/>
            </a:endParaRPr>
          </a:p>
        </p:txBody>
      </p:sp>
      <p:grpSp>
        <p:nvGrpSpPr>
          <p:cNvPr id="9" name="Group 8">
            <a:extLst>
              <a:ext uri="{FF2B5EF4-FFF2-40B4-BE49-F238E27FC236}">
                <a16:creationId xmlns:a16="http://schemas.microsoft.com/office/drawing/2014/main" id="{0E905D6C-B8B0-428A-A365-27F04206232E}"/>
              </a:ext>
            </a:extLst>
          </p:cNvPr>
          <p:cNvGrpSpPr/>
          <p:nvPr/>
        </p:nvGrpSpPr>
        <p:grpSpPr>
          <a:xfrm>
            <a:off x="11097047" y="5659913"/>
            <a:ext cx="1094952" cy="1198087"/>
            <a:chOff x="178744" y="4572000"/>
            <a:chExt cx="1094952" cy="1198087"/>
          </a:xfrm>
        </p:grpSpPr>
        <p:sp>
          <p:nvSpPr>
            <p:cNvPr id="11" name="Rectangle 10">
              <a:extLst>
                <a:ext uri="{FF2B5EF4-FFF2-40B4-BE49-F238E27FC236}">
                  <a16:creationId xmlns:a16="http://schemas.microsoft.com/office/drawing/2014/main" id="{1C72697A-3717-48F9-92C3-E4E1B875982C}"/>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13" name="Picture 12" descr="Short-GEF logo colored NOTAG transparent">
              <a:extLst>
                <a:ext uri="{FF2B5EF4-FFF2-40B4-BE49-F238E27FC236}">
                  <a16:creationId xmlns:a16="http://schemas.microsoft.com/office/drawing/2014/main" id="{F6671049-E226-4B8C-A3F1-0D12FE43605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653056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a:extLst>
              <a:ext uri="{FF2B5EF4-FFF2-40B4-BE49-F238E27FC236}">
                <a16:creationId xmlns:a16="http://schemas.microsoft.com/office/drawing/2014/main" id="{88ED0B67-9F70-4911-BCBF-7989A9B09DB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 b="20645"/>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9" name="Picture 8">
            <a:extLst>
              <a:ext uri="{FF2B5EF4-FFF2-40B4-BE49-F238E27FC236}">
                <a16:creationId xmlns:a16="http://schemas.microsoft.com/office/drawing/2014/main" id="{559FC2B6-C331-4CC2-84AF-704DCB50813F}"/>
              </a:ext>
            </a:extLst>
          </p:cNvPr>
          <p:cNvPicPr>
            <a:picLocks noChangeAspect="1"/>
          </p:cNvPicPr>
          <p:nvPr/>
        </p:nvPicPr>
        <p:blipFill rotWithShape="1">
          <a:blip r:embed="rId4"/>
          <a:srcRect t="43916" r="-2" b="7809"/>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7"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E58DC1D-8DE8-497D-BA58-39705B47BB55}"/>
              </a:ext>
            </a:extLst>
          </p:cNvPr>
          <p:cNvSpPr>
            <a:spLocks noGrp="1"/>
          </p:cNvSpPr>
          <p:nvPr>
            <p:ph type="title"/>
          </p:nvPr>
        </p:nvSpPr>
        <p:spPr>
          <a:xfrm>
            <a:off x="838200" y="365125"/>
            <a:ext cx="10515600" cy="1325563"/>
          </a:xfrm>
        </p:spPr>
        <p:txBody>
          <a:bodyPr vert="horz" lIns="91440" tIns="45720" rIns="91440" bIns="45720" rtlCol="0" anchor="ctr">
            <a:normAutofit fontScale="90000"/>
          </a:bodyPr>
          <a:lstStyle/>
          <a:p>
            <a:pPr algn="ctr"/>
            <a:r>
              <a:rPr lang="es-ES_tradnl" sz="5400" b="1" kern="1200" dirty="0">
                <a:solidFill>
                  <a:schemeClr val="bg1"/>
                </a:solidFill>
                <a:latin typeface="+mj-lt"/>
                <a:ea typeface="+mj-ea"/>
                <a:cs typeface="+mj-cs"/>
              </a:rPr>
              <a:t>Área focal </a:t>
            </a:r>
            <a:br>
              <a:rPr lang="es-ES_tradnl" sz="5400" b="1" kern="1200" dirty="0">
                <a:solidFill>
                  <a:schemeClr val="bg1"/>
                </a:solidFill>
                <a:latin typeface="+mj-lt"/>
                <a:ea typeface="+mj-ea"/>
                <a:cs typeface="+mj-cs"/>
              </a:rPr>
            </a:br>
            <a:r>
              <a:rPr lang="es-ES_tradnl" sz="5400" b="1" kern="1200" dirty="0">
                <a:solidFill>
                  <a:schemeClr val="bg1"/>
                </a:solidFill>
                <a:latin typeface="+mj-lt"/>
                <a:ea typeface="+mj-ea"/>
                <a:cs typeface="+mj-cs"/>
              </a:rPr>
              <a:t>de aguas internacionales</a:t>
            </a:r>
            <a:endParaRPr lang="es-ES_tradnl" sz="5400" kern="1200" dirty="0">
              <a:solidFill>
                <a:schemeClr val="bg1"/>
              </a:solidFill>
              <a:latin typeface="+mj-lt"/>
              <a:ea typeface="+mj-ea"/>
              <a:cs typeface="+mj-cs"/>
            </a:endParaRPr>
          </a:p>
        </p:txBody>
      </p:sp>
      <p:sp>
        <p:nvSpPr>
          <p:cNvPr id="10" name="Content Placeholder 2">
            <a:extLst>
              <a:ext uri="{FF2B5EF4-FFF2-40B4-BE49-F238E27FC236}">
                <a16:creationId xmlns:a16="http://schemas.microsoft.com/office/drawing/2014/main" id="{D6602EE5-263A-45F0-9DDC-F4FCFE445536}"/>
              </a:ext>
            </a:extLst>
          </p:cNvPr>
          <p:cNvSpPr txBox="1">
            <a:spLocks/>
          </p:cNvSpPr>
          <p:nvPr/>
        </p:nvSpPr>
        <p:spPr>
          <a:xfrm>
            <a:off x="838200" y="2015406"/>
            <a:ext cx="5097779" cy="40659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s-ES_tradnl" sz="2400" dirty="0"/>
              <a:t>I. Fortalecer las oportunidades que ofrece la </a:t>
            </a:r>
            <a:r>
              <a:rPr lang="es-ES_tradnl" sz="2400" b="1" dirty="0"/>
              <a:t>economía azul.</a:t>
            </a:r>
            <a:endParaRPr lang="es-ES_tradnl" sz="2400" dirty="0"/>
          </a:p>
          <a:p>
            <a:pPr marL="0"/>
            <a:endParaRPr lang="es-ES_tradnl" sz="2400" dirty="0"/>
          </a:p>
          <a:p>
            <a:pPr marL="0"/>
            <a:r>
              <a:rPr lang="es-ES_tradnl" sz="2400" dirty="0"/>
              <a:t>II. Mejorar la gestión en las </a:t>
            </a:r>
            <a:r>
              <a:rPr lang="es-ES_tradnl" sz="2400" b="1" dirty="0"/>
              <a:t>zonas situadas fuera de la jurisdicción nacional.</a:t>
            </a:r>
            <a:endParaRPr lang="es-ES_tradnl" sz="2400" dirty="0"/>
          </a:p>
          <a:p>
            <a:pPr marL="0"/>
            <a:endParaRPr lang="es-ES_tradnl" sz="2400" dirty="0"/>
          </a:p>
          <a:p>
            <a:pPr marL="0"/>
            <a:r>
              <a:rPr lang="es-ES_tradnl" sz="2400" dirty="0"/>
              <a:t>III. Aumentar la seguridad hídrica en los </a:t>
            </a:r>
            <a:r>
              <a:rPr lang="es-ES_tradnl" sz="2400" b="1" dirty="0"/>
              <a:t>ecosistemas de agua dulce.</a:t>
            </a:r>
          </a:p>
          <a:p>
            <a:pPr marL="0"/>
            <a:endParaRPr lang="es-ES_tradnl" sz="2400" dirty="0"/>
          </a:p>
        </p:txBody>
      </p:sp>
      <p:grpSp>
        <p:nvGrpSpPr>
          <p:cNvPr id="11" name="Group 10">
            <a:extLst>
              <a:ext uri="{FF2B5EF4-FFF2-40B4-BE49-F238E27FC236}">
                <a16:creationId xmlns:a16="http://schemas.microsoft.com/office/drawing/2014/main" id="{AAE2FA03-DB44-46A7-917E-369E2FD9E679}"/>
              </a:ext>
            </a:extLst>
          </p:cNvPr>
          <p:cNvGrpSpPr/>
          <p:nvPr/>
        </p:nvGrpSpPr>
        <p:grpSpPr>
          <a:xfrm>
            <a:off x="0" y="5659913"/>
            <a:ext cx="1094952" cy="1198087"/>
            <a:chOff x="178744" y="4572000"/>
            <a:chExt cx="1094952" cy="1198087"/>
          </a:xfrm>
          <a:solidFill>
            <a:schemeClr val="tx1"/>
          </a:solidFill>
        </p:grpSpPr>
        <p:sp>
          <p:nvSpPr>
            <p:cNvPr id="12" name="Rectangle 11">
              <a:extLst>
                <a:ext uri="{FF2B5EF4-FFF2-40B4-BE49-F238E27FC236}">
                  <a16:creationId xmlns:a16="http://schemas.microsoft.com/office/drawing/2014/main" id="{8CC118B6-1E0D-43D6-86E5-2FE4E5E75E3B}"/>
                </a:ext>
              </a:extLst>
            </p:cNvPr>
            <p:cNvSpPr/>
            <p:nvPr/>
          </p:nvSpPr>
          <p:spPr>
            <a:xfrm>
              <a:off x="178744" y="4572000"/>
              <a:ext cx="1094952" cy="1198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Short-GEF logo colored NOTAG transparent">
              <a:extLst>
                <a:ext uri="{FF2B5EF4-FFF2-40B4-BE49-F238E27FC236}">
                  <a16:creationId xmlns:a16="http://schemas.microsoft.com/office/drawing/2014/main" id="{3412656E-89ED-411C-93F4-A0F31FE94A6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grpFill/>
            <a:ln>
              <a:noFill/>
            </a:ln>
          </p:spPr>
        </p:pic>
      </p:grpSp>
    </p:spTree>
    <p:extLst>
      <p:ext uri="{BB962C8B-B14F-4D97-AF65-F5344CB8AC3E}">
        <p14:creationId xmlns:p14="http://schemas.microsoft.com/office/powerpoint/2010/main" val="164844037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13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D43895-C614-4555-8FEC-E73E549F1116}"/>
              </a:ext>
            </a:extLst>
          </p:cNvPr>
          <p:cNvSpPr>
            <a:spLocks noGrp="1"/>
          </p:cNvSpPr>
          <p:nvPr>
            <p:ph type="title"/>
          </p:nvPr>
        </p:nvSpPr>
        <p:spPr>
          <a:xfrm>
            <a:off x="313069" y="4741528"/>
            <a:ext cx="6594189" cy="1625210"/>
          </a:xfrm>
        </p:spPr>
        <p:txBody>
          <a:bodyPr vert="horz" lIns="91440" tIns="45720" rIns="91440" bIns="45720" rtlCol="0" anchor="ctr">
            <a:normAutofit/>
          </a:bodyPr>
          <a:lstStyle/>
          <a:p>
            <a:pPr algn="r"/>
            <a:r>
              <a:rPr lang="es-ES_tradnl" sz="3200" b="1" dirty="0">
                <a:solidFill>
                  <a:srgbClr val="FFFFFF"/>
                </a:solidFill>
              </a:rPr>
              <a:t>Área focal de </a:t>
            </a:r>
            <a:br>
              <a:rPr lang="es-ES_tradnl" sz="3200" b="1" dirty="0">
                <a:solidFill>
                  <a:srgbClr val="FFFFFF"/>
                </a:solidFill>
              </a:rPr>
            </a:br>
            <a:r>
              <a:rPr lang="es-ES_tradnl" sz="3200" b="1" dirty="0">
                <a:solidFill>
                  <a:srgbClr val="FFFFFF"/>
                </a:solidFill>
              </a:rPr>
              <a:t>productos químicos y desechos</a:t>
            </a:r>
            <a:endParaRPr lang="es-ES_tradnl" sz="3200" dirty="0">
              <a:solidFill>
                <a:srgbClr val="FFFFFF"/>
              </a:solidFill>
            </a:endParaRPr>
          </a:p>
        </p:txBody>
      </p:sp>
      <p:pic>
        <p:nvPicPr>
          <p:cNvPr id="4" name="Content Placeholder 4">
            <a:extLst>
              <a:ext uri="{FF2B5EF4-FFF2-40B4-BE49-F238E27FC236}">
                <a16:creationId xmlns:a16="http://schemas.microsoft.com/office/drawing/2014/main" id="{86DC62F1-7122-40F1-B3F1-9A0FD8DAE2A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493"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383E716-20C6-4728-9107-62E812160169}"/>
              </a:ext>
            </a:extLst>
          </p:cNvPr>
          <p:cNvSpPr txBox="1">
            <a:spLocks/>
          </p:cNvSpPr>
          <p:nvPr/>
        </p:nvSpPr>
        <p:spPr>
          <a:xfrm>
            <a:off x="7757161" y="917725"/>
            <a:ext cx="3962400"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s-ES_tradnl" sz="2200" dirty="0">
                <a:solidFill>
                  <a:srgbClr val="FFFFFF"/>
                </a:solidFill>
              </a:rPr>
              <a:t>I. Productos químicos </a:t>
            </a:r>
            <a:r>
              <a:rPr lang="es-ES_tradnl" sz="2200" b="1" dirty="0">
                <a:solidFill>
                  <a:srgbClr val="FFFFFF"/>
                </a:solidFill>
              </a:rPr>
              <a:t>industriales.</a:t>
            </a:r>
            <a:endParaRPr lang="es-ES_tradnl" sz="2200" dirty="0">
              <a:solidFill>
                <a:srgbClr val="FFFFFF"/>
              </a:solidFill>
            </a:endParaRPr>
          </a:p>
          <a:p>
            <a:pPr marL="0"/>
            <a:endParaRPr lang="es-ES_tradnl" sz="2200" dirty="0">
              <a:solidFill>
                <a:srgbClr val="FFFFFF"/>
              </a:solidFill>
            </a:endParaRPr>
          </a:p>
          <a:p>
            <a:pPr marL="0"/>
            <a:r>
              <a:rPr lang="es-ES_tradnl" sz="2200" dirty="0">
                <a:solidFill>
                  <a:srgbClr val="FFFFFF"/>
                </a:solidFill>
              </a:rPr>
              <a:t>II. Productos químicos a</a:t>
            </a:r>
            <a:r>
              <a:rPr lang="es-ES_tradnl" sz="2200" b="1" dirty="0">
                <a:solidFill>
                  <a:srgbClr val="FFFFFF"/>
                </a:solidFill>
              </a:rPr>
              <a:t>grícolas.</a:t>
            </a:r>
            <a:endParaRPr lang="es-ES_tradnl" sz="2200" dirty="0">
              <a:solidFill>
                <a:srgbClr val="FFFFFF"/>
              </a:solidFill>
            </a:endParaRPr>
          </a:p>
          <a:p>
            <a:pPr marL="0"/>
            <a:endParaRPr lang="es-ES_tradnl" sz="2200" dirty="0">
              <a:solidFill>
                <a:srgbClr val="FFFFFF"/>
              </a:solidFill>
            </a:endParaRPr>
          </a:p>
          <a:p>
            <a:pPr marL="0"/>
            <a:r>
              <a:rPr lang="es-ES_tradnl" sz="2200" dirty="0">
                <a:solidFill>
                  <a:srgbClr val="FFFFFF"/>
                </a:solidFill>
              </a:rPr>
              <a:t>III. </a:t>
            </a:r>
            <a:r>
              <a:rPr lang="es-AR" sz="2200" dirty="0">
                <a:solidFill>
                  <a:srgbClr val="FFFFFF"/>
                </a:solidFill>
              </a:rPr>
              <a:t>Programas de países menos adelantados y pequeños Estados insulares en desarrollo (</a:t>
            </a:r>
            <a:r>
              <a:rPr lang="es-ES_tradnl" sz="2200" b="1" dirty="0">
                <a:solidFill>
                  <a:srgbClr val="FFFFFF"/>
                </a:solidFill>
              </a:rPr>
              <a:t>PMA/PEID).</a:t>
            </a:r>
            <a:endParaRPr lang="es-ES_tradnl" sz="2200" dirty="0">
              <a:solidFill>
                <a:srgbClr val="FFFFFF"/>
              </a:solidFill>
            </a:endParaRPr>
          </a:p>
          <a:p>
            <a:pPr marL="0"/>
            <a:endParaRPr lang="es-ES_tradnl" sz="2200" dirty="0">
              <a:solidFill>
                <a:srgbClr val="FFFFFF"/>
              </a:solidFill>
            </a:endParaRPr>
          </a:p>
          <a:p>
            <a:pPr marL="0"/>
            <a:r>
              <a:rPr lang="es-ES_tradnl" sz="2200" dirty="0">
                <a:solidFill>
                  <a:srgbClr val="FFFFFF"/>
                </a:solidFill>
              </a:rPr>
              <a:t>IV. </a:t>
            </a:r>
            <a:r>
              <a:rPr lang="es-ES_tradnl" sz="2200" b="1" dirty="0">
                <a:solidFill>
                  <a:srgbClr val="FFFFFF"/>
                </a:solidFill>
              </a:rPr>
              <a:t>Actividades habilitantes.</a:t>
            </a:r>
          </a:p>
          <a:p>
            <a:pPr marL="0"/>
            <a:endParaRPr lang="es-ES_tradnl" sz="2200" dirty="0">
              <a:solidFill>
                <a:srgbClr val="FFFFFF"/>
              </a:solidFill>
            </a:endParaRPr>
          </a:p>
        </p:txBody>
      </p:sp>
      <p:grpSp>
        <p:nvGrpSpPr>
          <p:cNvPr id="8" name="Group 7">
            <a:extLst>
              <a:ext uri="{FF2B5EF4-FFF2-40B4-BE49-F238E27FC236}">
                <a16:creationId xmlns:a16="http://schemas.microsoft.com/office/drawing/2014/main" id="{501292B7-4A1F-434A-904C-EA635BEF07AF}"/>
              </a:ext>
            </a:extLst>
          </p:cNvPr>
          <p:cNvGrpSpPr/>
          <p:nvPr/>
        </p:nvGrpSpPr>
        <p:grpSpPr>
          <a:xfrm>
            <a:off x="10847115" y="5338179"/>
            <a:ext cx="1094952" cy="1198087"/>
            <a:chOff x="178744" y="4572000"/>
            <a:chExt cx="1094952" cy="1198087"/>
          </a:xfrm>
        </p:grpSpPr>
        <p:sp>
          <p:nvSpPr>
            <p:cNvPr id="11" name="Rectangle 10">
              <a:extLst>
                <a:ext uri="{FF2B5EF4-FFF2-40B4-BE49-F238E27FC236}">
                  <a16:creationId xmlns:a16="http://schemas.microsoft.com/office/drawing/2014/main" id="{5AF4BCB3-DA7C-4CD8-AE3E-60A0F42A1CDC}"/>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ort-GEF logo colored NOTAG transparent">
              <a:extLst>
                <a:ext uri="{FF2B5EF4-FFF2-40B4-BE49-F238E27FC236}">
                  <a16:creationId xmlns:a16="http://schemas.microsoft.com/office/drawing/2014/main" id="{0B2DC6EE-C1C8-49E3-8AE6-804DB897AB6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384009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65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A5415F-4224-4D83-A29B-75A60A389F32}"/>
              </a:ext>
            </a:extLst>
          </p:cNvPr>
          <p:cNvSpPr>
            <a:spLocks noGrp="1"/>
          </p:cNvSpPr>
          <p:nvPr>
            <p:ph type="title"/>
          </p:nvPr>
        </p:nvSpPr>
        <p:spPr>
          <a:xfrm>
            <a:off x="327547" y="4741528"/>
            <a:ext cx="6594189" cy="1625210"/>
          </a:xfrm>
        </p:spPr>
        <p:txBody>
          <a:bodyPr>
            <a:normAutofit/>
          </a:bodyPr>
          <a:lstStyle/>
          <a:p>
            <a:pPr algn="r"/>
            <a:r>
              <a:rPr lang="es-ES_tradnl" b="1" dirty="0">
                <a:solidFill>
                  <a:srgbClr val="FFFFFF"/>
                </a:solidFill>
              </a:rPr>
              <a:t>Programas de impacto</a:t>
            </a:r>
            <a:endParaRPr lang="es-ES_tradnl" dirty="0">
              <a:solidFill>
                <a:srgbClr val="FFFFFF"/>
              </a:solidFill>
            </a:endParaRPr>
          </a:p>
        </p:txBody>
      </p:sp>
      <p:pic>
        <p:nvPicPr>
          <p:cNvPr id="5" name="Content Placeholder 6">
            <a:extLst>
              <a:ext uri="{FF2B5EF4-FFF2-40B4-BE49-F238E27FC236}">
                <a16:creationId xmlns:a16="http://schemas.microsoft.com/office/drawing/2014/main" id="{4B7BAB64-524F-4F14-A853-01FB0B35F539}"/>
              </a:ext>
            </a:extLst>
          </p:cNvPr>
          <p:cNvPicPr>
            <a:picLocks noChangeAspect="1"/>
          </p:cNvPicPr>
          <p:nvPr/>
        </p:nvPicPr>
        <p:blipFill rotWithShape="1">
          <a:blip r:embed="rId3"/>
          <a:srcRect l="330" r="-2" b="-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5">
            <a:extLst>
              <a:ext uri="{FF2B5EF4-FFF2-40B4-BE49-F238E27FC236}">
                <a16:creationId xmlns:a16="http://schemas.microsoft.com/office/drawing/2014/main" id="{B94D4D6E-2AA3-4220-9D44-88CED3F445B4}"/>
              </a:ext>
            </a:extLst>
          </p:cNvPr>
          <p:cNvSpPr>
            <a:spLocks noGrp="1"/>
          </p:cNvSpPr>
          <p:nvPr>
            <p:ph idx="1"/>
          </p:nvPr>
        </p:nvSpPr>
        <p:spPr>
          <a:xfrm>
            <a:off x="7711441" y="917725"/>
            <a:ext cx="3962400" cy="4852362"/>
          </a:xfrm>
        </p:spPr>
        <p:txBody>
          <a:bodyPr anchor="ctr">
            <a:normAutofit/>
          </a:bodyPr>
          <a:lstStyle/>
          <a:p>
            <a:pPr marL="642938" indent="-642938">
              <a:buAutoNum type="romanUcPeriod"/>
            </a:pPr>
            <a:r>
              <a:rPr lang="es-ES_tradnl" sz="2400" dirty="0">
                <a:solidFill>
                  <a:srgbClr val="FFFFFF"/>
                </a:solidFill>
              </a:rPr>
              <a:t>Abordar las causas y promover cambios sistémicos.</a:t>
            </a:r>
          </a:p>
          <a:p>
            <a:pPr marL="642938" indent="-642938">
              <a:buAutoNum type="romanUcPeriod"/>
            </a:pPr>
            <a:r>
              <a:rPr lang="es-ES_tradnl" sz="2400" dirty="0">
                <a:solidFill>
                  <a:srgbClr val="FFFFFF"/>
                </a:solidFill>
              </a:rPr>
              <a:t>Lograr impactos y resultados en todas las áreas focales.</a:t>
            </a:r>
          </a:p>
          <a:p>
            <a:pPr marL="642938" indent="-642938">
              <a:buAutoNum type="romanUcPeriod"/>
            </a:pPr>
            <a:r>
              <a:rPr lang="es-ES_tradnl" sz="2400" dirty="0">
                <a:solidFill>
                  <a:srgbClr val="FFFFFF"/>
                </a:solidFill>
              </a:rPr>
              <a:t>Permitir el libre acceso, pero con participación proactiva de los principales países.</a:t>
            </a:r>
          </a:p>
          <a:p>
            <a:endParaRPr lang="es-ES_tradnl" sz="2400" dirty="0">
              <a:solidFill>
                <a:srgbClr val="FFFFFF"/>
              </a:solidFill>
            </a:endParaRPr>
          </a:p>
        </p:txBody>
      </p:sp>
      <p:grpSp>
        <p:nvGrpSpPr>
          <p:cNvPr id="9" name="Group 8">
            <a:extLst>
              <a:ext uri="{FF2B5EF4-FFF2-40B4-BE49-F238E27FC236}">
                <a16:creationId xmlns:a16="http://schemas.microsoft.com/office/drawing/2014/main" id="{8F0BD3E5-D553-46F5-A90C-DF00771EB07F}"/>
              </a:ext>
            </a:extLst>
          </p:cNvPr>
          <p:cNvGrpSpPr/>
          <p:nvPr/>
        </p:nvGrpSpPr>
        <p:grpSpPr>
          <a:xfrm>
            <a:off x="10847115" y="5338179"/>
            <a:ext cx="1094952" cy="1198087"/>
            <a:chOff x="178744" y="4572000"/>
            <a:chExt cx="1094952" cy="1198087"/>
          </a:xfrm>
        </p:grpSpPr>
        <p:sp>
          <p:nvSpPr>
            <p:cNvPr id="11" name="Rectangle 10">
              <a:extLst>
                <a:ext uri="{FF2B5EF4-FFF2-40B4-BE49-F238E27FC236}">
                  <a16:creationId xmlns:a16="http://schemas.microsoft.com/office/drawing/2014/main" id="{9ECD1D0D-5C11-47E8-A696-E642E74A1892}"/>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ort-GEF logo colored NOTAG transparent">
              <a:extLst>
                <a:ext uri="{FF2B5EF4-FFF2-40B4-BE49-F238E27FC236}">
                  <a16:creationId xmlns:a16="http://schemas.microsoft.com/office/drawing/2014/main" id="{0EE199A9-AA22-463C-871E-E6CD7BC563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1630248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2764</TotalTime>
  <Words>6194</Words>
  <Application>Microsoft Office PowerPoint</Application>
  <PresentationFormat>Widescreen</PresentationFormat>
  <Paragraphs>322</Paragraphs>
  <Slides>26</Slides>
  <Notes>26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ＭＳ Ｐゴシック</vt:lpstr>
      <vt:lpstr>Arial</vt:lpstr>
      <vt:lpstr>Arial Black</vt:lpstr>
      <vt:lpstr>Calibri</vt:lpstr>
      <vt:lpstr>Calibri Light</vt:lpstr>
      <vt:lpstr>Times New Roman</vt:lpstr>
      <vt:lpstr>Wingdings</vt:lpstr>
      <vt:lpstr>Office Theme</vt:lpstr>
      <vt:lpstr>5_Office Theme</vt:lpstr>
      <vt:lpstr>1_Office Theme</vt:lpstr>
      <vt:lpstr>Aplicación de las orientaciones para la programación del FMAM-7</vt:lpstr>
      <vt:lpstr>Marco de resultados de la programación para el FMAM-7</vt:lpstr>
      <vt:lpstr>GEF-7 Targets</vt:lpstr>
      <vt:lpstr>Área focal  de diversidad biológica</vt:lpstr>
      <vt:lpstr>Área focal de mitigación del cambio climático</vt:lpstr>
      <vt:lpstr>Área focal  de degradación  de la tierra</vt:lpstr>
      <vt:lpstr>Área focal  de aguas internacionales</vt:lpstr>
      <vt:lpstr>Área focal de  productos químicos y desechos</vt:lpstr>
      <vt:lpstr>Programas de impacto</vt:lpstr>
      <vt:lpstr>Sistemas alimentarios, uso y restauración de la tierra Lograr un cambio transformador: “Sostenibilidad” </vt:lpstr>
      <vt:lpstr>Estrategia en materia de sistema alimentario, uso y restauración de la tierra en el FMAM-7</vt:lpstr>
      <vt:lpstr>Zonas geográficas espacialmente explícitas  - Evidencia de amenazas ambientales (deforestación impulsada por productos básicos, sistemas agrícolas insostenibles, etc.).  - Evidencia del compromiso de fomentar la sostenibilidad en las cadenas de suministro o de valor.  - Posibilidad de aplicar un enfoque integral del uso de la tierra, que vincule la producción, la conservación y la restauración a escala.</vt:lpstr>
      <vt:lpstr>Cadena de suministro o de valor  ya establecida</vt:lpstr>
      <vt:lpstr>Programa de Impacto sobre Ciudades Sostenibles  del FMAM-7</vt:lpstr>
      <vt:lpstr>PowerPoint Presentation</vt:lpstr>
      <vt:lpstr>Enfoque del FMAM-7 Basado en el FMAM-6</vt:lpstr>
      <vt:lpstr>Categorías de inversión en el  FMAM-7</vt:lpstr>
      <vt:lpstr>Principales beneficios ambientales de alcance mundial derivados del Programa de Impacto sobre Ciudades Sostenibles del FMAM-7</vt:lpstr>
      <vt:lpstr>Gestión sostenible de los bosques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Operationalizing the GEF7 Programming Directions</dc:title>
  <dc:creator>Steffen Cole Brandstrup Hansen</dc:creator>
  <cp:lastModifiedBy>William Ernest Ehlers</cp:lastModifiedBy>
  <cp:revision>293</cp:revision>
  <cp:lastPrinted>2018-09-29T21:51:02Z</cp:lastPrinted>
  <dcterms:created xsi:type="dcterms:W3CDTF">2018-06-17T16:52:42Z</dcterms:created>
  <dcterms:modified xsi:type="dcterms:W3CDTF">2018-11-24T21:59:18Z</dcterms:modified>
</cp:coreProperties>
</file>