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70" r:id="rId3"/>
    <p:sldId id="274" r:id="rId4"/>
    <p:sldId id="298" r:id="rId5"/>
    <p:sldId id="299" r:id="rId6"/>
    <p:sldId id="287" r:id="rId7"/>
    <p:sldId id="289" r:id="rId8"/>
    <p:sldId id="295" r:id="rId9"/>
    <p:sldId id="297" r:id="rId10"/>
    <p:sldId id="293" r:id="rId11"/>
    <p:sldId id="294" r:id="rId12"/>
    <p:sldId id="268" r:id="rId1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739" autoAdjust="0"/>
    <p:restoredTop sz="94235" autoAdjust="0"/>
  </p:normalViewPr>
  <p:slideViewPr>
    <p:cSldViewPr>
      <p:cViewPr varScale="1">
        <p:scale>
          <a:sx n="67" d="100"/>
          <a:sy n="67" d="100"/>
        </p:scale>
        <p:origin x="-558"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2958"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75360" y="4560570"/>
            <a:ext cx="5364480" cy="4320540"/>
          </a:xfrm>
          <a:noFill/>
          <a:ln/>
        </p:spPr>
        <p:txBody>
          <a:bodyPr>
            <a:normAutofit/>
          </a:bodyPr>
          <a:lstStyle/>
          <a:p>
            <a:pPr marL="724869" lvl="1" indent="-241623">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75360" y="4560570"/>
            <a:ext cx="5364480" cy="4320540"/>
          </a:xfrm>
          <a:noFill/>
          <a:ln/>
        </p:spPr>
        <p:txBody>
          <a:bodyPr>
            <a:normAutofit/>
          </a:bodyPr>
          <a:lstStyle/>
          <a:p>
            <a:pPr marL="724869" lvl="1" indent="-241623">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64794" algn="l"/>
                <a:tab pos="1931264" algn="l"/>
                <a:tab pos="2897736" algn="l"/>
                <a:tab pos="3864207" algn="l"/>
                <a:tab pos="4830678" algn="l"/>
                <a:tab pos="5797150" algn="l"/>
                <a:tab pos="6763620" algn="l"/>
                <a:tab pos="7730091" algn="l"/>
                <a:tab pos="8696562" algn="l"/>
                <a:tab pos="9663034" algn="l"/>
                <a:tab pos="10627826" algn="l"/>
              </a:tabLst>
            </a:pPr>
            <a:fld id="{E4D0A1E8-584A-4960-967E-EEF5E5A252B5}" type="slidenum">
              <a:rPr lang="en-CA" sz="1400">
                <a:solidFill>
                  <a:srgbClr val="000000"/>
                </a:solidFill>
              </a:rPr>
              <a:pPr>
                <a:tabLst>
                  <a:tab pos="0" algn="l"/>
                  <a:tab pos="964794" algn="l"/>
                  <a:tab pos="1931264" algn="l"/>
                  <a:tab pos="2897736" algn="l"/>
                  <a:tab pos="3864207" algn="l"/>
                  <a:tab pos="4830678" algn="l"/>
                  <a:tab pos="5797150" algn="l"/>
                  <a:tab pos="6763620" algn="l"/>
                  <a:tab pos="7730091" algn="l"/>
                  <a:tab pos="8696562" algn="l"/>
                  <a:tab pos="9663034" algn="l"/>
                  <a:tab pos="10627826" algn="l"/>
                </a:tabLst>
              </a:pPr>
              <a:t>6</a:t>
            </a:fld>
            <a:endParaRPr lang="en-CA" sz="1400" dirty="0">
              <a:solidFill>
                <a:srgbClr val="000000"/>
              </a:solidFill>
            </a:endParaRPr>
          </a:p>
        </p:txBody>
      </p:sp>
      <p:sp>
        <p:nvSpPr>
          <p:cNvPr id="62467" name="Text Box 1"/>
          <p:cNvSpPr txBox="1">
            <a:spLocks noChangeArrowheads="1"/>
          </p:cNvSpPr>
          <p:nvPr/>
        </p:nvSpPr>
        <p:spPr bwMode="auto">
          <a:xfrm>
            <a:off x="1219200" y="720091"/>
            <a:ext cx="4876800" cy="3600451"/>
          </a:xfrm>
          <a:prstGeom prst="rect">
            <a:avLst/>
          </a:prstGeom>
          <a:solidFill>
            <a:srgbClr val="FFFFFF"/>
          </a:solidFill>
          <a:ln w="9525">
            <a:solidFill>
              <a:srgbClr val="000000"/>
            </a:solidFill>
            <a:miter lim="800000"/>
            <a:headEnd/>
            <a:tailEnd/>
          </a:ln>
        </p:spPr>
        <p:txBody>
          <a:bodyPr wrap="none" lIns="96637" tIns="48318" rIns="96637" bIns="48318" anchor="ctr"/>
          <a:lstStyle/>
          <a:p>
            <a:endParaRPr lang="en-CA"/>
          </a:p>
        </p:txBody>
      </p:sp>
      <p:sp>
        <p:nvSpPr>
          <p:cNvPr id="62468" name="Rectangle 2"/>
          <p:cNvSpPr>
            <a:spLocks noGrp="1" noChangeArrowheads="1"/>
          </p:cNvSpPr>
          <p:nvPr>
            <p:ph type="body"/>
          </p:nvPr>
        </p:nvSpPr>
        <p:spPr>
          <a:xfrm>
            <a:off x="731520" y="4560572"/>
            <a:ext cx="5852160" cy="4418887"/>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Nagoya Protocol adopted at COP 10, October 2010</a:t>
            </a:r>
          </a:p>
          <a:p>
            <a:pPr marL="398945" lvl="3" indent="-398945">
              <a:spcBef>
                <a:spcPts val="628"/>
              </a:spcBef>
              <a:buClr>
                <a:srgbClr val="003300"/>
              </a:buClr>
              <a:buSzPct val="85000"/>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 </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endParaRPr lang="en-CA" dirty="0" smtClean="0">
              <a:solidFill>
                <a:srgbClr val="008000"/>
              </a:solidFill>
              <a:ea typeface="ＭＳ Ｐゴシック" pitchFamily="34" charset="-128"/>
              <a:cs typeface="Arial" pitchFamily="34" charset="0"/>
            </a:endParaRP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endParaRPr lang="en-CA" dirty="0" smtClean="0">
              <a:solidFill>
                <a:srgbClr val="008000"/>
              </a:solidFill>
              <a:ea typeface="ＭＳ Ｐゴシック" pitchFamily="34" charset="-128"/>
              <a:cs typeface="Arial" pitchFamily="34" charset="0"/>
            </a:endParaRPr>
          </a:p>
          <a:p>
            <a:pPr marL="398945" lvl="3"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COP 11, 8 to 19 October 2012, India</a:t>
            </a:r>
          </a:p>
          <a:p>
            <a:pPr marL="877679" lvl="4"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77679" lvl="4" indent="-398945">
              <a:spcBef>
                <a:spcPts val="628"/>
              </a:spcBef>
              <a:buClr>
                <a:srgbClr val="003300"/>
              </a:buClr>
              <a:buSzPct val="85000"/>
              <a:buFont typeface="Arial" pitchFamily="34" charset="0"/>
              <a:buChar char="•"/>
              <a:tabLst>
                <a:tab pos="974091" algn="l"/>
                <a:tab pos="1931559" algn="l"/>
                <a:tab pos="2889027" algn="l"/>
                <a:tab pos="3846496" algn="l"/>
                <a:tab pos="4803964" algn="l"/>
                <a:tab pos="5761432" algn="l"/>
                <a:tab pos="6718900" algn="l"/>
                <a:tab pos="7676369" algn="l"/>
                <a:tab pos="8633837" algn="l"/>
                <a:tab pos="9591305" algn="l"/>
                <a:tab pos="10548773"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7"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dirty="0" smtClean="0"/>
              <a:t>Вопросы</a:t>
            </a:r>
            <a:r>
              <a:rPr lang="en-US" dirty="0" smtClean="0"/>
              <a:t>?</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sz="4800" b="1" kern="1200" dirty="0" smtClean="0">
                <a:solidFill>
                  <a:srgbClr val="00642D"/>
                </a:solidFill>
                <a:latin typeface="+mj-lt"/>
                <a:ea typeface="+mj-ea"/>
                <a:cs typeface="+mj-cs"/>
              </a:rPr>
              <a:t>Спасибо за внимание</a:t>
            </a:r>
            <a:endParaRPr lang="en-US" sz="4800" dirty="0" smtClean="0">
              <a:solidFill>
                <a:srgbClr val="00642D"/>
              </a:solidFill>
              <a:latin typeface="+mn-lt"/>
              <a:ea typeface="+mn-ea"/>
              <a:cs typeface="+mn-cs"/>
            </a:endParaRP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7" r:id="rId5"/>
    <p:sldLayoutId id="2147483655" r:id="rId6"/>
    <p:sldLayoutId id="2147483658" r:id="rId7"/>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10.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057400"/>
            <a:ext cx="88392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ru-RU" sz="5300" dirty="0" smtClean="0">
                <a:solidFill>
                  <a:srgbClr val="00642D"/>
                </a:solidFill>
              </a:rPr>
              <a:t> Презентация по КБР</a:t>
            </a:r>
            <a:r>
              <a:rPr lang="en-US" sz="5300" dirty="0" smtClean="0">
                <a:solidFill>
                  <a:srgbClr val="00642D"/>
                </a:solidFill>
                <a:ea typeface="+mn-ea"/>
                <a:cs typeface="+mn-cs"/>
              </a:rPr>
              <a:t/>
            </a:r>
            <a:br>
              <a:rPr lang="en-US" sz="5300" dirty="0" smtClean="0">
                <a:solidFill>
                  <a:srgbClr val="00642D"/>
                </a:solidFill>
                <a:ea typeface="+mn-ea"/>
                <a:cs typeface="+mn-cs"/>
              </a:rPr>
            </a:br>
            <a:r>
              <a:rPr lang="ru-RU" sz="5300" dirty="0" smtClean="0">
                <a:solidFill>
                  <a:srgbClr val="00642D"/>
                </a:solidFill>
              </a:rPr>
              <a:t> Десятилетие </a:t>
            </a:r>
            <a:r>
              <a:rPr lang="ru-RU" sz="5300" dirty="0" err="1" smtClean="0">
                <a:solidFill>
                  <a:srgbClr val="00642D"/>
                </a:solidFill>
              </a:rPr>
              <a:t>биоразнообразия</a:t>
            </a:r>
            <a:r>
              <a:rPr lang="en-US" sz="5300" dirty="0" smtClean="0">
                <a:solidFill>
                  <a:srgbClr val="00642D"/>
                </a:solidFill>
              </a:rPr>
              <a:t>: </a:t>
            </a:r>
            <a:r>
              <a:rPr lang="en-US" sz="5300" dirty="0" smtClean="0">
                <a:solidFill>
                  <a:srgbClr val="00642D"/>
                </a:solidFill>
                <a:ea typeface="+mn-ea"/>
                <a:cs typeface="+mn-cs"/>
              </a:rPr>
              <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a:t>
            </a:r>
            <a:r>
              <a:rPr lang="ru-RU" sz="3100" dirty="0" smtClean="0">
                <a:solidFill>
                  <a:schemeClr val="tx2"/>
                </a:solidFill>
              </a:rPr>
              <a:t>Выполнение стратегического плана по биоразнообразию и других решений</a:t>
            </a:r>
            <a:br>
              <a:rPr lang="ru-RU" sz="3100" dirty="0" smtClean="0">
                <a:solidFill>
                  <a:schemeClr val="tx2"/>
                </a:solidFill>
              </a:rPr>
            </a:br>
            <a:r>
              <a:rPr lang="ru-RU" sz="3100" dirty="0" smtClean="0">
                <a:solidFill>
                  <a:schemeClr val="tx2"/>
                </a:solidFill>
              </a:rPr>
              <a:t>конференции в Айчи-Нагоя</a:t>
            </a:r>
            <a:endParaRPr lang="en-US" sz="3100" dirty="0" smtClean="0">
              <a:solidFill>
                <a:schemeClr val="tx2"/>
              </a:solidFill>
              <a:ea typeface="+mn-ea"/>
              <a:cs typeface="+mn-cs"/>
            </a:endParaRP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lgn="ctr">
              <a:spcBef>
                <a:spcPts val="0"/>
              </a:spcBef>
              <a:defRPr/>
            </a:pPr>
            <a:r>
              <a:rPr lang="ru-RU" sz="2600" dirty="0" smtClean="0">
                <a:solidFill>
                  <a:schemeClr val="tx1">
                    <a:tint val="75000"/>
                  </a:schemeClr>
                </a:solidFill>
                <a:latin typeface="+mn-lt"/>
                <a:cs typeface="+mn-cs"/>
              </a:rPr>
              <a:t>Расширенный семинар ГЭФ на уровне группы стран</a:t>
            </a:r>
            <a:br>
              <a:rPr lang="ru-RU" sz="2600" dirty="0" smtClean="0">
                <a:solidFill>
                  <a:schemeClr val="tx1">
                    <a:tint val="75000"/>
                  </a:schemeClr>
                </a:solidFill>
                <a:latin typeface="+mn-lt"/>
                <a:cs typeface="+mn-cs"/>
              </a:rPr>
            </a:br>
            <a:r>
              <a:rPr lang="en-US" sz="2600" dirty="0" smtClean="0">
                <a:solidFill>
                  <a:schemeClr val="tx1">
                    <a:tint val="75000"/>
                  </a:schemeClr>
                </a:solidFill>
                <a:latin typeface="+mn-lt"/>
                <a:cs typeface="+mn-cs"/>
              </a:rPr>
              <a:t>25</a:t>
            </a:r>
            <a:r>
              <a:rPr lang="ru-RU" sz="2600" dirty="0" smtClean="0">
                <a:solidFill>
                  <a:schemeClr val="tx1">
                    <a:tint val="75000"/>
                  </a:schemeClr>
                </a:solidFill>
                <a:latin typeface="+mn-lt"/>
                <a:cs typeface="+mn-cs"/>
              </a:rPr>
              <a:t>-</a:t>
            </a:r>
            <a:r>
              <a:rPr lang="en-US" sz="2600" dirty="0" smtClean="0">
                <a:solidFill>
                  <a:schemeClr val="tx1">
                    <a:tint val="75000"/>
                  </a:schemeClr>
                </a:solidFill>
                <a:latin typeface="+mn-lt"/>
                <a:cs typeface="+mn-cs"/>
              </a:rPr>
              <a:t>27 </a:t>
            </a:r>
            <a:r>
              <a:rPr lang="ru-RU" sz="2600" dirty="0" smtClean="0">
                <a:solidFill>
                  <a:schemeClr val="tx1">
                    <a:tint val="75000"/>
                  </a:schemeClr>
                </a:solidFill>
                <a:latin typeface="+mn-lt"/>
                <a:cs typeface="+mn-cs"/>
              </a:rPr>
              <a:t>сентября </a:t>
            </a:r>
            <a:r>
              <a:rPr lang="en-US" sz="2600" dirty="0" smtClean="0">
                <a:solidFill>
                  <a:schemeClr val="tx1">
                    <a:tint val="75000"/>
                  </a:schemeClr>
                </a:solidFill>
                <a:latin typeface="+mn-lt"/>
                <a:cs typeface="+mn-cs"/>
              </a:rPr>
              <a:t>2012</a:t>
            </a:r>
            <a:r>
              <a:rPr lang="ru-RU" sz="2600" dirty="0" smtClean="0">
                <a:solidFill>
                  <a:schemeClr val="tx1">
                    <a:tint val="75000"/>
                  </a:schemeClr>
                </a:solidFill>
                <a:latin typeface="+mn-lt"/>
                <a:cs typeface="+mn-cs"/>
              </a:rPr>
              <a:t> года</a:t>
            </a:r>
            <a:endParaRPr lang="en-US" sz="2600" dirty="0" smtClean="0">
              <a:solidFill>
                <a:schemeClr val="tx1">
                  <a:tint val="75000"/>
                </a:schemeClr>
              </a:solidFill>
              <a:latin typeface="+mn-lt"/>
              <a:cs typeface="+mn-cs"/>
            </a:endParaRPr>
          </a:p>
          <a:p>
            <a:pPr algn="ctr">
              <a:spcBef>
                <a:spcPts val="0"/>
              </a:spcBef>
              <a:defRPr/>
            </a:pPr>
            <a:r>
              <a:rPr lang="ru-RU" sz="2600" dirty="0" smtClean="0">
                <a:solidFill>
                  <a:schemeClr val="tx1">
                    <a:tint val="75000"/>
                  </a:schemeClr>
                </a:solidFill>
                <a:latin typeface="+mn-lt"/>
                <a:cs typeface="+mn-cs"/>
              </a:rPr>
              <a:t>Ереван, Армения</a:t>
            </a:r>
            <a:endParaRPr lang="en-US" sz="2600" dirty="0" smtClean="0">
              <a:solidFill>
                <a:schemeClr val="tx1">
                  <a:tint val="75000"/>
                </a:schemeClr>
              </a:solidFill>
              <a:latin typeface="+mn-lt"/>
              <a:cs typeface="+mn-cs"/>
            </a:endParaRPr>
          </a:p>
          <a:p>
            <a:pPr algn="ctr">
              <a:spcBef>
                <a:spcPts val="0"/>
              </a:spcBef>
              <a:defRPr/>
            </a:pPr>
            <a:endParaRPr lang="en-US" sz="26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a:defRPr/>
            </a:pPr>
            <a:r>
              <a:rPr lang="ru-RU" sz="2400" dirty="0" smtClean="0"/>
              <a:t>Связь между Стратегией ГЭФ-5 и Стратегическим планом КБР и Целевыми задачами, принятыми в Айчи - Нагое</a:t>
            </a:r>
            <a:endParaRPr lang="es-ES" sz="2400" dirty="0" smtClean="0"/>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1" y="838200"/>
          <a:ext cx="9144001" cy="5711190"/>
        </p:xfrm>
        <a:graphic>
          <a:graphicData uri="http://schemas.openxmlformats.org/drawingml/2006/table">
            <a:tbl>
              <a:tblPr/>
              <a:tblGrid>
                <a:gridCol w="4881094"/>
                <a:gridCol w="1880315"/>
                <a:gridCol w="2382592"/>
              </a:tblGrid>
              <a:tr h="584791">
                <a:tc>
                  <a:txBody>
                    <a:bodyPr/>
                    <a:lstStyle/>
                    <a:p>
                      <a:pPr marL="0" marR="0" algn="ctr">
                        <a:lnSpc>
                          <a:spcPct val="115000"/>
                        </a:lnSpc>
                        <a:spcBef>
                          <a:spcPts val="0"/>
                        </a:spcBef>
                        <a:spcAft>
                          <a:spcPts val="0"/>
                        </a:spcAft>
                      </a:pPr>
                      <a:r>
                        <a:rPr lang="ru-RU" sz="1400" b="1" dirty="0" smtClean="0">
                          <a:latin typeface="+mn-lt"/>
                          <a:ea typeface="Times New Roman"/>
                          <a:cs typeface="Times New Roman"/>
                        </a:rPr>
                        <a:t>ГЭФ-5</a:t>
                      </a:r>
                    </a:p>
                    <a:p>
                      <a:pPr marL="0" marR="0" algn="ctr">
                        <a:lnSpc>
                          <a:spcPct val="115000"/>
                        </a:lnSpc>
                        <a:spcBef>
                          <a:spcPts val="0"/>
                        </a:spcBef>
                        <a:spcAft>
                          <a:spcPts val="0"/>
                        </a:spcAft>
                      </a:pPr>
                      <a:r>
                        <a:rPr lang="ru-RU" sz="1400" b="1" dirty="0" smtClean="0">
                          <a:latin typeface="+mn-lt"/>
                          <a:ea typeface="Times New Roman"/>
                          <a:cs typeface="Times New Roman"/>
                        </a:rPr>
                        <a:t>Стратегические задачи на 2011-2014 ф.г.</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dirty="0" smtClean="0">
                          <a:latin typeface="+mn-lt"/>
                          <a:ea typeface="Times New Roman"/>
                          <a:cs typeface="Times New Roman"/>
                        </a:rPr>
                        <a:t>Цели Стратегического плана</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dirty="0" smtClean="0">
                          <a:latin typeface="+mn-lt"/>
                          <a:ea typeface="Times New Roman"/>
                          <a:cs typeface="Times New Roman"/>
                        </a:rPr>
                        <a:t>Целевые задачи</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4609">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500" b="1" dirty="0" smtClean="0">
                          <a:solidFill>
                            <a:srgbClr val="0070C0"/>
                          </a:solidFill>
                          <a:latin typeface="+mn-lt"/>
                          <a:ea typeface="Times New Roman"/>
                          <a:cs typeface="Times New Roman"/>
                        </a:rPr>
                        <a:t>1-я задача</a:t>
                      </a:r>
                      <a:r>
                        <a:rPr lang="en-GB" sz="1500" b="1" dirty="0" smtClean="0">
                          <a:solidFill>
                            <a:srgbClr val="0070C0"/>
                          </a:solidFill>
                          <a:latin typeface="Calibri"/>
                          <a:ea typeface="Times New Roman"/>
                          <a:cs typeface="Times New Roman"/>
                        </a:rPr>
                        <a:t>: </a:t>
                      </a:r>
                      <a:endParaRPr lang="en-US" sz="1500" b="1" dirty="0">
                        <a:solidFill>
                          <a:srgbClr val="0070C0"/>
                        </a:solidFill>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500" b="0" dirty="0" smtClean="0">
                          <a:latin typeface="+mn-lt"/>
                          <a:ea typeface="Times New Roman"/>
                          <a:cs typeface="Times New Roman"/>
                        </a:rPr>
                        <a:t>Повышение устойчивости систем охраняемых районов</a:t>
                      </a:r>
                      <a:r>
                        <a:rPr lang="en-GB" sz="1500" b="0" dirty="0" smtClean="0">
                          <a:latin typeface="Calibri"/>
                          <a:ea typeface="Times New Roman"/>
                          <a:cs typeface="Times New Roman"/>
                        </a:rPr>
                        <a:t>: </a:t>
                      </a:r>
                      <a:endParaRPr lang="en-US" sz="1500" b="0" dirty="0" smtClean="0">
                        <a:latin typeface="Calibri"/>
                        <a:ea typeface="Times New Roman"/>
                        <a:cs typeface="Times New Roman"/>
                      </a:endParaRPr>
                    </a:p>
                    <a:p>
                      <a:pPr marL="342900" marR="0" indent="-342900" algn="l" defTabSz="914400" rtl="0" eaLnBrk="1" fontAlgn="auto" latinLnBrk="0" hangingPunct="1">
                        <a:lnSpc>
                          <a:spcPct val="115000"/>
                        </a:lnSpc>
                        <a:spcBef>
                          <a:spcPts val="0"/>
                        </a:spcBef>
                        <a:spcAft>
                          <a:spcPts val="0"/>
                        </a:spcAft>
                        <a:buClrTx/>
                        <a:buSzTx/>
                        <a:buFont typeface="+mj-lt"/>
                        <a:buAutoNum type="arabicPeriod"/>
                        <a:tabLst/>
                        <a:defRPr/>
                      </a:pPr>
                      <a:r>
                        <a:rPr lang="ru-RU" sz="1500" b="0" dirty="0" smtClean="0">
                          <a:latin typeface="+mn-lt"/>
                          <a:ea typeface="Times New Roman"/>
                          <a:cs typeface="Times New Roman"/>
                        </a:rPr>
                        <a:t>Увеличение финансирования систем ОР</a:t>
                      </a:r>
                      <a:r>
                        <a:rPr lang="en-US" sz="1500" b="0" dirty="0" smtClean="0">
                          <a:latin typeface="Calibri"/>
                          <a:ea typeface="Times New Roman"/>
                          <a:cs typeface="Times New Roman"/>
                        </a:rPr>
                        <a:t>;</a:t>
                      </a:r>
                      <a:endParaRPr lang="en-US" sz="1500" b="0" dirty="0" smtClean="0">
                        <a:latin typeface="Calibri"/>
                        <a:ea typeface="Times New Roman"/>
                      </a:endParaRPr>
                    </a:p>
                    <a:p>
                      <a:pPr marL="342900" marR="0" indent="-342900" algn="l" defTabSz="914400" rtl="0" eaLnBrk="1" fontAlgn="auto" latinLnBrk="0" hangingPunct="1">
                        <a:lnSpc>
                          <a:spcPct val="115000"/>
                        </a:lnSpc>
                        <a:spcBef>
                          <a:spcPts val="0"/>
                        </a:spcBef>
                        <a:spcAft>
                          <a:spcPts val="0"/>
                        </a:spcAft>
                        <a:buClrTx/>
                        <a:buSzTx/>
                        <a:buFont typeface="+mj-lt"/>
                        <a:buAutoNum type="arabicPeriod"/>
                        <a:tabLst/>
                        <a:defRPr/>
                      </a:pPr>
                      <a:r>
                        <a:rPr lang="ru-RU" sz="1500" b="0" dirty="0" smtClean="0">
                          <a:latin typeface="+mn-lt"/>
                          <a:ea typeface="Times New Roman"/>
                          <a:cs typeface="Times New Roman"/>
                        </a:rPr>
                        <a:t>Расширение </a:t>
                      </a:r>
                      <a:r>
                        <a:rPr lang="ru-RU" sz="1500" b="0" dirty="0" err="1" smtClean="0">
                          <a:latin typeface="+mn-lt"/>
                          <a:ea typeface="Times New Roman"/>
                          <a:cs typeface="Times New Roman"/>
                        </a:rPr>
                        <a:t>представленности</a:t>
                      </a:r>
                      <a:r>
                        <a:rPr lang="ru-RU" sz="1500" b="0" dirty="0" smtClean="0">
                          <a:latin typeface="+mn-lt"/>
                          <a:ea typeface="Times New Roman"/>
                          <a:cs typeface="Times New Roman"/>
                        </a:rPr>
                        <a:t> экосистем и видов, находящихся под угрозой исчезновения, в системах охраняемых районов; а также</a:t>
                      </a:r>
                      <a:endParaRPr lang="en-US" sz="1500" b="0" dirty="0" smtClean="0">
                        <a:latin typeface="Calibri"/>
                        <a:ea typeface="Times New Roman"/>
                      </a:endParaRPr>
                    </a:p>
                    <a:p>
                      <a:pPr marL="342900" indent="-342900">
                        <a:lnSpc>
                          <a:spcPct val="115000"/>
                        </a:lnSpc>
                        <a:spcAft>
                          <a:spcPts val="0"/>
                        </a:spcAft>
                        <a:buFont typeface="+mj-lt"/>
                        <a:buAutoNum type="arabicPeriod"/>
                      </a:pPr>
                      <a:r>
                        <a:rPr lang="ru-RU" sz="1500" b="0" dirty="0" smtClean="0">
                          <a:latin typeface="+mn-lt"/>
                          <a:ea typeface="Times New Roman"/>
                          <a:cs typeface="Times New Roman"/>
                        </a:rPr>
                        <a:t>Повышение эффективности управления существующими охраняемыми районами.</a:t>
                      </a:r>
                      <a:endParaRPr lang="en-US" sz="1500" b="1"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A</a:t>
                      </a:r>
                      <a:endParaRPr lang="en-US" sz="1400" b="1" dirty="0">
                        <a:latin typeface="Calibri"/>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a:t>
                      </a:r>
                      <a:r>
                        <a:rPr lang="en-GB" sz="1400" b="1" dirty="0" smtClean="0">
                          <a:latin typeface="Calibri"/>
                          <a:ea typeface="Times New Roman"/>
                          <a:cs typeface="Times New Roman"/>
                        </a:rPr>
                        <a:t> </a:t>
                      </a:r>
                      <a:r>
                        <a:rPr lang="en-GB" sz="1400" b="1" dirty="0">
                          <a:latin typeface="Calibri"/>
                          <a:ea typeface="Times New Roman"/>
                          <a:cs typeface="Times New Roman"/>
                        </a:rPr>
                        <a:t>B</a:t>
                      </a:r>
                      <a:endParaRPr lang="en-US" sz="1400" b="1" dirty="0">
                        <a:latin typeface="Calibri"/>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a:t>
                      </a:r>
                      <a:r>
                        <a:rPr lang="en-GB" sz="1400" b="1" baseline="0" dirty="0" smtClean="0">
                          <a:latin typeface="Calibri"/>
                          <a:ea typeface="Times New Roman"/>
                          <a:cs typeface="Times New Roman"/>
                        </a:rPr>
                        <a:t> C</a:t>
                      </a:r>
                      <a:endParaRPr lang="en-GB" sz="1400" b="1" dirty="0" smtClean="0">
                        <a:latin typeface="Calibri"/>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D</a:t>
                      </a:r>
                      <a:endParaRPr lang="en-US" sz="1400" b="1" dirty="0">
                        <a:latin typeface="Calibri"/>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E</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Целевая задача </a:t>
                      </a:r>
                      <a:r>
                        <a:rPr lang="en-GB" sz="1400" b="1" dirty="0" smtClean="0">
                          <a:latin typeface="Calibri"/>
                          <a:ea typeface="Times New Roman"/>
                          <a:cs typeface="Times New Roman"/>
                        </a:rPr>
                        <a:t>5</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 </a:t>
                      </a:r>
                      <a:r>
                        <a:rPr lang="en-GB" sz="1400" b="1" dirty="0" smtClean="0">
                          <a:latin typeface="Calibri"/>
                          <a:ea typeface="Times New Roman"/>
                          <a:cs typeface="Times New Roman"/>
                        </a:rPr>
                        <a:t>10</a:t>
                      </a:r>
                      <a:r>
                        <a:rPr lang="en-GB" sz="1400" b="1" dirty="0">
                          <a:latin typeface="Calibri"/>
                          <a:ea typeface="Times New Roman"/>
                          <a:cs typeface="Times New Roman"/>
                        </a:rPr>
                        <a:t>, 11 </a:t>
                      </a:r>
                      <a:r>
                        <a:rPr lang="ru-RU" sz="1400" b="1" dirty="0" smtClean="0">
                          <a:latin typeface="Calibri"/>
                          <a:ea typeface="Times New Roman"/>
                          <a:cs typeface="Times New Roman"/>
                        </a:rPr>
                        <a:t>и </a:t>
                      </a:r>
                      <a:r>
                        <a:rPr lang="en-GB" sz="1400" b="1" dirty="0" smtClean="0">
                          <a:latin typeface="Calibri"/>
                          <a:ea typeface="Times New Roman"/>
                          <a:cs typeface="Times New Roman"/>
                        </a:rPr>
                        <a:t>12</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 </a:t>
                      </a:r>
                      <a:r>
                        <a:rPr lang="en-GB" sz="1400" b="1" dirty="0" smtClean="0">
                          <a:latin typeface="Calibri"/>
                          <a:ea typeface="Times New Roman"/>
                          <a:cs typeface="Times New Roman"/>
                        </a:rPr>
                        <a:t>14 </a:t>
                      </a:r>
                      <a:r>
                        <a:rPr lang="ru-RU" sz="1400" b="1" dirty="0" smtClean="0">
                          <a:latin typeface="Calibri"/>
                          <a:ea typeface="Times New Roman"/>
                          <a:cs typeface="Times New Roman"/>
                        </a:rPr>
                        <a:t>и </a:t>
                      </a:r>
                      <a:r>
                        <a:rPr lang="en-GB" sz="1400" b="1" dirty="0" smtClean="0">
                          <a:latin typeface="Calibri"/>
                          <a:ea typeface="Times New Roman"/>
                          <a:cs typeface="Times New Roman"/>
                        </a:rPr>
                        <a:t>15</a:t>
                      </a:r>
                      <a:endParaRPr lang="en-US" sz="1400" b="1" dirty="0">
                        <a:latin typeface="Calibri"/>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Целевые задачи </a:t>
                      </a:r>
                      <a:r>
                        <a:rPr lang="en-GB" sz="1400" b="1" dirty="0" smtClean="0">
                          <a:latin typeface="Calibri"/>
                          <a:ea typeface="Times New Roman"/>
                          <a:cs typeface="Times New Roman"/>
                        </a:rPr>
                        <a:t>18</a:t>
                      </a:r>
                      <a:r>
                        <a:rPr lang="en-GB" sz="1400" b="1" dirty="0">
                          <a:latin typeface="Calibri"/>
                          <a:ea typeface="Times New Roman"/>
                          <a:cs typeface="Times New Roman"/>
                        </a:rPr>
                        <a:t>, 19 </a:t>
                      </a:r>
                      <a:r>
                        <a:rPr lang="ru-RU" sz="1400" b="1" dirty="0" smtClean="0">
                          <a:latin typeface="Calibri"/>
                          <a:ea typeface="Times New Roman"/>
                          <a:cs typeface="Times New Roman"/>
                        </a:rPr>
                        <a:t>и </a:t>
                      </a:r>
                      <a:r>
                        <a:rPr lang="en-GB" sz="1400" b="1" dirty="0" smtClean="0">
                          <a:latin typeface="Calibri"/>
                          <a:ea typeface="Times New Roman"/>
                          <a:cs typeface="Times New Roman"/>
                        </a:rPr>
                        <a:t>20</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500" b="1" dirty="0" smtClean="0">
                          <a:solidFill>
                            <a:srgbClr val="0070C0"/>
                          </a:solidFill>
                          <a:latin typeface="Calibri"/>
                          <a:ea typeface="Times New Roman"/>
                          <a:cs typeface="Times New Roman"/>
                        </a:rPr>
                        <a:t>2-я задача</a:t>
                      </a:r>
                      <a:r>
                        <a:rPr lang="en-GB" sz="1500" b="1" dirty="0" smtClean="0">
                          <a:solidFill>
                            <a:srgbClr val="0070C0"/>
                          </a:solidFill>
                          <a:latin typeface="Calibri"/>
                          <a:ea typeface="Times New Roman"/>
                          <a:cs typeface="Times New Roman"/>
                        </a:rPr>
                        <a:t>: </a:t>
                      </a:r>
                      <a:r>
                        <a:rPr lang="ru-RU" sz="1500" b="0" dirty="0" smtClean="0">
                          <a:latin typeface="+mn-lt"/>
                          <a:ea typeface="Times New Roman"/>
                          <a:cs typeface="Times New Roman"/>
                        </a:rPr>
                        <a:t>Интеграция мер по сохранению и устойчивому использованию </a:t>
                      </a:r>
                      <a:r>
                        <a:rPr lang="ru-RU" sz="1500" b="0" dirty="0" err="1" smtClean="0">
                          <a:latin typeface="+mn-lt"/>
                          <a:ea typeface="Times New Roman"/>
                          <a:cs typeface="Times New Roman"/>
                        </a:rPr>
                        <a:t>биоразнообразия</a:t>
                      </a:r>
                      <a:r>
                        <a:rPr lang="ru-RU" sz="1500" b="0" dirty="0" smtClean="0">
                          <a:latin typeface="+mn-lt"/>
                          <a:ea typeface="Times New Roman"/>
                          <a:cs typeface="Times New Roman"/>
                        </a:rPr>
                        <a:t> в деятельность в продуктивных  ландшафтах/морских угодьях и секторах</a:t>
                      </a:r>
                      <a:r>
                        <a:rPr lang="en-GB" sz="1500" b="0" dirty="0" smtClean="0">
                          <a:latin typeface="Calibri"/>
                          <a:ea typeface="Times New Roman"/>
                          <a:cs typeface="Times New Roman"/>
                        </a:rPr>
                        <a:t>: </a:t>
                      </a:r>
                      <a:endParaRPr lang="en-US" sz="1500" b="0" dirty="0">
                        <a:latin typeface="Calibri"/>
                        <a:ea typeface="Times New Roman"/>
                        <a:cs typeface="Times New Roman"/>
                      </a:endParaRPr>
                    </a:p>
                    <a:p>
                      <a:pPr marL="342900" marR="0" indent="-342900" algn="l" defTabSz="914400" rtl="0" eaLnBrk="1" fontAlgn="auto" latinLnBrk="0" hangingPunct="1">
                        <a:lnSpc>
                          <a:spcPct val="115000"/>
                        </a:lnSpc>
                        <a:spcBef>
                          <a:spcPts val="0"/>
                        </a:spcBef>
                        <a:spcAft>
                          <a:spcPts val="0"/>
                        </a:spcAft>
                        <a:buClrTx/>
                        <a:buSzTx/>
                        <a:buFont typeface="+mj-lt"/>
                        <a:buAutoNum type="arabicPeriod"/>
                        <a:tabLst/>
                        <a:defRPr/>
                      </a:pPr>
                      <a:r>
                        <a:rPr lang="ru-RU" sz="1500" b="0" dirty="0" smtClean="0">
                          <a:latin typeface="+mn-lt"/>
                          <a:ea typeface="Times New Roman"/>
                          <a:cs typeface="Times New Roman"/>
                        </a:rPr>
                        <a:t>Совершенствование политики и нормативно-правовой базы</a:t>
                      </a:r>
                      <a:r>
                        <a:rPr lang="en-US" sz="1500" b="0" dirty="0" smtClean="0">
                          <a:latin typeface="Calibri"/>
                          <a:ea typeface="Times New Roman"/>
                          <a:cs typeface="Times New Roman"/>
                        </a:rPr>
                        <a:t>;</a:t>
                      </a:r>
                      <a:endParaRPr lang="en-US" sz="1500" b="0" dirty="0">
                        <a:latin typeface="Calibri"/>
                        <a:ea typeface="Times New Roman"/>
                      </a:endParaRPr>
                    </a:p>
                    <a:p>
                      <a:pPr marL="342900" marR="0" indent="-342900" algn="l" defTabSz="914400" rtl="0" eaLnBrk="1" fontAlgn="auto" latinLnBrk="0" hangingPunct="1">
                        <a:lnSpc>
                          <a:spcPct val="115000"/>
                        </a:lnSpc>
                        <a:spcBef>
                          <a:spcPts val="0"/>
                        </a:spcBef>
                        <a:spcAft>
                          <a:spcPts val="0"/>
                        </a:spcAft>
                        <a:buClrTx/>
                        <a:buSzTx/>
                        <a:buFont typeface="+mj-lt"/>
                        <a:buAutoNum type="arabicPeriod"/>
                        <a:tabLst/>
                        <a:defRPr/>
                      </a:pPr>
                      <a:r>
                        <a:rPr lang="ru-RU" sz="1500" b="0" dirty="0" smtClean="0">
                          <a:latin typeface="+mn-lt"/>
                          <a:ea typeface="Times New Roman"/>
                          <a:cs typeface="Times New Roman"/>
                        </a:rPr>
                        <a:t>Внедрение систем регулирования </a:t>
                      </a:r>
                      <a:r>
                        <a:rPr lang="ru-RU" sz="1500" b="0" dirty="0" err="1" smtClean="0">
                          <a:latin typeface="+mn-lt"/>
                          <a:ea typeface="Times New Roman"/>
                          <a:cs typeface="Times New Roman"/>
                        </a:rPr>
                        <a:t>инвазивных</a:t>
                      </a:r>
                      <a:r>
                        <a:rPr lang="ru-RU" sz="1500" b="0" dirty="0" smtClean="0">
                          <a:latin typeface="+mn-lt"/>
                          <a:ea typeface="Times New Roman"/>
                          <a:cs typeface="Times New Roman"/>
                        </a:rPr>
                        <a:t> чужеродных видов , а также</a:t>
                      </a:r>
                      <a:endParaRPr lang="en-US" sz="1500" b="0" dirty="0" smtClean="0">
                        <a:latin typeface="Calibri"/>
                        <a:ea typeface="Times New Roman"/>
                      </a:endParaRPr>
                    </a:p>
                    <a:p>
                      <a:pPr marL="342900" marR="0" indent="-342900" algn="l" defTabSz="914400" rtl="0" eaLnBrk="1" fontAlgn="auto" latinLnBrk="0" hangingPunct="1">
                        <a:lnSpc>
                          <a:spcPct val="115000"/>
                        </a:lnSpc>
                        <a:spcBef>
                          <a:spcPts val="0"/>
                        </a:spcBef>
                        <a:spcAft>
                          <a:spcPts val="0"/>
                        </a:spcAft>
                        <a:buClrTx/>
                        <a:buSzTx/>
                        <a:buFont typeface="+mj-lt"/>
                        <a:buAutoNum type="arabicPeriod"/>
                        <a:tabLst/>
                        <a:defRPr/>
                      </a:pPr>
                      <a:r>
                        <a:rPr lang="ru-RU" sz="1500" b="0" dirty="0" smtClean="0">
                          <a:latin typeface="+mn-lt"/>
                          <a:ea typeface="Times New Roman"/>
                          <a:cs typeface="Times New Roman"/>
                        </a:rPr>
                        <a:t>Наращивание потенциала в сфере производства товаров и услуг, не несущих угрозы </a:t>
                      </a:r>
                      <a:r>
                        <a:rPr lang="ru-RU" sz="1500" b="0" dirty="0" err="1" smtClean="0">
                          <a:latin typeface="+mn-lt"/>
                          <a:ea typeface="Times New Roman"/>
                          <a:cs typeface="Times New Roman"/>
                        </a:rPr>
                        <a:t>биоразнообразию</a:t>
                      </a:r>
                      <a:r>
                        <a:rPr lang="en-US" sz="1500" b="0" dirty="0" smtClean="0">
                          <a:latin typeface="Calibri"/>
                          <a:ea typeface="Times New Roman"/>
                          <a:cs typeface="Times New Roman"/>
                        </a:rPr>
                        <a:t>.</a:t>
                      </a:r>
                      <a:endParaRPr lang="en-US" sz="1500" b="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mn-lt"/>
                          <a:ea typeface="Times New Roman"/>
                          <a:cs typeface="Times New Roman"/>
                        </a:rPr>
                        <a:t>A</a:t>
                      </a:r>
                      <a:endParaRPr lang="en-US" sz="1400" b="1" dirty="0" smtClean="0">
                        <a:latin typeface="+mn-lt"/>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a:t>
                      </a:r>
                      <a:r>
                        <a:rPr lang="en-GB" sz="1400" b="1" dirty="0" smtClean="0">
                          <a:latin typeface="+mn-lt"/>
                          <a:ea typeface="Times New Roman"/>
                          <a:cs typeface="Times New Roman"/>
                        </a:rPr>
                        <a:t> B</a:t>
                      </a:r>
                      <a:endParaRPr lang="en-US" sz="1400" b="1" dirty="0" smtClean="0">
                        <a:latin typeface="+mn-lt"/>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a:t>
                      </a:r>
                      <a:r>
                        <a:rPr lang="en-GB" sz="1400" b="1" baseline="0" dirty="0" smtClean="0">
                          <a:latin typeface="+mn-lt"/>
                          <a:ea typeface="Times New Roman"/>
                          <a:cs typeface="Times New Roman"/>
                        </a:rPr>
                        <a:t> C</a:t>
                      </a:r>
                      <a:endParaRPr lang="en-GB" sz="1400" b="1" dirty="0" smtClean="0">
                        <a:latin typeface="+mn-lt"/>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 </a:t>
                      </a:r>
                      <a:r>
                        <a:rPr lang="en-GB" sz="1400" b="1" dirty="0" smtClean="0">
                          <a:latin typeface="+mn-lt"/>
                          <a:ea typeface="Times New Roman"/>
                          <a:cs typeface="Times New Roman"/>
                        </a:rPr>
                        <a:t>D</a:t>
                      </a:r>
                      <a:endParaRPr lang="en-US" sz="1400" b="1" dirty="0" smtClean="0">
                        <a:latin typeface="+mn-lt"/>
                        <a:ea typeface="Times New Roman"/>
                        <a:cs typeface="Times New Roman"/>
                      </a:endParaRPr>
                    </a:p>
                    <a:p>
                      <a:pPr marL="0" marR="0" algn="just">
                        <a:lnSpc>
                          <a:spcPct val="115000"/>
                        </a:lnSpc>
                        <a:spcBef>
                          <a:spcPts val="0"/>
                        </a:spcBef>
                        <a:spcAft>
                          <a:spcPts val="0"/>
                        </a:spcAft>
                      </a:pPr>
                      <a:r>
                        <a:rPr lang="ru-RU" sz="1400" b="1" dirty="0" smtClean="0">
                          <a:latin typeface="+mn-lt"/>
                          <a:ea typeface="Times New Roman"/>
                          <a:cs typeface="Times New Roman"/>
                        </a:rPr>
                        <a:t>Стратегическая цель </a:t>
                      </a:r>
                      <a:r>
                        <a:rPr lang="en-GB" sz="1400" b="1" dirty="0" smtClean="0">
                          <a:latin typeface="+mn-lt"/>
                          <a:ea typeface="Times New Roman"/>
                          <a:cs typeface="Times New Roman"/>
                        </a:rPr>
                        <a:t>E</a:t>
                      </a:r>
                      <a:endParaRPr lang="en-US" sz="14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 </a:t>
                      </a:r>
                      <a:r>
                        <a:rPr lang="en-GB" sz="1400" b="1" dirty="0" smtClean="0">
                          <a:latin typeface="Calibri"/>
                          <a:ea typeface="Times New Roman"/>
                          <a:cs typeface="Times New Roman"/>
                        </a:rPr>
                        <a:t>3</a:t>
                      </a:r>
                      <a:r>
                        <a:rPr lang="en-GB" sz="1400" b="1" dirty="0">
                          <a:latin typeface="Calibri"/>
                          <a:ea typeface="Times New Roman"/>
                          <a:cs typeface="Times New Roman"/>
                        </a:rPr>
                        <a:t>, 4, </a:t>
                      </a:r>
                      <a:r>
                        <a:rPr lang="en-GB" sz="1400" b="1" dirty="0" smtClean="0">
                          <a:latin typeface="Calibri"/>
                          <a:ea typeface="Times New Roman"/>
                          <a:cs typeface="Times New Roman"/>
                        </a:rPr>
                        <a:t>5</a:t>
                      </a:r>
                      <a:r>
                        <a:rPr lang="ru-RU" sz="1400" b="1" dirty="0" smtClean="0">
                          <a:latin typeface="Calibri"/>
                          <a:ea typeface="Times New Roman"/>
                          <a:cs typeface="Times New Roman"/>
                        </a:rPr>
                        <a:t> и</a:t>
                      </a:r>
                      <a:r>
                        <a:rPr lang="en-GB" sz="1400" b="1" dirty="0" smtClean="0">
                          <a:latin typeface="Calibri"/>
                          <a:ea typeface="Times New Roman"/>
                          <a:cs typeface="Times New Roman"/>
                        </a:rPr>
                        <a:t> </a:t>
                      </a:r>
                      <a:r>
                        <a:rPr lang="en-GB" sz="1400" b="1" dirty="0">
                          <a:latin typeface="Calibri"/>
                          <a:ea typeface="Times New Roman"/>
                          <a:cs typeface="Times New Roman"/>
                        </a:rPr>
                        <a:t>6</a:t>
                      </a:r>
                      <a:endParaRPr lang="en-US" sz="1400" b="1" dirty="0">
                        <a:latin typeface="Calibri"/>
                        <a:ea typeface="Times New Roman"/>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a:t>
                      </a:r>
                      <a:r>
                        <a:rPr lang="ru-RU" sz="1400" b="1" baseline="0" dirty="0" smtClean="0">
                          <a:latin typeface="+mn-lt"/>
                          <a:ea typeface="Times New Roman"/>
                          <a:cs typeface="Times New Roman"/>
                        </a:rPr>
                        <a:t> </a:t>
                      </a:r>
                      <a:r>
                        <a:rPr lang="en-GB" sz="1400" b="1" dirty="0" smtClean="0">
                          <a:latin typeface="Calibri"/>
                          <a:ea typeface="Times New Roman"/>
                          <a:cs typeface="Times New Roman"/>
                        </a:rPr>
                        <a:t>7,</a:t>
                      </a:r>
                      <a:r>
                        <a:rPr lang="ru-RU" sz="1400" b="1" dirty="0" smtClean="0">
                          <a:latin typeface="Calibri"/>
                          <a:ea typeface="Times New Roman"/>
                          <a:cs typeface="Times New Roman"/>
                        </a:rPr>
                        <a:t> </a:t>
                      </a:r>
                      <a:r>
                        <a:rPr lang="en-GB" sz="1400" b="1" dirty="0" smtClean="0">
                          <a:latin typeface="Calibri"/>
                          <a:ea typeface="Times New Roman"/>
                          <a:cs typeface="Times New Roman"/>
                        </a:rPr>
                        <a:t>8,</a:t>
                      </a:r>
                      <a:r>
                        <a:rPr lang="ru-RU" sz="1400" b="1" dirty="0" smtClean="0">
                          <a:latin typeface="Calibri"/>
                          <a:ea typeface="Times New Roman"/>
                          <a:cs typeface="Times New Roman"/>
                        </a:rPr>
                        <a:t> </a:t>
                      </a:r>
                      <a:r>
                        <a:rPr lang="en-GB" sz="1400" b="1" dirty="0" smtClean="0">
                          <a:latin typeface="Calibri"/>
                          <a:ea typeface="Times New Roman"/>
                          <a:cs typeface="Times New Roman"/>
                        </a:rPr>
                        <a:t>9,</a:t>
                      </a:r>
                      <a:r>
                        <a:rPr lang="ru-RU" sz="1400" b="1" baseline="0" dirty="0" smtClean="0">
                          <a:latin typeface="Calibri"/>
                          <a:ea typeface="Times New Roman"/>
                          <a:cs typeface="Times New Roman"/>
                        </a:rPr>
                        <a:t> </a:t>
                      </a:r>
                      <a:r>
                        <a:rPr lang="en-GB" sz="1400" b="1" dirty="0" smtClean="0">
                          <a:latin typeface="Calibri"/>
                          <a:ea typeface="Times New Roman"/>
                          <a:cs typeface="Times New Roman"/>
                        </a:rPr>
                        <a:t>10</a:t>
                      </a:r>
                      <a:r>
                        <a:rPr lang="en-GB" sz="1400" b="1" dirty="0">
                          <a:latin typeface="Calibri"/>
                          <a:ea typeface="Times New Roman"/>
                          <a:cs typeface="Times New Roman"/>
                        </a:rPr>
                        <a:t>, 11, 12, 13</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 </a:t>
                      </a:r>
                      <a:r>
                        <a:rPr lang="en-GB" sz="1400" b="1" dirty="0" smtClean="0">
                          <a:latin typeface="Calibri"/>
                          <a:ea typeface="Times New Roman"/>
                          <a:cs typeface="Times New Roman"/>
                        </a:rPr>
                        <a:t>14 </a:t>
                      </a:r>
                      <a:r>
                        <a:rPr lang="ru-RU" sz="1400" b="1" dirty="0" smtClean="0">
                          <a:latin typeface="Calibri"/>
                          <a:ea typeface="Times New Roman"/>
                          <a:cs typeface="Times New Roman"/>
                        </a:rPr>
                        <a:t>и </a:t>
                      </a:r>
                      <a:r>
                        <a:rPr lang="en-GB" sz="1400" b="1" dirty="0" smtClean="0">
                          <a:latin typeface="Calibri"/>
                          <a:ea typeface="Times New Roman"/>
                          <a:cs typeface="Times New Roman"/>
                        </a:rPr>
                        <a:t>15</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 </a:t>
                      </a:r>
                      <a:r>
                        <a:rPr lang="en-GB" sz="1400" b="1" dirty="0" smtClean="0">
                          <a:latin typeface="Calibri"/>
                          <a:ea typeface="Times New Roman"/>
                          <a:cs typeface="Times New Roman"/>
                        </a:rPr>
                        <a:t>18</a:t>
                      </a:r>
                      <a:r>
                        <a:rPr lang="en-GB" sz="1400" b="1" dirty="0">
                          <a:latin typeface="Calibri"/>
                          <a:ea typeface="Times New Roman"/>
                          <a:cs typeface="Times New Roman"/>
                        </a:rPr>
                        <a:t>, 19 </a:t>
                      </a:r>
                      <a:r>
                        <a:rPr lang="ru-RU" sz="1400" b="1" dirty="0" smtClean="0">
                          <a:latin typeface="Calibri"/>
                          <a:ea typeface="Times New Roman"/>
                          <a:cs typeface="Times New Roman"/>
                        </a:rPr>
                        <a:t>и </a:t>
                      </a:r>
                      <a:r>
                        <a:rPr lang="en-GB" sz="1400" b="1" dirty="0" smtClean="0">
                          <a:latin typeface="Calibri"/>
                          <a:ea typeface="Times New Roman"/>
                          <a:cs typeface="Times New Roman"/>
                        </a:rPr>
                        <a:t>20</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0"/>
            <a:ext cx="8839200" cy="762000"/>
          </a:xfrm>
        </p:spPr>
        <p:txBody>
          <a:bodyPr>
            <a:noAutofit/>
          </a:bodyPr>
          <a:lstStyle/>
          <a:p>
            <a:pPr>
              <a:defRPr/>
            </a:pPr>
            <a:r>
              <a:rPr lang="ru-RU" sz="2200" dirty="0" smtClean="0"/>
              <a:t>Связь между Стратегией ГЭФ-5 и Стратегическим планом КБР и Целевыми задачами, принятыми в Айчи</a:t>
            </a:r>
            <a:endParaRPr lang="es-ES" sz="2200" dirty="0" smtClean="0"/>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0" y="802784"/>
          <a:ext cx="9144000" cy="5593080"/>
        </p:xfrm>
        <a:graphic>
          <a:graphicData uri="http://schemas.openxmlformats.org/drawingml/2006/table">
            <a:tbl>
              <a:tblPr/>
              <a:tblGrid>
                <a:gridCol w="5189838"/>
                <a:gridCol w="2059459"/>
                <a:gridCol w="1894703"/>
              </a:tblGrid>
              <a:tr h="685800">
                <a:tc>
                  <a:txBody>
                    <a:bodyPr/>
                    <a:lstStyle/>
                    <a:p>
                      <a:pPr marL="0" marR="0" algn="ctr">
                        <a:lnSpc>
                          <a:spcPct val="115000"/>
                        </a:lnSpc>
                        <a:spcBef>
                          <a:spcPts val="0"/>
                        </a:spcBef>
                        <a:spcAft>
                          <a:spcPts val="0"/>
                        </a:spcAft>
                      </a:pPr>
                      <a:r>
                        <a:rPr lang="ru-RU" sz="1400" b="1" dirty="0" smtClean="0">
                          <a:latin typeface="+mn-lt"/>
                          <a:ea typeface="Times New Roman"/>
                          <a:cs typeface="Times New Roman"/>
                        </a:rPr>
                        <a:t>ГЭФ-5</a:t>
                      </a:r>
                    </a:p>
                    <a:p>
                      <a:pPr marL="0" marR="0" algn="ctr">
                        <a:lnSpc>
                          <a:spcPct val="115000"/>
                        </a:lnSpc>
                        <a:spcBef>
                          <a:spcPts val="0"/>
                        </a:spcBef>
                        <a:spcAft>
                          <a:spcPts val="0"/>
                        </a:spcAft>
                      </a:pPr>
                      <a:r>
                        <a:rPr lang="ru-RU" sz="1400" b="1" dirty="0" smtClean="0">
                          <a:latin typeface="+mn-lt"/>
                          <a:ea typeface="Times New Roman"/>
                          <a:cs typeface="Times New Roman"/>
                        </a:rPr>
                        <a:t>Стратегические задачи на 2011-2014 ф.г.</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dirty="0" smtClean="0">
                          <a:latin typeface="+mn-lt"/>
                          <a:ea typeface="Times New Roman"/>
                          <a:cs typeface="Times New Roman"/>
                        </a:rPr>
                        <a:t>Цели Стратегического плана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1-я и 2-я задачи в приведенной выше формулировке,  4-я задача</a:t>
                      </a:r>
                      <a:r>
                        <a:rPr lang="en-GB" sz="1400" b="1"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Наращивание потенциала в регулировании доступа</a:t>
                      </a:r>
                    </a:p>
                    <a:p>
                      <a:pPr marL="0" marR="0" indent="0" algn="l" defTabSz="914400" rtl="0" eaLnBrk="1" fontAlgn="auto" latinLnBrk="0" hangingPunct="1">
                        <a:lnSpc>
                          <a:spcPct val="115000"/>
                        </a:lnSpc>
                        <a:spcBef>
                          <a:spcPts val="0"/>
                        </a:spcBef>
                        <a:spcAft>
                          <a:spcPts val="0"/>
                        </a:spcAft>
                        <a:buClrTx/>
                        <a:buSzTx/>
                        <a:buFontTx/>
                        <a:buNone/>
                        <a:tabLst/>
                        <a:defRPr/>
                      </a:pPr>
                      <a:r>
                        <a:rPr lang="ru-RU" sz="1400" b="0" dirty="0" smtClean="0">
                          <a:latin typeface="+mn-lt"/>
                          <a:ea typeface="Times New Roman"/>
                          <a:cs typeface="Times New Roman"/>
                        </a:rPr>
                        <a:t>к генетическим ресурсам и совместном использовании выгод, а также</a:t>
                      </a:r>
                      <a:r>
                        <a:rPr lang="en-GB" sz="1400" b="0" dirty="0" smtClean="0">
                          <a:latin typeface="Calibri"/>
                          <a:ea typeface="Times New Roman"/>
                          <a:cs typeface="Times New Roman"/>
                        </a:rPr>
                        <a:t> </a:t>
                      </a:r>
                      <a:endParaRPr lang="en-US" sz="1400" b="0" dirty="0">
                        <a:latin typeface="Calibri"/>
                        <a:ea typeface="Times New Roman"/>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5-я задача</a:t>
                      </a:r>
                      <a:r>
                        <a:rPr lang="en-GB" sz="1400" b="0"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Интеграция обязательств по КБР в процессы планирования на национальном уровне посредством проведения стимулирующих мероприятий</a:t>
                      </a:r>
                      <a:r>
                        <a:rPr lang="en-GB" sz="1400" b="0" dirty="0" smtClean="0">
                          <a:latin typeface="Calibri"/>
                          <a:ea typeface="Times New Roman"/>
                          <a:cs typeface="Times New Roman"/>
                        </a:rPr>
                        <a:t> </a:t>
                      </a:r>
                      <a:endParaRPr lang="en-US" sz="1400" b="0" dirty="0">
                        <a:latin typeface="Calibri"/>
                        <a:ea typeface="Times New Roman"/>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3-я задача</a:t>
                      </a:r>
                      <a:r>
                        <a:rPr lang="en-GB" sz="1400" b="1"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Наращивание потенциала в интересах реализации </a:t>
                      </a:r>
                      <a:r>
                        <a:rPr lang="ru-RU" sz="1400" b="0" dirty="0" err="1" smtClean="0">
                          <a:latin typeface="+mn-lt"/>
                          <a:ea typeface="Times New Roman"/>
                          <a:cs typeface="Times New Roman"/>
                        </a:rPr>
                        <a:t>Картахенского</a:t>
                      </a:r>
                      <a:r>
                        <a:rPr lang="ru-RU" sz="1400" b="0" dirty="0" smtClean="0">
                          <a:latin typeface="+mn-lt"/>
                          <a:ea typeface="Times New Roman"/>
                          <a:cs typeface="Times New Roman"/>
                        </a:rPr>
                        <a:t> протокола по </a:t>
                      </a:r>
                      <a:r>
                        <a:rPr lang="ru-RU" sz="1400" b="0" dirty="0" err="1" smtClean="0">
                          <a:latin typeface="+mn-lt"/>
                          <a:ea typeface="Times New Roman"/>
                          <a:cs typeface="Times New Roman"/>
                        </a:rPr>
                        <a:t>биобезопасности</a:t>
                      </a:r>
                      <a:endParaRPr lang="en-US" sz="14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B050"/>
                          </a:solidFill>
                          <a:latin typeface="+mn-lt"/>
                          <a:ea typeface="Times New Roman"/>
                          <a:cs typeface="Times New Roman"/>
                        </a:rPr>
                        <a:t>Стратегическая цель </a:t>
                      </a:r>
                      <a:r>
                        <a:rPr lang="en-GB" sz="1400" b="1" dirty="0" smtClean="0">
                          <a:solidFill>
                            <a:srgbClr val="00B050"/>
                          </a:solidFill>
                          <a:latin typeface="Calibri"/>
                          <a:ea typeface="Times New Roman"/>
                          <a:cs typeface="Times New Roman"/>
                        </a:rPr>
                        <a:t>A</a:t>
                      </a:r>
                      <a:endParaRPr lang="en-US" sz="1400" b="1" dirty="0">
                        <a:solidFill>
                          <a:srgbClr val="00B050"/>
                        </a:solidFill>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D</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E</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FF0000"/>
                          </a:solidFill>
                          <a:latin typeface="+mn-lt"/>
                          <a:ea typeface="Times New Roman"/>
                          <a:cs typeface="Times New Roman"/>
                        </a:rPr>
                        <a:t>Целевая задача </a:t>
                      </a:r>
                      <a:r>
                        <a:rPr lang="en-GB" sz="1400" b="1" dirty="0" smtClean="0">
                          <a:solidFill>
                            <a:srgbClr val="FF0000"/>
                          </a:solidFill>
                          <a:latin typeface="Calibri"/>
                          <a:ea typeface="Times New Roman"/>
                          <a:cs typeface="Times New Roman"/>
                        </a:rPr>
                        <a:t>2</a:t>
                      </a:r>
                      <a:endParaRPr lang="en-US" sz="1400" b="1" dirty="0">
                        <a:solidFill>
                          <a:srgbClr val="FF0000"/>
                        </a:solidFill>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Целевая задача </a:t>
                      </a:r>
                      <a:r>
                        <a:rPr lang="en-GB" sz="1400" b="1" dirty="0" smtClean="0">
                          <a:latin typeface="Calibri"/>
                          <a:ea typeface="Times New Roman"/>
                          <a:cs typeface="Times New Roman"/>
                        </a:rPr>
                        <a:t>17 </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Целевые задачи</a:t>
                      </a:r>
                    </a:p>
                    <a:p>
                      <a:pPr marL="0" marR="0" indent="0" algn="just" defTabSz="914400" rtl="0" eaLnBrk="1" fontAlgn="auto" latinLnBrk="0" hangingPunct="1">
                        <a:lnSpc>
                          <a:spcPct val="115000"/>
                        </a:lnSpc>
                        <a:spcBef>
                          <a:spcPts val="0"/>
                        </a:spcBef>
                        <a:spcAft>
                          <a:spcPts val="0"/>
                        </a:spcAft>
                        <a:buClrTx/>
                        <a:buSzTx/>
                        <a:buFontTx/>
                        <a:buNone/>
                        <a:tabLst/>
                        <a:defRPr/>
                      </a:pPr>
                      <a:r>
                        <a:rPr lang="en-GB" sz="1400" b="1" dirty="0" smtClean="0">
                          <a:latin typeface="Calibri"/>
                          <a:ea typeface="Times New Roman"/>
                          <a:cs typeface="Times New Roman"/>
                        </a:rPr>
                        <a:t>19 </a:t>
                      </a:r>
                      <a:r>
                        <a:rPr lang="ru-RU" sz="1400" b="1" dirty="0" smtClean="0">
                          <a:latin typeface="Calibri"/>
                          <a:ea typeface="Times New Roman"/>
                          <a:cs typeface="Times New Roman"/>
                        </a:rPr>
                        <a:t>и </a:t>
                      </a:r>
                      <a:r>
                        <a:rPr lang="en-GB" sz="1400" b="1" dirty="0" smtClean="0">
                          <a:latin typeface="Calibri"/>
                          <a:ea typeface="Times New Roman"/>
                          <a:cs typeface="Times New Roman"/>
                        </a:rPr>
                        <a:t>20</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4-я задача</a:t>
                      </a:r>
                      <a:r>
                        <a:rPr lang="en-GB" sz="1400" b="1"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Наращивание потенциала в регулировании доступа к генетическим ресурсам и совместном использовании выгод</a:t>
                      </a:r>
                      <a:endParaRPr lang="en-GB" sz="1400" b="0" dirty="0" smtClean="0">
                        <a:latin typeface="Calibri"/>
                        <a:ea typeface="Times New Roman"/>
                        <a:cs typeface="Times New Roman"/>
                      </a:endParaRPr>
                    </a:p>
                    <a:p>
                      <a:pPr marL="0" marR="0" algn="just">
                        <a:lnSpc>
                          <a:spcPct val="115000"/>
                        </a:lnSpc>
                        <a:spcBef>
                          <a:spcPts val="0"/>
                        </a:spcBef>
                        <a:spcAft>
                          <a:spcPts val="0"/>
                        </a:spcAft>
                      </a:pP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D</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E</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Целевая задача </a:t>
                      </a:r>
                      <a:r>
                        <a:rPr lang="en-GB" sz="1400" b="1" dirty="0" smtClean="0">
                          <a:latin typeface="Calibri"/>
                          <a:ea typeface="Times New Roman"/>
                          <a:cs typeface="Times New Roman"/>
                        </a:rPr>
                        <a:t>16</a:t>
                      </a:r>
                      <a:endParaRPr lang="en-US" sz="1400" b="1" dirty="0">
                        <a:latin typeface="Calibri"/>
                        <a:ea typeface="Times New Roman"/>
                        <a:cs typeface="Times New Roman"/>
                      </a:endParaRP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Целевая задача </a:t>
                      </a:r>
                      <a:r>
                        <a:rPr lang="en-GB" sz="1400" b="1" dirty="0" smtClean="0">
                          <a:latin typeface="Calibri"/>
                          <a:ea typeface="Times New Roman"/>
                          <a:cs typeface="Times New Roman"/>
                        </a:rPr>
                        <a:t>20</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2-я задача</a:t>
                      </a:r>
                      <a:r>
                        <a:rPr lang="en-GB" sz="1400" b="1"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Интеграция мер по сохранению и устойчивому использованию </a:t>
                      </a:r>
                      <a:r>
                        <a:rPr lang="ru-RU" sz="1400" b="0" dirty="0" err="1" smtClean="0">
                          <a:latin typeface="+mn-lt"/>
                          <a:ea typeface="Times New Roman"/>
                          <a:cs typeface="Times New Roman"/>
                        </a:rPr>
                        <a:t>биоразнообразия</a:t>
                      </a:r>
                      <a:r>
                        <a:rPr lang="ru-RU" sz="1400" b="0" dirty="0" smtClean="0">
                          <a:latin typeface="+mn-lt"/>
                          <a:ea typeface="Times New Roman"/>
                          <a:cs typeface="Times New Roman"/>
                        </a:rPr>
                        <a:t> в деятельность в продуктивных  ландшафтах и морских угодьях и секторах </a:t>
                      </a:r>
                      <a:r>
                        <a:rPr lang="en-GB" sz="1400" b="0" dirty="0" smtClean="0">
                          <a:latin typeface="Calibri"/>
                          <a:ea typeface="Times New Roman"/>
                          <a:cs typeface="Times New Roman"/>
                        </a:rPr>
                        <a:t>  </a:t>
                      </a:r>
                      <a:endParaRPr lang="en-US" sz="1400" b="0" dirty="0">
                        <a:latin typeface="Calibri"/>
                        <a:ea typeface="Times New Roman"/>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1-я задача</a:t>
                      </a:r>
                      <a:r>
                        <a:rPr lang="en-GB" sz="1400" b="1"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Повышение устойчивости систем охраняемых районов:</a:t>
                      </a:r>
                      <a:r>
                        <a:rPr lang="en-GB" sz="1400" b="0" dirty="0" smtClean="0">
                          <a:latin typeface="Calibri"/>
                          <a:ea typeface="Times New Roman"/>
                          <a:cs typeface="Times New Roman"/>
                        </a:rPr>
                        <a:t>  </a:t>
                      </a:r>
                      <a:r>
                        <a:rPr lang="ru-RU" sz="1400" b="0" dirty="0" err="1" smtClean="0">
                          <a:latin typeface="+mn-lt"/>
                          <a:ea typeface="Times New Roman"/>
                          <a:cs typeface="Times New Roman"/>
                        </a:rPr>
                        <a:t>c</a:t>
                      </a:r>
                      <a:r>
                        <a:rPr lang="ru-RU" sz="1400" b="0" dirty="0" smtClean="0">
                          <a:latin typeface="+mn-lt"/>
                          <a:ea typeface="Times New Roman"/>
                          <a:cs typeface="Times New Roman"/>
                        </a:rPr>
                        <a:t>) Повышение эффективности управления существующими охраняемыми районами</a:t>
                      </a:r>
                      <a:r>
                        <a:rPr lang="en-GB" sz="1400" b="0" dirty="0" smtClean="0">
                          <a:latin typeface="Calibri"/>
                          <a:ea typeface="Times New Roman"/>
                          <a:cs typeface="Times New Roman"/>
                        </a:rPr>
                        <a:t> </a:t>
                      </a:r>
                      <a:endParaRPr lang="en-US" sz="1400" b="0" dirty="0">
                        <a:latin typeface="Calibri"/>
                        <a:ea typeface="Times New Roman"/>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70C0"/>
                          </a:solidFill>
                          <a:latin typeface="+mn-lt"/>
                          <a:ea typeface="Times New Roman"/>
                          <a:cs typeface="Times New Roman"/>
                        </a:rPr>
                        <a:t>3-я задача</a:t>
                      </a:r>
                      <a:r>
                        <a:rPr lang="en-GB" sz="1400" b="1" dirty="0" smtClean="0">
                          <a:solidFill>
                            <a:srgbClr val="0070C0"/>
                          </a:solidFill>
                          <a:latin typeface="Calibri"/>
                          <a:ea typeface="Times New Roman"/>
                          <a:cs typeface="Times New Roman"/>
                        </a:rPr>
                        <a:t>: </a:t>
                      </a:r>
                      <a:r>
                        <a:rPr lang="ru-RU" sz="1400" b="0" dirty="0" smtClean="0">
                          <a:latin typeface="+mn-lt"/>
                          <a:ea typeface="Times New Roman"/>
                          <a:cs typeface="Times New Roman"/>
                        </a:rPr>
                        <a:t>Наращивание потенциала в интересах реализации </a:t>
                      </a:r>
                      <a:r>
                        <a:rPr lang="ru-RU" sz="1400" b="0" dirty="0" err="1" smtClean="0">
                          <a:latin typeface="+mn-lt"/>
                          <a:ea typeface="Times New Roman"/>
                          <a:cs typeface="Times New Roman"/>
                        </a:rPr>
                        <a:t>Картахенского</a:t>
                      </a:r>
                      <a:r>
                        <a:rPr lang="ru-RU" sz="1400" b="0" dirty="0" smtClean="0">
                          <a:latin typeface="+mn-lt"/>
                          <a:ea typeface="Times New Roman"/>
                          <a:cs typeface="Times New Roman"/>
                        </a:rPr>
                        <a:t> протокола по </a:t>
                      </a:r>
                      <a:r>
                        <a:rPr lang="ru-RU" sz="1400" b="0" dirty="0" err="1" smtClean="0">
                          <a:latin typeface="+mn-lt"/>
                          <a:ea typeface="Times New Roman"/>
                          <a:cs typeface="Times New Roman"/>
                        </a:rPr>
                        <a:t>биобезопасности</a:t>
                      </a:r>
                      <a:endParaRPr lang="en-US" sz="14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Стратегическая цель </a:t>
                      </a:r>
                      <a:r>
                        <a:rPr lang="en-GB" sz="1400" b="1" dirty="0" smtClean="0">
                          <a:latin typeface="Calibri"/>
                          <a:ea typeface="Times New Roman"/>
                          <a:cs typeface="Times New Roman"/>
                        </a:rPr>
                        <a:t>E</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dirty="0" smtClean="0">
                          <a:latin typeface="+mn-lt"/>
                          <a:ea typeface="Times New Roman"/>
                          <a:cs typeface="Times New Roman"/>
                        </a:rPr>
                        <a:t>Целевая задача </a:t>
                      </a:r>
                      <a:r>
                        <a:rPr lang="en-GB" sz="1400" b="1" dirty="0" smtClean="0">
                          <a:latin typeface="Calibri"/>
                          <a:ea typeface="Times New Roman"/>
                          <a:cs typeface="Times New Roman"/>
                        </a:rPr>
                        <a:t>20</a:t>
                      </a:r>
                      <a:endParaRPr lang="en-US" sz="14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4" name="Content Placeholder 13"/>
          <p:cNvSpPr>
            <a:spLocks noGrp="1"/>
          </p:cNvSpPr>
          <p:nvPr>
            <p:ph sz="quarter" idx="4"/>
          </p:nvPr>
        </p:nvSpPr>
        <p:spPr>
          <a:xfrm>
            <a:off x="4648200" y="1828800"/>
            <a:ext cx="4041775" cy="3951288"/>
          </a:xfrm>
        </p:spPr>
        <p:txBody>
          <a:bodyPr>
            <a:normAutofit fontScale="85000" lnSpcReduction="20000"/>
          </a:bodyPr>
          <a:lstStyle/>
          <a:p>
            <a:r>
              <a:rPr lang="en-US" dirty="0" smtClean="0">
                <a:solidFill>
                  <a:srgbClr val="008000"/>
                </a:solidFill>
              </a:rPr>
              <a:t>47 </a:t>
            </a:r>
            <a:r>
              <a:rPr lang="ru-RU" dirty="0" smtClean="0">
                <a:solidFill>
                  <a:srgbClr val="008000"/>
                </a:solidFill>
              </a:rPr>
              <a:t>решений КС-10, в том числе:</a:t>
            </a:r>
            <a:endParaRPr lang="en-US" dirty="0" smtClean="0">
              <a:solidFill>
                <a:srgbClr val="008000"/>
              </a:solidFill>
            </a:endParaRPr>
          </a:p>
          <a:p>
            <a:pPr>
              <a:buFont typeface="Wingdings" charset="2"/>
              <a:buChar char="Ø"/>
            </a:pPr>
            <a:r>
              <a:rPr lang="ru-RU" dirty="0" smtClean="0">
                <a:solidFill>
                  <a:srgbClr val="002300"/>
                </a:solidFill>
              </a:rPr>
              <a:t>Десятилетие </a:t>
            </a:r>
            <a:r>
              <a:rPr lang="ru-RU" dirty="0" err="1" smtClean="0">
                <a:solidFill>
                  <a:srgbClr val="002300"/>
                </a:solidFill>
              </a:rPr>
              <a:t>биоразнообразия</a:t>
            </a:r>
            <a:r>
              <a:rPr lang="ru-RU" dirty="0" smtClean="0">
                <a:solidFill>
                  <a:srgbClr val="002300"/>
                </a:solidFill>
              </a:rPr>
              <a:t> ООН</a:t>
            </a:r>
            <a:endParaRPr lang="en-US" dirty="0" smtClean="0">
              <a:solidFill>
                <a:srgbClr val="002300"/>
              </a:solidFill>
            </a:endParaRPr>
          </a:p>
          <a:p>
            <a:pPr lvl="1">
              <a:buFont typeface="Wingdings" charset="2"/>
              <a:buChar char="Ø"/>
            </a:pPr>
            <a:r>
              <a:rPr lang="ru-RU" dirty="0" smtClean="0">
                <a:solidFill>
                  <a:srgbClr val="002300"/>
                </a:solidFill>
              </a:rPr>
              <a:t>Провозгласила 2011–2020 годы Десятилетием </a:t>
            </a:r>
            <a:r>
              <a:rPr lang="ru-RU" dirty="0" err="1" smtClean="0">
                <a:solidFill>
                  <a:srgbClr val="002300"/>
                </a:solidFill>
              </a:rPr>
              <a:t>биоразнообразия</a:t>
            </a:r>
            <a:r>
              <a:rPr lang="ru-RU" dirty="0" smtClean="0">
                <a:solidFill>
                  <a:srgbClr val="002300"/>
                </a:solidFill>
              </a:rPr>
              <a:t> Организации Объединенных Наций, с тем чтобы содействовать выполнению Стратегического плана по </a:t>
            </a:r>
            <a:r>
              <a:rPr lang="ru-RU" dirty="0" err="1" smtClean="0">
                <a:solidFill>
                  <a:srgbClr val="002300"/>
                </a:solidFill>
              </a:rPr>
              <a:t>биоразнообразию</a:t>
            </a:r>
            <a:r>
              <a:rPr lang="ru-RU" dirty="0" smtClean="0">
                <a:solidFill>
                  <a:srgbClr val="002300"/>
                </a:solidFill>
              </a:rPr>
              <a:t> на 2011–2020 годы</a:t>
            </a:r>
            <a:endParaRPr lang="en-US" dirty="0" smtClean="0">
              <a:solidFill>
                <a:srgbClr val="002300"/>
              </a:solidFill>
            </a:endParaRPr>
          </a:p>
          <a:p>
            <a:pPr>
              <a:buFont typeface="Wingdings" charset="2"/>
              <a:buChar char="Ø"/>
            </a:pPr>
            <a:r>
              <a:rPr lang="ru-RU" dirty="0" err="1" smtClean="0">
                <a:solidFill>
                  <a:srgbClr val="002300"/>
                </a:solidFill>
              </a:rPr>
              <a:t>Нагойский</a:t>
            </a:r>
            <a:r>
              <a:rPr lang="ru-RU" dirty="0" smtClean="0">
                <a:solidFill>
                  <a:srgbClr val="002300"/>
                </a:solidFill>
              </a:rPr>
              <a:t> протокол о </a:t>
            </a:r>
            <a:r>
              <a:rPr lang="ru-RU" dirty="0" smtClean="0"/>
              <a:t>ДРСВ</a:t>
            </a:r>
            <a:endParaRPr lang="en-US" dirty="0" smtClean="0">
              <a:solidFill>
                <a:srgbClr val="002300"/>
              </a:solidFill>
            </a:endParaRPr>
          </a:p>
          <a:p>
            <a:pPr>
              <a:buFont typeface="Wingdings" charset="2"/>
              <a:buChar char="Ø"/>
            </a:pPr>
            <a:r>
              <a:rPr lang="ru-RU" dirty="0" smtClean="0">
                <a:solidFill>
                  <a:srgbClr val="002300"/>
                </a:solidFill>
              </a:rPr>
              <a:t>X/25. Дополнительные руководящие указания механизму финансирования</a:t>
            </a:r>
            <a:r>
              <a:rPr lang="en-US" dirty="0" smtClean="0">
                <a:solidFill>
                  <a:srgbClr val="002300"/>
                </a:solidFill>
              </a:rPr>
              <a:t> </a:t>
            </a:r>
          </a:p>
          <a:p>
            <a:pPr>
              <a:buNone/>
            </a:pPr>
            <a:endParaRPr lang="en-US" dirty="0" smtClean="0">
              <a:solidFill>
                <a:srgbClr val="008000"/>
              </a:solidFill>
            </a:endParaRPr>
          </a:p>
          <a:p>
            <a:pPr>
              <a:buNone/>
            </a:pPr>
            <a:endParaRPr lang="en-US" dirty="0" smtClean="0">
              <a:solidFill>
                <a:srgbClr val="008000"/>
              </a:solidFill>
            </a:endParaRPr>
          </a:p>
          <a:p>
            <a:endParaRPr lang="en-US" dirty="0" smtClean="0">
              <a:solidFill>
                <a:srgbClr val="008000"/>
              </a:solidFill>
            </a:endParaRPr>
          </a:p>
          <a:p>
            <a:endParaRPr lang="en-US" dirty="0"/>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r>
              <a:rPr lang="ru-RU" sz="3000" b="1" dirty="0" smtClean="0">
                <a:solidFill>
                  <a:schemeClr val="bg1"/>
                </a:solidFill>
              </a:rPr>
              <a:t>Итоги конференции в </a:t>
            </a:r>
            <a:r>
              <a:rPr lang="ru-RU" sz="3000" b="1" dirty="0" err="1" smtClean="0">
                <a:solidFill>
                  <a:schemeClr val="bg1"/>
                </a:solidFill>
              </a:rPr>
              <a:t>Айти</a:t>
            </a:r>
            <a:r>
              <a:rPr lang="ru-RU" sz="3000" b="1" dirty="0" smtClean="0">
                <a:solidFill>
                  <a:schemeClr val="bg1"/>
                </a:solidFill>
              </a:rPr>
              <a:t> – Нагое</a:t>
            </a:r>
            <a:br>
              <a:rPr lang="ru-RU" sz="3000" b="1" dirty="0" smtClean="0">
                <a:solidFill>
                  <a:schemeClr val="bg1"/>
                </a:solidFill>
              </a:rPr>
            </a:br>
            <a:r>
              <a:rPr lang="en-US" sz="3000" dirty="0" smtClean="0">
                <a:solidFill>
                  <a:schemeClr val="bg1"/>
                </a:solidFill>
              </a:rPr>
              <a:t> (</a:t>
            </a:r>
            <a:r>
              <a:rPr lang="ru-RU" sz="3000" dirty="0" smtClean="0">
                <a:solidFill>
                  <a:schemeClr val="bg1"/>
                </a:solidFill>
              </a:rPr>
              <a:t>КС-10</a:t>
            </a:r>
            <a:r>
              <a:rPr lang="en-US" sz="3000" dirty="0" smtClean="0">
                <a:solidFill>
                  <a:schemeClr val="bg1"/>
                </a:solidFill>
              </a:rPr>
              <a:t>/ </a:t>
            </a:r>
            <a:r>
              <a:rPr lang="ru-RU" sz="3000" dirty="0" smtClean="0">
                <a:solidFill>
                  <a:schemeClr val="bg1"/>
                </a:solidFill>
              </a:rPr>
              <a:t>СС-5</a:t>
            </a:r>
            <a:r>
              <a:rPr lang="en-US" sz="3000" dirty="0" smtClean="0">
                <a:solidFill>
                  <a:schemeClr val="bg1"/>
                </a:solidFill>
              </a:rPr>
              <a:t>)</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990600"/>
          </a:xfrm>
          <a:prstGeom prst="rect">
            <a:avLst/>
          </a:prstGeom>
          <a:solidFill>
            <a:srgbClr val="002A00"/>
          </a:solidFill>
          <a:ln w="9525">
            <a:noFill/>
            <a:miter lim="800000"/>
            <a:headEnd/>
            <a:tailEnd/>
          </a:ln>
        </p:spPr>
        <p:txBody>
          <a:bodyPr wrap="none" anchor="ctr">
            <a:prstTxWarp prst="textNoShape">
              <a:avLst/>
            </a:prstTxWarp>
          </a:bodyPr>
          <a:lstStyle/>
          <a:p>
            <a:pPr algn="ctr"/>
            <a:r>
              <a:rPr lang="ru-RU" sz="3200" b="1" dirty="0" smtClean="0">
                <a:solidFill>
                  <a:schemeClr val="bg1"/>
                </a:solidFill>
              </a:rPr>
              <a:t>Стратегический план сохранения</a:t>
            </a:r>
          </a:p>
          <a:p>
            <a:pPr algn="ctr"/>
            <a:r>
              <a:rPr lang="ru-RU" sz="3200" b="1" dirty="0" err="1" smtClean="0">
                <a:solidFill>
                  <a:schemeClr val="bg1"/>
                </a:solidFill>
              </a:rPr>
              <a:t>биоразнообразия</a:t>
            </a:r>
            <a:r>
              <a:rPr lang="ru-RU" sz="3200" b="1" dirty="0" smtClean="0">
                <a:solidFill>
                  <a:schemeClr val="bg1"/>
                </a:solidFill>
              </a:rPr>
              <a:t> на 2011-2020 годы</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219200"/>
            <a:ext cx="8229600" cy="4525963"/>
          </a:xfrm>
        </p:spPr>
        <p:txBody>
          <a:bodyPr>
            <a:noAutofit/>
          </a:bodyPr>
          <a:lstStyle/>
          <a:p>
            <a:pPr marL="457200" lvl="0" indent="-457200" eaLnBrk="0" hangingPunct="0">
              <a:spcBef>
                <a:spcPts val="300"/>
              </a:spcBef>
              <a:spcAft>
                <a:spcPts val="300"/>
              </a:spcAft>
              <a:buClr>
                <a:srgbClr val="FF9900"/>
              </a:buClr>
              <a:buSzPct val="120000"/>
              <a:buNone/>
            </a:pPr>
            <a:endParaRPr lang="en-US" sz="1600"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ru-RU" sz="1600" b="1" dirty="0" smtClean="0">
                <a:solidFill>
                  <a:srgbClr val="006600"/>
                </a:solidFill>
                <a:latin typeface="Verdana" charset="0"/>
              </a:rPr>
              <a:t>Концепция</a:t>
            </a:r>
            <a:r>
              <a:rPr lang="en-US" sz="1600" b="1" dirty="0" smtClean="0">
                <a:solidFill>
                  <a:srgbClr val="006600"/>
                </a:solidFill>
                <a:latin typeface="Verdana" charset="0"/>
              </a:rPr>
              <a:t>: </a:t>
            </a:r>
            <a:r>
              <a:rPr lang="ru-RU" sz="1600" dirty="0" smtClean="0">
                <a:solidFill>
                  <a:srgbClr val="006600"/>
                </a:solidFill>
                <a:latin typeface="Verdana" charset="0"/>
              </a:rPr>
              <a:t>мир,</a:t>
            </a:r>
            <a:r>
              <a:rPr lang="ru-RU" sz="1600" i="1" dirty="0" smtClean="0">
                <a:solidFill>
                  <a:srgbClr val="006600"/>
                </a:solidFill>
                <a:latin typeface="Verdana" charset="0"/>
              </a:rPr>
              <a:t> «живущий в гармонии с природой», </a:t>
            </a:r>
            <a:r>
              <a:rPr lang="ru-RU" sz="1600" dirty="0" smtClean="0">
                <a:solidFill>
                  <a:srgbClr val="006600"/>
                </a:solidFill>
                <a:latin typeface="Verdana" charset="0"/>
              </a:rPr>
              <a:t>в котором «к 2050 году </a:t>
            </a:r>
            <a:r>
              <a:rPr lang="ru-RU" sz="1600" dirty="0" err="1" smtClean="0">
                <a:solidFill>
                  <a:srgbClr val="006600"/>
                </a:solidFill>
                <a:latin typeface="Verdana" charset="0"/>
              </a:rPr>
              <a:t>биоразнообразие</a:t>
            </a:r>
            <a:r>
              <a:rPr lang="ru-RU" sz="1600" dirty="0" smtClean="0">
                <a:solidFill>
                  <a:srgbClr val="006600"/>
                </a:solidFill>
                <a:latin typeface="Verdana" charset="0"/>
              </a:rPr>
              <a:t> ценится по достоинству, сохраняется, восстанавливается и разумно используется, поддерживая </a:t>
            </a:r>
            <a:r>
              <a:rPr lang="ru-RU" sz="1600" dirty="0" err="1" smtClean="0">
                <a:solidFill>
                  <a:srgbClr val="006600"/>
                </a:solidFill>
                <a:latin typeface="Verdana" charset="0"/>
              </a:rPr>
              <a:t>экосистемные</a:t>
            </a:r>
            <a:r>
              <a:rPr lang="ru-RU" sz="1600" dirty="0" smtClean="0">
                <a:solidFill>
                  <a:srgbClr val="006600"/>
                </a:solidFill>
                <a:latin typeface="Verdana" charset="0"/>
              </a:rPr>
              <a:t> услуги и здоровое состояние планеты и принося выгоды, необходимые для всех людей».</a:t>
            </a:r>
            <a:endParaRPr lang="en-US" sz="1600"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pPr>
            <a:endParaRPr lang="en-US" sz="1600"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ru-RU" sz="1600" b="1" dirty="0" smtClean="0">
                <a:solidFill>
                  <a:srgbClr val="006600"/>
                </a:solidFill>
                <a:latin typeface="Verdana" charset="0"/>
              </a:rPr>
              <a:t>Миссия </a:t>
            </a:r>
            <a:r>
              <a:rPr lang="ru-RU" sz="1600" dirty="0" smtClean="0">
                <a:solidFill>
                  <a:srgbClr val="006600"/>
                </a:solidFill>
                <a:latin typeface="Verdana" charset="0"/>
              </a:rPr>
              <a:t>заключается в принятии эффективных и срочных мер по предотвращению утраты </a:t>
            </a:r>
            <a:r>
              <a:rPr lang="ru-RU" sz="1600" dirty="0" err="1" smtClean="0">
                <a:solidFill>
                  <a:srgbClr val="006600"/>
                </a:solidFill>
                <a:latin typeface="Verdana" charset="0"/>
              </a:rPr>
              <a:t>биоразнообразия</a:t>
            </a:r>
            <a:r>
              <a:rPr lang="ru-RU" sz="1600" dirty="0" smtClean="0">
                <a:solidFill>
                  <a:srgbClr val="006600"/>
                </a:solidFill>
                <a:latin typeface="Verdana" charset="0"/>
              </a:rPr>
              <a:t> для обеспечения к 2020 году </a:t>
            </a:r>
            <a:r>
              <a:rPr lang="ru-RU" sz="1600" dirty="0" err="1" smtClean="0">
                <a:solidFill>
                  <a:srgbClr val="006600"/>
                </a:solidFill>
                <a:latin typeface="Verdana" charset="0"/>
              </a:rPr>
              <a:t>резистентности</a:t>
            </a:r>
            <a:r>
              <a:rPr lang="ru-RU" sz="1600" dirty="0" smtClean="0">
                <a:solidFill>
                  <a:srgbClr val="006600"/>
                </a:solidFill>
                <a:latin typeface="Verdana" charset="0"/>
              </a:rPr>
              <a:t> экосистем и постоянного оказания ими основных услуг, гарантируя тем самым разнообразие жизни на планете и вклад в благосостояние людей и искоренение бедности</a:t>
            </a:r>
            <a:endParaRPr lang="en-US" sz="1600"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pPr>
            <a:endParaRPr lang="en-US" sz="1600"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sz="1600" b="1" dirty="0" smtClean="0">
                <a:solidFill>
                  <a:srgbClr val="006600"/>
                </a:solidFill>
                <a:latin typeface="Verdana" charset="0"/>
                <a:ea typeface="ＭＳ Ｐゴシック" charset="-128"/>
                <a:cs typeface="ＭＳ Ｐゴシック" charset="-128"/>
              </a:rPr>
              <a:t>20 </a:t>
            </a:r>
            <a:r>
              <a:rPr lang="ru-RU" sz="1600" b="1" dirty="0" smtClean="0">
                <a:solidFill>
                  <a:srgbClr val="006600"/>
                </a:solidFill>
                <a:latin typeface="Verdana" charset="0"/>
                <a:ea typeface="ＭＳ Ｐゴシック" charset="-128"/>
                <a:cs typeface="ＭＳ Ｐゴシック" charset="-128"/>
              </a:rPr>
              <a:t>целевых задач в области биоразнообразия, принятых в Айчи</a:t>
            </a:r>
            <a:endParaRPr lang="en-US" sz="1600"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defRPr/>
            </a:pPr>
            <a:endParaRPr lang="en-US" sz="1600"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ru-RU" sz="1600" b="1" dirty="0" smtClean="0">
                <a:solidFill>
                  <a:srgbClr val="006600"/>
                </a:solidFill>
                <a:latin typeface="Verdana" charset="0"/>
                <a:ea typeface="ＭＳ Ｐゴシック" charset="-128"/>
                <a:cs typeface="ＭＳ Ｐゴシック" charset="-128"/>
              </a:rPr>
              <a:t>Механизмы осуществления</a:t>
            </a:r>
            <a:endParaRPr lang="en-US" sz="1600"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ru-RU" sz="3200" b="1" dirty="0" smtClean="0">
                <a:solidFill>
                  <a:schemeClr val="bg1"/>
                </a:solidFill>
              </a:rPr>
              <a:t>Стратегические цели</a:t>
            </a:r>
            <a:endParaRPr lang="en-US" sz="3200" dirty="0">
              <a:solidFill>
                <a:schemeClr val="bg1"/>
              </a:solidFill>
            </a:endParaRPr>
          </a:p>
        </p:txBody>
      </p:sp>
      <p:sp>
        <p:nvSpPr>
          <p:cNvPr id="11" name="Content Placeholder 10"/>
          <p:cNvSpPr>
            <a:spLocks noGrp="1"/>
          </p:cNvSpPr>
          <p:nvPr>
            <p:ph sz="quarter" idx="4"/>
          </p:nvPr>
        </p:nvSpPr>
        <p:spPr>
          <a:xfrm>
            <a:off x="4648200" y="1447800"/>
            <a:ext cx="4041775" cy="4343400"/>
          </a:xfrm>
        </p:spPr>
        <p:txBody>
          <a:bodyPr>
            <a:normAutofit fontScale="625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ru-RU" dirty="0" smtClean="0">
                <a:solidFill>
                  <a:srgbClr val="006600"/>
                </a:solidFill>
                <a:latin typeface="Verdana" charset="0"/>
                <a:ea typeface="ＭＳ Ｐゴシック" charset="-128"/>
                <a:cs typeface="ＭＳ Ｐゴシック" charset="-128"/>
              </a:rPr>
              <a:t>Ведение борьбы с </a:t>
            </a:r>
            <a:r>
              <a:rPr lang="ru-RU" b="1" dirty="0" smtClean="0">
                <a:solidFill>
                  <a:srgbClr val="006600"/>
                </a:solidFill>
                <a:latin typeface="Verdana" charset="0"/>
                <a:ea typeface="ＭＳ Ｐゴシック" charset="-128"/>
                <a:cs typeface="ＭＳ Ｐゴシック" charset="-128"/>
              </a:rPr>
              <a:t>основными причинами</a:t>
            </a:r>
            <a:r>
              <a:rPr lang="ru-RU" dirty="0" smtClean="0">
                <a:solidFill>
                  <a:srgbClr val="006600"/>
                </a:solidFill>
                <a:latin typeface="Verdana" charset="0"/>
                <a:ea typeface="ＭＳ Ｐゴシック" charset="-128"/>
                <a:cs typeface="ＭＳ Ｐゴシック" charset="-128"/>
              </a:rPr>
              <a:t> утраты </a:t>
            </a:r>
            <a:r>
              <a:rPr lang="ru-RU" dirty="0" err="1" smtClean="0">
                <a:solidFill>
                  <a:srgbClr val="006600"/>
                </a:solidFill>
                <a:latin typeface="Verdana" charset="0"/>
                <a:ea typeface="ＭＳ Ｐゴシック" charset="-128"/>
                <a:cs typeface="ＭＳ Ｐゴシック" charset="-128"/>
              </a:rPr>
              <a:t>биоразнообразия</a:t>
            </a:r>
            <a:r>
              <a:rPr lang="ru-RU" dirty="0" smtClean="0">
                <a:solidFill>
                  <a:srgbClr val="006600"/>
                </a:solidFill>
                <a:latin typeface="Verdana" charset="0"/>
                <a:ea typeface="ＭＳ Ｐゴシック" charset="-128"/>
                <a:cs typeface="ＭＳ Ｐゴシック" charset="-128"/>
              </a:rPr>
              <a:t> </a:t>
            </a:r>
            <a:r>
              <a:rPr lang="en-US" dirty="0" smtClean="0">
                <a:solidFill>
                  <a:srgbClr val="006600"/>
                </a:solidFill>
                <a:latin typeface="Verdana" charset="0"/>
                <a:ea typeface="ＭＳ Ｐゴシック" charset="-128"/>
                <a:cs typeface="ＭＳ Ｐゴシック" charset="-128"/>
              </a:rPr>
              <a:t>(</a:t>
            </a:r>
            <a:r>
              <a:rPr lang="ru-RU" dirty="0" smtClean="0">
                <a:solidFill>
                  <a:srgbClr val="006600"/>
                </a:solidFill>
                <a:latin typeface="Verdana" charset="0"/>
                <a:ea typeface="ＭＳ Ｐゴシック" charset="-128"/>
                <a:cs typeface="ＭＳ Ｐゴシック" charset="-128"/>
              </a:rPr>
              <a:t>учет проблематики </a:t>
            </a:r>
            <a:r>
              <a:rPr lang="ru-RU" dirty="0" err="1" smtClean="0">
                <a:solidFill>
                  <a:srgbClr val="006600"/>
                </a:solidFill>
                <a:latin typeface="Verdana" charset="0"/>
                <a:ea typeface="ＭＳ Ｐゴシック" charset="-128"/>
                <a:cs typeface="ＭＳ Ｐゴシック" charset="-128"/>
              </a:rPr>
              <a:t>биоразнообразия</a:t>
            </a:r>
            <a:r>
              <a:rPr lang="en-US" dirty="0" smtClean="0">
                <a:solidFill>
                  <a:srgbClr val="006600"/>
                </a:solidFill>
                <a:latin typeface="Verdana" charset="0"/>
                <a:ea typeface="ＭＳ Ｐゴシック" charset="-128"/>
                <a:cs typeface="ＭＳ Ｐゴシック" charset="-128"/>
              </a:rPr>
              <a:t>)</a:t>
            </a:r>
          </a:p>
          <a:p>
            <a:pPr marL="457200" lvl="0" indent="-457200" defTabSz="457200" eaLnBrk="0" hangingPunct="0">
              <a:spcBef>
                <a:spcPts val="300"/>
              </a:spcBef>
              <a:spcAft>
                <a:spcPts val="300"/>
              </a:spcAft>
              <a:buClr>
                <a:srgbClr val="FF9900"/>
              </a:buClr>
              <a:buSzPct val="120000"/>
              <a:buFont typeface="+mj-lt"/>
              <a:buAutoNum type="alphaUcPeriod"/>
              <a:defRPr/>
            </a:pPr>
            <a:r>
              <a:rPr lang="ru-RU" dirty="0" smtClean="0">
                <a:solidFill>
                  <a:srgbClr val="006600"/>
                </a:solidFill>
                <a:latin typeface="Verdana" charset="0"/>
                <a:ea typeface="ＭＳ Ｐゴシック" charset="-128"/>
                <a:cs typeface="ＭＳ Ｐゴシック" charset="-128"/>
              </a:rPr>
              <a:t>Сокращение </a:t>
            </a:r>
            <a:r>
              <a:rPr lang="ru-RU" b="1" dirty="0" smtClean="0">
                <a:solidFill>
                  <a:srgbClr val="006600"/>
                </a:solidFill>
                <a:latin typeface="Verdana" charset="0"/>
                <a:ea typeface="ＭＳ Ｐゴシック" charset="-128"/>
                <a:cs typeface="ＭＳ Ｐゴシック" charset="-128"/>
              </a:rPr>
              <a:t>прямых нагрузок </a:t>
            </a:r>
            <a:r>
              <a:rPr lang="ru-RU" dirty="0" smtClean="0">
                <a:solidFill>
                  <a:srgbClr val="006600"/>
                </a:solidFill>
                <a:latin typeface="Verdana" charset="0"/>
                <a:ea typeface="ＭＳ Ｐゴシック" charset="-128"/>
                <a:cs typeface="ＭＳ Ｐゴシック" charset="-128"/>
              </a:rPr>
              <a:t>и стимулирование устойчивого использования</a:t>
            </a:r>
            <a:r>
              <a:rPr lang="en-US" dirty="0" smtClean="0">
                <a:solidFill>
                  <a:srgbClr val="006600"/>
                </a:solidFill>
                <a:latin typeface="Verdana" charset="0"/>
                <a:ea typeface="ＭＳ Ｐゴシック" charset="-128"/>
                <a:cs typeface="ＭＳ Ｐゴシック" charset="-128"/>
              </a:rPr>
              <a:t> </a:t>
            </a:r>
          </a:p>
          <a:p>
            <a:pPr marL="457200" lvl="0" indent="-457200" defTabSz="457200" eaLnBrk="0" hangingPunct="0">
              <a:spcBef>
                <a:spcPts val="300"/>
              </a:spcBef>
              <a:spcAft>
                <a:spcPts val="300"/>
              </a:spcAft>
              <a:buClr>
                <a:srgbClr val="FF9900"/>
              </a:buClr>
              <a:buSzPct val="120000"/>
              <a:buFont typeface="+mj-lt"/>
              <a:buAutoNum type="alphaUcPeriod"/>
              <a:defRPr/>
            </a:pPr>
            <a:r>
              <a:rPr lang="ru-RU" b="1" dirty="0" smtClean="0">
                <a:solidFill>
                  <a:srgbClr val="006600"/>
                </a:solidFill>
                <a:latin typeface="Verdana" charset="0"/>
                <a:ea typeface="ＭＳ Ｐゴシック" charset="-128"/>
                <a:cs typeface="ＭＳ Ｐゴシック" charset="-128"/>
              </a:rPr>
              <a:t>Принятие мер по непосредственной охране </a:t>
            </a:r>
            <a:r>
              <a:rPr lang="ru-RU" dirty="0" smtClean="0">
                <a:solidFill>
                  <a:srgbClr val="006600"/>
                </a:solidFill>
                <a:latin typeface="Verdana" charset="0"/>
                <a:ea typeface="ＭＳ Ｐゴシック" charset="-128"/>
                <a:cs typeface="ＭＳ Ｐゴシック" charset="-128"/>
              </a:rPr>
              <a:t>экосистем, видов и генетического разнообразия</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ru-RU" dirty="0" smtClean="0">
                <a:solidFill>
                  <a:srgbClr val="006600"/>
                </a:solidFill>
                <a:latin typeface="Verdana" charset="0"/>
                <a:ea typeface="ＭＳ Ｐゴシック" charset="-128"/>
                <a:cs typeface="ＭＳ Ｐゴシック" charset="-128"/>
              </a:rPr>
              <a:t>Увеличение объема </a:t>
            </a:r>
            <a:r>
              <a:rPr lang="ru-RU" b="1" dirty="0" smtClean="0">
                <a:solidFill>
                  <a:srgbClr val="006600"/>
                </a:solidFill>
                <a:latin typeface="Verdana" charset="0"/>
                <a:ea typeface="ＭＳ Ｐゴシック" charset="-128"/>
                <a:cs typeface="ＭＳ Ｐゴシック" charset="-128"/>
              </a:rPr>
              <a:t>выгод</a:t>
            </a:r>
            <a:r>
              <a:rPr lang="ru-RU" dirty="0" smtClean="0">
                <a:solidFill>
                  <a:srgbClr val="006600"/>
                </a:solidFill>
                <a:latin typeface="Verdana" charset="0"/>
                <a:ea typeface="ＭＳ Ｐゴシック" charset="-128"/>
                <a:cs typeface="ＭＳ Ｐゴシック" charset="-128"/>
              </a:rPr>
              <a:t> для всех людей, обеспечиваемых </a:t>
            </a:r>
            <a:r>
              <a:rPr lang="ru-RU" dirty="0" err="1" smtClean="0">
                <a:solidFill>
                  <a:srgbClr val="006600"/>
                </a:solidFill>
                <a:latin typeface="Verdana" charset="0"/>
                <a:ea typeface="ＭＳ Ｐゴシック" charset="-128"/>
                <a:cs typeface="ＭＳ Ｐゴシック" charset="-128"/>
              </a:rPr>
              <a:t>биоразнообразием</a:t>
            </a:r>
            <a:r>
              <a:rPr lang="ru-RU" dirty="0" smtClean="0">
                <a:solidFill>
                  <a:srgbClr val="006600"/>
                </a:solidFill>
                <a:latin typeface="Verdana" charset="0"/>
                <a:ea typeface="ＭＳ Ｐゴシック" charset="-128"/>
                <a:cs typeface="ＭＳ Ｐゴシック" charset="-128"/>
              </a:rPr>
              <a:t> и </a:t>
            </a:r>
            <a:r>
              <a:rPr lang="ru-RU" dirty="0" err="1" smtClean="0">
                <a:solidFill>
                  <a:srgbClr val="006600"/>
                </a:solidFill>
                <a:latin typeface="Verdana" charset="0"/>
                <a:ea typeface="ＭＳ Ｐゴシック" charset="-128"/>
                <a:cs typeface="ＭＳ Ｐゴシック" charset="-128"/>
              </a:rPr>
              <a:t>экосистемными</a:t>
            </a:r>
            <a:r>
              <a:rPr lang="ru-RU" dirty="0" smtClean="0">
                <a:solidFill>
                  <a:srgbClr val="006600"/>
                </a:solidFill>
                <a:latin typeface="Verdana" charset="0"/>
                <a:ea typeface="ＭＳ Ｐゴシック" charset="-128"/>
                <a:cs typeface="ＭＳ Ｐゴシック" charset="-128"/>
              </a:rPr>
              <a:t> услугами</a:t>
            </a:r>
            <a:r>
              <a:rPr lang="en-US" dirty="0" smtClean="0">
                <a:solidFill>
                  <a:srgbClr val="006600"/>
                </a:solidFill>
                <a:latin typeface="Verdana" charset="0"/>
                <a:ea typeface="ＭＳ Ｐゴシック" charset="-128"/>
                <a:cs typeface="ＭＳ Ｐゴシック" charset="-128"/>
              </a:rPr>
              <a:t>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ru-RU" b="1" dirty="0" smtClean="0">
                <a:solidFill>
                  <a:srgbClr val="006600"/>
                </a:solidFill>
                <a:latin typeface="Verdana" charset="0"/>
                <a:ea typeface="ＭＳ Ｐゴシック" charset="-128"/>
                <a:cs typeface="ＭＳ Ｐゴシック" charset="-128"/>
              </a:rPr>
              <a:t>Повышение эффективности осуществления </a:t>
            </a:r>
            <a:r>
              <a:rPr lang="ru-RU" dirty="0" smtClean="0">
                <a:solidFill>
                  <a:srgbClr val="006600"/>
                </a:solidFill>
                <a:latin typeface="Verdana" charset="0"/>
                <a:ea typeface="ＭＳ Ｐゴシック" charset="-128"/>
                <a:cs typeface="ＭＳ Ｐゴシック" charset="-128"/>
              </a:rPr>
              <a:t>за счет общественного планирования, управления знаниями и создания потенциала</a:t>
            </a:r>
            <a:endParaRPr lang="en-US" dirty="0" smtClean="0">
              <a:solidFill>
                <a:srgbClr val="006600"/>
              </a:solidFill>
              <a:latin typeface="Verdana" charset="0"/>
              <a:ea typeface="ＭＳ Ｐゴシック" charset="-128"/>
              <a:cs typeface="ＭＳ Ｐゴシック" charset="-128"/>
            </a:endParaRPr>
          </a:p>
          <a:p>
            <a:endParaRPr lang="en-US" dirty="0"/>
          </a:p>
        </p:txBody>
      </p:sp>
      <p:pic>
        <p:nvPicPr>
          <p:cNvPr id="12" name="Picture 10"/>
          <p:cNvPicPr>
            <a:picLocks noGrp="1" noChangeAspect="1" noChangeArrowheads="1"/>
          </p:cNvPicPr>
          <p:nvPr>
            <p:ph sz="half" idx="2"/>
          </p:nvPr>
        </p:nvPicPr>
        <p:blipFill>
          <a:blip r:embed="rId3" cstate="print"/>
          <a:srcRect/>
          <a:stretch>
            <a:fillRect/>
          </a:stretch>
        </p:blipFill>
        <p:spPr bwMode="auto">
          <a:xfrm>
            <a:off x="533400" y="1447800"/>
            <a:ext cx="3716313" cy="3951288"/>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534281" y="1447800"/>
            <a:ext cx="3714575" cy="3951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marL="0" lvl="3" algn="ctr"/>
            <a:r>
              <a:rPr lang="ru-RU" sz="2600" b="1" dirty="0" smtClean="0">
                <a:solidFill>
                  <a:schemeClr val="bg1"/>
                </a:solidFill>
              </a:rPr>
              <a:t>Целевые задачи, принятые в Айчи – Нагое</a:t>
            </a:r>
            <a:endParaRPr lang="en-US" sz="2600" b="1" dirty="0" smtClean="0">
              <a:solidFill>
                <a:schemeClr val="bg1"/>
              </a:solidFill>
            </a:endParaRPr>
          </a:p>
        </p:txBody>
      </p:sp>
      <p:sp>
        <p:nvSpPr>
          <p:cNvPr id="12" name="Text Placeholder 11"/>
          <p:cNvSpPr>
            <a:spLocks noGrp="1"/>
          </p:cNvSpPr>
          <p:nvPr>
            <p:ph type="body" sz="half" idx="1"/>
          </p:nvPr>
        </p:nvSpPr>
        <p:spPr>
          <a:xfrm>
            <a:off x="0" y="647700"/>
            <a:ext cx="4648200" cy="5219700"/>
          </a:xfrm>
        </p:spPr>
        <p:txBody>
          <a:bodyPr>
            <a:noAutofit/>
          </a:bodyPr>
          <a:lstStyle/>
          <a:p>
            <a:pPr>
              <a:lnSpc>
                <a:spcPts val="950"/>
              </a:lnSpc>
              <a:buNone/>
            </a:pPr>
            <a:r>
              <a:rPr lang="ru-RU" sz="950" b="1" dirty="0" smtClean="0">
                <a:solidFill>
                  <a:srgbClr val="7030A0"/>
                </a:solidFill>
              </a:rPr>
              <a:t>Стратегическая цель </a:t>
            </a:r>
            <a:r>
              <a:rPr lang="en-US" sz="950" b="1" dirty="0" smtClean="0">
                <a:solidFill>
                  <a:srgbClr val="7030A0"/>
                </a:solidFill>
              </a:rPr>
              <a:t>A. </a:t>
            </a:r>
            <a:r>
              <a:rPr lang="ru-RU" sz="950" b="1" dirty="0" smtClean="0">
                <a:solidFill>
                  <a:schemeClr val="accent1"/>
                </a:solidFill>
              </a:rPr>
              <a:t>Ведение борьбы с основными причинами утраты </a:t>
            </a:r>
            <a:r>
              <a:rPr lang="ru-RU" sz="950" b="1" dirty="0" err="1" smtClean="0">
                <a:solidFill>
                  <a:schemeClr val="accent1"/>
                </a:solidFill>
              </a:rPr>
              <a:t>биоразнообразия</a:t>
            </a:r>
            <a:endParaRPr lang="en-US" sz="950" b="1" dirty="0" smtClean="0">
              <a:solidFill>
                <a:schemeClr val="accent1"/>
              </a:solidFill>
            </a:endParaRPr>
          </a:p>
          <a:p>
            <a:pPr>
              <a:lnSpc>
                <a:spcPts val="950"/>
              </a:lnSpc>
              <a:buNone/>
            </a:pPr>
            <a:r>
              <a:rPr lang="ru-RU" sz="950" b="1" dirty="0" smtClean="0">
                <a:solidFill>
                  <a:srgbClr val="00B050"/>
                </a:solidFill>
              </a:rPr>
              <a:t>Целевая задача </a:t>
            </a:r>
            <a:r>
              <a:rPr lang="en-US" sz="950" b="1" dirty="0" smtClean="0">
                <a:solidFill>
                  <a:srgbClr val="00B050"/>
                </a:solidFill>
              </a:rPr>
              <a:t>1: </a:t>
            </a:r>
            <a:r>
              <a:rPr lang="ru-RU" sz="950" dirty="0" smtClean="0"/>
              <a:t>К 2020 году люди осведомлены о стоимостной ценности </a:t>
            </a:r>
            <a:r>
              <a:rPr lang="ru-RU" sz="950" dirty="0" err="1" smtClean="0"/>
              <a:t>биоразнообразия</a:t>
            </a:r>
            <a:r>
              <a:rPr lang="ru-RU" sz="950" dirty="0" smtClean="0"/>
              <a:t> и о мерах, которые они могут принимать для его сохранения и устойчивого использования</a:t>
            </a:r>
            <a:r>
              <a:rPr lang="en-US" sz="950" dirty="0" smtClean="0"/>
              <a:t>.</a:t>
            </a:r>
          </a:p>
          <a:p>
            <a:pPr>
              <a:lnSpc>
                <a:spcPts val="950"/>
              </a:lnSpc>
              <a:buNone/>
            </a:pPr>
            <a:r>
              <a:rPr lang="ru-RU" sz="950" b="1" dirty="0" smtClean="0">
                <a:solidFill>
                  <a:srgbClr val="00B050"/>
                </a:solidFill>
              </a:rPr>
              <a:t>Целевая задача </a:t>
            </a:r>
            <a:r>
              <a:rPr lang="en-US" sz="950" b="1" dirty="0" smtClean="0">
                <a:solidFill>
                  <a:srgbClr val="00B050"/>
                </a:solidFill>
              </a:rPr>
              <a:t>2: </a:t>
            </a:r>
            <a:r>
              <a:rPr lang="ru-RU" sz="950" dirty="0" smtClean="0"/>
              <a:t>К 2020 году стоимостная ценность </a:t>
            </a:r>
            <a:r>
              <a:rPr lang="ru-RU" sz="950" dirty="0" err="1" smtClean="0"/>
              <a:t>биоразнообразия</a:t>
            </a:r>
            <a:r>
              <a:rPr lang="ru-RU" sz="950" dirty="0" smtClean="0"/>
              <a:t> включена в национальные и местные стратегии развития и сокращения бедности, в процессы планирования и в системы национального учета и счетов</a:t>
            </a:r>
            <a:r>
              <a:rPr lang="en-US" sz="950" dirty="0" smtClean="0"/>
              <a:t>…</a:t>
            </a:r>
          </a:p>
          <a:p>
            <a:pPr>
              <a:lnSpc>
                <a:spcPts val="950"/>
              </a:lnSpc>
              <a:buNone/>
            </a:pPr>
            <a:r>
              <a:rPr lang="ru-RU" sz="950" b="1" dirty="0" smtClean="0">
                <a:solidFill>
                  <a:srgbClr val="00B050"/>
                </a:solidFill>
              </a:rPr>
              <a:t>Целевая задача </a:t>
            </a:r>
            <a:r>
              <a:rPr lang="en-US" sz="950" b="1" dirty="0" smtClean="0">
                <a:solidFill>
                  <a:srgbClr val="00B050"/>
                </a:solidFill>
              </a:rPr>
              <a:t>3: </a:t>
            </a:r>
            <a:r>
              <a:rPr lang="ru-RU" sz="950" dirty="0" smtClean="0"/>
              <a:t>К 2020 году стимулы, включая субсидии, наносящие вред </a:t>
            </a:r>
            <a:r>
              <a:rPr lang="ru-RU" sz="950" dirty="0" err="1" smtClean="0"/>
              <a:t>биоразнообразию</a:t>
            </a:r>
            <a:r>
              <a:rPr lang="ru-RU" sz="950" dirty="0" smtClean="0"/>
              <a:t>, устранены, поэтапно отменены или изменены… </a:t>
            </a:r>
          </a:p>
          <a:p>
            <a:pPr>
              <a:lnSpc>
                <a:spcPts val="950"/>
              </a:lnSpc>
              <a:buNone/>
            </a:pPr>
            <a:r>
              <a:rPr lang="ru-RU" sz="950" b="1" dirty="0" smtClean="0">
                <a:solidFill>
                  <a:srgbClr val="00B050"/>
                </a:solidFill>
              </a:rPr>
              <a:t>Целевая задача </a:t>
            </a:r>
            <a:r>
              <a:rPr lang="en-US" sz="950" b="1" dirty="0" smtClean="0">
                <a:solidFill>
                  <a:srgbClr val="00B050"/>
                </a:solidFill>
              </a:rPr>
              <a:t>4: </a:t>
            </a:r>
            <a:r>
              <a:rPr lang="ru-RU" sz="950" dirty="0" smtClean="0"/>
              <a:t>К 2020 году правительства, деловые круги и субъекты деятельности внедрили планы достижения устойчивости производства и потребления и не допускают, чтобы последствия использования природных ресурсов нарушали экологическую устойчивость.</a:t>
            </a:r>
            <a:endParaRPr lang="en-US" sz="950" dirty="0" smtClean="0"/>
          </a:p>
          <a:p>
            <a:pPr>
              <a:lnSpc>
                <a:spcPts val="950"/>
              </a:lnSpc>
              <a:buNone/>
            </a:pPr>
            <a:r>
              <a:rPr lang="ru-RU" sz="950" b="1" dirty="0" smtClean="0">
                <a:solidFill>
                  <a:srgbClr val="7030A0"/>
                </a:solidFill>
              </a:rPr>
              <a:t>Стратегическая цель </a:t>
            </a:r>
            <a:r>
              <a:rPr lang="en-US" sz="950" b="1" dirty="0" smtClean="0">
                <a:solidFill>
                  <a:srgbClr val="7030A0"/>
                </a:solidFill>
              </a:rPr>
              <a:t>B. </a:t>
            </a:r>
            <a:r>
              <a:rPr lang="ru-RU" sz="950" b="1" dirty="0" smtClean="0">
                <a:solidFill>
                  <a:schemeClr val="accent1"/>
                </a:solidFill>
              </a:rPr>
              <a:t>Сокращение прямых нагрузок на </a:t>
            </a:r>
            <a:r>
              <a:rPr lang="ru-RU" sz="950" b="1" dirty="0" err="1" smtClean="0">
                <a:solidFill>
                  <a:schemeClr val="accent1"/>
                </a:solidFill>
              </a:rPr>
              <a:t>биоразнообразие</a:t>
            </a:r>
            <a:r>
              <a:rPr lang="ru-RU" sz="950" b="1" dirty="0" smtClean="0">
                <a:solidFill>
                  <a:schemeClr val="accent1"/>
                </a:solidFill>
              </a:rPr>
              <a:t> и стимулирование устойчивого использования</a:t>
            </a:r>
            <a:endParaRPr lang="en-US" sz="950" b="1" dirty="0" smtClean="0">
              <a:solidFill>
                <a:schemeClr val="accent1"/>
              </a:solidFill>
            </a:endParaRPr>
          </a:p>
          <a:p>
            <a:pPr>
              <a:lnSpc>
                <a:spcPts val="950"/>
              </a:lnSpc>
              <a:buNone/>
            </a:pPr>
            <a:r>
              <a:rPr lang="ru-RU" sz="950" b="1" dirty="0" smtClean="0">
                <a:solidFill>
                  <a:srgbClr val="00B050"/>
                </a:solidFill>
              </a:rPr>
              <a:t>Целевая задача </a:t>
            </a:r>
            <a:r>
              <a:rPr lang="en-US" sz="950" b="1" dirty="0" smtClean="0">
                <a:solidFill>
                  <a:srgbClr val="00B050"/>
                </a:solidFill>
              </a:rPr>
              <a:t>5: </a:t>
            </a:r>
            <a:r>
              <a:rPr lang="ru-RU" sz="950" dirty="0" smtClean="0"/>
              <a:t>К 2020 году темпы утраты всех естественных мест обитания, включая леса, как минимум, сокращены наполовину и там, где осуществимо, приведены почти к нулю, а деградация и фрагментация существенно снижены. </a:t>
            </a:r>
          </a:p>
          <a:p>
            <a:pPr>
              <a:lnSpc>
                <a:spcPts val="950"/>
              </a:lnSpc>
              <a:buNone/>
            </a:pPr>
            <a:r>
              <a:rPr lang="ru-RU" sz="950" b="1" dirty="0" smtClean="0">
                <a:solidFill>
                  <a:srgbClr val="00B050"/>
                </a:solidFill>
              </a:rPr>
              <a:t>Целевая задача </a:t>
            </a:r>
            <a:r>
              <a:rPr lang="en-US" sz="950" b="1" dirty="0" smtClean="0">
                <a:solidFill>
                  <a:srgbClr val="00B050"/>
                </a:solidFill>
              </a:rPr>
              <a:t>6: </a:t>
            </a:r>
            <a:r>
              <a:rPr lang="ru-RU" sz="950" dirty="0" smtClean="0"/>
              <a:t>К 2020 году регулирование и промысел всех запасов рыбы и беспозвоночных и водяных растений осуществляются устойчиво, чтобы избегать чрезмерной эксплуатации рыбных ресурсов…</a:t>
            </a:r>
            <a:endParaRPr lang="en-US" sz="950" dirty="0" smtClean="0"/>
          </a:p>
          <a:p>
            <a:pPr>
              <a:lnSpc>
                <a:spcPts val="950"/>
              </a:lnSpc>
              <a:buNone/>
            </a:pPr>
            <a:r>
              <a:rPr lang="ru-RU" sz="950" b="1" dirty="0" smtClean="0">
                <a:solidFill>
                  <a:srgbClr val="00B050"/>
                </a:solidFill>
              </a:rPr>
              <a:t>Целевая задача </a:t>
            </a:r>
            <a:r>
              <a:rPr lang="en-US" sz="950" b="1" dirty="0" smtClean="0">
                <a:solidFill>
                  <a:srgbClr val="00B050"/>
                </a:solidFill>
              </a:rPr>
              <a:t>7: </a:t>
            </a:r>
            <a:r>
              <a:rPr lang="ru-RU" sz="950" dirty="0" smtClean="0"/>
              <a:t>К 2020 году территории, занятые под сельское хозяйство, </a:t>
            </a:r>
            <a:r>
              <a:rPr lang="ru-RU" sz="950" dirty="0" err="1" smtClean="0"/>
              <a:t>аквакультуру</a:t>
            </a:r>
            <a:r>
              <a:rPr lang="ru-RU" sz="950" dirty="0" smtClean="0"/>
              <a:t> и лесное хозяйство, управляются устойчивым образом, обеспечивая сохранение </a:t>
            </a:r>
            <a:r>
              <a:rPr lang="ru-RU" sz="950" dirty="0" err="1" smtClean="0"/>
              <a:t>биоразнообразия</a:t>
            </a:r>
            <a:r>
              <a:rPr lang="ru-RU" sz="950" dirty="0" smtClean="0"/>
              <a:t>.</a:t>
            </a:r>
            <a:endParaRPr lang="en-US" sz="950" dirty="0" smtClean="0"/>
          </a:p>
          <a:p>
            <a:pPr>
              <a:lnSpc>
                <a:spcPts val="950"/>
              </a:lnSpc>
              <a:buNone/>
            </a:pPr>
            <a:r>
              <a:rPr lang="ru-RU" sz="950" b="1" dirty="0" smtClean="0">
                <a:solidFill>
                  <a:srgbClr val="00B050"/>
                </a:solidFill>
              </a:rPr>
              <a:t>Целевая задача </a:t>
            </a:r>
            <a:r>
              <a:rPr lang="en-US" sz="950" b="1" dirty="0" smtClean="0">
                <a:solidFill>
                  <a:srgbClr val="00B050"/>
                </a:solidFill>
              </a:rPr>
              <a:t>8: </a:t>
            </a:r>
            <a:r>
              <a:rPr lang="ru-RU" sz="950" dirty="0" smtClean="0"/>
              <a:t>К 2020 году загрязнение окружающей среды, в том числе в результате чрезмерного сброса биогенных веществ, доведено до уровней, при которых функционированию экосистем и </a:t>
            </a:r>
            <a:r>
              <a:rPr lang="ru-RU" sz="950" dirty="0" err="1" smtClean="0"/>
              <a:t>биоразнообразию</a:t>
            </a:r>
            <a:r>
              <a:rPr lang="ru-RU" sz="950" dirty="0" smtClean="0"/>
              <a:t> не наносится ущерба. </a:t>
            </a:r>
            <a:endParaRPr lang="en-US" sz="950" dirty="0" smtClean="0"/>
          </a:p>
          <a:p>
            <a:pPr>
              <a:lnSpc>
                <a:spcPts val="950"/>
              </a:lnSpc>
              <a:buNone/>
            </a:pPr>
            <a:r>
              <a:rPr lang="ru-RU" sz="950" b="1" dirty="0" smtClean="0">
                <a:solidFill>
                  <a:srgbClr val="00B050"/>
                </a:solidFill>
              </a:rPr>
              <a:t>Целевая задача </a:t>
            </a:r>
            <a:r>
              <a:rPr lang="en-US" sz="950" b="1" dirty="0" smtClean="0">
                <a:solidFill>
                  <a:srgbClr val="00B050"/>
                </a:solidFill>
              </a:rPr>
              <a:t>9: </a:t>
            </a:r>
            <a:r>
              <a:rPr lang="ru-RU" sz="950" dirty="0" smtClean="0"/>
              <a:t>К 2020 году </a:t>
            </a:r>
            <a:r>
              <a:rPr lang="ru-RU" sz="950" dirty="0" err="1" smtClean="0"/>
              <a:t>инвазивные</a:t>
            </a:r>
            <a:r>
              <a:rPr lang="ru-RU" sz="950" dirty="0" smtClean="0"/>
              <a:t> чужеродные виды и пути их интродукции идентифицированы и классифицированы по приоритетности, приоритетные виды регулируются или искоренены, и принимаются меры регулирования путей перемещения для предотвращения их интродукции и внедрения</a:t>
            </a:r>
            <a:r>
              <a:rPr lang="ru-RU" sz="950" dirty="0" smtClean="0">
                <a:solidFill>
                  <a:prstClr val="black"/>
                </a:solidFill>
              </a:rPr>
              <a:t>. </a:t>
            </a:r>
          </a:p>
          <a:p>
            <a:pPr>
              <a:lnSpc>
                <a:spcPts val="950"/>
              </a:lnSpc>
              <a:buNone/>
            </a:pPr>
            <a:r>
              <a:rPr lang="ru-RU" sz="950" b="1" dirty="0" smtClean="0">
                <a:solidFill>
                  <a:srgbClr val="00B050"/>
                </a:solidFill>
              </a:rPr>
              <a:t>Целевая задача </a:t>
            </a:r>
            <a:r>
              <a:rPr lang="en-US" sz="950" b="1" dirty="0" smtClean="0">
                <a:solidFill>
                  <a:srgbClr val="00B050"/>
                </a:solidFill>
              </a:rPr>
              <a:t>10:  </a:t>
            </a:r>
            <a:r>
              <a:rPr lang="ru-RU" sz="950" dirty="0" smtClean="0"/>
              <a:t>К 2015 году сведены к минимуму многочисленные антропогенные нагрузки на коралловые рифы и другие уязвимые экосистемы, на которые воздействует изменение климата или подкисление океанов, в целях поддержания их целостности и функционирования. </a:t>
            </a:r>
            <a:endParaRPr lang="en-US" sz="950" dirty="0"/>
          </a:p>
        </p:txBody>
      </p:sp>
      <p:sp>
        <p:nvSpPr>
          <p:cNvPr id="13" name="Content Placeholder 12"/>
          <p:cNvSpPr>
            <a:spLocks noGrp="1"/>
          </p:cNvSpPr>
          <p:nvPr>
            <p:ph sz="half" idx="2"/>
          </p:nvPr>
        </p:nvSpPr>
        <p:spPr>
          <a:xfrm>
            <a:off x="4495800" y="647700"/>
            <a:ext cx="4622442" cy="5295900"/>
          </a:xfrm>
        </p:spPr>
        <p:txBody>
          <a:bodyPr>
            <a:noAutofit/>
          </a:bodyPr>
          <a:lstStyle/>
          <a:p>
            <a:pPr>
              <a:lnSpc>
                <a:spcPts val="900"/>
              </a:lnSpc>
              <a:buNone/>
            </a:pPr>
            <a:r>
              <a:rPr lang="ru-RU" sz="950" b="1" dirty="0" smtClean="0">
                <a:solidFill>
                  <a:srgbClr val="7030A0"/>
                </a:solidFill>
              </a:rPr>
              <a:t>Стратегическая цель </a:t>
            </a:r>
            <a:r>
              <a:rPr lang="en-US" sz="950" b="1" dirty="0" smtClean="0">
                <a:solidFill>
                  <a:srgbClr val="7030A0"/>
                </a:solidFill>
              </a:rPr>
              <a:t>C</a:t>
            </a:r>
            <a:r>
              <a:rPr lang="ru-RU" sz="950" b="1" dirty="0" smtClean="0">
                <a:solidFill>
                  <a:srgbClr val="7030A0"/>
                </a:solidFill>
              </a:rPr>
              <a:t>.</a:t>
            </a:r>
            <a:r>
              <a:rPr lang="en-US" sz="950" b="1" dirty="0" smtClean="0">
                <a:solidFill>
                  <a:srgbClr val="7030A0"/>
                </a:solidFill>
              </a:rPr>
              <a:t> </a:t>
            </a:r>
            <a:r>
              <a:rPr lang="ru-RU" sz="950" b="1" dirty="0" smtClean="0">
                <a:solidFill>
                  <a:schemeClr val="accent1"/>
                </a:solidFill>
              </a:rPr>
              <a:t>Улучшение состояния </a:t>
            </a:r>
            <a:r>
              <a:rPr lang="ru-RU" sz="950" b="1" dirty="0" err="1" smtClean="0">
                <a:solidFill>
                  <a:schemeClr val="accent1"/>
                </a:solidFill>
              </a:rPr>
              <a:t>биоразнообразия</a:t>
            </a:r>
            <a:r>
              <a:rPr lang="ru-RU" sz="950" b="1" dirty="0" smtClean="0">
                <a:solidFill>
                  <a:schemeClr val="accent1"/>
                </a:solidFill>
              </a:rPr>
              <a:t> путем охраны экосистем, видов и генетического разнообразия </a:t>
            </a:r>
          </a:p>
          <a:p>
            <a:pPr>
              <a:lnSpc>
                <a:spcPts val="900"/>
              </a:lnSpc>
              <a:buNone/>
            </a:pPr>
            <a:r>
              <a:rPr lang="ru-RU" sz="950" b="1" dirty="0" smtClean="0">
                <a:solidFill>
                  <a:srgbClr val="00B050"/>
                </a:solidFill>
              </a:rPr>
              <a:t>Целевая задача </a:t>
            </a:r>
            <a:r>
              <a:rPr lang="en-US" sz="950" b="1" dirty="0" smtClean="0">
                <a:solidFill>
                  <a:srgbClr val="00B050"/>
                </a:solidFill>
              </a:rPr>
              <a:t>11: </a:t>
            </a:r>
            <a:r>
              <a:rPr lang="ru-RU" sz="950" dirty="0" smtClean="0"/>
              <a:t>К 2020 году как минимум 17% районов суши и внутренних вод и 10 % прибрежных и морских районов сохраняются за счет существования систем охраняемых районов…</a:t>
            </a:r>
            <a:endParaRPr lang="en-US" sz="950" dirty="0" smtClean="0"/>
          </a:p>
          <a:p>
            <a:pPr>
              <a:lnSpc>
                <a:spcPts val="900"/>
              </a:lnSpc>
              <a:buNone/>
            </a:pPr>
            <a:r>
              <a:rPr lang="ru-RU" sz="950" b="1" dirty="0" smtClean="0">
                <a:solidFill>
                  <a:srgbClr val="00B050"/>
                </a:solidFill>
              </a:rPr>
              <a:t>Целевая задача </a:t>
            </a:r>
            <a:r>
              <a:rPr lang="en-US" sz="950" b="1" dirty="0" smtClean="0">
                <a:solidFill>
                  <a:srgbClr val="00B050"/>
                </a:solidFill>
              </a:rPr>
              <a:t>12: </a:t>
            </a:r>
            <a:r>
              <a:rPr lang="ru-RU" sz="950" dirty="0" smtClean="0"/>
              <a:t>К 2020 году предотвращено исчезновение известных угрожаемых видов, и статус их сохранности, и в частности видов, численность которых более всего сокращается, улучшен и поддерживается.</a:t>
            </a:r>
            <a:endParaRPr lang="en-US" sz="950" dirty="0" smtClean="0"/>
          </a:p>
          <a:p>
            <a:pPr>
              <a:lnSpc>
                <a:spcPts val="900"/>
              </a:lnSpc>
              <a:buNone/>
            </a:pPr>
            <a:r>
              <a:rPr lang="ru-RU" sz="950" b="1" dirty="0" smtClean="0">
                <a:solidFill>
                  <a:srgbClr val="00B050"/>
                </a:solidFill>
              </a:rPr>
              <a:t>Целевая задача </a:t>
            </a:r>
            <a:r>
              <a:rPr lang="en-US" sz="950" b="1" dirty="0" smtClean="0">
                <a:solidFill>
                  <a:srgbClr val="00B050"/>
                </a:solidFill>
              </a:rPr>
              <a:t>13: </a:t>
            </a:r>
            <a:r>
              <a:rPr lang="ru-RU" sz="950" dirty="0" smtClean="0"/>
              <a:t>К 2020 году поддерживается генетическое разнообразие культивируемых растений и сельскохозяйственных и домашних животных и их диких родственников.  </a:t>
            </a:r>
            <a:endParaRPr lang="en-US" sz="950" dirty="0" smtClean="0"/>
          </a:p>
          <a:p>
            <a:pPr>
              <a:lnSpc>
                <a:spcPts val="900"/>
              </a:lnSpc>
              <a:buNone/>
            </a:pPr>
            <a:r>
              <a:rPr lang="ru-RU" sz="950" b="1" dirty="0" smtClean="0">
                <a:solidFill>
                  <a:srgbClr val="7030A0"/>
                </a:solidFill>
              </a:rPr>
              <a:t>Стратегическая цель</a:t>
            </a:r>
            <a:r>
              <a:rPr lang="en-US" sz="950" b="1" dirty="0" smtClean="0">
                <a:solidFill>
                  <a:srgbClr val="7030A0"/>
                </a:solidFill>
              </a:rPr>
              <a:t> D</a:t>
            </a:r>
            <a:r>
              <a:rPr lang="ru-RU" sz="950" b="1" dirty="0" smtClean="0">
                <a:solidFill>
                  <a:srgbClr val="7030A0"/>
                </a:solidFill>
              </a:rPr>
              <a:t>. </a:t>
            </a:r>
            <a:r>
              <a:rPr lang="ru-RU" sz="950" b="1" dirty="0" smtClean="0">
                <a:solidFill>
                  <a:schemeClr val="accent1"/>
                </a:solidFill>
              </a:rPr>
              <a:t>Увеличение объема выгод для всех людей, обеспечиваемых </a:t>
            </a:r>
            <a:r>
              <a:rPr lang="ru-RU" sz="950" b="1" dirty="0" err="1" smtClean="0">
                <a:solidFill>
                  <a:schemeClr val="accent1"/>
                </a:solidFill>
              </a:rPr>
              <a:t>биоразнообразием</a:t>
            </a:r>
            <a:r>
              <a:rPr lang="ru-RU" sz="950" b="1" dirty="0" smtClean="0">
                <a:solidFill>
                  <a:schemeClr val="accent1"/>
                </a:solidFill>
              </a:rPr>
              <a:t> и </a:t>
            </a:r>
            <a:r>
              <a:rPr lang="ru-RU" sz="950" b="1" dirty="0" err="1" smtClean="0">
                <a:solidFill>
                  <a:schemeClr val="accent1"/>
                </a:solidFill>
              </a:rPr>
              <a:t>экосистемными</a:t>
            </a:r>
            <a:r>
              <a:rPr lang="ru-RU" sz="950" b="1" dirty="0" smtClean="0">
                <a:solidFill>
                  <a:schemeClr val="accent1"/>
                </a:solidFill>
              </a:rPr>
              <a:t> услугами </a:t>
            </a:r>
            <a:endParaRPr lang="en-US" sz="950" b="1" dirty="0" smtClean="0">
              <a:solidFill>
                <a:schemeClr val="accent1"/>
              </a:solidFill>
            </a:endParaRPr>
          </a:p>
          <a:p>
            <a:pPr>
              <a:lnSpc>
                <a:spcPts val="900"/>
              </a:lnSpc>
              <a:buNone/>
            </a:pPr>
            <a:r>
              <a:rPr lang="ru-RU" sz="950" b="1" dirty="0" smtClean="0">
                <a:solidFill>
                  <a:srgbClr val="00B050"/>
                </a:solidFill>
              </a:rPr>
              <a:t>Целевая задача </a:t>
            </a:r>
            <a:r>
              <a:rPr lang="en-US" sz="950" b="1" dirty="0" smtClean="0">
                <a:solidFill>
                  <a:srgbClr val="00B050"/>
                </a:solidFill>
              </a:rPr>
              <a:t>14:</a:t>
            </a:r>
            <a:r>
              <a:rPr lang="en-US" sz="950" dirty="0" smtClean="0"/>
              <a:t> </a:t>
            </a:r>
            <a:r>
              <a:rPr lang="ru-RU" sz="950" dirty="0" smtClean="0"/>
              <a:t>К 2020 году восстановлены и охраняются экосистемы, оказывающие важнейшие услуги, включая услуги, связанные с водой.</a:t>
            </a:r>
            <a:endParaRPr lang="en-US" sz="950" dirty="0" smtClean="0"/>
          </a:p>
          <a:p>
            <a:pPr>
              <a:lnSpc>
                <a:spcPts val="900"/>
              </a:lnSpc>
              <a:buNone/>
            </a:pPr>
            <a:r>
              <a:rPr lang="ru-RU" sz="950" b="1" dirty="0" smtClean="0">
                <a:solidFill>
                  <a:srgbClr val="00B050"/>
                </a:solidFill>
              </a:rPr>
              <a:t>Целевая задача </a:t>
            </a:r>
            <a:r>
              <a:rPr lang="en-US" sz="950" b="1" dirty="0" smtClean="0">
                <a:solidFill>
                  <a:srgbClr val="00B050"/>
                </a:solidFill>
              </a:rPr>
              <a:t>15: </a:t>
            </a:r>
            <a:r>
              <a:rPr lang="ru-RU" sz="950" dirty="0" smtClean="0"/>
              <a:t>К 2020 году повышена сопротивляемость экосистем и увеличен вклад </a:t>
            </a:r>
            <a:r>
              <a:rPr lang="ru-RU" sz="950" dirty="0" err="1" smtClean="0"/>
              <a:t>биоразнообразия</a:t>
            </a:r>
            <a:r>
              <a:rPr lang="ru-RU" sz="950" dirty="0" smtClean="0"/>
              <a:t> в накопление углерода благодаря сохранению и восстановлению природы, включая восстановление как минимум 15 % деградировавших экосистем.</a:t>
            </a:r>
            <a:endParaRPr lang="en-US" sz="950" dirty="0" smtClean="0"/>
          </a:p>
          <a:p>
            <a:pPr>
              <a:lnSpc>
                <a:spcPts val="900"/>
              </a:lnSpc>
              <a:buNone/>
            </a:pPr>
            <a:r>
              <a:rPr lang="ru-RU" sz="950" b="1" dirty="0" smtClean="0">
                <a:solidFill>
                  <a:srgbClr val="00B050"/>
                </a:solidFill>
              </a:rPr>
              <a:t>Целевая задача </a:t>
            </a:r>
            <a:r>
              <a:rPr lang="en-US" sz="950" b="1" dirty="0" smtClean="0">
                <a:solidFill>
                  <a:srgbClr val="00B050"/>
                </a:solidFill>
              </a:rPr>
              <a:t>16: </a:t>
            </a:r>
            <a:r>
              <a:rPr lang="ru-RU" sz="950" dirty="0" smtClean="0"/>
              <a:t>К 2015 году </a:t>
            </a:r>
            <a:r>
              <a:rPr lang="ru-RU" sz="950" dirty="0" err="1" smtClean="0"/>
              <a:t>Нагойский</a:t>
            </a:r>
            <a:r>
              <a:rPr lang="ru-RU" sz="950" dirty="0" smtClean="0"/>
              <a:t> протокол о доступе к генетическим ресурсам и совместном использовании выгод от их применения вступил в силу и функционирует. </a:t>
            </a:r>
            <a:endParaRPr lang="en-US" sz="950" dirty="0" smtClean="0"/>
          </a:p>
          <a:p>
            <a:pPr>
              <a:lnSpc>
                <a:spcPts val="900"/>
              </a:lnSpc>
              <a:buNone/>
            </a:pPr>
            <a:r>
              <a:rPr lang="ru-RU" sz="950" b="1" dirty="0" smtClean="0">
                <a:solidFill>
                  <a:srgbClr val="7030A0"/>
                </a:solidFill>
              </a:rPr>
              <a:t>Стратегическая цель</a:t>
            </a:r>
            <a:r>
              <a:rPr lang="en-US" sz="950" b="1" dirty="0" smtClean="0">
                <a:solidFill>
                  <a:srgbClr val="7030A0"/>
                </a:solidFill>
              </a:rPr>
              <a:t> E. </a:t>
            </a:r>
            <a:r>
              <a:rPr lang="ru-RU" sz="950" b="1" dirty="0" smtClean="0">
                <a:solidFill>
                  <a:schemeClr val="accent1"/>
                </a:solidFill>
              </a:rPr>
              <a:t>Повышение эффективности осуществления за счет общественного планирования, управления знаниями и создания потенциала </a:t>
            </a:r>
            <a:endParaRPr lang="en-US" sz="950" b="1" dirty="0" smtClean="0">
              <a:solidFill>
                <a:schemeClr val="accent1"/>
              </a:solidFill>
            </a:endParaRPr>
          </a:p>
          <a:p>
            <a:pPr>
              <a:lnSpc>
                <a:spcPts val="900"/>
              </a:lnSpc>
              <a:buNone/>
            </a:pPr>
            <a:r>
              <a:rPr lang="ru-RU" sz="950" b="1" dirty="0" smtClean="0">
                <a:solidFill>
                  <a:srgbClr val="00B050"/>
                </a:solidFill>
              </a:rPr>
              <a:t>Целевая задача </a:t>
            </a:r>
            <a:r>
              <a:rPr lang="en-US" sz="950" b="1" dirty="0" smtClean="0">
                <a:solidFill>
                  <a:srgbClr val="00B050"/>
                </a:solidFill>
              </a:rPr>
              <a:t>17: </a:t>
            </a:r>
            <a:r>
              <a:rPr lang="ru-RU" sz="950" dirty="0" smtClean="0"/>
              <a:t>К 2015 году каждая Сторона разработала и приняла в качестве политического инструмента эффективные совместные и обновленные НСПДБ и приступила к их реализации. </a:t>
            </a:r>
            <a:endParaRPr lang="en-US" sz="950" dirty="0" smtClean="0"/>
          </a:p>
          <a:p>
            <a:pPr>
              <a:lnSpc>
                <a:spcPts val="950"/>
              </a:lnSpc>
              <a:buNone/>
            </a:pPr>
            <a:r>
              <a:rPr lang="ru-RU" sz="950" b="1" dirty="0" smtClean="0">
                <a:solidFill>
                  <a:srgbClr val="00B050"/>
                </a:solidFill>
              </a:rPr>
              <a:t>Целевая задача </a:t>
            </a:r>
            <a:r>
              <a:rPr lang="en-US" sz="950" b="1" dirty="0" smtClean="0">
                <a:solidFill>
                  <a:srgbClr val="00B050"/>
                </a:solidFill>
              </a:rPr>
              <a:t>18: </a:t>
            </a:r>
            <a:r>
              <a:rPr lang="ru-RU" sz="950" dirty="0" smtClean="0"/>
              <a:t>К 2020 году обеспечено уважение традиционных знаний, нововведений и практики коренных и местных общин, и традиционного использования ими биологических ресурсов.</a:t>
            </a:r>
            <a:endParaRPr lang="en-US" sz="950" dirty="0" smtClean="0"/>
          </a:p>
          <a:p>
            <a:pPr>
              <a:lnSpc>
                <a:spcPts val="900"/>
              </a:lnSpc>
              <a:buNone/>
            </a:pPr>
            <a:r>
              <a:rPr lang="ru-RU" sz="950" b="1" dirty="0" smtClean="0">
                <a:solidFill>
                  <a:srgbClr val="00B050"/>
                </a:solidFill>
              </a:rPr>
              <a:t>Целевая задача </a:t>
            </a:r>
            <a:r>
              <a:rPr lang="en-US" sz="950" b="1" dirty="0" smtClean="0">
                <a:solidFill>
                  <a:srgbClr val="00B050"/>
                </a:solidFill>
              </a:rPr>
              <a:t>19</a:t>
            </a:r>
            <a:r>
              <a:rPr lang="ru-RU" sz="950" b="1" dirty="0" smtClean="0">
                <a:solidFill>
                  <a:srgbClr val="00B050"/>
                </a:solidFill>
              </a:rPr>
              <a:t>: </a:t>
            </a:r>
            <a:r>
              <a:rPr lang="ru-RU" sz="950" dirty="0" smtClean="0"/>
              <a:t>К 2020 году усовершенствованы, широко совместно используются, передаются и применяются знания, научная база и технологии, связанные с </a:t>
            </a:r>
            <a:r>
              <a:rPr lang="ru-RU" sz="950" dirty="0" err="1" smtClean="0"/>
              <a:t>биоразнообразием</a:t>
            </a:r>
            <a:r>
              <a:rPr lang="ru-RU" sz="950" dirty="0" smtClean="0"/>
              <a:t>, его стоимостной ценностью и функционированием, его статусом и тенденциями в этой области, а также с последствиями его утраты. </a:t>
            </a:r>
            <a:endParaRPr lang="en-US" sz="950" dirty="0" smtClean="0"/>
          </a:p>
          <a:p>
            <a:pPr>
              <a:lnSpc>
                <a:spcPts val="900"/>
              </a:lnSpc>
              <a:buNone/>
            </a:pPr>
            <a:r>
              <a:rPr lang="ru-RU" sz="950" b="1" dirty="0" smtClean="0">
                <a:solidFill>
                  <a:srgbClr val="00B050"/>
                </a:solidFill>
              </a:rPr>
              <a:t>Целевая задача </a:t>
            </a:r>
            <a:r>
              <a:rPr lang="en-US" sz="950" b="1" dirty="0" smtClean="0">
                <a:solidFill>
                  <a:srgbClr val="00B050"/>
                </a:solidFill>
              </a:rPr>
              <a:t>20:</a:t>
            </a:r>
            <a:r>
              <a:rPr lang="ru-RU" sz="950" b="1" dirty="0" smtClean="0">
                <a:solidFill>
                  <a:srgbClr val="00B050"/>
                </a:solidFill>
              </a:rPr>
              <a:t> </a:t>
            </a:r>
            <a:r>
              <a:rPr lang="ru-RU" sz="950" dirty="0" smtClean="0"/>
              <a:t>К 2020 году должна значительно расшириться мобилизация финансовых ресурсов для эффективного осуществления Стратегического плана в области сохранения и устойчивого использования </a:t>
            </a:r>
            <a:r>
              <a:rPr lang="ru-RU" sz="950" dirty="0" err="1" smtClean="0"/>
              <a:t>биоразнообразия</a:t>
            </a:r>
            <a:r>
              <a:rPr lang="ru-RU" sz="950" dirty="0" smtClean="0"/>
              <a:t> на 2011-2020 годы из всех источников. </a:t>
            </a:r>
            <a:endParaRPr lang="en-US" sz="95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400" b="1" dirty="0" err="1" smtClean="0">
                <a:solidFill>
                  <a:srgbClr val="008000"/>
                </a:solidFill>
                <a:effectLst>
                  <a:outerShdw blurRad="38100" dist="38100" dir="2700000" algn="tl">
                    <a:srgbClr val="C0C0C0"/>
                  </a:outerShdw>
                </a:effectLst>
                <a:cs typeface="Arial" pitchFamily="34" charset="0"/>
              </a:rPr>
              <a:t>Нагойский</a:t>
            </a:r>
            <a:r>
              <a:rPr lang="ru-RU" sz="2400" b="1" dirty="0" smtClean="0">
                <a:solidFill>
                  <a:srgbClr val="008000"/>
                </a:solidFill>
                <a:effectLst>
                  <a:outerShdw blurRad="38100" dist="38100" dir="2700000" algn="tl">
                    <a:srgbClr val="C0C0C0"/>
                  </a:outerShdw>
                </a:effectLst>
                <a:cs typeface="Arial" pitchFamily="34" charset="0"/>
              </a:rPr>
              <a:t> протокол регулирования доступа к генетическим ресурсам и совместного использования на справедливой и равной основе выгод от их применения</a:t>
            </a:r>
            <a:r>
              <a:rPr lang="en-US" sz="2400" b="1" dirty="0" smtClean="0">
                <a:solidFill>
                  <a:srgbClr val="008000"/>
                </a:solidFill>
                <a:effectLst>
                  <a:outerShdw blurRad="38100" dist="38100" dir="2700000" algn="tl">
                    <a:srgbClr val="C0C0C0"/>
                  </a:outerShdw>
                </a:effectLst>
                <a:cs typeface="Arial" pitchFamily="34" charset="0"/>
              </a:rPr>
              <a:t> </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0" y="0"/>
            <a:ext cx="9144000" cy="99060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800" b="1" dirty="0" smtClean="0">
                <a:solidFill>
                  <a:srgbClr val="008000"/>
                </a:solidFill>
                <a:effectLst>
                  <a:outerShdw blurRad="38100" dist="38100" dir="2700000" algn="tl">
                    <a:srgbClr val="C0C0C0"/>
                  </a:outerShdw>
                </a:effectLst>
                <a:latin typeface="+mj-lt"/>
                <a:cs typeface="Arial" pitchFamily="34" charset="0"/>
              </a:rPr>
              <a:t>Статус подписания</a:t>
            </a:r>
            <a:r>
              <a:rPr lang="de-DE" sz="2800" b="1" dirty="0" smtClean="0">
                <a:solidFill>
                  <a:srgbClr val="008000"/>
                </a:solidFill>
                <a:effectLst>
                  <a:outerShdw blurRad="38100" dist="38100" dir="2700000" algn="tl">
                    <a:srgbClr val="C0C0C0"/>
                  </a:outerShdw>
                </a:effectLst>
                <a:latin typeface="+mj-lt"/>
                <a:cs typeface="Arial" pitchFamily="34" charset="0"/>
              </a:rPr>
              <a:t>:</a:t>
            </a:r>
            <a:endParaRPr lang="de-DE" sz="2800" b="1" dirty="0">
              <a:solidFill>
                <a:srgbClr val="008000"/>
              </a:solidFill>
              <a:effectLst>
                <a:outerShdw blurRad="38100" dist="38100" dir="2700000" algn="tl">
                  <a:srgbClr val="C0C0C0"/>
                </a:outerShdw>
              </a:effectLst>
              <a:latin typeface="+mj-l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2800" b="1" dirty="0" smtClean="0">
                <a:solidFill>
                  <a:srgbClr val="008000"/>
                </a:solidFill>
                <a:effectLst>
                  <a:outerShdw blurRad="38100" dist="38100" dir="2700000" algn="tl">
                    <a:srgbClr val="C0C0C0"/>
                  </a:outerShdw>
                </a:effectLst>
                <a:latin typeface="+mj-lt"/>
                <a:cs typeface="Arial" pitchFamily="34" charset="0"/>
              </a:rPr>
              <a:t>По состоянию на </a:t>
            </a:r>
            <a:r>
              <a:rPr lang="de-DE" sz="2800" b="1" dirty="0" smtClean="0">
                <a:solidFill>
                  <a:srgbClr val="008000"/>
                </a:solidFill>
                <a:effectLst>
                  <a:outerShdw blurRad="38100" dist="38100" dir="2700000" algn="tl">
                    <a:srgbClr val="C0C0C0"/>
                  </a:outerShdw>
                </a:effectLst>
                <a:latin typeface="+mj-lt"/>
                <a:cs typeface="Arial" pitchFamily="34" charset="0"/>
              </a:rPr>
              <a:t>31 </a:t>
            </a:r>
            <a:r>
              <a:rPr lang="ru-RU" sz="2800" b="1" dirty="0" smtClean="0">
                <a:solidFill>
                  <a:srgbClr val="008000"/>
                </a:solidFill>
                <a:effectLst>
                  <a:outerShdw blurRad="38100" dist="38100" dir="2700000" algn="tl">
                    <a:srgbClr val="C0C0C0"/>
                  </a:outerShdw>
                </a:effectLst>
                <a:latin typeface="+mj-lt"/>
                <a:cs typeface="Arial" pitchFamily="34" charset="0"/>
              </a:rPr>
              <a:t>марта </a:t>
            </a:r>
            <a:r>
              <a:rPr lang="de-DE" sz="2800" b="1" dirty="0" smtClean="0">
                <a:solidFill>
                  <a:srgbClr val="008000"/>
                </a:solidFill>
                <a:effectLst>
                  <a:outerShdw blurRad="38100" dist="38100" dir="2700000" algn="tl">
                    <a:srgbClr val="C0C0C0"/>
                  </a:outerShdw>
                </a:effectLst>
                <a:latin typeface="+mj-lt"/>
                <a:cs typeface="Arial" pitchFamily="34" charset="0"/>
              </a:rPr>
              <a:t>2012</a:t>
            </a:r>
            <a:r>
              <a:rPr lang="ru-RU" sz="2800" b="1" dirty="0" smtClean="0">
                <a:solidFill>
                  <a:srgbClr val="008000"/>
                </a:solidFill>
                <a:effectLst>
                  <a:outerShdw blurRad="38100" dist="38100" dir="2700000" algn="tl">
                    <a:srgbClr val="C0C0C0"/>
                  </a:outerShdw>
                </a:effectLst>
                <a:latin typeface="+mj-lt"/>
                <a:cs typeface="Arial" pitchFamily="34" charset="0"/>
              </a:rPr>
              <a:t> г.</a:t>
            </a:r>
            <a:r>
              <a:rPr lang="de-DE" sz="2800" b="1" dirty="0" smtClean="0">
                <a:solidFill>
                  <a:srgbClr val="008000"/>
                </a:solidFill>
                <a:effectLst>
                  <a:outerShdw blurRad="38100" dist="38100" dir="2700000" algn="tl">
                    <a:srgbClr val="C0C0C0"/>
                  </a:outerShdw>
                </a:effectLst>
                <a:latin typeface="+mj-lt"/>
                <a:cs typeface="Arial" pitchFamily="34" charset="0"/>
              </a:rPr>
              <a:t> </a:t>
            </a:r>
            <a:r>
              <a:rPr lang="ru-RU" sz="2800" b="1" dirty="0" smtClean="0">
                <a:solidFill>
                  <a:srgbClr val="008000"/>
                </a:solidFill>
                <a:effectLst>
                  <a:outerShdw blurRad="38100" dist="38100" dir="2700000" algn="tl">
                    <a:srgbClr val="C0C0C0"/>
                  </a:outerShdw>
                </a:effectLst>
                <a:latin typeface="+mj-lt"/>
                <a:cs typeface="Arial" pitchFamily="34" charset="0"/>
              </a:rPr>
              <a:t>подписали </a:t>
            </a:r>
            <a:r>
              <a:rPr lang="de-DE" sz="2800" b="1" dirty="0" smtClean="0">
                <a:solidFill>
                  <a:srgbClr val="008000"/>
                </a:solidFill>
                <a:effectLst>
                  <a:outerShdw blurRad="38100" dist="38100" dir="2700000" algn="tl">
                    <a:srgbClr val="C0C0C0"/>
                  </a:outerShdw>
                </a:effectLst>
                <a:latin typeface="+mj-lt"/>
                <a:cs typeface="Arial" pitchFamily="34" charset="0"/>
              </a:rPr>
              <a:t>92 </a:t>
            </a:r>
            <a:r>
              <a:rPr lang="ru-RU" sz="2800" b="1" dirty="0" smtClean="0">
                <a:solidFill>
                  <a:srgbClr val="008000"/>
                </a:solidFill>
                <a:effectLst>
                  <a:outerShdw blurRad="38100" dist="38100" dir="2700000" algn="tl">
                    <a:srgbClr val="C0C0C0"/>
                  </a:outerShdw>
                </a:effectLst>
                <a:latin typeface="+mj-lt"/>
                <a:cs typeface="Arial" pitchFamily="34" charset="0"/>
              </a:rPr>
              <a:t>Стороны</a:t>
            </a:r>
            <a:endParaRPr lang="de-DE" sz="2800" b="1" dirty="0">
              <a:solidFill>
                <a:srgbClr val="008000"/>
              </a:solidFill>
              <a:effectLst>
                <a:outerShdw blurRad="38100" dist="38100" dir="2700000" algn="tl">
                  <a:srgbClr val="C0C0C0"/>
                </a:outerShdw>
              </a:effectLst>
              <a:latin typeface="+mj-lt"/>
              <a:cs typeface="Arial" pitchFamily="34" charset="0"/>
            </a:endParaRPr>
          </a:p>
        </p:txBody>
      </p:sp>
      <p:cxnSp>
        <p:nvCxnSpPr>
          <p:cNvPr id="65540" name="Straight Connector 8"/>
          <p:cNvCxnSpPr>
            <a:cxnSpLocks noChangeShapeType="1"/>
          </p:cNvCxnSpPr>
          <p:nvPr/>
        </p:nvCxnSpPr>
        <p:spPr bwMode="auto">
          <a:xfrm>
            <a:off x="0" y="990600"/>
            <a:ext cx="9144000" cy="0"/>
          </a:xfrm>
          <a:prstGeom prst="line">
            <a:avLst/>
          </a:prstGeom>
          <a:noFill/>
          <a:ln w="57150" cap="sq" cmpd="dbl">
            <a:solidFill>
              <a:srgbClr val="003300"/>
            </a:solidFill>
            <a:round/>
            <a:headEnd/>
            <a:tailEnd/>
          </a:ln>
        </p:spPr>
      </p:cxnSp>
      <p:sp>
        <p:nvSpPr>
          <p:cNvPr id="8" name="TextBox 7"/>
          <p:cNvSpPr txBox="1"/>
          <p:nvPr/>
        </p:nvSpPr>
        <p:spPr>
          <a:xfrm>
            <a:off x="762000" y="1143001"/>
            <a:ext cx="7772400" cy="4959050"/>
          </a:xfrm>
          <a:prstGeom prst="rect">
            <a:avLst/>
          </a:prstGeom>
          <a:noFill/>
        </p:spPr>
        <p:txBody>
          <a:bodyPr wrap="square" numCol="4" rtlCol="0">
            <a:spAutoFit/>
          </a:bodyPr>
          <a:lstStyle/>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Австралия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Австрия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Алжир</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Антигуа и </a:t>
            </a:r>
            <a:r>
              <a:rPr lang="ru-RU" sz="1100" b="1" dirty="0" err="1" smtClean="0">
                <a:solidFill>
                  <a:srgbClr val="000000"/>
                </a:solidFill>
                <a:latin typeface="Calibri"/>
                <a:ea typeface="Times New Roman"/>
                <a:cs typeface="Times New Roman"/>
              </a:rPr>
              <a:t>Барбуда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Аргентина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Бангладеш</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Бельгия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Бенин</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Болгария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Бразилия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Буркина-Фасо</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Бутан</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err="1" smtClean="0">
                <a:solidFill>
                  <a:srgbClr val="000000"/>
                </a:solidFill>
                <a:latin typeface="Calibri"/>
                <a:ea typeface="Times New Roman"/>
                <a:cs typeface="Times New Roman"/>
              </a:rPr>
              <a:t>Вануату</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Венгрия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Габон</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Гана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Гватемала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Гвинея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Гвинея-Бисау</a:t>
            </a:r>
            <a:r>
              <a:rPr lang="fr-FR" sz="1100" b="1" dirty="0" smtClean="0">
                <a:solidFill>
                  <a:srgbClr val="000000"/>
                </a:solidFill>
                <a:latin typeface="Calibri"/>
                <a:ea typeface="Times New Roman"/>
                <a:cs typeface="Times New Roman"/>
              </a:rPr>
              <a:t> </a:t>
            </a:r>
            <a:endParaRPr lang="ru-RU" sz="1100" b="1" dirty="0" smtClean="0">
              <a:solidFill>
                <a:srgbClr val="000000"/>
              </a:solidFill>
              <a:latin typeface="Calibri"/>
              <a:ea typeface="Times New Roman"/>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Германия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Гондурас</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Гренада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Греция</a:t>
            </a: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Дания</a:t>
            </a:r>
            <a:br>
              <a:rPr lang="ru-RU" sz="1100" b="1" dirty="0" smtClean="0">
                <a:solidFill>
                  <a:srgbClr val="000000"/>
                </a:solidFill>
                <a:latin typeface="Calibri"/>
                <a:ea typeface="Times New Roman"/>
                <a:cs typeface="Times New Roman"/>
              </a:rPr>
            </a:b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Демократическая Республика Конго</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Джибути</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Доминиканская Республика</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mn-lt"/>
                <a:ea typeface="Times New Roman"/>
                <a:cs typeface="Times New Roman"/>
              </a:rPr>
              <a:t>Европейский Союз</a:t>
            </a:r>
            <a:r>
              <a:rPr lang="fr-FR" sz="1100" b="1" dirty="0" smtClean="0">
                <a:solidFill>
                  <a:srgbClr val="000000"/>
                </a:solidFill>
                <a:latin typeface="+mn-lt"/>
                <a:ea typeface="Times New Roman"/>
                <a:cs typeface="Times New Roman"/>
              </a:rPr>
              <a:t> </a:t>
            </a:r>
            <a:endParaRPr lang="fr-FR" sz="1100" b="1" dirty="0" smtClean="0">
              <a:latin typeface="+mn-lt"/>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mj-lt"/>
                <a:ea typeface="Times New Roman"/>
                <a:cs typeface="Times New Roman"/>
              </a:rPr>
              <a:t>Египет</a:t>
            </a:r>
            <a:endParaRPr lang="fr-FR" sz="1100" b="1" dirty="0" smtClean="0">
              <a:solidFill>
                <a:srgbClr val="000000"/>
              </a:solidFill>
              <a:latin typeface="+mj-lt"/>
              <a:ea typeface="Times New Roman"/>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Индия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Calibri"/>
                <a:cs typeface="Times New Roman"/>
              </a:rPr>
              <a:t>Индонезия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Иордания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Ирландия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Испания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Италия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Йемен</a:t>
            </a: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Кабо-Верде</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Камбоджа</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Кения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Кипр</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Колумбия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Конго</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Коста-Рика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err="1" smtClean="0">
                <a:solidFill>
                  <a:srgbClr val="000000"/>
                </a:solidFill>
                <a:latin typeface="Calibri"/>
                <a:ea typeface="Times New Roman"/>
                <a:cs typeface="Times New Roman"/>
              </a:rPr>
              <a:t>Кот-д</a:t>
            </a:r>
            <a:r>
              <a:rPr lang="en-US" sz="1100" b="1" dirty="0" smtClean="0">
                <a:solidFill>
                  <a:srgbClr val="000000"/>
                </a:solidFill>
                <a:latin typeface="Calibri"/>
                <a:ea typeface="Times New Roman"/>
                <a:cs typeface="Times New Roman"/>
              </a:rPr>
              <a:t>’</a:t>
            </a:r>
            <a:r>
              <a:rPr lang="ru-RU" sz="1100" b="1" dirty="0" err="1" smtClean="0">
                <a:solidFill>
                  <a:srgbClr val="000000"/>
                </a:solidFill>
                <a:latin typeface="Calibri"/>
                <a:ea typeface="Times New Roman"/>
                <a:cs typeface="Times New Roman"/>
              </a:rPr>
              <a:t>Ивуар</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Ливан</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Литва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Люксембург</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Мавритания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Мадагаскар</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Мали</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Марокко</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Мексика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Микронезия </a:t>
            </a:r>
            <a:r>
              <a:rPr lang="fr-FR" sz="1100" b="1" dirty="0" smtClean="0">
                <a:solidFill>
                  <a:srgbClr val="000000"/>
                </a:solidFill>
                <a:latin typeface="Calibri"/>
                <a:ea typeface="Times New Roman"/>
                <a:cs typeface="Times New Roman"/>
              </a:rPr>
              <a:t>(</a:t>
            </a:r>
            <a:r>
              <a:rPr lang="ru-RU" sz="1100" b="1" dirty="0" smtClean="0">
                <a:solidFill>
                  <a:srgbClr val="000000"/>
                </a:solidFill>
                <a:latin typeface="Calibri"/>
                <a:ea typeface="Times New Roman"/>
                <a:cs typeface="Times New Roman"/>
              </a:rPr>
              <a:t>Федеративные Штаты</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Мозамбик</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Монголия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Нигер</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Нигерия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Нидерланды</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Норвегия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err="1" smtClean="0">
                <a:solidFill>
                  <a:srgbClr val="000000"/>
                </a:solidFill>
                <a:latin typeface="Calibri"/>
                <a:ea typeface="Times New Roman"/>
                <a:cs typeface="Times New Roman"/>
              </a:rPr>
              <a:t>Палау</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Панама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Перу</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Польша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Португалия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Республика Корея</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ru-RU" sz="1100" b="1" dirty="0" smtClean="0">
                <a:solidFill>
                  <a:srgbClr val="000000"/>
                </a:solidFill>
                <a:latin typeface="Calibri"/>
                <a:ea typeface="Times New Roman"/>
                <a:cs typeface="Times New Roman"/>
              </a:rPr>
              <a:t>Республика Молдова</a:t>
            </a:r>
            <a:r>
              <a:rPr lang="en-US" sz="1100" b="1" dirty="0" smtClean="0">
                <a:solidFill>
                  <a:srgbClr val="000000"/>
                </a:solidFill>
                <a:latin typeface="Calibri"/>
                <a:ea typeface="Times New Roman"/>
                <a:cs typeface="Times New Roman"/>
              </a:rPr>
              <a:t> </a:t>
            </a: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Руанда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Румыния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mn-lt"/>
                <a:ea typeface="Times New Roman"/>
                <a:cs typeface="Times New Roman"/>
              </a:rPr>
              <a:t>Сальвадор</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Сейшельские Острова</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Сенегал</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Сербия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Словения</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Соединенное Королевство Великобритании и Северной Ирландии</a:t>
            </a:r>
            <a:r>
              <a:rPr lang="en-US"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Сомали</a:t>
            </a: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Судан</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Таджикистан</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Таиланд</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Того</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Тунис</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Украина</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Уругвай</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Финляндия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Франция</a:t>
            </a:r>
            <a:endParaRPr lang="fr-FR" sz="1100" b="1" dirty="0" smtClean="0">
              <a:latin typeface="Calibri"/>
              <a:ea typeface="Calibri"/>
              <a:cs typeface="Times New Roman"/>
            </a:endParaRPr>
          </a:p>
          <a:p>
            <a:pPr marL="228600" indent="-228600">
              <a:buFont typeface="+mj-lt"/>
              <a:buAutoNum type="arabicPeriod"/>
            </a:pPr>
            <a:r>
              <a:rPr lang="ru-RU" sz="1100" b="1" dirty="0" smtClean="0">
                <a:solidFill>
                  <a:srgbClr val="000000"/>
                </a:solidFill>
                <a:latin typeface="Calibri"/>
                <a:ea typeface="Times New Roman"/>
                <a:cs typeface="Times New Roman"/>
              </a:rPr>
              <a:t>Центральноафриканская Республика</a:t>
            </a:r>
            <a:r>
              <a:rPr lang="en-US" sz="1100" b="1" dirty="0" smtClean="0">
                <a:solidFill>
                  <a:srgbClr val="000000"/>
                </a:solidFill>
                <a:latin typeface="Calibri"/>
                <a:ea typeface="Times New Roman"/>
                <a:cs typeface="Times New Roman"/>
              </a:rPr>
              <a:t> </a:t>
            </a: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Чад</a:t>
            </a: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Чешская Республика</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Швейцария</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Швеция</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mj-lt"/>
                <a:ea typeface="Times New Roman"/>
                <a:cs typeface="Times New Roman"/>
              </a:rPr>
              <a:t>Эквадор</a:t>
            </a:r>
            <a:endParaRPr lang="fr-FR" sz="1100" b="1" dirty="0" smtClean="0">
              <a:solidFill>
                <a:srgbClr val="000000"/>
              </a:solidFill>
              <a:latin typeface="+mj-lt"/>
              <a:ea typeface="Times New Roman"/>
              <a:cs typeface="Times New Roman"/>
            </a:endParaRPr>
          </a:p>
          <a:p>
            <a:pPr marL="228600" marR="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Южная Африка</a:t>
            </a:r>
            <a:endParaRPr lang="fr-FR" sz="1100" b="1" dirty="0" smtClean="0">
              <a:latin typeface="Calibri"/>
              <a:ea typeface="Calibri"/>
              <a:cs typeface="Times New Roman"/>
            </a:endParaRPr>
          </a:p>
          <a:p>
            <a:pPr marL="228600" indent="-228600">
              <a:lnSpc>
                <a:spcPct val="115000"/>
              </a:lnSpc>
              <a:spcBef>
                <a:spcPts val="0"/>
              </a:spcBef>
              <a:spcAft>
                <a:spcPts val="0"/>
              </a:spcAft>
              <a:buFont typeface="+mj-lt"/>
              <a:buAutoNum type="arabicPeriod"/>
            </a:pPr>
            <a:r>
              <a:rPr lang="ru-RU" sz="1100" b="1" dirty="0" smtClean="0">
                <a:solidFill>
                  <a:srgbClr val="000000"/>
                </a:solidFill>
                <a:latin typeface="Calibri"/>
                <a:ea typeface="Times New Roman"/>
                <a:cs typeface="Times New Roman"/>
              </a:rPr>
              <a:t>Япония</a:t>
            </a:r>
            <a:endParaRPr lang="fr-FR" sz="1100" b="1" dirty="0" smtClean="0">
              <a:latin typeface="Calibri"/>
              <a:ea typeface="Calibri"/>
              <a:cs typeface="Times New Roman"/>
            </a:endParaRPr>
          </a:p>
          <a:p>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fontScale="90000"/>
          </a:bodyPr>
          <a:lstStyle/>
          <a:p>
            <a:r>
              <a:rPr lang="ru-RU" dirty="0" smtClean="0"/>
              <a:t>Цели Стратегии ГЭФ-5 в области </a:t>
            </a:r>
            <a:r>
              <a:rPr lang="ru-RU" dirty="0" err="1" smtClean="0"/>
              <a:t>биоразнообразия</a:t>
            </a:r>
            <a:endParaRPr lang="en-US" dirty="0"/>
          </a:p>
        </p:txBody>
      </p:sp>
      <p:sp>
        <p:nvSpPr>
          <p:cNvPr id="8" name="Content Placeholder 7"/>
          <p:cNvSpPr>
            <a:spLocks noGrp="1"/>
          </p:cNvSpPr>
          <p:nvPr>
            <p:ph idx="1"/>
          </p:nvPr>
        </p:nvSpPr>
        <p:spPr>
          <a:xfrm>
            <a:off x="457200" y="1371600"/>
            <a:ext cx="8229600" cy="4343401"/>
          </a:xfrm>
        </p:spPr>
        <p:txBody>
          <a:bodyPr>
            <a:normAutofit fontScale="85000" lnSpcReduction="20000"/>
          </a:bodyPr>
          <a:lstStyle/>
          <a:p>
            <a:pPr fontAlgn="auto">
              <a:spcBef>
                <a:spcPts val="0"/>
              </a:spcBef>
              <a:spcAft>
                <a:spcPts val="0"/>
              </a:spcAft>
              <a:buNone/>
            </a:pPr>
            <a:r>
              <a:rPr lang="ru-RU" dirty="0" smtClean="0">
                <a:solidFill>
                  <a:prstClr val="black"/>
                </a:solidFill>
              </a:rPr>
              <a:t>Стратегия преследует пять целей</a:t>
            </a:r>
            <a:r>
              <a:rPr lang="en-US" dirty="0" smtClean="0">
                <a:solidFill>
                  <a:prstClr val="black"/>
                </a:solidFill>
              </a:rPr>
              <a:t>: </a:t>
            </a:r>
          </a:p>
          <a:p>
            <a:pPr fontAlgn="auto">
              <a:spcBef>
                <a:spcPts val="0"/>
              </a:spcBef>
              <a:spcAft>
                <a:spcPts val="0"/>
              </a:spcAft>
              <a:buNone/>
            </a:pPr>
            <a:endParaRPr lang="en-US" dirty="0" smtClean="0">
              <a:solidFill>
                <a:prstClr val="black"/>
              </a:solidFill>
            </a:endParaRPr>
          </a:p>
          <a:p>
            <a:pPr lvl="1" fontAlgn="auto">
              <a:spcBef>
                <a:spcPts val="0"/>
              </a:spcBef>
              <a:spcAft>
                <a:spcPts val="0"/>
              </a:spcAft>
              <a:buFontTx/>
              <a:buAutoNum type="arabicParenR"/>
            </a:pPr>
            <a:r>
              <a:rPr lang="ru-RU" dirty="0" smtClean="0">
                <a:solidFill>
                  <a:prstClr val="black"/>
                </a:solidFill>
              </a:rPr>
              <a:t>Повышение устойчивости систем охраняемых районов</a:t>
            </a:r>
            <a:r>
              <a:rPr lang="en-US" dirty="0" smtClean="0">
                <a:solidFill>
                  <a:prstClr val="black"/>
                </a:solidFill>
              </a:rPr>
              <a:t>; </a:t>
            </a:r>
          </a:p>
          <a:p>
            <a:pPr lvl="1" fontAlgn="auto">
              <a:spcBef>
                <a:spcPts val="0"/>
              </a:spcBef>
              <a:spcAft>
                <a:spcPts val="0"/>
              </a:spcAft>
              <a:buFontTx/>
              <a:buAutoNum type="arabicParenR"/>
            </a:pPr>
            <a:r>
              <a:rPr lang="ru-RU" dirty="0" smtClean="0"/>
              <a:t>Интеграция мер по сохранению и устойчивому использованию </a:t>
            </a:r>
            <a:r>
              <a:rPr lang="ru-RU" dirty="0" err="1" smtClean="0"/>
              <a:t>биоразнообразия</a:t>
            </a:r>
            <a:r>
              <a:rPr lang="ru-RU" dirty="0" smtClean="0"/>
              <a:t> в деятельность в продуктивных ландшафтах, морских угодьях и секторах</a:t>
            </a:r>
            <a:r>
              <a:rPr lang="en-US" dirty="0" smtClean="0">
                <a:solidFill>
                  <a:prstClr val="black"/>
                </a:solidFill>
              </a:rPr>
              <a:t>; </a:t>
            </a:r>
          </a:p>
          <a:p>
            <a:pPr lvl="1" fontAlgn="auto">
              <a:spcBef>
                <a:spcPts val="0"/>
              </a:spcBef>
              <a:spcAft>
                <a:spcPts val="0"/>
              </a:spcAft>
              <a:buFontTx/>
              <a:buAutoNum type="arabicParenR"/>
            </a:pPr>
            <a:r>
              <a:rPr lang="ru-RU" dirty="0" smtClean="0"/>
              <a:t>Наращивание потенциала в интересах реализации </a:t>
            </a:r>
            <a:r>
              <a:rPr lang="ru-RU" dirty="0" err="1" smtClean="0"/>
              <a:t>Картахенского</a:t>
            </a:r>
            <a:r>
              <a:rPr lang="ru-RU" dirty="0" smtClean="0"/>
              <a:t> протокола по </a:t>
            </a:r>
            <a:r>
              <a:rPr lang="ru-RU" dirty="0" err="1" smtClean="0"/>
              <a:t>биобезопасности</a:t>
            </a:r>
            <a:r>
              <a:rPr lang="en-US" dirty="0" smtClean="0">
                <a:solidFill>
                  <a:prstClr val="black"/>
                </a:solidFill>
              </a:rPr>
              <a:t>; </a:t>
            </a:r>
          </a:p>
          <a:p>
            <a:pPr lvl="1" fontAlgn="auto">
              <a:spcBef>
                <a:spcPts val="0"/>
              </a:spcBef>
              <a:spcAft>
                <a:spcPts val="0"/>
              </a:spcAft>
              <a:buFontTx/>
              <a:buAutoNum type="arabicParenR"/>
            </a:pPr>
            <a:r>
              <a:rPr lang="ru-RU" dirty="0" smtClean="0"/>
              <a:t>Наращивание потенциала в регулировании доступа к генетическим ресурсам и совместном использовании выгод</a:t>
            </a:r>
            <a:r>
              <a:rPr lang="en-US" dirty="0" smtClean="0">
                <a:solidFill>
                  <a:prstClr val="black"/>
                </a:solidFill>
              </a:rPr>
              <a:t>; </a:t>
            </a:r>
            <a:r>
              <a:rPr lang="ru-RU" dirty="0" smtClean="0">
                <a:solidFill>
                  <a:prstClr val="black"/>
                </a:solidFill>
              </a:rPr>
              <a:t>а также</a:t>
            </a:r>
            <a:endParaRPr lang="en-US" dirty="0" smtClean="0">
              <a:solidFill>
                <a:prstClr val="black"/>
              </a:solidFill>
            </a:endParaRPr>
          </a:p>
          <a:p>
            <a:pPr lvl="1" fontAlgn="auto">
              <a:spcBef>
                <a:spcPts val="0"/>
              </a:spcBef>
              <a:spcAft>
                <a:spcPts val="0"/>
              </a:spcAft>
              <a:buFontTx/>
              <a:buAutoNum type="arabicParenR"/>
            </a:pPr>
            <a:r>
              <a:rPr lang="ru-RU" dirty="0" smtClean="0">
                <a:solidFill>
                  <a:prstClr val="black"/>
                </a:solidFill>
              </a:rPr>
              <a:t>Интеграция обязательств по КБР в процессы планирования на национальном уровне посредством проведения стимулирующих мероприятий.</a:t>
            </a:r>
            <a:endParaRPr lang="en-US" dirty="0" smtClean="0">
              <a:solidFill>
                <a:prstClr val="black"/>
              </a:solidFill>
            </a:endParaRP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76200"/>
            <a:ext cx="9144000" cy="359073"/>
          </a:xfrm>
          <a:prstGeom prst="rect">
            <a:avLst/>
          </a:prstGeom>
          <a:noFill/>
        </p:spPr>
        <p:txBody>
          <a:bodyPr wrap="square" lIns="0" tIns="0" rIns="0" bIns="0" rtlCol="0">
            <a:spAutoFit/>
          </a:bodyPr>
          <a:lstStyle/>
          <a:p>
            <a:pPr marL="36000" algn="ctr" fontAlgn="auto">
              <a:lnSpc>
                <a:spcPts val="2800"/>
              </a:lnSpc>
              <a:spcBef>
                <a:spcPts val="0"/>
              </a:spcBef>
              <a:spcAft>
                <a:spcPts val="0"/>
              </a:spcAft>
            </a:pPr>
            <a:r>
              <a:rPr lang="ru-RU" sz="2600" b="1" dirty="0" smtClean="0">
                <a:solidFill>
                  <a:prstClr val="black"/>
                </a:solidFill>
                <a:latin typeface="Calibri"/>
                <a:cs typeface="+mn-cs"/>
              </a:rPr>
              <a:t>Нейтрализация ключевых факторов утраты </a:t>
            </a:r>
            <a:r>
              <a:rPr lang="ru-RU" sz="2600" b="1" dirty="0" err="1" smtClean="0">
                <a:solidFill>
                  <a:prstClr val="black"/>
                </a:solidFill>
                <a:latin typeface="Calibri"/>
                <a:cs typeface="+mn-cs"/>
              </a:rPr>
              <a:t>биоразнообразия</a:t>
            </a:r>
            <a:endParaRPr lang="en-US" sz="2600" b="1" dirty="0" smtClean="0">
              <a:solidFill>
                <a:prstClr val="black"/>
              </a:solidFill>
              <a:latin typeface="Calibri"/>
              <a:cs typeface="+mn-cs"/>
            </a:endParaRPr>
          </a:p>
        </p:txBody>
      </p:sp>
      <p:sp>
        <p:nvSpPr>
          <p:cNvPr id="5" name="TextBox 4"/>
          <p:cNvSpPr txBox="1"/>
          <p:nvPr/>
        </p:nvSpPr>
        <p:spPr>
          <a:xfrm>
            <a:off x="6400800" y="1295400"/>
            <a:ext cx="184731"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cs typeface="+mn-cs"/>
            </a:endParaRPr>
          </a:p>
        </p:txBody>
      </p:sp>
      <p:graphicFrame>
        <p:nvGraphicFramePr>
          <p:cNvPr id="22530" name="Object 4"/>
          <p:cNvGraphicFramePr>
            <a:graphicFrameLocks noChangeAspect="1"/>
          </p:cNvGraphicFramePr>
          <p:nvPr/>
        </p:nvGraphicFramePr>
        <p:xfrm>
          <a:off x="384175" y="623888"/>
          <a:ext cx="8772525" cy="6094412"/>
        </p:xfrm>
        <a:graphic>
          <a:graphicData uri="http://schemas.openxmlformats.org/presentationml/2006/ole">
            <mc:AlternateContent xmlns:mc="http://schemas.openxmlformats.org/markup-compatibility/2006">
              <mc:Choice xmlns:v="urn:schemas-microsoft-com:vml" Requires="v">
                <p:oleObj spid="_x0000_s2053" name="Документ" r:id="rId5" imgW="6518456" imgH="4534259" progId="Word.Document.8">
                  <p:embed/>
                </p:oleObj>
              </mc:Choice>
              <mc:Fallback>
                <p:oleObj name="Документ" r:id="rId5" imgW="6518456" imgH="4534259" progId="Word.Documen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175" y="623888"/>
                        <a:ext cx="8772525" cy="609441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1519</TotalTime>
  <Words>1093</Words>
  <Application>Microsoft Office PowerPoint</Application>
  <PresentationFormat>On-screen Show (4:3)</PresentationFormat>
  <Paragraphs>243</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GEF ECW 2012 Template English</vt:lpstr>
      <vt:lpstr>Документ</vt:lpstr>
      <vt:lpstr>  Презентация по КБР  Десятилетие биоразнообразия:    Выполнение стратегического плана по биоразнообразию и других решений конференции в Айчи-Нагоя</vt:lpstr>
      <vt:lpstr>Итоги конференции в Айти – Нагое  (КС-10/ СС-5)</vt:lpstr>
      <vt:lpstr>PowerPoint Presentation</vt:lpstr>
      <vt:lpstr>PowerPoint Presentation</vt:lpstr>
      <vt:lpstr>PowerPoint Presentation</vt:lpstr>
      <vt:lpstr>PowerPoint Presentation</vt:lpstr>
      <vt:lpstr>PowerPoint Presentation</vt:lpstr>
      <vt:lpstr>Цели Стратегии ГЭФ-5 в области биоразнообразия</vt:lpstr>
      <vt:lpstr>PowerPoint Presentation</vt:lpstr>
      <vt:lpstr>Связь между Стратегией ГЭФ-5 и Стратегическим планом КБР и Целевыми задачами, принятыми в Айчи - Нагое</vt:lpstr>
      <vt:lpstr>Связь между Стратегией ГЭФ-5 и Стратегическим планом КБР и Целевыми задачами, принятыми в Айчи</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Robert T. Schreiber</cp:lastModifiedBy>
  <cp:revision>172</cp:revision>
  <cp:lastPrinted>2012-09-19T19:52:12Z</cp:lastPrinted>
  <dcterms:created xsi:type="dcterms:W3CDTF">2012-01-10T14:47:14Z</dcterms:created>
  <dcterms:modified xsi:type="dcterms:W3CDTF">2012-09-19T19:53:00Z</dcterms:modified>
</cp:coreProperties>
</file>