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8" r:id="rId5"/>
    <p:sldId id="299" r:id="rId6"/>
    <p:sldId id="287" r:id="rId7"/>
    <p:sldId id="289" r:id="rId8"/>
    <p:sldId id="295" r:id="rId9"/>
    <p:sldId id="297" r:id="rId10"/>
    <p:sldId id="293" r:id="rId11"/>
    <p:sldId id="294" r:id="rId12"/>
    <p:sldId id="268" r:id="rId1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9" autoAdjust="0"/>
    <p:restoredTop sz="94235" autoAdjust="0"/>
  </p:normalViewPr>
  <p:slideViewPr>
    <p:cSldViewPr>
      <p:cViewPr>
        <p:scale>
          <a:sx n="60" d="100"/>
          <a:sy n="60" d="100"/>
        </p:scale>
        <p:origin x="-738" y="-2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fld id="{E4D0A1E8-584A-4960-967E-EEF5E5A252B5}" type="slidenum">
              <a:rPr lang="en-CA" sz="1400">
                <a:solidFill>
                  <a:srgbClr val="000000"/>
                </a:solidFill>
              </a:rPr>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t>6</a:t>
            </a:fld>
            <a:endParaRPr lang="en-CA" sz="1400" dirty="0">
              <a:solidFill>
                <a:srgbClr val="000000"/>
              </a:solidFill>
            </a:endParaRPr>
          </a:p>
        </p:txBody>
      </p:sp>
      <p:sp>
        <p:nvSpPr>
          <p:cNvPr id="62467" name="Text Box 1"/>
          <p:cNvSpPr txBox="1">
            <a:spLocks noChangeArrowheads="1"/>
          </p:cNvSpPr>
          <p:nvPr/>
        </p:nvSpPr>
        <p:spPr bwMode="auto">
          <a:xfrm>
            <a:off x="1219200" y="720091"/>
            <a:ext cx="4876800" cy="3600451"/>
          </a:xfrm>
          <a:prstGeom prst="rect">
            <a:avLst/>
          </a:prstGeom>
          <a:solidFill>
            <a:srgbClr val="FFFFFF"/>
          </a:solidFill>
          <a:ln w="9525">
            <a:solidFill>
              <a:srgbClr val="000000"/>
            </a:solidFill>
            <a:miter lim="800000"/>
            <a:headEnd/>
            <a:tailEnd/>
          </a:ln>
        </p:spPr>
        <p:txBody>
          <a:bodyPr wrap="none" lIns="96637" tIns="48318" rIns="96637" bIns="48318" anchor="ctr"/>
          <a:lstStyle/>
          <a:p>
            <a:endParaRPr lang="en-CA"/>
          </a:p>
        </p:txBody>
      </p:sp>
      <p:sp>
        <p:nvSpPr>
          <p:cNvPr id="62468" name="Rectangle 2"/>
          <p:cNvSpPr>
            <a:spLocks noGrp="1" noChangeArrowheads="1"/>
          </p:cNvSpPr>
          <p:nvPr>
            <p:ph type="body"/>
          </p:nvPr>
        </p:nvSpPr>
        <p:spPr>
          <a:xfrm>
            <a:off x="731520" y="4560572"/>
            <a:ext cx="5852160" cy="4418887"/>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Nagoya Protocol adopted at COP 10, October 2010</a:t>
            </a:r>
          </a:p>
          <a:p>
            <a:pPr marL="398945" lvl="3" indent="-398945">
              <a:spcBef>
                <a:spcPts val="628"/>
              </a:spcBef>
              <a:buClr>
                <a:srgbClr val="003300"/>
              </a:buClr>
              <a:buSzPct val="85000"/>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 </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COP 11, 8 to 19 October 2012, India</a:t>
            </a: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sz="5300" dirty="0" smtClean="0">
                <a:solidFill>
                  <a:srgbClr val="00642D"/>
                </a:solidFill>
                <a:ea typeface="+mn-ea"/>
                <a:cs typeface="+mn-cs"/>
              </a:rPr>
              <a:t>CBD Presentation</a:t>
            </a:r>
            <a:br>
              <a:rPr lang="en-US" sz="5300" dirty="0" smtClean="0">
                <a:solidFill>
                  <a:srgbClr val="00642D"/>
                </a:solidFill>
                <a:ea typeface="+mn-ea"/>
                <a:cs typeface="+mn-cs"/>
              </a:rPr>
            </a:br>
            <a:r>
              <a:rPr lang="en-US" sz="5300" dirty="0" smtClean="0">
                <a:solidFill>
                  <a:srgbClr val="00642D"/>
                </a:solidFill>
                <a:ea typeface="+mn-ea"/>
                <a:cs typeface="+mn-cs"/>
              </a:rPr>
              <a:t>A Decade for Biodiversity:</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Implementation of the Strategic Plan for Biodiversity and other Aichi-Nagoya Outcomes</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algn="ctr">
              <a:spcBef>
                <a:spcPts val="0"/>
              </a:spcBef>
              <a:defRPr/>
            </a:pPr>
            <a:r>
              <a:rPr lang="en-US" sz="2600" dirty="0" smtClean="0">
                <a:solidFill>
                  <a:schemeClr val="tx1">
                    <a:tint val="75000"/>
                  </a:schemeClr>
                </a:solidFill>
                <a:latin typeface="+mn-lt"/>
                <a:cs typeface="+mn-cs"/>
              </a:rPr>
              <a:t>GEF Expanded Constituency Workshop</a:t>
            </a:r>
          </a:p>
          <a:p>
            <a:pPr algn="ctr">
              <a:spcBef>
                <a:spcPts val="0"/>
              </a:spcBef>
              <a:defRPr/>
            </a:pPr>
            <a:r>
              <a:rPr lang="it-IT" sz="2400" dirty="0">
                <a:solidFill>
                  <a:schemeClr val="tx1">
                    <a:tint val="75000"/>
                  </a:schemeClr>
                </a:solidFill>
              </a:rPr>
              <a:t>30 October to 1 November 2012</a:t>
            </a:r>
          </a:p>
          <a:p>
            <a:pPr algn="ctr">
              <a:spcBef>
                <a:spcPts val="0"/>
              </a:spcBef>
              <a:defRPr/>
            </a:pPr>
            <a:r>
              <a:rPr lang="it-IT" sz="2400">
                <a:solidFill>
                  <a:schemeClr val="tx1">
                    <a:tint val="75000"/>
                  </a:schemeClr>
                </a:solidFill>
              </a:rPr>
              <a:t>Arusha, Tanzania</a:t>
            </a:r>
          </a:p>
          <a:p>
            <a:pPr algn="ctr">
              <a:spcBef>
                <a:spcPts val="0"/>
              </a:spcBef>
              <a:defRPr/>
            </a:pPr>
            <a:endParaRPr lang="en-US" sz="26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eaLnBrk="1" hangingPunct="1">
              <a:defRPr/>
            </a:pPr>
            <a:r>
              <a:rPr lang="es-ES" sz="2400" dirty="0" err="1" smtClean="0"/>
              <a:t>Coherence</a:t>
            </a:r>
            <a:r>
              <a:rPr lang="es-ES" sz="2400" dirty="0" smtClean="0"/>
              <a:t> </a:t>
            </a:r>
            <a:r>
              <a:rPr lang="es-ES" sz="2400" dirty="0" err="1" smtClean="0"/>
              <a:t>between</a:t>
            </a:r>
            <a:r>
              <a:rPr lang="es-ES" sz="2400" dirty="0" smtClean="0"/>
              <a:t> GEF-5 </a:t>
            </a:r>
            <a:r>
              <a:rPr lang="es-ES" sz="2400" dirty="0" err="1" smtClean="0"/>
              <a:t>Strategy</a:t>
            </a:r>
            <a:r>
              <a:rPr lang="es-ES" sz="2400" dirty="0" smtClean="0"/>
              <a:t> &amp; </a:t>
            </a:r>
            <a:br>
              <a:rPr lang="es-ES" sz="2400" dirty="0" smtClean="0"/>
            </a:br>
            <a:r>
              <a:rPr lang="es-ES" sz="2400" dirty="0" smtClean="0"/>
              <a:t>CBD </a:t>
            </a:r>
            <a:r>
              <a:rPr lang="es-ES" sz="2400" dirty="0" err="1" smtClean="0"/>
              <a:t>Strategic</a:t>
            </a:r>
            <a:r>
              <a:rPr lang="es-ES" sz="2400" dirty="0" smtClean="0"/>
              <a:t> Plan and Aichi-Nagoya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367528"/>
        </p:xfrm>
        <a:graphic>
          <a:graphicData uri="http://schemas.openxmlformats.org/drawingml/2006/table">
            <a:tbl>
              <a:tblPr/>
              <a:tblGrid>
                <a:gridCol w="4572000"/>
                <a:gridCol w="1600200"/>
                <a:gridCol w="2286000"/>
              </a:tblGrid>
              <a:tr h="584791">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9409">
                <a:tc>
                  <a:txBody>
                    <a:bodyPr/>
                    <a:lstStyle/>
                    <a:p>
                      <a:pPr marL="0" marR="0" algn="just">
                        <a:lnSpc>
                          <a:spcPct val="115000"/>
                        </a:lnSpc>
                        <a:spcBef>
                          <a:spcPts val="0"/>
                        </a:spcBef>
                        <a:spcAft>
                          <a:spcPts val="0"/>
                        </a:spcAft>
                      </a:pPr>
                      <a:r>
                        <a:rPr lang="en-GB" sz="1600" b="1" dirty="0">
                          <a:solidFill>
                            <a:srgbClr val="0070C0"/>
                          </a:solidFill>
                          <a:latin typeface="Calibri"/>
                          <a:ea typeface="Times New Roman"/>
                          <a:cs typeface="Times New Roman"/>
                        </a:rPr>
                        <a:t>Objective One: </a:t>
                      </a:r>
                      <a:endParaRPr lang="en-US" sz="1600" b="1" dirty="0">
                        <a:solidFill>
                          <a:srgbClr val="0070C0"/>
                        </a:solidFill>
                        <a:latin typeface="Calibri"/>
                        <a:ea typeface="Times New Roman"/>
                        <a:cs typeface="Times New Roman"/>
                      </a:endParaRPr>
                    </a:p>
                    <a:p>
                      <a:pPr marL="0" marR="0" algn="just">
                        <a:lnSpc>
                          <a:spcPct val="115000"/>
                        </a:lnSpc>
                        <a:spcBef>
                          <a:spcPts val="0"/>
                        </a:spcBef>
                        <a:spcAft>
                          <a:spcPts val="0"/>
                        </a:spcAft>
                      </a:pPr>
                      <a:r>
                        <a:rPr lang="en-GB" sz="1600" b="0" dirty="0">
                          <a:latin typeface="Calibri"/>
                          <a:ea typeface="Times New Roman"/>
                          <a:cs typeface="Times New Roman"/>
                        </a:rPr>
                        <a:t>Improve Sustainability of Protected Area Systems: </a:t>
                      </a:r>
                      <a:endParaRPr lang="en-US" sz="1600" b="0" dirty="0">
                        <a:latin typeface="Calibri"/>
                        <a:ea typeface="Times New Roman"/>
                        <a:cs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Increase </a:t>
                      </a:r>
                      <a:r>
                        <a:rPr lang="en-US" sz="1600" b="0" dirty="0">
                          <a:latin typeface="Calibri"/>
                          <a:ea typeface="Times New Roman"/>
                          <a:cs typeface="Times New Roman"/>
                        </a:rPr>
                        <a:t>financing of PA systems;</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Expand </a:t>
                      </a:r>
                      <a:r>
                        <a:rPr lang="en-US" sz="1600" b="0" dirty="0">
                          <a:latin typeface="Calibri"/>
                          <a:ea typeface="Times New Roman"/>
                          <a:cs typeface="Times New Roman"/>
                        </a:rPr>
                        <a:t>ecosystem and threatened species representation within protected area systems; and</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Improve </a:t>
                      </a:r>
                      <a:r>
                        <a:rPr lang="en-US" sz="1600" b="0" dirty="0">
                          <a:latin typeface="Calibri"/>
                          <a:ea typeface="Times New Roman"/>
                          <a:cs typeface="Times New Roman"/>
                        </a:rPr>
                        <a:t>management effectiveness of existing protected areas</a:t>
                      </a:r>
                      <a:r>
                        <a:rPr lang="en-US" sz="1600" b="0" dirty="0" smtClean="0">
                          <a:latin typeface="Calibri"/>
                          <a:ea typeface="Times New Roman"/>
                          <a:cs typeface="Times New Roman"/>
                        </a:rPr>
                        <a:t>.</a:t>
                      </a:r>
                    </a:p>
                    <a:p>
                      <a:pPr>
                        <a:lnSpc>
                          <a:spcPct val="115000"/>
                        </a:lnSpc>
                        <a:spcAft>
                          <a:spcPts val="0"/>
                        </a:spcAft>
                        <a:buFontTx/>
                        <a:buChar char="-"/>
                      </a:pPr>
                      <a:endParaRPr lang="en-US" sz="16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B</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GB" sz="1600" b="1" dirty="0" smtClean="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 </a:t>
                      </a:r>
                      <a:r>
                        <a:rPr lang="en-GB" sz="1600" b="1" dirty="0">
                          <a:latin typeface="Calibri"/>
                          <a:ea typeface="Times New Roman"/>
                          <a:cs typeface="Times New Roman"/>
                        </a:rPr>
                        <a:t>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a:latin typeface="Calibri"/>
                          <a:ea typeface="Times New Roman"/>
                          <a:cs typeface="Times New Roman"/>
                        </a:rPr>
                        <a:t>Target 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10, 11 and 12</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14 and 15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18, 19 and 20</a:t>
                      </a:r>
                      <a:endParaRPr lang="en-US" sz="1600" b="1">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Conservation and Sustainable Use into Production Landscapes/Seascapes and Sectors: </a:t>
                      </a:r>
                      <a:endParaRPr lang="en-US" sz="1600" b="0" dirty="0">
                        <a:latin typeface="Calibri"/>
                        <a:ea typeface="Times New Roman"/>
                        <a:cs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Policy and Regulatory Frameworks;</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Implement </a:t>
                      </a:r>
                      <a:r>
                        <a:rPr lang="en-US" sz="1600" b="0" dirty="0">
                          <a:latin typeface="Calibri"/>
                          <a:ea typeface="Times New Roman"/>
                          <a:cs typeface="Times New Roman"/>
                        </a:rPr>
                        <a:t>Invasive Alien Species Management Frameworks; and</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Capacities to Produce Biodiversity-friendly Goods and Services.</a:t>
                      </a:r>
                      <a:endParaRPr lang="en-US" sz="16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a:t>
                      </a:r>
                      <a:r>
                        <a:rPr lang="en-GB" sz="1600" b="1" dirty="0" smtClean="0">
                          <a:latin typeface="Calibri"/>
                          <a:ea typeface="Times New Roman"/>
                          <a:cs typeface="Times New Roman"/>
                        </a:rPr>
                        <a:t>B</a:t>
                      </a: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Targets 3, 4, 5, and 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7,8,9, 10, 11, 12, 13</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14 and 15</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18,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eaLnBrk="1" hangingPunct="1">
              <a:defRPr/>
            </a:pPr>
            <a:r>
              <a:rPr lang="es-ES" sz="2200" dirty="0" err="1" smtClean="0"/>
              <a:t>Coherence</a:t>
            </a:r>
            <a:r>
              <a:rPr lang="es-ES" sz="2200" dirty="0" smtClean="0"/>
              <a:t> </a:t>
            </a:r>
            <a:r>
              <a:rPr lang="es-ES" sz="2200" dirty="0" err="1" smtClean="0"/>
              <a:t>between</a:t>
            </a:r>
            <a:r>
              <a:rPr lang="es-ES" sz="2200" dirty="0" smtClean="0"/>
              <a:t> GEF-5 </a:t>
            </a:r>
            <a:r>
              <a:rPr lang="es-ES" sz="2200" dirty="0" err="1" smtClean="0"/>
              <a:t>Strategy</a:t>
            </a:r>
            <a:r>
              <a:rPr lang="es-ES" sz="2200" dirty="0" smtClean="0"/>
              <a:t> &amp; CBD </a:t>
            </a:r>
            <a:r>
              <a:rPr lang="es-ES" sz="2200" dirty="0" err="1" smtClean="0"/>
              <a:t>Strategic</a:t>
            </a:r>
            <a:r>
              <a:rPr lang="es-ES" sz="2200" dirty="0" smtClean="0"/>
              <a:t> Plan and Aichi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4170180982"/>
              </p:ext>
            </p:extLst>
          </p:nvPr>
        </p:nvGraphicFramePr>
        <p:xfrm>
          <a:off x="381000" y="609600"/>
          <a:ext cx="8458200" cy="5733288"/>
        </p:xfrm>
        <a:graphic>
          <a:graphicData uri="http://schemas.openxmlformats.org/drawingml/2006/table">
            <a:tbl>
              <a:tblPr/>
              <a:tblGrid>
                <a:gridCol w="4800600"/>
                <a:gridCol w="1905000"/>
                <a:gridCol w="1752600"/>
              </a:tblGrid>
              <a:tr h="685800">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Objectives One and Two as above,  Objective Four: </a:t>
                      </a:r>
                      <a:r>
                        <a:rPr lang="en-GB" sz="1600" b="0" dirty="0">
                          <a:latin typeface="Calibri"/>
                          <a:ea typeface="Times New Roman"/>
                          <a:cs typeface="Times New Roman"/>
                        </a:rPr>
                        <a:t>Build Capacity on Access to Genetic Resources and Benefit Sharing, and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Five</a:t>
                      </a:r>
                      <a:r>
                        <a:rPr lang="en-GB" sz="1600" b="0" dirty="0">
                          <a:solidFill>
                            <a:srgbClr val="0070C0"/>
                          </a:solidFill>
                          <a:latin typeface="Calibri"/>
                          <a:ea typeface="Times New Roman"/>
                          <a:cs typeface="Times New Roman"/>
                        </a:rPr>
                        <a:t>: </a:t>
                      </a:r>
                      <a:r>
                        <a:rPr lang="en-GB" sz="1600" b="0" dirty="0">
                          <a:latin typeface="Calibri"/>
                          <a:ea typeface="Times New Roman"/>
                          <a:cs typeface="Times New Roman"/>
                        </a:rPr>
                        <a:t>Integrate CBD Obligations into National Planning Processes through Enabling Activities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r>
                        <a:rPr lang="en-GB" sz="1600" b="0" dirty="0">
                          <a:latin typeface="Calibri"/>
                          <a:ea typeface="Times New Roman"/>
                          <a:cs typeface="Times New Roman"/>
                        </a:rPr>
                        <a:t> </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chemeClr val="tx1"/>
                          </a:solidFill>
                          <a:latin typeface="Calibri"/>
                          <a:ea typeface="Times New Roman"/>
                          <a:cs typeface="Times New Roman"/>
                        </a:rPr>
                        <a:t>Strategic Goal A</a:t>
                      </a:r>
                      <a:endParaRPr lang="en-US" sz="16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chemeClr val="tx1"/>
                          </a:solidFill>
                          <a:latin typeface="Calibri"/>
                          <a:ea typeface="Times New Roman"/>
                          <a:cs typeface="Times New Roman"/>
                        </a:rPr>
                        <a:t>Target 2</a:t>
                      </a:r>
                      <a:endParaRPr lang="en-US" sz="16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17 </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Four: </a:t>
                      </a:r>
                      <a:r>
                        <a:rPr lang="en-GB" sz="1600" b="0" dirty="0">
                          <a:latin typeface="Calibri"/>
                          <a:ea typeface="Times New Roman"/>
                          <a:cs typeface="Times New Roman"/>
                        </a:rPr>
                        <a:t>Build Capacity on Access to Genetic Resources and Benefit </a:t>
                      </a:r>
                      <a:r>
                        <a:rPr lang="en-GB" sz="1600" b="0" dirty="0" smtClean="0">
                          <a:latin typeface="Calibri"/>
                          <a:ea typeface="Times New Roman"/>
                          <a:cs typeface="Times New Roman"/>
                        </a:rPr>
                        <a:t>Sharing</a:t>
                      </a:r>
                    </a:p>
                    <a:p>
                      <a:pPr marL="0" marR="0" algn="just">
                        <a:lnSpc>
                          <a:spcPct val="115000"/>
                        </a:lnSpc>
                        <a:spcBef>
                          <a:spcPts val="0"/>
                        </a:spcBef>
                        <a:spcAft>
                          <a:spcPts val="0"/>
                        </a:spcAft>
                      </a:pP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16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and Sustainable Use into Production Landscapes and Seascapes and Sectors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One: </a:t>
                      </a:r>
                      <a:r>
                        <a:rPr lang="en-GB" sz="1600" b="0" dirty="0">
                          <a:latin typeface="Calibri"/>
                          <a:ea typeface="Times New Roman"/>
                          <a:cs typeface="Times New Roman"/>
                        </a:rPr>
                        <a:t>Improve Sustainability of Protected Area Systems:  c) Improve management effectiveness of existing protected areas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92500" lnSpcReduction="10000"/>
          </a:bodyPr>
          <a:lstStyle/>
          <a:p>
            <a:r>
              <a:rPr lang="en-US" dirty="0" smtClean="0">
                <a:solidFill>
                  <a:srgbClr val="008000"/>
                </a:solidFill>
              </a:rPr>
              <a:t>47 decisions of COP-10, including:</a:t>
            </a:r>
          </a:p>
          <a:p>
            <a:pPr>
              <a:buFont typeface="Wingdings" charset="2"/>
              <a:buChar char="Ø"/>
            </a:pPr>
            <a:r>
              <a:rPr lang="en-US" dirty="0" smtClean="0">
                <a:solidFill>
                  <a:srgbClr val="002300"/>
                </a:solidFill>
              </a:rPr>
              <a:t>UN Decade on Biodiversity</a:t>
            </a:r>
          </a:p>
          <a:p>
            <a:pPr lvl="1">
              <a:buFont typeface="Wingdings" charset="2"/>
              <a:buChar char="Ø"/>
            </a:pPr>
            <a:r>
              <a:rPr lang="en-US" dirty="0" smtClean="0">
                <a:solidFill>
                  <a:srgbClr val="002300"/>
                </a:solidFill>
              </a:rPr>
              <a:t>Declared 2011-2020 the United Nations Decade on Biodiversity, with a view to contributing to the implementation of the Strategic Plan for Biodiversity 2011-2020</a:t>
            </a:r>
          </a:p>
          <a:p>
            <a:pPr>
              <a:buFont typeface="Wingdings" charset="2"/>
              <a:buChar char="Ø"/>
            </a:pPr>
            <a:r>
              <a:rPr lang="en-US" dirty="0" smtClean="0">
                <a:solidFill>
                  <a:srgbClr val="002300"/>
                </a:solidFill>
              </a:rPr>
              <a:t>Nagoya Protocol on ABS</a:t>
            </a:r>
          </a:p>
          <a:p>
            <a:pPr>
              <a:buFont typeface="Wingdings" charset="2"/>
              <a:buChar char="Ø"/>
            </a:pPr>
            <a:r>
              <a:rPr lang="en-US" dirty="0" smtClean="0">
                <a:solidFill>
                  <a:srgbClr val="002300"/>
                </a:solidFill>
              </a:rPr>
              <a:t>X/25. Additional guidance to the financial mechanism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smtClean="0">
                <a:solidFill>
                  <a:schemeClr val="bg1"/>
                </a:solidFill>
              </a:rPr>
              <a:t>Aichi-Nagoya Outcomes</a:t>
            </a:r>
          </a:p>
          <a:p>
            <a:pPr lvl="3" algn="ctr"/>
            <a:r>
              <a:rPr lang="en-US" sz="3000" dirty="0" smtClean="0">
                <a:solidFill>
                  <a:schemeClr val="bg1"/>
                </a:solidFill>
              </a:rPr>
              <a:t>(COP-10 / MOP-5)</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Plan for Biodiversity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rmAutofit fontScale="625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Living in harmony with nature</a:t>
            </a:r>
            <a:r>
              <a:rPr lang="en-US" dirty="0" smtClean="0">
                <a:solidFill>
                  <a:srgbClr val="006600"/>
                </a:solidFill>
                <a:latin typeface="Verdana" charset="0"/>
              </a:rPr>
              <a:t>. By 2050, biodiversity is valued, conserved, restored and wisely used, maintaining  ecosystem services, sustaining a healthy planet and delivering benefits essential for all people.”</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smtClean="0">
                <a:solidFill>
                  <a:srgbClr val="006600"/>
                </a:solidFill>
                <a:latin typeface="Verdana" charset="0"/>
              </a:rPr>
              <a:t>Take effective and urgent action to halt the loss of biodiversity in order to ensure that by 2020 ecosystems are resilient and continue to provide essential services, thereby securing the planet’s variety of life, and contributing to human well-being, and poverty eradication</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20 Aichi Biodiversity Targets</a:t>
            </a: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Implementation mechanisms</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Goals</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3951288"/>
          </a:xfrm>
        </p:spPr>
        <p:txBody>
          <a:bodyPr>
            <a:normAutofit fontScale="700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Address the </a:t>
            </a:r>
            <a:r>
              <a:rPr lang="en-US" b="1" dirty="0" smtClean="0">
                <a:solidFill>
                  <a:srgbClr val="006600"/>
                </a:solidFill>
                <a:latin typeface="Verdana" charset="0"/>
                <a:ea typeface="ＭＳ Ｐゴシック" charset="-128"/>
                <a:cs typeface="ＭＳ Ｐゴシック" charset="-128"/>
              </a:rPr>
              <a:t>underlying causes </a:t>
            </a:r>
            <a:r>
              <a:rPr lang="en-US" dirty="0" smtClean="0">
                <a:solidFill>
                  <a:srgbClr val="006600"/>
                </a:solidFill>
                <a:latin typeface="Verdana" charset="0"/>
                <a:ea typeface="ＭＳ Ｐゴシック" charset="-128"/>
                <a:cs typeface="ＭＳ Ｐゴシック" charset="-128"/>
              </a:rPr>
              <a:t>of biodiversity loss (mainstreaming)</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Reduce the </a:t>
            </a:r>
            <a:r>
              <a:rPr lang="en-US" b="1" dirty="0" smtClean="0">
                <a:solidFill>
                  <a:srgbClr val="006600"/>
                </a:solidFill>
                <a:latin typeface="Verdana" charset="0"/>
                <a:ea typeface="ＭＳ Ｐゴシック" charset="-128"/>
                <a:cs typeface="ＭＳ Ｐゴシック" charset="-128"/>
              </a:rPr>
              <a:t>direct pressures </a:t>
            </a:r>
            <a:r>
              <a:rPr lang="en-US" dirty="0" smtClean="0">
                <a:solidFill>
                  <a:srgbClr val="006600"/>
                </a:solidFill>
                <a:latin typeface="Verdana" charset="0"/>
                <a:ea typeface="ＭＳ Ｐゴシック" charset="-128"/>
                <a:cs typeface="ＭＳ Ｐゴシック" charset="-128"/>
              </a:rPr>
              <a:t>and promote sustainable use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Directly safeguard </a:t>
            </a:r>
            <a:r>
              <a:rPr lang="en-US" dirty="0" smtClean="0">
                <a:solidFill>
                  <a:srgbClr val="006600"/>
                </a:solidFill>
                <a:latin typeface="Verdana" charset="0"/>
                <a:ea typeface="ＭＳ Ｐゴシック" charset="-128"/>
                <a:cs typeface="ＭＳ Ｐゴシック" charset="-128"/>
              </a:rPr>
              <a:t>ecosystems, species and genetic diversity</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Enhance the </a:t>
            </a:r>
            <a:r>
              <a:rPr lang="en-US" b="1" dirty="0" smtClean="0">
                <a:solidFill>
                  <a:srgbClr val="006600"/>
                </a:solidFill>
                <a:latin typeface="Verdana" charset="0"/>
                <a:ea typeface="ＭＳ Ｐゴシック" charset="-128"/>
                <a:cs typeface="ＭＳ Ｐゴシック" charset="-128"/>
              </a:rPr>
              <a:t>benefits </a:t>
            </a:r>
            <a:r>
              <a:rPr lang="en-US" dirty="0" smtClean="0">
                <a:solidFill>
                  <a:srgbClr val="006600"/>
                </a:solidFill>
                <a:latin typeface="Verdana" charset="0"/>
                <a:ea typeface="ＭＳ Ｐゴシック" charset="-128"/>
                <a:cs typeface="ＭＳ Ｐゴシック" charset="-128"/>
              </a:rPr>
              <a:t>to all from biodiversity and ecosystem services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Enhance implementation </a:t>
            </a:r>
            <a:r>
              <a:rPr lang="en-US" dirty="0" smtClean="0">
                <a:solidFill>
                  <a:srgbClr val="006600"/>
                </a:solidFill>
                <a:latin typeface="Verdana" charset="0"/>
                <a:ea typeface="ＭＳ Ｐゴシック" charset="-128"/>
                <a:cs typeface="ＭＳ Ｐゴシック" charset="-128"/>
              </a:rPr>
              <a:t>through participatory planning, knowledge management and capacity building</a:t>
            </a: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r>
              <a:rPr lang="en-US" sz="2600" b="1" dirty="0" smtClean="0">
                <a:solidFill>
                  <a:schemeClr val="bg1"/>
                </a:solidFill>
              </a:rPr>
              <a:t>		Aichi Nagoya Targets</a:t>
            </a:r>
          </a:p>
        </p:txBody>
      </p:sp>
      <p:sp>
        <p:nvSpPr>
          <p:cNvPr id="12" name="Text Placeholder 11"/>
          <p:cNvSpPr>
            <a:spLocks noGrp="1"/>
          </p:cNvSpPr>
          <p:nvPr>
            <p:ph type="body" sz="half" idx="1"/>
          </p:nvPr>
        </p:nvSpPr>
        <p:spPr>
          <a:xfrm>
            <a:off x="0" y="647700"/>
            <a:ext cx="4051300" cy="5219700"/>
          </a:xfrm>
        </p:spPr>
        <p:txBody>
          <a:bodyPr>
            <a:normAutofit fontScale="92500"/>
          </a:bodyPr>
          <a:lstStyle/>
          <a:p>
            <a:pPr>
              <a:buNone/>
            </a:pPr>
            <a:r>
              <a:rPr lang="en-US" sz="1100" b="1" dirty="0" smtClean="0">
                <a:solidFill>
                  <a:srgbClr val="7030A0"/>
                </a:solidFill>
              </a:rPr>
              <a:t>Strategic goal A: </a:t>
            </a:r>
            <a:r>
              <a:rPr lang="en-US" sz="1100" b="1" dirty="0" smtClean="0">
                <a:solidFill>
                  <a:schemeClr val="accent1"/>
                </a:solidFill>
              </a:rPr>
              <a:t>Address the underlying causes of biodiversity loss </a:t>
            </a:r>
          </a:p>
          <a:p>
            <a:pPr>
              <a:buNone/>
            </a:pPr>
            <a:r>
              <a:rPr lang="en-US" sz="1100" b="1" dirty="0" smtClean="0">
                <a:solidFill>
                  <a:srgbClr val="00B050"/>
                </a:solidFill>
              </a:rPr>
              <a:t>Target 1: </a:t>
            </a:r>
            <a:r>
              <a:rPr lang="en-US" sz="1100" dirty="0" smtClean="0"/>
              <a:t>By 2020, People are aware of the values of biodiversity and the steps they can take to conserve and use it sustainably.</a:t>
            </a:r>
          </a:p>
          <a:p>
            <a:pPr>
              <a:buNone/>
            </a:pPr>
            <a:r>
              <a:rPr lang="en-US" sz="1100" b="1" dirty="0" smtClean="0">
                <a:solidFill>
                  <a:srgbClr val="00B050"/>
                </a:solidFill>
              </a:rPr>
              <a:t>Target 2: </a:t>
            </a:r>
            <a:r>
              <a:rPr lang="en-US" sz="1100" dirty="0" smtClean="0"/>
              <a:t>By 2020, biodiversity values are integrated into national and local development and poverty reduction strategies and planning processes and national accounts …</a:t>
            </a:r>
          </a:p>
          <a:p>
            <a:pPr>
              <a:buNone/>
            </a:pPr>
            <a:r>
              <a:rPr lang="en-US" sz="1100" b="1" dirty="0" smtClean="0">
                <a:solidFill>
                  <a:srgbClr val="00B050"/>
                </a:solidFill>
              </a:rPr>
              <a:t>Target 3: </a:t>
            </a:r>
            <a:r>
              <a:rPr lang="en-US" sz="1100" dirty="0" smtClean="0"/>
              <a:t>By 2020, incentives, including subsidies, harmful to biodiversity are eliminated, phased out or reformed …….</a:t>
            </a:r>
          </a:p>
          <a:p>
            <a:pPr>
              <a:buNone/>
            </a:pPr>
            <a:r>
              <a:rPr lang="en-US" sz="1100" b="1" dirty="0" smtClean="0">
                <a:solidFill>
                  <a:srgbClr val="00B050"/>
                </a:solidFill>
              </a:rPr>
              <a:t>Target 4: </a:t>
            </a:r>
            <a:r>
              <a:rPr lang="en-US" sz="1100" dirty="0" smtClean="0"/>
              <a:t>By 2020, Governments, business and stakeholders have plans for sustainable production and consumption and keep the impacts resource use within safe ecological limits.</a:t>
            </a:r>
          </a:p>
          <a:p>
            <a:pPr>
              <a:buNone/>
            </a:pPr>
            <a:r>
              <a:rPr lang="en-US" sz="1200" b="1" dirty="0" smtClean="0">
                <a:solidFill>
                  <a:srgbClr val="7030A0"/>
                </a:solidFill>
              </a:rPr>
              <a:t>Strategic goal B: </a:t>
            </a:r>
            <a:r>
              <a:rPr lang="en-US" sz="1100" b="1" dirty="0" smtClean="0">
                <a:solidFill>
                  <a:srgbClr val="0070C0"/>
                </a:solidFill>
              </a:rPr>
              <a:t>Reduce the direct pressures on biodiversity and promote sustainable use </a:t>
            </a:r>
          </a:p>
          <a:p>
            <a:pPr>
              <a:buNone/>
            </a:pPr>
            <a:r>
              <a:rPr lang="en-US" sz="1100" b="1" dirty="0" smtClean="0">
                <a:solidFill>
                  <a:srgbClr val="00B050"/>
                </a:solidFill>
              </a:rPr>
              <a:t>Target 5: </a:t>
            </a:r>
            <a:r>
              <a:rPr lang="en-US" sz="1100" dirty="0" smtClean="0"/>
              <a:t>By 2020, the rate of loss of all natural habitats, including forests, is at least halved and where feasible brought close to zero, and degradation and fragmentation is significantly reduced.</a:t>
            </a:r>
          </a:p>
          <a:p>
            <a:pPr>
              <a:buNone/>
            </a:pPr>
            <a:r>
              <a:rPr lang="en-US" sz="1100" b="1" dirty="0" smtClean="0">
                <a:solidFill>
                  <a:srgbClr val="00B050"/>
                </a:solidFill>
              </a:rPr>
              <a:t>Target 6: </a:t>
            </a:r>
            <a:r>
              <a:rPr lang="en-US" sz="1100" dirty="0" smtClean="0"/>
              <a:t>By 2020 all stocks managed and harvested sustainably, so that overfishing is avoided …….</a:t>
            </a:r>
          </a:p>
          <a:p>
            <a:pPr>
              <a:buNone/>
            </a:pPr>
            <a:r>
              <a:rPr lang="en-US" sz="1100" b="1" dirty="0" smtClean="0">
                <a:solidFill>
                  <a:srgbClr val="00B050"/>
                </a:solidFill>
              </a:rPr>
              <a:t>Target 7: </a:t>
            </a:r>
            <a:r>
              <a:rPr lang="en-US" sz="1100" dirty="0" smtClean="0"/>
              <a:t>By 2020 areas under agriculture, aquaculture and forestry are managed sustainably, ensuring conservation of biodiversity.</a:t>
            </a:r>
          </a:p>
          <a:p>
            <a:pPr>
              <a:buNone/>
            </a:pPr>
            <a:r>
              <a:rPr lang="en-US" sz="1100" b="1" dirty="0" smtClean="0">
                <a:solidFill>
                  <a:srgbClr val="00B050"/>
                </a:solidFill>
              </a:rPr>
              <a:t>Target 8: </a:t>
            </a:r>
            <a:r>
              <a:rPr lang="en-US" sz="1100" dirty="0" smtClean="0"/>
              <a:t>By 2020, pollution, including from excess nutrients, has been brought to levels that are not detrimental to ecosystem function and biodiversity.</a:t>
            </a:r>
          </a:p>
          <a:p>
            <a:pPr>
              <a:buNone/>
            </a:pPr>
            <a:r>
              <a:rPr lang="en-US" sz="1100" b="1" dirty="0" smtClean="0">
                <a:solidFill>
                  <a:srgbClr val="00B050"/>
                </a:solidFill>
              </a:rPr>
              <a:t>Target 9: </a:t>
            </a:r>
            <a:r>
              <a:rPr lang="en-US" sz="1100" dirty="0" smtClean="0"/>
              <a:t>By 2020, invasive alien species and pathways are identified and prioritized, priority species are controlled or eradicated, and measures are in place to manage pathways to prevent their introduction and establishment. </a:t>
            </a:r>
          </a:p>
          <a:p>
            <a:pPr>
              <a:buNone/>
            </a:pPr>
            <a:r>
              <a:rPr lang="en-US" sz="1100" b="1" dirty="0" smtClean="0">
                <a:solidFill>
                  <a:srgbClr val="00B050"/>
                </a:solidFill>
              </a:rPr>
              <a:t>Target 10:  </a:t>
            </a:r>
            <a:r>
              <a:rPr lang="en-US" sz="1100" dirty="0" smtClean="0"/>
              <a:t>By 2015, the multiple anthropogenic pressures on coral reefs, and other vulnerable ecosystems impacted by climate change or ocean acidification are minimized, so as to maintain their integrity and functioning.</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92500"/>
          </a:bodyPr>
          <a:lstStyle/>
          <a:p>
            <a:pPr>
              <a:buNone/>
            </a:pPr>
            <a:r>
              <a:rPr lang="en-US" sz="1200" b="1" dirty="0" smtClean="0">
                <a:solidFill>
                  <a:srgbClr val="7030A0"/>
                </a:solidFill>
              </a:rPr>
              <a:t>Strategic goal C: </a:t>
            </a:r>
            <a:r>
              <a:rPr lang="en-US" sz="1100" b="1" dirty="0" smtClean="0">
                <a:solidFill>
                  <a:schemeClr val="accent1"/>
                </a:solidFill>
              </a:rPr>
              <a:t>To improve the status of biodiversity by safeguarding ecosystems, species and genetic diversity</a:t>
            </a:r>
          </a:p>
          <a:p>
            <a:pPr>
              <a:buNone/>
            </a:pPr>
            <a:r>
              <a:rPr lang="en-US" sz="1100" b="1" dirty="0" smtClean="0">
                <a:solidFill>
                  <a:srgbClr val="00B050"/>
                </a:solidFill>
              </a:rPr>
              <a:t>Target 11: </a:t>
            </a:r>
            <a:r>
              <a:rPr lang="en-US" sz="1100" dirty="0" smtClean="0"/>
              <a:t>By 2020, at least 17 per cent of terrestrial and inland water, and 10 per cent of coastal and marine areas are conserved through systems of protected areas…... </a:t>
            </a:r>
          </a:p>
          <a:p>
            <a:pPr>
              <a:buNone/>
            </a:pPr>
            <a:r>
              <a:rPr lang="en-US" sz="1100" b="1" dirty="0" smtClean="0">
                <a:solidFill>
                  <a:srgbClr val="00B050"/>
                </a:solidFill>
              </a:rPr>
              <a:t>Target 12:  </a:t>
            </a:r>
            <a:r>
              <a:rPr lang="en-US" sz="1100" dirty="0" smtClean="0"/>
              <a:t>By 2020 the extinction of known threatened species has been prevented and their conservation status, particularly of those most in decline, has been improved and sustained.</a:t>
            </a:r>
          </a:p>
          <a:p>
            <a:pPr>
              <a:buNone/>
            </a:pPr>
            <a:r>
              <a:rPr lang="en-US" sz="1100" b="1" dirty="0" smtClean="0">
                <a:solidFill>
                  <a:srgbClr val="00B050"/>
                </a:solidFill>
              </a:rPr>
              <a:t>Target 13: </a:t>
            </a:r>
            <a:r>
              <a:rPr lang="en-US" sz="1100" dirty="0" smtClean="0"/>
              <a:t>By 2020, the genetic diversity of cultivated plants and farmed and domesticated animals and of wild relatives is maintained, </a:t>
            </a:r>
          </a:p>
          <a:p>
            <a:pPr>
              <a:buNone/>
            </a:pPr>
            <a:r>
              <a:rPr lang="en-US" sz="1200" b="1" dirty="0" smtClean="0">
                <a:solidFill>
                  <a:srgbClr val="7030A0"/>
                </a:solidFill>
              </a:rPr>
              <a:t>Strategic goal D: </a:t>
            </a:r>
            <a:r>
              <a:rPr lang="en-US" sz="1100" b="1" dirty="0" smtClean="0">
                <a:solidFill>
                  <a:srgbClr val="0070C0"/>
                </a:solidFill>
              </a:rPr>
              <a:t>Enhance the benefits to all from biodiversity and ecosystem services</a:t>
            </a:r>
          </a:p>
          <a:p>
            <a:pPr>
              <a:buNone/>
            </a:pPr>
            <a:r>
              <a:rPr lang="en-US" sz="1100" b="1" dirty="0" smtClean="0">
                <a:solidFill>
                  <a:srgbClr val="00B050"/>
                </a:solidFill>
              </a:rPr>
              <a:t>Target 14: </a:t>
            </a:r>
            <a:r>
              <a:rPr lang="en-US" sz="1100" dirty="0" smtClean="0"/>
              <a:t>By 2020, ecosystems that provide essential services, including services are restored and safeguarded, </a:t>
            </a:r>
          </a:p>
          <a:p>
            <a:pPr>
              <a:buNone/>
            </a:pPr>
            <a:r>
              <a:rPr lang="en-US" sz="1100" b="1" dirty="0" smtClean="0">
                <a:solidFill>
                  <a:srgbClr val="00B050"/>
                </a:solidFill>
              </a:rPr>
              <a:t>Target 15: </a:t>
            </a:r>
            <a:r>
              <a:rPr lang="en-US" sz="1100" dirty="0" smtClean="0"/>
              <a:t>By 2020, ecosystem resilience and the contribution of biodiversity to carbon stocks has been enhanced, through conservation and restoration, including restoration of at least 15 per cent of degraded ecosystems, </a:t>
            </a:r>
          </a:p>
          <a:p>
            <a:pPr>
              <a:buNone/>
            </a:pPr>
            <a:r>
              <a:rPr lang="en-US" sz="1100" b="1" dirty="0" smtClean="0">
                <a:solidFill>
                  <a:srgbClr val="00B050"/>
                </a:solidFill>
              </a:rPr>
              <a:t>Target 16: </a:t>
            </a:r>
            <a:r>
              <a:rPr lang="en-US" sz="1100" dirty="0" smtClean="0"/>
              <a:t>By 2015, the Nagoya Protocol on Access  and Benefits Sharing is in force and operational</a:t>
            </a:r>
          </a:p>
          <a:p>
            <a:pPr>
              <a:buNone/>
            </a:pPr>
            <a:r>
              <a:rPr lang="en-US" sz="1200" b="1" dirty="0" smtClean="0">
                <a:solidFill>
                  <a:srgbClr val="7030A0"/>
                </a:solidFill>
              </a:rPr>
              <a:t>Strategic goal E. </a:t>
            </a:r>
            <a:r>
              <a:rPr lang="en-US" sz="1100" b="1" dirty="0" smtClean="0">
                <a:solidFill>
                  <a:srgbClr val="0070C0"/>
                </a:solidFill>
              </a:rPr>
              <a:t>Enhance implementation through participatory planning, knowledge management and capacity building </a:t>
            </a:r>
          </a:p>
          <a:p>
            <a:pPr>
              <a:buNone/>
            </a:pPr>
            <a:r>
              <a:rPr lang="en-US" sz="1100" b="1" dirty="0" smtClean="0">
                <a:solidFill>
                  <a:srgbClr val="00B050"/>
                </a:solidFill>
              </a:rPr>
              <a:t>Target 17: </a:t>
            </a:r>
            <a:r>
              <a:rPr lang="en-US" sz="1100" dirty="0" smtClean="0"/>
              <a:t>By 2015 each Party has developed, adopted as a policy instrument, and has commenced implementing an effective, participatory and updated NBSAP.</a:t>
            </a:r>
          </a:p>
          <a:p>
            <a:pPr>
              <a:buNone/>
            </a:pPr>
            <a:r>
              <a:rPr lang="en-US" sz="1100" b="1" dirty="0" smtClean="0">
                <a:solidFill>
                  <a:srgbClr val="00B050"/>
                </a:solidFill>
              </a:rPr>
              <a:t>Target 18: </a:t>
            </a:r>
            <a:r>
              <a:rPr lang="en-US" sz="1100" dirty="0" smtClean="0"/>
              <a:t>By 2020, the traditional knowledge, innovations and practices of indigenous and local communities and their customary use, are respected.</a:t>
            </a:r>
          </a:p>
          <a:p>
            <a:pPr>
              <a:buNone/>
            </a:pPr>
            <a:r>
              <a:rPr lang="en-US" sz="1100" b="1" dirty="0" smtClean="0">
                <a:solidFill>
                  <a:srgbClr val="00B050"/>
                </a:solidFill>
              </a:rPr>
              <a:t>Target 19: </a:t>
            </a:r>
            <a:r>
              <a:rPr lang="en-US" sz="1100" dirty="0" smtClean="0"/>
              <a:t>By 2020, knowledge, the science base and technologies relating to biodiversity, its values, functioning, status and trends, and the consequences of its loss, are improved, widely shared and transferred, and applied.</a:t>
            </a:r>
          </a:p>
          <a:p>
            <a:pPr>
              <a:buNone/>
            </a:pPr>
            <a:r>
              <a:rPr lang="en-US" sz="1100" b="1" dirty="0" smtClean="0">
                <a:solidFill>
                  <a:srgbClr val="00B050"/>
                </a:solidFill>
              </a:rPr>
              <a:t>Target 20: </a:t>
            </a:r>
            <a:r>
              <a:rPr lang="en-US" sz="1100" dirty="0" smtClean="0"/>
              <a:t>By 2020, the mobilization of financial resources for effectively implementing the Strategic Plan for Biodiversity 2011-2020 from all sources,, should increase substantially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8000"/>
                </a:solidFill>
                <a:effectLst>
                  <a:outerShdw blurRad="38100" dist="38100" dir="2700000" algn="tl">
                    <a:srgbClr val="C0C0C0"/>
                  </a:outerShdw>
                </a:effectLst>
                <a:cs typeface="Arial" pitchFamily="34" charset="0"/>
              </a:rPr>
              <a:t>The Nagoya Protocol on Access to Genetic Resources and the Fair and Equitable Sharing of Benefits arising from their Utilization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8763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Status of </a:t>
            </a:r>
            <a:r>
              <a:rPr lang="de-DE" sz="2800" b="1" dirty="0" smtClean="0">
                <a:solidFill>
                  <a:srgbClr val="008000"/>
                </a:solidFill>
                <a:effectLst>
                  <a:outerShdw blurRad="38100" dist="38100" dir="2700000" algn="tl">
                    <a:srgbClr val="C0C0C0"/>
                  </a:outerShdw>
                </a:effectLst>
                <a:latin typeface="+mj-lt"/>
                <a:cs typeface="Arial" pitchFamily="34" charset="0"/>
              </a:rPr>
              <a:t>signatures:</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As of </a:t>
            </a:r>
            <a:r>
              <a:rPr lang="de-DE" sz="2800" b="1" dirty="0" smtClean="0">
                <a:solidFill>
                  <a:srgbClr val="008000"/>
                </a:solidFill>
                <a:effectLst>
                  <a:outerShdw blurRad="38100" dist="38100" dir="2700000" algn="tl">
                    <a:srgbClr val="C0C0C0"/>
                  </a:outerShdw>
                </a:effectLst>
                <a:latin typeface="+mj-lt"/>
                <a:cs typeface="Arial" pitchFamily="34" charset="0"/>
              </a:rPr>
              <a:t>31 March 2012, 92 Parties </a:t>
            </a:r>
            <a:r>
              <a:rPr lang="de-DE" sz="2800" b="1" dirty="0">
                <a:solidFill>
                  <a:srgbClr val="008000"/>
                </a:solidFill>
                <a:effectLst>
                  <a:outerShdw blurRad="38100" dist="38100" dir="2700000" algn="tl">
                    <a:srgbClr val="C0C0C0"/>
                  </a:outerShdw>
                </a:effectLst>
                <a:latin typeface="+mj-lt"/>
                <a:cs typeface="Arial" pitchFamily="34" charset="0"/>
              </a:rPr>
              <a:t>have </a:t>
            </a:r>
            <a:r>
              <a:rPr lang="de-DE" sz="2800" b="1" dirty="0" smtClean="0">
                <a:solidFill>
                  <a:srgbClr val="008000"/>
                </a:solidFill>
                <a:effectLst>
                  <a:outerShdw blurRad="38100" dist="38100" dir="2700000" algn="tl">
                    <a:srgbClr val="C0C0C0"/>
                  </a:outerShdw>
                </a:effectLst>
                <a:latin typeface="+mj-lt"/>
                <a:cs typeface="Arial" pitchFamily="34" charset="0"/>
              </a:rPr>
              <a:t>signed</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0"/>
            <a:ext cx="7772400" cy="4764381"/>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Algeria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Antigua and Barbuda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Argentina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Bangladesh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Belgium</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Benin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Bhutan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Brazil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Bulgaria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Burkina Faso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Cambodia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Cape </a:t>
            </a:r>
            <a:r>
              <a:rPr lang="fr-FR" sz="1100" b="1" dirty="0" err="1" smtClean="0">
                <a:solidFill>
                  <a:srgbClr val="000000"/>
                </a:solidFill>
                <a:latin typeface="Calibri"/>
                <a:ea typeface="Times New Roman"/>
                <a:cs typeface="Times New Roman"/>
              </a:rPr>
              <a:t>Verde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Central African Republic </a:t>
            </a: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Chad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Colombia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Costa Rica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Côte d'Ivoire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Cyprus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Czech</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Democratic Republic of the 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Denmark</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Djibouti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Dominican</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Ecuador</a:t>
            </a:r>
            <a:endParaRPr lang="fr-FR" sz="1100" b="1" dirty="0" smtClean="0">
              <a:solidFill>
                <a:srgbClr val="000000"/>
              </a:solidFill>
              <a:ea typeface="Times New Roman"/>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Egypt</a:t>
            </a:r>
            <a:r>
              <a:rPr lang="fr-FR" sz="1100" b="1" dirty="0" smtClean="0">
                <a:solidFill>
                  <a:srgbClr val="000000"/>
                </a:solidFill>
                <a:ea typeface="Times New Roman"/>
                <a:cs typeface="Times New Roman"/>
              </a:rPr>
              <a:t> </a:t>
            </a:r>
          </a:p>
          <a:p>
            <a:pPr marL="228600" marR="0" indent="-228600">
              <a:lnSpc>
                <a:spcPct val="115000"/>
              </a:lnSpc>
              <a:spcBef>
                <a:spcPts val="0"/>
              </a:spcBef>
              <a:spcAft>
                <a:spcPts val="0"/>
              </a:spcAft>
              <a:buFont typeface="+mj-lt"/>
              <a:buAutoNum type="arabicPeriod"/>
            </a:pPr>
            <a:r>
              <a:rPr lang="fr-FR" sz="1100" b="1" dirty="0" smtClean="0">
                <a:solidFill>
                  <a:srgbClr val="000000"/>
                </a:solidFill>
                <a:ea typeface="Times New Roman"/>
                <a:cs typeface="Times New Roman"/>
              </a:rPr>
              <a:t>El </a:t>
            </a:r>
            <a:r>
              <a:rPr lang="fr-FR" sz="1100" b="1" dirty="0" smtClean="0">
                <a:solidFill>
                  <a:srgbClr val="000000"/>
                </a:solidFill>
                <a:latin typeface="Calibri"/>
                <a:ea typeface="Times New Roman"/>
                <a:cs typeface="Times New Roman"/>
              </a:rPr>
              <a:t>Salvador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European</a:t>
            </a:r>
            <a:r>
              <a:rPr lang="fr-FR" sz="1100" b="1" dirty="0" smtClean="0">
                <a:solidFill>
                  <a:srgbClr val="000000"/>
                </a:solidFill>
                <a:latin typeface="Calibri"/>
                <a:ea typeface="Times New Roman"/>
                <a:cs typeface="Times New Roman"/>
              </a:rPr>
              <a:t> Union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Finland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France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Gabon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Germany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Ghana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Greece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Grenada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Guatemala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Guinea-Bissau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Honduras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Hungary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Indonesia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Italy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Japan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Jordan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Kenya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Lebanon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Lithuania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Luxembourg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Madagascar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Mali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Mauritania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Mexico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Micronesia</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Federated</a:t>
            </a:r>
            <a:r>
              <a:rPr lang="fr-FR" sz="1100" b="1" dirty="0" smtClean="0">
                <a:solidFill>
                  <a:srgbClr val="000000"/>
                </a:solidFill>
                <a:latin typeface="Calibri"/>
                <a:ea typeface="Times New Roman"/>
                <a:cs typeface="Times New Roman"/>
              </a:rPr>
              <a:t> States of)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Mongolia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Morocco</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Mozambique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Netherlands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Norway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Palau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Panama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Peru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Poland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Portugal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of </a:t>
            </a:r>
            <a:r>
              <a:rPr lang="fr-FR" sz="1100" b="1" dirty="0" err="1" smtClean="0">
                <a:solidFill>
                  <a:srgbClr val="000000"/>
                </a:solidFill>
                <a:latin typeface="Calibri"/>
                <a:ea typeface="Times New Roman"/>
                <a:cs typeface="Times New Roman"/>
              </a:rPr>
              <a:t>Korea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Republic of Moldova </a:t>
            </a: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Romania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Rwanda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Senegal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Serbia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Seychelles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Slovenia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Somalia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South </a:t>
            </a:r>
            <a:r>
              <a:rPr lang="fr-FR" sz="1100" b="1" dirty="0" err="1" smtClean="0">
                <a:solidFill>
                  <a:srgbClr val="000000"/>
                </a:solidFill>
                <a:latin typeface="Calibri"/>
                <a:ea typeface="Times New Roman"/>
                <a:cs typeface="Times New Roman"/>
              </a:rPr>
              <a:t>Africa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Spain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Sudan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Sweden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Switzerland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Tajikistan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Vanuatu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Yemen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Thailand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Togo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Tunisia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Ukraine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United Kingdom of Great Britain and Northern 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Uruguay </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en-US" dirty="0" smtClean="0"/>
              <a:t>GEF-5 Biodiversity Strategy Objectives</a:t>
            </a:r>
            <a:endParaRPr lang="en-US" dirty="0"/>
          </a:p>
        </p:txBody>
      </p:sp>
      <p:sp>
        <p:nvSpPr>
          <p:cNvPr id="8" name="Content Placeholder 7"/>
          <p:cNvSpPr>
            <a:spLocks noGrp="1"/>
          </p:cNvSpPr>
          <p:nvPr>
            <p:ph idx="1"/>
          </p:nvPr>
        </p:nvSpPr>
        <p:spPr>
          <a:xfrm>
            <a:off x="457200" y="1371600"/>
            <a:ext cx="8229600" cy="4343401"/>
          </a:xfrm>
        </p:spPr>
        <p:txBody>
          <a:bodyPr>
            <a:normAutofit fontScale="92500" lnSpcReduction="20000"/>
          </a:bodyPr>
          <a:lstStyle/>
          <a:p>
            <a:pPr fontAlgn="auto">
              <a:spcBef>
                <a:spcPts val="0"/>
              </a:spcBef>
              <a:spcAft>
                <a:spcPts val="0"/>
              </a:spcAft>
              <a:buNone/>
            </a:pPr>
            <a:r>
              <a:rPr lang="en-US" dirty="0" smtClean="0">
                <a:solidFill>
                  <a:prstClr val="black"/>
                </a:solidFill>
              </a:rPr>
              <a:t>The five objectives of the strategy are to: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en-US" dirty="0" smtClean="0">
                <a:solidFill>
                  <a:prstClr val="black"/>
                </a:solidFill>
              </a:rPr>
              <a:t>Improve the sustainability of protected area systems; </a:t>
            </a:r>
          </a:p>
          <a:p>
            <a:pPr lvl="1" fontAlgn="auto">
              <a:spcBef>
                <a:spcPts val="0"/>
              </a:spcBef>
              <a:spcAft>
                <a:spcPts val="0"/>
              </a:spcAft>
              <a:buFontTx/>
              <a:buAutoNum type="arabicParenR"/>
            </a:pPr>
            <a:r>
              <a:rPr lang="en-US" dirty="0" smtClean="0">
                <a:solidFill>
                  <a:prstClr val="black"/>
                </a:solidFill>
              </a:rPr>
              <a:t>Mainstream biodiversity conservation and sustainable use into production landscapes/seascapes and sectors; </a:t>
            </a:r>
          </a:p>
          <a:p>
            <a:pPr lvl="1" fontAlgn="auto">
              <a:spcBef>
                <a:spcPts val="0"/>
              </a:spcBef>
              <a:spcAft>
                <a:spcPts val="0"/>
              </a:spcAft>
              <a:buFontTx/>
              <a:buAutoNum type="arabicParenR"/>
            </a:pPr>
            <a:r>
              <a:rPr lang="en-US" dirty="0" smtClean="0">
                <a:solidFill>
                  <a:prstClr val="black"/>
                </a:solidFill>
              </a:rPr>
              <a:t>Build capacity to implement the Cartagena Protocol on </a:t>
            </a:r>
            <a:r>
              <a:rPr lang="en-US" dirty="0" err="1" smtClean="0">
                <a:solidFill>
                  <a:prstClr val="black"/>
                </a:solidFill>
              </a:rPr>
              <a:t>Biosafety</a:t>
            </a:r>
            <a:r>
              <a:rPr lang="en-US" dirty="0" smtClean="0">
                <a:solidFill>
                  <a:prstClr val="black"/>
                </a:solidFill>
              </a:rPr>
              <a:t>;</a:t>
            </a:r>
          </a:p>
          <a:p>
            <a:pPr lvl="1" fontAlgn="auto">
              <a:spcBef>
                <a:spcPts val="0"/>
              </a:spcBef>
              <a:spcAft>
                <a:spcPts val="0"/>
              </a:spcAft>
              <a:buFontTx/>
              <a:buAutoNum type="arabicParenR"/>
            </a:pPr>
            <a:r>
              <a:rPr lang="en-US" dirty="0" smtClean="0">
                <a:solidFill>
                  <a:prstClr val="black"/>
                </a:solidFill>
              </a:rPr>
              <a:t>Build capacity on access to genetic resources and benefit-sharing; and</a:t>
            </a:r>
          </a:p>
          <a:p>
            <a:pPr lvl="1" fontAlgn="auto">
              <a:spcBef>
                <a:spcPts val="0"/>
              </a:spcBef>
              <a:spcAft>
                <a:spcPts val="0"/>
              </a:spcAft>
              <a:buFontTx/>
              <a:buAutoNum type="arabicParenR"/>
            </a:pPr>
            <a:r>
              <a:rPr lang="en-US" dirty="0" smtClean="0">
                <a:solidFill>
                  <a:prstClr val="black"/>
                </a:solidFill>
              </a:rPr>
              <a:t>Integrate CBD obligations into national planning processes through enabling activities.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76200"/>
            <a:ext cx="8077200" cy="523220"/>
          </a:xfrm>
          <a:prstGeom prst="rect">
            <a:avLst/>
          </a:prstGeom>
          <a:noFill/>
        </p:spPr>
        <p:txBody>
          <a:bodyPr wrap="square" rtlCol="0">
            <a:spAutoFit/>
          </a:bodyPr>
          <a:lstStyle/>
          <a:p>
            <a:pPr marL="342900" indent="-342900" algn="ctr" fontAlgn="auto">
              <a:spcBef>
                <a:spcPts val="0"/>
              </a:spcBef>
              <a:spcAft>
                <a:spcPts val="0"/>
              </a:spcAft>
            </a:pPr>
            <a:r>
              <a:rPr lang="en-US" sz="2800" b="1" dirty="0" smtClean="0">
                <a:solidFill>
                  <a:prstClr val="black"/>
                </a:solidFill>
                <a:latin typeface="Calibri"/>
                <a:cs typeface="+mn-cs"/>
              </a:rPr>
              <a:t>Responds to Key Drivers of Biodiversity Loss</a:t>
            </a: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95288" y="614363"/>
          <a:ext cx="8748712" cy="6113462"/>
        </p:xfrm>
        <a:graphic>
          <a:graphicData uri="http://schemas.openxmlformats.org/presentationml/2006/ole">
            <mc:AlternateContent xmlns:mc="http://schemas.openxmlformats.org/markup-compatibility/2006">
              <mc:Choice xmlns:v="urn:schemas-microsoft-com:vml" Requires="v">
                <p:oleObj spid="_x0000_s2053" name="Document" r:id="rId5" imgW="6500029" imgH="4550074" progId="Word.Document.8">
                  <p:embed/>
                </p:oleObj>
              </mc:Choice>
              <mc:Fallback>
                <p:oleObj name="Document" r:id="rId5" imgW="6500029" imgH="4550074"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614363"/>
                        <a:ext cx="8748712" cy="611346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886</TotalTime>
  <Words>1714</Words>
  <Application>Microsoft Office PowerPoint</Application>
  <PresentationFormat>On-screen Show (4:3)</PresentationFormat>
  <Paragraphs>242</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Document</vt:lpstr>
      <vt:lpstr> CBD Presentation A Decade for Biodiversity:   Implementation of the Strategic Plan for Biodiversity and other Aichi-Nagoya Outcomes</vt:lpstr>
      <vt:lpstr>Aichi-Nagoya Outcomes (COP-10 / MOP-5)</vt:lpstr>
      <vt:lpstr>PowerPoint Presentation</vt:lpstr>
      <vt:lpstr>PowerPoint Presentation</vt:lpstr>
      <vt:lpstr>PowerPoint Presentation</vt:lpstr>
      <vt:lpstr>PowerPoint Presentation</vt:lpstr>
      <vt:lpstr>PowerPoint Presentation</vt:lpstr>
      <vt:lpstr>GEF-5 Biodiversity Strategy Objectives</vt:lpstr>
      <vt:lpstr>PowerPoint Presentation</vt:lpstr>
      <vt:lpstr>Coherence between GEF-5 Strategy &amp;  CBD Strategic Plan and Aichi-Nagoya Targets</vt:lpstr>
      <vt:lpstr>Coherence between GEF-5 Strategy &amp; CBD Strategic Plan and Aichi Targets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Robert T. Schreiber</cp:lastModifiedBy>
  <cp:revision>139</cp:revision>
  <cp:lastPrinted>2012-10-21T17:50:26Z</cp:lastPrinted>
  <dcterms:created xsi:type="dcterms:W3CDTF">2012-01-10T14:47:14Z</dcterms:created>
  <dcterms:modified xsi:type="dcterms:W3CDTF">2012-10-21T19:43:20Z</dcterms:modified>
</cp:coreProperties>
</file>