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63" r:id="rId2"/>
    <p:sldId id="270" r:id="rId3"/>
    <p:sldId id="274" r:id="rId4"/>
    <p:sldId id="304" r:id="rId5"/>
    <p:sldId id="303" r:id="rId6"/>
    <p:sldId id="287" r:id="rId7"/>
    <p:sldId id="289" r:id="rId8"/>
    <p:sldId id="305" r:id="rId9"/>
    <p:sldId id="297" r:id="rId10"/>
    <p:sldId id="293" r:id="rId11"/>
    <p:sldId id="294" r:id="rId12"/>
    <p:sldId id="298" r:id="rId13"/>
  </p:sldIdLst>
  <p:sldSz cx="9144000" cy="6858000" type="screen4x3"/>
  <p:notesSz cx="6985000" cy="92837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744" autoAdjust="0"/>
    <p:restoredTop sz="95294" autoAdjust="0"/>
  </p:normalViewPr>
  <p:slideViewPr>
    <p:cSldViewPr>
      <p:cViewPr>
        <p:scale>
          <a:sx n="110" d="100"/>
          <a:sy n="110" d="100"/>
        </p:scale>
        <p:origin x="-1506" y="96"/>
      </p:cViewPr>
      <p:guideLst>
        <p:guide orient="horz" pos="2160"/>
        <p:guide pos="2880"/>
      </p:guideLst>
    </p:cSldViewPr>
  </p:slideViewPr>
  <p:outlineViewPr>
    <p:cViewPr>
      <p:scale>
        <a:sx n="33" d="100"/>
        <a:sy n="33" d="100"/>
      </p:scale>
      <p:origin x="0" y="46674"/>
    </p:cViewPr>
  </p:outlineViewPr>
  <p:notesTextViewPr>
    <p:cViewPr>
      <p:scale>
        <a:sx n="100" d="100"/>
        <a:sy n="100" d="100"/>
      </p:scale>
      <p:origin x="0" y="0"/>
    </p:cViewPr>
  </p:notesTextViewPr>
  <p:sorterViewPr>
    <p:cViewPr>
      <p:scale>
        <a:sx n="100" d="100"/>
        <a:sy n="100" d="100"/>
      </p:scale>
      <p:origin x="0" y="492"/>
    </p:cViewPr>
  </p:sorterViewPr>
  <p:notesViewPr>
    <p:cSldViewPr>
      <p:cViewPr varScale="1">
        <p:scale>
          <a:sx n="82" d="100"/>
          <a:sy n="82" d="100"/>
        </p:scale>
        <p:origin x="-2904" y="-102"/>
      </p:cViewPr>
      <p:guideLst>
        <p:guide orient="horz" pos="2924"/>
        <p:guide pos="220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290" tIns="46146" rIns="92290" bIns="46146" rtlCol="0"/>
          <a:lstStyle>
            <a:lvl1pPr algn="l">
              <a:defRPr sz="1200"/>
            </a:lvl1pPr>
          </a:lstStyle>
          <a:p>
            <a:endParaRPr lang="en-US"/>
          </a:p>
        </p:txBody>
      </p:sp>
      <p:sp>
        <p:nvSpPr>
          <p:cNvPr id="3" name="Date Placeholder 2"/>
          <p:cNvSpPr>
            <a:spLocks noGrp="1"/>
          </p:cNvSpPr>
          <p:nvPr>
            <p:ph type="dt" sz="quarter" idx="1"/>
          </p:nvPr>
        </p:nvSpPr>
        <p:spPr>
          <a:xfrm>
            <a:off x="3956550" y="0"/>
            <a:ext cx="3026833" cy="464185"/>
          </a:xfrm>
          <a:prstGeom prst="rect">
            <a:avLst/>
          </a:prstGeom>
        </p:spPr>
        <p:txBody>
          <a:bodyPr vert="horz" lIns="92290" tIns="46146" rIns="92290" bIns="46146" rtlCol="0"/>
          <a:lstStyle>
            <a:lvl1pPr algn="r">
              <a:defRPr sz="1200"/>
            </a:lvl1pPr>
          </a:lstStyle>
          <a:p>
            <a:endParaRPr lang="en-US"/>
          </a:p>
        </p:txBody>
      </p:sp>
      <p:sp>
        <p:nvSpPr>
          <p:cNvPr id="4" name="Footer Placeholder 3"/>
          <p:cNvSpPr>
            <a:spLocks noGrp="1"/>
          </p:cNvSpPr>
          <p:nvPr>
            <p:ph type="ftr" sz="quarter" idx="2"/>
          </p:nvPr>
        </p:nvSpPr>
        <p:spPr>
          <a:xfrm>
            <a:off x="0" y="8817904"/>
            <a:ext cx="3026833" cy="464185"/>
          </a:xfrm>
          <a:prstGeom prst="rect">
            <a:avLst/>
          </a:prstGeom>
        </p:spPr>
        <p:txBody>
          <a:bodyPr vert="horz" lIns="92290" tIns="46146" rIns="92290" bIns="46146" rtlCol="0" anchor="b"/>
          <a:lstStyle>
            <a:lvl1pPr algn="l">
              <a:defRPr sz="1200"/>
            </a:lvl1pPr>
          </a:lstStyle>
          <a:p>
            <a:endParaRPr lang="en-US"/>
          </a:p>
        </p:txBody>
      </p:sp>
      <p:sp>
        <p:nvSpPr>
          <p:cNvPr id="5" name="Slide Number Placeholder 4"/>
          <p:cNvSpPr>
            <a:spLocks noGrp="1"/>
          </p:cNvSpPr>
          <p:nvPr>
            <p:ph type="sldNum" sz="quarter" idx="3"/>
          </p:nvPr>
        </p:nvSpPr>
        <p:spPr>
          <a:xfrm>
            <a:off x="3956550" y="8817904"/>
            <a:ext cx="3026833" cy="464185"/>
          </a:xfrm>
          <a:prstGeom prst="rect">
            <a:avLst/>
          </a:prstGeom>
        </p:spPr>
        <p:txBody>
          <a:bodyPr vert="horz" lIns="92290" tIns="46146" rIns="92290" bIns="46146"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27137" cy="463571"/>
          </a:xfrm>
          <a:prstGeom prst="rect">
            <a:avLst/>
          </a:prstGeom>
        </p:spPr>
        <p:txBody>
          <a:bodyPr vert="horz" lIns="87306" tIns="43652" rIns="87306" bIns="43652" rtlCol="0"/>
          <a:lstStyle>
            <a:lvl1pPr algn="l">
              <a:defRPr sz="1100"/>
            </a:lvl1pPr>
          </a:lstStyle>
          <a:p>
            <a:endParaRPr lang="en-US"/>
          </a:p>
        </p:txBody>
      </p:sp>
      <p:sp>
        <p:nvSpPr>
          <p:cNvPr id="3" name="Date Placeholder 2"/>
          <p:cNvSpPr>
            <a:spLocks noGrp="1"/>
          </p:cNvSpPr>
          <p:nvPr>
            <p:ph type="dt" idx="1"/>
          </p:nvPr>
        </p:nvSpPr>
        <p:spPr>
          <a:xfrm>
            <a:off x="3956348" y="2"/>
            <a:ext cx="3027137" cy="463571"/>
          </a:xfrm>
          <a:prstGeom prst="rect">
            <a:avLst/>
          </a:prstGeom>
        </p:spPr>
        <p:txBody>
          <a:bodyPr vert="horz" lIns="87306" tIns="43652" rIns="87306" bIns="43652" rtlCol="0"/>
          <a:lstStyle>
            <a:lvl1pPr algn="r">
              <a:defRPr sz="1100"/>
            </a:lvl1pPr>
          </a:lstStyle>
          <a:p>
            <a:endParaRPr lang="en-US"/>
          </a:p>
        </p:txBody>
      </p:sp>
      <p:sp>
        <p:nvSpPr>
          <p:cNvPr id="4" name="Slide Image Placeholder 3"/>
          <p:cNvSpPr>
            <a:spLocks noGrp="1" noRot="1" noChangeAspect="1"/>
          </p:cNvSpPr>
          <p:nvPr>
            <p:ph type="sldImg" idx="2"/>
          </p:nvPr>
        </p:nvSpPr>
        <p:spPr>
          <a:xfrm>
            <a:off x="1171575" y="696913"/>
            <a:ext cx="4643438" cy="3481387"/>
          </a:xfrm>
          <a:prstGeom prst="rect">
            <a:avLst/>
          </a:prstGeom>
          <a:noFill/>
          <a:ln w="12700">
            <a:solidFill>
              <a:prstClr val="black"/>
            </a:solidFill>
          </a:ln>
        </p:spPr>
        <p:txBody>
          <a:bodyPr vert="horz" lIns="87306" tIns="43652" rIns="87306" bIns="43652" rtlCol="0" anchor="ctr"/>
          <a:lstStyle/>
          <a:p>
            <a:endParaRPr lang="en-US"/>
          </a:p>
        </p:txBody>
      </p:sp>
      <p:sp>
        <p:nvSpPr>
          <p:cNvPr id="5" name="Notes Placeholder 4"/>
          <p:cNvSpPr>
            <a:spLocks noGrp="1"/>
          </p:cNvSpPr>
          <p:nvPr>
            <p:ph type="body" sz="quarter" idx="3"/>
          </p:nvPr>
        </p:nvSpPr>
        <p:spPr>
          <a:xfrm>
            <a:off x="698805" y="4410068"/>
            <a:ext cx="5587394" cy="4176743"/>
          </a:xfrm>
          <a:prstGeom prst="rect">
            <a:avLst/>
          </a:prstGeom>
        </p:spPr>
        <p:txBody>
          <a:bodyPr vert="horz" lIns="87306" tIns="43652" rIns="87306" bIns="436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8597"/>
            <a:ext cx="3027137" cy="463571"/>
          </a:xfrm>
          <a:prstGeom prst="rect">
            <a:avLst/>
          </a:prstGeom>
        </p:spPr>
        <p:txBody>
          <a:bodyPr vert="horz" lIns="87306" tIns="43652" rIns="87306" bIns="43652" rtlCol="0" anchor="b"/>
          <a:lstStyle>
            <a:lvl1pPr algn="l">
              <a:defRPr sz="1100"/>
            </a:lvl1pPr>
          </a:lstStyle>
          <a:p>
            <a:endParaRPr lang="en-US"/>
          </a:p>
        </p:txBody>
      </p:sp>
      <p:sp>
        <p:nvSpPr>
          <p:cNvPr id="7" name="Slide Number Placeholder 6"/>
          <p:cNvSpPr>
            <a:spLocks noGrp="1"/>
          </p:cNvSpPr>
          <p:nvPr>
            <p:ph type="sldNum" sz="quarter" idx="5"/>
          </p:nvPr>
        </p:nvSpPr>
        <p:spPr>
          <a:xfrm>
            <a:off x="3956348" y="8818597"/>
            <a:ext cx="3027137" cy="463571"/>
          </a:xfrm>
          <a:prstGeom prst="rect">
            <a:avLst/>
          </a:prstGeom>
        </p:spPr>
        <p:txBody>
          <a:bodyPr vert="horz" lIns="87306" tIns="43652" rIns="87306" bIns="43652"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10</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31334" y="4409758"/>
            <a:ext cx="5122333" cy="4177665"/>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11</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31334" y="4409758"/>
            <a:ext cx="5122333" cy="4177665"/>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The final section of GBO-3 looks at the kind of changes that will be needed, if the current failure to slow biodiversity loss is to be rectified; and consequences such as biodiversity tipping points averted. This diagram helps to summarise the principle behind the suggested changes. On the left, the orange arrows indicate that up until now, action in support of biodiversity has focussed on addressing the direct pressures causing its loss and intervening directly to improve the state of biodiversity, for example in programmes to protect particular endangered species. There has been limited action to address the underlying causes of indirect drivers of biodiversity loss, such as demographic change, consumption patterns or the impacts of increased trade. Equally, action has tended not to be focussed specifically on protecting the benefits provided by ecosystems. The blue arrows on the right show that responses from now on must target these two neglected aspects of biodiversity loss, while continuing and strengthening action to reduce direct pressures and intervene to protect threatened species and ecosystems. </a:t>
            </a:r>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round/>
            <a:headEnd/>
            <a:tailEnd/>
          </a:ln>
        </p:spPr>
        <p:txBody>
          <a:bodyPr/>
          <a:lstStyle/>
          <a:p>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fld id="{E4D0A1E8-584A-4960-967E-EEF5E5A252B5}" type="slidenum">
              <a:rPr lang="en-CA" sz="1300">
                <a:solidFill>
                  <a:srgbClr val="000000"/>
                </a:solidFill>
              </a:rPr>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t>6</a:t>
            </a:fld>
            <a:endParaRPr lang="en-CA" sz="1300" dirty="0">
              <a:solidFill>
                <a:srgbClr val="000000"/>
              </a:solidFill>
            </a:endParaRPr>
          </a:p>
        </p:txBody>
      </p:sp>
      <p:sp>
        <p:nvSpPr>
          <p:cNvPr id="62467" name="Text Box 1"/>
          <p:cNvSpPr txBox="1">
            <a:spLocks noChangeArrowheads="1"/>
          </p:cNvSpPr>
          <p:nvPr/>
        </p:nvSpPr>
        <p:spPr bwMode="auto">
          <a:xfrm>
            <a:off x="1164167" y="696278"/>
            <a:ext cx="4656667" cy="3481388"/>
          </a:xfrm>
          <a:prstGeom prst="rect">
            <a:avLst/>
          </a:prstGeom>
          <a:solidFill>
            <a:srgbClr val="FFFFFF"/>
          </a:solidFill>
          <a:ln w="9525">
            <a:solidFill>
              <a:srgbClr val="000000"/>
            </a:solidFill>
            <a:miter lim="800000"/>
            <a:headEnd/>
            <a:tailEnd/>
          </a:ln>
        </p:spPr>
        <p:txBody>
          <a:bodyPr wrap="none" lIns="92290" tIns="46145" rIns="92290" bIns="46145" anchor="ctr"/>
          <a:lstStyle/>
          <a:p>
            <a:endParaRPr lang="en-CA"/>
          </a:p>
        </p:txBody>
      </p:sp>
      <p:sp>
        <p:nvSpPr>
          <p:cNvPr id="62468" name="Rectangle 2"/>
          <p:cNvSpPr>
            <a:spLocks noGrp="1" noChangeArrowheads="1"/>
          </p:cNvSpPr>
          <p:nvPr>
            <p:ph type="body"/>
          </p:nvPr>
        </p:nvSpPr>
        <p:spPr>
          <a:xfrm>
            <a:off x="698500" y="4409759"/>
            <a:ext cx="5588000" cy="4272760"/>
          </a:xfrm>
          <a:noFill/>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p:spPr>
        <p:txBody>
          <a:bodyPr/>
          <a:lstStyle/>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Nagoya Protocol adopted at COP 10, October 2010</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Protocol open for signature at UN Headquarters in New York from 2 February 2011 until 1 February 2012</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Entry into force </a:t>
            </a:r>
            <a:r>
              <a:rPr lang="en-CA" b="1" dirty="0" smtClean="0">
                <a:solidFill>
                  <a:srgbClr val="008000"/>
                </a:solidFill>
                <a:ea typeface="ＭＳ Ｐゴシック" pitchFamily="34" charset="-128"/>
                <a:cs typeface="Arial" pitchFamily="34" charset="0"/>
              </a:rPr>
              <a:t>90</a:t>
            </a:r>
            <a:r>
              <a:rPr lang="en-CA" dirty="0" smtClean="0">
                <a:solidFill>
                  <a:srgbClr val="008000"/>
                </a:solidFill>
                <a:ea typeface="ＭＳ Ｐゴシック" pitchFamily="34" charset="-128"/>
                <a:cs typeface="Arial" pitchFamily="34" charset="0"/>
              </a:rPr>
              <a:t> days after the date of deposit of the </a:t>
            </a:r>
            <a:r>
              <a:rPr lang="en-CA" b="1" dirty="0" smtClean="0">
                <a:solidFill>
                  <a:srgbClr val="008000"/>
                </a:solidFill>
                <a:ea typeface="ＭＳ Ｐゴシック" pitchFamily="34" charset="-128"/>
                <a:cs typeface="Arial" pitchFamily="34" charset="0"/>
              </a:rPr>
              <a:t>50</a:t>
            </a:r>
            <a:r>
              <a:rPr lang="en-CA" dirty="0" smtClean="0">
                <a:solidFill>
                  <a:srgbClr val="008000"/>
                </a:solidFill>
                <a:ea typeface="ＭＳ Ｐゴシック" pitchFamily="34" charset="-128"/>
                <a:cs typeface="Arial" pitchFamily="34" charset="0"/>
              </a:rPr>
              <a:t>th instrument of ratification</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COP 11, 8 to 19 October 2012, India</a:t>
            </a: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Target for convening the Nagoya Protocol</a:t>
            </a:r>
            <a:r>
              <a:rPr lang="ja-JP" altLang="en-GB" smtClean="0">
                <a:solidFill>
                  <a:srgbClr val="008000"/>
                </a:solidFill>
                <a:ea typeface="ＭＳ Ｐゴシック" pitchFamily="34" charset="-128"/>
                <a:cs typeface="Arial" pitchFamily="34" charset="0"/>
              </a:rPr>
              <a:t>’</a:t>
            </a:r>
            <a:r>
              <a:rPr lang="en-GB" altLang="ja-JP" dirty="0" smtClean="0">
                <a:solidFill>
                  <a:srgbClr val="008000"/>
                </a:solidFill>
                <a:ea typeface="ＭＳ Ｐゴシック" pitchFamily="34" charset="-128"/>
                <a:cs typeface="Arial" pitchFamily="34" charset="0"/>
              </a:rPr>
              <a:t>s first meeting of the Parties</a:t>
            </a:r>
            <a:endParaRPr lang="en-CA" altLang="ja-JP" dirty="0" smtClean="0">
              <a:solidFill>
                <a:srgbClr val="008000"/>
              </a:solidFill>
              <a:ea typeface="ＭＳ Ｐゴシック" pitchFamily="34" charset="-128"/>
              <a:cs typeface="Arial" pitchFamily="34" charset="0"/>
            </a:endParaRP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Fiftieth instrument of ratification to be deposited no later than </a:t>
            </a:r>
            <a:r>
              <a:rPr lang="en-GB" b="1" dirty="0" smtClean="0">
                <a:solidFill>
                  <a:srgbClr val="008000"/>
                </a:solidFill>
                <a:ea typeface="ＭＳ Ｐゴシック" pitchFamily="34" charset="-128"/>
                <a:cs typeface="Arial" pitchFamily="34" charset="0"/>
              </a:rPr>
              <a:t>10 July 2012 </a:t>
            </a:r>
            <a:r>
              <a:rPr lang="en-GB" dirty="0" smtClean="0">
                <a:solidFill>
                  <a:srgbClr val="008000"/>
                </a:solidFill>
                <a:ea typeface="ＭＳ Ｐゴシック" pitchFamily="34" charset="-128"/>
                <a:cs typeface="Arial" pitchFamily="34" charset="0"/>
              </a:rPr>
              <a:t>to meet this objective</a:t>
            </a:r>
            <a:endParaRPr lang="en-CA" dirty="0" smtClean="0">
              <a:solidFill>
                <a:srgbClr val="008000"/>
              </a:solidFill>
              <a:ea typeface="ＭＳ Ｐゴシック" pitchFamily="34" charset="-128"/>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12"/>
          <p:cNvGrpSpPr/>
          <p:nvPr userDrawn="1"/>
        </p:nvGrpSpPr>
        <p:grpSpPr>
          <a:xfrm>
            <a:off x="0" y="0"/>
            <a:ext cx="9144000" cy="1295400"/>
            <a:chOff x="0" y="0"/>
            <a:chExt cx="9144000" cy="1295400"/>
          </a:xfrm>
        </p:grpSpPr>
        <p:pic>
          <p:nvPicPr>
            <p:cNvPr id="11" name="Picture 10" descr="GEF-20-PPT-BG-blank.png"/>
            <p:cNvPicPr>
              <a:picLocks noChangeAspect="1"/>
            </p:cNvPicPr>
            <p:nvPr userDrawn="1"/>
          </p:nvPicPr>
          <p:blipFill>
            <a:blip r:embed="rId2" cstate="print"/>
            <a:stretch>
              <a:fillRect/>
            </a:stretch>
          </p:blipFill>
          <p:spPr bwMode="auto">
            <a:xfrm>
              <a:off x="0" y="0"/>
              <a:ext cx="9144000" cy="1246251"/>
            </a:xfrm>
            <a:prstGeom prst="rect">
              <a:avLst/>
            </a:prstGeom>
            <a:effectLst>
              <a:reflection blurRad="6350" stA="50000" endA="300" endPos="38500" dist="50800" dir="5400000" sy="-100000" algn="bl" rotWithShape="0"/>
            </a:effectLst>
          </p:spPr>
        </p:pic>
        <p:pic>
          <p:nvPicPr>
            <p:cNvPr id="10" name="Picture 2"/>
            <p:cNvPicPr>
              <a:picLocks noChangeAspect="1" noChangeArrowheads="1"/>
            </p:cNvPicPr>
            <p:nvPr userDrawn="1"/>
          </p:nvPicPr>
          <p:blipFill>
            <a:blip r:embed="rId3" cstate="print"/>
            <a:srcRect/>
            <a:stretch>
              <a:fillRect/>
            </a:stretch>
          </p:blipFill>
          <p:spPr bwMode="auto">
            <a:xfrm>
              <a:off x="1" y="0"/>
              <a:ext cx="9143999" cy="1295400"/>
            </a:xfrm>
            <a:prstGeom prst="rect">
              <a:avLst/>
            </a:prstGeom>
            <a:noFill/>
            <a:ln w="9525">
              <a:noFill/>
              <a:miter lim="800000"/>
              <a:headEnd/>
              <a:tailEnd/>
            </a:ln>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676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48200" y="1676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ltLang="ja-JP"/>
          </a:p>
        </p:txBody>
      </p:sp>
      <p:sp>
        <p:nvSpPr>
          <p:cNvPr id="6" name="Footer Placeholder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ltLang="ja-JP"/>
          </a:p>
        </p:txBody>
      </p:sp>
      <p:sp>
        <p:nvSpPr>
          <p:cNvPr id="7" name="Slide Number Placeholder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A1F67C05-9661-4448-814A-D772E958070D}"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371600"/>
            <a:ext cx="8229600" cy="43434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2" name="Picture 2"/>
          <p:cNvPicPr>
            <a:picLocks noChangeAspect="1" noChangeArrowheads="1"/>
          </p:cNvPicPr>
          <p:nvPr userDrawn="1"/>
        </p:nvPicPr>
        <p:blipFill>
          <a:blip r:embed="rId10" cstate="print"/>
          <a:srcRect/>
          <a:stretch>
            <a:fillRect/>
          </a:stretch>
        </p:blipFill>
        <p:spPr bwMode="auto">
          <a:xfrm>
            <a:off x="1" y="5562601"/>
            <a:ext cx="9143999" cy="12954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1" r:id="rId6"/>
    <p:sldLayoutId id="2147483657" r:id="rId7"/>
    <p:sldLayoutId id="2147483692" r:id="rId8"/>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574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
            </a:r>
            <a:br>
              <a:rPr lang="en-US" sz="4000" b="1" dirty="0" smtClean="0">
                <a:solidFill>
                  <a:srgbClr val="00642D"/>
                </a:solidFill>
                <a:ea typeface="+mn-ea"/>
                <a:cs typeface="+mn-cs"/>
              </a:rPr>
            </a:br>
            <a:r>
              <a:rPr lang="en-US" dirty="0" smtClean="0">
                <a:solidFill>
                  <a:srgbClr val="00642D"/>
                </a:solidFill>
                <a:ea typeface="+mn-ea"/>
                <a:cs typeface="+mn-cs"/>
              </a:rPr>
              <a:t>C</a:t>
            </a:r>
            <a:r>
              <a:rPr lang="en-US" b="1" dirty="0" smtClean="0">
                <a:solidFill>
                  <a:srgbClr val="00642D"/>
                </a:solidFill>
                <a:ea typeface="+mn-ea"/>
                <a:cs typeface="+mn-cs"/>
              </a:rPr>
              <a:t>onvention </a:t>
            </a:r>
            <a:r>
              <a:rPr lang="en-US" b="1" dirty="0" err="1" smtClean="0">
                <a:solidFill>
                  <a:srgbClr val="00642D"/>
                </a:solidFill>
                <a:ea typeface="+mn-ea"/>
                <a:cs typeface="+mn-cs"/>
              </a:rPr>
              <a:t>sur</a:t>
            </a:r>
            <a:r>
              <a:rPr lang="en-US" b="1" dirty="0" smtClean="0">
                <a:solidFill>
                  <a:srgbClr val="00642D"/>
                </a:solidFill>
                <a:ea typeface="+mn-ea"/>
                <a:cs typeface="+mn-cs"/>
              </a:rPr>
              <a:t> la </a:t>
            </a:r>
            <a:r>
              <a:rPr lang="en-US" b="1" dirty="0" err="1" smtClean="0">
                <a:solidFill>
                  <a:srgbClr val="00642D"/>
                </a:solidFill>
                <a:ea typeface="+mn-ea"/>
                <a:cs typeface="+mn-cs"/>
              </a:rPr>
              <a:t>diversité</a:t>
            </a:r>
            <a:r>
              <a:rPr lang="en-US" b="1" dirty="0" smtClean="0">
                <a:solidFill>
                  <a:srgbClr val="00642D"/>
                </a:solidFill>
                <a:ea typeface="+mn-ea"/>
                <a:cs typeface="+mn-cs"/>
              </a:rPr>
              <a:t> </a:t>
            </a:r>
            <a:r>
              <a:rPr lang="en-US" b="1" dirty="0" err="1" smtClean="0">
                <a:solidFill>
                  <a:srgbClr val="00642D"/>
                </a:solidFill>
                <a:ea typeface="+mn-ea"/>
                <a:cs typeface="+mn-cs"/>
              </a:rPr>
              <a:t>biologique</a:t>
            </a:r>
            <a:r>
              <a:rPr lang="en-US" sz="5300" dirty="0" smtClean="0">
                <a:solidFill>
                  <a:srgbClr val="00642D"/>
                </a:solidFill>
                <a:ea typeface="+mn-ea"/>
                <a:cs typeface="+mn-cs"/>
              </a:rPr>
              <a:t/>
            </a:r>
            <a:br>
              <a:rPr lang="en-US" sz="5300" dirty="0" smtClean="0">
                <a:solidFill>
                  <a:srgbClr val="00642D"/>
                </a:solidFill>
                <a:ea typeface="+mn-ea"/>
                <a:cs typeface="+mn-cs"/>
              </a:rPr>
            </a:br>
            <a:r>
              <a:rPr lang="en-US" dirty="0" err="1" smtClean="0">
                <a:solidFill>
                  <a:srgbClr val="00642D"/>
                </a:solidFill>
                <a:ea typeface="+mn-ea"/>
                <a:cs typeface="+mn-cs"/>
              </a:rPr>
              <a:t>Une</a:t>
            </a:r>
            <a:r>
              <a:rPr lang="en-US" dirty="0" smtClean="0">
                <a:solidFill>
                  <a:srgbClr val="00642D"/>
                </a:solidFill>
                <a:ea typeface="+mn-ea"/>
                <a:cs typeface="+mn-cs"/>
              </a:rPr>
              <a:t> </a:t>
            </a:r>
            <a:r>
              <a:rPr lang="en-US" dirty="0" err="1" smtClean="0">
                <a:solidFill>
                  <a:srgbClr val="00642D"/>
                </a:solidFill>
                <a:ea typeface="+mn-ea"/>
                <a:cs typeface="+mn-cs"/>
              </a:rPr>
              <a:t>décennie</a:t>
            </a:r>
            <a:r>
              <a:rPr lang="en-US" dirty="0" smtClean="0">
                <a:solidFill>
                  <a:srgbClr val="00642D"/>
                </a:solidFill>
                <a:ea typeface="+mn-ea"/>
                <a:cs typeface="+mn-cs"/>
              </a:rPr>
              <a:t> pour la </a:t>
            </a:r>
            <a:r>
              <a:rPr lang="en-US" dirty="0" err="1" smtClean="0">
                <a:solidFill>
                  <a:srgbClr val="00642D"/>
                </a:solidFill>
                <a:ea typeface="+mn-ea"/>
                <a:cs typeface="+mn-cs"/>
              </a:rPr>
              <a:t>biodiversité</a:t>
            </a:r>
            <a:r>
              <a:rPr lang="en-US" sz="5300" dirty="0" smtClean="0">
                <a:solidFill>
                  <a:srgbClr val="00642D"/>
                </a:solidFill>
                <a:ea typeface="+mn-ea"/>
                <a:cs typeface="+mn-cs"/>
              </a:rPr>
              <a:t/>
            </a:r>
            <a:br>
              <a:rPr lang="en-US" sz="5300" dirty="0" smtClean="0">
                <a:solidFill>
                  <a:srgbClr val="00642D"/>
                </a:solidFill>
                <a:ea typeface="+mn-ea"/>
                <a:cs typeface="+mn-cs"/>
              </a:rPr>
            </a:br>
            <a:r>
              <a:rPr lang="en-US" sz="4000" dirty="0" smtClean="0">
                <a:solidFill>
                  <a:srgbClr val="00642D"/>
                </a:solidFill>
                <a:ea typeface="+mn-ea"/>
                <a:cs typeface="+mn-cs"/>
              </a:rPr>
              <a:t/>
            </a:r>
            <a:br>
              <a:rPr lang="en-US" sz="4000" dirty="0" smtClean="0">
                <a:solidFill>
                  <a:srgbClr val="00642D"/>
                </a:solidFill>
                <a:ea typeface="+mn-ea"/>
                <a:cs typeface="+mn-cs"/>
              </a:rPr>
            </a:br>
            <a:r>
              <a:rPr lang="en-US" sz="3100" dirty="0" smtClean="0">
                <a:solidFill>
                  <a:schemeClr val="tx2"/>
                </a:solidFill>
                <a:ea typeface="+mn-ea"/>
                <a:cs typeface="+mn-cs"/>
              </a:rPr>
              <a:t> Application du Plan </a:t>
            </a:r>
            <a:r>
              <a:rPr lang="en-US" sz="3100" dirty="0" err="1" smtClean="0">
                <a:solidFill>
                  <a:schemeClr val="tx2"/>
                </a:solidFill>
                <a:ea typeface="+mn-ea"/>
                <a:cs typeface="+mn-cs"/>
              </a:rPr>
              <a:t>stratégique</a:t>
            </a:r>
            <a:r>
              <a:rPr lang="en-US" sz="3100" dirty="0" smtClean="0">
                <a:solidFill>
                  <a:schemeClr val="tx2"/>
                </a:solidFill>
                <a:ea typeface="+mn-ea"/>
                <a:cs typeface="+mn-cs"/>
              </a:rPr>
              <a:t> pour la </a:t>
            </a:r>
            <a:r>
              <a:rPr lang="en-US" sz="3100" dirty="0" err="1" smtClean="0">
                <a:solidFill>
                  <a:schemeClr val="tx2"/>
                </a:solidFill>
                <a:ea typeface="+mn-ea"/>
                <a:cs typeface="+mn-cs"/>
              </a:rPr>
              <a:t>biodiversité</a:t>
            </a:r>
            <a:r>
              <a:rPr lang="en-US" sz="3100" dirty="0" smtClean="0">
                <a:solidFill>
                  <a:schemeClr val="tx2"/>
                </a:solidFill>
                <a:ea typeface="+mn-ea"/>
                <a:cs typeface="+mn-cs"/>
              </a:rPr>
              <a:t> et des </a:t>
            </a:r>
            <a:r>
              <a:rPr lang="en-US" sz="3100" dirty="0" err="1" smtClean="0">
                <a:solidFill>
                  <a:schemeClr val="tx2"/>
                </a:solidFill>
                <a:ea typeface="+mn-ea"/>
                <a:cs typeface="+mn-cs"/>
              </a:rPr>
              <a:t>autres</a:t>
            </a:r>
            <a:r>
              <a:rPr lang="en-US" sz="3100" dirty="0" smtClean="0">
                <a:solidFill>
                  <a:schemeClr val="tx2"/>
                </a:solidFill>
                <a:ea typeface="+mn-ea"/>
                <a:cs typeface="+mn-cs"/>
              </a:rPr>
              <a:t> </a:t>
            </a:r>
            <a:r>
              <a:rPr lang="en-US" sz="3100" dirty="0" err="1" smtClean="0">
                <a:solidFill>
                  <a:schemeClr val="tx2"/>
                </a:solidFill>
                <a:ea typeface="+mn-ea"/>
                <a:cs typeface="+mn-cs"/>
              </a:rPr>
              <a:t>résultats</a:t>
            </a:r>
            <a:r>
              <a:rPr lang="en-US" sz="3100" dirty="0" smtClean="0">
                <a:solidFill>
                  <a:schemeClr val="tx2"/>
                </a:solidFill>
                <a:ea typeface="+mn-ea"/>
                <a:cs typeface="+mn-cs"/>
              </a:rPr>
              <a:t> de la </a:t>
            </a:r>
            <a:r>
              <a:rPr lang="en-US" sz="3100" dirty="0" err="1" smtClean="0">
                <a:solidFill>
                  <a:schemeClr val="tx2"/>
                </a:solidFill>
                <a:ea typeface="+mn-ea"/>
                <a:cs typeface="+mn-cs"/>
              </a:rPr>
              <a:t>Conférence</a:t>
            </a:r>
            <a:r>
              <a:rPr lang="en-US" sz="3100" dirty="0" smtClean="0">
                <a:solidFill>
                  <a:schemeClr val="tx2"/>
                </a:solidFill>
                <a:ea typeface="+mn-ea"/>
                <a:cs typeface="+mn-cs"/>
              </a:rPr>
              <a:t> </a:t>
            </a:r>
            <a:r>
              <a:rPr lang="en-US" sz="3100" dirty="0" err="1" smtClean="0">
                <a:solidFill>
                  <a:schemeClr val="tx2"/>
                </a:solidFill>
                <a:ea typeface="+mn-ea"/>
                <a:cs typeface="+mn-cs"/>
              </a:rPr>
              <a:t>d’Aichi</a:t>
            </a:r>
            <a:r>
              <a:rPr lang="en-US" sz="3100" dirty="0" smtClean="0">
                <a:solidFill>
                  <a:schemeClr val="tx2"/>
                </a:solidFill>
                <a:ea typeface="+mn-ea"/>
                <a:cs typeface="+mn-cs"/>
              </a:rPr>
              <a:t>-Nagoya</a:t>
            </a:r>
          </a:p>
        </p:txBody>
      </p:sp>
      <p:sp>
        <p:nvSpPr>
          <p:cNvPr id="6" name="Subtitle 9"/>
          <p:cNvSpPr txBox="1">
            <a:spLocks/>
          </p:cNvSpPr>
          <p:nvPr/>
        </p:nvSpPr>
        <p:spPr bwMode="auto">
          <a:xfrm>
            <a:off x="914400" y="5029200"/>
            <a:ext cx="73152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lvl="0" algn="ctr">
              <a:spcBef>
                <a:spcPts val="0"/>
              </a:spcBef>
              <a:defRPr/>
            </a:pPr>
            <a:r>
              <a:rPr lang="fr-FR" sz="2800" dirty="0" smtClean="0">
                <a:solidFill>
                  <a:schemeClr val="tx1">
                    <a:tint val="75000"/>
                  </a:schemeClr>
                </a:solidFill>
                <a:latin typeface="+mn-lt"/>
                <a:cs typeface="+mn-cs"/>
              </a:rPr>
              <a:t>Atelier Elargi pour la Circonscription</a:t>
            </a:r>
          </a:p>
          <a:p>
            <a:pPr lvl="0" algn="ctr">
              <a:spcBef>
                <a:spcPts val="0"/>
              </a:spcBef>
              <a:defRPr/>
            </a:pPr>
            <a:r>
              <a:rPr lang="pt-BR" sz="2800" dirty="0" smtClean="0">
                <a:solidFill>
                  <a:schemeClr val="tx1">
                    <a:tint val="75000"/>
                  </a:schemeClr>
                </a:solidFill>
                <a:latin typeface="+mn-lt"/>
                <a:cs typeface="+mn-cs"/>
              </a:rPr>
              <a:t>4-6 septembre 2012</a:t>
            </a:r>
          </a:p>
          <a:p>
            <a:pPr lvl="0" algn="ctr">
              <a:spcBef>
                <a:spcPts val="0"/>
              </a:spcBef>
              <a:defRPr/>
            </a:pPr>
            <a:r>
              <a:rPr kumimoji="0" lang="en-US" sz="2800" b="0" i="0" u="none" strike="noStrike" kern="1200" cap="none" spc="0" normalizeH="0" baseline="0" noProof="0" dirty="0" smtClean="0">
                <a:ln>
                  <a:noFill/>
                </a:ln>
                <a:solidFill>
                  <a:schemeClr val="tx1">
                    <a:tint val="75000"/>
                  </a:schemeClr>
                </a:solidFill>
                <a:effectLst/>
                <a:uLnTx/>
                <a:uFillTx/>
                <a:latin typeface="+mn-lt"/>
                <a:ea typeface="+mn-ea"/>
                <a:cs typeface="+mn-cs"/>
              </a:rPr>
              <a:t>Abidjan,</a:t>
            </a:r>
            <a:r>
              <a:rPr kumimoji="0" lang="en-US" sz="2800" b="0" i="0" u="none" strike="noStrike" kern="1200" cap="none" spc="0" normalizeH="0" noProof="0" dirty="0" smtClean="0">
                <a:ln>
                  <a:noFill/>
                </a:ln>
                <a:solidFill>
                  <a:schemeClr val="tx1">
                    <a:tint val="75000"/>
                  </a:schemeClr>
                </a:solidFill>
                <a:effectLst/>
                <a:uLnTx/>
                <a:uFillTx/>
                <a:latin typeface="+mn-lt"/>
                <a:ea typeface="+mn-ea"/>
                <a:cs typeface="+mn-cs"/>
              </a:rPr>
              <a:t> Côte d’Ivoire</a:t>
            </a:r>
            <a:endParaRPr kumimoji="0" lang="en-US" sz="2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a:defRPr/>
            </a:pPr>
            <a:r>
              <a:rPr lang="es-ES" sz="2400" dirty="0" err="1" smtClean="0"/>
              <a:t>Correspondance</a:t>
            </a:r>
            <a:r>
              <a:rPr lang="es-ES" sz="2400" dirty="0" smtClean="0"/>
              <a:t> entre la </a:t>
            </a:r>
            <a:r>
              <a:rPr lang="es-ES" sz="2400" dirty="0" err="1" smtClean="0"/>
              <a:t>stratégie</a:t>
            </a:r>
            <a:r>
              <a:rPr lang="es-ES" sz="2400" dirty="0" smtClean="0"/>
              <a:t> </a:t>
            </a:r>
            <a:r>
              <a:rPr lang="es-ES" sz="2400" dirty="0" err="1" smtClean="0"/>
              <a:t>pour</a:t>
            </a:r>
            <a:r>
              <a:rPr lang="es-ES" sz="2400" dirty="0" smtClean="0"/>
              <a:t> FEM-5 et                                     </a:t>
            </a:r>
            <a:br>
              <a:rPr lang="es-ES" sz="2400" dirty="0" smtClean="0"/>
            </a:br>
            <a:r>
              <a:rPr lang="es-ES" sz="2400" dirty="0" smtClean="0"/>
              <a:t> le Plan </a:t>
            </a:r>
            <a:r>
              <a:rPr lang="es-ES" sz="2400" dirty="0" err="1" smtClean="0"/>
              <a:t>stratégique</a:t>
            </a:r>
            <a:r>
              <a:rPr lang="es-ES" sz="2400" dirty="0" smtClean="0"/>
              <a:t> et les </a:t>
            </a:r>
            <a:r>
              <a:rPr lang="es-ES" sz="2400" dirty="0" err="1" smtClean="0"/>
              <a:t>Objectifs</a:t>
            </a:r>
            <a:r>
              <a:rPr lang="es-ES" sz="2400" dirty="0" smtClean="0"/>
              <a:t> </a:t>
            </a:r>
            <a:r>
              <a:rPr lang="es-ES" sz="2400" dirty="0" err="1" smtClean="0"/>
              <a:t>d’Aichi</a:t>
            </a:r>
            <a:r>
              <a:rPr lang="es-ES" sz="2400" dirty="0" smtClean="0"/>
              <a:t>-Nagoya </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228600" y="838200"/>
          <a:ext cx="8458200" cy="5842591"/>
        </p:xfrm>
        <a:graphic>
          <a:graphicData uri="http://schemas.openxmlformats.org/drawingml/2006/table">
            <a:tbl>
              <a:tblPr/>
              <a:tblGrid>
                <a:gridCol w="4572000"/>
                <a:gridCol w="1676400"/>
                <a:gridCol w="2209800"/>
              </a:tblGrid>
              <a:tr h="584791">
                <a:tc>
                  <a:txBody>
                    <a:bodyPr/>
                    <a:lstStyle/>
                    <a:p>
                      <a:pPr marL="0" marR="0" algn="ctr">
                        <a:lnSpc>
                          <a:spcPct val="115000"/>
                        </a:lnSpc>
                        <a:spcBef>
                          <a:spcPts val="0"/>
                        </a:spcBef>
                        <a:spcAft>
                          <a:spcPts val="0"/>
                        </a:spcAft>
                      </a:pPr>
                      <a:r>
                        <a:rPr lang="en-US" sz="1600" b="1" dirty="0" err="1" smtClean="0">
                          <a:latin typeface="Calibri"/>
                          <a:ea typeface="Times New Roman"/>
                          <a:cs typeface="Times New Roman"/>
                        </a:rPr>
                        <a:t>Objectifs</a:t>
                      </a:r>
                      <a:r>
                        <a:rPr lang="en-US" sz="1600" b="1" dirty="0" smtClean="0">
                          <a:latin typeface="Calibri"/>
                          <a:ea typeface="Times New Roman"/>
                          <a:cs typeface="Times New Roman"/>
                        </a:rPr>
                        <a:t> de la </a:t>
                      </a:r>
                      <a:r>
                        <a:rPr lang="en-US" sz="1600" b="1" dirty="0" err="1" smtClean="0">
                          <a:latin typeface="Calibri"/>
                          <a:ea typeface="Times New Roman"/>
                          <a:cs typeface="Times New Roman"/>
                        </a:rPr>
                        <a:t>stratégie</a:t>
                      </a:r>
                      <a:r>
                        <a:rPr lang="en-US" sz="1600" b="1" dirty="0" smtClean="0">
                          <a:latin typeface="Calibri"/>
                          <a:ea typeface="Times New Roman"/>
                          <a:cs typeface="Times New Roman"/>
                        </a:rPr>
                        <a:t> pour FEM-5</a:t>
                      </a:r>
                    </a:p>
                    <a:p>
                      <a:pPr marL="0" marR="0" algn="ctr">
                        <a:lnSpc>
                          <a:spcPct val="115000"/>
                        </a:lnSpc>
                        <a:spcBef>
                          <a:spcPts val="0"/>
                        </a:spcBef>
                        <a:spcAft>
                          <a:spcPts val="0"/>
                        </a:spcAft>
                      </a:pPr>
                      <a:r>
                        <a:rPr lang="en-US" sz="1600" b="1" dirty="0" err="1" smtClean="0">
                          <a:latin typeface="Calibri"/>
                          <a:ea typeface="Times New Roman"/>
                          <a:cs typeface="Times New Roman"/>
                        </a:rPr>
                        <a:t>Exercices</a:t>
                      </a:r>
                      <a:r>
                        <a:rPr lang="en-US" sz="1600" b="1" dirty="0" smtClean="0">
                          <a:latin typeface="Calibri"/>
                          <a:ea typeface="Times New Roman"/>
                          <a:cs typeface="Times New Roman"/>
                        </a:rPr>
                        <a:t> 11-14</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Buts du Plan </a:t>
                      </a:r>
                      <a:r>
                        <a:rPr lang="en-GB" sz="1600" b="1" dirty="0" err="1" smtClean="0">
                          <a:latin typeface="Calibri"/>
                          <a:ea typeface="Times New Roman"/>
                          <a:cs typeface="Times New Roman"/>
                        </a:rPr>
                        <a:t>stratégique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err="1" smtClean="0">
                          <a:latin typeface="Calibri"/>
                          <a:ea typeface="Times New Roman"/>
                          <a:cs typeface="Times New Roman"/>
                        </a:rPr>
                        <a:t>Objectifs</a:t>
                      </a:r>
                      <a:r>
                        <a:rPr lang="en-GB" sz="1600" b="1" dirty="0" smtClean="0">
                          <a:latin typeface="Calibri"/>
                          <a:ea typeface="Times New Roman"/>
                          <a:cs typeface="Times New Roman"/>
                        </a:rPr>
                        <a:t> </a:t>
                      </a:r>
                    </a:p>
                    <a:p>
                      <a:pPr marL="0" marR="0" algn="ctr">
                        <a:lnSpc>
                          <a:spcPct val="115000"/>
                        </a:lnSpc>
                        <a:spcBef>
                          <a:spcPts val="0"/>
                        </a:spcBef>
                        <a:spcAft>
                          <a:spcPts val="0"/>
                        </a:spcAft>
                      </a:pPr>
                      <a:r>
                        <a:rPr lang="en-GB" sz="1600" b="1" dirty="0" err="1" smtClean="0">
                          <a:latin typeface="Calibri"/>
                          <a:ea typeface="Times New Roman"/>
                          <a:cs typeface="Times New Roman"/>
                        </a:rPr>
                        <a:t>d’Aichi</a:t>
                      </a:r>
                      <a:r>
                        <a:rPr lang="en-GB" sz="1600" b="1" dirty="0" smtClean="0">
                          <a:latin typeface="Calibri"/>
                          <a:ea typeface="Times New Roman"/>
                          <a:cs typeface="Times New Roman"/>
                        </a:rPr>
                        <a:t>-Nagoya</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60698">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1 : </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Renforcer</a:t>
                      </a:r>
                      <a:r>
                        <a:rPr lang="en-GB" sz="1500" b="1" dirty="0" smtClean="0">
                          <a:latin typeface="+mn-lt"/>
                          <a:ea typeface="Times New Roman"/>
                          <a:cs typeface="Times New Roman"/>
                        </a:rPr>
                        <a:t> la </a:t>
                      </a:r>
                      <a:r>
                        <a:rPr lang="en-GB" sz="1500" b="1" dirty="0" err="1" smtClean="0">
                          <a:latin typeface="+mn-lt"/>
                          <a:ea typeface="Times New Roman"/>
                          <a:cs typeface="Times New Roman"/>
                        </a:rPr>
                        <a:t>viabilité</a:t>
                      </a:r>
                      <a:r>
                        <a:rPr lang="en-GB" sz="1500" b="1" dirty="0" smtClean="0">
                          <a:latin typeface="+mn-lt"/>
                          <a:ea typeface="Times New Roman"/>
                          <a:cs typeface="Times New Roman"/>
                        </a:rPr>
                        <a:t> des </a:t>
                      </a:r>
                      <a:r>
                        <a:rPr lang="en-GB" sz="1500" b="1" dirty="0" err="1" smtClean="0">
                          <a:solidFill>
                            <a:schemeClr val="tx1"/>
                          </a:solidFill>
                          <a:latin typeface="+mn-lt"/>
                          <a:ea typeface="Times New Roman"/>
                          <a:cs typeface="Times New Roman"/>
                        </a:rPr>
                        <a:t>reseaux</a:t>
                      </a:r>
                      <a:r>
                        <a:rPr lang="en-GB" sz="1500" b="1" dirty="0" smtClean="0">
                          <a:latin typeface="+mn-lt"/>
                          <a:ea typeface="Times New Roman"/>
                          <a:cs typeface="Times New Roman"/>
                        </a:rPr>
                        <a:t> </a:t>
                      </a:r>
                      <a:r>
                        <a:rPr lang="en-GB" sz="1500" b="1" dirty="0" err="1" smtClean="0">
                          <a:latin typeface="+mn-lt"/>
                          <a:ea typeface="Times New Roman"/>
                          <a:cs typeface="Times New Roman"/>
                        </a:rPr>
                        <a:t>d’aires</a:t>
                      </a:r>
                      <a:r>
                        <a:rPr lang="en-GB" sz="1500" b="1" dirty="0" smtClean="0">
                          <a:latin typeface="+mn-lt"/>
                          <a:ea typeface="Times New Roman"/>
                          <a:cs typeface="Times New Roman"/>
                        </a:rPr>
                        <a:t> protégées </a:t>
                      </a:r>
                      <a:endParaRPr lang="en-US" sz="1500" b="1" dirty="0">
                        <a:latin typeface="+mn-lt"/>
                        <a:ea typeface="Times New Roman"/>
                        <a:cs typeface="Times New Roman"/>
                      </a:endParaRPr>
                    </a:p>
                    <a:p>
                      <a:pPr>
                        <a:lnSpc>
                          <a:spcPct val="115000"/>
                        </a:lnSpc>
                        <a:spcAft>
                          <a:spcPts val="0"/>
                        </a:spcAft>
                      </a:pPr>
                      <a:r>
                        <a:rPr lang="en-US" sz="1500" b="1" dirty="0" smtClean="0">
                          <a:latin typeface="+mn-lt"/>
                          <a:ea typeface="Times New Roman"/>
                          <a:cs typeface="Times New Roman"/>
                        </a:rPr>
                        <a:t>- </a:t>
                      </a:r>
                      <a:r>
                        <a:rPr lang="fr-FR" sz="1500" b="1" dirty="0" smtClean="0">
                          <a:latin typeface="+mn-lt"/>
                        </a:rPr>
                        <a:t>Augmenter le financement des </a:t>
                      </a:r>
                      <a:r>
                        <a:rPr lang="fr-FR" sz="1500" b="1" dirty="0" err="1" smtClean="0">
                          <a:solidFill>
                            <a:schemeClr val="tx1"/>
                          </a:solidFill>
                          <a:latin typeface="+mn-lt"/>
                        </a:rPr>
                        <a:t>reseaux</a:t>
                      </a:r>
                      <a:r>
                        <a:rPr lang="fr-FR" sz="1500" b="1" dirty="0" smtClean="0">
                          <a:solidFill>
                            <a:schemeClr val="tx1"/>
                          </a:solidFill>
                          <a:latin typeface="+mn-lt"/>
                        </a:rPr>
                        <a:t> </a:t>
                      </a:r>
                      <a:r>
                        <a:rPr lang="fr-FR" sz="1500" b="1" dirty="0" smtClean="0">
                          <a:latin typeface="+mn-lt"/>
                        </a:rPr>
                        <a:t>d’aires protégées</a:t>
                      </a:r>
                      <a:r>
                        <a:rPr lang="en-US" sz="1500" b="1" dirty="0" smtClean="0">
                          <a:latin typeface="+mn-lt"/>
                          <a:ea typeface="Times New Roman"/>
                          <a:cs typeface="Times New Roman"/>
                        </a:rPr>
                        <a:t>;</a:t>
                      </a:r>
                      <a:endParaRPr lang="en-US" sz="1500" b="1" dirty="0">
                        <a:latin typeface="+mn-lt"/>
                        <a:ea typeface="Times New Roman"/>
                      </a:endParaRPr>
                    </a:p>
                    <a:p>
                      <a:pPr>
                        <a:lnSpc>
                          <a:spcPct val="115000"/>
                        </a:lnSpc>
                        <a:spcAft>
                          <a:spcPts val="0"/>
                        </a:spcAft>
                      </a:pPr>
                      <a:r>
                        <a:rPr lang="en-US" sz="1500" b="1" dirty="0">
                          <a:latin typeface="+mn-lt"/>
                          <a:ea typeface="Times New Roman"/>
                          <a:cs typeface="Times New Roman"/>
                        </a:rPr>
                        <a:t>- </a:t>
                      </a:r>
                      <a:r>
                        <a:rPr lang="fr-FR" sz="1500" b="1" dirty="0" smtClean="0">
                          <a:latin typeface="+mn-lt"/>
                        </a:rPr>
                        <a:t>Permettre une meilleure représentation des écosystèmes et des espèces menacées dans les dispositifs d’aires protégées</a:t>
                      </a:r>
                      <a:endParaRPr lang="en-US" sz="1500" b="1" dirty="0">
                        <a:latin typeface="+mn-lt"/>
                        <a:ea typeface="Times New Roman"/>
                      </a:endParaRPr>
                    </a:p>
                    <a:p>
                      <a:pPr>
                        <a:lnSpc>
                          <a:spcPct val="115000"/>
                        </a:lnSpc>
                        <a:spcAft>
                          <a:spcPts val="0"/>
                        </a:spcAft>
                        <a:buFontTx/>
                        <a:buNone/>
                      </a:pPr>
                      <a:r>
                        <a:rPr lang="fr-FR" sz="1500" b="1" dirty="0" smtClean="0">
                          <a:latin typeface="+mn-lt"/>
                        </a:rPr>
                        <a:t>- Améliorer l’efficacité de la gestion des aires protégées existantes</a:t>
                      </a:r>
                      <a:r>
                        <a:rPr lang="fr-FR" sz="1500" dirty="0" smtClean="0">
                          <a:latin typeface="+mn-lt"/>
                        </a:rPr>
                        <a:t/>
                      </a:r>
                      <a:br>
                        <a:rPr lang="fr-FR" sz="1500" dirty="0" smtClean="0">
                          <a:latin typeface="+mn-lt"/>
                        </a:rPr>
                      </a:br>
                      <a:endParaRPr lang="en-US" sz="1500" b="1" dirty="0" smtClean="0">
                        <a:latin typeface="+mn-lt"/>
                        <a:ea typeface="Times New Roman"/>
                        <a:cs typeface="Times New Roman"/>
                      </a:endParaRPr>
                    </a:p>
                    <a:p>
                      <a:pPr>
                        <a:lnSpc>
                          <a:spcPct val="115000"/>
                        </a:lnSpc>
                        <a:spcAft>
                          <a:spcPts val="0"/>
                        </a:spcAft>
                        <a:buFontTx/>
                        <a:buChar char="-"/>
                      </a:pPr>
                      <a:endParaRPr lang="en-US" sz="15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Calibri"/>
                          <a:ea typeface="Times New Roman"/>
                          <a:cs typeface="Times New Roman"/>
                        </a:rPr>
                        <a:t>But </a:t>
                      </a:r>
                      <a:r>
                        <a:rPr lang="en-GB" sz="1500" b="1" dirty="0" err="1" smtClean="0">
                          <a:latin typeface="Calibri"/>
                          <a:ea typeface="Times New Roman"/>
                          <a:cs typeface="Times New Roman"/>
                        </a:rPr>
                        <a:t>stratégique</a:t>
                      </a:r>
                      <a:r>
                        <a:rPr lang="en-GB" sz="1500" b="1" dirty="0" smtClean="0">
                          <a:latin typeface="Calibri"/>
                          <a:ea typeface="Times New Roman"/>
                          <a:cs typeface="Times New Roman"/>
                        </a:rPr>
                        <a:t> </a:t>
                      </a:r>
                      <a:r>
                        <a:rPr lang="en-GB" sz="1500" b="1" dirty="0">
                          <a:latin typeface="Calibri"/>
                          <a:ea typeface="Times New Roman"/>
                          <a:cs typeface="Times New Roman"/>
                        </a:rPr>
                        <a:t>A</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smtClean="0">
                          <a:latin typeface="Calibri"/>
                          <a:ea typeface="Times New Roman"/>
                          <a:cs typeface="Times New Roman"/>
                        </a:rPr>
                        <a:t>But </a:t>
                      </a:r>
                      <a:r>
                        <a:rPr lang="en-GB" sz="1500" b="1" dirty="0" err="1" smtClean="0">
                          <a:latin typeface="Calibri"/>
                          <a:ea typeface="Times New Roman"/>
                          <a:cs typeface="Times New Roman"/>
                        </a:rPr>
                        <a:t>stratégique</a:t>
                      </a:r>
                      <a:r>
                        <a:rPr lang="en-GB" sz="1500" b="1" dirty="0" smtClean="0">
                          <a:latin typeface="Calibri"/>
                          <a:ea typeface="Times New Roman"/>
                          <a:cs typeface="Times New Roman"/>
                        </a:rPr>
                        <a:t> B</a:t>
                      </a:r>
                    </a:p>
                    <a:p>
                      <a:pPr marL="0" marR="0" algn="just">
                        <a:lnSpc>
                          <a:spcPct val="115000"/>
                        </a:lnSpc>
                        <a:spcBef>
                          <a:spcPts val="0"/>
                        </a:spcBef>
                        <a:spcAft>
                          <a:spcPts val="0"/>
                        </a:spcAft>
                      </a:pPr>
                      <a:r>
                        <a:rPr lang="en-GB" sz="1500" b="1" dirty="0" smtClean="0">
                          <a:solidFill>
                            <a:schemeClr val="tx1"/>
                          </a:solidFill>
                          <a:latin typeface="Calibri"/>
                          <a:ea typeface="Times New Roman"/>
                          <a:cs typeface="Times New Roman"/>
                        </a:rPr>
                        <a:t>But </a:t>
                      </a:r>
                      <a:r>
                        <a:rPr lang="en-GB" sz="1500" b="1" dirty="0" err="1" smtClean="0">
                          <a:solidFill>
                            <a:schemeClr val="tx1"/>
                          </a:solidFill>
                          <a:latin typeface="Calibri"/>
                          <a:ea typeface="Times New Roman"/>
                          <a:cs typeface="Times New Roman"/>
                        </a:rPr>
                        <a:t>strategique</a:t>
                      </a:r>
                      <a:r>
                        <a:rPr lang="en-GB" sz="1500" b="1" baseline="0" dirty="0" smtClean="0">
                          <a:solidFill>
                            <a:schemeClr val="tx1"/>
                          </a:solidFill>
                          <a:latin typeface="Calibri"/>
                          <a:ea typeface="Times New Roman"/>
                          <a:cs typeface="Times New Roman"/>
                        </a:rPr>
                        <a:t> C</a:t>
                      </a:r>
                      <a:endParaRPr lang="en-US" sz="1500" b="1" dirty="0">
                        <a:solidFill>
                          <a:schemeClr val="tx1"/>
                        </a:solidFill>
                        <a:latin typeface="Calibri"/>
                        <a:ea typeface="Times New Roman"/>
                        <a:cs typeface="Times New Roman"/>
                      </a:endParaRPr>
                    </a:p>
                    <a:p>
                      <a:pPr marL="0" marR="0" algn="just">
                        <a:lnSpc>
                          <a:spcPct val="115000"/>
                        </a:lnSpc>
                        <a:spcBef>
                          <a:spcPts val="0"/>
                        </a:spcBef>
                        <a:spcAft>
                          <a:spcPts val="0"/>
                        </a:spcAft>
                      </a:pPr>
                      <a:r>
                        <a:rPr lang="en-GB" sz="1500" b="1" dirty="0" smtClean="0">
                          <a:latin typeface="Calibri"/>
                          <a:ea typeface="Times New Roman"/>
                          <a:cs typeface="Times New Roman"/>
                        </a:rPr>
                        <a:t>But </a:t>
                      </a:r>
                      <a:r>
                        <a:rPr lang="en-GB" sz="1500" b="1" dirty="0" err="1" smtClean="0">
                          <a:latin typeface="Calibri"/>
                          <a:ea typeface="Times New Roman"/>
                          <a:cs typeface="Times New Roman"/>
                        </a:rPr>
                        <a:t>stratégique</a:t>
                      </a:r>
                      <a:r>
                        <a:rPr lang="en-GB" sz="1500" b="1" baseline="0" dirty="0" smtClean="0">
                          <a:latin typeface="Calibri"/>
                          <a:ea typeface="Times New Roman"/>
                          <a:cs typeface="Times New Roman"/>
                        </a:rPr>
                        <a:t> </a:t>
                      </a:r>
                      <a:r>
                        <a:rPr lang="en-GB" sz="1500" b="1" dirty="0" smtClean="0">
                          <a:latin typeface="Calibri"/>
                          <a:ea typeface="Times New Roman"/>
                          <a:cs typeface="Times New Roman"/>
                        </a:rPr>
                        <a:t>D</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smtClean="0">
                          <a:latin typeface="Calibri"/>
                          <a:ea typeface="Times New Roman"/>
                          <a:cs typeface="Times New Roman"/>
                        </a:rPr>
                        <a:t>But </a:t>
                      </a:r>
                      <a:r>
                        <a:rPr lang="en-GB" sz="1500" b="1" dirty="0" err="1" smtClean="0">
                          <a:latin typeface="Calibri"/>
                          <a:ea typeface="Times New Roman"/>
                          <a:cs typeface="Times New Roman"/>
                        </a:rPr>
                        <a:t>stratégique</a:t>
                      </a:r>
                      <a:r>
                        <a:rPr lang="en-GB" sz="1500" b="1" dirty="0" smtClean="0">
                          <a:latin typeface="Calibri"/>
                          <a:ea typeface="Times New Roman"/>
                          <a:cs typeface="Times New Roman"/>
                        </a:rPr>
                        <a:t> E</a:t>
                      </a:r>
                      <a:endParaRPr lang="en-US" sz="15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Calibri"/>
                          <a:ea typeface="Times New Roman"/>
                          <a:cs typeface="Times New Roman"/>
                        </a:rPr>
                        <a:t>Objectif</a:t>
                      </a:r>
                      <a:r>
                        <a:rPr lang="en-GB" sz="1500" b="1" dirty="0" smtClean="0">
                          <a:latin typeface="Calibri"/>
                          <a:ea typeface="Times New Roman"/>
                          <a:cs typeface="Times New Roman"/>
                        </a:rPr>
                        <a:t> 5</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a:t>
                      </a:r>
                      <a:r>
                        <a:rPr lang="en-GB" sz="1500" b="1" dirty="0">
                          <a:latin typeface="Calibri"/>
                          <a:ea typeface="Times New Roman"/>
                          <a:cs typeface="Times New Roman"/>
                        </a:rPr>
                        <a:t>10, 11 </a:t>
                      </a:r>
                      <a:r>
                        <a:rPr lang="en-GB" sz="1500" b="1" dirty="0" smtClean="0">
                          <a:latin typeface="Calibri"/>
                          <a:ea typeface="Times New Roman"/>
                          <a:cs typeface="Times New Roman"/>
                        </a:rPr>
                        <a:t>et 12</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14 et 15</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18</a:t>
                      </a:r>
                      <a:r>
                        <a:rPr lang="en-GB" sz="1500" b="1" dirty="0">
                          <a:latin typeface="Calibri"/>
                          <a:ea typeface="Times New Roman"/>
                          <a:cs typeface="Times New Roman"/>
                        </a:rPr>
                        <a:t>, 19 </a:t>
                      </a:r>
                      <a:r>
                        <a:rPr lang="en-GB" sz="1500" b="1" dirty="0" smtClean="0">
                          <a:latin typeface="Calibri"/>
                          <a:ea typeface="Times New Roman"/>
                          <a:cs typeface="Times New Roman"/>
                        </a:rPr>
                        <a:t>et</a:t>
                      </a:r>
                      <a:r>
                        <a:rPr lang="en-GB" sz="1500" b="1" baseline="0" dirty="0" smtClean="0">
                          <a:latin typeface="Calibri"/>
                          <a:ea typeface="Times New Roman"/>
                          <a:cs typeface="Times New Roman"/>
                        </a:rPr>
                        <a:t> </a:t>
                      </a:r>
                      <a:r>
                        <a:rPr lang="en-GB" sz="1500" b="1" dirty="0" smtClean="0">
                          <a:latin typeface="Calibri"/>
                          <a:ea typeface="Times New Roman"/>
                          <a:cs typeface="Times New Roman"/>
                        </a:rPr>
                        <a:t>20</a:t>
                      </a:r>
                      <a:endParaRPr lang="en-US" sz="15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6512">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2 : </a:t>
                      </a:r>
                      <a:r>
                        <a:rPr lang="en-GB" sz="1500" b="1" dirty="0" err="1" smtClean="0">
                          <a:latin typeface="+mn-lt"/>
                          <a:ea typeface="Times New Roman"/>
                          <a:cs typeface="Times New Roman"/>
                        </a:rPr>
                        <a:t>Prendre</a:t>
                      </a:r>
                      <a:r>
                        <a:rPr lang="en-GB" sz="1500" b="1" dirty="0" smtClean="0">
                          <a:latin typeface="+mn-lt"/>
                          <a:ea typeface="Times New Roman"/>
                          <a:cs typeface="Times New Roman"/>
                        </a:rPr>
                        <a:t> </a:t>
                      </a:r>
                      <a:r>
                        <a:rPr lang="en-GB" sz="1500" b="1" dirty="0" err="1" smtClean="0">
                          <a:latin typeface="+mn-lt"/>
                          <a:ea typeface="Times New Roman"/>
                          <a:cs typeface="Times New Roman"/>
                        </a:rPr>
                        <a:t>systématiquement</a:t>
                      </a:r>
                      <a:r>
                        <a:rPr lang="en-GB" sz="1500" b="1" dirty="0" smtClean="0">
                          <a:latin typeface="+mn-lt"/>
                          <a:ea typeface="Times New Roman"/>
                          <a:cs typeface="Times New Roman"/>
                        </a:rPr>
                        <a:t> en </a:t>
                      </a:r>
                      <a:r>
                        <a:rPr lang="en-GB" sz="1500" b="1" dirty="0" err="1" smtClean="0">
                          <a:latin typeface="+mn-lt"/>
                          <a:ea typeface="Times New Roman"/>
                          <a:cs typeface="Times New Roman"/>
                        </a:rPr>
                        <a:t>compte</a:t>
                      </a:r>
                      <a:r>
                        <a:rPr lang="en-GB" sz="1500" b="1" dirty="0" smtClean="0">
                          <a:latin typeface="+mn-lt"/>
                          <a:ea typeface="Times New Roman"/>
                          <a:cs typeface="Times New Roman"/>
                        </a:rPr>
                        <a:t> la </a:t>
                      </a:r>
                      <a:r>
                        <a:rPr lang="en-GB" sz="1500" b="1" dirty="0" err="1" smtClean="0">
                          <a:latin typeface="+mn-lt"/>
                          <a:ea typeface="Times New Roman"/>
                          <a:cs typeface="Times New Roman"/>
                        </a:rPr>
                        <a:t>biodiversité</a:t>
                      </a:r>
                      <a:r>
                        <a:rPr lang="en-GB" sz="1500" b="1" dirty="0" smtClean="0">
                          <a:latin typeface="+mn-lt"/>
                          <a:ea typeface="Times New Roman"/>
                          <a:cs typeface="Times New Roman"/>
                        </a:rPr>
                        <a:t> </a:t>
                      </a:r>
                      <a:r>
                        <a:rPr lang="en-GB" sz="1500" b="1" dirty="0" err="1" smtClean="0">
                          <a:latin typeface="+mn-lt"/>
                          <a:ea typeface="Times New Roman"/>
                          <a:cs typeface="Times New Roman"/>
                        </a:rPr>
                        <a:t>dans</a:t>
                      </a:r>
                      <a:r>
                        <a:rPr lang="en-GB" sz="1500" b="1" dirty="0" smtClean="0">
                          <a:latin typeface="+mn-lt"/>
                          <a:ea typeface="Times New Roman"/>
                          <a:cs typeface="Times New Roman"/>
                        </a:rPr>
                        <a:t> les zones </a:t>
                      </a:r>
                      <a:r>
                        <a:rPr lang="en-GB" sz="1500" b="1" dirty="0" err="1" smtClean="0">
                          <a:latin typeface="+mn-lt"/>
                          <a:ea typeface="Times New Roman"/>
                          <a:cs typeface="Times New Roman"/>
                        </a:rPr>
                        <a:t>terrestres</a:t>
                      </a:r>
                      <a:r>
                        <a:rPr lang="en-GB" sz="1500" b="1" dirty="0" smtClean="0">
                          <a:latin typeface="+mn-lt"/>
                          <a:ea typeface="Times New Roman"/>
                          <a:cs typeface="Times New Roman"/>
                        </a:rPr>
                        <a:t> et marines et les </a:t>
                      </a:r>
                      <a:r>
                        <a:rPr lang="en-GB" sz="1500" b="1" dirty="0" err="1" smtClean="0">
                          <a:latin typeface="+mn-lt"/>
                          <a:ea typeface="Times New Roman"/>
                          <a:cs typeface="Times New Roman"/>
                        </a:rPr>
                        <a:t>secteurs</a:t>
                      </a:r>
                      <a:r>
                        <a:rPr lang="en-GB" sz="1500" b="1" dirty="0" smtClean="0">
                          <a:latin typeface="+mn-lt"/>
                          <a:ea typeface="Times New Roman"/>
                          <a:cs typeface="Times New Roman"/>
                        </a:rPr>
                        <a:t> </a:t>
                      </a:r>
                      <a:r>
                        <a:rPr lang="en-GB" sz="1500" b="1" dirty="0" err="1" smtClean="0">
                          <a:latin typeface="+mn-lt"/>
                          <a:ea typeface="Times New Roman"/>
                          <a:cs typeface="Times New Roman"/>
                        </a:rPr>
                        <a:t>d’activité</a:t>
                      </a:r>
                      <a:r>
                        <a:rPr lang="en-GB" sz="1500" b="1" dirty="0" smtClean="0">
                          <a:latin typeface="+mn-lt"/>
                          <a:ea typeface="Times New Roman"/>
                          <a:cs typeface="Times New Roman"/>
                        </a:rPr>
                        <a:t> </a:t>
                      </a:r>
                      <a:r>
                        <a:rPr lang="en-GB" sz="1500" b="1" dirty="0" err="1" smtClean="0">
                          <a:latin typeface="+mn-lt"/>
                          <a:ea typeface="Times New Roman"/>
                          <a:cs typeface="Times New Roman"/>
                        </a:rPr>
                        <a:t>économique</a:t>
                      </a:r>
                      <a:endParaRPr lang="en-US" sz="1500" b="1" dirty="0">
                        <a:latin typeface="+mn-lt"/>
                        <a:ea typeface="Times New Roman"/>
                        <a:cs typeface="Times New Roman"/>
                      </a:endParaRPr>
                    </a:p>
                    <a:p>
                      <a:pPr>
                        <a:lnSpc>
                          <a:spcPct val="115000"/>
                        </a:lnSpc>
                        <a:spcAft>
                          <a:spcPts val="0"/>
                        </a:spcAft>
                      </a:pPr>
                      <a:r>
                        <a:rPr lang="en-US" sz="1500" b="1" dirty="0">
                          <a:latin typeface="+mn-lt"/>
                          <a:ea typeface="Times New Roman"/>
                          <a:cs typeface="Times New Roman"/>
                        </a:rPr>
                        <a:t>- </a:t>
                      </a:r>
                      <a:r>
                        <a:rPr lang="fr-FR" sz="1500" b="1" dirty="0" smtClean="0">
                          <a:latin typeface="+mn-lt"/>
                        </a:rPr>
                        <a:t>Renforcer les politiques publiques et les cadres réglementaires</a:t>
                      </a:r>
                      <a:endParaRPr lang="en-US" sz="1500" b="1" dirty="0">
                        <a:latin typeface="+mn-lt"/>
                        <a:ea typeface="Times New Roman"/>
                      </a:endParaRPr>
                    </a:p>
                    <a:p>
                      <a:pPr>
                        <a:lnSpc>
                          <a:spcPct val="115000"/>
                        </a:lnSpc>
                        <a:spcAft>
                          <a:spcPts val="0"/>
                        </a:spcAft>
                      </a:pPr>
                      <a:r>
                        <a:rPr lang="en-US" sz="1500" b="1" dirty="0">
                          <a:latin typeface="+mn-lt"/>
                          <a:ea typeface="Times New Roman"/>
                          <a:cs typeface="Times New Roman"/>
                        </a:rPr>
                        <a:t>- </a:t>
                      </a:r>
                      <a:r>
                        <a:rPr lang="fr-FR" sz="1500" b="1" dirty="0" smtClean="0">
                          <a:latin typeface="+mn-lt"/>
                        </a:rPr>
                        <a:t>Mettre en place des cadres de gestion des espèces invasives</a:t>
                      </a:r>
                      <a:endParaRPr lang="en-US" sz="1500" b="1" dirty="0">
                        <a:latin typeface="+mn-lt"/>
                        <a:ea typeface="Times New Roman"/>
                      </a:endParaRPr>
                    </a:p>
                    <a:p>
                      <a:pPr>
                        <a:lnSpc>
                          <a:spcPct val="115000"/>
                        </a:lnSpc>
                        <a:spcAft>
                          <a:spcPts val="0"/>
                        </a:spcAft>
                      </a:pPr>
                      <a:r>
                        <a:rPr lang="en-US" sz="1500" b="1" dirty="0" smtClean="0">
                          <a:latin typeface="+mn-lt"/>
                          <a:ea typeface="Times New Roman"/>
                          <a:cs typeface="Times New Roman"/>
                        </a:rPr>
                        <a:t>-</a:t>
                      </a:r>
                      <a:r>
                        <a:rPr lang="fr-FR" sz="1500" b="1" dirty="0" smtClean="0">
                          <a:latin typeface="+mn-lt"/>
                        </a:rPr>
                        <a:t>Renforcer les capacités de production de biens et services respectueux de la biodiversité</a:t>
                      </a:r>
                      <a:endParaRPr lang="en-US" sz="1500" b="1" dirty="0">
                        <a:latin typeface="+mn-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A</a:t>
                      </a:r>
                      <a:endParaRPr lang="en-US" sz="1500" b="1" dirty="0" smtClean="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B</a:t>
                      </a:r>
                    </a:p>
                    <a:p>
                      <a:pPr marL="0" marR="0" indent="0" algn="just" defTabSz="914400" rtl="0" eaLnBrk="1" fontAlgn="auto" latinLnBrk="0" hangingPunct="1">
                        <a:lnSpc>
                          <a:spcPct val="115000"/>
                        </a:lnSpc>
                        <a:spcBef>
                          <a:spcPts val="0"/>
                        </a:spcBef>
                        <a:spcAft>
                          <a:spcPts val="0"/>
                        </a:spcAft>
                        <a:buClrTx/>
                        <a:buSzTx/>
                        <a:buFontTx/>
                        <a:buNone/>
                        <a:tabLst/>
                        <a:defRPr/>
                      </a:pPr>
                      <a:r>
                        <a:rPr lang="en-GB" sz="1500" b="1" dirty="0" smtClean="0">
                          <a:solidFill>
                            <a:schemeClr val="tx1"/>
                          </a:solidFill>
                          <a:latin typeface="+mn-lt"/>
                          <a:ea typeface="Times New Roman"/>
                          <a:cs typeface="Times New Roman"/>
                        </a:rPr>
                        <a:t>But </a:t>
                      </a:r>
                      <a:r>
                        <a:rPr lang="en-GB" sz="1500" b="1" dirty="0" err="1" smtClean="0">
                          <a:solidFill>
                            <a:schemeClr val="tx1"/>
                          </a:solidFill>
                          <a:latin typeface="+mn-lt"/>
                          <a:ea typeface="Times New Roman"/>
                          <a:cs typeface="Times New Roman"/>
                        </a:rPr>
                        <a:t>strategique</a:t>
                      </a:r>
                      <a:r>
                        <a:rPr lang="en-GB" sz="1500" b="1" baseline="0" dirty="0" smtClean="0">
                          <a:solidFill>
                            <a:schemeClr val="tx1"/>
                          </a:solidFill>
                          <a:latin typeface="+mn-lt"/>
                          <a:ea typeface="Times New Roman"/>
                          <a:cs typeface="Times New Roman"/>
                        </a:rPr>
                        <a:t> C</a:t>
                      </a:r>
                      <a:endParaRPr lang="en-US" sz="1500" b="1" dirty="0" smtClean="0">
                        <a:solidFill>
                          <a:schemeClr val="tx1"/>
                        </a:solidFill>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baseline="0" dirty="0" smtClean="0">
                          <a:latin typeface="+mn-lt"/>
                          <a:ea typeface="Times New Roman"/>
                          <a:cs typeface="Times New Roman"/>
                        </a:rPr>
                        <a:t> </a:t>
                      </a:r>
                      <a:r>
                        <a:rPr lang="en-GB" sz="1500" b="1" dirty="0" smtClean="0">
                          <a:latin typeface="+mn-lt"/>
                          <a:ea typeface="Times New Roman"/>
                          <a:cs typeface="Times New Roman"/>
                        </a:rPr>
                        <a:t>D</a:t>
                      </a:r>
                      <a:endParaRPr lang="en-US" sz="1500" b="1" dirty="0" smtClean="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E</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a:t>
                      </a:r>
                      <a:r>
                        <a:rPr lang="en-GB" sz="1500" b="1" dirty="0">
                          <a:latin typeface="Calibri"/>
                          <a:ea typeface="Times New Roman"/>
                          <a:cs typeface="Times New Roman"/>
                        </a:rPr>
                        <a:t>3, 4, 5, </a:t>
                      </a:r>
                      <a:r>
                        <a:rPr lang="en-GB" sz="1500" b="1" dirty="0" smtClean="0">
                          <a:latin typeface="Calibri"/>
                          <a:ea typeface="Times New Roman"/>
                          <a:cs typeface="Times New Roman"/>
                        </a:rPr>
                        <a:t>et 6</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7, 8, 9</a:t>
                      </a:r>
                      <a:r>
                        <a:rPr lang="en-GB" sz="1500" b="1" dirty="0">
                          <a:latin typeface="Calibri"/>
                          <a:ea typeface="Times New Roman"/>
                          <a:cs typeface="Times New Roman"/>
                        </a:rPr>
                        <a:t>, 10, 11, </a:t>
                      </a:r>
                      <a:r>
                        <a:rPr lang="en-GB" sz="1500" b="1" dirty="0" smtClean="0">
                          <a:latin typeface="Calibri"/>
                          <a:ea typeface="Times New Roman"/>
                          <a:cs typeface="Times New Roman"/>
                        </a:rPr>
                        <a:t>12 et </a:t>
                      </a:r>
                      <a:r>
                        <a:rPr lang="en-GB" sz="1500" b="1" dirty="0">
                          <a:latin typeface="Calibri"/>
                          <a:ea typeface="Times New Roman"/>
                          <a:cs typeface="Times New Roman"/>
                        </a:rPr>
                        <a:t>13</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14 et 15</a:t>
                      </a:r>
                      <a:endParaRPr lang="en-US" sz="1500" b="1" dirty="0">
                        <a:latin typeface="Calibri"/>
                        <a:ea typeface="Times New Roman"/>
                        <a:cs typeface="Times New Roman"/>
                      </a:endParaRPr>
                    </a:p>
                    <a:p>
                      <a:pPr marL="0" marR="0" algn="just">
                        <a:lnSpc>
                          <a:spcPct val="115000"/>
                        </a:lnSpc>
                        <a:spcBef>
                          <a:spcPts val="0"/>
                        </a:spcBef>
                        <a:spcAft>
                          <a:spcPts val="0"/>
                        </a:spcAft>
                      </a:pPr>
                      <a:r>
                        <a:rPr lang="en-GB" sz="1500" b="1" dirty="0" err="1" smtClean="0">
                          <a:latin typeface="Calibri"/>
                          <a:ea typeface="Times New Roman"/>
                          <a:cs typeface="Times New Roman"/>
                        </a:rPr>
                        <a:t>Objectifs</a:t>
                      </a:r>
                      <a:r>
                        <a:rPr lang="en-GB" sz="1500" b="1" dirty="0" smtClean="0">
                          <a:latin typeface="Calibri"/>
                          <a:ea typeface="Times New Roman"/>
                          <a:cs typeface="Times New Roman"/>
                        </a:rPr>
                        <a:t> 18</a:t>
                      </a:r>
                      <a:r>
                        <a:rPr lang="en-GB" sz="1500" b="1" dirty="0">
                          <a:latin typeface="Calibri"/>
                          <a:ea typeface="Times New Roman"/>
                          <a:cs typeface="Times New Roman"/>
                        </a:rPr>
                        <a:t>, 19 </a:t>
                      </a:r>
                      <a:r>
                        <a:rPr lang="en-GB" sz="1500" b="1" dirty="0" smtClean="0">
                          <a:latin typeface="Calibri"/>
                          <a:ea typeface="Times New Roman"/>
                          <a:cs typeface="Times New Roman"/>
                        </a:rPr>
                        <a:t>et 20</a:t>
                      </a:r>
                      <a:endParaRPr lang="en-US" sz="15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a:defRPr/>
            </a:pPr>
            <a:r>
              <a:rPr lang="es-ES" sz="2400" dirty="0" err="1" smtClean="0"/>
              <a:t>Correspondance</a:t>
            </a:r>
            <a:r>
              <a:rPr lang="es-ES" sz="2400" dirty="0" smtClean="0"/>
              <a:t> entre la </a:t>
            </a:r>
            <a:r>
              <a:rPr lang="es-ES" sz="2400" dirty="0" err="1" smtClean="0"/>
              <a:t>stratégie</a:t>
            </a:r>
            <a:r>
              <a:rPr lang="es-ES" sz="2400" dirty="0" smtClean="0"/>
              <a:t> </a:t>
            </a:r>
            <a:r>
              <a:rPr lang="es-ES" sz="2400" dirty="0" err="1" smtClean="0"/>
              <a:t>pour</a:t>
            </a:r>
            <a:r>
              <a:rPr lang="es-ES" sz="2400" dirty="0" smtClean="0"/>
              <a:t> FEM-5 et                                     </a:t>
            </a:r>
            <a:br>
              <a:rPr lang="es-ES" sz="2400" dirty="0" smtClean="0"/>
            </a:br>
            <a:r>
              <a:rPr lang="es-ES" sz="2400" dirty="0" smtClean="0"/>
              <a:t> le Plan </a:t>
            </a:r>
            <a:r>
              <a:rPr lang="es-ES" sz="2400" dirty="0" err="1" smtClean="0"/>
              <a:t>stratégique</a:t>
            </a:r>
            <a:r>
              <a:rPr lang="es-ES" sz="2400" dirty="0" smtClean="0"/>
              <a:t> et les </a:t>
            </a:r>
            <a:r>
              <a:rPr lang="es-ES" sz="2400" dirty="0" err="1" smtClean="0"/>
              <a:t>Objectifs</a:t>
            </a:r>
            <a:r>
              <a:rPr lang="es-ES" sz="2400" dirty="0" smtClean="0"/>
              <a:t> </a:t>
            </a:r>
            <a:r>
              <a:rPr lang="es-ES" sz="2400" dirty="0" err="1" smtClean="0"/>
              <a:t>d’Aichi</a:t>
            </a:r>
            <a:r>
              <a:rPr lang="es-ES" sz="2400" dirty="0" smtClean="0"/>
              <a:t>-Nagoya </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381000" y="838200"/>
          <a:ext cx="8458200" cy="5975021"/>
        </p:xfrm>
        <a:graphic>
          <a:graphicData uri="http://schemas.openxmlformats.org/drawingml/2006/table">
            <a:tbl>
              <a:tblPr/>
              <a:tblGrid>
                <a:gridCol w="4800600"/>
                <a:gridCol w="1905000"/>
                <a:gridCol w="1752600"/>
              </a:tblGrid>
              <a:tr h="980111">
                <a:tc>
                  <a:txBody>
                    <a:bodyPr/>
                    <a:lstStyle/>
                    <a:p>
                      <a:pPr marL="0" marR="0" algn="ctr">
                        <a:lnSpc>
                          <a:spcPct val="115000"/>
                        </a:lnSpc>
                        <a:spcBef>
                          <a:spcPts val="0"/>
                        </a:spcBef>
                        <a:spcAft>
                          <a:spcPts val="0"/>
                        </a:spcAft>
                      </a:pPr>
                      <a:r>
                        <a:rPr lang="en-US" sz="1600" b="1" dirty="0" err="1" smtClean="0">
                          <a:latin typeface="Calibri"/>
                          <a:ea typeface="Times New Roman"/>
                          <a:cs typeface="Times New Roman"/>
                        </a:rPr>
                        <a:t>Objectifs</a:t>
                      </a:r>
                      <a:r>
                        <a:rPr lang="en-US" sz="1600" b="1" dirty="0" smtClean="0">
                          <a:latin typeface="Calibri"/>
                          <a:ea typeface="Times New Roman"/>
                          <a:cs typeface="Times New Roman"/>
                        </a:rPr>
                        <a:t> de la </a:t>
                      </a:r>
                      <a:r>
                        <a:rPr lang="en-US" sz="1600" b="1" dirty="0" err="1" smtClean="0">
                          <a:latin typeface="Calibri"/>
                          <a:ea typeface="Times New Roman"/>
                          <a:cs typeface="Times New Roman"/>
                        </a:rPr>
                        <a:t>stratégie</a:t>
                      </a:r>
                      <a:r>
                        <a:rPr lang="en-US" sz="1600" b="1" dirty="0" smtClean="0">
                          <a:latin typeface="Calibri"/>
                          <a:ea typeface="Times New Roman"/>
                          <a:cs typeface="Times New Roman"/>
                        </a:rPr>
                        <a:t> pour FEM-5</a:t>
                      </a:r>
                    </a:p>
                    <a:p>
                      <a:pPr marL="0" marR="0" algn="ctr">
                        <a:lnSpc>
                          <a:spcPct val="115000"/>
                        </a:lnSpc>
                        <a:spcBef>
                          <a:spcPts val="0"/>
                        </a:spcBef>
                        <a:spcAft>
                          <a:spcPts val="0"/>
                        </a:spcAft>
                      </a:pPr>
                      <a:r>
                        <a:rPr lang="en-US" sz="1600" b="1" dirty="0" err="1" smtClean="0">
                          <a:latin typeface="Calibri"/>
                          <a:ea typeface="Times New Roman"/>
                          <a:cs typeface="Times New Roman"/>
                        </a:rPr>
                        <a:t>Exercices</a:t>
                      </a:r>
                      <a:r>
                        <a:rPr lang="en-US" sz="1600" b="1" dirty="0" smtClean="0">
                          <a:latin typeface="Calibri"/>
                          <a:ea typeface="Times New Roman"/>
                          <a:cs typeface="Times New Roman"/>
                        </a:rPr>
                        <a:t> 11-14</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Buts du Plan </a:t>
                      </a:r>
                      <a:r>
                        <a:rPr lang="en-GB" sz="1600" b="1" dirty="0" err="1" smtClean="0">
                          <a:latin typeface="Calibri"/>
                          <a:ea typeface="Times New Roman"/>
                          <a:cs typeface="Times New Roman"/>
                        </a:rPr>
                        <a:t>stratégique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err="1" smtClean="0">
                          <a:latin typeface="Calibri"/>
                          <a:ea typeface="Times New Roman"/>
                          <a:cs typeface="Times New Roman"/>
                        </a:rPr>
                        <a:t>Objectifs</a:t>
                      </a:r>
                      <a:r>
                        <a:rPr lang="en-GB" sz="1600" b="1" dirty="0" smtClean="0">
                          <a:latin typeface="Calibri"/>
                          <a:ea typeface="Times New Roman"/>
                          <a:cs typeface="Times New Roman"/>
                        </a:rPr>
                        <a:t> </a:t>
                      </a:r>
                    </a:p>
                    <a:p>
                      <a:pPr marL="0" marR="0" algn="ctr">
                        <a:lnSpc>
                          <a:spcPct val="115000"/>
                        </a:lnSpc>
                        <a:spcBef>
                          <a:spcPts val="0"/>
                        </a:spcBef>
                        <a:spcAft>
                          <a:spcPts val="0"/>
                        </a:spcAft>
                      </a:pPr>
                      <a:r>
                        <a:rPr lang="en-GB" sz="1600" b="1" dirty="0" err="1" smtClean="0">
                          <a:latin typeface="Calibri"/>
                          <a:ea typeface="Times New Roman"/>
                          <a:cs typeface="Times New Roman"/>
                        </a:rPr>
                        <a:t>d’Aichi</a:t>
                      </a:r>
                      <a:r>
                        <a:rPr lang="en-GB" sz="1600" b="1" dirty="0" smtClean="0">
                          <a:latin typeface="Calibri"/>
                          <a:ea typeface="Times New Roman"/>
                          <a:cs typeface="Times New Roman"/>
                        </a:rPr>
                        <a:t>-Nagoya</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111">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Objectifs</a:t>
                      </a:r>
                      <a:r>
                        <a:rPr lang="en-GB" sz="1500" b="1" dirty="0" smtClean="0">
                          <a:latin typeface="+mn-lt"/>
                          <a:ea typeface="Times New Roman"/>
                          <a:cs typeface="Times New Roman"/>
                        </a:rPr>
                        <a:t> 1 et 2, ibid ; </a:t>
                      </a:r>
                      <a:r>
                        <a:rPr lang="en-GB" sz="1500" b="1" dirty="0" err="1" smtClean="0">
                          <a:latin typeface="+mn-lt"/>
                          <a:ea typeface="Times New Roman"/>
                          <a:cs typeface="Times New Roman"/>
                        </a:rPr>
                        <a:t>Objectif</a:t>
                      </a:r>
                      <a:r>
                        <a:rPr lang="en-GB" sz="1500" b="1" dirty="0" smtClean="0">
                          <a:latin typeface="+mn-lt"/>
                          <a:ea typeface="Times New Roman"/>
                          <a:cs typeface="Times New Roman"/>
                        </a:rPr>
                        <a:t> 4 : </a:t>
                      </a:r>
                      <a:r>
                        <a:rPr lang="fr-FR" sz="1500" b="1" dirty="0" smtClean="0">
                          <a:latin typeface="+mn-lt"/>
                        </a:rPr>
                        <a:t>Renforcer les capacités d’</a:t>
                      </a:r>
                      <a:r>
                        <a:rPr lang="fr-FR" sz="1500" b="1" dirty="0" err="1" smtClean="0">
                          <a:latin typeface="+mn-lt"/>
                        </a:rPr>
                        <a:t>acès</a:t>
                      </a:r>
                      <a:r>
                        <a:rPr lang="fr-FR" sz="1500" b="1" dirty="0" smtClean="0">
                          <a:latin typeface="+mn-lt"/>
                        </a:rPr>
                        <a:t> aux </a:t>
                      </a:r>
                      <a:r>
                        <a:rPr lang="fr-FR" sz="1500" b="1" dirty="0" err="1" smtClean="0">
                          <a:latin typeface="+mn-lt"/>
                        </a:rPr>
                        <a:t>resources</a:t>
                      </a:r>
                      <a:r>
                        <a:rPr lang="fr-FR" sz="1500" b="1" baseline="0" dirty="0" smtClean="0">
                          <a:latin typeface="+mn-lt"/>
                        </a:rPr>
                        <a:t> </a:t>
                      </a:r>
                      <a:r>
                        <a:rPr lang="fr-FR" sz="1500" b="1" dirty="0" smtClean="0">
                          <a:latin typeface="+mn-lt"/>
                        </a:rPr>
                        <a:t>génétiques et de partage des avantages ; </a:t>
                      </a:r>
                      <a:r>
                        <a:rPr lang="en-GB" sz="1500" b="1" dirty="0" err="1" smtClean="0">
                          <a:latin typeface="+mn-lt"/>
                          <a:ea typeface="Times New Roman"/>
                          <a:cs typeface="Times New Roman"/>
                        </a:rPr>
                        <a:t>Objectif</a:t>
                      </a:r>
                      <a:r>
                        <a:rPr lang="en-GB" sz="1500" b="1" dirty="0" smtClean="0">
                          <a:latin typeface="+mn-lt"/>
                          <a:ea typeface="Times New Roman"/>
                          <a:cs typeface="Times New Roman"/>
                        </a:rPr>
                        <a:t> 5: </a:t>
                      </a:r>
                      <a:r>
                        <a:rPr lang="en-GB" sz="1500" b="1" dirty="0" err="1" smtClean="0">
                          <a:latin typeface="+mn-lt"/>
                          <a:ea typeface="Times New Roman"/>
                          <a:cs typeface="Times New Roman"/>
                        </a:rPr>
                        <a:t>Intégrer</a:t>
                      </a:r>
                      <a:r>
                        <a:rPr lang="en-GB" sz="1500" b="1" dirty="0" smtClean="0">
                          <a:latin typeface="+mn-lt"/>
                          <a:ea typeface="Times New Roman"/>
                          <a:cs typeface="Times New Roman"/>
                        </a:rPr>
                        <a:t> les obligations au titre de la CDB aux </a:t>
                      </a:r>
                      <a:r>
                        <a:rPr lang="en-GB" sz="1500" b="1" dirty="0" err="1" smtClean="0">
                          <a:latin typeface="+mn-lt"/>
                          <a:ea typeface="Times New Roman"/>
                          <a:cs typeface="Times New Roman"/>
                        </a:rPr>
                        <a:t>processus</a:t>
                      </a:r>
                      <a:r>
                        <a:rPr lang="en-GB" sz="1500" b="1" dirty="0" smtClean="0">
                          <a:latin typeface="+mn-lt"/>
                          <a:ea typeface="Times New Roman"/>
                          <a:cs typeface="Times New Roman"/>
                        </a:rPr>
                        <a:t> de </a:t>
                      </a:r>
                      <a:r>
                        <a:rPr lang="en-GB" sz="1500" b="1" dirty="0" err="1" smtClean="0">
                          <a:latin typeface="+mn-lt"/>
                          <a:ea typeface="Times New Roman"/>
                          <a:cs typeface="Times New Roman"/>
                        </a:rPr>
                        <a:t>planification</a:t>
                      </a:r>
                      <a:r>
                        <a:rPr lang="en-GB" sz="1500" b="1" dirty="0" smtClean="0">
                          <a:latin typeface="+mn-lt"/>
                          <a:ea typeface="Times New Roman"/>
                          <a:cs typeface="Times New Roman"/>
                        </a:rPr>
                        <a:t> </a:t>
                      </a:r>
                      <a:r>
                        <a:rPr lang="en-GB" sz="1500" b="1" dirty="0" err="1" smtClean="0">
                          <a:latin typeface="+mn-lt"/>
                          <a:ea typeface="Times New Roman"/>
                          <a:cs typeface="Times New Roman"/>
                        </a:rPr>
                        <a:t>nationale</a:t>
                      </a:r>
                      <a:r>
                        <a:rPr lang="en-GB" sz="1500" b="1" dirty="0" smtClean="0">
                          <a:latin typeface="+mn-lt"/>
                          <a:ea typeface="Times New Roman"/>
                          <a:cs typeface="Times New Roman"/>
                        </a:rPr>
                        <a:t> par le </a:t>
                      </a:r>
                      <a:r>
                        <a:rPr lang="en-GB" sz="1500" b="1" dirty="0" err="1" smtClean="0">
                          <a:latin typeface="+mn-lt"/>
                          <a:ea typeface="Times New Roman"/>
                          <a:cs typeface="Times New Roman"/>
                        </a:rPr>
                        <a:t>biais</a:t>
                      </a:r>
                      <a:r>
                        <a:rPr lang="en-GB" sz="1500" b="1" dirty="0" smtClean="0">
                          <a:latin typeface="+mn-lt"/>
                          <a:ea typeface="Times New Roman"/>
                          <a:cs typeface="Times New Roman"/>
                        </a:rPr>
                        <a:t> </a:t>
                      </a:r>
                      <a:r>
                        <a:rPr lang="en-GB" sz="1500" b="1" dirty="0" err="1" smtClean="0">
                          <a:latin typeface="+mn-lt"/>
                          <a:ea typeface="Times New Roman"/>
                          <a:cs typeface="Times New Roman"/>
                        </a:rPr>
                        <a:t>d’activités</a:t>
                      </a:r>
                      <a:r>
                        <a:rPr lang="en-GB" sz="1500" b="1" dirty="0" smtClean="0">
                          <a:latin typeface="+mn-lt"/>
                          <a:ea typeface="Times New Roman"/>
                          <a:cs typeface="Times New Roman"/>
                        </a:rPr>
                        <a:t> </a:t>
                      </a:r>
                      <a:r>
                        <a:rPr lang="en-GB" sz="1500" b="1" dirty="0" err="1" smtClean="0">
                          <a:latin typeface="+mn-lt"/>
                          <a:ea typeface="Times New Roman"/>
                          <a:cs typeface="Times New Roman"/>
                        </a:rPr>
                        <a:t>habilitantes</a:t>
                      </a:r>
                      <a:r>
                        <a:rPr lang="en-GB" sz="1500" b="1" dirty="0" smtClean="0">
                          <a:latin typeface="+mn-lt"/>
                          <a:ea typeface="Times New Roman"/>
                          <a:cs typeface="Times New Roman"/>
                        </a:rPr>
                        <a:t> ; </a:t>
                      </a:r>
                      <a:r>
                        <a:rPr lang="en-GB" sz="1500" b="1" dirty="0" err="1" smtClean="0">
                          <a:latin typeface="+mn-lt"/>
                          <a:ea typeface="Times New Roman"/>
                          <a:cs typeface="Times New Roman"/>
                        </a:rPr>
                        <a:t>Objectif</a:t>
                      </a:r>
                      <a:r>
                        <a:rPr lang="en-GB" sz="1500" b="1" dirty="0" smtClean="0">
                          <a:latin typeface="+mn-lt"/>
                          <a:ea typeface="Times New Roman"/>
                          <a:cs typeface="Times New Roman"/>
                        </a:rPr>
                        <a:t> 3: </a:t>
                      </a:r>
                      <a:r>
                        <a:rPr lang="en-GB" sz="1500" b="1" dirty="0" err="1" smtClean="0">
                          <a:latin typeface="+mn-lt"/>
                          <a:ea typeface="Times New Roman"/>
                          <a:cs typeface="Times New Roman"/>
                        </a:rPr>
                        <a:t>Renforcer</a:t>
                      </a:r>
                      <a:r>
                        <a:rPr lang="en-GB" sz="1500" b="1" dirty="0" smtClean="0">
                          <a:latin typeface="+mn-lt"/>
                          <a:ea typeface="Times New Roman"/>
                          <a:cs typeface="Times New Roman"/>
                        </a:rPr>
                        <a:t> les </a:t>
                      </a:r>
                      <a:r>
                        <a:rPr lang="en-GB" sz="1500" b="1" dirty="0" err="1" smtClean="0">
                          <a:latin typeface="+mn-lt"/>
                          <a:ea typeface="Times New Roman"/>
                          <a:cs typeface="Times New Roman"/>
                        </a:rPr>
                        <a:t>capacités</a:t>
                      </a:r>
                      <a:r>
                        <a:rPr lang="en-GB" sz="1500" b="1" dirty="0" smtClean="0">
                          <a:latin typeface="+mn-lt"/>
                          <a:ea typeface="Times New Roman"/>
                          <a:cs typeface="Times New Roman"/>
                        </a:rPr>
                        <a:t> de </a:t>
                      </a:r>
                      <a:r>
                        <a:rPr lang="en-GB" sz="1500" b="1" dirty="0" err="1" smtClean="0">
                          <a:latin typeface="+mn-lt"/>
                          <a:ea typeface="Times New Roman"/>
                          <a:cs typeface="Times New Roman"/>
                        </a:rPr>
                        <a:t>mise</a:t>
                      </a:r>
                      <a:r>
                        <a:rPr lang="en-GB" sz="1500" b="1" dirty="0" smtClean="0">
                          <a:latin typeface="+mn-lt"/>
                          <a:ea typeface="Times New Roman"/>
                          <a:cs typeface="Times New Roman"/>
                        </a:rPr>
                        <a:t> en oeuvre du </a:t>
                      </a:r>
                      <a:r>
                        <a:rPr lang="en-GB" sz="1500" b="1" dirty="0" err="1" smtClean="0">
                          <a:latin typeface="+mn-lt"/>
                          <a:ea typeface="Times New Roman"/>
                          <a:cs typeface="Times New Roman"/>
                        </a:rPr>
                        <a:t>protocole</a:t>
                      </a:r>
                      <a:r>
                        <a:rPr lang="en-GB" sz="1500" b="1" dirty="0" smtClean="0">
                          <a:latin typeface="+mn-lt"/>
                          <a:ea typeface="Times New Roman"/>
                          <a:cs typeface="Times New Roman"/>
                        </a:rPr>
                        <a:t> de Cartagena </a:t>
                      </a:r>
                      <a:r>
                        <a:rPr lang="en-GB" sz="1500" b="1" dirty="0" err="1" smtClean="0">
                          <a:latin typeface="+mn-lt"/>
                          <a:ea typeface="Times New Roman"/>
                          <a:cs typeface="Times New Roman"/>
                        </a:rPr>
                        <a:t>sur</a:t>
                      </a:r>
                      <a:r>
                        <a:rPr lang="en-GB" sz="1500" b="1" dirty="0" smtClean="0">
                          <a:latin typeface="+mn-lt"/>
                          <a:ea typeface="Times New Roman"/>
                          <a:cs typeface="Times New Roman"/>
                        </a:rPr>
                        <a:t> la </a:t>
                      </a:r>
                      <a:r>
                        <a:rPr lang="en-GB" sz="1500" b="1" dirty="0" err="1" smtClean="0">
                          <a:latin typeface="+mn-lt"/>
                          <a:ea typeface="Times New Roman"/>
                          <a:cs typeface="Times New Roman"/>
                        </a:rPr>
                        <a:t>prévention</a:t>
                      </a:r>
                      <a:r>
                        <a:rPr lang="en-GB" sz="1500" b="1" dirty="0" smtClean="0">
                          <a:latin typeface="+mn-lt"/>
                          <a:ea typeface="Times New Roman"/>
                          <a:cs typeface="Times New Roman"/>
                        </a:rPr>
                        <a:t> des </a:t>
                      </a:r>
                      <a:r>
                        <a:rPr lang="en-GB" sz="1500" b="1" dirty="0" err="1" smtClean="0">
                          <a:latin typeface="+mn-lt"/>
                          <a:ea typeface="Times New Roman"/>
                          <a:cs typeface="Times New Roman"/>
                        </a:rPr>
                        <a:t>risques</a:t>
                      </a:r>
                      <a:r>
                        <a:rPr lang="en-GB" sz="1500" b="1" dirty="0" smtClean="0">
                          <a:latin typeface="+mn-lt"/>
                          <a:ea typeface="Times New Roman"/>
                          <a:cs typeface="Times New Roman"/>
                        </a:rPr>
                        <a:t> </a:t>
                      </a:r>
                      <a:r>
                        <a:rPr lang="en-GB" sz="1500" b="1" dirty="0" err="1" smtClean="0">
                          <a:latin typeface="+mn-lt"/>
                          <a:ea typeface="Times New Roman"/>
                          <a:cs typeface="Times New Roman"/>
                        </a:rPr>
                        <a:t>biotechnologiques</a:t>
                      </a:r>
                      <a:endParaRPr lang="fr-FR" sz="1500" b="1" dirty="0" smtClean="0">
                        <a:latin typeface="+mn-lt"/>
                        <a:cs typeface="Arial" pitchFamily="34" charset="0"/>
                      </a:endParaRPr>
                    </a:p>
                    <a:p>
                      <a:pPr marL="0" marR="0" algn="just">
                        <a:lnSpc>
                          <a:spcPct val="115000"/>
                        </a:lnSpc>
                        <a:spcBef>
                          <a:spcPts val="0"/>
                        </a:spcBef>
                        <a:spcAft>
                          <a:spcPts val="0"/>
                        </a:spcAft>
                      </a:pP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a:t>
                      </a:r>
                      <a:r>
                        <a:rPr lang="en-GB" sz="1500" b="1" dirty="0">
                          <a:latin typeface="+mn-lt"/>
                          <a:ea typeface="Times New Roman"/>
                          <a:cs typeface="Times New Roman"/>
                        </a:rPr>
                        <a:t>A</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D</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E</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2</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17 </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Objectifs</a:t>
                      </a:r>
                      <a:r>
                        <a:rPr lang="en-GB" sz="1500" b="1" dirty="0" smtClean="0">
                          <a:latin typeface="+mn-lt"/>
                          <a:ea typeface="Times New Roman"/>
                          <a:cs typeface="Times New Roman"/>
                        </a:rPr>
                        <a:t> 19 et 20</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413">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4 : </a:t>
                      </a:r>
                      <a:r>
                        <a:rPr lang="en-GB" sz="1500" b="1" dirty="0" err="1" smtClean="0">
                          <a:latin typeface="+mn-lt"/>
                          <a:ea typeface="Times New Roman"/>
                          <a:cs typeface="Times New Roman"/>
                        </a:rPr>
                        <a:t>Renforcer</a:t>
                      </a:r>
                      <a:r>
                        <a:rPr lang="en-GB" sz="1500" b="1" dirty="0" smtClean="0">
                          <a:latin typeface="+mn-lt"/>
                          <a:ea typeface="Times New Roman"/>
                          <a:cs typeface="Times New Roman"/>
                        </a:rPr>
                        <a:t> les </a:t>
                      </a:r>
                      <a:r>
                        <a:rPr lang="en-GB" sz="1500" b="1" dirty="0" err="1" smtClean="0">
                          <a:latin typeface="+mn-lt"/>
                          <a:ea typeface="Times New Roman"/>
                          <a:cs typeface="Times New Roman"/>
                        </a:rPr>
                        <a:t>capacités</a:t>
                      </a:r>
                      <a:r>
                        <a:rPr lang="en-GB" sz="1500" b="1" dirty="0" smtClean="0">
                          <a:latin typeface="+mn-lt"/>
                          <a:ea typeface="Times New Roman"/>
                          <a:cs typeface="Times New Roman"/>
                        </a:rPr>
                        <a:t> </a:t>
                      </a:r>
                      <a:r>
                        <a:rPr lang="en-GB" sz="1500" b="1" dirty="0" err="1" smtClean="0">
                          <a:latin typeface="+mn-lt"/>
                          <a:ea typeface="Times New Roman"/>
                          <a:cs typeface="Times New Roman"/>
                        </a:rPr>
                        <a:t>d’accès</a:t>
                      </a:r>
                      <a:r>
                        <a:rPr lang="en-GB" sz="1500" b="1" dirty="0" smtClean="0">
                          <a:latin typeface="+mn-lt"/>
                          <a:ea typeface="Times New Roman"/>
                          <a:cs typeface="Times New Roman"/>
                        </a:rPr>
                        <a:t> aux </a:t>
                      </a:r>
                      <a:r>
                        <a:rPr lang="en-GB" sz="1500" b="1" dirty="0" err="1" smtClean="0">
                          <a:latin typeface="+mn-lt"/>
                          <a:ea typeface="Times New Roman"/>
                          <a:cs typeface="Times New Roman"/>
                        </a:rPr>
                        <a:t>ressources</a:t>
                      </a:r>
                      <a:r>
                        <a:rPr lang="en-GB" sz="1500" b="1" dirty="0" smtClean="0">
                          <a:latin typeface="+mn-lt"/>
                          <a:ea typeface="Times New Roman"/>
                          <a:cs typeface="Times New Roman"/>
                        </a:rPr>
                        <a:t> </a:t>
                      </a:r>
                      <a:r>
                        <a:rPr lang="en-GB" sz="1500" b="1" dirty="0" err="1" smtClean="0">
                          <a:latin typeface="+mn-lt"/>
                          <a:ea typeface="Times New Roman"/>
                          <a:cs typeface="Times New Roman"/>
                        </a:rPr>
                        <a:t>génétiques</a:t>
                      </a:r>
                      <a:r>
                        <a:rPr lang="en-GB" sz="1500" b="1" dirty="0" smtClean="0">
                          <a:latin typeface="+mn-lt"/>
                          <a:ea typeface="Times New Roman"/>
                          <a:cs typeface="Times New Roman"/>
                        </a:rPr>
                        <a:t> et de </a:t>
                      </a:r>
                      <a:r>
                        <a:rPr lang="en-GB" sz="1500" b="1" dirty="0" err="1" smtClean="0">
                          <a:latin typeface="+mn-lt"/>
                          <a:ea typeface="Times New Roman"/>
                          <a:cs typeface="Times New Roman"/>
                        </a:rPr>
                        <a:t>partage</a:t>
                      </a:r>
                      <a:r>
                        <a:rPr lang="en-GB" sz="1500" b="1" dirty="0" smtClean="0">
                          <a:latin typeface="+mn-lt"/>
                          <a:ea typeface="Times New Roman"/>
                          <a:cs typeface="Times New Roman"/>
                        </a:rPr>
                        <a:t> des </a:t>
                      </a:r>
                      <a:r>
                        <a:rPr lang="en-GB" sz="1500" b="1" dirty="0" err="1" smtClean="0">
                          <a:latin typeface="+mn-lt"/>
                          <a:ea typeface="Times New Roman"/>
                          <a:cs typeface="Times New Roman"/>
                        </a:rPr>
                        <a:t>avantages</a:t>
                      </a:r>
                      <a:endParaRPr lang="en-GB" sz="1500" b="1" dirty="0" smtClean="0">
                        <a:latin typeface="+mn-lt"/>
                        <a:ea typeface="Times New Roman"/>
                        <a:cs typeface="Times New Roman"/>
                      </a:endParaRPr>
                    </a:p>
                    <a:p>
                      <a:pPr marL="0" marR="0" algn="just">
                        <a:lnSpc>
                          <a:spcPct val="115000"/>
                        </a:lnSpc>
                        <a:spcBef>
                          <a:spcPts val="0"/>
                        </a:spcBef>
                        <a:spcAft>
                          <a:spcPts val="0"/>
                        </a:spcAft>
                      </a:pP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D</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E</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16</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20</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691">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2 : </a:t>
                      </a:r>
                      <a:r>
                        <a:rPr lang="en-GB" sz="1500" b="1" dirty="0" err="1" smtClean="0">
                          <a:latin typeface="+mn-lt"/>
                          <a:ea typeface="Times New Roman"/>
                          <a:cs typeface="Times New Roman"/>
                        </a:rPr>
                        <a:t>Prendre</a:t>
                      </a:r>
                      <a:r>
                        <a:rPr lang="en-GB" sz="1500" b="1" dirty="0" smtClean="0">
                          <a:latin typeface="+mn-lt"/>
                          <a:ea typeface="Times New Roman"/>
                          <a:cs typeface="Times New Roman"/>
                        </a:rPr>
                        <a:t> </a:t>
                      </a:r>
                      <a:r>
                        <a:rPr lang="en-GB" sz="1500" b="1" dirty="0" err="1" smtClean="0">
                          <a:latin typeface="+mn-lt"/>
                          <a:ea typeface="Times New Roman"/>
                          <a:cs typeface="Times New Roman"/>
                        </a:rPr>
                        <a:t>systématiquement</a:t>
                      </a:r>
                      <a:r>
                        <a:rPr lang="en-GB" sz="1500" b="1" dirty="0" smtClean="0">
                          <a:latin typeface="+mn-lt"/>
                          <a:ea typeface="Times New Roman"/>
                          <a:cs typeface="Times New Roman"/>
                        </a:rPr>
                        <a:t> en </a:t>
                      </a:r>
                      <a:r>
                        <a:rPr lang="en-GB" sz="1500" b="1" dirty="0" err="1" smtClean="0">
                          <a:latin typeface="+mn-lt"/>
                          <a:ea typeface="Times New Roman"/>
                          <a:cs typeface="Times New Roman"/>
                        </a:rPr>
                        <a:t>compte</a:t>
                      </a:r>
                      <a:r>
                        <a:rPr lang="en-GB" sz="1500" b="1" dirty="0" smtClean="0">
                          <a:latin typeface="+mn-lt"/>
                          <a:ea typeface="Times New Roman"/>
                          <a:cs typeface="Times New Roman"/>
                        </a:rPr>
                        <a:t> la </a:t>
                      </a:r>
                      <a:r>
                        <a:rPr lang="en-GB" sz="1500" b="1" dirty="0" err="1" smtClean="0">
                          <a:latin typeface="+mn-lt"/>
                          <a:ea typeface="Times New Roman"/>
                          <a:cs typeface="Times New Roman"/>
                        </a:rPr>
                        <a:t>biodiversité</a:t>
                      </a:r>
                      <a:r>
                        <a:rPr lang="en-GB" sz="1500" b="1" dirty="0" smtClean="0">
                          <a:latin typeface="+mn-lt"/>
                          <a:ea typeface="Times New Roman"/>
                          <a:cs typeface="Times New Roman"/>
                        </a:rPr>
                        <a:t> </a:t>
                      </a:r>
                      <a:r>
                        <a:rPr lang="en-GB" sz="1500" b="1" dirty="0" err="1" smtClean="0">
                          <a:latin typeface="+mn-lt"/>
                          <a:ea typeface="Times New Roman"/>
                          <a:cs typeface="Times New Roman"/>
                        </a:rPr>
                        <a:t>dans</a:t>
                      </a:r>
                      <a:r>
                        <a:rPr lang="en-GB" sz="1500" b="1" dirty="0" smtClean="0">
                          <a:latin typeface="+mn-lt"/>
                          <a:ea typeface="Times New Roman"/>
                          <a:cs typeface="Times New Roman"/>
                        </a:rPr>
                        <a:t> les zones </a:t>
                      </a:r>
                      <a:r>
                        <a:rPr lang="en-GB" sz="1500" b="1" dirty="0" err="1" smtClean="0">
                          <a:latin typeface="+mn-lt"/>
                          <a:ea typeface="Times New Roman"/>
                          <a:cs typeface="Times New Roman"/>
                        </a:rPr>
                        <a:t>terrestres</a:t>
                      </a:r>
                      <a:r>
                        <a:rPr lang="en-GB" sz="1500" b="1" dirty="0" smtClean="0">
                          <a:latin typeface="+mn-lt"/>
                          <a:ea typeface="Times New Roman"/>
                          <a:cs typeface="Times New Roman"/>
                        </a:rPr>
                        <a:t> et marines et les </a:t>
                      </a:r>
                      <a:r>
                        <a:rPr lang="en-GB" sz="1500" b="1" dirty="0" err="1" smtClean="0">
                          <a:latin typeface="+mn-lt"/>
                          <a:ea typeface="Times New Roman"/>
                          <a:cs typeface="Times New Roman"/>
                        </a:rPr>
                        <a:t>secteurs</a:t>
                      </a:r>
                      <a:r>
                        <a:rPr lang="en-GB" sz="1500" b="1" dirty="0" smtClean="0">
                          <a:latin typeface="+mn-lt"/>
                          <a:ea typeface="Times New Roman"/>
                          <a:cs typeface="Times New Roman"/>
                        </a:rPr>
                        <a:t> </a:t>
                      </a:r>
                      <a:r>
                        <a:rPr lang="en-GB" sz="1500" b="1" dirty="0" err="1" smtClean="0">
                          <a:latin typeface="+mn-lt"/>
                          <a:ea typeface="Times New Roman"/>
                          <a:cs typeface="Times New Roman"/>
                        </a:rPr>
                        <a:t>d’activité</a:t>
                      </a:r>
                      <a:r>
                        <a:rPr lang="en-GB" sz="1500" b="1" dirty="0" smtClean="0">
                          <a:latin typeface="+mn-lt"/>
                          <a:ea typeface="Times New Roman"/>
                          <a:cs typeface="Times New Roman"/>
                        </a:rPr>
                        <a:t> </a:t>
                      </a:r>
                      <a:r>
                        <a:rPr lang="en-GB" sz="1500" b="1" dirty="0" err="1" smtClean="0">
                          <a:latin typeface="+mn-lt"/>
                          <a:ea typeface="Times New Roman"/>
                          <a:cs typeface="Times New Roman"/>
                        </a:rPr>
                        <a:t>économique</a:t>
                      </a:r>
                      <a:r>
                        <a:rPr lang="en-GB" sz="1500" b="1" dirty="0" smtClean="0">
                          <a:latin typeface="+mn-lt"/>
                          <a:ea typeface="Times New Roman"/>
                          <a:cs typeface="Times New Roman"/>
                        </a:rPr>
                        <a:t>  ; </a:t>
                      </a:r>
                      <a:r>
                        <a:rPr lang="en-GB" sz="1500" b="1" dirty="0" err="1" smtClean="0">
                          <a:latin typeface="+mn-lt"/>
                          <a:ea typeface="Times New Roman"/>
                          <a:cs typeface="Times New Roman"/>
                        </a:rPr>
                        <a:t>Objectif</a:t>
                      </a:r>
                      <a:r>
                        <a:rPr lang="en-GB" sz="1500" b="1" dirty="0" smtClean="0">
                          <a:latin typeface="+mn-lt"/>
                          <a:ea typeface="Times New Roman"/>
                          <a:cs typeface="Times New Roman"/>
                        </a:rPr>
                        <a:t> 1 : </a:t>
                      </a:r>
                      <a:r>
                        <a:rPr lang="en-GB" sz="1500" b="1" dirty="0" err="1" smtClean="0">
                          <a:latin typeface="+mn-lt"/>
                          <a:ea typeface="Times New Roman"/>
                          <a:cs typeface="Times New Roman"/>
                        </a:rPr>
                        <a:t>Renforcer</a:t>
                      </a:r>
                      <a:r>
                        <a:rPr lang="en-GB" sz="1500" b="1" dirty="0" smtClean="0">
                          <a:latin typeface="+mn-lt"/>
                          <a:ea typeface="Times New Roman"/>
                          <a:cs typeface="Times New Roman"/>
                        </a:rPr>
                        <a:t> la </a:t>
                      </a:r>
                      <a:r>
                        <a:rPr lang="en-GB" sz="1500" b="1" dirty="0" err="1" smtClean="0">
                          <a:latin typeface="+mn-lt"/>
                          <a:ea typeface="Times New Roman"/>
                          <a:cs typeface="Times New Roman"/>
                        </a:rPr>
                        <a:t>viabilité</a:t>
                      </a:r>
                      <a:r>
                        <a:rPr lang="en-GB" sz="1500" b="1" dirty="0" smtClean="0">
                          <a:latin typeface="+mn-lt"/>
                          <a:ea typeface="Times New Roman"/>
                          <a:cs typeface="Times New Roman"/>
                        </a:rPr>
                        <a:t> des </a:t>
                      </a:r>
                      <a:r>
                        <a:rPr lang="en-GB" sz="1500" b="1" dirty="0" err="1" smtClean="0">
                          <a:latin typeface="+mn-lt"/>
                          <a:ea typeface="Times New Roman"/>
                          <a:cs typeface="Times New Roman"/>
                        </a:rPr>
                        <a:t>dispositifs</a:t>
                      </a:r>
                      <a:r>
                        <a:rPr lang="en-GB" sz="1500" b="1" dirty="0" smtClean="0">
                          <a:latin typeface="+mn-lt"/>
                          <a:ea typeface="Times New Roman"/>
                          <a:cs typeface="Times New Roman"/>
                        </a:rPr>
                        <a:t> </a:t>
                      </a:r>
                      <a:r>
                        <a:rPr lang="en-GB" sz="1500" b="1" dirty="0" err="1" smtClean="0">
                          <a:latin typeface="+mn-lt"/>
                          <a:ea typeface="Times New Roman"/>
                          <a:cs typeface="Times New Roman"/>
                        </a:rPr>
                        <a:t>d’aires</a:t>
                      </a:r>
                      <a:r>
                        <a:rPr lang="en-GB" sz="1500" b="1" dirty="0" smtClean="0">
                          <a:latin typeface="+mn-lt"/>
                          <a:ea typeface="Times New Roman"/>
                          <a:cs typeface="Times New Roman"/>
                        </a:rPr>
                        <a:t> protégées :</a:t>
                      </a:r>
                      <a:r>
                        <a:rPr lang="en-GB" sz="1500" b="1" baseline="0" dirty="0" smtClean="0">
                          <a:latin typeface="+mn-lt"/>
                          <a:ea typeface="Times New Roman"/>
                          <a:cs typeface="Times New Roman"/>
                        </a:rPr>
                        <a:t> </a:t>
                      </a:r>
                      <a:r>
                        <a:rPr lang="fr-FR" sz="1500" b="1" baseline="0" dirty="0" smtClean="0">
                          <a:latin typeface="+mn-lt"/>
                          <a:ea typeface="+mn-ea"/>
                          <a:cs typeface="+mn-cs"/>
                        </a:rPr>
                        <a:t>a</a:t>
                      </a:r>
                      <a:r>
                        <a:rPr lang="fr-FR" sz="1500" b="1" dirty="0" smtClean="0">
                          <a:latin typeface="+mn-lt"/>
                        </a:rPr>
                        <a:t>méliorer l’efficacité de la gestion des aires protégées existantes</a:t>
                      </a:r>
                      <a:endParaRPr lang="en-US" sz="1500" b="1" dirty="0">
                        <a:latin typeface="+mn-lt"/>
                        <a:ea typeface="Times New Roman"/>
                        <a:cs typeface="Times New Roman"/>
                      </a:endParaRPr>
                    </a:p>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3 : </a:t>
                      </a:r>
                      <a:r>
                        <a:rPr lang="en-GB" sz="1500" b="1" dirty="0" err="1" smtClean="0">
                          <a:latin typeface="+mn-lt"/>
                          <a:ea typeface="Times New Roman"/>
                          <a:cs typeface="Times New Roman"/>
                        </a:rPr>
                        <a:t>Renforcer</a:t>
                      </a:r>
                      <a:r>
                        <a:rPr lang="en-GB" sz="1500" b="1" dirty="0" smtClean="0">
                          <a:latin typeface="+mn-lt"/>
                          <a:ea typeface="Times New Roman"/>
                          <a:cs typeface="Times New Roman"/>
                        </a:rPr>
                        <a:t> les </a:t>
                      </a:r>
                      <a:r>
                        <a:rPr lang="en-GB" sz="1500" b="1" dirty="0" err="1" smtClean="0">
                          <a:latin typeface="+mn-lt"/>
                          <a:ea typeface="Times New Roman"/>
                          <a:cs typeface="Times New Roman"/>
                        </a:rPr>
                        <a:t>capacités</a:t>
                      </a:r>
                      <a:r>
                        <a:rPr lang="en-GB" sz="1500" b="1" dirty="0" smtClean="0">
                          <a:latin typeface="+mn-lt"/>
                          <a:ea typeface="Times New Roman"/>
                          <a:cs typeface="Times New Roman"/>
                        </a:rPr>
                        <a:t> de </a:t>
                      </a:r>
                      <a:r>
                        <a:rPr lang="en-GB" sz="1500" b="1" dirty="0" err="1" smtClean="0">
                          <a:latin typeface="+mn-lt"/>
                          <a:ea typeface="Times New Roman"/>
                          <a:cs typeface="Times New Roman"/>
                        </a:rPr>
                        <a:t>mise</a:t>
                      </a:r>
                      <a:r>
                        <a:rPr lang="en-GB" sz="1500" b="1" dirty="0" smtClean="0">
                          <a:latin typeface="+mn-lt"/>
                          <a:ea typeface="Times New Roman"/>
                          <a:cs typeface="Times New Roman"/>
                        </a:rPr>
                        <a:t> en oeuvre du </a:t>
                      </a:r>
                      <a:r>
                        <a:rPr lang="en-GB" sz="1500" b="1" dirty="0" err="1" smtClean="0">
                          <a:latin typeface="+mn-lt"/>
                          <a:ea typeface="Times New Roman"/>
                          <a:cs typeface="Times New Roman"/>
                        </a:rPr>
                        <a:t>protocole</a:t>
                      </a:r>
                      <a:r>
                        <a:rPr lang="en-GB" sz="1500" b="1" dirty="0" smtClean="0">
                          <a:latin typeface="+mn-lt"/>
                          <a:ea typeface="Times New Roman"/>
                          <a:cs typeface="Times New Roman"/>
                        </a:rPr>
                        <a:t> de Cartagena </a:t>
                      </a:r>
                      <a:r>
                        <a:rPr lang="en-GB" sz="1500" b="1" dirty="0" err="1" smtClean="0">
                          <a:latin typeface="+mn-lt"/>
                          <a:ea typeface="Times New Roman"/>
                          <a:cs typeface="Times New Roman"/>
                        </a:rPr>
                        <a:t>sur</a:t>
                      </a:r>
                      <a:r>
                        <a:rPr lang="en-GB" sz="1500" b="1" dirty="0" smtClean="0">
                          <a:latin typeface="+mn-lt"/>
                          <a:ea typeface="Times New Roman"/>
                          <a:cs typeface="Times New Roman"/>
                        </a:rPr>
                        <a:t> la </a:t>
                      </a:r>
                      <a:r>
                        <a:rPr lang="en-GB" sz="1500" b="1" dirty="0" err="1" smtClean="0">
                          <a:latin typeface="+mn-lt"/>
                          <a:ea typeface="Times New Roman"/>
                          <a:cs typeface="Times New Roman"/>
                        </a:rPr>
                        <a:t>prévention</a:t>
                      </a:r>
                      <a:r>
                        <a:rPr lang="en-GB" sz="1500" b="1" dirty="0" smtClean="0">
                          <a:latin typeface="+mn-lt"/>
                          <a:ea typeface="Times New Roman"/>
                          <a:cs typeface="Times New Roman"/>
                        </a:rPr>
                        <a:t> des </a:t>
                      </a:r>
                      <a:r>
                        <a:rPr lang="en-GB" sz="1500" b="1" dirty="0" err="1" smtClean="0">
                          <a:latin typeface="+mn-lt"/>
                          <a:ea typeface="Times New Roman"/>
                          <a:cs typeface="Times New Roman"/>
                        </a:rPr>
                        <a:t>risques</a:t>
                      </a:r>
                      <a:r>
                        <a:rPr lang="en-GB" sz="1500" b="1" dirty="0" smtClean="0">
                          <a:latin typeface="+mn-lt"/>
                          <a:ea typeface="Times New Roman"/>
                          <a:cs typeface="Times New Roman"/>
                        </a:rPr>
                        <a:t> </a:t>
                      </a:r>
                      <a:r>
                        <a:rPr lang="en-GB" sz="1500" b="1" dirty="0" err="1" smtClean="0">
                          <a:latin typeface="+mn-lt"/>
                          <a:ea typeface="Times New Roman"/>
                          <a:cs typeface="Times New Roman"/>
                        </a:rPr>
                        <a:t>biotechnologiques</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smtClean="0">
                          <a:latin typeface="+mn-lt"/>
                          <a:ea typeface="Times New Roman"/>
                          <a:cs typeface="Times New Roman"/>
                        </a:rPr>
                        <a:t>But </a:t>
                      </a:r>
                      <a:r>
                        <a:rPr lang="en-GB" sz="1500" b="1" dirty="0" err="1" smtClean="0">
                          <a:latin typeface="+mn-lt"/>
                          <a:ea typeface="Times New Roman"/>
                          <a:cs typeface="Times New Roman"/>
                        </a:rPr>
                        <a:t>stratégique</a:t>
                      </a:r>
                      <a:r>
                        <a:rPr lang="en-GB" sz="1500" b="1" dirty="0" smtClean="0">
                          <a:latin typeface="+mn-lt"/>
                          <a:ea typeface="Times New Roman"/>
                          <a:cs typeface="Times New Roman"/>
                        </a:rPr>
                        <a:t> E</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500" b="1" dirty="0" err="1" smtClean="0">
                          <a:latin typeface="+mn-lt"/>
                          <a:ea typeface="Times New Roman"/>
                          <a:cs typeface="Times New Roman"/>
                        </a:rPr>
                        <a:t>Objectif</a:t>
                      </a:r>
                      <a:r>
                        <a:rPr lang="en-GB" sz="1500" b="1" dirty="0" smtClean="0">
                          <a:latin typeface="+mn-lt"/>
                          <a:ea typeface="Times New Roman"/>
                          <a:cs typeface="Times New Roman"/>
                        </a:rPr>
                        <a:t> </a:t>
                      </a:r>
                      <a:r>
                        <a:rPr lang="en-GB" sz="1500" b="1" dirty="0">
                          <a:latin typeface="+mn-lt"/>
                          <a:ea typeface="Times New Roman"/>
                          <a:cs typeface="Times New Roman"/>
                        </a:rPr>
                        <a:t>20</a:t>
                      </a:r>
                      <a:endParaRPr lang="en-US" sz="1500" b="1"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1371600" y="1905000"/>
            <a:ext cx="6781800" cy="2819400"/>
          </a:xfrm>
          <a:prstGeom prst="rect">
            <a:avLst/>
          </a:prstGeom>
        </p:spPr>
        <p:txBody>
          <a:bodyPr>
            <a:normAutofit lnSpcReduction="10000"/>
          </a:bodyPr>
          <a:lstStyle/>
          <a:p>
            <a:pPr marL="342900" marR="0" lvl="0" indent="-342900" algn="ctr" defTabSz="914400" rtl="0" eaLnBrk="1" fontAlgn="base" latinLnBrk="0" hangingPunct="1">
              <a:lnSpc>
                <a:spcPct val="100000"/>
              </a:lnSpc>
              <a:spcBef>
                <a:spcPct val="20000"/>
              </a:spcBef>
              <a:spcAft>
                <a:spcPct val="0"/>
              </a:spcAft>
              <a:buClrTx/>
              <a:buSzTx/>
              <a:tabLst/>
              <a:defRPr/>
            </a:pPr>
            <a:r>
              <a:rPr lang="en-US" sz="5400" b="1" dirty="0" smtClean="0">
                <a:solidFill>
                  <a:srgbClr val="00642D"/>
                </a:solidFill>
                <a:latin typeface="+mj-lt"/>
                <a:cs typeface="+mn-cs"/>
              </a:rPr>
              <a:t>Merci !</a:t>
            </a:r>
          </a:p>
          <a:p>
            <a:pPr marL="342900" marR="0" lvl="0" indent="-342900" algn="ctr" defTabSz="914400" rtl="0" eaLnBrk="1" fontAlgn="base" latinLnBrk="0" hangingPunct="1">
              <a:lnSpc>
                <a:spcPct val="100000"/>
              </a:lnSpc>
              <a:spcBef>
                <a:spcPct val="20000"/>
              </a:spcBef>
              <a:spcAft>
                <a:spcPct val="0"/>
              </a:spcAft>
              <a:buClrTx/>
              <a:buSzTx/>
              <a:tabLst/>
              <a:defRPr/>
            </a:pPr>
            <a:endParaRPr lang="en-US" sz="5400" b="1" dirty="0" smtClean="0">
              <a:solidFill>
                <a:srgbClr val="00642D"/>
              </a:solidFill>
              <a:latin typeface="+mj-lt"/>
              <a:cs typeface="+mn-cs"/>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0" lang="en-US" sz="5400" b="1" i="0" u="none" strike="noStrike" kern="1200" cap="none" spc="0" normalizeH="0" baseline="0" noProof="0" dirty="0" smtClean="0">
                <a:ln>
                  <a:noFill/>
                </a:ln>
                <a:solidFill>
                  <a:srgbClr val="005DA2"/>
                </a:solidFill>
                <a:effectLst/>
                <a:uLnTx/>
                <a:uFillTx/>
                <a:latin typeface="+mn-lt"/>
                <a:ea typeface="+mn-ea"/>
                <a:cs typeface="+mn-cs"/>
              </a:rPr>
              <a:t>Des questions?</a:t>
            </a:r>
            <a:endParaRPr kumimoji="0" lang="en-US" sz="5400" b="1" i="0" u="none" strike="noStrike" kern="1200" cap="none" spc="0" normalizeH="0" baseline="0" noProof="0" dirty="0">
              <a:ln>
                <a:noFill/>
              </a:ln>
              <a:solidFill>
                <a:srgbClr val="005DA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11200" y="4291800"/>
            <a:ext cx="1809848" cy="646331"/>
          </a:xfrm>
          <a:prstGeom prst="rect">
            <a:avLst/>
          </a:prstGeom>
          <a:noFill/>
        </p:spPr>
        <p:txBody>
          <a:bodyPr wrap="none" rtlCol="0">
            <a:spAutoFit/>
          </a:bodyPr>
          <a:lstStyle/>
          <a:p>
            <a:pPr algn="ctr"/>
            <a:r>
              <a:rPr lang="en-US" dirty="0" smtClean="0">
                <a:solidFill>
                  <a:srgbClr val="008000"/>
                </a:solidFill>
              </a:rPr>
              <a:t>Life in harmony,</a:t>
            </a:r>
          </a:p>
          <a:p>
            <a:pPr algn="ctr"/>
            <a:r>
              <a:rPr lang="en-US" dirty="0" smtClean="0">
                <a:solidFill>
                  <a:srgbClr val="008000"/>
                </a:solidFill>
              </a:rPr>
              <a:t>into the future</a:t>
            </a:r>
            <a:endParaRPr lang="en-US" dirty="0">
              <a:solidFill>
                <a:srgbClr val="008000"/>
              </a:solidFill>
            </a:endParaRPr>
          </a:p>
        </p:txBody>
      </p:sp>
      <p:sp>
        <p:nvSpPr>
          <p:cNvPr id="16" name="Rectangle 3"/>
          <p:cNvSpPr>
            <a:spLocks noGrp="1" noChangeArrowheads="1"/>
          </p:cNvSpPr>
          <p:nvPr>
            <p:ph type="title"/>
          </p:nvPr>
        </p:nvSpPr>
        <p:spPr bwMode="auto">
          <a:xfrm>
            <a:off x="0" y="0"/>
            <a:ext cx="9144000" cy="1143000"/>
          </a:xfrm>
          <a:prstGeom prst="rect">
            <a:avLst/>
          </a:prstGeom>
          <a:solidFill>
            <a:srgbClr val="002A00"/>
          </a:solidFill>
          <a:ln w="9525">
            <a:noFill/>
            <a:miter lim="800000"/>
            <a:headEnd/>
            <a:tailEnd/>
          </a:ln>
        </p:spPr>
        <p:txBody>
          <a:bodyPr wrap="none" anchor="ctr">
            <a:prstTxWarp prst="textNoShape">
              <a:avLst/>
            </a:prstTxWarp>
          </a:bodyPr>
          <a:lstStyle/>
          <a:p>
            <a:pPr lvl="3" algn="ctr"/>
            <a:r>
              <a:rPr lang="en-US" sz="3000" b="1" dirty="0" err="1" smtClean="0">
                <a:solidFill>
                  <a:schemeClr val="bg1"/>
                </a:solidFill>
              </a:rPr>
              <a:t>Résultats</a:t>
            </a:r>
            <a:r>
              <a:rPr lang="en-US" sz="3000" b="1" dirty="0" smtClean="0">
                <a:solidFill>
                  <a:schemeClr val="bg1"/>
                </a:solidFill>
              </a:rPr>
              <a:t> de la </a:t>
            </a:r>
            <a:r>
              <a:rPr lang="en-US" sz="3000" b="1" dirty="0" err="1" smtClean="0">
                <a:solidFill>
                  <a:schemeClr val="bg1"/>
                </a:solidFill>
              </a:rPr>
              <a:t>Conférence</a:t>
            </a:r>
            <a:r>
              <a:rPr lang="en-US" sz="3000" b="1" dirty="0" smtClean="0">
                <a:solidFill>
                  <a:schemeClr val="bg1"/>
                </a:solidFill>
              </a:rPr>
              <a:t> </a:t>
            </a:r>
            <a:r>
              <a:rPr lang="en-US" sz="3000" b="1" dirty="0" err="1" smtClean="0">
                <a:solidFill>
                  <a:schemeClr val="bg1"/>
                </a:solidFill>
              </a:rPr>
              <a:t>d’Aichi</a:t>
            </a:r>
            <a:r>
              <a:rPr lang="en-US" sz="3000" b="1" dirty="0" smtClean="0">
                <a:solidFill>
                  <a:schemeClr val="bg1"/>
                </a:solidFill>
              </a:rPr>
              <a:t>-Nagoya </a:t>
            </a:r>
          </a:p>
          <a:p>
            <a:pPr lvl="3" algn="ctr"/>
            <a:r>
              <a:rPr lang="en-US" sz="3000" dirty="0" smtClean="0">
                <a:solidFill>
                  <a:schemeClr val="bg1"/>
                </a:solidFill>
              </a:rPr>
              <a:t>(10</a:t>
            </a:r>
            <a:r>
              <a:rPr lang="en-US" sz="3000" baseline="30000" dirty="0" smtClean="0">
                <a:solidFill>
                  <a:schemeClr val="bg1"/>
                </a:solidFill>
              </a:rPr>
              <a:t>e</a:t>
            </a:r>
            <a:r>
              <a:rPr lang="en-US" sz="3000" dirty="0" smtClean="0">
                <a:solidFill>
                  <a:schemeClr val="bg1"/>
                </a:solidFill>
              </a:rPr>
              <a:t> </a:t>
            </a:r>
            <a:r>
              <a:rPr lang="en-US" sz="3000" dirty="0" err="1" smtClean="0">
                <a:solidFill>
                  <a:schemeClr val="bg1"/>
                </a:solidFill>
              </a:rPr>
              <a:t>Conférence</a:t>
            </a:r>
            <a:r>
              <a:rPr lang="en-US" sz="3000" dirty="0" smtClean="0">
                <a:solidFill>
                  <a:schemeClr val="bg1"/>
                </a:solidFill>
              </a:rPr>
              <a:t> des parties / 5</a:t>
            </a:r>
            <a:r>
              <a:rPr lang="en-US" sz="3000" baseline="30000" dirty="0" smtClean="0">
                <a:solidFill>
                  <a:schemeClr val="bg1"/>
                </a:solidFill>
              </a:rPr>
              <a:t>e</a:t>
            </a:r>
            <a:r>
              <a:rPr lang="en-US" sz="3000" dirty="0" smtClean="0">
                <a:solidFill>
                  <a:schemeClr val="bg1"/>
                </a:solidFill>
              </a:rPr>
              <a:t> </a:t>
            </a:r>
            <a:r>
              <a:rPr lang="en-US" sz="3000" dirty="0" err="1" smtClean="0">
                <a:solidFill>
                  <a:schemeClr val="bg1"/>
                </a:solidFill>
              </a:rPr>
              <a:t>Réunion</a:t>
            </a:r>
            <a:r>
              <a:rPr lang="en-US" sz="3000" dirty="0" smtClean="0">
                <a:solidFill>
                  <a:schemeClr val="bg1"/>
                </a:solidFill>
              </a:rPr>
              <a:t> des parties)</a:t>
            </a:r>
            <a:endParaRPr lang="en-US" sz="3000" dirty="0">
              <a:solidFill>
                <a:schemeClr val="bg1"/>
              </a:solidFill>
            </a:endParaRPr>
          </a:p>
        </p:txBody>
      </p:sp>
      <p:pic>
        <p:nvPicPr>
          <p:cNvPr id="15" name="Picture 4" descr="COP10-es"/>
          <p:cNvPicPr>
            <a:picLocks noGrp="1" noChangeAspect="1" noChangeArrowheads="1"/>
          </p:cNvPicPr>
          <p:nvPr>
            <p:ph sz="half" idx="2"/>
          </p:nvPr>
        </p:nvPicPr>
        <p:blipFill>
          <a:blip r:embed="rId3" cstate="print">
            <a:lum bright="10000" contrast="6000"/>
          </a:blip>
          <a:srcRect l="11961" r="13954" b="24848"/>
          <a:stretch>
            <a:fillRect/>
          </a:stretch>
        </p:blipFill>
        <p:spPr bwMode="auto">
          <a:xfrm>
            <a:off x="457200" y="1524000"/>
            <a:ext cx="3884262" cy="3951288"/>
          </a:xfrm>
          <a:prstGeom prst="rect">
            <a:avLst/>
          </a:prstGeom>
          <a:noFill/>
          <a:ln w="9525">
            <a:noFill/>
            <a:miter lim="800000"/>
            <a:headEnd/>
            <a:tailEnd/>
          </a:ln>
        </p:spPr>
      </p:pic>
      <p:sp>
        <p:nvSpPr>
          <p:cNvPr id="14" name="Content Placeholder 13"/>
          <p:cNvSpPr>
            <a:spLocks noGrp="1"/>
          </p:cNvSpPr>
          <p:nvPr>
            <p:ph sz="quarter" idx="4"/>
          </p:nvPr>
        </p:nvSpPr>
        <p:spPr>
          <a:xfrm>
            <a:off x="4648200" y="1524000"/>
            <a:ext cx="4041775" cy="4343400"/>
          </a:xfrm>
        </p:spPr>
        <p:txBody>
          <a:bodyPr>
            <a:noAutofit/>
          </a:bodyPr>
          <a:lstStyle/>
          <a:p>
            <a:r>
              <a:rPr lang="fr-FR" sz="1800" dirty="0" smtClean="0">
                <a:solidFill>
                  <a:srgbClr val="008000"/>
                </a:solidFill>
              </a:rPr>
              <a:t>47 décisions de la 10</a:t>
            </a:r>
            <a:r>
              <a:rPr lang="fr-FR" sz="1800" baseline="30000" dirty="0" smtClean="0">
                <a:solidFill>
                  <a:srgbClr val="008000"/>
                </a:solidFill>
              </a:rPr>
              <a:t>e</a:t>
            </a:r>
            <a:r>
              <a:rPr lang="fr-FR" sz="1800" dirty="0" smtClean="0">
                <a:solidFill>
                  <a:srgbClr val="008000"/>
                </a:solidFill>
              </a:rPr>
              <a:t> Conférence, qui comprennent :</a:t>
            </a:r>
          </a:p>
          <a:p>
            <a:pPr>
              <a:buFont typeface="Wingdings" charset="2"/>
              <a:buChar char="Ø"/>
            </a:pPr>
            <a:r>
              <a:rPr lang="fr-FR" sz="1800" dirty="0" smtClean="0">
                <a:solidFill>
                  <a:srgbClr val="002300"/>
                </a:solidFill>
              </a:rPr>
              <a:t>La décennie ONU pour la biodiversité</a:t>
            </a:r>
          </a:p>
          <a:p>
            <a:pPr lvl="1">
              <a:buFont typeface="Wingdings" charset="2"/>
              <a:buChar char="Ø"/>
            </a:pPr>
            <a:r>
              <a:rPr lang="fr-FR" sz="1800" dirty="0" smtClean="0">
                <a:solidFill>
                  <a:srgbClr val="002300"/>
                </a:solidFill>
              </a:rPr>
              <a:t>2011-2020 a été déclarée la Décennie Nations Unies pour la Biodiversité , qui envisage de contribuer a l’</a:t>
            </a:r>
            <a:r>
              <a:rPr lang="fr-FR" sz="1800" dirty="0" smtClean="0"/>
              <a:t>exécution</a:t>
            </a:r>
            <a:r>
              <a:rPr lang="fr-FR" sz="1800" dirty="0" smtClean="0">
                <a:solidFill>
                  <a:srgbClr val="002300"/>
                </a:solidFill>
              </a:rPr>
              <a:t> du Plan Stratégique pour la Biodiversité</a:t>
            </a:r>
          </a:p>
          <a:p>
            <a:pPr lvl="1">
              <a:buNone/>
            </a:pPr>
            <a:endParaRPr lang="fr-FR" sz="1800" dirty="0" smtClean="0">
              <a:solidFill>
                <a:srgbClr val="008000"/>
              </a:solidFill>
            </a:endParaRPr>
          </a:p>
          <a:p>
            <a:pPr marL="342900" lvl="1" indent="-342900">
              <a:buFont typeface="Wingdings" pitchFamily="2" charset="2"/>
              <a:buChar char="Ø"/>
            </a:pPr>
            <a:r>
              <a:rPr lang="fr-FR" sz="1800" dirty="0" smtClean="0"/>
              <a:t>Protocole Nagoya sur APA </a:t>
            </a:r>
          </a:p>
          <a:p>
            <a:pPr marL="342900" lvl="1" indent="-342900">
              <a:buFont typeface="Wingdings" pitchFamily="2" charset="2"/>
              <a:buChar char="Ø"/>
            </a:pPr>
            <a:endParaRPr lang="fr-FR" sz="1800" dirty="0" smtClean="0"/>
          </a:p>
          <a:p>
            <a:pPr marL="342900" lvl="1" indent="-342900">
              <a:buFont typeface="Wingdings" pitchFamily="2" charset="2"/>
              <a:buChar char="Ø"/>
            </a:pPr>
            <a:r>
              <a:rPr lang="fr-FR" sz="1800" dirty="0" smtClean="0"/>
              <a:t>X/25. Une orientation additionnelle pour le mécanisme financier </a:t>
            </a:r>
          </a:p>
          <a:p>
            <a:pPr marL="342900" lvl="1" indent="-342900">
              <a:buFont typeface="Wingdings" pitchFamily="2" charset="2"/>
              <a:buChar char="Ø"/>
            </a:pPr>
            <a:endParaRPr lang="fr-FR"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Plan </a:t>
            </a:r>
            <a:r>
              <a:rPr lang="en-US" sz="3200" b="1" dirty="0" err="1" smtClean="0">
                <a:solidFill>
                  <a:schemeClr val="bg1"/>
                </a:solidFill>
              </a:rPr>
              <a:t>stratégique</a:t>
            </a:r>
            <a:r>
              <a:rPr lang="en-US" sz="3200" b="1" dirty="0" smtClean="0">
                <a:solidFill>
                  <a:schemeClr val="bg1"/>
                </a:solidFill>
              </a:rPr>
              <a:t> pour la </a:t>
            </a:r>
            <a:r>
              <a:rPr lang="en-US" sz="3200" b="1" dirty="0" err="1" smtClean="0">
                <a:solidFill>
                  <a:schemeClr val="bg1"/>
                </a:solidFill>
              </a:rPr>
              <a:t>biodiversité</a:t>
            </a:r>
            <a:r>
              <a:rPr lang="en-US" sz="3200" b="1" dirty="0" smtClean="0">
                <a:solidFill>
                  <a:schemeClr val="bg1"/>
                </a:solidFill>
              </a:rPr>
              <a:t> 2011-2020</a:t>
            </a:r>
            <a:endParaRPr lang="en-US" sz="3200" dirty="0">
              <a:solidFill>
                <a:schemeClr val="bg1"/>
              </a:solidFill>
            </a:endParaRPr>
          </a:p>
        </p:txBody>
      </p:sp>
      <p:sp>
        <p:nvSpPr>
          <p:cNvPr id="6" name="Rectangle 3"/>
          <p:cNvSpPr txBox="1">
            <a:spLocks noChangeArrowheads="1"/>
          </p:cNvSpPr>
          <p:nvPr/>
        </p:nvSpPr>
        <p:spPr bwMode="auto">
          <a:xfrm>
            <a:off x="457200" y="1077913"/>
            <a:ext cx="8229600" cy="5094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457200" rtl="0" eaLnBrk="0" fontAlgn="base" latinLnBrk="0" hangingPunct="0">
              <a:lnSpc>
                <a:spcPct val="100000"/>
              </a:lnSpc>
              <a:spcBef>
                <a:spcPts val="300"/>
              </a:spcBef>
              <a:spcAft>
                <a:spcPts val="300"/>
              </a:spcAft>
              <a:buClr>
                <a:srgbClr val="FF9900"/>
              </a:buClr>
              <a:buSzPct val="120000"/>
              <a:buFont typeface="+mj-lt"/>
              <a:buAutoNum type="alphaUcPeriod"/>
              <a:tabLst/>
              <a:defRPr/>
            </a:pPr>
            <a:endParaRPr lang="en-US" sz="2000" dirty="0" smtClean="0">
              <a:solidFill>
                <a:srgbClr val="006600"/>
              </a:solidFill>
              <a:latin typeface="Verdana" charset="0"/>
            </a:endParaRPr>
          </a:p>
        </p:txBody>
      </p:sp>
      <p:sp>
        <p:nvSpPr>
          <p:cNvPr id="12" name="Content Placeholder 11"/>
          <p:cNvSpPr>
            <a:spLocks noGrp="1"/>
          </p:cNvSpPr>
          <p:nvPr>
            <p:ph idx="1"/>
          </p:nvPr>
        </p:nvSpPr>
        <p:spPr>
          <a:xfrm>
            <a:off x="457200" y="1143000"/>
            <a:ext cx="8229600" cy="4525963"/>
          </a:xfrm>
        </p:spPr>
        <p:txBody>
          <a:bodyPr>
            <a:normAutofit fontScale="55000" lnSpcReduction="20000"/>
          </a:bodyPr>
          <a:lstStyle/>
          <a:p>
            <a:pPr marL="457200" lvl="0" indent="-457200" eaLnBrk="0" hangingPunct="0">
              <a:spcBef>
                <a:spcPts val="300"/>
              </a:spcBef>
              <a:spcAft>
                <a:spcPts val="300"/>
              </a:spcAft>
              <a:buClr>
                <a:srgbClr val="FF9900"/>
              </a:buClr>
              <a:buSzPct val="120000"/>
              <a:buNone/>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Vision: </a:t>
            </a:r>
            <a:r>
              <a:rPr lang="en-US" i="1" dirty="0" smtClean="0">
                <a:solidFill>
                  <a:srgbClr val="006600"/>
                </a:solidFill>
                <a:latin typeface="Verdana" charset="0"/>
              </a:rPr>
              <a:t>Vivre en </a:t>
            </a:r>
            <a:r>
              <a:rPr lang="en-US" i="1" dirty="0" err="1" smtClean="0">
                <a:solidFill>
                  <a:srgbClr val="006600"/>
                </a:solidFill>
                <a:latin typeface="Verdana" charset="0"/>
              </a:rPr>
              <a:t>harmonie</a:t>
            </a:r>
            <a:r>
              <a:rPr lang="en-US" i="1" dirty="0" smtClean="0">
                <a:solidFill>
                  <a:srgbClr val="006600"/>
                </a:solidFill>
                <a:latin typeface="Verdana" charset="0"/>
              </a:rPr>
              <a:t> avec la nature</a:t>
            </a:r>
            <a:r>
              <a:rPr lang="en-US" dirty="0" smtClean="0">
                <a:solidFill>
                  <a:srgbClr val="006600"/>
                </a:solidFill>
                <a:latin typeface="Verdana" charset="0"/>
              </a:rPr>
              <a:t>. « </a:t>
            </a:r>
            <a:r>
              <a:rPr lang="en-US" dirty="0" err="1" smtClean="0">
                <a:solidFill>
                  <a:srgbClr val="006600"/>
                </a:solidFill>
                <a:latin typeface="Verdana" charset="0"/>
              </a:rPr>
              <a:t>D’ici</a:t>
            </a:r>
            <a:r>
              <a:rPr lang="en-US" dirty="0" smtClean="0">
                <a:solidFill>
                  <a:srgbClr val="006600"/>
                </a:solidFill>
                <a:latin typeface="Verdana" charset="0"/>
              </a:rPr>
              <a:t> à 2050, la </a:t>
            </a:r>
            <a:r>
              <a:rPr lang="en-US" dirty="0" err="1" smtClean="0">
                <a:solidFill>
                  <a:srgbClr val="006600"/>
                </a:solidFill>
                <a:latin typeface="Verdana" charset="0"/>
              </a:rPr>
              <a:t>diversité</a:t>
            </a:r>
            <a:r>
              <a:rPr lang="en-US" dirty="0" smtClean="0">
                <a:solidFill>
                  <a:srgbClr val="006600"/>
                </a:solidFill>
                <a:latin typeface="Verdana" charset="0"/>
              </a:rPr>
              <a:t> </a:t>
            </a:r>
            <a:r>
              <a:rPr lang="en-US" dirty="0" err="1" smtClean="0">
                <a:solidFill>
                  <a:srgbClr val="006600"/>
                </a:solidFill>
                <a:latin typeface="Verdana" charset="0"/>
              </a:rPr>
              <a:t>biologique</a:t>
            </a:r>
            <a:r>
              <a:rPr lang="en-US" dirty="0" smtClean="0">
                <a:solidFill>
                  <a:srgbClr val="006600"/>
                </a:solidFill>
                <a:latin typeface="Verdana" charset="0"/>
              </a:rPr>
              <a:t> </a:t>
            </a:r>
            <a:r>
              <a:rPr lang="en-US" dirty="0" err="1" smtClean="0">
                <a:solidFill>
                  <a:srgbClr val="006600"/>
                </a:solidFill>
                <a:latin typeface="Verdana" charset="0"/>
              </a:rPr>
              <a:t>est</a:t>
            </a:r>
            <a:r>
              <a:rPr lang="en-US" dirty="0" smtClean="0">
                <a:solidFill>
                  <a:srgbClr val="006600"/>
                </a:solidFill>
                <a:latin typeface="Verdana" charset="0"/>
              </a:rPr>
              <a:t> </a:t>
            </a:r>
            <a:r>
              <a:rPr lang="en-US" dirty="0" err="1" smtClean="0">
                <a:solidFill>
                  <a:srgbClr val="006600"/>
                </a:solidFill>
                <a:latin typeface="Verdana" charset="0"/>
              </a:rPr>
              <a:t>valorisée</a:t>
            </a:r>
            <a:r>
              <a:rPr lang="en-US" dirty="0" smtClean="0">
                <a:solidFill>
                  <a:srgbClr val="006600"/>
                </a:solidFill>
                <a:latin typeface="Verdana" charset="0"/>
              </a:rPr>
              <a:t>, </a:t>
            </a:r>
            <a:r>
              <a:rPr lang="en-US" dirty="0" err="1" smtClean="0">
                <a:solidFill>
                  <a:srgbClr val="006600"/>
                </a:solidFill>
                <a:latin typeface="Verdana" charset="0"/>
              </a:rPr>
              <a:t>conservée</a:t>
            </a:r>
            <a:r>
              <a:rPr lang="en-US" dirty="0" smtClean="0">
                <a:solidFill>
                  <a:srgbClr val="006600"/>
                </a:solidFill>
                <a:latin typeface="Verdana" charset="0"/>
              </a:rPr>
              <a:t>, </a:t>
            </a:r>
            <a:r>
              <a:rPr lang="en-US" dirty="0" err="1" smtClean="0">
                <a:solidFill>
                  <a:srgbClr val="006600"/>
                </a:solidFill>
                <a:latin typeface="Verdana" charset="0"/>
              </a:rPr>
              <a:t>restaurée</a:t>
            </a:r>
            <a:r>
              <a:rPr lang="en-US" dirty="0" smtClean="0">
                <a:solidFill>
                  <a:srgbClr val="006600"/>
                </a:solidFill>
                <a:latin typeface="Verdana" charset="0"/>
              </a:rPr>
              <a:t> et </a:t>
            </a:r>
            <a:r>
              <a:rPr lang="en-US" dirty="0" err="1" smtClean="0">
                <a:solidFill>
                  <a:srgbClr val="006600"/>
                </a:solidFill>
                <a:latin typeface="Verdana" charset="0"/>
              </a:rPr>
              <a:t>utilisée</a:t>
            </a:r>
            <a:r>
              <a:rPr lang="en-US" dirty="0" smtClean="0">
                <a:solidFill>
                  <a:srgbClr val="006600"/>
                </a:solidFill>
                <a:latin typeface="Verdana" charset="0"/>
              </a:rPr>
              <a:t> avec </a:t>
            </a:r>
            <a:r>
              <a:rPr lang="en-US" dirty="0" err="1" smtClean="0">
                <a:solidFill>
                  <a:srgbClr val="006600"/>
                </a:solidFill>
                <a:latin typeface="Verdana" charset="0"/>
              </a:rPr>
              <a:t>sagesse</a:t>
            </a:r>
            <a:r>
              <a:rPr lang="en-US" dirty="0" smtClean="0">
                <a:solidFill>
                  <a:srgbClr val="006600"/>
                </a:solidFill>
                <a:latin typeface="Verdana" charset="0"/>
              </a:rPr>
              <a:t>, en </a:t>
            </a:r>
            <a:r>
              <a:rPr lang="en-US" dirty="0" err="1" smtClean="0">
                <a:solidFill>
                  <a:srgbClr val="006600"/>
                </a:solidFill>
                <a:latin typeface="Verdana" charset="0"/>
              </a:rPr>
              <a:t>assurant</a:t>
            </a:r>
            <a:r>
              <a:rPr lang="en-US" dirty="0" smtClean="0">
                <a:solidFill>
                  <a:srgbClr val="006600"/>
                </a:solidFill>
                <a:latin typeface="Verdana" charset="0"/>
              </a:rPr>
              <a:t> le </a:t>
            </a:r>
            <a:r>
              <a:rPr lang="en-US" dirty="0" err="1" smtClean="0">
                <a:solidFill>
                  <a:srgbClr val="006600"/>
                </a:solidFill>
                <a:latin typeface="Verdana" charset="0"/>
              </a:rPr>
              <a:t>maintien</a:t>
            </a:r>
            <a:r>
              <a:rPr lang="en-US" dirty="0" smtClean="0">
                <a:solidFill>
                  <a:srgbClr val="006600"/>
                </a:solidFill>
                <a:latin typeface="Verdana" charset="0"/>
              </a:rPr>
              <a:t> des services </a:t>
            </a:r>
            <a:r>
              <a:rPr lang="en-US" dirty="0" err="1" smtClean="0">
                <a:solidFill>
                  <a:srgbClr val="006600"/>
                </a:solidFill>
                <a:latin typeface="Verdana" charset="0"/>
              </a:rPr>
              <a:t>fournis</a:t>
            </a:r>
            <a:r>
              <a:rPr lang="en-US" dirty="0" smtClean="0">
                <a:solidFill>
                  <a:srgbClr val="006600"/>
                </a:solidFill>
                <a:latin typeface="Verdana" charset="0"/>
              </a:rPr>
              <a:t> par les </a:t>
            </a:r>
            <a:r>
              <a:rPr lang="en-US" dirty="0" err="1" smtClean="0">
                <a:solidFill>
                  <a:srgbClr val="006600"/>
                </a:solidFill>
                <a:latin typeface="Verdana" charset="0"/>
              </a:rPr>
              <a:t>écosystèmes</a:t>
            </a:r>
            <a:r>
              <a:rPr lang="en-US" dirty="0" smtClean="0">
                <a:solidFill>
                  <a:srgbClr val="006600"/>
                </a:solidFill>
                <a:latin typeface="Verdana" charset="0"/>
              </a:rPr>
              <a:t>, en </a:t>
            </a:r>
            <a:r>
              <a:rPr lang="en-US" dirty="0" err="1" smtClean="0">
                <a:solidFill>
                  <a:srgbClr val="006600"/>
                </a:solidFill>
                <a:latin typeface="Verdana" charset="0"/>
              </a:rPr>
              <a:t>maintenant</a:t>
            </a:r>
            <a:r>
              <a:rPr lang="en-US" dirty="0" smtClean="0">
                <a:solidFill>
                  <a:srgbClr val="006600"/>
                </a:solidFill>
                <a:latin typeface="Verdana" charset="0"/>
              </a:rPr>
              <a:t> la </a:t>
            </a:r>
            <a:r>
              <a:rPr lang="en-US" dirty="0" err="1" smtClean="0">
                <a:solidFill>
                  <a:srgbClr val="006600"/>
                </a:solidFill>
                <a:latin typeface="Verdana" charset="0"/>
              </a:rPr>
              <a:t>planète</a:t>
            </a:r>
            <a:r>
              <a:rPr lang="en-US" dirty="0" smtClean="0">
                <a:solidFill>
                  <a:srgbClr val="006600"/>
                </a:solidFill>
                <a:latin typeface="Verdana" charset="0"/>
              </a:rPr>
              <a:t> en </a:t>
            </a:r>
            <a:r>
              <a:rPr lang="en-US" dirty="0" err="1" smtClean="0">
                <a:solidFill>
                  <a:srgbClr val="006600"/>
                </a:solidFill>
                <a:latin typeface="Verdana" charset="0"/>
              </a:rPr>
              <a:t>bonne</a:t>
            </a:r>
            <a:r>
              <a:rPr lang="en-US" dirty="0" smtClean="0">
                <a:solidFill>
                  <a:srgbClr val="006600"/>
                </a:solidFill>
                <a:latin typeface="Verdana" charset="0"/>
              </a:rPr>
              <a:t> santé et en </a:t>
            </a:r>
            <a:r>
              <a:rPr lang="en-US" dirty="0" err="1" smtClean="0">
                <a:solidFill>
                  <a:srgbClr val="006600"/>
                </a:solidFill>
                <a:latin typeface="Verdana" charset="0"/>
              </a:rPr>
              <a:t>procurant</a:t>
            </a:r>
            <a:r>
              <a:rPr lang="en-US" dirty="0" smtClean="0">
                <a:solidFill>
                  <a:srgbClr val="006600"/>
                </a:solidFill>
                <a:latin typeface="Verdana" charset="0"/>
              </a:rPr>
              <a:t> des </a:t>
            </a:r>
            <a:r>
              <a:rPr lang="en-US" dirty="0" err="1" smtClean="0">
                <a:solidFill>
                  <a:srgbClr val="006600"/>
                </a:solidFill>
                <a:latin typeface="Verdana" charset="0"/>
              </a:rPr>
              <a:t>avantages</a:t>
            </a:r>
            <a:r>
              <a:rPr lang="en-US" dirty="0" smtClean="0">
                <a:solidFill>
                  <a:srgbClr val="006600"/>
                </a:solidFill>
                <a:latin typeface="Verdana" charset="0"/>
              </a:rPr>
              <a:t> </a:t>
            </a:r>
            <a:r>
              <a:rPr lang="en-US" dirty="0" err="1" smtClean="0">
                <a:solidFill>
                  <a:srgbClr val="006600"/>
                </a:solidFill>
                <a:latin typeface="Verdana" charset="0"/>
              </a:rPr>
              <a:t>essentiels</a:t>
            </a:r>
            <a:r>
              <a:rPr lang="en-US" dirty="0" smtClean="0">
                <a:solidFill>
                  <a:srgbClr val="006600"/>
                </a:solidFill>
                <a:latin typeface="Verdana" charset="0"/>
              </a:rPr>
              <a:t> à </a:t>
            </a:r>
            <a:r>
              <a:rPr lang="en-US" dirty="0" err="1" smtClean="0">
                <a:solidFill>
                  <a:srgbClr val="006600"/>
                </a:solidFill>
                <a:latin typeface="Verdana" charset="0"/>
              </a:rPr>
              <a:t>tous</a:t>
            </a:r>
            <a:r>
              <a:rPr lang="en-US" dirty="0" smtClean="0">
                <a:solidFill>
                  <a:srgbClr val="006600"/>
                </a:solidFill>
                <a:latin typeface="Verdana" charset="0"/>
              </a:rPr>
              <a:t> les </a:t>
            </a:r>
            <a:r>
              <a:rPr lang="en-US" dirty="0" err="1" smtClean="0">
                <a:solidFill>
                  <a:srgbClr val="006600"/>
                </a:solidFill>
                <a:latin typeface="Verdana" charset="0"/>
              </a:rPr>
              <a:t>peuples</a:t>
            </a:r>
            <a:r>
              <a:rPr lang="en-US" dirty="0" smtClean="0">
                <a:solidFill>
                  <a:srgbClr val="006600"/>
                </a:solidFill>
                <a:latin typeface="Verdana" charset="0"/>
              </a:rPr>
              <a:t>. »</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Mission </a:t>
            </a:r>
            <a:r>
              <a:rPr lang="en-US" dirty="0" err="1" smtClean="0">
                <a:solidFill>
                  <a:srgbClr val="006600"/>
                </a:solidFill>
                <a:latin typeface="Verdana" charset="0"/>
              </a:rPr>
              <a:t>Prendre</a:t>
            </a:r>
            <a:r>
              <a:rPr lang="en-US" dirty="0" smtClean="0">
                <a:solidFill>
                  <a:srgbClr val="006600"/>
                </a:solidFill>
                <a:latin typeface="Verdana" charset="0"/>
              </a:rPr>
              <a:t> des </a:t>
            </a:r>
            <a:r>
              <a:rPr lang="en-US" dirty="0" err="1" smtClean="0">
                <a:solidFill>
                  <a:srgbClr val="006600"/>
                </a:solidFill>
                <a:latin typeface="Verdana" charset="0"/>
              </a:rPr>
              <a:t>mesures</a:t>
            </a:r>
            <a:r>
              <a:rPr lang="en-US" dirty="0" smtClean="0">
                <a:solidFill>
                  <a:srgbClr val="006600"/>
                </a:solidFill>
                <a:latin typeface="Verdana" charset="0"/>
              </a:rPr>
              <a:t> </a:t>
            </a:r>
            <a:r>
              <a:rPr lang="en-US" dirty="0" err="1" smtClean="0">
                <a:solidFill>
                  <a:srgbClr val="006600"/>
                </a:solidFill>
                <a:latin typeface="Verdana" charset="0"/>
              </a:rPr>
              <a:t>efficaces</a:t>
            </a:r>
            <a:r>
              <a:rPr lang="en-US" dirty="0" smtClean="0">
                <a:solidFill>
                  <a:srgbClr val="006600"/>
                </a:solidFill>
                <a:latin typeface="Verdana" charset="0"/>
              </a:rPr>
              <a:t> et </a:t>
            </a:r>
            <a:r>
              <a:rPr lang="en-US" dirty="0" err="1" smtClean="0">
                <a:solidFill>
                  <a:srgbClr val="006600"/>
                </a:solidFill>
                <a:latin typeface="Verdana" charset="0"/>
              </a:rPr>
              <a:t>urgentes</a:t>
            </a:r>
            <a:r>
              <a:rPr lang="en-US" dirty="0" smtClean="0">
                <a:solidFill>
                  <a:srgbClr val="006600"/>
                </a:solidFill>
                <a:latin typeface="Verdana" charset="0"/>
              </a:rPr>
              <a:t> en </a:t>
            </a:r>
            <a:r>
              <a:rPr lang="en-US" dirty="0" err="1" smtClean="0">
                <a:solidFill>
                  <a:srgbClr val="006600"/>
                </a:solidFill>
                <a:latin typeface="Verdana" charset="0"/>
              </a:rPr>
              <a:t>vue</a:t>
            </a:r>
            <a:r>
              <a:rPr lang="en-US" dirty="0" smtClean="0">
                <a:solidFill>
                  <a:srgbClr val="006600"/>
                </a:solidFill>
                <a:latin typeface="Verdana" charset="0"/>
              </a:rPr>
              <a:t> de </a:t>
            </a:r>
            <a:r>
              <a:rPr lang="en-US" dirty="0" err="1" smtClean="0">
                <a:solidFill>
                  <a:srgbClr val="006600"/>
                </a:solidFill>
                <a:latin typeface="Verdana" charset="0"/>
              </a:rPr>
              <a:t>mettre</a:t>
            </a:r>
            <a:r>
              <a:rPr lang="en-US" dirty="0" smtClean="0">
                <a:solidFill>
                  <a:srgbClr val="006600"/>
                </a:solidFill>
                <a:latin typeface="Verdana" charset="0"/>
              </a:rPr>
              <a:t> un </a:t>
            </a:r>
            <a:r>
              <a:rPr lang="en-US" dirty="0" err="1" smtClean="0">
                <a:solidFill>
                  <a:srgbClr val="006600"/>
                </a:solidFill>
                <a:latin typeface="Verdana" charset="0"/>
              </a:rPr>
              <a:t>terme</a:t>
            </a:r>
            <a:r>
              <a:rPr lang="en-US" dirty="0" smtClean="0">
                <a:solidFill>
                  <a:srgbClr val="006600"/>
                </a:solidFill>
                <a:latin typeface="Verdana" charset="0"/>
              </a:rPr>
              <a:t> à </a:t>
            </a:r>
            <a:r>
              <a:rPr lang="en-US" dirty="0" err="1" smtClean="0">
                <a:solidFill>
                  <a:srgbClr val="006600"/>
                </a:solidFill>
                <a:latin typeface="Verdana" charset="0"/>
              </a:rPr>
              <a:t>l’appauvrissement</a:t>
            </a:r>
            <a:r>
              <a:rPr lang="en-US" dirty="0" smtClean="0">
                <a:solidFill>
                  <a:srgbClr val="006600"/>
                </a:solidFill>
                <a:latin typeface="Verdana" charset="0"/>
              </a:rPr>
              <a:t> de la </a:t>
            </a:r>
            <a:r>
              <a:rPr lang="en-US" dirty="0" err="1" smtClean="0">
                <a:solidFill>
                  <a:srgbClr val="006600"/>
                </a:solidFill>
                <a:latin typeface="Verdana" charset="0"/>
              </a:rPr>
              <a:t>diversité</a:t>
            </a:r>
            <a:r>
              <a:rPr lang="en-US" dirty="0" smtClean="0">
                <a:solidFill>
                  <a:srgbClr val="006600"/>
                </a:solidFill>
                <a:latin typeface="Verdana" charset="0"/>
              </a:rPr>
              <a:t> </a:t>
            </a:r>
            <a:r>
              <a:rPr lang="en-US" dirty="0" err="1" smtClean="0">
                <a:solidFill>
                  <a:srgbClr val="006600"/>
                </a:solidFill>
                <a:latin typeface="Verdana" charset="0"/>
              </a:rPr>
              <a:t>biologique</a:t>
            </a:r>
            <a:r>
              <a:rPr lang="en-US" dirty="0" smtClean="0">
                <a:solidFill>
                  <a:srgbClr val="006600"/>
                </a:solidFill>
                <a:latin typeface="Verdana" charset="0"/>
              </a:rPr>
              <a:t>, </a:t>
            </a:r>
            <a:r>
              <a:rPr lang="en-US" dirty="0" err="1" smtClean="0">
                <a:solidFill>
                  <a:srgbClr val="006600"/>
                </a:solidFill>
                <a:latin typeface="Verdana" charset="0"/>
              </a:rPr>
              <a:t>afin</a:t>
            </a:r>
            <a:r>
              <a:rPr lang="en-US" dirty="0" smtClean="0">
                <a:solidFill>
                  <a:srgbClr val="006600"/>
                </a:solidFill>
                <a:latin typeface="Verdana" charset="0"/>
              </a:rPr>
              <a:t> de </a:t>
            </a:r>
            <a:r>
              <a:rPr lang="en-US" dirty="0" err="1" smtClean="0">
                <a:solidFill>
                  <a:srgbClr val="006600"/>
                </a:solidFill>
                <a:latin typeface="Verdana" charset="0"/>
              </a:rPr>
              <a:t>s’assurer</a:t>
            </a:r>
            <a:r>
              <a:rPr lang="en-US" dirty="0" smtClean="0">
                <a:solidFill>
                  <a:srgbClr val="006600"/>
                </a:solidFill>
                <a:latin typeface="Verdana" charset="0"/>
              </a:rPr>
              <a:t> </a:t>
            </a:r>
            <a:r>
              <a:rPr lang="en-US" dirty="0" err="1" smtClean="0">
                <a:solidFill>
                  <a:srgbClr val="006600"/>
                </a:solidFill>
                <a:latin typeface="Verdana" charset="0"/>
              </a:rPr>
              <a:t>que</a:t>
            </a:r>
            <a:r>
              <a:rPr lang="en-US" dirty="0" smtClean="0">
                <a:solidFill>
                  <a:srgbClr val="006600"/>
                </a:solidFill>
                <a:latin typeface="Verdana" charset="0"/>
              </a:rPr>
              <a:t>, </a:t>
            </a:r>
            <a:r>
              <a:rPr lang="en-US" dirty="0" err="1" smtClean="0">
                <a:solidFill>
                  <a:srgbClr val="006600"/>
                </a:solidFill>
                <a:latin typeface="Verdana" charset="0"/>
              </a:rPr>
              <a:t>d’ici</a:t>
            </a:r>
            <a:r>
              <a:rPr lang="en-US" dirty="0" smtClean="0">
                <a:solidFill>
                  <a:srgbClr val="006600"/>
                </a:solidFill>
                <a:latin typeface="Verdana" charset="0"/>
              </a:rPr>
              <a:t> à 2020, les </a:t>
            </a:r>
            <a:r>
              <a:rPr lang="en-US" dirty="0" err="1" smtClean="0">
                <a:solidFill>
                  <a:srgbClr val="006600"/>
                </a:solidFill>
                <a:latin typeface="Verdana" charset="0"/>
              </a:rPr>
              <a:t>écosystèmes</a:t>
            </a:r>
            <a:r>
              <a:rPr lang="en-US" dirty="0" smtClean="0">
                <a:solidFill>
                  <a:srgbClr val="006600"/>
                </a:solidFill>
                <a:latin typeface="Verdana" charset="0"/>
              </a:rPr>
              <a:t> </a:t>
            </a:r>
            <a:r>
              <a:rPr lang="en-US" dirty="0" err="1" smtClean="0">
                <a:solidFill>
                  <a:srgbClr val="006600"/>
                </a:solidFill>
                <a:latin typeface="Verdana" charset="0"/>
              </a:rPr>
              <a:t>sont</a:t>
            </a:r>
            <a:r>
              <a:rPr lang="en-US" dirty="0" smtClean="0">
                <a:solidFill>
                  <a:srgbClr val="006600"/>
                </a:solidFill>
                <a:latin typeface="Verdana" charset="0"/>
              </a:rPr>
              <a:t> </a:t>
            </a:r>
            <a:r>
              <a:rPr lang="en-US" dirty="0" err="1" smtClean="0">
                <a:solidFill>
                  <a:srgbClr val="006600"/>
                </a:solidFill>
                <a:latin typeface="Verdana" charset="0"/>
              </a:rPr>
              <a:t>résilients</a:t>
            </a:r>
            <a:r>
              <a:rPr lang="en-US" dirty="0" smtClean="0">
                <a:solidFill>
                  <a:srgbClr val="006600"/>
                </a:solidFill>
                <a:latin typeface="Verdana" charset="0"/>
              </a:rPr>
              <a:t> et </a:t>
            </a:r>
            <a:r>
              <a:rPr lang="en-US" dirty="0" err="1" smtClean="0">
                <a:solidFill>
                  <a:srgbClr val="006600"/>
                </a:solidFill>
                <a:latin typeface="Verdana" charset="0"/>
              </a:rPr>
              <a:t>continuent</a:t>
            </a:r>
            <a:r>
              <a:rPr lang="en-US" dirty="0" smtClean="0">
                <a:solidFill>
                  <a:srgbClr val="006600"/>
                </a:solidFill>
                <a:latin typeface="Verdana" charset="0"/>
              </a:rPr>
              <a:t> de </a:t>
            </a:r>
            <a:r>
              <a:rPr lang="en-US" dirty="0" err="1" smtClean="0">
                <a:solidFill>
                  <a:srgbClr val="006600"/>
                </a:solidFill>
                <a:latin typeface="Verdana" charset="0"/>
              </a:rPr>
              <a:t>fournir</a:t>
            </a:r>
            <a:r>
              <a:rPr lang="en-US" dirty="0" smtClean="0">
                <a:solidFill>
                  <a:srgbClr val="006600"/>
                </a:solidFill>
                <a:latin typeface="Verdana" charset="0"/>
              </a:rPr>
              <a:t> des services </a:t>
            </a:r>
            <a:r>
              <a:rPr lang="en-US" dirty="0" err="1" smtClean="0">
                <a:solidFill>
                  <a:srgbClr val="006600"/>
                </a:solidFill>
                <a:latin typeface="Verdana" charset="0"/>
              </a:rPr>
              <a:t>essentiels</a:t>
            </a:r>
            <a:r>
              <a:rPr lang="en-US" dirty="0" smtClean="0">
                <a:solidFill>
                  <a:srgbClr val="006600"/>
                </a:solidFill>
                <a:latin typeface="Verdana" charset="0"/>
              </a:rPr>
              <a:t>, </a:t>
            </a:r>
            <a:r>
              <a:rPr lang="en-US" dirty="0" err="1" smtClean="0">
                <a:solidFill>
                  <a:srgbClr val="006600"/>
                </a:solidFill>
                <a:latin typeface="Verdana" charset="0"/>
              </a:rPr>
              <a:t>préservant</a:t>
            </a:r>
            <a:r>
              <a:rPr lang="en-US" dirty="0" smtClean="0">
                <a:solidFill>
                  <a:srgbClr val="006600"/>
                </a:solidFill>
                <a:latin typeface="Verdana" charset="0"/>
              </a:rPr>
              <a:t> </a:t>
            </a:r>
            <a:r>
              <a:rPr lang="en-US" dirty="0" err="1" smtClean="0">
                <a:solidFill>
                  <a:srgbClr val="006600"/>
                </a:solidFill>
                <a:latin typeface="Verdana" charset="0"/>
              </a:rPr>
              <a:t>ainsi</a:t>
            </a:r>
            <a:r>
              <a:rPr lang="en-US" dirty="0" smtClean="0">
                <a:solidFill>
                  <a:srgbClr val="006600"/>
                </a:solidFill>
                <a:latin typeface="Verdana" charset="0"/>
              </a:rPr>
              <a:t> la </a:t>
            </a:r>
            <a:r>
              <a:rPr lang="en-US" dirty="0" err="1" smtClean="0">
                <a:solidFill>
                  <a:srgbClr val="006600"/>
                </a:solidFill>
                <a:latin typeface="Verdana" charset="0"/>
              </a:rPr>
              <a:t>diversité</a:t>
            </a:r>
            <a:r>
              <a:rPr lang="en-US" dirty="0" smtClean="0">
                <a:solidFill>
                  <a:srgbClr val="006600"/>
                </a:solidFill>
                <a:latin typeface="Verdana" charset="0"/>
              </a:rPr>
              <a:t> de la vie </a:t>
            </a:r>
            <a:r>
              <a:rPr lang="en-US" dirty="0" err="1" smtClean="0">
                <a:solidFill>
                  <a:srgbClr val="006600"/>
                </a:solidFill>
                <a:latin typeface="Verdana" charset="0"/>
              </a:rPr>
              <a:t>sur</a:t>
            </a:r>
            <a:r>
              <a:rPr lang="en-US" dirty="0" smtClean="0">
                <a:solidFill>
                  <a:srgbClr val="006600"/>
                </a:solidFill>
                <a:latin typeface="Verdana" charset="0"/>
              </a:rPr>
              <a:t> Terre, et </a:t>
            </a:r>
            <a:r>
              <a:rPr lang="en-US" dirty="0" err="1" smtClean="0">
                <a:solidFill>
                  <a:srgbClr val="006600"/>
                </a:solidFill>
                <a:latin typeface="Verdana" charset="0"/>
              </a:rPr>
              <a:t>contribuant</a:t>
            </a:r>
            <a:r>
              <a:rPr lang="en-US" dirty="0" smtClean="0">
                <a:solidFill>
                  <a:srgbClr val="006600"/>
                </a:solidFill>
                <a:latin typeface="Verdana" charset="0"/>
              </a:rPr>
              <a:t> au </a:t>
            </a:r>
            <a:r>
              <a:rPr lang="en-US" dirty="0" err="1" smtClean="0">
                <a:solidFill>
                  <a:srgbClr val="006600"/>
                </a:solidFill>
                <a:latin typeface="Verdana" charset="0"/>
              </a:rPr>
              <a:t>bien-être</a:t>
            </a:r>
            <a:r>
              <a:rPr lang="en-US" dirty="0" smtClean="0">
                <a:solidFill>
                  <a:srgbClr val="006600"/>
                </a:solidFill>
                <a:latin typeface="Verdana" charset="0"/>
              </a:rPr>
              <a:t> </a:t>
            </a:r>
            <a:r>
              <a:rPr lang="en-US" dirty="0" err="1" smtClean="0">
                <a:solidFill>
                  <a:srgbClr val="006600"/>
                </a:solidFill>
                <a:latin typeface="Verdana" charset="0"/>
              </a:rPr>
              <a:t>humain</a:t>
            </a:r>
            <a:r>
              <a:rPr lang="en-US" dirty="0" smtClean="0">
                <a:solidFill>
                  <a:srgbClr val="006600"/>
                </a:solidFill>
                <a:latin typeface="Verdana" charset="0"/>
              </a:rPr>
              <a:t> et à </a:t>
            </a:r>
            <a:r>
              <a:rPr lang="en-US" dirty="0" err="1" smtClean="0">
                <a:solidFill>
                  <a:srgbClr val="006600"/>
                </a:solidFill>
                <a:latin typeface="Verdana" charset="0"/>
              </a:rPr>
              <a:t>l’élimination</a:t>
            </a:r>
            <a:r>
              <a:rPr lang="en-US" dirty="0" smtClean="0">
                <a:solidFill>
                  <a:srgbClr val="006600"/>
                </a:solidFill>
                <a:latin typeface="Verdana" charset="0"/>
              </a:rPr>
              <a:t> de la </a:t>
            </a:r>
            <a:r>
              <a:rPr lang="en-US" dirty="0" err="1" smtClean="0">
                <a:solidFill>
                  <a:srgbClr val="006600"/>
                </a:solidFill>
                <a:latin typeface="Verdana" charset="0"/>
              </a:rPr>
              <a:t>pauvreté</a:t>
            </a:r>
            <a:r>
              <a:rPr lang="en-US" dirty="0" smtClean="0">
                <a:solidFill>
                  <a:srgbClr val="006600"/>
                </a:solidFill>
                <a:latin typeface="Verdana" charset="0"/>
              </a:rPr>
              <a:t>.</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Les 20 </a:t>
            </a:r>
            <a:r>
              <a:rPr lang="en-US" b="1" dirty="0" err="1" smtClean="0">
                <a:solidFill>
                  <a:srgbClr val="006600"/>
                </a:solidFill>
                <a:latin typeface="Verdana" charset="0"/>
                <a:ea typeface="ＭＳ Ｐゴシック" charset="-128"/>
                <a:cs typeface="ＭＳ Ｐゴシック" charset="-128"/>
              </a:rPr>
              <a:t>Objectifs</a:t>
            </a:r>
            <a:r>
              <a:rPr lang="en-US" b="1" dirty="0" smtClean="0">
                <a:solidFill>
                  <a:srgbClr val="006600"/>
                </a:solidFill>
                <a:latin typeface="Verdana" charset="0"/>
                <a:ea typeface="ＭＳ Ｐゴシック" charset="-128"/>
                <a:cs typeface="ＭＳ Ｐゴシック" charset="-128"/>
              </a:rPr>
              <a:t> </a:t>
            </a:r>
            <a:r>
              <a:rPr lang="en-US" b="1" dirty="0" err="1" smtClean="0">
                <a:solidFill>
                  <a:srgbClr val="006600"/>
                </a:solidFill>
                <a:latin typeface="Verdana" charset="0"/>
                <a:ea typeface="ＭＳ Ｐゴシック" charset="-128"/>
                <a:cs typeface="ＭＳ Ｐゴシック" charset="-128"/>
              </a:rPr>
              <a:t>d’Aichi</a:t>
            </a:r>
            <a:r>
              <a:rPr lang="en-US" b="1" dirty="0" smtClean="0">
                <a:solidFill>
                  <a:srgbClr val="006600"/>
                </a:solidFill>
                <a:latin typeface="Verdana" charset="0"/>
                <a:ea typeface="ＭＳ Ｐゴシック" charset="-128"/>
                <a:cs typeface="ＭＳ Ｐゴシック" charset="-128"/>
              </a:rPr>
              <a:t> </a:t>
            </a:r>
            <a:r>
              <a:rPr lang="en-US" b="1" dirty="0" err="1" smtClean="0">
                <a:solidFill>
                  <a:srgbClr val="006600"/>
                </a:solidFill>
                <a:latin typeface="Verdana" charset="0"/>
                <a:ea typeface="ＭＳ Ｐゴシック" charset="-128"/>
                <a:cs typeface="ＭＳ Ｐゴシック" charset="-128"/>
              </a:rPr>
              <a:t>relatifs</a:t>
            </a:r>
            <a:r>
              <a:rPr lang="en-US" b="1" dirty="0" smtClean="0">
                <a:solidFill>
                  <a:srgbClr val="006600"/>
                </a:solidFill>
                <a:latin typeface="Verdana" charset="0"/>
                <a:ea typeface="ＭＳ Ｐゴシック" charset="-128"/>
                <a:cs typeface="ＭＳ Ｐゴシック" charset="-128"/>
              </a:rPr>
              <a:t> à la </a:t>
            </a:r>
            <a:r>
              <a:rPr lang="en-US" b="1" dirty="0" err="1" smtClean="0">
                <a:solidFill>
                  <a:srgbClr val="006600"/>
                </a:solidFill>
                <a:latin typeface="Verdana" charset="0"/>
                <a:ea typeface="ＭＳ Ｐゴシック" charset="-128"/>
                <a:cs typeface="ＭＳ Ｐゴシック" charset="-128"/>
              </a:rPr>
              <a:t>biodiversité</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defRPr/>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err="1" smtClean="0">
                <a:solidFill>
                  <a:srgbClr val="006600"/>
                </a:solidFill>
                <a:latin typeface="Verdana" charset="0"/>
                <a:ea typeface="ＭＳ Ｐゴシック" charset="-128"/>
                <a:cs typeface="ＭＳ Ｐゴシック" charset="-128"/>
              </a:rPr>
              <a:t>Mécanismes</a:t>
            </a:r>
            <a:r>
              <a:rPr lang="en-US" b="1" dirty="0" smtClean="0">
                <a:solidFill>
                  <a:srgbClr val="006600"/>
                </a:solidFill>
                <a:latin typeface="Verdana" charset="0"/>
                <a:ea typeface="ＭＳ Ｐゴシック" charset="-128"/>
                <a:cs typeface="ＭＳ Ｐゴシック" charset="-128"/>
              </a:rPr>
              <a:t> </a:t>
            </a:r>
            <a:r>
              <a:rPr lang="en-US" b="1" dirty="0" err="1" smtClean="0">
                <a:solidFill>
                  <a:srgbClr val="006600"/>
                </a:solidFill>
                <a:latin typeface="Verdana" charset="0"/>
                <a:ea typeface="ＭＳ Ｐゴシック" charset="-128"/>
                <a:cs typeface="ＭＳ Ｐゴシック" charset="-128"/>
              </a:rPr>
              <a:t>d’application</a:t>
            </a: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0"/>
            <a:ext cx="9144000" cy="647700"/>
          </a:xfrm>
          <a:prstGeom prst="rect">
            <a:avLst/>
          </a:prstGeom>
          <a:solidFill>
            <a:srgbClr val="002A00"/>
          </a:solidFill>
          <a:ln w="9525">
            <a:noFill/>
            <a:miter lim="800000"/>
            <a:headEnd/>
            <a:tailEnd/>
          </a:ln>
        </p:spPr>
        <p:txBody>
          <a:bodyPr wrap="none" anchor="ctr">
            <a:prstTxWarp prst="textNoShape">
              <a:avLst/>
            </a:prstTxWarp>
          </a:bodyPr>
          <a:lstStyle/>
          <a:p>
            <a:pPr lvl="3" algn="ctr"/>
            <a:r>
              <a:rPr lang="en-US" sz="2600" b="1" dirty="0" err="1" smtClean="0">
                <a:solidFill>
                  <a:schemeClr val="bg1"/>
                </a:solidFill>
              </a:rPr>
              <a:t>Objectifs</a:t>
            </a:r>
            <a:r>
              <a:rPr lang="en-US" sz="2600" b="1" dirty="0" smtClean="0">
                <a:solidFill>
                  <a:schemeClr val="bg1"/>
                </a:solidFill>
              </a:rPr>
              <a:t> Aichi-Nagoya</a:t>
            </a:r>
          </a:p>
        </p:txBody>
      </p:sp>
      <p:sp>
        <p:nvSpPr>
          <p:cNvPr id="12" name="Text Placeholder 11"/>
          <p:cNvSpPr>
            <a:spLocks noGrp="1"/>
          </p:cNvSpPr>
          <p:nvPr>
            <p:ph type="body" sz="half" idx="1"/>
          </p:nvPr>
        </p:nvSpPr>
        <p:spPr>
          <a:xfrm>
            <a:off x="0" y="647700"/>
            <a:ext cx="4051300" cy="5219700"/>
          </a:xfrm>
        </p:spPr>
        <p:txBody>
          <a:bodyPr>
            <a:normAutofit fontScale="85000" lnSpcReduction="10000"/>
          </a:bodyPr>
          <a:lstStyle/>
          <a:p>
            <a:pPr>
              <a:buNone/>
            </a:pPr>
            <a:r>
              <a:rPr lang="en-US" sz="1100" b="1" dirty="0" smtClean="0"/>
              <a:t>But </a:t>
            </a:r>
            <a:r>
              <a:rPr lang="en-US" sz="1100" b="1" dirty="0" err="1" smtClean="0"/>
              <a:t>stratégique</a:t>
            </a:r>
            <a:r>
              <a:rPr lang="en-US" sz="1100" b="1" dirty="0" smtClean="0"/>
              <a:t> A. </a:t>
            </a:r>
            <a:r>
              <a:rPr lang="en-US" sz="1100" b="1" dirty="0" err="1" smtClean="0"/>
              <a:t>Gérer</a:t>
            </a:r>
            <a:r>
              <a:rPr lang="en-US" sz="1100" b="1" dirty="0" smtClean="0"/>
              <a:t> les causes </a:t>
            </a:r>
            <a:r>
              <a:rPr lang="en-US" sz="1100" b="1" dirty="0" err="1" smtClean="0"/>
              <a:t>sous-jacentes</a:t>
            </a:r>
            <a:r>
              <a:rPr lang="en-US" sz="1100" b="1" dirty="0" smtClean="0"/>
              <a:t> de </a:t>
            </a:r>
            <a:r>
              <a:rPr lang="en-US" sz="1100" b="1" dirty="0" err="1" smtClean="0"/>
              <a:t>l’appauvrissement</a:t>
            </a:r>
            <a:r>
              <a:rPr lang="en-US" sz="1100" b="1" dirty="0" smtClean="0"/>
              <a:t> de la </a:t>
            </a:r>
            <a:r>
              <a:rPr lang="en-US" sz="1100" b="1" dirty="0" err="1" smtClean="0"/>
              <a:t>biodiversité</a:t>
            </a:r>
            <a:endParaRPr lang="en-US" sz="1100" b="1" dirty="0" smtClean="0"/>
          </a:p>
          <a:p>
            <a:pPr>
              <a:buNone/>
            </a:pPr>
            <a:r>
              <a:rPr lang="en-US" sz="1100" dirty="0" err="1" smtClean="0"/>
              <a:t>Objectif</a:t>
            </a:r>
            <a:r>
              <a:rPr lang="en-US" sz="1100" dirty="0" smtClean="0"/>
              <a:t> 1: </a:t>
            </a:r>
            <a:r>
              <a:rPr lang="en-US" sz="1100" dirty="0" err="1" smtClean="0"/>
              <a:t>D’ici</a:t>
            </a:r>
            <a:r>
              <a:rPr lang="en-US" sz="1100" dirty="0" smtClean="0"/>
              <a:t> à 2020 au plus </a:t>
            </a:r>
            <a:r>
              <a:rPr lang="en-US" sz="1100" dirty="0" err="1" smtClean="0"/>
              <a:t>tard</a:t>
            </a:r>
            <a:r>
              <a:rPr lang="en-US" sz="1100" dirty="0" smtClean="0"/>
              <a:t>, les </a:t>
            </a:r>
            <a:r>
              <a:rPr lang="en-US" sz="1100" dirty="0" err="1" smtClean="0"/>
              <a:t>individus</a:t>
            </a:r>
            <a:r>
              <a:rPr lang="en-US" sz="1100" dirty="0" smtClean="0"/>
              <a:t> </a:t>
            </a:r>
            <a:r>
              <a:rPr lang="en-US" sz="1100" dirty="0" err="1" smtClean="0"/>
              <a:t>sont</a:t>
            </a:r>
            <a:r>
              <a:rPr lang="en-US" sz="1100" dirty="0" smtClean="0"/>
              <a:t> </a:t>
            </a:r>
            <a:r>
              <a:rPr lang="en-US" sz="1100" dirty="0" err="1" smtClean="0"/>
              <a:t>conscients</a:t>
            </a:r>
            <a:r>
              <a:rPr lang="en-US" sz="1100" dirty="0" smtClean="0"/>
              <a:t> de la </a:t>
            </a:r>
            <a:r>
              <a:rPr lang="en-US" sz="1100" dirty="0" err="1" smtClean="0"/>
              <a:t>valeur</a:t>
            </a:r>
            <a:r>
              <a:rPr lang="en-US" sz="1100" dirty="0" smtClean="0"/>
              <a:t> de la </a:t>
            </a:r>
            <a:r>
              <a:rPr lang="en-US" sz="1100" dirty="0" err="1" smtClean="0"/>
              <a:t>diversité</a:t>
            </a:r>
            <a:r>
              <a:rPr lang="en-US" sz="1100" dirty="0" smtClean="0"/>
              <a:t>  </a:t>
            </a:r>
            <a:r>
              <a:rPr lang="en-US" sz="1100" dirty="0" err="1" smtClean="0"/>
              <a:t>biologique</a:t>
            </a:r>
            <a:r>
              <a:rPr lang="en-US" sz="1100" dirty="0" smtClean="0"/>
              <a:t> et des </a:t>
            </a:r>
            <a:r>
              <a:rPr lang="en-US" sz="1100" dirty="0" err="1" smtClean="0"/>
              <a:t>mesures</a:t>
            </a:r>
            <a:r>
              <a:rPr lang="en-US" sz="1100" dirty="0" smtClean="0"/>
              <a:t> </a:t>
            </a:r>
            <a:r>
              <a:rPr lang="en-US" sz="1100" dirty="0" err="1" smtClean="0"/>
              <a:t>qu’ils</a:t>
            </a:r>
            <a:r>
              <a:rPr lang="en-US" sz="1100" dirty="0" smtClean="0"/>
              <a:t> </a:t>
            </a:r>
            <a:r>
              <a:rPr lang="en-US" sz="1100" dirty="0" err="1" smtClean="0"/>
              <a:t>peuvent</a:t>
            </a:r>
            <a:r>
              <a:rPr lang="en-US" sz="1100" dirty="0" smtClean="0"/>
              <a:t> </a:t>
            </a:r>
            <a:r>
              <a:rPr lang="en-US" sz="1100" dirty="0" err="1" smtClean="0"/>
              <a:t>prendre</a:t>
            </a:r>
            <a:r>
              <a:rPr lang="en-US" sz="1100" dirty="0" smtClean="0"/>
              <a:t> pour la conserver et </a:t>
            </a:r>
            <a:r>
              <a:rPr lang="en-US" sz="1100" dirty="0" err="1" smtClean="0"/>
              <a:t>l’utiliser</a:t>
            </a:r>
            <a:r>
              <a:rPr lang="en-US" sz="1100" dirty="0" smtClean="0"/>
              <a:t> de </a:t>
            </a:r>
            <a:r>
              <a:rPr lang="en-US" sz="1100" dirty="0" err="1" smtClean="0"/>
              <a:t>manière</a:t>
            </a:r>
            <a:r>
              <a:rPr lang="en-US" sz="1100" dirty="0" smtClean="0"/>
              <a:t> durable.</a:t>
            </a:r>
          </a:p>
          <a:p>
            <a:pPr>
              <a:buNone/>
            </a:pPr>
            <a:r>
              <a:rPr lang="en-US" sz="1100" dirty="0" err="1" smtClean="0"/>
              <a:t>Objectif</a:t>
            </a:r>
            <a:r>
              <a:rPr lang="en-US" sz="1100" dirty="0" smtClean="0"/>
              <a:t> 2: </a:t>
            </a:r>
            <a:r>
              <a:rPr lang="en-US" sz="1100" dirty="0" err="1" smtClean="0"/>
              <a:t>D’ici</a:t>
            </a:r>
            <a:r>
              <a:rPr lang="en-US" sz="1100" dirty="0" smtClean="0"/>
              <a:t> à 2020 au plus </a:t>
            </a:r>
            <a:r>
              <a:rPr lang="en-US" sz="1100" dirty="0" err="1" smtClean="0"/>
              <a:t>tard</a:t>
            </a:r>
            <a:r>
              <a:rPr lang="en-US" sz="1100" dirty="0" smtClean="0"/>
              <a:t>, les </a:t>
            </a:r>
            <a:r>
              <a:rPr lang="en-US" sz="1100" dirty="0" err="1" smtClean="0"/>
              <a:t>valeurs</a:t>
            </a:r>
            <a:r>
              <a:rPr lang="en-US" sz="1100" dirty="0" smtClean="0"/>
              <a:t> de la </a:t>
            </a:r>
            <a:r>
              <a:rPr lang="en-US" sz="1100" dirty="0" err="1" smtClean="0"/>
              <a:t>diversité</a:t>
            </a:r>
            <a:r>
              <a:rPr lang="en-US" sz="1100" dirty="0" smtClean="0"/>
              <a:t> </a:t>
            </a:r>
            <a:r>
              <a:rPr lang="en-US" sz="1100" dirty="0" err="1" smtClean="0"/>
              <a:t>biologique</a:t>
            </a:r>
            <a:r>
              <a:rPr lang="en-US" sz="1100" dirty="0" smtClean="0"/>
              <a:t> </a:t>
            </a:r>
            <a:r>
              <a:rPr lang="en-US" sz="1100" dirty="0" err="1" smtClean="0"/>
              <a:t>ont</a:t>
            </a:r>
            <a:r>
              <a:rPr lang="en-US" sz="1100" dirty="0" smtClean="0"/>
              <a:t> </a:t>
            </a:r>
            <a:r>
              <a:rPr lang="en-US" sz="1100" dirty="0" err="1" smtClean="0"/>
              <a:t>été</a:t>
            </a:r>
            <a:r>
              <a:rPr lang="en-US" sz="1100" dirty="0" smtClean="0"/>
              <a:t> </a:t>
            </a:r>
            <a:r>
              <a:rPr lang="en-US" sz="1100" dirty="0" err="1" smtClean="0"/>
              <a:t>intégrées</a:t>
            </a:r>
            <a:r>
              <a:rPr lang="en-US" sz="1100" dirty="0" smtClean="0"/>
              <a:t> </a:t>
            </a:r>
            <a:r>
              <a:rPr lang="en-US" sz="1100" dirty="0" err="1" smtClean="0"/>
              <a:t>dans</a:t>
            </a:r>
            <a:r>
              <a:rPr lang="en-US" sz="1100" dirty="0" smtClean="0"/>
              <a:t> les </a:t>
            </a:r>
            <a:r>
              <a:rPr lang="en-US" sz="1100" dirty="0" err="1" smtClean="0"/>
              <a:t>stratégies</a:t>
            </a:r>
            <a:r>
              <a:rPr lang="en-US" sz="1100" dirty="0" smtClean="0"/>
              <a:t> et les </a:t>
            </a:r>
            <a:r>
              <a:rPr lang="en-US" sz="1100" dirty="0" err="1" smtClean="0"/>
              <a:t>processus</a:t>
            </a:r>
            <a:r>
              <a:rPr lang="en-US" sz="1100" dirty="0" smtClean="0"/>
              <a:t> de </a:t>
            </a:r>
            <a:r>
              <a:rPr lang="en-US" sz="1100" dirty="0" err="1" smtClean="0"/>
              <a:t>planification</a:t>
            </a:r>
            <a:r>
              <a:rPr lang="en-US" sz="1100" dirty="0" smtClean="0"/>
              <a:t> </a:t>
            </a:r>
            <a:r>
              <a:rPr lang="en-US" sz="1100" dirty="0" err="1" smtClean="0"/>
              <a:t>nationaux</a:t>
            </a:r>
            <a:r>
              <a:rPr lang="en-US" sz="1100" dirty="0" smtClean="0"/>
              <a:t> et </a:t>
            </a:r>
            <a:r>
              <a:rPr lang="en-US" sz="1100" dirty="0" err="1" smtClean="0"/>
              <a:t>locaux</a:t>
            </a:r>
            <a:r>
              <a:rPr lang="en-US" sz="1100" dirty="0" smtClean="0"/>
              <a:t> de </a:t>
            </a:r>
            <a:r>
              <a:rPr lang="en-US" sz="1100" dirty="0" err="1" smtClean="0"/>
              <a:t>développement</a:t>
            </a:r>
            <a:r>
              <a:rPr lang="en-US" sz="1100" dirty="0" smtClean="0"/>
              <a:t> et de </a:t>
            </a:r>
            <a:r>
              <a:rPr lang="en-US" sz="1100" dirty="0" err="1" smtClean="0"/>
              <a:t>réduction</a:t>
            </a:r>
            <a:r>
              <a:rPr lang="en-US" sz="1100" dirty="0" smtClean="0"/>
              <a:t> de la </a:t>
            </a:r>
            <a:r>
              <a:rPr lang="en-US" sz="1100" dirty="0" err="1" smtClean="0"/>
              <a:t>pauvreté</a:t>
            </a:r>
            <a:r>
              <a:rPr lang="en-US" sz="1100" dirty="0" smtClean="0"/>
              <a:t>…</a:t>
            </a:r>
          </a:p>
          <a:p>
            <a:pPr>
              <a:buNone/>
            </a:pPr>
            <a:r>
              <a:rPr lang="en-US" sz="1100" dirty="0" err="1" smtClean="0"/>
              <a:t>Objectif</a:t>
            </a:r>
            <a:r>
              <a:rPr lang="en-US" sz="1100" dirty="0" smtClean="0"/>
              <a:t> 3: </a:t>
            </a:r>
            <a:r>
              <a:rPr lang="en-US" sz="1100" dirty="0" err="1" smtClean="0"/>
              <a:t>D’ici</a:t>
            </a:r>
            <a:r>
              <a:rPr lang="en-US" sz="1100" dirty="0" smtClean="0"/>
              <a:t> à 2020 au plus </a:t>
            </a:r>
            <a:r>
              <a:rPr lang="en-US" sz="1100" dirty="0" err="1" smtClean="0"/>
              <a:t>tard</a:t>
            </a:r>
            <a:r>
              <a:rPr lang="en-US" sz="1100" dirty="0" smtClean="0"/>
              <a:t>, les </a:t>
            </a:r>
            <a:r>
              <a:rPr lang="en-US" sz="1100" dirty="0" err="1" smtClean="0"/>
              <a:t>incitations</a:t>
            </a:r>
            <a:r>
              <a:rPr lang="en-US" sz="1100" dirty="0" smtClean="0"/>
              <a:t>, y </a:t>
            </a:r>
            <a:r>
              <a:rPr lang="en-US" sz="1100" dirty="0" err="1" smtClean="0"/>
              <a:t>compris</a:t>
            </a:r>
            <a:r>
              <a:rPr lang="en-US" sz="1100" dirty="0" smtClean="0"/>
              <a:t> les subventions </a:t>
            </a:r>
            <a:r>
              <a:rPr lang="en-US" sz="1100" dirty="0" err="1" smtClean="0"/>
              <a:t>néfastes</a:t>
            </a:r>
            <a:r>
              <a:rPr lang="en-US" sz="1100" dirty="0" smtClean="0"/>
              <a:t> pour la </a:t>
            </a:r>
            <a:r>
              <a:rPr lang="en-US" sz="1100" dirty="0" err="1" smtClean="0"/>
              <a:t>diversité</a:t>
            </a:r>
            <a:r>
              <a:rPr lang="en-US" sz="1100" dirty="0" smtClean="0"/>
              <a:t> </a:t>
            </a:r>
            <a:r>
              <a:rPr lang="en-US" sz="1100" dirty="0" err="1" smtClean="0"/>
              <a:t>biologique</a:t>
            </a:r>
            <a:r>
              <a:rPr lang="en-US" sz="1100" dirty="0" smtClean="0"/>
              <a:t>, </a:t>
            </a:r>
            <a:r>
              <a:rPr lang="en-US" sz="1100" dirty="0" err="1" smtClean="0"/>
              <a:t>sont</a:t>
            </a:r>
            <a:r>
              <a:rPr lang="en-US" sz="1100" dirty="0" smtClean="0"/>
              <a:t> </a:t>
            </a:r>
            <a:r>
              <a:rPr lang="en-US" sz="1100" dirty="0" err="1" smtClean="0"/>
              <a:t>éliminées</a:t>
            </a:r>
            <a:r>
              <a:rPr lang="en-US" sz="1100" dirty="0" smtClean="0"/>
              <a:t>, </a:t>
            </a:r>
            <a:r>
              <a:rPr lang="en-US" sz="1100" dirty="0" err="1" smtClean="0"/>
              <a:t>réduites</a:t>
            </a:r>
            <a:r>
              <a:rPr lang="en-US" sz="1100" dirty="0" smtClean="0"/>
              <a:t> </a:t>
            </a:r>
            <a:r>
              <a:rPr lang="en-US" sz="1100" dirty="0" err="1" smtClean="0"/>
              <a:t>progressivement</a:t>
            </a:r>
            <a:r>
              <a:rPr lang="en-US" sz="1100" dirty="0" smtClean="0"/>
              <a:t> </a:t>
            </a:r>
            <a:r>
              <a:rPr lang="en-US" sz="1100" dirty="0" err="1" smtClean="0"/>
              <a:t>ou</a:t>
            </a:r>
            <a:r>
              <a:rPr lang="en-US" sz="1100" dirty="0" smtClean="0"/>
              <a:t> </a:t>
            </a:r>
            <a:r>
              <a:rPr lang="en-US" sz="1100" dirty="0" err="1" smtClean="0"/>
              <a:t>réformées</a:t>
            </a:r>
            <a:r>
              <a:rPr lang="en-US" sz="1100" dirty="0" smtClean="0"/>
              <a:t>…….</a:t>
            </a:r>
          </a:p>
          <a:p>
            <a:pPr>
              <a:buNone/>
            </a:pPr>
            <a:r>
              <a:rPr lang="en-US" sz="1100" dirty="0" err="1" smtClean="0"/>
              <a:t>Objectif</a:t>
            </a:r>
            <a:r>
              <a:rPr lang="en-US" sz="1100" dirty="0" smtClean="0"/>
              <a:t> 4: </a:t>
            </a:r>
            <a:r>
              <a:rPr lang="en-US" sz="1100" dirty="0" err="1" smtClean="0"/>
              <a:t>D’ici</a:t>
            </a:r>
            <a:r>
              <a:rPr lang="en-US" sz="1100" dirty="0" smtClean="0"/>
              <a:t> à 2020 au plus </a:t>
            </a:r>
            <a:r>
              <a:rPr lang="en-US" sz="1100" dirty="0" err="1" smtClean="0"/>
              <a:t>tard</a:t>
            </a:r>
            <a:r>
              <a:rPr lang="en-US" sz="1100" dirty="0" smtClean="0"/>
              <a:t>, les </a:t>
            </a:r>
            <a:r>
              <a:rPr lang="en-US" sz="1100" dirty="0" err="1" smtClean="0"/>
              <a:t>gouvernements</a:t>
            </a:r>
            <a:r>
              <a:rPr lang="en-US" sz="1100" dirty="0" smtClean="0"/>
              <a:t>, les </a:t>
            </a:r>
            <a:r>
              <a:rPr lang="en-US" sz="1100" dirty="0" err="1" smtClean="0"/>
              <a:t>entreprises</a:t>
            </a:r>
            <a:r>
              <a:rPr lang="en-US" sz="1100" dirty="0" smtClean="0"/>
              <a:t> et les parties </a:t>
            </a:r>
            <a:r>
              <a:rPr lang="en-US" sz="1100" dirty="0" err="1" smtClean="0"/>
              <a:t>prenantes</a:t>
            </a:r>
            <a:r>
              <a:rPr lang="en-US" sz="1100" dirty="0" smtClean="0"/>
              <a:t> </a:t>
            </a:r>
            <a:r>
              <a:rPr lang="en-US" sz="1100" dirty="0" err="1" smtClean="0"/>
              <a:t>ont</a:t>
            </a:r>
            <a:r>
              <a:rPr lang="en-US" sz="1100" dirty="0" smtClean="0"/>
              <a:t> </a:t>
            </a:r>
            <a:r>
              <a:rPr lang="en-US" sz="1100" dirty="0" err="1" smtClean="0"/>
              <a:t>pris</a:t>
            </a:r>
            <a:r>
              <a:rPr lang="en-US" sz="1100" dirty="0" smtClean="0"/>
              <a:t> des </a:t>
            </a:r>
            <a:r>
              <a:rPr lang="en-US" sz="1100" dirty="0" err="1" smtClean="0"/>
              <a:t>mesures</a:t>
            </a:r>
            <a:r>
              <a:rPr lang="en-US" sz="1100" dirty="0" smtClean="0"/>
              <a:t> pour assurer </a:t>
            </a:r>
            <a:r>
              <a:rPr lang="en-US" sz="1100" dirty="0" err="1" smtClean="0"/>
              <a:t>une</a:t>
            </a:r>
            <a:r>
              <a:rPr lang="en-US" sz="1100" dirty="0" smtClean="0"/>
              <a:t> production</a:t>
            </a:r>
            <a:r>
              <a:rPr lang="en-US" sz="1100" baseline="0" dirty="0" smtClean="0"/>
              <a:t> </a:t>
            </a:r>
            <a:r>
              <a:rPr lang="en-US" sz="1100" dirty="0" smtClean="0"/>
              <a:t>et </a:t>
            </a:r>
            <a:r>
              <a:rPr lang="en-US" sz="1100" dirty="0" err="1" smtClean="0"/>
              <a:t>une</a:t>
            </a:r>
            <a:r>
              <a:rPr lang="en-US" sz="1100" dirty="0" smtClean="0"/>
              <a:t> </a:t>
            </a:r>
            <a:r>
              <a:rPr lang="en-US" sz="1100" dirty="0" err="1" smtClean="0"/>
              <a:t>consommation</a:t>
            </a:r>
            <a:r>
              <a:rPr lang="en-US" sz="1100" dirty="0" smtClean="0"/>
              <a:t> durables, et </a:t>
            </a:r>
            <a:r>
              <a:rPr lang="en-US" sz="1100" dirty="0" err="1" smtClean="0"/>
              <a:t>ont</a:t>
            </a:r>
            <a:r>
              <a:rPr lang="en-US" sz="1100" dirty="0" smtClean="0"/>
              <a:t> </a:t>
            </a:r>
            <a:r>
              <a:rPr lang="en-US" sz="1100" dirty="0" err="1" smtClean="0"/>
              <a:t>maintenu</a:t>
            </a:r>
            <a:r>
              <a:rPr lang="en-US" sz="1100" dirty="0" smtClean="0"/>
              <a:t> les incidences de </a:t>
            </a:r>
            <a:r>
              <a:rPr lang="en-US" sz="1100" dirty="0" err="1" smtClean="0"/>
              <a:t>l’utilisation</a:t>
            </a:r>
            <a:r>
              <a:rPr lang="en-US" sz="1100" dirty="0" smtClean="0"/>
              <a:t> des </a:t>
            </a:r>
            <a:r>
              <a:rPr lang="en-US" sz="1100" dirty="0" err="1" smtClean="0"/>
              <a:t>ressources</a:t>
            </a:r>
            <a:r>
              <a:rPr lang="en-US" sz="1100" dirty="0" smtClean="0"/>
              <a:t> </a:t>
            </a:r>
            <a:r>
              <a:rPr lang="en-US" sz="1100" dirty="0" err="1" smtClean="0"/>
              <a:t>naturelles</a:t>
            </a:r>
            <a:r>
              <a:rPr lang="en-US" sz="1100" dirty="0" smtClean="0"/>
              <a:t> </a:t>
            </a:r>
            <a:r>
              <a:rPr lang="en-US" sz="1100" dirty="0" err="1" smtClean="0"/>
              <a:t>dans</a:t>
            </a:r>
            <a:r>
              <a:rPr lang="en-US" sz="1100" dirty="0" smtClean="0"/>
              <a:t> des </a:t>
            </a:r>
            <a:r>
              <a:rPr lang="en-US" sz="1100" dirty="0" err="1" smtClean="0"/>
              <a:t>limites</a:t>
            </a:r>
            <a:r>
              <a:rPr lang="en-US" sz="1100" dirty="0" smtClean="0"/>
              <a:t> </a:t>
            </a:r>
            <a:r>
              <a:rPr lang="en-US" sz="1100" dirty="0" err="1" smtClean="0"/>
              <a:t>écologiques</a:t>
            </a:r>
            <a:r>
              <a:rPr lang="en-US" sz="1100" dirty="0" smtClean="0"/>
              <a:t> </a:t>
            </a:r>
            <a:r>
              <a:rPr lang="en-US" sz="1100" dirty="0" err="1" smtClean="0"/>
              <a:t>sures</a:t>
            </a:r>
            <a:r>
              <a:rPr lang="en-US" sz="1100" dirty="0" smtClean="0"/>
              <a:t>.</a:t>
            </a:r>
          </a:p>
          <a:p>
            <a:pPr>
              <a:buNone/>
            </a:pPr>
            <a:r>
              <a:rPr lang="en-US" sz="1100" b="1" dirty="0" smtClean="0"/>
              <a:t>But </a:t>
            </a:r>
            <a:r>
              <a:rPr lang="en-US" sz="1100" b="1" dirty="0" err="1" smtClean="0"/>
              <a:t>stratégique</a:t>
            </a:r>
            <a:r>
              <a:rPr lang="en-US" sz="1100" b="1" dirty="0" smtClean="0"/>
              <a:t> B. </a:t>
            </a:r>
            <a:r>
              <a:rPr lang="en-US" sz="1100" b="1" dirty="0" err="1" smtClean="0"/>
              <a:t>Réduire</a:t>
            </a:r>
            <a:r>
              <a:rPr lang="en-US" sz="1100" b="1" dirty="0" smtClean="0"/>
              <a:t> les </a:t>
            </a:r>
            <a:r>
              <a:rPr lang="en-US" sz="1100" b="1" dirty="0" err="1" smtClean="0"/>
              <a:t>pressions</a:t>
            </a:r>
            <a:r>
              <a:rPr lang="en-US" sz="1100" b="1" dirty="0" smtClean="0"/>
              <a:t> </a:t>
            </a:r>
            <a:r>
              <a:rPr lang="en-US" sz="1100" b="1" dirty="0" err="1" smtClean="0"/>
              <a:t>directes</a:t>
            </a:r>
            <a:r>
              <a:rPr lang="en-US" sz="1100" b="1" dirty="0" smtClean="0"/>
              <a:t> </a:t>
            </a:r>
            <a:r>
              <a:rPr lang="en-US" sz="1100" b="1" dirty="0" err="1" smtClean="0"/>
              <a:t>exercées</a:t>
            </a:r>
            <a:r>
              <a:rPr lang="en-US" sz="1100" b="1" dirty="0" smtClean="0"/>
              <a:t> </a:t>
            </a:r>
            <a:r>
              <a:rPr lang="en-US" sz="1100" b="1" dirty="0" err="1" smtClean="0"/>
              <a:t>sur</a:t>
            </a:r>
            <a:r>
              <a:rPr lang="en-US" sz="1100" b="1" dirty="0" smtClean="0"/>
              <a:t> la </a:t>
            </a:r>
            <a:r>
              <a:rPr lang="en-US" sz="1100" b="1" dirty="0" err="1" smtClean="0"/>
              <a:t>diversité</a:t>
            </a:r>
            <a:r>
              <a:rPr lang="en-US" sz="1100" b="1" dirty="0" smtClean="0"/>
              <a:t> </a:t>
            </a:r>
            <a:r>
              <a:rPr lang="en-US" sz="1100" b="1" dirty="0" err="1" smtClean="0"/>
              <a:t>biologique</a:t>
            </a:r>
            <a:r>
              <a:rPr lang="en-US" sz="1100" b="1" dirty="0" smtClean="0"/>
              <a:t> et encourager </a:t>
            </a:r>
            <a:r>
              <a:rPr lang="en-US" sz="1100" b="1" dirty="0" err="1" smtClean="0"/>
              <a:t>l’utilisation</a:t>
            </a:r>
            <a:r>
              <a:rPr lang="en-US" sz="1100" b="1" dirty="0" smtClean="0"/>
              <a:t> durable </a:t>
            </a:r>
          </a:p>
          <a:p>
            <a:pPr>
              <a:buNone/>
            </a:pPr>
            <a:r>
              <a:rPr lang="en-US" sz="1100" dirty="0" err="1" smtClean="0"/>
              <a:t>Objectif</a:t>
            </a:r>
            <a:r>
              <a:rPr lang="en-US" sz="1100" dirty="0" smtClean="0"/>
              <a:t> 5: </a:t>
            </a:r>
            <a:r>
              <a:rPr lang="en-US" sz="1100" dirty="0" err="1" smtClean="0"/>
              <a:t>D’ici</a:t>
            </a:r>
            <a:r>
              <a:rPr lang="en-US" sz="1100" dirty="0" smtClean="0"/>
              <a:t> à 2020, le </a:t>
            </a:r>
            <a:r>
              <a:rPr lang="en-US" sz="1100" dirty="0" err="1" smtClean="0"/>
              <a:t>rythme</a:t>
            </a:r>
            <a:r>
              <a:rPr lang="en-US" sz="1100" dirty="0" smtClean="0"/>
              <a:t> </a:t>
            </a:r>
            <a:r>
              <a:rPr lang="en-US" sz="1100" dirty="0" err="1" smtClean="0"/>
              <a:t>d’appauvrissement</a:t>
            </a:r>
            <a:r>
              <a:rPr lang="en-US" sz="1100" dirty="0" smtClean="0"/>
              <a:t> de </a:t>
            </a:r>
            <a:r>
              <a:rPr lang="en-US" sz="1100" dirty="0" err="1" smtClean="0"/>
              <a:t>tous</a:t>
            </a:r>
            <a:r>
              <a:rPr lang="en-US" sz="1100" dirty="0" smtClean="0"/>
              <a:t> les habitats </a:t>
            </a:r>
            <a:r>
              <a:rPr lang="en-US" sz="1100" dirty="0" err="1" smtClean="0"/>
              <a:t>naturels</a:t>
            </a:r>
            <a:r>
              <a:rPr lang="en-US" sz="1100" dirty="0" smtClean="0"/>
              <a:t>, y </a:t>
            </a:r>
            <a:r>
              <a:rPr lang="en-US" sz="1100" dirty="0" err="1" smtClean="0"/>
              <a:t>compris</a:t>
            </a:r>
            <a:r>
              <a:rPr lang="en-US" sz="1100" dirty="0" smtClean="0"/>
              <a:t> les </a:t>
            </a:r>
            <a:r>
              <a:rPr lang="en-US" sz="1100" dirty="0" err="1" smtClean="0"/>
              <a:t>forêts</a:t>
            </a:r>
            <a:r>
              <a:rPr lang="en-US" sz="1100" dirty="0" smtClean="0"/>
              <a:t>, </a:t>
            </a:r>
            <a:r>
              <a:rPr lang="en-US" sz="1100" dirty="0" err="1" smtClean="0"/>
              <a:t>est</a:t>
            </a:r>
            <a:r>
              <a:rPr lang="en-US" sz="1100" dirty="0" smtClean="0"/>
              <a:t> </a:t>
            </a:r>
            <a:r>
              <a:rPr lang="en-US" sz="1100" dirty="0" err="1" smtClean="0"/>
              <a:t>réduit</a:t>
            </a:r>
            <a:r>
              <a:rPr lang="en-US" sz="1100" dirty="0" smtClean="0"/>
              <a:t> de </a:t>
            </a:r>
            <a:r>
              <a:rPr lang="en-US" sz="1100" dirty="0" err="1" smtClean="0"/>
              <a:t>moitié</a:t>
            </a:r>
            <a:r>
              <a:rPr lang="en-US" sz="1100" dirty="0" smtClean="0"/>
              <a:t> au </a:t>
            </a:r>
            <a:r>
              <a:rPr lang="en-US" sz="1100" dirty="0" err="1" smtClean="0"/>
              <a:t>moins</a:t>
            </a:r>
            <a:r>
              <a:rPr lang="en-US" sz="1100" dirty="0" smtClean="0"/>
              <a:t> et </a:t>
            </a:r>
            <a:r>
              <a:rPr lang="en-US" sz="1100" dirty="0" err="1" smtClean="0"/>
              <a:t>si</a:t>
            </a:r>
            <a:r>
              <a:rPr lang="en-US" sz="1100" dirty="0" smtClean="0"/>
              <a:t> possible </a:t>
            </a:r>
            <a:r>
              <a:rPr lang="en-US" sz="1100" dirty="0" err="1" smtClean="0"/>
              <a:t>ramené</a:t>
            </a:r>
            <a:r>
              <a:rPr lang="en-US" sz="1100" dirty="0" smtClean="0"/>
              <a:t> à </a:t>
            </a:r>
            <a:r>
              <a:rPr lang="en-US" sz="1100" dirty="0" err="1" smtClean="0"/>
              <a:t>près</a:t>
            </a:r>
            <a:r>
              <a:rPr lang="en-US" sz="1100" dirty="0" smtClean="0"/>
              <a:t> de </a:t>
            </a:r>
            <a:r>
              <a:rPr lang="en-US" sz="1100" dirty="0" err="1" smtClean="0"/>
              <a:t>de</a:t>
            </a:r>
            <a:r>
              <a:rPr lang="en-US" sz="1100" baseline="0" dirty="0" smtClean="0"/>
              <a:t> </a:t>
            </a:r>
            <a:r>
              <a:rPr lang="en-US" sz="1100" dirty="0" err="1" smtClean="0"/>
              <a:t>zéro</a:t>
            </a:r>
            <a:r>
              <a:rPr lang="en-US" sz="1100" dirty="0" smtClean="0"/>
              <a:t>, et la </a:t>
            </a:r>
            <a:r>
              <a:rPr lang="en-US" sz="1100" dirty="0" err="1" smtClean="0"/>
              <a:t>dégradation</a:t>
            </a:r>
            <a:r>
              <a:rPr lang="en-US" sz="1100" dirty="0" smtClean="0"/>
              <a:t> et la fragmentation des habitats </a:t>
            </a:r>
            <a:r>
              <a:rPr lang="en-US" sz="1100" dirty="0" err="1" smtClean="0"/>
              <a:t>sont</a:t>
            </a:r>
            <a:r>
              <a:rPr lang="en-US" sz="1100" dirty="0" smtClean="0"/>
              <a:t> </a:t>
            </a:r>
            <a:r>
              <a:rPr lang="en-US" sz="1100" dirty="0" err="1" smtClean="0"/>
              <a:t>sensiblement</a:t>
            </a:r>
            <a:r>
              <a:rPr lang="en-US" sz="1100" dirty="0" smtClean="0"/>
              <a:t> </a:t>
            </a:r>
            <a:r>
              <a:rPr lang="en-US" sz="1100" dirty="0" err="1" smtClean="0"/>
              <a:t>réduites</a:t>
            </a:r>
            <a:r>
              <a:rPr lang="en-US" sz="1100" dirty="0" smtClean="0"/>
              <a:t>.</a:t>
            </a:r>
          </a:p>
          <a:p>
            <a:pPr>
              <a:buNone/>
            </a:pPr>
            <a:r>
              <a:rPr lang="en-US" sz="1100" dirty="0" err="1" smtClean="0"/>
              <a:t>Objectif</a:t>
            </a:r>
            <a:r>
              <a:rPr lang="en-US" sz="1100" dirty="0" smtClean="0"/>
              <a:t> 6: </a:t>
            </a:r>
            <a:r>
              <a:rPr lang="en-US" sz="1100" dirty="0" err="1" smtClean="0"/>
              <a:t>D’ici</a:t>
            </a:r>
            <a:r>
              <a:rPr lang="en-US" sz="1100" dirty="0" smtClean="0"/>
              <a:t> à 2020, </a:t>
            </a:r>
            <a:r>
              <a:rPr lang="en-US" sz="1100" dirty="0" err="1" smtClean="0"/>
              <a:t>tous</a:t>
            </a:r>
            <a:r>
              <a:rPr lang="en-US" sz="1100" dirty="0" smtClean="0"/>
              <a:t> les stocks de </a:t>
            </a:r>
            <a:r>
              <a:rPr lang="en-US" sz="1100" dirty="0" err="1" smtClean="0"/>
              <a:t>poissons</a:t>
            </a:r>
            <a:r>
              <a:rPr lang="en-US" sz="1100" dirty="0" smtClean="0"/>
              <a:t> et </a:t>
            </a:r>
            <a:r>
              <a:rPr lang="en-US" sz="1100" dirty="0" err="1" smtClean="0"/>
              <a:t>d’invertébrés</a:t>
            </a:r>
            <a:r>
              <a:rPr lang="en-US" sz="1100" dirty="0" smtClean="0"/>
              <a:t> </a:t>
            </a:r>
            <a:r>
              <a:rPr lang="en-US" sz="1100" dirty="0" err="1" smtClean="0"/>
              <a:t>sont</a:t>
            </a:r>
            <a:r>
              <a:rPr lang="en-US" sz="1100" dirty="0" smtClean="0"/>
              <a:t> </a:t>
            </a:r>
            <a:r>
              <a:rPr lang="en-US" sz="1100" dirty="0" err="1" smtClean="0"/>
              <a:t>gérés</a:t>
            </a:r>
            <a:r>
              <a:rPr lang="en-US" sz="1100" dirty="0" smtClean="0"/>
              <a:t> </a:t>
            </a:r>
            <a:r>
              <a:rPr lang="en-US" sz="1100" dirty="0" err="1" smtClean="0"/>
              <a:t>d’une</a:t>
            </a:r>
            <a:r>
              <a:rPr lang="en-US" sz="1100" dirty="0" smtClean="0"/>
              <a:t> </a:t>
            </a:r>
            <a:r>
              <a:rPr lang="en-US" sz="1100" dirty="0" err="1" smtClean="0"/>
              <a:t>manière</a:t>
            </a:r>
            <a:r>
              <a:rPr lang="en-US" sz="1100" dirty="0" smtClean="0"/>
              <a:t> durable, </a:t>
            </a:r>
            <a:r>
              <a:rPr lang="en-US" sz="1100" dirty="0" err="1" smtClean="0"/>
              <a:t>légale</a:t>
            </a:r>
            <a:r>
              <a:rPr lang="en-US" sz="1100" dirty="0" smtClean="0"/>
              <a:t> et en </a:t>
            </a:r>
            <a:r>
              <a:rPr lang="en-US" sz="1100" dirty="0" err="1" smtClean="0"/>
              <a:t>appliquant</a:t>
            </a:r>
            <a:r>
              <a:rPr lang="en-US" sz="1100" dirty="0" smtClean="0"/>
              <a:t> des </a:t>
            </a:r>
            <a:r>
              <a:rPr lang="en-US" sz="1100" dirty="0" err="1" smtClean="0"/>
              <a:t>approches</a:t>
            </a:r>
            <a:r>
              <a:rPr lang="en-US" sz="1100" dirty="0" smtClean="0"/>
              <a:t> </a:t>
            </a:r>
            <a:r>
              <a:rPr lang="en-US" sz="1100" dirty="0" err="1" smtClean="0"/>
              <a:t>fondées</a:t>
            </a:r>
            <a:r>
              <a:rPr lang="en-US" sz="1100" dirty="0" smtClean="0"/>
              <a:t> </a:t>
            </a:r>
            <a:r>
              <a:rPr lang="en-US" sz="1100" dirty="0" err="1" smtClean="0"/>
              <a:t>sur</a:t>
            </a:r>
            <a:r>
              <a:rPr lang="en-US" sz="1100" dirty="0" smtClean="0"/>
              <a:t> les </a:t>
            </a:r>
            <a:r>
              <a:rPr lang="en-US" sz="1100" dirty="0" err="1" smtClean="0"/>
              <a:t>écosystèmes</a:t>
            </a:r>
            <a:r>
              <a:rPr lang="en-US" sz="1100" dirty="0" smtClean="0"/>
              <a:t>, de </a:t>
            </a:r>
            <a:r>
              <a:rPr lang="en-US" sz="1100" dirty="0" err="1" smtClean="0"/>
              <a:t>telle</a:t>
            </a:r>
            <a:r>
              <a:rPr lang="en-US" sz="1100" dirty="0" smtClean="0"/>
              <a:t> </a:t>
            </a:r>
            <a:r>
              <a:rPr lang="en-US" sz="1100" dirty="0" err="1" smtClean="0"/>
              <a:t>sorte</a:t>
            </a:r>
            <a:r>
              <a:rPr lang="en-US" sz="1100" dirty="0" smtClean="0"/>
              <a:t> </a:t>
            </a:r>
            <a:r>
              <a:rPr lang="en-US" sz="1100" dirty="0" err="1" smtClean="0"/>
              <a:t>que</a:t>
            </a:r>
            <a:r>
              <a:rPr lang="en-US" sz="1100" dirty="0" smtClean="0"/>
              <a:t> la </a:t>
            </a:r>
            <a:r>
              <a:rPr lang="en-US" sz="1100" dirty="0" err="1" smtClean="0"/>
              <a:t>surpêche</a:t>
            </a:r>
            <a:r>
              <a:rPr lang="en-US" sz="1100" dirty="0" smtClean="0"/>
              <a:t> </a:t>
            </a:r>
            <a:r>
              <a:rPr lang="en-US" sz="1100" dirty="0" err="1" smtClean="0"/>
              <a:t>soit</a:t>
            </a:r>
            <a:r>
              <a:rPr lang="en-US" sz="1100" dirty="0" smtClean="0"/>
              <a:t> </a:t>
            </a:r>
            <a:r>
              <a:rPr lang="en-US" sz="1100" dirty="0" err="1" smtClean="0"/>
              <a:t>évitée</a:t>
            </a:r>
            <a:r>
              <a:rPr lang="en-US" sz="1100" dirty="0" smtClean="0"/>
              <a:t>…….</a:t>
            </a:r>
          </a:p>
          <a:p>
            <a:pPr>
              <a:buNone/>
            </a:pPr>
            <a:r>
              <a:rPr lang="en-US" sz="1100" dirty="0" err="1" smtClean="0"/>
              <a:t>Objectif</a:t>
            </a:r>
            <a:r>
              <a:rPr lang="en-US" sz="1100" dirty="0" smtClean="0"/>
              <a:t> 7: </a:t>
            </a:r>
            <a:r>
              <a:rPr lang="en-US" sz="1100" dirty="0" err="1" smtClean="0"/>
              <a:t>D’ici</a:t>
            </a:r>
            <a:r>
              <a:rPr lang="en-US" sz="1100" dirty="0" smtClean="0"/>
              <a:t> à 2020, les zones </a:t>
            </a:r>
            <a:r>
              <a:rPr lang="en-US" sz="1100" dirty="0" err="1" smtClean="0"/>
              <a:t>consacrées</a:t>
            </a:r>
            <a:r>
              <a:rPr lang="en-US" sz="1100" dirty="0" smtClean="0"/>
              <a:t> à </a:t>
            </a:r>
            <a:r>
              <a:rPr lang="en-US" sz="1100" dirty="0" err="1" smtClean="0"/>
              <a:t>l’agriculture</a:t>
            </a:r>
            <a:r>
              <a:rPr lang="en-US" sz="1100" dirty="0" smtClean="0"/>
              <a:t>, </a:t>
            </a:r>
            <a:r>
              <a:rPr lang="en-US" sz="1100" dirty="0" err="1" smtClean="0"/>
              <a:t>l’aquaculture</a:t>
            </a:r>
            <a:r>
              <a:rPr lang="en-US" sz="1100" dirty="0" smtClean="0"/>
              <a:t> et la </a:t>
            </a:r>
            <a:r>
              <a:rPr lang="en-US" sz="1100" dirty="0" err="1" smtClean="0"/>
              <a:t>sylviculture</a:t>
            </a:r>
            <a:r>
              <a:rPr lang="en-US" sz="1100" dirty="0" smtClean="0"/>
              <a:t> </a:t>
            </a:r>
            <a:r>
              <a:rPr lang="en-US" sz="1100" dirty="0" err="1" smtClean="0"/>
              <a:t>sont</a:t>
            </a:r>
            <a:r>
              <a:rPr lang="en-US" sz="1100" dirty="0" smtClean="0"/>
              <a:t> </a:t>
            </a:r>
            <a:r>
              <a:rPr lang="en-US" sz="1100" dirty="0" err="1" smtClean="0"/>
              <a:t>gérés</a:t>
            </a:r>
            <a:r>
              <a:rPr lang="en-US" sz="1100" dirty="0" smtClean="0"/>
              <a:t> </a:t>
            </a:r>
            <a:r>
              <a:rPr lang="en-US" sz="1100" dirty="0" err="1" smtClean="0"/>
              <a:t>d’une</a:t>
            </a:r>
            <a:r>
              <a:rPr lang="en-US" sz="1100" dirty="0" smtClean="0"/>
              <a:t> </a:t>
            </a:r>
            <a:r>
              <a:rPr lang="en-US" sz="1100" dirty="0" err="1" smtClean="0"/>
              <a:t>manière</a:t>
            </a:r>
            <a:r>
              <a:rPr lang="en-US" sz="1100" dirty="0" smtClean="0"/>
              <a:t> durable, </a:t>
            </a:r>
            <a:r>
              <a:rPr lang="en-US" sz="1100" dirty="0" err="1" smtClean="0"/>
              <a:t>afin</a:t>
            </a:r>
            <a:r>
              <a:rPr lang="en-US" sz="1100" dirty="0" smtClean="0"/>
              <a:t> </a:t>
            </a:r>
            <a:r>
              <a:rPr lang="en-US" sz="1100" dirty="0" err="1" smtClean="0"/>
              <a:t>d’assurer</a:t>
            </a:r>
            <a:r>
              <a:rPr lang="en-US" sz="1100" dirty="0" smtClean="0"/>
              <a:t> la conservation de la </a:t>
            </a:r>
            <a:r>
              <a:rPr lang="en-US" sz="1100" dirty="0" err="1" smtClean="0"/>
              <a:t>diversité</a:t>
            </a:r>
            <a:r>
              <a:rPr lang="en-US" sz="1100" dirty="0" smtClean="0"/>
              <a:t> </a:t>
            </a:r>
            <a:r>
              <a:rPr lang="en-US" sz="1100" dirty="0" err="1" smtClean="0"/>
              <a:t>biologique</a:t>
            </a:r>
            <a:r>
              <a:rPr lang="en-US" sz="1100" dirty="0" smtClean="0"/>
              <a:t>.</a:t>
            </a:r>
          </a:p>
          <a:p>
            <a:pPr>
              <a:buNone/>
            </a:pPr>
            <a:r>
              <a:rPr lang="en-US" sz="1100" dirty="0" err="1" smtClean="0"/>
              <a:t>Objectif</a:t>
            </a:r>
            <a:r>
              <a:rPr lang="en-US" sz="1100" dirty="0" smtClean="0"/>
              <a:t> 8: </a:t>
            </a:r>
            <a:r>
              <a:rPr lang="en-US" sz="1100" dirty="0" err="1" smtClean="0"/>
              <a:t>D’ici</a:t>
            </a:r>
            <a:r>
              <a:rPr lang="en-US" sz="1100" dirty="0" smtClean="0"/>
              <a:t> à 2020, la pollution, </a:t>
            </a:r>
            <a:r>
              <a:rPr lang="en-US" sz="1100" dirty="0" err="1" smtClean="0"/>
              <a:t>notamment</a:t>
            </a:r>
            <a:r>
              <a:rPr lang="en-US" sz="1100" dirty="0" smtClean="0"/>
              <a:t> </a:t>
            </a:r>
            <a:r>
              <a:rPr lang="en-US" sz="1100" dirty="0" err="1" smtClean="0"/>
              <a:t>celle</a:t>
            </a:r>
            <a:r>
              <a:rPr lang="en-US" sz="1100" dirty="0" smtClean="0"/>
              <a:t> </a:t>
            </a:r>
            <a:r>
              <a:rPr lang="en-US" sz="1100" dirty="0" err="1" smtClean="0"/>
              <a:t>causée</a:t>
            </a:r>
            <a:r>
              <a:rPr lang="en-US" sz="1100" dirty="0" smtClean="0"/>
              <a:t> par </a:t>
            </a:r>
            <a:r>
              <a:rPr lang="en-US" sz="1100" dirty="0" err="1" smtClean="0"/>
              <a:t>l’excès</a:t>
            </a:r>
            <a:r>
              <a:rPr lang="en-US" sz="1100" dirty="0" smtClean="0"/>
              <a:t> </a:t>
            </a:r>
            <a:r>
              <a:rPr lang="en-US" sz="1100" dirty="0" err="1" smtClean="0"/>
              <a:t>d’éléments</a:t>
            </a:r>
            <a:r>
              <a:rPr lang="en-US" sz="1100" dirty="0" smtClean="0"/>
              <a:t> </a:t>
            </a:r>
            <a:r>
              <a:rPr lang="en-US" sz="1100" dirty="0" err="1" smtClean="0"/>
              <a:t>nutritifs</a:t>
            </a:r>
            <a:r>
              <a:rPr lang="en-US" sz="1100" dirty="0" smtClean="0"/>
              <a:t>, </a:t>
            </a:r>
            <a:r>
              <a:rPr lang="en-US" sz="1100" dirty="0" err="1" smtClean="0"/>
              <a:t>est</a:t>
            </a:r>
            <a:r>
              <a:rPr lang="en-US" sz="1100" dirty="0" smtClean="0"/>
              <a:t> </a:t>
            </a:r>
            <a:r>
              <a:rPr lang="en-US" sz="1100" dirty="0" err="1" smtClean="0"/>
              <a:t>ramenée</a:t>
            </a:r>
            <a:r>
              <a:rPr lang="en-US" sz="1100" dirty="0" smtClean="0"/>
              <a:t> à un </a:t>
            </a:r>
            <a:r>
              <a:rPr lang="en-US" sz="1100" dirty="0" err="1" smtClean="0"/>
              <a:t>niveau</a:t>
            </a:r>
            <a:r>
              <a:rPr lang="en-US" sz="1100" dirty="0" smtClean="0"/>
              <a:t> qui </a:t>
            </a:r>
            <a:r>
              <a:rPr lang="en-US" sz="1100" dirty="0" err="1" smtClean="0"/>
              <a:t>n’a</a:t>
            </a:r>
            <a:r>
              <a:rPr lang="en-US" sz="1100" dirty="0" smtClean="0"/>
              <a:t> pas </a:t>
            </a:r>
            <a:r>
              <a:rPr lang="en-US" sz="1100" dirty="0" err="1" smtClean="0"/>
              <a:t>d’effets</a:t>
            </a:r>
            <a:r>
              <a:rPr lang="en-US" sz="1100" dirty="0" smtClean="0"/>
              <a:t> </a:t>
            </a:r>
            <a:r>
              <a:rPr lang="en-US" sz="1100" dirty="0" err="1" smtClean="0"/>
              <a:t>néfastes</a:t>
            </a:r>
            <a:r>
              <a:rPr lang="en-US" sz="1100" dirty="0" smtClean="0"/>
              <a:t> </a:t>
            </a:r>
            <a:r>
              <a:rPr lang="en-US" sz="1100" dirty="0" err="1" smtClean="0"/>
              <a:t>sur</a:t>
            </a:r>
            <a:r>
              <a:rPr lang="en-US" sz="1100" dirty="0" smtClean="0"/>
              <a:t> les </a:t>
            </a:r>
            <a:r>
              <a:rPr lang="en-US" sz="1100" dirty="0" err="1" smtClean="0"/>
              <a:t>fonctions</a:t>
            </a:r>
            <a:r>
              <a:rPr lang="en-US" sz="1100" dirty="0" smtClean="0"/>
              <a:t> des </a:t>
            </a:r>
            <a:r>
              <a:rPr lang="en-US" sz="1100" dirty="0" err="1" smtClean="0"/>
              <a:t>écosystèmes</a:t>
            </a:r>
            <a:r>
              <a:rPr lang="en-US" sz="1100" dirty="0" smtClean="0"/>
              <a:t> et la </a:t>
            </a:r>
            <a:r>
              <a:rPr lang="en-US" sz="1100" dirty="0" err="1" smtClean="0"/>
              <a:t>diversité</a:t>
            </a:r>
            <a:r>
              <a:rPr lang="en-US" sz="1100" dirty="0" smtClean="0"/>
              <a:t> </a:t>
            </a:r>
            <a:r>
              <a:rPr lang="en-US" sz="1100" dirty="0" err="1" smtClean="0"/>
              <a:t>biologique</a:t>
            </a:r>
            <a:r>
              <a:rPr lang="en-US" sz="1100" dirty="0" smtClean="0"/>
              <a:t>.</a:t>
            </a:r>
          </a:p>
          <a:p>
            <a:pPr>
              <a:buNone/>
            </a:pPr>
            <a:r>
              <a:rPr lang="en-US" sz="1100" dirty="0" err="1" smtClean="0"/>
              <a:t>Objectif</a:t>
            </a:r>
            <a:r>
              <a:rPr lang="en-US" sz="1100" dirty="0" smtClean="0"/>
              <a:t> 9: </a:t>
            </a:r>
            <a:r>
              <a:rPr lang="en-US" sz="1100" dirty="0" err="1" smtClean="0"/>
              <a:t>D’ici</a:t>
            </a:r>
            <a:r>
              <a:rPr lang="en-US" sz="1100" dirty="0" smtClean="0"/>
              <a:t> à 2020, les </a:t>
            </a:r>
            <a:r>
              <a:rPr lang="en-US" sz="1100" dirty="0" err="1" smtClean="0"/>
              <a:t>espèces</a:t>
            </a:r>
            <a:r>
              <a:rPr lang="en-US" sz="1100" dirty="0" smtClean="0"/>
              <a:t> </a:t>
            </a:r>
            <a:r>
              <a:rPr lang="en-US" sz="1100" dirty="0" err="1" smtClean="0"/>
              <a:t>exotiques</a:t>
            </a:r>
            <a:r>
              <a:rPr lang="en-US" sz="1100" dirty="0" smtClean="0"/>
              <a:t> </a:t>
            </a:r>
            <a:r>
              <a:rPr lang="en-US" sz="1100" dirty="0" err="1" smtClean="0"/>
              <a:t>envahissantes</a:t>
            </a:r>
            <a:r>
              <a:rPr lang="en-US" sz="1100" dirty="0" smtClean="0"/>
              <a:t> et les </a:t>
            </a:r>
            <a:r>
              <a:rPr lang="en-US" sz="1100" dirty="0" err="1" smtClean="0"/>
              <a:t>voies</a:t>
            </a:r>
            <a:r>
              <a:rPr lang="en-US" sz="1100" dirty="0" smtClean="0"/>
              <a:t> </a:t>
            </a:r>
            <a:r>
              <a:rPr lang="en-US" sz="1100" dirty="0" err="1" smtClean="0"/>
              <a:t>d’introduction</a:t>
            </a:r>
            <a:r>
              <a:rPr lang="en-US" sz="1100" dirty="0" smtClean="0"/>
              <a:t> </a:t>
            </a:r>
            <a:r>
              <a:rPr lang="en-US" sz="1100" dirty="0" err="1" smtClean="0"/>
              <a:t>sont</a:t>
            </a:r>
            <a:r>
              <a:rPr lang="en-US" sz="1100" dirty="0" smtClean="0"/>
              <a:t> </a:t>
            </a:r>
            <a:r>
              <a:rPr lang="en-US" sz="1100" dirty="0" err="1" smtClean="0"/>
              <a:t>identifiées</a:t>
            </a:r>
            <a:r>
              <a:rPr lang="en-US" sz="1100" dirty="0" smtClean="0"/>
              <a:t> et </a:t>
            </a:r>
            <a:r>
              <a:rPr lang="en-US" sz="1100" dirty="0" err="1" smtClean="0"/>
              <a:t>classés</a:t>
            </a:r>
            <a:r>
              <a:rPr lang="en-US" sz="1100" dirty="0" smtClean="0"/>
              <a:t> en </a:t>
            </a:r>
            <a:r>
              <a:rPr lang="en-US" sz="1100" dirty="0" err="1" smtClean="0"/>
              <a:t>ordre</a:t>
            </a:r>
            <a:r>
              <a:rPr lang="en-US" sz="1100" dirty="0" smtClean="0"/>
              <a:t> de </a:t>
            </a:r>
            <a:r>
              <a:rPr lang="en-US" sz="1100" dirty="0" err="1" smtClean="0"/>
              <a:t>priorité</a:t>
            </a:r>
            <a:r>
              <a:rPr lang="en-US" sz="1100" dirty="0" smtClean="0"/>
              <a:t>, les </a:t>
            </a:r>
            <a:r>
              <a:rPr lang="en-US" sz="1100" dirty="0" err="1" smtClean="0"/>
              <a:t>espèces</a:t>
            </a:r>
            <a:r>
              <a:rPr lang="en-US" sz="1100" dirty="0" smtClean="0"/>
              <a:t> </a:t>
            </a:r>
            <a:r>
              <a:rPr lang="en-US" sz="1100" dirty="0" err="1" smtClean="0"/>
              <a:t>prioritaires</a:t>
            </a:r>
            <a:r>
              <a:rPr lang="en-US" sz="1100" dirty="0" smtClean="0"/>
              <a:t> </a:t>
            </a:r>
            <a:r>
              <a:rPr lang="en-US" sz="1100" dirty="0" err="1" smtClean="0"/>
              <a:t>sont</a:t>
            </a:r>
            <a:r>
              <a:rPr lang="en-US" sz="1100" dirty="0" smtClean="0"/>
              <a:t> </a:t>
            </a:r>
            <a:r>
              <a:rPr lang="en-US" sz="1100" dirty="0" err="1" smtClean="0"/>
              <a:t>contrôlées</a:t>
            </a:r>
            <a:r>
              <a:rPr lang="en-US" sz="1100" dirty="0" smtClean="0"/>
              <a:t> </a:t>
            </a:r>
            <a:r>
              <a:rPr lang="en-US" sz="1100" dirty="0" err="1" smtClean="0"/>
              <a:t>ou</a:t>
            </a:r>
            <a:r>
              <a:rPr lang="en-US" sz="1100" dirty="0" smtClean="0"/>
              <a:t> </a:t>
            </a:r>
            <a:r>
              <a:rPr lang="en-US" sz="1100" dirty="0" err="1" smtClean="0"/>
              <a:t>éradiquées</a:t>
            </a:r>
            <a:r>
              <a:rPr lang="en-US" sz="1100" dirty="0" smtClean="0"/>
              <a:t> et des </a:t>
            </a:r>
            <a:r>
              <a:rPr lang="en-US" sz="1100" dirty="0" err="1" smtClean="0"/>
              <a:t>mesures</a:t>
            </a:r>
            <a:r>
              <a:rPr lang="en-US" sz="1100" dirty="0" smtClean="0"/>
              <a:t> </a:t>
            </a:r>
            <a:r>
              <a:rPr lang="en-US" sz="1100" dirty="0" err="1" smtClean="0"/>
              <a:t>sont</a:t>
            </a:r>
            <a:r>
              <a:rPr lang="en-US" sz="1100" dirty="0" smtClean="0"/>
              <a:t> en place pour </a:t>
            </a:r>
            <a:r>
              <a:rPr lang="en-US" sz="1100" dirty="0" err="1" smtClean="0"/>
              <a:t>gérer</a:t>
            </a:r>
            <a:r>
              <a:rPr lang="en-US" sz="1100" dirty="0" smtClean="0"/>
              <a:t> les </a:t>
            </a:r>
            <a:r>
              <a:rPr lang="en-US" sz="1100" dirty="0" err="1" smtClean="0"/>
              <a:t>voies</a:t>
            </a:r>
            <a:r>
              <a:rPr lang="en-US" sz="1100" dirty="0" smtClean="0"/>
              <a:t> de </a:t>
            </a:r>
            <a:r>
              <a:rPr lang="en-US" sz="1100" dirty="0" err="1" smtClean="0"/>
              <a:t>pénétration</a:t>
            </a:r>
            <a:r>
              <a:rPr lang="en-US" sz="1100" dirty="0" smtClean="0"/>
              <a:t>…</a:t>
            </a:r>
          </a:p>
          <a:p>
            <a:pPr>
              <a:buNone/>
            </a:pPr>
            <a:r>
              <a:rPr lang="en-US" sz="1100" dirty="0" err="1" smtClean="0"/>
              <a:t>Objectif</a:t>
            </a:r>
            <a:r>
              <a:rPr lang="en-US" sz="1100" dirty="0" smtClean="0"/>
              <a:t> 10:  </a:t>
            </a:r>
            <a:r>
              <a:rPr lang="en-US" sz="1100" dirty="0" err="1" smtClean="0"/>
              <a:t>D’ici</a:t>
            </a:r>
            <a:r>
              <a:rPr lang="en-US" sz="1100" dirty="0" smtClean="0"/>
              <a:t> à 2015, les </a:t>
            </a:r>
            <a:r>
              <a:rPr lang="en-US" sz="1100" dirty="0" err="1" smtClean="0"/>
              <a:t>nombreuses</a:t>
            </a:r>
            <a:r>
              <a:rPr lang="en-US" sz="1100" dirty="0" smtClean="0"/>
              <a:t> </a:t>
            </a:r>
            <a:r>
              <a:rPr lang="en-US" sz="1100" dirty="0" err="1" smtClean="0"/>
              <a:t>pressions</a:t>
            </a:r>
            <a:r>
              <a:rPr lang="en-US" sz="1100" dirty="0" smtClean="0"/>
              <a:t> </a:t>
            </a:r>
            <a:r>
              <a:rPr lang="en-US" sz="1100" dirty="0" err="1" smtClean="0"/>
              <a:t>anthropiques</a:t>
            </a:r>
            <a:r>
              <a:rPr lang="en-US" sz="1100" dirty="0" smtClean="0"/>
              <a:t> </a:t>
            </a:r>
            <a:r>
              <a:rPr lang="en-US" sz="1100" dirty="0" err="1" smtClean="0"/>
              <a:t>exercées</a:t>
            </a:r>
            <a:r>
              <a:rPr lang="en-US" sz="1100" dirty="0" smtClean="0"/>
              <a:t> </a:t>
            </a:r>
            <a:r>
              <a:rPr lang="en-US" sz="1100" dirty="0" err="1" smtClean="0"/>
              <a:t>sur</a:t>
            </a:r>
            <a:r>
              <a:rPr lang="en-US" sz="1100" dirty="0" smtClean="0"/>
              <a:t> les </a:t>
            </a:r>
            <a:r>
              <a:rPr lang="en-US" sz="1100" dirty="0" err="1" smtClean="0"/>
              <a:t>récifs</a:t>
            </a:r>
            <a:r>
              <a:rPr lang="en-US" sz="1100" dirty="0" smtClean="0"/>
              <a:t> </a:t>
            </a:r>
            <a:r>
              <a:rPr lang="en-US" sz="1100" dirty="0" err="1" smtClean="0"/>
              <a:t>coralliens</a:t>
            </a:r>
            <a:r>
              <a:rPr lang="en-US" sz="1100" dirty="0" smtClean="0"/>
              <a:t> et les </a:t>
            </a:r>
            <a:r>
              <a:rPr lang="en-US" sz="1100" dirty="0" err="1" smtClean="0"/>
              <a:t>autres</a:t>
            </a:r>
            <a:r>
              <a:rPr lang="en-US" sz="1100" dirty="0" smtClean="0"/>
              <a:t> </a:t>
            </a:r>
            <a:r>
              <a:rPr lang="en-US" sz="1100" dirty="0" err="1" smtClean="0"/>
              <a:t>écosystèmes</a:t>
            </a:r>
            <a:r>
              <a:rPr lang="en-US" sz="1100" dirty="0" smtClean="0"/>
              <a:t> </a:t>
            </a:r>
            <a:r>
              <a:rPr lang="en-US" sz="1100" dirty="0" err="1" smtClean="0"/>
              <a:t>vulnérables</a:t>
            </a:r>
            <a:r>
              <a:rPr lang="en-US" sz="1100" dirty="0" smtClean="0"/>
              <a:t> </a:t>
            </a:r>
            <a:r>
              <a:rPr lang="en-US" sz="1100" dirty="0" err="1" smtClean="0"/>
              <a:t>marins</a:t>
            </a:r>
            <a:r>
              <a:rPr lang="en-US" sz="1100" dirty="0" smtClean="0"/>
              <a:t> et </a:t>
            </a:r>
            <a:r>
              <a:rPr lang="en-US" sz="1100" dirty="0" err="1" smtClean="0"/>
              <a:t>côtiers</a:t>
            </a:r>
            <a:r>
              <a:rPr lang="en-US" sz="1100" dirty="0" smtClean="0"/>
              <a:t> </a:t>
            </a:r>
            <a:r>
              <a:rPr lang="en-US" sz="1100" dirty="0" err="1" smtClean="0"/>
              <a:t>affectés</a:t>
            </a:r>
            <a:r>
              <a:rPr lang="en-US" sz="1100" dirty="0" smtClean="0"/>
              <a:t> par les </a:t>
            </a:r>
            <a:r>
              <a:rPr lang="en-US" sz="1100" dirty="0" err="1" smtClean="0"/>
              <a:t>changements</a:t>
            </a:r>
            <a:r>
              <a:rPr lang="en-US" sz="1100" dirty="0" smtClean="0"/>
              <a:t> </a:t>
            </a:r>
            <a:r>
              <a:rPr lang="en-US" sz="1100" dirty="0" err="1" smtClean="0"/>
              <a:t>climatiques</a:t>
            </a:r>
            <a:r>
              <a:rPr lang="en-US" sz="1100" dirty="0" smtClean="0"/>
              <a:t> </a:t>
            </a:r>
            <a:r>
              <a:rPr lang="en-US" sz="1100" dirty="0" err="1" smtClean="0"/>
              <a:t>ou</a:t>
            </a:r>
            <a:r>
              <a:rPr lang="en-US" sz="1100" dirty="0" smtClean="0"/>
              <a:t> </a:t>
            </a:r>
            <a:r>
              <a:rPr lang="en-US" sz="1100" dirty="0" err="1" smtClean="0"/>
              <a:t>l’acidification</a:t>
            </a:r>
            <a:r>
              <a:rPr lang="en-US" sz="1100" dirty="0" smtClean="0"/>
              <a:t> des </a:t>
            </a:r>
            <a:r>
              <a:rPr lang="en-US" sz="1100" dirty="0" err="1" smtClean="0"/>
              <a:t>océans</a:t>
            </a:r>
            <a:r>
              <a:rPr lang="en-US" sz="1100" dirty="0" smtClean="0"/>
              <a:t> </a:t>
            </a:r>
            <a:r>
              <a:rPr lang="en-US" sz="1100" dirty="0" err="1" smtClean="0"/>
              <a:t>sont</a:t>
            </a:r>
            <a:r>
              <a:rPr lang="en-US" sz="1100" dirty="0" smtClean="0"/>
              <a:t> </a:t>
            </a:r>
            <a:r>
              <a:rPr lang="en-US" sz="1100" dirty="0" err="1" smtClean="0"/>
              <a:t>réduites</a:t>
            </a:r>
            <a:r>
              <a:rPr lang="en-US" sz="1100" dirty="0" smtClean="0"/>
              <a:t> au minimum, </a:t>
            </a:r>
            <a:r>
              <a:rPr lang="en-US" sz="1100" dirty="0" err="1" smtClean="0"/>
              <a:t>afin</a:t>
            </a:r>
            <a:r>
              <a:rPr lang="en-US" sz="1100" dirty="0" smtClean="0"/>
              <a:t> de </a:t>
            </a:r>
            <a:r>
              <a:rPr lang="en-US" sz="1100" dirty="0" err="1" smtClean="0"/>
              <a:t>préserver</a:t>
            </a:r>
            <a:r>
              <a:rPr lang="en-US" sz="1100" dirty="0" smtClean="0"/>
              <a:t> </a:t>
            </a:r>
            <a:r>
              <a:rPr lang="en-US" sz="1100" dirty="0" err="1" smtClean="0"/>
              <a:t>leur</a:t>
            </a:r>
            <a:r>
              <a:rPr lang="en-US" sz="1100" dirty="0" smtClean="0"/>
              <a:t> </a:t>
            </a:r>
            <a:r>
              <a:rPr lang="en-US" sz="1100" dirty="0" err="1" smtClean="0"/>
              <a:t>intégrité</a:t>
            </a:r>
            <a:r>
              <a:rPr lang="en-US" sz="1100" dirty="0" smtClean="0"/>
              <a:t>...</a:t>
            </a:r>
          </a:p>
          <a:p>
            <a:pPr>
              <a:buNone/>
            </a:pPr>
            <a:endParaRPr lang="en-US" sz="1100" dirty="0" smtClean="0"/>
          </a:p>
          <a:p>
            <a:pPr>
              <a:buNone/>
            </a:pPr>
            <a:endParaRPr lang="en-US" sz="1100" dirty="0"/>
          </a:p>
        </p:txBody>
      </p:sp>
      <p:sp>
        <p:nvSpPr>
          <p:cNvPr id="13" name="Content Placeholder 12"/>
          <p:cNvSpPr>
            <a:spLocks noGrp="1"/>
          </p:cNvSpPr>
          <p:nvPr>
            <p:ph sz="half" idx="2"/>
          </p:nvPr>
        </p:nvSpPr>
        <p:spPr>
          <a:xfrm>
            <a:off x="4051300" y="647700"/>
            <a:ext cx="4940299" cy="5295900"/>
          </a:xfrm>
        </p:spPr>
        <p:txBody>
          <a:bodyPr>
            <a:normAutofit fontScale="85000" lnSpcReduction="10000"/>
          </a:bodyPr>
          <a:lstStyle/>
          <a:p>
            <a:pPr>
              <a:buNone/>
            </a:pPr>
            <a:r>
              <a:rPr lang="en-US" sz="1100" b="1" dirty="0" smtClean="0"/>
              <a:t>But </a:t>
            </a:r>
            <a:r>
              <a:rPr lang="en-US" sz="1100" b="1" dirty="0" err="1" smtClean="0"/>
              <a:t>stratégique</a:t>
            </a:r>
            <a:r>
              <a:rPr lang="en-US" sz="1100" b="1" dirty="0" smtClean="0"/>
              <a:t> C: </a:t>
            </a:r>
            <a:r>
              <a:rPr lang="en-US" sz="1100" b="1" dirty="0" err="1" smtClean="0"/>
              <a:t>Améliorer</a:t>
            </a:r>
            <a:r>
              <a:rPr lang="en-US" sz="1100" b="1" dirty="0" smtClean="0"/>
              <a:t> </a:t>
            </a:r>
            <a:r>
              <a:rPr lang="en-US" sz="1100" b="1" dirty="0" err="1" smtClean="0"/>
              <a:t>l’état</a:t>
            </a:r>
            <a:r>
              <a:rPr lang="en-US" sz="1100" b="1" dirty="0" smtClean="0"/>
              <a:t> de la </a:t>
            </a:r>
            <a:r>
              <a:rPr lang="en-US" sz="1100" b="1" dirty="0" err="1" smtClean="0"/>
              <a:t>diversité</a:t>
            </a:r>
            <a:r>
              <a:rPr lang="en-US" sz="1100" b="1" dirty="0" smtClean="0"/>
              <a:t> </a:t>
            </a:r>
            <a:r>
              <a:rPr lang="en-US" sz="1100" b="1" dirty="0" err="1" smtClean="0"/>
              <a:t>biologique</a:t>
            </a:r>
            <a:r>
              <a:rPr lang="en-US" sz="1100" b="1" dirty="0" smtClean="0"/>
              <a:t> en </a:t>
            </a:r>
            <a:r>
              <a:rPr lang="en-US" sz="1100" b="1" dirty="0" err="1" smtClean="0"/>
              <a:t>sauvegardant</a:t>
            </a:r>
            <a:r>
              <a:rPr lang="en-US" sz="1100" b="1" dirty="0" smtClean="0"/>
              <a:t> les </a:t>
            </a:r>
            <a:r>
              <a:rPr lang="en-US" sz="1100" b="1" dirty="0" err="1" smtClean="0"/>
              <a:t>écosystèmes</a:t>
            </a:r>
            <a:r>
              <a:rPr lang="en-US" sz="1100" b="1" dirty="0" smtClean="0"/>
              <a:t>, les </a:t>
            </a:r>
            <a:r>
              <a:rPr lang="en-US" sz="1100" b="1" dirty="0" err="1" smtClean="0"/>
              <a:t>espèces</a:t>
            </a:r>
            <a:r>
              <a:rPr lang="en-US" sz="1100" b="1" dirty="0" smtClean="0"/>
              <a:t> et la </a:t>
            </a:r>
            <a:r>
              <a:rPr lang="en-US" sz="1100" b="1" dirty="0" err="1" smtClean="0"/>
              <a:t>diversité</a:t>
            </a:r>
            <a:r>
              <a:rPr lang="en-US" sz="1100" b="1" dirty="0" smtClean="0"/>
              <a:t> </a:t>
            </a:r>
            <a:r>
              <a:rPr lang="en-US" sz="1100" b="1" dirty="0" err="1" smtClean="0"/>
              <a:t>génétique</a:t>
            </a:r>
            <a:endParaRPr lang="en-US" sz="1100" b="1" dirty="0" smtClean="0"/>
          </a:p>
          <a:p>
            <a:pPr>
              <a:buNone/>
            </a:pPr>
            <a:r>
              <a:rPr lang="en-US" sz="1100" dirty="0" err="1" smtClean="0"/>
              <a:t>Objectif</a:t>
            </a:r>
            <a:r>
              <a:rPr lang="en-US" sz="1100" dirty="0" smtClean="0"/>
              <a:t> 11: </a:t>
            </a:r>
            <a:r>
              <a:rPr lang="en-US" sz="1100" dirty="0" err="1" smtClean="0"/>
              <a:t>D’ici</a:t>
            </a:r>
            <a:r>
              <a:rPr lang="en-US" sz="1100" dirty="0" smtClean="0"/>
              <a:t> à 2020, au </a:t>
            </a:r>
            <a:r>
              <a:rPr lang="en-US" sz="1100" dirty="0" err="1" smtClean="0"/>
              <a:t>moins</a:t>
            </a:r>
            <a:r>
              <a:rPr lang="en-US" sz="1100" dirty="0" smtClean="0"/>
              <a:t> 17 % des zones </a:t>
            </a:r>
            <a:r>
              <a:rPr lang="en-US" sz="1100" dirty="0" err="1" smtClean="0"/>
              <a:t>terrestres</a:t>
            </a:r>
            <a:r>
              <a:rPr lang="en-US" sz="1100" dirty="0" smtClean="0"/>
              <a:t> et </a:t>
            </a:r>
            <a:r>
              <a:rPr lang="en-US" sz="1100" dirty="0" err="1" smtClean="0"/>
              <a:t>d’eaux</a:t>
            </a:r>
            <a:r>
              <a:rPr lang="en-US" sz="1100" dirty="0" smtClean="0"/>
              <a:t> </a:t>
            </a:r>
            <a:r>
              <a:rPr lang="en-US" sz="1100" dirty="0" err="1" smtClean="0"/>
              <a:t>intérieures</a:t>
            </a:r>
            <a:r>
              <a:rPr lang="en-US" sz="1100" dirty="0" smtClean="0"/>
              <a:t> et 10 % des zones marines et </a:t>
            </a:r>
            <a:r>
              <a:rPr lang="en-US" sz="1100" dirty="0" err="1" smtClean="0"/>
              <a:t>côtières</a:t>
            </a:r>
            <a:r>
              <a:rPr lang="en-US" sz="1100" dirty="0" smtClean="0"/>
              <a:t> </a:t>
            </a:r>
            <a:r>
              <a:rPr lang="en-US" sz="1100" dirty="0" err="1" smtClean="0"/>
              <a:t>sont</a:t>
            </a:r>
            <a:r>
              <a:rPr lang="en-US" sz="1100" dirty="0" smtClean="0"/>
              <a:t> </a:t>
            </a:r>
            <a:r>
              <a:rPr lang="en-US" sz="1100" dirty="0" err="1" smtClean="0"/>
              <a:t>conservées</a:t>
            </a:r>
            <a:r>
              <a:rPr lang="en-US" sz="1100" dirty="0" smtClean="0"/>
              <a:t> au </a:t>
            </a:r>
            <a:r>
              <a:rPr lang="en-US" sz="1100" dirty="0" err="1" smtClean="0"/>
              <a:t>moyen</a:t>
            </a:r>
            <a:r>
              <a:rPr lang="en-US" sz="1100" dirty="0" smtClean="0"/>
              <a:t> de </a:t>
            </a:r>
            <a:r>
              <a:rPr lang="en-US" sz="1100" dirty="0" err="1" smtClean="0"/>
              <a:t>réseaux</a:t>
            </a:r>
            <a:r>
              <a:rPr lang="en-US" sz="1100" dirty="0" smtClean="0"/>
              <a:t> </a:t>
            </a:r>
            <a:r>
              <a:rPr lang="en-US" sz="1100" dirty="0" err="1" smtClean="0"/>
              <a:t>d’aires</a:t>
            </a:r>
            <a:r>
              <a:rPr lang="en-US" sz="1100" dirty="0" smtClean="0"/>
              <a:t> protégées…... </a:t>
            </a:r>
          </a:p>
          <a:p>
            <a:pPr>
              <a:buNone/>
            </a:pPr>
            <a:r>
              <a:rPr lang="en-US" sz="1100" dirty="0" err="1" smtClean="0"/>
              <a:t>Objectif</a:t>
            </a:r>
            <a:r>
              <a:rPr lang="en-US" sz="1100" dirty="0" smtClean="0"/>
              <a:t> 12:  </a:t>
            </a:r>
            <a:r>
              <a:rPr lang="en-US" sz="1100" dirty="0" err="1" smtClean="0"/>
              <a:t>D’ici</a:t>
            </a:r>
            <a:r>
              <a:rPr lang="en-US" sz="1100" dirty="0" smtClean="0"/>
              <a:t> à 2020, </a:t>
            </a:r>
            <a:r>
              <a:rPr lang="en-US" sz="1100" dirty="0" err="1" smtClean="0"/>
              <a:t>l’extinction</a:t>
            </a:r>
            <a:r>
              <a:rPr lang="en-US" sz="1100" dirty="0" smtClean="0"/>
              <a:t> </a:t>
            </a:r>
            <a:r>
              <a:rPr lang="en-US" sz="1100" dirty="0" err="1" smtClean="0"/>
              <a:t>d’espèces</a:t>
            </a:r>
            <a:r>
              <a:rPr lang="en-US" sz="1100" dirty="0" smtClean="0"/>
              <a:t> </a:t>
            </a:r>
            <a:r>
              <a:rPr lang="en-US" sz="1100" dirty="0" err="1" smtClean="0"/>
              <a:t>menacées</a:t>
            </a:r>
            <a:r>
              <a:rPr lang="en-US" sz="1100" dirty="0" smtClean="0"/>
              <a:t> </a:t>
            </a:r>
            <a:r>
              <a:rPr lang="en-US" sz="1100" dirty="0" err="1" smtClean="0"/>
              <a:t>connues</a:t>
            </a:r>
            <a:r>
              <a:rPr lang="en-US" sz="1100" dirty="0" smtClean="0"/>
              <a:t> </a:t>
            </a:r>
            <a:r>
              <a:rPr lang="en-US" sz="1100" dirty="0" err="1" smtClean="0"/>
              <a:t>est</a:t>
            </a:r>
            <a:r>
              <a:rPr lang="en-US" sz="1100" dirty="0" smtClean="0"/>
              <a:t> </a:t>
            </a:r>
            <a:r>
              <a:rPr lang="en-US" sz="1100" dirty="0" err="1" smtClean="0"/>
              <a:t>évitée</a:t>
            </a:r>
            <a:r>
              <a:rPr lang="en-US" sz="1100" dirty="0" smtClean="0"/>
              <a:t> et </a:t>
            </a:r>
            <a:r>
              <a:rPr lang="en-US" sz="1100" dirty="0" err="1" smtClean="0"/>
              <a:t>leur</a:t>
            </a:r>
            <a:r>
              <a:rPr lang="en-US" sz="1100" dirty="0" smtClean="0"/>
              <a:t> </a:t>
            </a:r>
            <a:r>
              <a:rPr lang="en-US" sz="1100" dirty="0" err="1" smtClean="0"/>
              <a:t>état</a:t>
            </a:r>
            <a:r>
              <a:rPr lang="en-US" sz="1100" dirty="0" smtClean="0"/>
              <a:t> de conservation, en </a:t>
            </a:r>
            <a:r>
              <a:rPr lang="en-US" sz="1100" dirty="0" err="1" smtClean="0"/>
              <a:t>particulier</a:t>
            </a:r>
            <a:r>
              <a:rPr lang="en-US" sz="1100" dirty="0" smtClean="0"/>
              <a:t> de </a:t>
            </a:r>
            <a:r>
              <a:rPr lang="en-US" sz="1100" dirty="0" err="1" smtClean="0"/>
              <a:t>celles</a:t>
            </a:r>
            <a:r>
              <a:rPr lang="en-US" sz="1100" dirty="0" smtClean="0"/>
              <a:t> qui </a:t>
            </a:r>
            <a:r>
              <a:rPr lang="en-US" sz="1100" dirty="0" err="1" smtClean="0"/>
              <a:t>tombent</a:t>
            </a:r>
            <a:r>
              <a:rPr lang="en-US" sz="1100" dirty="0" smtClean="0"/>
              <a:t> le plus en </a:t>
            </a:r>
            <a:r>
              <a:rPr lang="en-US" sz="1100" dirty="0" err="1" smtClean="0"/>
              <a:t>déclin</a:t>
            </a:r>
            <a:r>
              <a:rPr lang="en-US" sz="1100" dirty="0" smtClean="0"/>
              <a:t>, </a:t>
            </a:r>
            <a:r>
              <a:rPr lang="en-US" sz="1100" dirty="0" err="1" smtClean="0"/>
              <a:t>est</a:t>
            </a:r>
            <a:r>
              <a:rPr lang="en-US" sz="1100" dirty="0" smtClean="0"/>
              <a:t> </a:t>
            </a:r>
            <a:r>
              <a:rPr lang="en-US" sz="1100" dirty="0" err="1" smtClean="0"/>
              <a:t>amélioré</a:t>
            </a:r>
            <a:r>
              <a:rPr lang="en-US" sz="1100" dirty="0" smtClean="0"/>
              <a:t> et </a:t>
            </a:r>
            <a:r>
              <a:rPr lang="en-US" sz="1100" dirty="0" err="1" smtClean="0"/>
              <a:t>maintenu</a:t>
            </a:r>
            <a:r>
              <a:rPr lang="en-US" sz="1100" dirty="0" smtClean="0"/>
              <a:t>.</a:t>
            </a:r>
          </a:p>
          <a:p>
            <a:pPr>
              <a:buNone/>
            </a:pPr>
            <a:r>
              <a:rPr lang="en-US" sz="1100" dirty="0" err="1" smtClean="0"/>
              <a:t>Objectif</a:t>
            </a:r>
            <a:r>
              <a:rPr lang="en-US" sz="1100" dirty="0" smtClean="0"/>
              <a:t> 13: </a:t>
            </a:r>
            <a:r>
              <a:rPr lang="en-US" sz="1100" dirty="0" err="1" smtClean="0"/>
              <a:t>D’ici</a:t>
            </a:r>
            <a:r>
              <a:rPr lang="en-US" sz="1100" dirty="0" smtClean="0"/>
              <a:t> à 2020, la </a:t>
            </a:r>
            <a:r>
              <a:rPr lang="en-US" sz="1100" dirty="0" err="1" smtClean="0"/>
              <a:t>diversité</a:t>
            </a:r>
            <a:r>
              <a:rPr lang="en-US" sz="1100" dirty="0" smtClean="0"/>
              <a:t> </a:t>
            </a:r>
            <a:r>
              <a:rPr lang="en-US" sz="1100" dirty="0" err="1" smtClean="0"/>
              <a:t>génétique</a:t>
            </a:r>
            <a:r>
              <a:rPr lang="en-US" sz="1100" dirty="0" smtClean="0"/>
              <a:t> des </a:t>
            </a:r>
            <a:r>
              <a:rPr lang="en-US" sz="1100" dirty="0" err="1" smtClean="0"/>
              <a:t>plantes</a:t>
            </a:r>
            <a:r>
              <a:rPr lang="en-US" sz="1100" dirty="0" smtClean="0"/>
              <a:t> </a:t>
            </a:r>
            <a:r>
              <a:rPr lang="en-US" sz="1100" dirty="0" err="1" smtClean="0"/>
              <a:t>cultivées</a:t>
            </a:r>
            <a:r>
              <a:rPr lang="en-US" sz="1100" dirty="0" smtClean="0"/>
              <a:t>, des </a:t>
            </a:r>
            <a:r>
              <a:rPr lang="en-US" sz="1100" dirty="0" err="1" smtClean="0"/>
              <a:t>animaux</a:t>
            </a:r>
            <a:r>
              <a:rPr lang="en-US" sz="1100" dirty="0" smtClean="0"/>
              <a:t> </a:t>
            </a:r>
            <a:r>
              <a:rPr lang="en-US" sz="1100" dirty="0" err="1" smtClean="0"/>
              <a:t>d’élevage</a:t>
            </a:r>
            <a:r>
              <a:rPr lang="en-US" sz="1100" dirty="0" smtClean="0"/>
              <a:t> et </a:t>
            </a:r>
            <a:r>
              <a:rPr lang="en-US" sz="1100" dirty="0" err="1" smtClean="0"/>
              <a:t>domestiques</a:t>
            </a:r>
            <a:r>
              <a:rPr lang="en-US" sz="1100" dirty="0" smtClean="0"/>
              <a:t> et de </a:t>
            </a:r>
            <a:r>
              <a:rPr lang="en-US" sz="1100" dirty="0" err="1" smtClean="0"/>
              <a:t>leurs</a:t>
            </a:r>
            <a:r>
              <a:rPr lang="en-US" sz="1100" dirty="0" smtClean="0"/>
              <a:t> parents </a:t>
            </a:r>
            <a:r>
              <a:rPr lang="en-US" sz="1100" dirty="0" err="1" smtClean="0"/>
              <a:t>sauvages</a:t>
            </a:r>
            <a:r>
              <a:rPr lang="en-US" sz="1100" dirty="0" smtClean="0"/>
              <a:t> </a:t>
            </a:r>
            <a:r>
              <a:rPr lang="en-US" sz="1100" dirty="0" err="1" smtClean="0"/>
              <a:t>est</a:t>
            </a:r>
            <a:r>
              <a:rPr lang="en-US" sz="1100" dirty="0" smtClean="0"/>
              <a:t> </a:t>
            </a:r>
            <a:r>
              <a:rPr lang="en-US" sz="1100" dirty="0" err="1" smtClean="0"/>
              <a:t>préservée</a:t>
            </a:r>
            <a:r>
              <a:rPr lang="en-US" sz="1100" dirty="0" smtClean="0"/>
              <a:t>, </a:t>
            </a:r>
          </a:p>
          <a:p>
            <a:pPr>
              <a:buNone/>
            </a:pPr>
            <a:r>
              <a:rPr lang="en-US" sz="1100" b="1" dirty="0" smtClean="0"/>
              <a:t>But </a:t>
            </a:r>
            <a:r>
              <a:rPr lang="en-US" sz="1100" b="1" dirty="0" err="1" smtClean="0"/>
              <a:t>stratégique</a:t>
            </a:r>
            <a:r>
              <a:rPr lang="en-US" sz="1100" b="1" dirty="0" smtClean="0"/>
              <a:t> D: </a:t>
            </a:r>
            <a:r>
              <a:rPr lang="en-US" sz="1100" b="1" dirty="0" err="1" smtClean="0"/>
              <a:t>Renforcer</a:t>
            </a:r>
            <a:r>
              <a:rPr lang="en-US" sz="1100" b="1" dirty="0" smtClean="0"/>
              <a:t> les </a:t>
            </a:r>
            <a:r>
              <a:rPr lang="en-US" sz="1100" b="1" dirty="0" err="1" smtClean="0"/>
              <a:t>avantages</a:t>
            </a:r>
            <a:r>
              <a:rPr lang="en-US" sz="1100" b="1" dirty="0" smtClean="0"/>
              <a:t> </a:t>
            </a:r>
            <a:r>
              <a:rPr lang="en-US" sz="1100" b="1" dirty="0" err="1" smtClean="0"/>
              <a:t>retirés</a:t>
            </a:r>
            <a:r>
              <a:rPr lang="en-US" sz="1100" b="1" dirty="0" smtClean="0"/>
              <a:t> pour </a:t>
            </a:r>
            <a:r>
              <a:rPr lang="en-US" sz="1100" b="1" dirty="0" err="1" smtClean="0"/>
              <a:t>tous</a:t>
            </a:r>
            <a:r>
              <a:rPr lang="en-US" sz="1100" b="1" dirty="0" smtClean="0"/>
              <a:t> de la </a:t>
            </a:r>
            <a:r>
              <a:rPr lang="en-US" sz="1100" b="1" dirty="0" err="1" smtClean="0"/>
              <a:t>diversité</a:t>
            </a:r>
            <a:r>
              <a:rPr lang="en-US" sz="1100" b="1" dirty="0" smtClean="0"/>
              <a:t> </a:t>
            </a:r>
            <a:r>
              <a:rPr lang="en-US" sz="1100" b="1" dirty="0" err="1" smtClean="0"/>
              <a:t>biologique</a:t>
            </a:r>
            <a:r>
              <a:rPr lang="en-US" sz="1100" b="1" dirty="0" smtClean="0"/>
              <a:t> et des services </a:t>
            </a:r>
            <a:r>
              <a:rPr lang="en-US" sz="1100" b="1" dirty="0" err="1" smtClean="0"/>
              <a:t>fournis</a:t>
            </a:r>
            <a:r>
              <a:rPr lang="en-US" sz="1100" b="1" dirty="0" smtClean="0"/>
              <a:t> par les </a:t>
            </a:r>
            <a:r>
              <a:rPr lang="en-US" sz="1100" b="1" dirty="0" err="1" smtClean="0"/>
              <a:t>écosystèmes</a:t>
            </a:r>
            <a:endParaRPr lang="en-US" sz="1100" b="1" dirty="0" smtClean="0"/>
          </a:p>
          <a:p>
            <a:pPr>
              <a:buNone/>
            </a:pPr>
            <a:r>
              <a:rPr lang="en-US" sz="1100" dirty="0" err="1" smtClean="0"/>
              <a:t>Objectif</a:t>
            </a:r>
            <a:r>
              <a:rPr lang="en-US" sz="1100" dirty="0" smtClean="0"/>
              <a:t> 14: </a:t>
            </a:r>
            <a:r>
              <a:rPr lang="en-US" sz="1100" dirty="0" err="1" smtClean="0"/>
              <a:t>D’ici</a:t>
            </a:r>
            <a:r>
              <a:rPr lang="en-US" sz="1100" dirty="0" smtClean="0"/>
              <a:t> à 2020, les </a:t>
            </a:r>
            <a:r>
              <a:rPr lang="en-US" sz="1100" dirty="0" err="1" smtClean="0"/>
              <a:t>écosystèmes</a:t>
            </a:r>
            <a:r>
              <a:rPr lang="en-US" sz="1100" dirty="0" smtClean="0"/>
              <a:t> qui </a:t>
            </a:r>
            <a:r>
              <a:rPr lang="en-US" sz="1100" dirty="0" err="1" smtClean="0"/>
              <a:t>fournissent</a:t>
            </a:r>
            <a:r>
              <a:rPr lang="en-US" sz="1100" dirty="0" smtClean="0"/>
              <a:t> des services </a:t>
            </a:r>
            <a:r>
              <a:rPr lang="en-US" sz="1100" dirty="0" err="1" smtClean="0"/>
              <a:t>essentiels</a:t>
            </a:r>
            <a:r>
              <a:rPr lang="en-US" sz="1100" dirty="0" smtClean="0"/>
              <a:t>, en </a:t>
            </a:r>
            <a:r>
              <a:rPr lang="en-US" sz="1100" dirty="0" err="1" smtClean="0"/>
              <a:t>particulier</a:t>
            </a:r>
            <a:r>
              <a:rPr lang="en-US" sz="1100" dirty="0" smtClean="0"/>
              <a:t> </a:t>
            </a:r>
            <a:r>
              <a:rPr lang="en-US" sz="1100" dirty="0" err="1" smtClean="0"/>
              <a:t>l’eau</a:t>
            </a:r>
            <a:r>
              <a:rPr lang="en-US" sz="1100" dirty="0" smtClean="0"/>
              <a:t>, </a:t>
            </a:r>
            <a:r>
              <a:rPr lang="en-US" sz="1100" dirty="0" err="1" smtClean="0"/>
              <a:t>sont</a:t>
            </a:r>
            <a:r>
              <a:rPr lang="en-US" sz="1100" dirty="0" smtClean="0"/>
              <a:t> </a:t>
            </a:r>
            <a:r>
              <a:rPr lang="en-US" sz="1100" dirty="0" err="1" smtClean="0"/>
              <a:t>restaurés</a:t>
            </a:r>
            <a:r>
              <a:rPr lang="en-US" sz="1100" dirty="0" smtClean="0"/>
              <a:t> et </a:t>
            </a:r>
            <a:r>
              <a:rPr lang="en-US" sz="1100" dirty="0" err="1" smtClean="0"/>
              <a:t>sauvegardés</a:t>
            </a:r>
            <a:r>
              <a:rPr lang="en-US" sz="1100" dirty="0" smtClean="0"/>
              <a:t>, </a:t>
            </a:r>
          </a:p>
          <a:p>
            <a:pPr>
              <a:buNone/>
            </a:pPr>
            <a:r>
              <a:rPr lang="en-US" sz="1100" dirty="0" err="1" smtClean="0"/>
              <a:t>Objectif</a:t>
            </a:r>
            <a:r>
              <a:rPr lang="en-US" sz="1100" dirty="0" smtClean="0"/>
              <a:t> 15: </a:t>
            </a:r>
            <a:r>
              <a:rPr lang="en-US" sz="1100" dirty="0" err="1" smtClean="0"/>
              <a:t>D’ici</a:t>
            </a:r>
            <a:r>
              <a:rPr lang="en-US" sz="1100" dirty="0" smtClean="0"/>
              <a:t> à 2020, la </a:t>
            </a:r>
            <a:r>
              <a:rPr lang="en-US" sz="1100" dirty="0" err="1" smtClean="0"/>
              <a:t>résilience</a:t>
            </a:r>
            <a:r>
              <a:rPr lang="en-US" sz="1100" dirty="0" smtClean="0"/>
              <a:t> des </a:t>
            </a:r>
            <a:r>
              <a:rPr lang="en-US" sz="1100" dirty="0" err="1" smtClean="0"/>
              <a:t>écosystèmes</a:t>
            </a:r>
            <a:r>
              <a:rPr lang="en-US" sz="1100" dirty="0" smtClean="0"/>
              <a:t> et la contribution de la </a:t>
            </a:r>
            <a:r>
              <a:rPr lang="en-US" sz="1100" dirty="0" err="1" smtClean="0"/>
              <a:t>diversité</a:t>
            </a:r>
            <a:r>
              <a:rPr lang="en-US" sz="1100" dirty="0" smtClean="0"/>
              <a:t> </a:t>
            </a:r>
            <a:r>
              <a:rPr lang="en-US" sz="1100" dirty="0" err="1" smtClean="0"/>
              <a:t>biologique</a:t>
            </a:r>
            <a:r>
              <a:rPr lang="en-US" sz="1100" dirty="0" smtClean="0"/>
              <a:t> aux stocks de </a:t>
            </a:r>
            <a:r>
              <a:rPr lang="en-US" sz="1100" dirty="0" err="1" smtClean="0"/>
              <a:t>carbone</a:t>
            </a:r>
            <a:r>
              <a:rPr lang="en-US" sz="1100" dirty="0" smtClean="0"/>
              <a:t> </a:t>
            </a:r>
            <a:r>
              <a:rPr lang="en-US" sz="1100" dirty="0" err="1" smtClean="0"/>
              <a:t>sont</a:t>
            </a:r>
            <a:r>
              <a:rPr lang="en-US" sz="1100" dirty="0" smtClean="0"/>
              <a:t> </a:t>
            </a:r>
            <a:r>
              <a:rPr lang="en-US" sz="1100" dirty="0" err="1" smtClean="0"/>
              <a:t>améliorées</a:t>
            </a:r>
            <a:r>
              <a:rPr lang="en-US" sz="1100" dirty="0" smtClean="0"/>
              <a:t>, </a:t>
            </a:r>
            <a:r>
              <a:rPr lang="en-US" sz="1100" dirty="0" err="1" smtClean="0"/>
              <a:t>grâce</a:t>
            </a:r>
            <a:r>
              <a:rPr lang="en-US" sz="1100" dirty="0" smtClean="0"/>
              <a:t> aux </a:t>
            </a:r>
            <a:r>
              <a:rPr lang="en-US" sz="1100" dirty="0" err="1" smtClean="0"/>
              <a:t>mesures</a:t>
            </a:r>
            <a:r>
              <a:rPr lang="en-US" sz="1100" dirty="0" smtClean="0"/>
              <a:t> de conservation et </a:t>
            </a:r>
            <a:r>
              <a:rPr lang="en-US" sz="1100" dirty="0" err="1" smtClean="0"/>
              <a:t>restauration</a:t>
            </a:r>
            <a:r>
              <a:rPr lang="en-US" sz="1100" dirty="0" smtClean="0"/>
              <a:t>, y </a:t>
            </a:r>
            <a:r>
              <a:rPr lang="en-US" sz="1100" dirty="0" err="1" smtClean="0"/>
              <a:t>compris</a:t>
            </a:r>
            <a:r>
              <a:rPr lang="en-US" sz="1100" dirty="0" smtClean="0"/>
              <a:t> la </a:t>
            </a:r>
            <a:r>
              <a:rPr lang="en-US" sz="1100" dirty="0" err="1" smtClean="0"/>
              <a:t>restauration</a:t>
            </a:r>
            <a:r>
              <a:rPr lang="en-US" sz="1100" dirty="0" smtClean="0"/>
              <a:t> </a:t>
            </a:r>
            <a:r>
              <a:rPr lang="en-US" sz="1100" dirty="0" err="1" smtClean="0"/>
              <a:t>d’au</a:t>
            </a:r>
            <a:r>
              <a:rPr lang="en-US" sz="1100" dirty="0" smtClean="0"/>
              <a:t> </a:t>
            </a:r>
            <a:r>
              <a:rPr lang="en-US" sz="1100" dirty="0" err="1" smtClean="0"/>
              <a:t>moins</a:t>
            </a:r>
            <a:r>
              <a:rPr lang="en-US" sz="1100" dirty="0" smtClean="0"/>
              <a:t> 15 % des </a:t>
            </a:r>
            <a:r>
              <a:rPr lang="en-US" sz="1100" dirty="0" err="1" smtClean="0"/>
              <a:t>écosystèmes</a:t>
            </a:r>
            <a:r>
              <a:rPr lang="en-US" sz="1100" dirty="0" smtClean="0"/>
              <a:t> </a:t>
            </a:r>
            <a:r>
              <a:rPr lang="en-US" sz="1100" dirty="0" err="1" smtClean="0"/>
              <a:t>dégradés</a:t>
            </a:r>
            <a:r>
              <a:rPr lang="en-US" sz="1100" dirty="0" smtClean="0"/>
              <a:t>, </a:t>
            </a:r>
          </a:p>
          <a:p>
            <a:pPr>
              <a:buNone/>
            </a:pPr>
            <a:r>
              <a:rPr lang="en-US" sz="1100" dirty="0" err="1" smtClean="0"/>
              <a:t>Objectif</a:t>
            </a:r>
            <a:r>
              <a:rPr lang="en-US" sz="1100" dirty="0" smtClean="0"/>
              <a:t> 16: </a:t>
            </a:r>
            <a:r>
              <a:rPr lang="en-US" sz="1100" dirty="0" err="1" smtClean="0"/>
              <a:t>D’ici</a:t>
            </a:r>
            <a:r>
              <a:rPr lang="en-US" sz="1100" dirty="0" smtClean="0"/>
              <a:t> à 2015, le </a:t>
            </a:r>
            <a:r>
              <a:rPr lang="en-US" sz="1100" dirty="0" err="1" smtClean="0"/>
              <a:t>Protocole</a:t>
            </a:r>
            <a:r>
              <a:rPr lang="en-US" sz="1100" dirty="0" smtClean="0"/>
              <a:t> de Nagoya </a:t>
            </a:r>
            <a:r>
              <a:rPr lang="en-US" sz="1100" dirty="0" err="1" smtClean="0"/>
              <a:t>sur</a:t>
            </a:r>
            <a:r>
              <a:rPr lang="en-US" sz="1100" dirty="0" smtClean="0"/>
              <a:t> les </a:t>
            </a:r>
            <a:r>
              <a:rPr lang="en-US" sz="1100" dirty="0" err="1" smtClean="0"/>
              <a:t>mécanismes</a:t>
            </a:r>
            <a:r>
              <a:rPr lang="en-US" sz="1100" dirty="0" smtClean="0"/>
              <a:t> </a:t>
            </a:r>
            <a:r>
              <a:rPr lang="en-US" sz="1100" dirty="0" err="1" smtClean="0"/>
              <a:t>d’accès</a:t>
            </a:r>
            <a:r>
              <a:rPr lang="en-US" sz="1100" dirty="0" smtClean="0"/>
              <a:t> et de </a:t>
            </a:r>
            <a:r>
              <a:rPr lang="en-US" sz="1100" dirty="0" err="1" smtClean="0"/>
              <a:t>partage</a:t>
            </a:r>
            <a:r>
              <a:rPr lang="en-US" sz="1100" dirty="0" smtClean="0"/>
              <a:t> </a:t>
            </a:r>
            <a:r>
              <a:rPr lang="en-US" sz="1100" dirty="0" err="1" smtClean="0"/>
              <a:t>est</a:t>
            </a:r>
            <a:r>
              <a:rPr lang="en-US" sz="1100" dirty="0" smtClean="0"/>
              <a:t> en </a:t>
            </a:r>
            <a:r>
              <a:rPr lang="en-US" sz="1100" dirty="0" err="1" smtClean="0"/>
              <a:t>vigueur</a:t>
            </a:r>
            <a:r>
              <a:rPr lang="en-US" sz="1100" dirty="0" smtClean="0"/>
              <a:t> et </a:t>
            </a:r>
            <a:r>
              <a:rPr lang="en-US" sz="1100" dirty="0" err="1" smtClean="0"/>
              <a:t>opérationnel</a:t>
            </a:r>
            <a:r>
              <a:rPr lang="en-US" sz="1100" dirty="0" smtClean="0"/>
              <a:t>…</a:t>
            </a:r>
          </a:p>
          <a:p>
            <a:pPr>
              <a:buNone/>
            </a:pPr>
            <a:r>
              <a:rPr lang="en-US" sz="1100" b="1" dirty="0" smtClean="0"/>
              <a:t>But </a:t>
            </a:r>
            <a:r>
              <a:rPr lang="en-US" sz="1100" b="1" dirty="0" err="1" smtClean="0"/>
              <a:t>stratégique</a:t>
            </a:r>
            <a:r>
              <a:rPr lang="en-US" sz="1100" b="1" dirty="0" smtClean="0"/>
              <a:t> E. </a:t>
            </a:r>
            <a:r>
              <a:rPr lang="en-US" sz="1100" b="1" dirty="0" err="1" smtClean="0"/>
              <a:t>Renforcer</a:t>
            </a:r>
            <a:r>
              <a:rPr lang="en-US" sz="1100" b="1" dirty="0" smtClean="0"/>
              <a:t> la </a:t>
            </a:r>
            <a:r>
              <a:rPr lang="en-US" sz="1100" b="1" dirty="0" err="1" smtClean="0"/>
              <a:t>mise</a:t>
            </a:r>
            <a:r>
              <a:rPr lang="en-US" sz="1100" b="1" dirty="0" smtClean="0"/>
              <a:t> en oeuvre au </a:t>
            </a:r>
            <a:r>
              <a:rPr lang="en-US" sz="1100" b="1" dirty="0" err="1" smtClean="0"/>
              <a:t>moyen</a:t>
            </a:r>
            <a:r>
              <a:rPr lang="en-US" sz="1100" b="1" dirty="0" smtClean="0"/>
              <a:t> </a:t>
            </a:r>
            <a:r>
              <a:rPr lang="en-US" sz="1100" b="1" dirty="0" err="1" smtClean="0"/>
              <a:t>d’une</a:t>
            </a:r>
            <a:r>
              <a:rPr lang="en-US" sz="1100" b="1" dirty="0" smtClean="0"/>
              <a:t> </a:t>
            </a:r>
            <a:r>
              <a:rPr lang="en-US" sz="1100" b="1" dirty="0" err="1" smtClean="0"/>
              <a:t>planification</a:t>
            </a:r>
            <a:r>
              <a:rPr lang="en-US" sz="1100" b="1" dirty="0" smtClean="0"/>
              <a:t> participative, de la </a:t>
            </a:r>
            <a:r>
              <a:rPr lang="en-US" sz="1100" b="1" dirty="0" err="1" smtClean="0"/>
              <a:t>gestion</a:t>
            </a:r>
            <a:r>
              <a:rPr lang="en-US" sz="1100" b="1" dirty="0" smtClean="0"/>
              <a:t> des </a:t>
            </a:r>
            <a:r>
              <a:rPr lang="en-US" sz="1100" b="1" dirty="0" err="1" smtClean="0"/>
              <a:t>connaissances</a:t>
            </a:r>
            <a:r>
              <a:rPr lang="en-US" sz="1100" b="1" dirty="0" smtClean="0"/>
              <a:t> et du </a:t>
            </a:r>
            <a:r>
              <a:rPr lang="en-US" sz="1100" b="1" dirty="0" err="1" smtClean="0"/>
              <a:t>renforcement</a:t>
            </a:r>
            <a:r>
              <a:rPr lang="en-US" sz="1100" b="1" dirty="0" smtClean="0"/>
              <a:t> des </a:t>
            </a:r>
            <a:r>
              <a:rPr lang="en-US" sz="1100" b="1" dirty="0" err="1" smtClean="0"/>
              <a:t>capacités</a:t>
            </a:r>
            <a:r>
              <a:rPr lang="en-US" sz="1100" b="1" dirty="0" smtClean="0"/>
              <a:t>.</a:t>
            </a:r>
          </a:p>
          <a:p>
            <a:pPr>
              <a:buNone/>
            </a:pPr>
            <a:r>
              <a:rPr lang="en-US" sz="1100" dirty="0" err="1" smtClean="0"/>
              <a:t>Objectif</a:t>
            </a:r>
            <a:r>
              <a:rPr lang="en-US" sz="1100" dirty="0" smtClean="0"/>
              <a:t> 17: </a:t>
            </a:r>
            <a:r>
              <a:rPr lang="en-US" sz="1100" dirty="0" err="1" smtClean="0"/>
              <a:t>D’ici</a:t>
            </a:r>
            <a:r>
              <a:rPr lang="en-US" sz="1100" dirty="0" smtClean="0"/>
              <a:t> à 2015, </a:t>
            </a:r>
            <a:r>
              <a:rPr lang="en-US" sz="1100" dirty="0" err="1" smtClean="0"/>
              <a:t>toutes</a:t>
            </a:r>
            <a:r>
              <a:rPr lang="en-US" sz="1100" dirty="0" smtClean="0"/>
              <a:t> les Parties </a:t>
            </a:r>
            <a:r>
              <a:rPr lang="en-US" sz="1100" dirty="0" err="1" smtClean="0"/>
              <a:t>ont</a:t>
            </a:r>
            <a:r>
              <a:rPr lang="en-US" sz="1100" dirty="0" smtClean="0"/>
              <a:t> </a:t>
            </a:r>
            <a:r>
              <a:rPr lang="en-US" sz="1100" dirty="0" err="1" smtClean="0"/>
              <a:t>élaboré</a:t>
            </a:r>
            <a:r>
              <a:rPr lang="en-US" sz="1100" dirty="0" smtClean="0"/>
              <a:t> et </a:t>
            </a:r>
            <a:r>
              <a:rPr lang="en-US" sz="1100" dirty="0" err="1" smtClean="0"/>
              <a:t>adopté</a:t>
            </a:r>
            <a:r>
              <a:rPr lang="en-US" sz="1100" dirty="0" smtClean="0"/>
              <a:t> en </a:t>
            </a:r>
            <a:r>
              <a:rPr lang="en-US" sz="1100" dirty="0" err="1" smtClean="0"/>
              <a:t>tant</a:t>
            </a:r>
            <a:r>
              <a:rPr lang="en-US" sz="1100" dirty="0" smtClean="0"/>
              <a:t> </a:t>
            </a:r>
            <a:r>
              <a:rPr lang="en-US" sz="1100" dirty="0" err="1" smtClean="0"/>
              <a:t>qu’instrument</a:t>
            </a:r>
            <a:r>
              <a:rPr lang="en-US" sz="1100" dirty="0" smtClean="0"/>
              <a:t> de </a:t>
            </a:r>
            <a:r>
              <a:rPr lang="en-US" sz="1100" dirty="0" err="1" smtClean="0"/>
              <a:t>politique</a:t>
            </a:r>
            <a:r>
              <a:rPr lang="en-US" sz="1100" dirty="0" smtClean="0"/>
              <a:t> </a:t>
            </a:r>
            <a:r>
              <a:rPr lang="en-US" sz="1100" dirty="0" err="1" smtClean="0"/>
              <a:t>générale</a:t>
            </a:r>
            <a:r>
              <a:rPr lang="en-US" sz="1100" dirty="0" smtClean="0"/>
              <a:t>, et commencer à </a:t>
            </a:r>
            <a:r>
              <a:rPr lang="en-US" sz="1100" dirty="0" err="1" smtClean="0"/>
              <a:t>mettre</a:t>
            </a:r>
            <a:r>
              <a:rPr lang="en-US" sz="1100" dirty="0" smtClean="0"/>
              <a:t> en oeuvre </a:t>
            </a:r>
            <a:r>
              <a:rPr lang="en-US" sz="1100" dirty="0" err="1" smtClean="0"/>
              <a:t>une</a:t>
            </a:r>
            <a:r>
              <a:rPr lang="en-US" sz="1100" dirty="0" smtClean="0"/>
              <a:t> </a:t>
            </a:r>
            <a:r>
              <a:rPr lang="en-US" sz="1100" dirty="0" err="1" smtClean="0"/>
              <a:t>stratégie</a:t>
            </a:r>
            <a:r>
              <a:rPr lang="en-US" sz="1100" dirty="0" smtClean="0"/>
              <a:t> et un plan </a:t>
            </a:r>
            <a:r>
              <a:rPr lang="en-US" sz="1100" dirty="0" err="1" smtClean="0"/>
              <a:t>d’action</a:t>
            </a:r>
            <a:r>
              <a:rPr lang="en-US" sz="1100" dirty="0" smtClean="0"/>
              <a:t> </a:t>
            </a:r>
            <a:r>
              <a:rPr lang="en-US" sz="1100" dirty="0" err="1" smtClean="0"/>
              <a:t>nationaux</a:t>
            </a:r>
            <a:r>
              <a:rPr lang="en-US" sz="1100" dirty="0" smtClean="0"/>
              <a:t> </a:t>
            </a:r>
            <a:r>
              <a:rPr lang="en-US" sz="1100" dirty="0" err="1" smtClean="0"/>
              <a:t>efficaces</a:t>
            </a:r>
            <a:r>
              <a:rPr lang="en-US" sz="1100" dirty="0" smtClean="0"/>
              <a:t>, </a:t>
            </a:r>
            <a:r>
              <a:rPr lang="en-US" sz="1100" dirty="0" err="1" smtClean="0"/>
              <a:t>participatifs</a:t>
            </a:r>
            <a:r>
              <a:rPr lang="en-US" sz="1100" dirty="0" smtClean="0"/>
              <a:t> et </a:t>
            </a:r>
            <a:r>
              <a:rPr lang="en-US" sz="1100" dirty="0" err="1" smtClean="0"/>
              <a:t>actualisés</a:t>
            </a:r>
            <a:r>
              <a:rPr lang="en-US" sz="1100" dirty="0" smtClean="0"/>
              <a:t> pour la </a:t>
            </a:r>
            <a:r>
              <a:rPr lang="en-US" sz="1100" dirty="0" err="1" smtClean="0"/>
              <a:t>diversité</a:t>
            </a:r>
            <a:r>
              <a:rPr lang="en-US" sz="1100" dirty="0" smtClean="0"/>
              <a:t> </a:t>
            </a:r>
            <a:r>
              <a:rPr lang="en-US" sz="1100" dirty="0" err="1" smtClean="0"/>
              <a:t>biologique</a:t>
            </a:r>
            <a:r>
              <a:rPr lang="en-US" sz="1100" dirty="0" smtClean="0"/>
              <a:t>.</a:t>
            </a:r>
          </a:p>
          <a:p>
            <a:pPr>
              <a:buNone/>
            </a:pPr>
            <a:r>
              <a:rPr lang="en-US" sz="1100" dirty="0" err="1" smtClean="0"/>
              <a:t>Objectif</a:t>
            </a:r>
            <a:r>
              <a:rPr lang="en-US" sz="1100" dirty="0" smtClean="0"/>
              <a:t> 18: </a:t>
            </a:r>
            <a:r>
              <a:rPr lang="en-US" sz="1100" dirty="0" err="1" smtClean="0"/>
              <a:t>D’ici</a:t>
            </a:r>
            <a:r>
              <a:rPr lang="en-US" sz="1100" dirty="0" smtClean="0"/>
              <a:t> à 2020, les </a:t>
            </a:r>
            <a:r>
              <a:rPr lang="en-US" sz="1100" dirty="0" err="1" smtClean="0"/>
              <a:t>connaissances</a:t>
            </a:r>
            <a:r>
              <a:rPr lang="en-US" sz="1100" dirty="0" smtClean="0"/>
              <a:t>, innovations et </a:t>
            </a:r>
            <a:r>
              <a:rPr lang="en-US" sz="1100" dirty="0" err="1" smtClean="0"/>
              <a:t>pratiques</a:t>
            </a:r>
            <a:r>
              <a:rPr lang="en-US" sz="1100" dirty="0" smtClean="0"/>
              <a:t> </a:t>
            </a:r>
            <a:r>
              <a:rPr lang="en-US" sz="1100" dirty="0" err="1" smtClean="0"/>
              <a:t>traditionnelles</a:t>
            </a:r>
            <a:r>
              <a:rPr lang="en-US" sz="1100" dirty="0" smtClean="0"/>
              <a:t> des </a:t>
            </a:r>
            <a:r>
              <a:rPr lang="en-US" sz="1100" dirty="0" err="1" smtClean="0"/>
              <a:t>communautés</a:t>
            </a:r>
            <a:r>
              <a:rPr lang="en-US" sz="1100" dirty="0" smtClean="0"/>
              <a:t> </a:t>
            </a:r>
            <a:r>
              <a:rPr lang="en-US" sz="1100" dirty="0" err="1" smtClean="0"/>
              <a:t>autochtones</a:t>
            </a:r>
            <a:r>
              <a:rPr lang="en-US" sz="1100" dirty="0" smtClean="0"/>
              <a:t> et locales, </a:t>
            </a:r>
            <a:r>
              <a:rPr lang="en-US" sz="1100" dirty="0" err="1" smtClean="0"/>
              <a:t>ainsi</a:t>
            </a:r>
            <a:r>
              <a:rPr lang="en-US" sz="1100" dirty="0" smtClean="0"/>
              <a:t> </a:t>
            </a:r>
            <a:r>
              <a:rPr lang="en-US" sz="1100" dirty="0" err="1" smtClean="0"/>
              <a:t>que</a:t>
            </a:r>
            <a:r>
              <a:rPr lang="en-US" sz="1100" dirty="0" smtClean="0"/>
              <a:t> </a:t>
            </a:r>
            <a:r>
              <a:rPr lang="en-US" sz="1100" dirty="0" err="1" smtClean="0"/>
              <a:t>leur</a:t>
            </a:r>
            <a:r>
              <a:rPr lang="en-US" sz="1100" dirty="0" smtClean="0"/>
              <a:t> </a:t>
            </a:r>
            <a:r>
              <a:rPr lang="en-US" sz="1100" dirty="0" err="1" smtClean="0"/>
              <a:t>utilisation</a:t>
            </a:r>
            <a:r>
              <a:rPr lang="en-US" sz="1100" dirty="0" smtClean="0"/>
              <a:t> </a:t>
            </a:r>
            <a:r>
              <a:rPr lang="en-US" sz="1100" dirty="0" err="1" smtClean="0"/>
              <a:t>coutumière</a:t>
            </a:r>
            <a:r>
              <a:rPr lang="en-US" sz="1100" dirty="0" smtClean="0"/>
              <a:t> durable, </a:t>
            </a:r>
            <a:r>
              <a:rPr lang="en-US" sz="1100" dirty="0" err="1" smtClean="0"/>
              <a:t>sont</a:t>
            </a:r>
            <a:r>
              <a:rPr lang="en-US" sz="1100" dirty="0" smtClean="0"/>
              <a:t> </a:t>
            </a:r>
            <a:r>
              <a:rPr lang="en-US" sz="1100" dirty="0" err="1" smtClean="0"/>
              <a:t>respectées</a:t>
            </a:r>
            <a:r>
              <a:rPr lang="en-US" sz="1100" dirty="0" smtClean="0"/>
              <a:t>.</a:t>
            </a:r>
          </a:p>
          <a:p>
            <a:pPr>
              <a:buNone/>
            </a:pPr>
            <a:r>
              <a:rPr lang="en-US" sz="1100" dirty="0" err="1" smtClean="0"/>
              <a:t>Objectif</a:t>
            </a:r>
            <a:r>
              <a:rPr lang="en-US" sz="1100" dirty="0" smtClean="0"/>
              <a:t> 19: </a:t>
            </a:r>
            <a:r>
              <a:rPr lang="en-US" sz="1100" dirty="0" err="1" smtClean="0"/>
              <a:t>D’ici</a:t>
            </a:r>
            <a:r>
              <a:rPr lang="en-US" sz="1100" dirty="0" smtClean="0"/>
              <a:t> à 2020, les </a:t>
            </a:r>
            <a:r>
              <a:rPr lang="en-US" sz="1100" dirty="0" err="1" smtClean="0"/>
              <a:t>connaissances</a:t>
            </a:r>
            <a:r>
              <a:rPr lang="en-US" sz="1100" dirty="0" smtClean="0"/>
              <a:t>, la base </a:t>
            </a:r>
            <a:r>
              <a:rPr lang="en-US" sz="1100" dirty="0" err="1" smtClean="0"/>
              <a:t>scientifique</a:t>
            </a:r>
            <a:r>
              <a:rPr lang="en-US" sz="1100" dirty="0" smtClean="0"/>
              <a:t> et les technologies </a:t>
            </a:r>
            <a:r>
              <a:rPr lang="en-US" sz="1100" dirty="0" err="1" smtClean="0"/>
              <a:t>associées</a:t>
            </a:r>
            <a:r>
              <a:rPr lang="en-US" sz="1100" dirty="0" smtClean="0"/>
              <a:t> à la </a:t>
            </a:r>
            <a:r>
              <a:rPr lang="en-US" sz="1100" dirty="0" err="1" smtClean="0"/>
              <a:t>diversité</a:t>
            </a:r>
            <a:r>
              <a:rPr lang="en-US" sz="1100" dirty="0" smtClean="0"/>
              <a:t> </a:t>
            </a:r>
            <a:r>
              <a:rPr lang="en-US" sz="1100" dirty="0" err="1" smtClean="0"/>
              <a:t>biologique</a:t>
            </a:r>
            <a:r>
              <a:rPr lang="en-US" sz="1100" dirty="0" smtClean="0"/>
              <a:t>, </a:t>
            </a:r>
            <a:r>
              <a:rPr lang="en-US" sz="1100" dirty="0" err="1" smtClean="0"/>
              <a:t>ses</a:t>
            </a:r>
            <a:r>
              <a:rPr lang="en-US" sz="1100" dirty="0" smtClean="0"/>
              <a:t> </a:t>
            </a:r>
            <a:r>
              <a:rPr lang="en-US" sz="1100" dirty="0" err="1" smtClean="0"/>
              <a:t>valeurs</a:t>
            </a:r>
            <a:r>
              <a:rPr lang="en-US" sz="1100" dirty="0" smtClean="0"/>
              <a:t>, son </a:t>
            </a:r>
            <a:r>
              <a:rPr lang="en-US" sz="1100" dirty="0" err="1" smtClean="0"/>
              <a:t>fonctionnement</a:t>
            </a:r>
            <a:r>
              <a:rPr lang="en-US" sz="1100" dirty="0" smtClean="0"/>
              <a:t>, son </a:t>
            </a:r>
            <a:r>
              <a:rPr lang="en-US" sz="1100" dirty="0" err="1" smtClean="0"/>
              <a:t>état</a:t>
            </a:r>
            <a:r>
              <a:rPr lang="en-US" sz="1100" dirty="0" smtClean="0"/>
              <a:t> et </a:t>
            </a:r>
            <a:r>
              <a:rPr lang="en-US" sz="1100" dirty="0" err="1" smtClean="0"/>
              <a:t>ses</a:t>
            </a:r>
            <a:r>
              <a:rPr lang="en-US" sz="1100" dirty="0" smtClean="0"/>
              <a:t> </a:t>
            </a:r>
            <a:r>
              <a:rPr lang="en-US" sz="1100" dirty="0" err="1" smtClean="0"/>
              <a:t>tendances</a:t>
            </a:r>
            <a:r>
              <a:rPr lang="en-US" sz="1100" dirty="0" smtClean="0"/>
              <a:t>, et les </a:t>
            </a:r>
            <a:r>
              <a:rPr lang="en-US" sz="1100" dirty="0" err="1" smtClean="0"/>
              <a:t>conséquences</a:t>
            </a:r>
            <a:r>
              <a:rPr lang="en-US" sz="1100" dirty="0" smtClean="0"/>
              <a:t> de son </a:t>
            </a:r>
            <a:r>
              <a:rPr lang="en-US" sz="1100" dirty="0" err="1" smtClean="0"/>
              <a:t>appauvrissement</a:t>
            </a:r>
            <a:r>
              <a:rPr lang="en-US" sz="1100" dirty="0" smtClean="0"/>
              <a:t>, </a:t>
            </a:r>
            <a:r>
              <a:rPr lang="en-US" sz="1100" dirty="0" err="1" smtClean="0"/>
              <a:t>sont</a:t>
            </a:r>
            <a:r>
              <a:rPr lang="en-US" sz="1100" dirty="0" smtClean="0"/>
              <a:t> </a:t>
            </a:r>
            <a:r>
              <a:rPr lang="en-US" sz="1100" dirty="0" err="1" smtClean="0"/>
              <a:t>améliorées</a:t>
            </a:r>
            <a:r>
              <a:rPr lang="en-US" sz="1100" dirty="0" smtClean="0"/>
              <a:t>, </a:t>
            </a:r>
            <a:r>
              <a:rPr lang="en-US" sz="1100" dirty="0" err="1" smtClean="0"/>
              <a:t>largement</a:t>
            </a:r>
            <a:r>
              <a:rPr lang="en-US" sz="1100" dirty="0" smtClean="0"/>
              <a:t> </a:t>
            </a:r>
            <a:r>
              <a:rPr lang="en-US" sz="1100" dirty="0" err="1" smtClean="0"/>
              <a:t>partagées</a:t>
            </a:r>
            <a:r>
              <a:rPr lang="en-US" sz="1100" dirty="0" smtClean="0"/>
              <a:t> et </a:t>
            </a:r>
            <a:r>
              <a:rPr lang="en-US" sz="1100" dirty="0" err="1" smtClean="0"/>
              <a:t>transférées</a:t>
            </a:r>
            <a:r>
              <a:rPr lang="en-US" sz="1100" dirty="0" smtClean="0"/>
              <a:t>, et </a:t>
            </a:r>
            <a:r>
              <a:rPr lang="en-US" sz="1100" dirty="0" err="1" smtClean="0"/>
              <a:t>appliquées</a:t>
            </a:r>
            <a:r>
              <a:rPr lang="en-US" sz="1100" dirty="0" smtClean="0"/>
              <a:t>.</a:t>
            </a:r>
          </a:p>
          <a:p>
            <a:pPr>
              <a:buNone/>
            </a:pPr>
            <a:r>
              <a:rPr lang="en-US" sz="1100" dirty="0" err="1" smtClean="0"/>
              <a:t>Objectif</a:t>
            </a:r>
            <a:r>
              <a:rPr lang="en-US" sz="1100" dirty="0" smtClean="0"/>
              <a:t> 20: </a:t>
            </a:r>
            <a:r>
              <a:rPr lang="en-US" sz="1100" dirty="0" err="1" smtClean="0"/>
              <a:t>D’ici</a:t>
            </a:r>
            <a:r>
              <a:rPr lang="en-US" sz="1100" dirty="0" smtClean="0"/>
              <a:t> à 2020 au plus </a:t>
            </a:r>
            <a:r>
              <a:rPr lang="en-US" sz="1100" dirty="0" err="1" smtClean="0"/>
              <a:t>tard</a:t>
            </a:r>
            <a:r>
              <a:rPr lang="en-US" sz="1100" dirty="0" smtClean="0"/>
              <a:t>, la </a:t>
            </a:r>
            <a:r>
              <a:rPr lang="en-US" sz="1100" dirty="0" err="1" smtClean="0"/>
              <a:t>mobilisation</a:t>
            </a:r>
            <a:r>
              <a:rPr lang="en-US" sz="1100" dirty="0" smtClean="0"/>
              <a:t> des </a:t>
            </a:r>
            <a:r>
              <a:rPr lang="en-US" sz="1100" dirty="0" err="1" smtClean="0"/>
              <a:t>ressources</a:t>
            </a:r>
            <a:r>
              <a:rPr lang="en-US" sz="1100" dirty="0" smtClean="0"/>
              <a:t> </a:t>
            </a:r>
            <a:r>
              <a:rPr lang="en-US" sz="1100" dirty="0" err="1" smtClean="0"/>
              <a:t>financières</a:t>
            </a:r>
            <a:r>
              <a:rPr lang="en-US" sz="1100" dirty="0" smtClean="0"/>
              <a:t> </a:t>
            </a:r>
            <a:r>
              <a:rPr lang="en-US" sz="1100" dirty="0" err="1" smtClean="0"/>
              <a:t>nécessaires</a:t>
            </a:r>
            <a:r>
              <a:rPr lang="en-US" sz="1100" dirty="0" smtClean="0"/>
              <a:t> à la </a:t>
            </a:r>
            <a:r>
              <a:rPr lang="en-US" sz="1100" dirty="0" err="1" smtClean="0"/>
              <a:t>mise</a:t>
            </a:r>
            <a:r>
              <a:rPr lang="en-US" sz="1100" dirty="0" smtClean="0"/>
              <a:t> en oeuvre effective du Plan </a:t>
            </a:r>
            <a:r>
              <a:rPr lang="en-US" sz="1100" dirty="0" err="1" smtClean="0"/>
              <a:t>stratégique</a:t>
            </a:r>
            <a:r>
              <a:rPr lang="en-US" sz="1100" dirty="0" smtClean="0"/>
              <a:t> 2011-2020 pour la </a:t>
            </a:r>
            <a:r>
              <a:rPr lang="en-US" sz="1100" dirty="0" err="1" smtClean="0"/>
              <a:t>biodiversité</a:t>
            </a:r>
            <a:r>
              <a:rPr lang="en-US" sz="1100" dirty="0" smtClean="0"/>
              <a:t> de </a:t>
            </a:r>
            <a:r>
              <a:rPr lang="en-US" sz="1100" dirty="0" err="1" smtClean="0"/>
              <a:t>toutes</a:t>
            </a:r>
            <a:r>
              <a:rPr lang="en-US" sz="1100" dirty="0" smtClean="0"/>
              <a:t> les sources aura </a:t>
            </a:r>
            <a:r>
              <a:rPr lang="en-US" sz="1100" dirty="0" err="1" smtClean="0"/>
              <a:t>augmenté</a:t>
            </a:r>
            <a:r>
              <a:rPr lang="en-US" sz="1100" dirty="0" smtClean="0"/>
              <a:t> </a:t>
            </a:r>
            <a:r>
              <a:rPr lang="en-US" sz="1100" dirty="0" err="1" smtClean="0"/>
              <a:t>considérablement</a:t>
            </a:r>
            <a:r>
              <a:rPr lang="en-US" sz="1100" dirty="0" smtClean="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Buts </a:t>
            </a:r>
            <a:r>
              <a:rPr lang="en-US" sz="3200" b="1" dirty="0" err="1" smtClean="0">
                <a:solidFill>
                  <a:schemeClr val="bg1"/>
                </a:solidFill>
              </a:rPr>
              <a:t>stratégiques</a:t>
            </a:r>
            <a:endParaRPr lang="en-US" sz="3200" dirty="0">
              <a:solidFill>
                <a:schemeClr val="bg1"/>
              </a:solidFill>
            </a:endParaRPr>
          </a:p>
        </p:txBody>
      </p:sp>
      <p:sp>
        <p:nvSpPr>
          <p:cNvPr id="11" name="Content Placeholder 10"/>
          <p:cNvSpPr>
            <a:spLocks noGrp="1"/>
          </p:cNvSpPr>
          <p:nvPr>
            <p:ph sz="half" idx="2"/>
          </p:nvPr>
        </p:nvSpPr>
        <p:spPr>
          <a:xfrm>
            <a:off x="4648200" y="1447800"/>
            <a:ext cx="4041775" cy="3951288"/>
          </a:xfrm>
        </p:spPr>
        <p:txBody>
          <a:bodyPr>
            <a:normAutofit fontScale="62500" lnSpcReduction="20000"/>
          </a:bodyPr>
          <a:lstStyle/>
          <a:p>
            <a:pPr marL="457200" lvl="0" indent="-457200" defTabSz="457200" eaLnBrk="0" hangingPunct="0">
              <a:spcBef>
                <a:spcPts val="300"/>
              </a:spcBef>
              <a:spcAft>
                <a:spcPts val="300"/>
              </a:spcAft>
              <a:buClr>
                <a:srgbClr val="FF9900"/>
              </a:buClr>
              <a:buSzPct val="120000"/>
              <a:buFont typeface="+mj-lt"/>
              <a:buAutoNum type="alphaUcPeriod"/>
              <a:defRPr/>
            </a:pPr>
            <a:r>
              <a:rPr lang="en-US" dirty="0" err="1" smtClean="0">
                <a:solidFill>
                  <a:srgbClr val="006600"/>
                </a:solidFill>
                <a:latin typeface="Verdana" charset="0"/>
                <a:ea typeface="ＭＳ Ｐゴシック" charset="-128"/>
                <a:cs typeface="ＭＳ Ｐゴシック" charset="-128"/>
              </a:rPr>
              <a:t>Gérer</a:t>
            </a:r>
            <a:r>
              <a:rPr lang="en-US" dirty="0" smtClean="0">
                <a:solidFill>
                  <a:srgbClr val="006600"/>
                </a:solidFill>
                <a:latin typeface="Verdana" charset="0"/>
                <a:ea typeface="ＭＳ Ｐゴシック" charset="-128"/>
                <a:cs typeface="ＭＳ Ｐゴシック" charset="-128"/>
              </a:rPr>
              <a:t> les </a:t>
            </a:r>
            <a:r>
              <a:rPr lang="en-US" b="1" dirty="0" smtClean="0">
                <a:solidFill>
                  <a:srgbClr val="006600"/>
                </a:solidFill>
                <a:latin typeface="Verdana" charset="0"/>
                <a:ea typeface="ＭＳ Ｐゴシック" charset="-128"/>
                <a:cs typeface="ＭＳ Ｐゴシック" charset="-128"/>
              </a:rPr>
              <a:t>causes </a:t>
            </a:r>
            <a:r>
              <a:rPr lang="en-US" b="1" dirty="0" err="1" smtClean="0">
                <a:solidFill>
                  <a:srgbClr val="006600"/>
                </a:solidFill>
                <a:latin typeface="Verdana" charset="0"/>
                <a:ea typeface="ＭＳ Ｐゴシック" charset="-128"/>
                <a:cs typeface="ＭＳ Ｐゴシック" charset="-128"/>
              </a:rPr>
              <a:t>sous-jacentes</a:t>
            </a:r>
            <a:r>
              <a:rPr lang="en-US" b="1" dirty="0" smtClean="0">
                <a:solidFill>
                  <a:srgbClr val="006600"/>
                </a:solidFill>
                <a:latin typeface="Verdana" charset="0"/>
                <a:ea typeface="ＭＳ Ｐゴシック" charset="-128"/>
                <a:cs typeface="ＭＳ Ｐゴシック" charset="-128"/>
              </a:rPr>
              <a:t> </a:t>
            </a:r>
            <a:r>
              <a:rPr lang="en-US" dirty="0" smtClean="0">
                <a:solidFill>
                  <a:srgbClr val="006600"/>
                </a:solidFill>
                <a:latin typeface="Verdana" charset="0"/>
                <a:ea typeface="ＭＳ Ｐゴシック" charset="-128"/>
                <a:cs typeface="ＭＳ Ｐゴシック" charset="-128"/>
              </a:rPr>
              <a:t>de </a:t>
            </a:r>
            <a:r>
              <a:rPr lang="en-US" dirty="0" err="1" smtClean="0">
                <a:solidFill>
                  <a:srgbClr val="006600"/>
                </a:solidFill>
                <a:latin typeface="Verdana" charset="0"/>
                <a:ea typeface="ＭＳ Ｐゴシック" charset="-128"/>
                <a:cs typeface="ＭＳ Ｐゴシック" charset="-128"/>
              </a:rPr>
              <a:t>l’appauvrissement</a:t>
            </a:r>
            <a:r>
              <a:rPr lang="en-US" dirty="0" smtClean="0">
                <a:solidFill>
                  <a:srgbClr val="006600"/>
                </a:solidFill>
                <a:latin typeface="Verdana" charset="0"/>
                <a:ea typeface="ＭＳ Ｐゴシック" charset="-128"/>
                <a:cs typeface="ＭＳ Ｐゴシック" charset="-128"/>
              </a:rPr>
              <a:t> de la </a:t>
            </a:r>
            <a:r>
              <a:rPr lang="en-US" dirty="0" err="1" smtClean="0">
                <a:solidFill>
                  <a:srgbClr val="006600"/>
                </a:solidFill>
                <a:latin typeface="Verdana" charset="0"/>
                <a:ea typeface="ＭＳ Ｐゴシック" charset="-128"/>
                <a:cs typeface="ＭＳ Ｐゴシック" charset="-128"/>
              </a:rPr>
              <a:t>diversité</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biologique</a:t>
            </a:r>
            <a:r>
              <a:rPr lang="en-US" dirty="0" smtClean="0">
                <a:solidFill>
                  <a:srgbClr val="006600"/>
                </a:solidFill>
                <a:latin typeface="Verdana" charset="0"/>
                <a:ea typeface="ＭＳ Ｐゴシック" charset="-128"/>
                <a:cs typeface="ＭＳ Ｐゴシック" charset="-128"/>
              </a:rPr>
              <a:t> (par </a:t>
            </a:r>
            <a:r>
              <a:rPr lang="en-US" dirty="0" err="1" smtClean="0">
                <a:solidFill>
                  <a:srgbClr val="006600"/>
                </a:solidFill>
                <a:latin typeface="Verdana" charset="0"/>
                <a:ea typeface="ＭＳ Ｐゴシック" charset="-128"/>
                <a:cs typeface="ＭＳ Ｐゴシック" charset="-128"/>
              </a:rPr>
              <a:t>l’internalisation</a:t>
            </a:r>
            <a:r>
              <a:rPr lang="en-US" dirty="0" smtClean="0">
                <a:solidFill>
                  <a:srgbClr val="006600"/>
                </a:solidFill>
                <a:latin typeface="Verdana" charset="0"/>
                <a:ea typeface="ＭＳ Ｐゴシック" charset="-128"/>
                <a:cs typeface="ＭＳ Ｐゴシック" charset="-128"/>
              </a:rPr>
              <a:t>)</a:t>
            </a: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err="1" smtClean="0">
                <a:solidFill>
                  <a:srgbClr val="006600"/>
                </a:solidFill>
                <a:latin typeface="Verdana" charset="0"/>
                <a:ea typeface="ＭＳ Ｐゴシック" charset="-128"/>
                <a:cs typeface="ＭＳ Ｐゴシック" charset="-128"/>
              </a:rPr>
              <a:t>Réduire</a:t>
            </a:r>
            <a:r>
              <a:rPr lang="en-US" dirty="0" smtClean="0">
                <a:solidFill>
                  <a:srgbClr val="006600"/>
                </a:solidFill>
                <a:latin typeface="Verdana" charset="0"/>
                <a:ea typeface="ＭＳ Ｐゴシック" charset="-128"/>
                <a:cs typeface="ＭＳ Ｐゴシック" charset="-128"/>
              </a:rPr>
              <a:t> les </a:t>
            </a:r>
            <a:r>
              <a:rPr lang="en-US" b="1" dirty="0" err="1" smtClean="0">
                <a:solidFill>
                  <a:srgbClr val="006600"/>
                </a:solidFill>
                <a:latin typeface="Verdana" charset="0"/>
                <a:ea typeface="ＭＳ Ｐゴシック" charset="-128"/>
                <a:cs typeface="ＭＳ Ｐゴシック" charset="-128"/>
              </a:rPr>
              <a:t>pressions</a:t>
            </a:r>
            <a:r>
              <a:rPr lang="en-US" b="1" dirty="0" smtClean="0">
                <a:solidFill>
                  <a:srgbClr val="006600"/>
                </a:solidFill>
                <a:latin typeface="Verdana" charset="0"/>
                <a:ea typeface="ＭＳ Ｐゴシック" charset="-128"/>
                <a:cs typeface="ＭＳ Ｐゴシック" charset="-128"/>
              </a:rPr>
              <a:t> </a:t>
            </a:r>
            <a:r>
              <a:rPr lang="en-US" b="1" dirty="0" err="1" smtClean="0">
                <a:solidFill>
                  <a:srgbClr val="006600"/>
                </a:solidFill>
                <a:latin typeface="Verdana" charset="0"/>
                <a:ea typeface="ＭＳ Ｐゴシック" charset="-128"/>
                <a:cs typeface="ＭＳ Ｐゴシック" charset="-128"/>
              </a:rPr>
              <a:t>directes</a:t>
            </a:r>
            <a:r>
              <a:rPr lang="en-US" b="1"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exercées</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sur</a:t>
            </a:r>
            <a:r>
              <a:rPr lang="en-US" dirty="0" smtClean="0">
                <a:solidFill>
                  <a:srgbClr val="006600"/>
                </a:solidFill>
                <a:latin typeface="Verdana" charset="0"/>
                <a:ea typeface="ＭＳ Ｐゴシック" charset="-128"/>
                <a:cs typeface="ＭＳ Ｐゴシック" charset="-128"/>
              </a:rPr>
              <a:t> la </a:t>
            </a:r>
            <a:r>
              <a:rPr lang="en-US" dirty="0" err="1" smtClean="0">
                <a:solidFill>
                  <a:srgbClr val="006600"/>
                </a:solidFill>
                <a:latin typeface="Verdana" charset="0"/>
                <a:ea typeface="ＭＳ Ｐゴシック" charset="-128"/>
                <a:cs typeface="ＭＳ Ｐゴシック" charset="-128"/>
              </a:rPr>
              <a:t>diversité</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biologique</a:t>
            </a:r>
            <a:r>
              <a:rPr lang="en-US" dirty="0" smtClean="0">
                <a:solidFill>
                  <a:srgbClr val="006600"/>
                </a:solidFill>
                <a:latin typeface="Verdana" charset="0"/>
                <a:ea typeface="ＭＳ Ｐゴシック" charset="-128"/>
                <a:cs typeface="ＭＳ Ｐゴシック" charset="-128"/>
              </a:rPr>
              <a:t> et encourager </a:t>
            </a:r>
            <a:r>
              <a:rPr lang="en-US" dirty="0" err="1" smtClean="0">
                <a:solidFill>
                  <a:srgbClr val="006600"/>
                </a:solidFill>
                <a:latin typeface="Verdana" charset="0"/>
                <a:ea typeface="ＭＳ Ｐゴシック" charset="-128"/>
                <a:cs typeface="ＭＳ Ｐゴシック" charset="-128"/>
              </a:rPr>
              <a:t>l’utilisation</a:t>
            </a:r>
            <a:r>
              <a:rPr lang="en-US" dirty="0" smtClean="0">
                <a:solidFill>
                  <a:srgbClr val="006600"/>
                </a:solidFill>
                <a:latin typeface="Verdana" charset="0"/>
                <a:ea typeface="ＭＳ Ｐゴシック" charset="-128"/>
                <a:cs typeface="ＭＳ Ｐゴシック" charset="-128"/>
              </a:rPr>
              <a:t> durable  </a:t>
            </a: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err="1" smtClean="0">
                <a:solidFill>
                  <a:srgbClr val="006600"/>
                </a:solidFill>
                <a:latin typeface="Verdana" charset="0"/>
              </a:rPr>
              <a:t>Sauvegarder</a:t>
            </a:r>
            <a:r>
              <a:rPr lang="en-US" b="1" dirty="0" smtClean="0">
                <a:solidFill>
                  <a:srgbClr val="006600"/>
                </a:solidFill>
                <a:latin typeface="Verdana" charset="0"/>
              </a:rPr>
              <a:t> </a:t>
            </a:r>
            <a:r>
              <a:rPr lang="en-US" b="1" dirty="0" err="1" smtClean="0">
                <a:solidFill>
                  <a:srgbClr val="006600"/>
                </a:solidFill>
                <a:latin typeface="Verdana" charset="0"/>
              </a:rPr>
              <a:t>directement</a:t>
            </a:r>
            <a:r>
              <a:rPr lang="en-US" b="1" dirty="0" smtClean="0">
                <a:solidFill>
                  <a:srgbClr val="006600"/>
                </a:solidFill>
                <a:latin typeface="Verdana" charset="0"/>
              </a:rPr>
              <a:t> </a:t>
            </a:r>
            <a:r>
              <a:rPr lang="en-US" dirty="0" smtClean="0">
                <a:solidFill>
                  <a:srgbClr val="006600"/>
                </a:solidFill>
                <a:latin typeface="Verdana" charset="0"/>
              </a:rPr>
              <a:t>les </a:t>
            </a:r>
            <a:r>
              <a:rPr lang="en-US" dirty="0" err="1" smtClean="0">
                <a:solidFill>
                  <a:srgbClr val="006600"/>
                </a:solidFill>
                <a:latin typeface="Verdana" charset="0"/>
              </a:rPr>
              <a:t>écosystèmes</a:t>
            </a:r>
            <a:r>
              <a:rPr lang="en-US" dirty="0" smtClean="0">
                <a:solidFill>
                  <a:srgbClr val="006600"/>
                </a:solidFill>
                <a:latin typeface="Verdana" charset="0"/>
              </a:rPr>
              <a:t>, les </a:t>
            </a:r>
            <a:r>
              <a:rPr lang="en-US" dirty="0" err="1" smtClean="0">
                <a:solidFill>
                  <a:srgbClr val="006600"/>
                </a:solidFill>
                <a:latin typeface="Verdana" charset="0"/>
              </a:rPr>
              <a:t>espèces</a:t>
            </a:r>
            <a:r>
              <a:rPr lang="en-US" dirty="0" smtClean="0">
                <a:solidFill>
                  <a:srgbClr val="006600"/>
                </a:solidFill>
                <a:latin typeface="Verdana" charset="0"/>
              </a:rPr>
              <a:t> et la </a:t>
            </a:r>
            <a:r>
              <a:rPr lang="en-US" dirty="0" err="1" smtClean="0">
                <a:solidFill>
                  <a:srgbClr val="006600"/>
                </a:solidFill>
                <a:latin typeface="Verdana" charset="0"/>
              </a:rPr>
              <a:t>diversité</a:t>
            </a:r>
            <a:r>
              <a:rPr lang="en-US" dirty="0" smtClean="0">
                <a:solidFill>
                  <a:srgbClr val="006600"/>
                </a:solidFill>
                <a:latin typeface="Verdana" charset="0"/>
              </a:rPr>
              <a:t> </a:t>
            </a:r>
            <a:r>
              <a:rPr lang="en-US" dirty="0" err="1" smtClean="0">
                <a:solidFill>
                  <a:srgbClr val="006600"/>
                </a:solidFill>
                <a:latin typeface="Verdana" charset="0"/>
              </a:rPr>
              <a:t>génétique</a:t>
            </a:r>
            <a:endParaRPr lang="en-US"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err="1" smtClean="0">
                <a:solidFill>
                  <a:srgbClr val="006600"/>
                </a:solidFill>
                <a:latin typeface="Verdana" charset="0"/>
                <a:ea typeface="ＭＳ Ｐゴシック" charset="-128"/>
                <a:cs typeface="ＭＳ Ｐゴシック" charset="-128"/>
              </a:rPr>
              <a:t>Renforcer</a:t>
            </a:r>
            <a:r>
              <a:rPr lang="en-US" dirty="0" smtClean="0">
                <a:solidFill>
                  <a:srgbClr val="006600"/>
                </a:solidFill>
                <a:latin typeface="Verdana" charset="0"/>
                <a:ea typeface="ＭＳ Ｐゴシック" charset="-128"/>
                <a:cs typeface="ＭＳ Ｐゴシック" charset="-128"/>
              </a:rPr>
              <a:t> les </a:t>
            </a:r>
            <a:r>
              <a:rPr lang="en-US" b="1" dirty="0" err="1" smtClean="0">
                <a:solidFill>
                  <a:srgbClr val="006600"/>
                </a:solidFill>
                <a:latin typeface="Verdana" charset="0"/>
                <a:ea typeface="ＭＳ Ｐゴシック" charset="-128"/>
                <a:cs typeface="ＭＳ Ｐゴシック" charset="-128"/>
              </a:rPr>
              <a:t>avantages</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retirés</a:t>
            </a:r>
            <a:r>
              <a:rPr lang="en-US" dirty="0" smtClean="0">
                <a:solidFill>
                  <a:srgbClr val="006600"/>
                </a:solidFill>
                <a:latin typeface="Verdana" charset="0"/>
                <a:ea typeface="ＭＳ Ｐゴシック" charset="-128"/>
                <a:cs typeface="ＭＳ Ｐゴシック" charset="-128"/>
              </a:rPr>
              <a:t> pour </a:t>
            </a:r>
            <a:r>
              <a:rPr lang="en-US" dirty="0" err="1" smtClean="0">
                <a:solidFill>
                  <a:srgbClr val="006600"/>
                </a:solidFill>
                <a:latin typeface="Verdana" charset="0"/>
                <a:ea typeface="ＭＳ Ｐゴシック" charset="-128"/>
                <a:cs typeface="ＭＳ Ｐゴシック" charset="-128"/>
              </a:rPr>
              <a:t>tous</a:t>
            </a:r>
            <a:r>
              <a:rPr lang="en-US" dirty="0" smtClean="0">
                <a:solidFill>
                  <a:srgbClr val="006600"/>
                </a:solidFill>
                <a:latin typeface="Verdana" charset="0"/>
                <a:ea typeface="ＭＳ Ｐゴシック" charset="-128"/>
                <a:cs typeface="ＭＳ Ｐゴシック" charset="-128"/>
              </a:rPr>
              <a:t> de la </a:t>
            </a:r>
            <a:r>
              <a:rPr lang="en-US" dirty="0" err="1" smtClean="0">
                <a:solidFill>
                  <a:srgbClr val="006600"/>
                </a:solidFill>
                <a:latin typeface="Verdana" charset="0"/>
                <a:ea typeface="ＭＳ Ｐゴシック" charset="-128"/>
                <a:cs typeface="ＭＳ Ｐゴシック" charset="-128"/>
              </a:rPr>
              <a:t>diversité</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biologique</a:t>
            </a:r>
            <a:r>
              <a:rPr lang="en-US" dirty="0" smtClean="0">
                <a:solidFill>
                  <a:srgbClr val="006600"/>
                </a:solidFill>
                <a:latin typeface="Verdana" charset="0"/>
                <a:ea typeface="ＭＳ Ｐゴシック" charset="-128"/>
                <a:cs typeface="ＭＳ Ｐゴシック" charset="-128"/>
              </a:rPr>
              <a:t> et des services </a:t>
            </a:r>
            <a:r>
              <a:rPr lang="en-US" dirty="0" err="1" smtClean="0">
                <a:solidFill>
                  <a:srgbClr val="006600"/>
                </a:solidFill>
                <a:latin typeface="Verdana" charset="0"/>
                <a:ea typeface="ＭＳ Ｐゴシック" charset="-128"/>
                <a:cs typeface="ＭＳ Ｐゴシック" charset="-128"/>
              </a:rPr>
              <a:t>fournis</a:t>
            </a:r>
            <a:r>
              <a:rPr lang="en-US" dirty="0" smtClean="0">
                <a:solidFill>
                  <a:srgbClr val="006600"/>
                </a:solidFill>
                <a:latin typeface="Verdana" charset="0"/>
                <a:ea typeface="ＭＳ Ｐゴシック" charset="-128"/>
                <a:cs typeface="ＭＳ Ｐゴシック" charset="-128"/>
              </a:rPr>
              <a:t> par les </a:t>
            </a:r>
            <a:r>
              <a:rPr lang="en-US" dirty="0" err="1" smtClean="0">
                <a:solidFill>
                  <a:srgbClr val="006600"/>
                </a:solidFill>
                <a:latin typeface="Verdana" charset="0"/>
                <a:ea typeface="ＭＳ Ｐゴシック" charset="-128"/>
                <a:cs typeface="ＭＳ Ｐゴシック" charset="-128"/>
              </a:rPr>
              <a:t>écosystèmes</a:t>
            </a:r>
            <a:r>
              <a:rPr lang="en-US" dirty="0" smtClean="0">
                <a:solidFill>
                  <a:srgbClr val="006600"/>
                </a:solidFill>
                <a:latin typeface="Verdana" charset="0"/>
                <a:ea typeface="ＭＳ Ｐゴシック" charset="-128"/>
                <a:cs typeface="ＭＳ Ｐゴシック" charset="-128"/>
              </a:rPr>
              <a:t> </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err="1" smtClean="0">
                <a:solidFill>
                  <a:srgbClr val="006600"/>
                </a:solidFill>
                <a:latin typeface="Verdana" charset="0"/>
                <a:ea typeface="ＭＳ Ｐゴシック" charset="-128"/>
                <a:cs typeface="ＭＳ Ｐゴシック" charset="-128"/>
              </a:rPr>
              <a:t>Renforcer</a:t>
            </a:r>
            <a:r>
              <a:rPr lang="en-US" b="1" dirty="0" smtClean="0">
                <a:solidFill>
                  <a:srgbClr val="006600"/>
                </a:solidFill>
                <a:latin typeface="Verdana" charset="0"/>
                <a:ea typeface="ＭＳ Ｐゴシック" charset="-128"/>
                <a:cs typeface="ＭＳ Ｐゴシック" charset="-128"/>
              </a:rPr>
              <a:t> la </a:t>
            </a:r>
            <a:r>
              <a:rPr lang="en-US" b="1" dirty="0" err="1" smtClean="0">
                <a:solidFill>
                  <a:srgbClr val="006600"/>
                </a:solidFill>
                <a:latin typeface="Verdana" charset="0"/>
                <a:ea typeface="ＭＳ Ｐゴシック" charset="-128"/>
                <a:cs typeface="ＭＳ Ｐゴシック" charset="-128"/>
              </a:rPr>
              <a:t>mise</a:t>
            </a:r>
            <a:r>
              <a:rPr lang="en-US" b="1" dirty="0" smtClean="0">
                <a:solidFill>
                  <a:srgbClr val="006600"/>
                </a:solidFill>
                <a:latin typeface="Verdana" charset="0"/>
                <a:ea typeface="ＭＳ Ｐゴシック" charset="-128"/>
                <a:cs typeface="ＭＳ Ｐゴシック" charset="-128"/>
              </a:rPr>
              <a:t> en oeuvre</a:t>
            </a:r>
            <a:r>
              <a:rPr lang="en-US" dirty="0" smtClean="0">
                <a:solidFill>
                  <a:srgbClr val="006600"/>
                </a:solidFill>
                <a:latin typeface="Verdana" charset="0"/>
                <a:ea typeface="ＭＳ Ｐゴシック" charset="-128"/>
                <a:cs typeface="ＭＳ Ｐゴシック" charset="-128"/>
              </a:rPr>
              <a:t> au </a:t>
            </a:r>
            <a:r>
              <a:rPr lang="en-US" dirty="0" err="1" smtClean="0">
                <a:solidFill>
                  <a:srgbClr val="006600"/>
                </a:solidFill>
                <a:latin typeface="Verdana" charset="0"/>
                <a:ea typeface="ＭＳ Ｐゴシック" charset="-128"/>
                <a:cs typeface="ＭＳ Ｐゴシック" charset="-128"/>
              </a:rPr>
              <a:t>moyen</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d’une</a:t>
            </a:r>
            <a:r>
              <a:rPr lang="en-US" dirty="0" smtClean="0">
                <a:solidFill>
                  <a:srgbClr val="006600"/>
                </a:solidFill>
                <a:latin typeface="Verdana" charset="0"/>
                <a:ea typeface="ＭＳ Ｐゴシック" charset="-128"/>
                <a:cs typeface="ＭＳ Ｐゴシック" charset="-128"/>
              </a:rPr>
              <a:t> </a:t>
            </a:r>
            <a:r>
              <a:rPr lang="en-US" dirty="0" err="1" smtClean="0">
                <a:solidFill>
                  <a:srgbClr val="006600"/>
                </a:solidFill>
                <a:latin typeface="Verdana" charset="0"/>
                <a:ea typeface="ＭＳ Ｐゴシック" charset="-128"/>
                <a:cs typeface="ＭＳ Ｐゴシック" charset="-128"/>
              </a:rPr>
              <a:t>planification</a:t>
            </a:r>
            <a:r>
              <a:rPr lang="en-US" dirty="0" smtClean="0">
                <a:solidFill>
                  <a:srgbClr val="006600"/>
                </a:solidFill>
                <a:latin typeface="Verdana" charset="0"/>
                <a:ea typeface="ＭＳ Ｐゴシック" charset="-128"/>
                <a:cs typeface="ＭＳ Ｐゴシック" charset="-128"/>
              </a:rPr>
              <a:t> participative, de la </a:t>
            </a:r>
            <a:r>
              <a:rPr lang="en-US" dirty="0" err="1" smtClean="0">
                <a:solidFill>
                  <a:srgbClr val="006600"/>
                </a:solidFill>
                <a:latin typeface="Verdana" charset="0"/>
                <a:ea typeface="ＭＳ Ｐゴシック" charset="-128"/>
                <a:cs typeface="ＭＳ Ｐゴシック" charset="-128"/>
              </a:rPr>
              <a:t>gestion</a:t>
            </a:r>
            <a:r>
              <a:rPr lang="en-US" dirty="0" smtClean="0">
                <a:solidFill>
                  <a:srgbClr val="006600"/>
                </a:solidFill>
                <a:latin typeface="Verdana" charset="0"/>
                <a:ea typeface="ＭＳ Ｐゴシック" charset="-128"/>
                <a:cs typeface="ＭＳ Ｐゴシック" charset="-128"/>
              </a:rPr>
              <a:t> des </a:t>
            </a:r>
            <a:r>
              <a:rPr lang="en-US" dirty="0" err="1" smtClean="0">
                <a:solidFill>
                  <a:srgbClr val="006600"/>
                </a:solidFill>
                <a:latin typeface="Verdana" charset="0"/>
                <a:ea typeface="ＭＳ Ｐゴシック" charset="-128"/>
                <a:cs typeface="ＭＳ Ｐゴシック" charset="-128"/>
              </a:rPr>
              <a:t>connaissances</a:t>
            </a:r>
            <a:r>
              <a:rPr lang="en-US" dirty="0" smtClean="0">
                <a:solidFill>
                  <a:srgbClr val="006600"/>
                </a:solidFill>
                <a:latin typeface="Verdana" charset="0"/>
                <a:ea typeface="ＭＳ Ｐゴシック" charset="-128"/>
                <a:cs typeface="ＭＳ Ｐゴシック" charset="-128"/>
              </a:rPr>
              <a:t> et du </a:t>
            </a:r>
            <a:r>
              <a:rPr lang="en-US" dirty="0" err="1" smtClean="0">
                <a:solidFill>
                  <a:srgbClr val="006600"/>
                </a:solidFill>
                <a:latin typeface="Verdana" charset="0"/>
                <a:ea typeface="ＭＳ Ｐゴシック" charset="-128"/>
                <a:cs typeface="ＭＳ Ｐゴシック" charset="-128"/>
              </a:rPr>
              <a:t>renforcement</a:t>
            </a:r>
            <a:r>
              <a:rPr lang="en-US" dirty="0" smtClean="0">
                <a:solidFill>
                  <a:srgbClr val="006600"/>
                </a:solidFill>
                <a:latin typeface="Verdana" charset="0"/>
                <a:ea typeface="ＭＳ Ｐゴシック" charset="-128"/>
                <a:cs typeface="ＭＳ Ｐゴシック" charset="-128"/>
              </a:rPr>
              <a:t> des </a:t>
            </a:r>
            <a:r>
              <a:rPr lang="en-US" dirty="0" err="1" smtClean="0">
                <a:solidFill>
                  <a:srgbClr val="006600"/>
                </a:solidFill>
                <a:latin typeface="Verdana" charset="0"/>
                <a:ea typeface="ＭＳ Ｐゴシック" charset="-128"/>
                <a:cs typeface="ＭＳ Ｐゴシック" charset="-128"/>
              </a:rPr>
              <a:t>capacités</a:t>
            </a:r>
            <a:endParaRPr lang="en-US" dirty="0" smtClean="0">
              <a:solidFill>
                <a:srgbClr val="006600"/>
              </a:solidFill>
              <a:latin typeface="Verdana" charset="0"/>
              <a:ea typeface="ＭＳ Ｐゴシック" charset="-128"/>
              <a:cs typeface="ＭＳ Ｐゴシック" charset="-128"/>
            </a:endParaRPr>
          </a:p>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457200" y="1219201"/>
            <a:ext cx="4050223" cy="42671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5"/>
          <p:cNvSpPr>
            <a:spLocks noChangeArrowheads="1"/>
          </p:cNvSpPr>
          <p:nvPr/>
        </p:nvSpPr>
        <p:spPr bwMode="auto">
          <a:xfrm>
            <a:off x="8012113" y="0"/>
            <a:ext cx="1131887" cy="323850"/>
          </a:xfrm>
          <a:prstGeom prst="rect">
            <a:avLst/>
          </a:prstGeom>
          <a:solidFill>
            <a:schemeClr val="bg1"/>
          </a:solidFill>
          <a:ln w="9525">
            <a:noFill/>
            <a:round/>
            <a:headEnd/>
            <a:tailEnd/>
          </a:ln>
        </p:spPr>
        <p:txBody>
          <a:bodyPr/>
          <a:lstStyle/>
          <a:p>
            <a:endParaRPr lang="en-CA"/>
          </a:p>
        </p:txBody>
      </p:sp>
      <p:sp>
        <p:nvSpPr>
          <p:cNvPr id="15361" name="Text Box 1"/>
          <p:cNvSpPr txBox="1">
            <a:spLocks noChangeArrowheads="1"/>
          </p:cNvSpPr>
          <p:nvPr/>
        </p:nvSpPr>
        <p:spPr bwMode="auto">
          <a:xfrm>
            <a:off x="684213" y="2603500"/>
            <a:ext cx="7848600" cy="2224088"/>
          </a:xfrm>
          <a:prstGeom prst="rect">
            <a:avLst/>
          </a:prstGeom>
          <a:noFill/>
          <a:ln w="9525">
            <a:noFill/>
            <a:round/>
            <a:headEnd/>
            <a:tailEnd/>
          </a:ln>
          <a:effectLst/>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smtClean="0">
                <a:solidFill>
                  <a:srgbClr val="008000"/>
                </a:solidFill>
                <a:effectLst>
                  <a:outerShdw blurRad="38100" dist="38100" dir="2700000" algn="tl">
                    <a:srgbClr val="C0C0C0"/>
                  </a:outerShdw>
                </a:effectLst>
                <a:cs typeface="Arial" pitchFamily="34" charset="0"/>
              </a:rPr>
              <a:t>Le </a:t>
            </a:r>
            <a:r>
              <a:rPr lang="en-US" sz="2400" b="1" dirty="0" err="1" smtClean="0">
                <a:solidFill>
                  <a:srgbClr val="008000"/>
                </a:solidFill>
                <a:effectLst>
                  <a:outerShdw blurRad="38100" dist="38100" dir="2700000" algn="tl">
                    <a:srgbClr val="C0C0C0"/>
                  </a:outerShdw>
                </a:effectLst>
                <a:cs typeface="Arial" pitchFamily="34" charset="0"/>
              </a:rPr>
              <a:t>Protocole</a:t>
            </a:r>
            <a:r>
              <a:rPr lang="en-US" sz="2400" b="1" dirty="0" smtClean="0">
                <a:solidFill>
                  <a:srgbClr val="008000"/>
                </a:solidFill>
                <a:effectLst>
                  <a:outerShdw blurRad="38100" dist="38100" dir="2700000" algn="tl">
                    <a:srgbClr val="C0C0C0"/>
                  </a:outerShdw>
                </a:effectLst>
                <a:cs typeface="Arial" pitchFamily="34" charset="0"/>
              </a:rPr>
              <a:t> de Nagoya </a:t>
            </a:r>
            <a:r>
              <a:rPr lang="en-US" sz="2400" b="1" dirty="0" err="1" smtClean="0">
                <a:solidFill>
                  <a:srgbClr val="008000"/>
                </a:solidFill>
                <a:effectLst>
                  <a:outerShdw blurRad="38100" dist="38100" dir="2700000" algn="tl">
                    <a:srgbClr val="C0C0C0"/>
                  </a:outerShdw>
                </a:effectLst>
                <a:cs typeface="Arial" pitchFamily="34" charset="0"/>
              </a:rPr>
              <a:t>sur</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l’accès</a:t>
            </a:r>
            <a:r>
              <a:rPr lang="en-US" sz="2400" b="1" dirty="0" smtClean="0">
                <a:solidFill>
                  <a:srgbClr val="008000"/>
                </a:solidFill>
                <a:effectLst>
                  <a:outerShdw blurRad="38100" dist="38100" dir="2700000" algn="tl">
                    <a:srgbClr val="C0C0C0"/>
                  </a:outerShdw>
                </a:effectLst>
                <a:cs typeface="Arial" pitchFamily="34" charset="0"/>
              </a:rPr>
              <a:t> aux </a:t>
            </a:r>
            <a:r>
              <a:rPr lang="en-US" sz="2400" b="1" dirty="0" err="1" smtClean="0">
                <a:solidFill>
                  <a:srgbClr val="008000"/>
                </a:solidFill>
                <a:effectLst>
                  <a:outerShdw blurRad="38100" dist="38100" dir="2700000" algn="tl">
                    <a:srgbClr val="C0C0C0"/>
                  </a:outerShdw>
                </a:effectLst>
                <a:cs typeface="Arial" pitchFamily="34" charset="0"/>
              </a:rPr>
              <a:t>ressources</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génétiques</a:t>
            </a:r>
            <a:r>
              <a:rPr lang="en-US" sz="2400" b="1" dirty="0" smtClean="0">
                <a:solidFill>
                  <a:srgbClr val="008000"/>
                </a:solidFill>
                <a:effectLst>
                  <a:outerShdw blurRad="38100" dist="38100" dir="2700000" algn="tl">
                    <a:srgbClr val="C0C0C0"/>
                  </a:outerShdw>
                </a:effectLst>
                <a:cs typeface="Arial" pitchFamily="34" charset="0"/>
              </a:rPr>
              <a:t> et le </a:t>
            </a:r>
            <a:r>
              <a:rPr lang="en-US" sz="2400" b="1" dirty="0" err="1" smtClean="0">
                <a:solidFill>
                  <a:srgbClr val="008000"/>
                </a:solidFill>
                <a:effectLst>
                  <a:outerShdw blurRad="38100" dist="38100" dir="2700000" algn="tl">
                    <a:srgbClr val="C0C0C0"/>
                  </a:outerShdw>
                </a:effectLst>
                <a:cs typeface="Arial" pitchFamily="34" charset="0"/>
              </a:rPr>
              <a:t>partage</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juste</a:t>
            </a:r>
            <a:r>
              <a:rPr lang="en-US" sz="2400" b="1" dirty="0" smtClean="0">
                <a:solidFill>
                  <a:srgbClr val="008000"/>
                </a:solidFill>
                <a:effectLst>
                  <a:outerShdw blurRad="38100" dist="38100" dir="2700000" algn="tl">
                    <a:srgbClr val="C0C0C0"/>
                  </a:outerShdw>
                </a:effectLst>
                <a:cs typeface="Arial" pitchFamily="34" charset="0"/>
              </a:rPr>
              <a:t> et </a:t>
            </a:r>
            <a:r>
              <a:rPr lang="en-US" sz="2400" b="1" dirty="0" err="1" smtClean="0">
                <a:solidFill>
                  <a:srgbClr val="008000"/>
                </a:solidFill>
                <a:effectLst>
                  <a:outerShdw blurRad="38100" dist="38100" dir="2700000" algn="tl">
                    <a:srgbClr val="C0C0C0"/>
                  </a:outerShdw>
                </a:effectLst>
                <a:cs typeface="Arial" pitchFamily="34" charset="0"/>
              </a:rPr>
              <a:t>équitable</a:t>
            </a:r>
            <a:r>
              <a:rPr lang="en-US" sz="2400" b="1" dirty="0" smtClean="0">
                <a:solidFill>
                  <a:srgbClr val="008000"/>
                </a:solidFill>
                <a:effectLst>
                  <a:outerShdw blurRad="38100" dist="38100" dir="2700000" algn="tl">
                    <a:srgbClr val="C0C0C0"/>
                  </a:outerShdw>
                </a:effectLst>
                <a:cs typeface="Arial" pitchFamily="34" charset="0"/>
              </a:rPr>
              <a:t> des </a:t>
            </a:r>
            <a:r>
              <a:rPr lang="en-US" sz="2400" b="1" dirty="0" err="1" smtClean="0">
                <a:solidFill>
                  <a:srgbClr val="008000"/>
                </a:solidFill>
                <a:effectLst>
                  <a:outerShdw blurRad="38100" dist="38100" dir="2700000" algn="tl">
                    <a:srgbClr val="C0C0C0"/>
                  </a:outerShdw>
                </a:effectLst>
                <a:cs typeface="Arial" pitchFamily="34" charset="0"/>
              </a:rPr>
              <a:t>avantages</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découlant</a:t>
            </a:r>
            <a:r>
              <a:rPr lang="en-US" sz="2400" b="1" dirty="0" smtClean="0">
                <a:solidFill>
                  <a:srgbClr val="008000"/>
                </a:solidFill>
                <a:effectLst>
                  <a:outerShdw blurRad="38100" dist="38100" dir="2700000" algn="tl">
                    <a:srgbClr val="C0C0C0"/>
                  </a:outerShdw>
                </a:effectLst>
                <a:cs typeface="Arial" pitchFamily="34" charset="0"/>
              </a:rPr>
              <a:t> de </a:t>
            </a:r>
            <a:r>
              <a:rPr lang="en-US" sz="2400" b="1" dirty="0" err="1" smtClean="0">
                <a:solidFill>
                  <a:srgbClr val="008000"/>
                </a:solidFill>
                <a:effectLst>
                  <a:outerShdw blurRad="38100" dist="38100" dir="2700000" algn="tl">
                    <a:srgbClr val="C0C0C0"/>
                  </a:outerShdw>
                </a:effectLst>
                <a:cs typeface="Arial" pitchFamily="34" charset="0"/>
              </a:rPr>
              <a:t>leur</a:t>
            </a:r>
            <a:r>
              <a:rPr lang="en-US" sz="2400" b="1" dirty="0" smtClean="0">
                <a:solidFill>
                  <a:srgbClr val="008000"/>
                </a:solidFill>
                <a:effectLst>
                  <a:outerShdw blurRad="38100" dist="38100" dir="2700000" algn="tl">
                    <a:srgbClr val="C0C0C0"/>
                  </a:outerShdw>
                </a:effectLst>
                <a:cs typeface="Arial" pitchFamily="34" charset="0"/>
              </a:rPr>
              <a:t> </a:t>
            </a:r>
            <a:r>
              <a:rPr lang="en-US" sz="2400" b="1" dirty="0" err="1" smtClean="0">
                <a:solidFill>
                  <a:srgbClr val="008000"/>
                </a:solidFill>
                <a:effectLst>
                  <a:outerShdw blurRad="38100" dist="38100" dir="2700000" algn="tl">
                    <a:srgbClr val="C0C0C0"/>
                  </a:outerShdw>
                </a:effectLst>
                <a:cs typeface="Arial" pitchFamily="34" charset="0"/>
              </a:rPr>
              <a:t>utilisation</a:t>
            </a:r>
            <a:r>
              <a:rPr lang="en-US" sz="2800" b="1" dirty="0">
                <a:solidFill>
                  <a:srgbClr val="00483A"/>
                </a:solidFill>
                <a:effectLst>
                  <a:outerShdw blurRad="38100" dist="38100" dir="2700000" algn="tl">
                    <a:srgbClr val="C0C0C0"/>
                  </a:outerShdw>
                </a:effectLst>
                <a:cs typeface="Arial" pitchFamily="34" charset="0"/>
              </a:rPr>
              <a:t/>
            </a:r>
            <a:br>
              <a:rPr lang="en-US" sz="2800" b="1" dirty="0">
                <a:solidFill>
                  <a:srgbClr val="00483A"/>
                </a:solidFill>
                <a:effectLst>
                  <a:outerShdw blurRad="38100" dist="38100" dir="2700000" algn="tl">
                    <a:srgbClr val="C0C0C0"/>
                  </a:outerShdw>
                </a:effectLst>
                <a:cs typeface="Arial" pitchFamily="34" charset="0"/>
              </a:rPr>
            </a:br>
            <a:endParaRPr lang="en-US" sz="2800" b="1" dirty="0">
              <a:solidFill>
                <a:srgbClr val="00483A"/>
              </a:solidFill>
              <a:effectLst>
                <a:outerShdw blurRad="38100" dist="38100" dir="2700000" algn="tl">
                  <a:srgbClr val="C0C0C0"/>
                </a:outerShdw>
              </a:effectLst>
              <a:cs typeface="Arial" pitchFamily="34" charset="0"/>
            </a:endParaRPr>
          </a:p>
        </p:txBody>
      </p:sp>
      <p:cxnSp>
        <p:nvCxnSpPr>
          <p:cNvPr id="61443" name="Straight Connector 4"/>
          <p:cNvCxnSpPr>
            <a:cxnSpLocks noChangeShapeType="1"/>
          </p:cNvCxnSpPr>
          <p:nvPr/>
        </p:nvCxnSpPr>
        <p:spPr bwMode="auto">
          <a:xfrm>
            <a:off x="0" y="4495800"/>
            <a:ext cx="9144000" cy="0"/>
          </a:xfrm>
          <a:prstGeom prst="line">
            <a:avLst/>
          </a:prstGeom>
          <a:noFill/>
          <a:ln w="57150" cap="sq" cmpd="dbl">
            <a:solidFill>
              <a:srgbClr val="003300"/>
            </a:solidFill>
            <a:round/>
            <a:headEnd/>
            <a:tailEnd/>
          </a:ln>
        </p:spPr>
      </p:cxnSp>
      <p:cxnSp>
        <p:nvCxnSpPr>
          <p:cNvPr id="61444" name="Straight Connector 5"/>
          <p:cNvCxnSpPr>
            <a:cxnSpLocks noChangeShapeType="1"/>
          </p:cNvCxnSpPr>
          <p:nvPr/>
        </p:nvCxnSpPr>
        <p:spPr bwMode="auto">
          <a:xfrm>
            <a:off x="0" y="2438400"/>
            <a:ext cx="9144000" cy="0"/>
          </a:xfrm>
          <a:prstGeom prst="line">
            <a:avLst/>
          </a:prstGeom>
          <a:noFill/>
          <a:ln w="57150" cap="sq" cmpd="dbl">
            <a:solidFill>
              <a:srgbClr val="003300"/>
            </a:solidFill>
            <a:round/>
            <a:headEnd/>
            <a:tailEnd/>
          </a:ln>
        </p:spPr>
      </p:cxnSp>
      <p:pic>
        <p:nvPicPr>
          <p:cNvPr id="61445" name="Picture 7" descr="U:\Working Folders\SEL\40-30-Access &amp; Benefit Sharing\Capacity building\ABS info kit\Powerpoint\Images\shutterstock_14797987.jpg"/>
          <p:cNvPicPr>
            <a:picLocks noChangeAspect="1" noChangeArrowheads="1"/>
          </p:cNvPicPr>
          <p:nvPr/>
        </p:nvPicPr>
        <p:blipFill>
          <a:blip r:embed="rId3" cstate="print"/>
          <a:srcRect t="6306" r="9793" b="13618"/>
          <a:stretch>
            <a:fillRect/>
          </a:stretch>
        </p:blipFill>
        <p:spPr bwMode="auto">
          <a:xfrm>
            <a:off x="7418388" y="100013"/>
            <a:ext cx="1554162" cy="2046287"/>
          </a:xfrm>
          <a:prstGeom prst="rect">
            <a:avLst/>
          </a:prstGeom>
          <a:noFill/>
          <a:ln w="9525">
            <a:noFill/>
            <a:miter lim="800000"/>
            <a:headEnd/>
            <a:tailEnd/>
          </a:ln>
        </p:spPr>
      </p:pic>
      <p:pic>
        <p:nvPicPr>
          <p:cNvPr id="61446" name="Picture 8" descr="U:\Working Folders\Nagoya Protocol\Capacity-building\Factsheets\For Natalie\For Natalie\Photos\P1000254.JPG"/>
          <p:cNvPicPr>
            <a:picLocks noChangeAspect="1" noChangeArrowheads="1"/>
          </p:cNvPicPr>
          <p:nvPr/>
        </p:nvPicPr>
        <p:blipFill>
          <a:blip r:embed="rId4" cstate="print"/>
          <a:srcRect r="20340" b="3168"/>
          <a:stretch>
            <a:fillRect/>
          </a:stretch>
        </p:blipFill>
        <p:spPr bwMode="auto">
          <a:xfrm>
            <a:off x="4222750" y="104775"/>
            <a:ext cx="3144838" cy="2038350"/>
          </a:xfrm>
          <a:prstGeom prst="rect">
            <a:avLst/>
          </a:prstGeom>
          <a:noFill/>
          <a:ln w="9525">
            <a:noFill/>
            <a:miter lim="800000"/>
            <a:headEnd/>
            <a:tailEnd/>
          </a:ln>
        </p:spPr>
      </p:pic>
      <p:pic>
        <p:nvPicPr>
          <p:cNvPr id="61447" name="Picture 9" descr="U:\Working Folders\Nagoya Protocol\Capacity-building\Factsheets\For Natalie\For Natalie\Photos\shutterstock_10415014.jpg"/>
          <p:cNvPicPr>
            <a:picLocks noChangeAspect="1" noChangeArrowheads="1"/>
          </p:cNvPicPr>
          <p:nvPr/>
        </p:nvPicPr>
        <p:blipFill>
          <a:blip r:embed="rId5" cstate="print"/>
          <a:srcRect l="15022" r="29643" b="230"/>
          <a:stretch>
            <a:fillRect/>
          </a:stretch>
        </p:blipFill>
        <p:spPr bwMode="auto">
          <a:xfrm>
            <a:off x="2552700" y="142875"/>
            <a:ext cx="1600200" cy="1990725"/>
          </a:xfrm>
          <a:prstGeom prst="rect">
            <a:avLst/>
          </a:prstGeom>
          <a:noFill/>
          <a:ln w="9525">
            <a:noFill/>
            <a:miter lim="800000"/>
            <a:headEnd/>
            <a:tailEnd/>
          </a:ln>
        </p:spPr>
      </p:pic>
      <p:pic>
        <p:nvPicPr>
          <p:cNvPr id="61448" name="Picture 10" descr="U:\Working Folders\Nagoya Protocol\Capacity-building\Factsheets\For Natalie\For Natalie\Photos\Pipestela_candelabra_G322938e_lowres.jpg"/>
          <p:cNvPicPr>
            <a:picLocks noChangeAspect="1" noChangeArrowheads="1"/>
          </p:cNvPicPr>
          <p:nvPr/>
        </p:nvPicPr>
        <p:blipFill>
          <a:blip r:embed="rId6" cstate="print"/>
          <a:srcRect l="4172" r="8243"/>
          <a:stretch>
            <a:fillRect/>
          </a:stretch>
        </p:blipFill>
        <p:spPr bwMode="auto">
          <a:xfrm>
            <a:off x="152400" y="114300"/>
            <a:ext cx="2354263" cy="2016125"/>
          </a:xfrm>
          <a:prstGeom prst="rect">
            <a:avLst/>
          </a:prstGeom>
          <a:noFill/>
          <a:ln w="9525">
            <a:noFill/>
            <a:miter lim="800000"/>
            <a:headEnd/>
            <a:tailEnd/>
          </a:ln>
        </p:spPr>
      </p:pic>
      <p:sp>
        <p:nvSpPr>
          <p:cNvPr id="61449" name="TextBox 14"/>
          <p:cNvSpPr txBox="1">
            <a:spLocks noChangeArrowheads="1"/>
          </p:cNvSpPr>
          <p:nvPr/>
        </p:nvSpPr>
        <p:spPr bwMode="auto">
          <a:xfrm>
            <a:off x="3149600" y="1973263"/>
            <a:ext cx="1081088" cy="184150"/>
          </a:xfrm>
          <a:prstGeom prst="rect">
            <a:avLst/>
          </a:prstGeom>
          <a:noFill/>
          <a:ln w="9525">
            <a:noFill/>
            <a:miter lim="800000"/>
            <a:headEnd/>
            <a:tailEnd/>
          </a:ln>
        </p:spPr>
        <p:txBody>
          <a:bodyPr>
            <a:spAutoFit/>
          </a:bodyPr>
          <a:lstStyle/>
          <a:p>
            <a:r>
              <a:rPr lang="en-CA" sz="600">
                <a:latin typeface="Calibri" pitchFamily="34" charset="0"/>
              </a:rPr>
              <a:t>© Johny Keny/Shutterstock</a:t>
            </a:r>
          </a:p>
        </p:txBody>
      </p:sp>
      <p:sp>
        <p:nvSpPr>
          <p:cNvPr id="61450" name="TextBox 14"/>
          <p:cNvSpPr txBox="1">
            <a:spLocks noChangeArrowheads="1"/>
          </p:cNvSpPr>
          <p:nvPr/>
        </p:nvSpPr>
        <p:spPr bwMode="auto">
          <a:xfrm>
            <a:off x="6621463" y="1982788"/>
            <a:ext cx="790575" cy="185737"/>
          </a:xfrm>
          <a:prstGeom prst="rect">
            <a:avLst/>
          </a:prstGeom>
          <a:noFill/>
          <a:ln w="9525">
            <a:noFill/>
            <a:miter lim="800000"/>
            <a:headEnd/>
            <a:tailEnd/>
          </a:ln>
        </p:spPr>
        <p:txBody>
          <a:bodyPr>
            <a:spAutoFit/>
          </a:bodyPr>
          <a:lstStyle/>
          <a:p>
            <a:r>
              <a:rPr lang="en-CA" sz="600">
                <a:latin typeface="Calibri" pitchFamily="34" charset="0"/>
              </a:rPr>
              <a:t>© Rachel Wynberg</a:t>
            </a:r>
          </a:p>
        </p:txBody>
      </p:sp>
      <p:sp>
        <p:nvSpPr>
          <p:cNvPr id="61451" name="TextBox 15"/>
          <p:cNvSpPr txBox="1">
            <a:spLocks noChangeArrowheads="1"/>
          </p:cNvSpPr>
          <p:nvPr/>
        </p:nvSpPr>
        <p:spPr bwMode="auto">
          <a:xfrm>
            <a:off x="7720013" y="1982788"/>
            <a:ext cx="1366837" cy="184150"/>
          </a:xfrm>
          <a:prstGeom prst="rect">
            <a:avLst/>
          </a:prstGeom>
          <a:noFill/>
          <a:ln w="9525">
            <a:noFill/>
            <a:miter lim="800000"/>
            <a:headEnd/>
            <a:tailEnd/>
          </a:ln>
        </p:spPr>
        <p:txBody>
          <a:bodyPr>
            <a:spAutoFit/>
          </a:bodyPr>
          <a:lstStyle/>
          <a:p>
            <a:r>
              <a:rPr lang="en-CA" sz="600">
                <a:latin typeface="Calibri" pitchFamily="34" charset="0"/>
              </a:rPr>
              <a:t>© Marsha Goldenberg/Shutterstock</a:t>
            </a:r>
          </a:p>
        </p:txBody>
      </p:sp>
      <p:sp>
        <p:nvSpPr>
          <p:cNvPr id="61452" name="TextBox 16"/>
          <p:cNvSpPr txBox="1">
            <a:spLocks noChangeArrowheads="1"/>
          </p:cNvSpPr>
          <p:nvPr/>
        </p:nvSpPr>
        <p:spPr bwMode="auto">
          <a:xfrm>
            <a:off x="1630363" y="1984375"/>
            <a:ext cx="1081087" cy="184150"/>
          </a:xfrm>
          <a:prstGeom prst="rect">
            <a:avLst/>
          </a:prstGeom>
          <a:noFill/>
          <a:ln w="9525">
            <a:noFill/>
            <a:miter lim="800000"/>
            <a:headEnd/>
            <a:tailEnd/>
          </a:ln>
        </p:spPr>
        <p:txBody>
          <a:bodyPr>
            <a:spAutoFit/>
          </a:bodyPr>
          <a:lstStyle/>
          <a:p>
            <a:r>
              <a:rPr lang="en-CA" sz="600">
                <a:latin typeface="Calibri" pitchFamily="34" charset="0"/>
              </a:rPr>
              <a:t>© Queensland Museum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a:xfrm>
            <a:off x="1074738" y="0"/>
            <a:ext cx="7564437" cy="1289050"/>
          </a:xfrm>
          <a:prstGeom prst="rect">
            <a:avLst/>
          </a:prstGeom>
        </p:spPr>
        <p:txBody>
          <a:bodyPr anchor="ctr"/>
          <a:lstStyle/>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600" b="1" dirty="0" err="1" smtClean="0">
                <a:solidFill>
                  <a:srgbClr val="008000"/>
                </a:solidFill>
                <a:effectLst>
                  <a:outerShdw blurRad="38100" dist="38100" dir="2700000" algn="tl">
                    <a:srgbClr val="C0C0C0"/>
                  </a:outerShdw>
                </a:effectLst>
                <a:cs typeface="Arial" pitchFamily="34" charset="0"/>
              </a:rPr>
              <a:t>Ratification</a:t>
            </a:r>
            <a:r>
              <a:rPr lang="de-DE" sz="2600" b="1" dirty="0" smtClean="0">
                <a:solidFill>
                  <a:srgbClr val="008000"/>
                </a:solidFill>
                <a:effectLst>
                  <a:outerShdw blurRad="38100" dist="38100" dir="2700000" algn="tl">
                    <a:srgbClr val="C0C0C0"/>
                  </a:outerShdw>
                </a:effectLst>
                <a:cs typeface="Arial" pitchFamily="34" charset="0"/>
              </a:rPr>
              <a:t> du Protocole de Nagoya</a:t>
            </a:r>
            <a:endParaRPr lang="de-DE" sz="2600" b="1" dirty="0">
              <a:solidFill>
                <a:srgbClr val="008000"/>
              </a:solidFill>
              <a:effectLst>
                <a:outerShdw blurRad="38100" dist="38100" dir="2700000" algn="tl">
                  <a:srgbClr val="C0C0C0"/>
                </a:outerShdw>
              </a:effectLs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sz="1000" b="1" dirty="0">
              <a:solidFill>
                <a:srgbClr val="008000"/>
              </a:solidFill>
              <a:effectLst>
                <a:outerShdw blurRad="38100" dist="38100" dir="2700000" algn="tl">
                  <a:srgbClr val="C0C0C0"/>
                </a:outerShdw>
              </a:effectLs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1600" b="1" dirty="0" smtClean="0">
                <a:solidFill>
                  <a:srgbClr val="008000"/>
                </a:solidFill>
                <a:effectLst>
                  <a:outerShdw blurRad="38100" dist="38100" dir="2700000" algn="tl">
                    <a:srgbClr val="C0C0C0"/>
                  </a:outerShdw>
                </a:effectLst>
                <a:cs typeface="Arial" pitchFamily="34" charset="0"/>
              </a:rPr>
              <a:t>Au </a:t>
            </a:r>
            <a:r>
              <a:rPr lang="de-DE" sz="1600" b="1" dirty="0" smtClean="0">
                <a:solidFill>
                  <a:srgbClr val="008000"/>
                </a:solidFill>
                <a:effectLst>
                  <a:outerShdw blurRad="38100" dist="38100" dir="2700000" algn="tl">
                    <a:srgbClr val="C0C0C0"/>
                  </a:outerShdw>
                </a:effectLst>
                <a:cs typeface="Arial" pitchFamily="34" charset="0"/>
              </a:rPr>
              <a:t>31 mars 2012, 92 </a:t>
            </a:r>
            <a:r>
              <a:rPr lang="de-DE" sz="1600" b="1" dirty="0" smtClean="0">
                <a:solidFill>
                  <a:srgbClr val="008000"/>
                </a:solidFill>
                <a:effectLst>
                  <a:outerShdw blurRad="38100" dist="38100" dir="2700000" algn="tl">
                    <a:srgbClr val="C0C0C0"/>
                  </a:outerShdw>
                </a:effectLst>
                <a:cs typeface="Arial" pitchFamily="34" charset="0"/>
              </a:rPr>
              <a:t>Parties avaient </a:t>
            </a:r>
            <a:r>
              <a:rPr lang="de-DE" sz="1600" b="1" dirty="0" smtClean="0">
                <a:solidFill>
                  <a:srgbClr val="008000"/>
                </a:solidFill>
                <a:effectLst>
                  <a:outerShdw blurRad="38100" dist="38100" dir="2700000" algn="tl">
                    <a:srgbClr val="C0C0C0"/>
                  </a:outerShdw>
                </a:effectLst>
                <a:cs typeface="Arial" pitchFamily="34" charset="0"/>
              </a:rPr>
              <a:t>signé</a:t>
            </a:r>
            <a:endParaRPr lang="de-DE" sz="1600" b="1" dirty="0">
              <a:solidFill>
                <a:srgbClr val="008000"/>
              </a:solidFill>
              <a:effectLst>
                <a:outerShdw blurRad="38100" dist="38100" dir="2700000" algn="tl">
                  <a:srgbClr val="C0C0C0"/>
                </a:outerShdw>
              </a:effectLst>
              <a:cs typeface="Arial" pitchFamily="34" charset="0"/>
            </a:endParaRPr>
          </a:p>
        </p:txBody>
      </p:sp>
      <p:cxnSp>
        <p:nvCxnSpPr>
          <p:cNvPr id="65540" name="Straight Connector 8"/>
          <p:cNvCxnSpPr>
            <a:cxnSpLocks noChangeShapeType="1"/>
          </p:cNvCxnSpPr>
          <p:nvPr/>
        </p:nvCxnSpPr>
        <p:spPr bwMode="auto">
          <a:xfrm>
            <a:off x="0" y="1143000"/>
            <a:ext cx="9144000" cy="0"/>
          </a:xfrm>
          <a:prstGeom prst="line">
            <a:avLst/>
          </a:prstGeom>
          <a:noFill/>
          <a:ln w="57150" cap="sq" cmpd="dbl">
            <a:solidFill>
              <a:srgbClr val="003300"/>
            </a:solidFill>
            <a:round/>
            <a:headEnd/>
            <a:tailEnd/>
          </a:ln>
        </p:spPr>
      </p:cxnSp>
      <p:sp>
        <p:nvSpPr>
          <p:cNvPr id="6" name="TextBox 5"/>
          <p:cNvSpPr txBox="1"/>
          <p:nvPr/>
        </p:nvSpPr>
        <p:spPr>
          <a:xfrm>
            <a:off x="381000" y="1295400"/>
            <a:ext cx="8610600" cy="4267200"/>
          </a:xfrm>
          <a:prstGeom prst="rect">
            <a:avLst/>
          </a:prstGeom>
          <a:noFill/>
        </p:spPr>
        <p:txBody>
          <a:bodyPr wrap="square" numCol="4" spcCol="182880" rtlCol="0">
            <a:spAutoFit/>
          </a:bodyPr>
          <a:lstStyle/>
          <a:p>
            <a:pPr marL="228600" indent="-228600">
              <a:buFont typeface="+mj-lt"/>
              <a:buAutoNum type="arabicPeriod"/>
            </a:pPr>
            <a:r>
              <a:rPr lang="fr-FR" sz="1100" b="1" dirty="0" smtClean="0">
                <a:latin typeface="+mn-lt"/>
              </a:rPr>
              <a:t>Algérie</a:t>
            </a:r>
            <a:endParaRPr lang="en-US" sz="1100" b="1" dirty="0" smtClean="0">
              <a:latin typeface="+mn-lt"/>
            </a:endParaRPr>
          </a:p>
          <a:p>
            <a:pPr marL="228600" indent="-228600">
              <a:buFont typeface="+mj-lt"/>
              <a:buAutoNum type="arabicPeriod"/>
            </a:pPr>
            <a:r>
              <a:rPr lang="fr-FR" sz="1100" b="1" dirty="0" smtClean="0">
                <a:latin typeface="+mn-lt"/>
              </a:rPr>
              <a:t>Antigua et Barbuda</a:t>
            </a:r>
            <a:endParaRPr lang="en-US" sz="1100" b="1" dirty="0" smtClean="0">
              <a:latin typeface="+mn-lt"/>
            </a:endParaRPr>
          </a:p>
          <a:p>
            <a:pPr marL="228600" indent="-228600">
              <a:buFont typeface="+mj-lt"/>
              <a:buAutoNum type="arabicPeriod"/>
            </a:pPr>
            <a:r>
              <a:rPr lang="fr-FR" sz="1100" b="1" dirty="0" smtClean="0">
                <a:latin typeface="+mn-lt"/>
              </a:rPr>
              <a:t>Argentine</a:t>
            </a:r>
            <a:endParaRPr lang="en-US" sz="1100" b="1" dirty="0" smtClean="0">
              <a:latin typeface="+mn-lt"/>
            </a:endParaRPr>
          </a:p>
          <a:p>
            <a:pPr marL="228600" indent="-228600">
              <a:buFont typeface="+mj-lt"/>
              <a:buAutoNum type="arabicPeriod"/>
            </a:pPr>
            <a:r>
              <a:rPr lang="fr-FR" sz="1100" b="1" dirty="0" smtClean="0">
                <a:latin typeface="+mn-lt"/>
              </a:rPr>
              <a:t>Australie</a:t>
            </a:r>
            <a:endParaRPr lang="en-US" sz="1100" b="1" dirty="0" smtClean="0">
              <a:latin typeface="+mn-lt"/>
            </a:endParaRPr>
          </a:p>
          <a:p>
            <a:pPr marL="228600" indent="-228600">
              <a:buFont typeface="+mj-lt"/>
              <a:buAutoNum type="arabicPeriod"/>
            </a:pPr>
            <a:r>
              <a:rPr lang="fr-FR" sz="1100" b="1" dirty="0" smtClean="0">
                <a:latin typeface="+mn-lt"/>
              </a:rPr>
              <a:t>Autriche</a:t>
            </a:r>
            <a:endParaRPr lang="en-US" sz="1100" b="1" dirty="0" smtClean="0">
              <a:latin typeface="+mn-lt"/>
            </a:endParaRPr>
          </a:p>
          <a:p>
            <a:pPr marL="228600" indent="-228600">
              <a:buFont typeface="+mj-lt"/>
              <a:buAutoNum type="arabicPeriod"/>
            </a:pPr>
            <a:r>
              <a:rPr lang="fr-FR" sz="1100" b="1" dirty="0" smtClean="0">
                <a:latin typeface="+mn-lt"/>
              </a:rPr>
              <a:t>Bangladesh</a:t>
            </a:r>
            <a:endParaRPr lang="en-US" sz="1100" b="1" dirty="0" smtClean="0">
              <a:latin typeface="+mn-lt"/>
            </a:endParaRPr>
          </a:p>
          <a:p>
            <a:pPr marL="228600" indent="-228600">
              <a:buFont typeface="+mj-lt"/>
              <a:buAutoNum type="arabicPeriod"/>
            </a:pPr>
            <a:r>
              <a:rPr lang="fr-FR" sz="1100" b="1" dirty="0" smtClean="0">
                <a:latin typeface="+mn-lt"/>
              </a:rPr>
              <a:t>Belgique</a:t>
            </a:r>
            <a:endParaRPr lang="en-US" sz="1100" b="1" dirty="0" smtClean="0">
              <a:latin typeface="+mn-lt"/>
            </a:endParaRPr>
          </a:p>
          <a:p>
            <a:pPr marL="228600" indent="-228600">
              <a:buFont typeface="+mj-lt"/>
              <a:buAutoNum type="arabicPeriod"/>
            </a:pPr>
            <a:r>
              <a:rPr lang="fr-FR" sz="1100" b="1" dirty="0" smtClean="0">
                <a:latin typeface="+mn-lt"/>
              </a:rPr>
              <a:t>Bénin</a:t>
            </a:r>
            <a:endParaRPr lang="en-US" sz="1100" b="1" dirty="0" smtClean="0">
              <a:latin typeface="+mn-lt"/>
            </a:endParaRPr>
          </a:p>
          <a:p>
            <a:pPr marL="228600" indent="-228600">
              <a:buFont typeface="+mj-lt"/>
              <a:buAutoNum type="arabicPeriod"/>
            </a:pPr>
            <a:r>
              <a:rPr lang="fr-FR" sz="1100" b="1" dirty="0" smtClean="0">
                <a:latin typeface="+mn-lt"/>
              </a:rPr>
              <a:t>Bhoutan</a:t>
            </a:r>
            <a:endParaRPr lang="en-US" sz="1100" b="1" dirty="0" smtClean="0">
              <a:latin typeface="+mn-lt"/>
            </a:endParaRPr>
          </a:p>
          <a:p>
            <a:pPr marL="228600" indent="-228600">
              <a:buFont typeface="+mj-lt"/>
              <a:buAutoNum type="arabicPeriod"/>
            </a:pPr>
            <a:r>
              <a:rPr lang="fr-FR" sz="1100" b="1" dirty="0" smtClean="0">
                <a:latin typeface="+mn-lt"/>
              </a:rPr>
              <a:t>Brésil</a:t>
            </a:r>
            <a:endParaRPr lang="en-US" sz="1100" b="1" dirty="0" smtClean="0">
              <a:latin typeface="+mn-lt"/>
            </a:endParaRPr>
          </a:p>
          <a:p>
            <a:pPr marL="228600" indent="-228600">
              <a:buFont typeface="+mj-lt"/>
              <a:buAutoNum type="arabicPeriod"/>
            </a:pPr>
            <a:r>
              <a:rPr lang="fr-FR" sz="1100" b="1" dirty="0" smtClean="0">
                <a:latin typeface="+mn-lt"/>
              </a:rPr>
              <a:t>Bulgarie</a:t>
            </a:r>
            <a:endParaRPr lang="en-US" sz="1100" b="1" dirty="0" smtClean="0">
              <a:latin typeface="+mn-lt"/>
            </a:endParaRPr>
          </a:p>
          <a:p>
            <a:pPr marL="228600" indent="-228600">
              <a:buFont typeface="+mj-lt"/>
              <a:buAutoNum type="arabicPeriod"/>
            </a:pPr>
            <a:r>
              <a:rPr lang="fr-FR" sz="1100" b="1" dirty="0" smtClean="0">
                <a:latin typeface="+mn-lt"/>
              </a:rPr>
              <a:t>Burkina Faso</a:t>
            </a:r>
            <a:endParaRPr lang="en-US" sz="1100" b="1" dirty="0" smtClean="0">
              <a:latin typeface="+mn-lt"/>
            </a:endParaRPr>
          </a:p>
          <a:p>
            <a:pPr marL="228600" indent="-228600">
              <a:buFont typeface="+mj-lt"/>
              <a:buAutoNum type="arabicPeriod"/>
            </a:pPr>
            <a:r>
              <a:rPr lang="fr-FR" sz="1100" b="1" dirty="0" smtClean="0">
                <a:latin typeface="+mn-lt"/>
              </a:rPr>
              <a:t>Cambodge</a:t>
            </a:r>
            <a:endParaRPr lang="en-US" sz="1100" b="1" dirty="0" smtClean="0">
              <a:latin typeface="+mn-lt"/>
            </a:endParaRPr>
          </a:p>
          <a:p>
            <a:pPr marL="228600" indent="-228600">
              <a:buFont typeface="+mj-lt"/>
              <a:buAutoNum type="arabicPeriod"/>
            </a:pPr>
            <a:r>
              <a:rPr lang="fr-FR" sz="1100" b="1" dirty="0" smtClean="0">
                <a:latin typeface="+mn-lt"/>
              </a:rPr>
              <a:t>Le Cap-Vert</a:t>
            </a:r>
            <a:endParaRPr lang="en-US" sz="1100" b="1" dirty="0" smtClean="0">
              <a:latin typeface="+mn-lt"/>
            </a:endParaRPr>
          </a:p>
          <a:p>
            <a:pPr marL="228600" indent="-228600">
              <a:buFont typeface="+mj-lt"/>
              <a:buAutoNum type="arabicPeriod"/>
            </a:pPr>
            <a:r>
              <a:rPr lang="fr-FR" sz="1100" b="1" dirty="0" smtClean="0">
                <a:latin typeface="+mn-lt"/>
              </a:rPr>
              <a:t>République centrafricaine</a:t>
            </a:r>
            <a:endParaRPr lang="en-US" sz="1100" b="1" dirty="0" smtClean="0">
              <a:latin typeface="+mn-lt"/>
            </a:endParaRPr>
          </a:p>
          <a:p>
            <a:pPr marL="228600" indent="-228600">
              <a:buFont typeface="+mj-lt"/>
              <a:buAutoNum type="arabicPeriod"/>
            </a:pPr>
            <a:r>
              <a:rPr lang="es-AR" sz="1100" b="1" dirty="0" err="1" smtClean="0">
                <a:latin typeface="+mn-lt"/>
              </a:rPr>
              <a:t>Tchad</a:t>
            </a:r>
            <a:endParaRPr lang="en-US" sz="1100" b="1" dirty="0" smtClean="0">
              <a:latin typeface="+mn-lt"/>
            </a:endParaRPr>
          </a:p>
          <a:p>
            <a:pPr marL="228600" indent="-228600">
              <a:buFont typeface="+mj-lt"/>
              <a:buAutoNum type="arabicPeriod"/>
            </a:pPr>
            <a:r>
              <a:rPr lang="es-AR" sz="1100" b="1" dirty="0" err="1" smtClean="0">
                <a:latin typeface="+mn-lt"/>
              </a:rPr>
              <a:t>Colombie</a:t>
            </a:r>
            <a:endParaRPr lang="en-US" sz="1100" b="1" dirty="0" smtClean="0">
              <a:latin typeface="+mn-lt"/>
            </a:endParaRPr>
          </a:p>
          <a:p>
            <a:pPr marL="228600" indent="-228600">
              <a:buFont typeface="+mj-lt"/>
              <a:buAutoNum type="arabicPeriod"/>
            </a:pPr>
            <a:r>
              <a:rPr lang="es-AR" sz="1100" b="1" dirty="0" smtClean="0">
                <a:latin typeface="+mn-lt"/>
              </a:rPr>
              <a:t>Congo</a:t>
            </a:r>
            <a:endParaRPr lang="en-US" sz="1100" b="1" dirty="0" smtClean="0">
              <a:latin typeface="+mn-lt"/>
            </a:endParaRPr>
          </a:p>
          <a:p>
            <a:pPr marL="228600" indent="-228600">
              <a:buFont typeface="+mj-lt"/>
              <a:buAutoNum type="arabicPeriod"/>
            </a:pPr>
            <a:r>
              <a:rPr lang="es-AR" sz="1100" b="1" dirty="0" smtClean="0">
                <a:latin typeface="+mn-lt"/>
              </a:rPr>
              <a:t>Costa Rica</a:t>
            </a:r>
            <a:endParaRPr lang="en-US" sz="1100" b="1" dirty="0" smtClean="0">
              <a:latin typeface="+mn-lt"/>
            </a:endParaRPr>
          </a:p>
          <a:p>
            <a:pPr marL="228600" indent="-228600">
              <a:buFont typeface="+mj-lt"/>
              <a:buAutoNum type="arabicPeriod"/>
            </a:pPr>
            <a:r>
              <a:rPr lang="es-AR" sz="1100" b="1" dirty="0" err="1" smtClean="0">
                <a:latin typeface="+mn-lt"/>
              </a:rPr>
              <a:t>Côte</a:t>
            </a:r>
            <a:r>
              <a:rPr lang="es-AR" sz="1100" b="1" dirty="0" smtClean="0">
                <a:latin typeface="+mn-lt"/>
              </a:rPr>
              <a:t> </a:t>
            </a:r>
            <a:r>
              <a:rPr lang="es-AR" sz="1100" b="1" dirty="0" err="1" smtClean="0">
                <a:latin typeface="+mn-lt"/>
              </a:rPr>
              <a:t>d'Ivoire</a:t>
            </a:r>
            <a:endParaRPr lang="en-US" sz="1100" b="1" dirty="0" smtClean="0">
              <a:latin typeface="+mn-lt"/>
            </a:endParaRPr>
          </a:p>
          <a:p>
            <a:pPr marL="228600" indent="-228600">
              <a:buFont typeface="+mj-lt"/>
              <a:buAutoNum type="arabicPeriod"/>
            </a:pPr>
            <a:r>
              <a:rPr lang="fr-FR" sz="1100" b="1" dirty="0" smtClean="0">
                <a:latin typeface="+mn-lt"/>
              </a:rPr>
              <a:t>Chypre</a:t>
            </a:r>
            <a:endParaRPr lang="en-US" sz="1100" b="1" dirty="0" smtClean="0">
              <a:latin typeface="+mn-lt"/>
            </a:endParaRPr>
          </a:p>
          <a:p>
            <a:pPr marL="228600" indent="-228600">
              <a:buFont typeface="+mj-lt"/>
              <a:buAutoNum type="arabicPeriod"/>
            </a:pPr>
            <a:r>
              <a:rPr lang="fr-FR" sz="1100" b="1" dirty="0" smtClean="0">
                <a:latin typeface="+mn-lt"/>
              </a:rPr>
              <a:t>République tchèque</a:t>
            </a:r>
            <a:endParaRPr lang="en-US" sz="1100" b="1" dirty="0" smtClean="0">
              <a:latin typeface="+mn-lt"/>
            </a:endParaRPr>
          </a:p>
          <a:p>
            <a:pPr marL="228600" indent="-228600">
              <a:buFont typeface="+mj-lt"/>
              <a:buAutoNum type="arabicPeriod"/>
            </a:pPr>
            <a:r>
              <a:rPr lang="fr-FR" sz="1100" b="1" dirty="0" smtClean="0">
                <a:latin typeface="+mn-lt"/>
              </a:rPr>
              <a:t>République démocratique du Congo</a:t>
            </a:r>
            <a:endParaRPr lang="en-US" sz="1100" b="1" dirty="0" smtClean="0">
              <a:latin typeface="+mn-lt"/>
            </a:endParaRPr>
          </a:p>
          <a:p>
            <a:pPr marL="228600" indent="-228600">
              <a:buFont typeface="+mj-lt"/>
              <a:buAutoNum type="arabicPeriod"/>
            </a:pPr>
            <a:r>
              <a:rPr lang="fr-FR" sz="1100" b="1" dirty="0" smtClean="0">
                <a:latin typeface="+mn-lt"/>
              </a:rPr>
              <a:t>Danemark</a:t>
            </a:r>
            <a:endParaRPr lang="en-US" sz="1100" b="1" dirty="0" smtClean="0">
              <a:latin typeface="+mn-lt"/>
            </a:endParaRPr>
          </a:p>
          <a:p>
            <a:pPr marL="228600" indent="-228600">
              <a:buFont typeface="+mj-lt"/>
              <a:buAutoNum type="arabicPeriod"/>
            </a:pPr>
            <a:r>
              <a:rPr lang="fr-FR" sz="1100" b="1" dirty="0" smtClean="0">
                <a:latin typeface="+mn-lt"/>
              </a:rPr>
              <a:t>Djibouti</a:t>
            </a:r>
            <a:endParaRPr lang="en-US" sz="1100" b="1" dirty="0" smtClean="0">
              <a:latin typeface="+mn-lt"/>
            </a:endParaRPr>
          </a:p>
          <a:p>
            <a:pPr marL="228600" indent="-228600">
              <a:buFont typeface="+mj-lt"/>
              <a:buAutoNum type="arabicPeriod"/>
            </a:pPr>
            <a:r>
              <a:rPr lang="fr-FR" sz="1100" b="1" dirty="0" smtClean="0">
                <a:latin typeface="+mn-lt"/>
              </a:rPr>
              <a:t>République dominicaine</a:t>
            </a:r>
            <a:endParaRPr lang="en-US" sz="1100" b="1" dirty="0" smtClean="0">
              <a:latin typeface="+mn-lt"/>
            </a:endParaRPr>
          </a:p>
          <a:p>
            <a:pPr marL="228600" indent="-228600">
              <a:buFont typeface="+mj-lt"/>
              <a:buAutoNum type="arabicPeriod"/>
            </a:pPr>
            <a:r>
              <a:rPr lang="fr-FR" sz="1100" b="1" dirty="0" smtClean="0">
                <a:latin typeface="+mn-lt"/>
              </a:rPr>
              <a:t>Equateur</a:t>
            </a:r>
            <a:endParaRPr lang="en-US" sz="1100" b="1" dirty="0" smtClean="0">
              <a:latin typeface="+mn-lt"/>
            </a:endParaRPr>
          </a:p>
          <a:p>
            <a:pPr marL="228600" indent="-228600">
              <a:buFont typeface="+mj-lt"/>
              <a:buAutoNum type="arabicPeriod"/>
            </a:pPr>
            <a:r>
              <a:rPr lang="fr-FR" sz="1100" b="1" dirty="0" smtClean="0">
                <a:latin typeface="+mn-lt"/>
              </a:rPr>
              <a:t>Egypte</a:t>
            </a:r>
            <a:endParaRPr lang="en-US" sz="1100" b="1" dirty="0" smtClean="0">
              <a:latin typeface="+mn-lt"/>
            </a:endParaRPr>
          </a:p>
          <a:p>
            <a:pPr marL="228600" indent="-228600">
              <a:buFont typeface="+mj-lt"/>
              <a:buAutoNum type="arabicPeriod"/>
            </a:pPr>
            <a:r>
              <a:rPr lang="fr-FR" sz="1100" b="1" dirty="0" smtClean="0">
                <a:latin typeface="+mn-lt"/>
              </a:rPr>
              <a:t>El Salvador</a:t>
            </a:r>
            <a:endParaRPr lang="en-US" sz="1100" b="1" dirty="0" smtClean="0">
              <a:latin typeface="+mn-lt"/>
            </a:endParaRPr>
          </a:p>
          <a:p>
            <a:pPr marL="228600" indent="-228600">
              <a:buFont typeface="+mj-lt"/>
              <a:buAutoNum type="arabicPeriod"/>
            </a:pPr>
            <a:r>
              <a:rPr lang="fr-FR" sz="1100" b="1" dirty="0" smtClean="0">
                <a:latin typeface="+mn-lt"/>
              </a:rPr>
              <a:t>l'Union européenne</a:t>
            </a:r>
            <a:endParaRPr lang="en-US" sz="1100" b="1" dirty="0" smtClean="0">
              <a:latin typeface="+mn-lt"/>
            </a:endParaRPr>
          </a:p>
          <a:p>
            <a:pPr marL="228600" indent="-228600">
              <a:buFont typeface="+mj-lt"/>
              <a:buAutoNum type="arabicPeriod"/>
            </a:pPr>
            <a:r>
              <a:rPr lang="fr-FR" sz="1100" b="1" dirty="0" smtClean="0">
                <a:latin typeface="+mn-lt"/>
              </a:rPr>
              <a:t>Finlande</a:t>
            </a:r>
            <a:endParaRPr lang="en-US" sz="1100" b="1" dirty="0" smtClean="0">
              <a:latin typeface="+mn-lt"/>
            </a:endParaRPr>
          </a:p>
          <a:p>
            <a:pPr marL="228600" indent="-228600">
              <a:buFont typeface="+mj-lt"/>
              <a:buAutoNum type="arabicPeriod"/>
            </a:pPr>
            <a:r>
              <a:rPr lang="fr-FR" sz="1100" b="1" dirty="0" smtClean="0">
                <a:latin typeface="+mn-lt"/>
              </a:rPr>
              <a:t>France</a:t>
            </a:r>
            <a:endParaRPr lang="en-US" sz="1100" b="1" dirty="0" smtClean="0">
              <a:latin typeface="+mn-lt"/>
            </a:endParaRPr>
          </a:p>
          <a:p>
            <a:pPr marL="228600" indent="-228600">
              <a:buFont typeface="+mj-lt"/>
              <a:buAutoNum type="arabicPeriod"/>
            </a:pPr>
            <a:r>
              <a:rPr lang="fr-FR" sz="1100" b="1" dirty="0" smtClean="0">
                <a:latin typeface="+mn-lt"/>
              </a:rPr>
              <a:t>Gabon</a:t>
            </a:r>
            <a:endParaRPr lang="en-US" sz="1100" b="1" dirty="0" smtClean="0">
              <a:latin typeface="+mn-lt"/>
            </a:endParaRPr>
          </a:p>
          <a:p>
            <a:pPr marL="228600" indent="-228600">
              <a:buFont typeface="+mj-lt"/>
              <a:buAutoNum type="arabicPeriod"/>
            </a:pPr>
            <a:r>
              <a:rPr lang="fr-FR" sz="1100" b="1" dirty="0" smtClean="0">
                <a:latin typeface="+mn-lt"/>
              </a:rPr>
              <a:t>Allemagne</a:t>
            </a:r>
            <a:endParaRPr lang="en-US" sz="1100" b="1" dirty="0" smtClean="0">
              <a:latin typeface="+mn-lt"/>
            </a:endParaRPr>
          </a:p>
          <a:p>
            <a:pPr marL="228600" indent="-228600">
              <a:buFont typeface="+mj-lt"/>
              <a:buAutoNum type="arabicPeriod"/>
            </a:pPr>
            <a:r>
              <a:rPr lang="fr-FR" sz="1100" b="1" dirty="0" smtClean="0">
                <a:latin typeface="+mn-lt"/>
              </a:rPr>
              <a:t>Ghana</a:t>
            </a:r>
            <a:endParaRPr lang="en-US" sz="1100" b="1" dirty="0" smtClean="0">
              <a:latin typeface="+mn-lt"/>
            </a:endParaRPr>
          </a:p>
          <a:p>
            <a:pPr marL="228600" indent="-228600">
              <a:buFont typeface="+mj-lt"/>
              <a:buAutoNum type="arabicPeriod"/>
            </a:pPr>
            <a:r>
              <a:rPr lang="fr-FR" sz="1100" b="1" dirty="0" smtClean="0">
                <a:latin typeface="+mn-lt"/>
              </a:rPr>
              <a:t>Grèce</a:t>
            </a:r>
            <a:endParaRPr lang="en-US" sz="1100" b="1" dirty="0" smtClean="0">
              <a:latin typeface="+mn-lt"/>
            </a:endParaRPr>
          </a:p>
          <a:p>
            <a:pPr marL="228600" indent="-228600">
              <a:buFont typeface="+mj-lt"/>
              <a:buAutoNum type="arabicPeriod"/>
            </a:pPr>
            <a:r>
              <a:rPr lang="fr-FR" sz="1100" b="1" dirty="0" smtClean="0">
                <a:latin typeface="+mn-lt"/>
              </a:rPr>
              <a:t>Grenade</a:t>
            </a:r>
            <a:endParaRPr lang="en-US" sz="1100" b="1" dirty="0" smtClean="0">
              <a:latin typeface="+mn-lt"/>
            </a:endParaRPr>
          </a:p>
          <a:p>
            <a:pPr marL="228600" indent="-228600">
              <a:buFont typeface="+mj-lt"/>
              <a:buAutoNum type="arabicPeriod"/>
            </a:pPr>
            <a:r>
              <a:rPr lang="fr-FR" sz="1100" b="1" dirty="0" smtClean="0">
                <a:latin typeface="+mn-lt"/>
              </a:rPr>
              <a:t>Guatemala</a:t>
            </a:r>
            <a:endParaRPr lang="en-US" sz="1100" b="1" dirty="0" smtClean="0">
              <a:latin typeface="+mn-lt"/>
            </a:endParaRPr>
          </a:p>
          <a:p>
            <a:pPr marL="228600" indent="-228600">
              <a:buFont typeface="+mj-lt"/>
              <a:buAutoNum type="arabicPeriod"/>
            </a:pPr>
            <a:r>
              <a:rPr lang="fr-FR" sz="1100" b="1" dirty="0" smtClean="0">
                <a:latin typeface="+mn-lt"/>
              </a:rPr>
              <a:t>Guinée</a:t>
            </a:r>
            <a:endParaRPr lang="en-US" sz="1100" b="1" dirty="0" smtClean="0">
              <a:latin typeface="+mn-lt"/>
            </a:endParaRPr>
          </a:p>
          <a:p>
            <a:pPr marL="228600" indent="-228600">
              <a:buFont typeface="+mj-lt"/>
              <a:buAutoNum type="arabicPeriod"/>
            </a:pPr>
            <a:r>
              <a:rPr lang="fr-FR" sz="1100" b="1" dirty="0" smtClean="0">
                <a:latin typeface="+mn-lt"/>
              </a:rPr>
              <a:t>Guinée-Bissau</a:t>
            </a:r>
            <a:endParaRPr lang="en-US" sz="1100" b="1" dirty="0" smtClean="0">
              <a:latin typeface="+mn-lt"/>
            </a:endParaRPr>
          </a:p>
          <a:p>
            <a:pPr marL="228600" indent="-228600">
              <a:buFont typeface="+mj-lt"/>
              <a:buAutoNum type="arabicPeriod"/>
            </a:pPr>
            <a:r>
              <a:rPr lang="fr-FR" sz="1100" b="1" dirty="0" smtClean="0">
                <a:latin typeface="+mn-lt"/>
              </a:rPr>
              <a:t>Honduras</a:t>
            </a:r>
            <a:endParaRPr lang="en-US" sz="1100" b="1" dirty="0" smtClean="0">
              <a:latin typeface="+mn-lt"/>
            </a:endParaRPr>
          </a:p>
          <a:p>
            <a:pPr marL="228600" indent="-228600">
              <a:buFont typeface="+mj-lt"/>
              <a:buAutoNum type="arabicPeriod"/>
            </a:pPr>
            <a:r>
              <a:rPr lang="fr-FR" sz="1100" b="1" dirty="0" smtClean="0">
                <a:latin typeface="+mn-lt"/>
              </a:rPr>
              <a:t>Hongrie</a:t>
            </a:r>
            <a:endParaRPr lang="en-US" sz="1100" b="1" dirty="0" smtClean="0">
              <a:latin typeface="+mn-lt"/>
            </a:endParaRPr>
          </a:p>
          <a:p>
            <a:pPr marL="228600" indent="-228600">
              <a:buFont typeface="+mj-lt"/>
              <a:buAutoNum type="arabicPeriod"/>
            </a:pPr>
            <a:r>
              <a:rPr lang="fr-FR" sz="1100" b="1" dirty="0" smtClean="0">
                <a:latin typeface="+mn-lt"/>
              </a:rPr>
              <a:t>Inde</a:t>
            </a:r>
            <a:endParaRPr lang="en-US" sz="1100" b="1" dirty="0" smtClean="0">
              <a:latin typeface="+mn-lt"/>
            </a:endParaRPr>
          </a:p>
          <a:p>
            <a:pPr marL="228600" indent="-228600">
              <a:buFont typeface="+mj-lt"/>
              <a:buAutoNum type="arabicPeriod"/>
            </a:pPr>
            <a:r>
              <a:rPr lang="fr-FR" sz="1100" b="1" dirty="0" smtClean="0">
                <a:latin typeface="+mn-lt"/>
              </a:rPr>
              <a:t>Indonésie</a:t>
            </a:r>
            <a:endParaRPr lang="en-US" sz="1100" b="1" dirty="0" smtClean="0">
              <a:latin typeface="+mn-lt"/>
            </a:endParaRPr>
          </a:p>
          <a:p>
            <a:pPr marL="228600" indent="-228600">
              <a:buFont typeface="+mj-lt"/>
              <a:buAutoNum type="arabicPeriod"/>
            </a:pPr>
            <a:r>
              <a:rPr lang="fr-FR" sz="1100" b="1" dirty="0" smtClean="0">
                <a:latin typeface="+mn-lt"/>
              </a:rPr>
              <a:t>Irlande</a:t>
            </a:r>
            <a:endParaRPr lang="en-US" sz="1100" b="1" dirty="0" smtClean="0">
              <a:latin typeface="+mn-lt"/>
            </a:endParaRPr>
          </a:p>
          <a:p>
            <a:pPr marL="228600" indent="-228600">
              <a:buFont typeface="+mj-lt"/>
              <a:buAutoNum type="arabicPeriod"/>
            </a:pPr>
            <a:r>
              <a:rPr lang="fr-FR" sz="1100" b="1" dirty="0" smtClean="0">
                <a:latin typeface="+mn-lt"/>
              </a:rPr>
              <a:t>Italie</a:t>
            </a:r>
            <a:endParaRPr lang="en-US" sz="1100" b="1" dirty="0" smtClean="0">
              <a:latin typeface="+mn-lt"/>
            </a:endParaRPr>
          </a:p>
          <a:p>
            <a:pPr marL="228600" indent="-228600">
              <a:buFont typeface="+mj-lt"/>
              <a:buAutoNum type="arabicPeriod"/>
            </a:pPr>
            <a:r>
              <a:rPr lang="fr-FR" sz="1100" b="1" dirty="0" smtClean="0">
                <a:latin typeface="+mn-lt"/>
              </a:rPr>
              <a:t>Japon</a:t>
            </a:r>
            <a:endParaRPr lang="en-US" sz="1100" b="1" dirty="0" smtClean="0">
              <a:latin typeface="+mn-lt"/>
            </a:endParaRPr>
          </a:p>
          <a:p>
            <a:pPr marL="228600" indent="-228600">
              <a:buFont typeface="+mj-lt"/>
              <a:buAutoNum type="arabicPeriod"/>
            </a:pPr>
            <a:r>
              <a:rPr lang="fr-FR" sz="1100" b="1" dirty="0" smtClean="0">
                <a:latin typeface="+mn-lt"/>
              </a:rPr>
              <a:t>Jordanie</a:t>
            </a:r>
            <a:endParaRPr lang="en-US" sz="1100" b="1" dirty="0" smtClean="0">
              <a:latin typeface="+mn-lt"/>
            </a:endParaRPr>
          </a:p>
          <a:p>
            <a:pPr marL="228600" indent="-228600">
              <a:buFont typeface="+mj-lt"/>
              <a:buAutoNum type="arabicPeriod"/>
            </a:pPr>
            <a:r>
              <a:rPr lang="fr-FR" sz="1100" b="1" dirty="0" smtClean="0">
                <a:latin typeface="+mn-lt"/>
              </a:rPr>
              <a:t>Kenya</a:t>
            </a:r>
            <a:endParaRPr lang="en-US" sz="1100" b="1" dirty="0" smtClean="0">
              <a:latin typeface="+mn-lt"/>
            </a:endParaRPr>
          </a:p>
          <a:p>
            <a:pPr marL="228600" indent="-228600">
              <a:buFont typeface="+mj-lt"/>
              <a:buAutoNum type="arabicPeriod"/>
            </a:pPr>
            <a:r>
              <a:rPr lang="fr-FR" sz="1100" b="1" dirty="0" smtClean="0">
                <a:latin typeface="+mn-lt"/>
              </a:rPr>
              <a:t>Liban</a:t>
            </a:r>
            <a:endParaRPr lang="en-US" sz="1100" b="1" dirty="0" smtClean="0">
              <a:latin typeface="+mn-lt"/>
            </a:endParaRPr>
          </a:p>
          <a:p>
            <a:pPr marL="228600" indent="-228600">
              <a:buFont typeface="+mj-lt"/>
              <a:buAutoNum type="arabicPeriod"/>
            </a:pPr>
            <a:r>
              <a:rPr lang="fr-FR" sz="1100" b="1" dirty="0" smtClean="0">
                <a:latin typeface="+mn-lt"/>
              </a:rPr>
              <a:t>Lituanie</a:t>
            </a:r>
            <a:endParaRPr lang="en-US" sz="1100" b="1" dirty="0" smtClean="0">
              <a:latin typeface="+mn-lt"/>
            </a:endParaRPr>
          </a:p>
          <a:p>
            <a:pPr marL="228600" indent="-228600">
              <a:buFont typeface="+mj-lt"/>
              <a:buAutoNum type="arabicPeriod"/>
            </a:pPr>
            <a:r>
              <a:rPr lang="fr-FR" sz="1100" b="1" dirty="0" smtClean="0">
                <a:latin typeface="+mn-lt"/>
              </a:rPr>
              <a:t>Luxembourg</a:t>
            </a:r>
            <a:endParaRPr lang="en-US" sz="1100" b="1" dirty="0" smtClean="0">
              <a:latin typeface="+mn-lt"/>
            </a:endParaRPr>
          </a:p>
          <a:p>
            <a:pPr marL="228600" indent="-228600">
              <a:buFont typeface="+mj-lt"/>
              <a:buAutoNum type="arabicPeriod"/>
            </a:pPr>
            <a:r>
              <a:rPr lang="fr-FR" sz="1100" b="1" dirty="0" smtClean="0">
                <a:latin typeface="+mn-lt"/>
              </a:rPr>
              <a:t>Madagascar</a:t>
            </a:r>
            <a:endParaRPr lang="en-US" sz="1100" b="1" dirty="0" smtClean="0">
              <a:latin typeface="+mn-lt"/>
            </a:endParaRPr>
          </a:p>
          <a:p>
            <a:pPr marL="228600" indent="-228600">
              <a:buFont typeface="+mj-lt"/>
              <a:buAutoNum type="arabicPeriod"/>
            </a:pPr>
            <a:r>
              <a:rPr lang="fr-FR" sz="1100" b="1" dirty="0" smtClean="0">
                <a:latin typeface="+mn-lt"/>
              </a:rPr>
              <a:t>Mali</a:t>
            </a:r>
            <a:endParaRPr lang="en-US" sz="1100" b="1" dirty="0" smtClean="0">
              <a:latin typeface="+mn-lt"/>
            </a:endParaRPr>
          </a:p>
          <a:p>
            <a:pPr marL="228600" indent="-228600">
              <a:buFont typeface="+mj-lt"/>
              <a:buAutoNum type="arabicPeriod"/>
            </a:pPr>
            <a:r>
              <a:rPr lang="fr-FR" sz="1100" b="1" dirty="0" smtClean="0">
                <a:latin typeface="+mn-lt"/>
              </a:rPr>
              <a:t>Mauritanie</a:t>
            </a:r>
            <a:endParaRPr lang="en-US" sz="1100" b="1" dirty="0" smtClean="0">
              <a:latin typeface="+mn-lt"/>
            </a:endParaRPr>
          </a:p>
          <a:p>
            <a:pPr marL="228600" indent="-228600">
              <a:buFont typeface="+mj-lt"/>
              <a:buAutoNum type="arabicPeriod"/>
            </a:pPr>
            <a:r>
              <a:rPr lang="fr-FR" sz="1100" b="1" dirty="0" smtClean="0">
                <a:latin typeface="+mn-lt"/>
              </a:rPr>
              <a:t>Mexique</a:t>
            </a:r>
            <a:endParaRPr lang="en-US" sz="1100" b="1" dirty="0" smtClean="0">
              <a:latin typeface="+mn-lt"/>
            </a:endParaRPr>
          </a:p>
          <a:p>
            <a:pPr marL="228600" indent="-228600">
              <a:buFont typeface="+mj-lt"/>
              <a:buAutoNum type="arabicPeriod"/>
            </a:pPr>
            <a:r>
              <a:rPr lang="fr-FR" sz="1100" b="1" dirty="0" smtClean="0">
                <a:latin typeface="+mn-lt"/>
              </a:rPr>
              <a:t>Micronésie (États fédérés de)</a:t>
            </a:r>
            <a:endParaRPr lang="en-US" sz="1100" b="1" dirty="0" smtClean="0">
              <a:latin typeface="+mn-lt"/>
            </a:endParaRPr>
          </a:p>
          <a:p>
            <a:pPr marL="228600" indent="-228600">
              <a:buFont typeface="+mj-lt"/>
              <a:buAutoNum type="arabicPeriod"/>
            </a:pPr>
            <a:r>
              <a:rPr lang="fr-FR" sz="1100" b="1" dirty="0" smtClean="0">
                <a:latin typeface="+mn-lt"/>
              </a:rPr>
              <a:t>Mongolie</a:t>
            </a:r>
            <a:endParaRPr lang="en-US" sz="1100" b="1" dirty="0" smtClean="0">
              <a:latin typeface="+mn-lt"/>
            </a:endParaRPr>
          </a:p>
          <a:p>
            <a:pPr marL="228600" indent="-228600">
              <a:buFont typeface="+mj-lt"/>
              <a:buAutoNum type="arabicPeriod"/>
            </a:pPr>
            <a:r>
              <a:rPr lang="fr-FR" sz="1100" b="1" dirty="0" smtClean="0">
                <a:latin typeface="+mn-lt"/>
              </a:rPr>
              <a:t>Maroc</a:t>
            </a:r>
            <a:endParaRPr lang="en-US" sz="1100" b="1" dirty="0" smtClean="0">
              <a:latin typeface="+mn-lt"/>
            </a:endParaRPr>
          </a:p>
          <a:p>
            <a:pPr marL="228600" indent="-228600">
              <a:buFont typeface="+mj-lt"/>
              <a:buAutoNum type="arabicPeriod"/>
            </a:pPr>
            <a:r>
              <a:rPr lang="fr-FR" sz="1100" b="1" dirty="0" smtClean="0">
                <a:latin typeface="+mn-lt"/>
              </a:rPr>
              <a:t>Mozambique</a:t>
            </a:r>
            <a:endParaRPr lang="en-US" sz="1100" b="1" dirty="0" smtClean="0">
              <a:latin typeface="+mn-lt"/>
            </a:endParaRPr>
          </a:p>
          <a:p>
            <a:pPr marL="228600" indent="-228600">
              <a:buFont typeface="+mj-lt"/>
              <a:buAutoNum type="arabicPeriod"/>
            </a:pPr>
            <a:r>
              <a:rPr lang="fr-FR" sz="1100" b="1" dirty="0" smtClean="0">
                <a:latin typeface="+mn-lt"/>
              </a:rPr>
              <a:t>Pays-Bas</a:t>
            </a:r>
            <a:endParaRPr lang="en-US" sz="1100" b="1" dirty="0" smtClean="0">
              <a:latin typeface="+mn-lt"/>
            </a:endParaRPr>
          </a:p>
          <a:p>
            <a:pPr marL="228600" indent="-228600">
              <a:buFont typeface="+mj-lt"/>
              <a:buAutoNum type="arabicPeriod"/>
            </a:pPr>
            <a:r>
              <a:rPr lang="fr-FR" sz="1100" b="1" dirty="0" smtClean="0">
                <a:latin typeface="+mn-lt"/>
              </a:rPr>
              <a:t>Niger</a:t>
            </a:r>
            <a:endParaRPr lang="en-US" sz="1100" b="1" dirty="0" smtClean="0">
              <a:latin typeface="+mn-lt"/>
            </a:endParaRPr>
          </a:p>
          <a:p>
            <a:pPr marL="228600" indent="-228600">
              <a:buFont typeface="+mj-lt"/>
              <a:buAutoNum type="arabicPeriod"/>
            </a:pPr>
            <a:r>
              <a:rPr lang="fr-FR" sz="1100" b="1" dirty="0" smtClean="0">
                <a:latin typeface="+mn-lt"/>
              </a:rPr>
              <a:t>Nigeria</a:t>
            </a:r>
            <a:endParaRPr lang="en-US" sz="1100" b="1" dirty="0" smtClean="0">
              <a:latin typeface="+mn-lt"/>
            </a:endParaRPr>
          </a:p>
          <a:p>
            <a:pPr marL="228600" indent="-228600">
              <a:buFont typeface="+mj-lt"/>
              <a:buAutoNum type="arabicPeriod"/>
            </a:pPr>
            <a:r>
              <a:rPr lang="fr-FR" sz="1100" b="1" dirty="0" smtClean="0">
                <a:latin typeface="+mn-lt"/>
              </a:rPr>
              <a:t>Norvège</a:t>
            </a:r>
            <a:endParaRPr lang="en-US" sz="1100" b="1" dirty="0" smtClean="0">
              <a:latin typeface="+mn-lt"/>
            </a:endParaRPr>
          </a:p>
          <a:p>
            <a:pPr marL="228600" indent="-228600">
              <a:buFont typeface="+mj-lt"/>
              <a:buAutoNum type="arabicPeriod"/>
            </a:pPr>
            <a:r>
              <a:rPr lang="fr-FR" sz="1100" b="1" dirty="0" smtClean="0">
                <a:latin typeface="+mn-lt"/>
              </a:rPr>
              <a:t>Palau</a:t>
            </a:r>
            <a:endParaRPr lang="en-US" sz="1100" b="1" dirty="0" smtClean="0">
              <a:latin typeface="+mn-lt"/>
            </a:endParaRPr>
          </a:p>
          <a:p>
            <a:pPr marL="228600" indent="-228600">
              <a:buFont typeface="+mj-lt"/>
              <a:buAutoNum type="arabicPeriod"/>
            </a:pPr>
            <a:r>
              <a:rPr lang="fr-FR" sz="1100" b="1" dirty="0" smtClean="0">
                <a:latin typeface="+mn-lt"/>
              </a:rPr>
              <a:t>Panama</a:t>
            </a:r>
            <a:endParaRPr lang="en-US" sz="1100" b="1" dirty="0" smtClean="0">
              <a:latin typeface="+mn-lt"/>
            </a:endParaRPr>
          </a:p>
          <a:p>
            <a:pPr marL="228600" indent="-228600">
              <a:buFont typeface="+mj-lt"/>
              <a:buAutoNum type="arabicPeriod"/>
            </a:pPr>
            <a:r>
              <a:rPr lang="fr-FR" sz="1100" b="1" dirty="0" smtClean="0">
                <a:latin typeface="+mn-lt"/>
              </a:rPr>
              <a:t>Pérou</a:t>
            </a:r>
            <a:endParaRPr lang="en-US" sz="1100" b="1" dirty="0" smtClean="0">
              <a:latin typeface="+mn-lt"/>
            </a:endParaRPr>
          </a:p>
          <a:p>
            <a:pPr marL="228600" indent="-228600">
              <a:buFont typeface="+mj-lt"/>
              <a:buAutoNum type="arabicPeriod"/>
            </a:pPr>
            <a:r>
              <a:rPr lang="fr-FR" sz="1100" b="1" dirty="0" smtClean="0">
                <a:latin typeface="+mn-lt"/>
              </a:rPr>
              <a:t>Pologne</a:t>
            </a:r>
            <a:endParaRPr lang="en-US" sz="1100" b="1" dirty="0" smtClean="0">
              <a:latin typeface="+mn-lt"/>
            </a:endParaRPr>
          </a:p>
          <a:p>
            <a:pPr marL="228600" indent="-228600">
              <a:buFont typeface="+mj-lt"/>
              <a:buAutoNum type="arabicPeriod"/>
            </a:pPr>
            <a:r>
              <a:rPr lang="fr-FR" sz="1100" b="1" dirty="0" smtClean="0">
                <a:latin typeface="+mn-lt"/>
              </a:rPr>
              <a:t>Portugal</a:t>
            </a:r>
            <a:endParaRPr lang="en-US" sz="1100" b="1" dirty="0" smtClean="0">
              <a:latin typeface="+mn-lt"/>
            </a:endParaRPr>
          </a:p>
          <a:p>
            <a:pPr marL="228600" indent="-228600">
              <a:buFont typeface="+mj-lt"/>
              <a:buAutoNum type="arabicPeriod"/>
            </a:pPr>
            <a:r>
              <a:rPr lang="fr-FR" sz="1100" b="1" dirty="0" smtClean="0">
                <a:latin typeface="+mn-lt"/>
              </a:rPr>
              <a:t>République de Corée</a:t>
            </a:r>
            <a:endParaRPr lang="en-US" sz="1100" b="1" dirty="0" smtClean="0">
              <a:latin typeface="+mn-lt"/>
            </a:endParaRPr>
          </a:p>
          <a:p>
            <a:pPr marL="228600" indent="-228600">
              <a:buFont typeface="+mj-lt"/>
              <a:buAutoNum type="arabicPeriod"/>
            </a:pPr>
            <a:r>
              <a:rPr lang="fr-FR" sz="1100" b="1" dirty="0" smtClean="0">
                <a:latin typeface="+mn-lt"/>
              </a:rPr>
              <a:t>République de Moldova</a:t>
            </a:r>
            <a:endParaRPr lang="en-US" sz="1100" b="1" dirty="0" smtClean="0">
              <a:latin typeface="+mn-lt"/>
            </a:endParaRPr>
          </a:p>
          <a:p>
            <a:pPr marL="228600" indent="-228600">
              <a:buFont typeface="+mj-lt"/>
              <a:buAutoNum type="arabicPeriod"/>
            </a:pPr>
            <a:r>
              <a:rPr lang="fr-FR" sz="1100" b="1" dirty="0" smtClean="0">
                <a:latin typeface="+mn-lt"/>
              </a:rPr>
              <a:t>Roumanie</a:t>
            </a:r>
            <a:endParaRPr lang="en-US" sz="1100" b="1" dirty="0" smtClean="0">
              <a:latin typeface="+mn-lt"/>
            </a:endParaRPr>
          </a:p>
          <a:p>
            <a:pPr marL="228600" indent="-228600">
              <a:buFont typeface="+mj-lt"/>
              <a:buAutoNum type="arabicPeriod"/>
            </a:pPr>
            <a:r>
              <a:rPr lang="fr-FR" sz="1100" b="1" dirty="0" smtClean="0">
                <a:latin typeface="+mn-lt"/>
              </a:rPr>
              <a:t>Rwanda</a:t>
            </a:r>
            <a:endParaRPr lang="en-US" sz="1100" b="1" dirty="0" smtClean="0">
              <a:latin typeface="+mn-lt"/>
            </a:endParaRPr>
          </a:p>
          <a:p>
            <a:pPr marL="228600" indent="-228600">
              <a:buFont typeface="+mj-lt"/>
              <a:buAutoNum type="arabicPeriod"/>
            </a:pPr>
            <a:r>
              <a:rPr lang="fr-FR" sz="1100" b="1" dirty="0" smtClean="0">
                <a:latin typeface="+mn-lt"/>
              </a:rPr>
              <a:t>Sénégal</a:t>
            </a:r>
            <a:endParaRPr lang="en-US" sz="1100" b="1" dirty="0" smtClean="0">
              <a:latin typeface="+mn-lt"/>
            </a:endParaRPr>
          </a:p>
          <a:p>
            <a:pPr marL="228600" indent="-228600">
              <a:buFont typeface="+mj-lt"/>
              <a:buAutoNum type="arabicPeriod"/>
            </a:pPr>
            <a:r>
              <a:rPr lang="fr-FR" sz="1100" b="1" dirty="0" smtClean="0">
                <a:latin typeface="+mn-lt"/>
              </a:rPr>
              <a:t>Serbie</a:t>
            </a:r>
            <a:endParaRPr lang="en-US" sz="1100" b="1" dirty="0" smtClean="0">
              <a:latin typeface="+mn-lt"/>
            </a:endParaRPr>
          </a:p>
          <a:p>
            <a:pPr marL="228600" indent="-228600">
              <a:buFont typeface="+mj-lt"/>
              <a:buAutoNum type="arabicPeriod"/>
            </a:pPr>
            <a:r>
              <a:rPr lang="fr-FR" sz="1100" b="1" dirty="0" smtClean="0">
                <a:latin typeface="+mn-lt"/>
              </a:rPr>
              <a:t>Seychelles</a:t>
            </a:r>
            <a:endParaRPr lang="en-US" sz="1100" b="1" dirty="0" smtClean="0">
              <a:latin typeface="+mn-lt"/>
            </a:endParaRPr>
          </a:p>
          <a:p>
            <a:pPr marL="228600" indent="-228600">
              <a:buFont typeface="+mj-lt"/>
              <a:buAutoNum type="arabicPeriod"/>
            </a:pPr>
            <a:r>
              <a:rPr lang="fr-FR" sz="1100" b="1" dirty="0" smtClean="0">
                <a:latin typeface="+mn-lt"/>
              </a:rPr>
              <a:t>la Slovénie</a:t>
            </a:r>
            <a:endParaRPr lang="en-US" sz="1100" b="1" dirty="0" smtClean="0">
              <a:latin typeface="+mn-lt"/>
            </a:endParaRPr>
          </a:p>
          <a:p>
            <a:pPr marL="228600" indent="-228600">
              <a:buFont typeface="+mj-lt"/>
              <a:buAutoNum type="arabicPeriod"/>
            </a:pPr>
            <a:r>
              <a:rPr lang="fr-FR" sz="1100" b="1" dirty="0" smtClean="0">
                <a:latin typeface="+mn-lt"/>
              </a:rPr>
              <a:t>Somalie</a:t>
            </a:r>
            <a:endParaRPr lang="en-US" sz="1100" b="1" dirty="0" smtClean="0">
              <a:latin typeface="+mn-lt"/>
            </a:endParaRPr>
          </a:p>
          <a:p>
            <a:pPr marL="228600" indent="-228600">
              <a:buFont typeface="+mj-lt"/>
              <a:buAutoNum type="arabicPeriod"/>
            </a:pPr>
            <a:r>
              <a:rPr lang="fr-FR" sz="1100" b="1" dirty="0" smtClean="0">
                <a:latin typeface="+mn-lt"/>
              </a:rPr>
              <a:t>Afrique du Sud</a:t>
            </a:r>
            <a:endParaRPr lang="en-US" sz="1100" b="1" dirty="0" smtClean="0">
              <a:latin typeface="+mn-lt"/>
            </a:endParaRPr>
          </a:p>
          <a:p>
            <a:pPr marL="228600" indent="-228600">
              <a:buFont typeface="+mj-lt"/>
              <a:buAutoNum type="arabicPeriod"/>
            </a:pPr>
            <a:r>
              <a:rPr lang="fr-FR" sz="1100" b="1" dirty="0" smtClean="0">
                <a:latin typeface="+mn-lt"/>
              </a:rPr>
              <a:t>Espagne</a:t>
            </a:r>
            <a:endParaRPr lang="en-US" sz="1100" b="1" dirty="0" smtClean="0">
              <a:latin typeface="+mn-lt"/>
            </a:endParaRPr>
          </a:p>
          <a:p>
            <a:pPr marL="228600" indent="-228600">
              <a:buFont typeface="+mj-lt"/>
              <a:buAutoNum type="arabicPeriod"/>
            </a:pPr>
            <a:r>
              <a:rPr lang="fr-FR" sz="1100" b="1" dirty="0" smtClean="0">
                <a:latin typeface="+mn-lt"/>
              </a:rPr>
              <a:t>Soudan</a:t>
            </a:r>
            <a:endParaRPr lang="en-US" sz="1100" b="1" dirty="0" smtClean="0">
              <a:latin typeface="+mn-lt"/>
            </a:endParaRPr>
          </a:p>
          <a:p>
            <a:pPr marL="228600" indent="-228600">
              <a:buFont typeface="+mj-lt"/>
              <a:buAutoNum type="arabicPeriod"/>
            </a:pPr>
            <a:r>
              <a:rPr lang="fr-FR" sz="1100" b="1" dirty="0" smtClean="0">
                <a:latin typeface="+mn-lt"/>
              </a:rPr>
              <a:t>Suède</a:t>
            </a:r>
            <a:endParaRPr lang="en-US" sz="1100" b="1" dirty="0" smtClean="0">
              <a:latin typeface="+mn-lt"/>
            </a:endParaRPr>
          </a:p>
          <a:p>
            <a:pPr marL="228600" indent="-228600">
              <a:buFont typeface="+mj-lt"/>
              <a:buAutoNum type="arabicPeriod"/>
            </a:pPr>
            <a:r>
              <a:rPr lang="fr-FR" sz="1100" b="1" dirty="0" smtClean="0">
                <a:latin typeface="+mn-lt"/>
              </a:rPr>
              <a:t>Suisse</a:t>
            </a:r>
            <a:endParaRPr lang="en-US" sz="1100" b="1" dirty="0" smtClean="0">
              <a:latin typeface="+mn-lt"/>
            </a:endParaRPr>
          </a:p>
          <a:p>
            <a:pPr marL="228600" indent="-228600">
              <a:buFont typeface="+mj-lt"/>
              <a:buAutoNum type="arabicPeriod"/>
            </a:pPr>
            <a:r>
              <a:rPr lang="fr-FR" sz="1100" b="1" dirty="0" smtClean="0">
                <a:latin typeface="+mn-lt"/>
              </a:rPr>
              <a:t>Tadjikistan</a:t>
            </a:r>
            <a:endParaRPr lang="en-US" sz="1100" b="1" dirty="0" smtClean="0">
              <a:latin typeface="+mn-lt"/>
            </a:endParaRPr>
          </a:p>
          <a:p>
            <a:pPr marL="228600" indent="-228600">
              <a:buFont typeface="+mj-lt"/>
              <a:buAutoNum type="arabicPeriod"/>
            </a:pPr>
            <a:r>
              <a:rPr lang="fr-FR" sz="1100" b="1" dirty="0" smtClean="0">
                <a:latin typeface="+mn-lt"/>
              </a:rPr>
              <a:t>Vanuatu</a:t>
            </a:r>
            <a:endParaRPr lang="en-US" sz="1100" b="1" dirty="0" smtClean="0">
              <a:latin typeface="+mn-lt"/>
            </a:endParaRPr>
          </a:p>
          <a:p>
            <a:pPr marL="228600" indent="-228600">
              <a:buFont typeface="+mj-lt"/>
              <a:buAutoNum type="arabicPeriod"/>
            </a:pPr>
            <a:r>
              <a:rPr lang="fr-FR" sz="1100" b="1" dirty="0" smtClean="0">
                <a:latin typeface="+mn-lt"/>
              </a:rPr>
              <a:t>Yémen</a:t>
            </a:r>
            <a:endParaRPr lang="en-US" sz="1100" b="1" dirty="0" smtClean="0">
              <a:latin typeface="+mn-lt"/>
            </a:endParaRPr>
          </a:p>
          <a:p>
            <a:pPr marL="228600" indent="-228600">
              <a:buFont typeface="+mj-lt"/>
              <a:buAutoNum type="arabicPeriod"/>
            </a:pPr>
            <a:r>
              <a:rPr lang="fr-FR" sz="1100" b="1" dirty="0" smtClean="0">
                <a:latin typeface="+mn-lt"/>
              </a:rPr>
              <a:t>Thaïlande</a:t>
            </a:r>
            <a:endParaRPr lang="en-US" sz="1100" b="1" dirty="0" smtClean="0">
              <a:latin typeface="+mn-lt"/>
            </a:endParaRPr>
          </a:p>
          <a:p>
            <a:pPr marL="228600" indent="-228600">
              <a:buFont typeface="+mj-lt"/>
              <a:buAutoNum type="arabicPeriod"/>
            </a:pPr>
            <a:r>
              <a:rPr lang="fr-FR" sz="1100" b="1" dirty="0" smtClean="0">
                <a:latin typeface="+mn-lt"/>
              </a:rPr>
              <a:t>Togo</a:t>
            </a:r>
            <a:endParaRPr lang="en-US" sz="1100" b="1" dirty="0" smtClean="0">
              <a:latin typeface="+mn-lt"/>
            </a:endParaRPr>
          </a:p>
          <a:p>
            <a:pPr marL="228600" indent="-228600">
              <a:buFont typeface="+mj-lt"/>
              <a:buAutoNum type="arabicPeriod"/>
            </a:pPr>
            <a:r>
              <a:rPr lang="fr-FR" sz="1100" b="1" dirty="0" smtClean="0">
                <a:latin typeface="+mn-lt"/>
              </a:rPr>
              <a:t>Tunisie</a:t>
            </a:r>
            <a:endParaRPr lang="en-US" sz="1100" b="1" dirty="0" smtClean="0">
              <a:latin typeface="+mn-lt"/>
            </a:endParaRPr>
          </a:p>
          <a:p>
            <a:pPr marL="228600" indent="-228600">
              <a:buFont typeface="+mj-lt"/>
              <a:buAutoNum type="arabicPeriod"/>
            </a:pPr>
            <a:r>
              <a:rPr lang="fr-FR" sz="1100" b="1" dirty="0" smtClean="0">
                <a:latin typeface="+mn-lt"/>
              </a:rPr>
              <a:t>Ukraine</a:t>
            </a:r>
            <a:endParaRPr lang="en-US" sz="1100" b="1" dirty="0" smtClean="0">
              <a:latin typeface="+mn-lt"/>
            </a:endParaRPr>
          </a:p>
          <a:p>
            <a:pPr marL="228600" indent="-228600">
              <a:buFont typeface="+mj-lt"/>
              <a:buAutoNum type="arabicPeriod"/>
            </a:pPr>
            <a:r>
              <a:rPr lang="fr-FR" sz="1100" b="1" dirty="0" smtClean="0">
                <a:latin typeface="+mn-lt"/>
              </a:rPr>
              <a:t>Royaume-Uni de Grande-Bretagne et d'Irlande du Nord</a:t>
            </a:r>
            <a:endParaRPr lang="en-US" sz="1100" b="1" dirty="0" smtClean="0">
              <a:latin typeface="+mn-lt"/>
            </a:endParaRPr>
          </a:p>
          <a:p>
            <a:pPr marL="228600" indent="-228600">
              <a:buFont typeface="+mj-lt"/>
              <a:buAutoNum type="arabicPeriod"/>
            </a:pPr>
            <a:r>
              <a:rPr lang="fr-FR" sz="1100" b="1" dirty="0" smtClean="0">
                <a:latin typeface="+mn-lt"/>
              </a:rPr>
              <a:t>Uruguay</a:t>
            </a:r>
            <a:endParaRPr lang="en-US" sz="1100" b="1" dirty="0" smtClean="0">
              <a:latin typeface="+mn-lt"/>
            </a:endParaRPr>
          </a:p>
          <a:p>
            <a:endParaRPr lang="en-US"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04800"/>
            <a:ext cx="9144000" cy="1077218"/>
          </a:xfrm>
          <a:prstGeom prst="rect">
            <a:avLst/>
          </a:prstGeom>
          <a:noFill/>
        </p:spPr>
        <p:txBody>
          <a:bodyPr wrap="square" rtlCol="0">
            <a:spAutoFit/>
          </a:bodyPr>
          <a:lstStyle/>
          <a:p>
            <a:pPr fontAlgn="auto">
              <a:spcBef>
                <a:spcPts val="0"/>
              </a:spcBef>
              <a:spcAft>
                <a:spcPts val="0"/>
              </a:spcAft>
            </a:pPr>
            <a:r>
              <a:rPr lang="en-US" sz="3200" b="1" dirty="0" err="1" smtClean="0">
                <a:solidFill>
                  <a:prstClr val="black"/>
                </a:solidFill>
                <a:latin typeface="Calibri"/>
                <a:cs typeface="+mn-cs"/>
              </a:rPr>
              <a:t>Objectifs</a:t>
            </a:r>
            <a:r>
              <a:rPr lang="en-US" sz="3200" b="1" dirty="0" smtClean="0">
                <a:solidFill>
                  <a:prstClr val="black"/>
                </a:solidFill>
                <a:latin typeface="Calibri"/>
                <a:cs typeface="+mn-cs"/>
              </a:rPr>
              <a:t> </a:t>
            </a:r>
            <a:r>
              <a:rPr lang="en-US" sz="3200" b="1" dirty="0" err="1" smtClean="0">
                <a:solidFill>
                  <a:prstClr val="black"/>
                </a:solidFill>
                <a:latin typeface="Calibri"/>
                <a:cs typeface="+mn-cs"/>
              </a:rPr>
              <a:t>dans</a:t>
            </a:r>
            <a:r>
              <a:rPr lang="en-US" sz="3200" b="1" dirty="0" smtClean="0">
                <a:solidFill>
                  <a:prstClr val="black"/>
                </a:solidFill>
                <a:latin typeface="Calibri"/>
                <a:cs typeface="+mn-cs"/>
              </a:rPr>
              <a:t> le </a:t>
            </a:r>
            <a:r>
              <a:rPr lang="en-US" sz="3200" b="1" dirty="0" err="1" smtClean="0">
                <a:solidFill>
                  <a:prstClr val="black"/>
                </a:solidFill>
                <a:latin typeface="Calibri"/>
                <a:cs typeface="+mn-cs"/>
              </a:rPr>
              <a:t>domaine</a:t>
            </a:r>
            <a:r>
              <a:rPr lang="en-US" sz="3200" b="1" dirty="0" smtClean="0">
                <a:solidFill>
                  <a:prstClr val="black"/>
                </a:solidFill>
                <a:latin typeface="Calibri"/>
                <a:cs typeface="+mn-cs"/>
              </a:rPr>
              <a:t> </a:t>
            </a:r>
            <a:r>
              <a:rPr lang="en-US" sz="3200" b="1" dirty="0" err="1" smtClean="0">
                <a:solidFill>
                  <a:prstClr val="black"/>
                </a:solidFill>
                <a:latin typeface="Calibri"/>
                <a:cs typeface="+mn-cs"/>
              </a:rPr>
              <a:t>d’intervention</a:t>
            </a:r>
            <a:r>
              <a:rPr lang="en-US" sz="3200" b="1" dirty="0" smtClean="0">
                <a:solidFill>
                  <a:prstClr val="black"/>
                </a:solidFill>
                <a:latin typeface="Calibri"/>
                <a:cs typeface="+mn-cs"/>
              </a:rPr>
              <a:t> </a:t>
            </a:r>
            <a:r>
              <a:rPr lang="en-US" sz="3200" b="1" dirty="0" smtClean="0">
                <a:solidFill>
                  <a:prstClr val="black"/>
                </a:solidFill>
                <a:latin typeface="Calibri"/>
                <a:cs typeface="+mn-cs"/>
              </a:rPr>
              <a:t>“</a:t>
            </a:r>
            <a:r>
              <a:rPr lang="en-US" sz="3200" b="1" dirty="0" err="1" smtClean="0">
                <a:solidFill>
                  <a:prstClr val="black"/>
                </a:solidFill>
                <a:latin typeface="Calibri"/>
                <a:cs typeface="+mn-cs"/>
              </a:rPr>
              <a:t>diversité</a:t>
            </a:r>
            <a:r>
              <a:rPr lang="en-US" sz="3200" b="1" dirty="0" smtClean="0">
                <a:solidFill>
                  <a:prstClr val="black"/>
                </a:solidFill>
                <a:latin typeface="Calibri"/>
                <a:cs typeface="+mn-cs"/>
              </a:rPr>
              <a:t> </a:t>
            </a:r>
            <a:r>
              <a:rPr lang="en-US" sz="3200" b="1" dirty="0" err="1" smtClean="0">
                <a:solidFill>
                  <a:prstClr val="black"/>
                </a:solidFill>
                <a:latin typeface="Calibri"/>
                <a:cs typeface="+mn-cs"/>
              </a:rPr>
              <a:t>biologique</a:t>
            </a:r>
            <a:r>
              <a:rPr lang="en-US" sz="3200" b="1" dirty="0" smtClean="0">
                <a:solidFill>
                  <a:prstClr val="black"/>
                </a:solidFill>
                <a:latin typeface="Calibri"/>
                <a:cs typeface="+mn-cs"/>
              </a:rPr>
              <a:t>”</a:t>
            </a:r>
            <a:r>
              <a:rPr lang="en-US" sz="3200" b="1" dirty="0" smtClean="0">
                <a:solidFill>
                  <a:prstClr val="black"/>
                </a:solidFill>
                <a:latin typeface="Calibri"/>
                <a:cs typeface="+mn-cs"/>
              </a:rPr>
              <a:t> </a:t>
            </a:r>
            <a:r>
              <a:rPr lang="en-US" sz="3200" b="1" dirty="0" smtClean="0">
                <a:solidFill>
                  <a:prstClr val="black"/>
                </a:solidFill>
                <a:latin typeface="Calibri"/>
                <a:cs typeface="+mn-cs"/>
              </a:rPr>
              <a:t>pour FEM-5</a:t>
            </a:r>
            <a:endParaRPr lang="en-US" sz="3200" b="1" dirty="0">
              <a:solidFill>
                <a:prstClr val="black"/>
              </a:solidFill>
              <a:latin typeface="Calibri"/>
              <a:cs typeface="+mn-cs"/>
            </a:endParaRPr>
          </a:p>
        </p:txBody>
      </p:sp>
      <p:sp>
        <p:nvSpPr>
          <p:cNvPr id="9" name="Rectangle 8"/>
          <p:cNvSpPr/>
          <p:nvPr/>
        </p:nvSpPr>
        <p:spPr>
          <a:xfrm>
            <a:off x="685800" y="1371600"/>
            <a:ext cx="7239000" cy="4555093"/>
          </a:xfrm>
          <a:prstGeom prst="rect">
            <a:avLst/>
          </a:prstGeom>
        </p:spPr>
        <p:txBody>
          <a:bodyPr wrap="square">
            <a:spAutoFit/>
          </a:bodyPr>
          <a:lstStyle/>
          <a:p>
            <a:pPr fontAlgn="auto">
              <a:spcBef>
                <a:spcPts val="0"/>
              </a:spcBef>
              <a:spcAft>
                <a:spcPts val="0"/>
              </a:spcAft>
            </a:pPr>
            <a:endParaRPr lang="en-US" sz="2200" dirty="0" smtClean="0">
              <a:solidFill>
                <a:prstClr val="black"/>
              </a:solidFill>
              <a:latin typeface="Arial" pitchFamily="34" charset="0"/>
              <a:cs typeface="Arial" pitchFamily="34" charset="0"/>
            </a:endParaRPr>
          </a:p>
          <a:p>
            <a:pPr fontAlgn="auto">
              <a:spcBef>
                <a:spcPts val="0"/>
              </a:spcBef>
              <a:spcAft>
                <a:spcPts val="0"/>
              </a:spcAft>
            </a:pPr>
            <a:r>
              <a:rPr lang="en-US" sz="2000" dirty="0" smtClean="0">
                <a:solidFill>
                  <a:prstClr val="black"/>
                </a:solidFill>
                <a:latin typeface="Arial" pitchFamily="34" charset="0"/>
                <a:cs typeface="Arial" pitchFamily="34" charset="0"/>
              </a:rPr>
              <a:t>La </a:t>
            </a:r>
            <a:r>
              <a:rPr lang="en-US" sz="2000" dirty="0" err="1" smtClean="0">
                <a:solidFill>
                  <a:prstClr val="black"/>
                </a:solidFill>
                <a:latin typeface="Arial" pitchFamily="34" charset="0"/>
                <a:cs typeface="Arial" pitchFamily="34" charset="0"/>
              </a:rPr>
              <a:t>stratégie</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comporte</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cinq</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objectifs</a:t>
            </a:r>
            <a:r>
              <a:rPr lang="en-US" sz="2000" dirty="0" smtClean="0">
                <a:solidFill>
                  <a:prstClr val="black"/>
                </a:solidFill>
                <a:latin typeface="Arial" pitchFamily="34" charset="0"/>
                <a:cs typeface="Arial" pitchFamily="34" charset="0"/>
              </a:rPr>
              <a:t> : </a:t>
            </a:r>
          </a:p>
          <a:p>
            <a:pPr marL="342900" indent="-342900" fontAlgn="auto">
              <a:spcBef>
                <a:spcPts val="0"/>
              </a:spcBef>
              <a:spcAft>
                <a:spcPts val="0"/>
              </a:spcAft>
              <a:buFontTx/>
              <a:buAutoNum type="arabicParenR"/>
            </a:pPr>
            <a:r>
              <a:rPr lang="fr-FR" sz="2000" dirty="0" smtClean="0">
                <a:latin typeface="Arial" pitchFamily="34" charset="0"/>
                <a:cs typeface="Arial" pitchFamily="34" charset="0"/>
              </a:rPr>
              <a:t>Renforcer la viabilité des réseaux d’aires protégées</a:t>
            </a:r>
            <a:endParaRPr lang="en-US" sz="2000" dirty="0" smtClean="0">
              <a:solidFill>
                <a:prstClr val="black"/>
              </a:solidFill>
              <a:latin typeface="Arial" pitchFamily="34" charset="0"/>
              <a:cs typeface="Arial" pitchFamily="34" charset="0"/>
            </a:endParaRPr>
          </a:p>
          <a:p>
            <a:pPr marL="342900" indent="-342900" fontAlgn="auto">
              <a:spcBef>
                <a:spcPts val="0"/>
              </a:spcBef>
              <a:spcAft>
                <a:spcPts val="0"/>
              </a:spcAft>
              <a:buFontTx/>
              <a:buAutoNum type="arabicParenR"/>
            </a:pPr>
            <a:r>
              <a:rPr lang="fr-FR" sz="2000" dirty="0" smtClean="0">
                <a:latin typeface="Arial" pitchFamily="34" charset="0"/>
                <a:cs typeface="Arial" pitchFamily="34" charset="0"/>
              </a:rPr>
              <a:t>Prendre systématiquement en compte la biodiversité dans les zones terrestres et marines et les secteurs d’activité économique </a:t>
            </a:r>
            <a:endParaRPr lang="en-US" sz="2000" dirty="0" smtClean="0">
              <a:solidFill>
                <a:prstClr val="black"/>
              </a:solidFill>
              <a:latin typeface="Arial" pitchFamily="34" charset="0"/>
              <a:cs typeface="Arial" pitchFamily="34" charset="0"/>
            </a:endParaRPr>
          </a:p>
          <a:p>
            <a:pPr marL="342900" indent="-342900" fontAlgn="auto">
              <a:spcBef>
                <a:spcPts val="0"/>
              </a:spcBef>
              <a:spcAft>
                <a:spcPts val="0"/>
              </a:spcAft>
              <a:buFontTx/>
              <a:buAutoNum type="arabicParenR"/>
            </a:pPr>
            <a:r>
              <a:rPr lang="fr-FR" sz="2000" dirty="0" smtClean="0">
                <a:latin typeface="Arial" pitchFamily="34" charset="0"/>
                <a:cs typeface="Arial" pitchFamily="34" charset="0"/>
              </a:rPr>
              <a:t>Renforcer les capacités de mise en œuvre du Protocole de Cartagena sur la prévention des risques biotechnologiques</a:t>
            </a:r>
          </a:p>
          <a:p>
            <a:pPr marL="342900" indent="-342900" fontAlgn="auto">
              <a:spcBef>
                <a:spcPts val="0"/>
              </a:spcBef>
              <a:spcAft>
                <a:spcPts val="0"/>
              </a:spcAft>
              <a:buFontTx/>
              <a:buAutoNum type="arabicParenR"/>
            </a:pPr>
            <a:r>
              <a:rPr lang="en-US" sz="2000" dirty="0" err="1" smtClean="0">
                <a:solidFill>
                  <a:prstClr val="black"/>
                </a:solidFill>
                <a:latin typeface="Arial" pitchFamily="34" charset="0"/>
                <a:cs typeface="Arial" pitchFamily="34" charset="0"/>
              </a:rPr>
              <a:t>Renforcer</a:t>
            </a:r>
            <a:r>
              <a:rPr lang="en-US" sz="2000" dirty="0" smtClean="0">
                <a:solidFill>
                  <a:prstClr val="black"/>
                </a:solidFill>
                <a:latin typeface="Arial" pitchFamily="34" charset="0"/>
                <a:cs typeface="Arial" pitchFamily="34" charset="0"/>
              </a:rPr>
              <a:t> les </a:t>
            </a:r>
            <a:r>
              <a:rPr lang="en-US" sz="2000" dirty="0" err="1" smtClean="0">
                <a:solidFill>
                  <a:prstClr val="black"/>
                </a:solidFill>
                <a:latin typeface="Arial" pitchFamily="34" charset="0"/>
                <a:cs typeface="Arial" pitchFamily="34" charset="0"/>
              </a:rPr>
              <a:t>capacités</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d’accès</a:t>
            </a:r>
            <a:r>
              <a:rPr lang="en-US" sz="2000" dirty="0" smtClean="0">
                <a:solidFill>
                  <a:prstClr val="black"/>
                </a:solidFill>
                <a:latin typeface="Arial" pitchFamily="34" charset="0"/>
                <a:cs typeface="Arial" pitchFamily="34" charset="0"/>
              </a:rPr>
              <a:t> aux </a:t>
            </a:r>
            <a:r>
              <a:rPr lang="en-US" sz="2000" dirty="0" err="1" smtClean="0">
                <a:solidFill>
                  <a:prstClr val="black"/>
                </a:solidFill>
                <a:latin typeface="Arial" pitchFamily="34" charset="0"/>
                <a:cs typeface="Arial" pitchFamily="34" charset="0"/>
              </a:rPr>
              <a:t>ressources</a:t>
            </a:r>
            <a:r>
              <a:rPr lang="en-US" sz="2000" dirty="0" smtClean="0">
                <a:solidFill>
                  <a:prstClr val="black"/>
                </a:solidFill>
                <a:latin typeface="Arial" pitchFamily="34" charset="0"/>
                <a:cs typeface="Arial" pitchFamily="34" charset="0"/>
              </a:rPr>
              <a:t> </a:t>
            </a:r>
            <a:r>
              <a:rPr lang="en-US" sz="2000" dirty="0" err="1" smtClean="0">
                <a:solidFill>
                  <a:prstClr val="black"/>
                </a:solidFill>
                <a:latin typeface="Arial" pitchFamily="34" charset="0"/>
                <a:cs typeface="Arial" pitchFamily="34" charset="0"/>
              </a:rPr>
              <a:t>génétiques</a:t>
            </a:r>
            <a:r>
              <a:rPr lang="en-US" sz="2000" dirty="0" smtClean="0">
                <a:solidFill>
                  <a:prstClr val="black"/>
                </a:solidFill>
                <a:latin typeface="Arial" pitchFamily="34" charset="0"/>
                <a:cs typeface="Arial" pitchFamily="34" charset="0"/>
              </a:rPr>
              <a:t> et de </a:t>
            </a:r>
            <a:r>
              <a:rPr lang="en-US" sz="2000" dirty="0" err="1" smtClean="0">
                <a:solidFill>
                  <a:prstClr val="black"/>
                </a:solidFill>
                <a:latin typeface="Arial" pitchFamily="34" charset="0"/>
                <a:cs typeface="Arial" pitchFamily="34" charset="0"/>
              </a:rPr>
              <a:t>partage</a:t>
            </a:r>
            <a:r>
              <a:rPr lang="en-US" sz="2000" dirty="0" smtClean="0">
                <a:solidFill>
                  <a:prstClr val="black"/>
                </a:solidFill>
                <a:latin typeface="Arial" pitchFamily="34" charset="0"/>
                <a:cs typeface="Arial" pitchFamily="34" charset="0"/>
              </a:rPr>
              <a:t> des </a:t>
            </a:r>
            <a:r>
              <a:rPr lang="en-US" sz="2000" dirty="0" err="1" smtClean="0">
                <a:solidFill>
                  <a:prstClr val="black"/>
                </a:solidFill>
                <a:latin typeface="Arial" pitchFamily="34" charset="0"/>
                <a:cs typeface="Arial" pitchFamily="34" charset="0"/>
              </a:rPr>
              <a:t>avantages</a:t>
            </a:r>
            <a:endParaRPr lang="en-US" sz="2000" dirty="0" smtClean="0">
              <a:solidFill>
                <a:prstClr val="black"/>
              </a:solidFill>
              <a:latin typeface="Arial" pitchFamily="34" charset="0"/>
              <a:cs typeface="Arial" pitchFamily="34" charset="0"/>
            </a:endParaRPr>
          </a:p>
          <a:p>
            <a:pPr marL="342900" indent="-342900" fontAlgn="auto">
              <a:spcBef>
                <a:spcPts val="0"/>
              </a:spcBef>
              <a:spcAft>
                <a:spcPts val="0"/>
              </a:spcAft>
              <a:buFontTx/>
              <a:buAutoNum type="arabicParenR"/>
            </a:pPr>
            <a:r>
              <a:rPr lang="fr-FR" sz="2000" dirty="0" err="1" smtClean="0">
                <a:latin typeface="Arial" pitchFamily="34" charset="0"/>
                <a:cs typeface="Arial" pitchFamily="34" charset="0"/>
              </a:rPr>
              <a:t>Intégrér</a:t>
            </a:r>
            <a:r>
              <a:rPr lang="fr-FR" sz="2000" dirty="0" smtClean="0">
                <a:latin typeface="Arial" pitchFamily="34" charset="0"/>
                <a:cs typeface="Arial" pitchFamily="34" charset="0"/>
              </a:rPr>
              <a:t> les obligations découlant de la CDB aux processus de planification nationale par le biais </a:t>
            </a:r>
            <a:r>
              <a:rPr lang="fr-FR" sz="2200" dirty="0" smtClean="0">
                <a:latin typeface="Arial" pitchFamily="34" charset="0"/>
                <a:cs typeface="Arial" pitchFamily="34" charset="0"/>
              </a:rPr>
              <a:t>d’activités habilitantes </a:t>
            </a:r>
            <a:r>
              <a:rPr lang="fr-FR" sz="2400" dirty="0" smtClean="0"/>
              <a:t/>
            </a:r>
            <a:br>
              <a:rPr lang="fr-FR" sz="2400" dirty="0" smtClean="0"/>
            </a:br>
            <a:endParaRPr lang="en-US" sz="2400" dirty="0">
              <a:solidFill>
                <a:prstClr val="black"/>
              </a:solidFill>
              <a:latin typeface="Calibri"/>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152400"/>
            <a:ext cx="8763000" cy="400110"/>
          </a:xfrm>
          <a:prstGeom prst="rect">
            <a:avLst/>
          </a:prstGeom>
          <a:noFill/>
        </p:spPr>
        <p:txBody>
          <a:bodyPr wrap="square" rtlCol="0">
            <a:spAutoFit/>
          </a:bodyPr>
          <a:lstStyle/>
          <a:p>
            <a:pPr marL="342900" indent="-342900" algn="ctr"/>
            <a:r>
              <a:rPr lang="fr-FR" sz="2000" b="1" dirty="0" smtClean="0"/>
              <a:t>Réponds aux facteurs clés de raréfaction de la biodiversité</a:t>
            </a:r>
          </a:p>
        </p:txBody>
      </p:sp>
      <p:sp>
        <p:nvSpPr>
          <p:cNvPr id="5" name="TextBox 4"/>
          <p:cNvSpPr txBox="1"/>
          <p:nvPr/>
        </p:nvSpPr>
        <p:spPr>
          <a:xfrm>
            <a:off x="6400800" y="1295400"/>
            <a:ext cx="184731" cy="369332"/>
          </a:xfrm>
          <a:prstGeom prst="rect">
            <a:avLst/>
          </a:prstGeom>
          <a:noFill/>
        </p:spPr>
        <p:txBody>
          <a:bodyPr wrap="none" rtlCol="0">
            <a:spAutoFit/>
          </a:bodyPr>
          <a:lstStyle/>
          <a:p>
            <a:endParaRPr lang="en-US" dirty="0"/>
          </a:p>
        </p:txBody>
      </p:sp>
      <p:graphicFrame>
        <p:nvGraphicFramePr>
          <p:cNvPr id="22530" name="Object 4"/>
          <p:cNvGraphicFramePr>
            <a:graphicFrameLocks noChangeAspect="1"/>
          </p:cNvGraphicFramePr>
          <p:nvPr/>
        </p:nvGraphicFramePr>
        <p:xfrm>
          <a:off x="392113" y="609600"/>
          <a:ext cx="8686800" cy="6118225"/>
        </p:xfrm>
        <a:graphic>
          <a:graphicData uri="http://schemas.openxmlformats.org/presentationml/2006/ole">
            <p:oleObj spid="_x0000_s2050" name="Document" r:id="rId4" imgW="6509447" imgH="4580233" progId="Word.Document.8">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76923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1330</TotalTime>
  <Words>2101</Words>
  <Application>Microsoft Office PowerPoint</Application>
  <PresentationFormat>On-screen Show (4:3)</PresentationFormat>
  <Paragraphs>244</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2_Office Theme</vt:lpstr>
      <vt:lpstr>Document</vt:lpstr>
      <vt:lpstr> Convention sur la diversité biologique Une décennie pour la biodiversité   Application du Plan stratégique pour la biodiversité et des autres résultats de la Conférence d’Aichi-Nagoya</vt:lpstr>
      <vt:lpstr>Résultats de la Conférence d’Aichi-Nagoya  (10e Conférence des parties / 5e Réunion des parties)</vt:lpstr>
      <vt:lpstr>Slide 3</vt:lpstr>
      <vt:lpstr>Slide 4</vt:lpstr>
      <vt:lpstr>Slide 5</vt:lpstr>
      <vt:lpstr>Slide 6</vt:lpstr>
      <vt:lpstr>Slide 7</vt:lpstr>
      <vt:lpstr>Slide 8</vt:lpstr>
      <vt:lpstr>Slide 9</vt:lpstr>
      <vt:lpstr>Correspondance entre la stratégie pour FEM-5 et                                       le Plan stratégique et les Objectifs d’Aichi-Nagoya </vt:lpstr>
      <vt:lpstr>Correspondance entre la stratégie pour FEM-5 et                                       le Plan stratégique et les Objectifs d’Aichi-Nagoya </vt:lpstr>
      <vt:lpstr>Slide 12</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CBD Presentation</dc:title>
  <dc:creator>wb350798</dc:creator>
  <cp:lastModifiedBy>WB416589</cp:lastModifiedBy>
  <cp:revision>166</cp:revision>
  <dcterms:created xsi:type="dcterms:W3CDTF">2012-01-10T14:47:14Z</dcterms:created>
  <dcterms:modified xsi:type="dcterms:W3CDTF">2012-08-13T19:41:22Z</dcterms:modified>
</cp:coreProperties>
</file>