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3" r:id="rId2"/>
    <p:sldId id="270" r:id="rId3"/>
    <p:sldId id="274" r:id="rId4"/>
    <p:sldId id="303" r:id="rId5"/>
    <p:sldId id="304" r:id="rId6"/>
    <p:sldId id="287" r:id="rId7"/>
    <p:sldId id="289" r:id="rId8"/>
    <p:sldId id="305" r:id="rId9"/>
    <p:sldId id="297" r:id="rId10"/>
    <p:sldId id="293" r:id="rId11"/>
    <p:sldId id="294" r:id="rId12"/>
    <p:sldId id="298" r:id="rId13"/>
  </p:sldIdLst>
  <p:sldSz cx="9144000" cy="6858000" type="screen4x3"/>
  <p:notesSz cx="6985000" cy="92837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00" autoAdjust="0"/>
    <p:restoredTop sz="95294" autoAdjust="0"/>
  </p:normalViewPr>
  <p:slideViewPr>
    <p:cSldViewPr>
      <p:cViewPr>
        <p:scale>
          <a:sx n="70" d="100"/>
          <a:sy n="70" d="100"/>
        </p:scale>
        <p:origin x="-420" y="-72"/>
      </p:cViewPr>
      <p:guideLst>
        <p:guide orient="horz" pos="2160"/>
        <p:guide pos="2880"/>
      </p:guideLst>
    </p:cSldViewPr>
  </p:slideViewPr>
  <p:outlineViewPr>
    <p:cViewPr>
      <p:scale>
        <a:sx n="33" d="100"/>
        <a:sy n="33" d="100"/>
      </p:scale>
      <p:origin x="0" y="46674"/>
    </p:cViewPr>
  </p:outlineViewPr>
  <p:notesTextViewPr>
    <p:cViewPr>
      <p:scale>
        <a:sx n="100" d="100"/>
        <a:sy n="100" d="100"/>
      </p:scale>
      <p:origin x="0" y="0"/>
    </p:cViewPr>
  </p:notesTextViewPr>
  <p:sorterViewPr>
    <p:cViewPr>
      <p:scale>
        <a:sx n="100" d="100"/>
        <a:sy n="100" d="100"/>
      </p:scale>
      <p:origin x="0" y="492"/>
    </p:cViewPr>
  </p:sorterViewPr>
  <p:notesViewPr>
    <p:cSldViewPr>
      <p:cViewPr varScale="1">
        <p:scale>
          <a:sx n="82" d="100"/>
          <a:sy n="82" d="100"/>
        </p:scale>
        <p:origin x="-2904" y="-102"/>
      </p:cViewPr>
      <p:guideLst>
        <p:guide orient="horz" pos="2924"/>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27137" cy="463571"/>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956348" y="2"/>
            <a:ext cx="3027137" cy="463571"/>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71575" y="696913"/>
            <a:ext cx="4643438" cy="3481387"/>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98805" y="4410068"/>
            <a:ext cx="5587394" cy="4176743"/>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97"/>
            <a:ext cx="3027137" cy="463571"/>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956348" y="8818597"/>
            <a:ext cx="3027137" cy="463571"/>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31334" y="4409758"/>
            <a:ext cx="5122333" cy="4177665"/>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31334" y="4409758"/>
            <a:ext cx="5122333" cy="4177665"/>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fld id="{E4D0A1E8-584A-4960-967E-EEF5E5A252B5}" type="slidenum">
              <a:rPr lang="en-CA" sz="1300">
                <a:solidFill>
                  <a:srgbClr val="000000"/>
                </a:solidFill>
              </a:rPr>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t>6</a:t>
            </a:fld>
            <a:endParaRPr lang="en-CA" sz="1300" dirty="0">
              <a:solidFill>
                <a:srgbClr val="000000"/>
              </a:solidFill>
            </a:endParaRPr>
          </a:p>
        </p:txBody>
      </p:sp>
      <p:sp>
        <p:nvSpPr>
          <p:cNvPr id="62467" name="Text Box 1"/>
          <p:cNvSpPr txBox="1">
            <a:spLocks noChangeArrowheads="1"/>
          </p:cNvSpPr>
          <p:nvPr/>
        </p:nvSpPr>
        <p:spPr bwMode="auto">
          <a:xfrm>
            <a:off x="1164167" y="696278"/>
            <a:ext cx="4656667" cy="3481388"/>
          </a:xfrm>
          <a:prstGeom prst="rect">
            <a:avLst/>
          </a:prstGeom>
          <a:solidFill>
            <a:srgbClr val="FFFFFF"/>
          </a:solidFill>
          <a:ln w="9525">
            <a:solidFill>
              <a:srgbClr val="000000"/>
            </a:solidFill>
            <a:miter lim="800000"/>
            <a:headEnd/>
            <a:tailEnd/>
          </a:ln>
        </p:spPr>
        <p:txBody>
          <a:bodyPr wrap="none" lIns="92290" tIns="46145" rIns="92290" bIns="46145" anchor="ctr"/>
          <a:lstStyle/>
          <a:p>
            <a:endParaRPr lang="en-CA"/>
          </a:p>
        </p:txBody>
      </p:sp>
      <p:sp>
        <p:nvSpPr>
          <p:cNvPr id="62468" name="Rectangle 2"/>
          <p:cNvSpPr>
            <a:spLocks noGrp="1" noChangeArrowheads="1"/>
          </p:cNvSpPr>
          <p:nvPr>
            <p:ph type="body"/>
          </p:nvPr>
        </p:nvSpPr>
        <p:spPr>
          <a:xfrm>
            <a:off x="698500" y="4409759"/>
            <a:ext cx="5588000" cy="4272760"/>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Nagoya Protocol adopted at COP 10, October 2010</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COP 11, 8 to 19 October 2012, India</a:t>
            </a: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pic>
        <p:nvPicPr>
          <p:cNvPr id="11" name="Picture 10" descr="GEF-20-PPT-BG-blank.png"/>
          <p:cNvPicPr>
            <a:picLocks noChangeAspect="1"/>
          </p:cNvPicPr>
          <p:nvPr userDrawn="1"/>
        </p:nvPicPr>
        <p:blipFill>
          <a:blip r:embed="rId2" cstate="print"/>
          <a:stretch>
            <a:fillRect/>
          </a:stretch>
        </p:blipFill>
        <p:spPr bwMode="auto">
          <a:xfrm>
            <a:off x="-10236" y="-7620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10"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1" r:id="rId6"/>
    <p:sldLayoutId id="2147483657" r:id="rId7"/>
    <p:sldLayoutId id="2147483692" r:id="rId8"/>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dirty="0" smtClean="0">
                <a:solidFill>
                  <a:srgbClr val="00642D"/>
                </a:solidFill>
                <a:ea typeface="+mn-ea"/>
                <a:cs typeface="+mn-cs"/>
              </a:rPr>
              <a:t>C</a:t>
            </a:r>
            <a:r>
              <a:rPr lang="en-US" b="1" dirty="0" smtClean="0">
                <a:solidFill>
                  <a:srgbClr val="00642D"/>
                </a:solidFill>
                <a:ea typeface="+mn-ea"/>
                <a:cs typeface="+mn-cs"/>
              </a:rPr>
              <a:t>onvention </a:t>
            </a:r>
            <a:r>
              <a:rPr lang="en-US" b="1" dirty="0" err="1" smtClean="0">
                <a:solidFill>
                  <a:srgbClr val="00642D"/>
                </a:solidFill>
                <a:ea typeface="+mn-ea"/>
                <a:cs typeface="+mn-cs"/>
              </a:rPr>
              <a:t>sur</a:t>
            </a:r>
            <a:r>
              <a:rPr lang="en-US" b="1" dirty="0" smtClean="0">
                <a:solidFill>
                  <a:srgbClr val="00642D"/>
                </a:solidFill>
                <a:ea typeface="+mn-ea"/>
                <a:cs typeface="+mn-cs"/>
              </a:rPr>
              <a:t> la </a:t>
            </a:r>
            <a:r>
              <a:rPr lang="en-US" b="1" dirty="0" err="1" smtClean="0">
                <a:solidFill>
                  <a:srgbClr val="00642D"/>
                </a:solidFill>
                <a:ea typeface="+mn-ea"/>
                <a:cs typeface="+mn-cs"/>
              </a:rPr>
              <a:t>diversité</a:t>
            </a:r>
            <a:r>
              <a:rPr lang="en-US" b="1" dirty="0" smtClean="0">
                <a:solidFill>
                  <a:srgbClr val="00642D"/>
                </a:solidFill>
                <a:ea typeface="+mn-ea"/>
                <a:cs typeface="+mn-cs"/>
              </a:rPr>
              <a:t> </a:t>
            </a:r>
            <a:r>
              <a:rPr lang="en-US" b="1" dirty="0" err="1" smtClean="0">
                <a:solidFill>
                  <a:srgbClr val="00642D"/>
                </a:solidFill>
                <a:ea typeface="+mn-ea"/>
                <a:cs typeface="+mn-cs"/>
              </a:rPr>
              <a:t>biologique</a:t>
            </a:r>
            <a:r>
              <a:rPr lang="en-US" sz="5300" dirty="0" smtClean="0">
                <a:solidFill>
                  <a:srgbClr val="00642D"/>
                </a:solidFill>
                <a:ea typeface="+mn-ea"/>
                <a:cs typeface="+mn-cs"/>
              </a:rPr>
              <a:t/>
            </a:r>
            <a:br>
              <a:rPr lang="en-US" sz="5300" dirty="0" smtClean="0">
                <a:solidFill>
                  <a:srgbClr val="00642D"/>
                </a:solidFill>
                <a:ea typeface="+mn-ea"/>
                <a:cs typeface="+mn-cs"/>
              </a:rPr>
            </a:br>
            <a:r>
              <a:rPr lang="en-US" dirty="0" err="1" smtClean="0">
                <a:solidFill>
                  <a:srgbClr val="00642D"/>
                </a:solidFill>
                <a:ea typeface="+mn-ea"/>
                <a:cs typeface="+mn-cs"/>
              </a:rPr>
              <a:t>Une</a:t>
            </a:r>
            <a:r>
              <a:rPr lang="en-US" dirty="0" smtClean="0">
                <a:solidFill>
                  <a:srgbClr val="00642D"/>
                </a:solidFill>
                <a:ea typeface="+mn-ea"/>
                <a:cs typeface="+mn-cs"/>
              </a:rPr>
              <a:t> </a:t>
            </a:r>
            <a:r>
              <a:rPr lang="en-US" dirty="0" err="1" smtClean="0">
                <a:solidFill>
                  <a:srgbClr val="00642D"/>
                </a:solidFill>
                <a:ea typeface="+mn-ea"/>
                <a:cs typeface="+mn-cs"/>
              </a:rPr>
              <a:t>décennie</a:t>
            </a:r>
            <a:r>
              <a:rPr lang="en-US" dirty="0" smtClean="0">
                <a:solidFill>
                  <a:srgbClr val="00642D"/>
                </a:solidFill>
                <a:ea typeface="+mn-ea"/>
                <a:cs typeface="+mn-cs"/>
              </a:rPr>
              <a:t> pour la </a:t>
            </a:r>
            <a:r>
              <a:rPr lang="en-US" dirty="0" err="1" smtClean="0">
                <a:solidFill>
                  <a:srgbClr val="00642D"/>
                </a:solidFill>
                <a:ea typeface="+mn-ea"/>
                <a:cs typeface="+mn-cs"/>
              </a:rPr>
              <a:t>biodiversité</a:t>
            </a:r>
            <a:r>
              <a:rPr lang="en-US" sz="5300" dirty="0" smtClean="0">
                <a:solidFill>
                  <a:srgbClr val="00642D"/>
                </a:solidFill>
                <a:ea typeface="+mn-ea"/>
                <a:cs typeface="+mn-cs"/>
              </a:rPr>
              <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Application du Plan </a:t>
            </a:r>
            <a:r>
              <a:rPr lang="en-US" sz="3100" dirty="0" err="1" smtClean="0">
                <a:solidFill>
                  <a:schemeClr val="tx2"/>
                </a:solidFill>
                <a:ea typeface="+mn-ea"/>
                <a:cs typeface="+mn-cs"/>
              </a:rPr>
              <a:t>stratégique</a:t>
            </a:r>
            <a:r>
              <a:rPr lang="en-US" sz="3100" dirty="0" smtClean="0">
                <a:solidFill>
                  <a:schemeClr val="tx2"/>
                </a:solidFill>
                <a:ea typeface="+mn-ea"/>
                <a:cs typeface="+mn-cs"/>
              </a:rPr>
              <a:t> pour la </a:t>
            </a:r>
            <a:r>
              <a:rPr lang="en-US" sz="3100" dirty="0" err="1" smtClean="0">
                <a:solidFill>
                  <a:schemeClr val="tx2"/>
                </a:solidFill>
                <a:ea typeface="+mn-ea"/>
                <a:cs typeface="+mn-cs"/>
              </a:rPr>
              <a:t>biodiversité</a:t>
            </a:r>
            <a:r>
              <a:rPr lang="en-US" sz="3100" dirty="0" smtClean="0">
                <a:solidFill>
                  <a:schemeClr val="tx2"/>
                </a:solidFill>
                <a:ea typeface="+mn-ea"/>
                <a:cs typeface="+mn-cs"/>
              </a:rPr>
              <a:t> et des </a:t>
            </a:r>
            <a:r>
              <a:rPr lang="en-US" sz="3100" dirty="0" err="1" smtClean="0">
                <a:solidFill>
                  <a:schemeClr val="tx2"/>
                </a:solidFill>
                <a:ea typeface="+mn-ea"/>
                <a:cs typeface="+mn-cs"/>
              </a:rPr>
              <a:t>autres</a:t>
            </a:r>
            <a:r>
              <a:rPr lang="en-US" sz="3100" dirty="0" smtClean="0">
                <a:solidFill>
                  <a:schemeClr val="tx2"/>
                </a:solidFill>
                <a:ea typeface="+mn-ea"/>
                <a:cs typeface="+mn-cs"/>
              </a:rPr>
              <a:t> </a:t>
            </a:r>
            <a:r>
              <a:rPr lang="en-US" sz="3100" dirty="0" err="1" smtClean="0">
                <a:solidFill>
                  <a:schemeClr val="tx2"/>
                </a:solidFill>
                <a:ea typeface="+mn-ea"/>
                <a:cs typeface="+mn-cs"/>
              </a:rPr>
              <a:t>résultats</a:t>
            </a:r>
            <a:r>
              <a:rPr lang="en-US" sz="3100" dirty="0" smtClean="0">
                <a:solidFill>
                  <a:schemeClr val="tx2"/>
                </a:solidFill>
                <a:ea typeface="+mn-ea"/>
                <a:cs typeface="+mn-cs"/>
              </a:rPr>
              <a:t> de la </a:t>
            </a:r>
            <a:r>
              <a:rPr lang="en-US" sz="3100" dirty="0" err="1" smtClean="0">
                <a:solidFill>
                  <a:schemeClr val="tx2"/>
                </a:solidFill>
                <a:ea typeface="+mn-ea"/>
                <a:cs typeface="+mn-cs"/>
              </a:rPr>
              <a:t>Conférence</a:t>
            </a:r>
            <a:r>
              <a:rPr lang="en-US" sz="3100" dirty="0" smtClean="0">
                <a:solidFill>
                  <a:schemeClr val="tx2"/>
                </a:solidFill>
                <a:ea typeface="+mn-ea"/>
                <a:cs typeface="+mn-cs"/>
              </a:rPr>
              <a:t> </a:t>
            </a:r>
            <a:r>
              <a:rPr lang="en-US" sz="3100" dirty="0" err="1" smtClean="0">
                <a:solidFill>
                  <a:schemeClr val="tx2"/>
                </a:solidFill>
                <a:ea typeface="+mn-ea"/>
                <a:cs typeface="+mn-cs"/>
              </a:rPr>
              <a:t>d’Aichi</a:t>
            </a:r>
            <a:r>
              <a:rPr lang="en-US" sz="3100" dirty="0" smtClean="0">
                <a:solidFill>
                  <a:schemeClr val="tx2"/>
                </a:solidFill>
                <a:ea typeface="+mn-ea"/>
                <a:cs typeface="+mn-cs"/>
              </a:rPr>
              <a:t>-Nagoya</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lvl="0" algn="ctr">
              <a:spcBef>
                <a:spcPts val="0"/>
              </a:spcBef>
              <a:defRPr/>
            </a:pPr>
            <a:r>
              <a:rPr lang="fr-FR" sz="2800" dirty="0" smtClean="0">
                <a:solidFill>
                  <a:schemeClr val="tx1">
                    <a:tint val="75000"/>
                  </a:schemeClr>
                </a:solidFill>
                <a:latin typeface="+mn-lt"/>
                <a:cs typeface="+mn-cs"/>
              </a:rPr>
              <a:t>Atelier Elargi pour la Circonscription</a:t>
            </a:r>
          </a:p>
          <a:p>
            <a:pPr lvl="0" algn="ctr">
              <a:spcBef>
                <a:spcPts val="0"/>
              </a:spcBef>
              <a:defRPr/>
            </a:pPr>
            <a:r>
              <a:rPr lang="fr-FR" sz="2800" dirty="0">
                <a:solidFill>
                  <a:schemeClr val="tx1">
                    <a:tint val="75000"/>
                  </a:schemeClr>
                </a:solidFill>
                <a:latin typeface="+mn-lt"/>
                <a:cs typeface="+mn-cs"/>
              </a:rPr>
              <a:t>30 Octobre au 1 Novembre 2012</a:t>
            </a:r>
          </a:p>
          <a:p>
            <a:pPr lvl="0" algn="ctr">
              <a:spcBef>
                <a:spcPts val="0"/>
              </a:spcBef>
              <a:defRPr/>
            </a:pPr>
            <a:r>
              <a:rPr lang="fr-FR" sz="2800" dirty="0">
                <a:solidFill>
                  <a:schemeClr val="tx1">
                    <a:tint val="75000"/>
                  </a:schemeClr>
                </a:solidFill>
                <a:latin typeface="+mn-lt"/>
                <a:cs typeface="+mn-cs"/>
              </a:rPr>
              <a:t>Arusha, Tanzanie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a:defRPr/>
            </a:pPr>
            <a:r>
              <a:rPr lang="es-ES" sz="2400" dirty="0" err="1" smtClean="0"/>
              <a:t>Correspondance</a:t>
            </a:r>
            <a:r>
              <a:rPr lang="es-ES" sz="2400" dirty="0" smtClean="0"/>
              <a:t> entre la </a:t>
            </a:r>
            <a:r>
              <a:rPr lang="es-ES" sz="2400" dirty="0" err="1" smtClean="0"/>
              <a:t>stratégie</a:t>
            </a:r>
            <a:r>
              <a:rPr lang="es-ES" sz="2400" dirty="0" smtClean="0"/>
              <a:t> </a:t>
            </a:r>
            <a:r>
              <a:rPr lang="es-ES" sz="2400" dirty="0" err="1" smtClean="0"/>
              <a:t>pour</a:t>
            </a:r>
            <a:r>
              <a:rPr lang="es-ES" sz="2400" dirty="0" smtClean="0"/>
              <a:t> FEM-5 et                                     </a:t>
            </a:r>
            <a:br>
              <a:rPr lang="es-ES" sz="2400" dirty="0" smtClean="0"/>
            </a:br>
            <a:r>
              <a:rPr lang="es-ES" sz="2400" dirty="0" smtClean="0"/>
              <a:t> le Plan </a:t>
            </a:r>
            <a:r>
              <a:rPr lang="es-ES" sz="2400" dirty="0" err="1" smtClean="0"/>
              <a:t>stratégique</a:t>
            </a:r>
            <a:r>
              <a:rPr lang="es-ES" sz="2400" dirty="0" smtClean="0"/>
              <a:t> et les </a:t>
            </a:r>
            <a:r>
              <a:rPr lang="es-ES" sz="2400" dirty="0" err="1" smtClean="0"/>
              <a:t>Objectifs</a:t>
            </a:r>
            <a:r>
              <a:rPr lang="es-ES" sz="2400" dirty="0" smtClean="0"/>
              <a:t> </a:t>
            </a:r>
            <a:r>
              <a:rPr lang="es-ES" sz="2400" dirty="0" err="1" smtClean="0"/>
              <a:t>d’Aichi</a:t>
            </a:r>
            <a:r>
              <a:rPr lang="es-ES" sz="2400" dirty="0" smtClean="0"/>
              <a:t>-Nagoya </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842591"/>
        </p:xfrm>
        <a:graphic>
          <a:graphicData uri="http://schemas.openxmlformats.org/drawingml/2006/table">
            <a:tbl>
              <a:tblPr/>
              <a:tblGrid>
                <a:gridCol w="4572000"/>
                <a:gridCol w="1676400"/>
                <a:gridCol w="2209800"/>
              </a:tblGrid>
              <a:tr h="584791">
                <a:tc>
                  <a:txBody>
                    <a:bodyPr/>
                    <a:lstStyle/>
                    <a:p>
                      <a:pPr marL="0" marR="0" algn="ctr">
                        <a:lnSpc>
                          <a:spcPct val="115000"/>
                        </a:lnSpc>
                        <a:spcBef>
                          <a:spcPts val="0"/>
                        </a:spcBef>
                        <a:spcAft>
                          <a:spcPts val="0"/>
                        </a:spcAft>
                      </a:pPr>
                      <a:r>
                        <a:rPr lang="en-US" sz="1600" b="1" dirty="0" err="1" smtClean="0">
                          <a:latin typeface="Calibri"/>
                          <a:ea typeface="Times New Roman"/>
                          <a:cs typeface="Times New Roman"/>
                        </a:rPr>
                        <a:t>Objectifs</a:t>
                      </a:r>
                      <a:r>
                        <a:rPr lang="en-US" sz="1600" b="1" dirty="0" smtClean="0">
                          <a:latin typeface="Calibri"/>
                          <a:ea typeface="Times New Roman"/>
                          <a:cs typeface="Times New Roman"/>
                        </a:rPr>
                        <a:t> de la </a:t>
                      </a:r>
                      <a:r>
                        <a:rPr lang="en-US" sz="1600" b="1" dirty="0" err="1" smtClean="0">
                          <a:latin typeface="Calibri"/>
                          <a:ea typeface="Times New Roman"/>
                          <a:cs typeface="Times New Roman"/>
                        </a:rPr>
                        <a:t>stratégie</a:t>
                      </a:r>
                      <a:r>
                        <a:rPr lang="en-US" sz="1600" b="1" dirty="0" smtClean="0">
                          <a:latin typeface="Calibri"/>
                          <a:ea typeface="Times New Roman"/>
                          <a:cs typeface="Times New Roman"/>
                        </a:rPr>
                        <a:t> pour FEM-5</a:t>
                      </a:r>
                    </a:p>
                    <a:p>
                      <a:pPr marL="0" marR="0" algn="ctr">
                        <a:lnSpc>
                          <a:spcPct val="115000"/>
                        </a:lnSpc>
                        <a:spcBef>
                          <a:spcPts val="0"/>
                        </a:spcBef>
                        <a:spcAft>
                          <a:spcPts val="0"/>
                        </a:spcAft>
                      </a:pPr>
                      <a:r>
                        <a:rPr lang="en-US" sz="1600" b="1" dirty="0" err="1" smtClean="0">
                          <a:latin typeface="Calibri"/>
                          <a:ea typeface="Times New Roman"/>
                          <a:cs typeface="Times New Roman"/>
                        </a:rPr>
                        <a:t>Exercices</a:t>
                      </a:r>
                      <a:r>
                        <a:rPr lang="en-US" sz="1600" b="1" dirty="0" smtClean="0">
                          <a:latin typeface="Calibri"/>
                          <a:ea typeface="Times New Roman"/>
                          <a:cs typeface="Times New Roman"/>
                        </a:rPr>
                        <a:t> 11-14</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Buts du Plan </a:t>
                      </a:r>
                      <a:r>
                        <a:rPr lang="en-GB" sz="1600" b="1" dirty="0" err="1" smtClean="0">
                          <a:latin typeface="Calibri"/>
                          <a:ea typeface="Times New Roman"/>
                          <a:cs typeface="Times New Roman"/>
                        </a:rPr>
                        <a:t>stratégique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err="1" smtClean="0">
                          <a:latin typeface="Calibri"/>
                          <a:ea typeface="Times New Roman"/>
                          <a:cs typeface="Times New Roman"/>
                        </a:rPr>
                        <a:t>Objectifs</a:t>
                      </a:r>
                      <a:r>
                        <a:rPr lang="en-GB" sz="1600" b="1" dirty="0" smtClean="0">
                          <a:latin typeface="Calibri"/>
                          <a:ea typeface="Times New Roman"/>
                          <a:cs typeface="Times New Roman"/>
                        </a:rPr>
                        <a:t> </a:t>
                      </a:r>
                    </a:p>
                    <a:p>
                      <a:pPr marL="0" marR="0" algn="ctr">
                        <a:lnSpc>
                          <a:spcPct val="115000"/>
                        </a:lnSpc>
                        <a:spcBef>
                          <a:spcPts val="0"/>
                        </a:spcBef>
                        <a:spcAft>
                          <a:spcPts val="0"/>
                        </a:spcAft>
                      </a:pPr>
                      <a:r>
                        <a:rPr lang="en-GB" sz="1600" b="1" dirty="0" err="1" smtClean="0">
                          <a:latin typeface="Calibri"/>
                          <a:ea typeface="Times New Roman"/>
                          <a:cs typeface="Times New Roman"/>
                        </a:rPr>
                        <a:t>d’Aichi</a:t>
                      </a:r>
                      <a:r>
                        <a:rPr lang="en-GB" sz="1600" b="1" dirty="0" smtClean="0">
                          <a:latin typeface="Calibri"/>
                          <a:ea typeface="Times New Roman"/>
                          <a:cs typeface="Times New Roman"/>
                        </a:rPr>
                        <a:t>-Nagoya</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0698">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1 : </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Renforcer</a:t>
                      </a:r>
                      <a:r>
                        <a:rPr lang="en-GB" sz="1500" b="1" dirty="0" smtClean="0">
                          <a:latin typeface="+mn-lt"/>
                          <a:ea typeface="Times New Roman"/>
                          <a:cs typeface="Times New Roman"/>
                        </a:rPr>
                        <a:t> la </a:t>
                      </a:r>
                      <a:r>
                        <a:rPr lang="en-GB" sz="1500" b="1" dirty="0" err="1" smtClean="0">
                          <a:latin typeface="+mn-lt"/>
                          <a:ea typeface="Times New Roman"/>
                          <a:cs typeface="Times New Roman"/>
                        </a:rPr>
                        <a:t>viabilité</a:t>
                      </a:r>
                      <a:r>
                        <a:rPr lang="en-GB" sz="1500" b="1" dirty="0" smtClean="0">
                          <a:latin typeface="+mn-lt"/>
                          <a:ea typeface="Times New Roman"/>
                          <a:cs typeface="Times New Roman"/>
                        </a:rPr>
                        <a:t> des </a:t>
                      </a:r>
                      <a:r>
                        <a:rPr lang="en-GB" sz="1500" b="1" dirty="0" err="1" smtClean="0">
                          <a:solidFill>
                            <a:schemeClr val="tx1"/>
                          </a:solidFill>
                          <a:latin typeface="+mn-lt"/>
                          <a:ea typeface="Times New Roman"/>
                          <a:cs typeface="Times New Roman"/>
                        </a:rPr>
                        <a:t>reseaux</a:t>
                      </a:r>
                      <a:r>
                        <a:rPr lang="en-GB" sz="1500" b="1" dirty="0" smtClean="0">
                          <a:latin typeface="+mn-lt"/>
                          <a:ea typeface="Times New Roman"/>
                          <a:cs typeface="Times New Roman"/>
                        </a:rPr>
                        <a:t> </a:t>
                      </a:r>
                      <a:r>
                        <a:rPr lang="en-GB" sz="1500" b="1" dirty="0" err="1" smtClean="0">
                          <a:latin typeface="+mn-lt"/>
                          <a:ea typeface="Times New Roman"/>
                          <a:cs typeface="Times New Roman"/>
                        </a:rPr>
                        <a:t>d’aires</a:t>
                      </a:r>
                      <a:r>
                        <a:rPr lang="en-GB" sz="1500" b="1" dirty="0" smtClean="0">
                          <a:latin typeface="+mn-lt"/>
                          <a:ea typeface="Times New Roman"/>
                          <a:cs typeface="Times New Roman"/>
                        </a:rPr>
                        <a:t> protégées </a:t>
                      </a:r>
                      <a:endParaRPr lang="en-US" sz="1500" b="1" dirty="0">
                        <a:latin typeface="+mn-lt"/>
                        <a:ea typeface="Times New Roman"/>
                        <a:cs typeface="Times New Roman"/>
                      </a:endParaRPr>
                    </a:p>
                    <a:p>
                      <a:pPr>
                        <a:lnSpc>
                          <a:spcPct val="115000"/>
                        </a:lnSpc>
                        <a:spcAft>
                          <a:spcPts val="0"/>
                        </a:spcAft>
                      </a:pPr>
                      <a:r>
                        <a:rPr lang="en-US" sz="1500" b="1" dirty="0" smtClean="0">
                          <a:latin typeface="+mn-lt"/>
                          <a:ea typeface="Times New Roman"/>
                          <a:cs typeface="Times New Roman"/>
                        </a:rPr>
                        <a:t>- </a:t>
                      </a:r>
                      <a:r>
                        <a:rPr lang="fr-FR" sz="1500" b="1" dirty="0" smtClean="0">
                          <a:latin typeface="+mn-lt"/>
                        </a:rPr>
                        <a:t>Augmenter le financement des </a:t>
                      </a:r>
                      <a:r>
                        <a:rPr lang="fr-FR" sz="1500" b="1" dirty="0" err="1" smtClean="0">
                          <a:solidFill>
                            <a:schemeClr val="tx1"/>
                          </a:solidFill>
                          <a:latin typeface="+mn-lt"/>
                        </a:rPr>
                        <a:t>reseaux</a:t>
                      </a:r>
                      <a:r>
                        <a:rPr lang="fr-FR" sz="1500" b="1" dirty="0" smtClean="0">
                          <a:solidFill>
                            <a:schemeClr val="tx1"/>
                          </a:solidFill>
                          <a:latin typeface="+mn-lt"/>
                        </a:rPr>
                        <a:t> </a:t>
                      </a:r>
                      <a:r>
                        <a:rPr lang="fr-FR" sz="1500" b="1" dirty="0" smtClean="0">
                          <a:latin typeface="+mn-lt"/>
                        </a:rPr>
                        <a:t>d’aires protégées</a:t>
                      </a:r>
                      <a:r>
                        <a:rPr lang="en-US" sz="1500" b="1" dirty="0" smtClean="0">
                          <a:latin typeface="+mn-lt"/>
                          <a:ea typeface="Times New Roman"/>
                          <a:cs typeface="Times New Roman"/>
                        </a:rPr>
                        <a:t>;</a:t>
                      </a:r>
                      <a:endParaRPr lang="en-US" sz="1500" b="1" dirty="0">
                        <a:latin typeface="+mn-lt"/>
                        <a:ea typeface="Times New Roman"/>
                      </a:endParaRPr>
                    </a:p>
                    <a:p>
                      <a:pPr>
                        <a:lnSpc>
                          <a:spcPct val="115000"/>
                        </a:lnSpc>
                        <a:spcAft>
                          <a:spcPts val="0"/>
                        </a:spcAft>
                      </a:pPr>
                      <a:r>
                        <a:rPr lang="en-US" sz="1500" b="1" dirty="0">
                          <a:latin typeface="+mn-lt"/>
                          <a:ea typeface="Times New Roman"/>
                          <a:cs typeface="Times New Roman"/>
                        </a:rPr>
                        <a:t>- </a:t>
                      </a:r>
                      <a:r>
                        <a:rPr lang="fr-FR" sz="1500" b="1" dirty="0" smtClean="0">
                          <a:latin typeface="+mn-lt"/>
                        </a:rPr>
                        <a:t>Permettre une meilleure représentation des écosystèmes et des espèces menacées dans les dispositifs d’aires protégées</a:t>
                      </a:r>
                      <a:endParaRPr lang="en-US" sz="1500" b="1" dirty="0">
                        <a:latin typeface="+mn-lt"/>
                        <a:ea typeface="Times New Roman"/>
                      </a:endParaRPr>
                    </a:p>
                    <a:p>
                      <a:pPr>
                        <a:lnSpc>
                          <a:spcPct val="115000"/>
                        </a:lnSpc>
                        <a:spcAft>
                          <a:spcPts val="0"/>
                        </a:spcAft>
                        <a:buFontTx/>
                        <a:buNone/>
                      </a:pPr>
                      <a:r>
                        <a:rPr lang="fr-FR" sz="1500" b="1" dirty="0" smtClean="0">
                          <a:latin typeface="+mn-lt"/>
                        </a:rPr>
                        <a:t>- Améliorer l’efficacité de la gestion des aires protégées existantes</a:t>
                      </a:r>
                      <a:r>
                        <a:rPr lang="fr-FR" sz="1500" dirty="0" smtClean="0">
                          <a:latin typeface="+mn-lt"/>
                        </a:rPr>
                        <a:t/>
                      </a:r>
                      <a:br>
                        <a:rPr lang="fr-FR" sz="1500" dirty="0" smtClean="0">
                          <a:latin typeface="+mn-lt"/>
                        </a:rPr>
                      </a:br>
                      <a:endParaRPr lang="en-US" sz="1500" b="1" dirty="0" smtClean="0">
                        <a:latin typeface="+mn-lt"/>
                        <a:ea typeface="Times New Roman"/>
                        <a:cs typeface="Times New Roman"/>
                      </a:endParaRPr>
                    </a:p>
                    <a:p>
                      <a:pPr>
                        <a:lnSpc>
                          <a:spcPct val="115000"/>
                        </a:lnSpc>
                        <a:spcAft>
                          <a:spcPts val="0"/>
                        </a:spcAft>
                        <a:buFontTx/>
                        <a:buChar char="-"/>
                      </a:pPr>
                      <a:endParaRPr lang="en-US" sz="15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dirty="0" smtClean="0">
                          <a:latin typeface="Calibri"/>
                          <a:ea typeface="Times New Roman"/>
                          <a:cs typeface="Times New Roman"/>
                        </a:rPr>
                        <a:t> </a:t>
                      </a:r>
                      <a:r>
                        <a:rPr lang="en-GB" sz="1500" b="1" dirty="0">
                          <a:latin typeface="Calibri"/>
                          <a:ea typeface="Times New Roman"/>
                          <a:cs typeface="Times New Roman"/>
                        </a:rPr>
                        <a:t>A</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dirty="0" smtClean="0">
                          <a:latin typeface="Calibri"/>
                          <a:ea typeface="Times New Roman"/>
                          <a:cs typeface="Times New Roman"/>
                        </a:rPr>
                        <a:t> B</a:t>
                      </a:r>
                    </a:p>
                    <a:p>
                      <a:pPr marL="0" marR="0" algn="just">
                        <a:lnSpc>
                          <a:spcPct val="115000"/>
                        </a:lnSpc>
                        <a:spcBef>
                          <a:spcPts val="0"/>
                        </a:spcBef>
                        <a:spcAft>
                          <a:spcPts val="0"/>
                        </a:spcAft>
                      </a:pPr>
                      <a:r>
                        <a:rPr lang="en-GB" sz="1500" b="1" dirty="0" smtClean="0">
                          <a:solidFill>
                            <a:schemeClr val="tx1"/>
                          </a:solidFill>
                          <a:latin typeface="Calibri"/>
                          <a:ea typeface="Times New Roman"/>
                          <a:cs typeface="Times New Roman"/>
                        </a:rPr>
                        <a:t>But </a:t>
                      </a:r>
                      <a:r>
                        <a:rPr lang="en-GB" sz="1500" b="1" dirty="0" err="1" smtClean="0">
                          <a:solidFill>
                            <a:schemeClr val="tx1"/>
                          </a:solidFill>
                          <a:latin typeface="Calibri"/>
                          <a:ea typeface="Times New Roman"/>
                          <a:cs typeface="Times New Roman"/>
                        </a:rPr>
                        <a:t>strategique</a:t>
                      </a:r>
                      <a:r>
                        <a:rPr lang="en-GB" sz="1500" b="1" baseline="0" dirty="0" smtClean="0">
                          <a:solidFill>
                            <a:schemeClr val="tx1"/>
                          </a:solidFill>
                          <a:latin typeface="Calibri"/>
                          <a:ea typeface="Times New Roman"/>
                          <a:cs typeface="Times New Roman"/>
                        </a:rPr>
                        <a:t> C</a:t>
                      </a:r>
                      <a:endParaRPr lang="en-US" sz="1500" b="1" dirty="0">
                        <a:solidFill>
                          <a:schemeClr val="tx1"/>
                        </a:solidFill>
                        <a:latin typeface="Calibri"/>
                        <a:ea typeface="Times New Roman"/>
                        <a:cs typeface="Times New Roman"/>
                      </a:endParaRPr>
                    </a:p>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baseline="0" dirty="0" smtClean="0">
                          <a:latin typeface="Calibri"/>
                          <a:ea typeface="Times New Roman"/>
                          <a:cs typeface="Times New Roman"/>
                        </a:rPr>
                        <a:t> </a:t>
                      </a:r>
                      <a:r>
                        <a:rPr lang="en-GB" sz="1500" b="1" dirty="0" smtClean="0">
                          <a:latin typeface="Calibri"/>
                          <a:ea typeface="Times New Roman"/>
                          <a:cs typeface="Times New Roman"/>
                        </a:rPr>
                        <a:t>D</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dirty="0" smtClean="0">
                          <a:latin typeface="Calibri"/>
                          <a:ea typeface="Times New Roman"/>
                          <a:cs typeface="Times New Roman"/>
                        </a:rPr>
                        <a:t> E</a:t>
                      </a:r>
                      <a:endParaRPr lang="en-US" sz="15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Calibri"/>
                          <a:ea typeface="Times New Roman"/>
                          <a:cs typeface="Times New Roman"/>
                        </a:rPr>
                        <a:t>Objectif</a:t>
                      </a:r>
                      <a:r>
                        <a:rPr lang="en-GB" sz="1500" b="1" dirty="0" smtClean="0">
                          <a:latin typeface="Calibri"/>
                          <a:ea typeface="Times New Roman"/>
                          <a:cs typeface="Times New Roman"/>
                        </a:rPr>
                        <a:t> 5</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a:t>
                      </a:r>
                      <a:r>
                        <a:rPr lang="en-GB" sz="1500" b="1" dirty="0">
                          <a:latin typeface="Calibri"/>
                          <a:ea typeface="Times New Roman"/>
                          <a:cs typeface="Times New Roman"/>
                        </a:rPr>
                        <a:t>10, 11 </a:t>
                      </a:r>
                      <a:r>
                        <a:rPr lang="en-GB" sz="1500" b="1" dirty="0" smtClean="0">
                          <a:latin typeface="Calibri"/>
                          <a:ea typeface="Times New Roman"/>
                          <a:cs typeface="Times New Roman"/>
                        </a:rPr>
                        <a:t>et 12</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14 et 15</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18</a:t>
                      </a:r>
                      <a:r>
                        <a:rPr lang="en-GB" sz="1500" b="1" dirty="0">
                          <a:latin typeface="Calibri"/>
                          <a:ea typeface="Times New Roman"/>
                          <a:cs typeface="Times New Roman"/>
                        </a:rPr>
                        <a:t>, 19 </a:t>
                      </a:r>
                      <a:r>
                        <a:rPr lang="en-GB" sz="1500" b="1" dirty="0" smtClean="0">
                          <a:latin typeface="Calibri"/>
                          <a:ea typeface="Times New Roman"/>
                          <a:cs typeface="Times New Roman"/>
                        </a:rPr>
                        <a:t>et</a:t>
                      </a:r>
                      <a:r>
                        <a:rPr lang="en-GB" sz="1500" b="1" baseline="0" dirty="0" smtClean="0">
                          <a:latin typeface="Calibri"/>
                          <a:ea typeface="Times New Roman"/>
                          <a:cs typeface="Times New Roman"/>
                        </a:rPr>
                        <a:t> </a:t>
                      </a:r>
                      <a:r>
                        <a:rPr lang="en-GB" sz="1500" b="1" dirty="0" smtClean="0">
                          <a:latin typeface="Calibri"/>
                          <a:ea typeface="Times New Roman"/>
                          <a:cs typeface="Times New Roman"/>
                        </a:rPr>
                        <a:t>20</a:t>
                      </a:r>
                      <a:endParaRPr lang="en-US" sz="15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2 : </a:t>
                      </a:r>
                      <a:r>
                        <a:rPr lang="en-GB" sz="1500" b="1" dirty="0" err="1" smtClean="0">
                          <a:latin typeface="+mn-lt"/>
                          <a:ea typeface="Times New Roman"/>
                          <a:cs typeface="Times New Roman"/>
                        </a:rPr>
                        <a:t>Prendre</a:t>
                      </a:r>
                      <a:r>
                        <a:rPr lang="en-GB" sz="1500" b="1" dirty="0" smtClean="0">
                          <a:latin typeface="+mn-lt"/>
                          <a:ea typeface="Times New Roman"/>
                          <a:cs typeface="Times New Roman"/>
                        </a:rPr>
                        <a:t> </a:t>
                      </a:r>
                      <a:r>
                        <a:rPr lang="en-GB" sz="1500" b="1" dirty="0" err="1" smtClean="0">
                          <a:latin typeface="+mn-lt"/>
                          <a:ea typeface="Times New Roman"/>
                          <a:cs typeface="Times New Roman"/>
                        </a:rPr>
                        <a:t>systématiquement</a:t>
                      </a:r>
                      <a:r>
                        <a:rPr lang="en-GB" sz="1500" b="1" dirty="0" smtClean="0">
                          <a:latin typeface="+mn-lt"/>
                          <a:ea typeface="Times New Roman"/>
                          <a:cs typeface="Times New Roman"/>
                        </a:rPr>
                        <a:t> en </a:t>
                      </a:r>
                      <a:r>
                        <a:rPr lang="en-GB" sz="1500" b="1" dirty="0" err="1" smtClean="0">
                          <a:latin typeface="+mn-lt"/>
                          <a:ea typeface="Times New Roman"/>
                          <a:cs typeface="Times New Roman"/>
                        </a:rPr>
                        <a:t>compte</a:t>
                      </a:r>
                      <a:r>
                        <a:rPr lang="en-GB" sz="1500" b="1" dirty="0" smtClean="0">
                          <a:latin typeface="+mn-lt"/>
                          <a:ea typeface="Times New Roman"/>
                          <a:cs typeface="Times New Roman"/>
                        </a:rPr>
                        <a:t> la </a:t>
                      </a:r>
                      <a:r>
                        <a:rPr lang="en-GB" sz="1500" b="1" dirty="0" err="1" smtClean="0">
                          <a:latin typeface="+mn-lt"/>
                          <a:ea typeface="Times New Roman"/>
                          <a:cs typeface="Times New Roman"/>
                        </a:rPr>
                        <a:t>biodiversité</a:t>
                      </a:r>
                      <a:r>
                        <a:rPr lang="en-GB" sz="1500" b="1" dirty="0" smtClean="0">
                          <a:latin typeface="+mn-lt"/>
                          <a:ea typeface="Times New Roman"/>
                          <a:cs typeface="Times New Roman"/>
                        </a:rPr>
                        <a:t> </a:t>
                      </a:r>
                      <a:r>
                        <a:rPr lang="en-GB" sz="1500" b="1" dirty="0" err="1" smtClean="0">
                          <a:latin typeface="+mn-lt"/>
                          <a:ea typeface="Times New Roman"/>
                          <a:cs typeface="Times New Roman"/>
                        </a:rPr>
                        <a:t>dans</a:t>
                      </a:r>
                      <a:r>
                        <a:rPr lang="en-GB" sz="1500" b="1" dirty="0" smtClean="0">
                          <a:latin typeface="+mn-lt"/>
                          <a:ea typeface="Times New Roman"/>
                          <a:cs typeface="Times New Roman"/>
                        </a:rPr>
                        <a:t> les zones </a:t>
                      </a:r>
                      <a:r>
                        <a:rPr lang="en-GB" sz="1500" b="1" dirty="0" err="1" smtClean="0">
                          <a:latin typeface="+mn-lt"/>
                          <a:ea typeface="Times New Roman"/>
                          <a:cs typeface="Times New Roman"/>
                        </a:rPr>
                        <a:t>terrestres</a:t>
                      </a:r>
                      <a:r>
                        <a:rPr lang="en-GB" sz="1500" b="1" dirty="0" smtClean="0">
                          <a:latin typeface="+mn-lt"/>
                          <a:ea typeface="Times New Roman"/>
                          <a:cs typeface="Times New Roman"/>
                        </a:rPr>
                        <a:t> et marines et les </a:t>
                      </a:r>
                      <a:r>
                        <a:rPr lang="en-GB" sz="1500" b="1" dirty="0" err="1" smtClean="0">
                          <a:latin typeface="+mn-lt"/>
                          <a:ea typeface="Times New Roman"/>
                          <a:cs typeface="Times New Roman"/>
                        </a:rPr>
                        <a:t>secteurs</a:t>
                      </a:r>
                      <a:r>
                        <a:rPr lang="en-GB" sz="1500" b="1" dirty="0" smtClean="0">
                          <a:latin typeface="+mn-lt"/>
                          <a:ea typeface="Times New Roman"/>
                          <a:cs typeface="Times New Roman"/>
                        </a:rPr>
                        <a:t> </a:t>
                      </a:r>
                      <a:r>
                        <a:rPr lang="en-GB" sz="1500" b="1" dirty="0" err="1" smtClean="0">
                          <a:latin typeface="+mn-lt"/>
                          <a:ea typeface="Times New Roman"/>
                          <a:cs typeface="Times New Roman"/>
                        </a:rPr>
                        <a:t>d’activité</a:t>
                      </a:r>
                      <a:r>
                        <a:rPr lang="en-GB" sz="1500" b="1" dirty="0" smtClean="0">
                          <a:latin typeface="+mn-lt"/>
                          <a:ea typeface="Times New Roman"/>
                          <a:cs typeface="Times New Roman"/>
                        </a:rPr>
                        <a:t> </a:t>
                      </a:r>
                      <a:r>
                        <a:rPr lang="en-GB" sz="1500" b="1" dirty="0" err="1" smtClean="0">
                          <a:latin typeface="+mn-lt"/>
                          <a:ea typeface="Times New Roman"/>
                          <a:cs typeface="Times New Roman"/>
                        </a:rPr>
                        <a:t>économique</a:t>
                      </a:r>
                      <a:endParaRPr lang="en-US" sz="1500" b="1" dirty="0">
                        <a:latin typeface="+mn-lt"/>
                        <a:ea typeface="Times New Roman"/>
                        <a:cs typeface="Times New Roman"/>
                      </a:endParaRPr>
                    </a:p>
                    <a:p>
                      <a:pPr>
                        <a:lnSpc>
                          <a:spcPct val="115000"/>
                        </a:lnSpc>
                        <a:spcAft>
                          <a:spcPts val="0"/>
                        </a:spcAft>
                      </a:pPr>
                      <a:r>
                        <a:rPr lang="en-US" sz="1500" b="1" dirty="0">
                          <a:latin typeface="+mn-lt"/>
                          <a:ea typeface="Times New Roman"/>
                          <a:cs typeface="Times New Roman"/>
                        </a:rPr>
                        <a:t>- </a:t>
                      </a:r>
                      <a:r>
                        <a:rPr lang="fr-FR" sz="1500" b="1" dirty="0" smtClean="0">
                          <a:latin typeface="+mn-lt"/>
                        </a:rPr>
                        <a:t>Renforcer les politiques publiques et les cadres réglementaires</a:t>
                      </a:r>
                      <a:endParaRPr lang="en-US" sz="1500" b="1" dirty="0">
                        <a:latin typeface="+mn-lt"/>
                        <a:ea typeface="Times New Roman"/>
                      </a:endParaRPr>
                    </a:p>
                    <a:p>
                      <a:pPr>
                        <a:lnSpc>
                          <a:spcPct val="115000"/>
                        </a:lnSpc>
                        <a:spcAft>
                          <a:spcPts val="0"/>
                        </a:spcAft>
                      </a:pPr>
                      <a:r>
                        <a:rPr lang="en-US" sz="1500" b="1" dirty="0">
                          <a:latin typeface="+mn-lt"/>
                          <a:ea typeface="Times New Roman"/>
                          <a:cs typeface="Times New Roman"/>
                        </a:rPr>
                        <a:t>- </a:t>
                      </a:r>
                      <a:r>
                        <a:rPr lang="fr-FR" sz="1500" b="1" dirty="0" smtClean="0">
                          <a:latin typeface="+mn-lt"/>
                        </a:rPr>
                        <a:t>Mettre en place des cadres de gestion des espèces invasives</a:t>
                      </a:r>
                      <a:endParaRPr lang="en-US" sz="1500" b="1" dirty="0">
                        <a:latin typeface="+mn-lt"/>
                        <a:ea typeface="Times New Roman"/>
                      </a:endParaRPr>
                    </a:p>
                    <a:p>
                      <a:pPr>
                        <a:lnSpc>
                          <a:spcPct val="115000"/>
                        </a:lnSpc>
                        <a:spcAft>
                          <a:spcPts val="0"/>
                        </a:spcAft>
                      </a:pPr>
                      <a:r>
                        <a:rPr lang="en-US" sz="1500" b="1" dirty="0" smtClean="0">
                          <a:latin typeface="+mn-lt"/>
                          <a:ea typeface="Times New Roman"/>
                          <a:cs typeface="Times New Roman"/>
                        </a:rPr>
                        <a:t>-</a:t>
                      </a:r>
                      <a:r>
                        <a:rPr lang="fr-FR" sz="1500" b="1" dirty="0" smtClean="0">
                          <a:latin typeface="+mn-lt"/>
                        </a:rPr>
                        <a:t>Renforcer les capacités de production de biens et services respectueux de la biodiversité</a:t>
                      </a:r>
                      <a:endParaRPr lang="en-US" sz="15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A</a:t>
                      </a:r>
                      <a:endParaRPr lang="en-US" sz="1500" b="1" dirty="0" smtClean="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B</a:t>
                      </a:r>
                    </a:p>
                    <a:p>
                      <a:pPr marL="0" marR="0" indent="0" algn="just" defTabSz="914400" rtl="0" eaLnBrk="1" fontAlgn="auto" latinLnBrk="0" hangingPunct="1">
                        <a:lnSpc>
                          <a:spcPct val="115000"/>
                        </a:lnSpc>
                        <a:spcBef>
                          <a:spcPts val="0"/>
                        </a:spcBef>
                        <a:spcAft>
                          <a:spcPts val="0"/>
                        </a:spcAft>
                        <a:buClrTx/>
                        <a:buSzTx/>
                        <a:buFontTx/>
                        <a:buNone/>
                        <a:tabLst/>
                        <a:defRPr/>
                      </a:pPr>
                      <a:r>
                        <a:rPr lang="en-GB" sz="1500" b="1" dirty="0" smtClean="0">
                          <a:solidFill>
                            <a:schemeClr val="tx1"/>
                          </a:solidFill>
                          <a:latin typeface="+mn-lt"/>
                          <a:ea typeface="Times New Roman"/>
                          <a:cs typeface="Times New Roman"/>
                        </a:rPr>
                        <a:t>But </a:t>
                      </a:r>
                      <a:r>
                        <a:rPr lang="en-GB" sz="1500" b="1" dirty="0" err="1" smtClean="0">
                          <a:solidFill>
                            <a:schemeClr val="tx1"/>
                          </a:solidFill>
                          <a:latin typeface="+mn-lt"/>
                          <a:ea typeface="Times New Roman"/>
                          <a:cs typeface="Times New Roman"/>
                        </a:rPr>
                        <a:t>strategique</a:t>
                      </a:r>
                      <a:r>
                        <a:rPr lang="en-GB" sz="1500" b="1" baseline="0" dirty="0" smtClean="0">
                          <a:solidFill>
                            <a:schemeClr val="tx1"/>
                          </a:solidFill>
                          <a:latin typeface="+mn-lt"/>
                          <a:ea typeface="Times New Roman"/>
                          <a:cs typeface="Times New Roman"/>
                        </a:rPr>
                        <a:t> C</a:t>
                      </a:r>
                      <a:endParaRPr lang="en-US" sz="1500" b="1" dirty="0" smtClean="0">
                        <a:solidFill>
                          <a:schemeClr val="tx1"/>
                        </a:solidFill>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baseline="0" dirty="0" smtClean="0">
                          <a:latin typeface="+mn-lt"/>
                          <a:ea typeface="Times New Roman"/>
                          <a:cs typeface="Times New Roman"/>
                        </a:rPr>
                        <a:t> </a:t>
                      </a:r>
                      <a:r>
                        <a:rPr lang="en-GB" sz="1500" b="1" dirty="0" smtClean="0">
                          <a:latin typeface="+mn-lt"/>
                          <a:ea typeface="Times New Roman"/>
                          <a:cs typeface="Times New Roman"/>
                        </a:rPr>
                        <a:t>D</a:t>
                      </a:r>
                      <a:endParaRPr lang="en-US" sz="1500" b="1" dirty="0" smtClean="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a:t>
                      </a:r>
                      <a:r>
                        <a:rPr lang="en-GB" sz="1500" b="1" dirty="0">
                          <a:latin typeface="Calibri"/>
                          <a:ea typeface="Times New Roman"/>
                          <a:cs typeface="Times New Roman"/>
                        </a:rPr>
                        <a:t>3, 4, 5, </a:t>
                      </a:r>
                      <a:r>
                        <a:rPr lang="en-GB" sz="1500" b="1" dirty="0" smtClean="0">
                          <a:latin typeface="Calibri"/>
                          <a:ea typeface="Times New Roman"/>
                          <a:cs typeface="Times New Roman"/>
                        </a:rPr>
                        <a:t>et 6</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7, 8, 9</a:t>
                      </a:r>
                      <a:r>
                        <a:rPr lang="en-GB" sz="1500" b="1" dirty="0">
                          <a:latin typeface="Calibri"/>
                          <a:ea typeface="Times New Roman"/>
                          <a:cs typeface="Times New Roman"/>
                        </a:rPr>
                        <a:t>, 10, 11, </a:t>
                      </a:r>
                      <a:r>
                        <a:rPr lang="en-GB" sz="1500" b="1" dirty="0" smtClean="0">
                          <a:latin typeface="Calibri"/>
                          <a:ea typeface="Times New Roman"/>
                          <a:cs typeface="Times New Roman"/>
                        </a:rPr>
                        <a:t>12 et </a:t>
                      </a:r>
                      <a:r>
                        <a:rPr lang="en-GB" sz="1500" b="1" dirty="0">
                          <a:latin typeface="Calibri"/>
                          <a:ea typeface="Times New Roman"/>
                          <a:cs typeface="Times New Roman"/>
                        </a:rPr>
                        <a:t>13</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14 et 15</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18</a:t>
                      </a:r>
                      <a:r>
                        <a:rPr lang="en-GB" sz="1500" b="1" dirty="0">
                          <a:latin typeface="Calibri"/>
                          <a:ea typeface="Times New Roman"/>
                          <a:cs typeface="Times New Roman"/>
                        </a:rPr>
                        <a:t>, 19 </a:t>
                      </a:r>
                      <a:r>
                        <a:rPr lang="en-GB" sz="1500" b="1" dirty="0" smtClean="0">
                          <a:latin typeface="Calibri"/>
                          <a:ea typeface="Times New Roman"/>
                          <a:cs typeface="Times New Roman"/>
                        </a:rPr>
                        <a:t>et 20</a:t>
                      </a:r>
                      <a:endParaRPr lang="en-US" sz="15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a:defRPr/>
            </a:pPr>
            <a:r>
              <a:rPr lang="es-ES" sz="2400" dirty="0" err="1" smtClean="0"/>
              <a:t>Correspondance</a:t>
            </a:r>
            <a:r>
              <a:rPr lang="es-ES" sz="2400" dirty="0" smtClean="0"/>
              <a:t> entre la </a:t>
            </a:r>
            <a:r>
              <a:rPr lang="es-ES" sz="2400" dirty="0" err="1" smtClean="0"/>
              <a:t>stratégie</a:t>
            </a:r>
            <a:r>
              <a:rPr lang="es-ES" sz="2400" dirty="0" smtClean="0"/>
              <a:t> </a:t>
            </a:r>
            <a:r>
              <a:rPr lang="es-ES" sz="2400" dirty="0" err="1" smtClean="0"/>
              <a:t>pour</a:t>
            </a:r>
            <a:r>
              <a:rPr lang="es-ES" sz="2400" dirty="0" smtClean="0"/>
              <a:t> FEM-5 et                                     </a:t>
            </a:r>
            <a:br>
              <a:rPr lang="es-ES" sz="2400" dirty="0" smtClean="0"/>
            </a:br>
            <a:r>
              <a:rPr lang="es-ES" sz="2400" dirty="0" smtClean="0"/>
              <a:t> le Plan </a:t>
            </a:r>
            <a:r>
              <a:rPr lang="es-ES" sz="2400" dirty="0" err="1" smtClean="0"/>
              <a:t>stratégique</a:t>
            </a:r>
            <a:r>
              <a:rPr lang="es-ES" sz="2400" dirty="0" smtClean="0"/>
              <a:t> et les </a:t>
            </a:r>
            <a:r>
              <a:rPr lang="es-ES" sz="2400" dirty="0" err="1" smtClean="0"/>
              <a:t>Objectifs</a:t>
            </a:r>
            <a:r>
              <a:rPr lang="es-ES" sz="2400" dirty="0" smtClean="0"/>
              <a:t> </a:t>
            </a:r>
            <a:r>
              <a:rPr lang="es-ES" sz="2400" dirty="0" err="1" smtClean="0"/>
              <a:t>d’Aichi</a:t>
            </a:r>
            <a:r>
              <a:rPr lang="es-ES" sz="2400" dirty="0" smtClean="0"/>
              <a:t>-Nagoya </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381000" y="838200"/>
          <a:ext cx="8458200" cy="5975021"/>
        </p:xfrm>
        <a:graphic>
          <a:graphicData uri="http://schemas.openxmlformats.org/drawingml/2006/table">
            <a:tbl>
              <a:tblPr/>
              <a:tblGrid>
                <a:gridCol w="4800600"/>
                <a:gridCol w="1905000"/>
                <a:gridCol w="1752600"/>
              </a:tblGrid>
              <a:tr h="980111">
                <a:tc>
                  <a:txBody>
                    <a:bodyPr/>
                    <a:lstStyle/>
                    <a:p>
                      <a:pPr marL="0" marR="0" algn="ctr">
                        <a:lnSpc>
                          <a:spcPct val="115000"/>
                        </a:lnSpc>
                        <a:spcBef>
                          <a:spcPts val="0"/>
                        </a:spcBef>
                        <a:spcAft>
                          <a:spcPts val="0"/>
                        </a:spcAft>
                      </a:pPr>
                      <a:r>
                        <a:rPr lang="en-US" sz="1600" b="1" dirty="0" err="1" smtClean="0">
                          <a:latin typeface="Calibri"/>
                          <a:ea typeface="Times New Roman"/>
                          <a:cs typeface="Times New Roman"/>
                        </a:rPr>
                        <a:t>Objectifs</a:t>
                      </a:r>
                      <a:r>
                        <a:rPr lang="en-US" sz="1600" b="1" dirty="0" smtClean="0">
                          <a:latin typeface="Calibri"/>
                          <a:ea typeface="Times New Roman"/>
                          <a:cs typeface="Times New Roman"/>
                        </a:rPr>
                        <a:t> de la </a:t>
                      </a:r>
                      <a:r>
                        <a:rPr lang="en-US" sz="1600" b="1" dirty="0" err="1" smtClean="0">
                          <a:latin typeface="Calibri"/>
                          <a:ea typeface="Times New Roman"/>
                          <a:cs typeface="Times New Roman"/>
                        </a:rPr>
                        <a:t>stratégie</a:t>
                      </a:r>
                      <a:r>
                        <a:rPr lang="en-US" sz="1600" b="1" dirty="0" smtClean="0">
                          <a:latin typeface="Calibri"/>
                          <a:ea typeface="Times New Roman"/>
                          <a:cs typeface="Times New Roman"/>
                        </a:rPr>
                        <a:t> pour FEM-5</a:t>
                      </a:r>
                    </a:p>
                    <a:p>
                      <a:pPr marL="0" marR="0" algn="ctr">
                        <a:lnSpc>
                          <a:spcPct val="115000"/>
                        </a:lnSpc>
                        <a:spcBef>
                          <a:spcPts val="0"/>
                        </a:spcBef>
                        <a:spcAft>
                          <a:spcPts val="0"/>
                        </a:spcAft>
                      </a:pPr>
                      <a:r>
                        <a:rPr lang="en-US" sz="1600" b="1" dirty="0" err="1" smtClean="0">
                          <a:latin typeface="Calibri"/>
                          <a:ea typeface="Times New Roman"/>
                          <a:cs typeface="Times New Roman"/>
                        </a:rPr>
                        <a:t>Exercices</a:t>
                      </a:r>
                      <a:r>
                        <a:rPr lang="en-US" sz="1600" b="1" dirty="0" smtClean="0">
                          <a:latin typeface="Calibri"/>
                          <a:ea typeface="Times New Roman"/>
                          <a:cs typeface="Times New Roman"/>
                        </a:rPr>
                        <a:t> 11-14</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Buts du Plan </a:t>
                      </a:r>
                      <a:r>
                        <a:rPr lang="en-GB" sz="1600" b="1" dirty="0" err="1" smtClean="0">
                          <a:latin typeface="Calibri"/>
                          <a:ea typeface="Times New Roman"/>
                          <a:cs typeface="Times New Roman"/>
                        </a:rPr>
                        <a:t>stratégique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err="1" smtClean="0">
                          <a:latin typeface="Calibri"/>
                          <a:ea typeface="Times New Roman"/>
                          <a:cs typeface="Times New Roman"/>
                        </a:rPr>
                        <a:t>Objectifs</a:t>
                      </a:r>
                      <a:r>
                        <a:rPr lang="en-GB" sz="1600" b="1" dirty="0" smtClean="0">
                          <a:latin typeface="Calibri"/>
                          <a:ea typeface="Times New Roman"/>
                          <a:cs typeface="Times New Roman"/>
                        </a:rPr>
                        <a:t> </a:t>
                      </a:r>
                    </a:p>
                    <a:p>
                      <a:pPr marL="0" marR="0" algn="ctr">
                        <a:lnSpc>
                          <a:spcPct val="115000"/>
                        </a:lnSpc>
                        <a:spcBef>
                          <a:spcPts val="0"/>
                        </a:spcBef>
                        <a:spcAft>
                          <a:spcPts val="0"/>
                        </a:spcAft>
                      </a:pPr>
                      <a:r>
                        <a:rPr lang="en-GB" sz="1600" b="1" dirty="0" err="1" smtClean="0">
                          <a:latin typeface="Calibri"/>
                          <a:ea typeface="Times New Roman"/>
                          <a:cs typeface="Times New Roman"/>
                        </a:rPr>
                        <a:t>d’Aichi</a:t>
                      </a:r>
                      <a:r>
                        <a:rPr lang="en-GB" sz="1600" b="1" dirty="0" smtClean="0">
                          <a:latin typeface="Calibri"/>
                          <a:ea typeface="Times New Roman"/>
                          <a:cs typeface="Times New Roman"/>
                        </a:rPr>
                        <a:t>-Nagoya</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Objectifs</a:t>
                      </a:r>
                      <a:r>
                        <a:rPr lang="en-GB" sz="1500" b="1" dirty="0" smtClean="0">
                          <a:latin typeface="+mn-lt"/>
                          <a:ea typeface="Times New Roman"/>
                          <a:cs typeface="Times New Roman"/>
                        </a:rPr>
                        <a:t> 1 et 2, ibid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4 : </a:t>
                      </a:r>
                      <a:r>
                        <a:rPr lang="fr-FR" sz="1500" b="1" dirty="0" smtClean="0">
                          <a:latin typeface="+mn-lt"/>
                        </a:rPr>
                        <a:t>Renforcer les capacités d’</a:t>
                      </a:r>
                      <a:r>
                        <a:rPr lang="fr-FR" sz="1500" b="1" dirty="0" err="1" smtClean="0">
                          <a:latin typeface="+mn-lt"/>
                        </a:rPr>
                        <a:t>acès</a:t>
                      </a:r>
                      <a:r>
                        <a:rPr lang="fr-FR" sz="1500" b="1" dirty="0" smtClean="0">
                          <a:latin typeface="+mn-lt"/>
                        </a:rPr>
                        <a:t> aux </a:t>
                      </a:r>
                      <a:r>
                        <a:rPr lang="fr-FR" sz="1500" b="1" dirty="0" err="1" smtClean="0">
                          <a:latin typeface="+mn-lt"/>
                        </a:rPr>
                        <a:t>resources</a:t>
                      </a:r>
                      <a:r>
                        <a:rPr lang="fr-FR" sz="1500" b="1" baseline="0" dirty="0" smtClean="0">
                          <a:latin typeface="+mn-lt"/>
                        </a:rPr>
                        <a:t> </a:t>
                      </a:r>
                      <a:r>
                        <a:rPr lang="fr-FR" sz="1500" b="1" dirty="0" smtClean="0">
                          <a:latin typeface="+mn-lt"/>
                        </a:rPr>
                        <a:t>génétiques et de partage des avantages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5: </a:t>
                      </a:r>
                      <a:r>
                        <a:rPr lang="en-GB" sz="1500" b="1" dirty="0" err="1" smtClean="0">
                          <a:latin typeface="+mn-lt"/>
                          <a:ea typeface="Times New Roman"/>
                          <a:cs typeface="Times New Roman"/>
                        </a:rPr>
                        <a:t>Intégrer</a:t>
                      </a:r>
                      <a:r>
                        <a:rPr lang="en-GB" sz="1500" b="1" dirty="0" smtClean="0">
                          <a:latin typeface="+mn-lt"/>
                          <a:ea typeface="Times New Roman"/>
                          <a:cs typeface="Times New Roman"/>
                        </a:rPr>
                        <a:t> les obligations au titre de la CDB aux </a:t>
                      </a:r>
                      <a:r>
                        <a:rPr lang="en-GB" sz="1500" b="1" dirty="0" err="1" smtClean="0">
                          <a:latin typeface="+mn-lt"/>
                          <a:ea typeface="Times New Roman"/>
                          <a:cs typeface="Times New Roman"/>
                        </a:rPr>
                        <a:t>processus</a:t>
                      </a:r>
                      <a:r>
                        <a:rPr lang="en-GB" sz="1500" b="1" dirty="0" smtClean="0">
                          <a:latin typeface="+mn-lt"/>
                          <a:ea typeface="Times New Roman"/>
                          <a:cs typeface="Times New Roman"/>
                        </a:rPr>
                        <a:t> de </a:t>
                      </a:r>
                      <a:r>
                        <a:rPr lang="en-GB" sz="1500" b="1" dirty="0" err="1" smtClean="0">
                          <a:latin typeface="+mn-lt"/>
                          <a:ea typeface="Times New Roman"/>
                          <a:cs typeface="Times New Roman"/>
                        </a:rPr>
                        <a:t>planification</a:t>
                      </a:r>
                      <a:r>
                        <a:rPr lang="en-GB" sz="1500" b="1" dirty="0" smtClean="0">
                          <a:latin typeface="+mn-lt"/>
                          <a:ea typeface="Times New Roman"/>
                          <a:cs typeface="Times New Roman"/>
                        </a:rPr>
                        <a:t> </a:t>
                      </a:r>
                      <a:r>
                        <a:rPr lang="en-GB" sz="1500" b="1" dirty="0" err="1" smtClean="0">
                          <a:latin typeface="+mn-lt"/>
                          <a:ea typeface="Times New Roman"/>
                          <a:cs typeface="Times New Roman"/>
                        </a:rPr>
                        <a:t>nationale</a:t>
                      </a:r>
                      <a:r>
                        <a:rPr lang="en-GB" sz="1500" b="1" dirty="0" smtClean="0">
                          <a:latin typeface="+mn-lt"/>
                          <a:ea typeface="Times New Roman"/>
                          <a:cs typeface="Times New Roman"/>
                        </a:rPr>
                        <a:t> par le </a:t>
                      </a:r>
                      <a:r>
                        <a:rPr lang="en-GB" sz="1500" b="1" dirty="0" err="1" smtClean="0">
                          <a:latin typeface="+mn-lt"/>
                          <a:ea typeface="Times New Roman"/>
                          <a:cs typeface="Times New Roman"/>
                        </a:rPr>
                        <a:t>biais</a:t>
                      </a:r>
                      <a:r>
                        <a:rPr lang="en-GB" sz="1500" b="1" dirty="0" smtClean="0">
                          <a:latin typeface="+mn-lt"/>
                          <a:ea typeface="Times New Roman"/>
                          <a:cs typeface="Times New Roman"/>
                        </a:rPr>
                        <a:t> </a:t>
                      </a:r>
                      <a:r>
                        <a:rPr lang="en-GB" sz="1500" b="1" dirty="0" err="1" smtClean="0">
                          <a:latin typeface="+mn-lt"/>
                          <a:ea typeface="Times New Roman"/>
                          <a:cs typeface="Times New Roman"/>
                        </a:rPr>
                        <a:t>d’activités</a:t>
                      </a:r>
                      <a:r>
                        <a:rPr lang="en-GB" sz="1500" b="1" dirty="0" smtClean="0">
                          <a:latin typeface="+mn-lt"/>
                          <a:ea typeface="Times New Roman"/>
                          <a:cs typeface="Times New Roman"/>
                        </a:rPr>
                        <a:t> </a:t>
                      </a:r>
                      <a:r>
                        <a:rPr lang="en-GB" sz="1500" b="1" dirty="0" err="1" smtClean="0">
                          <a:latin typeface="+mn-lt"/>
                          <a:ea typeface="Times New Roman"/>
                          <a:cs typeface="Times New Roman"/>
                        </a:rPr>
                        <a:t>habilitantes</a:t>
                      </a:r>
                      <a:r>
                        <a:rPr lang="en-GB" sz="1500" b="1" dirty="0" smtClean="0">
                          <a:latin typeface="+mn-lt"/>
                          <a:ea typeface="Times New Roman"/>
                          <a:cs typeface="Times New Roman"/>
                        </a:rPr>
                        <a:t>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3: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les </a:t>
                      </a:r>
                      <a:r>
                        <a:rPr lang="en-GB" sz="1500" b="1" dirty="0" err="1" smtClean="0">
                          <a:latin typeface="+mn-lt"/>
                          <a:ea typeface="Times New Roman"/>
                          <a:cs typeface="Times New Roman"/>
                        </a:rPr>
                        <a:t>capacités</a:t>
                      </a:r>
                      <a:r>
                        <a:rPr lang="en-GB" sz="1500" b="1" dirty="0" smtClean="0">
                          <a:latin typeface="+mn-lt"/>
                          <a:ea typeface="Times New Roman"/>
                          <a:cs typeface="Times New Roman"/>
                        </a:rPr>
                        <a:t> de </a:t>
                      </a:r>
                      <a:r>
                        <a:rPr lang="en-GB" sz="1500" b="1" dirty="0" err="1" smtClean="0">
                          <a:latin typeface="+mn-lt"/>
                          <a:ea typeface="Times New Roman"/>
                          <a:cs typeface="Times New Roman"/>
                        </a:rPr>
                        <a:t>mise</a:t>
                      </a:r>
                      <a:r>
                        <a:rPr lang="en-GB" sz="1500" b="1" dirty="0" smtClean="0">
                          <a:latin typeface="+mn-lt"/>
                          <a:ea typeface="Times New Roman"/>
                          <a:cs typeface="Times New Roman"/>
                        </a:rPr>
                        <a:t> en oeuvre du </a:t>
                      </a:r>
                      <a:r>
                        <a:rPr lang="en-GB" sz="1500" b="1" dirty="0" err="1" smtClean="0">
                          <a:latin typeface="+mn-lt"/>
                          <a:ea typeface="Times New Roman"/>
                          <a:cs typeface="Times New Roman"/>
                        </a:rPr>
                        <a:t>protocole</a:t>
                      </a:r>
                      <a:r>
                        <a:rPr lang="en-GB" sz="1500" b="1" dirty="0" smtClean="0">
                          <a:latin typeface="+mn-lt"/>
                          <a:ea typeface="Times New Roman"/>
                          <a:cs typeface="Times New Roman"/>
                        </a:rPr>
                        <a:t> de Cartagena </a:t>
                      </a:r>
                      <a:r>
                        <a:rPr lang="en-GB" sz="1500" b="1" dirty="0" err="1" smtClean="0">
                          <a:latin typeface="+mn-lt"/>
                          <a:ea typeface="Times New Roman"/>
                          <a:cs typeface="Times New Roman"/>
                        </a:rPr>
                        <a:t>sur</a:t>
                      </a:r>
                      <a:r>
                        <a:rPr lang="en-GB" sz="1500" b="1" dirty="0" smtClean="0">
                          <a:latin typeface="+mn-lt"/>
                          <a:ea typeface="Times New Roman"/>
                          <a:cs typeface="Times New Roman"/>
                        </a:rPr>
                        <a:t> la </a:t>
                      </a:r>
                      <a:r>
                        <a:rPr lang="en-GB" sz="1500" b="1" dirty="0" err="1" smtClean="0">
                          <a:latin typeface="+mn-lt"/>
                          <a:ea typeface="Times New Roman"/>
                          <a:cs typeface="Times New Roman"/>
                        </a:rPr>
                        <a:t>prévention</a:t>
                      </a:r>
                      <a:r>
                        <a:rPr lang="en-GB" sz="1500" b="1" dirty="0" smtClean="0">
                          <a:latin typeface="+mn-lt"/>
                          <a:ea typeface="Times New Roman"/>
                          <a:cs typeface="Times New Roman"/>
                        </a:rPr>
                        <a:t> des </a:t>
                      </a:r>
                      <a:r>
                        <a:rPr lang="en-GB" sz="1500" b="1" dirty="0" err="1" smtClean="0">
                          <a:latin typeface="+mn-lt"/>
                          <a:ea typeface="Times New Roman"/>
                          <a:cs typeface="Times New Roman"/>
                        </a:rPr>
                        <a:t>risques</a:t>
                      </a:r>
                      <a:r>
                        <a:rPr lang="en-GB" sz="1500" b="1" dirty="0" smtClean="0">
                          <a:latin typeface="+mn-lt"/>
                          <a:ea typeface="Times New Roman"/>
                          <a:cs typeface="Times New Roman"/>
                        </a:rPr>
                        <a:t> </a:t>
                      </a:r>
                      <a:r>
                        <a:rPr lang="en-GB" sz="1500" b="1" dirty="0" err="1" smtClean="0">
                          <a:latin typeface="+mn-lt"/>
                          <a:ea typeface="Times New Roman"/>
                          <a:cs typeface="Times New Roman"/>
                        </a:rPr>
                        <a:t>biotechnologiques</a:t>
                      </a:r>
                      <a:endParaRPr lang="fr-FR" sz="1500" b="1" dirty="0" smtClean="0">
                        <a:latin typeface="+mn-lt"/>
                        <a:cs typeface="Arial" pitchFamily="34" charset="0"/>
                      </a:endParaRPr>
                    </a:p>
                    <a:p>
                      <a:pPr marL="0" marR="0" algn="just">
                        <a:lnSpc>
                          <a:spcPct val="115000"/>
                        </a:lnSpc>
                        <a:spcBef>
                          <a:spcPts val="0"/>
                        </a:spcBef>
                        <a:spcAft>
                          <a:spcPts val="0"/>
                        </a:spcAft>
                      </a:pP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a:t>
                      </a:r>
                      <a:r>
                        <a:rPr lang="en-GB" sz="1500" b="1" dirty="0">
                          <a:latin typeface="+mn-lt"/>
                          <a:ea typeface="Times New Roman"/>
                          <a:cs typeface="Times New Roman"/>
                        </a:rPr>
                        <a:t>A</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D</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2</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17 </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Objectifs</a:t>
                      </a:r>
                      <a:r>
                        <a:rPr lang="en-GB" sz="1500" b="1" dirty="0" smtClean="0">
                          <a:latin typeface="+mn-lt"/>
                          <a:ea typeface="Times New Roman"/>
                          <a:cs typeface="Times New Roman"/>
                        </a:rPr>
                        <a:t> 19 et 20</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4 :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les </a:t>
                      </a:r>
                      <a:r>
                        <a:rPr lang="en-GB" sz="1500" b="1" dirty="0" err="1" smtClean="0">
                          <a:latin typeface="+mn-lt"/>
                          <a:ea typeface="Times New Roman"/>
                          <a:cs typeface="Times New Roman"/>
                        </a:rPr>
                        <a:t>capacités</a:t>
                      </a:r>
                      <a:r>
                        <a:rPr lang="en-GB" sz="1500" b="1" dirty="0" smtClean="0">
                          <a:latin typeface="+mn-lt"/>
                          <a:ea typeface="Times New Roman"/>
                          <a:cs typeface="Times New Roman"/>
                        </a:rPr>
                        <a:t> </a:t>
                      </a:r>
                      <a:r>
                        <a:rPr lang="en-GB" sz="1500" b="1" dirty="0" err="1" smtClean="0">
                          <a:latin typeface="+mn-lt"/>
                          <a:ea typeface="Times New Roman"/>
                          <a:cs typeface="Times New Roman"/>
                        </a:rPr>
                        <a:t>d’accès</a:t>
                      </a:r>
                      <a:r>
                        <a:rPr lang="en-GB" sz="1500" b="1" dirty="0" smtClean="0">
                          <a:latin typeface="+mn-lt"/>
                          <a:ea typeface="Times New Roman"/>
                          <a:cs typeface="Times New Roman"/>
                        </a:rPr>
                        <a:t> aux </a:t>
                      </a:r>
                      <a:r>
                        <a:rPr lang="en-GB" sz="1500" b="1" dirty="0" err="1" smtClean="0">
                          <a:latin typeface="+mn-lt"/>
                          <a:ea typeface="Times New Roman"/>
                          <a:cs typeface="Times New Roman"/>
                        </a:rPr>
                        <a:t>ressources</a:t>
                      </a:r>
                      <a:r>
                        <a:rPr lang="en-GB" sz="1500" b="1" dirty="0" smtClean="0">
                          <a:latin typeface="+mn-lt"/>
                          <a:ea typeface="Times New Roman"/>
                          <a:cs typeface="Times New Roman"/>
                        </a:rPr>
                        <a:t> </a:t>
                      </a:r>
                      <a:r>
                        <a:rPr lang="en-GB" sz="1500" b="1" dirty="0" err="1" smtClean="0">
                          <a:latin typeface="+mn-lt"/>
                          <a:ea typeface="Times New Roman"/>
                          <a:cs typeface="Times New Roman"/>
                        </a:rPr>
                        <a:t>génétiques</a:t>
                      </a:r>
                      <a:r>
                        <a:rPr lang="en-GB" sz="1500" b="1" dirty="0" smtClean="0">
                          <a:latin typeface="+mn-lt"/>
                          <a:ea typeface="Times New Roman"/>
                          <a:cs typeface="Times New Roman"/>
                        </a:rPr>
                        <a:t> et de </a:t>
                      </a:r>
                      <a:r>
                        <a:rPr lang="en-GB" sz="1500" b="1" dirty="0" err="1" smtClean="0">
                          <a:latin typeface="+mn-lt"/>
                          <a:ea typeface="Times New Roman"/>
                          <a:cs typeface="Times New Roman"/>
                        </a:rPr>
                        <a:t>partage</a:t>
                      </a:r>
                      <a:r>
                        <a:rPr lang="en-GB" sz="1500" b="1" dirty="0" smtClean="0">
                          <a:latin typeface="+mn-lt"/>
                          <a:ea typeface="Times New Roman"/>
                          <a:cs typeface="Times New Roman"/>
                        </a:rPr>
                        <a:t> des </a:t>
                      </a:r>
                      <a:r>
                        <a:rPr lang="en-GB" sz="1500" b="1" dirty="0" err="1" smtClean="0">
                          <a:latin typeface="+mn-lt"/>
                          <a:ea typeface="Times New Roman"/>
                          <a:cs typeface="Times New Roman"/>
                        </a:rPr>
                        <a:t>avantages</a:t>
                      </a:r>
                      <a:endParaRPr lang="en-GB" sz="1500" b="1" dirty="0" smtClean="0">
                        <a:latin typeface="+mn-lt"/>
                        <a:ea typeface="Times New Roman"/>
                        <a:cs typeface="Times New Roman"/>
                      </a:endParaRPr>
                    </a:p>
                    <a:p>
                      <a:pPr marL="0" marR="0" algn="just">
                        <a:lnSpc>
                          <a:spcPct val="115000"/>
                        </a:lnSpc>
                        <a:spcBef>
                          <a:spcPts val="0"/>
                        </a:spcBef>
                        <a:spcAft>
                          <a:spcPts val="0"/>
                        </a:spcAft>
                      </a:pP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D</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16</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20</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2 : </a:t>
                      </a:r>
                      <a:r>
                        <a:rPr lang="en-GB" sz="1500" b="1" dirty="0" err="1" smtClean="0">
                          <a:latin typeface="+mn-lt"/>
                          <a:ea typeface="Times New Roman"/>
                          <a:cs typeface="Times New Roman"/>
                        </a:rPr>
                        <a:t>Prendre</a:t>
                      </a:r>
                      <a:r>
                        <a:rPr lang="en-GB" sz="1500" b="1" dirty="0" smtClean="0">
                          <a:latin typeface="+mn-lt"/>
                          <a:ea typeface="Times New Roman"/>
                          <a:cs typeface="Times New Roman"/>
                        </a:rPr>
                        <a:t> </a:t>
                      </a:r>
                      <a:r>
                        <a:rPr lang="en-GB" sz="1500" b="1" dirty="0" err="1" smtClean="0">
                          <a:latin typeface="+mn-lt"/>
                          <a:ea typeface="Times New Roman"/>
                          <a:cs typeface="Times New Roman"/>
                        </a:rPr>
                        <a:t>systématiquement</a:t>
                      </a:r>
                      <a:r>
                        <a:rPr lang="en-GB" sz="1500" b="1" dirty="0" smtClean="0">
                          <a:latin typeface="+mn-lt"/>
                          <a:ea typeface="Times New Roman"/>
                          <a:cs typeface="Times New Roman"/>
                        </a:rPr>
                        <a:t> en </a:t>
                      </a:r>
                      <a:r>
                        <a:rPr lang="en-GB" sz="1500" b="1" dirty="0" err="1" smtClean="0">
                          <a:latin typeface="+mn-lt"/>
                          <a:ea typeface="Times New Roman"/>
                          <a:cs typeface="Times New Roman"/>
                        </a:rPr>
                        <a:t>compte</a:t>
                      </a:r>
                      <a:r>
                        <a:rPr lang="en-GB" sz="1500" b="1" dirty="0" smtClean="0">
                          <a:latin typeface="+mn-lt"/>
                          <a:ea typeface="Times New Roman"/>
                          <a:cs typeface="Times New Roman"/>
                        </a:rPr>
                        <a:t> la </a:t>
                      </a:r>
                      <a:r>
                        <a:rPr lang="en-GB" sz="1500" b="1" dirty="0" err="1" smtClean="0">
                          <a:latin typeface="+mn-lt"/>
                          <a:ea typeface="Times New Roman"/>
                          <a:cs typeface="Times New Roman"/>
                        </a:rPr>
                        <a:t>biodiversité</a:t>
                      </a:r>
                      <a:r>
                        <a:rPr lang="en-GB" sz="1500" b="1" dirty="0" smtClean="0">
                          <a:latin typeface="+mn-lt"/>
                          <a:ea typeface="Times New Roman"/>
                          <a:cs typeface="Times New Roman"/>
                        </a:rPr>
                        <a:t> </a:t>
                      </a:r>
                      <a:r>
                        <a:rPr lang="en-GB" sz="1500" b="1" dirty="0" err="1" smtClean="0">
                          <a:latin typeface="+mn-lt"/>
                          <a:ea typeface="Times New Roman"/>
                          <a:cs typeface="Times New Roman"/>
                        </a:rPr>
                        <a:t>dans</a:t>
                      </a:r>
                      <a:r>
                        <a:rPr lang="en-GB" sz="1500" b="1" dirty="0" smtClean="0">
                          <a:latin typeface="+mn-lt"/>
                          <a:ea typeface="Times New Roman"/>
                          <a:cs typeface="Times New Roman"/>
                        </a:rPr>
                        <a:t> les zones </a:t>
                      </a:r>
                      <a:r>
                        <a:rPr lang="en-GB" sz="1500" b="1" dirty="0" err="1" smtClean="0">
                          <a:latin typeface="+mn-lt"/>
                          <a:ea typeface="Times New Roman"/>
                          <a:cs typeface="Times New Roman"/>
                        </a:rPr>
                        <a:t>terrestres</a:t>
                      </a:r>
                      <a:r>
                        <a:rPr lang="en-GB" sz="1500" b="1" dirty="0" smtClean="0">
                          <a:latin typeface="+mn-lt"/>
                          <a:ea typeface="Times New Roman"/>
                          <a:cs typeface="Times New Roman"/>
                        </a:rPr>
                        <a:t> et marines et les </a:t>
                      </a:r>
                      <a:r>
                        <a:rPr lang="en-GB" sz="1500" b="1" dirty="0" err="1" smtClean="0">
                          <a:latin typeface="+mn-lt"/>
                          <a:ea typeface="Times New Roman"/>
                          <a:cs typeface="Times New Roman"/>
                        </a:rPr>
                        <a:t>secteurs</a:t>
                      </a:r>
                      <a:r>
                        <a:rPr lang="en-GB" sz="1500" b="1" dirty="0" smtClean="0">
                          <a:latin typeface="+mn-lt"/>
                          <a:ea typeface="Times New Roman"/>
                          <a:cs typeface="Times New Roman"/>
                        </a:rPr>
                        <a:t> </a:t>
                      </a:r>
                      <a:r>
                        <a:rPr lang="en-GB" sz="1500" b="1" dirty="0" err="1" smtClean="0">
                          <a:latin typeface="+mn-lt"/>
                          <a:ea typeface="Times New Roman"/>
                          <a:cs typeface="Times New Roman"/>
                        </a:rPr>
                        <a:t>d’activité</a:t>
                      </a:r>
                      <a:r>
                        <a:rPr lang="en-GB" sz="1500" b="1" dirty="0" smtClean="0">
                          <a:latin typeface="+mn-lt"/>
                          <a:ea typeface="Times New Roman"/>
                          <a:cs typeface="Times New Roman"/>
                        </a:rPr>
                        <a:t> </a:t>
                      </a:r>
                      <a:r>
                        <a:rPr lang="en-GB" sz="1500" b="1" dirty="0" err="1" smtClean="0">
                          <a:latin typeface="+mn-lt"/>
                          <a:ea typeface="Times New Roman"/>
                          <a:cs typeface="Times New Roman"/>
                        </a:rPr>
                        <a:t>économique</a:t>
                      </a:r>
                      <a:r>
                        <a:rPr lang="en-GB" sz="1500" b="1" dirty="0" smtClean="0">
                          <a:latin typeface="+mn-lt"/>
                          <a:ea typeface="Times New Roman"/>
                          <a:cs typeface="Times New Roman"/>
                        </a:rPr>
                        <a:t>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1 :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la </a:t>
                      </a:r>
                      <a:r>
                        <a:rPr lang="en-GB" sz="1500" b="1" dirty="0" err="1" smtClean="0">
                          <a:latin typeface="+mn-lt"/>
                          <a:ea typeface="Times New Roman"/>
                          <a:cs typeface="Times New Roman"/>
                        </a:rPr>
                        <a:t>viabilité</a:t>
                      </a:r>
                      <a:r>
                        <a:rPr lang="en-GB" sz="1500" b="1" dirty="0" smtClean="0">
                          <a:latin typeface="+mn-lt"/>
                          <a:ea typeface="Times New Roman"/>
                          <a:cs typeface="Times New Roman"/>
                        </a:rPr>
                        <a:t> des </a:t>
                      </a:r>
                      <a:r>
                        <a:rPr lang="en-GB" sz="1500" b="1" dirty="0" err="1" smtClean="0">
                          <a:latin typeface="+mn-lt"/>
                          <a:ea typeface="Times New Roman"/>
                          <a:cs typeface="Times New Roman"/>
                        </a:rPr>
                        <a:t>dispositifs</a:t>
                      </a:r>
                      <a:r>
                        <a:rPr lang="en-GB" sz="1500" b="1" dirty="0" smtClean="0">
                          <a:latin typeface="+mn-lt"/>
                          <a:ea typeface="Times New Roman"/>
                          <a:cs typeface="Times New Roman"/>
                        </a:rPr>
                        <a:t> </a:t>
                      </a:r>
                      <a:r>
                        <a:rPr lang="en-GB" sz="1500" b="1" dirty="0" err="1" smtClean="0">
                          <a:latin typeface="+mn-lt"/>
                          <a:ea typeface="Times New Roman"/>
                          <a:cs typeface="Times New Roman"/>
                        </a:rPr>
                        <a:t>d’aires</a:t>
                      </a:r>
                      <a:r>
                        <a:rPr lang="en-GB" sz="1500" b="1" dirty="0" smtClean="0">
                          <a:latin typeface="+mn-lt"/>
                          <a:ea typeface="Times New Roman"/>
                          <a:cs typeface="Times New Roman"/>
                        </a:rPr>
                        <a:t> protégées :</a:t>
                      </a:r>
                      <a:r>
                        <a:rPr lang="en-GB" sz="1500" b="1" baseline="0" dirty="0" smtClean="0">
                          <a:latin typeface="+mn-lt"/>
                          <a:ea typeface="Times New Roman"/>
                          <a:cs typeface="Times New Roman"/>
                        </a:rPr>
                        <a:t> </a:t>
                      </a:r>
                      <a:r>
                        <a:rPr lang="fr-FR" sz="1500" b="1" baseline="0" dirty="0" smtClean="0">
                          <a:latin typeface="+mn-lt"/>
                          <a:ea typeface="+mn-ea"/>
                          <a:cs typeface="+mn-cs"/>
                        </a:rPr>
                        <a:t>a</a:t>
                      </a:r>
                      <a:r>
                        <a:rPr lang="fr-FR" sz="1500" b="1" dirty="0" smtClean="0">
                          <a:latin typeface="+mn-lt"/>
                        </a:rPr>
                        <a:t>méliorer l’efficacité de la gestion des aires protégées existantes</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3 :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les </a:t>
                      </a:r>
                      <a:r>
                        <a:rPr lang="en-GB" sz="1500" b="1" dirty="0" err="1" smtClean="0">
                          <a:latin typeface="+mn-lt"/>
                          <a:ea typeface="Times New Roman"/>
                          <a:cs typeface="Times New Roman"/>
                        </a:rPr>
                        <a:t>capacités</a:t>
                      </a:r>
                      <a:r>
                        <a:rPr lang="en-GB" sz="1500" b="1" dirty="0" smtClean="0">
                          <a:latin typeface="+mn-lt"/>
                          <a:ea typeface="Times New Roman"/>
                          <a:cs typeface="Times New Roman"/>
                        </a:rPr>
                        <a:t> de </a:t>
                      </a:r>
                      <a:r>
                        <a:rPr lang="en-GB" sz="1500" b="1" dirty="0" err="1" smtClean="0">
                          <a:latin typeface="+mn-lt"/>
                          <a:ea typeface="Times New Roman"/>
                          <a:cs typeface="Times New Roman"/>
                        </a:rPr>
                        <a:t>mise</a:t>
                      </a:r>
                      <a:r>
                        <a:rPr lang="en-GB" sz="1500" b="1" dirty="0" smtClean="0">
                          <a:latin typeface="+mn-lt"/>
                          <a:ea typeface="Times New Roman"/>
                          <a:cs typeface="Times New Roman"/>
                        </a:rPr>
                        <a:t> en oeuvre du </a:t>
                      </a:r>
                      <a:r>
                        <a:rPr lang="en-GB" sz="1500" b="1" dirty="0" err="1" smtClean="0">
                          <a:latin typeface="+mn-lt"/>
                          <a:ea typeface="Times New Roman"/>
                          <a:cs typeface="Times New Roman"/>
                        </a:rPr>
                        <a:t>protocole</a:t>
                      </a:r>
                      <a:r>
                        <a:rPr lang="en-GB" sz="1500" b="1" dirty="0" smtClean="0">
                          <a:latin typeface="+mn-lt"/>
                          <a:ea typeface="Times New Roman"/>
                          <a:cs typeface="Times New Roman"/>
                        </a:rPr>
                        <a:t> de Cartagena </a:t>
                      </a:r>
                      <a:r>
                        <a:rPr lang="en-GB" sz="1500" b="1" dirty="0" err="1" smtClean="0">
                          <a:latin typeface="+mn-lt"/>
                          <a:ea typeface="Times New Roman"/>
                          <a:cs typeface="Times New Roman"/>
                        </a:rPr>
                        <a:t>sur</a:t>
                      </a:r>
                      <a:r>
                        <a:rPr lang="en-GB" sz="1500" b="1" dirty="0" smtClean="0">
                          <a:latin typeface="+mn-lt"/>
                          <a:ea typeface="Times New Roman"/>
                          <a:cs typeface="Times New Roman"/>
                        </a:rPr>
                        <a:t> la </a:t>
                      </a:r>
                      <a:r>
                        <a:rPr lang="en-GB" sz="1500" b="1" dirty="0" err="1" smtClean="0">
                          <a:latin typeface="+mn-lt"/>
                          <a:ea typeface="Times New Roman"/>
                          <a:cs typeface="Times New Roman"/>
                        </a:rPr>
                        <a:t>prévention</a:t>
                      </a:r>
                      <a:r>
                        <a:rPr lang="en-GB" sz="1500" b="1" dirty="0" smtClean="0">
                          <a:latin typeface="+mn-lt"/>
                          <a:ea typeface="Times New Roman"/>
                          <a:cs typeface="Times New Roman"/>
                        </a:rPr>
                        <a:t> des </a:t>
                      </a:r>
                      <a:r>
                        <a:rPr lang="en-GB" sz="1500" b="1" dirty="0" err="1" smtClean="0">
                          <a:latin typeface="+mn-lt"/>
                          <a:ea typeface="Times New Roman"/>
                          <a:cs typeface="Times New Roman"/>
                        </a:rPr>
                        <a:t>risques</a:t>
                      </a:r>
                      <a:r>
                        <a:rPr lang="en-GB" sz="1500" b="1" dirty="0" smtClean="0">
                          <a:latin typeface="+mn-lt"/>
                          <a:ea typeface="Times New Roman"/>
                          <a:cs typeface="Times New Roman"/>
                        </a:rPr>
                        <a:t> </a:t>
                      </a:r>
                      <a:r>
                        <a:rPr lang="en-GB" sz="1500" b="1" dirty="0" err="1" smtClean="0">
                          <a:latin typeface="+mn-lt"/>
                          <a:ea typeface="Times New Roman"/>
                          <a:cs typeface="Times New Roman"/>
                        </a:rPr>
                        <a:t>biotechnologiques</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20</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371600" y="1905000"/>
            <a:ext cx="6781800" cy="2819400"/>
          </a:xfrm>
          <a:prstGeom prst="rect">
            <a:avLst/>
          </a:prstGeom>
        </p:spPr>
        <p:txBody>
          <a:bodyPr>
            <a:normAutofit lnSpcReduction="10000"/>
          </a:bodyPr>
          <a:lstStyle/>
          <a:p>
            <a:pPr marL="342900" marR="0" lvl="0" indent="-342900" algn="ctr" defTabSz="914400" rtl="0" eaLnBrk="1" fontAlgn="base" latinLnBrk="0" hangingPunct="1">
              <a:lnSpc>
                <a:spcPct val="100000"/>
              </a:lnSpc>
              <a:spcBef>
                <a:spcPct val="20000"/>
              </a:spcBef>
              <a:spcAft>
                <a:spcPct val="0"/>
              </a:spcAft>
              <a:buClrTx/>
              <a:buSzTx/>
              <a:tabLst/>
              <a:defRPr/>
            </a:pPr>
            <a:r>
              <a:rPr lang="en-US" sz="5400" b="1" dirty="0" smtClean="0">
                <a:solidFill>
                  <a:srgbClr val="00642D"/>
                </a:solidFill>
                <a:latin typeface="+mj-lt"/>
                <a:cs typeface="+mn-cs"/>
              </a:rPr>
              <a:t>Merci !</a:t>
            </a:r>
          </a:p>
          <a:p>
            <a:pPr marL="342900" marR="0" lvl="0" indent="-342900" algn="ctr" defTabSz="914400" rtl="0" eaLnBrk="1" fontAlgn="base" latinLnBrk="0" hangingPunct="1">
              <a:lnSpc>
                <a:spcPct val="100000"/>
              </a:lnSpc>
              <a:spcBef>
                <a:spcPct val="20000"/>
              </a:spcBef>
              <a:spcAft>
                <a:spcPct val="0"/>
              </a:spcAft>
              <a:buClrTx/>
              <a:buSzTx/>
              <a:tabLst/>
              <a:defRPr/>
            </a:pPr>
            <a:endParaRPr lang="en-US" sz="5400" b="1" dirty="0" smtClean="0">
              <a:solidFill>
                <a:srgbClr val="00642D"/>
              </a:solidFill>
              <a:latin typeface="+mj-lt"/>
              <a:cs typeface="+mn-cs"/>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5400" b="1" i="0" u="none" strike="noStrike" kern="1200" cap="none" spc="0" normalizeH="0" baseline="0" noProof="0" dirty="0" smtClean="0">
                <a:ln>
                  <a:noFill/>
                </a:ln>
                <a:solidFill>
                  <a:srgbClr val="005DA2"/>
                </a:solidFill>
                <a:effectLst/>
                <a:uLnTx/>
                <a:uFillTx/>
                <a:latin typeface="+mn-lt"/>
                <a:ea typeface="+mn-ea"/>
                <a:cs typeface="+mn-cs"/>
              </a:rPr>
              <a:t>Des questions?</a:t>
            </a:r>
            <a:endParaRPr kumimoji="0" lang="en-US" sz="5400" b="1" i="0" u="none" strike="noStrike" kern="1200" cap="none" spc="0" normalizeH="0" baseline="0" noProof="0" dirty="0">
              <a:ln>
                <a:noFill/>
              </a:ln>
              <a:solidFill>
                <a:srgbClr val="005DA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err="1" smtClean="0">
                <a:solidFill>
                  <a:schemeClr val="bg1"/>
                </a:solidFill>
              </a:rPr>
              <a:t>Résultats</a:t>
            </a:r>
            <a:r>
              <a:rPr lang="en-US" sz="3000" b="1" dirty="0" smtClean="0">
                <a:solidFill>
                  <a:schemeClr val="bg1"/>
                </a:solidFill>
              </a:rPr>
              <a:t> de la </a:t>
            </a:r>
            <a:r>
              <a:rPr lang="en-US" sz="3000" b="1" dirty="0" err="1" smtClean="0">
                <a:solidFill>
                  <a:schemeClr val="bg1"/>
                </a:solidFill>
              </a:rPr>
              <a:t>Conférence</a:t>
            </a:r>
            <a:r>
              <a:rPr lang="en-US" sz="3000" b="1" dirty="0" smtClean="0">
                <a:solidFill>
                  <a:schemeClr val="bg1"/>
                </a:solidFill>
              </a:rPr>
              <a:t> </a:t>
            </a:r>
            <a:r>
              <a:rPr lang="en-US" sz="3000" b="1" dirty="0" err="1" smtClean="0">
                <a:solidFill>
                  <a:schemeClr val="bg1"/>
                </a:solidFill>
              </a:rPr>
              <a:t>d’Aichi</a:t>
            </a:r>
            <a:r>
              <a:rPr lang="en-US" sz="3000" b="1" dirty="0" smtClean="0">
                <a:solidFill>
                  <a:schemeClr val="bg1"/>
                </a:solidFill>
              </a:rPr>
              <a:t>-Nagoya </a:t>
            </a:r>
          </a:p>
          <a:p>
            <a:pPr lvl="3" algn="ctr"/>
            <a:r>
              <a:rPr lang="en-US" sz="3000" dirty="0" smtClean="0">
                <a:solidFill>
                  <a:schemeClr val="bg1"/>
                </a:solidFill>
              </a:rPr>
              <a:t>(10</a:t>
            </a:r>
            <a:r>
              <a:rPr lang="en-US" sz="3000" baseline="30000" dirty="0" smtClean="0">
                <a:solidFill>
                  <a:schemeClr val="bg1"/>
                </a:solidFill>
              </a:rPr>
              <a:t>e</a:t>
            </a:r>
            <a:r>
              <a:rPr lang="en-US" sz="3000" dirty="0" smtClean="0">
                <a:solidFill>
                  <a:schemeClr val="bg1"/>
                </a:solidFill>
              </a:rPr>
              <a:t> </a:t>
            </a:r>
            <a:r>
              <a:rPr lang="en-US" sz="3000" dirty="0" err="1" smtClean="0">
                <a:solidFill>
                  <a:schemeClr val="bg1"/>
                </a:solidFill>
              </a:rPr>
              <a:t>Conférence</a:t>
            </a:r>
            <a:r>
              <a:rPr lang="en-US" sz="3000" dirty="0" smtClean="0">
                <a:solidFill>
                  <a:schemeClr val="bg1"/>
                </a:solidFill>
              </a:rPr>
              <a:t> des parties / 5</a:t>
            </a:r>
            <a:r>
              <a:rPr lang="en-US" sz="3000" baseline="30000" dirty="0" smtClean="0">
                <a:solidFill>
                  <a:schemeClr val="bg1"/>
                </a:solidFill>
              </a:rPr>
              <a:t>e</a:t>
            </a:r>
            <a:r>
              <a:rPr lang="en-US" sz="3000" dirty="0" smtClean="0">
                <a:solidFill>
                  <a:schemeClr val="bg1"/>
                </a:solidFill>
              </a:rPr>
              <a:t> </a:t>
            </a:r>
            <a:r>
              <a:rPr lang="en-US" sz="3000" dirty="0" err="1" smtClean="0">
                <a:solidFill>
                  <a:schemeClr val="bg1"/>
                </a:solidFill>
              </a:rPr>
              <a:t>Réunion</a:t>
            </a:r>
            <a:r>
              <a:rPr lang="en-US" sz="3000" dirty="0" smtClean="0">
                <a:solidFill>
                  <a:schemeClr val="bg1"/>
                </a:solidFill>
              </a:rPr>
              <a:t> des parties)</a:t>
            </a:r>
            <a:endParaRPr lang="en-US" sz="3000" dirty="0">
              <a:solidFill>
                <a:schemeClr val="bg1"/>
              </a:solidFill>
            </a:endParaRPr>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4" name="Content Placeholder 13"/>
          <p:cNvSpPr>
            <a:spLocks noGrp="1"/>
          </p:cNvSpPr>
          <p:nvPr>
            <p:ph sz="quarter" idx="4"/>
          </p:nvPr>
        </p:nvSpPr>
        <p:spPr>
          <a:xfrm>
            <a:off x="4648200" y="1524000"/>
            <a:ext cx="4041775" cy="4343400"/>
          </a:xfrm>
        </p:spPr>
        <p:txBody>
          <a:bodyPr>
            <a:noAutofit/>
          </a:bodyPr>
          <a:lstStyle/>
          <a:p>
            <a:r>
              <a:rPr lang="fr-FR" sz="1800" dirty="0" smtClean="0">
                <a:solidFill>
                  <a:srgbClr val="008000"/>
                </a:solidFill>
              </a:rPr>
              <a:t>47 décisions de la 10</a:t>
            </a:r>
            <a:r>
              <a:rPr lang="fr-FR" sz="1800" baseline="30000" dirty="0" smtClean="0">
                <a:solidFill>
                  <a:srgbClr val="008000"/>
                </a:solidFill>
              </a:rPr>
              <a:t>e</a:t>
            </a:r>
            <a:r>
              <a:rPr lang="fr-FR" sz="1800" dirty="0" smtClean="0">
                <a:solidFill>
                  <a:srgbClr val="008000"/>
                </a:solidFill>
              </a:rPr>
              <a:t> Conférence, qui comprennent :</a:t>
            </a:r>
          </a:p>
          <a:p>
            <a:pPr>
              <a:buFont typeface="Wingdings" charset="2"/>
              <a:buChar char="Ø"/>
            </a:pPr>
            <a:r>
              <a:rPr lang="fr-FR" sz="1800" dirty="0" smtClean="0">
                <a:solidFill>
                  <a:srgbClr val="002300"/>
                </a:solidFill>
              </a:rPr>
              <a:t>La décennie ONU pour la biodiversité</a:t>
            </a:r>
          </a:p>
          <a:p>
            <a:pPr lvl="1">
              <a:buFont typeface="Wingdings" charset="2"/>
              <a:buChar char="Ø"/>
            </a:pPr>
            <a:r>
              <a:rPr lang="fr-FR" sz="1800" dirty="0" smtClean="0">
                <a:solidFill>
                  <a:srgbClr val="002300"/>
                </a:solidFill>
              </a:rPr>
              <a:t>2011-2020 a été déclarée la Décennie Nations Unies pour la Biodiversité , qui envisage de contribuer a l’</a:t>
            </a:r>
            <a:r>
              <a:rPr lang="fr-FR" sz="1800" dirty="0" smtClean="0"/>
              <a:t>exécution</a:t>
            </a:r>
            <a:r>
              <a:rPr lang="fr-FR" sz="1800" dirty="0" smtClean="0">
                <a:solidFill>
                  <a:srgbClr val="002300"/>
                </a:solidFill>
              </a:rPr>
              <a:t> du Plan Stratégique pour la Biodiversité</a:t>
            </a:r>
          </a:p>
          <a:p>
            <a:pPr lvl="1">
              <a:buNone/>
            </a:pPr>
            <a:endParaRPr lang="fr-FR" sz="1800" dirty="0" smtClean="0">
              <a:solidFill>
                <a:srgbClr val="008000"/>
              </a:solidFill>
            </a:endParaRPr>
          </a:p>
          <a:p>
            <a:pPr marL="342900" lvl="1" indent="-342900">
              <a:buFont typeface="Wingdings" pitchFamily="2" charset="2"/>
              <a:buChar char="Ø"/>
            </a:pPr>
            <a:r>
              <a:rPr lang="fr-FR" sz="1800" dirty="0" smtClean="0"/>
              <a:t>Protocole Nagoya sur APA </a:t>
            </a:r>
          </a:p>
          <a:p>
            <a:pPr marL="342900" lvl="1" indent="-342900">
              <a:buFont typeface="Wingdings" pitchFamily="2" charset="2"/>
              <a:buChar char="Ø"/>
            </a:pPr>
            <a:endParaRPr lang="fr-FR" sz="1800" dirty="0" smtClean="0"/>
          </a:p>
          <a:p>
            <a:pPr marL="342900" lvl="1" indent="-342900">
              <a:buFont typeface="Wingdings" pitchFamily="2" charset="2"/>
              <a:buChar char="Ø"/>
            </a:pPr>
            <a:r>
              <a:rPr lang="fr-FR" sz="1800" dirty="0" smtClean="0"/>
              <a:t>X/25. Une orientation additionnelle pour le mécanisme financier </a:t>
            </a:r>
          </a:p>
          <a:p>
            <a:pPr marL="342900" lvl="1" indent="-342900">
              <a:buFont typeface="Wingdings" pitchFamily="2" charset="2"/>
              <a:buChar char="Ø"/>
            </a:pPr>
            <a:endParaRPr lang="fr-FR"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Plan </a:t>
            </a:r>
            <a:r>
              <a:rPr lang="en-US" sz="3200" b="1" dirty="0" err="1" smtClean="0">
                <a:solidFill>
                  <a:schemeClr val="bg1"/>
                </a:solidFill>
              </a:rPr>
              <a:t>stratégique</a:t>
            </a:r>
            <a:r>
              <a:rPr lang="en-US" sz="3200" b="1" dirty="0" smtClean="0">
                <a:solidFill>
                  <a:schemeClr val="bg1"/>
                </a:solidFill>
              </a:rPr>
              <a:t> pour la </a:t>
            </a:r>
            <a:r>
              <a:rPr lang="en-US" sz="3200" b="1" dirty="0" err="1" smtClean="0">
                <a:solidFill>
                  <a:schemeClr val="bg1"/>
                </a:solidFill>
              </a:rPr>
              <a:t>biodiversité</a:t>
            </a:r>
            <a:r>
              <a:rPr lang="en-US" sz="3200" b="1" dirty="0" smtClean="0">
                <a:solidFill>
                  <a:schemeClr val="bg1"/>
                </a:solidFill>
              </a:rPr>
              <a:t>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143000"/>
            <a:ext cx="8229600" cy="4525963"/>
          </a:xfrm>
        </p:spPr>
        <p:txBody>
          <a:bodyPr>
            <a:normAutofit fontScale="550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Vivre en </a:t>
            </a:r>
            <a:r>
              <a:rPr lang="en-US" i="1" dirty="0" err="1" smtClean="0">
                <a:solidFill>
                  <a:srgbClr val="006600"/>
                </a:solidFill>
                <a:latin typeface="Verdana" charset="0"/>
              </a:rPr>
              <a:t>harmonie</a:t>
            </a:r>
            <a:r>
              <a:rPr lang="en-US" i="1" dirty="0" smtClean="0">
                <a:solidFill>
                  <a:srgbClr val="006600"/>
                </a:solidFill>
                <a:latin typeface="Verdana" charset="0"/>
              </a:rPr>
              <a:t> avec la nature</a:t>
            </a:r>
            <a:r>
              <a:rPr lang="en-US" dirty="0" smtClean="0">
                <a:solidFill>
                  <a:srgbClr val="006600"/>
                </a:solidFill>
                <a:latin typeface="Verdana" charset="0"/>
              </a:rPr>
              <a:t>. « </a:t>
            </a:r>
            <a:r>
              <a:rPr lang="en-US" dirty="0" err="1" smtClean="0">
                <a:solidFill>
                  <a:srgbClr val="006600"/>
                </a:solidFill>
                <a:latin typeface="Verdana" charset="0"/>
              </a:rPr>
              <a:t>D’ici</a:t>
            </a:r>
            <a:r>
              <a:rPr lang="en-US" dirty="0" smtClean="0">
                <a:solidFill>
                  <a:srgbClr val="006600"/>
                </a:solidFill>
                <a:latin typeface="Verdana" charset="0"/>
              </a:rPr>
              <a:t> à 2050, la </a:t>
            </a:r>
            <a:r>
              <a:rPr lang="en-US" dirty="0" err="1" smtClean="0">
                <a:solidFill>
                  <a:srgbClr val="006600"/>
                </a:solidFill>
                <a:latin typeface="Verdana" charset="0"/>
              </a:rPr>
              <a:t>diversité</a:t>
            </a:r>
            <a:r>
              <a:rPr lang="en-US" dirty="0" smtClean="0">
                <a:solidFill>
                  <a:srgbClr val="006600"/>
                </a:solidFill>
                <a:latin typeface="Verdana" charset="0"/>
              </a:rPr>
              <a:t> </a:t>
            </a:r>
            <a:r>
              <a:rPr lang="en-US" dirty="0" err="1" smtClean="0">
                <a:solidFill>
                  <a:srgbClr val="006600"/>
                </a:solidFill>
                <a:latin typeface="Verdana" charset="0"/>
              </a:rPr>
              <a:t>biologique</a:t>
            </a:r>
            <a:r>
              <a:rPr lang="en-US" dirty="0" smtClean="0">
                <a:solidFill>
                  <a:srgbClr val="006600"/>
                </a:solidFill>
                <a:latin typeface="Verdana" charset="0"/>
              </a:rPr>
              <a:t> </a:t>
            </a:r>
            <a:r>
              <a:rPr lang="en-US" dirty="0" err="1" smtClean="0">
                <a:solidFill>
                  <a:srgbClr val="006600"/>
                </a:solidFill>
                <a:latin typeface="Verdana" charset="0"/>
              </a:rPr>
              <a:t>est</a:t>
            </a:r>
            <a:r>
              <a:rPr lang="en-US" dirty="0" smtClean="0">
                <a:solidFill>
                  <a:srgbClr val="006600"/>
                </a:solidFill>
                <a:latin typeface="Verdana" charset="0"/>
              </a:rPr>
              <a:t> </a:t>
            </a:r>
            <a:r>
              <a:rPr lang="en-US" dirty="0" err="1" smtClean="0">
                <a:solidFill>
                  <a:srgbClr val="006600"/>
                </a:solidFill>
                <a:latin typeface="Verdana" charset="0"/>
              </a:rPr>
              <a:t>valorisée</a:t>
            </a:r>
            <a:r>
              <a:rPr lang="en-US" dirty="0" smtClean="0">
                <a:solidFill>
                  <a:srgbClr val="006600"/>
                </a:solidFill>
                <a:latin typeface="Verdana" charset="0"/>
              </a:rPr>
              <a:t>, </a:t>
            </a:r>
            <a:r>
              <a:rPr lang="en-US" dirty="0" err="1" smtClean="0">
                <a:solidFill>
                  <a:srgbClr val="006600"/>
                </a:solidFill>
                <a:latin typeface="Verdana" charset="0"/>
              </a:rPr>
              <a:t>conservée</a:t>
            </a:r>
            <a:r>
              <a:rPr lang="en-US" dirty="0" smtClean="0">
                <a:solidFill>
                  <a:srgbClr val="006600"/>
                </a:solidFill>
                <a:latin typeface="Verdana" charset="0"/>
              </a:rPr>
              <a:t>, </a:t>
            </a:r>
            <a:r>
              <a:rPr lang="en-US" dirty="0" err="1" smtClean="0">
                <a:solidFill>
                  <a:srgbClr val="006600"/>
                </a:solidFill>
                <a:latin typeface="Verdana" charset="0"/>
              </a:rPr>
              <a:t>restaurée</a:t>
            </a:r>
            <a:r>
              <a:rPr lang="en-US" dirty="0" smtClean="0">
                <a:solidFill>
                  <a:srgbClr val="006600"/>
                </a:solidFill>
                <a:latin typeface="Verdana" charset="0"/>
              </a:rPr>
              <a:t> et </a:t>
            </a:r>
            <a:r>
              <a:rPr lang="en-US" dirty="0" err="1" smtClean="0">
                <a:solidFill>
                  <a:srgbClr val="006600"/>
                </a:solidFill>
                <a:latin typeface="Verdana" charset="0"/>
              </a:rPr>
              <a:t>utilisée</a:t>
            </a:r>
            <a:r>
              <a:rPr lang="en-US" dirty="0" smtClean="0">
                <a:solidFill>
                  <a:srgbClr val="006600"/>
                </a:solidFill>
                <a:latin typeface="Verdana" charset="0"/>
              </a:rPr>
              <a:t> avec </a:t>
            </a:r>
            <a:r>
              <a:rPr lang="en-US" dirty="0" err="1" smtClean="0">
                <a:solidFill>
                  <a:srgbClr val="006600"/>
                </a:solidFill>
                <a:latin typeface="Verdana" charset="0"/>
              </a:rPr>
              <a:t>sagesse</a:t>
            </a:r>
            <a:r>
              <a:rPr lang="en-US" dirty="0" smtClean="0">
                <a:solidFill>
                  <a:srgbClr val="006600"/>
                </a:solidFill>
                <a:latin typeface="Verdana" charset="0"/>
              </a:rPr>
              <a:t>, en </a:t>
            </a:r>
            <a:r>
              <a:rPr lang="en-US" dirty="0" err="1" smtClean="0">
                <a:solidFill>
                  <a:srgbClr val="006600"/>
                </a:solidFill>
                <a:latin typeface="Verdana" charset="0"/>
              </a:rPr>
              <a:t>assurant</a:t>
            </a:r>
            <a:r>
              <a:rPr lang="en-US" dirty="0" smtClean="0">
                <a:solidFill>
                  <a:srgbClr val="006600"/>
                </a:solidFill>
                <a:latin typeface="Verdana" charset="0"/>
              </a:rPr>
              <a:t> le </a:t>
            </a:r>
            <a:r>
              <a:rPr lang="en-US" dirty="0" err="1" smtClean="0">
                <a:solidFill>
                  <a:srgbClr val="006600"/>
                </a:solidFill>
                <a:latin typeface="Verdana" charset="0"/>
              </a:rPr>
              <a:t>maintien</a:t>
            </a:r>
            <a:r>
              <a:rPr lang="en-US" dirty="0" smtClean="0">
                <a:solidFill>
                  <a:srgbClr val="006600"/>
                </a:solidFill>
                <a:latin typeface="Verdana" charset="0"/>
              </a:rPr>
              <a:t> des services </a:t>
            </a:r>
            <a:r>
              <a:rPr lang="en-US" dirty="0" err="1" smtClean="0">
                <a:solidFill>
                  <a:srgbClr val="006600"/>
                </a:solidFill>
                <a:latin typeface="Verdana" charset="0"/>
              </a:rPr>
              <a:t>fournis</a:t>
            </a:r>
            <a:r>
              <a:rPr lang="en-US" dirty="0" smtClean="0">
                <a:solidFill>
                  <a:srgbClr val="006600"/>
                </a:solidFill>
                <a:latin typeface="Verdana" charset="0"/>
              </a:rPr>
              <a:t> par les </a:t>
            </a:r>
            <a:r>
              <a:rPr lang="en-US" dirty="0" err="1" smtClean="0">
                <a:solidFill>
                  <a:srgbClr val="006600"/>
                </a:solidFill>
                <a:latin typeface="Verdana" charset="0"/>
              </a:rPr>
              <a:t>écosystèmes</a:t>
            </a:r>
            <a:r>
              <a:rPr lang="en-US" dirty="0" smtClean="0">
                <a:solidFill>
                  <a:srgbClr val="006600"/>
                </a:solidFill>
                <a:latin typeface="Verdana" charset="0"/>
              </a:rPr>
              <a:t>, en </a:t>
            </a:r>
            <a:r>
              <a:rPr lang="en-US" dirty="0" err="1" smtClean="0">
                <a:solidFill>
                  <a:srgbClr val="006600"/>
                </a:solidFill>
                <a:latin typeface="Verdana" charset="0"/>
              </a:rPr>
              <a:t>maintenant</a:t>
            </a:r>
            <a:r>
              <a:rPr lang="en-US" dirty="0" smtClean="0">
                <a:solidFill>
                  <a:srgbClr val="006600"/>
                </a:solidFill>
                <a:latin typeface="Verdana" charset="0"/>
              </a:rPr>
              <a:t> la </a:t>
            </a:r>
            <a:r>
              <a:rPr lang="en-US" dirty="0" err="1" smtClean="0">
                <a:solidFill>
                  <a:srgbClr val="006600"/>
                </a:solidFill>
                <a:latin typeface="Verdana" charset="0"/>
              </a:rPr>
              <a:t>planète</a:t>
            </a:r>
            <a:r>
              <a:rPr lang="en-US" dirty="0" smtClean="0">
                <a:solidFill>
                  <a:srgbClr val="006600"/>
                </a:solidFill>
                <a:latin typeface="Verdana" charset="0"/>
              </a:rPr>
              <a:t> en </a:t>
            </a:r>
            <a:r>
              <a:rPr lang="en-US" dirty="0" err="1" smtClean="0">
                <a:solidFill>
                  <a:srgbClr val="006600"/>
                </a:solidFill>
                <a:latin typeface="Verdana" charset="0"/>
              </a:rPr>
              <a:t>bonne</a:t>
            </a:r>
            <a:r>
              <a:rPr lang="en-US" dirty="0" smtClean="0">
                <a:solidFill>
                  <a:srgbClr val="006600"/>
                </a:solidFill>
                <a:latin typeface="Verdana" charset="0"/>
              </a:rPr>
              <a:t> santé et en </a:t>
            </a:r>
            <a:r>
              <a:rPr lang="en-US" dirty="0" err="1" smtClean="0">
                <a:solidFill>
                  <a:srgbClr val="006600"/>
                </a:solidFill>
                <a:latin typeface="Verdana" charset="0"/>
              </a:rPr>
              <a:t>procurant</a:t>
            </a:r>
            <a:r>
              <a:rPr lang="en-US" dirty="0" smtClean="0">
                <a:solidFill>
                  <a:srgbClr val="006600"/>
                </a:solidFill>
                <a:latin typeface="Verdana" charset="0"/>
              </a:rPr>
              <a:t> des </a:t>
            </a:r>
            <a:r>
              <a:rPr lang="en-US" dirty="0" err="1" smtClean="0">
                <a:solidFill>
                  <a:srgbClr val="006600"/>
                </a:solidFill>
                <a:latin typeface="Verdana" charset="0"/>
              </a:rPr>
              <a:t>avantages</a:t>
            </a:r>
            <a:r>
              <a:rPr lang="en-US" dirty="0" smtClean="0">
                <a:solidFill>
                  <a:srgbClr val="006600"/>
                </a:solidFill>
                <a:latin typeface="Verdana" charset="0"/>
              </a:rPr>
              <a:t> </a:t>
            </a:r>
            <a:r>
              <a:rPr lang="en-US" dirty="0" err="1" smtClean="0">
                <a:solidFill>
                  <a:srgbClr val="006600"/>
                </a:solidFill>
                <a:latin typeface="Verdana" charset="0"/>
              </a:rPr>
              <a:t>essentiels</a:t>
            </a:r>
            <a:r>
              <a:rPr lang="en-US" dirty="0" smtClean="0">
                <a:solidFill>
                  <a:srgbClr val="006600"/>
                </a:solidFill>
                <a:latin typeface="Verdana" charset="0"/>
              </a:rPr>
              <a:t> à </a:t>
            </a:r>
            <a:r>
              <a:rPr lang="en-US" dirty="0" err="1" smtClean="0">
                <a:solidFill>
                  <a:srgbClr val="006600"/>
                </a:solidFill>
                <a:latin typeface="Verdana" charset="0"/>
              </a:rPr>
              <a:t>tous</a:t>
            </a:r>
            <a:r>
              <a:rPr lang="en-US" dirty="0" smtClean="0">
                <a:solidFill>
                  <a:srgbClr val="006600"/>
                </a:solidFill>
                <a:latin typeface="Verdana" charset="0"/>
              </a:rPr>
              <a:t> les </a:t>
            </a:r>
            <a:r>
              <a:rPr lang="en-US" dirty="0" err="1" smtClean="0">
                <a:solidFill>
                  <a:srgbClr val="006600"/>
                </a:solidFill>
                <a:latin typeface="Verdana" charset="0"/>
              </a:rPr>
              <a:t>peuples</a:t>
            </a:r>
            <a:r>
              <a:rPr lang="en-US" dirty="0" smtClean="0">
                <a:solidFill>
                  <a:srgbClr val="006600"/>
                </a:solidFill>
                <a:latin typeface="Verdana" charset="0"/>
              </a:rPr>
              <a:t>. »</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err="1" smtClean="0">
                <a:solidFill>
                  <a:srgbClr val="006600"/>
                </a:solidFill>
                <a:latin typeface="Verdana" charset="0"/>
              </a:rPr>
              <a:t>Prendre</a:t>
            </a:r>
            <a:r>
              <a:rPr lang="en-US" dirty="0" smtClean="0">
                <a:solidFill>
                  <a:srgbClr val="006600"/>
                </a:solidFill>
                <a:latin typeface="Verdana" charset="0"/>
              </a:rPr>
              <a:t> des </a:t>
            </a:r>
            <a:r>
              <a:rPr lang="en-US" dirty="0" err="1" smtClean="0">
                <a:solidFill>
                  <a:srgbClr val="006600"/>
                </a:solidFill>
                <a:latin typeface="Verdana" charset="0"/>
              </a:rPr>
              <a:t>mesures</a:t>
            </a:r>
            <a:r>
              <a:rPr lang="en-US" dirty="0" smtClean="0">
                <a:solidFill>
                  <a:srgbClr val="006600"/>
                </a:solidFill>
                <a:latin typeface="Verdana" charset="0"/>
              </a:rPr>
              <a:t> </a:t>
            </a:r>
            <a:r>
              <a:rPr lang="en-US" dirty="0" err="1" smtClean="0">
                <a:solidFill>
                  <a:srgbClr val="006600"/>
                </a:solidFill>
                <a:latin typeface="Verdana" charset="0"/>
              </a:rPr>
              <a:t>efficaces</a:t>
            </a:r>
            <a:r>
              <a:rPr lang="en-US" dirty="0" smtClean="0">
                <a:solidFill>
                  <a:srgbClr val="006600"/>
                </a:solidFill>
                <a:latin typeface="Verdana" charset="0"/>
              </a:rPr>
              <a:t> et </a:t>
            </a:r>
            <a:r>
              <a:rPr lang="en-US" dirty="0" err="1" smtClean="0">
                <a:solidFill>
                  <a:srgbClr val="006600"/>
                </a:solidFill>
                <a:latin typeface="Verdana" charset="0"/>
              </a:rPr>
              <a:t>urgentes</a:t>
            </a:r>
            <a:r>
              <a:rPr lang="en-US" dirty="0" smtClean="0">
                <a:solidFill>
                  <a:srgbClr val="006600"/>
                </a:solidFill>
                <a:latin typeface="Verdana" charset="0"/>
              </a:rPr>
              <a:t> en </a:t>
            </a:r>
            <a:r>
              <a:rPr lang="en-US" dirty="0" err="1" smtClean="0">
                <a:solidFill>
                  <a:srgbClr val="006600"/>
                </a:solidFill>
                <a:latin typeface="Verdana" charset="0"/>
              </a:rPr>
              <a:t>vue</a:t>
            </a:r>
            <a:r>
              <a:rPr lang="en-US" dirty="0" smtClean="0">
                <a:solidFill>
                  <a:srgbClr val="006600"/>
                </a:solidFill>
                <a:latin typeface="Verdana" charset="0"/>
              </a:rPr>
              <a:t> de </a:t>
            </a:r>
            <a:r>
              <a:rPr lang="en-US" dirty="0" err="1" smtClean="0">
                <a:solidFill>
                  <a:srgbClr val="006600"/>
                </a:solidFill>
                <a:latin typeface="Verdana" charset="0"/>
              </a:rPr>
              <a:t>mettre</a:t>
            </a:r>
            <a:r>
              <a:rPr lang="en-US" dirty="0" smtClean="0">
                <a:solidFill>
                  <a:srgbClr val="006600"/>
                </a:solidFill>
                <a:latin typeface="Verdana" charset="0"/>
              </a:rPr>
              <a:t> un </a:t>
            </a:r>
            <a:r>
              <a:rPr lang="en-US" dirty="0" err="1" smtClean="0">
                <a:solidFill>
                  <a:srgbClr val="006600"/>
                </a:solidFill>
                <a:latin typeface="Verdana" charset="0"/>
              </a:rPr>
              <a:t>terme</a:t>
            </a:r>
            <a:r>
              <a:rPr lang="en-US" dirty="0" smtClean="0">
                <a:solidFill>
                  <a:srgbClr val="006600"/>
                </a:solidFill>
                <a:latin typeface="Verdana" charset="0"/>
              </a:rPr>
              <a:t> à </a:t>
            </a:r>
            <a:r>
              <a:rPr lang="en-US" dirty="0" err="1" smtClean="0">
                <a:solidFill>
                  <a:srgbClr val="006600"/>
                </a:solidFill>
                <a:latin typeface="Verdana" charset="0"/>
              </a:rPr>
              <a:t>l’appauvrissement</a:t>
            </a:r>
            <a:r>
              <a:rPr lang="en-US" dirty="0" smtClean="0">
                <a:solidFill>
                  <a:srgbClr val="006600"/>
                </a:solidFill>
                <a:latin typeface="Verdana" charset="0"/>
              </a:rPr>
              <a:t> de la </a:t>
            </a:r>
            <a:r>
              <a:rPr lang="en-US" dirty="0" err="1" smtClean="0">
                <a:solidFill>
                  <a:srgbClr val="006600"/>
                </a:solidFill>
                <a:latin typeface="Verdana" charset="0"/>
              </a:rPr>
              <a:t>diversité</a:t>
            </a:r>
            <a:r>
              <a:rPr lang="en-US" dirty="0" smtClean="0">
                <a:solidFill>
                  <a:srgbClr val="006600"/>
                </a:solidFill>
                <a:latin typeface="Verdana" charset="0"/>
              </a:rPr>
              <a:t> </a:t>
            </a:r>
            <a:r>
              <a:rPr lang="en-US" dirty="0" err="1" smtClean="0">
                <a:solidFill>
                  <a:srgbClr val="006600"/>
                </a:solidFill>
                <a:latin typeface="Verdana" charset="0"/>
              </a:rPr>
              <a:t>biologique</a:t>
            </a:r>
            <a:r>
              <a:rPr lang="en-US" dirty="0" smtClean="0">
                <a:solidFill>
                  <a:srgbClr val="006600"/>
                </a:solidFill>
                <a:latin typeface="Verdana" charset="0"/>
              </a:rPr>
              <a:t>, </a:t>
            </a:r>
            <a:r>
              <a:rPr lang="en-US" dirty="0" err="1" smtClean="0">
                <a:solidFill>
                  <a:srgbClr val="006600"/>
                </a:solidFill>
                <a:latin typeface="Verdana" charset="0"/>
              </a:rPr>
              <a:t>afin</a:t>
            </a:r>
            <a:r>
              <a:rPr lang="en-US" dirty="0" smtClean="0">
                <a:solidFill>
                  <a:srgbClr val="006600"/>
                </a:solidFill>
                <a:latin typeface="Verdana" charset="0"/>
              </a:rPr>
              <a:t> de </a:t>
            </a:r>
            <a:r>
              <a:rPr lang="en-US" dirty="0" err="1" smtClean="0">
                <a:solidFill>
                  <a:srgbClr val="006600"/>
                </a:solidFill>
                <a:latin typeface="Verdana" charset="0"/>
              </a:rPr>
              <a:t>s’assurer</a:t>
            </a:r>
            <a:r>
              <a:rPr lang="en-US" dirty="0" smtClean="0">
                <a:solidFill>
                  <a:srgbClr val="006600"/>
                </a:solidFill>
                <a:latin typeface="Verdana" charset="0"/>
              </a:rPr>
              <a:t> </a:t>
            </a:r>
            <a:r>
              <a:rPr lang="en-US" dirty="0" err="1" smtClean="0">
                <a:solidFill>
                  <a:srgbClr val="006600"/>
                </a:solidFill>
                <a:latin typeface="Verdana" charset="0"/>
              </a:rPr>
              <a:t>que</a:t>
            </a:r>
            <a:r>
              <a:rPr lang="en-US" dirty="0" smtClean="0">
                <a:solidFill>
                  <a:srgbClr val="006600"/>
                </a:solidFill>
                <a:latin typeface="Verdana" charset="0"/>
              </a:rPr>
              <a:t>, </a:t>
            </a:r>
            <a:r>
              <a:rPr lang="en-US" dirty="0" err="1" smtClean="0">
                <a:solidFill>
                  <a:srgbClr val="006600"/>
                </a:solidFill>
                <a:latin typeface="Verdana" charset="0"/>
              </a:rPr>
              <a:t>d’ici</a:t>
            </a:r>
            <a:r>
              <a:rPr lang="en-US" dirty="0" smtClean="0">
                <a:solidFill>
                  <a:srgbClr val="006600"/>
                </a:solidFill>
                <a:latin typeface="Verdana" charset="0"/>
              </a:rPr>
              <a:t> à 2020, les </a:t>
            </a:r>
            <a:r>
              <a:rPr lang="en-US" dirty="0" err="1" smtClean="0">
                <a:solidFill>
                  <a:srgbClr val="006600"/>
                </a:solidFill>
                <a:latin typeface="Verdana" charset="0"/>
              </a:rPr>
              <a:t>écosystèmes</a:t>
            </a:r>
            <a:r>
              <a:rPr lang="en-US" dirty="0" smtClean="0">
                <a:solidFill>
                  <a:srgbClr val="006600"/>
                </a:solidFill>
                <a:latin typeface="Verdana" charset="0"/>
              </a:rPr>
              <a:t> </a:t>
            </a:r>
            <a:r>
              <a:rPr lang="en-US" dirty="0" err="1" smtClean="0">
                <a:solidFill>
                  <a:srgbClr val="006600"/>
                </a:solidFill>
                <a:latin typeface="Verdana" charset="0"/>
              </a:rPr>
              <a:t>sont</a:t>
            </a:r>
            <a:r>
              <a:rPr lang="en-US" dirty="0" smtClean="0">
                <a:solidFill>
                  <a:srgbClr val="006600"/>
                </a:solidFill>
                <a:latin typeface="Verdana" charset="0"/>
              </a:rPr>
              <a:t> </a:t>
            </a:r>
            <a:r>
              <a:rPr lang="en-US" dirty="0" err="1" smtClean="0">
                <a:solidFill>
                  <a:srgbClr val="006600"/>
                </a:solidFill>
                <a:latin typeface="Verdana" charset="0"/>
              </a:rPr>
              <a:t>résilients</a:t>
            </a:r>
            <a:r>
              <a:rPr lang="en-US" dirty="0" smtClean="0">
                <a:solidFill>
                  <a:srgbClr val="006600"/>
                </a:solidFill>
                <a:latin typeface="Verdana" charset="0"/>
              </a:rPr>
              <a:t> et </a:t>
            </a:r>
            <a:r>
              <a:rPr lang="en-US" dirty="0" err="1" smtClean="0">
                <a:solidFill>
                  <a:srgbClr val="006600"/>
                </a:solidFill>
                <a:latin typeface="Verdana" charset="0"/>
              </a:rPr>
              <a:t>continuent</a:t>
            </a:r>
            <a:r>
              <a:rPr lang="en-US" dirty="0" smtClean="0">
                <a:solidFill>
                  <a:srgbClr val="006600"/>
                </a:solidFill>
                <a:latin typeface="Verdana" charset="0"/>
              </a:rPr>
              <a:t> de </a:t>
            </a:r>
            <a:r>
              <a:rPr lang="en-US" dirty="0" err="1" smtClean="0">
                <a:solidFill>
                  <a:srgbClr val="006600"/>
                </a:solidFill>
                <a:latin typeface="Verdana" charset="0"/>
              </a:rPr>
              <a:t>fournir</a:t>
            </a:r>
            <a:r>
              <a:rPr lang="en-US" dirty="0" smtClean="0">
                <a:solidFill>
                  <a:srgbClr val="006600"/>
                </a:solidFill>
                <a:latin typeface="Verdana" charset="0"/>
              </a:rPr>
              <a:t> des services </a:t>
            </a:r>
            <a:r>
              <a:rPr lang="en-US" dirty="0" err="1" smtClean="0">
                <a:solidFill>
                  <a:srgbClr val="006600"/>
                </a:solidFill>
                <a:latin typeface="Verdana" charset="0"/>
              </a:rPr>
              <a:t>essentiels</a:t>
            </a:r>
            <a:r>
              <a:rPr lang="en-US" dirty="0" smtClean="0">
                <a:solidFill>
                  <a:srgbClr val="006600"/>
                </a:solidFill>
                <a:latin typeface="Verdana" charset="0"/>
              </a:rPr>
              <a:t>, </a:t>
            </a:r>
            <a:r>
              <a:rPr lang="en-US" dirty="0" err="1" smtClean="0">
                <a:solidFill>
                  <a:srgbClr val="006600"/>
                </a:solidFill>
                <a:latin typeface="Verdana" charset="0"/>
              </a:rPr>
              <a:t>préservant</a:t>
            </a:r>
            <a:r>
              <a:rPr lang="en-US" dirty="0" smtClean="0">
                <a:solidFill>
                  <a:srgbClr val="006600"/>
                </a:solidFill>
                <a:latin typeface="Verdana" charset="0"/>
              </a:rPr>
              <a:t> </a:t>
            </a:r>
            <a:r>
              <a:rPr lang="en-US" dirty="0" err="1" smtClean="0">
                <a:solidFill>
                  <a:srgbClr val="006600"/>
                </a:solidFill>
                <a:latin typeface="Verdana" charset="0"/>
              </a:rPr>
              <a:t>ainsi</a:t>
            </a:r>
            <a:r>
              <a:rPr lang="en-US" dirty="0" smtClean="0">
                <a:solidFill>
                  <a:srgbClr val="006600"/>
                </a:solidFill>
                <a:latin typeface="Verdana" charset="0"/>
              </a:rPr>
              <a:t> la </a:t>
            </a:r>
            <a:r>
              <a:rPr lang="en-US" dirty="0" err="1" smtClean="0">
                <a:solidFill>
                  <a:srgbClr val="006600"/>
                </a:solidFill>
                <a:latin typeface="Verdana" charset="0"/>
              </a:rPr>
              <a:t>diversité</a:t>
            </a:r>
            <a:r>
              <a:rPr lang="en-US" dirty="0" smtClean="0">
                <a:solidFill>
                  <a:srgbClr val="006600"/>
                </a:solidFill>
                <a:latin typeface="Verdana" charset="0"/>
              </a:rPr>
              <a:t> de la vie </a:t>
            </a:r>
            <a:r>
              <a:rPr lang="en-US" dirty="0" err="1" smtClean="0">
                <a:solidFill>
                  <a:srgbClr val="006600"/>
                </a:solidFill>
                <a:latin typeface="Verdana" charset="0"/>
              </a:rPr>
              <a:t>sur</a:t>
            </a:r>
            <a:r>
              <a:rPr lang="en-US" dirty="0" smtClean="0">
                <a:solidFill>
                  <a:srgbClr val="006600"/>
                </a:solidFill>
                <a:latin typeface="Verdana" charset="0"/>
              </a:rPr>
              <a:t> Terre, et </a:t>
            </a:r>
            <a:r>
              <a:rPr lang="en-US" dirty="0" err="1" smtClean="0">
                <a:solidFill>
                  <a:srgbClr val="006600"/>
                </a:solidFill>
                <a:latin typeface="Verdana" charset="0"/>
              </a:rPr>
              <a:t>contribuant</a:t>
            </a:r>
            <a:r>
              <a:rPr lang="en-US" dirty="0" smtClean="0">
                <a:solidFill>
                  <a:srgbClr val="006600"/>
                </a:solidFill>
                <a:latin typeface="Verdana" charset="0"/>
              </a:rPr>
              <a:t> au </a:t>
            </a:r>
            <a:r>
              <a:rPr lang="en-US" dirty="0" err="1" smtClean="0">
                <a:solidFill>
                  <a:srgbClr val="006600"/>
                </a:solidFill>
                <a:latin typeface="Verdana" charset="0"/>
              </a:rPr>
              <a:t>bien-être</a:t>
            </a:r>
            <a:r>
              <a:rPr lang="en-US" dirty="0" smtClean="0">
                <a:solidFill>
                  <a:srgbClr val="006600"/>
                </a:solidFill>
                <a:latin typeface="Verdana" charset="0"/>
              </a:rPr>
              <a:t> </a:t>
            </a:r>
            <a:r>
              <a:rPr lang="en-US" dirty="0" err="1" smtClean="0">
                <a:solidFill>
                  <a:srgbClr val="006600"/>
                </a:solidFill>
                <a:latin typeface="Verdana" charset="0"/>
              </a:rPr>
              <a:t>humain</a:t>
            </a:r>
            <a:r>
              <a:rPr lang="en-US" dirty="0" smtClean="0">
                <a:solidFill>
                  <a:srgbClr val="006600"/>
                </a:solidFill>
                <a:latin typeface="Verdana" charset="0"/>
              </a:rPr>
              <a:t> et à </a:t>
            </a:r>
            <a:r>
              <a:rPr lang="en-US" dirty="0" err="1" smtClean="0">
                <a:solidFill>
                  <a:srgbClr val="006600"/>
                </a:solidFill>
                <a:latin typeface="Verdana" charset="0"/>
              </a:rPr>
              <a:t>l’élimination</a:t>
            </a:r>
            <a:r>
              <a:rPr lang="en-US" dirty="0" smtClean="0">
                <a:solidFill>
                  <a:srgbClr val="006600"/>
                </a:solidFill>
                <a:latin typeface="Verdana" charset="0"/>
              </a:rPr>
              <a:t> de la </a:t>
            </a:r>
            <a:r>
              <a:rPr lang="en-US" dirty="0" err="1" smtClean="0">
                <a:solidFill>
                  <a:srgbClr val="006600"/>
                </a:solidFill>
                <a:latin typeface="Verdana" charset="0"/>
              </a:rPr>
              <a:t>pauvreté</a:t>
            </a:r>
            <a:r>
              <a:rPr lang="en-US" dirty="0" smtClean="0">
                <a:solidFill>
                  <a:srgbClr val="006600"/>
                </a:solidFill>
                <a:latin typeface="Verdana" charset="0"/>
              </a:rPr>
              <a:t>.</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Les 20 </a:t>
            </a:r>
            <a:r>
              <a:rPr lang="en-US" b="1" dirty="0" err="1" smtClean="0">
                <a:solidFill>
                  <a:srgbClr val="006600"/>
                </a:solidFill>
                <a:latin typeface="Verdana" charset="0"/>
                <a:ea typeface="ＭＳ Ｐゴシック" charset="-128"/>
                <a:cs typeface="ＭＳ Ｐゴシック" charset="-128"/>
              </a:rPr>
              <a:t>Objectifs</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d’Aichi</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relatifs</a:t>
            </a:r>
            <a:r>
              <a:rPr lang="en-US" b="1" dirty="0" smtClean="0">
                <a:solidFill>
                  <a:srgbClr val="006600"/>
                </a:solidFill>
                <a:latin typeface="Verdana" charset="0"/>
                <a:ea typeface="ＭＳ Ｐゴシック" charset="-128"/>
                <a:cs typeface="ＭＳ Ｐゴシック" charset="-128"/>
              </a:rPr>
              <a:t> à la </a:t>
            </a:r>
            <a:r>
              <a:rPr lang="en-US" b="1" dirty="0" err="1" smtClean="0">
                <a:solidFill>
                  <a:srgbClr val="006600"/>
                </a:solidFill>
                <a:latin typeface="Verdana" charset="0"/>
                <a:ea typeface="ＭＳ Ｐゴシック" charset="-128"/>
                <a:cs typeface="ＭＳ Ｐゴシック" charset="-128"/>
              </a:rPr>
              <a:t>biodiversité</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err="1" smtClean="0">
                <a:solidFill>
                  <a:srgbClr val="006600"/>
                </a:solidFill>
                <a:latin typeface="Verdana" charset="0"/>
                <a:ea typeface="ＭＳ Ｐゴシック" charset="-128"/>
                <a:cs typeface="ＭＳ Ｐゴシック" charset="-128"/>
              </a:rPr>
              <a:t>Mécanismes</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d’application</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Buts </a:t>
            </a:r>
            <a:r>
              <a:rPr lang="en-US" sz="3200" b="1" dirty="0" err="1" smtClean="0">
                <a:solidFill>
                  <a:schemeClr val="bg1"/>
                </a:solidFill>
              </a:rPr>
              <a:t>stratégiques</a:t>
            </a:r>
            <a:endParaRPr lang="en-US" sz="3200" dirty="0">
              <a:solidFill>
                <a:schemeClr val="bg1"/>
              </a:solidFill>
            </a:endParaRPr>
          </a:p>
        </p:txBody>
      </p:sp>
      <p:sp>
        <p:nvSpPr>
          <p:cNvPr id="11" name="Content Placeholder 10"/>
          <p:cNvSpPr>
            <a:spLocks noGrp="1"/>
          </p:cNvSpPr>
          <p:nvPr>
            <p:ph sz="half" idx="2"/>
          </p:nvPr>
        </p:nvSpPr>
        <p:spPr>
          <a:xfrm>
            <a:off x="4648200" y="1447800"/>
            <a:ext cx="4041775" cy="3951288"/>
          </a:xfrm>
        </p:spPr>
        <p:txBody>
          <a:bodyPr>
            <a:normAutofit fontScale="625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err="1" smtClean="0">
                <a:solidFill>
                  <a:srgbClr val="006600"/>
                </a:solidFill>
                <a:latin typeface="Verdana" charset="0"/>
                <a:ea typeface="ＭＳ Ｐゴシック" charset="-128"/>
                <a:cs typeface="ＭＳ Ｐゴシック" charset="-128"/>
              </a:rPr>
              <a:t>Gérer</a:t>
            </a:r>
            <a:r>
              <a:rPr lang="en-US" dirty="0" smtClean="0">
                <a:solidFill>
                  <a:srgbClr val="006600"/>
                </a:solidFill>
                <a:latin typeface="Verdana" charset="0"/>
                <a:ea typeface="ＭＳ Ｐゴシック" charset="-128"/>
                <a:cs typeface="ＭＳ Ｐゴシック" charset="-128"/>
              </a:rPr>
              <a:t> les </a:t>
            </a:r>
            <a:r>
              <a:rPr lang="en-US" b="1" dirty="0" smtClean="0">
                <a:solidFill>
                  <a:srgbClr val="006600"/>
                </a:solidFill>
                <a:latin typeface="Verdana" charset="0"/>
                <a:ea typeface="ＭＳ Ｐゴシック" charset="-128"/>
                <a:cs typeface="ＭＳ Ｐゴシック" charset="-128"/>
              </a:rPr>
              <a:t>causes </a:t>
            </a:r>
            <a:r>
              <a:rPr lang="en-US" b="1" dirty="0" err="1" smtClean="0">
                <a:solidFill>
                  <a:srgbClr val="006600"/>
                </a:solidFill>
                <a:latin typeface="Verdana" charset="0"/>
                <a:ea typeface="ＭＳ Ｐゴシック" charset="-128"/>
                <a:cs typeface="ＭＳ Ｐゴシック" charset="-128"/>
              </a:rPr>
              <a:t>sous-jacentes</a:t>
            </a:r>
            <a:r>
              <a:rPr lang="en-US" b="1" dirty="0" smtClean="0">
                <a:solidFill>
                  <a:srgbClr val="006600"/>
                </a:solidFill>
                <a:latin typeface="Verdana" charset="0"/>
                <a:ea typeface="ＭＳ Ｐゴシック" charset="-128"/>
                <a:cs typeface="ＭＳ Ｐゴシック" charset="-128"/>
              </a:rPr>
              <a:t> </a:t>
            </a:r>
            <a:r>
              <a:rPr lang="en-US" dirty="0" smtClean="0">
                <a:solidFill>
                  <a:srgbClr val="006600"/>
                </a:solidFill>
                <a:latin typeface="Verdana" charset="0"/>
                <a:ea typeface="ＭＳ Ｐゴシック" charset="-128"/>
                <a:cs typeface="ＭＳ Ｐゴシック" charset="-128"/>
              </a:rPr>
              <a:t>de </a:t>
            </a:r>
            <a:r>
              <a:rPr lang="en-US" dirty="0" err="1" smtClean="0">
                <a:solidFill>
                  <a:srgbClr val="006600"/>
                </a:solidFill>
                <a:latin typeface="Verdana" charset="0"/>
                <a:ea typeface="ＭＳ Ｐゴシック" charset="-128"/>
                <a:cs typeface="ＭＳ Ｐゴシック" charset="-128"/>
              </a:rPr>
              <a:t>l’appauvrissement</a:t>
            </a:r>
            <a:r>
              <a:rPr lang="en-US" dirty="0" smtClean="0">
                <a:solidFill>
                  <a:srgbClr val="006600"/>
                </a:solidFill>
                <a:latin typeface="Verdana" charset="0"/>
                <a:ea typeface="ＭＳ Ｐゴシック" charset="-128"/>
                <a:cs typeface="ＭＳ Ｐゴシック" charset="-128"/>
              </a:rPr>
              <a:t> de la </a:t>
            </a:r>
            <a:r>
              <a:rPr lang="en-US" dirty="0" err="1" smtClean="0">
                <a:solidFill>
                  <a:srgbClr val="006600"/>
                </a:solidFill>
                <a:latin typeface="Verdana" charset="0"/>
                <a:ea typeface="ＭＳ Ｐゴシック" charset="-128"/>
                <a:cs typeface="ＭＳ Ｐゴシック" charset="-128"/>
              </a:rPr>
              <a:t>diversité</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biologique</a:t>
            </a:r>
            <a:r>
              <a:rPr lang="en-US" dirty="0" smtClean="0">
                <a:solidFill>
                  <a:srgbClr val="006600"/>
                </a:solidFill>
                <a:latin typeface="Verdana" charset="0"/>
                <a:ea typeface="ＭＳ Ｐゴシック" charset="-128"/>
                <a:cs typeface="ＭＳ Ｐゴシック" charset="-128"/>
              </a:rPr>
              <a:t> (par </a:t>
            </a:r>
            <a:r>
              <a:rPr lang="en-US" dirty="0" err="1" smtClean="0">
                <a:solidFill>
                  <a:srgbClr val="006600"/>
                </a:solidFill>
                <a:latin typeface="Verdana" charset="0"/>
                <a:ea typeface="ＭＳ Ｐゴシック" charset="-128"/>
                <a:cs typeface="ＭＳ Ｐゴシック" charset="-128"/>
              </a:rPr>
              <a:t>l’internalisation</a:t>
            </a:r>
            <a:r>
              <a:rPr lang="en-US" dirty="0" smtClean="0">
                <a:solidFill>
                  <a:srgbClr val="006600"/>
                </a:solidFill>
                <a:latin typeface="Verdana" charset="0"/>
                <a:ea typeface="ＭＳ Ｐゴシック" charset="-128"/>
                <a:cs typeface="ＭＳ Ｐゴシック" charset="-128"/>
              </a:rPr>
              <a:t>)</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err="1" smtClean="0">
                <a:solidFill>
                  <a:srgbClr val="006600"/>
                </a:solidFill>
                <a:latin typeface="Verdana" charset="0"/>
                <a:ea typeface="ＭＳ Ｐゴシック" charset="-128"/>
                <a:cs typeface="ＭＳ Ｐゴシック" charset="-128"/>
              </a:rPr>
              <a:t>Réduire</a:t>
            </a:r>
            <a:r>
              <a:rPr lang="en-US" dirty="0" smtClean="0">
                <a:solidFill>
                  <a:srgbClr val="006600"/>
                </a:solidFill>
                <a:latin typeface="Verdana" charset="0"/>
                <a:ea typeface="ＭＳ Ｐゴシック" charset="-128"/>
                <a:cs typeface="ＭＳ Ｐゴシック" charset="-128"/>
              </a:rPr>
              <a:t> les </a:t>
            </a:r>
            <a:r>
              <a:rPr lang="en-US" b="1" dirty="0" err="1" smtClean="0">
                <a:solidFill>
                  <a:srgbClr val="006600"/>
                </a:solidFill>
                <a:latin typeface="Verdana" charset="0"/>
                <a:ea typeface="ＭＳ Ｐゴシック" charset="-128"/>
                <a:cs typeface="ＭＳ Ｐゴシック" charset="-128"/>
              </a:rPr>
              <a:t>pressions</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directes</a:t>
            </a:r>
            <a:r>
              <a:rPr lang="en-US" b="1"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exercées</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sur</a:t>
            </a:r>
            <a:r>
              <a:rPr lang="en-US" dirty="0" smtClean="0">
                <a:solidFill>
                  <a:srgbClr val="006600"/>
                </a:solidFill>
                <a:latin typeface="Verdana" charset="0"/>
                <a:ea typeface="ＭＳ Ｐゴシック" charset="-128"/>
                <a:cs typeface="ＭＳ Ｐゴシック" charset="-128"/>
              </a:rPr>
              <a:t> la </a:t>
            </a:r>
            <a:r>
              <a:rPr lang="en-US" dirty="0" err="1" smtClean="0">
                <a:solidFill>
                  <a:srgbClr val="006600"/>
                </a:solidFill>
                <a:latin typeface="Verdana" charset="0"/>
                <a:ea typeface="ＭＳ Ｐゴシック" charset="-128"/>
                <a:cs typeface="ＭＳ Ｐゴシック" charset="-128"/>
              </a:rPr>
              <a:t>diversité</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biologique</a:t>
            </a:r>
            <a:r>
              <a:rPr lang="en-US" dirty="0" smtClean="0">
                <a:solidFill>
                  <a:srgbClr val="006600"/>
                </a:solidFill>
                <a:latin typeface="Verdana" charset="0"/>
                <a:ea typeface="ＭＳ Ｐゴシック" charset="-128"/>
                <a:cs typeface="ＭＳ Ｐゴシック" charset="-128"/>
              </a:rPr>
              <a:t> et encourager </a:t>
            </a:r>
            <a:r>
              <a:rPr lang="en-US" dirty="0" err="1" smtClean="0">
                <a:solidFill>
                  <a:srgbClr val="006600"/>
                </a:solidFill>
                <a:latin typeface="Verdana" charset="0"/>
                <a:ea typeface="ＭＳ Ｐゴシック" charset="-128"/>
                <a:cs typeface="ＭＳ Ｐゴシック" charset="-128"/>
              </a:rPr>
              <a:t>l’utilisation</a:t>
            </a:r>
            <a:r>
              <a:rPr lang="en-US" dirty="0" smtClean="0">
                <a:solidFill>
                  <a:srgbClr val="006600"/>
                </a:solidFill>
                <a:latin typeface="Verdana" charset="0"/>
                <a:ea typeface="ＭＳ Ｐゴシック" charset="-128"/>
                <a:cs typeface="ＭＳ Ｐゴシック" charset="-128"/>
              </a:rPr>
              <a:t> durable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err="1" smtClean="0">
                <a:solidFill>
                  <a:srgbClr val="006600"/>
                </a:solidFill>
                <a:latin typeface="Verdana" charset="0"/>
              </a:rPr>
              <a:t>Sauvegarder</a:t>
            </a:r>
            <a:r>
              <a:rPr lang="en-US" b="1" dirty="0" smtClean="0">
                <a:solidFill>
                  <a:srgbClr val="006600"/>
                </a:solidFill>
                <a:latin typeface="Verdana" charset="0"/>
              </a:rPr>
              <a:t> </a:t>
            </a:r>
            <a:r>
              <a:rPr lang="en-US" b="1" dirty="0" err="1" smtClean="0">
                <a:solidFill>
                  <a:srgbClr val="006600"/>
                </a:solidFill>
                <a:latin typeface="Verdana" charset="0"/>
              </a:rPr>
              <a:t>directement</a:t>
            </a:r>
            <a:r>
              <a:rPr lang="en-US" b="1" dirty="0" smtClean="0">
                <a:solidFill>
                  <a:srgbClr val="006600"/>
                </a:solidFill>
                <a:latin typeface="Verdana" charset="0"/>
              </a:rPr>
              <a:t> </a:t>
            </a:r>
            <a:r>
              <a:rPr lang="en-US" dirty="0" smtClean="0">
                <a:solidFill>
                  <a:srgbClr val="006600"/>
                </a:solidFill>
                <a:latin typeface="Verdana" charset="0"/>
              </a:rPr>
              <a:t>les </a:t>
            </a:r>
            <a:r>
              <a:rPr lang="en-US" dirty="0" err="1" smtClean="0">
                <a:solidFill>
                  <a:srgbClr val="006600"/>
                </a:solidFill>
                <a:latin typeface="Verdana" charset="0"/>
              </a:rPr>
              <a:t>écosystèmes</a:t>
            </a:r>
            <a:r>
              <a:rPr lang="en-US" dirty="0" smtClean="0">
                <a:solidFill>
                  <a:srgbClr val="006600"/>
                </a:solidFill>
                <a:latin typeface="Verdana" charset="0"/>
              </a:rPr>
              <a:t>, les </a:t>
            </a:r>
            <a:r>
              <a:rPr lang="en-US" dirty="0" err="1" smtClean="0">
                <a:solidFill>
                  <a:srgbClr val="006600"/>
                </a:solidFill>
                <a:latin typeface="Verdana" charset="0"/>
              </a:rPr>
              <a:t>espèces</a:t>
            </a:r>
            <a:r>
              <a:rPr lang="en-US" dirty="0" smtClean="0">
                <a:solidFill>
                  <a:srgbClr val="006600"/>
                </a:solidFill>
                <a:latin typeface="Verdana" charset="0"/>
              </a:rPr>
              <a:t> et la </a:t>
            </a:r>
            <a:r>
              <a:rPr lang="en-US" dirty="0" err="1" smtClean="0">
                <a:solidFill>
                  <a:srgbClr val="006600"/>
                </a:solidFill>
                <a:latin typeface="Verdana" charset="0"/>
              </a:rPr>
              <a:t>diversité</a:t>
            </a:r>
            <a:r>
              <a:rPr lang="en-US" dirty="0" smtClean="0">
                <a:solidFill>
                  <a:srgbClr val="006600"/>
                </a:solidFill>
                <a:latin typeface="Verdana" charset="0"/>
              </a:rPr>
              <a:t> </a:t>
            </a:r>
            <a:r>
              <a:rPr lang="en-US" dirty="0" err="1" smtClean="0">
                <a:solidFill>
                  <a:srgbClr val="006600"/>
                </a:solidFill>
                <a:latin typeface="Verdana" charset="0"/>
              </a:rPr>
              <a:t>génétique</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err="1" smtClean="0">
                <a:solidFill>
                  <a:srgbClr val="006600"/>
                </a:solidFill>
                <a:latin typeface="Verdana" charset="0"/>
                <a:ea typeface="ＭＳ Ｐゴシック" charset="-128"/>
                <a:cs typeface="ＭＳ Ｐゴシック" charset="-128"/>
              </a:rPr>
              <a:t>Renforcer</a:t>
            </a:r>
            <a:r>
              <a:rPr lang="en-US" dirty="0" smtClean="0">
                <a:solidFill>
                  <a:srgbClr val="006600"/>
                </a:solidFill>
                <a:latin typeface="Verdana" charset="0"/>
                <a:ea typeface="ＭＳ Ｐゴシック" charset="-128"/>
                <a:cs typeface="ＭＳ Ｐゴシック" charset="-128"/>
              </a:rPr>
              <a:t> les </a:t>
            </a:r>
            <a:r>
              <a:rPr lang="en-US" b="1" dirty="0" err="1" smtClean="0">
                <a:solidFill>
                  <a:srgbClr val="006600"/>
                </a:solidFill>
                <a:latin typeface="Verdana" charset="0"/>
                <a:ea typeface="ＭＳ Ｐゴシック" charset="-128"/>
                <a:cs typeface="ＭＳ Ｐゴシック" charset="-128"/>
              </a:rPr>
              <a:t>avantages</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retirés</a:t>
            </a:r>
            <a:r>
              <a:rPr lang="en-US" dirty="0" smtClean="0">
                <a:solidFill>
                  <a:srgbClr val="006600"/>
                </a:solidFill>
                <a:latin typeface="Verdana" charset="0"/>
                <a:ea typeface="ＭＳ Ｐゴシック" charset="-128"/>
                <a:cs typeface="ＭＳ Ｐゴシック" charset="-128"/>
              </a:rPr>
              <a:t> pour </a:t>
            </a:r>
            <a:r>
              <a:rPr lang="en-US" dirty="0" err="1" smtClean="0">
                <a:solidFill>
                  <a:srgbClr val="006600"/>
                </a:solidFill>
                <a:latin typeface="Verdana" charset="0"/>
                <a:ea typeface="ＭＳ Ｐゴシック" charset="-128"/>
                <a:cs typeface="ＭＳ Ｐゴシック" charset="-128"/>
              </a:rPr>
              <a:t>tous</a:t>
            </a:r>
            <a:r>
              <a:rPr lang="en-US" dirty="0" smtClean="0">
                <a:solidFill>
                  <a:srgbClr val="006600"/>
                </a:solidFill>
                <a:latin typeface="Verdana" charset="0"/>
                <a:ea typeface="ＭＳ Ｐゴシック" charset="-128"/>
                <a:cs typeface="ＭＳ Ｐゴシック" charset="-128"/>
              </a:rPr>
              <a:t> de la </a:t>
            </a:r>
            <a:r>
              <a:rPr lang="en-US" dirty="0" err="1" smtClean="0">
                <a:solidFill>
                  <a:srgbClr val="006600"/>
                </a:solidFill>
                <a:latin typeface="Verdana" charset="0"/>
                <a:ea typeface="ＭＳ Ｐゴシック" charset="-128"/>
                <a:cs typeface="ＭＳ Ｐゴシック" charset="-128"/>
              </a:rPr>
              <a:t>diversité</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biologique</a:t>
            </a:r>
            <a:r>
              <a:rPr lang="en-US" dirty="0" smtClean="0">
                <a:solidFill>
                  <a:srgbClr val="006600"/>
                </a:solidFill>
                <a:latin typeface="Verdana" charset="0"/>
                <a:ea typeface="ＭＳ Ｐゴシック" charset="-128"/>
                <a:cs typeface="ＭＳ Ｐゴシック" charset="-128"/>
              </a:rPr>
              <a:t> et des services </a:t>
            </a:r>
            <a:r>
              <a:rPr lang="en-US" dirty="0" err="1" smtClean="0">
                <a:solidFill>
                  <a:srgbClr val="006600"/>
                </a:solidFill>
                <a:latin typeface="Verdana" charset="0"/>
                <a:ea typeface="ＭＳ Ｐゴシック" charset="-128"/>
                <a:cs typeface="ＭＳ Ｐゴシック" charset="-128"/>
              </a:rPr>
              <a:t>fournis</a:t>
            </a:r>
            <a:r>
              <a:rPr lang="en-US" dirty="0" smtClean="0">
                <a:solidFill>
                  <a:srgbClr val="006600"/>
                </a:solidFill>
                <a:latin typeface="Verdana" charset="0"/>
                <a:ea typeface="ＭＳ Ｐゴシック" charset="-128"/>
                <a:cs typeface="ＭＳ Ｐゴシック" charset="-128"/>
              </a:rPr>
              <a:t> par les </a:t>
            </a:r>
            <a:r>
              <a:rPr lang="en-US" dirty="0" err="1" smtClean="0">
                <a:solidFill>
                  <a:srgbClr val="006600"/>
                </a:solidFill>
                <a:latin typeface="Verdana" charset="0"/>
                <a:ea typeface="ＭＳ Ｐゴシック" charset="-128"/>
                <a:cs typeface="ＭＳ Ｐゴシック" charset="-128"/>
              </a:rPr>
              <a:t>écosystèmes</a:t>
            </a:r>
            <a:r>
              <a:rPr lang="en-US" dirty="0" smtClean="0">
                <a:solidFill>
                  <a:srgbClr val="006600"/>
                </a:solidFill>
                <a:latin typeface="Verdana" charset="0"/>
                <a:ea typeface="ＭＳ Ｐゴシック" charset="-128"/>
                <a:cs typeface="ＭＳ Ｐゴシック" charset="-128"/>
              </a:rPr>
              <a:t>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err="1" smtClean="0">
                <a:solidFill>
                  <a:srgbClr val="006600"/>
                </a:solidFill>
                <a:latin typeface="Verdana" charset="0"/>
                <a:ea typeface="ＭＳ Ｐゴシック" charset="-128"/>
                <a:cs typeface="ＭＳ Ｐゴシック" charset="-128"/>
              </a:rPr>
              <a:t>Renforcer</a:t>
            </a:r>
            <a:r>
              <a:rPr lang="en-US" b="1" dirty="0" smtClean="0">
                <a:solidFill>
                  <a:srgbClr val="006600"/>
                </a:solidFill>
                <a:latin typeface="Verdana" charset="0"/>
                <a:ea typeface="ＭＳ Ｐゴシック" charset="-128"/>
                <a:cs typeface="ＭＳ Ｐゴシック" charset="-128"/>
              </a:rPr>
              <a:t> la </a:t>
            </a:r>
            <a:r>
              <a:rPr lang="en-US" b="1" dirty="0" err="1" smtClean="0">
                <a:solidFill>
                  <a:srgbClr val="006600"/>
                </a:solidFill>
                <a:latin typeface="Verdana" charset="0"/>
                <a:ea typeface="ＭＳ Ｐゴシック" charset="-128"/>
                <a:cs typeface="ＭＳ Ｐゴシック" charset="-128"/>
              </a:rPr>
              <a:t>mise</a:t>
            </a:r>
            <a:r>
              <a:rPr lang="en-US" b="1" dirty="0" smtClean="0">
                <a:solidFill>
                  <a:srgbClr val="006600"/>
                </a:solidFill>
                <a:latin typeface="Verdana" charset="0"/>
                <a:ea typeface="ＭＳ Ｐゴシック" charset="-128"/>
                <a:cs typeface="ＭＳ Ｐゴシック" charset="-128"/>
              </a:rPr>
              <a:t> en oeuvre</a:t>
            </a:r>
            <a:r>
              <a:rPr lang="en-US" dirty="0" smtClean="0">
                <a:solidFill>
                  <a:srgbClr val="006600"/>
                </a:solidFill>
                <a:latin typeface="Verdana" charset="0"/>
                <a:ea typeface="ＭＳ Ｐゴシック" charset="-128"/>
                <a:cs typeface="ＭＳ Ｐゴシック" charset="-128"/>
              </a:rPr>
              <a:t> au </a:t>
            </a:r>
            <a:r>
              <a:rPr lang="en-US" dirty="0" err="1" smtClean="0">
                <a:solidFill>
                  <a:srgbClr val="006600"/>
                </a:solidFill>
                <a:latin typeface="Verdana" charset="0"/>
                <a:ea typeface="ＭＳ Ｐゴシック" charset="-128"/>
                <a:cs typeface="ＭＳ Ｐゴシック" charset="-128"/>
              </a:rPr>
              <a:t>moyen</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d’une</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planification</a:t>
            </a:r>
            <a:r>
              <a:rPr lang="en-US" dirty="0" smtClean="0">
                <a:solidFill>
                  <a:srgbClr val="006600"/>
                </a:solidFill>
                <a:latin typeface="Verdana" charset="0"/>
                <a:ea typeface="ＭＳ Ｐゴシック" charset="-128"/>
                <a:cs typeface="ＭＳ Ｐゴシック" charset="-128"/>
              </a:rPr>
              <a:t> participative, de la </a:t>
            </a:r>
            <a:r>
              <a:rPr lang="en-US" dirty="0" err="1" smtClean="0">
                <a:solidFill>
                  <a:srgbClr val="006600"/>
                </a:solidFill>
                <a:latin typeface="Verdana" charset="0"/>
                <a:ea typeface="ＭＳ Ｐゴシック" charset="-128"/>
                <a:cs typeface="ＭＳ Ｐゴシック" charset="-128"/>
              </a:rPr>
              <a:t>gestion</a:t>
            </a:r>
            <a:r>
              <a:rPr lang="en-US" dirty="0" smtClean="0">
                <a:solidFill>
                  <a:srgbClr val="006600"/>
                </a:solidFill>
                <a:latin typeface="Verdana" charset="0"/>
                <a:ea typeface="ＭＳ Ｐゴシック" charset="-128"/>
                <a:cs typeface="ＭＳ Ｐゴシック" charset="-128"/>
              </a:rPr>
              <a:t> des </a:t>
            </a:r>
            <a:r>
              <a:rPr lang="en-US" dirty="0" err="1" smtClean="0">
                <a:solidFill>
                  <a:srgbClr val="006600"/>
                </a:solidFill>
                <a:latin typeface="Verdana" charset="0"/>
                <a:ea typeface="ＭＳ Ｐゴシック" charset="-128"/>
                <a:cs typeface="ＭＳ Ｐゴシック" charset="-128"/>
              </a:rPr>
              <a:t>connaissances</a:t>
            </a:r>
            <a:r>
              <a:rPr lang="en-US" dirty="0" smtClean="0">
                <a:solidFill>
                  <a:srgbClr val="006600"/>
                </a:solidFill>
                <a:latin typeface="Verdana" charset="0"/>
                <a:ea typeface="ＭＳ Ｐゴシック" charset="-128"/>
                <a:cs typeface="ＭＳ Ｐゴシック" charset="-128"/>
              </a:rPr>
              <a:t> et du </a:t>
            </a:r>
            <a:r>
              <a:rPr lang="en-US" dirty="0" err="1" smtClean="0">
                <a:solidFill>
                  <a:srgbClr val="006600"/>
                </a:solidFill>
                <a:latin typeface="Verdana" charset="0"/>
                <a:ea typeface="ＭＳ Ｐゴシック" charset="-128"/>
                <a:cs typeface="ＭＳ Ｐゴシック" charset="-128"/>
              </a:rPr>
              <a:t>renforcement</a:t>
            </a:r>
            <a:r>
              <a:rPr lang="en-US" dirty="0" smtClean="0">
                <a:solidFill>
                  <a:srgbClr val="006600"/>
                </a:solidFill>
                <a:latin typeface="Verdana" charset="0"/>
                <a:ea typeface="ＭＳ Ｐゴシック" charset="-128"/>
                <a:cs typeface="ＭＳ Ｐゴシック" charset="-128"/>
              </a:rPr>
              <a:t> des </a:t>
            </a:r>
            <a:r>
              <a:rPr lang="en-US" dirty="0" err="1" smtClean="0">
                <a:solidFill>
                  <a:srgbClr val="006600"/>
                </a:solidFill>
                <a:latin typeface="Verdana" charset="0"/>
                <a:ea typeface="ＭＳ Ｐゴシック" charset="-128"/>
                <a:cs typeface="ＭＳ Ｐゴシック" charset="-128"/>
              </a:rPr>
              <a:t>capacités</a:t>
            </a:r>
            <a:endParaRPr lang="en-US" dirty="0" smtClean="0">
              <a:solidFill>
                <a:srgbClr val="006600"/>
              </a:solidFill>
              <a:latin typeface="Verdana" charset="0"/>
              <a:ea typeface="ＭＳ Ｐゴシック" charset="-128"/>
              <a:cs typeface="ＭＳ Ｐゴシック" charset="-128"/>
            </a:endParaRPr>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457200" y="1219201"/>
            <a:ext cx="4050223" cy="4267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2600" b="1" dirty="0" err="1" smtClean="0">
                <a:solidFill>
                  <a:schemeClr val="bg1"/>
                </a:solidFill>
              </a:rPr>
              <a:t>Objectifs</a:t>
            </a:r>
            <a:r>
              <a:rPr lang="en-US" sz="2600" b="1" dirty="0" smtClean="0">
                <a:solidFill>
                  <a:schemeClr val="bg1"/>
                </a:solidFill>
              </a:rPr>
              <a:t> Aichi-Nagoya</a:t>
            </a:r>
          </a:p>
        </p:txBody>
      </p:sp>
      <p:sp>
        <p:nvSpPr>
          <p:cNvPr id="12" name="Text Placeholder 11"/>
          <p:cNvSpPr>
            <a:spLocks noGrp="1"/>
          </p:cNvSpPr>
          <p:nvPr>
            <p:ph type="body" sz="half" idx="1"/>
          </p:nvPr>
        </p:nvSpPr>
        <p:spPr>
          <a:xfrm>
            <a:off x="0" y="647700"/>
            <a:ext cx="4051300" cy="5219700"/>
          </a:xfrm>
        </p:spPr>
        <p:txBody>
          <a:bodyPr>
            <a:normAutofit fontScale="85000" lnSpcReduction="10000"/>
          </a:bodyPr>
          <a:lstStyle/>
          <a:p>
            <a:pPr>
              <a:buNone/>
            </a:pPr>
            <a:r>
              <a:rPr lang="en-US" sz="1100" b="1" dirty="0" smtClean="0"/>
              <a:t>But </a:t>
            </a:r>
            <a:r>
              <a:rPr lang="en-US" sz="1100" b="1" dirty="0" err="1" smtClean="0"/>
              <a:t>stratégique</a:t>
            </a:r>
            <a:r>
              <a:rPr lang="en-US" sz="1100" b="1" dirty="0" smtClean="0"/>
              <a:t> A. </a:t>
            </a:r>
            <a:r>
              <a:rPr lang="en-US" sz="1100" b="1" dirty="0" err="1" smtClean="0"/>
              <a:t>Gérer</a:t>
            </a:r>
            <a:r>
              <a:rPr lang="en-US" sz="1100" b="1" dirty="0" smtClean="0"/>
              <a:t> les causes </a:t>
            </a:r>
            <a:r>
              <a:rPr lang="en-US" sz="1100" b="1" dirty="0" err="1" smtClean="0"/>
              <a:t>sous-jacentes</a:t>
            </a:r>
            <a:r>
              <a:rPr lang="en-US" sz="1100" b="1" dirty="0" smtClean="0"/>
              <a:t> de </a:t>
            </a:r>
            <a:r>
              <a:rPr lang="en-US" sz="1100" b="1" dirty="0" err="1" smtClean="0"/>
              <a:t>l’appauvrissement</a:t>
            </a:r>
            <a:r>
              <a:rPr lang="en-US" sz="1100" b="1" dirty="0" smtClean="0"/>
              <a:t> de la </a:t>
            </a:r>
            <a:r>
              <a:rPr lang="en-US" sz="1100" b="1" dirty="0" err="1" smtClean="0"/>
              <a:t>biodiversité</a:t>
            </a:r>
            <a:endParaRPr lang="en-US" sz="1100" b="1" dirty="0" smtClean="0"/>
          </a:p>
          <a:p>
            <a:pPr>
              <a:buNone/>
            </a:pPr>
            <a:r>
              <a:rPr lang="en-US" sz="1100" dirty="0" err="1" smtClean="0"/>
              <a:t>Objectif</a:t>
            </a:r>
            <a:r>
              <a:rPr lang="en-US" sz="1100" dirty="0" smtClean="0"/>
              <a:t> 1: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individus</a:t>
            </a:r>
            <a:r>
              <a:rPr lang="en-US" sz="1100" dirty="0" smtClean="0"/>
              <a:t> </a:t>
            </a:r>
            <a:r>
              <a:rPr lang="en-US" sz="1100" dirty="0" err="1" smtClean="0"/>
              <a:t>sont</a:t>
            </a:r>
            <a:r>
              <a:rPr lang="en-US" sz="1100" dirty="0" smtClean="0"/>
              <a:t> </a:t>
            </a:r>
            <a:r>
              <a:rPr lang="en-US" sz="1100" dirty="0" err="1" smtClean="0"/>
              <a:t>conscients</a:t>
            </a:r>
            <a:r>
              <a:rPr lang="en-US" sz="1100" dirty="0" smtClean="0"/>
              <a:t> de la </a:t>
            </a:r>
            <a:r>
              <a:rPr lang="en-US" sz="1100" dirty="0" err="1" smtClean="0"/>
              <a:t>valeur</a:t>
            </a:r>
            <a:r>
              <a:rPr lang="en-US" sz="1100" dirty="0" smtClean="0"/>
              <a:t> de la </a:t>
            </a:r>
            <a:r>
              <a:rPr lang="en-US" sz="1100" dirty="0" err="1" smtClean="0"/>
              <a:t>diversité</a:t>
            </a:r>
            <a:r>
              <a:rPr lang="en-US" sz="1100" dirty="0" smtClean="0"/>
              <a:t>  </a:t>
            </a:r>
            <a:r>
              <a:rPr lang="en-US" sz="1100" dirty="0" err="1" smtClean="0"/>
              <a:t>biologique</a:t>
            </a:r>
            <a:r>
              <a:rPr lang="en-US" sz="1100" dirty="0" smtClean="0"/>
              <a:t> et des </a:t>
            </a:r>
            <a:r>
              <a:rPr lang="en-US" sz="1100" dirty="0" err="1" smtClean="0"/>
              <a:t>mesures</a:t>
            </a:r>
            <a:r>
              <a:rPr lang="en-US" sz="1100" dirty="0" smtClean="0"/>
              <a:t> </a:t>
            </a:r>
            <a:r>
              <a:rPr lang="en-US" sz="1100" dirty="0" err="1" smtClean="0"/>
              <a:t>qu’ils</a:t>
            </a:r>
            <a:r>
              <a:rPr lang="en-US" sz="1100" dirty="0" smtClean="0"/>
              <a:t> </a:t>
            </a:r>
            <a:r>
              <a:rPr lang="en-US" sz="1100" dirty="0" err="1" smtClean="0"/>
              <a:t>peuvent</a:t>
            </a:r>
            <a:r>
              <a:rPr lang="en-US" sz="1100" dirty="0" smtClean="0"/>
              <a:t> </a:t>
            </a:r>
            <a:r>
              <a:rPr lang="en-US" sz="1100" dirty="0" err="1" smtClean="0"/>
              <a:t>prendre</a:t>
            </a:r>
            <a:r>
              <a:rPr lang="en-US" sz="1100" dirty="0" smtClean="0"/>
              <a:t> pour la conserver et </a:t>
            </a:r>
            <a:r>
              <a:rPr lang="en-US" sz="1100" dirty="0" err="1" smtClean="0"/>
              <a:t>l’utiliser</a:t>
            </a:r>
            <a:r>
              <a:rPr lang="en-US" sz="1100" dirty="0" smtClean="0"/>
              <a:t> de </a:t>
            </a:r>
            <a:r>
              <a:rPr lang="en-US" sz="1100" dirty="0" err="1" smtClean="0"/>
              <a:t>manière</a:t>
            </a:r>
            <a:r>
              <a:rPr lang="en-US" sz="1100" dirty="0" smtClean="0"/>
              <a:t> durable.</a:t>
            </a:r>
          </a:p>
          <a:p>
            <a:pPr>
              <a:buNone/>
            </a:pPr>
            <a:r>
              <a:rPr lang="en-US" sz="1100" dirty="0" err="1" smtClean="0"/>
              <a:t>Objectif</a:t>
            </a:r>
            <a:r>
              <a:rPr lang="en-US" sz="1100" dirty="0" smtClean="0"/>
              <a:t> 2: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valeurs</a:t>
            </a:r>
            <a:r>
              <a:rPr lang="en-US" sz="1100" dirty="0" smtClean="0"/>
              <a:t> de la </a:t>
            </a:r>
            <a:r>
              <a:rPr lang="en-US" sz="1100" dirty="0" err="1" smtClean="0"/>
              <a:t>diversité</a:t>
            </a:r>
            <a:r>
              <a:rPr lang="en-US" sz="1100" dirty="0" smtClean="0"/>
              <a:t> </a:t>
            </a:r>
            <a:r>
              <a:rPr lang="en-US" sz="1100" dirty="0" err="1" smtClean="0"/>
              <a:t>biologique</a:t>
            </a:r>
            <a:r>
              <a:rPr lang="en-US" sz="1100" dirty="0" smtClean="0"/>
              <a:t> </a:t>
            </a:r>
            <a:r>
              <a:rPr lang="en-US" sz="1100" dirty="0" err="1" smtClean="0"/>
              <a:t>ont</a:t>
            </a:r>
            <a:r>
              <a:rPr lang="en-US" sz="1100" dirty="0" smtClean="0"/>
              <a:t> </a:t>
            </a:r>
            <a:r>
              <a:rPr lang="en-US" sz="1100" dirty="0" err="1" smtClean="0"/>
              <a:t>été</a:t>
            </a:r>
            <a:r>
              <a:rPr lang="en-US" sz="1100" dirty="0" smtClean="0"/>
              <a:t> </a:t>
            </a:r>
            <a:r>
              <a:rPr lang="en-US" sz="1100" dirty="0" err="1" smtClean="0"/>
              <a:t>intégrées</a:t>
            </a:r>
            <a:r>
              <a:rPr lang="en-US" sz="1100" dirty="0" smtClean="0"/>
              <a:t> </a:t>
            </a:r>
            <a:r>
              <a:rPr lang="en-US" sz="1100" dirty="0" err="1" smtClean="0"/>
              <a:t>dans</a:t>
            </a:r>
            <a:r>
              <a:rPr lang="en-US" sz="1100" dirty="0" smtClean="0"/>
              <a:t> les </a:t>
            </a:r>
            <a:r>
              <a:rPr lang="en-US" sz="1100" dirty="0" err="1" smtClean="0"/>
              <a:t>stratégies</a:t>
            </a:r>
            <a:r>
              <a:rPr lang="en-US" sz="1100" dirty="0" smtClean="0"/>
              <a:t> et les </a:t>
            </a:r>
            <a:r>
              <a:rPr lang="en-US" sz="1100" dirty="0" err="1" smtClean="0"/>
              <a:t>processus</a:t>
            </a:r>
            <a:r>
              <a:rPr lang="en-US" sz="1100" dirty="0" smtClean="0"/>
              <a:t> de </a:t>
            </a:r>
            <a:r>
              <a:rPr lang="en-US" sz="1100" dirty="0" err="1" smtClean="0"/>
              <a:t>planification</a:t>
            </a:r>
            <a:r>
              <a:rPr lang="en-US" sz="1100" dirty="0" smtClean="0"/>
              <a:t> </a:t>
            </a:r>
            <a:r>
              <a:rPr lang="en-US" sz="1100" dirty="0" err="1" smtClean="0"/>
              <a:t>nationaux</a:t>
            </a:r>
            <a:r>
              <a:rPr lang="en-US" sz="1100" dirty="0" smtClean="0"/>
              <a:t> et </a:t>
            </a:r>
            <a:r>
              <a:rPr lang="en-US" sz="1100" dirty="0" err="1" smtClean="0"/>
              <a:t>locaux</a:t>
            </a:r>
            <a:r>
              <a:rPr lang="en-US" sz="1100" dirty="0" smtClean="0"/>
              <a:t> de </a:t>
            </a:r>
            <a:r>
              <a:rPr lang="en-US" sz="1100" dirty="0" err="1" smtClean="0"/>
              <a:t>développement</a:t>
            </a:r>
            <a:r>
              <a:rPr lang="en-US" sz="1100" dirty="0" smtClean="0"/>
              <a:t> et de </a:t>
            </a:r>
            <a:r>
              <a:rPr lang="en-US" sz="1100" dirty="0" err="1" smtClean="0"/>
              <a:t>réduction</a:t>
            </a:r>
            <a:r>
              <a:rPr lang="en-US" sz="1100" dirty="0" smtClean="0"/>
              <a:t> de la </a:t>
            </a:r>
            <a:r>
              <a:rPr lang="en-US" sz="1100" dirty="0" err="1" smtClean="0"/>
              <a:t>pauvreté</a:t>
            </a:r>
            <a:r>
              <a:rPr lang="en-US" sz="1100" dirty="0" smtClean="0"/>
              <a:t>…</a:t>
            </a:r>
          </a:p>
          <a:p>
            <a:pPr>
              <a:buNone/>
            </a:pPr>
            <a:r>
              <a:rPr lang="en-US" sz="1100" dirty="0" err="1" smtClean="0"/>
              <a:t>Objectif</a:t>
            </a:r>
            <a:r>
              <a:rPr lang="en-US" sz="1100" dirty="0" smtClean="0"/>
              <a:t> 3: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incitations</a:t>
            </a:r>
            <a:r>
              <a:rPr lang="en-US" sz="1100" dirty="0" smtClean="0"/>
              <a:t>, y </a:t>
            </a:r>
            <a:r>
              <a:rPr lang="en-US" sz="1100" dirty="0" err="1" smtClean="0"/>
              <a:t>compris</a:t>
            </a:r>
            <a:r>
              <a:rPr lang="en-US" sz="1100" dirty="0" smtClean="0"/>
              <a:t> les subventions </a:t>
            </a:r>
            <a:r>
              <a:rPr lang="en-US" sz="1100" dirty="0" err="1" smtClean="0"/>
              <a:t>néfastes</a:t>
            </a:r>
            <a:r>
              <a:rPr lang="en-US" sz="1100" dirty="0" smtClean="0"/>
              <a:t> pour la </a:t>
            </a:r>
            <a:r>
              <a:rPr lang="en-US" sz="1100" dirty="0" err="1" smtClean="0"/>
              <a:t>diversité</a:t>
            </a:r>
            <a:r>
              <a:rPr lang="en-US" sz="1100" dirty="0" smtClean="0"/>
              <a:t> </a:t>
            </a:r>
            <a:r>
              <a:rPr lang="en-US" sz="1100" dirty="0" err="1" smtClean="0"/>
              <a:t>biologique</a:t>
            </a:r>
            <a:r>
              <a:rPr lang="en-US" sz="1100" dirty="0" smtClean="0"/>
              <a:t>, </a:t>
            </a:r>
            <a:r>
              <a:rPr lang="en-US" sz="1100" dirty="0" err="1" smtClean="0"/>
              <a:t>sont</a:t>
            </a:r>
            <a:r>
              <a:rPr lang="en-US" sz="1100" dirty="0" smtClean="0"/>
              <a:t> </a:t>
            </a:r>
            <a:r>
              <a:rPr lang="en-US" sz="1100" dirty="0" err="1" smtClean="0"/>
              <a:t>éliminées</a:t>
            </a:r>
            <a:r>
              <a:rPr lang="en-US" sz="1100" dirty="0" smtClean="0"/>
              <a:t>, </a:t>
            </a:r>
            <a:r>
              <a:rPr lang="en-US" sz="1100" dirty="0" err="1" smtClean="0"/>
              <a:t>réduites</a:t>
            </a:r>
            <a:r>
              <a:rPr lang="en-US" sz="1100" dirty="0" smtClean="0"/>
              <a:t> </a:t>
            </a:r>
            <a:r>
              <a:rPr lang="en-US" sz="1100" dirty="0" err="1" smtClean="0"/>
              <a:t>progressivement</a:t>
            </a:r>
            <a:r>
              <a:rPr lang="en-US" sz="1100" dirty="0" smtClean="0"/>
              <a:t> </a:t>
            </a:r>
            <a:r>
              <a:rPr lang="en-US" sz="1100" dirty="0" err="1" smtClean="0"/>
              <a:t>ou</a:t>
            </a:r>
            <a:r>
              <a:rPr lang="en-US" sz="1100" dirty="0" smtClean="0"/>
              <a:t> </a:t>
            </a:r>
            <a:r>
              <a:rPr lang="en-US" sz="1100" dirty="0" err="1" smtClean="0"/>
              <a:t>réformées</a:t>
            </a:r>
            <a:r>
              <a:rPr lang="en-US" sz="1100" dirty="0" smtClean="0"/>
              <a:t>…….</a:t>
            </a:r>
          </a:p>
          <a:p>
            <a:pPr>
              <a:buNone/>
            </a:pPr>
            <a:r>
              <a:rPr lang="en-US" sz="1100" dirty="0" err="1" smtClean="0"/>
              <a:t>Objectif</a:t>
            </a:r>
            <a:r>
              <a:rPr lang="en-US" sz="1100" dirty="0" smtClean="0"/>
              <a:t> 4: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gouvernements</a:t>
            </a:r>
            <a:r>
              <a:rPr lang="en-US" sz="1100" dirty="0" smtClean="0"/>
              <a:t>, les </a:t>
            </a:r>
            <a:r>
              <a:rPr lang="en-US" sz="1100" dirty="0" err="1" smtClean="0"/>
              <a:t>entreprises</a:t>
            </a:r>
            <a:r>
              <a:rPr lang="en-US" sz="1100" dirty="0" smtClean="0"/>
              <a:t> et les parties </a:t>
            </a:r>
            <a:r>
              <a:rPr lang="en-US" sz="1100" dirty="0" err="1" smtClean="0"/>
              <a:t>prenantes</a:t>
            </a:r>
            <a:r>
              <a:rPr lang="en-US" sz="1100" dirty="0" smtClean="0"/>
              <a:t> </a:t>
            </a:r>
            <a:r>
              <a:rPr lang="en-US" sz="1100" dirty="0" err="1" smtClean="0"/>
              <a:t>ont</a:t>
            </a:r>
            <a:r>
              <a:rPr lang="en-US" sz="1100" dirty="0" smtClean="0"/>
              <a:t> </a:t>
            </a:r>
            <a:r>
              <a:rPr lang="en-US" sz="1100" dirty="0" err="1" smtClean="0"/>
              <a:t>pris</a:t>
            </a:r>
            <a:r>
              <a:rPr lang="en-US" sz="1100" dirty="0" smtClean="0"/>
              <a:t> des </a:t>
            </a:r>
            <a:r>
              <a:rPr lang="en-US" sz="1100" dirty="0" err="1" smtClean="0"/>
              <a:t>mesures</a:t>
            </a:r>
            <a:r>
              <a:rPr lang="en-US" sz="1100" dirty="0" smtClean="0"/>
              <a:t> pour assurer </a:t>
            </a:r>
            <a:r>
              <a:rPr lang="en-US" sz="1100" dirty="0" err="1" smtClean="0"/>
              <a:t>une</a:t>
            </a:r>
            <a:r>
              <a:rPr lang="en-US" sz="1100" dirty="0" smtClean="0"/>
              <a:t> production</a:t>
            </a:r>
            <a:r>
              <a:rPr lang="en-US" sz="1100" baseline="0" dirty="0" smtClean="0"/>
              <a:t> </a:t>
            </a:r>
            <a:r>
              <a:rPr lang="en-US" sz="1100" dirty="0" smtClean="0"/>
              <a:t>et </a:t>
            </a:r>
            <a:r>
              <a:rPr lang="en-US" sz="1100" dirty="0" err="1" smtClean="0"/>
              <a:t>une</a:t>
            </a:r>
            <a:r>
              <a:rPr lang="en-US" sz="1100" dirty="0" smtClean="0"/>
              <a:t> </a:t>
            </a:r>
            <a:r>
              <a:rPr lang="en-US" sz="1100" dirty="0" err="1" smtClean="0"/>
              <a:t>consommation</a:t>
            </a:r>
            <a:r>
              <a:rPr lang="en-US" sz="1100" dirty="0" smtClean="0"/>
              <a:t> durables, et </a:t>
            </a:r>
            <a:r>
              <a:rPr lang="en-US" sz="1100" dirty="0" err="1" smtClean="0"/>
              <a:t>ont</a:t>
            </a:r>
            <a:r>
              <a:rPr lang="en-US" sz="1100" dirty="0" smtClean="0"/>
              <a:t> </a:t>
            </a:r>
            <a:r>
              <a:rPr lang="en-US" sz="1100" dirty="0" err="1" smtClean="0"/>
              <a:t>maintenu</a:t>
            </a:r>
            <a:r>
              <a:rPr lang="en-US" sz="1100" dirty="0" smtClean="0"/>
              <a:t> les incidences de </a:t>
            </a:r>
            <a:r>
              <a:rPr lang="en-US" sz="1100" dirty="0" err="1" smtClean="0"/>
              <a:t>l’utilisation</a:t>
            </a:r>
            <a:r>
              <a:rPr lang="en-US" sz="1100" dirty="0" smtClean="0"/>
              <a:t> des </a:t>
            </a:r>
            <a:r>
              <a:rPr lang="en-US" sz="1100" dirty="0" err="1" smtClean="0"/>
              <a:t>ressources</a:t>
            </a:r>
            <a:r>
              <a:rPr lang="en-US" sz="1100" dirty="0" smtClean="0"/>
              <a:t> </a:t>
            </a:r>
            <a:r>
              <a:rPr lang="en-US" sz="1100" dirty="0" err="1" smtClean="0"/>
              <a:t>naturelles</a:t>
            </a:r>
            <a:r>
              <a:rPr lang="en-US" sz="1100" dirty="0" smtClean="0"/>
              <a:t> </a:t>
            </a:r>
            <a:r>
              <a:rPr lang="en-US" sz="1100" dirty="0" err="1" smtClean="0"/>
              <a:t>dans</a:t>
            </a:r>
            <a:r>
              <a:rPr lang="en-US" sz="1100" dirty="0" smtClean="0"/>
              <a:t> des </a:t>
            </a:r>
            <a:r>
              <a:rPr lang="en-US" sz="1100" dirty="0" err="1" smtClean="0"/>
              <a:t>limites</a:t>
            </a:r>
            <a:r>
              <a:rPr lang="en-US" sz="1100" dirty="0" smtClean="0"/>
              <a:t> </a:t>
            </a:r>
            <a:r>
              <a:rPr lang="en-US" sz="1100" dirty="0" err="1" smtClean="0"/>
              <a:t>écologiques</a:t>
            </a:r>
            <a:r>
              <a:rPr lang="en-US" sz="1100" dirty="0" smtClean="0"/>
              <a:t> </a:t>
            </a:r>
            <a:r>
              <a:rPr lang="en-US" sz="1100" dirty="0" err="1" smtClean="0"/>
              <a:t>sures</a:t>
            </a:r>
            <a:r>
              <a:rPr lang="en-US" sz="1100" dirty="0" smtClean="0"/>
              <a:t>.</a:t>
            </a:r>
          </a:p>
          <a:p>
            <a:pPr>
              <a:buNone/>
            </a:pPr>
            <a:r>
              <a:rPr lang="en-US" sz="1100" b="1" dirty="0" smtClean="0"/>
              <a:t>But </a:t>
            </a:r>
            <a:r>
              <a:rPr lang="en-US" sz="1100" b="1" dirty="0" err="1" smtClean="0"/>
              <a:t>stratégique</a:t>
            </a:r>
            <a:r>
              <a:rPr lang="en-US" sz="1100" b="1" dirty="0" smtClean="0"/>
              <a:t> B. </a:t>
            </a:r>
            <a:r>
              <a:rPr lang="en-US" sz="1100" b="1" dirty="0" err="1" smtClean="0"/>
              <a:t>Réduire</a:t>
            </a:r>
            <a:r>
              <a:rPr lang="en-US" sz="1100" b="1" dirty="0" smtClean="0"/>
              <a:t> les </a:t>
            </a:r>
            <a:r>
              <a:rPr lang="en-US" sz="1100" b="1" dirty="0" err="1" smtClean="0"/>
              <a:t>pressions</a:t>
            </a:r>
            <a:r>
              <a:rPr lang="en-US" sz="1100" b="1" dirty="0" smtClean="0"/>
              <a:t> </a:t>
            </a:r>
            <a:r>
              <a:rPr lang="en-US" sz="1100" b="1" dirty="0" err="1" smtClean="0"/>
              <a:t>directes</a:t>
            </a:r>
            <a:r>
              <a:rPr lang="en-US" sz="1100" b="1" dirty="0" smtClean="0"/>
              <a:t> </a:t>
            </a:r>
            <a:r>
              <a:rPr lang="en-US" sz="1100" b="1" dirty="0" err="1" smtClean="0"/>
              <a:t>exercées</a:t>
            </a:r>
            <a:r>
              <a:rPr lang="en-US" sz="1100" b="1" dirty="0" smtClean="0"/>
              <a:t> </a:t>
            </a:r>
            <a:r>
              <a:rPr lang="en-US" sz="1100" b="1" dirty="0" err="1" smtClean="0"/>
              <a:t>sur</a:t>
            </a:r>
            <a:r>
              <a:rPr lang="en-US" sz="1100" b="1" dirty="0" smtClean="0"/>
              <a:t> la </a:t>
            </a:r>
            <a:r>
              <a:rPr lang="en-US" sz="1100" b="1" dirty="0" err="1" smtClean="0"/>
              <a:t>diversité</a:t>
            </a:r>
            <a:r>
              <a:rPr lang="en-US" sz="1100" b="1" dirty="0" smtClean="0"/>
              <a:t> </a:t>
            </a:r>
            <a:r>
              <a:rPr lang="en-US" sz="1100" b="1" dirty="0" err="1" smtClean="0"/>
              <a:t>biologique</a:t>
            </a:r>
            <a:r>
              <a:rPr lang="en-US" sz="1100" b="1" dirty="0" smtClean="0"/>
              <a:t> et encourager </a:t>
            </a:r>
            <a:r>
              <a:rPr lang="en-US" sz="1100" b="1" dirty="0" err="1" smtClean="0"/>
              <a:t>l’utilisation</a:t>
            </a:r>
            <a:r>
              <a:rPr lang="en-US" sz="1100" b="1" dirty="0" smtClean="0"/>
              <a:t> durable </a:t>
            </a:r>
          </a:p>
          <a:p>
            <a:pPr>
              <a:buNone/>
            </a:pPr>
            <a:r>
              <a:rPr lang="en-US" sz="1100" dirty="0" err="1" smtClean="0"/>
              <a:t>Objectif</a:t>
            </a:r>
            <a:r>
              <a:rPr lang="en-US" sz="1100" dirty="0" smtClean="0"/>
              <a:t> 5: </a:t>
            </a:r>
            <a:r>
              <a:rPr lang="en-US" sz="1100" dirty="0" err="1" smtClean="0"/>
              <a:t>D’ici</a:t>
            </a:r>
            <a:r>
              <a:rPr lang="en-US" sz="1100" dirty="0" smtClean="0"/>
              <a:t> à 2020, le </a:t>
            </a:r>
            <a:r>
              <a:rPr lang="en-US" sz="1100" dirty="0" err="1" smtClean="0"/>
              <a:t>rythme</a:t>
            </a:r>
            <a:r>
              <a:rPr lang="en-US" sz="1100" dirty="0" smtClean="0"/>
              <a:t> </a:t>
            </a:r>
            <a:r>
              <a:rPr lang="en-US" sz="1100" dirty="0" err="1" smtClean="0"/>
              <a:t>d’appauvrissement</a:t>
            </a:r>
            <a:r>
              <a:rPr lang="en-US" sz="1100" dirty="0" smtClean="0"/>
              <a:t> de </a:t>
            </a:r>
            <a:r>
              <a:rPr lang="en-US" sz="1100" dirty="0" err="1" smtClean="0"/>
              <a:t>tous</a:t>
            </a:r>
            <a:r>
              <a:rPr lang="en-US" sz="1100" dirty="0" smtClean="0"/>
              <a:t> les habitats </a:t>
            </a:r>
            <a:r>
              <a:rPr lang="en-US" sz="1100" dirty="0" err="1" smtClean="0"/>
              <a:t>naturels</a:t>
            </a:r>
            <a:r>
              <a:rPr lang="en-US" sz="1100" dirty="0" smtClean="0"/>
              <a:t>, y </a:t>
            </a:r>
            <a:r>
              <a:rPr lang="en-US" sz="1100" dirty="0" err="1" smtClean="0"/>
              <a:t>compris</a:t>
            </a:r>
            <a:r>
              <a:rPr lang="en-US" sz="1100" dirty="0" smtClean="0"/>
              <a:t> les </a:t>
            </a:r>
            <a:r>
              <a:rPr lang="en-US" sz="1100" dirty="0" err="1" smtClean="0"/>
              <a:t>forêts</a:t>
            </a:r>
            <a:r>
              <a:rPr lang="en-US" sz="1100" dirty="0" smtClean="0"/>
              <a:t>, </a:t>
            </a:r>
            <a:r>
              <a:rPr lang="en-US" sz="1100" dirty="0" err="1" smtClean="0"/>
              <a:t>est</a:t>
            </a:r>
            <a:r>
              <a:rPr lang="en-US" sz="1100" dirty="0" smtClean="0"/>
              <a:t> </a:t>
            </a:r>
            <a:r>
              <a:rPr lang="en-US" sz="1100" dirty="0" err="1" smtClean="0"/>
              <a:t>réduit</a:t>
            </a:r>
            <a:r>
              <a:rPr lang="en-US" sz="1100" dirty="0" smtClean="0"/>
              <a:t> de </a:t>
            </a:r>
            <a:r>
              <a:rPr lang="en-US" sz="1100" dirty="0" err="1" smtClean="0"/>
              <a:t>moitié</a:t>
            </a:r>
            <a:r>
              <a:rPr lang="en-US" sz="1100" dirty="0" smtClean="0"/>
              <a:t> au </a:t>
            </a:r>
            <a:r>
              <a:rPr lang="en-US" sz="1100" dirty="0" err="1" smtClean="0"/>
              <a:t>moins</a:t>
            </a:r>
            <a:r>
              <a:rPr lang="en-US" sz="1100" dirty="0" smtClean="0"/>
              <a:t> et </a:t>
            </a:r>
            <a:r>
              <a:rPr lang="en-US" sz="1100" dirty="0" err="1" smtClean="0"/>
              <a:t>si</a:t>
            </a:r>
            <a:r>
              <a:rPr lang="en-US" sz="1100" dirty="0" smtClean="0"/>
              <a:t> possible </a:t>
            </a:r>
            <a:r>
              <a:rPr lang="en-US" sz="1100" dirty="0" err="1" smtClean="0"/>
              <a:t>ramené</a:t>
            </a:r>
            <a:r>
              <a:rPr lang="en-US" sz="1100" dirty="0" smtClean="0"/>
              <a:t> à </a:t>
            </a:r>
            <a:r>
              <a:rPr lang="en-US" sz="1100" dirty="0" err="1" smtClean="0"/>
              <a:t>près</a:t>
            </a:r>
            <a:r>
              <a:rPr lang="en-US" sz="1100" dirty="0" smtClean="0"/>
              <a:t> de </a:t>
            </a:r>
            <a:r>
              <a:rPr lang="en-US" sz="1100" dirty="0" err="1" smtClean="0"/>
              <a:t>de</a:t>
            </a:r>
            <a:r>
              <a:rPr lang="en-US" sz="1100" baseline="0" dirty="0" smtClean="0"/>
              <a:t> </a:t>
            </a:r>
            <a:r>
              <a:rPr lang="en-US" sz="1100" dirty="0" err="1" smtClean="0"/>
              <a:t>zéro</a:t>
            </a:r>
            <a:r>
              <a:rPr lang="en-US" sz="1100" dirty="0" smtClean="0"/>
              <a:t>, et la </a:t>
            </a:r>
            <a:r>
              <a:rPr lang="en-US" sz="1100" dirty="0" err="1" smtClean="0"/>
              <a:t>dégradation</a:t>
            </a:r>
            <a:r>
              <a:rPr lang="en-US" sz="1100" dirty="0" smtClean="0"/>
              <a:t> et la fragmentation des habitats </a:t>
            </a:r>
            <a:r>
              <a:rPr lang="en-US" sz="1100" dirty="0" err="1" smtClean="0"/>
              <a:t>sont</a:t>
            </a:r>
            <a:r>
              <a:rPr lang="en-US" sz="1100" dirty="0" smtClean="0"/>
              <a:t> </a:t>
            </a:r>
            <a:r>
              <a:rPr lang="en-US" sz="1100" dirty="0" err="1" smtClean="0"/>
              <a:t>sensiblement</a:t>
            </a:r>
            <a:r>
              <a:rPr lang="en-US" sz="1100" dirty="0" smtClean="0"/>
              <a:t> </a:t>
            </a:r>
            <a:r>
              <a:rPr lang="en-US" sz="1100" dirty="0" err="1" smtClean="0"/>
              <a:t>réduites</a:t>
            </a:r>
            <a:r>
              <a:rPr lang="en-US" sz="1100" dirty="0" smtClean="0"/>
              <a:t>.</a:t>
            </a:r>
          </a:p>
          <a:p>
            <a:pPr>
              <a:buNone/>
            </a:pPr>
            <a:r>
              <a:rPr lang="en-US" sz="1100" dirty="0" err="1" smtClean="0"/>
              <a:t>Objectif</a:t>
            </a:r>
            <a:r>
              <a:rPr lang="en-US" sz="1100" dirty="0" smtClean="0"/>
              <a:t> 6: </a:t>
            </a:r>
            <a:r>
              <a:rPr lang="en-US" sz="1100" dirty="0" err="1" smtClean="0"/>
              <a:t>D’ici</a:t>
            </a:r>
            <a:r>
              <a:rPr lang="en-US" sz="1100" dirty="0" smtClean="0"/>
              <a:t> à 2020, </a:t>
            </a:r>
            <a:r>
              <a:rPr lang="en-US" sz="1100" dirty="0" err="1" smtClean="0"/>
              <a:t>tous</a:t>
            </a:r>
            <a:r>
              <a:rPr lang="en-US" sz="1100" dirty="0" smtClean="0"/>
              <a:t> les stocks de </a:t>
            </a:r>
            <a:r>
              <a:rPr lang="en-US" sz="1100" dirty="0" err="1" smtClean="0"/>
              <a:t>poissons</a:t>
            </a:r>
            <a:r>
              <a:rPr lang="en-US" sz="1100" dirty="0" smtClean="0"/>
              <a:t> et </a:t>
            </a:r>
            <a:r>
              <a:rPr lang="en-US" sz="1100" dirty="0" err="1" smtClean="0"/>
              <a:t>d’invertébrés</a:t>
            </a:r>
            <a:r>
              <a:rPr lang="en-US" sz="1100" dirty="0" smtClean="0"/>
              <a:t> </a:t>
            </a:r>
            <a:r>
              <a:rPr lang="en-US" sz="1100" dirty="0" err="1" smtClean="0"/>
              <a:t>sont</a:t>
            </a:r>
            <a:r>
              <a:rPr lang="en-US" sz="1100" dirty="0" smtClean="0"/>
              <a:t> </a:t>
            </a:r>
            <a:r>
              <a:rPr lang="en-US" sz="1100" dirty="0" err="1" smtClean="0"/>
              <a:t>gérés</a:t>
            </a:r>
            <a:r>
              <a:rPr lang="en-US" sz="1100" dirty="0" smtClean="0"/>
              <a:t> </a:t>
            </a:r>
            <a:r>
              <a:rPr lang="en-US" sz="1100" dirty="0" err="1" smtClean="0"/>
              <a:t>d’une</a:t>
            </a:r>
            <a:r>
              <a:rPr lang="en-US" sz="1100" dirty="0" smtClean="0"/>
              <a:t> </a:t>
            </a:r>
            <a:r>
              <a:rPr lang="en-US" sz="1100" dirty="0" err="1" smtClean="0"/>
              <a:t>manière</a:t>
            </a:r>
            <a:r>
              <a:rPr lang="en-US" sz="1100" dirty="0" smtClean="0"/>
              <a:t> durable, </a:t>
            </a:r>
            <a:r>
              <a:rPr lang="en-US" sz="1100" dirty="0" err="1" smtClean="0"/>
              <a:t>légale</a:t>
            </a:r>
            <a:r>
              <a:rPr lang="en-US" sz="1100" dirty="0" smtClean="0"/>
              <a:t> et en </a:t>
            </a:r>
            <a:r>
              <a:rPr lang="en-US" sz="1100" dirty="0" err="1" smtClean="0"/>
              <a:t>appliquant</a:t>
            </a:r>
            <a:r>
              <a:rPr lang="en-US" sz="1100" dirty="0" smtClean="0"/>
              <a:t> des </a:t>
            </a:r>
            <a:r>
              <a:rPr lang="en-US" sz="1100" dirty="0" err="1" smtClean="0"/>
              <a:t>approches</a:t>
            </a:r>
            <a:r>
              <a:rPr lang="en-US" sz="1100" dirty="0" smtClean="0"/>
              <a:t> </a:t>
            </a:r>
            <a:r>
              <a:rPr lang="en-US" sz="1100" dirty="0" err="1" smtClean="0"/>
              <a:t>fondées</a:t>
            </a:r>
            <a:r>
              <a:rPr lang="en-US" sz="1100" dirty="0" smtClean="0"/>
              <a:t> </a:t>
            </a:r>
            <a:r>
              <a:rPr lang="en-US" sz="1100" dirty="0" err="1" smtClean="0"/>
              <a:t>sur</a:t>
            </a:r>
            <a:r>
              <a:rPr lang="en-US" sz="1100" dirty="0" smtClean="0"/>
              <a:t> les </a:t>
            </a:r>
            <a:r>
              <a:rPr lang="en-US" sz="1100" dirty="0" err="1" smtClean="0"/>
              <a:t>écosystèmes</a:t>
            </a:r>
            <a:r>
              <a:rPr lang="en-US" sz="1100" dirty="0" smtClean="0"/>
              <a:t>, de </a:t>
            </a:r>
            <a:r>
              <a:rPr lang="en-US" sz="1100" dirty="0" err="1" smtClean="0"/>
              <a:t>telle</a:t>
            </a:r>
            <a:r>
              <a:rPr lang="en-US" sz="1100" dirty="0" smtClean="0"/>
              <a:t> </a:t>
            </a:r>
            <a:r>
              <a:rPr lang="en-US" sz="1100" dirty="0" err="1" smtClean="0"/>
              <a:t>sorte</a:t>
            </a:r>
            <a:r>
              <a:rPr lang="en-US" sz="1100" dirty="0" smtClean="0"/>
              <a:t> </a:t>
            </a:r>
            <a:r>
              <a:rPr lang="en-US" sz="1100" dirty="0" err="1" smtClean="0"/>
              <a:t>que</a:t>
            </a:r>
            <a:r>
              <a:rPr lang="en-US" sz="1100" dirty="0" smtClean="0"/>
              <a:t> la </a:t>
            </a:r>
            <a:r>
              <a:rPr lang="en-US" sz="1100" dirty="0" err="1" smtClean="0"/>
              <a:t>surpêche</a:t>
            </a:r>
            <a:r>
              <a:rPr lang="en-US" sz="1100" dirty="0" smtClean="0"/>
              <a:t> </a:t>
            </a:r>
            <a:r>
              <a:rPr lang="en-US" sz="1100" dirty="0" err="1" smtClean="0"/>
              <a:t>soit</a:t>
            </a:r>
            <a:r>
              <a:rPr lang="en-US" sz="1100" dirty="0" smtClean="0"/>
              <a:t> </a:t>
            </a:r>
            <a:r>
              <a:rPr lang="en-US" sz="1100" dirty="0" err="1" smtClean="0"/>
              <a:t>évitée</a:t>
            </a:r>
            <a:r>
              <a:rPr lang="en-US" sz="1100" dirty="0" smtClean="0"/>
              <a:t>…….</a:t>
            </a:r>
          </a:p>
          <a:p>
            <a:pPr>
              <a:buNone/>
            </a:pPr>
            <a:r>
              <a:rPr lang="en-US" sz="1100" dirty="0" err="1" smtClean="0"/>
              <a:t>Objectif</a:t>
            </a:r>
            <a:r>
              <a:rPr lang="en-US" sz="1100" dirty="0" smtClean="0"/>
              <a:t> 7: </a:t>
            </a:r>
            <a:r>
              <a:rPr lang="en-US" sz="1100" dirty="0" err="1" smtClean="0"/>
              <a:t>D’ici</a:t>
            </a:r>
            <a:r>
              <a:rPr lang="en-US" sz="1100" dirty="0" smtClean="0"/>
              <a:t> à 2020, les zones </a:t>
            </a:r>
            <a:r>
              <a:rPr lang="en-US" sz="1100" dirty="0" err="1" smtClean="0"/>
              <a:t>consacrées</a:t>
            </a:r>
            <a:r>
              <a:rPr lang="en-US" sz="1100" dirty="0" smtClean="0"/>
              <a:t> à </a:t>
            </a:r>
            <a:r>
              <a:rPr lang="en-US" sz="1100" dirty="0" err="1" smtClean="0"/>
              <a:t>l’agriculture</a:t>
            </a:r>
            <a:r>
              <a:rPr lang="en-US" sz="1100" dirty="0" smtClean="0"/>
              <a:t>, </a:t>
            </a:r>
            <a:r>
              <a:rPr lang="en-US" sz="1100" dirty="0" err="1" smtClean="0"/>
              <a:t>l’aquaculture</a:t>
            </a:r>
            <a:r>
              <a:rPr lang="en-US" sz="1100" dirty="0" smtClean="0"/>
              <a:t> et la </a:t>
            </a:r>
            <a:r>
              <a:rPr lang="en-US" sz="1100" dirty="0" err="1" smtClean="0"/>
              <a:t>sylviculture</a:t>
            </a:r>
            <a:r>
              <a:rPr lang="en-US" sz="1100" dirty="0" smtClean="0"/>
              <a:t> </a:t>
            </a:r>
            <a:r>
              <a:rPr lang="en-US" sz="1100" dirty="0" err="1" smtClean="0"/>
              <a:t>sont</a:t>
            </a:r>
            <a:r>
              <a:rPr lang="en-US" sz="1100" dirty="0" smtClean="0"/>
              <a:t> </a:t>
            </a:r>
            <a:r>
              <a:rPr lang="en-US" sz="1100" dirty="0" err="1" smtClean="0"/>
              <a:t>gérés</a:t>
            </a:r>
            <a:r>
              <a:rPr lang="en-US" sz="1100" dirty="0" smtClean="0"/>
              <a:t> </a:t>
            </a:r>
            <a:r>
              <a:rPr lang="en-US" sz="1100" dirty="0" err="1" smtClean="0"/>
              <a:t>d’une</a:t>
            </a:r>
            <a:r>
              <a:rPr lang="en-US" sz="1100" dirty="0" smtClean="0"/>
              <a:t> </a:t>
            </a:r>
            <a:r>
              <a:rPr lang="en-US" sz="1100" dirty="0" err="1" smtClean="0"/>
              <a:t>manière</a:t>
            </a:r>
            <a:r>
              <a:rPr lang="en-US" sz="1100" dirty="0" smtClean="0"/>
              <a:t> durable, </a:t>
            </a:r>
            <a:r>
              <a:rPr lang="en-US" sz="1100" dirty="0" err="1" smtClean="0"/>
              <a:t>afin</a:t>
            </a:r>
            <a:r>
              <a:rPr lang="en-US" sz="1100" dirty="0" smtClean="0"/>
              <a:t> </a:t>
            </a:r>
            <a:r>
              <a:rPr lang="en-US" sz="1100" dirty="0" err="1" smtClean="0"/>
              <a:t>d’assurer</a:t>
            </a:r>
            <a:r>
              <a:rPr lang="en-US" sz="1100" dirty="0" smtClean="0"/>
              <a:t> la conservation de la </a:t>
            </a:r>
            <a:r>
              <a:rPr lang="en-US" sz="1100" dirty="0" err="1" smtClean="0"/>
              <a:t>diversité</a:t>
            </a:r>
            <a:r>
              <a:rPr lang="en-US" sz="1100" dirty="0" smtClean="0"/>
              <a:t> </a:t>
            </a:r>
            <a:r>
              <a:rPr lang="en-US" sz="1100" dirty="0" err="1" smtClean="0"/>
              <a:t>biologique</a:t>
            </a:r>
            <a:r>
              <a:rPr lang="en-US" sz="1100" dirty="0" smtClean="0"/>
              <a:t>.</a:t>
            </a:r>
          </a:p>
          <a:p>
            <a:pPr>
              <a:buNone/>
            </a:pPr>
            <a:r>
              <a:rPr lang="en-US" sz="1100" dirty="0" err="1" smtClean="0"/>
              <a:t>Objectif</a:t>
            </a:r>
            <a:r>
              <a:rPr lang="en-US" sz="1100" dirty="0" smtClean="0"/>
              <a:t> 8: </a:t>
            </a:r>
            <a:r>
              <a:rPr lang="en-US" sz="1100" dirty="0" err="1" smtClean="0"/>
              <a:t>D’ici</a:t>
            </a:r>
            <a:r>
              <a:rPr lang="en-US" sz="1100" dirty="0" smtClean="0"/>
              <a:t> à 2020, la pollution, </a:t>
            </a:r>
            <a:r>
              <a:rPr lang="en-US" sz="1100" dirty="0" err="1" smtClean="0"/>
              <a:t>notamment</a:t>
            </a:r>
            <a:r>
              <a:rPr lang="en-US" sz="1100" dirty="0" smtClean="0"/>
              <a:t> </a:t>
            </a:r>
            <a:r>
              <a:rPr lang="en-US" sz="1100" dirty="0" err="1" smtClean="0"/>
              <a:t>celle</a:t>
            </a:r>
            <a:r>
              <a:rPr lang="en-US" sz="1100" dirty="0" smtClean="0"/>
              <a:t> </a:t>
            </a:r>
            <a:r>
              <a:rPr lang="en-US" sz="1100" dirty="0" err="1" smtClean="0"/>
              <a:t>causée</a:t>
            </a:r>
            <a:r>
              <a:rPr lang="en-US" sz="1100" dirty="0" smtClean="0"/>
              <a:t> par </a:t>
            </a:r>
            <a:r>
              <a:rPr lang="en-US" sz="1100" dirty="0" err="1" smtClean="0"/>
              <a:t>l’excès</a:t>
            </a:r>
            <a:r>
              <a:rPr lang="en-US" sz="1100" dirty="0" smtClean="0"/>
              <a:t> </a:t>
            </a:r>
            <a:r>
              <a:rPr lang="en-US" sz="1100" dirty="0" err="1" smtClean="0"/>
              <a:t>d’éléments</a:t>
            </a:r>
            <a:r>
              <a:rPr lang="en-US" sz="1100" dirty="0" smtClean="0"/>
              <a:t> </a:t>
            </a:r>
            <a:r>
              <a:rPr lang="en-US" sz="1100" dirty="0" err="1" smtClean="0"/>
              <a:t>nutritifs</a:t>
            </a:r>
            <a:r>
              <a:rPr lang="en-US" sz="1100" dirty="0" smtClean="0"/>
              <a:t>, </a:t>
            </a:r>
            <a:r>
              <a:rPr lang="en-US" sz="1100" dirty="0" err="1" smtClean="0"/>
              <a:t>est</a:t>
            </a:r>
            <a:r>
              <a:rPr lang="en-US" sz="1100" dirty="0" smtClean="0"/>
              <a:t> </a:t>
            </a:r>
            <a:r>
              <a:rPr lang="en-US" sz="1100" dirty="0" err="1" smtClean="0"/>
              <a:t>ramenée</a:t>
            </a:r>
            <a:r>
              <a:rPr lang="en-US" sz="1100" dirty="0" smtClean="0"/>
              <a:t> à un </a:t>
            </a:r>
            <a:r>
              <a:rPr lang="en-US" sz="1100" dirty="0" err="1" smtClean="0"/>
              <a:t>niveau</a:t>
            </a:r>
            <a:r>
              <a:rPr lang="en-US" sz="1100" dirty="0" smtClean="0"/>
              <a:t> qui </a:t>
            </a:r>
            <a:r>
              <a:rPr lang="en-US" sz="1100" dirty="0" err="1" smtClean="0"/>
              <a:t>n’a</a:t>
            </a:r>
            <a:r>
              <a:rPr lang="en-US" sz="1100" dirty="0" smtClean="0"/>
              <a:t> pas </a:t>
            </a:r>
            <a:r>
              <a:rPr lang="en-US" sz="1100" dirty="0" err="1" smtClean="0"/>
              <a:t>d’effets</a:t>
            </a:r>
            <a:r>
              <a:rPr lang="en-US" sz="1100" dirty="0" smtClean="0"/>
              <a:t> </a:t>
            </a:r>
            <a:r>
              <a:rPr lang="en-US" sz="1100" dirty="0" err="1" smtClean="0"/>
              <a:t>néfastes</a:t>
            </a:r>
            <a:r>
              <a:rPr lang="en-US" sz="1100" dirty="0" smtClean="0"/>
              <a:t> </a:t>
            </a:r>
            <a:r>
              <a:rPr lang="en-US" sz="1100" dirty="0" err="1" smtClean="0"/>
              <a:t>sur</a:t>
            </a:r>
            <a:r>
              <a:rPr lang="en-US" sz="1100" dirty="0" smtClean="0"/>
              <a:t> les </a:t>
            </a:r>
            <a:r>
              <a:rPr lang="en-US" sz="1100" dirty="0" err="1" smtClean="0"/>
              <a:t>fonctions</a:t>
            </a:r>
            <a:r>
              <a:rPr lang="en-US" sz="1100" dirty="0" smtClean="0"/>
              <a:t> des </a:t>
            </a:r>
            <a:r>
              <a:rPr lang="en-US" sz="1100" dirty="0" err="1" smtClean="0"/>
              <a:t>écosystèmes</a:t>
            </a:r>
            <a:r>
              <a:rPr lang="en-US" sz="1100" dirty="0" smtClean="0"/>
              <a:t> et la </a:t>
            </a:r>
            <a:r>
              <a:rPr lang="en-US" sz="1100" dirty="0" err="1" smtClean="0"/>
              <a:t>diversité</a:t>
            </a:r>
            <a:r>
              <a:rPr lang="en-US" sz="1100" dirty="0" smtClean="0"/>
              <a:t> </a:t>
            </a:r>
            <a:r>
              <a:rPr lang="en-US" sz="1100" dirty="0" err="1" smtClean="0"/>
              <a:t>biologique</a:t>
            </a:r>
            <a:r>
              <a:rPr lang="en-US" sz="1100" dirty="0" smtClean="0"/>
              <a:t>.</a:t>
            </a:r>
          </a:p>
          <a:p>
            <a:pPr>
              <a:buNone/>
            </a:pPr>
            <a:r>
              <a:rPr lang="en-US" sz="1100" dirty="0" err="1" smtClean="0"/>
              <a:t>Objectif</a:t>
            </a:r>
            <a:r>
              <a:rPr lang="en-US" sz="1100" dirty="0" smtClean="0"/>
              <a:t> 9: </a:t>
            </a:r>
            <a:r>
              <a:rPr lang="en-US" sz="1100" dirty="0" err="1" smtClean="0"/>
              <a:t>D’ici</a:t>
            </a:r>
            <a:r>
              <a:rPr lang="en-US" sz="1100" dirty="0" smtClean="0"/>
              <a:t> à 2020, les </a:t>
            </a:r>
            <a:r>
              <a:rPr lang="en-US" sz="1100" dirty="0" err="1" smtClean="0"/>
              <a:t>espèces</a:t>
            </a:r>
            <a:r>
              <a:rPr lang="en-US" sz="1100" dirty="0" smtClean="0"/>
              <a:t> </a:t>
            </a:r>
            <a:r>
              <a:rPr lang="en-US" sz="1100" dirty="0" err="1" smtClean="0"/>
              <a:t>exotiques</a:t>
            </a:r>
            <a:r>
              <a:rPr lang="en-US" sz="1100" dirty="0" smtClean="0"/>
              <a:t> </a:t>
            </a:r>
            <a:r>
              <a:rPr lang="en-US" sz="1100" dirty="0" err="1" smtClean="0"/>
              <a:t>envahissantes</a:t>
            </a:r>
            <a:r>
              <a:rPr lang="en-US" sz="1100" dirty="0" smtClean="0"/>
              <a:t> et les </a:t>
            </a:r>
            <a:r>
              <a:rPr lang="en-US" sz="1100" dirty="0" err="1" smtClean="0"/>
              <a:t>voies</a:t>
            </a:r>
            <a:r>
              <a:rPr lang="en-US" sz="1100" dirty="0" smtClean="0"/>
              <a:t> </a:t>
            </a:r>
            <a:r>
              <a:rPr lang="en-US" sz="1100" dirty="0" err="1" smtClean="0"/>
              <a:t>d’introduction</a:t>
            </a:r>
            <a:r>
              <a:rPr lang="en-US" sz="1100" dirty="0" smtClean="0"/>
              <a:t> </a:t>
            </a:r>
            <a:r>
              <a:rPr lang="en-US" sz="1100" dirty="0" err="1" smtClean="0"/>
              <a:t>sont</a:t>
            </a:r>
            <a:r>
              <a:rPr lang="en-US" sz="1100" dirty="0" smtClean="0"/>
              <a:t> </a:t>
            </a:r>
            <a:r>
              <a:rPr lang="en-US" sz="1100" dirty="0" err="1" smtClean="0"/>
              <a:t>identifiées</a:t>
            </a:r>
            <a:r>
              <a:rPr lang="en-US" sz="1100" dirty="0" smtClean="0"/>
              <a:t> et </a:t>
            </a:r>
            <a:r>
              <a:rPr lang="en-US" sz="1100" dirty="0" err="1" smtClean="0"/>
              <a:t>classés</a:t>
            </a:r>
            <a:r>
              <a:rPr lang="en-US" sz="1100" dirty="0" smtClean="0"/>
              <a:t> en </a:t>
            </a:r>
            <a:r>
              <a:rPr lang="en-US" sz="1100" dirty="0" err="1" smtClean="0"/>
              <a:t>ordre</a:t>
            </a:r>
            <a:r>
              <a:rPr lang="en-US" sz="1100" dirty="0" smtClean="0"/>
              <a:t> de </a:t>
            </a:r>
            <a:r>
              <a:rPr lang="en-US" sz="1100" dirty="0" err="1" smtClean="0"/>
              <a:t>priorité</a:t>
            </a:r>
            <a:r>
              <a:rPr lang="en-US" sz="1100" dirty="0" smtClean="0"/>
              <a:t>, les </a:t>
            </a:r>
            <a:r>
              <a:rPr lang="en-US" sz="1100" dirty="0" err="1" smtClean="0"/>
              <a:t>espèces</a:t>
            </a:r>
            <a:r>
              <a:rPr lang="en-US" sz="1100" dirty="0" smtClean="0"/>
              <a:t> </a:t>
            </a:r>
            <a:r>
              <a:rPr lang="en-US" sz="1100" dirty="0" err="1" smtClean="0"/>
              <a:t>prioritaires</a:t>
            </a:r>
            <a:r>
              <a:rPr lang="en-US" sz="1100" dirty="0" smtClean="0"/>
              <a:t> </a:t>
            </a:r>
            <a:r>
              <a:rPr lang="en-US" sz="1100" dirty="0" err="1" smtClean="0"/>
              <a:t>sont</a:t>
            </a:r>
            <a:r>
              <a:rPr lang="en-US" sz="1100" dirty="0" smtClean="0"/>
              <a:t> </a:t>
            </a:r>
            <a:r>
              <a:rPr lang="en-US" sz="1100" dirty="0" err="1" smtClean="0"/>
              <a:t>contrôlées</a:t>
            </a:r>
            <a:r>
              <a:rPr lang="en-US" sz="1100" dirty="0" smtClean="0"/>
              <a:t> </a:t>
            </a:r>
            <a:r>
              <a:rPr lang="en-US" sz="1100" dirty="0" err="1" smtClean="0"/>
              <a:t>ou</a:t>
            </a:r>
            <a:r>
              <a:rPr lang="en-US" sz="1100" dirty="0" smtClean="0"/>
              <a:t> </a:t>
            </a:r>
            <a:r>
              <a:rPr lang="en-US" sz="1100" dirty="0" err="1" smtClean="0"/>
              <a:t>éradiquées</a:t>
            </a:r>
            <a:r>
              <a:rPr lang="en-US" sz="1100" dirty="0" smtClean="0"/>
              <a:t> et des </a:t>
            </a:r>
            <a:r>
              <a:rPr lang="en-US" sz="1100" dirty="0" err="1" smtClean="0"/>
              <a:t>mesures</a:t>
            </a:r>
            <a:r>
              <a:rPr lang="en-US" sz="1100" dirty="0" smtClean="0"/>
              <a:t> </a:t>
            </a:r>
            <a:r>
              <a:rPr lang="en-US" sz="1100" dirty="0" err="1" smtClean="0"/>
              <a:t>sont</a:t>
            </a:r>
            <a:r>
              <a:rPr lang="en-US" sz="1100" dirty="0" smtClean="0"/>
              <a:t> en place pour </a:t>
            </a:r>
            <a:r>
              <a:rPr lang="en-US" sz="1100" dirty="0" err="1" smtClean="0"/>
              <a:t>gérer</a:t>
            </a:r>
            <a:r>
              <a:rPr lang="en-US" sz="1100" dirty="0" smtClean="0"/>
              <a:t> les </a:t>
            </a:r>
            <a:r>
              <a:rPr lang="en-US" sz="1100" dirty="0" err="1" smtClean="0"/>
              <a:t>voies</a:t>
            </a:r>
            <a:r>
              <a:rPr lang="en-US" sz="1100" dirty="0" smtClean="0"/>
              <a:t> de </a:t>
            </a:r>
            <a:r>
              <a:rPr lang="en-US" sz="1100" dirty="0" err="1" smtClean="0"/>
              <a:t>pénétration</a:t>
            </a:r>
            <a:r>
              <a:rPr lang="en-US" sz="1100" dirty="0" smtClean="0"/>
              <a:t>…</a:t>
            </a:r>
          </a:p>
          <a:p>
            <a:pPr>
              <a:buNone/>
            </a:pPr>
            <a:r>
              <a:rPr lang="en-US" sz="1100" dirty="0" err="1" smtClean="0"/>
              <a:t>Objectif</a:t>
            </a:r>
            <a:r>
              <a:rPr lang="en-US" sz="1100" dirty="0" smtClean="0"/>
              <a:t> 10:  </a:t>
            </a:r>
            <a:r>
              <a:rPr lang="en-US" sz="1100" dirty="0" err="1" smtClean="0"/>
              <a:t>D’ici</a:t>
            </a:r>
            <a:r>
              <a:rPr lang="en-US" sz="1100" dirty="0" smtClean="0"/>
              <a:t> à 2015, les </a:t>
            </a:r>
            <a:r>
              <a:rPr lang="en-US" sz="1100" dirty="0" err="1" smtClean="0"/>
              <a:t>nombreuses</a:t>
            </a:r>
            <a:r>
              <a:rPr lang="en-US" sz="1100" dirty="0" smtClean="0"/>
              <a:t> </a:t>
            </a:r>
            <a:r>
              <a:rPr lang="en-US" sz="1100" dirty="0" err="1" smtClean="0"/>
              <a:t>pressions</a:t>
            </a:r>
            <a:r>
              <a:rPr lang="en-US" sz="1100" dirty="0" smtClean="0"/>
              <a:t> </a:t>
            </a:r>
            <a:r>
              <a:rPr lang="en-US" sz="1100" dirty="0" err="1" smtClean="0"/>
              <a:t>anthropiques</a:t>
            </a:r>
            <a:r>
              <a:rPr lang="en-US" sz="1100" dirty="0" smtClean="0"/>
              <a:t> </a:t>
            </a:r>
            <a:r>
              <a:rPr lang="en-US" sz="1100" dirty="0" err="1" smtClean="0"/>
              <a:t>exercées</a:t>
            </a:r>
            <a:r>
              <a:rPr lang="en-US" sz="1100" dirty="0" smtClean="0"/>
              <a:t> </a:t>
            </a:r>
            <a:r>
              <a:rPr lang="en-US" sz="1100" dirty="0" err="1" smtClean="0"/>
              <a:t>sur</a:t>
            </a:r>
            <a:r>
              <a:rPr lang="en-US" sz="1100" dirty="0" smtClean="0"/>
              <a:t> les </a:t>
            </a:r>
            <a:r>
              <a:rPr lang="en-US" sz="1100" dirty="0" err="1" smtClean="0"/>
              <a:t>récifs</a:t>
            </a:r>
            <a:r>
              <a:rPr lang="en-US" sz="1100" dirty="0" smtClean="0"/>
              <a:t> </a:t>
            </a:r>
            <a:r>
              <a:rPr lang="en-US" sz="1100" dirty="0" err="1" smtClean="0"/>
              <a:t>coralliens</a:t>
            </a:r>
            <a:r>
              <a:rPr lang="en-US" sz="1100" dirty="0" smtClean="0"/>
              <a:t> et les </a:t>
            </a:r>
            <a:r>
              <a:rPr lang="en-US" sz="1100" dirty="0" err="1" smtClean="0"/>
              <a:t>autres</a:t>
            </a:r>
            <a:r>
              <a:rPr lang="en-US" sz="1100" dirty="0" smtClean="0"/>
              <a:t> </a:t>
            </a:r>
            <a:r>
              <a:rPr lang="en-US" sz="1100" dirty="0" err="1" smtClean="0"/>
              <a:t>écosystèmes</a:t>
            </a:r>
            <a:r>
              <a:rPr lang="en-US" sz="1100" dirty="0" smtClean="0"/>
              <a:t> </a:t>
            </a:r>
            <a:r>
              <a:rPr lang="en-US" sz="1100" dirty="0" err="1" smtClean="0"/>
              <a:t>vulnérables</a:t>
            </a:r>
            <a:r>
              <a:rPr lang="en-US" sz="1100" dirty="0" smtClean="0"/>
              <a:t> </a:t>
            </a:r>
            <a:r>
              <a:rPr lang="en-US" sz="1100" dirty="0" err="1" smtClean="0"/>
              <a:t>marins</a:t>
            </a:r>
            <a:r>
              <a:rPr lang="en-US" sz="1100" dirty="0" smtClean="0"/>
              <a:t> et </a:t>
            </a:r>
            <a:r>
              <a:rPr lang="en-US" sz="1100" dirty="0" err="1" smtClean="0"/>
              <a:t>côtiers</a:t>
            </a:r>
            <a:r>
              <a:rPr lang="en-US" sz="1100" dirty="0" smtClean="0"/>
              <a:t> </a:t>
            </a:r>
            <a:r>
              <a:rPr lang="en-US" sz="1100" dirty="0" err="1" smtClean="0"/>
              <a:t>affectés</a:t>
            </a:r>
            <a:r>
              <a:rPr lang="en-US" sz="1100" dirty="0" smtClean="0"/>
              <a:t> par les </a:t>
            </a:r>
            <a:r>
              <a:rPr lang="en-US" sz="1100" dirty="0" err="1" smtClean="0"/>
              <a:t>changements</a:t>
            </a:r>
            <a:r>
              <a:rPr lang="en-US" sz="1100" dirty="0" smtClean="0"/>
              <a:t> </a:t>
            </a:r>
            <a:r>
              <a:rPr lang="en-US" sz="1100" dirty="0" err="1" smtClean="0"/>
              <a:t>climatiques</a:t>
            </a:r>
            <a:r>
              <a:rPr lang="en-US" sz="1100" dirty="0" smtClean="0"/>
              <a:t> </a:t>
            </a:r>
            <a:r>
              <a:rPr lang="en-US" sz="1100" dirty="0" err="1" smtClean="0"/>
              <a:t>ou</a:t>
            </a:r>
            <a:r>
              <a:rPr lang="en-US" sz="1100" dirty="0" smtClean="0"/>
              <a:t> </a:t>
            </a:r>
            <a:r>
              <a:rPr lang="en-US" sz="1100" dirty="0" err="1" smtClean="0"/>
              <a:t>l’acidification</a:t>
            </a:r>
            <a:r>
              <a:rPr lang="en-US" sz="1100" dirty="0" smtClean="0"/>
              <a:t> des </a:t>
            </a:r>
            <a:r>
              <a:rPr lang="en-US" sz="1100" dirty="0" err="1" smtClean="0"/>
              <a:t>océans</a:t>
            </a:r>
            <a:r>
              <a:rPr lang="en-US" sz="1100" dirty="0" smtClean="0"/>
              <a:t> </a:t>
            </a:r>
            <a:r>
              <a:rPr lang="en-US" sz="1100" dirty="0" err="1" smtClean="0"/>
              <a:t>sont</a:t>
            </a:r>
            <a:r>
              <a:rPr lang="en-US" sz="1100" dirty="0" smtClean="0"/>
              <a:t> </a:t>
            </a:r>
            <a:r>
              <a:rPr lang="en-US" sz="1100" dirty="0" err="1" smtClean="0"/>
              <a:t>réduites</a:t>
            </a:r>
            <a:r>
              <a:rPr lang="en-US" sz="1100" dirty="0" smtClean="0"/>
              <a:t> au minimum, </a:t>
            </a:r>
            <a:r>
              <a:rPr lang="en-US" sz="1100" dirty="0" err="1" smtClean="0"/>
              <a:t>afin</a:t>
            </a:r>
            <a:r>
              <a:rPr lang="en-US" sz="1100" dirty="0" smtClean="0"/>
              <a:t> de </a:t>
            </a:r>
            <a:r>
              <a:rPr lang="en-US" sz="1100" dirty="0" err="1" smtClean="0"/>
              <a:t>préserver</a:t>
            </a:r>
            <a:r>
              <a:rPr lang="en-US" sz="1100" dirty="0" smtClean="0"/>
              <a:t> </a:t>
            </a:r>
            <a:r>
              <a:rPr lang="en-US" sz="1100" dirty="0" err="1" smtClean="0"/>
              <a:t>leur</a:t>
            </a:r>
            <a:r>
              <a:rPr lang="en-US" sz="1100" dirty="0" smtClean="0"/>
              <a:t> </a:t>
            </a:r>
            <a:r>
              <a:rPr lang="en-US" sz="1100" dirty="0" err="1" smtClean="0"/>
              <a:t>intégrité</a:t>
            </a:r>
            <a:r>
              <a:rPr lang="en-US" sz="1100" dirty="0" smtClean="0"/>
              <a:t>...</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85000" lnSpcReduction="10000"/>
          </a:bodyPr>
          <a:lstStyle/>
          <a:p>
            <a:pPr>
              <a:buNone/>
            </a:pPr>
            <a:r>
              <a:rPr lang="en-US" sz="1100" b="1" dirty="0" smtClean="0"/>
              <a:t>But </a:t>
            </a:r>
            <a:r>
              <a:rPr lang="en-US" sz="1100" b="1" dirty="0" err="1" smtClean="0"/>
              <a:t>stratégique</a:t>
            </a:r>
            <a:r>
              <a:rPr lang="en-US" sz="1100" b="1" dirty="0" smtClean="0"/>
              <a:t> C: </a:t>
            </a:r>
            <a:r>
              <a:rPr lang="en-US" sz="1100" b="1" dirty="0" err="1" smtClean="0"/>
              <a:t>Améliorer</a:t>
            </a:r>
            <a:r>
              <a:rPr lang="en-US" sz="1100" b="1" dirty="0" smtClean="0"/>
              <a:t> </a:t>
            </a:r>
            <a:r>
              <a:rPr lang="en-US" sz="1100" b="1" dirty="0" err="1" smtClean="0"/>
              <a:t>l’état</a:t>
            </a:r>
            <a:r>
              <a:rPr lang="en-US" sz="1100" b="1" dirty="0" smtClean="0"/>
              <a:t> de la </a:t>
            </a:r>
            <a:r>
              <a:rPr lang="en-US" sz="1100" b="1" dirty="0" err="1" smtClean="0"/>
              <a:t>diversité</a:t>
            </a:r>
            <a:r>
              <a:rPr lang="en-US" sz="1100" b="1" dirty="0" smtClean="0"/>
              <a:t> </a:t>
            </a:r>
            <a:r>
              <a:rPr lang="en-US" sz="1100" b="1" dirty="0" err="1" smtClean="0"/>
              <a:t>biologique</a:t>
            </a:r>
            <a:r>
              <a:rPr lang="en-US" sz="1100" b="1" dirty="0" smtClean="0"/>
              <a:t> en </a:t>
            </a:r>
            <a:r>
              <a:rPr lang="en-US" sz="1100" b="1" dirty="0" err="1" smtClean="0"/>
              <a:t>sauvegardant</a:t>
            </a:r>
            <a:r>
              <a:rPr lang="en-US" sz="1100" b="1" dirty="0" smtClean="0"/>
              <a:t> les </a:t>
            </a:r>
            <a:r>
              <a:rPr lang="en-US" sz="1100" b="1" dirty="0" err="1" smtClean="0"/>
              <a:t>écosystèmes</a:t>
            </a:r>
            <a:r>
              <a:rPr lang="en-US" sz="1100" b="1" dirty="0" smtClean="0"/>
              <a:t>, les </a:t>
            </a:r>
            <a:r>
              <a:rPr lang="en-US" sz="1100" b="1" dirty="0" err="1" smtClean="0"/>
              <a:t>espèces</a:t>
            </a:r>
            <a:r>
              <a:rPr lang="en-US" sz="1100" b="1" dirty="0" smtClean="0"/>
              <a:t> et la </a:t>
            </a:r>
            <a:r>
              <a:rPr lang="en-US" sz="1100" b="1" dirty="0" err="1" smtClean="0"/>
              <a:t>diversité</a:t>
            </a:r>
            <a:r>
              <a:rPr lang="en-US" sz="1100" b="1" dirty="0" smtClean="0"/>
              <a:t> </a:t>
            </a:r>
            <a:r>
              <a:rPr lang="en-US" sz="1100" b="1" dirty="0" err="1" smtClean="0"/>
              <a:t>génétique</a:t>
            </a:r>
            <a:endParaRPr lang="en-US" sz="1100" b="1" dirty="0" smtClean="0"/>
          </a:p>
          <a:p>
            <a:pPr>
              <a:buNone/>
            </a:pPr>
            <a:r>
              <a:rPr lang="en-US" sz="1100" dirty="0" err="1" smtClean="0"/>
              <a:t>Objectif</a:t>
            </a:r>
            <a:r>
              <a:rPr lang="en-US" sz="1100" dirty="0" smtClean="0"/>
              <a:t> 11: </a:t>
            </a:r>
            <a:r>
              <a:rPr lang="en-US" sz="1100" dirty="0" err="1" smtClean="0"/>
              <a:t>D’ici</a:t>
            </a:r>
            <a:r>
              <a:rPr lang="en-US" sz="1100" dirty="0" smtClean="0"/>
              <a:t> à 2020, au </a:t>
            </a:r>
            <a:r>
              <a:rPr lang="en-US" sz="1100" dirty="0" err="1" smtClean="0"/>
              <a:t>moins</a:t>
            </a:r>
            <a:r>
              <a:rPr lang="en-US" sz="1100" dirty="0" smtClean="0"/>
              <a:t> 17 % des zones </a:t>
            </a:r>
            <a:r>
              <a:rPr lang="en-US" sz="1100" dirty="0" err="1" smtClean="0"/>
              <a:t>terrestres</a:t>
            </a:r>
            <a:r>
              <a:rPr lang="en-US" sz="1100" dirty="0" smtClean="0"/>
              <a:t> et </a:t>
            </a:r>
            <a:r>
              <a:rPr lang="en-US" sz="1100" dirty="0" err="1" smtClean="0"/>
              <a:t>d’eaux</a:t>
            </a:r>
            <a:r>
              <a:rPr lang="en-US" sz="1100" dirty="0" smtClean="0"/>
              <a:t> </a:t>
            </a:r>
            <a:r>
              <a:rPr lang="en-US" sz="1100" dirty="0" err="1" smtClean="0"/>
              <a:t>intérieures</a:t>
            </a:r>
            <a:r>
              <a:rPr lang="en-US" sz="1100" dirty="0" smtClean="0"/>
              <a:t> et 10 % des zones marines et </a:t>
            </a:r>
            <a:r>
              <a:rPr lang="en-US" sz="1100" dirty="0" err="1" smtClean="0"/>
              <a:t>côtières</a:t>
            </a:r>
            <a:r>
              <a:rPr lang="en-US" sz="1100" dirty="0" smtClean="0"/>
              <a:t> </a:t>
            </a:r>
            <a:r>
              <a:rPr lang="en-US" sz="1100" dirty="0" err="1" smtClean="0"/>
              <a:t>sont</a:t>
            </a:r>
            <a:r>
              <a:rPr lang="en-US" sz="1100" dirty="0" smtClean="0"/>
              <a:t> </a:t>
            </a:r>
            <a:r>
              <a:rPr lang="en-US" sz="1100" dirty="0" err="1" smtClean="0"/>
              <a:t>conservées</a:t>
            </a:r>
            <a:r>
              <a:rPr lang="en-US" sz="1100" dirty="0" smtClean="0"/>
              <a:t> au </a:t>
            </a:r>
            <a:r>
              <a:rPr lang="en-US" sz="1100" dirty="0" err="1" smtClean="0"/>
              <a:t>moyen</a:t>
            </a:r>
            <a:r>
              <a:rPr lang="en-US" sz="1100" dirty="0" smtClean="0"/>
              <a:t> de </a:t>
            </a:r>
            <a:r>
              <a:rPr lang="en-US" sz="1100" dirty="0" err="1" smtClean="0"/>
              <a:t>réseaux</a:t>
            </a:r>
            <a:r>
              <a:rPr lang="en-US" sz="1100" dirty="0" smtClean="0"/>
              <a:t> </a:t>
            </a:r>
            <a:r>
              <a:rPr lang="en-US" sz="1100" dirty="0" err="1" smtClean="0"/>
              <a:t>d’aires</a:t>
            </a:r>
            <a:r>
              <a:rPr lang="en-US" sz="1100" dirty="0" smtClean="0"/>
              <a:t> protégées…... </a:t>
            </a:r>
          </a:p>
          <a:p>
            <a:pPr>
              <a:buNone/>
            </a:pPr>
            <a:r>
              <a:rPr lang="en-US" sz="1100" dirty="0" err="1" smtClean="0"/>
              <a:t>Objectif</a:t>
            </a:r>
            <a:r>
              <a:rPr lang="en-US" sz="1100" dirty="0" smtClean="0"/>
              <a:t> 12:  </a:t>
            </a:r>
            <a:r>
              <a:rPr lang="en-US" sz="1100" dirty="0" err="1" smtClean="0"/>
              <a:t>D’ici</a:t>
            </a:r>
            <a:r>
              <a:rPr lang="en-US" sz="1100" dirty="0" smtClean="0"/>
              <a:t> à 2020, </a:t>
            </a:r>
            <a:r>
              <a:rPr lang="en-US" sz="1100" dirty="0" err="1" smtClean="0"/>
              <a:t>l’extinction</a:t>
            </a:r>
            <a:r>
              <a:rPr lang="en-US" sz="1100" dirty="0" smtClean="0"/>
              <a:t> </a:t>
            </a:r>
            <a:r>
              <a:rPr lang="en-US" sz="1100" dirty="0" err="1" smtClean="0"/>
              <a:t>d’espèces</a:t>
            </a:r>
            <a:r>
              <a:rPr lang="en-US" sz="1100" dirty="0" smtClean="0"/>
              <a:t> </a:t>
            </a:r>
            <a:r>
              <a:rPr lang="en-US" sz="1100" dirty="0" err="1" smtClean="0"/>
              <a:t>menacées</a:t>
            </a:r>
            <a:r>
              <a:rPr lang="en-US" sz="1100" dirty="0" smtClean="0"/>
              <a:t> </a:t>
            </a:r>
            <a:r>
              <a:rPr lang="en-US" sz="1100" dirty="0" err="1" smtClean="0"/>
              <a:t>connues</a:t>
            </a:r>
            <a:r>
              <a:rPr lang="en-US" sz="1100" dirty="0" smtClean="0"/>
              <a:t> </a:t>
            </a:r>
            <a:r>
              <a:rPr lang="en-US" sz="1100" dirty="0" err="1" smtClean="0"/>
              <a:t>est</a:t>
            </a:r>
            <a:r>
              <a:rPr lang="en-US" sz="1100" dirty="0" smtClean="0"/>
              <a:t> </a:t>
            </a:r>
            <a:r>
              <a:rPr lang="en-US" sz="1100" dirty="0" err="1" smtClean="0"/>
              <a:t>évitée</a:t>
            </a:r>
            <a:r>
              <a:rPr lang="en-US" sz="1100" dirty="0" smtClean="0"/>
              <a:t> et </a:t>
            </a:r>
            <a:r>
              <a:rPr lang="en-US" sz="1100" dirty="0" err="1" smtClean="0"/>
              <a:t>leur</a:t>
            </a:r>
            <a:r>
              <a:rPr lang="en-US" sz="1100" dirty="0" smtClean="0"/>
              <a:t> </a:t>
            </a:r>
            <a:r>
              <a:rPr lang="en-US" sz="1100" dirty="0" err="1" smtClean="0"/>
              <a:t>état</a:t>
            </a:r>
            <a:r>
              <a:rPr lang="en-US" sz="1100" dirty="0" smtClean="0"/>
              <a:t> de conservation, en </a:t>
            </a:r>
            <a:r>
              <a:rPr lang="en-US" sz="1100" dirty="0" err="1" smtClean="0"/>
              <a:t>particulier</a:t>
            </a:r>
            <a:r>
              <a:rPr lang="en-US" sz="1100" dirty="0" smtClean="0"/>
              <a:t> de </a:t>
            </a:r>
            <a:r>
              <a:rPr lang="en-US" sz="1100" dirty="0" err="1" smtClean="0"/>
              <a:t>celles</a:t>
            </a:r>
            <a:r>
              <a:rPr lang="en-US" sz="1100" dirty="0" smtClean="0"/>
              <a:t> qui </a:t>
            </a:r>
            <a:r>
              <a:rPr lang="en-US" sz="1100" dirty="0" err="1" smtClean="0"/>
              <a:t>tombent</a:t>
            </a:r>
            <a:r>
              <a:rPr lang="en-US" sz="1100" dirty="0" smtClean="0"/>
              <a:t> le plus en </a:t>
            </a:r>
            <a:r>
              <a:rPr lang="en-US" sz="1100" dirty="0" err="1" smtClean="0"/>
              <a:t>déclin</a:t>
            </a:r>
            <a:r>
              <a:rPr lang="en-US" sz="1100" dirty="0" smtClean="0"/>
              <a:t>, </a:t>
            </a:r>
            <a:r>
              <a:rPr lang="en-US" sz="1100" dirty="0" err="1" smtClean="0"/>
              <a:t>est</a:t>
            </a:r>
            <a:r>
              <a:rPr lang="en-US" sz="1100" dirty="0" smtClean="0"/>
              <a:t> </a:t>
            </a:r>
            <a:r>
              <a:rPr lang="en-US" sz="1100" dirty="0" err="1" smtClean="0"/>
              <a:t>amélioré</a:t>
            </a:r>
            <a:r>
              <a:rPr lang="en-US" sz="1100" dirty="0" smtClean="0"/>
              <a:t> et </a:t>
            </a:r>
            <a:r>
              <a:rPr lang="en-US" sz="1100" dirty="0" err="1" smtClean="0"/>
              <a:t>maintenu</a:t>
            </a:r>
            <a:r>
              <a:rPr lang="en-US" sz="1100" dirty="0" smtClean="0"/>
              <a:t>.</a:t>
            </a:r>
          </a:p>
          <a:p>
            <a:pPr>
              <a:buNone/>
            </a:pPr>
            <a:r>
              <a:rPr lang="en-US" sz="1100" dirty="0" err="1" smtClean="0"/>
              <a:t>Objectif</a:t>
            </a:r>
            <a:r>
              <a:rPr lang="en-US" sz="1100" dirty="0" smtClean="0"/>
              <a:t> 13: </a:t>
            </a:r>
            <a:r>
              <a:rPr lang="en-US" sz="1100" dirty="0" err="1" smtClean="0"/>
              <a:t>D’ici</a:t>
            </a:r>
            <a:r>
              <a:rPr lang="en-US" sz="1100" dirty="0" smtClean="0"/>
              <a:t> à 2020, la </a:t>
            </a:r>
            <a:r>
              <a:rPr lang="en-US" sz="1100" dirty="0" err="1" smtClean="0"/>
              <a:t>diversité</a:t>
            </a:r>
            <a:r>
              <a:rPr lang="en-US" sz="1100" dirty="0" smtClean="0"/>
              <a:t> </a:t>
            </a:r>
            <a:r>
              <a:rPr lang="en-US" sz="1100" dirty="0" err="1" smtClean="0"/>
              <a:t>génétique</a:t>
            </a:r>
            <a:r>
              <a:rPr lang="en-US" sz="1100" dirty="0" smtClean="0"/>
              <a:t> des </a:t>
            </a:r>
            <a:r>
              <a:rPr lang="en-US" sz="1100" dirty="0" err="1" smtClean="0"/>
              <a:t>plantes</a:t>
            </a:r>
            <a:r>
              <a:rPr lang="en-US" sz="1100" dirty="0" smtClean="0"/>
              <a:t> </a:t>
            </a:r>
            <a:r>
              <a:rPr lang="en-US" sz="1100" dirty="0" err="1" smtClean="0"/>
              <a:t>cultivées</a:t>
            </a:r>
            <a:r>
              <a:rPr lang="en-US" sz="1100" dirty="0" smtClean="0"/>
              <a:t>, des </a:t>
            </a:r>
            <a:r>
              <a:rPr lang="en-US" sz="1100" dirty="0" err="1" smtClean="0"/>
              <a:t>animaux</a:t>
            </a:r>
            <a:r>
              <a:rPr lang="en-US" sz="1100" dirty="0" smtClean="0"/>
              <a:t> </a:t>
            </a:r>
            <a:r>
              <a:rPr lang="en-US" sz="1100" dirty="0" err="1" smtClean="0"/>
              <a:t>d’élevage</a:t>
            </a:r>
            <a:r>
              <a:rPr lang="en-US" sz="1100" dirty="0" smtClean="0"/>
              <a:t> et </a:t>
            </a:r>
            <a:r>
              <a:rPr lang="en-US" sz="1100" dirty="0" err="1" smtClean="0"/>
              <a:t>domestiques</a:t>
            </a:r>
            <a:r>
              <a:rPr lang="en-US" sz="1100" dirty="0" smtClean="0"/>
              <a:t> et de </a:t>
            </a:r>
            <a:r>
              <a:rPr lang="en-US" sz="1100" dirty="0" err="1" smtClean="0"/>
              <a:t>leurs</a:t>
            </a:r>
            <a:r>
              <a:rPr lang="en-US" sz="1100" dirty="0" smtClean="0"/>
              <a:t> parents </a:t>
            </a:r>
            <a:r>
              <a:rPr lang="en-US" sz="1100" dirty="0" err="1" smtClean="0"/>
              <a:t>sauvages</a:t>
            </a:r>
            <a:r>
              <a:rPr lang="en-US" sz="1100" dirty="0" smtClean="0"/>
              <a:t> </a:t>
            </a:r>
            <a:r>
              <a:rPr lang="en-US" sz="1100" dirty="0" err="1" smtClean="0"/>
              <a:t>est</a:t>
            </a:r>
            <a:r>
              <a:rPr lang="en-US" sz="1100" dirty="0" smtClean="0"/>
              <a:t> </a:t>
            </a:r>
            <a:r>
              <a:rPr lang="en-US" sz="1100" dirty="0" err="1" smtClean="0"/>
              <a:t>préservée</a:t>
            </a:r>
            <a:r>
              <a:rPr lang="en-US" sz="1100" dirty="0" smtClean="0"/>
              <a:t>, </a:t>
            </a:r>
          </a:p>
          <a:p>
            <a:pPr>
              <a:buNone/>
            </a:pPr>
            <a:r>
              <a:rPr lang="en-US" sz="1100" b="1" dirty="0" smtClean="0"/>
              <a:t>But </a:t>
            </a:r>
            <a:r>
              <a:rPr lang="en-US" sz="1100" b="1" dirty="0" err="1" smtClean="0"/>
              <a:t>stratégique</a:t>
            </a:r>
            <a:r>
              <a:rPr lang="en-US" sz="1100" b="1" dirty="0" smtClean="0"/>
              <a:t> D: </a:t>
            </a:r>
            <a:r>
              <a:rPr lang="en-US" sz="1100" b="1" dirty="0" err="1" smtClean="0"/>
              <a:t>Renforcer</a:t>
            </a:r>
            <a:r>
              <a:rPr lang="en-US" sz="1100" b="1" dirty="0" smtClean="0"/>
              <a:t> les </a:t>
            </a:r>
            <a:r>
              <a:rPr lang="en-US" sz="1100" b="1" dirty="0" err="1" smtClean="0"/>
              <a:t>avantages</a:t>
            </a:r>
            <a:r>
              <a:rPr lang="en-US" sz="1100" b="1" dirty="0" smtClean="0"/>
              <a:t> </a:t>
            </a:r>
            <a:r>
              <a:rPr lang="en-US" sz="1100" b="1" dirty="0" err="1" smtClean="0"/>
              <a:t>retirés</a:t>
            </a:r>
            <a:r>
              <a:rPr lang="en-US" sz="1100" b="1" dirty="0" smtClean="0"/>
              <a:t> pour </a:t>
            </a:r>
            <a:r>
              <a:rPr lang="en-US" sz="1100" b="1" dirty="0" err="1" smtClean="0"/>
              <a:t>tous</a:t>
            </a:r>
            <a:r>
              <a:rPr lang="en-US" sz="1100" b="1" dirty="0" smtClean="0"/>
              <a:t> de la </a:t>
            </a:r>
            <a:r>
              <a:rPr lang="en-US" sz="1100" b="1" dirty="0" err="1" smtClean="0"/>
              <a:t>diversité</a:t>
            </a:r>
            <a:r>
              <a:rPr lang="en-US" sz="1100" b="1" dirty="0" smtClean="0"/>
              <a:t> </a:t>
            </a:r>
            <a:r>
              <a:rPr lang="en-US" sz="1100" b="1" dirty="0" err="1" smtClean="0"/>
              <a:t>biologique</a:t>
            </a:r>
            <a:r>
              <a:rPr lang="en-US" sz="1100" b="1" dirty="0" smtClean="0"/>
              <a:t> et des services </a:t>
            </a:r>
            <a:r>
              <a:rPr lang="en-US" sz="1100" b="1" dirty="0" err="1" smtClean="0"/>
              <a:t>fournis</a:t>
            </a:r>
            <a:r>
              <a:rPr lang="en-US" sz="1100" b="1" dirty="0" smtClean="0"/>
              <a:t> par les </a:t>
            </a:r>
            <a:r>
              <a:rPr lang="en-US" sz="1100" b="1" dirty="0" err="1" smtClean="0"/>
              <a:t>écosystèmes</a:t>
            </a:r>
            <a:endParaRPr lang="en-US" sz="1100" b="1" dirty="0" smtClean="0"/>
          </a:p>
          <a:p>
            <a:pPr>
              <a:buNone/>
            </a:pPr>
            <a:r>
              <a:rPr lang="en-US" sz="1100" dirty="0" err="1" smtClean="0"/>
              <a:t>Objectif</a:t>
            </a:r>
            <a:r>
              <a:rPr lang="en-US" sz="1100" dirty="0" smtClean="0"/>
              <a:t> 14: </a:t>
            </a:r>
            <a:r>
              <a:rPr lang="en-US" sz="1100" dirty="0" err="1" smtClean="0"/>
              <a:t>D’ici</a:t>
            </a:r>
            <a:r>
              <a:rPr lang="en-US" sz="1100" dirty="0" smtClean="0"/>
              <a:t> à 2020, les </a:t>
            </a:r>
            <a:r>
              <a:rPr lang="en-US" sz="1100" dirty="0" err="1" smtClean="0"/>
              <a:t>écosystèmes</a:t>
            </a:r>
            <a:r>
              <a:rPr lang="en-US" sz="1100" dirty="0" smtClean="0"/>
              <a:t> qui </a:t>
            </a:r>
            <a:r>
              <a:rPr lang="en-US" sz="1100" dirty="0" err="1" smtClean="0"/>
              <a:t>fournissent</a:t>
            </a:r>
            <a:r>
              <a:rPr lang="en-US" sz="1100" dirty="0" smtClean="0"/>
              <a:t> des services </a:t>
            </a:r>
            <a:r>
              <a:rPr lang="en-US" sz="1100" dirty="0" err="1" smtClean="0"/>
              <a:t>essentiels</a:t>
            </a:r>
            <a:r>
              <a:rPr lang="en-US" sz="1100" dirty="0" smtClean="0"/>
              <a:t>, en </a:t>
            </a:r>
            <a:r>
              <a:rPr lang="en-US" sz="1100" dirty="0" err="1" smtClean="0"/>
              <a:t>particulier</a:t>
            </a:r>
            <a:r>
              <a:rPr lang="en-US" sz="1100" dirty="0" smtClean="0"/>
              <a:t> </a:t>
            </a:r>
            <a:r>
              <a:rPr lang="en-US" sz="1100" dirty="0" err="1" smtClean="0"/>
              <a:t>l’eau</a:t>
            </a:r>
            <a:r>
              <a:rPr lang="en-US" sz="1100" dirty="0" smtClean="0"/>
              <a:t>, </a:t>
            </a:r>
            <a:r>
              <a:rPr lang="en-US" sz="1100" dirty="0" err="1" smtClean="0"/>
              <a:t>sont</a:t>
            </a:r>
            <a:r>
              <a:rPr lang="en-US" sz="1100" dirty="0" smtClean="0"/>
              <a:t> </a:t>
            </a:r>
            <a:r>
              <a:rPr lang="en-US" sz="1100" dirty="0" err="1" smtClean="0"/>
              <a:t>restaurés</a:t>
            </a:r>
            <a:r>
              <a:rPr lang="en-US" sz="1100" dirty="0" smtClean="0"/>
              <a:t> et </a:t>
            </a:r>
            <a:r>
              <a:rPr lang="en-US" sz="1100" dirty="0" err="1" smtClean="0"/>
              <a:t>sauvegardés</a:t>
            </a:r>
            <a:r>
              <a:rPr lang="en-US" sz="1100" dirty="0" smtClean="0"/>
              <a:t>, </a:t>
            </a:r>
          </a:p>
          <a:p>
            <a:pPr>
              <a:buNone/>
            </a:pPr>
            <a:r>
              <a:rPr lang="en-US" sz="1100" dirty="0" err="1" smtClean="0"/>
              <a:t>Objectif</a:t>
            </a:r>
            <a:r>
              <a:rPr lang="en-US" sz="1100" dirty="0" smtClean="0"/>
              <a:t> 15: </a:t>
            </a:r>
            <a:r>
              <a:rPr lang="en-US" sz="1100" dirty="0" err="1" smtClean="0"/>
              <a:t>D’ici</a:t>
            </a:r>
            <a:r>
              <a:rPr lang="en-US" sz="1100" dirty="0" smtClean="0"/>
              <a:t> à 2020, la </a:t>
            </a:r>
            <a:r>
              <a:rPr lang="en-US" sz="1100" dirty="0" err="1" smtClean="0"/>
              <a:t>résilience</a:t>
            </a:r>
            <a:r>
              <a:rPr lang="en-US" sz="1100" dirty="0" smtClean="0"/>
              <a:t> des </a:t>
            </a:r>
            <a:r>
              <a:rPr lang="en-US" sz="1100" dirty="0" err="1" smtClean="0"/>
              <a:t>écosystèmes</a:t>
            </a:r>
            <a:r>
              <a:rPr lang="en-US" sz="1100" dirty="0" smtClean="0"/>
              <a:t> et la contribution de la </a:t>
            </a:r>
            <a:r>
              <a:rPr lang="en-US" sz="1100" dirty="0" err="1" smtClean="0"/>
              <a:t>diversité</a:t>
            </a:r>
            <a:r>
              <a:rPr lang="en-US" sz="1100" dirty="0" smtClean="0"/>
              <a:t> </a:t>
            </a:r>
            <a:r>
              <a:rPr lang="en-US" sz="1100" dirty="0" err="1" smtClean="0"/>
              <a:t>biologique</a:t>
            </a:r>
            <a:r>
              <a:rPr lang="en-US" sz="1100" dirty="0" smtClean="0"/>
              <a:t> aux stocks de </a:t>
            </a:r>
            <a:r>
              <a:rPr lang="en-US" sz="1100" dirty="0" err="1" smtClean="0"/>
              <a:t>carbone</a:t>
            </a:r>
            <a:r>
              <a:rPr lang="en-US" sz="1100" dirty="0" smtClean="0"/>
              <a:t> </a:t>
            </a:r>
            <a:r>
              <a:rPr lang="en-US" sz="1100" dirty="0" err="1" smtClean="0"/>
              <a:t>sont</a:t>
            </a:r>
            <a:r>
              <a:rPr lang="en-US" sz="1100" dirty="0" smtClean="0"/>
              <a:t> </a:t>
            </a:r>
            <a:r>
              <a:rPr lang="en-US" sz="1100" dirty="0" err="1" smtClean="0"/>
              <a:t>améliorées</a:t>
            </a:r>
            <a:r>
              <a:rPr lang="en-US" sz="1100" dirty="0" smtClean="0"/>
              <a:t>, </a:t>
            </a:r>
            <a:r>
              <a:rPr lang="en-US" sz="1100" dirty="0" err="1" smtClean="0"/>
              <a:t>grâce</a:t>
            </a:r>
            <a:r>
              <a:rPr lang="en-US" sz="1100" dirty="0" smtClean="0"/>
              <a:t> aux </a:t>
            </a:r>
            <a:r>
              <a:rPr lang="en-US" sz="1100" dirty="0" err="1" smtClean="0"/>
              <a:t>mesures</a:t>
            </a:r>
            <a:r>
              <a:rPr lang="en-US" sz="1100" dirty="0" smtClean="0"/>
              <a:t> de conservation et </a:t>
            </a:r>
            <a:r>
              <a:rPr lang="en-US" sz="1100" dirty="0" err="1" smtClean="0"/>
              <a:t>restauration</a:t>
            </a:r>
            <a:r>
              <a:rPr lang="en-US" sz="1100" dirty="0" smtClean="0"/>
              <a:t>, y </a:t>
            </a:r>
            <a:r>
              <a:rPr lang="en-US" sz="1100" dirty="0" err="1" smtClean="0"/>
              <a:t>compris</a:t>
            </a:r>
            <a:r>
              <a:rPr lang="en-US" sz="1100" dirty="0" smtClean="0"/>
              <a:t> la </a:t>
            </a:r>
            <a:r>
              <a:rPr lang="en-US" sz="1100" dirty="0" err="1" smtClean="0"/>
              <a:t>restauration</a:t>
            </a:r>
            <a:r>
              <a:rPr lang="en-US" sz="1100" dirty="0" smtClean="0"/>
              <a:t> </a:t>
            </a:r>
            <a:r>
              <a:rPr lang="en-US" sz="1100" dirty="0" err="1" smtClean="0"/>
              <a:t>d’au</a:t>
            </a:r>
            <a:r>
              <a:rPr lang="en-US" sz="1100" dirty="0" smtClean="0"/>
              <a:t> </a:t>
            </a:r>
            <a:r>
              <a:rPr lang="en-US" sz="1100" dirty="0" err="1" smtClean="0"/>
              <a:t>moins</a:t>
            </a:r>
            <a:r>
              <a:rPr lang="en-US" sz="1100" dirty="0" smtClean="0"/>
              <a:t> 15 % des </a:t>
            </a:r>
            <a:r>
              <a:rPr lang="en-US" sz="1100" dirty="0" err="1" smtClean="0"/>
              <a:t>écosystèmes</a:t>
            </a:r>
            <a:r>
              <a:rPr lang="en-US" sz="1100" dirty="0" smtClean="0"/>
              <a:t> </a:t>
            </a:r>
            <a:r>
              <a:rPr lang="en-US" sz="1100" dirty="0" err="1" smtClean="0"/>
              <a:t>dégradés</a:t>
            </a:r>
            <a:r>
              <a:rPr lang="en-US" sz="1100" dirty="0" smtClean="0"/>
              <a:t>, </a:t>
            </a:r>
          </a:p>
          <a:p>
            <a:pPr>
              <a:buNone/>
            </a:pPr>
            <a:r>
              <a:rPr lang="en-US" sz="1100" dirty="0" err="1" smtClean="0"/>
              <a:t>Objectif</a:t>
            </a:r>
            <a:r>
              <a:rPr lang="en-US" sz="1100" dirty="0" smtClean="0"/>
              <a:t> 16: </a:t>
            </a:r>
            <a:r>
              <a:rPr lang="en-US" sz="1100" dirty="0" err="1" smtClean="0"/>
              <a:t>D’ici</a:t>
            </a:r>
            <a:r>
              <a:rPr lang="en-US" sz="1100" dirty="0" smtClean="0"/>
              <a:t> à 2015, le </a:t>
            </a:r>
            <a:r>
              <a:rPr lang="en-US" sz="1100" dirty="0" err="1" smtClean="0"/>
              <a:t>Protocole</a:t>
            </a:r>
            <a:r>
              <a:rPr lang="en-US" sz="1100" dirty="0" smtClean="0"/>
              <a:t> de Nagoya </a:t>
            </a:r>
            <a:r>
              <a:rPr lang="en-US" sz="1100" dirty="0" err="1" smtClean="0"/>
              <a:t>sur</a:t>
            </a:r>
            <a:r>
              <a:rPr lang="en-US" sz="1100" dirty="0" smtClean="0"/>
              <a:t> les </a:t>
            </a:r>
            <a:r>
              <a:rPr lang="en-US" sz="1100" dirty="0" err="1" smtClean="0"/>
              <a:t>mécanismes</a:t>
            </a:r>
            <a:r>
              <a:rPr lang="en-US" sz="1100" dirty="0" smtClean="0"/>
              <a:t> </a:t>
            </a:r>
            <a:r>
              <a:rPr lang="en-US" sz="1100" dirty="0" err="1" smtClean="0"/>
              <a:t>d’accès</a:t>
            </a:r>
            <a:r>
              <a:rPr lang="en-US" sz="1100" dirty="0" smtClean="0"/>
              <a:t> et de </a:t>
            </a:r>
            <a:r>
              <a:rPr lang="en-US" sz="1100" dirty="0" err="1" smtClean="0"/>
              <a:t>partage</a:t>
            </a:r>
            <a:r>
              <a:rPr lang="en-US" sz="1100" dirty="0" smtClean="0"/>
              <a:t> </a:t>
            </a:r>
            <a:r>
              <a:rPr lang="en-US" sz="1100" dirty="0" err="1" smtClean="0"/>
              <a:t>est</a:t>
            </a:r>
            <a:r>
              <a:rPr lang="en-US" sz="1100" dirty="0" smtClean="0"/>
              <a:t> en </a:t>
            </a:r>
            <a:r>
              <a:rPr lang="en-US" sz="1100" dirty="0" err="1" smtClean="0"/>
              <a:t>vigueur</a:t>
            </a:r>
            <a:r>
              <a:rPr lang="en-US" sz="1100" dirty="0" smtClean="0"/>
              <a:t> et </a:t>
            </a:r>
            <a:r>
              <a:rPr lang="en-US" sz="1100" dirty="0" err="1" smtClean="0"/>
              <a:t>opérationnel</a:t>
            </a:r>
            <a:r>
              <a:rPr lang="en-US" sz="1100" dirty="0" smtClean="0"/>
              <a:t>…</a:t>
            </a:r>
          </a:p>
          <a:p>
            <a:pPr>
              <a:buNone/>
            </a:pPr>
            <a:r>
              <a:rPr lang="en-US" sz="1100" b="1" dirty="0" smtClean="0"/>
              <a:t>But </a:t>
            </a:r>
            <a:r>
              <a:rPr lang="en-US" sz="1100" b="1" dirty="0" err="1" smtClean="0"/>
              <a:t>stratégique</a:t>
            </a:r>
            <a:r>
              <a:rPr lang="en-US" sz="1100" b="1" dirty="0" smtClean="0"/>
              <a:t> E. </a:t>
            </a:r>
            <a:r>
              <a:rPr lang="en-US" sz="1100" b="1" dirty="0" err="1" smtClean="0"/>
              <a:t>Renforcer</a:t>
            </a:r>
            <a:r>
              <a:rPr lang="en-US" sz="1100" b="1" dirty="0" smtClean="0"/>
              <a:t> la </a:t>
            </a:r>
            <a:r>
              <a:rPr lang="en-US" sz="1100" b="1" dirty="0" err="1" smtClean="0"/>
              <a:t>mise</a:t>
            </a:r>
            <a:r>
              <a:rPr lang="en-US" sz="1100" b="1" dirty="0" smtClean="0"/>
              <a:t> en oeuvre au </a:t>
            </a:r>
            <a:r>
              <a:rPr lang="en-US" sz="1100" b="1" dirty="0" err="1" smtClean="0"/>
              <a:t>moyen</a:t>
            </a:r>
            <a:r>
              <a:rPr lang="en-US" sz="1100" b="1" dirty="0" smtClean="0"/>
              <a:t> </a:t>
            </a:r>
            <a:r>
              <a:rPr lang="en-US" sz="1100" b="1" dirty="0" err="1" smtClean="0"/>
              <a:t>d’une</a:t>
            </a:r>
            <a:r>
              <a:rPr lang="en-US" sz="1100" b="1" dirty="0" smtClean="0"/>
              <a:t> </a:t>
            </a:r>
            <a:r>
              <a:rPr lang="en-US" sz="1100" b="1" dirty="0" err="1" smtClean="0"/>
              <a:t>planification</a:t>
            </a:r>
            <a:r>
              <a:rPr lang="en-US" sz="1100" b="1" dirty="0" smtClean="0"/>
              <a:t> participative, de la </a:t>
            </a:r>
            <a:r>
              <a:rPr lang="en-US" sz="1100" b="1" dirty="0" err="1" smtClean="0"/>
              <a:t>gestion</a:t>
            </a:r>
            <a:r>
              <a:rPr lang="en-US" sz="1100" b="1" dirty="0" smtClean="0"/>
              <a:t> des </a:t>
            </a:r>
            <a:r>
              <a:rPr lang="en-US" sz="1100" b="1" dirty="0" err="1" smtClean="0"/>
              <a:t>connaissances</a:t>
            </a:r>
            <a:r>
              <a:rPr lang="en-US" sz="1100" b="1" dirty="0" smtClean="0"/>
              <a:t> et du </a:t>
            </a:r>
            <a:r>
              <a:rPr lang="en-US" sz="1100" b="1" dirty="0" err="1" smtClean="0"/>
              <a:t>renforcement</a:t>
            </a:r>
            <a:r>
              <a:rPr lang="en-US" sz="1100" b="1" dirty="0" smtClean="0"/>
              <a:t> des </a:t>
            </a:r>
            <a:r>
              <a:rPr lang="en-US" sz="1100" b="1" dirty="0" err="1" smtClean="0"/>
              <a:t>capacités</a:t>
            </a:r>
            <a:r>
              <a:rPr lang="en-US" sz="1100" b="1" dirty="0" smtClean="0"/>
              <a:t>.</a:t>
            </a:r>
          </a:p>
          <a:p>
            <a:pPr>
              <a:buNone/>
            </a:pPr>
            <a:r>
              <a:rPr lang="en-US" sz="1100" dirty="0" err="1" smtClean="0"/>
              <a:t>Objectif</a:t>
            </a:r>
            <a:r>
              <a:rPr lang="en-US" sz="1100" dirty="0" smtClean="0"/>
              <a:t> 17: </a:t>
            </a:r>
            <a:r>
              <a:rPr lang="en-US" sz="1100" dirty="0" err="1" smtClean="0"/>
              <a:t>D’ici</a:t>
            </a:r>
            <a:r>
              <a:rPr lang="en-US" sz="1100" dirty="0" smtClean="0"/>
              <a:t> à 2015, </a:t>
            </a:r>
            <a:r>
              <a:rPr lang="en-US" sz="1100" dirty="0" err="1" smtClean="0"/>
              <a:t>toutes</a:t>
            </a:r>
            <a:r>
              <a:rPr lang="en-US" sz="1100" dirty="0" smtClean="0"/>
              <a:t> les Parties </a:t>
            </a:r>
            <a:r>
              <a:rPr lang="en-US" sz="1100" dirty="0" err="1" smtClean="0"/>
              <a:t>ont</a:t>
            </a:r>
            <a:r>
              <a:rPr lang="en-US" sz="1100" dirty="0" smtClean="0"/>
              <a:t> </a:t>
            </a:r>
            <a:r>
              <a:rPr lang="en-US" sz="1100" dirty="0" err="1" smtClean="0"/>
              <a:t>élaboré</a:t>
            </a:r>
            <a:r>
              <a:rPr lang="en-US" sz="1100" dirty="0" smtClean="0"/>
              <a:t> et </a:t>
            </a:r>
            <a:r>
              <a:rPr lang="en-US" sz="1100" dirty="0" err="1" smtClean="0"/>
              <a:t>adopté</a:t>
            </a:r>
            <a:r>
              <a:rPr lang="en-US" sz="1100" dirty="0" smtClean="0"/>
              <a:t> en </a:t>
            </a:r>
            <a:r>
              <a:rPr lang="en-US" sz="1100" dirty="0" err="1" smtClean="0"/>
              <a:t>tant</a:t>
            </a:r>
            <a:r>
              <a:rPr lang="en-US" sz="1100" dirty="0" smtClean="0"/>
              <a:t> </a:t>
            </a:r>
            <a:r>
              <a:rPr lang="en-US" sz="1100" dirty="0" err="1" smtClean="0"/>
              <a:t>qu’instrument</a:t>
            </a:r>
            <a:r>
              <a:rPr lang="en-US" sz="1100" dirty="0" smtClean="0"/>
              <a:t> de </a:t>
            </a:r>
            <a:r>
              <a:rPr lang="en-US" sz="1100" dirty="0" err="1" smtClean="0"/>
              <a:t>politique</a:t>
            </a:r>
            <a:r>
              <a:rPr lang="en-US" sz="1100" dirty="0" smtClean="0"/>
              <a:t> </a:t>
            </a:r>
            <a:r>
              <a:rPr lang="en-US" sz="1100" dirty="0" err="1" smtClean="0"/>
              <a:t>générale</a:t>
            </a:r>
            <a:r>
              <a:rPr lang="en-US" sz="1100" dirty="0" smtClean="0"/>
              <a:t>, et commencer à </a:t>
            </a:r>
            <a:r>
              <a:rPr lang="en-US" sz="1100" dirty="0" err="1" smtClean="0"/>
              <a:t>mettre</a:t>
            </a:r>
            <a:r>
              <a:rPr lang="en-US" sz="1100" dirty="0" smtClean="0"/>
              <a:t> en oeuvre </a:t>
            </a:r>
            <a:r>
              <a:rPr lang="en-US" sz="1100" dirty="0" err="1" smtClean="0"/>
              <a:t>une</a:t>
            </a:r>
            <a:r>
              <a:rPr lang="en-US" sz="1100" dirty="0" smtClean="0"/>
              <a:t> </a:t>
            </a:r>
            <a:r>
              <a:rPr lang="en-US" sz="1100" dirty="0" err="1" smtClean="0"/>
              <a:t>stratégie</a:t>
            </a:r>
            <a:r>
              <a:rPr lang="en-US" sz="1100" dirty="0" smtClean="0"/>
              <a:t> et un plan </a:t>
            </a:r>
            <a:r>
              <a:rPr lang="en-US" sz="1100" dirty="0" err="1" smtClean="0"/>
              <a:t>d’action</a:t>
            </a:r>
            <a:r>
              <a:rPr lang="en-US" sz="1100" dirty="0" smtClean="0"/>
              <a:t> </a:t>
            </a:r>
            <a:r>
              <a:rPr lang="en-US" sz="1100" dirty="0" err="1" smtClean="0"/>
              <a:t>nationaux</a:t>
            </a:r>
            <a:r>
              <a:rPr lang="en-US" sz="1100" dirty="0" smtClean="0"/>
              <a:t> </a:t>
            </a:r>
            <a:r>
              <a:rPr lang="en-US" sz="1100" dirty="0" err="1" smtClean="0"/>
              <a:t>efficaces</a:t>
            </a:r>
            <a:r>
              <a:rPr lang="en-US" sz="1100" dirty="0" smtClean="0"/>
              <a:t>, </a:t>
            </a:r>
            <a:r>
              <a:rPr lang="en-US" sz="1100" dirty="0" err="1" smtClean="0"/>
              <a:t>participatifs</a:t>
            </a:r>
            <a:r>
              <a:rPr lang="en-US" sz="1100" dirty="0" smtClean="0"/>
              <a:t> et </a:t>
            </a:r>
            <a:r>
              <a:rPr lang="en-US" sz="1100" dirty="0" err="1" smtClean="0"/>
              <a:t>actualisés</a:t>
            </a:r>
            <a:r>
              <a:rPr lang="en-US" sz="1100" dirty="0" smtClean="0"/>
              <a:t> pour la </a:t>
            </a:r>
            <a:r>
              <a:rPr lang="en-US" sz="1100" dirty="0" err="1" smtClean="0"/>
              <a:t>diversité</a:t>
            </a:r>
            <a:r>
              <a:rPr lang="en-US" sz="1100" dirty="0" smtClean="0"/>
              <a:t> </a:t>
            </a:r>
            <a:r>
              <a:rPr lang="en-US" sz="1100" dirty="0" err="1" smtClean="0"/>
              <a:t>biologique</a:t>
            </a:r>
            <a:r>
              <a:rPr lang="en-US" sz="1100" dirty="0" smtClean="0"/>
              <a:t>.</a:t>
            </a:r>
          </a:p>
          <a:p>
            <a:pPr>
              <a:buNone/>
            </a:pPr>
            <a:r>
              <a:rPr lang="en-US" sz="1100" dirty="0" err="1" smtClean="0"/>
              <a:t>Objectif</a:t>
            </a:r>
            <a:r>
              <a:rPr lang="en-US" sz="1100" dirty="0" smtClean="0"/>
              <a:t> 18: </a:t>
            </a:r>
            <a:r>
              <a:rPr lang="en-US" sz="1100" dirty="0" err="1" smtClean="0"/>
              <a:t>D’ici</a:t>
            </a:r>
            <a:r>
              <a:rPr lang="en-US" sz="1100" dirty="0" smtClean="0"/>
              <a:t> à 2020, les </a:t>
            </a:r>
            <a:r>
              <a:rPr lang="en-US" sz="1100" dirty="0" err="1" smtClean="0"/>
              <a:t>connaissances</a:t>
            </a:r>
            <a:r>
              <a:rPr lang="en-US" sz="1100" dirty="0" smtClean="0"/>
              <a:t>, innovations et </a:t>
            </a:r>
            <a:r>
              <a:rPr lang="en-US" sz="1100" dirty="0" err="1" smtClean="0"/>
              <a:t>pratiques</a:t>
            </a:r>
            <a:r>
              <a:rPr lang="en-US" sz="1100" dirty="0" smtClean="0"/>
              <a:t> </a:t>
            </a:r>
            <a:r>
              <a:rPr lang="en-US" sz="1100" dirty="0" err="1" smtClean="0"/>
              <a:t>traditionnelles</a:t>
            </a:r>
            <a:r>
              <a:rPr lang="en-US" sz="1100" dirty="0" smtClean="0"/>
              <a:t> des </a:t>
            </a:r>
            <a:r>
              <a:rPr lang="en-US" sz="1100" dirty="0" err="1" smtClean="0"/>
              <a:t>communautés</a:t>
            </a:r>
            <a:r>
              <a:rPr lang="en-US" sz="1100" dirty="0" smtClean="0"/>
              <a:t> </a:t>
            </a:r>
            <a:r>
              <a:rPr lang="en-US" sz="1100" dirty="0" err="1" smtClean="0"/>
              <a:t>autochtones</a:t>
            </a:r>
            <a:r>
              <a:rPr lang="en-US" sz="1100" dirty="0" smtClean="0"/>
              <a:t> et locales, </a:t>
            </a:r>
            <a:r>
              <a:rPr lang="en-US" sz="1100" dirty="0" err="1" smtClean="0"/>
              <a:t>ainsi</a:t>
            </a:r>
            <a:r>
              <a:rPr lang="en-US" sz="1100" dirty="0" smtClean="0"/>
              <a:t> </a:t>
            </a:r>
            <a:r>
              <a:rPr lang="en-US" sz="1100" dirty="0" err="1" smtClean="0"/>
              <a:t>que</a:t>
            </a:r>
            <a:r>
              <a:rPr lang="en-US" sz="1100" dirty="0" smtClean="0"/>
              <a:t> </a:t>
            </a:r>
            <a:r>
              <a:rPr lang="en-US" sz="1100" dirty="0" err="1" smtClean="0"/>
              <a:t>leur</a:t>
            </a:r>
            <a:r>
              <a:rPr lang="en-US" sz="1100" dirty="0" smtClean="0"/>
              <a:t> </a:t>
            </a:r>
            <a:r>
              <a:rPr lang="en-US" sz="1100" dirty="0" err="1" smtClean="0"/>
              <a:t>utilisation</a:t>
            </a:r>
            <a:r>
              <a:rPr lang="en-US" sz="1100" dirty="0" smtClean="0"/>
              <a:t> </a:t>
            </a:r>
            <a:r>
              <a:rPr lang="en-US" sz="1100" dirty="0" err="1" smtClean="0"/>
              <a:t>coutumière</a:t>
            </a:r>
            <a:r>
              <a:rPr lang="en-US" sz="1100" dirty="0" smtClean="0"/>
              <a:t> durable, </a:t>
            </a:r>
            <a:r>
              <a:rPr lang="en-US" sz="1100" dirty="0" err="1" smtClean="0"/>
              <a:t>sont</a:t>
            </a:r>
            <a:r>
              <a:rPr lang="en-US" sz="1100" dirty="0" smtClean="0"/>
              <a:t> </a:t>
            </a:r>
            <a:r>
              <a:rPr lang="en-US" sz="1100" dirty="0" err="1" smtClean="0"/>
              <a:t>respectées</a:t>
            </a:r>
            <a:r>
              <a:rPr lang="en-US" sz="1100" dirty="0" smtClean="0"/>
              <a:t>.</a:t>
            </a:r>
          </a:p>
          <a:p>
            <a:pPr>
              <a:buNone/>
            </a:pPr>
            <a:r>
              <a:rPr lang="en-US" sz="1100" dirty="0" err="1" smtClean="0"/>
              <a:t>Objectif</a:t>
            </a:r>
            <a:r>
              <a:rPr lang="en-US" sz="1100" dirty="0" smtClean="0"/>
              <a:t> 19: </a:t>
            </a:r>
            <a:r>
              <a:rPr lang="en-US" sz="1100" dirty="0" err="1" smtClean="0"/>
              <a:t>D’ici</a:t>
            </a:r>
            <a:r>
              <a:rPr lang="en-US" sz="1100" dirty="0" smtClean="0"/>
              <a:t> à 2020, les </a:t>
            </a:r>
            <a:r>
              <a:rPr lang="en-US" sz="1100" dirty="0" err="1" smtClean="0"/>
              <a:t>connaissances</a:t>
            </a:r>
            <a:r>
              <a:rPr lang="en-US" sz="1100" dirty="0" smtClean="0"/>
              <a:t>, la base </a:t>
            </a:r>
            <a:r>
              <a:rPr lang="en-US" sz="1100" dirty="0" err="1" smtClean="0"/>
              <a:t>scientifique</a:t>
            </a:r>
            <a:r>
              <a:rPr lang="en-US" sz="1100" dirty="0" smtClean="0"/>
              <a:t> et les technologies </a:t>
            </a:r>
            <a:r>
              <a:rPr lang="en-US" sz="1100" dirty="0" err="1" smtClean="0"/>
              <a:t>associées</a:t>
            </a:r>
            <a:r>
              <a:rPr lang="en-US" sz="1100" dirty="0" smtClean="0"/>
              <a:t> à la </a:t>
            </a:r>
            <a:r>
              <a:rPr lang="en-US" sz="1100" dirty="0" err="1" smtClean="0"/>
              <a:t>diversité</a:t>
            </a:r>
            <a:r>
              <a:rPr lang="en-US" sz="1100" dirty="0" smtClean="0"/>
              <a:t> </a:t>
            </a:r>
            <a:r>
              <a:rPr lang="en-US" sz="1100" dirty="0" err="1" smtClean="0"/>
              <a:t>biologique</a:t>
            </a:r>
            <a:r>
              <a:rPr lang="en-US" sz="1100" dirty="0" smtClean="0"/>
              <a:t>, </a:t>
            </a:r>
            <a:r>
              <a:rPr lang="en-US" sz="1100" dirty="0" err="1" smtClean="0"/>
              <a:t>ses</a:t>
            </a:r>
            <a:r>
              <a:rPr lang="en-US" sz="1100" dirty="0" smtClean="0"/>
              <a:t> </a:t>
            </a:r>
            <a:r>
              <a:rPr lang="en-US" sz="1100" dirty="0" err="1" smtClean="0"/>
              <a:t>valeurs</a:t>
            </a:r>
            <a:r>
              <a:rPr lang="en-US" sz="1100" dirty="0" smtClean="0"/>
              <a:t>, son </a:t>
            </a:r>
            <a:r>
              <a:rPr lang="en-US" sz="1100" dirty="0" err="1" smtClean="0"/>
              <a:t>fonctionnement</a:t>
            </a:r>
            <a:r>
              <a:rPr lang="en-US" sz="1100" dirty="0" smtClean="0"/>
              <a:t>, son </a:t>
            </a:r>
            <a:r>
              <a:rPr lang="en-US" sz="1100" dirty="0" err="1" smtClean="0"/>
              <a:t>état</a:t>
            </a:r>
            <a:r>
              <a:rPr lang="en-US" sz="1100" dirty="0" smtClean="0"/>
              <a:t> et </a:t>
            </a:r>
            <a:r>
              <a:rPr lang="en-US" sz="1100" dirty="0" err="1" smtClean="0"/>
              <a:t>ses</a:t>
            </a:r>
            <a:r>
              <a:rPr lang="en-US" sz="1100" dirty="0" smtClean="0"/>
              <a:t> </a:t>
            </a:r>
            <a:r>
              <a:rPr lang="en-US" sz="1100" dirty="0" err="1" smtClean="0"/>
              <a:t>tendances</a:t>
            </a:r>
            <a:r>
              <a:rPr lang="en-US" sz="1100" dirty="0" smtClean="0"/>
              <a:t>, et les </a:t>
            </a:r>
            <a:r>
              <a:rPr lang="en-US" sz="1100" dirty="0" err="1" smtClean="0"/>
              <a:t>conséquences</a:t>
            </a:r>
            <a:r>
              <a:rPr lang="en-US" sz="1100" dirty="0" smtClean="0"/>
              <a:t> de son </a:t>
            </a:r>
            <a:r>
              <a:rPr lang="en-US" sz="1100" dirty="0" err="1" smtClean="0"/>
              <a:t>appauvrissement</a:t>
            </a:r>
            <a:r>
              <a:rPr lang="en-US" sz="1100" dirty="0" smtClean="0"/>
              <a:t>, </a:t>
            </a:r>
            <a:r>
              <a:rPr lang="en-US" sz="1100" dirty="0" err="1" smtClean="0"/>
              <a:t>sont</a:t>
            </a:r>
            <a:r>
              <a:rPr lang="en-US" sz="1100" dirty="0" smtClean="0"/>
              <a:t> </a:t>
            </a:r>
            <a:r>
              <a:rPr lang="en-US" sz="1100" dirty="0" err="1" smtClean="0"/>
              <a:t>améliorées</a:t>
            </a:r>
            <a:r>
              <a:rPr lang="en-US" sz="1100" dirty="0" smtClean="0"/>
              <a:t>, </a:t>
            </a:r>
            <a:r>
              <a:rPr lang="en-US" sz="1100" dirty="0" err="1" smtClean="0"/>
              <a:t>largement</a:t>
            </a:r>
            <a:r>
              <a:rPr lang="en-US" sz="1100" dirty="0" smtClean="0"/>
              <a:t> </a:t>
            </a:r>
            <a:r>
              <a:rPr lang="en-US" sz="1100" dirty="0" err="1" smtClean="0"/>
              <a:t>partagées</a:t>
            </a:r>
            <a:r>
              <a:rPr lang="en-US" sz="1100" dirty="0" smtClean="0"/>
              <a:t> et </a:t>
            </a:r>
            <a:r>
              <a:rPr lang="en-US" sz="1100" dirty="0" err="1" smtClean="0"/>
              <a:t>transférées</a:t>
            </a:r>
            <a:r>
              <a:rPr lang="en-US" sz="1100" dirty="0" smtClean="0"/>
              <a:t>, et </a:t>
            </a:r>
            <a:r>
              <a:rPr lang="en-US" sz="1100" dirty="0" err="1" smtClean="0"/>
              <a:t>appliquées</a:t>
            </a:r>
            <a:r>
              <a:rPr lang="en-US" sz="1100" dirty="0" smtClean="0"/>
              <a:t>.</a:t>
            </a:r>
          </a:p>
          <a:p>
            <a:pPr>
              <a:buNone/>
            </a:pPr>
            <a:r>
              <a:rPr lang="en-US" sz="1100" dirty="0" err="1" smtClean="0"/>
              <a:t>Objectif</a:t>
            </a:r>
            <a:r>
              <a:rPr lang="en-US" sz="1100" dirty="0" smtClean="0"/>
              <a:t> 20: </a:t>
            </a:r>
            <a:r>
              <a:rPr lang="en-US" sz="1100" dirty="0" err="1" smtClean="0"/>
              <a:t>D’ici</a:t>
            </a:r>
            <a:r>
              <a:rPr lang="en-US" sz="1100" dirty="0" smtClean="0"/>
              <a:t> à 2020 au plus </a:t>
            </a:r>
            <a:r>
              <a:rPr lang="en-US" sz="1100" dirty="0" err="1" smtClean="0"/>
              <a:t>tard</a:t>
            </a:r>
            <a:r>
              <a:rPr lang="en-US" sz="1100" dirty="0" smtClean="0"/>
              <a:t>, la </a:t>
            </a:r>
            <a:r>
              <a:rPr lang="en-US" sz="1100" dirty="0" err="1" smtClean="0"/>
              <a:t>mobilisation</a:t>
            </a:r>
            <a:r>
              <a:rPr lang="en-US" sz="1100" dirty="0" smtClean="0"/>
              <a:t> des </a:t>
            </a:r>
            <a:r>
              <a:rPr lang="en-US" sz="1100" dirty="0" err="1" smtClean="0"/>
              <a:t>ressources</a:t>
            </a:r>
            <a:r>
              <a:rPr lang="en-US" sz="1100" dirty="0" smtClean="0"/>
              <a:t> </a:t>
            </a:r>
            <a:r>
              <a:rPr lang="en-US" sz="1100" dirty="0" err="1" smtClean="0"/>
              <a:t>financières</a:t>
            </a:r>
            <a:r>
              <a:rPr lang="en-US" sz="1100" dirty="0" smtClean="0"/>
              <a:t> </a:t>
            </a:r>
            <a:r>
              <a:rPr lang="en-US" sz="1100" dirty="0" err="1" smtClean="0"/>
              <a:t>nécessaires</a:t>
            </a:r>
            <a:r>
              <a:rPr lang="en-US" sz="1100" dirty="0" smtClean="0"/>
              <a:t> à la </a:t>
            </a:r>
            <a:r>
              <a:rPr lang="en-US" sz="1100" dirty="0" err="1" smtClean="0"/>
              <a:t>mise</a:t>
            </a:r>
            <a:r>
              <a:rPr lang="en-US" sz="1100" dirty="0" smtClean="0"/>
              <a:t> en oeuvre effective du Plan </a:t>
            </a:r>
            <a:r>
              <a:rPr lang="en-US" sz="1100" dirty="0" err="1" smtClean="0"/>
              <a:t>stratégique</a:t>
            </a:r>
            <a:r>
              <a:rPr lang="en-US" sz="1100" dirty="0" smtClean="0"/>
              <a:t> 2011-2020 pour la </a:t>
            </a:r>
            <a:r>
              <a:rPr lang="en-US" sz="1100" dirty="0" err="1" smtClean="0"/>
              <a:t>biodiversité</a:t>
            </a:r>
            <a:r>
              <a:rPr lang="en-US" sz="1100" dirty="0" smtClean="0"/>
              <a:t> de </a:t>
            </a:r>
            <a:r>
              <a:rPr lang="en-US" sz="1100" dirty="0" err="1" smtClean="0"/>
              <a:t>toutes</a:t>
            </a:r>
            <a:r>
              <a:rPr lang="en-US" sz="1100" dirty="0" smtClean="0"/>
              <a:t> les sources aura </a:t>
            </a:r>
            <a:r>
              <a:rPr lang="en-US" sz="1100" dirty="0" err="1" smtClean="0"/>
              <a:t>augmenté</a:t>
            </a:r>
            <a:r>
              <a:rPr lang="en-US" sz="1100" dirty="0" smtClean="0"/>
              <a:t> </a:t>
            </a:r>
            <a:r>
              <a:rPr lang="en-US" sz="1100" dirty="0" err="1" smtClean="0"/>
              <a:t>considérablement</a:t>
            </a:r>
            <a:r>
              <a:rPr lang="en-US" sz="1100"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smtClean="0">
                <a:solidFill>
                  <a:srgbClr val="008000"/>
                </a:solidFill>
                <a:effectLst>
                  <a:outerShdw blurRad="38100" dist="38100" dir="2700000" algn="tl">
                    <a:srgbClr val="C0C0C0"/>
                  </a:outerShdw>
                </a:effectLst>
                <a:cs typeface="Arial" pitchFamily="34" charset="0"/>
              </a:rPr>
              <a:t>Le </a:t>
            </a:r>
            <a:r>
              <a:rPr lang="en-US" sz="2400" b="1" dirty="0" err="1" smtClean="0">
                <a:solidFill>
                  <a:srgbClr val="008000"/>
                </a:solidFill>
                <a:effectLst>
                  <a:outerShdw blurRad="38100" dist="38100" dir="2700000" algn="tl">
                    <a:srgbClr val="C0C0C0"/>
                  </a:outerShdw>
                </a:effectLst>
                <a:cs typeface="Arial" pitchFamily="34" charset="0"/>
              </a:rPr>
              <a:t>Protocole</a:t>
            </a:r>
            <a:r>
              <a:rPr lang="en-US" sz="2400" b="1" dirty="0" smtClean="0">
                <a:solidFill>
                  <a:srgbClr val="008000"/>
                </a:solidFill>
                <a:effectLst>
                  <a:outerShdw blurRad="38100" dist="38100" dir="2700000" algn="tl">
                    <a:srgbClr val="C0C0C0"/>
                  </a:outerShdw>
                </a:effectLst>
                <a:cs typeface="Arial" pitchFamily="34" charset="0"/>
              </a:rPr>
              <a:t> de Nagoya </a:t>
            </a:r>
            <a:r>
              <a:rPr lang="en-US" sz="2400" b="1" dirty="0" err="1" smtClean="0">
                <a:solidFill>
                  <a:srgbClr val="008000"/>
                </a:solidFill>
                <a:effectLst>
                  <a:outerShdw blurRad="38100" dist="38100" dir="2700000" algn="tl">
                    <a:srgbClr val="C0C0C0"/>
                  </a:outerShdw>
                </a:effectLst>
                <a:cs typeface="Arial" pitchFamily="34" charset="0"/>
              </a:rPr>
              <a:t>sur</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l’accès</a:t>
            </a:r>
            <a:r>
              <a:rPr lang="en-US" sz="2400" b="1" dirty="0" smtClean="0">
                <a:solidFill>
                  <a:srgbClr val="008000"/>
                </a:solidFill>
                <a:effectLst>
                  <a:outerShdw blurRad="38100" dist="38100" dir="2700000" algn="tl">
                    <a:srgbClr val="C0C0C0"/>
                  </a:outerShdw>
                </a:effectLst>
                <a:cs typeface="Arial" pitchFamily="34" charset="0"/>
              </a:rPr>
              <a:t> aux </a:t>
            </a:r>
            <a:r>
              <a:rPr lang="en-US" sz="2400" b="1" dirty="0" err="1" smtClean="0">
                <a:solidFill>
                  <a:srgbClr val="008000"/>
                </a:solidFill>
                <a:effectLst>
                  <a:outerShdw blurRad="38100" dist="38100" dir="2700000" algn="tl">
                    <a:srgbClr val="C0C0C0"/>
                  </a:outerShdw>
                </a:effectLst>
                <a:cs typeface="Arial" pitchFamily="34" charset="0"/>
              </a:rPr>
              <a:t>ressources</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génétiques</a:t>
            </a:r>
            <a:r>
              <a:rPr lang="en-US" sz="2400" b="1" dirty="0" smtClean="0">
                <a:solidFill>
                  <a:srgbClr val="008000"/>
                </a:solidFill>
                <a:effectLst>
                  <a:outerShdw blurRad="38100" dist="38100" dir="2700000" algn="tl">
                    <a:srgbClr val="C0C0C0"/>
                  </a:outerShdw>
                </a:effectLst>
                <a:cs typeface="Arial" pitchFamily="34" charset="0"/>
              </a:rPr>
              <a:t> et le </a:t>
            </a:r>
            <a:r>
              <a:rPr lang="en-US" sz="2400" b="1" dirty="0" err="1" smtClean="0">
                <a:solidFill>
                  <a:srgbClr val="008000"/>
                </a:solidFill>
                <a:effectLst>
                  <a:outerShdw blurRad="38100" dist="38100" dir="2700000" algn="tl">
                    <a:srgbClr val="C0C0C0"/>
                  </a:outerShdw>
                </a:effectLst>
                <a:cs typeface="Arial" pitchFamily="34" charset="0"/>
              </a:rPr>
              <a:t>partage</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juste</a:t>
            </a:r>
            <a:r>
              <a:rPr lang="en-US" sz="2400" b="1" dirty="0" smtClean="0">
                <a:solidFill>
                  <a:srgbClr val="008000"/>
                </a:solidFill>
                <a:effectLst>
                  <a:outerShdw blurRad="38100" dist="38100" dir="2700000" algn="tl">
                    <a:srgbClr val="C0C0C0"/>
                  </a:outerShdw>
                </a:effectLst>
                <a:cs typeface="Arial" pitchFamily="34" charset="0"/>
              </a:rPr>
              <a:t> et </a:t>
            </a:r>
            <a:r>
              <a:rPr lang="en-US" sz="2400" b="1" dirty="0" err="1" smtClean="0">
                <a:solidFill>
                  <a:srgbClr val="008000"/>
                </a:solidFill>
                <a:effectLst>
                  <a:outerShdw blurRad="38100" dist="38100" dir="2700000" algn="tl">
                    <a:srgbClr val="C0C0C0"/>
                  </a:outerShdw>
                </a:effectLst>
                <a:cs typeface="Arial" pitchFamily="34" charset="0"/>
              </a:rPr>
              <a:t>équitable</a:t>
            </a:r>
            <a:r>
              <a:rPr lang="en-US" sz="2400" b="1" dirty="0" smtClean="0">
                <a:solidFill>
                  <a:srgbClr val="008000"/>
                </a:solidFill>
                <a:effectLst>
                  <a:outerShdw blurRad="38100" dist="38100" dir="2700000" algn="tl">
                    <a:srgbClr val="C0C0C0"/>
                  </a:outerShdw>
                </a:effectLst>
                <a:cs typeface="Arial" pitchFamily="34" charset="0"/>
              </a:rPr>
              <a:t> des </a:t>
            </a:r>
            <a:r>
              <a:rPr lang="en-US" sz="2400" b="1" dirty="0" err="1" smtClean="0">
                <a:solidFill>
                  <a:srgbClr val="008000"/>
                </a:solidFill>
                <a:effectLst>
                  <a:outerShdw blurRad="38100" dist="38100" dir="2700000" algn="tl">
                    <a:srgbClr val="C0C0C0"/>
                  </a:outerShdw>
                </a:effectLst>
                <a:cs typeface="Arial" pitchFamily="34" charset="0"/>
              </a:rPr>
              <a:t>avantages</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découlant</a:t>
            </a:r>
            <a:r>
              <a:rPr lang="en-US" sz="2400" b="1" dirty="0" smtClean="0">
                <a:solidFill>
                  <a:srgbClr val="008000"/>
                </a:solidFill>
                <a:effectLst>
                  <a:outerShdw blurRad="38100" dist="38100" dir="2700000" algn="tl">
                    <a:srgbClr val="C0C0C0"/>
                  </a:outerShdw>
                </a:effectLst>
                <a:cs typeface="Arial" pitchFamily="34" charset="0"/>
              </a:rPr>
              <a:t> de </a:t>
            </a:r>
            <a:r>
              <a:rPr lang="en-US" sz="2400" b="1" dirty="0" err="1" smtClean="0">
                <a:solidFill>
                  <a:srgbClr val="008000"/>
                </a:solidFill>
                <a:effectLst>
                  <a:outerShdw blurRad="38100" dist="38100" dir="2700000" algn="tl">
                    <a:srgbClr val="C0C0C0"/>
                  </a:outerShdw>
                </a:effectLst>
                <a:cs typeface="Arial" pitchFamily="34" charset="0"/>
              </a:rPr>
              <a:t>leur</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utilisation</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1074738" y="0"/>
            <a:ext cx="7564437" cy="128905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600" b="1" dirty="0" err="1" smtClean="0">
                <a:solidFill>
                  <a:srgbClr val="008000"/>
                </a:solidFill>
                <a:effectLst>
                  <a:outerShdw blurRad="38100" dist="38100" dir="2700000" algn="tl">
                    <a:srgbClr val="C0C0C0"/>
                  </a:outerShdw>
                </a:effectLst>
                <a:cs typeface="Arial" pitchFamily="34" charset="0"/>
              </a:rPr>
              <a:t>Ratification</a:t>
            </a:r>
            <a:r>
              <a:rPr lang="de-DE" sz="2600" b="1" dirty="0" smtClean="0">
                <a:solidFill>
                  <a:srgbClr val="008000"/>
                </a:solidFill>
                <a:effectLst>
                  <a:outerShdw blurRad="38100" dist="38100" dir="2700000" algn="tl">
                    <a:srgbClr val="C0C0C0"/>
                  </a:outerShdw>
                </a:effectLst>
                <a:cs typeface="Arial" pitchFamily="34" charset="0"/>
              </a:rPr>
              <a:t> du Protocole de Nagoya</a:t>
            </a:r>
            <a:endParaRPr lang="de-DE" sz="2600" b="1" dirty="0">
              <a:solidFill>
                <a:srgbClr val="008000"/>
              </a:solidFill>
              <a:effectLst>
                <a:outerShdw blurRad="38100" dist="38100" dir="2700000" algn="tl">
                  <a:srgbClr val="C0C0C0"/>
                </a:outerShdw>
              </a:effectLs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sz="1000" b="1" dirty="0">
              <a:solidFill>
                <a:srgbClr val="008000"/>
              </a:solidFill>
              <a:effectLst>
                <a:outerShdw blurRad="38100" dist="38100" dir="2700000" algn="tl">
                  <a:srgbClr val="C0C0C0"/>
                </a:outerShdw>
              </a:effectLs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600" b="1" dirty="0" smtClean="0">
                <a:solidFill>
                  <a:srgbClr val="008000"/>
                </a:solidFill>
                <a:effectLst>
                  <a:outerShdw blurRad="38100" dist="38100" dir="2700000" algn="tl">
                    <a:srgbClr val="C0C0C0"/>
                  </a:outerShdw>
                </a:effectLst>
                <a:cs typeface="Arial" pitchFamily="34" charset="0"/>
              </a:rPr>
              <a:t>Au 31 mars 2012, 92 Parties avaient signé</a:t>
            </a:r>
            <a:endParaRPr lang="de-DE" sz="1600" b="1" dirty="0">
              <a:solidFill>
                <a:srgbClr val="008000"/>
              </a:solidFill>
              <a:effectLst>
                <a:outerShdw blurRad="38100" dist="38100" dir="2700000" algn="tl">
                  <a:srgbClr val="C0C0C0"/>
                </a:outerShdw>
              </a:effectLst>
              <a:cs typeface="Arial" pitchFamily="34" charset="0"/>
            </a:endParaRPr>
          </a:p>
        </p:txBody>
      </p:sp>
      <p:cxnSp>
        <p:nvCxnSpPr>
          <p:cNvPr id="65540" name="Straight Connector 8"/>
          <p:cNvCxnSpPr>
            <a:cxnSpLocks noChangeShapeType="1"/>
          </p:cNvCxnSpPr>
          <p:nvPr/>
        </p:nvCxnSpPr>
        <p:spPr bwMode="auto">
          <a:xfrm>
            <a:off x="0" y="1143000"/>
            <a:ext cx="9144000" cy="0"/>
          </a:xfrm>
          <a:prstGeom prst="line">
            <a:avLst/>
          </a:prstGeom>
          <a:noFill/>
          <a:ln w="57150" cap="sq" cmpd="dbl">
            <a:solidFill>
              <a:srgbClr val="003300"/>
            </a:solidFill>
            <a:round/>
            <a:headEnd/>
            <a:tailEnd/>
          </a:ln>
        </p:spPr>
      </p:cxnSp>
      <p:sp>
        <p:nvSpPr>
          <p:cNvPr id="6" name="TextBox 5"/>
          <p:cNvSpPr txBox="1"/>
          <p:nvPr/>
        </p:nvSpPr>
        <p:spPr>
          <a:xfrm>
            <a:off x="381000" y="1295400"/>
            <a:ext cx="8610600" cy="4267200"/>
          </a:xfrm>
          <a:prstGeom prst="rect">
            <a:avLst/>
          </a:prstGeom>
          <a:noFill/>
        </p:spPr>
        <p:txBody>
          <a:bodyPr wrap="square" numCol="4" spcCol="182880" rtlCol="0">
            <a:spAutoFit/>
          </a:bodyPr>
          <a:lstStyle/>
          <a:p>
            <a:pPr marL="228600" indent="-228600">
              <a:buFont typeface="+mj-lt"/>
              <a:buAutoNum type="arabicPeriod"/>
            </a:pPr>
            <a:r>
              <a:rPr lang="fr-FR" sz="1100" b="1" dirty="0" smtClean="0">
                <a:latin typeface="+mn-lt"/>
              </a:rPr>
              <a:t>Algérie</a:t>
            </a:r>
            <a:endParaRPr lang="en-US" sz="1100" b="1" dirty="0" smtClean="0">
              <a:latin typeface="+mn-lt"/>
            </a:endParaRPr>
          </a:p>
          <a:p>
            <a:pPr marL="228600" indent="-228600">
              <a:buFont typeface="+mj-lt"/>
              <a:buAutoNum type="arabicPeriod"/>
            </a:pPr>
            <a:r>
              <a:rPr lang="fr-FR" sz="1100" b="1" dirty="0" smtClean="0">
                <a:latin typeface="+mn-lt"/>
              </a:rPr>
              <a:t>Antigua et Barbuda</a:t>
            </a:r>
            <a:endParaRPr lang="en-US" sz="1100" b="1" dirty="0" smtClean="0">
              <a:latin typeface="+mn-lt"/>
            </a:endParaRPr>
          </a:p>
          <a:p>
            <a:pPr marL="228600" indent="-228600">
              <a:buFont typeface="+mj-lt"/>
              <a:buAutoNum type="arabicPeriod"/>
            </a:pPr>
            <a:r>
              <a:rPr lang="fr-FR" sz="1100" b="1" dirty="0" smtClean="0">
                <a:latin typeface="+mn-lt"/>
              </a:rPr>
              <a:t>Argentine</a:t>
            </a:r>
            <a:endParaRPr lang="en-US" sz="1100" b="1" dirty="0" smtClean="0">
              <a:latin typeface="+mn-lt"/>
            </a:endParaRPr>
          </a:p>
          <a:p>
            <a:pPr marL="228600" indent="-228600">
              <a:buFont typeface="+mj-lt"/>
              <a:buAutoNum type="arabicPeriod"/>
            </a:pPr>
            <a:r>
              <a:rPr lang="fr-FR" sz="1100" b="1" dirty="0" smtClean="0">
                <a:latin typeface="+mn-lt"/>
              </a:rPr>
              <a:t>Australie</a:t>
            </a:r>
            <a:endParaRPr lang="en-US" sz="1100" b="1" dirty="0" smtClean="0">
              <a:latin typeface="+mn-lt"/>
            </a:endParaRPr>
          </a:p>
          <a:p>
            <a:pPr marL="228600" indent="-228600">
              <a:buFont typeface="+mj-lt"/>
              <a:buAutoNum type="arabicPeriod"/>
            </a:pPr>
            <a:r>
              <a:rPr lang="fr-FR" sz="1100" b="1" dirty="0" smtClean="0">
                <a:latin typeface="+mn-lt"/>
              </a:rPr>
              <a:t>Autriche</a:t>
            </a:r>
            <a:endParaRPr lang="en-US" sz="1100" b="1" dirty="0" smtClean="0">
              <a:latin typeface="+mn-lt"/>
            </a:endParaRPr>
          </a:p>
          <a:p>
            <a:pPr marL="228600" indent="-228600">
              <a:buFont typeface="+mj-lt"/>
              <a:buAutoNum type="arabicPeriod"/>
            </a:pPr>
            <a:r>
              <a:rPr lang="fr-FR" sz="1100" b="1" dirty="0" smtClean="0">
                <a:latin typeface="+mn-lt"/>
              </a:rPr>
              <a:t>Bangladesh</a:t>
            </a:r>
            <a:endParaRPr lang="en-US" sz="1100" b="1" dirty="0" smtClean="0">
              <a:latin typeface="+mn-lt"/>
            </a:endParaRPr>
          </a:p>
          <a:p>
            <a:pPr marL="228600" indent="-228600">
              <a:buFont typeface="+mj-lt"/>
              <a:buAutoNum type="arabicPeriod"/>
            </a:pPr>
            <a:r>
              <a:rPr lang="fr-FR" sz="1100" b="1" dirty="0" smtClean="0">
                <a:latin typeface="+mn-lt"/>
              </a:rPr>
              <a:t>Belgique</a:t>
            </a:r>
            <a:endParaRPr lang="en-US" sz="1100" b="1" dirty="0" smtClean="0">
              <a:latin typeface="+mn-lt"/>
            </a:endParaRPr>
          </a:p>
          <a:p>
            <a:pPr marL="228600" indent="-228600">
              <a:buFont typeface="+mj-lt"/>
              <a:buAutoNum type="arabicPeriod"/>
            </a:pPr>
            <a:r>
              <a:rPr lang="fr-FR" sz="1100" b="1" dirty="0" smtClean="0">
                <a:latin typeface="+mn-lt"/>
              </a:rPr>
              <a:t>Bénin</a:t>
            </a:r>
            <a:endParaRPr lang="en-US" sz="1100" b="1" dirty="0" smtClean="0">
              <a:latin typeface="+mn-lt"/>
            </a:endParaRPr>
          </a:p>
          <a:p>
            <a:pPr marL="228600" indent="-228600">
              <a:buFont typeface="+mj-lt"/>
              <a:buAutoNum type="arabicPeriod"/>
            </a:pPr>
            <a:r>
              <a:rPr lang="fr-FR" sz="1100" b="1" dirty="0" smtClean="0">
                <a:latin typeface="+mn-lt"/>
              </a:rPr>
              <a:t>Bhoutan</a:t>
            </a:r>
            <a:endParaRPr lang="en-US" sz="1100" b="1" dirty="0" smtClean="0">
              <a:latin typeface="+mn-lt"/>
            </a:endParaRPr>
          </a:p>
          <a:p>
            <a:pPr marL="228600" indent="-228600">
              <a:buFont typeface="+mj-lt"/>
              <a:buAutoNum type="arabicPeriod"/>
            </a:pPr>
            <a:r>
              <a:rPr lang="fr-FR" sz="1100" b="1" dirty="0" smtClean="0">
                <a:latin typeface="+mn-lt"/>
              </a:rPr>
              <a:t>Brésil</a:t>
            </a:r>
            <a:endParaRPr lang="en-US" sz="1100" b="1" dirty="0" smtClean="0">
              <a:latin typeface="+mn-lt"/>
            </a:endParaRPr>
          </a:p>
          <a:p>
            <a:pPr marL="228600" indent="-228600">
              <a:buFont typeface="+mj-lt"/>
              <a:buAutoNum type="arabicPeriod"/>
            </a:pPr>
            <a:r>
              <a:rPr lang="fr-FR" sz="1100" b="1" dirty="0" smtClean="0">
                <a:latin typeface="+mn-lt"/>
              </a:rPr>
              <a:t>Bulgarie</a:t>
            </a:r>
            <a:endParaRPr lang="en-US" sz="1100" b="1" dirty="0" smtClean="0">
              <a:latin typeface="+mn-lt"/>
            </a:endParaRPr>
          </a:p>
          <a:p>
            <a:pPr marL="228600" indent="-228600">
              <a:buFont typeface="+mj-lt"/>
              <a:buAutoNum type="arabicPeriod"/>
            </a:pPr>
            <a:r>
              <a:rPr lang="fr-FR" sz="1100" b="1" dirty="0" smtClean="0">
                <a:latin typeface="+mn-lt"/>
              </a:rPr>
              <a:t>Burkina Faso</a:t>
            </a:r>
            <a:endParaRPr lang="en-US" sz="1100" b="1" dirty="0" smtClean="0">
              <a:latin typeface="+mn-lt"/>
            </a:endParaRPr>
          </a:p>
          <a:p>
            <a:pPr marL="228600" indent="-228600">
              <a:buFont typeface="+mj-lt"/>
              <a:buAutoNum type="arabicPeriod"/>
            </a:pPr>
            <a:r>
              <a:rPr lang="fr-FR" sz="1100" b="1" dirty="0" smtClean="0">
                <a:latin typeface="+mn-lt"/>
              </a:rPr>
              <a:t>Cambodge</a:t>
            </a:r>
            <a:endParaRPr lang="en-US" sz="1100" b="1" dirty="0" smtClean="0">
              <a:latin typeface="+mn-lt"/>
            </a:endParaRPr>
          </a:p>
          <a:p>
            <a:pPr marL="228600" indent="-228600">
              <a:buFont typeface="+mj-lt"/>
              <a:buAutoNum type="arabicPeriod"/>
            </a:pPr>
            <a:r>
              <a:rPr lang="fr-FR" sz="1100" b="1" dirty="0" smtClean="0">
                <a:latin typeface="+mn-lt"/>
              </a:rPr>
              <a:t>Le Cap-Vert</a:t>
            </a:r>
            <a:endParaRPr lang="en-US" sz="1100" b="1" dirty="0" smtClean="0">
              <a:latin typeface="+mn-lt"/>
            </a:endParaRPr>
          </a:p>
          <a:p>
            <a:pPr marL="228600" indent="-228600">
              <a:buFont typeface="+mj-lt"/>
              <a:buAutoNum type="arabicPeriod"/>
            </a:pPr>
            <a:r>
              <a:rPr lang="fr-FR" sz="1100" b="1" dirty="0" smtClean="0">
                <a:latin typeface="+mn-lt"/>
              </a:rPr>
              <a:t>République centrafricaine</a:t>
            </a:r>
            <a:endParaRPr lang="en-US" sz="1100" b="1" dirty="0" smtClean="0">
              <a:latin typeface="+mn-lt"/>
            </a:endParaRPr>
          </a:p>
          <a:p>
            <a:pPr marL="228600" indent="-228600">
              <a:buFont typeface="+mj-lt"/>
              <a:buAutoNum type="arabicPeriod"/>
            </a:pPr>
            <a:r>
              <a:rPr lang="es-AR" sz="1100" b="1" dirty="0" err="1" smtClean="0">
                <a:latin typeface="+mn-lt"/>
              </a:rPr>
              <a:t>Tchad</a:t>
            </a:r>
            <a:endParaRPr lang="en-US" sz="1100" b="1" dirty="0" smtClean="0">
              <a:latin typeface="+mn-lt"/>
            </a:endParaRPr>
          </a:p>
          <a:p>
            <a:pPr marL="228600" indent="-228600">
              <a:buFont typeface="+mj-lt"/>
              <a:buAutoNum type="arabicPeriod"/>
            </a:pPr>
            <a:r>
              <a:rPr lang="es-AR" sz="1100" b="1" dirty="0" err="1" smtClean="0">
                <a:latin typeface="+mn-lt"/>
              </a:rPr>
              <a:t>Colombie</a:t>
            </a:r>
            <a:endParaRPr lang="en-US" sz="1100" b="1" dirty="0" smtClean="0">
              <a:latin typeface="+mn-lt"/>
            </a:endParaRPr>
          </a:p>
          <a:p>
            <a:pPr marL="228600" indent="-228600">
              <a:buFont typeface="+mj-lt"/>
              <a:buAutoNum type="arabicPeriod"/>
            </a:pPr>
            <a:r>
              <a:rPr lang="es-AR" sz="1100" b="1" dirty="0" smtClean="0">
                <a:latin typeface="+mn-lt"/>
              </a:rPr>
              <a:t>Congo</a:t>
            </a:r>
            <a:endParaRPr lang="en-US" sz="1100" b="1" dirty="0" smtClean="0">
              <a:latin typeface="+mn-lt"/>
            </a:endParaRPr>
          </a:p>
          <a:p>
            <a:pPr marL="228600" indent="-228600">
              <a:buFont typeface="+mj-lt"/>
              <a:buAutoNum type="arabicPeriod"/>
            </a:pPr>
            <a:r>
              <a:rPr lang="es-AR" sz="1100" b="1" dirty="0" smtClean="0">
                <a:latin typeface="+mn-lt"/>
              </a:rPr>
              <a:t>Costa Rica</a:t>
            </a:r>
            <a:endParaRPr lang="en-US" sz="1100" b="1" dirty="0" smtClean="0">
              <a:latin typeface="+mn-lt"/>
            </a:endParaRPr>
          </a:p>
          <a:p>
            <a:pPr marL="228600" indent="-228600">
              <a:buFont typeface="+mj-lt"/>
              <a:buAutoNum type="arabicPeriod"/>
            </a:pPr>
            <a:r>
              <a:rPr lang="es-AR" sz="1100" b="1" dirty="0" err="1" smtClean="0">
                <a:latin typeface="+mn-lt"/>
              </a:rPr>
              <a:t>Côte</a:t>
            </a:r>
            <a:r>
              <a:rPr lang="es-AR" sz="1100" b="1" dirty="0" smtClean="0">
                <a:latin typeface="+mn-lt"/>
              </a:rPr>
              <a:t> </a:t>
            </a:r>
            <a:r>
              <a:rPr lang="es-AR" sz="1100" b="1" dirty="0" err="1" smtClean="0">
                <a:latin typeface="+mn-lt"/>
              </a:rPr>
              <a:t>d'Ivoire</a:t>
            </a:r>
            <a:endParaRPr lang="en-US" sz="1100" b="1" dirty="0" smtClean="0">
              <a:latin typeface="+mn-lt"/>
            </a:endParaRPr>
          </a:p>
          <a:p>
            <a:pPr marL="228600" indent="-228600">
              <a:buFont typeface="+mj-lt"/>
              <a:buAutoNum type="arabicPeriod"/>
            </a:pPr>
            <a:r>
              <a:rPr lang="fr-FR" sz="1100" b="1" dirty="0" smtClean="0">
                <a:latin typeface="+mn-lt"/>
              </a:rPr>
              <a:t>Chypre</a:t>
            </a:r>
            <a:endParaRPr lang="en-US" sz="1100" b="1" dirty="0" smtClean="0">
              <a:latin typeface="+mn-lt"/>
            </a:endParaRPr>
          </a:p>
          <a:p>
            <a:pPr marL="228600" indent="-228600">
              <a:buFont typeface="+mj-lt"/>
              <a:buAutoNum type="arabicPeriod"/>
            </a:pPr>
            <a:r>
              <a:rPr lang="fr-FR" sz="1100" b="1" dirty="0" smtClean="0">
                <a:latin typeface="+mn-lt"/>
              </a:rPr>
              <a:t>République tchèque</a:t>
            </a:r>
            <a:endParaRPr lang="en-US" sz="1100" b="1" dirty="0" smtClean="0">
              <a:latin typeface="+mn-lt"/>
            </a:endParaRPr>
          </a:p>
          <a:p>
            <a:pPr marL="228600" indent="-228600">
              <a:buFont typeface="+mj-lt"/>
              <a:buAutoNum type="arabicPeriod"/>
            </a:pPr>
            <a:r>
              <a:rPr lang="fr-FR" sz="1100" b="1" dirty="0" smtClean="0">
                <a:latin typeface="+mn-lt"/>
              </a:rPr>
              <a:t>République démocratique du Congo</a:t>
            </a:r>
            <a:endParaRPr lang="en-US" sz="1100" b="1" dirty="0" smtClean="0">
              <a:latin typeface="+mn-lt"/>
            </a:endParaRPr>
          </a:p>
          <a:p>
            <a:pPr marL="228600" indent="-228600">
              <a:buFont typeface="+mj-lt"/>
              <a:buAutoNum type="arabicPeriod"/>
            </a:pPr>
            <a:r>
              <a:rPr lang="fr-FR" sz="1100" b="1" dirty="0" smtClean="0">
                <a:latin typeface="+mn-lt"/>
              </a:rPr>
              <a:t>Danemark</a:t>
            </a:r>
            <a:endParaRPr lang="en-US" sz="1100" b="1" dirty="0" smtClean="0">
              <a:latin typeface="+mn-lt"/>
            </a:endParaRPr>
          </a:p>
          <a:p>
            <a:pPr marL="228600" indent="-228600">
              <a:buFont typeface="+mj-lt"/>
              <a:buAutoNum type="arabicPeriod"/>
            </a:pPr>
            <a:r>
              <a:rPr lang="fr-FR" sz="1100" b="1" dirty="0" smtClean="0">
                <a:latin typeface="+mn-lt"/>
              </a:rPr>
              <a:t>Djibouti</a:t>
            </a:r>
            <a:endParaRPr lang="en-US" sz="1100" b="1" dirty="0" smtClean="0">
              <a:latin typeface="+mn-lt"/>
            </a:endParaRPr>
          </a:p>
          <a:p>
            <a:pPr marL="228600" indent="-228600">
              <a:buFont typeface="+mj-lt"/>
              <a:buAutoNum type="arabicPeriod"/>
            </a:pPr>
            <a:r>
              <a:rPr lang="fr-FR" sz="1100" b="1" dirty="0" smtClean="0">
                <a:latin typeface="+mn-lt"/>
              </a:rPr>
              <a:t>République dominicaine</a:t>
            </a:r>
            <a:endParaRPr lang="en-US" sz="1100" b="1" dirty="0" smtClean="0">
              <a:latin typeface="+mn-lt"/>
            </a:endParaRPr>
          </a:p>
          <a:p>
            <a:pPr marL="228600" indent="-228600">
              <a:buFont typeface="+mj-lt"/>
              <a:buAutoNum type="arabicPeriod"/>
            </a:pPr>
            <a:r>
              <a:rPr lang="fr-FR" sz="1100" b="1" dirty="0" smtClean="0">
                <a:latin typeface="+mn-lt"/>
              </a:rPr>
              <a:t>Equateur</a:t>
            </a:r>
            <a:endParaRPr lang="en-US" sz="1100" b="1" dirty="0" smtClean="0">
              <a:latin typeface="+mn-lt"/>
            </a:endParaRPr>
          </a:p>
          <a:p>
            <a:pPr marL="228600" indent="-228600">
              <a:buFont typeface="+mj-lt"/>
              <a:buAutoNum type="arabicPeriod"/>
            </a:pPr>
            <a:r>
              <a:rPr lang="fr-FR" sz="1100" b="1" dirty="0" smtClean="0">
                <a:latin typeface="+mn-lt"/>
              </a:rPr>
              <a:t>Egypte</a:t>
            </a:r>
            <a:endParaRPr lang="en-US" sz="1100" b="1" dirty="0" smtClean="0">
              <a:latin typeface="+mn-lt"/>
            </a:endParaRPr>
          </a:p>
          <a:p>
            <a:pPr marL="228600" indent="-228600">
              <a:buFont typeface="+mj-lt"/>
              <a:buAutoNum type="arabicPeriod"/>
            </a:pPr>
            <a:r>
              <a:rPr lang="fr-FR" sz="1100" b="1" dirty="0" smtClean="0">
                <a:latin typeface="+mn-lt"/>
              </a:rPr>
              <a:t>El Salvador</a:t>
            </a:r>
            <a:endParaRPr lang="en-US" sz="1100" b="1" dirty="0" smtClean="0">
              <a:latin typeface="+mn-lt"/>
            </a:endParaRPr>
          </a:p>
          <a:p>
            <a:pPr marL="228600" indent="-228600">
              <a:buFont typeface="+mj-lt"/>
              <a:buAutoNum type="arabicPeriod"/>
            </a:pPr>
            <a:r>
              <a:rPr lang="fr-FR" sz="1100" b="1" dirty="0" smtClean="0">
                <a:latin typeface="+mn-lt"/>
              </a:rPr>
              <a:t>l'Union européenne</a:t>
            </a:r>
            <a:endParaRPr lang="en-US" sz="1100" b="1" dirty="0" smtClean="0">
              <a:latin typeface="+mn-lt"/>
            </a:endParaRPr>
          </a:p>
          <a:p>
            <a:pPr marL="228600" indent="-228600">
              <a:buFont typeface="+mj-lt"/>
              <a:buAutoNum type="arabicPeriod"/>
            </a:pPr>
            <a:r>
              <a:rPr lang="fr-FR" sz="1100" b="1" dirty="0" smtClean="0">
                <a:latin typeface="+mn-lt"/>
              </a:rPr>
              <a:t>Finlande</a:t>
            </a:r>
            <a:endParaRPr lang="en-US" sz="1100" b="1" dirty="0" smtClean="0">
              <a:latin typeface="+mn-lt"/>
            </a:endParaRPr>
          </a:p>
          <a:p>
            <a:pPr marL="228600" indent="-228600">
              <a:buFont typeface="+mj-lt"/>
              <a:buAutoNum type="arabicPeriod"/>
            </a:pPr>
            <a:r>
              <a:rPr lang="fr-FR" sz="1100" b="1" dirty="0" smtClean="0">
                <a:latin typeface="+mn-lt"/>
              </a:rPr>
              <a:t>France</a:t>
            </a:r>
            <a:endParaRPr lang="en-US" sz="1100" b="1" dirty="0" smtClean="0">
              <a:latin typeface="+mn-lt"/>
            </a:endParaRPr>
          </a:p>
          <a:p>
            <a:pPr marL="228600" indent="-228600">
              <a:buFont typeface="+mj-lt"/>
              <a:buAutoNum type="arabicPeriod"/>
            </a:pPr>
            <a:r>
              <a:rPr lang="fr-FR" sz="1100" b="1" dirty="0" smtClean="0">
                <a:latin typeface="+mn-lt"/>
              </a:rPr>
              <a:t>Gabon</a:t>
            </a:r>
            <a:endParaRPr lang="en-US" sz="1100" b="1" dirty="0" smtClean="0">
              <a:latin typeface="+mn-lt"/>
            </a:endParaRPr>
          </a:p>
          <a:p>
            <a:pPr marL="228600" indent="-228600">
              <a:buFont typeface="+mj-lt"/>
              <a:buAutoNum type="arabicPeriod"/>
            </a:pPr>
            <a:r>
              <a:rPr lang="fr-FR" sz="1100" b="1" dirty="0" smtClean="0">
                <a:latin typeface="+mn-lt"/>
              </a:rPr>
              <a:t>Allemagne</a:t>
            </a:r>
            <a:endParaRPr lang="en-US" sz="1100" b="1" dirty="0" smtClean="0">
              <a:latin typeface="+mn-lt"/>
            </a:endParaRPr>
          </a:p>
          <a:p>
            <a:pPr marL="228600" indent="-228600">
              <a:buFont typeface="+mj-lt"/>
              <a:buAutoNum type="arabicPeriod"/>
            </a:pPr>
            <a:r>
              <a:rPr lang="fr-FR" sz="1100" b="1" dirty="0" smtClean="0">
                <a:latin typeface="+mn-lt"/>
              </a:rPr>
              <a:t>Ghana</a:t>
            </a:r>
            <a:endParaRPr lang="en-US" sz="1100" b="1" dirty="0" smtClean="0">
              <a:latin typeface="+mn-lt"/>
            </a:endParaRPr>
          </a:p>
          <a:p>
            <a:pPr marL="228600" indent="-228600">
              <a:buFont typeface="+mj-lt"/>
              <a:buAutoNum type="arabicPeriod"/>
            </a:pPr>
            <a:r>
              <a:rPr lang="fr-FR" sz="1100" b="1" dirty="0" smtClean="0">
                <a:latin typeface="+mn-lt"/>
              </a:rPr>
              <a:t>Grèce</a:t>
            </a:r>
            <a:endParaRPr lang="en-US" sz="1100" b="1" dirty="0" smtClean="0">
              <a:latin typeface="+mn-lt"/>
            </a:endParaRPr>
          </a:p>
          <a:p>
            <a:pPr marL="228600" indent="-228600">
              <a:buFont typeface="+mj-lt"/>
              <a:buAutoNum type="arabicPeriod"/>
            </a:pPr>
            <a:r>
              <a:rPr lang="fr-FR" sz="1100" b="1" dirty="0" smtClean="0">
                <a:latin typeface="+mn-lt"/>
              </a:rPr>
              <a:t>Grenade</a:t>
            </a:r>
            <a:endParaRPr lang="en-US" sz="1100" b="1" dirty="0" smtClean="0">
              <a:latin typeface="+mn-lt"/>
            </a:endParaRPr>
          </a:p>
          <a:p>
            <a:pPr marL="228600" indent="-228600">
              <a:buFont typeface="+mj-lt"/>
              <a:buAutoNum type="arabicPeriod"/>
            </a:pPr>
            <a:r>
              <a:rPr lang="fr-FR" sz="1100" b="1" dirty="0" smtClean="0">
                <a:latin typeface="+mn-lt"/>
              </a:rPr>
              <a:t>Guatemala</a:t>
            </a:r>
            <a:endParaRPr lang="en-US" sz="1100" b="1" dirty="0" smtClean="0">
              <a:latin typeface="+mn-lt"/>
            </a:endParaRPr>
          </a:p>
          <a:p>
            <a:pPr marL="228600" indent="-228600">
              <a:buFont typeface="+mj-lt"/>
              <a:buAutoNum type="arabicPeriod"/>
            </a:pPr>
            <a:r>
              <a:rPr lang="fr-FR" sz="1100" b="1" dirty="0" smtClean="0">
                <a:latin typeface="+mn-lt"/>
              </a:rPr>
              <a:t>Guinée</a:t>
            </a:r>
            <a:endParaRPr lang="en-US" sz="1100" b="1" dirty="0" smtClean="0">
              <a:latin typeface="+mn-lt"/>
            </a:endParaRPr>
          </a:p>
          <a:p>
            <a:pPr marL="228600" indent="-228600">
              <a:buFont typeface="+mj-lt"/>
              <a:buAutoNum type="arabicPeriod"/>
            </a:pPr>
            <a:r>
              <a:rPr lang="fr-FR" sz="1100" b="1" dirty="0" smtClean="0">
                <a:latin typeface="+mn-lt"/>
              </a:rPr>
              <a:t>Guinée-Bissau</a:t>
            </a:r>
            <a:endParaRPr lang="en-US" sz="1100" b="1" dirty="0" smtClean="0">
              <a:latin typeface="+mn-lt"/>
            </a:endParaRPr>
          </a:p>
          <a:p>
            <a:pPr marL="228600" indent="-228600">
              <a:buFont typeface="+mj-lt"/>
              <a:buAutoNum type="arabicPeriod"/>
            </a:pPr>
            <a:r>
              <a:rPr lang="fr-FR" sz="1100" b="1" dirty="0" smtClean="0">
                <a:latin typeface="+mn-lt"/>
              </a:rPr>
              <a:t>Honduras</a:t>
            </a:r>
            <a:endParaRPr lang="en-US" sz="1100" b="1" dirty="0" smtClean="0">
              <a:latin typeface="+mn-lt"/>
            </a:endParaRPr>
          </a:p>
          <a:p>
            <a:pPr marL="228600" indent="-228600">
              <a:buFont typeface="+mj-lt"/>
              <a:buAutoNum type="arabicPeriod"/>
            </a:pPr>
            <a:r>
              <a:rPr lang="fr-FR" sz="1100" b="1" dirty="0" smtClean="0">
                <a:latin typeface="+mn-lt"/>
              </a:rPr>
              <a:t>Hongrie</a:t>
            </a:r>
            <a:endParaRPr lang="en-US" sz="1100" b="1" dirty="0" smtClean="0">
              <a:latin typeface="+mn-lt"/>
            </a:endParaRPr>
          </a:p>
          <a:p>
            <a:pPr marL="228600" indent="-228600">
              <a:buFont typeface="+mj-lt"/>
              <a:buAutoNum type="arabicPeriod"/>
            </a:pPr>
            <a:r>
              <a:rPr lang="fr-FR" sz="1100" b="1" dirty="0" smtClean="0">
                <a:latin typeface="+mn-lt"/>
              </a:rPr>
              <a:t>Inde</a:t>
            </a:r>
            <a:endParaRPr lang="en-US" sz="1100" b="1" dirty="0" smtClean="0">
              <a:latin typeface="+mn-lt"/>
            </a:endParaRPr>
          </a:p>
          <a:p>
            <a:pPr marL="228600" indent="-228600">
              <a:buFont typeface="+mj-lt"/>
              <a:buAutoNum type="arabicPeriod"/>
            </a:pPr>
            <a:r>
              <a:rPr lang="fr-FR" sz="1100" b="1" dirty="0" smtClean="0">
                <a:latin typeface="+mn-lt"/>
              </a:rPr>
              <a:t>Indonésie</a:t>
            </a:r>
            <a:endParaRPr lang="en-US" sz="1100" b="1" dirty="0" smtClean="0">
              <a:latin typeface="+mn-lt"/>
            </a:endParaRPr>
          </a:p>
          <a:p>
            <a:pPr marL="228600" indent="-228600">
              <a:buFont typeface="+mj-lt"/>
              <a:buAutoNum type="arabicPeriod"/>
            </a:pPr>
            <a:r>
              <a:rPr lang="fr-FR" sz="1100" b="1" dirty="0" smtClean="0">
                <a:latin typeface="+mn-lt"/>
              </a:rPr>
              <a:t>Irlande</a:t>
            </a:r>
            <a:endParaRPr lang="en-US" sz="1100" b="1" dirty="0" smtClean="0">
              <a:latin typeface="+mn-lt"/>
            </a:endParaRPr>
          </a:p>
          <a:p>
            <a:pPr marL="228600" indent="-228600">
              <a:buFont typeface="+mj-lt"/>
              <a:buAutoNum type="arabicPeriod"/>
            </a:pPr>
            <a:r>
              <a:rPr lang="fr-FR" sz="1100" b="1" dirty="0" smtClean="0">
                <a:latin typeface="+mn-lt"/>
              </a:rPr>
              <a:t>Italie</a:t>
            </a:r>
            <a:endParaRPr lang="en-US" sz="1100" b="1" dirty="0" smtClean="0">
              <a:latin typeface="+mn-lt"/>
            </a:endParaRPr>
          </a:p>
          <a:p>
            <a:pPr marL="228600" indent="-228600">
              <a:buFont typeface="+mj-lt"/>
              <a:buAutoNum type="arabicPeriod"/>
            </a:pPr>
            <a:r>
              <a:rPr lang="fr-FR" sz="1100" b="1" dirty="0" smtClean="0">
                <a:latin typeface="+mn-lt"/>
              </a:rPr>
              <a:t>Japon</a:t>
            </a:r>
            <a:endParaRPr lang="en-US" sz="1100" b="1" dirty="0" smtClean="0">
              <a:latin typeface="+mn-lt"/>
            </a:endParaRPr>
          </a:p>
          <a:p>
            <a:pPr marL="228600" indent="-228600">
              <a:buFont typeface="+mj-lt"/>
              <a:buAutoNum type="arabicPeriod"/>
            </a:pPr>
            <a:r>
              <a:rPr lang="fr-FR" sz="1100" b="1" dirty="0" smtClean="0">
                <a:latin typeface="+mn-lt"/>
              </a:rPr>
              <a:t>Jordanie</a:t>
            </a:r>
            <a:endParaRPr lang="en-US" sz="1100" b="1" dirty="0" smtClean="0">
              <a:latin typeface="+mn-lt"/>
            </a:endParaRPr>
          </a:p>
          <a:p>
            <a:pPr marL="228600" indent="-228600">
              <a:buFont typeface="+mj-lt"/>
              <a:buAutoNum type="arabicPeriod"/>
            </a:pPr>
            <a:r>
              <a:rPr lang="fr-FR" sz="1100" b="1" dirty="0" smtClean="0">
                <a:latin typeface="+mn-lt"/>
              </a:rPr>
              <a:t>Kenya</a:t>
            </a:r>
            <a:endParaRPr lang="en-US" sz="1100" b="1" dirty="0" smtClean="0">
              <a:latin typeface="+mn-lt"/>
            </a:endParaRPr>
          </a:p>
          <a:p>
            <a:pPr marL="228600" indent="-228600">
              <a:buFont typeface="+mj-lt"/>
              <a:buAutoNum type="arabicPeriod"/>
            </a:pPr>
            <a:r>
              <a:rPr lang="fr-FR" sz="1100" b="1" dirty="0" smtClean="0">
                <a:latin typeface="+mn-lt"/>
              </a:rPr>
              <a:t>Liban</a:t>
            </a:r>
            <a:endParaRPr lang="en-US" sz="1100" b="1" dirty="0" smtClean="0">
              <a:latin typeface="+mn-lt"/>
            </a:endParaRPr>
          </a:p>
          <a:p>
            <a:pPr marL="228600" indent="-228600">
              <a:buFont typeface="+mj-lt"/>
              <a:buAutoNum type="arabicPeriod"/>
            </a:pPr>
            <a:r>
              <a:rPr lang="fr-FR" sz="1100" b="1" dirty="0" smtClean="0">
                <a:latin typeface="+mn-lt"/>
              </a:rPr>
              <a:t>Lituanie</a:t>
            </a:r>
            <a:endParaRPr lang="en-US" sz="1100" b="1" dirty="0" smtClean="0">
              <a:latin typeface="+mn-lt"/>
            </a:endParaRPr>
          </a:p>
          <a:p>
            <a:pPr marL="228600" indent="-228600">
              <a:buFont typeface="+mj-lt"/>
              <a:buAutoNum type="arabicPeriod"/>
            </a:pPr>
            <a:r>
              <a:rPr lang="fr-FR" sz="1100" b="1" dirty="0" smtClean="0">
                <a:latin typeface="+mn-lt"/>
              </a:rPr>
              <a:t>Luxembourg</a:t>
            </a:r>
            <a:endParaRPr lang="en-US" sz="1100" b="1" dirty="0" smtClean="0">
              <a:latin typeface="+mn-lt"/>
            </a:endParaRPr>
          </a:p>
          <a:p>
            <a:pPr marL="228600" indent="-228600">
              <a:buFont typeface="+mj-lt"/>
              <a:buAutoNum type="arabicPeriod"/>
            </a:pPr>
            <a:r>
              <a:rPr lang="fr-FR" sz="1100" b="1" dirty="0" smtClean="0">
                <a:latin typeface="+mn-lt"/>
              </a:rPr>
              <a:t>Madagascar</a:t>
            </a:r>
            <a:endParaRPr lang="en-US" sz="1100" b="1" dirty="0" smtClean="0">
              <a:latin typeface="+mn-lt"/>
            </a:endParaRPr>
          </a:p>
          <a:p>
            <a:pPr marL="228600" indent="-228600">
              <a:buFont typeface="+mj-lt"/>
              <a:buAutoNum type="arabicPeriod"/>
            </a:pPr>
            <a:r>
              <a:rPr lang="fr-FR" sz="1100" b="1" dirty="0" smtClean="0">
                <a:latin typeface="+mn-lt"/>
              </a:rPr>
              <a:t>Mali</a:t>
            </a:r>
            <a:endParaRPr lang="en-US" sz="1100" b="1" dirty="0" smtClean="0">
              <a:latin typeface="+mn-lt"/>
            </a:endParaRPr>
          </a:p>
          <a:p>
            <a:pPr marL="228600" indent="-228600">
              <a:buFont typeface="+mj-lt"/>
              <a:buAutoNum type="arabicPeriod"/>
            </a:pPr>
            <a:r>
              <a:rPr lang="fr-FR" sz="1100" b="1" dirty="0" smtClean="0">
                <a:latin typeface="+mn-lt"/>
              </a:rPr>
              <a:t>Mauritanie</a:t>
            </a:r>
            <a:endParaRPr lang="en-US" sz="1100" b="1" dirty="0" smtClean="0">
              <a:latin typeface="+mn-lt"/>
            </a:endParaRPr>
          </a:p>
          <a:p>
            <a:pPr marL="228600" indent="-228600">
              <a:buFont typeface="+mj-lt"/>
              <a:buAutoNum type="arabicPeriod"/>
            </a:pPr>
            <a:r>
              <a:rPr lang="fr-FR" sz="1100" b="1" dirty="0" smtClean="0">
                <a:latin typeface="+mn-lt"/>
              </a:rPr>
              <a:t>Mexique</a:t>
            </a:r>
            <a:endParaRPr lang="en-US" sz="1100" b="1" dirty="0" smtClean="0">
              <a:latin typeface="+mn-lt"/>
            </a:endParaRPr>
          </a:p>
          <a:p>
            <a:pPr marL="228600" indent="-228600">
              <a:buFont typeface="+mj-lt"/>
              <a:buAutoNum type="arabicPeriod"/>
            </a:pPr>
            <a:r>
              <a:rPr lang="fr-FR" sz="1100" b="1" dirty="0" smtClean="0">
                <a:latin typeface="+mn-lt"/>
              </a:rPr>
              <a:t>Micronésie (États fédérés de)</a:t>
            </a:r>
            <a:endParaRPr lang="en-US" sz="1100" b="1" dirty="0" smtClean="0">
              <a:latin typeface="+mn-lt"/>
            </a:endParaRPr>
          </a:p>
          <a:p>
            <a:pPr marL="228600" indent="-228600">
              <a:buFont typeface="+mj-lt"/>
              <a:buAutoNum type="arabicPeriod"/>
            </a:pPr>
            <a:r>
              <a:rPr lang="fr-FR" sz="1100" b="1" dirty="0" smtClean="0">
                <a:latin typeface="+mn-lt"/>
              </a:rPr>
              <a:t>Mongolie</a:t>
            </a:r>
            <a:endParaRPr lang="en-US" sz="1100" b="1" dirty="0" smtClean="0">
              <a:latin typeface="+mn-lt"/>
            </a:endParaRPr>
          </a:p>
          <a:p>
            <a:pPr marL="228600" indent="-228600">
              <a:buFont typeface="+mj-lt"/>
              <a:buAutoNum type="arabicPeriod"/>
            </a:pPr>
            <a:r>
              <a:rPr lang="fr-FR" sz="1100" b="1" dirty="0" smtClean="0">
                <a:latin typeface="+mn-lt"/>
              </a:rPr>
              <a:t>Maroc</a:t>
            </a:r>
            <a:endParaRPr lang="en-US" sz="1100" b="1" dirty="0" smtClean="0">
              <a:latin typeface="+mn-lt"/>
            </a:endParaRPr>
          </a:p>
          <a:p>
            <a:pPr marL="228600" indent="-228600">
              <a:buFont typeface="+mj-lt"/>
              <a:buAutoNum type="arabicPeriod"/>
            </a:pPr>
            <a:r>
              <a:rPr lang="fr-FR" sz="1100" b="1" dirty="0" smtClean="0">
                <a:latin typeface="+mn-lt"/>
              </a:rPr>
              <a:t>Mozambique</a:t>
            </a:r>
            <a:endParaRPr lang="en-US" sz="1100" b="1" dirty="0" smtClean="0">
              <a:latin typeface="+mn-lt"/>
            </a:endParaRPr>
          </a:p>
          <a:p>
            <a:pPr marL="228600" indent="-228600">
              <a:buFont typeface="+mj-lt"/>
              <a:buAutoNum type="arabicPeriod"/>
            </a:pPr>
            <a:r>
              <a:rPr lang="fr-FR" sz="1100" b="1" dirty="0" smtClean="0">
                <a:latin typeface="+mn-lt"/>
              </a:rPr>
              <a:t>Pays-Bas</a:t>
            </a:r>
            <a:endParaRPr lang="en-US" sz="1100" b="1" dirty="0" smtClean="0">
              <a:latin typeface="+mn-lt"/>
            </a:endParaRPr>
          </a:p>
          <a:p>
            <a:pPr marL="228600" indent="-228600">
              <a:buFont typeface="+mj-lt"/>
              <a:buAutoNum type="arabicPeriod"/>
            </a:pPr>
            <a:r>
              <a:rPr lang="fr-FR" sz="1100" b="1" dirty="0" smtClean="0">
                <a:latin typeface="+mn-lt"/>
              </a:rPr>
              <a:t>Niger</a:t>
            </a:r>
            <a:endParaRPr lang="en-US" sz="1100" b="1" dirty="0" smtClean="0">
              <a:latin typeface="+mn-lt"/>
            </a:endParaRPr>
          </a:p>
          <a:p>
            <a:pPr marL="228600" indent="-228600">
              <a:buFont typeface="+mj-lt"/>
              <a:buAutoNum type="arabicPeriod"/>
            </a:pPr>
            <a:r>
              <a:rPr lang="fr-FR" sz="1100" b="1" dirty="0" smtClean="0">
                <a:latin typeface="+mn-lt"/>
              </a:rPr>
              <a:t>Nigeria</a:t>
            </a:r>
            <a:endParaRPr lang="en-US" sz="1100" b="1" dirty="0" smtClean="0">
              <a:latin typeface="+mn-lt"/>
            </a:endParaRPr>
          </a:p>
          <a:p>
            <a:pPr marL="228600" indent="-228600">
              <a:buFont typeface="+mj-lt"/>
              <a:buAutoNum type="arabicPeriod"/>
            </a:pPr>
            <a:r>
              <a:rPr lang="fr-FR" sz="1100" b="1" dirty="0" smtClean="0">
                <a:latin typeface="+mn-lt"/>
              </a:rPr>
              <a:t>Norvège</a:t>
            </a:r>
            <a:endParaRPr lang="en-US" sz="1100" b="1" dirty="0" smtClean="0">
              <a:latin typeface="+mn-lt"/>
            </a:endParaRPr>
          </a:p>
          <a:p>
            <a:pPr marL="228600" indent="-228600">
              <a:buFont typeface="+mj-lt"/>
              <a:buAutoNum type="arabicPeriod"/>
            </a:pPr>
            <a:r>
              <a:rPr lang="fr-FR" sz="1100" b="1" dirty="0" smtClean="0">
                <a:latin typeface="+mn-lt"/>
              </a:rPr>
              <a:t>Palau</a:t>
            </a:r>
            <a:endParaRPr lang="en-US" sz="1100" b="1" dirty="0" smtClean="0">
              <a:latin typeface="+mn-lt"/>
            </a:endParaRPr>
          </a:p>
          <a:p>
            <a:pPr marL="228600" indent="-228600">
              <a:buFont typeface="+mj-lt"/>
              <a:buAutoNum type="arabicPeriod"/>
            </a:pPr>
            <a:r>
              <a:rPr lang="fr-FR" sz="1100" b="1" dirty="0" smtClean="0">
                <a:latin typeface="+mn-lt"/>
              </a:rPr>
              <a:t>Panama</a:t>
            </a:r>
            <a:endParaRPr lang="en-US" sz="1100" b="1" dirty="0" smtClean="0">
              <a:latin typeface="+mn-lt"/>
            </a:endParaRPr>
          </a:p>
          <a:p>
            <a:pPr marL="228600" indent="-228600">
              <a:buFont typeface="+mj-lt"/>
              <a:buAutoNum type="arabicPeriod"/>
            </a:pPr>
            <a:r>
              <a:rPr lang="fr-FR" sz="1100" b="1" dirty="0" smtClean="0">
                <a:latin typeface="+mn-lt"/>
              </a:rPr>
              <a:t>Pérou</a:t>
            </a:r>
            <a:endParaRPr lang="en-US" sz="1100" b="1" dirty="0" smtClean="0">
              <a:latin typeface="+mn-lt"/>
            </a:endParaRPr>
          </a:p>
          <a:p>
            <a:pPr marL="228600" indent="-228600">
              <a:buFont typeface="+mj-lt"/>
              <a:buAutoNum type="arabicPeriod"/>
            </a:pPr>
            <a:r>
              <a:rPr lang="fr-FR" sz="1100" b="1" dirty="0" smtClean="0">
                <a:latin typeface="+mn-lt"/>
              </a:rPr>
              <a:t>Pologne</a:t>
            </a:r>
            <a:endParaRPr lang="en-US" sz="1100" b="1" dirty="0" smtClean="0">
              <a:latin typeface="+mn-lt"/>
            </a:endParaRPr>
          </a:p>
          <a:p>
            <a:pPr marL="228600" indent="-228600">
              <a:buFont typeface="+mj-lt"/>
              <a:buAutoNum type="arabicPeriod"/>
            </a:pPr>
            <a:r>
              <a:rPr lang="fr-FR" sz="1100" b="1" dirty="0" smtClean="0">
                <a:latin typeface="+mn-lt"/>
              </a:rPr>
              <a:t>Portugal</a:t>
            </a:r>
            <a:endParaRPr lang="en-US" sz="1100" b="1" dirty="0" smtClean="0">
              <a:latin typeface="+mn-lt"/>
            </a:endParaRPr>
          </a:p>
          <a:p>
            <a:pPr marL="228600" indent="-228600">
              <a:buFont typeface="+mj-lt"/>
              <a:buAutoNum type="arabicPeriod"/>
            </a:pPr>
            <a:r>
              <a:rPr lang="fr-FR" sz="1100" b="1" dirty="0" smtClean="0">
                <a:latin typeface="+mn-lt"/>
              </a:rPr>
              <a:t>République de Corée</a:t>
            </a:r>
            <a:endParaRPr lang="en-US" sz="1100" b="1" dirty="0" smtClean="0">
              <a:latin typeface="+mn-lt"/>
            </a:endParaRPr>
          </a:p>
          <a:p>
            <a:pPr marL="228600" indent="-228600">
              <a:buFont typeface="+mj-lt"/>
              <a:buAutoNum type="arabicPeriod"/>
            </a:pPr>
            <a:r>
              <a:rPr lang="fr-FR" sz="1100" b="1" dirty="0" smtClean="0">
                <a:latin typeface="+mn-lt"/>
              </a:rPr>
              <a:t>République de Moldova</a:t>
            </a:r>
            <a:endParaRPr lang="en-US" sz="1100" b="1" dirty="0" smtClean="0">
              <a:latin typeface="+mn-lt"/>
            </a:endParaRPr>
          </a:p>
          <a:p>
            <a:pPr marL="228600" indent="-228600">
              <a:buFont typeface="+mj-lt"/>
              <a:buAutoNum type="arabicPeriod"/>
            </a:pPr>
            <a:r>
              <a:rPr lang="fr-FR" sz="1100" b="1" dirty="0" smtClean="0">
                <a:latin typeface="+mn-lt"/>
              </a:rPr>
              <a:t>Roumanie</a:t>
            </a:r>
            <a:endParaRPr lang="en-US" sz="1100" b="1" dirty="0" smtClean="0">
              <a:latin typeface="+mn-lt"/>
            </a:endParaRPr>
          </a:p>
          <a:p>
            <a:pPr marL="228600" indent="-228600">
              <a:buFont typeface="+mj-lt"/>
              <a:buAutoNum type="arabicPeriod"/>
            </a:pPr>
            <a:r>
              <a:rPr lang="fr-FR" sz="1100" b="1" dirty="0" smtClean="0">
                <a:latin typeface="+mn-lt"/>
              </a:rPr>
              <a:t>Rwanda</a:t>
            </a:r>
            <a:endParaRPr lang="en-US" sz="1100" b="1" dirty="0" smtClean="0">
              <a:latin typeface="+mn-lt"/>
            </a:endParaRPr>
          </a:p>
          <a:p>
            <a:pPr marL="228600" indent="-228600">
              <a:buFont typeface="+mj-lt"/>
              <a:buAutoNum type="arabicPeriod"/>
            </a:pPr>
            <a:r>
              <a:rPr lang="fr-FR" sz="1100" b="1" dirty="0" smtClean="0">
                <a:latin typeface="+mn-lt"/>
              </a:rPr>
              <a:t>Sénégal</a:t>
            </a:r>
            <a:endParaRPr lang="en-US" sz="1100" b="1" dirty="0" smtClean="0">
              <a:latin typeface="+mn-lt"/>
            </a:endParaRPr>
          </a:p>
          <a:p>
            <a:pPr marL="228600" indent="-228600">
              <a:buFont typeface="+mj-lt"/>
              <a:buAutoNum type="arabicPeriod"/>
            </a:pPr>
            <a:r>
              <a:rPr lang="fr-FR" sz="1100" b="1" dirty="0" smtClean="0">
                <a:latin typeface="+mn-lt"/>
              </a:rPr>
              <a:t>Serbie</a:t>
            </a:r>
            <a:endParaRPr lang="en-US" sz="1100" b="1" dirty="0" smtClean="0">
              <a:latin typeface="+mn-lt"/>
            </a:endParaRPr>
          </a:p>
          <a:p>
            <a:pPr marL="228600" indent="-228600">
              <a:buFont typeface="+mj-lt"/>
              <a:buAutoNum type="arabicPeriod"/>
            </a:pPr>
            <a:r>
              <a:rPr lang="fr-FR" sz="1100" b="1" dirty="0" smtClean="0">
                <a:latin typeface="+mn-lt"/>
              </a:rPr>
              <a:t>Seychelles</a:t>
            </a:r>
            <a:endParaRPr lang="en-US" sz="1100" b="1" dirty="0" smtClean="0">
              <a:latin typeface="+mn-lt"/>
            </a:endParaRPr>
          </a:p>
          <a:p>
            <a:pPr marL="228600" indent="-228600">
              <a:buFont typeface="+mj-lt"/>
              <a:buAutoNum type="arabicPeriod"/>
            </a:pPr>
            <a:r>
              <a:rPr lang="fr-FR" sz="1100" b="1" dirty="0" smtClean="0">
                <a:latin typeface="+mn-lt"/>
              </a:rPr>
              <a:t>la Slovénie</a:t>
            </a:r>
            <a:endParaRPr lang="en-US" sz="1100" b="1" dirty="0" smtClean="0">
              <a:latin typeface="+mn-lt"/>
            </a:endParaRPr>
          </a:p>
          <a:p>
            <a:pPr marL="228600" indent="-228600">
              <a:buFont typeface="+mj-lt"/>
              <a:buAutoNum type="arabicPeriod"/>
            </a:pPr>
            <a:r>
              <a:rPr lang="fr-FR" sz="1100" b="1" dirty="0" smtClean="0">
                <a:latin typeface="+mn-lt"/>
              </a:rPr>
              <a:t>Somalie</a:t>
            </a:r>
            <a:endParaRPr lang="en-US" sz="1100" b="1" dirty="0" smtClean="0">
              <a:latin typeface="+mn-lt"/>
            </a:endParaRPr>
          </a:p>
          <a:p>
            <a:pPr marL="228600" indent="-228600">
              <a:buFont typeface="+mj-lt"/>
              <a:buAutoNum type="arabicPeriod"/>
            </a:pPr>
            <a:r>
              <a:rPr lang="fr-FR" sz="1100" b="1" dirty="0" smtClean="0">
                <a:latin typeface="+mn-lt"/>
              </a:rPr>
              <a:t>Afrique du Sud</a:t>
            </a:r>
            <a:endParaRPr lang="en-US" sz="1100" b="1" dirty="0" smtClean="0">
              <a:latin typeface="+mn-lt"/>
            </a:endParaRPr>
          </a:p>
          <a:p>
            <a:pPr marL="228600" indent="-228600">
              <a:buFont typeface="+mj-lt"/>
              <a:buAutoNum type="arabicPeriod"/>
            </a:pPr>
            <a:r>
              <a:rPr lang="fr-FR" sz="1100" b="1" dirty="0" smtClean="0">
                <a:latin typeface="+mn-lt"/>
              </a:rPr>
              <a:t>Espagne</a:t>
            </a:r>
            <a:endParaRPr lang="en-US" sz="1100" b="1" dirty="0" smtClean="0">
              <a:latin typeface="+mn-lt"/>
            </a:endParaRPr>
          </a:p>
          <a:p>
            <a:pPr marL="228600" indent="-228600">
              <a:buFont typeface="+mj-lt"/>
              <a:buAutoNum type="arabicPeriod"/>
            </a:pPr>
            <a:r>
              <a:rPr lang="fr-FR" sz="1100" b="1" dirty="0" smtClean="0">
                <a:latin typeface="+mn-lt"/>
              </a:rPr>
              <a:t>Soudan</a:t>
            </a:r>
            <a:endParaRPr lang="en-US" sz="1100" b="1" dirty="0" smtClean="0">
              <a:latin typeface="+mn-lt"/>
            </a:endParaRPr>
          </a:p>
          <a:p>
            <a:pPr marL="228600" indent="-228600">
              <a:buFont typeface="+mj-lt"/>
              <a:buAutoNum type="arabicPeriod"/>
            </a:pPr>
            <a:r>
              <a:rPr lang="fr-FR" sz="1100" b="1" dirty="0" smtClean="0">
                <a:latin typeface="+mn-lt"/>
              </a:rPr>
              <a:t>Suède</a:t>
            </a:r>
            <a:endParaRPr lang="en-US" sz="1100" b="1" dirty="0" smtClean="0">
              <a:latin typeface="+mn-lt"/>
            </a:endParaRPr>
          </a:p>
          <a:p>
            <a:pPr marL="228600" indent="-228600">
              <a:buFont typeface="+mj-lt"/>
              <a:buAutoNum type="arabicPeriod"/>
            </a:pPr>
            <a:r>
              <a:rPr lang="fr-FR" sz="1100" b="1" dirty="0" smtClean="0">
                <a:latin typeface="+mn-lt"/>
              </a:rPr>
              <a:t>Suisse</a:t>
            </a:r>
            <a:endParaRPr lang="en-US" sz="1100" b="1" dirty="0" smtClean="0">
              <a:latin typeface="+mn-lt"/>
            </a:endParaRPr>
          </a:p>
          <a:p>
            <a:pPr marL="228600" indent="-228600">
              <a:buFont typeface="+mj-lt"/>
              <a:buAutoNum type="arabicPeriod"/>
            </a:pPr>
            <a:r>
              <a:rPr lang="fr-FR" sz="1100" b="1" dirty="0" smtClean="0">
                <a:latin typeface="+mn-lt"/>
              </a:rPr>
              <a:t>Tadjikistan</a:t>
            </a:r>
            <a:endParaRPr lang="en-US" sz="1100" b="1" dirty="0" smtClean="0">
              <a:latin typeface="+mn-lt"/>
            </a:endParaRPr>
          </a:p>
          <a:p>
            <a:pPr marL="228600" indent="-228600">
              <a:buFont typeface="+mj-lt"/>
              <a:buAutoNum type="arabicPeriod"/>
            </a:pPr>
            <a:r>
              <a:rPr lang="fr-FR" sz="1100" b="1" dirty="0" smtClean="0">
                <a:latin typeface="+mn-lt"/>
              </a:rPr>
              <a:t>Vanuatu</a:t>
            </a:r>
            <a:endParaRPr lang="en-US" sz="1100" b="1" dirty="0" smtClean="0">
              <a:latin typeface="+mn-lt"/>
            </a:endParaRPr>
          </a:p>
          <a:p>
            <a:pPr marL="228600" indent="-228600">
              <a:buFont typeface="+mj-lt"/>
              <a:buAutoNum type="arabicPeriod"/>
            </a:pPr>
            <a:r>
              <a:rPr lang="fr-FR" sz="1100" b="1" dirty="0" smtClean="0">
                <a:latin typeface="+mn-lt"/>
              </a:rPr>
              <a:t>Yémen</a:t>
            </a:r>
            <a:endParaRPr lang="en-US" sz="1100" b="1" dirty="0" smtClean="0">
              <a:latin typeface="+mn-lt"/>
            </a:endParaRPr>
          </a:p>
          <a:p>
            <a:pPr marL="228600" indent="-228600">
              <a:buFont typeface="+mj-lt"/>
              <a:buAutoNum type="arabicPeriod"/>
            </a:pPr>
            <a:r>
              <a:rPr lang="fr-FR" sz="1100" b="1" dirty="0" smtClean="0">
                <a:latin typeface="+mn-lt"/>
              </a:rPr>
              <a:t>Thaïlande</a:t>
            </a:r>
            <a:endParaRPr lang="en-US" sz="1100" b="1" dirty="0" smtClean="0">
              <a:latin typeface="+mn-lt"/>
            </a:endParaRPr>
          </a:p>
          <a:p>
            <a:pPr marL="228600" indent="-228600">
              <a:buFont typeface="+mj-lt"/>
              <a:buAutoNum type="arabicPeriod"/>
            </a:pPr>
            <a:r>
              <a:rPr lang="fr-FR" sz="1100" b="1" dirty="0" smtClean="0">
                <a:latin typeface="+mn-lt"/>
              </a:rPr>
              <a:t>Togo</a:t>
            </a:r>
            <a:endParaRPr lang="en-US" sz="1100" b="1" dirty="0" smtClean="0">
              <a:latin typeface="+mn-lt"/>
            </a:endParaRPr>
          </a:p>
          <a:p>
            <a:pPr marL="228600" indent="-228600">
              <a:buFont typeface="+mj-lt"/>
              <a:buAutoNum type="arabicPeriod"/>
            </a:pPr>
            <a:r>
              <a:rPr lang="fr-FR" sz="1100" b="1" dirty="0" smtClean="0">
                <a:latin typeface="+mn-lt"/>
              </a:rPr>
              <a:t>Tunisie</a:t>
            </a:r>
            <a:endParaRPr lang="en-US" sz="1100" b="1" dirty="0" smtClean="0">
              <a:latin typeface="+mn-lt"/>
            </a:endParaRPr>
          </a:p>
          <a:p>
            <a:pPr marL="228600" indent="-228600">
              <a:buFont typeface="+mj-lt"/>
              <a:buAutoNum type="arabicPeriod"/>
            </a:pPr>
            <a:r>
              <a:rPr lang="fr-FR" sz="1100" b="1" dirty="0" smtClean="0">
                <a:latin typeface="+mn-lt"/>
              </a:rPr>
              <a:t>Ukraine</a:t>
            </a:r>
            <a:endParaRPr lang="en-US" sz="1100" b="1" dirty="0" smtClean="0">
              <a:latin typeface="+mn-lt"/>
            </a:endParaRPr>
          </a:p>
          <a:p>
            <a:pPr marL="228600" indent="-228600">
              <a:buFont typeface="+mj-lt"/>
              <a:buAutoNum type="arabicPeriod"/>
            </a:pPr>
            <a:r>
              <a:rPr lang="fr-FR" sz="1100" b="1" dirty="0" smtClean="0">
                <a:latin typeface="+mn-lt"/>
              </a:rPr>
              <a:t>Royaume-Uni de Grande-Bretagne et d'Irlande du Nord</a:t>
            </a:r>
            <a:endParaRPr lang="en-US" sz="1100" b="1" dirty="0" smtClean="0">
              <a:latin typeface="+mn-lt"/>
            </a:endParaRPr>
          </a:p>
          <a:p>
            <a:pPr marL="228600" indent="-228600">
              <a:buFont typeface="+mj-lt"/>
              <a:buAutoNum type="arabicPeriod"/>
            </a:pPr>
            <a:r>
              <a:rPr lang="fr-FR" sz="1100" b="1" dirty="0" smtClean="0">
                <a:latin typeface="+mn-lt"/>
              </a:rPr>
              <a:t>Uruguay</a:t>
            </a:r>
            <a:endParaRPr lang="en-US" sz="1100" b="1" dirty="0" smtClean="0">
              <a:latin typeface="+mn-lt"/>
            </a:endParaRPr>
          </a:p>
          <a:p>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04800"/>
            <a:ext cx="9144000" cy="1077218"/>
          </a:xfrm>
          <a:prstGeom prst="rect">
            <a:avLst/>
          </a:prstGeom>
          <a:noFill/>
        </p:spPr>
        <p:txBody>
          <a:bodyPr wrap="square" rtlCol="0">
            <a:spAutoFit/>
          </a:bodyPr>
          <a:lstStyle/>
          <a:p>
            <a:pPr fontAlgn="auto">
              <a:spcBef>
                <a:spcPts val="0"/>
              </a:spcBef>
              <a:spcAft>
                <a:spcPts val="0"/>
              </a:spcAft>
            </a:pPr>
            <a:r>
              <a:rPr lang="en-US" sz="3200" b="1" dirty="0" err="1" smtClean="0">
                <a:solidFill>
                  <a:prstClr val="black"/>
                </a:solidFill>
                <a:latin typeface="Calibri"/>
                <a:cs typeface="+mn-cs"/>
              </a:rPr>
              <a:t>Objectifs</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dans</a:t>
            </a:r>
            <a:r>
              <a:rPr lang="en-US" sz="3200" b="1" dirty="0" smtClean="0">
                <a:solidFill>
                  <a:prstClr val="black"/>
                </a:solidFill>
                <a:latin typeface="Calibri"/>
                <a:cs typeface="+mn-cs"/>
              </a:rPr>
              <a:t> le </a:t>
            </a:r>
            <a:r>
              <a:rPr lang="en-US" sz="3200" b="1" dirty="0" err="1" smtClean="0">
                <a:solidFill>
                  <a:prstClr val="black"/>
                </a:solidFill>
                <a:latin typeface="Calibri"/>
                <a:cs typeface="+mn-cs"/>
              </a:rPr>
              <a:t>domaine</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d’intervention</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diversité</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biologique</a:t>
            </a:r>
            <a:r>
              <a:rPr lang="en-US" sz="3200" b="1" dirty="0" smtClean="0">
                <a:solidFill>
                  <a:prstClr val="black"/>
                </a:solidFill>
                <a:latin typeface="Calibri"/>
                <a:cs typeface="+mn-cs"/>
              </a:rPr>
              <a:t>” pour FEM-5</a:t>
            </a:r>
            <a:endParaRPr lang="en-US" sz="3200" b="1" dirty="0">
              <a:solidFill>
                <a:prstClr val="black"/>
              </a:solidFill>
              <a:latin typeface="Calibri"/>
              <a:cs typeface="+mn-cs"/>
            </a:endParaRPr>
          </a:p>
        </p:txBody>
      </p:sp>
      <p:sp>
        <p:nvSpPr>
          <p:cNvPr id="9" name="Rectangle 8"/>
          <p:cNvSpPr/>
          <p:nvPr/>
        </p:nvSpPr>
        <p:spPr>
          <a:xfrm>
            <a:off x="685800" y="1371600"/>
            <a:ext cx="7239000" cy="4555093"/>
          </a:xfrm>
          <a:prstGeom prst="rect">
            <a:avLst/>
          </a:prstGeom>
        </p:spPr>
        <p:txBody>
          <a:bodyPr wrap="square">
            <a:spAutoFit/>
          </a:bodyPr>
          <a:lstStyle/>
          <a:p>
            <a:pPr fontAlgn="auto">
              <a:spcBef>
                <a:spcPts val="0"/>
              </a:spcBef>
              <a:spcAft>
                <a:spcPts val="0"/>
              </a:spcAft>
            </a:pPr>
            <a:endParaRPr lang="en-US" sz="2200" dirty="0" smtClean="0">
              <a:solidFill>
                <a:prstClr val="black"/>
              </a:solidFill>
              <a:latin typeface="Arial" pitchFamily="34" charset="0"/>
              <a:cs typeface="Arial" pitchFamily="34" charset="0"/>
            </a:endParaRPr>
          </a:p>
          <a:p>
            <a:pPr fontAlgn="auto">
              <a:spcBef>
                <a:spcPts val="0"/>
              </a:spcBef>
              <a:spcAft>
                <a:spcPts val="0"/>
              </a:spcAft>
            </a:pPr>
            <a:r>
              <a:rPr lang="en-US" sz="2000" dirty="0" smtClean="0">
                <a:solidFill>
                  <a:prstClr val="black"/>
                </a:solidFill>
                <a:latin typeface="Arial" pitchFamily="34" charset="0"/>
                <a:cs typeface="Arial" pitchFamily="34" charset="0"/>
              </a:rPr>
              <a:t>La </a:t>
            </a:r>
            <a:r>
              <a:rPr lang="en-US" sz="2000" dirty="0" err="1" smtClean="0">
                <a:solidFill>
                  <a:prstClr val="black"/>
                </a:solidFill>
                <a:latin typeface="Arial" pitchFamily="34" charset="0"/>
                <a:cs typeface="Arial" pitchFamily="34" charset="0"/>
              </a:rPr>
              <a:t>stratégie</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comporte</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cinq</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objectifs</a:t>
            </a:r>
            <a:r>
              <a:rPr lang="en-US" sz="2000" dirty="0" smtClean="0">
                <a:solidFill>
                  <a:prstClr val="black"/>
                </a:solidFill>
                <a:latin typeface="Arial" pitchFamily="34" charset="0"/>
                <a:cs typeface="Arial" pitchFamily="34" charset="0"/>
              </a:rPr>
              <a:t> : </a:t>
            </a:r>
          </a:p>
          <a:p>
            <a:pPr marL="342900" indent="-342900" fontAlgn="auto">
              <a:spcBef>
                <a:spcPts val="0"/>
              </a:spcBef>
              <a:spcAft>
                <a:spcPts val="0"/>
              </a:spcAft>
              <a:buFontTx/>
              <a:buAutoNum type="arabicParenR"/>
            </a:pPr>
            <a:r>
              <a:rPr lang="fr-FR" sz="2000" dirty="0" smtClean="0">
                <a:latin typeface="Arial" pitchFamily="34" charset="0"/>
                <a:cs typeface="Arial" pitchFamily="34" charset="0"/>
              </a:rPr>
              <a:t>Renforcer la viabilité des réseaux d’aires protégées</a:t>
            </a:r>
            <a:endParaRPr lang="en-US" sz="2000" dirty="0" smtClean="0">
              <a:solidFill>
                <a:prstClr val="black"/>
              </a:solidFill>
              <a:latin typeface="Arial" pitchFamily="34" charset="0"/>
              <a:cs typeface="Arial" pitchFamily="34" charset="0"/>
            </a:endParaRPr>
          </a:p>
          <a:p>
            <a:pPr marL="342900" indent="-342900" fontAlgn="auto">
              <a:spcBef>
                <a:spcPts val="0"/>
              </a:spcBef>
              <a:spcAft>
                <a:spcPts val="0"/>
              </a:spcAft>
              <a:buFontTx/>
              <a:buAutoNum type="arabicParenR"/>
            </a:pPr>
            <a:r>
              <a:rPr lang="fr-FR" sz="2000" dirty="0" smtClean="0">
                <a:latin typeface="Arial" pitchFamily="34" charset="0"/>
                <a:cs typeface="Arial" pitchFamily="34" charset="0"/>
              </a:rPr>
              <a:t>Prendre systématiquement en compte la biodiversité dans les zones terrestres et marines et les secteurs d’activité économique </a:t>
            </a:r>
            <a:endParaRPr lang="en-US" sz="2000" dirty="0" smtClean="0">
              <a:solidFill>
                <a:prstClr val="black"/>
              </a:solidFill>
              <a:latin typeface="Arial" pitchFamily="34" charset="0"/>
              <a:cs typeface="Arial" pitchFamily="34" charset="0"/>
            </a:endParaRPr>
          </a:p>
          <a:p>
            <a:pPr marL="342900" indent="-342900" fontAlgn="auto">
              <a:spcBef>
                <a:spcPts val="0"/>
              </a:spcBef>
              <a:spcAft>
                <a:spcPts val="0"/>
              </a:spcAft>
              <a:buFontTx/>
              <a:buAutoNum type="arabicParenR"/>
            </a:pPr>
            <a:r>
              <a:rPr lang="fr-FR" sz="2000" dirty="0" smtClean="0">
                <a:latin typeface="Arial" pitchFamily="34" charset="0"/>
                <a:cs typeface="Arial" pitchFamily="34" charset="0"/>
              </a:rPr>
              <a:t>Renforcer les capacités de mise en œuvre du Protocole de Cartagena sur la prévention des risques biotechnologiques</a:t>
            </a:r>
          </a:p>
          <a:p>
            <a:pPr marL="342900" indent="-342900" fontAlgn="auto">
              <a:spcBef>
                <a:spcPts val="0"/>
              </a:spcBef>
              <a:spcAft>
                <a:spcPts val="0"/>
              </a:spcAft>
              <a:buFontTx/>
              <a:buAutoNum type="arabicParenR"/>
            </a:pPr>
            <a:r>
              <a:rPr lang="en-US" sz="2000" dirty="0" err="1" smtClean="0">
                <a:solidFill>
                  <a:prstClr val="black"/>
                </a:solidFill>
                <a:latin typeface="Arial" pitchFamily="34" charset="0"/>
                <a:cs typeface="Arial" pitchFamily="34" charset="0"/>
              </a:rPr>
              <a:t>Renforcer</a:t>
            </a:r>
            <a:r>
              <a:rPr lang="en-US" sz="2000" dirty="0" smtClean="0">
                <a:solidFill>
                  <a:prstClr val="black"/>
                </a:solidFill>
                <a:latin typeface="Arial" pitchFamily="34" charset="0"/>
                <a:cs typeface="Arial" pitchFamily="34" charset="0"/>
              </a:rPr>
              <a:t> les </a:t>
            </a:r>
            <a:r>
              <a:rPr lang="en-US" sz="2000" dirty="0" err="1" smtClean="0">
                <a:solidFill>
                  <a:prstClr val="black"/>
                </a:solidFill>
                <a:latin typeface="Arial" pitchFamily="34" charset="0"/>
                <a:cs typeface="Arial" pitchFamily="34" charset="0"/>
              </a:rPr>
              <a:t>capacités</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d’accès</a:t>
            </a:r>
            <a:r>
              <a:rPr lang="en-US" sz="2000" dirty="0" smtClean="0">
                <a:solidFill>
                  <a:prstClr val="black"/>
                </a:solidFill>
                <a:latin typeface="Arial" pitchFamily="34" charset="0"/>
                <a:cs typeface="Arial" pitchFamily="34" charset="0"/>
              </a:rPr>
              <a:t> aux </a:t>
            </a:r>
            <a:r>
              <a:rPr lang="en-US" sz="2000" dirty="0" err="1" smtClean="0">
                <a:solidFill>
                  <a:prstClr val="black"/>
                </a:solidFill>
                <a:latin typeface="Arial" pitchFamily="34" charset="0"/>
                <a:cs typeface="Arial" pitchFamily="34" charset="0"/>
              </a:rPr>
              <a:t>ressources</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génétiques</a:t>
            </a:r>
            <a:r>
              <a:rPr lang="en-US" sz="2000" dirty="0" smtClean="0">
                <a:solidFill>
                  <a:prstClr val="black"/>
                </a:solidFill>
                <a:latin typeface="Arial" pitchFamily="34" charset="0"/>
                <a:cs typeface="Arial" pitchFamily="34" charset="0"/>
              </a:rPr>
              <a:t> et de </a:t>
            </a:r>
            <a:r>
              <a:rPr lang="en-US" sz="2000" dirty="0" err="1" smtClean="0">
                <a:solidFill>
                  <a:prstClr val="black"/>
                </a:solidFill>
                <a:latin typeface="Arial" pitchFamily="34" charset="0"/>
                <a:cs typeface="Arial" pitchFamily="34" charset="0"/>
              </a:rPr>
              <a:t>partage</a:t>
            </a:r>
            <a:r>
              <a:rPr lang="en-US" sz="2000" dirty="0" smtClean="0">
                <a:solidFill>
                  <a:prstClr val="black"/>
                </a:solidFill>
                <a:latin typeface="Arial" pitchFamily="34" charset="0"/>
                <a:cs typeface="Arial" pitchFamily="34" charset="0"/>
              </a:rPr>
              <a:t> des </a:t>
            </a:r>
            <a:r>
              <a:rPr lang="en-US" sz="2000" dirty="0" err="1" smtClean="0">
                <a:solidFill>
                  <a:prstClr val="black"/>
                </a:solidFill>
                <a:latin typeface="Arial" pitchFamily="34" charset="0"/>
                <a:cs typeface="Arial" pitchFamily="34" charset="0"/>
              </a:rPr>
              <a:t>avantages</a:t>
            </a:r>
            <a:endParaRPr lang="en-US" sz="2000" dirty="0" smtClean="0">
              <a:solidFill>
                <a:prstClr val="black"/>
              </a:solidFill>
              <a:latin typeface="Arial" pitchFamily="34" charset="0"/>
              <a:cs typeface="Arial" pitchFamily="34" charset="0"/>
            </a:endParaRPr>
          </a:p>
          <a:p>
            <a:pPr marL="342900" indent="-342900" fontAlgn="auto">
              <a:spcBef>
                <a:spcPts val="0"/>
              </a:spcBef>
              <a:spcAft>
                <a:spcPts val="0"/>
              </a:spcAft>
              <a:buFontTx/>
              <a:buAutoNum type="arabicParenR"/>
            </a:pPr>
            <a:r>
              <a:rPr lang="fr-FR" sz="2000" dirty="0" err="1" smtClean="0">
                <a:latin typeface="Arial" pitchFamily="34" charset="0"/>
                <a:cs typeface="Arial" pitchFamily="34" charset="0"/>
              </a:rPr>
              <a:t>Intégrér</a:t>
            </a:r>
            <a:r>
              <a:rPr lang="fr-FR" sz="2000" dirty="0" smtClean="0">
                <a:latin typeface="Arial" pitchFamily="34" charset="0"/>
                <a:cs typeface="Arial" pitchFamily="34" charset="0"/>
              </a:rPr>
              <a:t> les obligations découlant de la CDB aux processus de planification nationale par le biais </a:t>
            </a:r>
            <a:r>
              <a:rPr lang="fr-FR" sz="2200" dirty="0" smtClean="0">
                <a:latin typeface="Arial" pitchFamily="34" charset="0"/>
                <a:cs typeface="Arial" pitchFamily="34" charset="0"/>
              </a:rPr>
              <a:t>d’activités habilitantes </a:t>
            </a:r>
            <a:r>
              <a:rPr lang="fr-FR" sz="2400" dirty="0" smtClean="0"/>
              <a:t/>
            </a:r>
            <a:br>
              <a:rPr lang="fr-FR" sz="2400" dirty="0" smtClean="0"/>
            </a:br>
            <a:endParaRPr lang="en-US" sz="2400" dirty="0">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152400"/>
            <a:ext cx="8763000" cy="400110"/>
          </a:xfrm>
          <a:prstGeom prst="rect">
            <a:avLst/>
          </a:prstGeom>
          <a:noFill/>
        </p:spPr>
        <p:txBody>
          <a:bodyPr wrap="square" rtlCol="0">
            <a:spAutoFit/>
          </a:bodyPr>
          <a:lstStyle/>
          <a:p>
            <a:pPr marL="342900" indent="-342900" algn="ctr"/>
            <a:r>
              <a:rPr lang="fr-FR" sz="2000" b="1" dirty="0" smtClean="0"/>
              <a:t>Réponds aux facteurs clés de raréfaction de la biodiversité</a:t>
            </a:r>
          </a:p>
        </p:txBody>
      </p:sp>
      <p:sp>
        <p:nvSpPr>
          <p:cNvPr id="5" name="TextBox 4"/>
          <p:cNvSpPr txBox="1"/>
          <p:nvPr/>
        </p:nvSpPr>
        <p:spPr>
          <a:xfrm>
            <a:off x="6400800" y="1295400"/>
            <a:ext cx="184731" cy="369332"/>
          </a:xfrm>
          <a:prstGeom prst="rect">
            <a:avLst/>
          </a:prstGeom>
          <a:noFill/>
        </p:spPr>
        <p:txBody>
          <a:bodyPr wrap="none" rtlCol="0">
            <a:spAutoFit/>
          </a:bodyPr>
          <a:lstStyle/>
          <a:p>
            <a:endParaRPr lang="en-US" dirty="0"/>
          </a:p>
        </p:txBody>
      </p:sp>
      <p:graphicFrame>
        <p:nvGraphicFramePr>
          <p:cNvPr id="22530" name="Object 4"/>
          <p:cNvGraphicFramePr>
            <a:graphicFrameLocks noChangeAspect="1"/>
          </p:cNvGraphicFramePr>
          <p:nvPr/>
        </p:nvGraphicFramePr>
        <p:xfrm>
          <a:off x="392113" y="609600"/>
          <a:ext cx="8686800" cy="6118225"/>
        </p:xfrm>
        <a:graphic>
          <a:graphicData uri="http://schemas.openxmlformats.org/presentationml/2006/ole">
            <mc:AlternateContent xmlns:mc="http://schemas.openxmlformats.org/markup-compatibility/2006">
              <mc:Choice xmlns:v="urn:schemas-microsoft-com:vml" Requires="v">
                <p:oleObj spid="_x0000_s2053" name="Document" r:id="rId5" imgW="6509447" imgH="4580233" progId="Word.Document.8">
                  <p:embed/>
                </p:oleObj>
              </mc:Choice>
              <mc:Fallback>
                <p:oleObj name="Document" r:id="rId5" imgW="6509447" imgH="4580233"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113" y="609600"/>
                        <a:ext cx="8686800" cy="61182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1341</TotalTime>
  <Words>2103</Words>
  <Application>Microsoft Office PowerPoint</Application>
  <PresentationFormat>On-screen Show (4:3)</PresentationFormat>
  <Paragraphs>244</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2_Office Theme</vt:lpstr>
      <vt:lpstr>Document</vt:lpstr>
      <vt:lpstr> Convention sur la diversité biologique Une décennie pour la biodiversité   Application du Plan stratégique pour la biodiversité et des autres résultats de la Conférence d’Aichi-Nagoya</vt:lpstr>
      <vt:lpstr>Résultats de la Conférence d’Aichi-Nagoya  (10e Conférence des parties / 5e Réunion des parties)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Correspondance entre la stratégie pour FEM-5 et                                       le Plan stratégique et les Objectifs d’Aichi-Nagoya </vt:lpstr>
      <vt:lpstr>Correspondance entre la stratégie pour FEM-5 et                                       le Plan stratégique et les Objectifs d’Aichi-Nagoya </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Robert T. Schreiber</cp:lastModifiedBy>
  <cp:revision>169</cp:revision>
  <dcterms:created xsi:type="dcterms:W3CDTF">2012-01-10T14:47:14Z</dcterms:created>
  <dcterms:modified xsi:type="dcterms:W3CDTF">2012-10-21T19:44:36Z</dcterms:modified>
</cp:coreProperties>
</file>