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3" r:id="rId2"/>
    <p:sldId id="352" r:id="rId3"/>
    <p:sldId id="339" r:id="rId4"/>
    <p:sldId id="326" r:id="rId5"/>
    <p:sldId id="336" r:id="rId6"/>
    <p:sldId id="337" r:id="rId7"/>
    <p:sldId id="340" r:id="rId8"/>
    <p:sldId id="343" r:id="rId9"/>
    <p:sldId id="348" r:id="rId10"/>
    <p:sldId id="347" r:id="rId11"/>
  </p:sldIdLst>
  <p:sldSz cx="9144000" cy="6858000" type="screen4x3"/>
  <p:notesSz cx="6881813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  <p15:guide id="3" pos="216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71" autoAdjust="0"/>
    <p:restoredTop sz="98759" autoAdjust="0"/>
  </p:normalViewPr>
  <p:slideViewPr>
    <p:cSldViewPr>
      <p:cViewPr varScale="1">
        <p:scale>
          <a:sx n="69" d="100"/>
          <a:sy n="69" d="100"/>
        </p:scale>
        <p:origin x="78" y="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2928"/>
        <p:guide pos="220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2286A5-7089-41D0-9994-9A8931FDB15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F7E633-AA34-4489-BB70-E1F90E715AA1}">
      <dgm:prSet phldrT="[Text]" custT="1"/>
      <dgm:spPr/>
      <dgm:t>
        <a:bodyPr/>
        <a:lstStyle/>
        <a:p>
          <a:r>
            <a:rPr lang="en-US" sz="1400" b="1" dirty="0" smtClean="0">
              <a:latin typeface="Times New Roman" pitchFamily="18" charset="0"/>
              <a:cs typeface="Times New Roman" pitchFamily="18" charset="0"/>
            </a:rPr>
            <a:t>Council approval of Work Program*</a:t>
          </a:r>
          <a:endParaRPr lang="en-US" sz="1400" b="1" dirty="0">
            <a:latin typeface="Times New Roman" pitchFamily="18" charset="0"/>
            <a:cs typeface="Times New Roman" pitchFamily="18" charset="0"/>
          </a:endParaRPr>
        </a:p>
      </dgm:t>
    </dgm:pt>
    <dgm:pt modelId="{F878E701-6165-4887-A461-5AA9324CFD0B}" type="parTrans" cxnId="{718E7B89-7585-4027-B7D1-D8F19DB85E42}">
      <dgm:prSet/>
      <dgm:spPr/>
      <dgm:t>
        <a:bodyPr/>
        <a:lstStyle/>
        <a:p>
          <a:endParaRPr lang="en-US"/>
        </a:p>
      </dgm:t>
    </dgm:pt>
    <dgm:pt modelId="{FB1F0A8F-8DB4-4303-A0C0-7F3CB8381947}" type="sibTrans" cxnId="{718E7B89-7585-4027-B7D1-D8F19DB85E42}">
      <dgm:prSet/>
      <dgm:spPr/>
      <dgm:t>
        <a:bodyPr/>
        <a:lstStyle/>
        <a:p>
          <a:endParaRPr lang="en-US"/>
        </a:p>
      </dgm:t>
    </dgm:pt>
    <dgm:pt modelId="{94055E1C-8D3E-43D2-A595-F010AC76C31D}">
      <dgm:prSet phldrT="[Text]" custT="1"/>
      <dgm:spPr/>
      <dgm:t>
        <a:bodyPr/>
        <a:lstStyle/>
        <a:p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CEO endorsement of project</a:t>
          </a:r>
          <a:endParaRPr lang="en-US" sz="1600" b="1" dirty="0">
            <a:latin typeface="Times New Roman" pitchFamily="18" charset="0"/>
            <a:cs typeface="Times New Roman" pitchFamily="18" charset="0"/>
          </a:endParaRPr>
        </a:p>
      </dgm:t>
    </dgm:pt>
    <dgm:pt modelId="{0EDDDBC0-E3B7-497D-B2B6-DF4BB14919B1}" type="parTrans" cxnId="{347463F8-F74B-42CF-9159-873350C548C1}">
      <dgm:prSet/>
      <dgm:spPr/>
      <dgm:t>
        <a:bodyPr/>
        <a:lstStyle/>
        <a:p>
          <a:endParaRPr lang="en-US"/>
        </a:p>
      </dgm:t>
    </dgm:pt>
    <dgm:pt modelId="{7AE36291-8845-4E02-BC40-867CFD1326D2}" type="sibTrans" cxnId="{347463F8-F74B-42CF-9159-873350C548C1}">
      <dgm:prSet/>
      <dgm:spPr/>
      <dgm:t>
        <a:bodyPr/>
        <a:lstStyle/>
        <a:p>
          <a:endParaRPr lang="en-US"/>
        </a:p>
      </dgm:t>
    </dgm:pt>
    <dgm:pt modelId="{0A7B0330-3A07-4597-9D5D-CA2AF66EE1DF}">
      <dgm:prSet phldrT="[Text]" custT="1"/>
      <dgm:spPr/>
      <dgm:t>
        <a:bodyPr/>
        <a:lstStyle/>
        <a:p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GEF Agency approval of project**</a:t>
          </a:r>
          <a:endParaRPr lang="en-US" sz="1600" b="1" dirty="0">
            <a:latin typeface="Times New Roman" pitchFamily="18" charset="0"/>
            <a:cs typeface="Times New Roman" pitchFamily="18" charset="0"/>
          </a:endParaRPr>
        </a:p>
      </dgm:t>
    </dgm:pt>
    <dgm:pt modelId="{CA7AB9C3-DBCB-4D23-A696-371E78B9D272}" type="parTrans" cxnId="{215FB406-DE42-444D-874A-941AD6E397ED}">
      <dgm:prSet/>
      <dgm:spPr/>
      <dgm:t>
        <a:bodyPr/>
        <a:lstStyle/>
        <a:p>
          <a:endParaRPr lang="en-US"/>
        </a:p>
      </dgm:t>
    </dgm:pt>
    <dgm:pt modelId="{0E657F59-083D-402C-96F8-B03E2BAEF0EA}" type="sibTrans" cxnId="{215FB406-DE42-444D-874A-941AD6E397ED}">
      <dgm:prSet/>
      <dgm:spPr/>
      <dgm:t>
        <a:bodyPr/>
        <a:lstStyle/>
        <a:p>
          <a:endParaRPr lang="en-US"/>
        </a:p>
      </dgm:t>
    </dgm:pt>
    <dgm:pt modelId="{3FC928E0-BC0E-47CB-A28B-55B1FB5BEEAA}">
      <dgm:prSet phldrT="[Text]" custT="1"/>
      <dgm:spPr/>
      <dgm:t>
        <a:bodyPr/>
        <a:lstStyle/>
        <a:p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Project implementation and continues to completion***</a:t>
          </a:r>
          <a:endParaRPr lang="en-US" sz="1600" b="1" dirty="0">
            <a:latin typeface="Times New Roman" pitchFamily="18" charset="0"/>
            <a:cs typeface="Times New Roman" pitchFamily="18" charset="0"/>
          </a:endParaRPr>
        </a:p>
      </dgm:t>
    </dgm:pt>
    <dgm:pt modelId="{C218714A-1BC1-419D-A946-A7977C9EBFB8}" type="parTrans" cxnId="{7EAE0E5A-1273-45DB-92F1-1D3A54A3977E}">
      <dgm:prSet/>
      <dgm:spPr/>
      <dgm:t>
        <a:bodyPr/>
        <a:lstStyle/>
        <a:p>
          <a:endParaRPr lang="en-US"/>
        </a:p>
      </dgm:t>
    </dgm:pt>
    <dgm:pt modelId="{10209D6F-499F-4989-B57A-ADF0DFD3F91E}" type="sibTrans" cxnId="{7EAE0E5A-1273-45DB-92F1-1D3A54A3977E}">
      <dgm:prSet/>
      <dgm:spPr/>
      <dgm:t>
        <a:bodyPr/>
        <a:lstStyle/>
        <a:p>
          <a:endParaRPr lang="en-US"/>
        </a:p>
      </dgm:t>
    </dgm:pt>
    <dgm:pt modelId="{5F88C479-B054-4409-8F7E-B5A8E26E8587}" type="pres">
      <dgm:prSet presAssocID="{CA2286A5-7089-41D0-9994-9A8931FDB15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22B6A1-69A3-4D7B-8C65-2353DCA734DC}" type="pres">
      <dgm:prSet presAssocID="{69F7E633-AA34-4489-BB70-E1F90E715AA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7AD8B1-F65B-4B65-979A-6C697E2044C1}" type="pres">
      <dgm:prSet presAssocID="{FB1F0A8F-8DB4-4303-A0C0-7F3CB8381947}" presName="sibTrans" presStyleLbl="sibTrans2D1" presStyleIdx="0" presStyleCnt="4"/>
      <dgm:spPr/>
      <dgm:t>
        <a:bodyPr/>
        <a:lstStyle/>
        <a:p>
          <a:endParaRPr lang="en-US"/>
        </a:p>
      </dgm:t>
    </dgm:pt>
    <dgm:pt modelId="{5A0A25F6-4952-45E3-A843-E6E59788A087}" type="pres">
      <dgm:prSet presAssocID="{FB1F0A8F-8DB4-4303-A0C0-7F3CB8381947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F248BE9C-9FC7-48A3-8000-FF041FD6175A}" type="pres">
      <dgm:prSet presAssocID="{94055E1C-8D3E-43D2-A595-F010AC76C31D}" presName="node" presStyleLbl="node1" presStyleIdx="1" presStyleCnt="4" custScaleX="142756" custScaleY="1041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D5428D-9F29-435F-9609-53D4CE767325}" type="pres">
      <dgm:prSet presAssocID="{7AE36291-8845-4E02-BC40-867CFD1326D2}" presName="sibTrans" presStyleLbl="sibTrans2D1" presStyleIdx="1" presStyleCnt="4"/>
      <dgm:spPr/>
      <dgm:t>
        <a:bodyPr/>
        <a:lstStyle/>
        <a:p>
          <a:endParaRPr lang="en-US"/>
        </a:p>
      </dgm:t>
    </dgm:pt>
    <dgm:pt modelId="{F4883A9F-B323-4B3B-BB7B-1F00558F82AC}" type="pres">
      <dgm:prSet presAssocID="{7AE36291-8845-4E02-BC40-867CFD1326D2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8F0742F6-7999-467B-A4A0-B797997198E4}" type="pres">
      <dgm:prSet presAssocID="{0A7B0330-3A07-4597-9D5D-CA2AF66EE1DF}" presName="node" presStyleLbl="node1" presStyleIdx="2" presStyleCnt="4" custScaleX="1174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D42B78-361D-4C75-910C-F0EBE5F1B58C}" type="pres">
      <dgm:prSet presAssocID="{0E657F59-083D-402C-96F8-B03E2BAEF0EA}" presName="sibTrans" presStyleLbl="sibTrans2D1" presStyleIdx="2" presStyleCnt="4"/>
      <dgm:spPr/>
      <dgm:t>
        <a:bodyPr/>
        <a:lstStyle/>
        <a:p>
          <a:endParaRPr lang="en-US"/>
        </a:p>
      </dgm:t>
    </dgm:pt>
    <dgm:pt modelId="{4BBB331E-94FE-4FE4-A282-CB12B350F153}" type="pres">
      <dgm:prSet presAssocID="{0E657F59-083D-402C-96F8-B03E2BAEF0EA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031974AD-1F72-4002-B33D-19A28E31633B}" type="pres">
      <dgm:prSet presAssocID="{3FC928E0-BC0E-47CB-A28B-55B1FB5BEEAA}" presName="node" presStyleLbl="node1" presStyleIdx="3" presStyleCnt="4" custScaleX="162825" custScaleY="1054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C61D8B-D83C-46EE-986B-4EFED6507D66}" type="pres">
      <dgm:prSet presAssocID="{10209D6F-499F-4989-B57A-ADF0DFD3F91E}" presName="sibTrans" presStyleLbl="sibTrans2D1" presStyleIdx="3" presStyleCnt="4"/>
      <dgm:spPr/>
      <dgm:t>
        <a:bodyPr/>
        <a:lstStyle/>
        <a:p>
          <a:endParaRPr lang="en-US"/>
        </a:p>
      </dgm:t>
    </dgm:pt>
    <dgm:pt modelId="{5B63F588-9A6F-4BBD-9857-E0A1D2511A73}" type="pres">
      <dgm:prSet presAssocID="{10209D6F-499F-4989-B57A-ADF0DFD3F91E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8C223841-6022-400E-A4C4-1265950EFC5F}" type="presOf" srcId="{7AE36291-8845-4E02-BC40-867CFD1326D2}" destId="{18D5428D-9F29-435F-9609-53D4CE767325}" srcOrd="0" destOrd="0" presId="urn:microsoft.com/office/officeart/2005/8/layout/cycle2"/>
    <dgm:cxn modelId="{F8E4A7A5-C9C4-41D9-8419-CB7CCD58BDDD}" type="presOf" srcId="{10209D6F-499F-4989-B57A-ADF0DFD3F91E}" destId="{04C61D8B-D83C-46EE-986B-4EFED6507D66}" srcOrd="0" destOrd="0" presId="urn:microsoft.com/office/officeart/2005/8/layout/cycle2"/>
    <dgm:cxn modelId="{B8BC3C93-8601-49EB-AA39-61557D0BD6E6}" type="presOf" srcId="{0A7B0330-3A07-4597-9D5D-CA2AF66EE1DF}" destId="{8F0742F6-7999-467B-A4A0-B797997198E4}" srcOrd="0" destOrd="0" presId="urn:microsoft.com/office/officeart/2005/8/layout/cycle2"/>
    <dgm:cxn modelId="{7EAE0E5A-1273-45DB-92F1-1D3A54A3977E}" srcId="{CA2286A5-7089-41D0-9994-9A8931FDB159}" destId="{3FC928E0-BC0E-47CB-A28B-55B1FB5BEEAA}" srcOrd="3" destOrd="0" parTransId="{C218714A-1BC1-419D-A946-A7977C9EBFB8}" sibTransId="{10209D6F-499F-4989-B57A-ADF0DFD3F91E}"/>
    <dgm:cxn modelId="{41C79446-5078-446E-BA23-7DC59586D33D}" type="presOf" srcId="{10209D6F-499F-4989-B57A-ADF0DFD3F91E}" destId="{5B63F588-9A6F-4BBD-9857-E0A1D2511A73}" srcOrd="1" destOrd="0" presId="urn:microsoft.com/office/officeart/2005/8/layout/cycle2"/>
    <dgm:cxn modelId="{E3435DD8-3FF9-4104-8BCF-6DCA83849B22}" type="presOf" srcId="{69F7E633-AA34-4489-BB70-E1F90E715AA1}" destId="{9622B6A1-69A3-4D7B-8C65-2353DCA734DC}" srcOrd="0" destOrd="0" presId="urn:microsoft.com/office/officeart/2005/8/layout/cycle2"/>
    <dgm:cxn modelId="{45D170D8-DF0A-4E96-A8DA-5798F806FC64}" type="presOf" srcId="{3FC928E0-BC0E-47CB-A28B-55B1FB5BEEAA}" destId="{031974AD-1F72-4002-B33D-19A28E31633B}" srcOrd="0" destOrd="0" presId="urn:microsoft.com/office/officeart/2005/8/layout/cycle2"/>
    <dgm:cxn modelId="{718E7B89-7585-4027-B7D1-D8F19DB85E42}" srcId="{CA2286A5-7089-41D0-9994-9A8931FDB159}" destId="{69F7E633-AA34-4489-BB70-E1F90E715AA1}" srcOrd="0" destOrd="0" parTransId="{F878E701-6165-4887-A461-5AA9324CFD0B}" sibTransId="{FB1F0A8F-8DB4-4303-A0C0-7F3CB8381947}"/>
    <dgm:cxn modelId="{EECF0C28-57D9-4B76-9295-67C3ECFEED0B}" type="presOf" srcId="{CA2286A5-7089-41D0-9994-9A8931FDB159}" destId="{5F88C479-B054-4409-8F7E-B5A8E26E8587}" srcOrd="0" destOrd="0" presId="urn:microsoft.com/office/officeart/2005/8/layout/cycle2"/>
    <dgm:cxn modelId="{4FD85E39-223E-4FD7-A892-95F07C7CCCE2}" type="presOf" srcId="{0E657F59-083D-402C-96F8-B03E2BAEF0EA}" destId="{63D42B78-361D-4C75-910C-F0EBE5F1B58C}" srcOrd="0" destOrd="0" presId="urn:microsoft.com/office/officeart/2005/8/layout/cycle2"/>
    <dgm:cxn modelId="{FD764748-7DC0-48E2-9EEC-1A2B4A5D3FF0}" type="presOf" srcId="{94055E1C-8D3E-43D2-A595-F010AC76C31D}" destId="{F248BE9C-9FC7-48A3-8000-FF041FD6175A}" srcOrd="0" destOrd="0" presId="urn:microsoft.com/office/officeart/2005/8/layout/cycle2"/>
    <dgm:cxn modelId="{63BEF41D-EFA4-494C-8D9C-624B78F3A231}" type="presOf" srcId="{FB1F0A8F-8DB4-4303-A0C0-7F3CB8381947}" destId="{5A0A25F6-4952-45E3-A843-E6E59788A087}" srcOrd="1" destOrd="0" presId="urn:microsoft.com/office/officeart/2005/8/layout/cycle2"/>
    <dgm:cxn modelId="{3216055C-B4D8-4C76-9963-5C37BE6D43BB}" type="presOf" srcId="{FB1F0A8F-8DB4-4303-A0C0-7F3CB8381947}" destId="{627AD8B1-F65B-4B65-979A-6C697E2044C1}" srcOrd="0" destOrd="0" presId="urn:microsoft.com/office/officeart/2005/8/layout/cycle2"/>
    <dgm:cxn modelId="{53D2D5F9-85CD-4C5A-A6BD-29404663DB2B}" type="presOf" srcId="{0E657F59-083D-402C-96F8-B03E2BAEF0EA}" destId="{4BBB331E-94FE-4FE4-A282-CB12B350F153}" srcOrd="1" destOrd="0" presId="urn:microsoft.com/office/officeart/2005/8/layout/cycle2"/>
    <dgm:cxn modelId="{215FB406-DE42-444D-874A-941AD6E397ED}" srcId="{CA2286A5-7089-41D0-9994-9A8931FDB159}" destId="{0A7B0330-3A07-4597-9D5D-CA2AF66EE1DF}" srcOrd="2" destOrd="0" parTransId="{CA7AB9C3-DBCB-4D23-A696-371E78B9D272}" sibTransId="{0E657F59-083D-402C-96F8-B03E2BAEF0EA}"/>
    <dgm:cxn modelId="{3E961E85-9641-422C-85A5-9D367A57199F}" type="presOf" srcId="{7AE36291-8845-4E02-BC40-867CFD1326D2}" destId="{F4883A9F-B323-4B3B-BB7B-1F00558F82AC}" srcOrd="1" destOrd="0" presId="urn:microsoft.com/office/officeart/2005/8/layout/cycle2"/>
    <dgm:cxn modelId="{347463F8-F74B-42CF-9159-873350C548C1}" srcId="{CA2286A5-7089-41D0-9994-9A8931FDB159}" destId="{94055E1C-8D3E-43D2-A595-F010AC76C31D}" srcOrd="1" destOrd="0" parTransId="{0EDDDBC0-E3B7-497D-B2B6-DF4BB14919B1}" sibTransId="{7AE36291-8845-4E02-BC40-867CFD1326D2}"/>
    <dgm:cxn modelId="{E993A8A5-633F-4B96-81F0-48C7C4774B70}" type="presParOf" srcId="{5F88C479-B054-4409-8F7E-B5A8E26E8587}" destId="{9622B6A1-69A3-4D7B-8C65-2353DCA734DC}" srcOrd="0" destOrd="0" presId="urn:microsoft.com/office/officeart/2005/8/layout/cycle2"/>
    <dgm:cxn modelId="{8F2B423C-DF01-470C-9019-97B711B3D03E}" type="presParOf" srcId="{5F88C479-B054-4409-8F7E-B5A8E26E8587}" destId="{627AD8B1-F65B-4B65-979A-6C697E2044C1}" srcOrd="1" destOrd="0" presId="urn:microsoft.com/office/officeart/2005/8/layout/cycle2"/>
    <dgm:cxn modelId="{E0EB83F7-AAE4-4F5B-842A-8DA26A513C9A}" type="presParOf" srcId="{627AD8B1-F65B-4B65-979A-6C697E2044C1}" destId="{5A0A25F6-4952-45E3-A843-E6E59788A087}" srcOrd="0" destOrd="0" presId="urn:microsoft.com/office/officeart/2005/8/layout/cycle2"/>
    <dgm:cxn modelId="{B2892ECE-9C0F-4B93-81D8-712FBC7D19B8}" type="presParOf" srcId="{5F88C479-B054-4409-8F7E-B5A8E26E8587}" destId="{F248BE9C-9FC7-48A3-8000-FF041FD6175A}" srcOrd="2" destOrd="0" presId="urn:microsoft.com/office/officeart/2005/8/layout/cycle2"/>
    <dgm:cxn modelId="{7B4A57E4-66D5-4EA8-ABA1-10DD2D13734F}" type="presParOf" srcId="{5F88C479-B054-4409-8F7E-B5A8E26E8587}" destId="{18D5428D-9F29-435F-9609-53D4CE767325}" srcOrd="3" destOrd="0" presId="urn:microsoft.com/office/officeart/2005/8/layout/cycle2"/>
    <dgm:cxn modelId="{C40F8907-6613-48FD-83A3-456F68395CFE}" type="presParOf" srcId="{18D5428D-9F29-435F-9609-53D4CE767325}" destId="{F4883A9F-B323-4B3B-BB7B-1F00558F82AC}" srcOrd="0" destOrd="0" presId="urn:microsoft.com/office/officeart/2005/8/layout/cycle2"/>
    <dgm:cxn modelId="{6FEC195D-E7F3-45DB-825F-AE38C15E5777}" type="presParOf" srcId="{5F88C479-B054-4409-8F7E-B5A8E26E8587}" destId="{8F0742F6-7999-467B-A4A0-B797997198E4}" srcOrd="4" destOrd="0" presId="urn:microsoft.com/office/officeart/2005/8/layout/cycle2"/>
    <dgm:cxn modelId="{DBD1BB77-F282-4E78-9252-32C81BF96489}" type="presParOf" srcId="{5F88C479-B054-4409-8F7E-B5A8E26E8587}" destId="{63D42B78-361D-4C75-910C-F0EBE5F1B58C}" srcOrd="5" destOrd="0" presId="urn:microsoft.com/office/officeart/2005/8/layout/cycle2"/>
    <dgm:cxn modelId="{15DFBFFB-5E9C-4134-B15B-2BFD3C32D7A5}" type="presParOf" srcId="{63D42B78-361D-4C75-910C-F0EBE5F1B58C}" destId="{4BBB331E-94FE-4FE4-A282-CB12B350F153}" srcOrd="0" destOrd="0" presId="urn:microsoft.com/office/officeart/2005/8/layout/cycle2"/>
    <dgm:cxn modelId="{416163F3-1678-4025-95B3-B78D4CE6D3EE}" type="presParOf" srcId="{5F88C479-B054-4409-8F7E-B5A8E26E8587}" destId="{031974AD-1F72-4002-B33D-19A28E31633B}" srcOrd="6" destOrd="0" presId="urn:microsoft.com/office/officeart/2005/8/layout/cycle2"/>
    <dgm:cxn modelId="{E359DC3A-01BD-4EF5-A749-F42335260355}" type="presParOf" srcId="{5F88C479-B054-4409-8F7E-B5A8E26E8587}" destId="{04C61D8B-D83C-46EE-986B-4EFED6507D66}" srcOrd="7" destOrd="0" presId="urn:microsoft.com/office/officeart/2005/8/layout/cycle2"/>
    <dgm:cxn modelId="{5B10CEBA-1803-4ED3-8651-FF47C6ABA706}" type="presParOf" srcId="{04C61D8B-D83C-46EE-986B-4EFED6507D66}" destId="{5B63F588-9A6F-4BBD-9857-E0A1D2511A7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22B6A1-69A3-4D7B-8C65-2353DCA734DC}">
      <dsp:nvSpPr>
        <dsp:cNvPr id="0" name=""/>
        <dsp:cNvSpPr/>
      </dsp:nvSpPr>
      <dsp:spPr>
        <a:xfrm>
          <a:off x="3511072" y="867"/>
          <a:ext cx="1342132" cy="13421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latin typeface="Times New Roman" pitchFamily="18" charset="0"/>
              <a:cs typeface="Times New Roman" pitchFamily="18" charset="0"/>
            </a:rPr>
            <a:t>Council approval of Work Program*</a:t>
          </a:r>
          <a:endParaRPr lang="en-US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707623" y="197418"/>
        <a:ext cx="949030" cy="949030"/>
      </dsp:txXfrm>
    </dsp:sp>
    <dsp:sp modelId="{627AD8B1-F65B-4B65-979A-6C697E2044C1}">
      <dsp:nvSpPr>
        <dsp:cNvPr id="0" name=""/>
        <dsp:cNvSpPr/>
      </dsp:nvSpPr>
      <dsp:spPr>
        <a:xfrm rot="2700000">
          <a:off x="4699041" y="1106460"/>
          <a:ext cx="288217" cy="452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4711704" y="1166484"/>
        <a:ext cx="201752" cy="271781"/>
      </dsp:txXfrm>
    </dsp:sp>
    <dsp:sp modelId="{F248BE9C-9FC7-48A3-8000-FF041FD6175A}">
      <dsp:nvSpPr>
        <dsp:cNvPr id="0" name=""/>
        <dsp:cNvSpPr/>
      </dsp:nvSpPr>
      <dsp:spPr>
        <a:xfrm>
          <a:off x="4647717" y="1396772"/>
          <a:ext cx="1915974" cy="13974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Times New Roman" pitchFamily="18" charset="0"/>
              <a:cs typeface="Times New Roman" pitchFamily="18" charset="0"/>
            </a:rPr>
            <a:t>CEO endorsement of project</a:t>
          </a:r>
          <a:endParaRPr lang="en-US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928305" y="1601424"/>
        <a:ext cx="1354798" cy="988150"/>
      </dsp:txXfrm>
    </dsp:sp>
    <dsp:sp modelId="{18D5428D-9F29-435F-9609-53D4CE767325}">
      <dsp:nvSpPr>
        <dsp:cNvPr id="0" name=""/>
        <dsp:cNvSpPr/>
      </dsp:nvSpPr>
      <dsp:spPr>
        <a:xfrm rot="8100000">
          <a:off x="4741889" y="2602370"/>
          <a:ext cx="260919" cy="452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 rot="10800000">
        <a:off x="4808702" y="2665289"/>
        <a:ext cx="182643" cy="271781"/>
      </dsp:txXfrm>
    </dsp:sp>
    <dsp:sp modelId="{8F0742F6-7999-467B-A4A0-B797997198E4}">
      <dsp:nvSpPr>
        <dsp:cNvPr id="0" name=""/>
        <dsp:cNvSpPr/>
      </dsp:nvSpPr>
      <dsp:spPr>
        <a:xfrm>
          <a:off x="3394031" y="2848000"/>
          <a:ext cx="1576213" cy="13421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Times New Roman" pitchFamily="18" charset="0"/>
              <a:cs typeface="Times New Roman" pitchFamily="18" charset="0"/>
            </a:rPr>
            <a:t>GEF Agency approval of project**</a:t>
          </a:r>
          <a:endParaRPr lang="en-US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24862" y="3044551"/>
        <a:ext cx="1114551" cy="949030"/>
      </dsp:txXfrm>
    </dsp:sp>
    <dsp:sp modelId="{63D42B78-361D-4C75-910C-F0EBE5F1B58C}">
      <dsp:nvSpPr>
        <dsp:cNvPr id="0" name=""/>
        <dsp:cNvSpPr/>
      </dsp:nvSpPr>
      <dsp:spPr>
        <a:xfrm rot="13500000">
          <a:off x="3397204" y="2627082"/>
          <a:ext cx="238867" cy="452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 rot="10800000">
        <a:off x="3458370" y="2743012"/>
        <a:ext cx="167207" cy="271781"/>
      </dsp:txXfrm>
    </dsp:sp>
    <dsp:sp modelId="{031974AD-1F72-4002-B33D-19A28E31633B}">
      <dsp:nvSpPr>
        <dsp:cNvPr id="0" name=""/>
        <dsp:cNvSpPr/>
      </dsp:nvSpPr>
      <dsp:spPr>
        <a:xfrm>
          <a:off x="1665908" y="1387887"/>
          <a:ext cx="2185326" cy="14152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Times New Roman" pitchFamily="18" charset="0"/>
              <a:cs typeface="Times New Roman" pitchFamily="18" charset="0"/>
            </a:rPr>
            <a:t>Project implementation and continues to completion***</a:t>
          </a:r>
          <a:endParaRPr lang="en-US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85942" y="1595142"/>
        <a:ext cx="1545258" cy="1000714"/>
      </dsp:txXfrm>
    </dsp:sp>
    <dsp:sp modelId="{04C61D8B-D83C-46EE-986B-4EFED6507D66}">
      <dsp:nvSpPr>
        <dsp:cNvPr id="0" name=""/>
        <dsp:cNvSpPr/>
      </dsp:nvSpPr>
      <dsp:spPr>
        <a:xfrm rot="18900000">
          <a:off x="3391659" y="1102844"/>
          <a:ext cx="266165" cy="452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3403353" y="1221669"/>
        <a:ext cx="186316" cy="2717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2119" cy="464820"/>
          </a:xfrm>
          <a:prstGeom prst="rect">
            <a:avLst/>
          </a:prstGeom>
        </p:spPr>
        <p:txBody>
          <a:bodyPr vert="horz" lIns="93150" tIns="46575" rIns="93150" bIns="465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1" y="1"/>
            <a:ext cx="2982119" cy="464820"/>
          </a:xfrm>
          <a:prstGeom prst="rect">
            <a:avLst/>
          </a:prstGeom>
        </p:spPr>
        <p:txBody>
          <a:bodyPr vert="horz" lIns="93150" tIns="46575" rIns="93150" bIns="46575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3150" tIns="46575" rIns="93150" bIns="465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1" y="8829967"/>
            <a:ext cx="2982119" cy="464820"/>
          </a:xfrm>
          <a:prstGeom prst="rect">
            <a:avLst/>
          </a:prstGeom>
        </p:spPr>
        <p:txBody>
          <a:bodyPr vert="horz" lIns="93150" tIns="46575" rIns="93150" bIns="46575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2982417" cy="464205"/>
          </a:xfrm>
          <a:prstGeom prst="rect">
            <a:avLst/>
          </a:prstGeom>
        </p:spPr>
        <p:txBody>
          <a:bodyPr vert="horz" lIns="88119" tIns="44059" rIns="88119" bIns="44059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903" y="5"/>
            <a:ext cx="2982417" cy="464205"/>
          </a:xfrm>
          <a:prstGeom prst="rect">
            <a:avLst/>
          </a:prstGeom>
        </p:spPr>
        <p:txBody>
          <a:bodyPr vert="horz" lIns="88119" tIns="44059" rIns="88119" bIns="44059" rtlCol="0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119" tIns="44059" rIns="88119" bIns="4405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484" y="4416101"/>
            <a:ext cx="5504853" cy="4182458"/>
          </a:xfrm>
          <a:prstGeom prst="rect">
            <a:avLst/>
          </a:prstGeom>
        </p:spPr>
        <p:txBody>
          <a:bodyPr vert="horz" lIns="88119" tIns="44059" rIns="88119" bIns="4405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662"/>
            <a:ext cx="2982417" cy="464205"/>
          </a:xfrm>
          <a:prstGeom prst="rect">
            <a:avLst/>
          </a:prstGeom>
        </p:spPr>
        <p:txBody>
          <a:bodyPr vert="horz" lIns="88119" tIns="44059" rIns="88119" bIns="44059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903" y="8830662"/>
            <a:ext cx="2982417" cy="464205"/>
          </a:xfrm>
          <a:prstGeom prst="rect">
            <a:avLst/>
          </a:prstGeom>
        </p:spPr>
        <p:txBody>
          <a:bodyPr vert="horz" lIns="88119" tIns="44059" rIns="88119" bIns="44059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525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  <a:latin typeface="+mn-lt"/>
                <a:ea typeface="+mn-ea"/>
                <a:cs typeface="+mn-cs"/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B15AC-8D2A-4758-93C4-105FE21AC182}" type="datetime1">
              <a:rPr lang="en-US"/>
              <a:pPr>
                <a:defRPr/>
              </a:pPr>
              <a:t>3/16/2015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755F2-FAA8-4302-985B-9217708A08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736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6" r:id="rId6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Lhale@thegef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600200"/>
            <a:ext cx="8534400" cy="1905000"/>
          </a:xfrm>
        </p:spPr>
        <p:txBody>
          <a:bodyPr/>
          <a:lstStyle/>
          <a:p>
            <a:r>
              <a:rPr lang="en-US" dirty="0" smtClean="0">
                <a:solidFill>
                  <a:srgbClr val="00642D"/>
                </a:solidFill>
              </a:rPr>
              <a:t>Accessing the GEF</a:t>
            </a:r>
            <a:br>
              <a:rPr lang="en-US" dirty="0" smtClean="0">
                <a:solidFill>
                  <a:srgbClr val="00642D"/>
                </a:solidFill>
              </a:rPr>
            </a:br>
            <a:r>
              <a:rPr lang="en-US" dirty="0">
                <a:solidFill>
                  <a:srgbClr val="00642D"/>
                </a:solidFill>
              </a:rPr>
              <a:t>&amp;</a:t>
            </a:r>
            <a:r>
              <a:rPr lang="en-US" dirty="0" smtClean="0">
                <a:solidFill>
                  <a:srgbClr val="00642D"/>
                </a:solidFill>
              </a:rPr>
              <a:t/>
            </a:r>
            <a:br>
              <a:rPr lang="en-US" dirty="0" smtClean="0">
                <a:solidFill>
                  <a:srgbClr val="00642D"/>
                </a:solidFill>
              </a:rPr>
            </a:br>
            <a:r>
              <a:rPr lang="en-US" dirty="0" smtClean="0">
                <a:solidFill>
                  <a:srgbClr val="00642D"/>
                </a:solidFill>
              </a:rPr>
              <a:t>GEF </a:t>
            </a:r>
            <a:r>
              <a:rPr lang="en-US" dirty="0">
                <a:solidFill>
                  <a:srgbClr val="00642D"/>
                </a:solidFill>
              </a:rPr>
              <a:t>Project Cycle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28194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endParaRPr lang="en-US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GEF Expanded Constituency Workshop</a:t>
            </a:r>
            <a:endParaRPr lang="en-US" sz="3200" b="1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8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+mj-lt"/>
              </a:rPr>
              <a:t>Colombo, Sri Lanka</a:t>
            </a:r>
            <a:endParaRPr lang="en-US" sz="32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32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M</a:t>
            </a:r>
            <a:r>
              <a:rPr lang="en-US" sz="32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arch 17-18, 2015</a:t>
            </a:r>
            <a:endParaRPr lang="en-US" sz="32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endParaRPr lang="en-US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153400" cy="419099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cs typeface="Times New Roman" pitchFamily="18" charset="0"/>
              </a:rPr>
              <a:t>Thank you for your attention!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dirty="0">
                <a:cs typeface="Times New Roman" pitchFamily="18" charset="0"/>
              </a:rPr>
              <a:t>Questions?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endParaRPr lang="en-US" sz="3600" dirty="0" smtClean="0">
              <a:cs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endParaRPr lang="en-US" sz="3600" dirty="0">
              <a:cs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sz="2400" dirty="0">
                <a:cs typeface="Times New Roman" pitchFamily="18" charset="0"/>
              </a:rPr>
              <a:t>Lily </a:t>
            </a:r>
            <a:r>
              <a:rPr lang="en-US" sz="2400" dirty="0" err="1">
                <a:cs typeface="Times New Roman" pitchFamily="18" charset="0"/>
              </a:rPr>
              <a:t>Uy</a:t>
            </a:r>
            <a:r>
              <a:rPr lang="en-US" sz="2400" dirty="0">
                <a:cs typeface="Times New Roman" pitchFamily="18" charset="0"/>
              </a:rPr>
              <a:t> Hale (</a:t>
            </a:r>
            <a:r>
              <a:rPr lang="en-US" sz="2400" dirty="0">
                <a:cs typeface="Times New Roman" pitchFamily="18" charset="0"/>
                <a:hlinkClick r:id="rId2"/>
              </a:rPr>
              <a:t>Lhale@thegef.org</a:t>
            </a:r>
            <a:r>
              <a:rPr lang="en-US" sz="2400" dirty="0">
                <a:cs typeface="Times New Roman" pitchFamily="18" charset="0"/>
              </a:rPr>
              <a:t>) 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sz="2400" dirty="0">
                <a:cs typeface="Times New Roman" pitchFamily="18" charset="0"/>
              </a:rPr>
              <a:t>Sr. Operations Officer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sz="2400" dirty="0">
                <a:cs typeface="Times New Roman" pitchFamily="18" charset="0"/>
              </a:rPr>
              <a:t>Operations and Business </a:t>
            </a:r>
            <a:r>
              <a:rPr lang="en-US" sz="2400" dirty="0" smtClean="0">
                <a:cs typeface="Times New Roman" pitchFamily="18" charset="0"/>
              </a:rPr>
              <a:t>Strategy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sz="2400" dirty="0" smtClean="0">
                <a:cs typeface="Times New Roman" pitchFamily="18" charset="0"/>
              </a:rPr>
              <a:t>GEF Secretariat</a:t>
            </a:r>
            <a:endParaRPr lang="en-US" sz="2400" dirty="0"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90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295401"/>
            <a:ext cx="4038600" cy="42672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0" dirty="0" smtClean="0"/>
              <a:t>Country-driven</a:t>
            </a:r>
          </a:p>
          <a:p>
            <a:r>
              <a:rPr lang="en-US" dirty="0" smtClean="0"/>
              <a:t>GEF Focal Area Strategies</a:t>
            </a:r>
            <a:endParaRPr lang="en-US" b="0" dirty="0" smtClean="0"/>
          </a:p>
          <a:p>
            <a:r>
              <a:rPr lang="en-US" b="0" dirty="0" smtClean="0"/>
              <a:t>Identifiable global benefits</a:t>
            </a:r>
          </a:p>
          <a:p>
            <a:r>
              <a:rPr lang="en-US" b="0" dirty="0" smtClean="0"/>
              <a:t>Participation</a:t>
            </a:r>
          </a:p>
          <a:p>
            <a:r>
              <a:rPr lang="en-US" b="0" dirty="0" smtClean="0"/>
              <a:t>Consistency with global Conventions</a:t>
            </a:r>
          </a:p>
          <a:p>
            <a:endParaRPr lang="en-US" b="0" dirty="0" smtClean="0"/>
          </a:p>
        </p:txBody>
      </p:sp>
      <p:sp>
        <p:nvSpPr>
          <p:cNvPr id="19460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95401"/>
            <a:ext cx="4038600" cy="42672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0" dirty="0" smtClean="0"/>
              <a:t>Scientific and technical merit</a:t>
            </a:r>
          </a:p>
          <a:p>
            <a:r>
              <a:rPr lang="en-US" b="0" dirty="0" smtClean="0"/>
              <a:t>Financially sustainable and cost-effectiveness</a:t>
            </a:r>
          </a:p>
          <a:p>
            <a:r>
              <a:rPr lang="en-US" b="0" dirty="0" smtClean="0"/>
              <a:t>Monitoring, evaluation, and lessons learned</a:t>
            </a:r>
          </a:p>
          <a:p>
            <a:r>
              <a:rPr lang="en-US" dirty="0" smtClean="0"/>
              <a:t>Endorsed by the OFP</a:t>
            </a:r>
          </a:p>
          <a:p>
            <a:r>
              <a:rPr lang="en-US" dirty="0" smtClean="0"/>
              <a:t>Catalytic </a:t>
            </a:r>
            <a:r>
              <a:rPr lang="en-US" dirty="0"/>
              <a:t>and leveraging role</a:t>
            </a:r>
          </a:p>
          <a:p>
            <a:endParaRPr lang="en-US" b="0" dirty="0" smtClean="0"/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 algn="ctr">
              <a:defRPr/>
            </a:pPr>
            <a:r>
              <a:rPr lang="en-US" sz="4000" b="1" dirty="0" smtClean="0">
                <a:solidFill>
                  <a:srgbClr val="00642D"/>
                </a:solidFill>
              </a:rPr>
              <a:t>GEF Project Requirements</a:t>
            </a:r>
            <a:endParaRPr lang="en-US" sz="4000" b="1" dirty="0">
              <a:solidFill>
                <a:srgbClr val="0064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717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46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nimBg="1"/>
      <p:bldP spid="19460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458200" cy="5029201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>
                <a:cs typeface="Times New Roman" panose="02020603050405020304" pitchFamily="18" charset="0"/>
              </a:rPr>
              <a:t>GEF project types by Grant Size:</a:t>
            </a:r>
          </a:p>
          <a:p>
            <a:r>
              <a:rPr lang="en-US" sz="1800" dirty="0" smtClean="0">
                <a:cs typeface="Times New Roman" panose="02020603050405020304" pitchFamily="18" charset="0"/>
              </a:rPr>
              <a:t>Full-Sized Projects (FSPs):  GEF grant &gt; $2 million</a:t>
            </a:r>
          </a:p>
          <a:p>
            <a:r>
              <a:rPr lang="en-US" sz="1800" dirty="0" smtClean="0">
                <a:cs typeface="Times New Roman" panose="02020603050405020304" pitchFamily="18" charset="0"/>
              </a:rPr>
              <a:t>Medium-Sized Projects (MSPs):  GEF grant </a:t>
            </a:r>
            <a:r>
              <a:rPr lang="en-US" sz="1800" b="1" u="sng" dirty="0" smtClean="0">
                <a:cs typeface="Times New Roman" panose="02020603050405020304" pitchFamily="18" charset="0"/>
              </a:rPr>
              <a:t>&lt;</a:t>
            </a:r>
            <a:r>
              <a:rPr lang="en-US" sz="1800" dirty="0" smtClean="0">
                <a:cs typeface="Times New Roman" panose="02020603050405020304" pitchFamily="18" charset="0"/>
              </a:rPr>
              <a:t> $2 million </a:t>
            </a:r>
          </a:p>
          <a:p>
            <a:r>
              <a:rPr lang="en-US" sz="1800" dirty="0" smtClean="0">
                <a:cs typeface="Times New Roman" panose="02020603050405020304" pitchFamily="18" charset="0"/>
              </a:rPr>
              <a:t>Enabling Activities (EAs):  GEF grant is capped by respective focal area threshold: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Biodiversity</a:t>
            </a:r>
            <a:r>
              <a:rPr lang="en-US" sz="1800" dirty="0" smtClean="0">
                <a:cs typeface="Times New Roman" panose="02020603050405020304" pitchFamily="18" charset="0"/>
              </a:rPr>
              <a:t>  (NBSAP up to $250K, 6</a:t>
            </a:r>
            <a:r>
              <a:rPr lang="en-US" sz="1800" baseline="30000" dirty="0" smtClean="0">
                <a:cs typeface="Times New Roman" panose="02020603050405020304" pitchFamily="18" charset="0"/>
              </a:rPr>
              <a:t>th</a:t>
            </a:r>
            <a:r>
              <a:rPr lang="en-US" sz="1800" dirty="0" smtClean="0">
                <a:cs typeface="Times New Roman" panose="02020603050405020304" pitchFamily="18" charset="0"/>
              </a:rPr>
              <a:t> National Report to CBD up to US$30K, 3</a:t>
            </a:r>
            <a:r>
              <a:rPr lang="en-US" sz="1800" baseline="30000" dirty="0" smtClean="0">
                <a:cs typeface="Times New Roman" panose="02020603050405020304" pitchFamily="18" charset="0"/>
              </a:rPr>
              <a:t>rd</a:t>
            </a:r>
            <a:r>
              <a:rPr lang="en-US" sz="1800" dirty="0" smtClean="0">
                <a:cs typeface="Times New Roman" panose="02020603050405020304" pitchFamily="18" charset="0"/>
              </a:rPr>
              <a:t> National Report on Cartagena Protocol  up </a:t>
            </a:r>
            <a:r>
              <a:rPr lang="en-US" sz="1800" dirty="0">
                <a:cs typeface="Times New Roman" panose="02020603050405020304" pitchFamily="18" charset="0"/>
              </a:rPr>
              <a:t>to </a:t>
            </a:r>
            <a:r>
              <a:rPr lang="en-US" sz="1800" dirty="0" smtClean="0">
                <a:cs typeface="Times New Roman" panose="02020603050405020304" pitchFamily="18" charset="0"/>
              </a:rPr>
              <a:t>US$20K)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Climate Change</a:t>
            </a:r>
            <a:r>
              <a:rPr lang="en-US" sz="1800" dirty="0">
                <a:solidFill>
                  <a:srgbClr val="00B050"/>
                </a:solidFill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cs typeface="Times New Roman" panose="02020603050405020304" pitchFamily="18" charset="0"/>
              </a:rPr>
              <a:t>(National communications up to $500K, BUR up to US$ 352K) 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Land Degradation </a:t>
            </a:r>
            <a:r>
              <a:rPr lang="en-US" sz="1800" dirty="0" smtClean="0">
                <a:cs typeface="Times New Roman" panose="02020603050405020304" pitchFamily="18" charset="0"/>
              </a:rPr>
              <a:t>up to $150,000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Chemical and Waste </a:t>
            </a:r>
            <a:r>
              <a:rPr lang="en-US" sz="1800" smtClean="0">
                <a:cs typeface="Times New Roman" panose="02020603050405020304" pitchFamily="18" charset="0"/>
              </a:rPr>
              <a:t>(</a:t>
            </a:r>
            <a:r>
              <a:rPr lang="en-US" sz="1800" smtClean="0">
                <a:cs typeface="Times New Roman" panose="02020603050405020304" pitchFamily="18" charset="0"/>
              </a:rPr>
              <a:t>MIA </a:t>
            </a:r>
            <a:r>
              <a:rPr lang="en-US" sz="1800" smtClean="0">
                <a:cs typeface="Times New Roman" panose="02020603050405020304" pitchFamily="18" charset="0"/>
              </a:rPr>
              <a:t>$</a:t>
            </a:r>
            <a:r>
              <a:rPr lang="en-US" sz="1800" smtClean="0">
                <a:cs typeface="Times New Roman" panose="02020603050405020304" pitchFamily="18" charset="0"/>
              </a:rPr>
              <a:t>200K; </a:t>
            </a:r>
            <a:r>
              <a:rPr lang="en-US" sz="1800" dirty="0">
                <a:cs typeface="Times New Roman" panose="02020603050405020304" pitchFamily="18" charset="0"/>
              </a:rPr>
              <a:t>Persistent Organic </a:t>
            </a:r>
            <a:r>
              <a:rPr lang="en-US" sz="1800">
                <a:cs typeface="Times New Roman" panose="02020603050405020304" pitchFamily="18" charset="0"/>
              </a:rPr>
              <a:t>Pollutants </a:t>
            </a:r>
            <a:r>
              <a:rPr lang="en-US" sz="1800" smtClean="0">
                <a:cs typeface="Times New Roman" panose="02020603050405020304" pitchFamily="18" charset="0"/>
              </a:rPr>
              <a:t>NIP $250K; </a:t>
            </a:r>
            <a:r>
              <a:rPr lang="en-US" sz="1800" dirty="0" smtClean="0">
                <a:cs typeface="Times New Roman" panose="02020603050405020304" pitchFamily="18" charset="0"/>
              </a:rPr>
              <a:t>and ASGM NAP</a:t>
            </a:r>
            <a:r>
              <a:rPr lang="en-US" sz="1800" smtClean="0">
                <a:cs typeface="Times New Roman" panose="02020603050405020304" pitchFamily="18" charset="0"/>
              </a:rPr>
              <a:t>=$</a:t>
            </a:r>
            <a:r>
              <a:rPr lang="en-US" sz="1800" smtClean="0">
                <a:cs typeface="Times New Roman" panose="02020603050405020304" pitchFamily="18" charset="0"/>
              </a:rPr>
              <a:t>500K)</a:t>
            </a:r>
            <a:endParaRPr lang="en-US" sz="1800" dirty="0" smtClean="0">
              <a:cs typeface="Times New Roman" panose="02020603050405020304" pitchFamily="18" charset="0"/>
            </a:endParaRPr>
          </a:p>
          <a:p>
            <a:r>
              <a:rPr lang="en-US" sz="1800" dirty="0" smtClean="0">
                <a:cs typeface="Times New Roman" panose="02020603050405020304" pitchFamily="18" charset="0"/>
              </a:rPr>
              <a:t>Programmatic Approach (PA)</a:t>
            </a:r>
          </a:p>
          <a:p>
            <a:r>
              <a:rPr lang="en-US" sz="1800" dirty="0" smtClean="0">
                <a:cs typeface="Times New Roman" panose="02020603050405020304" pitchFamily="18" charset="0"/>
              </a:rPr>
              <a:t>Small Grants Program (max $50,000)</a:t>
            </a:r>
          </a:p>
          <a:p>
            <a:pPr marL="0" indent="0">
              <a:buNone/>
            </a:pPr>
            <a:endParaRPr lang="en-US" sz="1800" dirty="0" smtClean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dirty="0" smtClean="0">
                <a:cs typeface="Times New Roman" panose="02020603050405020304" pitchFamily="18" charset="0"/>
              </a:rPr>
              <a:t>MIA=</a:t>
            </a:r>
            <a:r>
              <a:rPr lang="en-US" sz="1800" dirty="0" err="1" smtClean="0">
                <a:cs typeface="Times New Roman" panose="02020603050405020304" pitchFamily="18" charset="0"/>
              </a:rPr>
              <a:t>Minamata</a:t>
            </a:r>
            <a:r>
              <a:rPr lang="en-US" sz="1800" dirty="0" smtClean="0">
                <a:cs typeface="Times New Roman" panose="02020603050405020304" pitchFamily="18" charset="0"/>
              </a:rPr>
              <a:t> Convention Initial Assessment</a:t>
            </a:r>
          </a:p>
          <a:p>
            <a:pPr marL="0" indent="0">
              <a:buNone/>
            </a:pPr>
            <a:r>
              <a:rPr lang="en-US" sz="1800" dirty="0" smtClean="0">
                <a:cs typeface="Times New Roman" panose="02020603050405020304" pitchFamily="18" charset="0"/>
              </a:rPr>
              <a:t>ASGM NAP = “Artisanal </a:t>
            </a:r>
            <a:r>
              <a:rPr lang="en-US" sz="1800" dirty="0">
                <a:cs typeface="Times New Roman" panose="02020603050405020304" pitchFamily="18" charset="0"/>
              </a:rPr>
              <a:t>and Small Scale Gold </a:t>
            </a:r>
            <a:r>
              <a:rPr lang="en-US" sz="1800" dirty="0" smtClean="0">
                <a:cs typeface="Times New Roman" panose="02020603050405020304" pitchFamily="18" charset="0"/>
              </a:rPr>
              <a:t>Mining” National Action Plan</a:t>
            </a:r>
            <a:endParaRPr lang="en-US" sz="1800" dirty="0">
              <a:cs typeface="Times New Roman" panose="02020603050405020304" pitchFamily="18" charset="0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-9939" y="-10297"/>
            <a:ext cx="9144000" cy="1000897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b="1" dirty="0">
                <a:solidFill>
                  <a:srgbClr val="00642D"/>
                </a:solidFill>
              </a:rPr>
              <a:t>How we fund? </a:t>
            </a:r>
            <a:br>
              <a:rPr lang="en-US" sz="3600" b="1" dirty="0">
                <a:solidFill>
                  <a:srgbClr val="00642D"/>
                </a:solidFill>
              </a:rPr>
            </a:br>
            <a:r>
              <a:rPr lang="en-US" sz="3600" b="1" dirty="0">
                <a:solidFill>
                  <a:srgbClr val="00642D"/>
                </a:solidFill>
              </a:rPr>
              <a:t>GEF’s Grant Schemes</a:t>
            </a:r>
            <a:endParaRPr lang="en-US" sz="36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42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1341004"/>
              </p:ext>
            </p:extLst>
          </p:nvPr>
        </p:nvGraphicFramePr>
        <p:xfrm>
          <a:off x="228600" y="838200"/>
          <a:ext cx="822960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295400" y="5176110"/>
            <a:ext cx="69342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itchFamily="34" charset="0"/>
              </a:rPr>
              <a:t>*</a:t>
            </a:r>
            <a:r>
              <a:rPr lang="en-US" dirty="0">
                <a:latin typeface="Calibri" pitchFamily="34" charset="0"/>
              </a:rPr>
              <a:t>   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Work Program consists of PIFs cleared by the CEO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**    GEF Agency approval of project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signifies start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of project implementation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***  Project completion follows terminal evaluation and financial closure 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-9939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>
                <a:solidFill>
                  <a:srgbClr val="00642D"/>
                </a:solidFill>
                <a:latin typeface="Calibri" pitchFamily="34" charset="0"/>
              </a:rPr>
              <a:t>GEF </a:t>
            </a:r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Project Cycle 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46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686800" cy="38862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SzTx/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00642D"/>
                </a:solidFill>
                <a:latin typeface="Calibri" pitchFamily="34" charset="0"/>
                <a:cs typeface="Arial" charset="0"/>
              </a:rPr>
              <a:t>One-step approach, preferred</a:t>
            </a:r>
            <a:r>
              <a:rPr lang="en-US" sz="2800" dirty="0" smtClean="0">
                <a:solidFill>
                  <a:srgbClr val="00B050"/>
                </a:solidFill>
                <a:cs typeface="Times New Roman" pitchFamily="18" charset="0"/>
              </a:rPr>
              <a:t>: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dirty="0" smtClean="0">
                <a:cs typeface="Times New Roman" pitchFamily="18" charset="0"/>
              </a:rPr>
              <a:t>Final MSP request and project document submit to the Secretariat for CEO approval, on a rolling basis.</a:t>
            </a:r>
            <a:endParaRPr lang="en-US" sz="2000" dirty="0" smtClean="0">
              <a:cs typeface="Times New Roman" pitchFamily="18" charset="0"/>
            </a:endParaRP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dirty="0" smtClean="0">
                <a:cs typeface="Times New Roman" pitchFamily="18" charset="0"/>
              </a:rPr>
              <a:t>As needed, a PPG of up to $50,000 can be requested with MSP submission</a:t>
            </a:r>
            <a:r>
              <a:rPr lang="en-US" sz="2000" dirty="0" smtClean="0">
                <a:cs typeface="Times New Roman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00642D"/>
                </a:solidFill>
                <a:latin typeface="Calibri" pitchFamily="34" charset="0"/>
                <a:cs typeface="Arial" charset="0"/>
              </a:rPr>
              <a:t>Two-step approach</a:t>
            </a:r>
            <a:r>
              <a:rPr lang="en-US" sz="2800" dirty="0" smtClean="0">
                <a:cs typeface="Times New Roman" panose="02020603050405020304" pitchFamily="18" charset="0"/>
              </a:rPr>
              <a:t>, </a:t>
            </a:r>
            <a:r>
              <a:rPr lang="en-US" sz="2400" dirty="0" smtClean="0">
                <a:cs typeface="Times New Roman" panose="02020603050405020304" pitchFamily="18" charset="0"/>
              </a:rPr>
              <a:t>only if required:</a:t>
            </a:r>
            <a:endParaRPr lang="en-US" sz="2400" dirty="0"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Submission of a PIF with PPG request, if needed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Submission of a </a:t>
            </a:r>
            <a:r>
              <a:rPr lang="en-US" sz="2400" dirty="0" smtClean="0">
                <a:cs typeface="Times New Roman" panose="02020603050405020304" pitchFamily="18" charset="0"/>
              </a:rPr>
              <a:t>final </a:t>
            </a:r>
            <a:r>
              <a:rPr lang="en-US" sz="2400" dirty="0">
                <a:cs typeface="Times New Roman" panose="02020603050405020304" pitchFamily="18" charset="0"/>
              </a:rPr>
              <a:t>MSP document plus a MSP Approval Request for CEO </a:t>
            </a:r>
            <a:r>
              <a:rPr lang="en-US" sz="2400" dirty="0" smtClean="0">
                <a:cs typeface="Times New Roman" panose="02020603050405020304" pitchFamily="18" charset="0"/>
              </a:rPr>
              <a:t>approval</a:t>
            </a:r>
            <a:endParaRPr lang="en-US" sz="2400" dirty="0">
              <a:cs typeface="Times New Roman" pitchFamily="18" charset="0"/>
            </a:endParaRPr>
          </a:p>
          <a:p>
            <a:pPr>
              <a:buNone/>
            </a:pPr>
            <a:endParaRPr lang="en-US" dirty="0"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cs typeface="Times New Roman" pitchFamily="18" charset="0"/>
            </a:endParaRPr>
          </a:p>
          <a:p>
            <a:pPr>
              <a:buNone/>
            </a:pPr>
            <a:endParaRPr lang="en-US" dirty="0">
              <a:cs typeface="Times New Roman" pitchFamily="18" charset="0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-9939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Medium-sized Project Cycle 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4876800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tx1"/>
              </a:buClr>
              <a:buSzTx/>
              <a:buFontTx/>
              <a:buNone/>
              <a:defRPr/>
            </a:pPr>
            <a:r>
              <a:rPr lang="en-US" sz="2800" dirty="0" smtClean="0">
                <a:cs typeface="Times New Roman" pitchFamily="18" charset="0"/>
              </a:rPr>
              <a:t>Enabling Activities follow two paths:</a:t>
            </a:r>
          </a:p>
          <a:p>
            <a:pPr marL="674370" lvl="1" indent="-274320" fontAlgn="auto">
              <a:spcAft>
                <a:spcPts val="0"/>
              </a:spcAft>
              <a:buClr>
                <a:schemeClr val="tx1"/>
              </a:buClr>
              <a:buFontTx/>
              <a:buNone/>
              <a:defRPr/>
            </a:pPr>
            <a:endParaRPr lang="en-US" b="1" u="sng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674370" lvl="1" indent="-274320" fontAlgn="auto">
              <a:spcAft>
                <a:spcPts val="0"/>
              </a:spcAft>
              <a:buClr>
                <a:schemeClr val="tx1"/>
              </a:buClr>
              <a:buFontTx/>
              <a:buNone/>
              <a:defRPr/>
            </a:pPr>
            <a:r>
              <a:rPr lang="en-US" b="1" u="sng" dirty="0" smtClean="0">
                <a:solidFill>
                  <a:srgbClr val="002060"/>
                </a:solidFill>
                <a:cs typeface="Times New Roman" pitchFamily="18" charset="0"/>
              </a:rPr>
              <a:t>Direct Access </a:t>
            </a:r>
            <a:r>
              <a:rPr lang="en-US" dirty="0" smtClean="0">
                <a:cs typeface="Times New Roman" pitchFamily="18" charset="0"/>
              </a:rPr>
              <a:t>(follow direct access policy – applies the World Bank Operations Policies and Procedures):</a:t>
            </a:r>
          </a:p>
          <a:p>
            <a:pPr marL="1262063" lvl="2" indent="-461963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rgbClr val="0066FF"/>
                </a:solidFill>
                <a:cs typeface="Times New Roman" pitchFamily="18" charset="0"/>
              </a:rPr>
              <a:t>Country applies directly to the Secretariat for funding</a:t>
            </a:r>
          </a:p>
          <a:p>
            <a:pPr marL="800100" lvl="2" indent="0" fontAlgn="auto">
              <a:spcAft>
                <a:spcPts val="0"/>
              </a:spcAft>
              <a:buClr>
                <a:schemeClr val="tx1"/>
              </a:buClr>
              <a:buNone/>
              <a:defRPr/>
            </a:pPr>
            <a:endParaRPr lang="en-US" sz="2800" dirty="0" smtClean="0">
              <a:solidFill>
                <a:srgbClr val="0066FF"/>
              </a:solidFill>
              <a:cs typeface="Times New Roman" pitchFamily="18" charset="0"/>
            </a:endParaRPr>
          </a:p>
          <a:p>
            <a:pPr marL="400050" lvl="1" indent="0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b="1" u="sng" dirty="0" smtClean="0">
                <a:solidFill>
                  <a:srgbClr val="002060"/>
                </a:solidFill>
                <a:cs typeface="Times New Roman" pitchFamily="18" charset="0"/>
              </a:rPr>
              <a:t>Regular procedures </a:t>
            </a:r>
            <a:r>
              <a:rPr lang="en-US" dirty="0" smtClean="0">
                <a:cs typeface="Times New Roman" pitchFamily="18" charset="0"/>
              </a:rPr>
              <a:t>:</a:t>
            </a:r>
          </a:p>
          <a:p>
            <a:pPr marL="1258888" lvl="2" indent="-458788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2800" dirty="0" smtClean="0">
                <a:solidFill>
                  <a:srgbClr val="0066FF"/>
                </a:solidFill>
                <a:cs typeface="Times New Roman" pitchFamily="18" charset="0"/>
              </a:rPr>
              <a:t>Country works with a GEF Partner Agency to access funding.</a:t>
            </a:r>
            <a:endParaRPr lang="en-US" sz="2800" dirty="0" smtClean="0">
              <a:cs typeface="Times New Roman" pitchFamily="18" charset="0"/>
            </a:endParaRPr>
          </a:p>
          <a:p>
            <a:pPr>
              <a:buNone/>
            </a:pPr>
            <a:endParaRPr lang="en-US" sz="4400" dirty="0"/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-9939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Enabling Activities Project Cycle 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543800" cy="4419601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2800" dirty="0" smtClean="0">
                <a:cs typeface="Times New Roman" panose="02020603050405020304" pitchFamily="18" charset="0"/>
              </a:rPr>
              <a:t>The new programmatic approach:  approved by Council approval in the October 2014 Council meeting.</a:t>
            </a:r>
            <a:endParaRPr lang="en-US" sz="2800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cs typeface="Times New Roman" panose="02020603050405020304" pitchFamily="18" charset="0"/>
              </a:rPr>
              <a:t>Steps include: 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060"/>
                </a:solidFill>
                <a:cs typeface="Times New Roman" pitchFamily="18" charset="0"/>
              </a:rPr>
              <a:t>Council approval of a Program Framework Document (PFD) included in a work program;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060"/>
                </a:solidFill>
                <a:cs typeface="Times New Roman" pitchFamily="18" charset="0"/>
              </a:rPr>
              <a:t>CEO endorsement of fully prepared child projects under the program</a:t>
            </a: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-9939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Programmatic Approach Cycle 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163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153400" cy="4572000"/>
          </a:xfrm>
        </p:spPr>
        <p:txBody>
          <a:bodyPr/>
          <a:lstStyle/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cs typeface="Times New Roman" panose="02020603050405020304" pitchFamily="18" charset="0"/>
              </a:rPr>
              <a:t>Key document:  </a:t>
            </a:r>
            <a:r>
              <a:rPr lang="en-US" sz="2800" dirty="0">
                <a:solidFill>
                  <a:srgbClr val="0066FF"/>
                </a:solidFill>
                <a:cs typeface="Times New Roman" pitchFamily="18" charset="0"/>
              </a:rPr>
              <a:t>Program Framework Document (PFD).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cs typeface="Times New Roman" panose="02020603050405020304" pitchFamily="18" charset="0"/>
              </a:rPr>
              <a:t>All child projects under the Program have to be submitted for CEO endorsement by a deadline (or </a:t>
            </a:r>
            <a:r>
              <a:rPr lang="en-US" dirty="0">
                <a:solidFill>
                  <a:srgbClr val="0066FF"/>
                </a:solidFill>
                <a:cs typeface="Times New Roman" pitchFamily="18" charset="0"/>
              </a:rPr>
              <a:t>Program Commitment Deadline</a:t>
            </a:r>
            <a:r>
              <a:rPr lang="en-US" dirty="0" smtClean="0">
                <a:cs typeface="Times New Roman" panose="02020603050405020304" pitchFamily="18" charset="0"/>
              </a:rPr>
              <a:t>) agreed by relevant stakeholders during the preparation of the program concept or PFD.</a:t>
            </a:r>
          </a:p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en-US" dirty="0" smtClean="0">
                <a:cs typeface="Times New Roman" panose="02020603050405020304" pitchFamily="18" charset="0"/>
              </a:rPr>
              <a:t>Child projects can apply for project preparation funding through submission of a PPG Request.</a:t>
            </a:r>
            <a:r>
              <a:rPr lang="en-US" dirty="0">
                <a:cs typeface="Times New Roman" panose="02020603050405020304" pitchFamily="18" charset="0"/>
              </a:rPr>
              <a:t>	</a:t>
            </a:r>
            <a:r>
              <a:rPr lang="en-US" dirty="0" smtClean="0">
                <a:cs typeface="Times New Roman" panose="02020603050405020304" pitchFamily="18" charset="0"/>
              </a:rPr>
              <a:t/>
            </a:r>
            <a:br>
              <a:rPr lang="en-US" dirty="0" smtClean="0">
                <a:cs typeface="Times New Roman" panose="02020603050405020304" pitchFamily="18" charset="0"/>
              </a:rPr>
            </a:br>
            <a:endParaRPr lang="en-US" dirty="0">
              <a:cs typeface="Times New Roman" panose="02020603050405020304" pitchFamily="18" charset="0"/>
            </a:endParaRPr>
          </a:p>
          <a:p>
            <a:pPr marL="800100" lvl="1">
              <a:buFont typeface="Wingdings" panose="05000000000000000000" pitchFamily="2" charset="2"/>
              <a:buChar char="Ø"/>
            </a:pPr>
            <a:endParaRPr lang="en-US" sz="2000" dirty="0"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sz="2400" dirty="0">
              <a:cs typeface="Times New Roman" panose="02020603050405020304" pitchFamily="18" charset="0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-9939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Features of a Progra</a:t>
            </a:r>
            <a:r>
              <a:rPr lang="en-US" sz="4000" b="1" dirty="0">
                <a:solidFill>
                  <a:srgbClr val="00642D"/>
                </a:solidFill>
                <a:latin typeface="Calibri" pitchFamily="34" charset="0"/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347697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661" y="656968"/>
            <a:ext cx="7924800" cy="4800599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 smtClean="0">
                <a:cs typeface="Times New Roman" panose="02020603050405020304" pitchFamily="18" charset="0"/>
              </a:rPr>
              <a:t>FSP = Full-Sized Project</a:t>
            </a:r>
          </a:p>
          <a:p>
            <a:pPr marL="0" indent="0">
              <a:buNone/>
            </a:pPr>
            <a:r>
              <a:rPr lang="en-US" sz="2600" dirty="0" smtClean="0">
                <a:cs typeface="Times New Roman" panose="02020603050405020304" pitchFamily="18" charset="0"/>
              </a:rPr>
              <a:t>MSP = Medium-Sized Project</a:t>
            </a:r>
          </a:p>
          <a:p>
            <a:pPr marL="0" indent="0">
              <a:buNone/>
            </a:pPr>
            <a:r>
              <a:rPr lang="en-US" sz="2600" dirty="0" smtClean="0">
                <a:cs typeface="Times New Roman" panose="02020603050405020304" pitchFamily="18" charset="0"/>
              </a:rPr>
              <a:t>EA = Enabling Activities</a:t>
            </a:r>
          </a:p>
          <a:p>
            <a:pPr marL="0" indent="0">
              <a:buNone/>
            </a:pPr>
            <a:r>
              <a:rPr lang="en-US" sz="2600" dirty="0" smtClean="0">
                <a:cs typeface="Times New Roman" panose="02020603050405020304" pitchFamily="18" charset="0"/>
              </a:rPr>
              <a:t>PA = Programmatic Approach</a:t>
            </a:r>
          </a:p>
          <a:p>
            <a:pPr marL="0" indent="0">
              <a:buNone/>
            </a:pPr>
            <a:r>
              <a:rPr lang="en-US" sz="2600" dirty="0" smtClean="0">
                <a:cs typeface="Times New Roman" panose="02020603050405020304" pitchFamily="18" charset="0"/>
              </a:rPr>
              <a:t>MIA=</a:t>
            </a:r>
            <a:r>
              <a:rPr lang="en-US" sz="2600" dirty="0" err="1" smtClean="0">
                <a:cs typeface="Times New Roman" panose="02020603050405020304" pitchFamily="18" charset="0"/>
              </a:rPr>
              <a:t>Minamata</a:t>
            </a:r>
            <a:r>
              <a:rPr lang="en-US" sz="2600" dirty="0">
                <a:cs typeface="Times New Roman" panose="02020603050405020304" pitchFamily="18" charset="0"/>
              </a:rPr>
              <a:t> </a:t>
            </a:r>
            <a:r>
              <a:rPr lang="en-US" sz="2600" dirty="0" smtClean="0">
                <a:cs typeface="Times New Roman" panose="02020603050405020304" pitchFamily="18" charset="0"/>
              </a:rPr>
              <a:t>Convention </a:t>
            </a:r>
            <a:r>
              <a:rPr lang="en-US" sz="2600" dirty="0">
                <a:cs typeface="Times New Roman" panose="02020603050405020304" pitchFamily="18" charset="0"/>
              </a:rPr>
              <a:t>Initial Assessment</a:t>
            </a:r>
          </a:p>
          <a:p>
            <a:pPr marL="0" indent="0">
              <a:buNone/>
            </a:pPr>
            <a:r>
              <a:rPr lang="en-US" sz="2600" dirty="0">
                <a:cs typeface="Times New Roman" panose="02020603050405020304" pitchFamily="18" charset="0"/>
              </a:rPr>
              <a:t>ASGM NAP = “Artisanal and Small Scale Gold Mining” </a:t>
            </a:r>
            <a:r>
              <a:rPr lang="en-US" sz="2600" dirty="0" smtClean="0">
                <a:cs typeface="Times New Roman" panose="02020603050405020304" pitchFamily="18" charset="0"/>
              </a:rPr>
              <a:t> </a:t>
            </a:r>
            <a:br>
              <a:rPr lang="en-US" sz="2600" dirty="0" smtClean="0">
                <a:cs typeface="Times New Roman" panose="02020603050405020304" pitchFamily="18" charset="0"/>
              </a:rPr>
            </a:br>
            <a:r>
              <a:rPr lang="en-US" sz="2600" dirty="0" smtClean="0">
                <a:cs typeface="Times New Roman" panose="02020603050405020304" pitchFamily="18" charset="0"/>
              </a:rPr>
              <a:t>                           National </a:t>
            </a:r>
            <a:r>
              <a:rPr lang="en-US" sz="2600" dirty="0">
                <a:cs typeface="Times New Roman" panose="02020603050405020304" pitchFamily="18" charset="0"/>
              </a:rPr>
              <a:t>Action </a:t>
            </a:r>
            <a:r>
              <a:rPr lang="en-US" sz="2600" dirty="0" smtClean="0">
                <a:cs typeface="Times New Roman" panose="02020603050405020304" pitchFamily="18" charset="0"/>
              </a:rPr>
              <a:t>Plan</a:t>
            </a:r>
          </a:p>
          <a:p>
            <a:pPr marL="0" indent="0">
              <a:buNone/>
            </a:pPr>
            <a:r>
              <a:rPr lang="en-US" sz="2600" dirty="0" smtClean="0">
                <a:cs typeface="Times New Roman" panose="02020603050405020304" pitchFamily="18" charset="0"/>
              </a:rPr>
              <a:t>PIFs = Project Identification Form/concept of a project</a:t>
            </a:r>
          </a:p>
          <a:p>
            <a:pPr marL="0" indent="0">
              <a:buNone/>
            </a:pPr>
            <a:r>
              <a:rPr lang="en-US" sz="2600" dirty="0" smtClean="0">
                <a:cs typeface="Times New Roman" panose="02020603050405020304" pitchFamily="18" charset="0"/>
              </a:rPr>
              <a:t>PFD = Program Framework Document</a:t>
            </a:r>
          </a:p>
          <a:p>
            <a:pPr marL="0" indent="0">
              <a:buNone/>
            </a:pPr>
            <a:r>
              <a:rPr lang="en-US" sz="2600" dirty="0" smtClean="0">
                <a:cs typeface="Times New Roman" panose="02020603050405020304" pitchFamily="18" charset="0"/>
              </a:rPr>
              <a:t>PPG = Project Preparation Grant</a:t>
            </a:r>
            <a:endParaRPr lang="en-US" sz="2600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600" dirty="0">
              <a:cs typeface="Times New Roman" panose="02020603050405020304" pitchFamily="18" charset="0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-9939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Acronyms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05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7066</TotalTime>
  <Words>554</Words>
  <Application>Microsoft Office PowerPoint</Application>
  <PresentationFormat>On-screen Show (4:3)</PresentationFormat>
  <Paragraphs>84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Wingdings</vt:lpstr>
      <vt:lpstr>Office Theme</vt:lpstr>
      <vt:lpstr>Accessing the GEF &amp; GEF Project Cycle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.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Camila Perez Gabilondo</cp:lastModifiedBy>
  <cp:revision>475</cp:revision>
  <cp:lastPrinted>2015-03-12T20:47:20Z</cp:lastPrinted>
  <dcterms:created xsi:type="dcterms:W3CDTF">2011-03-08T15:42:01Z</dcterms:created>
  <dcterms:modified xsi:type="dcterms:W3CDTF">2015-03-16T04:14:11Z</dcterms:modified>
</cp:coreProperties>
</file>