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72" r:id="rId1"/>
  </p:sldMasterIdLst>
  <p:notesMasterIdLst>
    <p:notesMasterId r:id="rId12"/>
  </p:notesMasterIdLst>
  <p:handoutMasterIdLst>
    <p:handoutMasterId r:id="rId13"/>
  </p:handoutMasterIdLst>
  <p:sldIdLst>
    <p:sldId id="320" r:id="rId2"/>
    <p:sldId id="349" r:id="rId3"/>
    <p:sldId id="350" r:id="rId4"/>
    <p:sldId id="355" r:id="rId5"/>
    <p:sldId id="418" r:id="rId6"/>
    <p:sldId id="323" r:id="rId7"/>
    <p:sldId id="346" r:id="rId8"/>
    <p:sldId id="351" r:id="rId9"/>
    <p:sldId id="330" r:id="rId10"/>
    <p:sldId id="417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00"/>
    <a:srgbClr val="008000"/>
    <a:srgbClr val="CCFFCC"/>
    <a:srgbClr val="CCFF33"/>
    <a:srgbClr val="FFFFFF"/>
    <a:srgbClr val="99CC00"/>
    <a:srgbClr val="CCFF99"/>
    <a:srgbClr val="66FF33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381" autoAdjust="0"/>
    <p:restoredTop sz="81604" autoAdjust="0"/>
  </p:normalViewPr>
  <p:slideViewPr>
    <p:cSldViewPr snapToGrid="0">
      <p:cViewPr varScale="1">
        <p:scale>
          <a:sx n="79" d="100"/>
          <a:sy n="79" d="100"/>
        </p:scale>
        <p:origin x="744" y="84"/>
      </p:cViewPr>
      <p:guideLst/>
    </p:cSldViewPr>
  </p:slideViewPr>
  <p:outlineViewPr>
    <p:cViewPr>
      <p:scale>
        <a:sx n="33" d="100"/>
        <a:sy n="33" d="100"/>
      </p:scale>
      <p:origin x="0" y="-936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92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40F8C0-CCEB-4C64-B0C3-AFF156B533B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35DB46-1554-41EA-AB10-4F119A29F252}">
      <dgm:prSet phldrT="[Text]" custT="1"/>
      <dgm:spPr>
        <a:xfrm>
          <a:off x="354086" y="250267"/>
          <a:ext cx="3546559" cy="507360"/>
        </a:xfrm>
        <a:prstGeom prst="rect">
          <a:avLst/>
        </a:prstGeom>
        <a:solidFill>
          <a:srgbClr val="FFC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600" b="0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Innovation in priority sectors, themes &amp; private sector</a:t>
          </a:r>
          <a:endParaRPr lang="en-US" sz="1600" b="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74FD7185-96B1-42B3-A8C5-9C8F6F9AAB4B}" type="parTrans" cxnId="{DDF37D2A-42F8-4BFE-A4BA-BA5F66DA85D4}">
      <dgm:prSet/>
      <dgm:spPr/>
      <dgm:t>
        <a:bodyPr/>
        <a:lstStyle/>
        <a:p>
          <a:endParaRPr lang="en-US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A84DE1-26A9-4878-9AD0-C8BD22C8A829}" type="sibTrans" cxnId="{DDF37D2A-42F8-4BFE-A4BA-BA5F66DA85D4}">
      <dgm:prSet/>
      <dgm:spPr>
        <a:xfrm>
          <a:off x="-2675548" y="-405780"/>
          <a:ext cx="3139352" cy="3139352"/>
        </a:xfrm>
        <a:prstGeom prst="blockArc">
          <a:avLst>
            <a:gd name="adj1" fmla="val 18900000"/>
            <a:gd name="adj2" fmla="val 2700000"/>
            <a:gd name="adj3" fmla="val 688"/>
          </a:avLst>
        </a:pr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62C1F9-35A5-4CF1-8AC7-B335990CBB60}">
      <dgm:prSet phldrT="[Text]" custT="1"/>
      <dgm:spPr>
        <a:xfrm>
          <a:off x="262734" y="915855"/>
          <a:ext cx="3628328" cy="474459"/>
        </a:xfrm>
        <a:prstGeom prst="rect">
          <a:avLst/>
        </a:prstGeom>
        <a:solidFill>
          <a:srgbClr val="FFC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600" b="0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  Climate security</a:t>
          </a:r>
          <a:endParaRPr lang="en-US" sz="1600" b="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726FA9B5-DE7E-43B9-8DEF-85C5A8B38C3F}" type="parTrans" cxnId="{B2EDCE40-00ED-4E58-817F-850A384F515B}">
      <dgm:prSet/>
      <dgm:spPr/>
      <dgm:t>
        <a:bodyPr/>
        <a:lstStyle/>
        <a:p>
          <a:endParaRPr lang="en-US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CAE424-46EA-49B9-AE94-D39150ABDE45}" type="sibTrans" cxnId="{B2EDCE40-00ED-4E58-817F-850A384F515B}">
      <dgm:prSet/>
      <dgm:spPr/>
      <dgm:t>
        <a:bodyPr/>
        <a:lstStyle/>
        <a:p>
          <a:endParaRPr lang="en-US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CFED49-BD56-47B1-ABFA-9C32A6B2BA7D}">
      <dgm:prSet phldrT="[Text]" custT="1"/>
      <dgm:spPr>
        <a:xfrm>
          <a:off x="188188" y="1578215"/>
          <a:ext cx="3690929" cy="465558"/>
        </a:xfrm>
        <a:prstGeom prst="rect">
          <a:avLst/>
        </a:prstGeom>
        <a:solidFill>
          <a:srgbClr val="FFC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marL="174625" indent="0">
            <a:buNone/>
          </a:pPr>
          <a:r>
            <a:rPr lang="en-US" sz="1600" b="0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Incubation and accelerator  support</a:t>
          </a:r>
          <a:endParaRPr lang="en-US" sz="1600" b="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F6DB161E-55E1-4D85-9D61-912186535EB4}" type="parTrans" cxnId="{02CC736C-6643-4400-A38B-FE9AB0B74460}">
      <dgm:prSet/>
      <dgm:spPr/>
      <dgm:t>
        <a:bodyPr/>
        <a:lstStyle/>
        <a:p>
          <a:endParaRPr lang="en-US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0FDDD1-F801-4B00-A456-5C67B10B64E2}" type="sibTrans" cxnId="{02CC736C-6643-4400-A38B-FE9AB0B74460}">
      <dgm:prSet/>
      <dgm:spPr/>
      <dgm:t>
        <a:bodyPr/>
        <a:lstStyle/>
        <a:p>
          <a:endParaRPr lang="en-US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933FC3-CD76-4FC6-A682-A3DD78484C8C}" type="pres">
      <dgm:prSet presAssocID="{FD40F8C0-CCEB-4C64-B0C3-AFF156B533BB}" presName="Name0" presStyleCnt="0">
        <dgm:presLayoutVars>
          <dgm:chMax val="7"/>
          <dgm:chPref val="7"/>
          <dgm:dir/>
        </dgm:presLayoutVars>
      </dgm:prSet>
      <dgm:spPr/>
    </dgm:pt>
    <dgm:pt modelId="{3CCDD550-1538-454B-9194-43FC31C339DC}" type="pres">
      <dgm:prSet presAssocID="{FD40F8C0-CCEB-4C64-B0C3-AFF156B533BB}" presName="Name1" presStyleCnt="0"/>
      <dgm:spPr/>
    </dgm:pt>
    <dgm:pt modelId="{249F2D6C-1767-4BA2-A9FA-50DE0F5EF98C}" type="pres">
      <dgm:prSet presAssocID="{FD40F8C0-CCEB-4C64-B0C3-AFF156B533BB}" presName="cycle" presStyleCnt="0"/>
      <dgm:spPr/>
    </dgm:pt>
    <dgm:pt modelId="{19CF0F34-A693-4AB8-B51D-BC28A345F046}" type="pres">
      <dgm:prSet presAssocID="{FD40F8C0-CCEB-4C64-B0C3-AFF156B533BB}" presName="srcNode" presStyleLbl="node1" presStyleIdx="0" presStyleCnt="3"/>
      <dgm:spPr/>
    </dgm:pt>
    <dgm:pt modelId="{2E8D2C83-36E6-40BB-867D-37814D2A8DBA}" type="pres">
      <dgm:prSet presAssocID="{FD40F8C0-CCEB-4C64-B0C3-AFF156B533BB}" presName="conn" presStyleLbl="parChTrans1D2" presStyleIdx="0" presStyleCnt="1"/>
      <dgm:spPr/>
    </dgm:pt>
    <dgm:pt modelId="{A3A45C61-8D4D-49D8-84EE-D58ABF5C4A52}" type="pres">
      <dgm:prSet presAssocID="{FD40F8C0-CCEB-4C64-B0C3-AFF156B533BB}" presName="extraNode" presStyleLbl="node1" presStyleIdx="0" presStyleCnt="3"/>
      <dgm:spPr/>
    </dgm:pt>
    <dgm:pt modelId="{35F39F29-4741-4122-A64E-B1E6E8F88431}" type="pres">
      <dgm:prSet presAssocID="{FD40F8C0-CCEB-4C64-B0C3-AFF156B533BB}" presName="dstNode" presStyleLbl="node1" presStyleIdx="0" presStyleCnt="3"/>
      <dgm:spPr/>
    </dgm:pt>
    <dgm:pt modelId="{268466D6-BE87-45E1-8DC2-2BA1372EB243}" type="pres">
      <dgm:prSet presAssocID="{8935DB46-1554-41EA-AB10-4F119A29F252}" presName="text_1" presStyleLbl="node1" presStyleIdx="0" presStyleCnt="3" custScaleX="100032" custScaleY="108979" custLinFactNeighborX="2355" custLinFactNeighborY="8246">
        <dgm:presLayoutVars>
          <dgm:bulletEnabled val="1"/>
        </dgm:presLayoutVars>
      </dgm:prSet>
      <dgm:spPr/>
    </dgm:pt>
    <dgm:pt modelId="{92C3A26A-3AC9-43C0-8C64-76C3E4BF7963}" type="pres">
      <dgm:prSet presAssocID="{8935DB46-1554-41EA-AB10-4F119A29F252}" presName="accent_1" presStyleCnt="0"/>
      <dgm:spPr/>
    </dgm:pt>
    <dgm:pt modelId="{0B2EF66B-7988-49A3-A0B1-2E6CEA672AD4}" type="pres">
      <dgm:prSet presAssocID="{8935DB46-1554-41EA-AB10-4F119A29F252}" presName="accentRepeatNode" presStyleLbl="solidFgAcc1" presStyleIdx="0" presStyleCnt="3" custScaleX="115029" custScaleY="110847"/>
      <dgm:spPr>
        <a:xfrm>
          <a:off x="-52775" y="143022"/>
          <a:ext cx="669408" cy="645071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8000" r="-8000"/>
          </a:stretch>
        </a:blip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</dgm:pt>
    <dgm:pt modelId="{BBE63448-FA30-433F-8646-1C8D0F36A131}" type="pres">
      <dgm:prSet presAssocID="{9262C1F9-35A5-4CF1-8AC7-B335990CBB60}" presName="text_2" presStyleLbl="node1" presStyleIdx="1" presStyleCnt="3" custScaleX="107468" custScaleY="101912" custLinFactNeighborX="-1847" custLinFactNeighborY="-2322">
        <dgm:presLayoutVars>
          <dgm:bulletEnabled val="1"/>
        </dgm:presLayoutVars>
      </dgm:prSet>
      <dgm:spPr/>
    </dgm:pt>
    <dgm:pt modelId="{943D8C95-8E80-43D6-BB46-7F7786DB9687}" type="pres">
      <dgm:prSet presAssocID="{9262C1F9-35A5-4CF1-8AC7-B335990CBB60}" presName="accent_2" presStyleCnt="0"/>
      <dgm:spPr/>
    </dgm:pt>
    <dgm:pt modelId="{946424E3-32A1-4A50-9A7C-CA71616F92C1}" type="pres">
      <dgm:prSet presAssocID="{9262C1F9-35A5-4CF1-8AC7-B335990CBB60}" presName="accentRepeatNode" presStyleLbl="solidFgAcc1" presStyleIdx="1" presStyleCnt="3" custScaleX="115072" custScaleY="114654" custLinFactNeighborX="-4680" custLinFactNeighborY="-419"/>
      <dgm:spPr>
        <a:xfrm>
          <a:off x="89094" y="827844"/>
          <a:ext cx="669659" cy="667226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3000" r="-3000"/>
          </a:stretch>
        </a:blip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</dgm:pt>
    <dgm:pt modelId="{1335A72E-B0C3-4D8C-B1B6-6605A34BF92A}" type="pres">
      <dgm:prSet presAssocID="{7DCFED49-BD56-47B1-ABFA-9C32A6B2BA7D}" presName="text_3" presStyleLbl="node1" presStyleIdx="2" presStyleCnt="3" custScaleX="104104" custLinFactNeighborX="-592" custLinFactNeighborY="-11006">
        <dgm:presLayoutVars>
          <dgm:bulletEnabled val="1"/>
        </dgm:presLayoutVars>
      </dgm:prSet>
      <dgm:spPr/>
    </dgm:pt>
    <dgm:pt modelId="{EEA825C9-A082-4A46-852F-182F1E0FC666}" type="pres">
      <dgm:prSet presAssocID="{7DCFED49-BD56-47B1-ABFA-9C32A6B2BA7D}" presName="accent_3" presStyleCnt="0"/>
      <dgm:spPr/>
    </dgm:pt>
    <dgm:pt modelId="{033CC4D3-6FD7-4740-815C-04421B982EBC}" type="pres">
      <dgm:prSet presAssocID="{7DCFED49-BD56-47B1-ABFA-9C32A6B2BA7D}" presName="accentRepeatNode" presStyleLbl="solidFgAcc1" presStyleIdx="2" presStyleCnt="3" custScaleX="113073" custScaleY="114214" custLinFactNeighborX="-8134" custLinFactNeighborY="-466"/>
      <dgm:spPr>
        <a:xfrm>
          <a:off x="-47083" y="1527188"/>
          <a:ext cx="658026" cy="664666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11000" r="-11000"/>
          </a:stretch>
        </a:blip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</dgm:pt>
  </dgm:ptLst>
  <dgm:cxnLst>
    <dgm:cxn modelId="{DDF37D2A-42F8-4BFE-A4BA-BA5F66DA85D4}" srcId="{FD40F8C0-CCEB-4C64-B0C3-AFF156B533BB}" destId="{8935DB46-1554-41EA-AB10-4F119A29F252}" srcOrd="0" destOrd="0" parTransId="{74FD7185-96B1-42B3-A8C5-9C8F6F9AAB4B}" sibTransId="{3FA84DE1-26A9-4878-9AD0-C8BD22C8A829}"/>
    <dgm:cxn modelId="{B2EDCE40-00ED-4E58-817F-850A384F515B}" srcId="{FD40F8C0-CCEB-4C64-B0C3-AFF156B533BB}" destId="{9262C1F9-35A5-4CF1-8AC7-B335990CBB60}" srcOrd="1" destOrd="0" parTransId="{726FA9B5-DE7E-43B9-8DEF-85C5A8B38C3F}" sibTransId="{DDCAE424-46EA-49B9-AE94-D39150ABDE45}"/>
    <dgm:cxn modelId="{F5EB0D43-214C-4ED1-9EA2-9322B90EAE9E}" type="presOf" srcId="{7DCFED49-BD56-47B1-ABFA-9C32A6B2BA7D}" destId="{1335A72E-B0C3-4D8C-B1B6-6605A34BF92A}" srcOrd="0" destOrd="0" presId="urn:microsoft.com/office/officeart/2008/layout/VerticalCurvedList"/>
    <dgm:cxn modelId="{E2134D45-FDB1-4A99-AB47-BEC911C798DF}" type="presOf" srcId="{8935DB46-1554-41EA-AB10-4F119A29F252}" destId="{268466D6-BE87-45E1-8DC2-2BA1372EB243}" srcOrd="0" destOrd="0" presId="urn:microsoft.com/office/officeart/2008/layout/VerticalCurvedList"/>
    <dgm:cxn modelId="{02CC736C-6643-4400-A38B-FE9AB0B74460}" srcId="{FD40F8C0-CCEB-4C64-B0C3-AFF156B533BB}" destId="{7DCFED49-BD56-47B1-ABFA-9C32A6B2BA7D}" srcOrd="2" destOrd="0" parTransId="{F6DB161E-55E1-4D85-9D61-912186535EB4}" sibTransId="{B00FDDD1-F801-4B00-A456-5C67B10B64E2}"/>
    <dgm:cxn modelId="{DC5FDF50-2837-4B95-9CA0-B6CF03BFCA39}" type="presOf" srcId="{3FA84DE1-26A9-4878-9AD0-C8BD22C8A829}" destId="{2E8D2C83-36E6-40BB-867D-37814D2A8DBA}" srcOrd="0" destOrd="0" presId="urn:microsoft.com/office/officeart/2008/layout/VerticalCurvedList"/>
    <dgm:cxn modelId="{AE4CD0AB-C4D0-4A03-B080-4A555F6A1107}" type="presOf" srcId="{FD40F8C0-CCEB-4C64-B0C3-AFF156B533BB}" destId="{E2933FC3-CD76-4FC6-A682-A3DD78484C8C}" srcOrd="0" destOrd="0" presId="urn:microsoft.com/office/officeart/2008/layout/VerticalCurvedList"/>
    <dgm:cxn modelId="{CCEB88D1-55CE-4E7E-B467-DC0132C3F8D8}" type="presOf" srcId="{9262C1F9-35A5-4CF1-8AC7-B335990CBB60}" destId="{BBE63448-FA30-433F-8646-1C8D0F36A131}" srcOrd="0" destOrd="0" presId="urn:microsoft.com/office/officeart/2008/layout/VerticalCurvedList"/>
    <dgm:cxn modelId="{7C06FC25-ACBA-4390-A927-B3B7447A4075}" type="presParOf" srcId="{E2933FC3-CD76-4FC6-A682-A3DD78484C8C}" destId="{3CCDD550-1538-454B-9194-43FC31C339DC}" srcOrd="0" destOrd="0" presId="urn:microsoft.com/office/officeart/2008/layout/VerticalCurvedList"/>
    <dgm:cxn modelId="{BA7B5F7E-5F60-4980-B615-EB01D36889EC}" type="presParOf" srcId="{3CCDD550-1538-454B-9194-43FC31C339DC}" destId="{249F2D6C-1767-4BA2-A9FA-50DE0F5EF98C}" srcOrd="0" destOrd="0" presId="urn:microsoft.com/office/officeart/2008/layout/VerticalCurvedList"/>
    <dgm:cxn modelId="{F8EEB9D4-E342-43D3-95E7-030360BA87FF}" type="presParOf" srcId="{249F2D6C-1767-4BA2-A9FA-50DE0F5EF98C}" destId="{19CF0F34-A693-4AB8-B51D-BC28A345F046}" srcOrd="0" destOrd="0" presId="urn:microsoft.com/office/officeart/2008/layout/VerticalCurvedList"/>
    <dgm:cxn modelId="{336A3D39-0773-4436-95D6-B1E769099C1D}" type="presParOf" srcId="{249F2D6C-1767-4BA2-A9FA-50DE0F5EF98C}" destId="{2E8D2C83-36E6-40BB-867D-37814D2A8DBA}" srcOrd="1" destOrd="0" presId="urn:microsoft.com/office/officeart/2008/layout/VerticalCurvedList"/>
    <dgm:cxn modelId="{EF54E86B-A56F-4D8C-A8DD-A17BEAA71DE6}" type="presParOf" srcId="{249F2D6C-1767-4BA2-A9FA-50DE0F5EF98C}" destId="{A3A45C61-8D4D-49D8-84EE-D58ABF5C4A52}" srcOrd="2" destOrd="0" presId="urn:microsoft.com/office/officeart/2008/layout/VerticalCurvedList"/>
    <dgm:cxn modelId="{1DAC3F96-6B77-4FC8-B76F-FD55CE115D48}" type="presParOf" srcId="{249F2D6C-1767-4BA2-A9FA-50DE0F5EF98C}" destId="{35F39F29-4741-4122-A64E-B1E6E8F88431}" srcOrd="3" destOrd="0" presId="urn:microsoft.com/office/officeart/2008/layout/VerticalCurvedList"/>
    <dgm:cxn modelId="{30C4EEFB-F255-46F5-8D54-0203F9D496AD}" type="presParOf" srcId="{3CCDD550-1538-454B-9194-43FC31C339DC}" destId="{268466D6-BE87-45E1-8DC2-2BA1372EB243}" srcOrd="1" destOrd="0" presId="urn:microsoft.com/office/officeart/2008/layout/VerticalCurvedList"/>
    <dgm:cxn modelId="{C249B7C6-F2DF-430C-8C8A-FD2F2BA8E794}" type="presParOf" srcId="{3CCDD550-1538-454B-9194-43FC31C339DC}" destId="{92C3A26A-3AC9-43C0-8C64-76C3E4BF7963}" srcOrd="2" destOrd="0" presId="urn:microsoft.com/office/officeart/2008/layout/VerticalCurvedList"/>
    <dgm:cxn modelId="{1F05FBDC-04CD-4A15-90CE-2A91A01983B6}" type="presParOf" srcId="{92C3A26A-3AC9-43C0-8C64-76C3E4BF7963}" destId="{0B2EF66B-7988-49A3-A0B1-2E6CEA672AD4}" srcOrd="0" destOrd="0" presId="urn:microsoft.com/office/officeart/2008/layout/VerticalCurvedList"/>
    <dgm:cxn modelId="{E7C958C6-8189-45A5-9143-4B8CC05F7B5B}" type="presParOf" srcId="{3CCDD550-1538-454B-9194-43FC31C339DC}" destId="{BBE63448-FA30-433F-8646-1C8D0F36A131}" srcOrd="3" destOrd="0" presId="urn:microsoft.com/office/officeart/2008/layout/VerticalCurvedList"/>
    <dgm:cxn modelId="{387F01B4-7DB0-44AF-8B9E-7628FD87CCE5}" type="presParOf" srcId="{3CCDD550-1538-454B-9194-43FC31C339DC}" destId="{943D8C95-8E80-43D6-BB46-7F7786DB9687}" srcOrd="4" destOrd="0" presId="urn:microsoft.com/office/officeart/2008/layout/VerticalCurvedList"/>
    <dgm:cxn modelId="{A4D33444-364E-411F-94E5-93CE6FC29230}" type="presParOf" srcId="{943D8C95-8E80-43D6-BB46-7F7786DB9687}" destId="{946424E3-32A1-4A50-9A7C-CA71616F92C1}" srcOrd="0" destOrd="0" presId="urn:microsoft.com/office/officeart/2008/layout/VerticalCurvedList"/>
    <dgm:cxn modelId="{F04E0FCC-44B3-4CE6-B50F-2E205667DDF7}" type="presParOf" srcId="{3CCDD550-1538-454B-9194-43FC31C339DC}" destId="{1335A72E-B0C3-4D8C-B1B6-6605A34BF92A}" srcOrd="5" destOrd="0" presId="urn:microsoft.com/office/officeart/2008/layout/VerticalCurvedList"/>
    <dgm:cxn modelId="{D0F8CC33-7268-4548-BD26-9EF00F64C3FD}" type="presParOf" srcId="{3CCDD550-1538-454B-9194-43FC31C339DC}" destId="{EEA825C9-A082-4A46-852F-182F1E0FC666}" srcOrd="6" destOrd="0" presId="urn:microsoft.com/office/officeart/2008/layout/VerticalCurvedList"/>
    <dgm:cxn modelId="{54FC7919-FDAF-4616-BDD2-CEF29F724E4E}" type="presParOf" srcId="{EEA825C9-A082-4A46-852F-182F1E0FC666}" destId="{033CC4D3-6FD7-4740-815C-04421B982EB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E1D632-DDA5-4D23-81C8-5633398908D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A1D39C-9B64-4E5B-88EC-6C5FB66BADDA}">
      <dgm:prSet phldrT="[Text]" custT="1"/>
      <dgm:spPr>
        <a:xfrm>
          <a:off x="239234" y="234885"/>
          <a:ext cx="3659034" cy="573814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600" b="0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Mainstream adaptation across GEF focal areas and IPs</a:t>
          </a:r>
          <a:endParaRPr lang="en-US" sz="1600" b="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31973A83-B406-485C-A180-C843CFD34A18}" type="parTrans" cxnId="{545B1104-F4DB-438C-94A3-56999DCDBB96}">
      <dgm:prSet/>
      <dgm:spPr/>
      <dgm:t>
        <a:bodyPr/>
        <a:lstStyle/>
        <a:p>
          <a:endParaRPr lang="en-US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1066A9-FEE7-4A52-A1C5-F7CCDCDE589E}" type="sibTrans" cxnId="{545B1104-F4DB-438C-94A3-56999DCDBB96}">
      <dgm:prSet/>
      <dgm:spPr>
        <a:xfrm>
          <a:off x="-2298363" y="-350877"/>
          <a:ext cx="2710346" cy="2710346"/>
        </a:xfrm>
        <a:prstGeom prst="blockArc">
          <a:avLst>
            <a:gd name="adj1" fmla="val 18900000"/>
            <a:gd name="adj2" fmla="val 2700000"/>
            <a:gd name="adj3" fmla="val 797"/>
          </a:avLst>
        </a:pr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FCB65A-828B-4FED-8992-F872F081F2D8}">
      <dgm:prSet phldrT="[Text]" custT="1"/>
      <dgm:spPr>
        <a:xfrm>
          <a:off x="275425" y="1004295"/>
          <a:ext cx="3645507" cy="408750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600" b="0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Innovative partnerships</a:t>
          </a:r>
          <a:endParaRPr lang="en-US" sz="1600" b="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66D60A5C-F45B-435A-8649-0D57703D755A}" type="parTrans" cxnId="{BACB7384-33ED-47ED-A6BA-99466CF483DB}">
      <dgm:prSet/>
      <dgm:spPr/>
      <dgm:t>
        <a:bodyPr/>
        <a:lstStyle/>
        <a:p>
          <a:endParaRPr lang="en-US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00450A-9780-4FD8-8CB2-0BFA9FC7E533}" type="sibTrans" cxnId="{BACB7384-33ED-47ED-A6BA-99466CF483DB}">
      <dgm:prSet/>
      <dgm:spPr/>
      <dgm:t>
        <a:bodyPr/>
        <a:lstStyle/>
        <a:p>
          <a:endParaRPr lang="en-US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D24FCE-EC4D-4903-B602-850BF4777D67}" type="pres">
      <dgm:prSet presAssocID="{D0E1D632-DDA5-4D23-81C8-5633398908D5}" presName="Name0" presStyleCnt="0">
        <dgm:presLayoutVars>
          <dgm:chMax val="7"/>
          <dgm:chPref val="7"/>
          <dgm:dir/>
        </dgm:presLayoutVars>
      </dgm:prSet>
      <dgm:spPr/>
    </dgm:pt>
    <dgm:pt modelId="{E76BBBDF-6593-4ABC-8045-D15815BF3E15}" type="pres">
      <dgm:prSet presAssocID="{D0E1D632-DDA5-4D23-81C8-5633398908D5}" presName="Name1" presStyleCnt="0"/>
      <dgm:spPr/>
    </dgm:pt>
    <dgm:pt modelId="{430F3CCB-0122-4E7F-B002-6F8DF8D36636}" type="pres">
      <dgm:prSet presAssocID="{D0E1D632-DDA5-4D23-81C8-5633398908D5}" presName="cycle" presStyleCnt="0"/>
      <dgm:spPr/>
    </dgm:pt>
    <dgm:pt modelId="{90FE5482-79D9-433C-A448-2D2728CDC62B}" type="pres">
      <dgm:prSet presAssocID="{D0E1D632-DDA5-4D23-81C8-5633398908D5}" presName="srcNode" presStyleLbl="node1" presStyleIdx="0" presStyleCnt="2"/>
      <dgm:spPr/>
    </dgm:pt>
    <dgm:pt modelId="{D54B86F2-F08B-469D-97FA-D964A539006E}" type="pres">
      <dgm:prSet presAssocID="{D0E1D632-DDA5-4D23-81C8-5633398908D5}" presName="conn" presStyleLbl="parChTrans1D2" presStyleIdx="0" presStyleCnt="1"/>
      <dgm:spPr/>
    </dgm:pt>
    <dgm:pt modelId="{66673217-470B-453C-B3ED-A11C0E11FDC0}" type="pres">
      <dgm:prSet presAssocID="{D0E1D632-DDA5-4D23-81C8-5633398908D5}" presName="extraNode" presStyleLbl="node1" presStyleIdx="0" presStyleCnt="2"/>
      <dgm:spPr/>
    </dgm:pt>
    <dgm:pt modelId="{14AEBDCF-A18A-4FCB-9D0D-86E0C15D7369}" type="pres">
      <dgm:prSet presAssocID="{D0E1D632-DDA5-4D23-81C8-5633398908D5}" presName="dstNode" presStyleLbl="node1" presStyleIdx="0" presStyleCnt="2"/>
      <dgm:spPr/>
    </dgm:pt>
    <dgm:pt modelId="{A9CA8E65-CDAF-470D-8ED1-292A314CD5D8}" type="pres">
      <dgm:prSet presAssocID="{6FA1D39C-9B64-4E5B-88EC-6C5FB66BADDA}" presName="text_1" presStyleLbl="node1" presStyleIdx="0" presStyleCnt="2" custScaleX="103330" custLinFactNeighborX="-831" custLinFactNeighborY="-9073">
        <dgm:presLayoutVars>
          <dgm:bulletEnabled val="1"/>
        </dgm:presLayoutVars>
      </dgm:prSet>
      <dgm:spPr/>
    </dgm:pt>
    <dgm:pt modelId="{CF326D85-4C35-4905-AD39-C2376FD67EF2}" type="pres">
      <dgm:prSet presAssocID="{6FA1D39C-9B64-4E5B-88EC-6C5FB66BADDA}" presName="accent_1" presStyleCnt="0"/>
      <dgm:spPr/>
    </dgm:pt>
    <dgm:pt modelId="{E700FDAE-574A-41E2-A67C-5BF6F565F03D}" type="pres">
      <dgm:prSet presAssocID="{6FA1D39C-9B64-4E5B-88EC-6C5FB66BADDA}" presName="accentRepeatNode" presStyleLbl="solidFgAcc1" presStyleIdx="0" presStyleCnt="2" custScaleX="84950" custScaleY="89834" custLinFactNeighborX="-4103" custLinFactNeighborY="-7258"/>
      <dgm:spPr>
        <a:xfrm>
          <a:off x="0" y="199619"/>
          <a:ext cx="609319" cy="644350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14000" r="-14000"/>
          </a:stretch>
        </a:blip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</dgm:pt>
    <dgm:pt modelId="{9D52CCF3-2CF6-4967-93C5-A3F41AC8DB22}" type="pres">
      <dgm:prSet presAssocID="{BEFCB65A-828B-4FED-8992-F872F081F2D8}" presName="text_2" presStyleLbl="node1" presStyleIdx="1" presStyleCnt="2" custScaleX="102948" custScaleY="71234" custLinFactNeighborX="0" custLinFactNeighborY="-39397">
        <dgm:presLayoutVars>
          <dgm:bulletEnabled val="1"/>
        </dgm:presLayoutVars>
      </dgm:prSet>
      <dgm:spPr/>
    </dgm:pt>
    <dgm:pt modelId="{3FA413A8-399F-4ADE-AC4F-F34BF00371EE}" type="pres">
      <dgm:prSet presAssocID="{BEFCB65A-828B-4FED-8992-F872F081F2D8}" presName="accent_2" presStyleCnt="0"/>
      <dgm:spPr/>
    </dgm:pt>
    <dgm:pt modelId="{775AC9BB-F7A0-420D-89C4-9D3DEEE9BAFC}" type="pres">
      <dgm:prSet presAssocID="{BEFCB65A-828B-4FED-8992-F872F081F2D8}" presName="accentRepeatNode" presStyleLbl="solidFgAcc1" presStyleIdx="1" presStyleCnt="2" custScaleX="85730" custScaleY="82716" custLinFactNeighborX="-3169" custLinFactNeighborY="-32498"/>
      <dgm:spPr>
        <a:xfrm>
          <a:off x="0" y="904991"/>
          <a:ext cx="614913" cy="593295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9000" r="-9000"/>
          </a:stretch>
        </a:blip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</dgm:pt>
  </dgm:ptLst>
  <dgm:cxnLst>
    <dgm:cxn modelId="{545B1104-F4DB-438C-94A3-56999DCDBB96}" srcId="{D0E1D632-DDA5-4D23-81C8-5633398908D5}" destId="{6FA1D39C-9B64-4E5B-88EC-6C5FB66BADDA}" srcOrd="0" destOrd="0" parTransId="{31973A83-B406-485C-A180-C843CFD34A18}" sibTransId="{2E1066A9-FEE7-4A52-A1C5-F7CCDCDE589E}"/>
    <dgm:cxn modelId="{502C3852-27E7-48A5-BB1C-985E2103B074}" type="presOf" srcId="{2E1066A9-FEE7-4A52-A1C5-F7CCDCDE589E}" destId="{D54B86F2-F08B-469D-97FA-D964A539006E}" srcOrd="0" destOrd="0" presId="urn:microsoft.com/office/officeart/2008/layout/VerticalCurvedList"/>
    <dgm:cxn modelId="{ABD5837D-C99E-479B-85CC-3817B978934C}" type="presOf" srcId="{BEFCB65A-828B-4FED-8992-F872F081F2D8}" destId="{9D52CCF3-2CF6-4967-93C5-A3F41AC8DB22}" srcOrd="0" destOrd="0" presId="urn:microsoft.com/office/officeart/2008/layout/VerticalCurvedList"/>
    <dgm:cxn modelId="{02BA1181-D964-4C24-9261-FA2AC23101ED}" type="presOf" srcId="{D0E1D632-DDA5-4D23-81C8-5633398908D5}" destId="{9BD24FCE-EC4D-4903-B602-850BF4777D67}" srcOrd="0" destOrd="0" presId="urn:microsoft.com/office/officeart/2008/layout/VerticalCurvedList"/>
    <dgm:cxn modelId="{BACB7384-33ED-47ED-A6BA-99466CF483DB}" srcId="{D0E1D632-DDA5-4D23-81C8-5633398908D5}" destId="{BEFCB65A-828B-4FED-8992-F872F081F2D8}" srcOrd="1" destOrd="0" parTransId="{66D60A5C-F45B-435A-8649-0D57703D755A}" sibTransId="{7000450A-9780-4FD8-8CB2-0BFA9FC7E533}"/>
    <dgm:cxn modelId="{026EA8EC-EB13-4722-A055-118FC7E4E1EC}" type="presOf" srcId="{6FA1D39C-9B64-4E5B-88EC-6C5FB66BADDA}" destId="{A9CA8E65-CDAF-470D-8ED1-292A314CD5D8}" srcOrd="0" destOrd="0" presId="urn:microsoft.com/office/officeart/2008/layout/VerticalCurvedList"/>
    <dgm:cxn modelId="{2D7A20DC-57FF-4E91-BA67-D0618729A22E}" type="presParOf" srcId="{9BD24FCE-EC4D-4903-B602-850BF4777D67}" destId="{E76BBBDF-6593-4ABC-8045-D15815BF3E15}" srcOrd="0" destOrd="0" presId="urn:microsoft.com/office/officeart/2008/layout/VerticalCurvedList"/>
    <dgm:cxn modelId="{35F804CF-9E67-44F7-9379-28DC0D7D2625}" type="presParOf" srcId="{E76BBBDF-6593-4ABC-8045-D15815BF3E15}" destId="{430F3CCB-0122-4E7F-B002-6F8DF8D36636}" srcOrd="0" destOrd="0" presId="urn:microsoft.com/office/officeart/2008/layout/VerticalCurvedList"/>
    <dgm:cxn modelId="{E781E65C-4B7F-48E0-AE6A-4101D8C6B626}" type="presParOf" srcId="{430F3CCB-0122-4E7F-B002-6F8DF8D36636}" destId="{90FE5482-79D9-433C-A448-2D2728CDC62B}" srcOrd="0" destOrd="0" presId="urn:microsoft.com/office/officeart/2008/layout/VerticalCurvedList"/>
    <dgm:cxn modelId="{43176A9F-0BA2-4502-A2C9-F5D32D43159A}" type="presParOf" srcId="{430F3CCB-0122-4E7F-B002-6F8DF8D36636}" destId="{D54B86F2-F08B-469D-97FA-D964A539006E}" srcOrd="1" destOrd="0" presId="urn:microsoft.com/office/officeart/2008/layout/VerticalCurvedList"/>
    <dgm:cxn modelId="{D5232E12-F813-49F4-9144-E434E50AA60C}" type="presParOf" srcId="{430F3CCB-0122-4E7F-B002-6F8DF8D36636}" destId="{66673217-470B-453C-B3ED-A11C0E11FDC0}" srcOrd="2" destOrd="0" presId="urn:microsoft.com/office/officeart/2008/layout/VerticalCurvedList"/>
    <dgm:cxn modelId="{2950EC5B-FB81-4142-A6AD-955423CE9D50}" type="presParOf" srcId="{430F3CCB-0122-4E7F-B002-6F8DF8D36636}" destId="{14AEBDCF-A18A-4FCB-9D0D-86E0C15D7369}" srcOrd="3" destOrd="0" presId="urn:microsoft.com/office/officeart/2008/layout/VerticalCurvedList"/>
    <dgm:cxn modelId="{0A9BCE5E-7AC0-4455-A94A-E2B39BE4E543}" type="presParOf" srcId="{E76BBBDF-6593-4ABC-8045-D15815BF3E15}" destId="{A9CA8E65-CDAF-470D-8ED1-292A314CD5D8}" srcOrd="1" destOrd="0" presId="urn:microsoft.com/office/officeart/2008/layout/VerticalCurvedList"/>
    <dgm:cxn modelId="{E1DB8490-4B29-45CC-A690-81D6F150014B}" type="presParOf" srcId="{E76BBBDF-6593-4ABC-8045-D15815BF3E15}" destId="{CF326D85-4C35-4905-AD39-C2376FD67EF2}" srcOrd="2" destOrd="0" presId="urn:microsoft.com/office/officeart/2008/layout/VerticalCurvedList"/>
    <dgm:cxn modelId="{85A0D13C-1106-4F39-ACD5-E246552845F9}" type="presParOf" srcId="{CF326D85-4C35-4905-AD39-C2376FD67EF2}" destId="{E700FDAE-574A-41E2-A67C-5BF6F565F03D}" srcOrd="0" destOrd="0" presId="urn:microsoft.com/office/officeart/2008/layout/VerticalCurvedList"/>
    <dgm:cxn modelId="{C65D7516-0091-4748-840F-FD1773CF397D}" type="presParOf" srcId="{E76BBBDF-6593-4ABC-8045-D15815BF3E15}" destId="{9D52CCF3-2CF6-4967-93C5-A3F41AC8DB22}" srcOrd="3" destOrd="0" presId="urn:microsoft.com/office/officeart/2008/layout/VerticalCurvedList"/>
    <dgm:cxn modelId="{59552B93-7984-42DC-AAC2-D623CBFB71C9}" type="presParOf" srcId="{E76BBBDF-6593-4ABC-8045-D15815BF3E15}" destId="{3FA413A8-399F-4ADE-AC4F-F34BF00371EE}" srcOrd="4" destOrd="0" presId="urn:microsoft.com/office/officeart/2008/layout/VerticalCurvedList"/>
    <dgm:cxn modelId="{5DB60D16-9547-4EBE-AA21-7557FF8BA63E}" type="presParOf" srcId="{3FA413A8-399F-4ADE-AC4F-F34BF00371EE}" destId="{775AC9BB-F7A0-420D-89C4-9D3DEEE9BAF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BB10977-66DA-4B3B-BDC5-9F6ECB84C23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065D9D7-4C86-42D6-9A60-9DDD98F79D7E}">
      <dgm:prSet phldrT="[Text]" custT="1"/>
      <dgm:spPr>
        <a:xfrm>
          <a:off x="287533" y="200960"/>
          <a:ext cx="3523656" cy="405514"/>
        </a:xfrm>
        <a:prstGeom prst="rect">
          <a:avLst/>
        </a:prstGeom>
        <a:solidFill>
          <a:srgbClr val="ED7D31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sz="1600" b="0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Support to NAP process</a:t>
          </a:r>
          <a:endParaRPr lang="en-US" sz="1600" b="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A591342E-7237-4953-947D-71AC6361F666}" type="parTrans" cxnId="{E38071A9-6B59-4923-B216-726F0C58BB5A}">
      <dgm:prSet/>
      <dgm:spPr/>
      <dgm:t>
        <a:bodyPr/>
        <a:lstStyle/>
        <a:p>
          <a:endParaRPr lang="en-US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4D905C-BE77-4AEB-A0E0-FC4CE9DA7554}" type="sibTrans" cxnId="{E38071A9-6B59-4923-B216-726F0C58BB5A}">
      <dgm:prSet/>
      <dgm:spPr>
        <a:xfrm>
          <a:off x="-2295647" y="-352597"/>
          <a:ext cx="2723784" cy="2723784"/>
        </a:xfrm>
        <a:prstGeom prst="blockArc">
          <a:avLst>
            <a:gd name="adj1" fmla="val 18900000"/>
            <a:gd name="adj2" fmla="val 2700000"/>
            <a:gd name="adj3" fmla="val 793"/>
          </a:avLst>
        </a:pr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CD4100-0940-4CA0-A196-9023C96A24B0}">
      <dgm:prSet phldrT="[Text]" custT="1"/>
      <dgm:spPr>
        <a:xfrm>
          <a:off x="454788" y="718490"/>
          <a:ext cx="3376904" cy="530126"/>
        </a:xfrm>
        <a:prstGeom prst="rect">
          <a:avLst/>
        </a:prstGeom>
        <a:solidFill>
          <a:srgbClr val="ED7D31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600" b="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Support for LDC work programme</a:t>
          </a:r>
          <a:endParaRPr lang="en-US" sz="1600" b="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FFB066A2-4F8F-40E3-8B47-B3278E07A6DE}" type="parTrans" cxnId="{22DAD00F-265C-487D-801E-803A94687013}">
      <dgm:prSet/>
      <dgm:spPr/>
      <dgm:t>
        <a:bodyPr/>
        <a:lstStyle/>
        <a:p>
          <a:endParaRPr lang="en-US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E50348-9F0D-4AA0-9216-155D0448A2D0}" type="sibTrans" cxnId="{22DAD00F-265C-487D-801E-803A94687013}">
      <dgm:prSet/>
      <dgm:spPr/>
      <dgm:t>
        <a:bodyPr/>
        <a:lstStyle/>
        <a:p>
          <a:endParaRPr lang="en-US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1EC494-E933-4DBD-8271-1F1ED76B1D60}">
      <dgm:prSet phldrT="[Text]" custT="1"/>
      <dgm:spPr>
        <a:xfrm>
          <a:off x="239189" y="1326302"/>
          <a:ext cx="3585461" cy="403718"/>
        </a:xfrm>
        <a:prstGeom prst="rect">
          <a:avLst/>
        </a:prstGeom>
        <a:solidFill>
          <a:srgbClr val="ED7D31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600" b="0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Support for enabling activities</a:t>
          </a:r>
          <a:endParaRPr lang="en-US" sz="1600" b="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0997C85A-318B-4F6B-AA38-991EF0FCC1FF}" type="parTrans" cxnId="{2D234928-C6DA-4C39-973F-D7C9C76C5544}">
      <dgm:prSet/>
      <dgm:spPr/>
      <dgm:t>
        <a:bodyPr/>
        <a:lstStyle/>
        <a:p>
          <a:endParaRPr lang="en-US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2BEC58-4F2C-4E96-B6A8-6AFE7D0A8483}" type="sibTrans" cxnId="{2D234928-C6DA-4C39-973F-D7C9C76C5544}">
      <dgm:prSet/>
      <dgm:spPr/>
      <dgm:t>
        <a:bodyPr/>
        <a:lstStyle/>
        <a:p>
          <a:endParaRPr lang="en-US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69D5A3-467C-4B93-B829-03943A7AB5A4}" type="pres">
      <dgm:prSet presAssocID="{BBB10977-66DA-4B3B-BDC5-9F6ECB84C238}" presName="Name0" presStyleCnt="0">
        <dgm:presLayoutVars>
          <dgm:chMax val="7"/>
          <dgm:chPref val="7"/>
          <dgm:dir/>
        </dgm:presLayoutVars>
      </dgm:prSet>
      <dgm:spPr/>
    </dgm:pt>
    <dgm:pt modelId="{659A30CB-7982-46C7-AEF1-8DCBF6CA8E26}" type="pres">
      <dgm:prSet presAssocID="{BBB10977-66DA-4B3B-BDC5-9F6ECB84C238}" presName="Name1" presStyleCnt="0"/>
      <dgm:spPr/>
    </dgm:pt>
    <dgm:pt modelId="{222C9A40-F520-4322-943B-B7D9ACD53479}" type="pres">
      <dgm:prSet presAssocID="{BBB10977-66DA-4B3B-BDC5-9F6ECB84C238}" presName="cycle" presStyleCnt="0"/>
      <dgm:spPr/>
    </dgm:pt>
    <dgm:pt modelId="{B5A27F9B-40DB-4763-B829-3721A8331F04}" type="pres">
      <dgm:prSet presAssocID="{BBB10977-66DA-4B3B-BDC5-9F6ECB84C238}" presName="srcNode" presStyleLbl="node1" presStyleIdx="0" presStyleCnt="3"/>
      <dgm:spPr/>
    </dgm:pt>
    <dgm:pt modelId="{22D625DB-7B4D-4A8E-806E-A8DFD21EF89D}" type="pres">
      <dgm:prSet presAssocID="{BBB10977-66DA-4B3B-BDC5-9F6ECB84C238}" presName="conn" presStyleLbl="parChTrans1D2" presStyleIdx="0" presStyleCnt="1"/>
      <dgm:spPr/>
    </dgm:pt>
    <dgm:pt modelId="{D1D30D06-F08D-469F-9597-FB172AC31EEB}" type="pres">
      <dgm:prSet presAssocID="{BBB10977-66DA-4B3B-BDC5-9F6ECB84C238}" presName="extraNode" presStyleLbl="node1" presStyleIdx="0" presStyleCnt="3"/>
      <dgm:spPr/>
    </dgm:pt>
    <dgm:pt modelId="{F617BCC6-A346-47E2-824B-FD0C351075B5}" type="pres">
      <dgm:prSet presAssocID="{BBB10977-66DA-4B3B-BDC5-9F6ECB84C238}" presName="dstNode" presStyleLbl="node1" presStyleIdx="0" presStyleCnt="3"/>
      <dgm:spPr/>
    </dgm:pt>
    <dgm:pt modelId="{05AA4B1D-D89F-48B2-8D66-DC172170BBA8}" type="pres">
      <dgm:prSet presAssocID="{9065D9D7-4C86-42D6-9A60-9DDD98F79D7E}" presName="text_1" presStyleLbl="node1" presStyleIdx="0" presStyleCnt="3" custScaleY="100445" custLinFactNeighborX="506">
        <dgm:presLayoutVars>
          <dgm:bulletEnabled val="1"/>
        </dgm:presLayoutVars>
      </dgm:prSet>
      <dgm:spPr/>
    </dgm:pt>
    <dgm:pt modelId="{3C0FB9B8-0D4F-4DE1-B882-263AC068A979}" type="pres">
      <dgm:prSet presAssocID="{9065D9D7-4C86-42D6-9A60-9DDD98F79D7E}" presName="accent_1" presStyleCnt="0"/>
      <dgm:spPr/>
    </dgm:pt>
    <dgm:pt modelId="{FC0F039C-F027-4E05-8BE5-E8E532D76C8F}" type="pres">
      <dgm:prSet presAssocID="{9065D9D7-4C86-42D6-9A60-9DDD98F79D7E}" presName="accentRepeatNode" presStyleLbl="solidFgAcc1" presStyleIdx="0" presStyleCnt="3"/>
      <dgm:spPr>
        <a:xfrm>
          <a:off x="17380" y="151394"/>
          <a:ext cx="504647" cy="504647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t="-2000" b="-2000"/>
          </a:stretch>
        </a:blip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</dgm:pt>
    <dgm:pt modelId="{087704EC-081A-4C02-A5CF-AAC24BA8DB83}" type="pres">
      <dgm:prSet presAssocID="{1FCD4100-0940-4CA0-A196-9023C96A24B0}" presName="text_2" presStyleLbl="node1" presStyleIdx="1" presStyleCnt="3" custScaleY="131311" custLinFactNeighborX="1510" custLinFactNeighborY="-6376">
        <dgm:presLayoutVars>
          <dgm:bulletEnabled val="1"/>
        </dgm:presLayoutVars>
      </dgm:prSet>
      <dgm:spPr/>
    </dgm:pt>
    <dgm:pt modelId="{5D7F8161-94D0-467B-BDDA-9247341BEFE6}" type="pres">
      <dgm:prSet presAssocID="{1FCD4100-0940-4CA0-A196-9023C96A24B0}" presName="accent_2" presStyleCnt="0"/>
      <dgm:spPr/>
    </dgm:pt>
    <dgm:pt modelId="{D72E37F9-E365-4ADA-B46B-E0F80814CDF9}" type="pres">
      <dgm:prSet presAssocID="{1FCD4100-0940-4CA0-A196-9023C96A24B0}" presName="accentRepeatNode" presStyleLbl="solidFgAcc1" presStyleIdx="1" presStyleCnt="3" custLinFactNeighborX="9946" custLinFactNeighborY="-5101"/>
      <dgm:spPr>
        <a:xfrm>
          <a:off x="214324" y="731229"/>
          <a:ext cx="504647" cy="504647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8000" r="-8000"/>
          </a:stretch>
        </a:blip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</dgm:pt>
    <dgm:pt modelId="{3C944867-564C-4664-9017-232B1B5A8E44}" type="pres">
      <dgm:prSet presAssocID="{B11EC494-E933-4DBD-8271-1F1ED76B1D60}" presName="text_3" presStyleLbl="node1" presStyleIdx="2" presStyleCnt="3" custScaleX="101754" custLinFactNeighborX="11" custLinFactNeighborY="-21478">
        <dgm:presLayoutVars>
          <dgm:bulletEnabled val="1"/>
        </dgm:presLayoutVars>
      </dgm:prSet>
      <dgm:spPr/>
    </dgm:pt>
    <dgm:pt modelId="{8C53D530-6969-4FA3-A5F0-0B3A95D2B2D4}" type="pres">
      <dgm:prSet presAssocID="{B11EC494-E933-4DBD-8271-1F1ED76B1D60}" presName="accent_3" presStyleCnt="0"/>
      <dgm:spPr/>
    </dgm:pt>
    <dgm:pt modelId="{56BC834C-271B-4BD7-9BAB-A7F352B28DCE}" type="pres">
      <dgm:prSet presAssocID="{B11EC494-E933-4DBD-8271-1F1ED76B1D60}" presName="accentRepeatNode" presStyleLbl="solidFgAcc1" presStyleIdx="2" presStyleCnt="3" custLinFactNeighborX="75" custLinFactNeighborY="-17182"/>
      <dgm:spPr>
        <a:xfrm>
          <a:off x="17758" y="1275839"/>
          <a:ext cx="504647" cy="504647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10000" r="-10000"/>
          </a:stretch>
        </a:blip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</dgm:pt>
  </dgm:ptLst>
  <dgm:cxnLst>
    <dgm:cxn modelId="{22DAD00F-265C-487D-801E-803A94687013}" srcId="{BBB10977-66DA-4B3B-BDC5-9F6ECB84C238}" destId="{1FCD4100-0940-4CA0-A196-9023C96A24B0}" srcOrd="1" destOrd="0" parTransId="{FFB066A2-4F8F-40E3-8B47-B3278E07A6DE}" sibTransId="{62E50348-9F0D-4AA0-9216-155D0448A2D0}"/>
    <dgm:cxn modelId="{2D234928-C6DA-4C39-973F-D7C9C76C5544}" srcId="{BBB10977-66DA-4B3B-BDC5-9F6ECB84C238}" destId="{B11EC494-E933-4DBD-8271-1F1ED76B1D60}" srcOrd="2" destOrd="0" parTransId="{0997C85A-318B-4F6B-AA38-991EF0FCC1FF}" sibTransId="{2A2BEC58-4F2C-4E96-B6A8-6AFE7D0A8483}"/>
    <dgm:cxn modelId="{12C9AC2C-A933-4A69-BD18-B775FCF05321}" type="presOf" srcId="{074D905C-BE77-4AEB-A0E0-FC4CE9DA7554}" destId="{22D625DB-7B4D-4A8E-806E-A8DFD21EF89D}" srcOrd="0" destOrd="0" presId="urn:microsoft.com/office/officeart/2008/layout/VerticalCurvedList"/>
    <dgm:cxn modelId="{5C41023C-738F-4EF8-BB4C-EBD19834E6EF}" type="presOf" srcId="{1FCD4100-0940-4CA0-A196-9023C96A24B0}" destId="{087704EC-081A-4C02-A5CF-AAC24BA8DB83}" srcOrd="0" destOrd="0" presId="urn:microsoft.com/office/officeart/2008/layout/VerticalCurvedList"/>
    <dgm:cxn modelId="{E38071A9-6B59-4923-B216-726F0C58BB5A}" srcId="{BBB10977-66DA-4B3B-BDC5-9F6ECB84C238}" destId="{9065D9D7-4C86-42D6-9A60-9DDD98F79D7E}" srcOrd="0" destOrd="0" parTransId="{A591342E-7237-4953-947D-71AC6361F666}" sibTransId="{074D905C-BE77-4AEB-A0E0-FC4CE9DA7554}"/>
    <dgm:cxn modelId="{4201ABC4-0AB7-43D0-8C8B-028B09E8D9C5}" type="presOf" srcId="{BBB10977-66DA-4B3B-BDC5-9F6ECB84C238}" destId="{3F69D5A3-467C-4B93-B829-03943A7AB5A4}" srcOrd="0" destOrd="0" presId="urn:microsoft.com/office/officeart/2008/layout/VerticalCurvedList"/>
    <dgm:cxn modelId="{1EDF68E9-254E-4DF2-9B26-64C530C85CE8}" type="presOf" srcId="{B11EC494-E933-4DBD-8271-1F1ED76B1D60}" destId="{3C944867-564C-4664-9017-232B1B5A8E44}" srcOrd="0" destOrd="0" presId="urn:microsoft.com/office/officeart/2008/layout/VerticalCurvedList"/>
    <dgm:cxn modelId="{D4570DF2-ED00-4FF3-B514-B6220DE1E59C}" type="presOf" srcId="{9065D9D7-4C86-42D6-9A60-9DDD98F79D7E}" destId="{05AA4B1D-D89F-48B2-8D66-DC172170BBA8}" srcOrd="0" destOrd="0" presId="urn:microsoft.com/office/officeart/2008/layout/VerticalCurvedList"/>
    <dgm:cxn modelId="{E45DACCD-3FBC-4867-A157-CC9424F68B9B}" type="presParOf" srcId="{3F69D5A3-467C-4B93-B829-03943A7AB5A4}" destId="{659A30CB-7982-46C7-AEF1-8DCBF6CA8E26}" srcOrd="0" destOrd="0" presId="urn:microsoft.com/office/officeart/2008/layout/VerticalCurvedList"/>
    <dgm:cxn modelId="{BF5F8303-72BA-45A9-BDF1-477A9AB8DBBB}" type="presParOf" srcId="{659A30CB-7982-46C7-AEF1-8DCBF6CA8E26}" destId="{222C9A40-F520-4322-943B-B7D9ACD53479}" srcOrd="0" destOrd="0" presId="urn:microsoft.com/office/officeart/2008/layout/VerticalCurvedList"/>
    <dgm:cxn modelId="{CB4E8E63-C35A-405D-B637-940DDE5D8925}" type="presParOf" srcId="{222C9A40-F520-4322-943B-B7D9ACD53479}" destId="{B5A27F9B-40DB-4763-B829-3721A8331F04}" srcOrd="0" destOrd="0" presId="urn:microsoft.com/office/officeart/2008/layout/VerticalCurvedList"/>
    <dgm:cxn modelId="{E74247DE-A783-4E40-AFCE-EBAD5F47E61E}" type="presParOf" srcId="{222C9A40-F520-4322-943B-B7D9ACD53479}" destId="{22D625DB-7B4D-4A8E-806E-A8DFD21EF89D}" srcOrd="1" destOrd="0" presId="urn:microsoft.com/office/officeart/2008/layout/VerticalCurvedList"/>
    <dgm:cxn modelId="{5B8E2427-171C-4ADB-934E-FC6D139F61F9}" type="presParOf" srcId="{222C9A40-F520-4322-943B-B7D9ACD53479}" destId="{D1D30D06-F08D-469F-9597-FB172AC31EEB}" srcOrd="2" destOrd="0" presId="urn:microsoft.com/office/officeart/2008/layout/VerticalCurvedList"/>
    <dgm:cxn modelId="{4DD67A73-4E97-4FFF-96CA-E3FA555E394B}" type="presParOf" srcId="{222C9A40-F520-4322-943B-B7D9ACD53479}" destId="{F617BCC6-A346-47E2-824B-FD0C351075B5}" srcOrd="3" destOrd="0" presId="urn:microsoft.com/office/officeart/2008/layout/VerticalCurvedList"/>
    <dgm:cxn modelId="{E2FD6C5F-8E07-48C1-9F4D-D2A410A07048}" type="presParOf" srcId="{659A30CB-7982-46C7-AEF1-8DCBF6CA8E26}" destId="{05AA4B1D-D89F-48B2-8D66-DC172170BBA8}" srcOrd="1" destOrd="0" presId="urn:microsoft.com/office/officeart/2008/layout/VerticalCurvedList"/>
    <dgm:cxn modelId="{41B302E7-D492-4D76-A292-5C17F6628905}" type="presParOf" srcId="{659A30CB-7982-46C7-AEF1-8DCBF6CA8E26}" destId="{3C0FB9B8-0D4F-4DE1-B882-263AC068A979}" srcOrd="2" destOrd="0" presId="urn:microsoft.com/office/officeart/2008/layout/VerticalCurvedList"/>
    <dgm:cxn modelId="{08E03858-9C94-4371-B62F-570392B2E3AF}" type="presParOf" srcId="{3C0FB9B8-0D4F-4DE1-B882-263AC068A979}" destId="{FC0F039C-F027-4E05-8BE5-E8E532D76C8F}" srcOrd="0" destOrd="0" presId="urn:microsoft.com/office/officeart/2008/layout/VerticalCurvedList"/>
    <dgm:cxn modelId="{7949A342-8B21-4386-927F-5F1A1CDC80B1}" type="presParOf" srcId="{659A30CB-7982-46C7-AEF1-8DCBF6CA8E26}" destId="{087704EC-081A-4C02-A5CF-AAC24BA8DB83}" srcOrd="3" destOrd="0" presId="urn:microsoft.com/office/officeart/2008/layout/VerticalCurvedList"/>
    <dgm:cxn modelId="{BF850761-7625-4123-ABBF-46ACABC9AE64}" type="presParOf" srcId="{659A30CB-7982-46C7-AEF1-8DCBF6CA8E26}" destId="{5D7F8161-94D0-467B-BDDA-9247341BEFE6}" srcOrd="4" destOrd="0" presId="urn:microsoft.com/office/officeart/2008/layout/VerticalCurvedList"/>
    <dgm:cxn modelId="{CDEF529E-E096-4527-BE26-E49D4F40ACF8}" type="presParOf" srcId="{5D7F8161-94D0-467B-BDDA-9247341BEFE6}" destId="{D72E37F9-E365-4ADA-B46B-E0F80814CDF9}" srcOrd="0" destOrd="0" presId="urn:microsoft.com/office/officeart/2008/layout/VerticalCurvedList"/>
    <dgm:cxn modelId="{9B7C174B-22B3-4AC6-A10D-5AA7F1C9ABA4}" type="presParOf" srcId="{659A30CB-7982-46C7-AEF1-8DCBF6CA8E26}" destId="{3C944867-564C-4664-9017-232B1B5A8E44}" srcOrd="5" destOrd="0" presId="urn:microsoft.com/office/officeart/2008/layout/VerticalCurvedList"/>
    <dgm:cxn modelId="{801E34DF-7FF8-4307-8F22-58721F89E045}" type="presParOf" srcId="{659A30CB-7982-46C7-AEF1-8DCBF6CA8E26}" destId="{8C53D530-6969-4FA3-A5F0-0B3A95D2B2D4}" srcOrd="6" destOrd="0" presId="urn:microsoft.com/office/officeart/2008/layout/VerticalCurvedList"/>
    <dgm:cxn modelId="{832B9A0B-9C2D-40F9-A3DB-046D7733DFD9}" type="presParOf" srcId="{8C53D530-6969-4FA3-A5F0-0B3A95D2B2D4}" destId="{56BC834C-271B-4BD7-9BAB-A7F352B28DC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8D2C83-36E6-40BB-867D-37814D2A8DBA}">
      <dsp:nvSpPr>
        <dsp:cNvPr id="0" name=""/>
        <dsp:cNvSpPr/>
      </dsp:nvSpPr>
      <dsp:spPr>
        <a:xfrm>
          <a:off x="-2609382" y="-396361"/>
          <a:ext cx="3065753" cy="3065753"/>
        </a:xfrm>
        <a:prstGeom prst="blockArc">
          <a:avLst>
            <a:gd name="adj1" fmla="val 18900000"/>
            <a:gd name="adj2" fmla="val 2700000"/>
            <a:gd name="adj3" fmla="val 688"/>
          </a:avLst>
        </a:pr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8466D6-BE87-45E1-8DC2-2BA1372EB243}">
      <dsp:nvSpPr>
        <dsp:cNvPr id="0" name=""/>
        <dsp:cNvSpPr/>
      </dsp:nvSpPr>
      <dsp:spPr>
        <a:xfrm>
          <a:off x="345814" y="244380"/>
          <a:ext cx="3283608" cy="495425"/>
        </a:xfrm>
        <a:prstGeom prst="rect">
          <a:avLst/>
        </a:prstGeom>
        <a:solidFill>
          <a:srgbClr val="FFC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84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Innovation in priority sectors, themes &amp; private sector</a:t>
          </a:r>
          <a:endParaRPr lang="en-US" sz="1600" b="0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345814" y="244380"/>
        <a:ext cx="3283608" cy="495425"/>
      </dsp:txXfrm>
    </dsp:sp>
    <dsp:sp modelId="{0B2EF66B-7988-49A3-A0B1-2E6CEA672AD4}">
      <dsp:nvSpPr>
        <dsp:cNvPr id="0" name=""/>
        <dsp:cNvSpPr/>
      </dsp:nvSpPr>
      <dsp:spPr>
        <a:xfrm>
          <a:off x="-48183" y="139657"/>
          <a:ext cx="653661" cy="629896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8000" r="-8000"/>
          </a:stretch>
        </a:blip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E63448-FA30-433F-8646-1C8D0F36A131}">
      <dsp:nvSpPr>
        <dsp:cNvPr id="0" name=""/>
        <dsp:cNvSpPr/>
      </dsp:nvSpPr>
      <dsp:spPr>
        <a:xfrm>
          <a:off x="269919" y="894310"/>
          <a:ext cx="3350109" cy="463298"/>
        </a:xfrm>
        <a:prstGeom prst="rect">
          <a:avLst/>
        </a:prstGeom>
        <a:solidFill>
          <a:srgbClr val="FFC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84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  Climate security</a:t>
          </a:r>
          <a:endParaRPr lang="en-US" sz="1600" b="0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69919" y="894310"/>
        <a:ext cx="3350109" cy="463298"/>
      </dsp:txXfrm>
    </dsp:sp>
    <dsp:sp modelId="{946424E3-32A1-4A50-9A7C-CA71616F92C1}">
      <dsp:nvSpPr>
        <dsp:cNvPr id="0" name=""/>
        <dsp:cNvSpPr/>
      </dsp:nvSpPr>
      <dsp:spPr>
        <a:xfrm>
          <a:off x="90349" y="808369"/>
          <a:ext cx="653905" cy="651530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3000" r="-3000"/>
          </a:stretch>
        </a:blip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35A72E-B0C3-4D8C-B1B6-6605A34BF92A}">
      <dsp:nvSpPr>
        <dsp:cNvPr id="0" name=""/>
        <dsp:cNvSpPr/>
      </dsp:nvSpPr>
      <dsp:spPr>
        <a:xfrm>
          <a:off x="191856" y="1541087"/>
          <a:ext cx="3417274" cy="454606"/>
        </a:xfrm>
        <a:prstGeom prst="rect">
          <a:avLst/>
        </a:prstGeom>
        <a:solidFill>
          <a:srgbClr val="FFC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844" tIns="40640" rIns="40640" bIns="40640" numCol="1" spcCol="1270" anchor="ctr" anchorCtr="0">
          <a:noAutofit/>
        </a:bodyPr>
        <a:lstStyle/>
        <a:p>
          <a:pPr marL="174625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Incubation and accelerator  support</a:t>
          </a:r>
          <a:endParaRPr lang="en-US" sz="1600" b="0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191856" y="1541087"/>
        <a:ext cx="3417274" cy="454606"/>
      </dsp:txXfrm>
    </dsp:sp>
    <dsp:sp modelId="{033CC4D3-6FD7-4740-815C-04421B982EBC}">
      <dsp:nvSpPr>
        <dsp:cNvPr id="0" name=""/>
        <dsp:cNvSpPr/>
      </dsp:nvSpPr>
      <dsp:spPr>
        <a:xfrm>
          <a:off x="-42625" y="1491261"/>
          <a:ext cx="642546" cy="649029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11000" r="-11000"/>
          </a:stretch>
        </a:blip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4B86F2-F08B-469D-97FA-D964A539006E}">
      <dsp:nvSpPr>
        <dsp:cNvPr id="0" name=""/>
        <dsp:cNvSpPr/>
      </dsp:nvSpPr>
      <dsp:spPr>
        <a:xfrm>
          <a:off x="-2010794" y="-307468"/>
          <a:ext cx="2371146" cy="2371146"/>
        </a:xfrm>
        <a:prstGeom prst="blockArc">
          <a:avLst>
            <a:gd name="adj1" fmla="val 18900000"/>
            <a:gd name="adj2" fmla="val 2700000"/>
            <a:gd name="adj3" fmla="val 797"/>
          </a:avLst>
        </a:pr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CA8E65-CDAF-470D-8ED1-292A314CD5D8}">
      <dsp:nvSpPr>
        <dsp:cNvPr id="0" name=""/>
        <dsp:cNvSpPr/>
      </dsp:nvSpPr>
      <dsp:spPr>
        <a:xfrm>
          <a:off x="203610" y="205371"/>
          <a:ext cx="3407124" cy="501714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236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Mainstream adaptation across GEF focal areas and IPs</a:t>
          </a:r>
          <a:endParaRPr lang="en-US" sz="1600" b="0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03610" y="205371"/>
        <a:ext cx="3407124" cy="501714"/>
      </dsp:txXfrm>
    </dsp:sp>
    <dsp:sp modelId="{E700FDAE-574A-41E2-A67C-5BF6F565F03D}">
      <dsp:nvSpPr>
        <dsp:cNvPr id="0" name=""/>
        <dsp:cNvSpPr/>
      </dsp:nvSpPr>
      <dsp:spPr>
        <a:xfrm>
          <a:off x="0" y="174537"/>
          <a:ext cx="532757" cy="563387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14000" r="-14000"/>
          </a:stretch>
        </a:blip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52CCF3-2CF6-4967-93C5-A3F41AC8DB22}">
      <dsp:nvSpPr>
        <dsp:cNvPr id="0" name=""/>
        <dsp:cNvSpPr/>
      </dsp:nvSpPr>
      <dsp:spPr>
        <a:xfrm>
          <a:off x="237309" y="878105"/>
          <a:ext cx="3394528" cy="357391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236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Innovative partnerships</a:t>
          </a:r>
          <a:endParaRPr lang="en-US" sz="1600" b="0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37309" y="878105"/>
        <a:ext cx="3394528" cy="357391"/>
      </dsp:txXfrm>
    </dsp:sp>
    <dsp:sp modelId="{775AC9BB-F7A0-420D-89C4-9D3DEEE9BAFC}">
      <dsp:nvSpPr>
        <dsp:cNvPr id="0" name=""/>
        <dsp:cNvSpPr/>
      </dsp:nvSpPr>
      <dsp:spPr>
        <a:xfrm>
          <a:off x="0" y="791278"/>
          <a:ext cx="537649" cy="518747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9000" r="-9000"/>
          </a:stretch>
        </a:blip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D625DB-7B4D-4A8E-806E-A8DFD21EF89D}">
      <dsp:nvSpPr>
        <dsp:cNvPr id="0" name=""/>
        <dsp:cNvSpPr/>
      </dsp:nvSpPr>
      <dsp:spPr>
        <a:xfrm>
          <a:off x="-1998083" y="-307468"/>
          <a:ext cx="2371146" cy="2371146"/>
        </a:xfrm>
        <a:prstGeom prst="blockArc">
          <a:avLst>
            <a:gd name="adj1" fmla="val 18900000"/>
            <a:gd name="adj2" fmla="val 2700000"/>
            <a:gd name="adj3" fmla="val 793"/>
          </a:avLst>
        </a:pr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AA4B1D-D89F-48B2-8D66-DC172170BBA8}">
      <dsp:nvSpPr>
        <dsp:cNvPr id="0" name=""/>
        <dsp:cNvSpPr/>
      </dsp:nvSpPr>
      <dsp:spPr>
        <a:xfrm>
          <a:off x="251529" y="174839"/>
          <a:ext cx="3361425" cy="352805"/>
        </a:xfrm>
        <a:prstGeom prst="rect">
          <a:avLst/>
        </a:prstGeom>
        <a:solidFill>
          <a:srgbClr val="ED7D31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798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b="0" kern="1200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Support to NAP process</a:t>
          </a:r>
          <a:endParaRPr lang="en-US" sz="1600" b="0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51529" y="174839"/>
        <a:ext cx="3361425" cy="352805"/>
      </dsp:txXfrm>
    </dsp:sp>
    <dsp:sp modelId="{FC0F039C-F027-4E05-8BE5-E8E532D76C8F}">
      <dsp:nvSpPr>
        <dsp:cNvPr id="0" name=""/>
        <dsp:cNvSpPr/>
      </dsp:nvSpPr>
      <dsp:spPr>
        <a:xfrm>
          <a:off x="14994" y="131715"/>
          <a:ext cx="439052" cy="439052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t="-2000" b="-2000"/>
          </a:stretch>
        </a:blip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7704EC-081A-4C02-A5CF-AAC24BA8DB83}">
      <dsp:nvSpPr>
        <dsp:cNvPr id="0" name=""/>
        <dsp:cNvSpPr/>
      </dsp:nvSpPr>
      <dsp:spPr>
        <a:xfrm>
          <a:off x="395674" y="625100"/>
          <a:ext cx="3233748" cy="461219"/>
        </a:xfrm>
        <a:prstGeom prst="rect">
          <a:avLst/>
        </a:prstGeom>
        <a:solidFill>
          <a:srgbClr val="ED7D31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798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Support for LDC work programme</a:t>
          </a:r>
          <a:endParaRPr lang="en-US" sz="1600" b="0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395674" y="625100"/>
        <a:ext cx="3233748" cy="461219"/>
      </dsp:txXfrm>
    </dsp:sp>
    <dsp:sp modelId="{D72E37F9-E365-4ADA-B46B-E0F80814CDF9}">
      <dsp:nvSpPr>
        <dsp:cNvPr id="0" name=""/>
        <dsp:cNvSpPr/>
      </dsp:nvSpPr>
      <dsp:spPr>
        <a:xfrm>
          <a:off x="186338" y="636182"/>
          <a:ext cx="439052" cy="439052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8000" r="-8000"/>
          </a:stretch>
        </a:blip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944867-564C-4664-9017-232B1B5A8E44}">
      <dsp:nvSpPr>
        <dsp:cNvPr id="0" name=""/>
        <dsp:cNvSpPr/>
      </dsp:nvSpPr>
      <dsp:spPr>
        <a:xfrm>
          <a:off x="205410" y="1153907"/>
          <a:ext cx="3420384" cy="351242"/>
        </a:xfrm>
        <a:prstGeom prst="rect">
          <a:avLst/>
        </a:prstGeom>
        <a:solidFill>
          <a:srgbClr val="ED7D31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798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Support for enabling activities</a:t>
          </a:r>
          <a:endParaRPr lang="en-US" sz="1600" b="0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05410" y="1153907"/>
        <a:ext cx="3420384" cy="351242"/>
      </dsp:txXfrm>
    </dsp:sp>
    <dsp:sp modelId="{56BC834C-271B-4BD7-9BAB-A7F352B28DCE}">
      <dsp:nvSpPr>
        <dsp:cNvPr id="0" name=""/>
        <dsp:cNvSpPr/>
      </dsp:nvSpPr>
      <dsp:spPr>
        <a:xfrm>
          <a:off x="15323" y="1110003"/>
          <a:ext cx="439052" cy="439052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10000" r="-10000"/>
          </a:stretch>
        </a:blip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898814A-CC5E-422E-80BE-4BB02BE153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67306D-0566-4235-92E2-A96608CA05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51580-FEA2-411C-B2CC-A72EDC70440B}" type="datetimeFigureOut">
              <a:rPr lang="en-US" smtClean="0"/>
              <a:t>1/24/2019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7A4301-53AB-46F9-805D-474AB5C450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411ED2-6F43-464D-8CF4-FB35C4A24C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C5B6A-926E-4419-974F-2D570B62A2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9381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FBAB2E-C464-4B06-BA2B-19E8B6E04CD0}" type="datetimeFigureOut">
              <a:rPr lang="en-US" smtClean="0"/>
              <a:t>1/24/2019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864E3C-37FA-46BC-89A3-D47F177B1D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762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64E3C-37FA-46BC-89A3-D47F177B1DD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5049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650E20D-8F26-4A94-AFFD-39FE3E6F4B8B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010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25817-CBED-4CB8-8EBF-0FB9264DFA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744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25817-CBED-4CB8-8EBF-0FB9264DFA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335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25817-CBED-4CB8-8EBF-0FB9264DFA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156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25817-CBED-4CB8-8EBF-0FB9264DFA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873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2765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650E20D-8F26-4A94-AFFD-39FE3E6F4B8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049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25817-CBED-4CB8-8EBF-0FB9264DFA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944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25817-CBED-4CB8-8EBF-0FB9264DFA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730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64E3C-37FA-46BC-89A3-D47F177B1DD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11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F88354CD-685B-4415-9FF2-11FEC04A99DD}" type="datetime1">
              <a:rPr lang="en-US" smtClean="0">
                <a:solidFill>
                  <a:prstClr val="white"/>
                </a:solidFill>
              </a:rPr>
              <a:t>1/24/2019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72385D58-8F20-4F62-857F-F2CE7700E86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926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F853D371-A9F2-43C3-86E8-85740142CF9F}" type="datetime1">
              <a:rPr lang="en-US" smtClean="0">
                <a:solidFill>
                  <a:prstClr val="white"/>
                </a:solidFill>
              </a:rPr>
              <a:t>1/24/2019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72385D58-8F20-4F62-857F-F2CE7700E86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109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844D4AD8-2B58-4BAD-BC53-8950E3E8F005}" type="datetime1">
              <a:rPr lang="en-US" smtClean="0">
                <a:solidFill>
                  <a:prstClr val="white"/>
                </a:solidFill>
              </a:rPr>
              <a:t>1/24/2019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72385D58-8F20-4F62-857F-F2CE7700E86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66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0FE9AA78-B8B6-446A-84B1-7A3A29B50800}" type="datetime1">
              <a:rPr lang="en-US" smtClean="0">
                <a:solidFill>
                  <a:prstClr val="white"/>
                </a:solidFill>
              </a:rPr>
              <a:t>1/24/2019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72385D58-8F20-4F62-857F-F2CE7700E86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035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76EC24B9-E8FD-4645-BB18-265CB4942ABE}" type="datetime1">
              <a:rPr lang="en-US" smtClean="0">
                <a:solidFill>
                  <a:prstClr val="white"/>
                </a:solidFill>
              </a:rPr>
              <a:t>1/24/2019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64808" y="6356355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72385D58-8F20-4F62-857F-F2CE7700E86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151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A158D35-2513-4B32-B333-449CDA93021B}" type="datetime1">
              <a:rPr lang="en-US" smtClean="0">
                <a:solidFill>
                  <a:prstClr val="white"/>
                </a:solidFill>
              </a:rPr>
              <a:t>1/24/2019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72385D58-8F20-4F62-857F-F2CE7700E86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436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C8EF94D8-F31D-4DC5-A229-A3A5223E99EF}" type="datetime1">
              <a:rPr lang="en-US" smtClean="0">
                <a:solidFill>
                  <a:prstClr val="white"/>
                </a:solidFill>
              </a:rPr>
              <a:t>1/24/2019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72385D58-8F20-4F62-857F-F2CE7700E86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187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0ED50C47-B8FC-44F5-9979-87A86B4040ED}" type="datetime1">
              <a:rPr lang="en-US" smtClean="0">
                <a:solidFill>
                  <a:prstClr val="white"/>
                </a:solidFill>
              </a:rPr>
              <a:t>1/24/2019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72385D58-8F20-4F62-857F-F2CE7700E86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134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88F9656D-EBE3-4866-9AC8-FBBE8A051D4C}" type="datetime1">
              <a:rPr lang="en-US" smtClean="0">
                <a:solidFill>
                  <a:prstClr val="white"/>
                </a:solidFill>
              </a:rPr>
              <a:t>1/24/2019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72385D58-8F20-4F62-857F-F2CE7700E86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446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A58C3564-CA29-46DB-974F-A11257788FCC}" type="datetime1">
              <a:rPr lang="en-US" smtClean="0">
                <a:solidFill>
                  <a:prstClr val="white"/>
                </a:solidFill>
              </a:rPr>
              <a:t>1/24/2019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72385D58-8F20-4F62-857F-F2CE7700E86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53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440511E-D94C-4662-BC98-7F198100FF08}" type="datetime1">
              <a:rPr lang="en-US" smtClean="0">
                <a:solidFill>
                  <a:prstClr val="white"/>
                </a:solidFill>
              </a:rPr>
              <a:t>1/24/2019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72385D58-8F20-4F62-857F-F2CE7700E86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602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5"/>
            <a:ext cx="9144000" cy="1454727"/>
          </a:xfrm>
          <a:prstGeom prst="rect">
            <a:avLst/>
          </a:prstGeom>
        </p:spPr>
        <p:txBody>
          <a:bodyPr vert="horz" lIns="274320" tIns="91440" rIns="274320" bIns="9144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454727"/>
            <a:ext cx="9144000" cy="5403272"/>
          </a:xfrm>
          <a:prstGeom prst="rect">
            <a:avLst/>
          </a:prstGeom>
        </p:spPr>
        <p:txBody>
          <a:bodyPr vert="horz" lIns="274320" tIns="91440" rIns="274320" bIns="9144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82766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j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j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j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18" Type="http://schemas.openxmlformats.org/officeDocument/2006/relationships/diagramColors" Target="../diagrams/colors3.xml"/><Relationship Id="rId3" Type="http://schemas.openxmlformats.org/officeDocument/2006/relationships/image" Target="../media/image2.png"/><Relationship Id="rId21" Type="http://schemas.openxmlformats.org/officeDocument/2006/relationships/image" Target="../media/image22.pn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17" Type="http://schemas.openxmlformats.org/officeDocument/2006/relationships/diagramQuickStyle" Target="../diagrams/quickStyle3.xml"/><Relationship Id="rId2" Type="http://schemas.openxmlformats.org/officeDocument/2006/relationships/notesSlide" Target="../notesSlides/notesSlide8.xml"/><Relationship Id="rId16" Type="http://schemas.openxmlformats.org/officeDocument/2006/relationships/diagramLayout" Target="../diagrams/layout3.xml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diagramData" Target="../diagrams/data3.xml"/><Relationship Id="rId10" Type="http://schemas.openxmlformats.org/officeDocument/2006/relationships/diagramData" Target="../diagrams/data2.xml"/><Relationship Id="rId19" Type="http://schemas.microsoft.com/office/2007/relationships/diagramDrawing" Target="../diagrams/drawing3.xml"/><Relationship Id="rId4" Type="http://schemas.openxmlformats.org/officeDocument/2006/relationships/image" Target="../media/image12.pn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6D2AB0FF-4096-41FE-A89B-CA4AF86BC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3425" y="10"/>
            <a:ext cx="4571993" cy="6857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984646-D6CE-475C-A85A-28E934AC3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384" y="786873"/>
            <a:ext cx="4159041" cy="2427120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LDCF and SCCF:</a:t>
            </a:r>
            <a:b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strategy and operational improvements</a:t>
            </a:r>
            <a:b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7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GEF Secretariat consultation</a:t>
            </a:r>
            <a:br>
              <a:rPr lang="en-US" sz="27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7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Banjul, The Gambia</a:t>
            </a:r>
            <a:br>
              <a:rPr lang="en-US" sz="27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7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January 2019</a:t>
            </a:r>
            <a:br>
              <a:rPr lang="en-US" sz="27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D99704-3C96-4C65-80E6-D8A601A0C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59" y="5854390"/>
            <a:ext cx="3612373" cy="8960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1AE5FC-6DAC-4C5F-AA9C-5F667095C932}"/>
              </a:ext>
            </a:extLst>
          </p:cNvPr>
          <p:cNvSpPr txBox="1"/>
          <p:nvPr/>
        </p:nvSpPr>
        <p:spPr>
          <a:xfrm>
            <a:off x="6704177" y="6473484"/>
            <a:ext cx="3218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LDCF project in Namibia (UNDP)</a:t>
            </a:r>
          </a:p>
        </p:txBody>
      </p:sp>
    </p:spTree>
    <p:extLst>
      <p:ext uri="{BB962C8B-B14F-4D97-AF65-F5344CB8AC3E}">
        <p14:creationId xmlns:p14="http://schemas.microsoft.com/office/powerpoint/2010/main" val="533858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3"/>
          <p:cNvSpPr txBox="1">
            <a:spLocks/>
          </p:cNvSpPr>
          <p:nvPr/>
        </p:nvSpPr>
        <p:spPr bwMode="auto">
          <a:xfrm>
            <a:off x="-140884" y="107517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800" b="1" dirty="0">
                <a:solidFill>
                  <a:srgbClr val="006600"/>
                </a:solidFill>
              </a:rPr>
              <a:t>For further information</a:t>
            </a:r>
          </a:p>
        </p:txBody>
      </p:sp>
      <p:sp>
        <p:nvSpPr>
          <p:cNvPr id="14339" name="Title 3"/>
          <p:cNvSpPr txBox="1">
            <a:spLocks/>
          </p:cNvSpPr>
          <p:nvPr/>
        </p:nvSpPr>
        <p:spPr bwMode="auto">
          <a:xfrm>
            <a:off x="257701" y="1932480"/>
            <a:ext cx="4644210" cy="278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642D"/>
                </a:solidFill>
              </a:rPr>
              <a:t>Please contact:</a:t>
            </a:r>
          </a:p>
          <a:p>
            <a:pPr eaLnBrk="1" hangingPunct="1"/>
            <a:endParaRPr lang="en-US" sz="2000" dirty="0">
              <a:solidFill>
                <a:srgbClr val="00642D"/>
              </a:solidFill>
            </a:endParaRPr>
          </a:p>
          <a:p>
            <a:pPr eaLnBrk="1" hangingPunct="1"/>
            <a:r>
              <a:rPr lang="en-US" sz="2000" dirty="0">
                <a:solidFill>
                  <a:srgbClr val="00642D"/>
                </a:solidFill>
              </a:rPr>
              <a:t>Chizuru Aoki: LDCF/SCCF Manager</a:t>
            </a:r>
          </a:p>
          <a:p>
            <a:pPr eaLnBrk="1" hangingPunct="1"/>
            <a:endParaRPr lang="en-US" sz="2000" dirty="0">
              <a:solidFill>
                <a:srgbClr val="00642D"/>
              </a:solidFill>
            </a:endParaRPr>
          </a:p>
          <a:p>
            <a:pPr eaLnBrk="1" hangingPunct="1"/>
            <a:r>
              <a:rPr lang="en-US" sz="2000" dirty="0">
                <a:solidFill>
                  <a:srgbClr val="00642D"/>
                </a:solidFill>
              </a:rPr>
              <a:t>Fareeha Iqbal: SIDS and Asia</a:t>
            </a:r>
          </a:p>
          <a:p>
            <a:pPr eaLnBrk="1" hangingPunct="1"/>
            <a:r>
              <a:rPr lang="en-US" sz="2000" dirty="0">
                <a:solidFill>
                  <a:srgbClr val="00642D"/>
                </a:solidFill>
              </a:rPr>
              <a:t>Aloke Barnwal: Asia and Cities</a:t>
            </a:r>
          </a:p>
          <a:p>
            <a:pPr eaLnBrk="1" hangingPunct="1"/>
            <a:r>
              <a:rPr lang="en-US" sz="2000" dirty="0">
                <a:solidFill>
                  <a:srgbClr val="00642D"/>
                </a:solidFill>
              </a:rPr>
              <a:t>Katya Kuang-Idba:  Francophone Africa</a:t>
            </a:r>
          </a:p>
          <a:p>
            <a:pPr eaLnBrk="1" hangingPunct="1"/>
            <a:r>
              <a:rPr lang="en-US" sz="2000" dirty="0">
                <a:solidFill>
                  <a:srgbClr val="00642D"/>
                </a:solidFill>
              </a:rPr>
              <a:t>Dustin Schinn: Anglophone Africa</a:t>
            </a:r>
          </a:p>
          <a:p>
            <a:pPr algn="ctr" eaLnBrk="1" hangingPunct="1"/>
            <a:endParaRPr lang="en-US" sz="2000" dirty="0">
              <a:solidFill>
                <a:srgbClr val="00642D"/>
              </a:solidFill>
            </a:endParaRPr>
          </a:p>
          <a:p>
            <a:pPr algn="ctr" eaLnBrk="1" hangingPunct="1"/>
            <a:br>
              <a:rPr lang="pt-BR" dirty="0">
                <a:solidFill>
                  <a:srgbClr val="4D4D4D"/>
                </a:solidFill>
              </a:rPr>
            </a:br>
            <a:endParaRPr lang="pt-BR" sz="1600" dirty="0">
              <a:solidFill>
                <a:srgbClr val="00642D"/>
              </a:solidFill>
              <a:latin typeface="Calibri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E81BF8-2777-4902-85E3-22013CADA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59" y="5854390"/>
            <a:ext cx="3612373" cy="896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D36D53-A084-403E-B448-EAB4584CCF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899" r="18825"/>
          <a:stretch/>
        </p:blipFill>
        <p:spPr>
          <a:xfrm>
            <a:off x="4942391" y="1747777"/>
            <a:ext cx="3943908" cy="404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73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"/>
            <a:ext cx="9144000" cy="8506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2800" b="1" kern="1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 Highlights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33992C-3DD9-405E-84B7-8C08500AE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59" y="5854390"/>
            <a:ext cx="3612373" cy="896093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5811DB0-8C8B-4796-A56F-6FF1871EE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125" y="2709942"/>
            <a:ext cx="1128059" cy="1027127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0448DD8E-7072-46AB-BE20-7D2A03513B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1292" y="1816928"/>
            <a:ext cx="1833734" cy="968468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4F67C4-3C93-4FC6-8EDF-B1685B6389E6}"/>
              </a:ext>
            </a:extLst>
          </p:cNvPr>
          <p:cNvSpPr txBox="1"/>
          <p:nvPr/>
        </p:nvSpPr>
        <p:spPr>
          <a:xfrm>
            <a:off x="198460" y="2130350"/>
            <a:ext cx="6223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42900">
              <a:defRPr/>
            </a:pPr>
            <a:r>
              <a:rPr lang="en-US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Aligned with long-term adaptation goal of Paris Agreement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4A2CE3-C1D6-4AD1-9148-6A22B885BA64}"/>
              </a:ext>
            </a:extLst>
          </p:cNvPr>
          <p:cNvSpPr txBox="1"/>
          <p:nvPr/>
        </p:nvSpPr>
        <p:spPr>
          <a:xfrm>
            <a:off x="2727458" y="2943828"/>
            <a:ext cx="5692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Enable countries to better utilize climate funds to develop harmonized solutions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B6CF04-03EB-47B1-B75E-05B3F349A0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0336" y="3530091"/>
            <a:ext cx="1764690" cy="953590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FA183E-2F9C-4F2B-9E05-B3A2AE5B6D4B}"/>
              </a:ext>
            </a:extLst>
          </p:cNvPr>
          <p:cNvSpPr txBox="1"/>
          <p:nvPr/>
        </p:nvSpPr>
        <p:spPr>
          <a:xfrm>
            <a:off x="924951" y="3904197"/>
            <a:ext cx="539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 opportunities to mainstream adaptation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A9EBF2-F624-421D-9991-F36671EBCC67}"/>
              </a:ext>
            </a:extLst>
          </p:cNvPr>
          <p:cNvSpPr txBox="1"/>
          <p:nvPr/>
        </p:nvSpPr>
        <p:spPr>
          <a:xfrm>
            <a:off x="2888204" y="4765562"/>
            <a:ext cx="5531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 with private sector, enhance resilience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B4DF38F-C729-48A3-82AD-7033907BE1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125" y="4368665"/>
            <a:ext cx="1505554" cy="1014723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3E56FF0-A6BD-43EB-887C-2DBE3487309F}"/>
              </a:ext>
            </a:extLst>
          </p:cNvPr>
          <p:cNvSpPr/>
          <p:nvPr/>
        </p:nvSpPr>
        <p:spPr>
          <a:xfrm>
            <a:off x="1" y="836946"/>
            <a:ext cx="8981954" cy="987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spcAft>
                <a:spcPts val="450"/>
              </a:spcAft>
              <a:defRPr/>
            </a:pPr>
            <a:r>
              <a:rPr lang="en-US" b="1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Goal:</a:t>
            </a:r>
          </a:p>
          <a:p>
            <a:pPr algn="ctr" defTabSz="342900">
              <a:defRPr/>
            </a:pPr>
            <a:r>
              <a:rPr lang="en-US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strengthen resilience and reduce vulnerability to the adverse impacts of climate change in developing countries, and support their efforts to enhance adaptive capacity </a:t>
            </a:r>
            <a:endParaRPr lang="en-US" i="1" dirty="0">
              <a:solidFill>
                <a:srgbClr val="000099"/>
              </a:solidFill>
              <a:latin typeface="Calibri" panose="020F0502020204030204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54974F1-A467-40AB-A62E-CC0F3C1D39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12022" y="5228376"/>
            <a:ext cx="1923004" cy="125202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5272B23-4596-4168-AC62-E31EA4B46B25}"/>
              </a:ext>
            </a:extLst>
          </p:cNvPr>
          <p:cNvSpPr/>
          <p:nvPr/>
        </p:nvSpPr>
        <p:spPr>
          <a:xfrm>
            <a:off x="924950" y="5636005"/>
            <a:ext cx="62220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 A:	$500 million for LDCF, $250 million for SCCF 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 B:	$650 million for LDCF, $350 million for SCCF </a:t>
            </a:r>
          </a:p>
        </p:txBody>
      </p:sp>
    </p:spTree>
    <p:extLst>
      <p:ext uri="{BB962C8B-B14F-4D97-AF65-F5344CB8AC3E}">
        <p14:creationId xmlns:p14="http://schemas.microsoft.com/office/powerpoint/2010/main" val="1911453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2800" b="1" kern="1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Operational Improvements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965" y="1703658"/>
            <a:ext cx="6872150" cy="29870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09588" indent="-509588" algn="l" defTabSz="91440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LDCF project selection and approval process</a:t>
            </a:r>
          </a:p>
          <a:p>
            <a:pPr marL="509588" indent="-509588" algn="l" defTabSz="91440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 for LDCF prioritization</a:t>
            </a:r>
          </a:p>
          <a:p>
            <a:pPr marL="509588" indent="-509588" algn="l" defTabSz="91440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LDCF funding ceiling and cap</a:t>
            </a:r>
          </a:p>
          <a:p>
            <a:pPr marL="509588" indent="-509588" algn="l" defTabSz="91440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Pipeline</a:t>
            </a:r>
          </a:p>
          <a:p>
            <a:pPr marL="509588" indent="-509588" algn="l" defTabSz="91440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framework and reporting</a:t>
            </a:r>
          </a:p>
          <a:p>
            <a:pPr marL="509588" indent="-509588" algn="l" defTabSz="91440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 building support for LDC planning and programming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33992C-3DD9-405E-84B7-8C08500AE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59" y="5854390"/>
            <a:ext cx="3612373" cy="896093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BF63774B-DE4E-4472-BF9B-1FCE217838F3}"/>
              </a:ext>
            </a:extLst>
          </p:cNvPr>
          <p:cNvSpPr/>
          <p:nvPr/>
        </p:nvSpPr>
        <p:spPr>
          <a:xfrm>
            <a:off x="99229" y="4114836"/>
            <a:ext cx="8945541" cy="2187600"/>
          </a:xfrm>
          <a:prstGeom prst="rightArrow">
            <a:avLst>
              <a:gd name="adj1" fmla="val 55187"/>
              <a:gd name="adj2" fmla="val 320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More strategic and predictable programming, multi-Trust Fund (MTF) initiatives such as IPs and adaptation mainstreaming, complementarity with GCF and others</a:t>
            </a:r>
          </a:p>
        </p:txBody>
      </p:sp>
    </p:spTree>
    <p:extLst>
      <p:ext uri="{BB962C8B-B14F-4D97-AF65-F5344CB8AC3E}">
        <p14:creationId xmlns:p14="http://schemas.microsoft.com/office/powerpoint/2010/main" val="555862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9549586F-FE91-48C1-979B-4237F76A97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2" r="18989"/>
          <a:stretch/>
        </p:blipFill>
        <p:spPr>
          <a:xfrm>
            <a:off x="0" y="0"/>
            <a:ext cx="9143985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13524" y="613280"/>
            <a:ext cx="5771858" cy="5491956"/>
          </a:xfrm>
          <a:solidFill>
            <a:schemeClr val="tx1">
              <a:alpha val="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517525" indent="-341313" defTabSz="914400"/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Per-country ceiling to be </a:t>
            </a: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raised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$50 million</a:t>
            </a:r>
          </a:p>
          <a:p>
            <a:pPr marL="517525" indent="-341313" defTabSz="914400"/>
            <a:endParaRPr lang="en-US" sz="2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7525" indent="-341313" defTabSz="914400"/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LDC can access resources up to initial </a:t>
            </a: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$10 million </a:t>
            </a:r>
          </a:p>
          <a:p>
            <a:pPr marL="517525" indent="-341313" defTabSz="914400">
              <a:buNone/>
            </a:pPr>
            <a:endParaRPr lang="en-US" sz="2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7525" indent="-341313" defTabSz="914400"/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be raised during GEF-7, based on donor contributions and programming</a:t>
            </a:r>
          </a:p>
          <a:p>
            <a:pPr marL="517525" indent="-341313" defTabSz="914400"/>
            <a:endParaRPr lang="en-US" sz="2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212" indent="0" defTabSz="914400">
              <a:buNone/>
            </a:pPr>
            <a:r>
              <a:rPr lang="en-US" sz="22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To m</a:t>
            </a:r>
            <a:r>
              <a:rPr lang="en-US" sz="22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aintain practice while ensuring more timely access to as many LDCs as possible</a:t>
            </a:r>
          </a:p>
          <a:p>
            <a:pPr marL="517525" indent="-341313" defTabSz="914400"/>
            <a:endParaRPr lang="en-US" sz="2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E981674-4CD4-4CE2-9B45-33D5E0544424}"/>
              </a:ext>
            </a:extLst>
          </p:cNvPr>
          <p:cNvSpPr txBox="1">
            <a:spLocks/>
          </p:cNvSpPr>
          <p:nvPr/>
        </p:nvSpPr>
        <p:spPr>
          <a:xfrm>
            <a:off x="258618" y="1065862"/>
            <a:ext cx="2854905" cy="4726276"/>
          </a:xfrm>
          <a:prstGeom prst="rect">
            <a:avLst/>
          </a:prstGeom>
        </p:spPr>
        <p:txBody>
          <a:bodyPr vert="horz" lIns="274320" tIns="91440" rIns="274320" bIns="91440" rtlCol="0" anchor="ctr"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b="1" dirty="0">
                <a:solidFill>
                  <a:srgbClr val="008000"/>
                </a:solidFill>
                <a:latin typeface="Arial" charset="0"/>
                <a:ea typeface="ＭＳ Ｐゴシック" pitchFamily="34" charset="-128"/>
                <a:cs typeface="Arial" charset="0"/>
              </a:rPr>
              <a:t>LDCF</a:t>
            </a:r>
          </a:p>
          <a:p>
            <a:pPr algn="r"/>
            <a:r>
              <a:rPr lang="en-US" sz="2800" b="1" dirty="0">
                <a:solidFill>
                  <a:srgbClr val="008000"/>
                </a:solidFill>
                <a:latin typeface="Arial" charset="0"/>
                <a:ea typeface="ＭＳ Ｐゴシック" pitchFamily="34" charset="-128"/>
                <a:cs typeface="Arial" charset="0"/>
              </a:rPr>
              <a:t>Funding</a:t>
            </a:r>
          </a:p>
          <a:p>
            <a:pPr algn="r"/>
            <a:r>
              <a:rPr lang="en-US" sz="2800" b="1" dirty="0">
                <a:solidFill>
                  <a:srgbClr val="008000"/>
                </a:solidFill>
                <a:latin typeface="Arial" charset="0"/>
                <a:ea typeface="ＭＳ Ｐゴシック" pitchFamily="34" charset="-128"/>
                <a:cs typeface="Arial" charset="0"/>
              </a:rPr>
              <a:t>Ceiling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B5F87B0-5878-4580-97D6-1942FDF80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6075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9549586F-FE91-48C1-979B-4237F76A97A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68"/>
          <a:stretch/>
        </p:blipFill>
        <p:spPr>
          <a:xfrm>
            <a:off x="0" y="-69850"/>
            <a:ext cx="9286875" cy="692785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3457903" y="612775"/>
            <a:ext cx="5686097" cy="5492750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>
              <a:buNone/>
            </a:pPr>
            <a:r>
              <a:rPr lang="en-US" sz="2200" b="1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Before:</a:t>
            </a:r>
          </a:p>
          <a:p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Council approval by mail, based on non-objection on each project</a:t>
            </a:r>
          </a:p>
          <a:p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project approved on first-come, first-served basis</a:t>
            </a:r>
          </a:p>
          <a:p>
            <a:pPr marL="517525" indent="-341313" defTabSz="914400">
              <a:buNone/>
            </a:pPr>
            <a:endParaRPr lang="en-US" sz="2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200" b="1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After:</a:t>
            </a:r>
          </a:p>
          <a:p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Council approval of work program, </a:t>
            </a: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December 2018</a:t>
            </a:r>
          </a:p>
          <a:p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program constitution based on strategic prioritization</a:t>
            </a:r>
          </a:p>
          <a:p>
            <a:endParaRPr lang="en-US" sz="2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2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To follow same calendar as GEF TF for PIF technical clearance, Council approval..</a:t>
            </a:r>
            <a:endParaRPr lang="en-US" sz="2200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E981674-4CD4-4CE2-9B45-33D5E0544424}"/>
              </a:ext>
            </a:extLst>
          </p:cNvPr>
          <p:cNvSpPr txBox="1">
            <a:spLocks/>
          </p:cNvSpPr>
          <p:nvPr/>
        </p:nvSpPr>
        <p:spPr>
          <a:xfrm>
            <a:off x="387854" y="1030937"/>
            <a:ext cx="2854905" cy="4726276"/>
          </a:xfrm>
          <a:prstGeom prst="rect">
            <a:avLst/>
          </a:prstGeom>
        </p:spPr>
        <p:txBody>
          <a:bodyPr vert="horz" lIns="274320" tIns="91440" rIns="274320" bIns="91440" rtlCol="0" anchor="ctr"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b="1" dirty="0">
                <a:solidFill>
                  <a:srgbClr val="008000"/>
                </a:solidFill>
                <a:latin typeface="Arial" charset="0"/>
                <a:ea typeface="ＭＳ Ｐゴシック" pitchFamily="34" charset="-128"/>
                <a:cs typeface="Arial" charset="0"/>
              </a:rPr>
              <a:t>LDCF</a:t>
            </a:r>
          </a:p>
          <a:p>
            <a:pPr algn="r"/>
            <a:r>
              <a:rPr lang="en-US" sz="2800" b="1" dirty="0">
                <a:solidFill>
                  <a:srgbClr val="008000"/>
                </a:solidFill>
                <a:latin typeface="Arial" charset="0"/>
                <a:ea typeface="ＭＳ Ｐゴシック" pitchFamily="34" charset="-128"/>
                <a:cs typeface="Arial" charset="0"/>
              </a:rPr>
              <a:t>Project Selection and Approval</a:t>
            </a:r>
          </a:p>
        </p:txBody>
      </p:sp>
    </p:spTree>
    <p:extLst>
      <p:ext uri="{BB962C8B-B14F-4D97-AF65-F5344CB8AC3E}">
        <p14:creationId xmlns:p14="http://schemas.microsoft.com/office/powerpoint/2010/main" val="512060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3C6A6E-9921-45EF-9805-CED97A77A2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" r="21367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noFill/>
        </p:spPr>
      </p:pic>
      <p:sp>
        <p:nvSpPr>
          <p:cNvPr id="12290" name="Title 3"/>
          <p:cNvSpPr>
            <a:spLocks noGrp="1"/>
          </p:cNvSpPr>
          <p:nvPr>
            <p:ph type="title"/>
          </p:nvPr>
        </p:nvSpPr>
        <p:spPr>
          <a:xfrm>
            <a:off x="258618" y="1065862"/>
            <a:ext cx="2854905" cy="4726276"/>
          </a:xfrm>
          <a:noFill/>
        </p:spPr>
        <p:txBody>
          <a:bodyPr>
            <a:normAutofit/>
          </a:bodyPr>
          <a:lstStyle/>
          <a:p>
            <a:pPr algn="r"/>
            <a:r>
              <a:rPr lang="en-US" sz="2800" b="1" dirty="0">
                <a:solidFill>
                  <a:srgbClr val="008000"/>
                </a:solidFill>
                <a:latin typeface="Arial" charset="0"/>
                <a:ea typeface="ＭＳ Ｐゴシック" pitchFamily="34" charset="-128"/>
                <a:cs typeface="Arial" charset="0"/>
              </a:rPr>
              <a:t>Factors for Enhanced LDCF Strategic Prioritization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6409" y="525132"/>
            <a:ext cx="5315155" cy="5085894"/>
          </a:xfrm>
          <a:solidFill>
            <a:schemeClr val="accent4">
              <a:alpha val="36000"/>
            </a:schemeClr>
          </a:solidFill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Alignment with needs and priorities in national plans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Alignment with Programming Strategy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 to leverage/catalyze support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of LDCF resources accessed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factors:</a:t>
            </a:r>
          </a:p>
          <a:p>
            <a:pPr marL="0" indent="0" algn="l">
              <a:buNone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41" lvl="1" indent="-514350" algn="l">
              <a:buFont typeface="+mj-lt"/>
              <a:buAutoNum type="romanLcPeriod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for private sector engagement</a:t>
            </a:r>
          </a:p>
          <a:p>
            <a:pPr marL="857241" lvl="1" indent="-514350" algn="l">
              <a:buFont typeface="+mj-lt"/>
              <a:buAutoNum type="romanLcPeriod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Geographical balance</a:t>
            </a:r>
          </a:p>
          <a:p>
            <a:pPr marL="857241" lvl="1" indent="-514350" algn="l">
              <a:buFont typeface="+mj-lt"/>
              <a:buAutoNum type="romanLcPeriod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Extenuating circumstances</a:t>
            </a:r>
          </a:p>
          <a:p>
            <a:pPr marL="857241" lvl="1" indent="-514350" algn="l">
              <a:buFont typeface="+mj-lt"/>
              <a:buAutoNum type="romanLcPeriod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Timing of technical approval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B6A5C2-D0D9-46BF-93E3-41DE46088274}"/>
              </a:ext>
            </a:extLst>
          </p:cNvPr>
          <p:cNvSpPr txBox="1"/>
          <p:nvPr/>
        </p:nvSpPr>
        <p:spPr>
          <a:xfrm>
            <a:off x="0" y="6442502"/>
            <a:ext cx="3218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LDCF project in Zambia (UNDP)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47B6D5-1D75-4C0E-8386-DEB86F4A8D18}"/>
              </a:ext>
            </a:extLst>
          </p:cNvPr>
          <p:cNvSpPr/>
          <p:nvPr/>
        </p:nvSpPr>
        <p:spPr>
          <a:xfrm>
            <a:off x="3616409" y="5598712"/>
            <a:ext cx="5315155" cy="769441"/>
          </a:xfrm>
          <a:prstGeom prst="rect">
            <a:avLst/>
          </a:prstGeom>
          <a:solidFill>
            <a:schemeClr val="accent4">
              <a:alpha val="36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To enable timely Council approval of MTFs and priorities (i.e., COP guidance)</a:t>
            </a:r>
            <a:endParaRPr lang="en-US" sz="2200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6232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9549586F-FE91-48C1-979B-4237F76A97A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-10000" contras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4796"/>
            <a:ext cx="10058400" cy="78613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3363311" y="612775"/>
            <a:ext cx="5780690" cy="6035747"/>
          </a:xfrm>
          <a:solidFill>
            <a:schemeClr val="tx1">
              <a:alpha val="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171450" indent="-171450" defTabSz="914400"/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GEF-7 LDCF pipeline developed!</a:t>
            </a:r>
          </a:p>
          <a:p>
            <a:pPr marL="0" indent="0" defTabSz="914400">
              <a:buNone/>
            </a:pPr>
            <a:endParaRPr lang="en-US" sz="2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defTabSz="914400"/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Consulting with 17 countries with GEF-6 pipelined projects to define GEF-7 priorities</a:t>
            </a:r>
          </a:p>
          <a:p>
            <a:pPr defTabSz="914400"/>
            <a:endParaRPr lang="en-US" sz="2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defTabSz="914400"/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national plan for LDCF support:</a:t>
            </a:r>
          </a:p>
          <a:p>
            <a:pPr marL="857242" lvl="1" indent="-514350" defTabSz="914400">
              <a:buFont typeface="+mj-lt"/>
              <a:buAutoNum type="romanLcPeriod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 synergistic and harmonized programming with GEF TF and other sources (GCF, etc.)</a:t>
            </a:r>
          </a:p>
          <a:p>
            <a:pPr marL="857242" lvl="1" indent="-514350" defTabSz="914400">
              <a:buFont typeface="+mj-lt"/>
              <a:buAutoNum type="romanLcPeriod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Re-evaluate whether and how pipelined project remain viable</a:t>
            </a:r>
          </a:p>
          <a:p>
            <a:pPr marL="0" lvl="1" defTabSz="914400"/>
            <a:endParaRPr lang="en-US" sz="2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 defTabSz="914400">
              <a:buFont typeface="Wingdings" panose="05000000000000000000" pitchFamily="2" charset="2"/>
              <a:buChar char="è"/>
            </a:pPr>
            <a:r>
              <a:rPr lang="en-US" sz="22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17 c</a:t>
            </a:r>
            <a:r>
              <a:rPr lang="en-US" sz="22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ountries to develop or revisit, and (re) submit proposals based on current national plans and priorities</a:t>
            </a:r>
          </a:p>
          <a:p>
            <a:pPr marL="342900" lvl="1" indent="-342900" defTabSz="914400">
              <a:buFont typeface="Wingdings" panose="05000000000000000000" pitchFamily="2" charset="2"/>
              <a:buChar char="è"/>
            </a:pPr>
            <a:r>
              <a:rPr lang="en-US" sz="22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other LDCs to submit new proposals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E981674-4CD4-4CE2-9B45-33D5E0544424}"/>
              </a:ext>
            </a:extLst>
          </p:cNvPr>
          <p:cNvSpPr txBox="1">
            <a:spLocks/>
          </p:cNvSpPr>
          <p:nvPr/>
        </p:nvSpPr>
        <p:spPr>
          <a:xfrm>
            <a:off x="258618" y="1065862"/>
            <a:ext cx="2854905" cy="4726276"/>
          </a:xfrm>
          <a:prstGeom prst="rect">
            <a:avLst/>
          </a:prstGeom>
        </p:spPr>
        <p:txBody>
          <a:bodyPr vert="horz" lIns="274320" tIns="91440" rIns="274320" bIns="91440" rtlCol="0" anchor="ctr"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b="1" dirty="0">
                <a:solidFill>
                  <a:srgbClr val="008000"/>
                </a:solidFill>
                <a:latin typeface="Arial" charset="0"/>
                <a:ea typeface="ＭＳ Ｐゴシック" pitchFamily="34" charset="-128"/>
                <a:cs typeface="Arial" charset="0"/>
              </a:rPr>
              <a:t>GEF-6 Pipeline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5C4BC1-00D9-47EB-94CE-FD6D958424D7}"/>
              </a:ext>
            </a:extLst>
          </p:cNvPr>
          <p:cNvSpPr txBox="1"/>
          <p:nvPr/>
        </p:nvSpPr>
        <p:spPr>
          <a:xfrm>
            <a:off x="6971186" y="6648522"/>
            <a:ext cx="21728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Shutterstock, 112117097</a:t>
            </a:r>
          </a:p>
        </p:txBody>
      </p:sp>
    </p:spTree>
    <p:extLst>
      <p:ext uri="{BB962C8B-B14F-4D97-AF65-F5344CB8AC3E}">
        <p14:creationId xmlns:p14="http://schemas.microsoft.com/office/powerpoint/2010/main" val="3784993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"/>
            <a:ext cx="9144000" cy="8960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2800" b="1" kern="1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LDCF Objectives and Entry Points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33992C-3DD9-405E-84B7-8C08500AE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59" y="5854390"/>
            <a:ext cx="3612373" cy="8960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EFD22E-6533-4389-8EE5-FB9AC88BEE90}"/>
              </a:ext>
            </a:extLst>
          </p:cNvPr>
          <p:cNvSpPr txBox="1"/>
          <p:nvPr/>
        </p:nvSpPr>
        <p:spPr>
          <a:xfrm>
            <a:off x="1913705" y="4715429"/>
            <a:ext cx="2444938" cy="1077218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Foster enabling conditions for effective and integrated  adaptation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9ACCDB-1D93-4FC2-9A5D-31A1E42EA525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39375" y="4715430"/>
            <a:ext cx="1408784" cy="1077217"/>
          </a:xfrm>
          <a:prstGeom prst="rect">
            <a:avLst/>
          </a:prstGeom>
          <a:ln>
            <a:solidFill>
              <a:srgbClr val="5B9BD5">
                <a:lumMod val="75000"/>
              </a:srgb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3372FB-AFBA-4C08-8F71-D9C037DE1560}"/>
              </a:ext>
            </a:extLst>
          </p:cNvPr>
          <p:cNvSpPr txBox="1"/>
          <p:nvPr/>
        </p:nvSpPr>
        <p:spPr>
          <a:xfrm>
            <a:off x="533307" y="4376876"/>
            <a:ext cx="3825336" cy="338554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sz="1600" b="1" kern="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  <a:r>
              <a:rPr lang="en-US" sz="1600" kern="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kern="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CB2C627B-452E-4BB9-8135-8FC5E81340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4605064"/>
              </p:ext>
            </p:extLst>
          </p:nvPr>
        </p:nvGraphicFramePr>
        <p:xfrm>
          <a:off x="4947782" y="643488"/>
          <a:ext cx="3629423" cy="2273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DD1AE41D-01BF-4AF5-A33A-876D3AFEC4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625012"/>
              </p:ext>
            </p:extLst>
          </p:nvPr>
        </p:nvGraphicFramePr>
        <p:xfrm>
          <a:off x="4941646" y="2789943"/>
          <a:ext cx="3629423" cy="1756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AB6E3BED-C34F-48A9-9A84-D5ECBEDA4E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3080896"/>
              </p:ext>
            </p:extLst>
          </p:nvPr>
        </p:nvGraphicFramePr>
        <p:xfrm>
          <a:off x="4941646" y="4291949"/>
          <a:ext cx="3629423" cy="1756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7392AF63-BCE8-4B58-8843-58D12371AE92}"/>
              </a:ext>
            </a:extLst>
          </p:cNvPr>
          <p:cNvSpPr txBox="1"/>
          <p:nvPr/>
        </p:nvSpPr>
        <p:spPr>
          <a:xfrm>
            <a:off x="1926030" y="3041391"/>
            <a:ext cx="2437625" cy="100687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Mainstream adaptation and resilience for systemic impact</a:t>
            </a:r>
          </a:p>
          <a:p>
            <a:pPr defTabSz="342900">
              <a:defRPr/>
            </a:pPr>
            <a:endParaRPr lang="en-US" sz="12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A8B7A07-C77B-4AFB-AB3D-6E06D5B0BD1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53811" y="3001121"/>
            <a:ext cx="1377615" cy="1047140"/>
          </a:xfrm>
          <a:prstGeom prst="rect">
            <a:avLst/>
          </a:prstGeom>
          <a:ln w="3175">
            <a:solidFill>
              <a:srgbClr val="5B9BD5">
                <a:lumMod val="75000"/>
              </a:srgbClr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015ADFA-47A4-4B53-B506-D4DF0C67A225}"/>
              </a:ext>
            </a:extLst>
          </p:cNvPr>
          <p:cNvSpPr txBox="1"/>
          <p:nvPr/>
        </p:nvSpPr>
        <p:spPr>
          <a:xfrm>
            <a:off x="547675" y="2716319"/>
            <a:ext cx="3817103" cy="338554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sz="1600" b="1" kern="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  <a:r>
              <a:rPr lang="en-US" sz="1600" kern="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kern="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6E05556-27A4-45E4-B5DB-FA1D7FCD49B8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4077" r="25516"/>
          <a:stretch/>
        </p:blipFill>
        <p:spPr>
          <a:xfrm>
            <a:off x="574157" y="1001049"/>
            <a:ext cx="1385339" cy="1423476"/>
          </a:xfrm>
          <a:prstGeom prst="rect">
            <a:avLst/>
          </a:prstGeom>
          <a:ln>
            <a:solidFill>
              <a:srgbClr val="5B9BD5">
                <a:lumMod val="75000"/>
              </a:srgbClr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3526AB-DF95-4EFB-A334-05C103DC07E1}"/>
              </a:ext>
            </a:extLst>
          </p:cNvPr>
          <p:cNvSpPr txBox="1"/>
          <p:nvPr/>
        </p:nvSpPr>
        <p:spPr>
          <a:xfrm>
            <a:off x="566794" y="801004"/>
            <a:ext cx="3796861" cy="338554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sz="1600" b="1" kern="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  <a:r>
              <a:rPr lang="en-US" sz="1600" kern="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kern="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227D60-1F80-48C1-8D82-0CE8286422A6}"/>
              </a:ext>
            </a:extLst>
          </p:cNvPr>
          <p:cNvSpPr txBox="1"/>
          <p:nvPr/>
        </p:nvSpPr>
        <p:spPr>
          <a:xfrm>
            <a:off x="1926030" y="1101086"/>
            <a:ext cx="2437625" cy="1323439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vulnerability and increase resilience through innovation and technology transfer for adaptation </a:t>
            </a:r>
          </a:p>
        </p:txBody>
      </p:sp>
    </p:spTree>
    <p:extLst>
      <p:ext uri="{BB962C8B-B14F-4D97-AF65-F5344CB8AC3E}">
        <p14:creationId xmlns:p14="http://schemas.microsoft.com/office/powerpoint/2010/main" val="2467393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B2E9FAB-1AF0-4C0D-804E-F3EC0C1162A5}"/>
              </a:ext>
            </a:extLst>
          </p:cNvPr>
          <p:cNvSpPr txBox="1">
            <a:spLocks/>
          </p:cNvSpPr>
          <p:nvPr/>
        </p:nvSpPr>
        <p:spPr>
          <a:xfrm>
            <a:off x="605597" y="-56410"/>
            <a:ext cx="7886700" cy="958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SCCF Modalities</a:t>
            </a:r>
            <a:endParaRPr lang="en-US" sz="2800" b="1" dirty="0">
              <a:solidFill>
                <a:srgbClr val="008000"/>
              </a:solidFill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1D41BEE-479B-4260-BF56-BE86171965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7814" y="1437698"/>
            <a:ext cx="3886200" cy="4351338"/>
          </a:xfrm>
          <a:solidFill>
            <a:schemeClr val="bg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indent="-457200" algn="ctr">
              <a:buAutoNum type="arabicPeriod"/>
            </a:pP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Challenge Program</a:t>
            </a:r>
          </a:p>
          <a:p>
            <a:pPr marL="457200" indent="-457200"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396875"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$10 million call for proposals and themes forthcoming</a:t>
            </a:r>
          </a:p>
          <a:p>
            <a:pPr marL="396875" indent="-396875"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GEF Secretariat to screen (pre-select) concepts and invite further development </a:t>
            </a:r>
          </a:p>
          <a:p>
            <a:pPr marL="396875" indent="-396875"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Approval following regular project cycle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35B16CF-9163-477D-8B15-7164530DE6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1514" y="1437698"/>
            <a:ext cx="3886200" cy="4351338"/>
          </a:xfrm>
          <a:solidFill>
            <a:schemeClr val="bg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2. Incentive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396875"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Managed outside pre-selection</a:t>
            </a:r>
          </a:p>
          <a:p>
            <a:pPr marL="396875" indent="-396875"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Developed and aligned with regular GEF projects and programs</a:t>
            </a:r>
          </a:p>
          <a:p>
            <a:pPr marL="396875" indent="-396875"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Follows regular project cycle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61C0AF-ECD0-4835-999B-136F1B0B49C3}"/>
              </a:ext>
            </a:extLst>
          </p:cNvPr>
          <p:cNvSpPr txBox="1"/>
          <p:nvPr/>
        </p:nvSpPr>
        <p:spPr>
          <a:xfrm>
            <a:off x="6572250" y="6581001"/>
            <a:ext cx="3218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SCCF project in Zimbabwe (UNDP)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71D625-1F27-42DD-8E8B-74782CD11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59" y="5854390"/>
            <a:ext cx="3612373" cy="89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27234"/>
      </p:ext>
    </p:extLst>
  </p:cSld>
  <p:clrMapOvr>
    <a:masterClrMapping/>
  </p:clrMapOvr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1213</TotalTime>
  <Words>571</Words>
  <Application>Microsoft Office PowerPoint</Application>
  <PresentationFormat>On-screen Show (4:3)</PresentationFormat>
  <Paragraphs>114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ＭＳ Ｐゴシック</vt:lpstr>
      <vt:lpstr>Arial</vt:lpstr>
      <vt:lpstr>Calibri</vt:lpstr>
      <vt:lpstr>Calibri Light</vt:lpstr>
      <vt:lpstr>Wingdings</vt:lpstr>
      <vt:lpstr>5_Office Theme</vt:lpstr>
      <vt:lpstr>LDCF and SCCF: new strategy and operational improvements   GEF Secretariat consultation  Banjul, The Gambia  28 January 2019   </vt:lpstr>
      <vt:lpstr>Strategy Highlights</vt:lpstr>
      <vt:lpstr>Key Operational Improvements</vt:lpstr>
      <vt:lpstr> </vt:lpstr>
      <vt:lpstr>PowerPoint Presentation</vt:lpstr>
      <vt:lpstr>Factors for Enhanced LDCF Strategic Prioritization</vt:lpstr>
      <vt:lpstr>PowerPoint Presentation</vt:lpstr>
      <vt:lpstr>LDCF Objectives and Entry Points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look at the past  four years Programming Directions for the LDCF and SCCF  2014-18  Draft as at May 2, 2018</dc:title>
  <dc:creator>Fareeha Iqbal</dc:creator>
  <cp:lastModifiedBy>Dustin S Schinn</cp:lastModifiedBy>
  <cp:revision>178</cp:revision>
  <cp:lastPrinted>2018-05-22T22:37:11Z</cp:lastPrinted>
  <dcterms:modified xsi:type="dcterms:W3CDTF">2019-01-24T23:18:35Z</dcterms:modified>
</cp:coreProperties>
</file>