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409" r:id="rId3"/>
    <p:sldId id="427" r:id="rId4"/>
    <p:sldId id="493" r:id="rId5"/>
    <p:sldId id="439" r:id="rId6"/>
    <p:sldId id="478" r:id="rId7"/>
    <p:sldId id="470" r:id="rId8"/>
    <p:sldId id="494" r:id="rId9"/>
    <p:sldId id="490" r:id="rId10"/>
    <p:sldId id="479" r:id="rId11"/>
    <p:sldId id="492" r:id="rId12"/>
    <p:sldId id="480" r:id="rId13"/>
    <p:sldId id="471" r:id="rId14"/>
    <p:sldId id="469" r:id="rId15"/>
    <p:sldId id="491" r:id="rId16"/>
    <p:sldId id="464" r:id="rId17"/>
    <p:sldId id="488" r:id="rId18"/>
    <p:sldId id="489" r:id="rId19"/>
    <p:sldId id="473" r:id="rId20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Thomas Zimsky" initials="MTZ" lastIdx="5" clrIdx="0">
    <p:extLst>
      <p:ext uri="{19B8F6BF-5375-455C-9EA6-DF929625EA0E}">
        <p15:presenceInfo xmlns:p15="http://schemas.microsoft.com/office/powerpoint/2012/main" userId="S-1-5-21-88094858-919529-1617787245-208076" providerId="AD"/>
      </p:ext>
    </p:extLst>
  </p:cmAuthor>
  <p:cmAuthor id="2" name="Leah Bunce Karrer" initials="LBK" lastIdx="2" clrIdx="1">
    <p:extLst>
      <p:ext uri="{19B8F6BF-5375-455C-9EA6-DF929625EA0E}">
        <p15:presenceInfo xmlns:p15="http://schemas.microsoft.com/office/powerpoint/2012/main" userId="S-1-5-21-88094858-919529-1617787245-4538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0033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2" autoAdjust="0"/>
    <p:restoredTop sz="65789" autoAdjust="0"/>
  </p:normalViewPr>
  <p:slideViewPr>
    <p:cSldViewPr>
      <p:cViewPr varScale="1">
        <p:scale>
          <a:sx n="60" d="100"/>
          <a:sy n="60" d="100"/>
        </p:scale>
        <p:origin x="228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08"/>
        <p:guide pos="218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C73B04EA-8C1E-E241-A7ED-16483386089B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F631BE2D-E851-4E20-B9A8-8893A76068AD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CD7D9392-2BD3-644E-B10A-27C36A515024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B03F2117-FEB0-4108-9D27-FF314F52BCC3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5DE91A2F-2D69-4011-AC8E-2B0480FCE0D8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2CBDDD3C-0FDC-2C48-A33B-01628AA57234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96E1E69-9F2E-6940-B6DD-7AAC38C34471}" type="doc">
      <dgm:prSet loTypeId="urn:microsoft.com/office/officeart/2005/8/layout/hierarchy4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2FEDF-7321-B544-89F8-9DB9870F17CD}" type="pres">
      <dgm:prSet presAssocID="{296E1E69-9F2E-6940-B6DD-7AAC38C3447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</dgm:ptLst>
  <dgm:cxnLst>
    <dgm:cxn modelId="{C8A11452-8457-124E-AA01-039223852ACF}" type="presOf" srcId="{296E1E69-9F2E-6940-B6DD-7AAC38C34471}" destId="{C6E2FEDF-7321-B544-89F8-9DB9870F17CD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7" y="1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69653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7" y="8769653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7" y="1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92150"/>
            <a:ext cx="4614862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9" tIns="46220" rIns="92439" bIns="462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85628"/>
            <a:ext cx="5547360" cy="4154805"/>
          </a:xfrm>
          <a:prstGeom prst="rect">
            <a:avLst/>
          </a:prstGeom>
        </p:spPr>
        <p:txBody>
          <a:bodyPr vert="horz" lIns="92439" tIns="46220" rIns="92439" bIns="462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69653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7" y="8769653"/>
            <a:ext cx="3004820" cy="461645"/>
          </a:xfrm>
          <a:prstGeom prst="rect">
            <a:avLst/>
          </a:prstGeom>
        </p:spPr>
        <p:txBody>
          <a:bodyPr vert="horz" lIns="92439" tIns="46220" rIns="92439" bIns="46220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85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192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8397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889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3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84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3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84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21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99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40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52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985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99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tr-TR" altLang="en-US" dirty="0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0548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33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84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31">
              <a:defRPr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040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3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984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0625" y="704850"/>
            <a:ext cx="2114550" cy="15859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9139" y="2524232"/>
            <a:ext cx="5670019" cy="6157924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92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535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31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49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8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21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43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fr-FR"/>
          </a:p>
        </p:txBody>
      </p:sp>
      <p:grpSp>
        <p:nvGrpSpPr>
          <p:cNvPr id="4" name="Group 3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6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>
                <a:solidFill>
                  <a:prstClr val="black"/>
                </a:solidFill>
              </a:rPr>
              <a:pPr/>
              <a:t>‹#›</a:t>
            </a:fld>
            <a:endParaRPr lang="en-US" altLang="ja-JP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5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6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5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4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90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61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43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EF-PPT-BG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thegefo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rest.jpg"/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0"/>
            <a:ext cx="9144000" cy="1447800"/>
          </a:xfrm>
          <a:prstGeom prst="rect">
            <a:avLst/>
          </a:prstGeom>
        </p:spPr>
      </p:pic>
      <p:pic>
        <p:nvPicPr>
          <p:cNvPr id="12" name="Picture 11" descr="c&amp;w.jpg"/>
          <p:cNvPicPr>
            <a:picLocks noChangeAspect="1"/>
          </p:cNvPicPr>
          <p:nvPr/>
        </p:nvPicPr>
        <p:blipFill>
          <a:blip r:embed="rId4">
            <a:alphaModFix amt="20000"/>
          </a:blip>
          <a:srcRect l="11538" r="34615"/>
          <a:stretch>
            <a:fillRect/>
          </a:stretch>
        </p:blipFill>
        <p:spPr>
          <a:xfrm>
            <a:off x="7543800" y="3429000"/>
            <a:ext cx="1600200" cy="1981200"/>
          </a:xfrm>
          <a:prstGeom prst="rect">
            <a:avLst/>
          </a:prstGeom>
        </p:spPr>
      </p:pic>
      <p:pic>
        <p:nvPicPr>
          <p:cNvPr id="10" name="Picture 9" descr="adaptation.png"/>
          <p:cNvPicPr>
            <a:picLocks noChangeAspect="1"/>
          </p:cNvPicPr>
          <p:nvPr/>
        </p:nvPicPr>
        <p:blipFill>
          <a:blip r:embed="rId5">
            <a:alphaModFix amt="20000"/>
          </a:blip>
          <a:srcRect l="11052" r="42527"/>
          <a:stretch>
            <a:fillRect/>
          </a:stretch>
        </p:blipFill>
        <p:spPr>
          <a:xfrm>
            <a:off x="7543800" y="1447800"/>
            <a:ext cx="1600200" cy="1981200"/>
          </a:xfrm>
          <a:prstGeom prst="rect">
            <a:avLst/>
          </a:prstGeom>
        </p:spPr>
      </p:pic>
      <p:pic>
        <p:nvPicPr>
          <p:cNvPr id="11" name="Picture 10" descr="BD.jpg"/>
          <p:cNvPicPr>
            <a:picLocks noChangeAspect="1"/>
          </p:cNvPicPr>
          <p:nvPr/>
        </p:nvPicPr>
        <p:blipFill>
          <a:blip r:embed="rId6">
            <a:alphaModFix amt="8000"/>
          </a:blip>
          <a:stretch>
            <a:fillRect/>
          </a:stretch>
        </p:blipFill>
        <p:spPr>
          <a:xfrm>
            <a:off x="1371600" y="1447800"/>
            <a:ext cx="6172200" cy="3962400"/>
          </a:xfrm>
          <a:prstGeom prst="rect">
            <a:avLst/>
          </a:prstGeom>
        </p:spPr>
      </p:pic>
      <p:pic>
        <p:nvPicPr>
          <p:cNvPr id="8" name="Picture 7" descr="IW.jpg"/>
          <p:cNvPicPr>
            <a:picLocks noChangeAspect="1"/>
          </p:cNvPicPr>
          <p:nvPr/>
        </p:nvPicPr>
        <p:blipFill>
          <a:blip r:embed="rId7">
            <a:alphaModFix amt="30000"/>
          </a:blip>
          <a:stretch>
            <a:fillRect/>
          </a:stretch>
        </p:blipFill>
        <p:spPr>
          <a:xfrm>
            <a:off x="0" y="5410200"/>
            <a:ext cx="9144000" cy="1447800"/>
          </a:xfrm>
          <a:prstGeom prst="rect">
            <a:avLst/>
          </a:prstGeom>
        </p:spPr>
      </p:pic>
      <p:pic>
        <p:nvPicPr>
          <p:cNvPr id="7" name="Picture 6" descr="GEF-PPT-BG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14478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5896" y="2208653"/>
            <a:ext cx="6406463" cy="3048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4541" b="1" dirty="0" smtClean="0">
                <a:solidFill>
                  <a:schemeClr val="tx1"/>
                </a:solidFill>
                <a:cs typeface="Times New Roman" pitchFamily="18" charset="0"/>
              </a:rPr>
              <a:t>GEF-6 </a:t>
            </a:r>
          </a:p>
          <a:p>
            <a:pPr>
              <a:lnSpc>
                <a:spcPct val="80000"/>
              </a:lnSpc>
              <a:defRPr/>
            </a:pPr>
            <a:r>
              <a:rPr lang="en-US" sz="4541" b="1" dirty="0" smtClean="0">
                <a:solidFill>
                  <a:schemeClr val="tx1"/>
                </a:solidFill>
                <a:cs typeface="Times New Roman" pitchFamily="18" charset="0"/>
              </a:rPr>
              <a:t>Programming Directions: </a:t>
            </a:r>
          </a:p>
          <a:p>
            <a:pPr>
              <a:lnSpc>
                <a:spcPct val="80000"/>
              </a:lnSpc>
              <a:defRPr/>
            </a:pPr>
            <a:endParaRPr lang="en-US" sz="34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4000" b="1" dirty="0" smtClean="0">
                <a:solidFill>
                  <a:srgbClr val="00642D"/>
                </a:solidFill>
                <a:cs typeface="Times New Roman" panose="02020603050405020304" pitchFamily="18" charset="0"/>
              </a:rPr>
              <a:t>Extended Constituency Workshop</a:t>
            </a:r>
          </a:p>
          <a:p>
            <a:pPr>
              <a:lnSpc>
                <a:spcPct val="80000"/>
              </a:lnSpc>
              <a:defRPr/>
            </a:pPr>
            <a:endParaRPr lang="en-US" sz="40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4000" b="1" dirty="0" smtClean="0">
                <a:solidFill>
                  <a:srgbClr val="00642D"/>
                </a:solidFill>
                <a:cs typeface="Times New Roman" panose="02020603050405020304" pitchFamily="18" charset="0"/>
              </a:rPr>
              <a:t>Minsk-Belarus</a:t>
            </a:r>
          </a:p>
          <a:p>
            <a:pPr>
              <a:lnSpc>
                <a:spcPct val="80000"/>
              </a:lnSpc>
              <a:defRPr/>
            </a:pPr>
            <a:r>
              <a:rPr lang="en-US" sz="4000" b="1" dirty="0" smtClean="0">
                <a:solidFill>
                  <a:srgbClr val="00642D"/>
                </a:solidFill>
                <a:cs typeface="Times New Roman" panose="02020603050405020304" pitchFamily="18" charset="0"/>
              </a:rPr>
              <a:t>September 22-24, 2015</a:t>
            </a:r>
            <a:endParaRPr lang="en-US" sz="2400" dirty="0">
              <a:latin typeface="Andes" panose="02000000000000000000" pitchFamily="50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4462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54086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D.jpg"/>
          <p:cNvPicPr>
            <a:picLocks noChangeAspect="1"/>
          </p:cNvPicPr>
          <p:nvPr/>
        </p:nvPicPr>
        <p:blipFill>
          <a:blip r:embed="rId9">
            <a:alphaModFix amt="20000"/>
          </a:blip>
          <a:srcRect t="16060" r="53747"/>
          <a:stretch>
            <a:fillRect/>
          </a:stretch>
        </p:blipFill>
        <p:spPr>
          <a:xfrm>
            <a:off x="0" y="3429000"/>
            <a:ext cx="1371600" cy="1991360"/>
          </a:xfrm>
          <a:prstGeom prst="rect">
            <a:avLst/>
          </a:prstGeom>
        </p:spPr>
      </p:pic>
      <p:pic>
        <p:nvPicPr>
          <p:cNvPr id="16" name="Picture 15" descr="mitigation.png"/>
          <p:cNvPicPr>
            <a:picLocks noChangeAspect="1"/>
          </p:cNvPicPr>
          <p:nvPr/>
        </p:nvPicPr>
        <p:blipFill>
          <a:blip r:embed="rId10">
            <a:alphaModFix amt="20000"/>
          </a:blip>
          <a:srcRect l="33333" r="16667"/>
          <a:stretch>
            <a:fillRect/>
          </a:stretch>
        </p:blipFill>
        <p:spPr>
          <a:xfrm>
            <a:off x="0" y="1447800"/>
            <a:ext cx="1371600" cy="19812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5400000" flipH="1" flipV="1">
            <a:off x="-571500" y="3467100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5852150" y="3428206"/>
            <a:ext cx="3962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50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514080" y="1142972"/>
            <a:ext cx="8306392" cy="5094340"/>
            <a:chOff x="1528725" y="-20230"/>
            <a:chExt cx="6176279" cy="5388495"/>
          </a:xfrm>
        </p:grpSpPr>
        <p:sp>
          <p:nvSpPr>
            <p:cNvPr id="39" name="Oval 38"/>
            <p:cNvSpPr/>
            <p:nvPr/>
          </p:nvSpPr>
          <p:spPr>
            <a:xfrm>
              <a:off x="1600200" y="-20230"/>
              <a:ext cx="6104804" cy="872246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1F497D"/>
                  </a:solidFill>
                </a:rPr>
                <a:t>Delivering GEF International Waters Global Environment Benefits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1600200" y="3733800"/>
              <a:ext cx="2674655" cy="1634465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r>
                <a:rPr lang="en-US" sz="1500" b="1" dirty="0">
                  <a:solidFill>
                    <a:srgbClr val="FFFFFF"/>
                  </a:solidFill>
                </a:rPr>
                <a:t>Foundational Capacity Building/Enabling environments, Basic Policy  and cooperation framework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2946874" y="2514600"/>
              <a:ext cx="2655962" cy="1510884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>
                  <a:solidFill>
                    <a:srgbClr val="FFFFFF"/>
                  </a:solidFill>
                </a:rPr>
                <a:t>Strengthening policy and legal and institutional frameworks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9" name="Flowchart: Magnetic Disk 48"/>
            <p:cNvSpPr/>
            <p:nvPr/>
          </p:nvSpPr>
          <p:spPr>
            <a:xfrm>
              <a:off x="4038600" y="1326907"/>
              <a:ext cx="2738215" cy="1309338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FFFFFF"/>
                  </a:solidFill>
                </a:rPr>
                <a:t>Full-scale SAP Implementation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38" name="Shape 37"/>
            <p:cNvSpPr/>
            <p:nvPr/>
          </p:nvSpPr>
          <p:spPr>
            <a:xfrm rot="20791679">
              <a:off x="1528725" y="1223628"/>
              <a:ext cx="3222301" cy="2410576"/>
            </a:xfrm>
            <a:prstGeom prst="swooshArrow">
              <a:avLst>
                <a:gd name="adj1" fmla="val 17356"/>
                <a:gd name="adj2" fmla="val 2338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 rot="19050949">
            <a:off x="1478860" y="3592027"/>
            <a:ext cx="623426" cy="264848"/>
          </a:xfrm>
        </p:spPr>
        <p:txBody>
          <a:bodyPr>
            <a:noAutofit/>
          </a:bodyPr>
          <a:lstStyle/>
          <a:p>
            <a:r>
              <a:rPr lang="en-US" sz="1350" dirty="0">
                <a:solidFill>
                  <a:schemeClr val="tx1"/>
                </a:solidFill>
              </a:rPr>
              <a:t>TDA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20077578">
            <a:off x="2369181" y="2944189"/>
            <a:ext cx="623426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dirty="0">
                <a:solidFill>
                  <a:prstClr val="black"/>
                </a:solidFill>
              </a:rPr>
              <a:t>SAP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 rot="20324902">
            <a:off x="3220215" y="2373127"/>
            <a:ext cx="1336246" cy="3050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50" b="1" dirty="0"/>
              <a:t>Transformational Change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 bwMode="auto">
          <a:xfrm>
            <a:off x="1428353" y="268812"/>
            <a:ext cx="6286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50" b="1" dirty="0">
                <a:solidFill>
                  <a:schemeClr val="tx1"/>
                </a:solidFill>
                <a:latin typeface="+mn-lt"/>
              </a:rPr>
              <a:t>GEF IW investments through series of interventions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4" y="-133867"/>
            <a:ext cx="9144793" cy="111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Diagram 37"/>
          <p:cNvGraphicFramePr/>
          <p:nvPr/>
        </p:nvGraphicFramePr>
        <p:xfrm>
          <a:off x="0" y="0"/>
          <a:ext cx="91440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mitigation.png"/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0" y="0"/>
            <a:ext cx="9144000" cy="126717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-612576" y="67321"/>
            <a:ext cx="8964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Climate Change Mitigation GEF-6 Strategy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76462" y="550421"/>
            <a:ext cx="89675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u="sng" dirty="0" smtClean="0">
                <a:solidFill>
                  <a:srgbClr val="000000"/>
                </a:solidFill>
              </a:rPr>
              <a:t>Goal</a:t>
            </a:r>
            <a:r>
              <a:rPr lang="en-US" sz="2000" dirty="0" smtClean="0">
                <a:solidFill>
                  <a:srgbClr val="000000"/>
                </a:solidFill>
              </a:rPr>
              <a:t>: To support developing countries to make transformational shifts towards a low emission, resilient development path </a:t>
            </a:r>
            <a:endParaRPr lang="en-US" sz="2000" dirty="0">
              <a:solidFill>
                <a:srgbClr val="00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26717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49091" y="1556792"/>
            <a:ext cx="2592512" cy="1480684"/>
            <a:chOff x="2" y="152403"/>
            <a:chExt cx="2592512" cy="1480684"/>
          </a:xfrm>
          <a:gradFill flip="none" rotWithShape="1">
            <a:gsLst>
              <a:gs pos="0">
                <a:srgbClr val="A50021">
                  <a:shade val="30000"/>
                  <a:satMod val="115000"/>
                </a:srgbClr>
              </a:gs>
              <a:gs pos="50000">
                <a:srgbClr val="A50021">
                  <a:shade val="67500"/>
                  <a:satMod val="115000"/>
                </a:srgbClr>
              </a:gs>
              <a:gs pos="100000">
                <a:srgbClr val="A5002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0" name="Rounded Rectangle 29"/>
            <p:cNvSpPr/>
            <p:nvPr/>
          </p:nvSpPr>
          <p:spPr>
            <a:xfrm>
              <a:off x="2" y="152403"/>
              <a:ext cx="2592512" cy="148068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43370" y="195771"/>
              <a:ext cx="2505776" cy="13939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prstClr val="white"/>
                  </a:solidFill>
                </a:rPr>
                <a:t>Objective 1: Promote innovation &amp; technology transfer</a:t>
              </a:r>
              <a:endParaRPr lang="en-US" sz="18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9108" y="3259847"/>
            <a:ext cx="2055478" cy="1878340"/>
            <a:chOff x="230019" y="1855458"/>
            <a:chExt cx="2055478" cy="1878340"/>
          </a:xfrm>
        </p:grpSpPr>
        <p:sp>
          <p:nvSpPr>
            <p:cNvPr id="28" name="Rounded Rectangle 27"/>
            <p:cNvSpPr/>
            <p:nvPr/>
          </p:nvSpPr>
          <p:spPr>
            <a:xfrm>
              <a:off x="230019" y="1855458"/>
              <a:ext cx="2055478" cy="1878340"/>
            </a:xfrm>
            <a:prstGeom prst="roundRect">
              <a:avLst>
                <a:gd name="adj" fmla="val 10000"/>
              </a:avLst>
            </a:prstGeom>
            <a:ln>
              <a:solidFill>
                <a:srgbClr val="A50021"/>
              </a:solidFill>
            </a:ln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ounded Rectangle 6"/>
            <p:cNvSpPr/>
            <p:nvPr/>
          </p:nvSpPr>
          <p:spPr>
            <a:xfrm>
              <a:off x="285034" y="1910473"/>
              <a:ext cx="1945448" cy="17683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0000"/>
                  </a:solidFill>
                </a:rPr>
                <a:t>1.</a:t>
              </a:r>
              <a:r>
                <a:rPr lang="en-US" sz="2000" kern="1200" dirty="0" smtClean="0">
                  <a:solidFill>
                    <a:srgbClr val="000000"/>
                  </a:solidFill>
                </a:rPr>
                <a:t> Low carbon </a:t>
              </a:r>
              <a:r>
                <a:rPr lang="en-US" sz="2000" b="1" kern="1200" dirty="0" smtClean="0">
                  <a:solidFill>
                    <a:srgbClr val="000000"/>
                  </a:solidFill>
                </a:rPr>
                <a:t>technologies</a:t>
              </a:r>
              <a:r>
                <a:rPr lang="en-US" sz="2000" kern="1200" dirty="0" smtClean="0">
                  <a:solidFill>
                    <a:srgbClr val="000000"/>
                  </a:solidFill>
                </a:rPr>
                <a:t> and mitigation options</a:t>
              </a:r>
              <a:endParaRPr lang="en-US" sz="2000" kern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9108" y="5334899"/>
            <a:ext cx="2055478" cy="1454026"/>
            <a:chOff x="230019" y="3930510"/>
            <a:chExt cx="2055478" cy="1454026"/>
          </a:xfrm>
        </p:grpSpPr>
        <p:sp>
          <p:nvSpPr>
            <p:cNvPr id="26" name="Rounded Rectangle 25"/>
            <p:cNvSpPr/>
            <p:nvPr/>
          </p:nvSpPr>
          <p:spPr>
            <a:xfrm>
              <a:off x="230019" y="3930510"/>
              <a:ext cx="2055478" cy="1454026"/>
            </a:xfrm>
            <a:prstGeom prst="roundRect">
              <a:avLst>
                <a:gd name="adj" fmla="val 10000"/>
              </a:avLst>
            </a:prstGeom>
            <a:ln>
              <a:solidFill>
                <a:srgbClr val="A50021"/>
              </a:solidFill>
            </a:ln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ounded Rectangle 8"/>
            <p:cNvSpPr/>
            <p:nvPr/>
          </p:nvSpPr>
          <p:spPr>
            <a:xfrm>
              <a:off x="272606" y="3973097"/>
              <a:ext cx="1970304" cy="1368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rgbClr val="000000"/>
                  </a:solidFill>
                </a:rPr>
                <a:t>2</a:t>
              </a:r>
              <a:r>
                <a:rPr lang="en-US" sz="2000" kern="1200" dirty="0" smtClean="0">
                  <a:solidFill>
                    <a:srgbClr val="000000"/>
                  </a:solidFill>
                </a:rPr>
                <a:t> . Innovative </a:t>
              </a:r>
              <a:r>
                <a:rPr lang="en-US" sz="2000" b="1" kern="1200" dirty="0" smtClean="0">
                  <a:solidFill>
                    <a:srgbClr val="000000"/>
                  </a:solidFill>
                </a:rPr>
                <a:t>policy</a:t>
              </a:r>
              <a:r>
                <a:rPr lang="en-US" sz="2000" kern="1200" dirty="0" smtClean="0">
                  <a:solidFill>
                    <a:srgbClr val="000000"/>
                  </a:solidFill>
                </a:rPr>
                <a:t> packages and market initiatives </a:t>
              </a:r>
              <a:endParaRPr lang="en-US" sz="2000" kern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038190" y="1582451"/>
            <a:ext cx="2627259" cy="1480684"/>
            <a:chOff x="2989101" y="178062"/>
            <a:chExt cx="2627259" cy="1480684"/>
          </a:xfrm>
          <a:gradFill flip="none" rotWithShape="1">
            <a:gsLst>
              <a:gs pos="0">
                <a:srgbClr val="A50021">
                  <a:shade val="30000"/>
                  <a:satMod val="115000"/>
                </a:srgbClr>
              </a:gs>
              <a:gs pos="50000">
                <a:srgbClr val="A50021">
                  <a:shade val="67500"/>
                  <a:satMod val="115000"/>
                </a:srgbClr>
              </a:gs>
              <a:gs pos="100000">
                <a:srgbClr val="A5002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4" name="Rounded Rectangle 23"/>
            <p:cNvSpPr/>
            <p:nvPr/>
          </p:nvSpPr>
          <p:spPr>
            <a:xfrm>
              <a:off x="2989101" y="178062"/>
              <a:ext cx="2627259" cy="148068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10"/>
            <p:cNvSpPr/>
            <p:nvPr/>
          </p:nvSpPr>
          <p:spPr>
            <a:xfrm>
              <a:off x="3032469" y="221430"/>
              <a:ext cx="2540523" cy="13939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prstClr val="white"/>
                  </a:solidFill>
                </a:rPr>
                <a:t>Objective 2: Demonstrate systemic impacts of mitigation options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77952" y="3259847"/>
            <a:ext cx="2101809" cy="1546747"/>
            <a:chOff x="3346963" y="1800443"/>
            <a:chExt cx="1829748" cy="1546747"/>
          </a:xfrm>
        </p:grpSpPr>
        <p:sp>
          <p:nvSpPr>
            <p:cNvPr id="22" name="Rounded Rectangle 21"/>
            <p:cNvSpPr/>
            <p:nvPr/>
          </p:nvSpPr>
          <p:spPr>
            <a:xfrm>
              <a:off x="3346963" y="1855458"/>
              <a:ext cx="1829748" cy="1491732"/>
            </a:xfrm>
            <a:prstGeom prst="roundRect">
              <a:avLst>
                <a:gd name="adj" fmla="val 10000"/>
              </a:avLst>
            </a:prstGeom>
            <a:ln>
              <a:solidFill>
                <a:srgbClr val="A50021"/>
              </a:solidFill>
            </a:ln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12"/>
            <p:cNvSpPr/>
            <p:nvPr/>
          </p:nvSpPr>
          <p:spPr>
            <a:xfrm>
              <a:off x="3370573" y="1800443"/>
              <a:ext cx="1742366" cy="14043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195" tIns="24130" rIns="36195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b="1" kern="1200" dirty="0" smtClean="0">
                  <a:solidFill>
                    <a:srgbClr val="000000"/>
                  </a:solidFill>
                </a:rPr>
                <a:t>3.</a:t>
              </a:r>
              <a:r>
                <a:rPr lang="en-US" sz="1900" kern="1200" dirty="0" smtClean="0">
                  <a:solidFill>
                    <a:srgbClr val="000000"/>
                  </a:solidFill>
                </a:rPr>
                <a:t> Integrated low-carbon, </a:t>
              </a:r>
              <a:r>
                <a:rPr lang="en-US" sz="1900" b="1" kern="1200" dirty="0" smtClean="0">
                  <a:solidFill>
                    <a:srgbClr val="000000"/>
                  </a:solidFill>
                </a:rPr>
                <a:t>urban</a:t>
              </a:r>
              <a:r>
                <a:rPr lang="en-US" sz="1900" kern="1200" dirty="0" smtClean="0">
                  <a:solidFill>
                    <a:srgbClr val="000000"/>
                  </a:solidFill>
                </a:rPr>
                <a:t> systems</a:t>
              </a:r>
              <a:endParaRPr lang="en-US" sz="1900" kern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67389" y="5140795"/>
            <a:ext cx="2101808" cy="1524614"/>
            <a:chOff x="3514552" y="3543902"/>
            <a:chExt cx="1859749" cy="1524614"/>
          </a:xfrm>
        </p:grpSpPr>
        <p:sp>
          <p:nvSpPr>
            <p:cNvPr id="20" name="Rounded Rectangle 19"/>
            <p:cNvSpPr/>
            <p:nvPr/>
          </p:nvSpPr>
          <p:spPr>
            <a:xfrm>
              <a:off x="3514552" y="3543902"/>
              <a:ext cx="1859749" cy="1524614"/>
            </a:xfrm>
            <a:prstGeom prst="roundRect">
              <a:avLst>
                <a:gd name="adj" fmla="val 10000"/>
              </a:avLst>
            </a:prstGeom>
            <a:ln>
              <a:solidFill>
                <a:srgbClr val="A50021"/>
              </a:solidFill>
            </a:ln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ed Rectangle 14"/>
            <p:cNvSpPr/>
            <p:nvPr/>
          </p:nvSpPr>
          <p:spPr>
            <a:xfrm>
              <a:off x="3559206" y="3588556"/>
              <a:ext cx="1770441" cy="143530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195" tIns="24130" rIns="36195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b="1" kern="1200" dirty="0" smtClean="0">
                  <a:solidFill>
                    <a:srgbClr val="000000"/>
                  </a:solidFill>
                </a:rPr>
                <a:t>4. Forests</a:t>
              </a:r>
              <a:r>
                <a:rPr lang="en-US" sz="1900" kern="1200" dirty="0" smtClean="0">
                  <a:solidFill>
                    <a:srgbClr val="000000"/>
                  </a:solidFill>
                </a:rPr>
                <a:t> and other land use, and climate smart agriculture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62038" y="1582451"/>
            <a:ext cx="2902450" cy="1480684"/>
            <a:chOff x="6012949" y="178062"/>
            <a:chExt cx="2902450" cy="1480684"/>
          </a:xfrm>
          <a:gradFill flip="none" rotWithShape="1">
            <a:gsLst>
              <a:gs pos="0">
                <a:srgbClr val="A50021">
                  <a:shade val="30000"/>
                  <a:satMod val="115000"/>
                </a:srgbClr>
              </a:gs>
              <a:gs pos="50000">
                <a:srgbClr val="A50021">
                  <a:shade val="67500"/>
                  <a:satMod val="115000"/>
                </a:srgbClr>
              </a:gs>
              <a:gs pos="100000">
                <a:srgbClr val="A50021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8" name="Rounded Rectangle 17"/>
            <p:cNvSpPr/>
            <p:nvPr/>
          </p:nvSpPr>
          <p:spPr>
            <a:xfrm>
              <a:off x="6012949" y="178062"/>
              <a:ext cx="2902450" cy="148068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16"/>
            <p:cNvSpPr/>
            <p:nvPr/>
          </p:nvSpPr>
          <p:spPr>
            <a:xfrm>
              <a:off x="6056317" y="221430"/>
              <a:ext cx="2815714" cy="139394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prstClr val="white"/>
                  </a:solidFill>
                </a:rPr>
                <a:t>Objective 3: Foster enabling conditions to mainstream mitigation concerns into SD strategies</a:t>
              </a:r>
              <a:endParaRPr lang="en-US" sz="2000" b="1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07027" y="3218760"/>
            <a:ext cx="1973445" cy="3212979"/>
            <a:chOff x="6941954" y="1855458"/>
            <a:chExt cx="1973445" cy="3212979"/>
          </a:xfrm>
        </p:grpSpPr>
        <p:sp>
          <p:nvSpPr>
            <p:cNvPr id="16" name="Rounded Rectangle 15"/>
            <p:cNvSpPr/>
            <p:nvPr/>
          </p:nvSpPr>
          <p:spPr>
            <a:xfrm>
              <a:off x="6941954" y="1855458"/>
              <a:ext cx="1973445" cy="3212979"/>
            </a:xfrm>
            <a:prstGeom prst="roundRect">
              <a:avLst>
                <a:gd name="adj" fmla="val 10000"/>
              </a:avLst>
            </a:prstGeom>
            <a:ln>
              <a:solidFill>
                <a:srgbClr val="A50021"/>
              </a:solidFill>
            </a:ln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18"/>
            <p:cNvSpPr/>
            <p:nvPr/>
          </p:nvSpPr>
          <p:spPr>
            <a:xfrm>
              <a:off x="6999754" y="1913258"/>
              <a:ext cx="1857845" cy="30973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195" tIns="24130" rIns="36195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b="1" kern="1200" dirty="0" smtClean="0">
                  <a:solidFill>
                    <a:srgbClr val="000000"/>
                  </a:solidFill>
                </a:rPr>
                <a:t>5.</a:t>
              </a:r>
              <a:r>
                <a:rPr lang="en-US" sz="1900" kern="1200" dirty="0" smtClean="0">
                  <a:solidFill>
                    <a:srgbClr val="000000"/>
                  </a:solidFill>
                </a:rPr>
                <a:t> </a:t>
              </a:r>
              <a:r>
                <a:rPr lang="en-US" sz="1900" b="1" kern="1200" dirty="0" smtClean="0">
                  <a:solidFill>
                    <a:srgbClr val="000000"/>
                  </a:solidFill>
                </a:rPr>
                <a:t>Convention</a:t>
              </a:r>
              <a:r>
                <a:rPr lang="en-US" sz="1900" kern="1200" dirty="0" smtClean="0">
                  <a:solidFill>
                    <a:srgbClr val="000000"/>
                  </a:solidFill>
                </a:rPr>
                <a:t> obligations for planning and mitigation contributions</a:t>
              </a:r>
              <a:endParaRPr lang="en-US" sz="1900" kern="12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05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daptation.png"/>
          <p:cNvPicPr>
            <a:picLocks noChangeAspect="1"/>
          </p:cNvPicPr>
          <p:nvPr/>
        </p:nvPicPr>
        <p:blipFill>
          <a:blip r:embed="rId3">
            <a:alphaModFix amt="18000"/>
          </a:blip>
          <a:stretch>
            <a:fillRect/>
          </a:stretch>
        </p:blipFill>
        <p:spPr>
          <a:xfrm>
            <a:off x="0" y="-76200"/>
            <a:ext cx="9144000" cy="1865658"/>
          </a:xfrm>
          <a:prstGeom prst="rect">
            <a:avLst/>
          </a:prstGeom>
        </p:spPr>
      </p:pic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2" name="Rectangle 41"/>
          <p:cNvSpPr/>
          <p:nvPr/>
        </p:nvSpPr>
        <p:spPr>
          <a:xfrm>
            <a:off x="1043608" y="65747"/>
            <a:ext cx="7571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Climate Change Adaptation GEF-6 Strategy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60960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Goal: </a:t>
            </a:r>
            <a:r>
              <a:rPr lang="en-US" b="1" dirty="0" smtClean="0">
                <a:solidFill>
                  <a:srgbClr val="000000"/>
                </a:solidFill>
              </a:rPr>
              <a:t>Increase resilience </a:t>
            </a:r>
            <a:r>
              <a:rPr lang="en-US" dirty="0" smtClean="0">
                <a:solidFill>
                  <a:srgbClr val="000000"/>
                </a:solidFill>
              </a:rPr>
              <a:t>to the adverse impacts of climate change in vulnerable developing countries, through both near- and long-term adaptation measures in affected sectors, areas and communities.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827212"/>
            <a:ext cx="9144000" cy="1588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28600" y="4648200"/>
            <a:ext cx="8610600" cy="1981200"/>
          </a:xfrm>
          <a:prstGeom prst="round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Natural resources management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Health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Agriculture and food security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Water resources management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Coastal zone management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Infrastructure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Disaster risk management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Climate information services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Climate-resilient urban systems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Small Island Developing States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flipH="1">
            <a:off x="4191000" y="44196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Up Arrow 8"/>
          <p:cNvSpPr/>
          <p:nvPr/>
        </p:nvSpPr>
        <p:spPr>
          <a:xfrm flipH="1">
            <a:off x="1676400" y="44196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Up Arrow 9"/>
          <p:cNvSpPr/>
          <p:nvPr/>
        </p:nvSpPr>
        <p:spPr>
          <a:xfrm flipH="1">
            <a:off x="7086600" y="44196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 12"/>
          <p:cNvGrpSpPr/>
          <p:nvPr/>
        </p:nvGrpSpPr>
        <p:grpSpPr>
          <a:xfrm>
            <a:off x="132018" y="2060848"/>
            <a:ext cx="2611054" cy="2130649"/>
            <a:chOff x="0" y="0"/>
            <a:chExt cx="2611054" cy="2130649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0" name="Rounded Rectangle 19"/>
            <p:cNvSpPr/>
            <p:nvPr/>
          </p:nvSpPr>
          <p:spPr>
            <a:xfrm>
              <a:off x="0" y="0"/>
              <a:ext cx="2611054" cy="2130649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62405" y="62405"/>
              <a:ext cx="2486244" cy="2005839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chemeClr val="bg1"/>
                  </a:solidFill>
                </a:rPr>
                <a:t>Objective 1: Reduce vulnerability</a:t>
              </a:r>
              <a:r>
                <a:rPr lang="en-US" sz="2000" kern="1200" dirty="0" smtClean="0">
                  <a:solidFill>
                    <a:schemeClr val="bg1"/>
                  </a:solidFill>
                </a:rPr>
                <a:t> of people, livelihoods, physical assets and natural systems</a:t>
              </a:r>
              <a:endParaRPr lang="en-US" sz="18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148715" y="2060848"/>
            <a:ext cx="2646050" cy="2133597"/>
            <a:chOff x="3016697" y="0"/>
            <a:chExt cx="2646050" cy="2133597"/>
          </a:xfrm>
          <a:solidFill>
            <a:schemeClr val="accent2"/>
          </a:solidFill>
        </p:grpSpPr>
        <p:sp>
          <p:nvSpPr>
            <p:cNvPr id="18" name="Rounded Rectangle 17"/>
            <p:cNvSpPr/>
            <p:nvPr/>
          </p:nvSpPr>
          <p:spPr>
            <a:xfrm>
              <a:off x="3016697" y="0"/>
              <a:ext cx="2646050" cy="2133597"/>
            </a:xfrm>
            <a:prstGeom prst="roundRect">
              <a:avLst>
                <a:gd name="adj" fmla="val 10000"/>
              </a:avLst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6"/>
            <p:cNvSpPr/>
            <p:nvPr/>
          </p:nvSpPr>
          <p:spPr>
            <a:xfrm>
              <a:off x="3079188" y="62491"/>
              <a:ext cx="2521068" cy="2008615"/>
            </a:xfrm>
            <a:prstGeom prst="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smtClean="0">
                  <a:solidFill>
                    <a:schemeClr val="bg1"/>
                  </a:solidFill>
                </a:rPr>
                <a:t>Objective 2: Strengthen</a:t>
              </a:r>
              <a:r>
                <a:rPr lang="en-US" sz="2000" kern="1200" smtClean="0">
                  <a:solidFill>
                    <a:schemeClr val="bg1"/>
                  </a:solidFill>
                </a:rPr>
                <a:t> institutional and technical </a:t>
              </a:r>
              <a:r>
                <a:rPr lang="en-US" sz="2000" b="1" kern="1200" smtClean="0">
                  <a:solidFill>
                    <a:schemeClr val="bg1"/>
                  </a:solidFill>
                </a:rPr>
                <a:t>capacities </a:t>
              </a:r>
              <a:endParaRPr lang="en-US" sz="20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62402" y="2018058"/>
            <a:ext cx="2923209" cy="2133597"/>
            <a:chOff x="5956754" y="0"/>
            <a:chExt cx="2923209" cy="2133597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6" name="Rounded Rectangle 15"/>
            <p:cNvSpPr/>
            <p:nvPr/>
          </p:nvSpPr>
          <p:spPr>
            <a:xfrm>
              <a:off x="5956754" y="0"/>
              <a:ext cx="2923209" cy="2133597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</p:spPr>
          <p:style>
            <a:lnRef idx="0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8"/>
            <p:cNvSpPr/>
            <p:nvPr/>
          </p:nvSpPr>
          <p:spPr>
            <a:xfrm>
              <a:off x="6019245" y="62491"/>
              <a:ext cx="2798227" cy="200861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chemeClr val="bg1"/>
                  </a:solidFill>
                </a:rPr>
                <a:t>Objective 3: Integrate</a:t>
              </a:r>
              <a:r>
                <a:rPr lang="en-US" sz="2000" kern="1200" dirty="0" smtClean="0">
                  <a:solidFill>
                    <a:schemeClr val="bg1"/>
                  </a:solidFill>
                </a:rPr>
                <a:t> climate change </a:t>
              </a:r>
              <a:r>
                <a:rPr lang="en-US" sz="2000" b="1" kern="1200" dirty="0" smtClean="0">
                  <a:solidFill>
                    <a:schemeClr val="bg1"/>
                  </a:solidFill>
                </a:rPr>
                <a:t>adaptation</a:t>
              </a:r>
              <a:r>
                <a:rPr lang="en-US" sz="2000" kern="1200" dirty="0" smtClean="0">
                  <a:solidFill>
                    <a:schemeClr val="bg1"/>
                  </a:solidFill>
                </a:rPr>
                <a:t> into relevant policies, plans and associated processes</a:t>
              </a:r>
              <a:endParaRPr lang="en-US" sz="2000" b="1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4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c&amp;w.jpg"/>
          <p:cNvPicPr>
            <a:picLocks noChangeAspect="1"/>
          </p:cNvPicPr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0" y="0"/>
            <a:ext cx="9144000" cy="175260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1691680" y="-19431"/>
            <a:ext cx="6199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Chemicals &amp; Waste GEF-6 Strategy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6252" y="457200"/>
            <a:ext cx="8915396" cy="126188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900" i="1" u="sng" dirty="0" smtClean="0">
                <a:solidFill>
                  <a:srgbClr val="000000"/>
                </a:solidFill>
              </a:rPr>
              <a:t>Goal</a:t>
            </a:r>
            <a:r>
              <a:rPr lang="en-US" sz="1900" dirty="0" smtClean="0">
                <a:solidFill>
                  <a:srgbClr val="000000"/>
                </a:solidFill>
              </a:rPr>
              <a:t>: to prevent the exposure of humans and the environment to harmful C&amp;W of global importance, including persistent organic pollutants (POPs), mercury and ozone-depleting substances (ODS), through a significant reduction in the production, use, consumption and emissions/releases of those chemicals and waste</a:t>
            </a:r>
            <a:endParaRPr lang="en-US" sz="1900" dirty="0">
              <a:solidFill>
                <a:srgbClr val="00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752600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64176" y="1909892"/>
            <a:ext cx="3815140" cy="1239251"/>
            <a:chOff x="0" y="96765"/>
            <a:chExt cx="3921809" cy="1239251"/>
          </a:xfrm>
        </p:grpSpPr>
        <p:sp>
          <p:nvSpPr>
            <p:cNvPr id="30" name="Rounded Rectangle 29"/>
            <p:cNvSpPr/>
            <p:nvPr/>
          </p:nvSpPr>
          <p:spPr>
            <a:xfrm>
              <a:off x="0" y="96765"/>
              <a:ext cx="3921809" cy="1239251"/>
            </a:xfrm>
            <a:prstGeom prst="roundRect">
              <a:avLst>
                <a:gd name="adj" fmla="val 10000"/>
              </a:avLst>
            </a:prstGeom>
            <a:gradFill flip="none" rotWithShape="1">
              <a:gsLst>
                <a:gs pos="0">
                  <a:schemeClr val="accent4">
                    <a:shade val="80000"/>
                    <a:hueOff val="0"/>
                    <a:satOff val="0"/>
                    <a:lumOff val="0"/>
                    <a:alphaOff val="0"/>
                    <a:shade val="51000"/>
                    <a:satMod val="130000"/>
                  </a:schemeClr>
                </a:gs>
                <a:gs pos="80000">
                  <a:schemeClr val="accent4">
                    <a:shade val="8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4">
                    <a:shade val="8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4"/>
            <p:cNvSpPr/>
            <p:nvPr/>
          </p:nvSpPr>
          <p:spPr>
            <a:xfrm>
              <a:off x="36296" y="133061"/>
              <a:ext cx="3849217" cy="11666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Objective 1: Develop the enabling conditions, tools and environment for the sound management of harmful chemicals and wastes</a:t>
              </a:r>
              <a:endParaRPr lang="en-US" sz="18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14677" y="3282391"/>
            <a:ext cx="3141302" cy="1559195"/>
            <a:chOff x="713842" y="1469264"/>
            <a:chExt cx="3141302" cy="1559195"/>
          </a:xfrm>
        </p:grpSpPr>
        <p:sp>
          <p:nvSpPr>
            <p:cNvPr id="28" name="Rounded Rectangle 27"/>
            <p:cNvSpPr/>
            <p:nvPr/>
          </p:nvSpPr>
          <p:spPr>
            <a:xfrm>
              <a:off x="713842" y="1469264"/>
              <a:ext cx="3141302" cy="155919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ounded Rectangle 6"/>
            <p:cNvSpPr/>
            <p:nvPr/>
          </p:nvSpPr>
          <p:spPr>
            <a:xfrm>
              <a:off x="759509" y="1514931"/>
              <a:ext cx="3049968" cy="1467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smtClean="0"/>
                <a:t>1. Develop and demonstrate </a:t>
              </a:r>
              <a:r>
                <a:rPr lang="en-US" sz="2000" b="1" kern="1200" smtClean="0"/>
                <a:t>new tools and economic approaches</a:t>
              </a:r>
              <a:r>
                <a:rPr lang="en-US" sz="2000" kern="1200" smtClean="0"/>
                <a:t> for managing harmful chemicals and waste in a sound manner</a:t>
              </a:r>
              <a:endParaRPr lang="en-US" sz="20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14677" y="4974834"/>
            <a:ext cx="3141302" cy="1883166"/>
            <a:chOff x="713842" y="3161707"/>
            <a:chExt cx="3141302" cy="1626570"/>
          </a:xfrm>
        </p:grpSpPr>
        <p:sp>
          <p:nvSpPr>
            <p:cNvPr id="26" name="Rounded Rectangle 25"/>
            <p:cNvSpPr/>
            <p:nvPr/>
          </p:nvSpPr>
          <p:spPr>
            <a:xfrm>
              <a:off x="713842" y="3161707"/>
              <a:ext cx="3141302" cy="1493322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-35312"/>
                <a:satOff val="-873"/>
                <a:lumOff val="499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ounded Rectangle 8"/>
            <p:cNvSpPr/>
            <p:nvPr/>
          </p:nvSpPr>
          <p:spPr>
            <a:xfrm>
              <a:off x="757580" y="3205445"/>
              <a:ext cx="3053826" cy="15828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2. Support </a:t>
              </a:r>
              <a:r>
                <a:rPr lang="en-US" sz="1800" b="1" kern="1200" dirty="0" smtClean="0"/>
                <a:t>enabling activities </a:t>
              </a:r>
              <a:r>
                <a:rPr lang="en-US" sz="1800" kern="1200" dirty="0" smtClean="0"/>
                <a:t>and promote their integration into national budgets and planning processes, national and sector policies and actions and global monitoring</a:t>
              </a:r>
              <a:endParaRPr lang="en-US" sz="18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99354" y="1909892"/>
            <a:ext cx="4647401" cy="1198637"/>
            <a:chOff x="4189973" y="96765"/>
            <a:chExt cx="4647401" cy="1198637"/>
          </a:xfrm>
          <a:gradFill flip="none" rotWithShape="1">
            <a:gsLst>
              <a:gs pos="0">
                <a:schemeClr val="accent4">
                  <a:lumMod val="75000"/>
                  <a:shade val="30000"/>
                  <a:satMod val="115000"/>
                </a:schemeClr>
              </a:gs>
              <a:gs pos="50000">
                <a:schemeClr val="accent4">
                  <a:lumMod val="75000"/>
                  <a:shade val="67500"/>
                  <a:satMod val="115000"/>
                </a:schemeClr>
              </a:gs>
              <a:gs pos="100000">
                <a:schemeClr val="accent4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4" name="Rounded Rectangle 23"/>
            <p:cNvSpPr/>
            <p:nvPr/>
          </p:nvSpPr>
          <p:spPr>
            <a:xfrm>
              <a:off x="4189973" y="96765"/>
              <a:ext cx="4647401" cy="119863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80000"/>
                <a:hueOff val="-176558"/>
                <a:satOff val="-4365"/>
                <a:lumOff val="24988"/>
                <a:alphaOff val="0"/>
              </a:schemeClr>
            </a:fillRef>
            <a:effectRef idx="2">
              <a:schemeClr val="accent4">
                <a:shade val="80000"/>
                <a:hueOff val="-176558"/>
                <a:satOff val="-4365"/>
                <a:lumOff val="2498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10"/>
            <p:cNvSpPr/>
            <p:nvPr/>
          </p:nvSpPr>
          <p:spPr>
            <a:xfrm>
              <a:off x="4225080" y="131872"/>
              <a:ext cx="4577187" cy="112842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Objective 2: Reduce the prevalence of harmful chemicals and waste and support the implementation of clean alternative technologies/substances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771257" y="3241777"/>
            <a:ext cx="3912607" cy="483033"/>
            <a:chOff x="5075221" y="1428650"/>
            <a:chExt cx="3114446" cy="483033"/>
          </a:xfrm>
        </p:grpSpPr>
        <p:sp>
          <p:nvSpPr>
            <p:cNvPr id="22" name="Rounded Rectangle 21"/>
            <p:cNvSpPr/>
            <p:nvPr/>
          </p:nvSpPr>
          <p:spPr>
            <a:xfrm>
              <a:off x="5119453" y="1428650"/>
              <a:ext cx="3070214" cy="483033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-70623"/>
                <a:satOff val="-1746"/>
                <a:lumOff val="9995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ed Rectangle 12"/>
            <p:cNvSpPr/>
            <p:nvPr/>
          </p:nvSpPr>
          <p:spPr>
            <a:xfrm>
              <a:off x="5075221" y="1442798"/>
              <a:ext cx="3041918" cy="4547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3. Reduction and elimination of </a:t>
              </a:r>
              <a:r>
                <a:rPr lang="en-US" sz="1700" b="1" kern="1200" dirty="0" smtClean="0"/>
                <a:t>POPs</a:t>
              </a:r>
              <a:endParaRPr lang="en-US" sz="17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67062" y="3858059"/>
            <a:ext cx="3885382" cy="663434"/>
            <a:chOff x="5019736" y="2044932"/>
            <a:chExt cx="4122594" cy="663434"/>
          </a:xfrm>
        </p:grpSpPr>
        <p:sp>
          <p:nvSpPr>
            <p:cNvPr id="20" name="Rounded Rectangle 19"/>
            <p:cNvSpPr/>
            <p:nvPr/>
          </p:nvSpPr>
          <p:spPr>
            <a:xfrm>
              <a:off x="5119453" y="2044932"/>
              <a:ext cx="4022877" cy="66343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-105935"/>
                <a:satOff val="-2619"/>
                <a:lumOff val="14993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ed Rectangle 14"/>
            <p:cNvSpPr/>
            <p:nvPr/>
          </p:nvSpPr>
          <p:spPr>
            <a:xfrm>
              <a:off x="5019736" y="2064363"/>
              <a:ext cx="3984015" cy="6245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4. Reduction or elimination of anthropogenic emissions and releases of </a:t>
              </a:r>
              <a:r>
                <a:rPr lang="en-US" sz="1600" b="1" kern="1200" dirty="0" smtClean="0"/>
                <a:t>mercury</a:t>
              </a:r>
              <a:r>
                <a:rPr lang="en-US" sz="1600" kern="1200" dirty="0" smtClean="0"/>
                <a:t> to the environment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42986" y="4654741"/>
            <a:ext cx="3777370" cy="938772"/>
            <a:chOff x="5098823" y="2841614"/>
            <a:chExt cx="3777370" cy="938772"/>
          </a:xfrm>
        </p:grpSpPr>
        <p:sp>
          <p:nvSpPr>
            <p:cNvPr id="18" name="Rounded Rectangle 17"/>
            <p:cNvSpPr/>
            <p:nvPr/>
          </p:nvSpPr>
          <p:spPr>
            <a:xfrm>
              <a:off x="5119453" y="2841614"/>
              <a:ext cx="3756740" cy="938772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-141246"/>
                <a:satOff val="-3492"/>
                <a:lumOff val="1999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16"/>
            <p:cNvSpPr/>
            <p:nvPr/>
          </p:nvSpPr>
          <p:spPr>
            <a:xfrm>
              <a:off x="5098823" y="2869110"/>
              <a:ext cx="3701748" cy="8837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kern="1200" dirty="0" smtClean="0"/>
                <a:t>5. Complete the phase out of </a:t>
              </a:r>
              <a:r>
                <a:rPr lang="en-US" sz="1500" b="1" kern="1200" dirty="0" smtClean="0"/>
                <a:t>ODS in Countries in Economic Transition </a:t>
              </a:r>
              <a:r>
                <a:rPr lang="en-US" sz="1500" kern="1200" dirty="0" smtClean="0"/>
                <a:t>and assist Article 5 countries under the Montreal Protocol to achieve climate mitigation benefits</a:t>
              </a:r>
              <a:endParaRPr lang="en-US" sz="15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63616" y="5726761"/>
            <a:ext cx="3804206" cy="942599"/>
            <a:chOff x="5119453" y="3913634"/>
            <a:chExt cx="3804206" cy="942599"/>
          </a:xfrm>
        </p:grpSpPr>
        <p:sp>
          <p:nvSpPr>
            <p:cNvPr id="16" name="Rounded Rectangle 15"/>
            <p:cNvSpPr/>
            <p:nvPr/>
          </p:nvSpPr>
          <p:spPr>
            <a:xfrm>
              <a:off x="5119453" y="3913634"/>
              <a:ext cx="3804206" cy="942599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4">
                <a:shade val="80000"/>
                <a:hueOff val="-176558"/>
                <a:satOff val="-4365"/>
                <a:lumOff val="24988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18"/>
            <p:cNvSpPr/>
            <p:nvPr/>
          </p:nvSpPr>
          <p:spPr>
            <a:xfrm>
              <a:off x="5147061" y="3941242"/>
              <a:ext cx="3748990" cy="88738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6. Support regional approaches to eliminate and reduce </a:t>
              </a:r>
              <a:r>
                <a:rPr lang="en-US" sz="1500" b="1" kern="1200" dirty="0" smtClean="0"/>
                <a:t>harmful chemicals and waste in Least Developed Countries and Small Island Developing States </a:t>
              </a:r>
              <a:endParaRPr lang="en-US" sz="1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64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&amp;w.jpg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23156" y="212574"/>
            <a:ext cx="9096555" cy="95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069" y="0"/>
            <a:ext cx="8229600" cy="1184018"/>
          </a:xfrm>
        </p:spPr>
        <p:txBody>
          <a:bodyPr/>
          <a:lstStyle/>
          <a:p>
            <a:r>
              <a:rPr lang="en-US" dirty="0" smtClean="0"/>
              <a:t>C &amp; W Innovative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837" y="1628800"/>
            <a:ext cx="5702331" cy="4162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Piloting of cleaner production to remove toxics including new POPS and mercury from products – through partnerships with the private sector.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Removing the barriers for investment of the private sector to manage waste streams</a:t>
            </a:r>
            <a:r>
              <a:rPr lang="en-US" sz="20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Promoting access to finance to small and medium enterprises to allow for investment – particularly in waste recycling, ASGM and other sectors that can generate income but are difficult to invest in due to risk or nature of the sector</a:t>
            </a:r>
            <a:r>
              <a:rPr lang="en-US" sz="200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5" name="Picture 4" descr="Drums containing DDT_Panama.JPG"/>
          <p:cNvPicPr>
            <a:picLocks noChangeAspect="1"/>
          </p:cNvPicPr>
          <p:nvPr/>
        </p:nvPicPr>
        <p:blipFill>
          <a:blip r:embed="rId4" cstate="print">
            <a:lum bright="-20000" contrast="20000"/>
          </a:blip>
          <a:srcRect l="23333" r="40833"/>
          <a:stretch>
            <a:fillRect/>
          </a:stretch>
        </p:blipFill>
        <p:spPr>
          <a:xfrm>
            <a:off x="7783286" y="1291952"/>
            <a:ext cx="1371600" cy="246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686" y="2523852"/>
            <a:ext cx="1371600" cy="216813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835130"/>
            <a:ext cx="1828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F-PPT-BG.png"/>
          <p:cNvPicPr/>
          <p:nvPr/>
        </p:nvPicPr>
        <p:blipFill>
          <a:blip r:embed="rId3" cstate="print">
            <a:alphaModFix amt="20000"/>
          </a:blip>
          <a:stretch>
            <a:fillRect/>
          </a:stretch>
        </p:blipFill>
        <p:spPr>
          <a:xfrm>
            <a:off x="0" y="5791200"/>
            <a:ext cx="9144000" cy="11430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733521"/>
              </p:ext>
            </p:extLst>
          </p:nvPr>
        </p:nvGraphicFramePr>
        <p:xfrm>
          <a:off x="76200" y="762000"/>
          <a:ext cx="8915400" cy="51520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380998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GEF Trust </a:t>
                      </a:r>
                      <a:r>
                        <a:rPr lang="fr-FR" sz="1900" dirty="0" err="1" smtClean="0">
                          <a:solidFill>
                            <a:srgbClr val="000000"/>
                          </a:solidFill>
                        </a:rPr>
                        <a:t>Fund</a:t>
                      </a:r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: </a:t>
                      </a:r>
                    </a:p>
                    <a:p>
                      <a:pPr algn="ctr"/>
                      <a:r>
                        <a:rPr lang="fr-FR" sz="1900" dirty="0" smtClean="0">
                          <a:solidFill>
                            <a:schemeClr val="tx1"/>
                          </a:solidFill>
                        </a:rPr>
                        <a:t>STAR Allocation</a:t>
                      </a:r>
                      <a:endParaRPr lang="fr-FR" sz="19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GEF Trust </a:t>
                      </a:r>
                      <a:r>
                        <a:rPr lang="fr-FR" sz="1900" dirty="0" err="1" smtClean="0">
                          <a:solidFill>
                            <a:srgbClr val="000000"/>
                          </a:solidFill>
                        </a:rPr>
                        <a:t>Fund</a:t>
                      </a:r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:</a:t>
                      </a:r>
                    </a:p>
                    <a:p>
                      <a:pPr algn="ctr"/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Non</a:t>
                      </a:r>
                      <a:r>
                        <a:rPr lang="fr-FR" sz="1900" baseline="0" dirty="0" smtClean="0">
                          <a:solidFill>
                            <a:srgbClr val="000000"/>
                          </a:solidFill>
                        </a:rPr>
                        <a:t> STAR Allocation</a:t>
                      </a:r>
                      <a:endParaRPr lang="fr-FR" sz="19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>
                          <a:solidFill>
                            <a:srgbClr val="000000"/>
                          </a:solidFill>
                        </a:rPr>
                        <a:t>LDCF/SCCF</a:t>
                      </a:r>
                      <a:endParaRPr lang="fr-FR" sz="19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</a:tr>
              <a:tr h="458134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Biodiversity</a:t>
                      </a:r>
                      <a:r>
                        <a:rPr lang="fr-FR" sz="1900" dirty="0" smtClean="0"/>
                        <a:t> (BD)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</a:tr>
              <a:tr h="458134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Land </a:t>
                      </a:r>
                      <a:r>
                        <a:rPr lang="fr-FR" sz="1900" dirty="0" err="1" smtClean="0"/>
                        <a:t>Degradation</a:t>
                      </a:r>
                      <a:r>
                        <a:rPr lang="fr-FR" sz="1900" dirty="0" smtClean="0"/>
                        <a:t> (LD)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/>
                </a:tc>
              </a:tr>
              <a:tr h="483270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Climate</a:t>
                      </a:r>
                      <a:r>
                        <a:rPr lang="fr-FR" sz="1900" dirty="0" smtClean="0"/>
                        <a:t> Change Mitigation (CCM)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/>
                </a:tc>
              </a:tr>
              <a:tr h="587410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smtClean="0"/>
                        <a:t>International Waters (IW)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</a:tr>
              <a:tr h="462950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Chemicals</a:t>
                      </a:r>
                      <a:r>
                        <a:rPr lang="fr-FR" sz="1900" dirty="0" smtClean="0"/>
                        <a:t> &amp;</a:t>
                      </a:r>
                      <a:r>
                        <a:rPr lang="fr-FR" sz="1900" baseline="0" dirty="0" smtClean="0"/>
                        <a:t> </a:t>
                      </a:r>
                      <a:r>
                        <a:rPr lang="fr-FR" sz="1900" baseline="0" dirty="0" err="1" smtClean="0"/>
                        <a:t>Waste</a:t>
                      </a:r>
                      <a:r>
                        <a:rPr lang="fr-FR" sz="1900" baseline="0" dirty="0" smtClean="0"/>
                        <a:t> (C&amp;W)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/>
                    </a:p>
                  </a:txBody>
                  <a:tcPr/>
                </a:tc>
              </a:tr>
              <a:tr h="643292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Sustainable</a:t>
                      </a:r>
                      <a:r>
                        <a:rPr lang="fr-FR" sz="1900" dirty="0" smtClean="0"/>
                        <a:t> Forest Management (SFM)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</a:tr>
              <a:tr h="442964">
                <a:tc>
                  <a:txBody>
                    <a:bodyPr/>
                    <a:lstStyle/>
                    <a:p>
                      <a:pPr algn="ctr"/>
                      <a:r>
                        <a:rPr lang="fr-FR" sz="1900" dirty="0" err="1" smtClean="0"/>
                        <a:t>Climate</a:t>
                      </a:r>
                      <a:r>
                        <a:rPr lang="fr-FR" sz="1900" dirty="0" smtClean="0"/>
                        <a:t> Change Adaptation (CCA)</a:t>
                      </a:r>
                      <a:endParaRPr lang="fr-FR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x</a:t>
                      </a:r>
                      <a:endParaRPr lang="fr-FR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3" name="Title 1"/>
          <p:cNvSpPr txBox="1">
            <a:spLocks/>
          </p:cNvSpPr>
          <p:nvPr/>
        </p:nvSpPr>
        <p:spPr>
          <a:xfrm>
            <a:off x="990600" y="0"/>
            <a:ext cx="7239000" cy="6096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GEF-6: Programming &amp; Funding Sources</a:t>
            </a:r>
            <a:endParaRPr lang="en-US" sz="2800" b="1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609600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31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>
          <a:xfrm>
            <a:off x="-180528" y="74712"/>
            <a:ext cx="9433048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b="1" dirty="0" smtClean="0">
                <a:latin typeface="+mn-lt"/>
                <a:ea typeface="+mn-ea"/>
                <a:cs typeface="Times New Roman" pitchFamily="18" charset="0"/>
              </a:rPr>
              <a:t>Tracking Progress: Corporate Results Framework</a:t>
            </a:r>
            <a:endParaRPr lang="en-US" sz="3400" b="1" dirty="0">
              <a:latin typeface="+mn-lt"/>
              <a:ea typeface="+mn-ea"/>
              <a:cs typeface="Times New Roman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8366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631691"/>
              </p:ext>
            </p:extLst>
          </p:nvPr>
        </p:nvGraphicFramePr>
        <p:xfrm>
          <a:off x="0" y="908720"/>
          <a:ext cx="9144000" cy="4843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58728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Targets</a:t>
                      </a:r>
                      <a:endParaRPr lang="en-US" dirty="0"/>
                    </a:p>
                  </a:txBody>
                  <a:tcPr/>
                </a:tc>
              </a:tr>
              <a:tr h="88453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Maintain globally significant biodiversity and the ecosystem goods and services that it provides to society.     </a:t>
                      </a:r>
                      <a:r>
                        <a:rPr 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BIODIVERSITY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Improved management of landscapes and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seascapes covering 300 million hectares.</a:t>
                      </a:r>
                      <a:endParaRPr lang="en-US" dirty="0"/>
                    </a:p>
                  </a:txBody>
                  <a:tcPr/>
                </a:tc>
              </a:tr>
              <a:tr h="1149897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Sustainable land management in production systems (agriculture, rangelands, and forest landscapes).  </a:t>
                      </a:r>
                      <a:r>
                        <a:rPr 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LAND DEGRADATION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120 million hectares under sustainable land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management.</a:t>
                      </a:r>
                      <a:endParaRPr lang="en-US" dirty="0"/>
                    </a:p>
                  </a:txBody>
                  <a:tcPr/>
                </a:tc>
              </a:tr>
              <a:tr h="2413119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Promotion of collective management of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transboundary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water systems and implementation of the full range of policy, legal, and institutional reforms and investments contributing to sustainable use and maintenance of ecosystem services. </a:t>
                      </a:r>
                      <a:r>
                        <a:rPr 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INTERNATIONAL WATERS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Water-Food-Energy-Ecosystems security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conjunctive management of surface and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groundwater in at least 10 freshwater basins;</a:t>
                      </a:r>
                    </a:p>
                    <a:p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 of globally over-exploited fisheries (by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volume) moved to more sustainable levels.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GEF-PPT-BG.png"/>
          <p:cNvPicPr/>
          <p:nvPr/>
        </p:nvPicPr>
        <p:blipFill>
          <a:blip r:embed="rId3" cstate="print">
            <a:alphaModFix amt="20000"/>
          </a:blip>
          <a:stretch>
            <a:fillRect/>
          </a:stretch>
        </p:blipFill>
        <p:spPr>
          <a:xfrm>
            <a:off x="0" y="5715000"/>
            <a:ext cx="914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63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0" y="8366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279851"/>
              </p:ext>
            </p:extLst>
          </p:nvPr>
        </p:nvGraphicFramePr>
        <p:xfrm>
          <a:off x="0" y="908720"/>
          <a:ext cx="9144000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09531"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Targets</a:t>
                      </a:r>
                      <a:endParaRPr lang="en-US" dirty="0"/>
                    </a:p>
                  </a:txBody>
                  <a:tcPr/>
                </a:tc>
              </a:tr>
              <a:tr h="1009803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Support to transformational shifts towards a low-emission and resilient development path. </a:t>
                      </a:r>
                      <a:r>
                        <a:rPr 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CLIMATE CHANGE MITIGATION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750 million tons of CO2 equivalent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mitigated</a:t>
                      </a:r>
                      <a:endParaRPr lang="en-US" dirty="0"/>
                    </a:p>
                  </a:txBody>
                  <a:tcPr/>
                </a:tc>
              </a:tr>
              <a:tr h="1615684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Increase in Phase-out, disposal and reduction of releases of POPs, ODS, mercury and other chemicals of global concern. </a:t>
                      </a:r>
                      <a:r>
                        <a:rPr lang="en-US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CHEMICALS &amp; WASTE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Disposal of 80,000 tons of POPs (PCB,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obsolete pesticides)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Reduction of 1000 tons of Mercury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Phase-out of 303.44 tons of ODP (HCFC)</a:t>
                      </a:r>
                      <a:endParaRPr lang="en-US" dirty="0"/>
                    </a:p>
                  </a:txBody>
                  <a:tcPr/>
                </a:tc>
              </a:tr>
              <a:tr h="2221566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Enhance capacity of countries to implement MEAs (</a:t>
                      </a:r>
                      <a:r>
                        <a:rPr lang="en-US" sz="1800" b="0" i="0" u="none" strike="noStrike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multilateral environmental agreements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and mainstream (MEAs) into national and sub-national policy, planning financial and legal frameworks.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 and </a:t>
                      </a:r>
                      <a:r>
                        <a:rPr lang="en-US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sectoral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planning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frameworks integrate measurable targets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drawn from the MEAs in at least 10 countries.</a:t>
                      </a:r>
                    </a:p>
                    <a:p>
                      <a:endParaRPr lang="en-US" sz="18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Functional environmental information</a:t>
                      </a:r>
                    </a:p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systems are established to support decision making in at least 10 countries.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GEF-PPT-BG.png"/>
          <p:cNvPicPr/>
          <p:nvPr/>
        </p:nvPicPr>
        <p:blipFill>
          <a:blip r:embed="rId3" cstate="print">
            <a:alphaModFix amt="20000"/>
          </a:blip>
          <a:stretch>
            <a:fillRect/>
          </a:stretch>
        </p:blipFill>
        <p:spPr>
          <a:xfrm>
            <a:off x="0" y="5715000"/>
            <a:ext cx="9144000" cy="1143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180528" y="74712"/>
            <a:ext cx="9433048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b="1" dirty="0" smtClean="0">
                <a:latin typeface="+mn-lt"/>
                <a:ea typeface="+mn-ea"/>
                <a:cs typeface="Times New Roman" pitchFamily="18" charset="0"/>
              </a:rPr>
              <a:t>Tracking Progress: Corporate Results Framework</a:t>
            </a:r>
            <a:endParaRPr lang="en-US" sz="3400" b="1" dirty="0">
              <a:latin typeface="+mn-lt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58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orest.jpg"/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0"/>
            <a:ext cx="9144000" cy="1447800"/>
          </a:xfrm>
          <a:prstGeom prst="rect">
            <a:avLst/>
          </a:prstGeom>
        </p:spPr>
      </p:pic>
      <p:pic>
        <p:nvPicPr>
          <p:cNvPr id="12" name="Picture 11" descr="c&amp;w.jpg"/>
          <p:cNvPicPr>
            <a:picLocks noChangeAspect="1"/>
          </p:cNvPicPr>
          <p:nvPr/>
        </p:nvPicPr>
        <p:blipFill>
          <a:blip r:embed="rId4">
            <a:alphaModFix amt="20000"/>
          </a:blip>
          <a:srcRect l="11538" r="34615"/>
          <a:stretch>
            <a:fillRect/>
          </a:stretch>
        </p:blipFill>
        <p:spPr>
          <a:xfrm>
            <a:off x="7543800" y="3429000"/>
            <a:ext cx="1600200" cy="1981200"/>
          </a:xfrm>
          <a:prstGeom prst="rect">
            <a:avLst/>
          </a:prstGeom>
        </p:spPr>
      </p:pic>
      <p:pic>
        <p:nvPicPr>
          <p:cNvPr id="10" name="Picture 9" descr="adaptation.png"/>
          <p:cNvPicPr>
            <a:picLocks noChangeAspect="1"/>
          </p:cNvPicPr>
          <p:nvPr/>
        </p:nvPicPr>
        <p:blipFill>
          <a:blip r:embed="rId5">
            <a:alphaModFix amt="20000"/>
          </a:blip>
          <a:srcRect l="11052" r="42527"/>
          <a:stretch>
            <a:fillRect/>
          </a:stretch>
        </p:blipFill>
        <p:spPr>
          <a:xfrm>
            <a:off x="7543800" y="1447800"/>
            <a:ext cx="1600200" cy="1981200"/>
          </a:xfrm>
          <a:prstGeom prst="rect">
            <a:avLst/>
          </a:prstGeom>
        </p:spPr>
      </p:pic>
      <p:pic>
        <p:nvPicPr>
          <p:cNvPr id="11" name="Picture 10" descr="BD.jpg"/>
          <p:cNvPicPr>
            <a:picLocks noChangeAspect="1"/>
          </p:cNvPicPr>
          <p:nvPr/>
        </p:nvPicPr>
        <p:blipFill>
          <a:blip r:embed="rId6">
            <a:alphaModFix amt="8000"/>
          </a:blip>
          <a:stretch>
            <a:fillRect/>
          </a:stretch>
        </p:blipFill>
        <p:spPr>
          <a:xfrm>
            <a:off x="1371600" y="1447800"/>
            <a:ext cx="6172200" cy="3962400"/>
          </a:xfrm>
          <a:prstGeom prst="rect">
            <a:avLst/>
          </a:prstGeom>
        </p:spPr>
      </p:pic>
      <p:pic>
        <p:nvPicPr>
          <p:cNvPr id="8" name="Picture 7" descr="IW.jpg"/>
          <p:cNvPicPr>
            <a:picLocks noChangeAspect="1"/>
          </p:cNvPicPr>
          <p:nvPr/>
        </p:nvPicPr>
        <p:blipFill>
          <a:blip r:embed="rId7">
            <a:alphaModFix amt="30000"/>
          </a:blip>
          <a:stretch>
            <a:fillRect/>
          </a:stretch>
        </p:blipFill>
        <p:spPr>
          <a:xfrm>
            <a:off x="0" y="5410200"/>
            <a:ext cx="9144000" cy="1447800"/>
          </a:xfrm>
          <a:prstGeom prst="rect">
            <a:avLst/>
          </a:prstGeom>
        </p:spPr>
      </p:pic>
      <p:pic>
        <p:nvPicPr>
          <p:cNvPr id="7" name="Picture 6" descr="GEF-PPT-BG.pn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9144000" cy="14478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5943600" cy="335041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4541" b="1" dirty="0" smtClean="0">
                <a:solidFill>
                  <a:schemeClr val="tx1"/>
                </a:solidFill>
                <a:cs typeface="Times New Roman" pitchFamily="18" charset="0"/>
              </a:rPr>
              <a:t>Thank you! Questions?</a:t>
            </a:r>
          </a:p>
          <a:p>
            <a:pPr>
              <a:lnSpc>
                <a:spcPct val="80000"/>
              </a:lnSpc>
              <a:defRPr/>
            </a:pPr>
            <a:endParaRPr lang="en-US" sz="4541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4000" b="1" dirty="0" smtClean="0">
                <a:solidFill>
                  <a:schemeClr val="tx1"/>
                </a:solidFill>
                <a:cs typeface="Times New Roman" pitchFamily="18" charset="0"/>
              </a:rPr>
              <a:t>For more details go to:</a:t>
            </a:r>
          </a:p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www.thegef.org </a:t>
            </a:r>
          </a:p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cs typeface="Times New Roman" pitchFamily="18" charset="0"/>
              </a:rPr>
              <a:t>(search: Programming Directions)</a:t>
            </a:r>
          </a:p>
          <a:p>
            <a:pPr>
              <a:lnSpc>
                <a:spcPct val="80000"/>
              </a:lnSpc>
              <a:defRPr/>
            </a:pPr>
            <a:endParaRPr lang="en-US" sz="34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dirty="0" smtClean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2400" dirty="0">
              <a:latin typeface="Andes" panose="02000000000000000000" pitchFamily="50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4462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54086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LD.jpg"/>
          <p:cNvPicPr>
            <a:picLocks noChangeAspect="1"/>
          </p:cNvPicPr>
          <p:nvPr/>
        </p:nvPicPr>
        <p:blipFill>
          <a:blip r:embed="rId9">
            <a:alphaModFix amt="20000"/>
          </a:blip>
          <a:srcRect t="16060" r="53747"/>
          <a:stretch>
            <a:fillRect/>
          </a:stretch>
        </p:blipFill>
        <p:spPr>
          <a:xfrm>
            <a:off x="0" y="3429000"/>
            <a:ext cx="1371600" cy="1991360"/>
          </a:xfrm>
          <a:prstGeom prst="rect">
            <a:avLst/>
          </a:prstGeom>
        </p:spPr>
      </p:pic>
      <p:pic>
        <p:nvPicPr>
          <p:cNvPr id="16" name="Picture 15" descr="mitigation.png"/>
          <p:cNvPicPr>
            <a:picLocks noChangeAspect="1"/>
          </p:cNvPicPr>
          <p:nvPr/>
        </p:nvPicPr>
        <p:blipFill>
          <a:blip r:embed="rId10">
            <a:alphaModFix amt="20000"/>
          </a:blip>
          <a:srcRect l="33333" r="16667"/>
          <a:stretch>
            <a:fillRect/>
          </a:stretch>
        </p:blipFill>
        <p:spPr>
          <a:xfrm>
            <a:off x="0" y="1447800"/>
            <a:ext cx="1371600" cy="19812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5400000" flipH="1" flipV="1">
            <a:off x="-571500" y="3467100"/>
            <a:ext cx="38862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5563394" y="3428206"/>
            <a:ext cx="3962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50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EF-PPT-BG.png"/>
          <p:cNvPicPr/>
          <p:nvPr/>
        </p:nvPicPr>
        <p:blipFill>
          <a:blip r:embed="rId3" cstate="print">
            <a:alphaModFix amt="20000"/>
          </a:blip>
          <a:stretch>
            <a:fillRect/>
          </a:stretch>
        </p:blipFill>
        <p:spPr>
          <a:xfrm>
            <a:off x="0" y="5715000"/>
            <a:ext cx="9144000" cy="1143000"/>
          </a:xfrm>
          <a:prstGeom prst="rect">
            <a:avLst/>
          </a:prstGeom>
        </p:spPr>
      </p:pic>
      <p:sp>
        <p:nvSpPr>
          <p:cNvPr id="33" name="Title 1"/>
          <p:cNvSpPr txBox="1">
            <a:spLocks/>
          </p:cNvSpPr>
          <p:nvPr/>
        </p:nvSpPr>
        <p:spPr>
          <a:xfrm>
            <a:off x="2267744" y="0"/>
            <a:ext cx="4133056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41" b="1" dirty="0" smtClean="0">
                <a:latin typeface="+mn-lt"/>
                <a:ea typeface="+mn-ea"/>
                <a:cs typeface="Times New Roman" pitchFamily="18" charset="0"/>
              </a:rPr>
              <a:t>GEF Focal</a:t>
            </a:r>
            <a:r>
              <a:rPr lang="en-US" sz="3600" b="1" dirty="0" smtClean="0">
                <a:solidFill>
                  <a:srgbClr val="006600"/>
                </a:solidFill>
              </a:rPr>
              <a:t> </a:t>
            </a:r>
            <a:r>
              <a:rPr lang="en-US" sz="4541" b="1" dirty="0" smtClean="0">
                <a:latin typeface="+mn-lt"/>
                <a:ea typeface="+mn-ea"/>
                <a:cs typeface="Times New Roman" pitchFamily="18" charset="0"/>
              </a:rPr>
              <a:t>Areas</a:t>
            </a:r>
            <a:endParaRPr lang="en-US" sz="4541" b="1" dirty="0">
              <a:latin typeface="+mn-lt"/>
              <a:ea typeface="+mn-ea"/>
              <a:cs typeface="Times New Roman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8366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899608" y="2800240"/>
            <a:ext cx="37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more details, go to </a:t>
            </a:r>
            <a:r>
              <a:rPr lang="en-US" dirty="0" smtClean="0">
                <a:hlinkClick r:id="rId4"/>
              </a:rPr>
              <a:t>www.thegefo.org</a:t>
            </a:r>
            <a:r>
              <a:rPr lang="en-US" dirty="0" smtClean="0"/>
              <a:t>  </a:t>
            </a:r>
          </a:p>
          <a:p>
            <a:pPr algn="ctr"/>
            <a:r>
              <a:rPr lang="en-US" dirty="0" smtClean="0"/>
              <a:t>search: Programming Directions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655917" y="990600"/>
            <a:ext cx="6060764" cy="5596223"/>
            <a:chOff x="1655917" y="990600"/>
            <a:chExt cx="6060764" cy="5596223"/>
          </a:xfrm>
        </p:grpSpPr>
        <p:sp>
          <p:nvSpPr>
            <p:cNvPr id="4" name="Freeform 3"/>
            <p:cNvSpPr/>
            <p:nvPr/>
          </p:nvSpPr>
          <p:spPr>
            <a:xfrm>
              <a:off x="4029633" y="990600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chemeClr val="accent1"/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Biodiversity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2246795" y="1416016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104852" y="94026"/>
                  </a:moveTo>
                  <a:arcTo wR="2434759" hR="2434759" stAng="17158505" swAng="1256218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5933204" y="1909477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Land Degradation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51540" y="1419598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616792" y="1354580"/>
                  </a:moveTo>
                  <a:arcTo wR="2434759" hR="2434759" stAng="20019784" swAng="1725173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403348" y="3969310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Sustainable Forest Management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51540" y="1419598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664659" y="3412308"/>
                  </a:moveTo>
                  <a:arcTo wR="2434759" hR="2434759" stAng="1420308" swAng="1357367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5155805" y="5733157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rgbClr val="C00000">
                <a:alpha val="68000"/>
              </a:srgb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Climate Change Mitigation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251540" y="1419598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826607" y="4837780"/>
                  </a:moveTo>
                  <a:arcTo wR="2434759" hR="2434759" stAng="4844316" swAng="1111367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2866946" y="5728541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Climate Change Adaptation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251540" y="1419598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52460" y="4194851"/>
                  </a:moveTo>
                  <a:arcTo wR="2434759" hR="2434759" stAng="8022325" swAng="1357367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1655917" y="3969310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Chemicals &amp; Waste</a:t>
              </a:r>
              <a:endParaRPr lang="en-US" sz="1600" kern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2251540" y="1419598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164" y="2537394"/>
                  </a:moveTo>
                  <a:arcTo wR="2434759" hR="2434759" stAng="10655043" swAng="1725173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2126061" y="1909477"/>
              <a:ext cx="1313333" cy="853666"/>
            </a:xfrm>
            <a:custGeom>
              <a:avLst/>
              <a:gdLst>
                <a:gd name="connsiteX0" fmla="*/ 0 w 1313333"/>
                <a:gd name="connsiteY0" fmla="*/ 142281 h 853666"/>
                <a:gd name="connsiteX1" fmla="*/ 142281 w 1313333"/>
                <a:gd name="connsiteY1" fmla="*/ 0 h 853666"/>
                <a:gd name="connsiteX2" fmla="*/ 1171052 w 1313333"/>
                <a:gd name="connsiteY2" fmla="*/ 0 h 853666"/>
                <a:gd name="connsiteX3" fmla="*/ 1313333 w 1313333"/>
                <a:gd name="connsiteY3" fmla="*/ 142281 h 853666"/>
                <a:gd name="connsiteX4" fmla="*/ 1313333 w 1313333"/>
                <a:gd name="connsiteY4" fmla="*/ 711385 h 853666"/>
                <a:gd name="connsiteX5" fmla="*/ 1171052 w 1313333"/>
                <a:gd name="connsiteY5" fmla="*/ 853666 h 853666"/>
                <a:gd name="connsiteX6" fmla="*/ 142281 w 1313333"/>
                <a:gd name="connsiteY6" fmla="*/ 853666 h 853666"/>
                <a:gd name="connsiteX7" fmla="*/ 0 w 1313333"/>
                <a:gd name="connsiteY7" fmla="*/ 711385 h 853666"/>
                <a:gd name="connsiteX8" fmla="*/ 0 w 1313333"/>
                <a:gd name="connsiteY8" fmla="*/ 142281 h 853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333" h="853666">
                  <a:moveTo>
                    <a:pt x="0" y="142281"/>
                  </a:moveTo>
                  <a:cubicBezTo>
                    <a:pt x="0" y="63701"/>
                    <a:pt x="63701" y="0"/>
                    <a:pt x="142281" y="0"/>
                  </a:cubicBezTo>
                  <a:lnTo>
                    <a:pt x="1171052" y="0"/>
                  </a:lnTo>
                  <a:cubicBezTo>
                    <a:pt x="1249632" y="0"/>
                    <a:pt x="1313333" y="63701"/>
                    <a:pt x="1313333" y="142281"/>
                  </a:cubicBezTo>
                  <a:lnTo>
                    <a:pt x="1313333" y="711385"/>
                  </a:lnTo>
                  <a:cubicBezTo>
                    <a:pt x="1313333" y="789965"/>
                    <a:pt x="1249632" y="853666"/>
                    <a:pt x="1171052" y="853666"/>
                  </a:cubicBezTo>
                  <a:lnTo>
                    <a:pt x="142281" y="853666"/>
                  </a:lnTo>
                  <a:cubicBezTo>
                    <a:pt x="63701" y="853666"/>
                    <a:pt x="0" y="789965"/>
                    <a:pt x="0" y="711385"/>
                  </a:cubicBezTo>
                  <a:lnTo>
                    <a:pt x="0" y="142281"/>
                  </a:lnTo>
                  <a:close/>
                </a:path>
              </a:pathLst>
            </a:custGeom>
            <a:solidFill>
              <a:srgbClr val="00B0F0"/>
            </a:solidFill>
            <a:effectLst>
              <a:outerShdw blurRad="50800" dist="38100" dir="18900000" algn="tr">
                <a:srgbClr val="000000">
                  <a:alpha val="43000"/>
                </a:srgbClr>
              </a:outerShdw>
              <a:reflection stA="0" endPos="0" dir="5400000" sy="-100000" algn="bl" rotWithShape="0"/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633" tIns="102633" rIns="102633" bIns="10263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>
                  <a:solidFill>
                    <a:srgbClr val="000000"/>
                  </a:solidFill>
                </a:rPr>
                <a:t>International Waters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256285" y="1416016"/>
              <a:ext cx="4869519" cy="486951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972471" y="488027"/>
                  </a:moveTo>
                  <a:arcTo wR="2434759" hR="2434759" stAng="13985277" swAng="1256218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7" name="Rectangle 6"/>
          <p:cNvSpPr/>
          <p:nvPr/>
        </p:nvSpPr>
        <p:spPr>
          <a:xfrm>
            <a:off x="2899792" y="4233084"/>
            <a:ext cx="19423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ctr">
              <a:buFont typeface="Wingdings" pitchFamily="2" charset="2"/>
              <a:buChar char="v"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Food Security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4114" y="4594839"/>
            <a:ext cx="1851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7213" lvl="1" indent="-214313" algn="ctr">
              <a:buFont typeface="Wingdings" pitchFamily="2" charset="2"/>
              <a:buChar char="v"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Sustainable Cities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04048" y="5129790"/>
            <a:ext cx="1766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Wingdings" pitchFamily="2" charset="2"/>
              <a:buChar char="v"/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Commodities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1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143000" y="304800"/>
            <a:ext cx="6857999" cy="4857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9667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3" algn="ctr" eaLnBrk="1" hangingPunct="1"/>
            <a:r>
              <a:rPr lang="en-US" altLang="en-US" sz="24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20 Aichi Biodiversity Targets</a:t>
            </a:r>
          </a:p>
        </p:txBody>
      </p:sp>
      <p:sp>
        <p:nvSpPr>
          <p:cNvPr id="33795" name="Text Placeholder 11"/>
          <p:cNvSpPr>
            <a:spLocks noGrp="1"/>
          </p:cNvSpPr>
          <p:nvPr>
            <p:ph type="body" sz="half" idx="1"/>
          </p:nvPr>
        </p:nvSpPr>
        <p:spPr>
          <a:xfrm>
            <a:off x="467544" y="1343025"/>
            <a:ext cx="3713931" cy="45434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b="1" dirty="0">
                <a:ea typeface="ＭＳ Ｐゴシック" pitchFamily="34" charset="-128"/>
              </a:rPr>
              <a:t>Strategic goal A. Address the underlying causes of biodiversity loss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1: By 2020, People are aware of the values of biodiversity and the steps they can take to conserve and use it sustainably.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2: By 2020, biodiversity values are integrated into national and local development and poverty reduction strategies and planning processes and national accounts …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3: By 2020, incentives, including subsidies, harmful to biodiversity are eliminated, phased out or reformed …….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4: By 2020, </a:t>
            </a:r>
            <a:r>
              <a:rPr lang="en-US" altLang="en-US" sz="1050" dirty="0">
                <a:ea typeface="ＭＳ Ｐゴシック" pitchFamily="34" charset="-128"/>
              </a:rPr>
              <a:t>Governments</a:t>
            </a:r>
            <a:r>
              <a:rPr lang="en-US" altLang="en-US" sz="900" dirty="0">
                <a:ea typeface="ＭＳ Ｐゴシック" pitchFamily="34" charset="-128"/>
              </a:rPr>
              <a:t>, business and stakeholders have plans for sustainable production and consumption and keep the impacts resource use within safe ecological limits.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b="1" dirty="0">
                <a:ea typeface="ＭＳ Ｐゴシック" pitchFamily="34" charset="-128"/>
              </a:rPr>
              <a:t>Strategic goal B. Reduce the direct pressures on biodiversity and promote sustainable use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5: By 2020, the rate of loss of all natural habitats, including forests, is at least halved and where feasible brought close to zero, and degradation and fragmentation is significantly reduced.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6: By 2020 all stocks managed and harvested sustainably, so that overfishing is avoided.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7: By 2020 areas under agriculture, aquaculture and forestry are managed sustainably, ensuring conservation of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8: By 2020, pollution, including from excess nutrients, has been brought to levels that are not detrimental to ecosystem function and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9: By 2020, invasive alien species and pathways are identified and prioritized, priority species are controlled or eradicated, and measures are in place to manage pathways to prevent their introduction and establishment.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10:  By 2015, the multiple anthropogenic pressures on coral reefs, and other vulnerable ecosystems impacted by climate change or ocean acidification are minimized, so as to maintain their integrity and functioning.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1000" dirty="0"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825" dirty="0">
              <a:ea typeface="ＭＳ Ｐゴシック" pitchFamily="34" charset="-128"/>
            </a:endParaRPr>
          </a:p>
        </p:txBody>
      </p:sp>
      <p:sp>
        <p:nvSpPr>
          <p:cNvPr id="33796" name="Content Placeholder 12"/>
          <p:cNvSpPr>
            <a:spLocks noGrp="1"/>
          </p:cNvSpPr>
          <p:nvPr>
            <p:ph sz="half" idx="2"/>
          </p:nvPr>
        </p:nvSpPr>
        <p:spPr>
          <a:xfrm>
            <a:off x="4181476" y="1343025"/>
            <a:ext cx="4350964" cy="45434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b="1" dirty="0">
                <a:ea typeface="ＭＳ Ｐゴシック" pitchFamily="34" charset="-128"/>
              </a:rPr>
              <a:t>Strategic goal C: To improve the status of biodiversity by safeguarding ecosystems, species and genetic diversity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11: By 2020, at least 17 per cent of terrestrial and inland water, and 10 per cent of coastal and marine areas are conserved through systems of protected areas…...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12:  By 2020 the extinction of known threatened species has been prevented and their conservation status, particularly of those most in decline, has been improved and sustained.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13: By 2020, the genetic diversity of cultivated plants and farmed and domesticated animals and of wild relatives is maintained,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b="1" dirty="0">
                <a:ea typeface="ＭＳ Ｐゴシック" pitchFamily="34" charset="-128"/>
              </a:rPr>
              <a:t>Strategic goal D: Enhance the benefits to all from biodiversity and ecosystem services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14: By 2020, ecosystems that provide essential services, including services are restored and safeguarded,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15: By 2020, ecosystem resilience and the contribution of biodiversity to carbon stocks has been enhanced, through conservation and restoration, including restoration of at least 15 per cent of degraded ecosystems,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16: By 2015, the Nagoya Protocol on Access  and Benefits Sharing is in force and operational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b="1" dirty="0">
                <a:ea typeface="ＭＳ Ｐゴシック" pitchFamily="34" charset="-128"/>
              </a:rPr>
              <a:t>Strategic goal E. Enhance implementation through participatory planning, knowledge management and capacity building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17: By 2015 each Party has developed, adopted as a policy instrument, and has commenced implementing an effective, participatory and updated NBSAP.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18: By 2020, the traditional knowledge, innovations and practices of indigenous and local communities and their customary use, are respected.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19: By 2020, knowledge, the science base and technologies relating to biodiversity, its values, functioning, status and trends, and the consequences of its loss, are improved, widely shared and transferred, and applied.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900" dirty="0">
                <a:ea typeface="ＭＳ Ｐゴシック" pitchFamily="34" charset="-128"/>
              </a:rPr>
              <a:t>Target 20: By 2020, the mobilization of financial resources for effectively implementing the Strategic Plan for Biodiversity 2011-2020 from all sources,, should increase substantially .</a:t>
            </a:r>
          </a:p>
        </p:txBody>
      </p:sp>
    </p:spTree>
    <p:extLst>
      <p:ext uri="{BB962C8B-B14F-4D97-AF65-F5344CB8AC3E}">
        <p14:creationId xmlns:p14="http://schemas.microsoft.com/office/powerpoint/2010/main" val="8527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5" name="Picture 44" descr="BD.jpg"/>
          <p:cNvPicPr>
            <a:picLocks noChangeAspect="1"/>
          </p:cNvPicPr>
          <p:nvPr/>
        </p:nvPicPr>
        <p:blipFill>
          <a:blip r:embed="rId8">
            <a:alphaModFix amt="15000"/>
          </a:blip>
          <a:stretch>
            <a:fillRect/>
          </a:stretch>
        </p:blipFill>
        <p:spPr>
          <a:xfrm>
            <a:off x="0" y="0"/>
            <a:ext cx="9144000" cy="114300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2697230" y="-51682"/>
            <a:ext cx="42200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/>
              <a:t>Biodiversity GEF-6 Strategy</a:t>
            </a:r>
            <a:endParaRPr lang="en-US" sz="2800" b="1" dirty="0"/>
          </a:p>
        </p:txBody>
      </p:sp>
      <p:sp>
        <p:nvSpPr>
          <p:cNvPr id="43" name="Rectangle 42"/>
          <p:cNvSpPr/>
          <p:nvPr/>
        </p:nvSpPr>
        <p:spPr>
          <a:xfrm>
            <a:off x="107504" y="51061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i="1" u="sng" dirty="0" smtClean="0"/>
              <a:t>Goal</a:t>
            </a:r>
            <a:r>
              <a:rPr lang="en-US" sz="2000" dirty="0" smtClean="0"/>
              <a:t>: To maintain globally significant  Biodiversity and the ecosystem goods and services that it provides the society</a:t>
            </a:r>
            <a:endParaRPr lang="en-US" sz="20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1414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07504" y="1268760"/>
            <a:ext cx="1833427" cy="1466349"/>
            <a:chOff x="13233" y="3508"/>
            <a:chExt cx="1833427" cy="1466349"/>
          </a:xfrm>
        </p:grpSpPr>
        <p:sp>
          <p:nvSpPr>
            <p:cNvPr id="64" name="Rounded Rectangle 63"/>
            <p:cNvSpPr/>
            <p:nvPr/>
          </p:nvSpPr>
          <p:spPr>
            <a:xfrm>
              <a:off x="13233" y="3508"/>
              <a:ext cx="1833427" cy="146634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Rounded Rectangle 4"/>
            <p:cNvSpPr/>
            <p:nvPr/>
          </p:nvSpPr>
          <p:spPr>
            <a:xfrm>
              <a:off x="56181" y="46456"/>
              <a:ext cx="1747531" cy="13804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BD1: 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/>
                <a:t>Improve Sustainability of Protected Area Systems</a:t>
              </a:r>
              <a:endParaRPr lang="en-US" sz="18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1685" y="2929916"/>
            <a:ext cx="1715780" cy="1786330"/>
            <a:chOff x="379918" y="1664664"/>
            <a:chExt cx="1502972" cy="1786330"/>
          </a:xfrm>
        </p:grpSpPr>
        <p:sp>
          <p:nvSpPr>
            <p:cNvPr id="62" name="Rounded Rectangle 61"/>
            <p:cNvSpPr/>
            <p:nvPr/>
          </p:nvSpPr>
          <p:spPr>
            <a:xfrm>
              <a:off x="379918" y="1664664"/>
              <a:ext cx="1502972" cy="178633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Rounded Rectangle 6"/>
            <p:cNvSpPr/>
            <p:nvPr/>
          </p:nvSpPr>
          <p:spPr>
            <a:xfrm>
              <a:off x="423939" y="1708685"/>
              <a:ext cx="1414930" cy="16982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1. </a:t>
              </a:r>
              <a:r>
                <a:rPr lang="en-US" sz="1400" b="1" kern="1200" dirty="0" smtClean="0"/>
                <a:t>Improving</a:t>
              </a:r>
              <a:r>
                <a:rPr lang="en-US" sz="1400" kern="1200" dirty="0" smtClean="0"/>
                <a:t> financial sustainability and effective management of the national ecological infrastructure</a:t>
              </a:r>
              <a:endParaRPr lang="en-US" sz="14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3769" y="4911053"/>
            <a:ext cx="1715780" cy="1786330"/>
            <a:chOff x="379918" y="3645801"/>
            <a:chExt cx="1502972" cy="1786330"/>
          </a:xfrm>
        </p:grpSpPr>
        <p:sp>
          <p:nvSpPr>
            <p:cNvPr id="60" name="Rounded Rectangle 59"/>
            <p:cNvSpPr/>
            <p:nvPr/>
          </p:nvSpPr>
          <p:spPr>
            <a:xfrm>
              <a:off x="379918" y="3645801"/>
              <a:ext cx="1502972" cy="178633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Rounded Rectangle 8"/>
            <p:cNvSpPr/>
            <p:nvPr/>
          </p:nvSpPr>
          <p:spPr>
            <a:xfrm>
              <a:off x="423939" y="3689822"/>
              <a:ext cx="1414930" cy="16982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2 . Nature’s Last Stand: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Expanding the reach of the global </a:t>
              </a:r>
              <a:r>
                <a:rPr lang="en-US" sz="1500" b="1" kern="1200" dirty="0" smtClean="0"/>
                <a:t>protected area</a:t>
              </a:r>
              <a:r>
                <a:rPr lang="en-US" sz="1500" kern="1200" dirty="0" smtClean="0"/>
                <a:t> estate.</a:t>
              </a:r>
              <a:endParaRPr lang="en-US" sz="15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90964" y="1268760"/>
            <a:ext cx="1833427" cy="1466349"/>
            <a:chOff x="2236273" y="3508"/>
            <a:chExt cx="1833427" cy="1466349"/>
          </a:xfrm>
        </p:grpSpPr>
        <p:sp>
          <p:nvSpPr>
            <p:cNvPr id="58" name="Rounded Rectangle 57"/>
            <p:cNvSpPr/>
            <p:nvPr/>
          </p:nvSpPr>
          <p:spPr>
            <a:xfrm>
              <a:off x="2236273" y="3508"/>
              <a:ext cx="1833427" cy="146634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Rounded Rectangle 10"/>
            <p:cNvSpPr/>
            <p:nvPr/>
          </p:nvSpPr>
          <p:spPr>
            <a:xfrm>
              <a:off x="2279221" y="46456"/>
              <a:ext cx="1747531" cy="13804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BD 2: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Reduce Threats to Globally Significant  Biodiversity </a:t>
              </a:r>
              <a:endParaRPr lang="en-US" sz="20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04726" y="2929916"/>
            <a:ext cx="1812032" cy="1168271"/>
            <a:chOff x="2602959" y="1664664"/>
            <a:chExt cx="1812032" cy="1168271"/>
          </a:xfrm>
        </p:grpSpPr>
        <p:sp>
          <p:nvSpPr>
            <p:cNvPr id="56" name="Rounded Rectangle 55"/>
            <p:cNvSpPr/>
            <p:nvPr/>
          </p:nvSpPr>
          <p:spPr>
            <a:xfrm>
              <a:off x="2602959" y="1664664"/>
              <a:ext cx="1812032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7" name="Rounded Rectangle 12"/>
            <p:cNvSpPr/>
            <p:nvPr/>
          </p:nvSpPr>
          <p:spPr>
            <a:xfrm>
              <a:off x="2637176" y="1698881"/>
              <a:ext cx="1743598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3. Preventing the extinction of known </a:t>
              </a:r>
              <a:r>
                <a:rPr lang="en-US" sz="1600" b="1" kern="1200" dirty="0" smtClean="0"/>
                <a:t>threatened</a:t>
              </a:r>
              <a:r>
                <a:rPr lang="en-US" sz="1600" kern="1200" dirty="0" smtClean="0"/>
                <a:t> </a:t>
              </a:r>
              <a:r>
                <a:rPr lang="en-US" sz="1600" b="1" kern="1200" dirty="0" smtClean="0"/>
                <a:t>species</a:t>
              </a:r>
              <a:endParaRPr lang="en-US" sz="1600" kern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52852" y="4292994"/>
            <a:ext cx="1812032" cy="1168271"/>
            <a:chOff x="2602959" y="3027742"/>
            <a:chExt cx="1812032" cy="1168271"/>
          </a:xfrm>
        </p:grpSpPr>
        <p:sp>
          <p:nvSpPr>
            <p:cNvPr id="54" name="Rounded Rectangle 53"/>
            <p:cNvSpPr/>
            <p:nvPr/>
          </p:nvSpPr>
          <p:spPr>
            <a:xfrm>
              <a:off x="2602959" y="3027742"/>
              <a:ext cx="1812032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5" name="Rounded Rectangle 14"/>
            <p:cNvSpPr/>
            <p:nvPr/>
          </p:nvSpPr>
          <p:spPr>
            <a:xfrm>
              <a:off x="2637176" y="3061959"/>
              <a:ext cx="1743598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4</a:t>
              </a:r>
              <a:r>
                <a:rPr lang="en-US" sz="1500" kern="1200" dirty="0" smtClean="0"/>
                <a:t>. Prevention, control, and management of </a:t>
              </a:r>
              <a:r>
                <a:rPr lang="en-US" sz="1500" b="1" kern="1200" dirty="0" smtClean="0"/>
                <a:t>invasive alien species</a:t>
              </a:r>
              <a:r>
                <a:rPr lang="en-US" sz="1400" b="1" kern="1200" dirty="0" smtClean="0"/>
                <a:t>. </a:t>
              </a:r>
              <a:endParaRPr lang="en-US" sz="14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84936" y="5607946"/>
            <a:ext cx="1812032" cy="1168271"/>
            <a:chOff x="2602959" y="4390820"/>
            <a:chExt cx="1812032" cy="1168271"/>
          </a:xfrm>
        </p:grpSpPr>
        <p:sp>
          <p:nvSpPr>
            <p:cNvPr id="52" name="Rounded Rectangle 51"/>
            <p:cNvSpPr/>
            <p:nvPr/>
          </p:nvSpPr>
          <p:spPr>
            <a:xfrm>
              <a:off x="2602959" y="4390820"/>
              <a:ext cx="1812032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3" name="Rounded Rectangle 16"/>
            <p:cNvSpPr/>
            <p:nvPr/>
          </p:nvSpPr>
          <p:spPr>
            <a:xfrm>
              <a:off x="2637176" y="4425037"/>
              <a:ext cx="1743598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5. Implementing the Cartagena Protocol of </a:t>
              </a:r>
              <a:r>
                <a:rPr lang="en-US" sz="1500" b="1" kern="1200" dirty="0" smtClean="0"/>
                <a:t>Biosafety</a:t>
              </a:r>
              <a:endParaRPr lang="en-US" sz="1500" b="1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746089" y="1268760"/>
            <a:ext cx="1833427" cy="1466349"/>
            <a:chOff x="4459314" y="3508"/>
            <a:chExt cx="1833427" cy="1466349"/>
          </a:xfrm>
        </p:grpSpPr>
        <p:sp>
          <p:nvSpPr>
            <p:cNvPr id="50" name="Rounded Rectangle 49"/>
            <p:cNvSpPr/>
            <p:nvPr/>
          </p:nvSpPr>
          <p:spPr>
            <a:xfrm>
              <a:off x="4459314" y="3508"/>
              <a:ext cx="1833427" cy="146634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Rounded Rectangle 18"/>
            <p:cNvSpPr/>
            <p:nvPr/>
          </p:nvSpPr>
          <p:spPr>
            <a:xfrm>
              <a:off x="4502262" y="46456"/>
              <a:ext cx="1747531" cy="13804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BD 3: Sustainably Use Biodiversity </a:t>
              </a:r>
              <a:endParaRPr lang="en-US" sz="2000" b="1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920271" y="2929916"/>
            <a:ext cx="1727203" cy="1168271"/>
            <a:chOff x="4826000" y="1664664"/>
            <a:chExt cx="1727203" cy="1168271"/>
          </a:xfrm>
        </p:grpSpPr>
        <p:sp>
          <p:nvSpPr>
            <p:cNvPr id="48" name="Rounded Rectangle 47"/>
            <p:cNvSpPr/>
            <p:nvPr/>
          </p:nvSpPr>
          <p:spPr>
            <a:xfrm>
              <a:off x="4826000" y="1664664"/>
              <a:ext cx="1727203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Rounded Rectangle 20"/>
            <p:cNvSpPr/>
            <p:nvPr/>
          </p:nvSpPr>
          <p:spPr>
            <a:xfrm>
              <a:off x="4860217" y="1698881"/>
              <a:ext cx="1658769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6. Ridge to </a:t>
              </a:r>
              <a:r>
                <a:rPr lang="en-US" sz="1400" b="1" kern="1200" dirty="0" smtClean="0"/>
                <a:t>Reef</a:t>
              </a:r>
              <a:r>
                <a:rPr lang="en-US" sz="1400" kern="1200" dirty="0" smtClean="0"/>
                <a:t>+: Maintaining integrity and function of globally significant coral reefs</a:t>
              </a:r>
              <a:endParaRPr lang="en-US" sz="14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20271" y="4292994"/>
            <a:ext cx="1727203" cy="1168271"/>
            <a:chOff x="4826000" y="3027742"/>
            <a:chExt cx="1727203" cy="1168271"/>
          </a:xfrm>
        </p:grpSpPr>
        <p:sp>
          <p:nvSpPr>
            <p:cNvPr id="46" name="Rounded Rectangle 45"/>
            <p:cNvSpPr/>
            <p:nvPr/>
          </p:nvSpPr>
          <p:spPr>
            <a:xfrm>
              <a:off x="4826000" y="3027742"/>
              <a:ext cx="1727203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Rounded Rectangle 22"/>
            <p:cNvSpPr/>
            <p:nvPr/>
          </p:nvSpPr>
          <p:spPr>
            <a:xfrm>
              <a:off x="4860217" y="3061959"/>
              <a:ext cx="1658769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smtClean="0"/>
                <a:t>7. Securing </a:t>
              </a:r>
              <a:r>
                <a:rPr lang="en-US" sz="1400" b="1" kern="1200" smtClean="0"/>
                <a:t>Agriculture’s Future</a:t>
              </a:r>
              <a:r>
                <a:rPr lang="en-US" sz="1400" kern="1200" smtClean="0"/>
                <a:t>:  Sustainable use of plant and animal genetic resources.</a:t>
              </a:r>
              <a:endParaRPr lang="en-US" sz="14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20271" y="5656072"/>
            <a:ext cx="1727203" cy="1168271"/>
            <a:chOff x="4826000" y="4390820"/>
            <a:chExt cx="1727203" cy="1168271"/>
          </a:xfrm>
        </p:grpSpPr>
        <p:sp>
          <p:nvSpPr>
            <p:cNvPr id="39" name="Rounded Rectangle 38"/>
            <p:cNvSpPr/>
            <p:nvPr/>
          </p:nvSpPr>
          <p:spPr>
            <a:xfrm>
              <a:off x="4826000" y="4390820"/>
              <a:ext cx="1727203" cy="1168271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ounded Rectangle 24"/>
            <p:cNvSpPr/>
            <p:nvPr/>
          </p:nvSpPr>
          <p:spPr>
            <a:xfrm>
              <a:off x="4860217" y="4425037"/>
              <a:ext cx="1658769" cy="10998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smtClean="0"/>
                <a:t>8. Implementing the Nagoya Protocol on </a:t>
              </a:r>
              <a:r>
                <a:rPr lang="en-US" sz="1400" b="1" kern="1200" smtClean="0"/>
                <a:t>Access and Benefit Sharing</a:t>
              </a:r>
              <a:r>
                <a:rPr lang="en-US" sz="1400" kern="1200" smtClean="0"/>
                <a:t>. </a:t>
              </a:r>
              <a:endParaRPr lang="en-US" sz="1400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901068" y="1218502"/>
            <a:ext cx="2188823" cy="1841500"/>
            <a:chOff x="6942816" y="3508"/>
            <a:chExt cx="1833427" cy="1841500"/>
          </a:xfrm>
        </p:grpSpPr>
        <p:sp>
          <p:nvSpPr>
            <p:cNvPr id="36" name="Rounded Rectangle 35"/>
            <p:cNvSpPr/>
            <p:nvPr/>
          </p:nvSpPr>
          <p:spPr>
            <a:xfrm>
              <a:off x="6942816" y="3508"/>
              <a:ext cx="1833427" cy="184150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26"/>
            <p:cNvSpPr/>
            <p:nvPr/>
          </p:nvSpPr>
          <p:spPr>
            <a:xfrm>
              <a:off x="6996515" y="57207"/>
              <a:ext cx="1726029" cy="173410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BD4: Mainstream Biodiversity Conservation and Sustainable Use into Production Landscapes/ Seascapes and Sectors </a:t>
              </a:r>
              <a:endParaRPr lang="en-US" sz="1600" b="1" kern="12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211268" y="3256940"/>
            <a:ext cx="1592664" cy="1645625"/>
            <a:chOff x="7309501" y="2039814"/>
            <a:chExt cx="1592664" cy="1645625"/>
          </a:xfrm>
        </p:grpSpPr>
        <p:sp>
          <p:nvSpPr>
            <p:cNvPr id="34" name="Rounded Rectangle 33"/>
            <p:cNvSpPr/>
            <p:nvPr/>
          </p:nvSpPr>
          <p:spPr>
            <a:xfrm>
              <a:off x="7309501" y="2039814"/>
              <a:ext cx="1592664" cy="164562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ounded Rectangle 28"/>
            <p:cNvSpPr/>
            <p:nvPr/>
          </p:nvSpPr>
          <p:spPr>
            <a:xfrm>
              <a:off x="7356149" y="2086462"/>
              <a:ext cx="1499368" cy="15523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9. Managing the </a:t>
              </a:r>
              <a:r>
                <a:rPr lang="en-US" sz="1600" b="1" kern="1200" dirty="0" smtClean="0"/>
                <a:t>human-biodiversity</a:t>
              </a:r>
              <a:r>
                <a:rPr lang="en-US" sz="1600" kern="1200" dirty="0" smtClean="0"/>
                <a:t> interface</a:t>
              </a:r>
              <a:endParaRPr lang="en-US" sz="16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59394" y="5049247"/>
            <a:ext cx="1592664" cy="1645625"/>
            <a:chOff x="7309501" y="3880247"/>
            <a:chExt cx="1592664" cy="1645625"/>
          </a:xfrm>
        </p:grpSpPr>
        <p:sp>
          <p:nvSpPr>
            <p:cNvPr id="32" name="Rounded Rectangle 31"/>
            <p:cNvSpPr/>
            <p:nvPr/>
          </p:nvSpPr>
          <p:spPr>
            <a:xfrm>
              <a:off x="7309501" y="3880247"/>
              <a:ext cx="1592664" cy="164562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Rounded Rectangle 30"/>
            <p:cNvSpPr/>
            <p:nvPr/>
          </p:nvSpPr>
          <p:spPr>
            <a:xfrm>
              <a:off x="7356149" y="3926895"/>
              <a:ext cx="1499368" cy="15523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670" tIns="17780" rIns="2667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kern="1200" dirty="0" smtClean="0"/>
                <a:t>10. Integration of biodiversity and ecosystem services into development and </a:t>
              </a:r>
              <a:r>
                <a:rPr lang="en-US" sz="1500" b="1" kern="1200" dirty="0" smtClean="0"/>
                <a:t>finance planning</a:t>
              </a:r>
              <a:endParaRPr lang="en-US" sz="15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64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LD.jpg"/>
          <p:cNvPicPr>
            <a:picLocks noChangeAspect="1"/>
          </p:cNvPicPr>
          <p:nvPr/>
        </p:nvPicPr>
        <p:blipFill>
          <a:blip r:embed="rId8">
            <a:alphaModFix amt="25000"/>
          </a:blip>
          <a:srcRect t="52913" b="25243"/>
          <a:stretch>
            <a:fillRect/>
          </a:stretch>
        </p:blipFill>
        <p:spPr>
          <a:xfrm>
            <a:off x="92245" y="0"/>
            <a:ext cx="9144000" cy="1227163"/>
          </a:xfrm>
          <a:prstGeom prst="rect">
            <a:avLst/>
          </a:prstGeom>
        </p:spPr>
      </p:pic>
      <p:cxnSp>
        <p:nvCxnSpPr>
          <p:cNvPr id="44" name="Straight Connector 43"/>
          <p:cNvCxnSpPr/>
          <p:nvPr/>
        </p:nvCxnSpPr>
        <p:spPr>
          <a:xfrm>
            <a:off x="0" y="119675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767119" y="-12991"/>
            <a:ext cx="5942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Land Degradation GEF-6 Strategy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-5880" y="54248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u="sng" dirty="0" smtClean="0">
                <a:solidFill>
                  <a:prstClr val="black"/>
                </a:solidFill>
              </a:rPr>
              <a:t>Goal</a:t>
            </a:r>
            <a:r>
              <a:rPr lang="en-US" sz="2000" dirty="0" smtClean="0">
                <a:solidFill>
                  <a:prstClr val="black"/>
                </a:solidFill>
              </a:rPr>
              <a:t>: To arrest or reverse land degradation (desertification and deforestation) </a:t>
            </a: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87713" y="1340768"/>
            <a:ext cx="1791999" cy="1365998"/>
            <a:chOff x="0" y="65777"/>
            <a:chExt cx="1791999" cy="1365998"/>
          </a:xfrm>
        </p:grpSpPr>
        <p:sp>
          <p:nvSpPr>
            <p:cNvPr id="33" name="Rounded Rectangle 32"/>
            <p:cNvSpPr/>
            <p:nvPr/>
          </p:nvSpPr>
          <p:spPr>
            <a:xfrm>
              <a:off x="0" y="65777"/>
              <a:ext cx="1791999" cy="136599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4"/>
            <p:cNvSpPr/>
            <p:nvPr/>
          </p:nvSpPr>
          <p:spPr>
            <a:xfrm>
              <a:off x="40009" y="105786"/>
              <a:ext cx="1711981" cy="128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LD 1: Agriculture and Rangeland Systems</a:t>
              </a:r>
              <a:endParaRPr lang="en-US" sz="18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9512" y="2888241"/>
            <a:ext cx="1896271" cy="1892878"/>
            <a:chOff x="465925" y="1613250"/>
            <a:chExt cx="1896271" cy="1892878"/>
          </a:xfrm>
        </p:grpSpPr>
        <p:sp>
          <p:nvSpPr>
            <p:cNvPr id="31" name="Rounded Rectangle 30"/>
            <p:cNvSpPr/>
            <p:nvPr/>
          </p:nvSpPr>
          <p:spPr>
            <a:xfrm>
              <a:off x="465925" y="1613250"/>
              <a:ext cx="1896271" cy="189287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Rounded Rectangle 6"/>
            <p:cNvSpPr/>
            <p:nvPr/>
          </p:nvSpPr>
          <p:spPr>
            <a:xfrm>
              <a:off x="521366" y="1668691"/>
              <a:ext cx="1785389" cy="17819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smtClean="0"/>
                <a:t>1. </a:t>
              </a:r>
              <a:r>
                <a:rPr lang="en-US" sz="1600" b="1" kern="1200" smtClean="0"/>
                <a:t>Agro-ecological Intensification </a:t>
              </a:r>
              <a:r>
                <a:rPr lang="en-US" sz="1600" kern="1200" smtClean="0"/>
                <a:t>– efficient use of natural capital (land, soil, water, and vegetation) in crop and livestock production systems</a:t>
              </a:r>
              <a:endParaRPr lang="en-US" sz="16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79512" y="4962595"/>
            <a:ext cx="1896271" cy="1809218"/>
            <a:chOff x="465925" y="3687604"/>
            <a:chExt cx="1896271" cy="1809218"/>
          </a:xfrm>
        </p:grpSpPr>
        <p:sp>
          <p:nvSpPr>
            <p:cNvPr id="29" name="Rounded Rectangle 28"/>
            <p:cNvSpPr/>
            <p:nvPr/>
          </p:nvSpPr>
          <p:spPr>
            <a:xfrm>
              <a:off x="465925" y="3687604"/>
              <a:ext cx="1896271" cy="180921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ounded Rectangle 8"/>
            <p:cNvSpPr/>
            <p:nvPr/>
          </p:nvSpPr>
          <p:spPr>
            <a:xfrm>
              <a:off x="518915" y="3740594"/>
              <a:ext cx="1790291" cy="17032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2. SLM in </a:t>
              </a:r>
              <a:r>
                <a:rPr lang="en-US" sz="1600" b="1" kern="1200" dirty="0" smtClean="0"/>
                <a:t>Climate-Smart Agriculture </a:t>
              </a:r>
              <a:r>
                <a:rPr lang="en-US" sz="1600" kern="1200" dirty="0" smtClean="0"/>
                <a:t>– innovative practices for increasing vegetative cover and soil organic carbon</a:t>
              </a:r>
              <a:endParaRPr lang="en-US" sz="16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04499" y="1340768"/>
            <a:ext cx="1707955" cy="1365998"/>
            <a:chOff x="2279397" y="65777"/>
            <a:chExt cx="1707955" cy="1365998"/>
          </a:xfrm>
        </p:grpSpPr>
        <p:sp>
          <p:nvSpPr>
            <p:cNvPr id="27" name="Rounded Rectangle 26"/>
            <p:cNvSpPr/>
            <p:nvPr/>
          </p:nvSpPr>
          <p:spPr>
            <a:xfrm>
              <a:off x="2279397" y="65777"/>
              <a:ext cx="1707955" cy="136599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10"/>
            <p:cNvSpPr/>
            <p:nvPr/>
          </p:nvSpPr>
          <p:spPr>
            <a:xfrm>
              <a:off x="2319406" y="105786"/>
              <a:ext cx="1627937" cy="128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smtClean="0"/>
                <a:t>LD 2: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smtClean="0"/>
                <a:t>Forest Landscapes</a:t>
              </a:r>
              <a:endParaRPr lang="en-US" sz="20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11760" y="2888241"/>
            <a:ext cx="1688024" cy="2329964"/>
            <a:chOff x="2620988" y="1613250"/>
            <a:chExt cx="1688024" cy="2329964"/>
          </a:xfrm>
        </p:grpSpPr>
        <p:sp>
          <p:nvSpPr>
            <p:cNvPr id="25" name="Rounded Rectangle 24"/>
            <p:cNvSpPr/>
            <p:nvPr/>
          </p:nvSpPr>
          <p:spPr>
            <a:xfrm>
              <a:off x="2620988" y="1613250"/>
              <a:ext cx="1688024" cy="232996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ed Rectangle 12"/>
            <p:cNvSpPr/>
            <p:nvPr/>
          </p:nvSpPr>
          <p:spPr>
            <a:xfrm>
              <a:off x="2670429" y="1662691"/>
              <a:ext cx="1589142" cy="22310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smtClean="0"/>
                <a:t>3. </a:t>
              </a:r>
              <a:r>
                <a:rPr lang="en-US" sz="1700" b="1" kern="1200" smtClean="0"/>
                <a:t>Landscape Management and Restoration</a:t>
              </a:r>
              <a:r>
                <a:rPr lang="en-US" sz="1700" kern="1200" smtClean="0"/>
                <a:t> – community and livelihood-based options for increasing forest and tree cover</a:t>
              </a:r>
              <a:endParaRPr lang="en-US" sz="17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64245" y="1340768"/>
            <a:ext cx="1707955" cy="1365998"/>
            <a:chOff x="4350303" y="65777"/>
            <a:chExt cx="1707955" cy="1365998"/>
          </a:xfrm>
        </p:grpSpPr>
        <p:sp>
          <p:nvSpPr>
            <p:cNvPr id="23" name="Rounded Rectangle 22"/>
            <p:cNvSpPr/>
            <p:nvPr/>
          </p:nvSpPr>
          <p:spPr>
            <a:xfrm>
              <a:off x="4350303" y="65777"/>
              <a:ext cx="1707955" cy="136599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14"/>
            <p:cNvSpPr/>
            <p:nvPr/>
          </p:nvSpPr>
          <p:spPr>
            <a:xfrm>
              <a:off x="4390312" y="105786"/>
              <a:ext cx="1627937" cy="128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smtClean="0"/>
                <a:t>LD 3: Integrated Landscapes</a:t>
              </a:r>
              <a:endParaRPr lang="en-US" sz="2000" b="1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763200" y="2888240"/>
            <a:ext cx="1609000" cy="2628991"/>
            <a:chOff x="4691894" y="1613250"/>
            <a:chExt cx="1609000" cy="2329964"/>
          </a:xfrm>
        </p:grpSpPr>
        <p:sp>
          <p:nvSpPr>
            <p:cNvPr id="21" name="Rounded Rectangle 20"/>
            <p:cNvSpPr/>
            <p:nvPr/>
          </p:nvSpPr>
          <p:spPr>
            <a:xfrm>
              <a:off x="4691894" y="1613250"/>
              <a:ext cx="1609000" cy="232996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16"/>
            <p:cNvSpPr/>
            <p:nvPr/>
          </p:nvSpPr>
          <p:spPr>
            <a:xfrm>
              <a:off x="4739020" y="1660376"/>
              <a:ext cx="1514748" cy="2235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kern="1200" dirty="0" smtClean="0"/>
                <a:t>4. </a:t>
              </a:r>
              <a:r>
                <a:rPr lang="en-US" sz="1700" b="1" kern="1200" dirty="0" smtClean="0"/>
                <a:t>Scaling-up Sustainable Land Management (SLM) </a:t>
              </a:r>
              <a:r>
                <a:rPr lang="en-US" sz="1700" kern="1200" dirty="0" smtClean="0"/>
                <a:t>– moving appropriate interventions to scale for crop and rangeland productivity</a:t>
              </a:r>
              <a:endParaRPr lang="en-US" sz="17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24485" y="1340768"/>
            <a:ext cx="2005046" cy="1401342"/>
            <a:chOff x="6402973" y="65777"/>
            <a:chExt cx="1707955" cy="1401342"/>
          </a:xfrm>
        </p:grpSpPr>
        <p:sp>
          <p:nvSpPr>
            <p:cNvPr id="19" name="Rounded Rectangle 18"/>
            <p:cNvSpPr/>
            <p:nvPr/>
          </p:nvSpPr>
          <p:spPr>
            <a:xfrm>
              <a:off x="6402973" y="65777"/>
              <a:ext cx="1707955" cy="1401342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18"/>
            <p:cNvSpPr/>
            <p:nvPr/>
          </p:nvSpPr>
          <p:spPr>
            <a:xfrm>
              <a:off x="6444017" y="106821"/>
              <a:ext cx="1625867" cy="13192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LD 4: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Institutional and Policy Frameworks</a:t>
              </a:r>
              <a:endParaRPr lang="en-US" sz="20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43248" y="2923585"/>
            <a:ext cx="2149232" cy="2863812"/>
            <a:chOff x="6744564" y="1648594"/>
            <a:chExt cx="2149232" cy="2863812"/>
          </a:xfrm>
        </p:grpSpPr>
        <p:sp>
          <p:nvSpPr>
            <p:cNvPr id="17" name="Rounded Rectangle 16"/>
            <p:cNvSpPr/>
            <p:nvPr/>
          </p:nvSpPr>
          <p:spPr>
            <a:xfrm>
              <a:off x="6744564" y="1648594"/>
              <a:ext cx="2149232" cy="2863812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ounded Rectangle 20"/>
            <p:cNvSpPr/>
            <p:nvPr/>
          </p:nvSpPr>
          <p:spPr>
            <a:xfrm>
              <a:off x="6807513" y="1711543"/>
              <a:ext cx="2023334" cy="27379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/>
                <a:t>5. </a:t>
              </a:r>
              <a:r>
                <a:rPr lang="en-US" sz="2000" b="1" kern="1200" dirty="0" smtClean="0"/>
                <a:t>Mainstreaming SLM in Development</a:t>
              </a:r>
              <a:r>
                <a:rPr lang="en-US" sz="2000" kern="1200" dirty="0" smtClean="0"/>
                <a:t> – influencing institutions, policies, and governance frameworks for SLM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7838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orest.jpg"/>
          <p:cNvPicPr>
            <a:picLocks noChangeAspect="1"/>
          </p:cNvPicPr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2" name="Rectangle 41"/>
          <p:cNvSpPr/>
          <p:nvPr/>
        </p:nvSpPr>
        <p:spPr>
          <a:xfrm>
            <a:off x="465224" y="114454"/>
            <a:ext cx="840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0229" y="661864"/>
            <a:ext cx="898147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i="1" u="sng" dirty="0" smtClean="0">
                <a:solidFill>
                  <a:srgbClr val="000000"/>
                </a:solidFill>
              </a:rPr>
              <a:t>Goal</a:t>
            </a:r>
            <a:r>
              <a:rPr lang="en-US" sz="2000" dirty="0" smtClean="0">
                <a:solidFill>
                  <a:srgbClr val="000000"/>
                </a:solidFill>
              </a:rPr>
              <a:t>: To achieve multiple environmental, social and economic benefits from improved management of all types of forests and trees outside of forests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538798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228600" y="2971800"/>
            <a:ext cx="8686800" cy="3810000"/>
          </a:xfrm>
          <a:prstGeom prst="roundRect">
            <a:avLst/>
          </a:prstGeom>
          <a:noFill/>
          <a:ln w="1905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Integrated </a:t>
            </a:r>
            <a:r>
              <a:rPr lang="en-US" sz="2000" b="1" dirty="0">
                <a:solidFill>
                  <a:schemeClr val="tx1"/>
                </a:solidFill>
              </a:rPr>
              <a:t>land use </a:t>
            </a:r>
            <a:r>
              <a:rPr lang="en-US" sz="2000" b="1" dirty="0" smtClean="0">
                <a:solidFill>
                  <a:schemeClr val="tx1"/>
                </a:solidFill>
              </a:rPr>
              <a:t>planning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Identification </a:t>
            </a:r>
            <a:r>
              <a:rPr lang="en-US" sz="2000" dirty="0">
                <a:solidFill>
                  <a:schemeClr val="tx1"/>
                </a:solidFill>
              </a:rPr>
              <a:t>and monitoring of h</a:t>
            </a:r>
            <a:r>
              <a:rPr lang="en-US" sz="2000" dirty="0" smtClean="0">
                <a:solidFill>
                  <a:schemeClr val="tx1"/>
                </a:solidFill>
              </a:rPr>
              <a:t>igh </a:t>
            </a:r>
            <a:r>
              <a:rPr lang="en-US" sz="2000" dirty="0">
                <a:solidFill>
                  <a:schemeClr val="tx1"/>
                </a:solidFill>
              </a:rPr>
              <a:t>conservation </a:t>
            </a:r>
            <a:r>
              <a:rPr lang="en-US" sz="2000" b="1" dirty="0">
                <a:solidFill>
                  <a:schemeClr val="tx1"/>
                </a:solidFill>
              </a:rPr>
              <a:t>value</a:t>
            </a:r>
            <a:r>
              <a:rPr lang="en-US" sz="2000" dirty="0">
                <a:solidFill>
                  <a:schemeClr val="tx1"/>
                </a:solidFill>
              </a:rPr>
              <a:t> forest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Identifying </a:t>
            </a:r>
            <a:r>
              <a:rPr lang="en-US" sz="2000" dirty="0">
                <a:solidFill>
                  <a:schemeClr val="tx1"/>
                </a:solidFill>
              </a:rPr>
              <a:t>and monitoring </a:t>
            </a:r>
            <a:r>
              <a:rPr lang="en-US" sz="2000" b="1" dirty="0">
                <a:solidFill>
                  <a:schemeClr val="tx1"/>
                </a:solidFill>
              </a:rPr>
              <a:t>forest </a:t>
            </a:r>
            <a:r>
              <a:rPr lang="en-US" sz="2000" b="1" dirty="0" smtClean="0">
                <a:solidFill>
                  <a:schemeClr val="tx1"/>
                </a:solidFill>
              </a:rPr>
              <a:t>loss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Developing and implementing model projects </a:t>
            </a:r>
            <a:r>
              <a:rPr lang="en-US" sz="2000" dirty="0" smtClean="0">
                <a:solidFill>
                  <a:schemeClr val="tx1"/>
                </a:solidFill>
              </a:rPr>
              <a:t>on </a:t>
            </a:r>
            <a:r>
              <a:rPr lang="en-US" sz="2000" b="1" dirty="0" smtClean="0">
                <a:solidFill>
                  <a:schemeClr val="tx1"/>
                </a:solidFill>
              </a:rPr>
              <a:t>Payment for Ecosystem Services</a:t>
            </a:r>
            <a:endParaRPr lang="en-US" sz="2000" b="1" dirty="0">
              <a:solidFill>
                <a:schemeClr val="tx1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Capacity development </a:t>
            </a:r>
            <a:r>
              <a:rPr lang="en-US" sz="2000" dirty="0">
                <a:solidFill>
                  <a:schemeClr val="tx1"/>
                </a:solidFill>
              </a:rPr>
              <a:t>for SFM within local </a:t>
            </a:r>
            <a:r>
              <a:rPr lang="en-US" sz="2000" dirty="0" smtClean="0">
                <a:solidFill>
                  <a:schemeClr val="tx1"/>
                </a:solidFill>
              </a:rPr>
              <a:t>communities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Supporting </a:t>
            </a:r>
            <a:r>
              <a:rPr lang="en-US" sz="2000" dirty="0">
                <a:solidFill>
                  <a:schemeClr val="tx1"/>
                </a:solidFill>
              </a:rPr>
              <a:t>sustainable </a:t>
            </a:r>
            <a:r>
              <a:rPr lang="en-US" sz="2000" b="1" dirty="0">
                <a:solidFill>
                  <a:schemeClr val="tx1"/>
                </a:solidFill>
              </a:rPr>
              <a:t>finance mechanisms</a:t>
            </a:r>
            <a:r>
              <a:rPr lang="en-US" sz="2000" dirty="0">
                <a:solidFill>
                  <a:schemeClr val="tx1"/>
                </a:solidFill>
              </a:rPr>
              <a:t> for </a:t>
            </a:r>
            <a:r>
              <a:rPr lang="en-US" sz="2000" dirty="0" smtClean="0">
                <a:solidFill>
                  <a:schemeClr val="tx1"/>
                </a:solidFill>
              </a:rPr>
              <a:t>SFM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Building </a:t>
            </a:r>
            <a:r>
              <a:rPr lang="en-US" sz="2000" dirty="0">
                <a:solidFill>
                  <a:schemeClr val="tx1"/>
                </a:solidFill>
              </a:rPr>
              <a:t>of technical and institutional </a:t>
            </a:r>
            <a:r>
              <a:rPr lang="en-US" sz="2000" b="1" dirty="0">
                <a:solidFill>
                  <a:schemeClr val="tx1"/>
                </a:solidFill>
              </a:rPr>
              <a:t>capacities</a:t>
            </a:r>
            <a:r>
              <a:rPr lang="en-US" sz="2000" dirty="0">
                <a:solidFill>
                  <a:schemeClr val="tx1"/>
                </a:solidFill>
              </a:rPr>
              <a:t> to identify degraded forest landscapes and monitor forest </a:t>
            </a:r>
            <a:r>
              <a:rPr lang="en-US" sz="2000" dirty="0" smtClean="0">
                <a:solidFill>
                  <a:schemeClr val="tx1"/>
                </a:solidFill>
              </a:rPr>
              <a:t>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Integrating </a:t>
            </a:r>
            <a:r>
              <a:rPr lang="en-US" sz="2000" b="1" dirty="0">
                <a:solidFill>
                  <a:schemeClr val="tx1"/>
                </a:solidFill>
              </a:rPr>
              <a:t>plantation</a:t>
            </a:r>
            <a:r>
              <a:rPr lang="en-US" sz="2000" dirty="0">
                <a:solidFill>
                  <a:schemeClr val="tx1"/>
                </a:solidFill>
              </a:rPr>
              <a:t> management in landscape </a:t>
            </a:r>
            <a:r>
              <a:rPr lang="en-US" sz="2000" dirty="0" smtClean="0">
                <a:solidFill>
                  <a:schemeClr val="tx1"/>
                </a:solidFill>
              </a:rPr>
              <a:t>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Private </a:t>
            </a:r>
            <a:r>
              <a:rPr lang="en-US" sz="2000" b="1" dirty="0">
                <a:solidFill>
                  <a:schemeClr val="tx1"/>
                </a:solidFill>
              </a:rPr>
              <a:t>sector </a:t>
            </a:r>
            <a:r>
              <a:rPr lang="en-US" sz="2000" dirty="0">
                <a:solidFill>
                  <a:schemeClr val="tx1"/>
                </a:solidFill>
              </a:rPr>
              <a:t>engagement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/>
                </a:solidFill>
              </a:rPr>
              <a:t>Global technologies </a:t>
            </a:r>
            <a:r>
              <a:rPr lang="en-US" sz="2000" dirty="0">
                <a:solidFill>
                  <a:schemeClr val="tx1"/>
                </a:solidFill>
              </a:rPr>
              <a:t>for national </a:t>
            </a:r>
            <a:r>
              <a:rPr lang="en-US" sz="2000" dirty="0" smtClean="0">
                <a:solidFill>
                  <a:schemeClr val="tx1"/>
                </a:solidFill>
              </a:rPr>
              <a:t>progress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flipH="1">
            <a:off x="2971800" y="28194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Up Arrow 8"/>
          <p:cNvSpPr/>
          <p:nvPr/>
        </p:nvSpPr>
        <p:spPr>
          <a:xfrm flipH="1">
            <a:off x="1143000" y="28194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Up Arrow 9"/>
          <p:cNvSpPr/>
          <p:nvPr/>
        </p:nvSpPr>
        <p:spPr>
          <a:xfrm flipH="1">
            <a:off x="5181600" y="28194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Up Arrow 10"/>
          <p:cNvSpPr/>
          <p:nvPr/>
        </p:nvSpPr>
        <p:spPr>
          <a:xfrm flipH="1">
            <a:off x="7620000" y="2819400"/>
            <a:ext cx="304800" cy="304800"/>
          </a:xfrm>
          <a:prstGeom prst="upArrow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 12"/>
          <p:cNvGrpSpPr/>
          <p:nvPr/>
        </p:nvGrpSpPr>
        <p:grpSpPr>
          <a:xfrm>
            <a:off x="162523" y="1628800"/>
            <a:ext cx="1869688" cy="1067851"/>
            <a:chOff x="0" y="75146"/>
            <a:chExt cx="1869688" cy="1067851"/>
          </a:xfrm>
          <a:solidFill>
            <a:srgbClr val="003300"/>
          </a:solidFill>
        </p:grpSpPr>
        <p:sp>
          <p:nvSpPr>
            <p:cNvPr id="23" name="Rounded Rectangle 22"/>
            <p:cNvSpPr/>
            <p:nvPr/>
          </p:nvSpPr>
          <p:spPr>
            <a:xfrm>
              <a:off x="0" y="75146"/>
              <a:ext cx="1869688" cy="106785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31276" y="106422"/>
              <a:ext cx="1807136" cy="10052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SFM 1: To maintain forest resources</a:t>
              </a:r>
              <a:endParaRPr lang="en-US" sz="18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324443" y="1628800"/>
            <a:ext cx="1894747" cy="1067851"/>
            <a:chOff x="2161920" y="75146"/>
            <a:chExt cx="1894747" cy="1067851"/>
          </a:xfrm>
          <a:solidFill>
            <a:srgbClr val="003300"/>
          </a:solidFill>
        </p:grpSpPr>
        <p:sp>
          <p:nvSpPr>
            <p:cNvPr id="21" name="Rounded Rectangle 20"/>
            <p:cNvSpPr/>
            <p:nvPr/>
          </p:nvSpPr>
          <p:spPr>
            <a:xfrm>
              <a:off x="2161920" y="75146"/>
              <a:ext cx="1894747" cy="106785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alpha val="90000"/>
                <a:hueOff val="0"/>
                <a:satOff val="0"/>
                <a:lumOff val="0"/>
                <a:alphaOff val="-13333"/>
              </a:schemeClr>
            </a:fillRef>
            <a:effectRef idx="2">
              <a:schemeClr val="accent6">
                <a:alpha val="90000"/>
                <a:hueOff val="0"/>
                <a:satOff val="0"/>
                <a:lumOff val="0"/>
                <a:alphaOff val="-13333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6"/>
            <p:cNvSpPr/>
            <p:nvPr/>
          </p:nvSpPr>
          <p:spPr>
            <a:xfrm>
              <a:off x="2193196" y="106422"/>
              <a:ext cx="1832195" cy="10052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SFM 2: To enhance forest management</a:t>
              </a:r>
              <a:endParaRPr lang="en-US" sz="20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29720" y="1628800"/>
            <a:ext cx="2093212" cy="1067851"/>
            <a:chOff x="4267197" y="75146"/>
            <a:chExt cx="2093212" cy="1067851"/>
          </a:xfrm>
          <a:solidFill>
            <a:srgbClr val="003300"/>
          </a:solidFill>
        </p:grpSpPr>
        <p:sp>
          <p:nvSpPr>
            <p:cNvPr id="19" name="Rounded Rectangle 18"/>
            <p:cNvSpPr/>
            <p:nvPr/>
          </p:nvSpPr>
          <p:spPr>
            <a:xfrm>
              <a:off x="4267197" y="75146"/>
              <a:ext cx="2093212" cy="106785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alpha val="90000"/>
                <a:hueOff val="0"/>
                <a:satOff val="0"/>
                <a:lumOff val="0"/>
                <a:alphaOff val="-26667"/>
              </a:schemeClr>
            </a:fillRef>
            <a:effectRef idx="2">
              <a:schemeClr val="accent6">
                <a:alpha val="90000"/>
                <a:hueOff val="0"/>
                <a:satOff val="0"/>
                <a:lumOff val="0"/>
                <a:alphaOff val="-26667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8"/>
            <p:cNvSpPr/>
            <p:nvPr/>
          </p:nvSpPr>
          <p:spPr>
            <a:xfrm>
              <a:off x="4298473" y="106422"/>
              <a:ext cx="2030660" cy="100529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SFM 3: To restore forest ecosystems</a:t>
              </a:r>
              <a:endParaRPr lang="en-US" sz="20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15722" y="1628800"/>
            <a:ext cx="2265755" cy="1064742"/>
            <a:chOff x="6553199" y="75146"/>
            <a:chExt cx="2265755" cy="1064742"/>
          </a:xfrm>
          <a:solidFill>
            <a:srgbClr val="003300"/>
          </a:solidFill>
        </p:grpSpPr>
        <p:sp>
          <p:nvSpPr>
            <p:cNvPr id="17" name="Rounded Rectangle 16"/>
            <p:cNvSpPr/>
            <p:nvPr/>
          </p:nvSpPr>
          <p:spPr>
            <a:xfrm>
              <a:off x="6553199" y="75146"/>
              <a:ext cx="2265755" cy="106474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fillRef>
            <a:effectRef idx="2">
              <a:schemeClr val="accent6">
                <a:alpha val="90000"/>
                <a:hueOff val="0"/>
                <a:satOff val="0"/>
                <a:lumOff val="0"/>
                <a:alphaOff val="-4000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10"/>
            <p:cNvSpPr/>
            <p:nvPr/>
          </p:nvSpPr>
          <p:spPr>
            <a:xfrm>
              <a:off x="6584384" y="106331"/>
              <a:ext cx="2203385" cy="100237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26670" rIns="40005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100" b="1" kern="1200" dirty="0" smtClean="0"/>
                <a:t>SFM 4: To increase regional and global cooperation</a:t>
              </a:r>
              <a:endParaRPr lang="en-US" sz="21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64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1115616" y="4697410"/>
            <a:ext cx="7272808" cy="5603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2060848"/>
            <a:ext cx="2148052" cy="161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/>
              <a:t>How The Incentive Mechanism Works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14650" y="2571751"/>
            <a:ext cx="108585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Investments from 2+ FAs seeking multiple benefits from managing forests sustainably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5600700" y="2571750"/>
            <a:ext cx="971550" cy="971550"/>
            <a:chOff x="5943600" y="3276600"/>
            <a:chExt cx="1295400" cy="1295400"/>
          </a:xfrm>
        </p:grpSpPr>
        <p:sp>
          <p:nvSpPr>
            <p:cNvPr id="50" name="Right Arrow 49"/>
            <p:cNvSpPr/>
            <p:nvPr/>
          </p:nvSpPr>
          <p:spPr>
            <a:xfrm rot="10800000" flipV="1">
              <a:off x="5943600" y="3276600"/>
              <a:ext cx="1295400" cy="1295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96000" y="3581400"/>
              <a:ext cx="1143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50" dirty="0"/>
                <a:t>Incentive funds released in ratio of 2:1 of FA investment</a:t>
              </a:r>
            </a:p>
          </p:txBody>
        </p:sp>
      </p:grpSp>
      <p:pic>
        <p:nvPicPr>
          <p:cNvPr id="1042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65416">
            <a:off x="2950348" y="1635899"/>
            <a:ext cx="1192919" cy="1192919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10800000"/>
            </a:lightRig>
          </a:scene3d>
        </p:spPr>
      </p:pic>
      <p:pic>
        <p:nvPicPr>
          <p:cNvPr id="49" name="Picture 18" descr="C:\Users\wb381992\AppData\Local\Microsoft\Windows\Temporary Internet Files\Content.IE5\4CE20609\MC90043980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028950" y="3371850"/>
            <a:ext cx="1192919" cy="1192919"/>
          </a:xfrm>
          <a:prstGeom prst="rect">
            <a:avLst/>
          </a:prstGeom>
          <a:noFill/>
          <a:scene3d>
            <a:camera prst="orthographicFront">
              <a:rot lat="10800000" lon="0" rev="0"/>
            </a:camera>
            <a:lightRig rig="threePt" dir="t"/>
          </a:scene3d>
        </p:spPr>
      </p:pic>
      <p:grpSp>
        <p:nvGrpSpPr>
          <p:cNvPr id="26" name="Group 25"/>
          <p:cNvGrpSpPr/>
          <p:nvPr/>
        </p:nvGrpSpPr>
        <p:grpSpPr>
          <a:xfrm>
            <a:off x="827584" y="1417638"/>
            <a:ext cx="2029916" cy="3040062"/>
            <a:chOff x="533400" y="2362200"/>
            <a:chExt cx="1752600" cy="3352800"/>
          </a:xfrm>
        </p:grpSpPr>
        <p:grpSp>
          <p:nvGrpSpPr>
            <p:cNvPr id="3" name="Group 28"/>
            <p:cNvGrpSpPr/>
            <p:nvPr/>
          </p:nvGrpSpPr>
          <p:grpSpPr>
            <a:xfrm>
              <a:off x="533400" y="2362200"/>
              <a:ext cx="1752600" cy="3352800"/>
              <a:chOff x="533400" y="1600200"/>
              <a:chExt cx="1752600" cy="36576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09600" y="1600200"/>
                <a:ext cx="1676400" cy="3657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33400" y="1600200"/>
                <a:ext cx="1547348" cy="402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STAR Resources</a:t>
                </a:r>
              </a:p>
            </p:txBody>
          </p:sp>
        </p:grpSp>
        <p:pic>
          <p:nvPicPr>
            <p:cNvPr id="33" name="Picture 2" descr="Ogiek, Keny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90600" y="3810000"/>
              <a:ext cx="990600" cy="691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1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90600" y="4800600"/>
              <a:ext cx="990600" cy="573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40" descr="threatenedtrochetiopsis_ebenus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0600" y="2895600"/>
              <a:ext cx="990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Box 35"/>
            <p:cNvSpPr txBox="1"/>
            <p:nvPr/>
          </p:nvSpPr>
          <p:spPr>
            <a:xfrm>
              <a:off x="990600" y="3200400"/>
              <a:ext cx="483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BD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90600" y="4191000"/>
              <a:ext cx="464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CC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90600" y="5029200"/>
              <a:ext cx="4578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LD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00201" y="4686300"/>
            <a:ext cx="44140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e.g.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14550" y="4686300"/>
            <a:ext cx="12153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BD $2,000,000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14551" y="4972050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LD $1,000,000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43100" y="4800600"/>
            <a:ext cx="2712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+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343651" y="4800600"/>
            <a:ext cx="13227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SFM $1,500,000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05656" y="4686301"/>
            <a:ext cx="15166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Total </a:t>
            </a:r>
            <a:r>
              <a:rPr lang="en-US" sz="1350" dirty="0" smtClean="0"/>
              <a:t>GEF financing </a:t>
            </a:r>
            <a:r>
              <a:rPr lang="en-US" sz="1350" dirty="0"/>
              <a:t>$4,500,000</a:t>
            </a:r>
          </a:p>
        </p:txBody>
      </p:sp>
      <p:sp>
        <p:nvSpPr>
          <p:cNvPr id="44" name="Right Arrow 43"/>
          <p:cNvSpPr/>
          <p:nvPr/>
        </p:nvSpPr>
        <p:spPr>
          <a:xfrm>
            <a:off x="3371850" y="4800600"/>
            <a:ext cx="733806" cy="36347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Right Arrow 45"/>
          <p:cNvSpPr/>
          <p:nvPr/>
        </p:nvSpPr>
        <p:spPr>
          <a:xfrm rot="10800000">
            <a:off x="5622354" y="4784630"/>
            <a:ext cx="733806" cy="36347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48" name="Group 28"/>
          <p:cNvGrpSpPr/>
          <p:nvPr/>
        </p:nvGrpSpPr>
        <p:grpSpPr>
          <a:xfrm>
            <a:off x="6646214" y="2189184"/>
            <a:ext cx="1742210" cy="1403057"/>
            <a:chOff x="632018" y="1986105"/>
            <a:chExt cx="1676400" cy="2651149"/>
          </a:xfrm>
        </p:grpSpPr>
        <p:sp>
          <p:nvSpPr>
            <p:cNvPr id="57" name="Rectangle 56"/>
            <p:cNvSpPr/>
            <p:nvPr/>
          </p:nvSpPr>
          <p:spPr>
            <a:xfrm>
              <a:off x="632018" y="1986105"/>
              <a:ext cx="1676400" cy="265114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1833" y="2666303"/>
              <a:ext cx="1425383" cy="14069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GEF-6 SFM Incentive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8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28650" y="2319804"/>
            <a:ext cx="6229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prstClr val="black"/>
                </a:solidFill>
              </a:rPr>
              <a:t>33 transboundary river </a:t>
            </a:r>
            <a:r>
              <a:rPr lang="en-US" sz="1600" b="1" dirty="0" smtClean="0">
                <a:solidFill>
                  <a:prstClr val="black"/>
                </a:solidFill>
              </a:rPr>
              <a:t>basins</a:t>
            </a:r>
          </a:p>
          <a:p>
            <a:pPr marL="285750" indent="-285750">
              <a:spcBef>
                <a:spcPts val="30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prstClr val="black"/>
                </a:solidFill>
              </a:rPr>
              <a:t>10 </a:t>
            </a:r>
            <a:r>
              <a:rPr lang="en-US" sz="1600" b="1" dirty="0">
                <a:solidFill>
                  <a:prstClr val="black"/>
                </a:solidFill>
              </a:rPr>
              <a:t>transboundary </a:t>
            </a:r>
            <a:r>
              <a:rPr lang="en-US" sz="1600" b="1" dirty="0" smtClean="0">
                <a:solidFill>
                  <a:prstClr val="black"/>
                </a:solidFill>
              </a:rPr>
              <a:t>lakes</a:t>
            </a:r>
          </a:p>
          <a:p>
            <a:pPr marL="285750" indent="-285750">
              <a:spcBef>
                <a:spcPts val="30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prstClr val="black"/>
                </a:solidFill>
              </a:rPr>
              <a:t>7 </a:t>
            </a:r>
            <a:r>
              <a:rPr lang="en-US" sz="1600" b="1" dirty="0">
                <a:solidFill>
                  <a:prstClr val="black"/>
                </a:solidFill>
              </a:rPr>
              <a:t>transboundary groundwater </a:t>
            </a:r>
            <a:r>
              <a:rPr lang="en-US" sz="1600" b="1" dirty="0" smtClean="0">
                <a:solidFill>
                  <a:prstClr val="black"/>
                </a:solidFill>
              </a:rPr>
              <a:t>systems</a:t>
            </a:r>
          </a:p>
          <a:p>
            <a:pPr marL="285750" indent="-285750">
              <a:spcBef>
                <a:spcPts val="300"/>
              </a:spcBef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prstClr val="black"/>
                </a:solidFill>
              </a:rPr>
              <a:t>23 </a:t>
            </a:r>
            <a:r>
              <a:rPr lang="en-US" sz="1600" b="1" dirty="0">
                <a:solidFill>
                  <a:prstClr val="black"/>
                </a:solidFill>
              </a:rPr>
              <a:t>of the Earth’s 66 large marine </a:t>
            </a:r>
            <a:r>
              <a:rPr lang="en-US" sz="1600" b="1" dirty="0" smtClean="0">
                <a:solidFill>
                  <a:prstClr val="black"/>
                </a:solidFill>
              </a:rPr>
              <a:t>ecosystems (LME)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649" y="1696834"/>
            <a:ext cx="7829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1F497D"/>
                </a:solidFill>
              </a:rPr>
              <a:t>GEF – largest financier of international </a:t>
            </a:r>
            <a:r>
              <a:rPr lang="en-US" b="1" dirty="0" smtClean="0">
                <a:solidFill>
                  <a:srgbClr val="1F497D"/>
                </a:solidFill>
              </a:rPr>
              <a:t>waters (IW):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648" y="5322525"/>
            <a:ext cx="5574625" cy="132600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1F497D"/>
                </a:solidFill>
              </a:rPr>
              <a:t> Focus</a:t>
            </a:r>
            <a:r>
              <a:rPr lang="en-US" sz="2000" dirty="0">
                <a:solidFill>
                  <a:srgbClr val="1F497D"/>
                </a:solidFill>
              </a:rPr>
              <a:t>: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joint management </a:t>
            </a:r>
            <a:r>
              <a:rPr lang="en-US" sz="2000" dirty="0">
                <a:solidFill>
                  <a:prstClr val="black"/>
                </a:solidFill>
              </a:rPr>
              <a:t>of shared water systems to balance competing uses and enabling </a:t>
            </a:r>
            <a:r>
              <a:rPr lang="en-US" sz="2000" b="1" dirty="0">
                <a:solidFill>
                  <a:prstClr val="black"/>
                </a:solidFill>
              </a:rPr>
              <a:t>sharing of benefits </a:t>
            </a:r>
            <a:r>
              <a:rPr lang="en-US" sz="2000" dirty="0">
                <a:solidFill>
                  <a:prstClr val="black"/>
                </a:solidFill>
              </a:rPr>
              <a:t>from their utilization.</a:t>
            </a:r>
          </a:p>
          <a:p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9988" y="4470005"/>
            <a:ext cx="5703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Approximately $1.4 billion / $8.4 billion in co-financing</a:t>
            </a:r>
          </a:p>
          <a:p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358" y="3799993"/>
            <a:ext cx="402456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Working with more than 170 nations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pic>
        <p:nvPicPr>
          <p:cNvPr id="12" name="Picture 11" descr="IW.jpg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55921" y="-8753"/>
            <a:ext cx="9144000" cy="130415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521" y="79411"/>
            <a:ext cx="6553768" cy="9632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1474560"/>
            <a:ext cx="2114797" cy="15860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4228" y="3169959"/>
            <a:ext cx="2042337" cy="14997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4228" y="4753522"/>
            <a:ext cx="2042337" cy="167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05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W.jpg"/>
          <p:cNvPicPr>
            <a:picLocks noChangeAspect="1"/>
          </p:cNvPicPr>
          <p:nvPr/>
        </p:nvPicPr>
        <p:blipFill>
          <a:blip r:embed="rId3">
            <a:alphaModFix amt="25000"/>
          </a:blip>
          <a:stretch>
            <a:fillRect/>
          </a:stretch>
        </p:blipFill>
        <p:spPr>
          <a:xfrm>
            <a:off x="0" y="4482"/>
            <a:ext cx="9144000" cy="1443317"/>
          </a:xfrm>
          <a:prstGeom prst="rect">
            <a:avLst/>
          </a:prstGeom>
        </p:spPr>
      </p:pic>
      <p:graphicFrame>
        <p:nvGraphicFramePr>
          <p:cNvPr id="38" name="Diagram 37"/>
          <p:cNvGraphicFramePr/>
          <p:nvPr/>
        </p:nvGraphicFramePr>
        <p:xfrm>
          <a:off x="0" y="0"/>
          <a:ext cx="91440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2" name="Rectangle 41"/>
          <p:cNvSpPr/>
          <p:nvPr/>
        </p:nvSpPr>
        <p:spPr>
          <a:xfrm>
            <a:off x="1791386" y="-16907"/>
            <a:ext cx="56477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prstClr val="black"/>
                </a:solidFill>
              </a:rPr>
              <a:t>International Waters GEF- 6 Strategy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457200"/>
            <a:ext cx="9144000" cy="9233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i="1" u="sng" dirty="0" smtClean="0">
                <a:solidFill>
                  <a:prstClr val="black"/>
                </a:solidFill>
              </a:rPr>
              <a:t>Goal</a:t>
            </a:r>
            <a:r>
              <a:rPr lang="en-US" dirty="0" smtClean="0">
                <a:solidFill>
                  <a:prstClr val="black"/>
                </a:solidFill>
              </a:rPr>
              <a:t>: To promote collective management of </a:t>
            </a:r>
            <a:r>
              <a:rPr lang="en-US" dirty="0" err="1" smtClean="0">
                <a:solidFill>
                  <a:prstClr val="black"/>
                </a:solidFill>
              </a:rPr>
              <a:t>transboundary</a:t>
            </a:r>
            <a:r>
              <a:rPr lang="en-US" dirty="0" smtClean="0">
                <a:solidFill>
                  <a:prstClr val="black"/>
                </a:solidFill>
              </a:rPr>
              <a:t> water systems and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implementation of the full range of policy, legal and institutional reforms and investments contributing to sustainable use and maintenance of ecosystem services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0" y="144621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152409" y="1556792"/>
            <a:ext cx="2547383" cy="1751097"/>
            <a:chOff x="76218" y="3569"/>
            <a:chExt cx="2079747" cy="1751097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7" name="Rounded Rectangle 36"/>
            <p:cNvSpPr/>
            <p:nvPr/>
          </p:nvSpPr>
          <p:spPr>
            <a:xfrm>
              <a:off x="76218" y="3569"/>
              <a:ext cx="2079747" cy="1751097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ounded Rectangle 4"/>
            <p:cNvSpPr/>
            <p:nvPr/>
          </p:nvSpPr>
          <p:spPr>
            <a:xfrm>
              <a:off x="127506" y="54857"/>
              <a:ext cx="1977171" cy="16485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8100" tIns="25400" rIns="38100" bIns="2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/>
                <a:t>Objective 1: Catalyze Sustainable Management of </a:t>
              </a:r>
              <a:r>
                <a:rPr lang="en-US" sz="2000" b="1" kern="1200" dirty="0" err="1" smtClean="0"/>
                <a:t>Transboundary</a:t>
              </a:r>
              <a:r>
                <a:rPr lang="en-US" sz="2000" b="1" kern="1200" dirty="0" smtClean="0"/>
                <a:t> Waters</a:t>
              </a:r>
              <a:endParaRPr lang="en-US" sz="18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95536" y="3382026"/>
            <a:ext cx="2052744" cy="1506829"/>
            <a:chOff x="661362" y="1828803"/>
            <a:chExt cx="1648931" cy="1506829"/>
          </a:xfrm>
        </p:grpSpPr>
        <p:sp>
          <p:nvSpPr>
            <p:cNvPr id="35" name="Rounded Rectangle 34"/>
            <p:cNvSpPr/>
            <p:nvPr/>
          </p:nvSpPr>
          <p:spPr>
            <a:xfrm>
              <a:off x="661362" y="1828803"/>
              <a:ext cx="1648931" cy="1506829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Rounded Rectangle 6"/>
            <p:cNvSpPr/>
            <p:nvPr/>
          </p:nvSpPr>
          <p:spPr>
            <a:xfrm>
              <a:off x="705496" y="1872937"/>
              <a:ext cx="1604797" cy="14185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1.</a:t>
              </a:r>
              <a:r>
                <a:rPr lang="en-US" sz="1600" kern="1200" dirty="0" smtClean="0"/>
                <a:t> Foster </a:t>
              </a:r>
              <a:r>
                <a:rPr lang="en-US" sz="1600" b="1" kern="1200" dirty="0" smtClean="0"/>
                <a:t>Cooperation</a:t>
              </a:r>
              <a:r>
                <a:rPr lang="en-US" sz="1600" kern="1200" dirty="0" smtClean="0"/>
                <a:t> for Sustainable use of </a:t>
              </a:r>
              <a:r>
                <a:rPr lang="en-US" sz="1600" kern="1200" dirty="0" err="1" smtClean="0"/>
                <a:t>Transboundary</a:t>
              </a:r>
              <a:r>
                <a:rPr lang="en-US" sz="1600" kern="1200" dirty="0" smtClean="0"/>
                <a:t> Water Systems &amp; Economic Growth</a:t>
              </a:r>
              <a:endParaRPr lang="en-US" sz="16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0608" y="4982225"/>
            <a:ext cx="1997672" cy="1677125"/>
            <a:chOff x="716434" y="3429002"/>
            <a:chExt cx="1648931" cy="1677125"/>
          </a:xfrm>
        </p:grpSpPr>
        <p:sp>
          <p:nvSpPr>
            <p:cNvPr id="33" name="Rounded Rectangle 32"/>
            <p:cNvSpPr/>
            <p:nvPr/>
          </p:nvSpPr>
          <p:spPr>
            <a:xfrm>
              <a:off x="716434" y="3429002"/>
              <a:ext cx="1648931" cy="167712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Rounded Rectangle 8"/>
            <p:cNvSpPr/>
            <p:nvPr/>
          </p:nvSpPr>
          <p:spPr>
            <a:xfrm>
              <a:off x="764730" y="3477298"/>
              <a:ext cx="1552339" cy="15805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2</a:t>
              </a:r>
              <a:r>
                <a:rPr lang="en-US" sz="1600" dirty="0" smtClean="0"/>
                <a:t>. </a:t>
              </a:r>
              <a:r>
                <a:rPr lang="en-US" sz="1600" kern="1200" dirty="0" smtClean="0"/>
                <a:t>Increase Resilience &amp; Flow of Ecosystems Services in Context of Melting High Altitude </a:t>
              </a:r>
              <a:r>
                <a:rPr lang="en-US" sz="1600" b="1" kern="1200" dirty="0" smtClean="0"/>
                <a:t>Glaciers</a:t>
              </a:r>
              <a:endParaRPr lang="en-US" sz="16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355761" y="1556792"/>
            <a:ext cx="2542125" cy="2000611"/>
            <a:chOff x="3279570" y="3569"/>
            <a:chExt cx="2107621" cy="2000611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1" name="Rounded Rectangle 30"/>
            <p:cNvSpPr/>
            <p:nvPr/>
          </p:nvSpPr>
          <p:spPr>
            <a:xfrm>
              <a:off x="3279570" y="3569"/>
              <a:ext cx="2107621" cy="2000611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10"/>
            <p:cNvSpPr/>
            <p:nvPr/>
          </p:nvSpPr>
          <p:spPr>
            <a:xfrm>
              <a:off x="3338166" y="62165"/>
              <a:ext cx="1990429" cy="188341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/>
                <a:t>Objective 2: Balance Competing Water-uses in the Management of </a:t>
              </a:r>
              <a:r>
                <a:rPr lang="en-US" sz="1800" b="1" kern="1200" dirty="0" err="1" smtClean="0"/>
                <a:t>Transboundary</a:t>
              </a:r>
              <a:r>
                <a:rPr lang="en-US" sz="1800" b="1" kern="1200" dirty="0" smtClean="0"/>
                <a:t> Surface and Groundwater</a:t>
              </a:r>
              <a:endParaRPr lang="en-US" sz="18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40328" y="3692149"/>
            <a:ext cx="1983800" cy="1612874"/>
            <a:chOff x="3650340" y="2138926"/>
            <a:chExt cx="1586366" cy="1612874"/>
          </a:xfrm>
        </p:grpSpPr>
        <p:sp>
          <p:nvSpPr>
            <p:cNvPr id="29" name="Rounded Rectangle 28"/>
            <p:cNvSpPr/>
            <p:nvPr/>
          </p:nvSpPr>
          <p:spPr>
            <a:xfrm>
              <a:off x="3650341" y="2138926"/>
              <a:ext cx="1586365" cy="1358770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ounded Rectangle 12"/>
            <p:cNvSpPr/>
            <p:nvPr/>
          </p:nvSpPr>
          <p:spPr>
            <a:xfrm>
              <a:off x="3650340" y="2138926"/>
              <a:ext cx="1586365" cy="16128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3.</a:t>
              </a:r>
              <a:r>
                <a:rPr lang="en-US" sz="1600" kern="1200" dirty="0" smtClean="0"/>
                <a:t> Advance Conjunctive Management of </a:t>
              </a:r>
              <a:r>
                <a:rPr lang="en-US" sz="1600" b="1" kern="1200" dirty="0" smtClean="0"/>
                <a:t>Surface &amp; Groundwater systems</a:t>
              </a:r>
              <a:endParaRPr lang="en-US" sz="16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641540" y="5363619"/>
            <a:ext cx="2082588" cy="1388715"/>
            <a:chOff x="3701095" y="3869084"/>
            <a:chExt cx="1612381" cy="1388715"/>
          </a:xfrm>
        </p:grpSpPr>
        <p:sp>
          <p:nvSpPr>
            <p:cNvPr id="27" name="Rounded Rectangle 26"/>
            <p:cNvSpPr/>
            <p:nvPr/>
          </p:nvSpPr>
          <p:spPr>
            <a:xfrm>
              <a:off x="3701095" y="3869084"/>
              <a:ext cx="1612381" cy="138871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ounded Rectangle 14"/>
            <p:cNvSpPr/>
            <p:nvPr/>
          </p:nvSpPr>
          <p:spPr>
            <a:xfrm>
              <a:off x="3741769" y="3909758"/>
              <a:ext cx="1531033" cy="13073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0480" tIns="20320" rIns="3048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4. Water/Food/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Energy/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b="1" kern="1200" dirty="0" smtClean="0"/>
                <a:t>Ecosystem</a:t>
              </a:r>
              <a:r>
                <a:rPr lang="en-US" sz="1600" kern="1200" dirty="0" smtClean="0"/>
                <a:t> </a:t>
              </a:r>
              <a:r>
                <a:rPr lang="en-US" sz="1600" b="1" kern="1200" dirty="0" smtClean="0"/>
                <a:t>Security Nexus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29709" y="1556792"/>
            <a:ext cx="2618755" cy="1950455"/>
            <a:chOff x="6053518" y="3569"/>
            <a:chExt cx="2328383" cy="195045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25" name="Rounded Rectangle 24"/>
            <p:cNvSpPr/>
            <p:nvPr/>
          </p:nvSpPr>
          <p:spPr>
            <a:xfrm>
              <a:off x="6053518" y="3569"/>
              <a:ext cx="2328383" cy="195045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16"/>
            <p:cNvSpPr/>
            <p:nvPr/>
          </p:nvSpPr>
          <p:spPr>
            <a:xfrm>
              <a:off x="6110645" y="60696"/>
              <a:ext cx="2214129" cy="183620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22860" rIns="3429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b="1" kern="1200" dirty="0" smtClean="0"/>
                <a:t>Objective 3: Rebuild Marine Fisheries, Restore and Protect Coastal Habitats, and Reduce Pollution of Coasts and </a:t>
              </a:r>
              <a:r>
                <a:rPr lang="en-US" sz="1800" b="1" kern="1200" dirty="0" err="1" smtClean="0"/>
                <a:t>LMEs</a:t>
              </a:r>
              <a:endParaRPr lang="en-US" sz="1800" b="1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44208" y="3665051"/>
            <a:ext cx="1745431" cy="925194"/>
            <a:chOff x="7169968" y="2111828"/>
            <a:chExt cx="1745431" cy="925194"/>
          </a:xfrm>
        </p:grpSpPr>
        <p:sp>
          <p:nvSpPr>
            <p:cNvPr id="23" name="Rounded Rectangle 22"/>
            <p:cNvSpPr/>
            <p:nvPr/>
          </p:nvSpPr>
          <p:spPr>
            <a:xfrm>
              <a:off x="7169968" y="2111828"/>
              <a:ext cx="1745431" cy="925194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Rounded Rectangle 18"/>
            <p:cNvSpPr/>
            <p:nvPr/>
          </p:nvSpPr>
          <p:spPr>
            <a:xfrm>
              <a:off x="7197066" y="2138926"/>
              <a:ext cx="1691235" cy="870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575" tIns="19050" rIns="28575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dirty="0" smtClean="0"/>
                <a:t>5.</a:t>
              </a:r>
              <a:r>
                <a:rPr lang="en-US" sz="1500" kern="1200" dirty="0" smtClean="0"/>
                <a:t> Reduce Ocean </a:t>
              </a:r>
              <a:r>
                <a:rPr lang="en-US" sz="1500" b="1" kern="1200" dirty="0" smtClean="0"/>
                <a:t>Hypoxia</a:t>
              </a:r>
              <a:endParaRPr lang="en-US" sz="15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36077" y="4748050"/>
            <a:ext cx="1626349" cy="821175"/>
            <a:chOff x="7261837" y="3194827"/>
            <a:chExt cx="1626349" cy="821175"/>
          </a:xfrm>
        </p:grpSpPr>
        <p:sp>
          <p:nvSpPr>
            <p:cNvPr id="21" name="Rounded Rectangle 20"/>
            <p:cNvSpPr/>
            <p:nvPr/>
          </p:nvSpPr>
          <p:spPr>
            <a:xfrm>
              <a:off x="7261837" y="3194827"/>
              <a:ext cx="1626349" cy="82117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ounded Rectangle 20"/>
            <p:cNvSpPr/>
            <p:nvPr/>
          </p:nvSpPr>
          <p:spPr>
            <a:xfrm>
              <a:off x="7285888" y="3218878"/>
              <a:ext cx="1578247" cy="7730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575" tIns="19050" rIns="28575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dirty="0" smtClean="0"/>
                <a:t>6.</a:t>
              </a:r>
              <a:r>
                <a:rPr lang="en-US" sz="1500" kern="1200" dirty="0" smtClean="0"/>
                <a:t> Prevent the Loss and Degradation of Coastal </a:t>
              </a:r>
              <a:r>
                <a:rPr lang="en-US" sz="1500" b="1" kern="1200" dirty="0" smtClean="0"/>
                <a:t>Habitats</a:t>
              </a:r>
              <a:endParaRPr lang="en-US" sz="1500" b="1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536077" y="5727030"/>
            <a:ext cx="1626349" cy="821175"/>
            <a:chOff x="7261837" y="4173807"/>
            <a:chExt cx="1626349" cy="821175"/>
          </a:xfrm>
        </p:grpSpPr>
        <p:sp>
          <p:nvSpPr>
            <p:cNvPr id="19" name="Rounded Rectangle 18"/>
            <p:cNvSpPr/>
            <p:nvPr/>
          </p:nvSpPr>
          <p:spPr>
            <a:xfrm>
              <a:off x="7261837" y="4173807"/>
              <a:ext cx="1626349" cy="821175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22"/>
            <p:cNvSpPr/>
            <p:nvPr/>
          </p:nvSpPr>
          <p:spPr>
            <a:xfrm>
              <a:off x="7285888" y="4197858"/>
              <a:ext cx="1578247" cy="7730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575" tIns="19050" rIns="28575" bIns="190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smtClean="0"/>
                <a:t>7.</a:t>
              </a:r>
              <a:r>
                <a:rPr lang="en-US" sz="1500" kern="1200" smtClean="0"/>
                <a:t> Foster Sustainable </a:t>
              </a:r>
              <a:r>
                <a:rPr lang="en-US" sz="1500" b="1" kern="1200" smtClean="0"/>
                <a:t>Fisheries</a:t>
              </a:r>
              <a:endParaRPr lang="en-US" sz="15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032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23499</TotalTime>
  <Words>2339</Words>
  <Application>Microsoft Office PowerPoint</Application>
  <PresentationFormat>On-screen Show (4:3)</PresentationFormat>
  <Paragraphs>265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3_Office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The Incentive Mechanism Works</vt:lpstr>
      <vt:lpstr>PowerPoint Presentation</vt:lpstr>
      <vt:lpstr>PowerPoint Presentation</vt:lpstr>
      <vt:lpstr>TDA</vt:lpstr>
      <vt:lpstr>PowerPoint Presentation</vt:lpstr>
      <vt:lpstr>PowerPoint Presentation</vt:lpstr>
      <vt:lpstr>PowerPoint Presentation</vt:lpstr>
      <vt:lpstr>C &amp; W Innovative Approaches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Lulwa N GH H Ali</cp:lastModifiedBy>
  <cp:revision>662</cp:revision>
  <cp:lastPrinted>2015-06-12T15:02:37Z</cp:lastPrinted>
  <dcterms:created xsi:type="dcterms:W3CDTF">2015-06-01T11:09:34Z</dcterms:created>
  <dcterms:modified xsi:type="dcterms:W3CDTF">2015-09-21T20:54:33Z</dcterms:modified>
</cp:coreProperties>
</file>