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5"/>
  </p:notesMasterIdLst>
  <p:handoutMasterIdLst>
    <p:handoutMasterId r:id="rId16"/>
  </p:handoutMasterIdLst>
  <p:sldIdLst>
    <p:sldId id="260" r:id="rId2"/>
    <p:sldId id="340" r:id="rId3"/>
    <p:sldId id="316" r:id="rId4"/>
    <p:sldId id="338" r:id="rId5"/>
    <p:sldId id="311" r:id="rId6"/>
    <p:sldId id="312" r:id="rId7"/>
    <p:sldId id="332" r:id="rId8"/>
    <p:sldId id="333" r:id="rId9"/>
    <p:sldId id="328" r:id="rId10"/>
    <p:sldId id="335" r:id="rId11"/>
    <p:sldId id="337" r:id="rId12"/>
    <p:sldId id="341" r:id="rId13"/>
    <p:sldId id="339" r:id="rId14"/>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p:restoredLeft sz="10413" autoAdjust="0"/>
    <p:restoredTop sz="85647" autoAdjust="0"/>
  </p:normalViewPr>
  <p:slideViewPr>
    <p:cSldViewPr>
      <p:cViewPr varScale="1">
        <p:scale>
          <a:sx n="61" d="100"/>
          <a:sy n="61" d="100"/>
        </p:scale>
        <p:origin x="-870"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169196" cy="479978"/>
          </a:xfrm>
          <a:prstGeom prst="rect">
            <a:avLst/>
          </a:prstGeom>
        </p:spPr>
        <p:txBody>
          <a:bodyPr vert="horz" lIns="95496" tIns="47748" rIns="95496" bIns="47748" rtlCol="0"/>
          <a:lstStyle>
            <a:lvl1pPr algn="l">
              <a:defRPr sz="1200"/>
            </a:lvl1pPr>
          </a:lstStyle>
          <a:p>
            <a:endParaRPr lang="en-US"/>
          </a:p>
        </p:txBody>
      </p:sp>
      <p:sp>
        <p:nvSpPr>
          <p:cNvPr id="3" name="Date Placeholder 2"/>
          <p:cNvSpPr>
            <a:spLocks noGrp="1"/>
          </p:cNvSpPr>
          <p:nvPr>
            <p:ph type="dt" sz="quarter" idx="1"/>
          </p:nvPr>
        </p:nvSpPr>
        <p:spPr>
          <a:xfrm>
            <a:off x="4144335" y="1"/>
            <a:ext cx="3169196" cy="479978"/>
          </a:xfrm>
          <a:prstGeom prst="rect">
            <a:avLst/>
          </a:prstGeom>
        </p:spPr>
        <p:txBody>
          <a:bodyPr vert="horz" lIns="95496" tIns="47748" rIns="95496" bIns="47748" rtlCol="0"/>
          <a:lstStyle>
            <a:lvl1pPr algn="r">
              <a:defRPr sz="1200"/>
            </a:lvl1pPr>
          </a:lstStyle>
          <a:p>
            <a:fld id="{F7F2207B-CFFF-4C03-988F-EC4E2D5D99E9}" type="datetimeFigureOut">
              <a:rPr lang="en-US" smtClean="0"/>
              <a:pPr/>
              <a:t>9/19/2012</a:t>
            </a:fld>
            <a:endParaRPr lang="en-US"/>
          </a:p>
        </p:txBody>
      </p:sp>
      <p:sp>
        <p:nvSpPr>
          <p:cNvPr id="4" name="Footer Placeholder 3"/>
          <p:cNvSpPr>
            <a:spLocks noGrp="1"/>
          </p:cNvSpPr>
          <p:nvPr>
            <p:ph type="ftr" sz="quarter" idx="2"/>
          </p:nvPr>
        </p:nvSpPr>
        <p:spPr>
          <a:xfrm>
            <a:off x="1" y="9119573"/>
            <a:ext cx="3169196" cy="479977"/>
          </a:xfrm>
          <a:prstGeom prst="rect">
            <a:avLst/>
          </a:prstGeom>
        </p:spPr>
        <p:txBody>
          <a:bodyPr vert="horz" lIns="95496" tIns="47748" rIns="95496" bIns="47748" rtlCol="0" anchor="b"/>
          <a:lstStyle>
            <a:lvl1pPr algn="l">
              <a:defRPr sz="1200"/>
            </a:lvl1pPr>
          </a:lstStyle>
          <a:p>
            <a:endParaRPr lang="en-US"/>
          </a:p>
        </p:txBody>
      </p:sp>
      <p:sp>
        <p:nvSpPr>
          <p:cNvPr id="5" name="Slide Number Placeholder 4"/>
          <p:cNvSpPr>
            <a:spLocks noGrp="1"/>
          </p:cNvSpPr>
          <p:nvPr>
            <p:ph type="sldNum" sz="quarter" idx="3"/>
          </p:nvPr>
        </p:nvSpPr>
        <p:spPr>
          <a:xfrm>
            <a:off x="4144335" y="9119573"/>
            <a:ext cx="3169196" cy="479977"/>
          </a:xfrm>
          <a:prstGeom prst="rect">
            <a:avLst/>
          </a:prstGeom>
        </p:spPr>
        <p:txBody>
          <a:bodyPr vert="horz" lIns="95496" tIns="47748" rIns="95496" bIns="47748" rtlCol="0" anchor="b"/>
          <a:lstStyle>
            <a:lvl1pPr algn="r">
              <a:defRPr sz="1200"/>
            </a:lvl1pPr>
          </a:lstStyle>
          <a:p>
            <a:fld id="{42C0CCFA-7D44-4E68-BD21-D531478E2FBE}" type="slidenum">
              <a:rPr lang="en-US" smtClean="0"/>
              <a:pPr/>
              <a:t>‹#›</a:t>
            </a:fld>
            <a:endParaRPr lang="en-US"/>
          </a:p>
        </p:txBody>
      </p:sp>
    </p:spTree>
    <p:extLst>
      <p:ext uri="{BB962C8B-B14F-4D97-AF65-F5344CB8AC3E}">
        <p14:creationId xmlns:p14="http://schemas.microsoft.com/office/powerpoint/2010/main" val="24171078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169196" cy="479978"/>
          </a:xfrm>
          <a:prstGeom prst="rect">
            <a:avLst/>
          </a:prstGeom>
        </p:spPr>
        <p:txBody>
          <a:bodyPr vert="horz" lIns="96650" tIns="48326" rIns="96650" bIns="48326"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4144335" y="1"/>
            <a:ext cx="3169196" cy="479978"/>
          </a:xfrm>
          <a:prstGeom prst="rect">
            <a:avLst/>
          </a:prstGeom>
        </p:spPr>
        <p:txBody>
          <a:bodyPr vert="horz" lIns="96650" tIns="48326" rIns="96650" bIns="48326" rtlCol="0"/>
          <a:lstStyle>
            <a:lvl1pPr algn="r" fontAlgn="auto">
              <a:spcBef>
                <a:spcPts val="0"/>
              </a:spcBef>
              <a:spcAft>
                <a:spcPts val="0"/>
              </a:spcAft>
              <a:defRPr sz="1200">
                <a:latin typeface="+mn-lt"/>
                <a:cs typeface="+mn-cs"/>
              </a:defRPr>
            </a:lvl1pPr>
          </a:lstStyle>
          <a:p>
            <a:pPr>
              <a:defRPr/>
            </a:pPr>
            <a:fld id="{D19776D0-8CE3-4D9F-AD62-4F2CC6CFF840}" type="datetimeFigureOut">
              <a:rPr lang="en-US"/>
              <a:pPr>
                <a:defRPr/>
              </a:pPr>
              <a:t>9/19/2012</a:t>
            </a:fld>
            <a:endParaRPr lang="en-US" dirty="0"/>
          </a:p>
        </p:txBody>
      </p:sp>
      <p:sp>
        <p:nvSpPr>
          <p:cNvPr id="4" name="Slide Image Placeholder 3"/>
          <p:cNvSpPr>
            <a:spLocks noGrp="1" noRot="1" noChangeAspect="1"/>
          </p:cNvSpPr>
          <p:nvPr>
            <p:ph type="sldImg" idx="2"/>
          </p:nvPr>
        </p:nvSpPr>
        <p:spPr>
          <a:xfrm>
            <a:off x="1258888" y="720725"/>
            <a:ext cx="4797425" cy="3598863"/>
          </a:xfrm>
          <a:prstGeom prst="rect">
            <a:avLst/>
          </a:prstGeom>
          <a:noFill/>
          <a:ln w="12700">
            <a:solidFill>
              <a:prstClr val="black"/>
            </a:solidFill>
          </a:ln>
        </p:spPr>
        <p:txBody>
          <a:bodyPr vert="horz" lIns="96650" tIns="48326" rIns="96650" bIns="48326" rtlCol="0" anchor="ctr"/>
          <a:lstStyle/>
          <a:p>
            <a:pPr lvl="0"/>
            <a:endParaRPr lang="en-US" noProof="0" dirty="0"/>
          </a:p>
        </p:txBody>
      </p:sp>
      <p:sp>
        <p:nvSpPr>
          <p:cNvPr id="5" name="Notes Placeholder 4"/>
          <p:cNvSpPr>
            <a:spLocks noGrp="1"/>
          </p:cNvSpPr>
          <p:nvPr>
            <p:ph type="body" sz="quarter" idx="3"/>
          </p:nvPr>
        </p:nvSpPr>
        <p:spPr>
          <a:xfrm>
            <a:off x="731353" y="4560612"/>
            <a:ext cx="5852494" cy="4319797"/>
          </a:xfrm>
          <a:prstGeom prst="rect">
            <a:avLst/>
          </a:prstGeom>
        </p:spPr>
        <p:txBody>
          <a:bodyPr vert="horz" lIns="96650" tIns="48326" rIns="96650" bIns="4832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1" y="9119573"/>
            <a:ext cx="3169196" cy="479977"/>
          </a:xfrm>
          <a:prstGeom prst="rect">
            <a:avLst/>
          </a:prstGeom>
        </p:spPr>
        <p:txBody>
          <a:bodyPr vert="horz" lIns="96650" tIns="48326" rIns="96650" bIns="48326"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4335" y="9119573"/>
            <a:ext cx="3169196" cy="479977"/>
          </a:xfrm>
          <a:prstGeom prst="rect">
            <a:avLst/>
          </a:prstGeom>
        </p:spPr>
        <p:txBody>
          <a:bodyPr vert="horz" lIns="96650" tIns="48326" rIns="96650" bIns="48326" rtlCol="0" anchor="b"/>
          <a:lstStyle>
            <a:lvl1pPr algn="r" fontAlgn="auto">
              <a:spcBef>
                <a:spcPts val="0"/>
              </a:spcBef>
              <a:spcAft>
                <a:spcPts val="0"/>
              </a:spcAft>
              <a:defRPr sz="1200">
                <a:latin typeface="+mn-lt"/>
                <a:cs typeface="+mn-cs"/>
              </a:defRPr>
            </a:lvl1pPr>
          </a:lstStyle>
          <a:p>
            <a:pPr>
              <a:defRPr/>
            </a:pPr>
            <a:fld id="{EDFA78F2-29AE-4C04-96E8-AED4A62B0446}" type="slidenum">
              <a:rPr lang="en-US"/>
              <a:pPr>
                <a:defRPr/>
              </a:pPr>
              <a:t>‹#›</a:t>
            </a:fld>
            <a:endParaRPr lang="en-US" dirty="0"/>
          </a:p>
        </p:txBody>
      </p:sp>
    </p:spTree>
    <p:extLst>
      <p:ext uri="{BB962C8B-B14F-4D97-AF65-F5344CB8AC3E}">
        <p14:creationId xmlns:p14="http://schemas.microsoft.com/office/powerpoint/2010/main" val="11739327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thegef.org/gef/GEF_Report_UNFCCC_COP16_Poznan_Progra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endParaRPr lang="en-US" smtClean="0"/>
          </a:p>
        </p:txBody>
      </p:sp>
      <p:sp>
        <p:nvSpPr>
          <p:cNvPr id="45060" name="Slide Number Placeholder 3"/>
          <p:cNvSpPr>
            <a:spLocks noGrp="1"/>
          </p:cNvSpPr>
          <p:nvPr>
            <p:ph type="sldNum" sz="quarter" idx="5"/>
          </p:nvPr>
        </p:nvSpPr>
        <p:spPr>
          <a:noFill/>
        </p:spPr>
        <p:txBody>
          <a:bodyPr/>
          <a:lstStyle/>
          <a:p>
            <a:pPr defTabSz="963223"/>
            <a:fld id="{076AA10C-D7BC-424F-859D-FCB3EA517851}" type="slidenum">
              <a:rPr lang="en-US" smtClean="0"/>
              <a:pPr defTabSz="963223"/>
              <a:t>3</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BUR: Biennial Update</a:t>
            </a:r>
            <a:r>
              <a:rPr lang="en-US" baseline="0" dirty="0" smtClean="0"/>
              <a:t> Report</a:t>
            </a:r>
          </a:p>
          <a:p>
            <a:r>
              <a:rPr lang="en-US" baseline="0" dirty="0" smtClean="0"/>
              <a:t>NAMAs: Nationally Appropriate Mitigation Action</a:t>
            </a:r>
          </a:p>
          <a:p>
            <a:r>
              <a:rPr lang="en-US" baseline="0" dirty="0" smtClean="0"/>
              <a:t>REDD: Reduction of Emissions from Deforestation and forest Degradation</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Second bullet will be changed</a:t>
            </a:r>
            <a:r>
              <a:rPr lang="en-US" baseline="0" dirty="0" smtClean="0"/>
              <a:t> by mid- March 2012</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Non-Annex I Parties</a:t>
            </a:r>
            <a:r>
              <a:rPr lang="en-US" baseline="0" dirty="0" smtClean="0"/>
              <a:t> require funding to meet their obligations under Article 12, Paragraph 1 of the Convention: </a:t>
            </a:r>
            <a:r>
              <a:rPr lang="en-US" dirty="0"/>
              <a:t>1. “In accordance with Article 4, paragraph 1, each Party shall communicate to the Conference of the Parties, through the secretariat, the following elements of information: (a) A national inventory of anthropogenic emissions by sources and removals by sinks of all greenhouse gases not controlled by the Montreal Protocol, to the extent its capacities</a:t>
            </a:r>
          </a:p>
          <a:p>
            <a:r>
              <a:rPr lang="en-US" dirty="0"/>
              <a:t>permit, using comparable methodologies to be promoted and agreed upon by the Conference of the Parties; (b) A general description of steps taken or envisaged by the Party to implement the Convention; and (c) Any other information that the Party considers relevant to the achievement of the objective of the Convention and suitable for inclusion in its communication, including, if feasible, material relevant for calculations of global emission trends.” </a:t>
            </a:r>
          </a:p>
          <a:p>
            <a:endParaRPr lang="en-US" dirty="0"/>
          </a:p>
          <a:p>
            <a:r>
              <a:rPr lang="en-US" dirty="0"/>
              <a:t>Additional Cost principle: adapting to Climate Change imposes an additional cost on developing countries to meet their sustainable development needs; it is additional to business-as-usual development costs. That additional cost of adaptation in a project is what is financed by LDCF and SCCF. </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Handbook</a:t>
            </a:r>
            <a:r>
              <a:rPr lang="en-US" baseline="0" dirty="0" smtClean="0"/>
              <a:t> for Conducting TNAs for Climate Change, was developed by UNDP and UNFCCC and was last updated in November 2010. Available: https://www.thegef.org/gef/TT_tech_needs_assessment</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Financial support for NAPs should</a:t>
            </a:r>
            <a:r>
              <a:rPr lang="en-US" baseline="0" dirty="0" smtClean="0"/>
              <a:t> come from developed country Parties and channeled through bilateral and multilateral channels and the LDCF</a:t>
            </a:r>
          </a:p>
          <a:p>
            <a:pPr>
              <a:buFontTx/>
              <a:buChar char="-"/>
            </a:pPr>
            <a:r>
              <a:rPr lang="en-US" baseline="0" dirty="0" smtClean="0"/>
              <a:t> </a:t>
            </a:r>
            <a:endParaRPr lang="en-US" dirty="0"/>
          </a:p>
        </p:txBody>
      </p:sp>
      <p:sp>
        <p:nvSpPr>
          <p:cNvPr id="4" name="Slide Number Placeholder 3"/>
          <p:cNvSpPr>
            <a:spLocks noGrp="1"/>
          </p:cNvSpPr>
          <p:nvPr>
            <p:ph type="sldNum" sz="quarter" idx="10"/>
          </p:nvPr>
        </p:nvSpPr>
        <p:spPr/>
        <p:txBody>
          <a:bodyPr/>
          <a:lstStyle/>
          <a:p>
            <a:fld id="{2CD1389C-91BC-4672-9C6D-C82B8EF05A35}"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Long-term Programme</a:t>
            </a:r>
            <a:r>
              <a:rPr lang="en-US" baseline="0" dirty="0" smtClean="0"/>
              <a:t> (Poznan, COP 14) components: </a:t>
            </a:r>
          </a:p>
          <a:p>
            <a:r>
              <a:rPr lang="en-US" dirty="0" smtClean="0"/>
              <a:t>COP14 requested the GEF to consider a </a:t>
            </a:r>
            <a:r>
              <a:rPr lang="en-US" b="1" dirty="0" smtClean="0"/>
              <a:t>long-term implementation</a:t>
            </a:r>
            <a:r>
              <a:rPr lang="en-US" dirty="0" smtClean="0"/>
              <a:t> </a:t>
            </a:r>
            <a:r>
              <a:rPr lang="en-US" b="1" dirty="0" smtClean="0"/>
              <a:t>of the strategic program on technology transfer</a:t>
            </a:r>
            <a:r>
              <a:rPr lang="en-US" dirty="0" smtClean="0"/>
              <a:t>. The GEF stands ready to establish and implement a long-term plan, and submitted a </a:t>
            </a:r>
            <a:r>
              <a:rPr lang="en-US" dirty="0" smtClean="0">
                <a:hlinkClick r:id="rId3"/>
              </a:rPr>
              <a:t>report to COP16</a:t>
            </a:r>
            <a:r>
              <a:rPr lang="en-US" dirty="0" smtClean="0"/>
              <a:t>. The long-term program may entail elements to scale up investment in ESTs in developing countries in accordance with the GEF-5 climate change mitigation strategy, and to enhance technology transfer activities under the Convention.</a:t>
            </a:r>
          </a:p>
          <a:p>
            <a:r>
              <a:rPr lang="en-US" dirty="0" smtClean="0"/>
              <a:t>Such elements are:</a:t>
            </a:r>
          </a:p>
          <a:p>
            <a:r>
              <a:rPr lang="en-US" dirty="0" smtClean="0"/>
              <a:t>-Support for Climate Technology Centers and a Climate Technology Network </a:t>
            </a:r>
          </a:p>
          <a:p>
            <a:r>
              <a:rPr lang="en-US" dirty="0" smtClean="0"/>
              <a:t>-Piloting Priority Technology Projects to Foster Innovation and Investments </a:t>
            </a:r>
          </a:p>
          <a:p>
            <a:r>
              <a:rPr lang="en-US" dirty="0" smtClean="0"/>
              <a:t>-Private Public Partnership for Tech Transfer </a:t>
            </a:r>
          </a:p>
          <a:p>
            <a:r>
              <a:rPr lang="en-US" dirty="0" smtClean="0"/>
              <a:t>-Technology Needs Assessment </a:t>
            </a:r>
          </a:p>
          <a:p>
            <a:r>
              <a:rPr lang="en-US" smtClean="0"/>
              <a:t>-GEF </a:t>
            </a:r>
            <a:r>
              <a:rPr lang="en-US" dirty="0" smtClean="0"/>
              <a:t>as a Catalytic Supporting Institution for Tech Transfer </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grpSp>
        <p:nvGrpSpPr>
          <p:cNvPr id="2" name="Group 6"/>
          <p:cNvGrpSpPr/>
          <p:nvPr userDrawn="1"/>
        </p:nvGrpSpPr>
        <p:grpSpPr>
          <a:xfrm>
            <a:off x="0" y="0"/>
            <a:ext cx="9144000" cy="1248156"/>
            <a:chOff x="0" y="0"/>
            <a:chExt cx="9144000" cy="1248156"/>
          </a:xfrm>
        </p:grpSpPr>
        <p:pic>
          <p:nvPicPr>
            <p:cNvPr id="5" name="Picture 4" descr="GEF-20-PPT-BG-blank.png"/>
            <p:cNvPicPr>
              <a:picLocks noChangeAspect="1"/>
            </p:cNvPicPr>
            <p:nvPr userDrawn="1"/>
          </p:nvPicPr>
          <p:blipFill>
            <a:blip r:embed="rId2" cstate="print"/>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13" name="Picture 12" descr="GEF-PPT-BG.png"/>
            <p:cNvPicPr>
              <a:picLocks noChangeAspect="1"/>
            </p:cNvPicPr>
            <p:nvPr userDrawn="1"/>
          </p:nvPicPr>
          <p:blipFill>
            <a:blip r:embed="rId3" cstate="print"/>
            <a:stretch>
              <a:fillRect/>
            </a:stretch>
          </p:blipFill>
          <p:spPr>
            <a:xfrm>
              <a:off x="0" y="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ru-RU" dirty="0" smtClean="0"/>
              <a:t>Вопросы</a:t>
            </a:r>
            <a:r>
              <a:rPr lang="en-US" dirty="0" smtClean="0"/>
              <a:t>?</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ru-RU" sz="4800" dirty="0" smtClean="0">
                <a:solidFill>
                  <a:srgbClr val="00642D"/>
                </a:solidFill>
                <a:latin typeface="+mn-lt"/>
                <a:ea typeface="+mn-ea"/>
                <a:cs typeface="+mn-cs"/>
              </a:rPr>
              <a:t>Спасибо за внимание</a:t>
            </a:r>
            <a:endParaRPr lang="en-US" sz="4800" dirty="0" smtClean="0">
              <a:solidFill>
                <a:srgbClr val="00642D"/>
              </a:solidFill>
              <a:latin typeface="+mn-lt"/>
              <a:ea typeface="+mn-ea"/>
              <a:cs typeface="+mn-cs"/>
            </a:endParaRP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7" r:id="rId5"/>
    <p:sldLayoutId id="2147483660" r:id="rId6"/>
  </p:sldLayoutIdLst>
  <p:txStyles>
    <p:titleStyle>
      <a:lvl1pPr algn="ctr" rtl="0" eaLnBrk="1" fontAlgn="base" hangingPunct="1">
        <a:spcBef>
          <a:spcPct val="0"/>
        </a:spcBef>
        <a:spcAft>
          <a:spcPct val="0"/>
        </a:spcAft>
        <a:defRPr sz="4400" b="1" kern="1200">
          <a:solidFill>
            <a:srgbClr val="1F497D"/>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bbiagini@thegef.org" TargetMode="External"/><Relationship Id="rId2" Type="http://schemas.openxmlformats.org/officeDocument/2006/relationships/hyperlink" Target="mailto:rdixon1@thegef.org" TargetMode="External"/><Relationship Id="rId1" Type="http://schemas.openxmlformats.org/officeDocument/2006/relationships/slideLayout" Target="../slideLayouts/slideLayout2.xml"/><Relationship Id="rId4" Type="http://schemas.openxmlformats.org/officeDocument/2006/relationships/hyperlink" Target="mailto:caoki@thegef.or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209800"/>
            <a:ext cx="8229600" cy="1143000"/>
          </a:xfrm>
        </p:spPr>
        <p:txBody>
          <a:bodyPr>
            <a:noAutofit/>
          </a:bodyPr>
          <a:lstStyle/>
          <a:p>
            <a:pPr fontAlgn="auto">
              <a:spcAft>
                <a:spcPts val="0"/>
              </a:spcAft>
              <a:defRPr/>
            </a:pPr>
            <a:r>
              <a:rPr lang="ru-RU" sz="4000" dirty="0" smtClean="0">
                <a:solidFill>
                  <a:srgbClr val="00642D"/>
                </a:solidFill>
                <a:ea typeface="+mn-ea"/>
                <a:cs typeface="+mn-cs"/>
              </a:rPr>
              <a:t>Сотрудничество между ГЭФ и РКООНИК</a:t>
            </a:r>
            <a:r>
              <a:rPr lang="en-US" sz="4000" dirty="0" smtClean="0">
                <a:solidFill>
                  <a:srgbClr val="00642D"/>
                </a:solidFill>
                <a:ea typeface="+mn-ea"/>
                <a:cs typeface="+mn-cs"/>
              </a:rPr>
              <a:t>:</a:t>
            </a:r>
            <a:br>
              <a:rPr lang="en-US" sz="4000" dirty="0" smtClean="0">
                <a:solidFill>
                  <a:srgbClr val="00642D"/>
                </a:solidFill>
                <a:ea typeface="+mn-ea"/>
                <a:cs typeface="+mn-cs"/>
              </a:rPr>
            </a:br>
            <a:r>
              <a:rPr lang="ru-RU" sz="4000" dirty="0" smtClean="0">
                <a:solidFill>
                  <a:srgbClr val="00642D"/>
                </a:solidFill>
                <a:ea typeface="+mn-ea"/>
                <a:cs typeface="+mn-cs"/>
              </a:rPr>
              <a:t>Меры, принятые КС-</a:t>
            </a:r>
            <a:r>
              <a:rPr lang="en-US" sz="4000" dirty="0" smtClean="0">
                <a:solidFill>
                  <a:srgbClr val="00642D"/>
                </a:solidFill>
                <a:ea typeface="+mn-ea"/>
                <a:cs typeface="+mn-cs"/>
              </a:rPr>
              <a:t>17</a:t>
            </a:r>
            <a:endParaRPr lang="en-US" sz="4000" dirty="0">
              <a:solidFill>
                <a:srgbClr val="00642D"/>
              </a:solidFill>
              <a:ea typeface="+mn-ea"/>
              <a:cs typeface="+mn-cs"/>
            </a:endParaRPr>
          </a:p>
        </p:txBody>
      </p:sp>
      <p:sp>
        <p:nvSpPr>
          <p:cNvPr id="5" name="Subtitle 9"/>
          <p:cNvSpPr txBox="1">
            <a:spLocks/>
          </p:cNvSpPr>
          <p:nvPr/>
        </p:nvSpPr>
        <p:spPr bwMode="auto">
          <a:xfrm>
            <a:off x="914400" y="4267200"/>
            <a:ext cx="7315200" cy="137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ts val="0"/>
              </a:spcBef>
              <a:spcAft>
                <a:spcPct val="0"/>
              </a:spcAft>
              <a:buClrTx/>
              <a:buSzTx/>
              <a:buFont typeface="Arial" charset="0"/>
              <a:buNone/>
              <a:tabLst/>
              <a:defRPr/>
            </a:pPr>
            <a:r>
              <a:rPr kumimoji="0" lang="ru-RU" sz="2400" b="0" i="0" u="none" strike="noStrike" kern="1200" cap="none" spc="0" normalizeH="0" baseline="0" noProof="0" dirty="0" smtClean="0">
                <a:ln>
                  <a:noFill/>
                </a:ln>
                <a:solidFill>
                  <a:schemeClr val="tx1">
                    <a:tint val="75000"/>
                  </a:schemeClr>
                </a:solidFill>
                <a:effectLst/>
                <a:uLnTx/>
                <a:uFillTx/>
                <a:latin typeface="+mn-lt"/>
                <a:ea typeface="+mn-ea"/>
                <a:cs typeface="+mn-cs"/>
              </a:rPr>
              <a:t>Расширенное совещание ГЭФ на уровне группы стран</a:t>
            </a:r>
            <a:endParaRPr kumimoji="0" lang="en-US" sz="2400" b="0" i="0" u="none" strike="noStrike" kern="1200" cap="none" spc="0" normalizeH="0" baseline="0" noProof="0" dirty="0" smtClean="0">
              <a:ln>
                <a:noFill/>
              </a:ln>
              <a:solidFill>
                <a:schemeClr val="tx1">
                  <a:tint val="75000"/>
                </a:schemeClr>
              </a:solidFill>
              <a:effectLst/>
              <a:uLnTx/>
              <a:uFillTx/>
              <a:latin typeface="+mn-lt"/>
              <a:ea typeface="+mn-ea"/>
              <a:cs typeface="+mn-cs"/>
            </a:endParaRPr>
          </a:p>
          <a:p>
            <a:pPr algn="ctr">
              <a:spcBef>
                <a:spcPts val="0"/>
              </a:spcBef>
            </a:pPr>
            <a:r>
              <a:rPr lang="ru-RU" sz="2400" dirty="0" smtClean="0">
                <a:solidFill>
                  <a:prstClr val="black">
                    <a:tint val="75000"/>
                  </a:prstClr>
                </a:solidFill>
                <a:latin typeface="Calibri"/>
              </a:rPr>
              <a:t>Ереван, Армения </a:t>
            </a:r>
          </a:p>
          <a:p>
            <a:pPr lvl="0" algn="ctr">
              <a:spcBef>
                <a:spcPts val="0"/>
              </a:spcBef>
            </a:pPr>
            <a:r>
              <a:rPr lang="ru-RU" sz="2400" dirty="0" smtClean="0">
                <a:solidFill>
                  <a:prstClr val="black">
                    <a:tint val="75000"/>
                  </a:prstClr>
                </a:solidFill>
                <a:latin typeface="Calibri"/>
              </a:rPr>
              <a:t>2</a:t>
            </a:r>
            <a:r>
              <a:rPr lang="en-US" sz="2400" dirty="0" smtClean="0">
                <a:solidFill>
                  <a:prstClr val="black">
                    <a:tint val="75000"/>
                  </a:prstClr>
                </a:solidFill>
                <a:latin typeface="Calibri"/>
              </a:rPr>
              <a:t>5-2</a:t>
            </a:r>
            <a:r>
              <a:rPr lang="ru-RU" sz="2400" dirty="0" smtClean="0">
                <a:solidFill>
                  <a:prstClr val="black">
                    <a:tint val="75000"/>
                  </a:prstClr>
                </a:solidFill>
                <a:latin typeface="Calibri"/>
              </a:rPr>
              <a:t>7</a:t>
            </a:r>
            <a:r>
              <a:rPr lang="en-US" sz="2400" dirty="0" smtClean="0">
                <a:solidFill>
                  <a:prstClr val="black">
                    <a:tint val="75000"/>
                  </a:prstClr>
                </a:solidFill>
                <a:latin typeface="Calibri"/>
              </a:rPr>
              <a:t> </a:t>
            </a:r>
            <a:r>
              <a:rPr lang="ru-RU" sz="2400" dirty="0" smtClean="0">
                <a:solidFill>
                  <a:prstClr val="black">
                    <a:tint val="75000"/>
                  </a:prstClr>
                </a:solidFill>
                <a:latin typeface="Calibri"/>
              </a:rPr>
              <a:t>сентября 2012 года</a:t>
            </a:r>
          </a:p>
          <a:p>
            <a:pPr marL="0" marR="0" lvl="0" indent="0" algn="ctr" defTabSz="914400" rtl="0" eaLnBrk="1" fontAlgn="base" latinLnBrk="0" hangingPunct="1">
              <a:lnSpc>
                <a:spcPct val="100000"/>
              </a:lnSpc>
              <a:spcBef>
                <a:spcPct val="20000"/>
              </a:spcBef>
              <a:spcAft>
                <a:spcPct val="0"/>
              </a:spcAft>
              <a:buClrTx/>
              <a:buSzTx/>
              <a:buFont typeface="Arial" charset="0"/>
              <a:buNone/>
              <a:tabLst/>
              <a:defRPr/>
            </a:pPr>
            <a:endParaRPr kumimoji="0" lang="en-US" sz="2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z="4000" dirty="0" smtClean="0"/>
              <a:t>Национальные сообщения</a:t>
            </a:r>
            <a:endParaRPr lang="en-US" sz="4000" dirty="0"/>
          </a:p>
        </p:txBody>
      </p:sp>
      <p:sp>
        <p:nvSpPr>
          <p:cNvPr id="3" name="Content Placeholder 2"/>
          <p:cNvSpPr>
            <a:spLocks noGrp="1"/>
          </p:cNvSpPr>
          <p:nvPr>
            <p:ph idx="1"/>
          </p:nvPr>
        </p:nvSpPr>
        <p:spPr/>
        <p:txBody>
          <a:bodyPr/>
          <a:lstStyle/>
          <a:p>
            <a:r>
              <a:rPr lang="ru-RU" dirty="0" smtClean="0"/>
              <a:t>Вспомогательный орган по осуществлению </a:t>
            </a:r>
            <a:r>
              <a:rPr lang="en-US" dirty="0" smtClean="0"/>
              <a:t>(</a:t>
            </a:r>
            <a:r>
              <a:rPr lang="ru-RU" dirty="0" smtClean="0"/>
              <a:t>ВОО</a:t>
            </a:r>
            <a:r>
              <a:rPr lang="en-US" dirty="0" smtClean="0"/>
              <a:t>) </a:t>
            </a:r>
            <a:r>
              <a:rPr lang="ru-RU" dirty="0" smtClean="0"/>
              <a:t>предлагает ГЭФ продолжать представлять информацию о мероприятиях по подготовке национальных сообщений Сторон, не включенных в Приложение </a:t>
            </a:r>
            <a:r>
              <a:rPr lang="en-US" dirty="0" smtClean="0"/>
              <a:t>I</a:t>
            </a:r>
            <a:r>
              <a:rPr lang="ru-RU" dirty="0" smtClean="0"/>
              <a:t>, в том числе путем предоставления сведений о сроках принятия решений о финансировании и предоставления средств </a:t>
            </a:r>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z="4000" dirty="0" smtClean="0"/>
              <a:t>Разработка и передача технологий</a:t>
            </a:r>
            <a:endParaRPr lang="en-US" sz="4000" dirty="0"/>
          </a:p>
        </p:txBody>
      </p:sp>
      <p:sp>
        <p:nvSpPr>
          <p:cNvPr id="3" name="Content Placeholder 2"/>
          <p:cNvSpPr>
            <a:spLocks noGrp="1"/>
          </p:cNvSpPr>
          <p:nvPr>
            <p:ph idx="1"/>
          </p:nvPr>
        </p:nvSpPr>
        <p:spPr>
          <a:xfrm>
            <a:off x="457200" y="1676400"/>
            <a:ext cx="8458200" cy="3657600"/>
          </a:xfrm>
        </p:spPr>
        <p:txBody>
          <a:bodyPr/>
          <a:lstStyle/>
          <a:p>
            <a:pPr lvl="0"/>
            <a:r>
              <a:rPr lang="ru-RU" sz="2200" dirty="0" smtClean="0"/>
              <a:t>ВОО дает высокую оценку вкладу ГЭФ в осуществление </a:t>
            </a:r>
            <a:r>
              <a:rPr lang="ru-RU" sz="2200" dirty="0" err="1" smtClean="0"/>
              <a:t>Познанской</a:t>
            </a:r>
            <a:r>
              <a:rPr lang="ru-RU" sz="2200" dirty="0" smtClean="0"/>
              <a:t> программы, в том числе поддержке, оказанной Фондом </a:t>
            </a:r>
            <a:r>
              <a:rPr lang="ru-RU" sz="2200" dirty="0" err="1" smtClean="0"/>
              <a:t>пилотным</a:t>
            </a:r>
            <a:r>
              <a:rPr lang="ru-RU" sz="2200" dirty="0" smtClean="0"/>
              <a:t> проектам, оценкам технологических потребностей (ОТП) и долгосрочной программе </a:t>
            </a:r>
          </a:p>
          <a:p>
            <a:r>
              <a:rPr lang="ru-RU" sz="2200" dirty="0" smtClean="0"/>
              <a:t>ГЭФ и Сторонам надлежит активизировать работу по скорейшему осуществлению проектов</a:t>
            </a:r>
            <a:r>
              <a:rPr lang="en-US" sz="2200" dirty="0" smtClean="0"/>
              <a:t>. </a:t>
            </a:r>
          </a:p>
          <a:p>
            <a:pPr lvl="0">
              <a:spcBef>
                <a:spcPts val="0"/>
              </a:spcBef>
            </a:pPr>
            <a:r>
              <a:rPr lang="ru-RU" sz="2200" dirty="0" smtClean="0"/>
              <a:t>ВОО призывает Стороны разрабатывать и представлять предложения по проектам адаптации технологий</a:t>
            </a:r>
            <a:endParaRPr lang="en-US" sz="2200" dirty="0" smtClean="0"/>
          </a:p>
          <a:p>
            <a:pPr lvl="0">
              <a:spcBef>
                <a:spcPts val="0"/>
              </a:spcBef>
            </a:pPr>
            <a:r>
              <a:rPr lang="ru-RU" sz="2200" dirty="0" smtClean="0"/>
              <a:t>ГЭФ предлагается повышать уровень осведомленности о долгосрочной программе</a:t>
            </a:r>
            <a:endParaRPr lang="en-US" sz="2200" dirty="0" smtClean="0"/>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z="4000" dirty="0" smtClean="0"/>
              <a:t>Задачи на</a:t>
            </a:r>
            <a:r>
              <a:rPr lang="en-US" sz="4000" dirty="0" smtClean="0"/>
              <a:t> 2012</a:t>
            </a:r>
            <a:r>
              <a:rPr lang="ru-RU" sz="4000" dirty="0" smtClean="0"/>
              <a:t> год</a:t>
            </a:r>
            <a:endParaRPr lang="en-US" sz="4000" dirty="0"/>
          </a:p>
        </p:txBody>
      </p:sp>
      <p:sp>
        <p:nvSpPr>
          <p:cNvPr id="3" name="Content Placeholder 2"/>
          <p:cNvSpPr>
            <a:spLocks noGrp="1"/>
          </p:cNvSpPr>
          <p:nvPr>
            <p:ph idx="1"/>
          </p:nvPr>
        </p:nvSpPr>
        <p:spPr>
          <a:xfrm>
            <a:off x="457200" y="1600201"/>
            <a:ext cx="8229600" cy="1524000"/>
          </a:xfrm>
        </p:spPr>
        <p:txBody>
          <a:bodyPr/>
          <a:lstStyle/>
          <a:p>
            <a:r>
              <a:rPr lang="ru-RU" sz="2800" dirty="0" smtClean="0"/>
              <a:t>Доклад ГЭФ для КС-18: в процессе подготовки</a:t>
            </a:r>
            <a:endParaRPr lang="en-US" sz="2800" dirty="0" smtClean="0"/>
          </a:p>
          <a:p>
            <a:r>
              <a:rPr lang="ru-RU" sz="2800" dirty="0" smtClean="0"/>
              <a:t>Выездное совещание ГЭФ – РКООНИК</a:t>
            </a:r>
            <a:r>
              <a:rPr lang="en-US" sz="2800" dirty="0" smtClean="0"/>
              <a:t>: </a:t>
            </a:r>
            <a:r>
              <a:rPr lang="ru-RU" sz="2800" dirty="0" smtClean="0"/>
              <a:t>середина </a:t>
            </a:r>
            <a:r>
              <a:rPr lang="en-US" sz="2800" dirty="0" smtClean="0"/>
              <a:t>2012</a:t>
            </a:r>
            <a:r>
              <a:rPr lang="ru-RU" sz="2800" dirty="0" smtClean="0"/>
              <a:t> года</a:t>
            </a:r>
            <a:endParaRPr lang="en-US" sz="2800" dirty="0"/>
          </a:p>
        </p:txBody>
      </p:sp>
      <p:sp>
        <p:nvSpPr>
          <p:cNvPr id="4" name="TextBox 3"/>
          <p:cNvSpPr txBox="1"/>
          <p:nvPr/>
        </p:nvSpPr>
        <p:spPr>
          <a:xfrm>
            <a:off x="533400" y="3200400"/>
            <a:ext cx="8105326" cy="2308324"/>
          </a:xfrm>
          <a:prstGeom prst="rect">
            <a:avLst/>
          </a:prstGeom>
          <a:noFill/>
        </p:spPr>
        <p:txBody>
          <a:bodyPr wrap="square" rtlCol="0">
            <a:spAutoFit/>
          </a:bodyPr>
          <a:lstStyle/>
          <a:p>
            <a:pPr algn="ctr">
              <a:buNone/>
            </a:pPr>
            <a:r>
              <a:rPr lang="ru-RU" sz="2400" b="1" dirty="0" smtClean="0">
                <a:latin typeface="+mn-lt"/>
              </a:rPr>
              <a:t>Контактные лица</a:t>
            </a:r>
            <a:r>
              <a:rPr lang="en-US" sz="2400" b="1" dirty="0" smtClean="0">
                <a:latin typeface="+mn-lt"/>
              </a:rPr>
              <a:t>:</a:t>
            </a:r>
          </a:p>
          <a:p>
            <a:pPr algn="ctr">
              <a:buNone/>
            </a:pPr>
            <a:endParaRPr lang="en-US" sz="2400" b="1" dirty="0" smtClean="0">
              <a:latin typeface="+mn-lt"/>
            </a:endParaRPr>
          </a:p>
          <a:p>
            <a:pPr>
              <a:buNone/>
            </a:pPr>
            <a:r>
              <a:rPr lang="ru-RU" sz="1600" b="1" dirty="0" smtClean="0">
                <a:latin typeface="+mn-lt"/>
              </a:rPr>
              <a:t>Роберт Диксон,</a:t>
            </a:r>
            <a:r>
              <a:rPr lang="ru-RU" sz="1600" dirty="0" smtClean="0">
                <a:latin typeface="+mn-lt"/>
              </a:rPr>
              <a:t>  </a:t>
            </a:r>
            <a:r>
              <a:rPr lang="ru-RU" sz="1600" b="1" u="sng" dirty="0" smtClean="0">
                <a:latin typeface="+mn-lt"/>
              </a:rPr>
              <a:t>руководитель отдела «Изменение климата и химические вещества»</a:t>
            </a:r>
            <a:r>
              <a:rPr lang="en-US" sz="1600" b="1" dirty="0" smtClean="0">
                <a:latin typeface="+mn-lt"/>
              </a:rPr>
              <a:t>: </a:t>
            </a:r>
            <a:r>
              <a:rPr lang="en-US" sz="1600" b="1" dirty="0" smtClean="0">
                <a:latin typeface="+mn-lt"/>
                <a:hlinkClick r:id="rId2"/>
              </a:rPr>
              <a:t>rdixon1@thegef.org</a:t>
            </a:r>
            <a:endParaRPr lang="en-US" sz="1600" b="1" dirty="0" smtClean="0">
              <a:latin typeface="+mn-lt"/>
            </a:endParaRPr>
          </a:p>
          <a:p>
            <a:pPr>
              <a:buNone/>
            </a:pPr>
            <a:r>
              <a:rPr lang="ru-RU" sz="1600" b="1" dirty="0" err="1" smtClean="0">
                <a:latin typeface="+mn-lt"/>
              </a:rPr>
              <a:t>Боницелла</a:t>
            </a:r>
            <a:r>
              <a:rPr lang="ru-RU" sz="1600" b="1" dirty="0" smtClean="0">
                <a:latin typeface="+mn-lt"/>
              </a:rPr>
              <a:t> </a:t>
            </a:r>
            <a:r>
              <a:rPr lang="ru-RU" sz="1600" b="1" dirty="0" err="1" smtClean="0">
                <a:latin typeface="+mn-lt"/>
              </a:rPr>
              <a:t>Бьяджини</a:t>
            </a:r>
            <a:r>
              <a:rPr lang="ru-RU" sz="1600" b="1" dirty="0" smtClean="0">
                <a:latin typeface="+mn-lt"/>
              </a:rPr>
              <a:t>, </a:t>
            </a:r>
            <a:r>
              <a:rPr lang="ru-RU" sz="1600" b="1" u="sng" dirty="0" smtClean="0">
                <a:latin typeface="+mn-lt"/>
              </a:rPr>
              <a:t>руководитель Отдела стратегии и операционной деятельности в области адаптации</a:t>
            </a:r>
            <a:r>
              <a:rPr lang="en-US" sz="1600" b="1" dirty="0" smtClean="0">
                <a:latin typeface="+mn-lt"/>
              </a:rPr>
              <a:t>: </a:t>
            </a:r>
            <a:r>
              <a:rPr lang="en-US" sz="1600" b="1" dirty="0" smtClean="0">
                <a:latin typeface="+mn-lt"/>
                <a:hlinkClick r:id="rId3"/>
              </a:rPr>
              <a:t>bbiagini@thegef.org</a:t>
            </a:r>
            <a:endParaRPr lang="en-US" sz="1600" b="1" dirty="0" smtClean="0">
              <a:latin typeface="+mn-lt"/>
            </a:endParaRPr>
          </a:p>
          <a:p>
            <a:pPr>
              <a:buNone/>
            </a:pPr>
            <a:r>
              <a:rPr lang="ru-RU" sz="1600" b="1" dirty="0" smtClean="0">
                <a:latin typeface="+mn-lt"/>
              </a:rPr>
              <a:t>Тчизуру Аоки, </a:t>
            </a:r>
            <a:r>
              <a:rPr lang="ru-RU" sz="1600" b="1" u="sng" dirty="0" smtClean="0">
                <a:latin typeface="+mn-lt"/>
              </a:rPr>
              <a:t>координатор группы по вопросам смягчения последствий изменения климата</a:t>
            </a:r>
            <a:r>
              <a:rPr lang="en-US" sz="1600" b="1" dirty="0" smtClean="0">
                <a:latin typeface="+mn-lt"/>
              </a:rPr>
              <a:t>: </a:t>
            </a:r>
            <a:r>
              <a:rPr lang="en-US" sz="1600" b="1" dirty="0" smtClean="0">
                <a:latin typeface="+mn-lt"/>
                <a:hlinkClick r:id="rId4"/>
              </a:rPr>
              <a:t>caoki@thegef.org</a:t>
            </a:r>
            <a:endParaRPr lang="en-US" sz="1600" dirty="0">
              <a:latin typeface="+mn-l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554162"/>
          </a:xfrm>
        </p:spPr>
        <p:txBody>
          <a:bodyPr/>
          <a:lstStyle/>
          <a:p>
            <a:r>
              <a:rPr lang="ru-RU" sz="4000" dirty="0" smtClean="0"/>
              <a:t>ГЭФ является оперативным органом</a:t>
            </a:r>
            <a:r>
              <a:rPr lang="en-US" sz="4000" dirty="0" smtClean="0"/>
              <a:t> </a:t>
            </a:r>
            <a:r>
              <a:rPr lang="ru-RU" sz="4000" dirty="0" smtClean="0"/>
              <a:t>финансового механизма РКООНИК</a:t>
            </a:r>
            <a:endParaRPr lang="en-US" sz="4000" dirty="0"/>
          </a:p>
        </p:txBody>
      </p:sp>
      <p:sp>
        <p:nvSpPr>
          <p:cNvPr id="3" name="Content Placeholder 2"/>
          <p:cNvSpPr>
            <a:spLocks noGrp="1"/>
          </p:cNvSpPr>
          <p:nvPr>
            <p:ph idx="1"/>
          </p:nvPr>
        </p:nvSpPr>
        <p:spPr>
          <a:xfrm>
            <a:off x="457200" y="1981200"/>
            <a:ext cx="8229600" cy="3916363"/>
          </a:xfrm>
        </p:spPr>
        <p:txBody>
          <a:bodyPr/>
          <a:lstStyle/>
          <a:p>
            <a:r>
              <a:rPr lang="ru-RU" dirty="0" smtClean="0"/>
              <a:t>Стороны передали ГЭФ </a:t>
            </a:r>
            <a:r>
              <a:rPr lang="en-US" dirty="0" smtClean="0"/>
              <a:t>171 </a:t>
            </a:r>
            <a:r>
              <a:rPr lang="ru-RU" dirty="0" smtClean="0"/>
              <a:t>решение КС!</a:t>
            </a:r>
            <a:endParaRPr lang="en-US" dirty="0"/>
          </a:p>
        </p:txBody>
      </p:sp>
      <p:pic>
        <p:nvPicPr>
          <p:cNvPr id="4" name="Picture 3" descr="COP delegates.jpg"/>
          <p:cNvPicPr>
            <a:picLocks noChangeAspect="1"/>
          </p:cNvPicPr>
          <p:nvPr/>
        </p:nvPicPr>
        <p:blipFill>
          <a:blip r:embed="rId2" cstate="print"/>
          <a:stretch>
            <a:fillRect/>
          </a:stretch>
        </p:blipFill>
        <p:spPr>
          <a:xfrm>
            <a:off x="2438399" y="2590800"/>
            <a:ext cx="4379495" cy="32004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lstStyle/>
          <a:p>
            <a:pPr>
              <a:defRPr/>
            </a:pPr>
            <a:r>
              <a:rPr lang="ru-RU" sz="4000" dirty="0" smtClean="0"/>
              <a:t>Решения КС-17, касающиеся ГЭФ</a:t>
            </a:r>
            <a:endParaRPr lang="en-US" sz="4000" dirty="0"/>
          </a:p>
        </p:txBody>
      </p:sp>
      <p:sp>
        <p:nvSpPr>
          <p:cNvPr id="7" name="Content Placeholder 6"/>
          <p:cNvSpPr>
            <a:spLocks noGrp="1"/>
          </p:cNvSpPr>
          <p:nvPr>
            <p:ph idx="1"/>
          </p:nvPr>
        </p:nvSpPr>
        <p:spPr>
          <a:xfrm>
            <a:off x="304800" y="1066800"/>
            <a:ext cx="8610600" cy="4525963"/>
          </a:xfrm>
        </p:spPr>
        <p:txBody>
          <a:bodyPr/>
          <a:lstStyle/>
          <a:p>
            <a:r>
              <a:rPr lang="ru-RU" sz="2200" dirty="0" smtClean="0"/>
              <a:t>Долгосрочные меры сотрудничества (ДМС) в рамках Конвенции</a:t>
            </a:r>
            <a:endParaRPr lang="en-US" sz="2200" dirty="0" smtClean="0"/>
          </a:p>
          <a:p>
            <a:r>
              <a:rPr lang="ru-RU" sz="2200" dirty="0" smtClean="0"/>
              <a:t>Исполнительный комитет по технологиям </a:t>
            </a:r>
            <a:r>
              <a:rPr lang="en-US" sz="2200" dirty="0" smtClean="0"/>
              <a:t>(</a:t>
            </a:r>
            <a:r>
              <a:rPr lang="ru-RU" sz="2200" dirty="0" smtClean="0"/>
              <a:t>ИКТ</a:t>
            </a:r>
            <a:r>
              <a:rPr lang="en-US" sz="2200" dirty="0" smtClean="0"/>
              <a:t>)</a:t>
            </a:r>
          </a:p>
          <a:p>
            <a:r>
              <a:rPr lang="ru-RU" sz="2200" dirty="0" smtClean="0"/>
              <a:t>Зеленый климатический фонд (ЗКФ) </a:t>
            </a:r>
            <a:r>
              <a:rPr lang="en-US" sz="2200" dirty="0" smtClean="0"/>
              <a:t>– </a:t>
            </a:r>
            <a:r>
              <a:rPr lang="ru-RU" sz="2200" dirty="0" smtClean="0"/>
              <a:t>доклад Временного комитета</a:t>
            </a:r>
            <a:endParaRPr lang="en-US" sz="2200" dirty="0" smtClean="0"/>
          </a:p>
          <a:p>
            <a:r>
              <a:rPr lang="ru-RU" sz="2200" dirty="0" smtClean="0"/>
              <a:t>Финансовый механизм Конвенции </a:t>
            </a:r>
            <a:r>
              <a:rPr lang="en-US" sz="2200" dirty="0" smtClean="0"/>
              <a:t>(</a:t>
            </a:r>
            <a:r>
              <a:rPr lang="ru-RU" sz="2200" dirty="0" smtClean="0"/>
              <a:t>включает в себя решения по ДМС и по «другим вопросам»)</a:t>
            </a:r>
          </a:p>
          <a:p>
            <a:r>
              <a:rPr lang="ru-RU" sz="2200" dirty="0" smtClean="0"/>
              <a:t>Национальные планы по адаптации (НПА)</a:t>
            </a:r>
            <a:endParaRPr lang="en-US" sz="2200" dirty="0" smtClean="0"/>
          </a:p>
          <a:p>
            <a:r>
              <a:rPr lang="ru-RU" sz="2200" dirty="0" smtClean="0"/>
              <a:t>Адаптационный фонд </a:t>
            </a:r>
            <a:r>
              <a:rPr lang="en-US" sz="2200" dirty="0" smtClean="0"/>
              <a:t>– </a:t>
            </a:r>
            <a:r>
              <a:rPr lang="ru-RU" sz="2200" dirty="0" smtClean="0"/>
              <a:t>Обзор деятельности Адаптационного фонда </a:t>
            </a:r>
            <a:r>
              <a:rPr lang="en-US" sz="2200" dirty="0" smtClean="0"/>
              <a:t>(</a:t>
            </a:r>
            <a:r>
              <a:rPr lang="ru-RU" sz="2200" dirty="0" smtClean="0"/>
              <a:t>Киотский протокол</a:t>
            </a:r>
            <a:r>
              <a:rPr lang="en-US" sz="2200" dirty="0" smtClean="0"/>
              <a:t>) </a:t>
            </a:r>
          </a:p>
          <a:p>
            <a:r>
              <a:rPr lang="ru-RU" sz="2200" dirty="0" smtClean="0"/>
              <a:t>Национальные сообщения Сторон, не включенных в Приложение </a:t>
            </a:r>
            <a:r>
              <a:rPr lang="en-US" sz="2200" dirty="0" smtClean="0"/>
              <a:t>I</a:t>
            </a:r>
          </a:p>
          <a:p>
            <a:r>
              <a:rPr lang="ru-RU" sz="2200" dirty="0" smtClean="0"/>
              <a:t>Разработка и передача технологий: размещение Центра и Сети по технологиям, связанным с изменением климата  (ЦСТИК)</a:t>
            </a:r>
            <a:endParaRPr lang="en-US" sz="2200" dirty="0" smtClean="0"/>
          </a:p>
          <a:p>
            <a:pPr>
              <a:buNone/>
            </a:pPr>
            <a:endParaRPr lang="en-US" sz="2200" dirty="0" smtClean="0"/>
          </a:p>
          <a:p>
            <a:endParaRPr lang="en-US" sz="22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normAutofit fontScale="90000"/>
          </a:bodyPr>
          <a:lstStyle/>
          <a:p>
            <a:r>
              <a:rPr lang="ru-RU" sz="4000" dirty="0" smtClean="0"/>
              <a:t>Долгосрочные меры сотрудничества </a:t>
            </a:r>
            <a:r>
              <a:rPr lang="en-US" sz="4000" dirty="0" smtClean="0"/>
              <a:t>(</a:t>
            </a:r>
            <a:r>
              <a:rPr lang="ru-RU" sz="4000" dirty="0" smtClean="0"/>
              <a:t>ДМС</a:t>
            </a:r>
            <a:r>
              <a:rPr lang="en-US" sz="4000" dirty="0" smtClean="0"/>
              <a:t>)  </a:t>
            </a:r>
            <a:endParaRPr lang="en-US" sz="4000" dirty="0"/>
          </a:p>
        </p:txBody>
      </p:sp>
      <p:sp>
        <p:nvSpPr>
          <p:cNvPr id="3" name="Content Placeholder 2"/>
          <p:cNvSpPr>
            <a:spLocks noGrp="1"/>
          </p:cNvSpPr>
          <p:nvPr>
            <p:ph idx="1"/>
          </p:nvPr>
        </p:nvSpPr>
        <p:spPr>
          <a:xfrm>
            <a:off x="381000" y="1371600"/>
            <a:ext cx="8610600" cy="4495800"/>
          </a:xfrm>
        </p:spPr>
        <p:txBody>
          <a:bodyPr>
            <a:normAutofit fontScale="92500" lnSpcReduction="20000"/>
          </a:bodyPr>
          <a:lstStyle/>
          <a:p>
            <a:pPr marL="457200" indent="-457200"/>
            <a:r>
              <a:rPr lang="ru-RU" sz="2800" dirty="0" smtClean="0"/>
              <a:t>ГЭФ предлагается оказать поддержку Сторонам, не включенным в Приложение </a:t>
            </a:r>
            <a:r>
              <a:rPr lang="en-US" sz="2800" dirty="0" smtClean="0"/>
              <a:t>I</a:t>
            </a:r>
            <a:r>
              <a:rPr lang="ru-RU" sz="2800" dirty="0" smtClean="0"/>
              <a:t>, в подготовке ими их первых Двухгодичных обновленных докладов (ДОД)</a:t>
            </a:r>
            <a:endParaRPr lang="en-US" sz="2800" dirty="0" smtClean="0"/>
          </a:p>
          <a:p>
            <a:pPr marL="457200" indent="-457200"/>
            <a:r>
              <a:rPr lang="ru-RU" sz="2800" dirty="0" smtClean="0"/>
              <a:t>СВОД</a:t>
            </a:r>
            <a:r>
              <a:rPr lang="en-US" sz="2800" dirty="0" smtClean="0"/>
              <a:t>: </a:t>
            </a:r>
            <a:r>
              <a:rPr lang="ru-RU" sz="2800" dirty="0" smtClean="0"/>
              <a:t>ГЭФ предлагается предоставлять финансирование на основе достигнутых результатов для </a:t>
            </a:r>
            <a:r>
              <a:rPr lang="ru-RU" sz="2800" i="1" dirty="0" smtClean="0"/>
              <a:t>разработки национальных стратегий, планов действий, политики и мер, а также наращивания потенциала</a:t>
            </a:r>
            <a:endParaRPr lang="en-US" sz="2800" i="1" dirty="0" smtClean="0"/>
          </a:p>
          <a:p>
            <a:pPr marL="457200" indent="-457200"/>
            <a:r>
              <a:rPr lang="ru-RU" sz="2800" dirty="0" smtClean="0"/>
              <a:t>ГЭФ предлагается участвовать в деятельности Центра и Сети по технологиям, связанным с изменением климата (ЦСТИК)</a:t>
            </a:r>
            <a:endParaRPr lang="en-US" sz="2800" i="1" dirty="0" smtClean="0"/>
          </a:p>
          <a:p>
            <a:pPr marL="457200" indent="-457200"/>
            <a:r>
              <a:rPr lang="ru-RU" sz="2800" dirty="0" smtClean="0"/>
              <a:t>ГЭФ будет и далее оказывать поддержку мероприятиям по наращиванию потенциала</a:t>
            </a:r>
            <a:endParaRPr lang="en-US" sz="2800" dirty="0" smtClean="0"/>
          </a:p>
          <a:p>
            <a:pPr marL="457200" indent="-457200"/>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458200" cy="1143000"/>
          </a:xfrm>
        </p:spPr>
        <p:txBody>
          <a:bodyPr>
            <a:normAutofit/>
          </a:bodyPr>
          <a:lstStyle/>
          <a:p>
            <a:r>
              <a:rPr lang="ru-RU" sz="4000" dirty="0" smtClean="0"/>
              <a:t>Механизм по технологиям</a:t>
            </a:r>
            <a:r>
              <a:rPr lang="en-US" sz="4000" dirty="0" smtClean="0"/>
              <a:t>: </a:t>
            </a:r>
            <a:r>
              <a:rPr lang="ru-RU" sz="4000" dirty="0" smtClean="0"/>
              <a:t>ЦСТИК</a:t>
            </a:r>
            <a:endParaRPr lang="en-US" sz="4000" dirty="0"/>
          </a:p>
        </p:txBody>
      </p:sp>
      <p:sp>
        <p:nvSpPr>
          <p:cNvPr id="6" name="Content Placeholder 5"/>
          <p:cNvSpPr>
            <a:spLocks noGrp="1"/>
          </p:cNvSpPr>
          <p:nvPr>
            <p:ph idx="1"/>
          </p:nvPr>
        </p:nvSpPr>
        <p:spPr>
          <a:xfrm>
            <a:off x="152400" y="1371600"/>
            <a:ext cx="8839200" cy="4343401"/>
          </a:xfrm>
        </p:spPr>
        <p:txBody>
          <a:bodyPr/>
          <a:lstStyle/>
          <a:p>
            <a:r>
              <a:rPr lang="ru-RU" sz="2400" dirty="0" smtClean="0"/>
              <a:t>Центр и Сеть по технологиям, связанным с изменением климата (ЦСТИК)</a:t>
            </a:r>
            <a:endParaRPr lang="en-US" sz="2400" dirty="0" smtClean="0"/>
          </a:p>
          <a:p>
            <a:r>
              <a:rPr lang="en-US" sz="2400" dirty="0" smtClean="0"/>
              <a:t>2012</a:t>
            </a:r>
            <a:r>
              <a:rPr lang="ru-RU" sz="2400" dirty="0" smtClean="0"/>
              <a:t> год</a:t>
            </a:r>
            <a:r>
              <a:rPr lang="en-US" sz="2400" dirty="0" smtClean="0"/>
              <a:t>: </a:t>
            </a:r>
            <a:r>
              <a:rPr lang="ru-RU" sz="2400" dirty="0" smtClean="0"/>
              <a:t>призыв вносить предложения о размещении ЦСТИК</a:t>
            </a:r>
            <a:endParaRPr lang="en-US" sz="2400" dirty="0" smtClean="0"/>
          </a:p>
          <a:p>
            <a:r>
              <a:rPr lang="ru-RU" sz="2400" dirty="0" smtClean="0"/>
              <a:t>ГЭФ предлагается оказать поддержку, не предопределяя при этом выбора места размещения</a:t>
            </a:r>
            <a:endParaRPr lang="en-US" sz="2400" dirty="0" smtClean="0"/>
          </a:p>
          <a:p>
            <a:r>
              <a:rPr lang="ru-RU" sz="2400" dirty="0" smtClean="0"/>
              <a:t>ГЭФ уже оказывает поддержку мероприятиям в связи с ЦСТИК:</a:t>
            </a:r>
            <a:endParaRPr lang="en-US" sz="2400" dirty="0" smtClean="0"/>
          </a:p>
          <a:p>
            <a:pPr marL="1005840" lvl="1" indent="-342900">
              <a:buFont typeface="Wingdings" pitchFamily="2" charset="2"/>
              <a:buChar char="ü"/>
            </a:pPr>
            <a:r>
              <a:rPr lang="ru-RU" sz="2400" dirty="0" smtClean="0"/>
              <a:t>В рамках Долгосрочной программы, принятой в Познани</a:t>
            </a:r>
            <a:endParaRPr lang="en-US" sz="2400" dirty="0" smtClean="0"/>
          </a:p>
          <a:p>
            <a:pPr marL="1005840" lvl="1" indent="-342900">
              <a:buFont typeface="Wingdings" pitchFamily="2" charset="2"/>
              <a:buChar char="ü"/>
            </a:pPr>
            <a:r>
              <a:rPr lang="ru-RU" sz="2400" dirty="0" smtClean="0"/>
              <a:t>В рамках осуществляемого АБР и ЮНЕП Регионального проекта создания </a:t>
            </a:r>
            <a:r>
              <a:rPr lang="ru-RU" sz="2400" dirty="0" err="1" smtClean="0"/>
              <a:t>пилотного</a:t>
            </a:r>
            <a:r>
              <a:rPr lang="ru-RU" sz="2400" dirty="0" smtClean="0"/>
              <a:t> центра </a:t>
            </a:r>
            <a:r>
              <a:rPr lang="en-US" sz="2400" dirty="0" smtClean="0"/>
              <a:t>(</a:t>
            </a:r>
            <a:r>
              <a:rPr lang="ru-RU" sz="2400" dirty="0" smtClean="0"/>
              <a:t>ТФ ГЭФ</a:t>
            </a:r>
            <a:r>
              <a:rPr lang="en-US" sz="2400" dirty="0" smtClean="0"/>
              <a:t> </a:t>
            </a:r>
            <a:r>
              <a:rPr lang="ru-RU" sz="2400" dirty="0" smtClean="0"/>
              <a:t>и СФБИК</a:t>
            </a:r>
            <a:r>
              <a:rPr lang="en-US" sz="2400" dirty="0" smtClean="0"/>
              <a:t>)</a:t>
            </a:r>
          </a:p>
          <a:p>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u-RU" sz="4000" dirty="0" smtClean="0"/>
              <a:t>Зеленый климатический фонд </a:t>
            </a:r>
            <a:r>
              <a:rPr lang="en-US" sz="4000" dirty="0" smtClean="0"/>
              <a:t>(</a:t>
            </a:r>
            <a:r>
              <a:rPr lang="ru-RU" sz="4000" dirty="0" smtClean="0"/>
              <a:t>ЗКФ</a:t>
            </a:r>
            <a:r>
              <a:rPr lang="en-US" sz="4000" dirty="0" smtClean="0"/>
              <a:t>)</a:t>
            </a:r>
            <a:endParaRPr lang="en-US" sz="4000" dirty="0"/>
          </a:p>
        </p:txBody>
      </p:sp>
      <p:sp>
        <p:nvSpPr>
          <p:cNvPr id="3" name="Content Placeholder 2"/>
          <p:cNvSpPr>
            <a:spLocks noGrp="1"/>
          </p:cNvSpPr>
          <p:nvPr>
            <p:ph idx="1"/>
          </p:nvPr>
        </p:nvSpPr>
        <p:spPr>
          <a:xfrm>
            <a:off x="457200" y="1524000"/>
            <a:ext cx="8458200" cy="4114800"/>
          </a:xfrm>
        </p:spPr>
        <p:txBody>
          <a:bodyPr>
            <a:normAutofit lnSpcReduction="10000"/>
          </a:bodyPr>
          <a:lstStyle/>
          <a:p>
            <a:pPr marL="457200" indent="-457200">
              <a:buFont typeface="Arial" pitchFamily="34" charset="0"/>
              <a:buChar char="•"/>
            </a:pPr>
            <a:r>
              <a:rPr lang="ru-RU" sz="3000" dirty="0" smtClean="0"/>
              <a:t>Независимый фонд с объемом капитала 100 млрд. долл. США, имеющий целью борьбу с изменением климата</a:t>
            </a:r>
            <a:endParaRPr lang="en-US" sz="3000" dirty="0" smtClean="0"/>
          </a:p>
          <a:p>
            <a:pPr marL="457200" indent="-457200">
              <a:buFont typeface="Arial" pitchFamily="34" charset="0"/>
              <a:buChar char="•"/>
            </a:pPr>
            <a:r>
              <a:rPr lang="ru-RU" sz="3000" dirty="0" smtClean="0"/>
              <a:t>ГЭФ и РКООНИК принимают меры по созданию временного секретариата ЗКФ</a:t>
            </a:r>
            <a:r>
              <a:rPr lang="en-US" sz="3000" dirty="0" smtClean="0"/>
              <a:t> </a:t>
            </a:r>
          </a:p>
          <a:p>
            <a:pPr marL="457200" indent="-457200">
              <a:buFont typeface="Arial" pitchFamily="34" charset="0"/>
              <a:buChar char="•"/>
            </a:pPr>
            <a:r>
              <a:rPr lang="ru-RU" sz="3000" dirty="0" smtClean="0"/>
              <a:t>Временный секретариат</a:t>
            </a:r>
            <a:r>
              <a:rPr lang="en-US" sz="3000" dirty="0" smtClean="0"/>
              <a:t>: </a:t>
            </a:r>
            <a:r>
              <a:rPr lang="ru-RU" sz="3000" dirty="0" smtClean="0"/>
              <a:t>осуществляет техническое, административное, материальное обеспечение деятельности Совета ЗКФ</a:t>
            </a:r>
            <a:r>
              <a:rPr lang="en-US" sz="3000" dirty="0" smtClean="0"/>
              <a:t> </a:t>
            </a:r>
            <a:r>
              <a:rPr lang="ru-RU" sz="3000" dirty="0" smtClean="0"/>
              <a:t>вплоть до создания независимого секретариата</a:t>
            </a:r>
            <a:endParaRPr lang="en-US" sz="30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ru-RU" sz="4000" dirty="0" smtClean="0"/>
              <a:t>Финансовый механизм</a:t>
            </a:r>
            <a:endParaRPr lang="en-US" sz="4000" dirty="0"/>
          </a:p>
        </p:txBody>
      </p:sp>
      <p:sp>
        <p:nvSpPr>
          <p:cNvPr id="3" name="Content Placeholder 2"/>
          <p:cNvSpPr>
            <a:spLocks noGrp="1"/>
          </p:cNvSpPr>
          <p:nvPr>
            <p:ph idx="1"/>
          </p:nvPr>
        </p:nvSpPr>
        <p:spPr>
          <a:xfrm>
            <a:off x="0" y="1143000"/>
            <a:ext cx="9144000" cy="4724400"/>
          </a:xfrm>
        </p:spPr>
        <p:txBody>
          <a:bodyPr/>
          <a:lstStyle/>
          <a:p>
            <a:pPr>
              <a:buNone/>
            </a:pPr>
            <a:r>
              <a:rPr lang="ru-RU" sz="2400" dirty="0" smtClean="0"/>
              <a:t>КС предлагает ГЭФ:</a:t>
            </a:r>
            <a:endParaRPr lang="en-US" sz="2400" dirty="0" smtClean="0"/>
          </a:p>
          <a:p>
            <a:pPr marL="457200" indent="-457200"/>
            <a:r>
              <a:rPr lang="ru-RU" sz="2000" dirty="0" smtClean="0"/>
              <a:t>Совместно с организациями-исполнителями вести работу над дальнейшим </a:t>
            </a:r>
            <a:r>
              <a:rPr lang="ru-RU" sz="2000" i="1" dirty="0" smtClean="0"/>
              <a:t>упрощением процедур</a:t>
            </a:r>
            <a:r>
              <a:rPr lang="ru-RU" sz="2000" dirty="0" smtClean="0"/>
              <a:t> и </a:t>
            </a:r>
            <a:r>
              <a:rPr lang="ru-RU" sz="2000" i="1" dirty="0" smtClean="0"/>
              <a:t>повышением эффективности и действенности</a:t>
            </a:r>
            <a:r>
              <a:rPr lang="ru-RU" sz="2000" dirty="0" smtClean="0"/>
              <a:t> процесса, с помощью которого Стороны, не включенные в Приложение I, </a:t>
            </a:r>
            <a:r>
              <a:rPr lang="ru-RU" sz="2000" i="1" dirty="0" smtClean="0"/>
              <a:t>получают финансовые средства</a:t>
            </a:r>
            <a:r>
              <a:rPr lang="ru-RU" sz="2000" dirty="0" smtClean="0"/>
              <a:t> для выполнения своих обязательств согласно Конвенции, с целью обеспечения своевременной выплаты средств</a:t>
            </a:r>
            <a:endParaRPr lang="en-US" sz="2000" dirty="0" smtClean="0"/>
          </a:p>
          <a:p>
            <a:pPr marL="457200" indent="-457200"/>
            <a:r>
              <a:rPr lang="ru-RU" sz="2000" dirty="0" smtClean="0"/>
              <a:t>Повысить прозрачность процесса рассмотрения проектов</a:t>
            </a:r>
            <a:endParaRPr lang="en-US" sz="2000" dirty="0" smtClean="0"/>
          </a:p>
          <a:p>
            <a:pPr marL="457200" indent="-457200"/>
            <a:r>
              <a:rPr lang="ru-RU" sz="2000" dirty="0" smtClean="0"/>
              <a:t>Прояснить концепцию дополнительных затрат </a:t>
            </a:r>
            <a:r>
              <a:rPr lang="en-US" sz="2000" dirty="0" smtClean="0"/>
              <a:t>(</a:t>
            </a:r>
            <a:r>
              <a:rPr lang="ru-RU" sz="2000" dirty="0" smtClean="0"/>
              <a:t>ФНРС</a:t>
            </a:r>
            <a:r>
              <a:rPr lang="en-US" sz="2000" dirty="0" smtClean="0"/>
              <a:t>/</a:t>
            </a:r>
            <a:r>
              <a:rPr lang="ru-RU" sz="2000" dirty="0" smtClean="0"/>
              <a:t>СФБИК</a:t>
            </a:r>
            <a:r>
              <a:rPr lang="en-US" sz="2000" dirty="0" smtClean="0"/>
              <a:t>)</a:t>
            </a:r>
          </a:p>
          <a:p>
            <a:pPr marL="457200" indent="-457200"/>
            <a:r>
              <a:rPr lang="ru-RU" sz="2000" dirty="0" smtClean="0"/>
              <a:t>Предоставлять развивающимся странам средства на создание и укрепление национальных и региональных сетей систематического наблюдения и мониторинга</a:t>
            </a:r>
            <a:endParaRPr lang="en-US" sz="2000" dirty="0" smtClean="0"/>
          </a:p>
          <a:p>
            <a:pPr marL="457200" indent="-457200"/>
            <a:r>
              <a:rPr lang="ru-RU" sz="2000" dirty="0" smtClean="0"/>
              <a:t>Оказывать, по необходимости, помощь другим Сторонам, не включенным в Приложение </a:t>
            </a:r>
            <a:r>
              <a:rPr lang="en-US" sz="2000" dirty="0" smtClean="0"/>
              <a:t>I</a:t>
            </a:r>
            <a:r>
              <a:rPr lang="ru-RU" sz="2000" dirty="0" smtClean="0"/>
              <a:t> , в проведении Оценок технологических потребностей (ОТП) или в обновлении их результатов</a:t>
            </a:r>
            <a:endParaRPr lang="en-US" sz="2000" dirty="0" smtClean="0"/>
          </a:p>
          <a:p>
            <a:pPr marL="457200" indent="-457200">
              <a:buAutoNum type="alphaLcParenR"/>
            </a:pPr>
            <a:endParaRPr lang="en-US" sz="1800" dirty="0" smtClean="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lstStyle/>
          <a:p>
            <a:r>
              <a:rPr lang="ru-RU" sz="4000" dirty="0" smtClean="0"/>
              <a:t>Финансовый механизм </a:t>
            </a:r>
            <a:r>
              <a:rPr lang="en-US" sz="4000" dirty="0" smtClean="0"/>
              <a:t>(</a:t>
            </a:r>
            <a:r>
              <a:rPr lang="ru-RU" sz="4000" dirty="0" smtClean="0"/>
              <a:t>продолжение</a:t>
            </a:r>
            <a:r>
              <a:rPr lang="en-US" sz="4000" dirty="0" smtClean="0"/>
              <a:t>)</a:t>
            </a:r>
            <a:endParaRPr lang="en-US" sz="4000" dirty="0"/>
          </a:p>
        </p:txBody>
      </p:sp>
      <p:sp>
        <p:nvSpPr>
          <p:cNvPr id="3" name="Content Placeholder 2"/>
          <p:cNvSpPr>
            <a:spLocks noGrp="1"/>
          </p:cNvSpPr>
          <p:nvPr>
            <p:ph idx="1"/>
          </p:nvPr>
        </p:nvSpPr>
        <p:spPr>
          <a:xfrm>
            <a:off x="381000" y="1371601"/>
            <a:ext cx="8229600" cy="4191000"/>
          </a:xfrm>
        </p:spPr>
        <p:txBody>
          <a:bodyPr/>
          <a:lstStyle/>
          <a:p>
            <a:pPr>
              <a:buNone/>
            </a:pPr>
            <a:r>
              <a:rPr lang="en-US" sz="2800" dirty="0" smtClean="0"/>
              <a:t>	</a:t>
            </a:r>
            <a:r>
              <a:rPr lang="ru-RU" sz="2400" dirty="0" smtClean="0"/>
              <a:t>В отношении ФНРС ГЭФ предлагается:</a:t>
            </a:r>
            <a:endParaRPr lang="en-US" sz="2400" dirty="0" smtClean="0"/>
          </a:p>
          <a:p>
            <a:pPr marL="457200" indent="-457200"/>
            <a:r>
              <a:rPr lang="ru-RU" sz="2400" dirty="0" smtClean="0"/>
              <a:t>Продолжить разъяснение принципа «исходных условий проектов» и порядка обращения за финансированием из средств ФНРС</a:t>
            </a:r>
            <a:r>
              <a:rPr lang="en-US" sz="2400" dirty="0" smtClean="0"/>
              <a:t>; </a:t>
            </a:r>
          </a:p>
          <a:p>
            <a:pPr marL="457200" indent="-457200"/>
            <a:r>
              <a:rPr lang="ru-RU" sz="2400" dirty="0" smtClean="0"/>
              <a:t>Оказать поддержку программному подходу к осуществлению НПДА</a:t>
            </a:r>
            <a:r>
              <a:rPr lang="en-US" sz="2400" dirty="0" smtClean="0"/>
              <a:t>; </a:t>
            </a:r>
          </a:p>
          <a:p>
            <a:pPr marL="457200" indent="-457200"/>
            <a:r>
              <a:rPr lang="ru-RU" sz="2400" dirty="0" smtClean="0"/>
              <a:t>Изучить возможности дальнейшей оптимизации проектного цикла ФНРС</a:t>
            </a:r>
            <a:r>
              <a:rPr lang="en-US" sz="2400" dirty="0" smtClean="0"/>
              <a:t>; </a:t>
            </a:r>
          </a:p>
          <a:p>
            <a:pPr marL="457200" indent="-457200"/>
            <a:r>
              <a:rPr lang="ru-RU" sz="2400" dirty="0" smtClean="0"/>
              <a:t>Совершенствовать информирование НРС о порядке разработки проектов</a:t>
            </a:r>
            <a:endParaRPr lang="en-US" sz="24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1143000"/>
          </a:xfrm>
        </p:spPr>
        <p:txBody>
          <a:bodyPr>
            <a:normAutofit fontScale="90000"/>
          </a:bodyPr>
          <a:lstStyle/>
          <a:p>
            <a:r>
              <a:rPr lang="ru-RU" sz="4000" dirty="0" smtClean="0"/>
              <a:t>Национальные планы по адаптации </a:t>
            </a:r>
            <a:r>
              <a:rPr lang="en-US" sz="4000" dirty="0" smtClean="0"/>
              <a:t>(</a:t>
            </a:r>
            <a:r>
              <a:rPr lang="ru-RU" sz="4000" dirty="0" smtClean="0"/>
              <a:t>НПА</a:t>
            </a:r>
            <a:r>
              <a:rPr lang="en-US" sz="4000" dirty="0" smtClean="0"/>
              <a:t>)</a:t>
            </a:r>
            <a:endParaRPr lang="en-US" sz="4000" dirty="0"/>
          </a:p>
        </p:txBody>
      </p:sp>
      <p:sp>
        <p:nvSpPr>
          <p:cNvPr id="4" name="Content Placeholder 5"/>
          <p:cNvSpPr>
            <a:spLocks noGrp="1"/>
          </p:cNvSpPr>
          <p:nvPr>
            <p:ph idx="1"/>
          </p:nvPr>
        </p:nvSpPr>
        <p:spPr>
          <a:xfrm>
            <a:off x="533400" y="1295400"/>
            <a:ext cx="8229600" cy="4343400"/>
          </a:xfrm>
        </p:spPr>
        <p:txBody>
          <a:bodyPr>
            <a:normAutofit fontScale="92500"/>
          </a:bodyPr>
          <a:lstStyle/>
          <a:p>
            <a:r>
              <a:rPr lang="ru-RU" sz="2400" dirty="0" smtClean="0"/>
              <a:t>Введены на КС-16 как средство помощи развивающимся странам в «определении среднесрочных и долгосрочных потребностей в области адаптации и разработки и реализации стратегий и программ по удовлетворению этих потребностей»</a:t>
            </a:r>
            <a:endParaRPr lang="en-US" sz="2400" dirty="0" smtClean="0"/>
          </a:p>
          <a:p>
            <a:r>
              <a:rPr lang="ru-RU" sz="2400" dirty="0" smtClean="0"/>
              <a:t>ГЭФ предлагается рассмотреть вопрос о возможности проведения мероприятий по подготовке НПА для НРС с помощью ФНРС</a:t>
            </a:r>
            <a:endParaRPr lang="en-US" sz="2400" dirty="0" smtClean="0"/>
          </a:p>
          <a:p>
            <a:r>
              <a:rPr lang="ru-RU" sz="2400" dirty="0" smtClean="0"/>
              <a:t>К Сторонам Конвенции из числа развитых стран обращен настоятельный призыв оказывать НРС финансовую помощь в разработке НПА</a:t>
            </a:r>
            <a:endParaRPr lang="en-US" sz="2400" dirty="0" smtClean="0"/>
          </a:p>
          <a:p>
            <a:r>
              <a:rPr lang="ru-RU" sz="2400" dirty="0" smtClean="0"/>
              <a:t>Странам, не относящимся к НРС, предлагается использовать механизмы НПА</a:t>
            </a:r>
            <a:endParaRPr lang="en-US" sz="2400" dirty="0" smtClean="0"/>
          </a:p>
          <a:p>
            <a:pPr>
              <a:buNone/>
            </a:pPr>
            <a:endParaRPr lang="en-US" sz="2400" dirty="0" smtClean="0"/>
          </a:p>
          <a:p>
            <a:endParaRPr lang="en-US" sz="2400" dirty="0" smtClean="0"/>
          </a:p>
          <a:p>
            <a:endParaRPr lang="en-US" sz="24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3105</TotalTime>
  <Words>1127</Words>
  <Application>Microsoft Office PowerPoint</Application>
  <PresentationFormat>On-screen Show (4:3)</PresentationFormat>
  <Paragraphs>91</Paragraphs>
  <Slides>13</Slides>
  <Notes>7</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GEF ECW 2012 Template English</vt:lpstr>
      <vt:lpstr>Сотрудничество между ГЭФ и РКООНИК: Меры, принятые КС-17</vt:lpstr>
      <vt:lpstr>ГЭФ является оперативным органом финансового механизма РКООНИК</vt:lpstr>
      <vt:lpstr>Решения КС-17, касающиеся ГЭФ</vt:lpstr>
      <vt:lpstr>Долгосрочные меры сотрудничества (ДМС)  </vt:lpstr>
      <vt:lpstr>Механизм по технологиям: ЦСТИК</vt:lpstr>
      <vt:lpstr>Зеленый климатический фонд (ЗКФ)</vt:lpstr>
      <vt:lpstr>Финансовый механизм</vt:lpstr>
      <vt:lpstr>Финансовый механизм (продолжение)</vt:lpstr>
      <vt:lpstr>Национальные планы по адаптации (НПА)</vt:lpstr>
      <vt:lpstr>Национальные сообщения</vt:lpstr>
      <vt:lpstr>Разработка и передача технологий</vt:lpstr>
      <vt:lpstr>Задачи на 2012 год</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wb284794</dc:creator>
  <cp:lastModifiedBy>Robert T. Schreiber</cp:lastModifiedBy>
  <cp:revision>519</cp:revision>
  <cp:lastPrinted>2012-09-19T19:52:58Z</cp:lastPrinted>
  <dcterms:created xsi:type="dcterms:W3CDTF">2009-09-30T20:03:18Z</dcterms:created>
  <dcterms:modified xsi:type="dcterms:W3CDTF">2012-09-19T19:53:36Z</dcterms:modified>
</cp:coreProperties>
</file>