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64" autoAdjust="0"/>
    <p:restoredTop sz="85647" autoAdjust="0"/>
  </p:normalViewPr>
  <p:slideViewPr>
    <p:cSldViewPr>
      <p:cViewPr>
        <p:scale>
          <a:sx n="90" d="100"/>
          <a:sy n="90" d="100"/>
        </p:scale>
        <p:origin x="162" y="121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5496" tIns="47748" rIns="95496" bIns="47748" rtlCol="0"/>
          <a:lstStyle>
            <a:lvl1pPr algn="l">
              <a:defRPr sz="1200"/>
            </a:lvl1pPr>
          </a:lstStyle>
          <a:p>
            <a:endParaRPr lang="en-US"/>
          </a:p>
        </p:txBody>
      </p:sp>
      <p:sp>
        <p:nvSpPr>
          <p:cNvPr id="3" name="Date Placeholder 2"/>
          <p:cNvSpPr>
            <a:spLocks noGrp="1"/>
          </p:cNvSpPr>
          <p:nvPr>
            <p:ph type="dt" sz="quarter" idx="1"/>
          </p:nvPr>
        </p:nvSpPr>
        <p:spPr>
          <a:xfrm>
            <a:off x="4144335" y="1"/>
            <a:ext cx="3169196" cy="479978"/>
          </a:xfrm>
          <a:prstGeom prst="rect">
            <a:avLst/>
          </a:prstGeom>
        </p:spPr>
        <p:txBody>
          <a:bodyPr vert="horz" lIns="95496" tIns="47748" rIns="95496" bIns="47748" rtlCol="0"/>
          <a:lstStyle>
            <a:lvl1pPr algn="r">
              <a:defRPr sz="1200"/>
            </a:lvl1pPr>
          </a:lstStyle>
          <a:p>
            <a:fld id="{F7F2207B-CFFF-4C03-988F-EC4E2D5D99E9}" type="datetimeFigureOut">
              <a:rPr lang="en-US" smtClean="0"/>
              <a:pPr/>
              <a:t>10/23/2012</a:t>
            </a:fld>
            <a:endParaRPr lang="en-US"/>
          </a:p>
        </p:txBody>
      </p:sp>
      <p:sp>
        <p:nvSpPr>
          <p:cNvPr id="4" name="Footer Placeholder 3"/>
          <p:cNvSpPr>
            <a:spLocks noGrp="1"/>
          </p:cNvSpPr>
          <p:nvPr>
            <p:ph type="ftr" sz="quarter" idx="2"/>
          </p:nvPr>
        </p:nvSpPr>
        <p:spPr>
          <a:xfrm>
            <a:off x="1" y="9119573"/>
            <a:ext cx="3169196" cy="479977"/>
          </a:xfrm>
          <a:prstGeom prst="rect">
            <a:avLst/>
          </a:prstGeom>
        </p:spPr>
        <p:txBody>
          <a:bodyPr vert="horz" lIns="95496" tIns="47748" rIns="95496" bIns="47748" rtlCol="0" anchor="b"/>
          <a:lstStyle>
            <a:lvl1pPr algn="l">
              <a:defRPr sz="1200"/>
            </a:lvl1pPr>
          </a:lstStyle>
          <a:p>
            <a:endParaRPr lang="en-US"/>
          </a:p>
        </p:txBody>
      </p:sp>
      <p:sp>
        <p:nvSpPr>
          <p:cNvPr id="5" name="Slide Number Placeholder 4"/>
          <p:cNvSpPr>
            <a:spLocks noGrp="1"/>
          </p:cNvSpPr>
          <p:nvPr>
            <p:ph type="sldNum" sz="quarter" idx="3"/>
          </p:nvPr>
        </p:nvSpPr>
        <p:spPr>
          <a:xfrm>
            <a:off x="4144335" y="9119573"/>
            <a:ext cx="3169196" cy="479977"/>
          </a:xfrm>
          <a:prstGeom prst="rect">
            <a:avLst/>
          </a:prstGeom>
        </p:spPr>
        <p:txBody>
          <a:bodyPr vert="horz" lIns="95496" tIns="47748" rIns="95496" bIns="47748"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p14="http://schemas.microsoft.com/office/powerpoint/2010/main" val="72061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6650" tIns="48326" rIns="96650" bIns="48326"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4335" y="1"/>
            <a:ext cx="3169196" cy="479978"/>
          </a:xfrm>
          <a:prstGeom prst="rect">
            <a:avLst/>
          </a:prstGeom>
        </p:spPr>
        <p:txBody>
          <a:bodyPr vert="horz" lIns="96650" tIns="48326" rIns="96650" bIns="48326"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10/23/2012</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50" tIns="48326" rIns="96650" bIns="48326" rtlCol="0" anchor="ctr"/>
          <a:lstStyle/>
          <a:p>
            <a:pPr lvl="0"/>
            <a:endParaRPr lang="en-US" noProof="0" dirty="0"/>
          </a:p>
        </p:txBody>
      </p:sp>
      <p:sp>
        <p:nvSpPr>
          <p:cNvPr id="5" name="Notes Placeholder 4"/>
          <p:cNvSpPr>
            <a:spLocks noGrp="1"/>
          </p:cNvSpPr>
          <p:nvPr>
            <p:ph type="body" sz="quarter" idx="3"/>
          </p:nvPr>
        </p:nvSpPr>
        <p:spPr>
          <a:xfrm>
            <a:off x="731353" y="4560612"/>
            <a:ext cx="5852494" cy="4319797"/>
          </a:xfrm>
          <a:prstGeom prst="rect">
            <a:avLst/>
          </a:prstGeom>
        </p:spPr>
        <p:txBody>
          <a:bodyPr vert="horz" lIns="96650" tIns="48326" rIns="96650" bIns="4832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19573"/>
            <a:ext cx="3169196" cy="479977"/>
          </a:xfrm>
          <a:prstGeom prst="rect">
            <a:avLst/>
          </a:prstGeom>
        </p:spPr>
        <p:txBody>
          <a:bodyPr vert="horz" lIns="96650" tIns="48326" rIns="96650" bIns="48326"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4335" y="9119573"/>
            <a:ext cx="3169196" cy="479977"/>
          </a:xfrm>
          <a:prstGeom prst="rect">
            <a:avLst/>
          </a:prstGeom>
        </p:spPr>
        <p:txBody>
          <a:bodyPr vert="horz" lIns="96650" tIns="48326" rIns="96650" bIns="48326"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p14="http://schemas.microsoft.com/office/powerpoint/2010/main" val="3823220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ef.org/gef/GEF_Report_UNFCCC_COP16_Poznan_Progra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63223"/>
            <a:fld id="{076AA10C-D7BC-424F-859D-FCB3EA517851}" type="slidenum">
              <a:rPr lang="en-US" smtClean="0"/>
              <a:pPr defTabSz="963223"/>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dirty="0"/>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dirty="0"/>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dirty="0"/>
          </a:p>
          <a:p>
            <a:r>
              <a:rPr lang="en-US" dirty="0"/>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rdixon1@thegef.org" TargetMode="External"/><Relationship Id="rId2" Type="http://schemas.openxmlformats.org/officeDocument/2006/relationships/hyperlink" Target="http://unfccc.int/resource/docs/2012/cop18/eng/06.pdf" TargetMode="External"/><Relationship Id="rId1" Type="http://schemas.openxmlformats.org/officeDocument/2006/relationships/slideLayout" Target="../slideLayouts/slideLayout2.xml"/><Relationship Id="rId5" Type="http://schemas.openxmlformats.org/officeDocument/2006/relationships/hyperlink" Target="mailto:caoki@thegef.org" TargetMode="External"/><Relationship Id="rId4" Type="http://schemas.openxmlformats.org/officeDocument/2006/relationships/hyperlink" Target="mailto:bbiagin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rmAutofit fontScale="90000"/>
          </a:bodyPr>
          <a:lstStyle/>
          <a:p>
            <a:pPr fontAlgn="auto">
              <a:spcAft>
                <a:spcPts val="0"/>
              </a:spcAft>
              <a:defRPr/>
            </a:pPr>
            <a:r>
              <a:rPr lang="en-US" sz="3600" dirty="0" smtClean="0">
                <a:solidFill>
                  <a:srgbClr val="00642D"/>
                </a:solidFill>
                <a:ea typeface="+mn-ea"/>
                <a:cs typeface="+mn-cs"/>
              </a:rPr>
              <a:t>GEF &amp; UNFCCC Cooperation:</a:t>
            </a:r>
            <a:br>
              <a:rPr lang="en-US" sz="3600" dirty="0" smtClean="0">
                <a:solidFill>
                  <a:srgbClr val="00642D"/>
                </a:solidFill>
                <a:ea typeface="+mn-ea"/>
                <a:cs typeface="+mn-cs"/>
              </a:rPr>
            </a:br>
            <a:r>
              <a:rPr lang="en-US" sz="3600" dirty="0" smtClean="0">
                <a:solidFill>
                  <a:srgbClr val="00642D"/>
                </a:solidFill>
                <a:ea typeface="+mn-ea"/>
                <a:cs typeface="+mn-cs"/>
              </a:rPr>
              <a:t>COP 17 Action Items</a:t>
            </a:r>
            <a:endParaRPr lang="en-US" sz="36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pPr>
            <a:r>
              <a:rPr lang="en-US" sz="2600" dirty="0">
                <a:solidFill>
                  <a:prstClr val="black">
                    <a:tint val="75000"/>
                  </a:prstClr>
                </a:solidFill>
                <a:latin typeface="Calibri"/>
                <a:cs typeface="+mn-cs"/>
              </a:rPr>
              <a:t>GEF Expanded Constituency Workshop</a:t>
            </a:r>
          </a:p>
          <a:p>
            <a:pPr lvl="0" algn="ctr">
              <a:spcBef>
                <a:spcPts val="0"/>
              </a:spcBef>
            </a:pPr>
            <a:r>
              <a:rPr lang="en-US" sz="2600" dirty="0">
                <a:solidFill>
                  <a:prstClr val="black">
                    <a:tint val="75000"/>
                  </a:prstClr>
                </a:solidFill>
                <a:latin typeface="Calibri"/>
                <a:cs typeface="+mn-cs"/>
              </a:rPr>
              <a:t>5 to 6 November 2012</a:t>
            </a:r>
          </a:p>
          <a:p>
            <a:pPr lvl="0" algn="ctr">
              <a:spcBef>
                <a:spcPts val="0"/>
              </a:spcBef>
            </a:pPr>
            <a:r>
              <a:rPr lang="en-US" sz="2600">
                <a:solidFill>
                  <a:prstClr val="black">
                    <a:tint val="75000"/>
                  </a:prstClr>
                </a:solidFill>
                <a:latin typeface="Calibri"/>
                <a:cs typeface="+mn-cs"/>
              </a:rPr>
              <a:t>New Delhi, India</a:t>
            </a:r>
            <a:endParaRPr lang="en-US" sz="2600" dirty="0">
              <a:solidFill>
                <a:prstClr val="black">
                  <a:tint val="75000"/>
                </a:prstClr>
              </a:solidFill>
              <a:latin typeface="Calibri"/>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National Communications</a:t>
            </a:r>
            <a:endParaRPr lang="en-US" sz="4000" dirty="0"/>
          </a:p>
        </p:txBody>
      </p:sp>
      <p:sp>
        <p:nvSpPr>
          <p:cNvPr id="3" name="Content Placeholder 2"/>
          <p:cNvSpPr>
            <a:spLocks noGrp="1"/>
          </p:cNvSpPr>
          <p:nvPr>
            <p:ph idx="1"/>
          </p:nvPr>
        </p:nvSpPr>
        <p:spPr/>
        <p:txBody>
          <a:bodyPr/>
          <a:lstStyle/>
          <a:p>
            <a:r>
              <a:rPr lang="en-US" dirty="0" smtClean="0"/>
              <a:t>Subsidiary Body of Implementation (SBI) invites GEF to continue reporting activities relating to the preparation of national communications by non-Annex I Parties, including information on the dates of approval of funding and disbursement of funds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Development and Transfer of Technologies</a:t>
            </a:r>
            <a:endParaRPr lang="en-US" sz="4000" dirty="0"/>
          </a:p>
        </p:txBody>
      </p:sp>
      <p:sp>
        <p:nvSpPr>
          <p:cNvPr id="3" name="Content Placeholder 2"/>
          <p:cNvSpPr>
            <a:spLocks noGrp="1"/>
          </p:cNvSpPr>
          <p:nvPr>
            <p:ph idx="1"/>
          </p:nvPr>
        </p:nvSpPr>
        <p:spPr>
          <a:xfrm>
            <a:off x="457200" y="1676400"/>
            <a:ext cx="8153400" cy="3352800"/>
          </a:xfrm>
        </p:spPr>
        <p:txBody>
          <a:bodyPr/>
          <a:lstStyle/>
          <a:p>
            <a:pPr lvl="0"/>
            <a:r>
              <a:rPr lang="en-US" sz="2400" dirty="0" smtClean="0"/>
              <a:t>SBI appreciates GEF progress on Poznan Program including support for pilot projects, Technology Needs Assessments (TNAs), and long-term </a:t>
            </a:r>
            <a:r>
              <a:rPr lang="en-US" sz="2400" dirty="0" err="1" smtClean="0"/>
              <a:t>programme</a:t>
            </a:r>
            <a:endParaRPr lang="en-US" sz="2400" dirty="0" smtClean="0"/>
          </a:p>
          <a:p>
            <a:r>
              <a:rPr lang="en-US" sz="2400" dirty="0" smtClean="0"/>
              <a:t>GEF and Parties to expedite process for early implementation of projects. </a:t>
            </a:r>
          </a:p>
          <a:p>
            <a:pPr lvl="0">
              <a:spcBef>
                <a:spcPts val="0"/>
              </a:spcBef>
            </a:pPr>
            <a:r>
              <a:rPr lang="en-US" sz="2400" dirty="0" smtClean="0"/>
              <a:t>SBI encouraged Parties to develop and submit project proposals, for technologies adaptation </a:t>
            </a:r>
          </a:p>
          <a:p>
            <a:pPr lvl="0">
              <a:spcBef>
                <a:spcPts val="0"/>
              </a:spcBef>
            </a:pPr>
            <a:r>
              <a:rPr lang="en-US" sz="2400" dirty="0" smtClean="0"/>
              <a:t>GEF invited to raise awareness of the long-term </a:t>
            </a:r>
            <a:r>
              <a:rPr lang="en-US" sz="2400" dirty="0" err="1" smtClean="0"/>
              <a:t>programme</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Additional resources</a:t>
            </a:r>
            <a:endParaRPr lang="en-US" sz="4000" dirty="0"/>
          </a:p>
        </p:txBody>
      </p:sp>
      <p:sp>
        <p:nvSpPr>
          <p:cNvPr id="3" name="Content Placeholder 2"/>
          <p:cNvSpPr>
            <a:spLocks noGrp="1"/>
          </p:cNvSpPr>
          <p:nvPr>
            <p:ph idx="1"/>
          </p:nvPr>
        </p:nvSpPr>
        <p:spPr>
          <a:xfrm>
            <a:off x="457200" y="1600201"/>
            <a:ext cx="8229600" cy="1524000"/>
          </a:xfrm>
        </p:spPr>
        <p:txBody>
          <a:bodyPr/>
          <a:lstStyle/>
          <a:p>
            <a:r>
              <a:rPr lang="en-US" dirty="0" smtClean="0"/>
              <a:t>GEF Report to COP18: posted on UNFCCC website on </a:t>
            </a:r>
            <a:r>
              <a:rPr lang="en-US" dirty="0"/>
              <a:t>September 20, </a:t>
            </a:r>
            <a:r>
              <a:rPr lang="en-US" sz="2400" dirty="0">
                <a:hlinkClick r:id="rId2"/>
              </a:rPr>
              <a:t>http://</a:t>
            </a:r>
            <a:r>
              <a:rPr lang="en-US" sz="2400" dirty="0" smtClean="0">
                <a:hlinkClick r:id="rId2"/>
              </a:rPr>
              <a:t>unfccc.int/resource/docs/2012/cop18/eng/06.pdf</a:t>
            </a:r>
            <a:endParaRPr lang="en-US" sz="2400" dirty="0" smtClean="0"/>
          </a:p>
        </p:txBody>
      </p:sp>
      <p:sp>
        <p:nvSpPr>
          <p:cNvPr id="4" name="TextBox 3"/>
          <p:cNvSpPr txBox="1"/>
          <p:nvPr/>
        </p:nvSpPr>
        <p:spPr>
          <a:xfrm>
            <a:off x="528084" y="3505200"/>
            <a:ext cx="8105326" cy="1569660"/>
          </a:xfrm>
          <a:prstGeom prst="rect">
            <a:avLst/>
          </a:prstGeom>
          <a:noFill/>
        </p:spPr>
        <p:txBody>
          <a:bodyPr wrap="square" rtlCol="0">
            <a:spAutoFit/>
          </a:bodyPr>
          <a:lstStyle/>
          <a:p>
            <a:pPr algn="ctr">
              <a:buNone/>
            </a:pPr>
            <a:r>
              <a:rPr lang="en-US" sz="2400" b="1" dirty="0" smtClean="0">
                <a:latin typeface="+mn-lt"/>
              </a:rPr>
              <a:t>Points of Contact:</a:t>
            </a:r>
          </a:p>
          <a:p>
            <a:pPr algn="ctr">
              <a:buNone/>
            </a:pPr>
            <a:endParaRPr lang="en-US" sz="2400" b="1" dirty="0" smtClean="0">
              <a:latin typeface="+mn-lt"/>
            </a:endParaRPr>
          </a:p>
          <a:p>
            <a:pPr>
              <a:buNone/>
            </a:pPr>
            <a:r>
              <a:rPr lang="en-US" sz="1600" b="1" u="sng" dirty="0" smtClean="0">
                <a:latin typeface="+mn-lt"/>
              </a:rPr>
              <a:t>Climate and Chemicals </a:t>
            </a:r>
            <a:r>
              <a:rPr lang="en-US" sz="1600" b="1" dirty="0" smtClean="0">
                <a:latin typeface="+mn-lt"/>
              </a:rPr>
              <a:t>Head, Robert Dixon: </a:t>
            </a:r>
            <a:r>
              <a:rPr lang="en-US" sz="1600" b="1" dirty="0" smtClean="0">
                <a:latin typeface="+mn-lt"/>
                <a:hlinkClick r:id="rId3"/>
              </a:rPr>
              <a:t>rdixon1@thegef.org</a:t>
            </a:r>
            <a:endParaRPr lang="en-US" sz="1600" b="1" dirty="0" smtClean="0">
              <a:latin typeface="+mn-lt"/>
            </a:endParaRPr>
          </a:p>
          <a:p>
            <a:pPr>
              <a:buNone/>
            </a:pPr>
            <a:r>
              <a:rPr lang="en-US" sz="1600" b="1" dirty="0" smtClean="0">
                <a:latin typeface="+mn-lt"/>
              </a:rPr>
              <a:t>Head, </a:t>
            </a:r>
            <a:r>
              <a:rPr lang="en-US" sz="1600" b="1" u="sng" dirty="0" smtClean="0">
                <a:latin typeface="+mn-lt"/>
              </a:rPr>
              <a:t>Adaptation</a:t>
            </a:r>
            <a:r>
              <a:rPr lang="en-US" sz="1600" b="1" dirty="0" smtClean="0">
                <a:latin typeface="+mn-lt"/>
              </a:rPr>
              <a:t> Strategy and Operations, </a:t>
            </a:r>
            <a:r>
              <a:rPr lang="en-US" sz="1600" b="1" dirty="0" err="1" smtClean="0">
                <a:latin typeface="+mn-lt"/>
              </a:rPr>
              <a:t>Bonizella</a:t>
            </a:r>
            <a:r>
              <a:rPr lang="en-US" sz="1600" b="1" dirty="0" smtClean="0">
                <a:latin typeface="+mn-lt"/>
              </a:rPr>
              <a:t> </a:t>
            </a:r>
            <a:r>
              <a:rPr lang="en-US" sz="1600" b="1" dirty="0" err="1" smtClean="0">
                <a:latin typeface="+mn-lt"/>
              </a:rPr>
              <a:t>Biagini</a:t>
            </a:r>
            <a:r>
              <a:rPr lang="en-US" sz="1600" b="1" dirty="0" smtClean="0">
                <a:latin typeface="+mn-lt"/>
              </a:rPr>
              <a:t>: </a:t>
            </a:r>
            <a:r>
              <a:rPr lang="en-US" sz="1600" b="1" dirty="0" smtClean="0">
                <a:latin typeface="+mn-lt"/>
                <a:hlinkClick r:id="rId4"/>
              </a:rPr>
              <a:t>bbiagini@thegef.org</a:t>
            </a:r>
            <a:endParaRPr lang="en-US" sz="1600" b="1" dirty="0" smtClean="0">
              <a:latin typeface="+mn-lt"/>
            </a:endParaRPr>
          </a:p>
          <a:p>
            <a:pPr>
              <a:buNone/>
            </a:pPr>
            <a:r>
              <a:rPr lang="en-US" sz="1600" b="1" dirty="0" smtClean="0">
                <a:latin typeface="+mn-lt"/>
              </a:rPr>
              <a:t>CC </a:t>
            </a:r>
            <a:r>
              <a:rPr lang="en-US" sz="1600" b="1" u="sng" dirty="0" smtClean="0">
                <a:latin typeface="+mn-lt"/>
              </a:rPr>
              <a:t>Mitigation</a:t>
            </a:r>
            <a:r>
              <a:rPr lang="en-US" sz="1600" b="1" dirty="0" smtClean="0">
                <a:latin typeface="+mn-lt"/>
              </a:rPr>
              <a:t> Cluster Coordinator, Chizuru Aoki: </a:t>
            </a:r>
            <a:r>
              <a:rPr lang="en-US" sz="1600" b="1" dirty="0" smtClean="0">
                <a:latin typeface="+mn-lt"/>
                <a:hlinkClick r:id="rId5"/>
              </a:rPr>
              <a:t>caoki@thegef.org</a:t>
            </a:r>
            <a:endParaRPr lang="en-US" sz="16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sz="4000" dirty="0" smtClean="0"/>
              <a:t>GEF is an Operating Entity of the UNFCCC Financial Mechanism </a:t>
            </a:r>
            <a:endParaRPr lang="en-US" sz="4000" dirty="0"/>
          </a:p>
        </p:txBody>
      </p:sp>
      <p:sp>
        <p:nvSpPr>
          <p:cNvPr id="3" name="Content Placeholder 2"/>
          <p:cNvSpPr>
            <a:spLocks noGrp="1"/>
          </p:cNvSpPr>
          <p:nvPr>
            <p:ph idx="1"/>
          </p:nvPr>
        </p:nvSpPr>
        <p:spPr>
          <a:xfrm>
            <a:off x="457200" y="1981200"/>
            <a:ext cx="8229600" cy="3916363"/>
          </a:xfrm>
        </p:spPr>
        <p:txBody>
          <a:bodyPr/>
          <a:lstStyle/>
          <a:p>
            <a:r>
              <a:rPr lang="en-US" dirty="0" smtClean="0"/>
              <a:t>171 COP Decisions passed to GEF by Parties!</a:t>
            </a:r>
            <a:endParaRPr lang="en-US" dirty="0"/>
          </a:p>
        </p:txBody>
      </p:sp>
      <p:pic>
        <p:nvPicPr>
          <p:cNvPr id="4" name="Picture 3" descr="COP delegates.jpg"/>
          <p:cNvPicPr>
            <a:picLocks noChangeAspect="1"/>
          </p:cNvPicPr>
          <p:nvPr/>
        </p:nvPicPr>
        <p:blipFill>
          <a:blip r:embed="rId2" cstate="print"/>
          <a:stretch>
            <a:fillRect/>
          </a:stretch>
        </p:blipFill>
        <p:spPr>
          <a:xfrm>
            <a:off x="2438399" y="2590800"/>
            <a:ext cx="4379495" cy="3200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sz="4000" dirty="0" smtClean="0"/>
              <a:t>COP 17 Decisions Relevant to GEF</a:t>
            </a:r>
            <a:endParaRPr lang="en-US" sz="4000" dirty="0"/>
          </a:p>
        </p:txBody>
      </p:sp>
      <p:sp>
        <p:nvSpPr>
          <p:cNvPr id="7" name="Content Placeholder 6"/>
          <p:cNvSpPr>
            <a:spLocks noGrp="1"/>
          </p:cNvSpPr>
          <p:nvPr>
            <p:ph idx="1"/>
          </p:nvPr>
        </p:nvSpPr>
        <p:spPr>
          <a:xfrm>
            <a:off x="533400" y="1066800"/>
            <a:ext cx="8229600" cy="4525963"/>
          </a:xfrm>
        </p:spPr>
        <p:txBody>
          <a:bodyPr/>
          <a:lstStyle/>
          <a:p>
            <a:r>
              <a:rPr lang="en-US" sz="2400" dirty="0" smtClean="0"/>
              <a:t>Long-Term Cooperative Action (LCA) under the Convention</a:t>
            </a:r>
          </a:p>
          <a:p>
            <a:r>
              <a:rPr lang="en-US" sz="2400" dirty="0" smtClean="0"/>
              <a:t>Technology Executive Committee (TEC)</a:t>
            </a:r>
          </a:p>
          <a:p>
            <a:r>
              <a:rPr lang="en-US" sz="2400" dirty="0" smtClean="0"/>
              <a:t>Green Climate Fund – report of the Transitional Committee</a:t>
            </a:r>
          </a:p>
          <a:p>
            <a:r>
              <a:rPr lang="en-US" sz="2400" dirty="0" smtClean="0"/>
              <a:t>Financial Mechanism of the Convention (includes decisions on LDCF and “other matters”)</a:t>
            </a:r>
          </a:p>
          <a:p>
            <a:r>
              <a:rPr lang="en-US" sz="2400" dirty="0"/>
              <a:t>National Adaptation Plans (NAPs</a:t>
            </a:r>
            <a:r>
              <a:rPr lang="en-US" sz="2400" dirty="0" smtClean="0"/>
              <a:t>)</a:t>
            </a:r>
          </a:p>
          <a:p>
            <a:r>
              <a:rPr lang="en-US" sz="2400" dirty="0" smtClean="0"/>
              <a:t>Adaptation Fund – Review of the Adaptation Fund (Kyoto Protocol) </a:t>
            </a:r>
          </a:p>
          <a:p>
            <a:r>
              <a:rPr lang="en-US" sz="2400" dirty="0" smtClean="0"/>
              <a:t>National Communications for Non-Annex I Parties</a:t>
            </a:r>
          </a:p>
          <a:p>
            <a:r>
              <a:rPr lang="en-US" sz="2400" dirty="0" smtClean="0"/>
              <a:t>Development and Transfer of Technologies: Climate Technology Center and Network (CTCN) Host</a:t>
            </a:r>
          </a:p>
          <a:p>
            <a:pPr>
              <a:buNone/>
            </a:pPr>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Long-term Cooperative Action (LCA)  </a:t>
            </a:r>
            <a:endParaRPr lang="en-US" sz="4000" dirty="0"/>
          </a:p>
        </p:txBody>
      </p:sp>
      <p:sp>
        <p:nvSpPr>
          <p:cNvPr id="3" name="Content Placeholder 2"/>
          <p:cNvSpPr>
            <a:spLocks noGrp="1"/>
          </p:cNvSpPr>
          <p:nvPr>
            <p:ph idx="1"/>
          </p:nvPr>
        </p:nvSpPr>
        <p:spPr>
          <a:xfrm>
            <a:off x="381000" y="1371600"/>
            <a:ext cx="8458200" cy="4495800"/>
          </a:xfrm>
        </p:spPr>
        <p:txBody>
          <a:bodyPr>
            <a:normAutofit/>
          </a:bodyPr>
          <a:lstStyle/>
          <a:p>
            <a:pPr marL="457200" indent="-457200"/>
            <a:r>
              <a:rPr lang="en-US" sz="2800" dirty="0" smtClean="0"/>
              <a:t>GEF is requested to support non-Annex I Parties in preparing their 1</a:t>
            </a:r>
            <a:r>
              <a:rPr lang="en-US" sz="2800" baseline="30000" dirty="0" smtClean="0"/>
              <a:t>st</a:t>
            </a:r>
            <a:r>
              <a:rPr lang="en-US" sz="2800" dirty="0" smtClean="0"/>
              <a:t> Biennial Update Report (BUR)</a:t>
            </a:r>
          </a:p>
          <a:p>
            <a:pPr marL="457200" indent="-457200"/>
            <a:r>
              <a:rPr lang="en-US" sz="2800" dirty="0" smtClean="0"/>
              <a:t>REDD: GEF is encouraged to provide results-based finance for </a:t>
            </a:r>
            <a:r>
              <a:rPr lang="en-US" sz="2800" i="1" dirty="0" smtClean="0"/>
              <a:t>developing national strategies, action plans, policies and measures, and capacity- building</a:t>
            </a:r>
            <a:endParaRPr lang="en-US" sz="2800" dirty="0" smtClean="0"/>
          </a:p>
          <a:p>
            <a:pPr marL="457200" indent="-457200"/>
            <a:r>
              <a:rPr lang="en-US" sz="2800" dirty="0" smtClean="0"/>
              <a:t>GEF is requested to participate in Climate Technology Center and Network</a:t>
            </a:r>
            <a:endParaRPr lang="en-US" sz="2800" i="1" dirty="0" smtClean="0"/>
          </a:p>
          <a:p>
            <a:pPr marL="457200" indent="-457200"/>
            <a:r>
              <a:rPr lang="en-US" sz="2800" dirty="0" smtClean="0"/>
              <a:t>GEF will continue support of capacity building activities</a:t>
            </a:r>
          </a:p>
          <a:p>
            <a:pPr marL="457200" indent="-457200"/>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Technology Mechanism: CTCN</a:t>
            </a:r>
            <a:endParaRPr lang="en-US" sz="4000" dirty="0"/>
          </a:p>
        </p:txBody>
      </p:sp>
      <p:sp>
        <p:nvSpPr>
          <p:cNvPr id="6" name="Content Placeholder 5"/>
          <p:cNvSpPr>
            <a:spLocks noGrp="1"/>
          </p:cNvSpPr>
          <p:nvPr>
            <p:ph idx="1"/>
          </p:nvPr>
        </p:nvSpPr>
        <p:spPr>
          <a:xfrm>
            <a:off x="457200" y="1371600"/>
            <a:ext cx="8229600" cy="4343401"/>
          </a:xfrm>
        </p:spPr>
        <p:txBody>
          <a:bodyPr/>
          <a:lstStyle/>
          <a:p>
            <a:r>
              <a:rPr lang="en-US" sz="2800" dirty="0" smtClean="0"/>
              <a:t>CTCN: Climate Technology Center and Network</a:t>
            </a:r>
          </a:p>
          <a:p>
            <a:r>
              <a:rPr lang="en-US" sz="2800" dirty="0" smtClean="0"/>
              <a:t>2012: Call for proposals to host CTCN </a:t>
            </a:r>
          </a:p>
          <a:p>
            <a:r>
              <a:rPr lang="en-US" sz="2800" dirty="0" smtClean="0"/>
              <a:t>GEF is requested to support, without prejudging host selection</a:t>
            </a:r>
          </a:p>
          <a:p>
            <a:r>
              <a:rPr lang="en-US" sz="2800" dirty="0" smtClean="0"/>
              <a:t>GEF already supports CTCN-related activities </a:t>
            </a:r>
          </a:p>
          <a:p>
            <a:pPr marL="1005840" lvl="1" indent="-342900">
              <a:buFont typeface="Wingdings" pitchFamily="2" charset="2"/>
              <a:buChar char="ü"/>
            </a:pPr>
            <a:r>
              <a:rPr lang="en-US" dirty="0" smtClean="0"/>
              <a:t>Under Poznan Long Term Programme</a:t>
            </a:r>
          </a:p>
          <a:p>
            <a:pPr marL="1005840" lvl="1" indent="-342900">
              <a:buFont typeface="Wingdings" pitchFamily="2" charset="2"/>
              <a:buChar char="ü"/>
            </a:pPr>
            <a:r>
              <a:rPr lang="en-US" dirty="0" smtClean="0"/>
              <a:t>ADB-UNEP regional pilot centre project (GTF and SCCF)</a:t>
            </a:r>
          </a:p>
          <a:p>
            <a:endParaRPr lang="en-US"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Green Climate Fund (GCF)</a:t>
            </a:r>
            <a:endParaRPr lang="en-US" sz="4000" dirty="0"/>
          </a:p>
        </p:txBody>
      </p:sp>
      <p:sp>
        <p:nvSpPr>
          <p:cNvPr id="3" name="Content Placeholder 2"/>
          <p:cNvSpPr>
            <a:spLocks noGrp="1"/>
          </p:cNvSpPr>
          <p:nvPr>
            <p:ph idx="1"/>
          </p:nvPr>
        </p:nvSpPr>
        <p:spPr>
          <a:xfrm>
            <a:off x="457200" y="1524000"/>
            <a:ext cx="8229600" cy="4114800"/>
          </a:xfrm>
        </p:spPr>
        <p:txBody>
          <a:bodyPr>
            <a:normAutofit/>
          </a:bodyPr>
          <a:lstStyle/>
          <a:p>
            <a:pPr marL="457200" indent="-457200">
              <a:buFont typeface="Arial" pitchFamily="34" charset="0"/>
              <a:buChar char="•"/>
            </a:pPr>
            <a:r>
              <a:rPr lang="en-US" sz="3000" dirty="0" smtClean="0"/>
              <a:t>Independent US $100 billion fund to address climate change</a:t>
            </a:r>
          </a:p>
          <a:p>
            <a:pPr marL="457200" indent="-457200">
              <a:buFont typeface="Arial" pitchFamily="34" charset="0"/>
              <a:buChar char="•"/>
            </a:pPr>
            <a:r>
              <a:rPr lang="en-US" sz="3000" dirty="0" smtClean="0"/>
              <a:t>GEF and UNFCCC are taking steps to set up interim secretariat of GCF</a:t>
            </a:r>
          </a:p>
          <a:p>
            <a:pPr marL="457200" indent="-457200">
              <a:buFont typeface="Arial" pitchFamily="34" charset="0"/>
              <a:buChar char="•"/>
            </a:pPr>
            <a:r>
              <a:rPr lang="en-US" sz="3000" dirty="0" smtClean="0"/>
              <a:t>Interim secretariat: provides technical, administrative, logistical support to GCF Board until independent secretariat is established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Financial Mechanism</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sz="2400" dirty="0" smtClean="0"/>
              <a:t>COP requests GEF to:</a:t>
            </a:r>
          </a:p>
          <a:p>
            <a:pPr marL="457200" indent="-457200"/>
            <a:r>
              <a:rPr lang="en-US" sz="2000" dirty="0" smtClean="0"/>
              <a:t>Work with implementing agencies to further </a:t>
            </a:r>
            <a:r>
              <a:rPr lang="en-US" sz="2000" i="1" dirty="0" smtClean="0"/>
              <a:t>simplify procedures</a:t>
            </a:r>
            <a:r>
              <a:rPr lang="en-US" sz="2000" dirty="0" smtClean="0"/>
              <a:t>, and </a:t>
            </a:r>
            <a:r>
              <a:rPr lang="en-US" sz="2000" i="1" dirty="0" smtClean="0"/>
              <a:t>ensure effectiveness and efficiency </a:t>
            </a:r>
            <a:r>
              <a:rPr lang="en-US" sz="2000" dirty="0" smtClean="0"/>
              <a:t>of the process through which non-Annex I Parties </a:t>
            </a:r>
            <a:r>
              <a:rPr lang="en-US" sz="2000" i="1" dirty="0" smtClean="0"/>
              <a:t>receive funding</a:t>
            </a:r>
            <a:r>
              <a:rPr lang="en-US" sz="2000" dirty="0" smtClean="0"/>
              <a:t> to meet their obligations under the Convention, ensuring timely disbursement of funds  </a:t>
            </a:r>
          </a:p>
          <a:p>
            <a:pPr marL="457200" indent="-457200"/>
            <a:r>
              <a:rPr lang="en-US" sz="2000" dirty="0" smtClean="0"/>
              <a:t>Enhance transparency of project review process</a:t>
            </a:r>
          </a:p>
          <a:p>
            <a:pPr marL="457200" indent="-457200"/>
            <a:r>
              <a:rPr lang="en-US" sz="2000" dirty="0" smtClean="0"/>
              <a:t>Clarify additional cost concept (LDCF/SCCF)</a:t>
            </a:r>
          </a:p>
          <a:p>
            <a:pPr marL="457200" indent="-457200"/>
            <a:r>
              <a:rPr lang="en-US" sz="2000" dirty="0" smtClean="0"/>
              <a:t>Provide financial resources to developing countries for strengthening and establishing national and regional systematic observation and monitoring networks (LDCF/SCCF)</a:t>
            </a:r>
          </a:p>
          <a:p>
            <a:pPr marL="457200" indent="-457200"/>
            <a:r>
              <a:rPr lang="en-US" sz="2000" dirty="0" smtClean="0"/>
              <a:t>Support other non-Annex I Parties, as appropriate, to conduct or update their Technology Needs Assessments (TNAs)</a:t>
            </a:r>
          </a:p>
          <a:p>
            <a:pPr marL="457200" indent="-457200">
              <a:buAutoNum type="alphaLcParenR"/>
            </a:pPr>
            <a:endParaRPr lang="en-US" sz="18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t>Financial Mechanism (Cont’d)</a:t>
            </a:r>
            <a:endParaRPr lang="en-US" sz="4000" dirty="0"/>
          </a:p>
        </p:txBody>
      </p:sp>
      <p:sp>
        <p:nvSpPr>
          <p:cNvPr id="3" name="Content Placeholder 2"/>
          <p:cNvSpPr>
            <a:spLocks noGrp="1"/>
          </p:cNvSpPr>
          <p:nvPr>
            <p:ph idx="1"/>
          </p:nvPr>
        </p:nvSpPr>
        <p:spPr>
          <a:xfrm>
            <a:off x="381000" y="1219200"/>
            <a:ext cx="8229600" cy="4449763"/>
          </a:xfrm>
        </p:spPr>
        <p:txBody>
          <a:bodyPr/>
          <a:lstStyle/>
          <a:p>
            <a:pPr>
              <a:buNone/>
            </a:pPr>
            <a:r>
              <a:rPr lang="en-US" sz="2800" dirty="0" smtClean="0"/>
              <a:t>	On LDCF, GEF is requested to:</a:t>
            </a:r>
          </a:p>
          <a:p>
            <a:pPr marL="457200" indent="-457200"/>
            <a:r>
              <a:rPr lang="en-US" sz="2800" dirty="0" smtClean="0"/>
              <a:t>Continue clarifying “project baselines” and application for accessing funding from LDCF; </a:t>
            </a:r>
          </a:p>
          <a:p>
            <a:pPr marL="457200" indent="-457200"/>
            <a:r>
              <a:rPr lang="en-US" sz="2800" dirty="0" smtClean="0"/>
              <a:t>Support programmatic approach for NAPA implementation; </a:t>
            </a:r>
          </a:p>
          <a:p>
            <a:pPr marL="457200" indent="-457200"/>
            <a:r>
              <a:rPr lang="en-US" sz="2800" dirty="0" smtClean="0"/>
              <a:t>Explore further opportunities to streamline LDCF project cycle; </a:t>
            </a:r>
          </a:p>
          <a:p>
            <a:pPr marL="457200" indent="-457200"/>
            <a:r>
              <a:rPr lang="en-US" sz="2800" dirty="0" smtClean="0"/>
              <a:t>Improve provision of information to LDCs on project development process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a:t>National Adaptation Plans (NAPs)</a:t>
            </a:r>
          </a:p>
        </p:txBody>
      </p:sp>
      <p:sp>
        <p:nvSpPr>
          <p:cNvPr id="4" name="Content Placeholder 5"/>
          <p:cNvSpPr>
            <a:spLocks noGrp="1"/>
          </p:cNvSpPr>
          <p:nvPr>
            <p:ph idx="1"/>
          </p:nvPr>
        </p:nvSpPr>
        <p:spPr>
          <a:xfrm>
            <a:off x="533400" y="1295400"/>
            <a:ext cx="8229600" cy="4343400"/>
          </a:xfrm>
        </p:spPr>
        <p:txBody>
          <a:bodyPr>
            <a:normAutofit/>
          </a:bodyPr>
          <a:lstStyle/>
          <a:p>
            <a:r>
              <a:rPr lang="en-US" sz="2400" dirty="0" smtClean="0"/>
              <a:t>Introduced at COP16 as means to allow  developing countries to “identify medium- and long-term adaptation needs and to develop and implement strategies to address those needs”</a:t>
            </a:r>
          </a:p>
          <a:p>
            <a:r>
              <a:rPr lang="en-US" sz="2400" dirty="0" smtClean="0"/>
              <a:t>GEF is invited to consider how to enable activities for the preparation of the NAPs for the LDCs through the LDCF</a:t>
            </a:r>
          </a:p>
          <a:p>
            <a:r>
              <a:rPr lang="en-US" sz="2400" dirty="0" smtClean="0"/>
              <a:t>Developed country Parties are urged to mobilize financial support for NAPs for LDCs</a:t>
            </a:r>
          </a:p>
          <a:p>
            <a:r>
              <a:rPr lang="en-US" sz="2400" dirty="0" smtClean="0"/>
              <a:t>Non-LDCs are invited to employ NAP modalities</a:t>
            </a:r>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2876</TotalTime>
  <Words>1038</Words>
  <Application>Microsoft Office PowerPoint</Application>
  <PresentationFormat>On-screen Show (4:3)</PresentationFormat>
  <Paragraphs>90</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GEF &amp; UNFCCC Cooperation: COP 17 Action Items</vt:lpstr>
      <vt:lpstr>GEF is an Operating Entity of the UNFCCC Financial Mechanism </vt:lpstr>
      <vt:lpstr>COP 17 Decisions Relevant to GEF</vt:lpstr>
      <vt:lpstr>Long-term Cooperative Action (LCA)  </vt:lpstr>
      <vt:lpstr>Technology Mechanism: CTCN</vt:lpstr>
      <vt:lpstr>Green Climate Fund (GCF)</vt:lpstr>
      <vt:lpstr>Financial Mechanism</vt:lpstr>
      <vt:lpstr>Financial Mechanism (Cont’d)</vt:lpstr>
      <vt:lpstr>National Adaptation Plans (NAPs)</vt:lpstr>
      <vt:lpstr>National Communications</vt:lpstr>
      <vt:lpstr>Development and Transfer of Technologies</vt:lpstr>
      <vt:lpstr>Additional resources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Robert T. Schreiber</cp:lastModifiedBy>
  <cp:revision>508</cp:revision>
  <cp:lastPrinted>2012-10-23T23:23:05Z</cp:lastPrinted>
  <dcterms:created xsi:type="dcterms:W3CDTF">2009-09-30T20:03:18Z</dcterms:created>
  <dcterms:modified xsi:type="dcterms:W3CDTF">2012-10-23T23:23:14Z</dcterms:modified>
</cp:coreProperties>
</file>