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15"/>
  </p:notesMasterIdLst>
  <p:handoutMasterIdLst>
    <p:handoutMasterId r:id="rId16"/>
  </p:handoutMasterIdLst>
  <p:sldIdLst>
    <p:sldId id="260" r:id="rId2"/>
    <p:sldId id="340" r:id="rId3"/>
    <p:sldId id="316" r:id="rId4"/>
    <p:sldId id="338" r:id="rId5"/>
    <p:sldId id="311" r:id="rId6"/>
    <p:sldId id="312" r:id="rId7"/>
    <p:sldId id="332" r:id="rId8"/>
    <p:sldId id="333" r:id="rId9"/>
    <p:sldId id="328" r:id="rId10"/>
    <p:sldId id="335" r:id="rId11"/>
    <p:sldId id="337" r:id="rId12"/>
    <p:sldId id="341" r:id="rId13"/>
    <p:sldId id="342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89" autoAdjust="0"/>
    <p:restoredTop sz="86345" autoAdjust="0"/>
  </p:normalViewPr>
  <p:slideViewPr>
    <p:cSldViewPr>
      <p:cViewPr>
        <p:scale>
          <a:sx n="70" d="100"/>
          <a:sy n="70" d="100"/>
        </p:scale>
        <p:origin x="-78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5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121" cy="464741"/>
          </a:xfrm>
          <a:prstGeom prst="rect">
            <a:avLst/>
          </a:prstGeom>
        </p:spPr>
        <p:txBody>
          <a:bodyPr vert="horz" lIns="91841" tIns="45921" rIns="91841" bIns="4592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5314" y="1"/>
            <a:ext cx="2971121" cy="464741"/>
          </a:xfrm>
          <a:prstGeom prst="rect">
            <a:avLst/>
          </a:prstGeom>
        </p:spPr>
        <p:txBody>
          <a:bodyPr vert="horz" lIns="91841" tIns="45921" rIns="91841" bIns="45921" rtlCol="0"/>
          <a:lstStyle>
            <a:lvl1pPr algn="r">
              <a:defRPr sz="1200"/>
            </a:lvl1pPr>
          </a:lstStyle>
          <a:p>
            <a:fld id="{F7F2207B-CFFF-4C03-988F-EC4E2D5D99E9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30063"/>
            <a:ext cx="2971121" cy="464740"/>
          </a:xfrm>
          <a:prstGeom prst="rect">
            <a:avLst/>
          </a:prstGeom>
        </p:spPr>
        <p:txBody>
          <a:bodyPr vert="horz" lIns="91841" tIns="45921" rIns="91841" bIns="4592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5314" y="8830063"/>
            <a:ext cx="2971121" cy="464740"/>
          </a:xfrm>
          <a:prstGeom prst="rect">
            <a:avLst/>
          </a:prstGeom>
        </p:spPr>
        <p:txBody>
          <a:bodyPr vert="horz" lIns="91841" tIns="45921" rIns="91841" bIns="45921" rtlCol="0" anchor="b"/>
          <a:lstStyle>
            <a:lvl1pPr algn="r">
              <a:defRPr sz="1200"/>
            </a:lvl1pPr>
          </a:lstStyle>
          <a:p>
            <a:fld id="{42C0CCFA-7D44-4E68-BD21-D531478E2F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121" cy="464741"/>
          </a:xfrm>
          <a:prstGeom prst="rect">
            <a:avLst/>
          </a:prstGeom>
        </p:spPr>
        <p:txBody>
          <a:bodyPr vert="horz" lIns="92951" tIns="46476" rIns="92951" bIns="4647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314" y="1"/>
            <a:ext cx="2971121" cy="464741"/>
          </a:xfrm>
          <a:prstGeom prst="rect">
            <a:avLst/>
          </a:prstGeom>
        </p:spPr>
        <p:txBody>
          <a:bodyPr vert="horz" lIns="92951" tIns="46476" rIns="92951" bIns="4647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9776D0-8CE3-4D9F-AD62-4F2CC6CFF840}" type="datetimeFigureOut">
              <a:rPr lang="en-US"/>
              <a:pPr>
                <a:defRPr/>
              </a:pPr>
              <a:t>8/13/2012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1" tIns="46476" rIns="92951" bIns="46476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644" y="4415831"/>
            <a:ext cx="5486713" cy="4182661"/>
          </a:xfrm>
          <a:prstGeom prst="rect">
            <a:avLst/>
          </a:prstGeom>
        </p:spPr>
        <p:txBody>
          <a:bodyPr vert="horz" lIns="92951" tIns="46476" rIns="92951" bIns="4647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63"/>
            <a:ext cx="2971121" cy="464740"/>
          </a:xfrm>
          <a:prstGeom prst="rect">
            <a:avLst/>
          </a:prstGeom>
        </p:spPr>
        <p:txBody>
          <a:bodyPr vert="horz" lIns="92951" tIns="46476" rIns="92951" bIns="4647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314" y="8830063"/>
            <a:ext cx="2971121" cy="464740"/>
          </a:xfrm>
          <a:prstGeom prst="rect">
            <a:avLst/>
          </a:prstGeom>
        </p:spPr>
        <p:txBody>
          <a:bodyPr vert="horz" lIns="92951" tIns="46476" rIns="92951" bIns="4647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FA78F2-29AE-4C04-96E8-AED4A62B04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6358"/>
            <a:fld id="{076AA10C-D7BC-424F-859D-FCB3EA517851}" type="slidenum">
              <a:rPr lang="en-US" smtClean="0"/>
              <a:pPr defTabSz="926358"/>
              <a:t>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FA78F2-29AE-4C04-96E8-AED4A62B044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1389C-91BC-4672-9C6D-C82B8EF05A3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12"/>
          <p:cNvGrpSpPr/>
          <p:nvPr userDrawn="1"/>
        </p:nvGrpSpPr>
        <p:grpSpPr>
          <a:xfrm>
            <a:off x="0" y="0"/>
            <a:ext cx="9144000" cy="1295400"/>
            <a:chOff x="0" y="0"/>
            <a:chExt cx="9144000" cy="1295400"/>
          </a:xfrm>
        </p:grpSpPr>
        <p:pic>
          <p:nvPicPr>
            <p:cNvPr id="11" name="Picture 10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0" y="0"/>
              <a:ext cx="9144000" cy="1246251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" y="0"/>
              <a:ext cx="9143999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676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34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" y="5562601"/>
            <a:ext cx="914399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4" r:id="rId5"/>
    <p:sldLayoutId id="2147483676" r:id="rId6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mailto:caoki@thegef.org" TargetMode="External"/><Relationship Id="rId3" Type="http://schemas.openxmlformats.org/officeDocument/2006/relationships/tags" Target="../tags/tag26.xml"/><Relationship Id="rId7" Type="http://schemas.openxmlformats.org/officeDocument/2006/relationships/hyperlink" Target="mailto:bbiagini@thegef.org" TargetMode="Externa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hyperlink" Target="mailto:rdixon1@thegef.org" TargetMode="External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057400"/>
            <a:ext cx="8229600" cy="1295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000" dirty="0" smtClean="0">
                <a:solidFill>
                  <a:srgbClr val="00642D"/>
                </a:solidFill>
                <a:ea typeface="+mn-ea"/>
                <a:cs typeface="+mn-cs"/>
              </a:rPr>
              <a:t>Coopération FEM-CCNUCC </a:t>
            </a:r>
            <a:br>
              <a:rPr lang="fr-FR" sz="30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fr-FR" sz="3000" dirty="0" smtClean="0">
                <a:solidFill>
                  <a:srgbClr val="00642D"/>
                </a:solidFill>
                <a:ea typeface="+mn-ea"/>
                <a:cs typeface="+mn-cs"/>
              </a:rPr>
              <a:t>Tâches confiées par la 17</a:t>
            </a:r>
            <a:r>
              <a:rPr lang="fr-FR" sz="3000" baseline="30000" dirty="0" smtClean="0">
                <a:solidFill>
                  <a:srgbClr val="00642D"/>
                </a:solidFill>
                <a:ea typeface="+mn-ea"/>
                <a:cs typeface="+mn-cs"/>
              </a:rPr>
              <a:t>e</a:t>
            </a:r>
            <a:r>
              <a:rPr lang="fr-FR" sz="3000" dirty="0" smtClean="0">
                <a:solidFill>
                  <a:srgbClr val="00642D"/>
                </a:solidFill>
                <a:ea typeface="+mn-ea"/>
                <a:cs typeface="+mn-cs"/>
              </a:rPr>
              <a:t> Conférence des parties</a:t>
            </a:r>
            <a:endParaRPr lang="fr-FR" sz="3000" dirty="0">
              <a:solidFill>
                <a:srgbClr val="00642D"/>
              </a:solidFill>
              <a:ea typeface="+mn-ea"/>
              <a:cs typeface="+mn-cs"/>
            </a:endParaRPr>
          </a:p>
        </p:txBody>
      </p:sp>
      <p:sp>
        <p:nvSpPr>
          <p:cNvPr id="5" name="Subtitle 9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914400" y="42672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fr-FR" sz="24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Atelier Elargi pour la Circonscription</a:t>
            </a:r>
          </a:p>
          <a:p>
            <a:pPr lvl="0" algn="ctr">
              <a:spcBef>
                <a:spcPts val="0"/>
              </a:spcBef>
              <a:defRPr/>
            </a:pPr>
            <a:r>
              <a:rPr lang="pt-BR" sz="24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4</a:t>
            </a:r>
            <a:r>
              <a:rPr lang="pt-BR" sz="2400" dirty="0" smtClean="0">
                <a:solidFill>
                  <a:schemeClr val="tx1">
                    <a:tint val="75000"/>
                  </a:schemeClr>
                </a:solidFill>
                <a:latin typeface="+mn-lt"/>
              </a:rPr>
              <a:t>- 6 septembre 2012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400" dirty="0" smtClean="0">
                <a:solidFill>
                  <a:schemeClr val="tx1">
                    <a:tint val="75000"/>
                  </a:schemeClr>
                </a:solidFill>
              </a:rPr>
              <a:t>Abidjan, Côte d’Ivoire</a:t>
            </a:r>
          </a:p>
          <a:p>
            <a:pPr lvl="0" algn="ctr">
              <a:spcBef>
                <a:spcPts val="0"/>
              </a:spcBef>
              <a:defRPr/>
            </a:pPr>
            <a:endParaRPr lang="pt-BR" sz="2400" dirty="0" smtClean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sz="4000" dirty="0" smtClean="0"/>
              <a:t>Communications nationales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FR" dirty="0" smtClean="0"/>
              <a:t>L’Organe subsidiaire de mise en œuvre (SBI) invite le FEM à continuer à rendre compte des activités de préparation des communications nationales des Parties non visées à l’Annexe I, en communiquant notamment les dates d’approbation des financements et de décaissement des fonds.</a:t>
            </a:r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4800" y="381000"/>
            <a:ext cx="8229600" cy="1143000"/>
          </a:xfrm>
        </p:spPr>
        <p:txBody>
          <a:bodyPr/>
          <a:lstStyle/>
          <a:p>
            <a:r>
              <a:rPr lang="fr-FR" sz="4000" dirty="0" smtClean="0">
                <a:solidFill>
                  <a:schemeClr val="tx2"/>
                </a:solidFill>
              </a:rPr>
              <a:t>Développement </a:t>
            </a:r>
            <a:r>
              <a:rPr lang="fr-FR" sz="4000" dirty="0" smtClean="0"/>
              <a:t>et transfert </a:t>
            </a:r>
            <a:br>
              <a:rPr lang="fr-FR" sz="4000" dirty="0" smtClean="0"/>
            </a:br>
            <a:r>
              <a:rPr lang="fr-FR" sz="4000" dirty="0" smtClean="0"/>
              <a:t>de technologies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676400"/>
            <a:ext cx="8153400" cy="4038600"/>
          </a:xfrm>
        </p:spPr>
        <p:txBody>
          <a:bodyPr/>
          <a:lstStyle/>
          <a:p>
            <a:pPr lvl="0"/>
            <a:r>
              <a:rPr lang="fr-FR" sz="2400" dirty="0" smtClean="0"/>
              <a:t>Le SBI salue les progrès accomplis par le FEM dans le cadre du Programme de Poznan, notamment les projets pilotes, les évaluations des besoins technologiques (EBT) et l’exécution à long terme du programme</a:t>
            </a:r>
          </a:p>
          <a:p>
            <a:r>
              <a:rPr lang="fr-FR" sz="2400" dirty="0" smtClean="0"/>
              <a:t>Le FEM et les Parties sont appelés à accélérer le processus de mise en œuvre des projets </a:t>
            </a:r>
          </a:p>
          <a:p>
            <a:pPr lvl="0">
              <a:spcBef>
                <a:spcPts val="0"/>
              </a:spcBef>
            </a:pPr>
            <a:r>
              <a:rPr lang="fr-FR" sz="2400" dirty="0" smtClean="0"/>
              <a:t>Le SBI encourage les Parties à élaborer et soumettre des projets à l’appui des technologies d’adaptation</a:t>
            </a:r>
          </a:p>
          <a:p>
            <a:pPr lvl="0">
              <a:spcBef>
                <a:spcPts val="0"/>
              </a:spcBef>
            </a:pPr>
            <a:r>
              <a:rPr lang="fr-FR" sz="2400" dirty="0" smtClean="0"/>
              <a:t>Le FEM est invité à sensibiliser l’opinion à l’exécution à long terme du programme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fr-FR" sz="4000" dirty="0" smtClean="0"/>
              <a:t>Activités en cours (2012)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600201"/>
            <a:ext cx="8229600" cy="1524000"/>
          </a:xfrm>
        </p:spPr>
        <p:txBody>
          <a:bodyPr/>
          <a:lstStyle/>
          <a:p>
            <a:r>
              <a:rPr lang="fr-FR" dirty="0" smtClean="0"/>
              <a:t>Rapport du FEM à la 18</a:t>
            </a:r>
            <a:r>
              <a:rPr lang="fr-FR" baseline="30000" dirty="0" smtClean="0"/>
              <a:t>e</a:t>
            </a:r>
            <a:r>
              <a:rPr lang="fr-FR" dirty="0" smtClean="0"/>
              <a:t> Conférence des parties : en préparation</a:t>
            </a:r>
          </a:p>
          <a:p>
            <a:r>
              <a:rPr lang="fr-FR" dirty="0" smtClean="0"/>
              <a:t>Séminaire de réflexion FEM-CCNUCC : mi-2012</a:t>
            </a:r>
            <a:endParaRPr lang="fr-FR" dirty="0"/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228600" y="3886200"/>
            <a:ext cx="891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400" b="1" dirty="0" smtClean="0">
                <a:latin typeface="+mn-lt"/>
              </a:rPr>
              <a:t>Contacts:</a:t>
            </a:r>
          </a:p>
          <a:p>
            <a:pPr algn="ctr">
              <a:buNone/>
            </a:pPr>
            <a:endParaRPr lang="en-US" sz="2400" b="1" dirty="0" smtClean="0">
              <a:latin typeface="+mn-lt"/>
            </a:endParaRPr>
          </a:p>
          <a:p>
            <a:pPr>
              <a:buNone/>
            </a:pPr>
            <a:r>
              <a:rPr lang="fr-FR" sz="1600" b="1" dirty="0" smtClean="0">
                <a:latin typeface="+mn-lt"/>
              </a:rPr>
              <a:t>Chef d’équipe </a:t>
            </a:r>
            <a:r>
              <a:rPr lang="fr-FR" sz="1600" b="1" u="sng" dirty="0" smtClean="0">
                <a:latin typeface="+mn-lt"/>
              </a:rPr>
              <a:t>Climat et substances chimiques</a:t>
            </a:r>
            <a:r>
              <a:rPr lang="fr-FR" sz="1600" b="1" dirty="0" smtClean="0">
                <a:latin typeface="+mn-lt"/>
              </a:rPr>
              <a:t>, Robert Dixon: </a:t>
            </a:r>
            <a:r>
              <a:rPr lang="fr-FR" sz="1600" b="1" dirty="0" smtClean="0">
                <a:latin typeface="+mn-lt"/>
                <a:hlinkClick r:id="rId6"/>
              </a:rPr>
              <a:t>rdixon1@thegef.org</a:t>
            </a:r>
            <a:endParaRPr lang="fr-FR" sz="1600" b="1" dirty="0" smtClean="0">
              <a:latin typeface="+mn-lt"/>
            </a:endParaRPr>
          </a:p>
          <a:p>
            <a:pPr>
              <a:buNone/>
            </a:pPr>
            <a:r>
              <a:rPr lang="fr-FR" sz="1600" b="1" dirty="0" smtClean="0">
                <a:latin typeface="+mn-lt"/>
              </a:rPr>
              <a:t>Chef, stratégie</a:t>
            </a:r>
            <a:r>
              <a:rPr lang="fr-FR" sz="1600" b="1" u="sng" dirty="0" smtClean="0">
                <a:latin typeface="+mn-lt"/>
              </a:rPr>
              <a:t> d’adaptation </a:t>
            </a:r>
            <a:r>
              <a:rPr lang="fr-FR" sz="1600" b="1" dirty="0" smtClean="0">
                <a:latin typeface="+mn-lt"/>
              </a:rPr>
              <a:t>et opérations, </a:t>
            </a:r>
            <a:r>
              <a:rPr lang="fr-FR" sz="1600" b="1" dirty="0" err="1" smtClean="0">
                <a:latin typeface="+mn-lt"/>
              </a:rPr>
              <a:t>Bonizella</a:t>
            </a:r>
            <a:r>
              <a:rPr lang="fr-FR" sz="1600" b="1" dirty="0" smtClean="0">
                <a:latin typeface="+mn-lt"/>
              </a:rPr>
              <a:t> </a:t>
            </a:r>
            <a:r>
              <a:rPr lang="fr-FR" sz="1600" b="1" dirty="0" err="1" smtClean="0">
                <a:latin typeface="+mn-lt"/>
              </a:rPr>
              <a:t>Biagini</a:t>
            </a:r>
            <a:r>
              <a:rPr lang="fr-FR" sz="1600" b="1" dirty="0" smtClean="0">
                <a:latin typeface="+mn-lt"/>
              </a:rPr>
              <a:t>: </a:t>
            </a:r>
            <a:r>
              <a:rPr lang="fr-FR" sz="1600" b="1" dirty="0" smtClean="0">
                <a:latin typeface="+mn-lt"/>
                <a:hlinkClick r:id="rId7"/>
              </a:rPr>
              <a:t>bbiagini@thegef.org</a:t>
            </a:r>
            <a:endParaRPr lang="fr-FR" sz="1600" b="1" dirty="0" smtClean="0">
              <a:latin typeface="+mn-lt"/>
            </a:endParaRPr>
          </a:p>
          <a:p>
            <a:pPr>
              <a:buNone/>
            </a:pPr>
            <a:r>
              <a:rPr lang="fr-FR" sz="1600" b="1" dirty="0" smtClean="0">
                <a:latin typeface="+mn-lt"/>
              </a:rPr>
              <a:t>Coordonnateur du module </a:t>
            </a:r>
            <a:r>
              <a:rPr lang="fr-FR" sz="1600" b="1" u="sng" dirty="0" smtClean="0">
                <a:latin typeface="+mn-lt"/>
              </a:rPr>
              <a:t>atténuation</a:t>
            </a:r>
            <a:r>
              <a:rPr lang="fr-FR" sz="1600" b="1" dirty="0" smtClean="0">
                <a:latin typeface="+mn-lt"/>
              </a:rPr>
              <a:t> du changement climatique, </a:t>
            </a:r>
            <a:r>
              <a:rPr lang="fr-FR" sz="1600" b="1" dirty="0" err="1" smtClean="0">
                <a:latin typeface="+mn-lt"/>
              </a:rPr>
              <a:t>Chizuru</a:t>
            </a:r>
            <a:r>
              <a:rPr lang="fr-FR" sz="1600" b="1" dirty="0" smtClean="0">
                <a:latin typeface="+mn-lt"/>
              </a:rPr>
              <a:t> </a:t>
            </a:r>
            <a:r>
              <a:rPr lang="fr-FR" sz="1600" b="1" dirty="0" err="1" smtClean="0">
                <a:latin typeface="+mn-lt"/>
              </a:rPr>
              <a:t>Aoki</a:t>
            </a:r>
            <a:r>
              <a:rPr lang="fr-FR" sz="1600" b="1" dirty="0" smtClean="0">
                <a:latin typeface="+mn-lt"/>
              </a:rPr>
              <a:t>: </a:t>
            </a:r>
            <a:r>
              <a:rPr lang="fr-FR" sz="1600" b="1" dirty="0" smtClean="0">
                <a:latin typeface="+mn-lt"/>
                <a:hlinkClick r:id="rId8"/>
              </a:rPr>
              <a:t>caoki@thegef.org</a:t>
            </a:r>
            <a:endParaRPr lang="fr-FR" sz="1600" dirty="0"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1371600" y="1905000"/>
            <a:ext cx="6781800" cy="28194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5400" b="1" dirty="0" smtClean="0">
                <a:solidFill>
                  <a:srgbClr val="00642D"/>
                </a:solidFill>
                <a:latin typeface="+mj-lt"/>
                <a:cs typeface="+mn-cs"/>
              </a:rPr>
              <a:t>Merci !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5400" b="1" dirty="0" smtClean="0">
              <a:solidFill>
                <a:srgbClr val="00642D"/>
              </a:solidFill>
              <a:latin typeface="+mj-lt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DA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 questions?</a:t>
            </a:r>
            <a:endParaRPr kumimoji="0" lang="en-US" sz="5400" b="1" i="0" u="none" strike="noStrike" kern="1200" cap="none" spc="0" normalizeH="0" baseline="0" noProof="0" dirty="0">
              <a:ln>
                <a:noFill/>
              </a:ln>
              <a:solidFill>
                <a:srgbClr val="005DA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fr-FR" sz="4000" dirty="0" smtClean="0"/>
              <a:t>Le FEM est </a:t>
            </a:r>
            <a:br>
              <a:rPr lang="fr-FR" sz="4000" dirty="0" smtClean="0"/>
            </a:br>
            <a:r>
              <a:rPr lang="fr-FR" sz="4000" dirty="0" smtClean="0"/>
              <a:t>un mécanisme financier de la CCNUCC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0" y="1828800"/>
            <a:ext cx="8991600" cy="3916363"/>
          </a:xfrm>
        </p:spPr>
        <p:txBody>
          <a:bodyPr/>
          <a:lstStyle/>
          <a:p>
            <a:r>
              <a:rPr lang="fr-FR" sz="2000" dirty="0" smtClean="0"/>
              <a:t>Les Parties ont chargé le FEM de donner suite à 171 décisions de la Conférence !</a:t>
            </a:r>
            <a:endParaRPr lang="fr-FR" sz="2000" dirty="0"/>
          </a:p>
        </p:txBody>
      </p:sp>
      <p:pic>
        <p:nvPicPr>
          <p:cNvPr id="4" name="Picture 3" descr="COP delegates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2514600" y="2362200"/>
            <a:ext cx="4379495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fr-FR" sz="4000" dirty="0" smtClean="0"/>
              <a:t>Décisions de la 17</a:t>
            </a:r>
            <a:r>
              <a:rPr lang="fr-FR" sz="4000" baseline="30000" dirty="0" smtClean="0"/>
              <a:t>e</a:t>
            </a:r>
            <a:r>
              <a:rPr lang="fr-FR" sz="4000" dirty="0" smtClean="0"/>
              <a:t> Conférence concernant le FEM</a:t>
            </a:r>
            <a:endParaRPr lang="fr-FR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33400" y="1371600"/>
            <a:ext cx="8229600" cy="4525963"/>
          </a:xfrm>
        </p:spPr>
        <p:txBody>
          <a:bodyPr/>
          <a:lstStyle/>
          <a:p>
            <a:r>
              <a:rPr lang="fr-FR" sz="2400" dirty="0" smtClean="0"/>
              <a:t>Action de coopération à long terme au titre de la Convention</a:t>
            </a:r>
          </a:p>
          <a:p>
            <a:r>
              <a:rPr lang="fr-FR" sz="2400" dirty="0" smtClean="0"/>
              <a:t>Comité exécutif de la technologie (CET)</a:t>
            </a:r>
          </a:p>
          <a:p>
            <a:r>
              <a:rPr lang="fr-FR" sz="2400" dirty="0" smtClean="0"/>
              <a:t>Fonds vert pour le climat – Rapport du Comité de transition</a:t>
            </a:r>
          </a:p>
          <a:p>
            <a:r>
              <a:rPr lang="fr-FR" sz="2400" dirty="0" smtClean="0"/>
              <a:t>Mécanisme financier de la Convention (dont décisions sur le Fonds pour les PMA et sur d’autres questions)</a:t>
            </a:r>
          </a:p>
          <a:p>
            <a:r>
              <a:rPr lang="fr-FR" sz="2400" dirty="0" smtClean="0"/>
              <a:t>Fonds pour l’adaptation – Examen du Fonds pour l’adaptation (Protocole de Kyoto) </a:t>
            </a:r>
          </a:p>
          <a:p>
            <a:r>
              <a:rPr lang="fr-FR" sz="2400" dirty="0" smtClean="0"/>
              <a:t>Communications nationales des Parties non visées à l’Annexe I</a:t>
            </a:r>
          </a:p>
          <a:p>
            <a:r>
              <a:rPr lang="fr-FR" sz="2400" dirty="0" smtClean="0"/>
              <a:t>Développement et transfert de technologies : Entité hôte du Centre et du Réseau des technologies climatiques (CRTC)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tx2"/>
                </a:solidFill>
              </a:rPr>
              <a:t>Les actions de coopération</a:t>
            </a:r>
            <a:r>
              <a:rPr lang="fr-FR" sz="4000" dirty="0" smtClean="0">
                <a:solidFill>
                  <a:srgbClr val="FF0000"/>
                </a:solidFill>
              </a:rPr>
              <a:t> </a:t>
            </a:r>
            <a:r>
              <a:rPr lang="fr-FR" sz="4000" dirty="0" smtClean="0"/>
              <a:t>à long terme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81000" y="1371600"/>
            <a:ext cx="8458200" cy="4495800"/>
          </a:xfrm>
        </p:spPr>
        <p:txBody>
          <a:bodyPr>
            <a:normAutofit fontScale="92500" lnSpcReduction="10000"/>
          </a:bodyPr>
          <a:lstStyle/>
          <a:p>
            <a:pPr marL="457200" indent="-457200"/>
            <a:r>
              <a:rPr lang="fr-FR" sz="2800" dirty="0" smtClean="0"/>
              <a:t>Le FEM est prié d’aider les Parties non visées à l’Annexe I à préparer leur premier rapport biennal.</a:t>
            </a:r>
          </a:p>
          <a:p>
            <a:pPr marL="457200" indent="-457200"/>
            <a:r>
              <a:rPr lang="fr-FR" sz="2800" dirty="0" smtClean="0"/>
              <a:t>REDD : Le FEM est encouragé à fournir des financements basés sur les résultats pour aider les pays à préparer leurs stratégies et plans d’action nationaux, à élaborer les politiques et mesures nécessaires, et à renforcer leurs capacités.</a:t>
            </a:r>
          </a:p>
          <a:p>
            <a:pPr marL="457200" indent="-457200"/>
            <a:r>
              <a:rPr lang="fr-FR" sz="2800" dirty="0" smtClean="0"/>
              <a:t>Le FEM est prié de participer aux activités du Centre et du réseau des technologies climatiques.</a:t>
            </a:r>
            <a:endParaRPr lang="fr-FR" sz="2800" i="1" dirty="0" smtClean="0"/>
          </a:p>
          <a:p>
            <a:pPr marL="457200" indent="-457200"/>
            <a:r>
              <a:rPr lang="fr-FR" sz="2800" dirty="0" smtClean="0"/>
              <a:t>Le FEM continuera de financer les activités de renforcement des capacités.</a:t>
            </a:r>
          </a:p>
          <a:p>
            <a:pPr marL="457200" indent="-457200"/>
            <a:endParaRPr lang="fr-FR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Mécanisme technologique : CRTC</a:t>
            </a:r>
            <a:endParaRPr lang="fr-FR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81000" y="1219200"/>
            <a:ext cx="8229600" cy="4343401"/>
          </a:xfrm>
        </p:spPr>
        <p:txBody>
          <a:bodyPr/>
          <a:lstStyle/>
          <a:p>
            <a:r>
              <a:rPr lang="fr-FR" sz="2800" dirty="0" smtClean="0"/>
              <a:t>CRTC : Centre et Réseau des technologies climatiques</a:t>
            </a:r>
          </a:p>
          <a:p>
            <a:r>
              <a:rPr lang="fr-FR" sz="2800" dirty="0" smtClean="0"/>
              <a:t>2012 : Appels à propositions pour accueillir le CRTC</a:t>
            </a:r>
          </a:p>
          <a:p>
            <a:r>
              <a:rPr lang="fr-FR" sz="2800" dirty="0" smtClean="0"/>
              <a:t>Le FEM est prié de prêter son concours, ce qui ne préjuge en rien du choix de l’entité hôte</a:t>
            </a:r>
          </a:p>
          <a:p>
            <a:r>
              <a:rPr lang="fr-FR" sz="2800" dirty="0" smtClean="0"/>
              <a:t>Le FEM contribue déjà aux activités liées au CRTC</a:t>
            </a:r>
          </a:p>
          <a:p>
            <a:pPr marL="1005840" lvl="1" indent="-342900">
              <a:buFont typeface="Wingdings" pitchFamily="2" charset="2"/>
              <a:buChar char="ü"/>
            </a:pPr>
            <a:r>
              <a:rPr lang="fr-FR" dirty="0" smtClean="0"/>
              <a:t>Dans le cadre de l’exécution à long terme du Programme de Poznan</a:t>
            </a:r>
          </a:p>
          <a:p>
            <a:pPr marL="1005840" lvl="1" indent="-342900">
              <a:buFont typeface="Wingdings" pitchFamily="2" charset="2"/>
              <a:buChar char="ü"/>
            </a:pPr>
            <a:r>
              <a:rPr lang="fr-FR" dirty="0" smtClean="0"/>
              <a:t> Par le biais du projet </a:t>
            </a:r>
            <a:r>
              <a:rPr lang="fr-FR" dirty="0" err="1" smtClean="0"/>
              <a:t>BAfD</a:t>
            </a:r>
            <a:r>
              <a:rPr lang="fr-FR" dirty="0" smtClean="0"/>
              <a:t>-PNUE de centre régional pilote (Caisse du FEM et Fonds spécial)</a:t>
            </a:r>
          </a:p>
          <a:p>
            <a:endParaRPr lang="en-US" sz="3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28600"/>
            <a:ext cx="8305800" cy="1219200"/>
          </a:xfrm>
        </p:spPr>
        <p:txBody>
          <a:bodyPr>
            <a:normAutofit/>
          </a:bodyPr>
          <a:lstStyle/>
          <a:p>
            <a:r>
              <a:rPr lang="fr-FR" sz="4000" dirty="0" smtClean="0"/>
              <a:t>Fonds vert pour le climat (Fonds vert)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524000"/>
            <a:ext cx="8229600" cy="41148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r-FR" sz="2800" dirty="0" smtClean="0"/>
              <a:t>Fonds indépendant de 100 milliards de dollars consacré au changement climatique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r-FR" sz="2800" dirty="0" smtClean="0"/>
              <a:t>Le FEM et la CCNUCC prennent les mesures nécessaires pour mettre en place le secrétariat provisoire du Fonds vert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r-FR" sz="2800" dirty="0" smtClean="0"/>
              <a:t> Secrétariat provisoire: Il fournit un appui technique, administratif et logistique au Conseil du Fonds vert jusqu’à la création d’un secrétariat indépendant.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fr-FR" sz="4000" dirty="0" smtClean="0"/>
              <a:t>Mécanisme financier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914400"/>
            <a:ext cx="8229600" cy="5105400"/>
          </a:xfrm>
        </p:spPr>
        <p:txBody>
          <a:bodyPr/>
          <a:lstStyle/>
          <a:p>
            <a:pPr>
              <a:buNone/>
            </a:pPr>
            <a:r>
              <a:rPr lang="fr-FR" sz="2300" dirty="0" smtClean="0"/>
              <a:t>La Conférence des parties charge le FEM de :</a:t>
            </a:r>
          </a:p>
          <a:p>
            <a:pPr marL="457200" indent="-457200"/>
            <a:r>
              <a:rPr lang="fr-FR" sz="2000" dirty="0" smtClean="0"/>
              <a:t>Travailler avec les Entités d’exécution pour </a:t>
            </a:r>
            <a:r>
              <a:rPr lang="fr-FR" sz="2000" i="1" dirty="0" smtClean="0"/>
              <a:t>simplifier davantage les procédures </a:t>
            </a:r>
            <a:r>
              <a:rPr lang="fr-FR" sz="2000" dirty="0" smtClean="0"/>
              <a:t>et </a:t>
            </a:r>
            <a:r>
              <a:rPr lang="fr-FR" sz="2000" i="1" dirty="0" smtClean="0"/>
              <a:t>assurer l’efficacité et l’efficience économique </a:t>
            </a:r>
            <a:r>
              <a:rPr lang="fr-FR" sz="2000" dirty="0" smtClean="0"/>
              <a:t>des mécanismes par lesquels les Parties non visées à l’Annexe I </a:t>
            </a:r>
            <a:r>
              <a:rPr lang="fr-FR" sz="2000" i="1" dirty="0" smtClean="0"/>
              <a:t>reçoivent des financements </a:t>
            </a:r>
            <a:r>
              <a:rPr lang="fr-FR" sz="2000" dirty="0" smtClean="0"/>
              <a:t>pour honorer leurs obligations résultant de la Convention, en veillant à ce que les fonds soient décaissés en temps voulu</a:t>
            </a:r>
          </a:p>
          <a:p>
            <a:pPr marL="457200" indent="-457200"/>
            <a:r>
              <a:rPr lang="fr-FR" sz="2000" dirty="0" smtClean="0"/>
              <a:t>Améliorer la transparence des procédures d’instruction des projets</a:t>
            </a:r>
          </a:p>
          <a:p>
            <a:pPr marL="457200" indent="-457200"/>
            <a:r>
              <a:rPr lang="fr-FR" sz="2000" dirty="0" smtClean="0"/>
              <a:t>Mieux définir le principe du coût additionnel (Fonds PMA/Fonds spécial)</a:t>
            </a:r>
          </a:p>
          <a:p>
            <a:pPr marL="457200" indent="-457200"/>
            <a:r>
              <a:rPr lang="fr-FR" sz="2000" dirty="0" smtClean="0"/>
              <a:t>Aider financièrement les pays en développement à renforcer et créer des réseaux nationaux et régionaux d’observation et de suivi systématiques</a:t>
            </a:r>
          </a:p>
          <a:p>
            <a:pPr marL="457200" indent="-457200"/>
            <a:r>
              <a:rPr lang="fr-FR" sz="2000" dirty="0" smtClean="0"/>
              <a:t>Continuer à aider les Parties non visées à l’Annexe I à conduire ou actualiser leurs évaluations des besoins technologiques, selon les besoins</a:t>
            </a:r>
          </a:p>
          <a:p>
            <a:pPr marL="457200" indent="-457200">
              <a:buAutoNum type="alphaLcParenR"/>
            </a:pPr>
            <a:endParaRPr lang="fr-FR" sz="1800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sz="4000" dirty="0" smtClean="0"/>
              <a:t>Mécanisme financier (suite)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81000" y="1219200"/>
            <a:ext cx="8229600" cy="4724400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S’agissant</a:t>
            </a:r>
            <a:r>
              <a:rPr lang="en-US" sz="2800" dirty="0" smtClean="0"/>
              <a:t> </a:t>
            </a:r>
            <a:r>
              <a:rPr lang="fr-FR" sz="2400" dirty="0" smtClean="0"/>
              <a:t>du Fonds pour les PMA, le FEM est prié de :</a:t>
            </a:r>
          </a:p>
          <a:p>
            <a:pPr marL="457200" indent="-457200"/>
            <a:r>
              <a:rPr lang="fr-FR" sz="2400" dirty="0" smtClean="0"/>
              <a:t>Continuer à mieux définir les « bases de comparaison » à retenir pour les projets et les demandes à présenter pour accéder aux ressources du Fonds </a:t>
            </a:r>
          </a:p>
          <a:p>
            <a:pPr marL="457200" indent="-457200"/>
            <a:r>
              <a:rPr lang="fr-FR" sz="2400" dirty="0" smtClean="0"/>
              <a:t>Accompagner la préparation d’un programme à l’appui de la mise en œuvre des PANA </a:t>
            </a:r>
          </a:p>
          <a:p>
            <a:pPr marL="457200" indent="-457200"/>
            <a:r>
              <a:rPr lang="fr-FR" sz="2400" dirty="0" smtClean="0"/>
              <a:t>Continuer à étudier les possibilités de simplification du cycle des projets du Fonds pour les PMA </a:t>
            </a:r>
          </a:p>
          <a:p>
            <a:pPr marL="457200" indent="-457200"/>
            <a:r>
              <a:rPr lang="fr-FR" sz="2400" dirty="0" smtClean="0"/>
              <a:t>Mieux informer les PMA sur le processus d’élaboration des projets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4800" y="304800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fr-FR" sz="4000" dirty="0" smtClean="0"/>
              <a:t>Plans d’action nationaux d’adaptation (PANA)</a:t>
            </a:r>
            <a:br>
              <a:rPr lang="fr-FR" sz="4000" dirty="0" smtClean="0"/>
            </a:br>
            <a:endParaRPr lang="en-US" sz="4000" dirty="0"/>
          </a:p>
        </p:txBody>
      </p:sp>
      <p:sp>
        <p:nvSpPr>
          <p:cNvPr id="4" name="Content Placeholder 5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143000"/>
            <a:ext cx="8229600" cy="4343400"/>
          </a:xfrm>
        </p:spPr>
        <p:txBody>
          <a:bodyPr>
            <a:normAutofit lnSpcReduction="10000"/>
          </a:bodyPr>
          <a:lstStyle/>
          <a:p>
            <a:r>
              <a:rPr lang="fr-FR" sz="2400" dirty="0" smtClean="0"/>
              <a:t>Nouvel </a:t>
            </a:r>
            <a:r>
              <a:rPr lang="fr-FR" sz="2400" dirty="0" smtClean="0"/>
              <a:t>outil présenté à la 16</a:t>
            </a:r>
            <a:r>
              <a:rPr lang="fr-FR" sz="2400" baseline="30000" dirty="0" smtClean="0"/>
              <a:t>e</a:t>
            </a:r>
            <a:r>
              <a:rPr lang="fr-FR" sz="2400" dirty="0" smtClean="0"/>
              <a:t> Conférence, les PANA permettent aux pays en développement de « recenser leurs besoins d’adaptation à moyen et long terme et d’élaborer et mettre en œuvre des stratégies pour y satisfaire »</a:t>
            </a:r>
          </a:p>
          <a:p>
            <a:r>
              <a:rPr lang="fr-FR" sz="2400" dirty="0" smtClean="0"/>
              <a:t>Le FEM est invité à voir comment utiliser le Fonds pour les PMA pour faciliter les activités de préparation des PANA dans ces pays</a:t>
            </a:r>
          </a:p>
          <a:p>
            <a:r>
              <a:rPr lang="fr-FR" sz="2400" dirty="0" smtClean="0"/>
              <a:t>Les pays développés parties à la Convention sont instamment priés de mobiliser des fonds pour aider les PMA à préparer des PANA</a:t>
            </a:r>
          </a:p>
          <a:p>
            <a:r>
              <a:rPr lang="fr-FR" sz="2400" dirty="0" smtClean="0"/>
              <a:t>Les pays autres que les PMA sont invités à utiliser les modalités prévues pour les PANA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2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76923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4185</TotalTime>
  <Words>823</Words>
  <Application>Microsoft Office PowerPoint</Application>
  <PresentationFormat>On-screen Show (4:3)</PresentationFormat>
  <Paragraphs>79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2_Office Theme</vt:lpstr>
      <vt:lpstr>Coopération FEM-CCNUCC  Tâches confiées par la 17e Conférence des parties</vt:lpstr>
      <vt:lpstr>Le FEM est  un mécanisme financier de la CCNUCC</vt:lpstr>
      <vt:lpstr>Décisions de la 17e Conférence concernant le FEM</vt:lpstr>
      <vt:lpstr>Les actions de coopération à long terme</vt:lpstr>
      <vt:lpstr>Mécanisme technologique : CRTC</vt:lpstr>
      <vt:lpstr>Fonds vert pour le climat (Fonds vert)</vt:lpstr>
      <vt:lpstr>Mécanisme financier</vt:lpstr>
      <vt:lpstr>Mécanisme financier (suite)</vt:lpstr>
      <vt:lpstr>Plans d’action nationaux d’adaptation (PANA) </vt:lpstr>
      <vt:lpstr>Communications nationales</vt:lpstr>
      <vt:lpstr>Développement et transfert  de technologies</vt:lpstr>
      <vt:lpstr>Activités en cours (2012)</vt:lpstr>
      <vt:lpstr>Slide 13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wb284794</dc:creator>
  <cp:lastModifiedBy>WB416589</cp:lastModifiedBy>
  <cp:revision>633</cp:revision>
  <dcterms:created xsi:type="dcterms:W3CDTF">2009-09-30T20:03:18Z</dcterms:created>
  <dcterms:modified xsi:type="dcterms:W3CDTF">2012-08-13T20:07:12Z</dcterms:modified>
</cp:coreProperties>
</file>