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9" r:id="rId3"/>
    <p:sldId id="294" r:id="rId4"/>
    <p:sldId id="293" r:id="rId5"/>
    <p:sldId id="295" r:id="rId6"/>
    <p:sldId id="296" r:id="rId7"/>
    <p:sldId id="297" r:id="rId8"/>
    <p:sldId id="299" r:id="rId9"/>
    <p:sldId id="300" r:id="rId10"/>
    <p:sldId id="268" r:id="rId11"/>
  </p:sldIdLst>
  <p:sldSz cx="9144000" cy="6858000" type="screen4x3"/>
  <p:notesSz cx="7315200" cy="96012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936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37" tIns="48319" rIns="96637" bIns="4831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37" tIns="48319" rIns="96637" bIns="48319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37" tIns="48319" rIns="96637" bIns="4831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37" tIns="48319" rIns="96637" bIns="48319" rtlCol="0" anchor="b"/>
          <a:lstStyle>
            <a:lvl1pPr algn="r">
              <a:defRPr sz="1300"/>
            </a:lvl1pPr>
          </a:lstStyle>
          <a:p>
            <a:fld id="{B1270BB1-7768-41F8-9F1B-E2E7E9320A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65793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3170238" cy="479425"/>
          </a:xfrm>
          <a:prstGeom prst="rect">
            <a:avLst/>
          </a:prstGeom>
        </p:spPr>
        <p:txBody>
          <a:bodyPr vert="horz" lIns="91418" tIns="45708" rIns="91418" bIns="4570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3"/>
            <a:ext cx="3170238" cy="479425"/>
          </a:xfrm>
          <a:prstGeom prst="rect">
            <a:avLst/>
          </a:prstGeom>
        </p:spPr>
        <p:txBody>
          <a:bodyPr vert="horz" lIns="91418" tIns="45708" rIns="91418" bIns="45708" rtlCol="0"/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2188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8" tIns="45708" rIns="91418" bIns="4570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40" y="4560891"/>
            <a:ext cx="5851525" cy="4319587"/>
          </a:xfrm>
          <a:prstGeom prst="rect">
            <a:avLst/>
          </a:prstGeom>
        </p:spPr>
        <p:txBody>
          <a:bodyPr vert="horz" lIns="91418" tIns="45708" rIns="91418" bIns="457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90"/>
            <a:ext cx="3170238" cy="479425"/>
          </a:xfrm>
          <a:prstGeom prst="rect">
            <a:avLst/>
          </a:prstGeom>
        </p:spPr>
        <p:txBody>
          <a:bodyPr vert="horz" lIns="91418" tIns="45708" rIns="91418" bIns="4570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90"/>
            <a:ext cx="3170238" cy="479425"/>
          </a:xfrm>
          <a:prstGeom prst="rect">
            <a:avLst/>
          </a:prstGeom>
        </p:spPr>
        <p:txBody>
          <a:bodyPr vert="horz" lIns="91418" tIns="45708" rIns="91418" bIns="45708" rtlCol="0" anchor="b"/>
          <a:lstStyle>
            <a:lvl1pPr algn="r">
              <a:defRPr sz="1200"/>
            </a:lvl1pPr>
          </a:lstStyle>
          <a:p>
            <a:fld id="{AC37F9C5-DADA-40EF-BCE0-F0AA5007C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37734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7F9C5-DADA-40EF-BCE0-F0AA5007CB7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143000"/>
          </a:xfrm>
        </p:spPr>
        <p:txBody>
          <a:bodyPr/>
          <a:lstStyle>
            <a:lvl1pPr>
              <a:defRPr>
                <a:solidFill>
                  <a:srgbClr val="00B05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0" y="0"/>
            <a:ext cx="9144000" cy="1248156"/>
            <a:chOff x="0" y="0"/>
            <a:chExt cx="9144000" cy="1248156"/>
          </a:xfrm>
        </p:grpSpPr>
        <p:pic>
          <p:nvPicPr>
            <p:cNvPr id="5" name="Picture 4" descr="GEF-20-PPT-BG-blank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1246632"/>
            </a:xfrm>
            <a:prstGeom prst="rect">
              <a:avLst/>
            </a:prstGeom>
            <a:effectLst>
              <a:reflection blurRad="6350" stA="50000" endA="300" endPos="38500" dist="50800" dir="5400000" sy="-100000" algn="bl" rotWithShape="0"/>
            </a:effectLst>
          </p:spPr>
        </p:pic>
        <p:pic>
          <p:nvPicPr>
            <p:cNvPr id="13" name="Picture 12" descr="GEF-PPT-BG.pn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0" y="0"/>
              <a:ext cx="9144000" cy="1248156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 txBox="1">
            <a:spLocks/>
          </p:cNvSpPr>
          <p:nvPr/>
        </p:nvSpPr>
        <p:spPr>
          <a:xfrm>
            <a:off x="685800" y="38100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Вопросы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solidFill>
                  <a:srgbClr val="00642D"/>
                </a:solidFill>
                <a:latin typeface="+mn-lt"/>
                <a:ea typeface="+mn-ea"/>
                <a:cs typeface="+mn-cs"/>
              </a:rPr>
              <a:t>Спасибо за внимание</a:t>
            </a:r>
            <a:endParaRPr lang="en-US" sz="4800" dirty="0" smtClean="0">
              <a:solidFill>
                <a:srgbClr val="00642D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GEF-PPT-BG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5" name="Picture 4" descr="GEF-PPT-BG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5609844"/>
            <a:ext cx="9144000" cy="12481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1F497D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642D"/>
                </a:solidFill>
                <a:ea typeface="+mn-ea"/>
                <a:cs typeface="+mn-cs"/>
              </a:rPr>
              <a:t>К</a:t>
            </a: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>C-10 </a:t>
            </a:r>
            <a:r>
              <a:rPr lang="ru-RU" sz="4000" dirty="0" smtClean="0">
                <a:solidFill>
                  <a:srgbClr val="00642D"/>
                </a:solidFill>
                <a:ea typeface="+mn-ea"/>
                <a:cs typeface="+mn-cs"/>
              </a:rPr>
              <a:t>КООНБО </a:t>
            </a:r>
            <a: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  <a:t/>
            </a:r>
            <a:br>
              <a:rPr lang="en-US" sz="4000" dirty="0" smtClean="0">
                <a:solidFill>
                  <a:srgbClr val="00642D"/>
                </a:solidFill>
                <a:ea typeface="+mn-ea"/>
                <a:cs typeface="+mn-cs"/>
              </a:rPr>
            </a:br>
            <a:r>
              <a:rPr lang="ru-RU" sz="4000" dirty="0" smtClean="0">
                <a:solidFill>
                  <a:srgbClr val="00642D"/>
                </a:solidFill>
                <a:ea typeface="+mn-ea"/>
                <a:cs typeface="+mn-cs"/>
              </a:rPr>
              <a:t>Решения о сотрудничестве с ГЭФ</a:t>
            </a:r>
            <a:endParaRPr lang="en-US" sz="4000" b="1" dirty="0" smtClean="0">
              <a:solidFill>
                <a:srgbClr val="00642D"/>
              </a:solidFill>
              <a:ea typeface="+mn-ea"/>
              <a:cs typeface="+mn-cs"/>
            </a:endParaRPr>
          </a:p>
        </p:txBody>
      </p:sp>
      <p:sp>
        <p:nvSpPr>
          <p:cNvPr id="6" name="Subtitle 9"/>
          <p:cNvSpPr txBox="1">
            <a:spLocks/>
          </p:cNvSpPr>
          <p:nvPr/>
        </p:nvSpPr>
        <p:spPr bwMode="auto">
          <a:xfrm>
            <a:off x="914400" y="4267200"/>
            <a:ext cx="7315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spcBef>
                <a:spcPts val="0"/>
              </a:spcBef>
              <a:defRPr/>
            </a:pPr>
            <a:r>
              <a:rPr lang="ru-RU" sz="28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Расширенное совещание ГЭФ</a:t>
            </a:r>
            <a:br>
              <a:rPr lang="ru-RU" sz="28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</a:br>
            <a:r>
              <a:rPr lang="ru-RU" sz="28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t>на уровне группы стран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spcBef>
                <a:spcPts val="0"/>
              </a:spcBef>
            </a:pPr>
            <a:r>
              <a:rPr lang="ru-RU" sz="2800" dirty="0">
                <a:solidFill>
                  <a:prstClr val="black">
                    <a:tint val="75000"/>
                  </a:prstClr>
                </a:solidFill>
                <a:latin typeface="Calibri"/>
              </a:rPr>
              <a:t>Ереван, Армения </a:t>
            </a:r>
          </a:p>
          <a:p>
            <a:pPr lvl="0" algn="ctr">
              <a:spcBef>
                <a:spcPts val="0"/>
              </a:spcBef>
            </a:pPr>
            <a:r>
              <a:rPr lang="ru-RU" sz="2800" dirty="0">
                <a:solidFill>
                  <a:prstClr val="black">
                    <a:tint val="75000"/>
                  </a:prstClr>
                </a:solidFill>
                <a:latin typeface="Calibri"/>
              </a:rPr>
              <a:t>2</a:t>
            </a:r>
            <a:r>
              <a:rPr lang="en-US" sz="2800" dirty="0">
                <a:solidFill>
                  <a:prstClr val="black">
                    <a:tint val="75000"/>
                  </a:prstClr>
                </a:solidFill>
                <a:latin typeface="Calibri"/>
              </a:rPr>
              <a:t>5-2</a:t>
            </a:r>
            <a:r>
              <a:rPr lang="ru-RU" sz="2800" dirty="0">
                <a:solidFill>
                  <a:prstClr val="black">
                    <a:tint val="75000"/>
                  </a:prstClr>
                </a:solidFill>
                <a:latin typeface="Calibri"/>
              </a:rPr>
              <a:t>7</a:t>
            </a:r>
            <a:r>
              <a:rPr lang="en-US" sz="2800" dirty="0">
                <a:solidFill>
                  <a:prstClr val="black">
                    <a:tint val="75000"/>
                  </a:prstClr>
                </a:solidFill>
                <a:latin typeface="Calibri"/>
              </a:rPr>
              <a:t> </a:t>
            </a:r>
            <a:r>
              <a:rPr lang="ru-RU" sz="2800" dirty="0">
                <a:solidFill>
                  <a:prstClr val="black">
                    <a:tint val="75000"/>
                  </a:prstClr>
                </a:solidFill>
                <a:latin typeface="Calibri"/>
              </a:rPr>
              <a:t>сентября 2012 </a:t>
            </a:r>
            <a:r>
              <a:rPr lang="ru-RU" sz="28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года</a:t>
            </a:r>
            <a:endParaRPr lang="ru-RU" sz="280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tr-TR"/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6640513" y="2657475"/>
            <a:ext cx="1460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endParaRPr lang="tr-TR" sz="2400">
              <a:solidFill>
                <a:srgbClr val="663300"/>
              </a:solidFill>
              <a:latin typeface="Times New Roman" pitchFamily="18" charset="0"/>
            </a:endParaRPr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468313" y="1524001"/>
            <a:ext cx="8280400" cy="11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000" b="1" dirty="0" smtClean="0">
                <a:solidFill>
                  <a:srgbClr val="336600"/>
                </a:solidFill>
                <a:latin typeface="Lucida Sans Unicode" pitchFamily="34" charset="0"/>
              </a:rPr>
              <a:t>Содержание</a:t>
            </a:r>
            <a:endParaRPr lang="en-GB" sz="4000" b="1" dirty="0">
              <a:solidFill>
                <a:srgbClr val="517A00"/>
              </a:solidFill>
            </a:endParaRPr>
          </a:p>
        </p:txBody>
      </p:sp>
      <p:sp>
        <p:nvSpPr>
          <p:cNvPr id="189445" name="Rectangle 5"/>
          <p:cNvSpPr>
            <a:spLocks noChangeArrowheads="1"/>
          </p:cNvSpPr>
          <p:nvPr/>
        </p:nvSpPr>
        <p:spPr bwMode="auto">
          <a:xfrm>
            <a:off x="152400" y="2497991"/>
            <a:ext cx="8991600" cy="353943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2900" indent="-342900">
              <a:tabLst>
                <a:tab pos="457200" algn="l"/>
              </a:tabLst>
            </a:pPr>
            <a:r>
              <a:rPr lang="tr-TR" sz="3200" dirty="0" smtClean="0"/>
              <a:t>1</a:t>
            </a:r>
            <a:r>
              <a:rPr lang="tr-TR" sz="3200" dirty="0"/>
              <a:t>. </a:t>
            </a:r>
            <a:r>
              <a:rPr lang="ru-RU" sz="3200" dirty="0" smtClean="0"/>
              <a:t>История взаимоотношений между ГЭФ и КООНБО</a:t>
            </a:r>
            <a:endParaRPr lang="en-US" sz="3200" dirty="0"/>
          </a:p>
          <a:p>
            <a:pPr marL="342900" indent="-342900">
              <a:tabLst>
                <a:tab pos="457200" algn="l"/>
              </a:tabLst>
            </a:pPr>
            <a:endParaRPr lang="en-US" sz="3200" dirty="0"/>
          </a:p>
          <a:p>
            <a:pPr marL="342900" indent="-342900">
              <a:tabLst>
                <a:tab pos="457200" algn="l"/>
              </a:tabLst>
            </a:pPr>
            <a:r>
              <a:rPr lang="tr-TR" sz="3200" dirty="0"/>
              <a:t>2. </a:t>
            </a:r>
            <a:r>
              <a:rPr lang="ru-RU" sz="3200" dirty="0" smtClean="0"/>
              <a:t>Основные вопросы, поднятые на КС-10</a:t>
            </a:r>
            <a:endParaRPr lang="en-US" sz="3200" dirty="0" smtClean="0"/>
          </a:p>
          <a:p>
            <a:pPr marL="342900" indent="-342900">
              <a:tabLst>
                <a:tab pos="457200" algn="l"/>
              </a:tabLst>
            </a:pPr>
            <a:endParaRPr lang="en-US" sz="3200" dirty="0" smtClean="0"/>
          </a:p>
          <a:p>
            <a:pPr marL="342900" indent="-342900">
              <a:tabLst>
                <a:tab pos="457200" algn="l"/>
              </a:tabLst>
            </a:pPr>
            <a:r>
              <a:rPr lang="en-US" sz="3200" dirty="0" smtClean="0"/>
              <a:t>3. </a:t>
            </a:r>
            <a:r>
              <a:rPr lang="ru-RU" sz="3200" dirty="0" smtClean="0"/>
              <a:t>Ключевые элементы решений КС о сотрудничестве с ГЭФ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Взаимоотношения между ГЭФ и КООНБО </a:t>
            </a:r>
            <a:r>
              <a:rPr lang="en-US" dirty="0" smtClean="0"/>
              <a:t>(1)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Решения о сотрудничестве с ГЭФ принимались на КС-6 </a:t>
            </a:r>
            <a:r>
              <a:rPr lang="en-US" dirty="0" smtClean="0"/>
              <a:t>(</a:t>
            </a:r>
            <a:r>
              <a:rPr lang="ru-RU" dirty="0" smtClean="0"/>
              <a:t>Гавана</a:t>
            </a:r>
            <a:r>
              <a:rPr lang="en-US" dirty="0" smtClean="0"/>
              <a:t>), </a:t>
            </a:r>
            <a:r>
              <a:rPr lang="ru-RU" dirty="0" smtClean="0"/>
              <a:t>КС-</a:t>
            </a:r>
            <a:r>
              <a:rPr lang="en-US" dirty="0" smtClean="0"/>
              <a:t>7 (</a:t>
            </a:r>
            <a:r>
              <a:rPr lang="ru-RU" dirty="0" smtClean="0"/>
              <a:t>Найроби</a:t>
            </a:r>
            <a:r>
              <a:rPr lang="en-US" dirty="0" smtClean="0"/>
              <a:t>), </a:t>
            </a:r>
            <a:r>
              <a:rPr lang="ru-RU" dirty="0" smtClean="0"/>
              <a:t>КС-8 </a:t>
            </a:r>
            <a:r>
              <a:rPr lang="en-US" dirty="0" smtClean="0"/>
              <a:t>(</a:t>
            </a:r>
            <a:r>
              <a:rPr lang="ru-RU" dirty="0" smtClean="0"/>
              <a:t>Мадрид</a:t>
            </a:r>
            <a:r>
              <a:rPr lang="en-US" dirty="0" smtClean="0"/>
              <a:t>), </a:t>
            </a:r>
            <a:r>
              <a:rPr lang="ru-RU" dirty="0" smtClean="0"/>
              <a:t>КС-</a:t>
            </a:r>
            <a:r>
              <a:rPr lang="en-US" dirty="0" smtClean="0"/>
              <a:t>9 (</a:t>
            </a:r>
            <a:r>
              <a:rPr lang="ru-RU" dirty="0" smtClean="0"/>
              <a:t>Буэнос-Айрес</a:t>
            </a:r>
            <a:r>
              <a:rPr lang="en-US" dirty="0" smtClean="0"/>
              <a:t>)</a:t>
            </a:r>
          </a:p>
          <a:p>
            <a:r>
              <a:rPr lang="ru-RU" dirty="0" smtClean="0"/>
              <a:t>На КС-6 было предложено подписать Меморандум о взаимопонимании между КС и Советом ГЭФ</a:t>
            </a:r>
            <a:endParaRPr lang="en-US" dirty="0" smtClean="0"/>
          </a:p>
          <a:p>
            <a:r>
              <a:rPr lang="ru-RU" dirty="0" smtClean="0"/>
              <a:t>МВ был официально утвержден на КС-7 и с тех пор продолжает действовать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Взаимоотношения между ГЭФ и КООНБО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МВ нашли отражение следующие вопросы</a:t>
            </a:r>
            <a:r>
              <a:rPr lang="en-US" dirty="0" smtClean="0"/>
              <a:t>:</a:t>
            </a:r>
          </a:p>
          <a:p>
            <a:pPr lvl="1"/>
            <a:r>
              <a:rPr lang="ru-RU" dirty="0" smtClean="0"/>
              <a:t>Мероприятия, совместно проводимые Секретариатами ГЭФ и КООНБО и Глобальным механизмом</a:t>
            </a:r>
            <a:endParaRPr lang="en-US" dirty="0" smtClean="0"/>
          </a:p>
          <a:p>
            <a:pPr lvl="1"/>
            <a:r>
              <a:rPr lang="ru-RU" dirty="0" smtClean="0"/>
              <a:t>Отчеты ГЭФ о мероприятиях в тематической области «деградация земель», представляемые КС</a:t>
            </a:r>
            <a:endParaRPr lang="en-US" dirty="0" smtClean="0"/>
          </a:p>
          <a:p>
            <a:pPr lvl="1"/>
            <a:r>
              <a:rPr lang="ru-RU" dirty="0" smtClean="0"/>
              <a:t>Участие в мероприятиях ГЭФ и КООНБО (Совет, Ассамблея, КС, КРОК и в мероприятиях на уровне регионов)</a:t>
            </a:r>
            <a:endParaRPr lang="en-US" dirty="0" smtClean="0"/>
          </a:p>
          <a:p>
            <a:pPr lvl="1"/>
            <a:r>
              <a:rPr lang="ru-RU" dirty="0" smtClean="0"/>
              <a:t>Совместная помощь затрагиваемым странам – Сторонам Конвенции в её осуществлении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Взаимоотношения между ГЭФ и КООНБО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9100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ГЭФ предоставлял финансирование в рамках Оперативной программы по устойчивому землепользованию (ОП15) в период ГЭФ-3 и в рамках тематической области «деградация земель» в период  ГЭФ-4</a:t>
            </a:r>
            <a:endParaRPr lang="en-US" dirty="0" smtClean="0"/>
          </a:p>
          <a:p>
            <a:pPr lvl="0"/>
            <a:r>
              <a:rPr lang="ru-RU" dirty="0" smtClean="0"/>
              <a:t>На 3-й Ассамблее ГЭФ в Инструмент ГЭФ были внесены изменения и дополнения, предусматривавшие выделение вопросов деградации земель и, прежде всего, опустынивания и обезлесения, в отдельную тематическую область</a:t>
            </a:r>
            <a:endParaRPr lang="en-US" dirty="0" smtClean="0"/>
          </a:p>
          <a:p>
            <a:r>
              <a:rPr lang="ru-RU" dirty="0" smtClean="0"/>
              <a:t>В 2006 году Совет ГЭФ рекомендовал внести изменения в Инструмент ГЭФ, включив в него КООНБО</a:t>
            </a:r>
            <a:endParaRPr lang="en-US" dirty="0" smtClean="0"/>
          </a:p>
          <a:p>
            <a:r>
              <a:rPr lang="ru-RU" dirty="0" smtClean="0"/>
              <a:t>В 2010 году на 4-й Ассамблее ГЭФ в Инструмент ГЭФ внесены поправки, предусматривающие назначение ГЭФ Финансовым механизмом КООНБО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336600"/>
                </a:solidFill>
              </a:rPr>
              <a:t>ГЭФ является Финансовым механизмом КООНБО</a:t>
            </a:r>
            <a:endParaRPr lang="en-US" dirty="0"/>
          </a:p>
        </p:txBody>
      </p:sp>
      <p:pic>
        <p:nvPicPr>
          <p:cNvPr id="10" name="Picture 1" descr="M:\Communications_GEFEXT\Logos\GEF\20 YEARS logo\20 years SEAL VERSION\GEF_seal_20_Fin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447800"/>
            <a:ext cx="1946275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2325" y="1600200"/>
            <a:ext cx="184467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itle 6"/>
          <p:cNvSpPr txBox="1">
            <a:spLocks/>
          </p:cNvSpPr>
          <p:nvPr/>
        </p:nvSpPr>
        <p:spPr bwMode="auto">
          <a:xfrm>
            <a:off x="381000" y="3276600"/>
            <a:ext cx="8534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+mn-lt"/>
                <a:cs typeface="+mn-cs"/>
              </a:rPr>
              <a:t>ГЭФ предоставляет затрагиваемым странам – Сторонам Конвенции, имеющим право на получение помощи, финансирование на проведение мероприятий, способствующих осуществлению Конвенции</a:t>
            </a:r>
            <a:endParaRPr lang="en-US" sz="1600" dirty="0" smtClean="0">
              <a:latin typeface="+mn-lt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+mn-lt"/>
                <a:cs typeface="+mn-cs"/>
              </a:rPr>
              <a:t>5-е пополнение ГЭФ </a:t>
            </a:r>
            <a:r>
              <a:rPr lang="en-US" sz="1600" dirty="0" smtClean="0">
                <a:latin typeface="+mn-lt"/>
                <a:cs typeface="+mn-cs"/>
              </a:rPr>
              <a:t>– 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ru-RU" sz="1600" dirty="0" smtClean="0">
                <a:latin typeface="+mn-lt"/>
                <a:cs typeface="+mn-cs"/>
              </a:rPr>
              <a:t>В СПРР по тематической области ДЗ включены </a:t>
            </a:r>
            <a:r>
              <a:rPr lang="en-US" sz="1600" dirty="0" smtClean="0">
                <a:latin typeface="+mn-lt"/>
                <a:cs typeface="+mn-cs"/>
              </a:rPr>
              <a:t>144</a:t>
            </a:r>
            <a:r>
              <a:rPr lang="ru-RU" sz="1600" dirty="0" smtClean="0">
                <a:latin typeface="+mn-lt"/>
                <a:cs typeface="+mn-cs"/>
              </a:rPr>
              <a:t> страны, имеющие право на получение помощи</a:t>
            </a:r>
            <a:endParaRPr lang="en-US" sz="1600" dirty="0" smtClean="0"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ru-RU" sz="1600" dirty="0" smtClean="0">
                <a:latin typeface="+mn-lt"/>
                <a:cs typeface="+mn-cs"/>
              </a:rPr>
              <a:t>Зарезервированные ресурсы на финансирование стимулирующих мероприятий</a:t>
            </a:r>
            <a:endParaRPr lang="en-US" sz="1600" dirty="0" smtClean="0"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Основным объектом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инвестиций ГЭФ является </a:t>
            </a:r>
            <a:r>
              <a:rPr kumimoji="0" lang="ru-RU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устойчивое землепользование </a:t>
            </a:r>
            <a:r>
              <a:rPr kumimoji="0" lang="ru-RU" sz="16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системах производства – сельском хозяйстве,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пастбищах и в лесных ландшафтах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eft Arrow Callout 8"/>
          <p:cNvSpPr/>
          <p:nvPr/>
        </p:nvSpPr>
        <p:spPr>
          <a:xfrm>
            <a:off x="5029200" y="1143000"/>
            <a:ext cx="3962400" cy="5486400"/>
          </a:xfrm>
          <a:prstGeom prst="leftArrowCallout">
            <a:avLst>
              <a:gd name="adj1" fmla="val 14419"/>
              <a:gd name="adj2" fmla="val 20034"/>
              <a:gd name="adj3" fmla="val 6620"/>
              <a:gd name="adj4" fmla="val 90401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b="1" u="sng" dirty="0" smtClean="0">
                <a:solidFill>
                  <a:schemeClr val="accent6">
                    <a:lumMod val="50000"/>
                  </a:schemeClr>
                </a:solidFill>
                <a:latin typeface="Berlin Sans FB Demi" pitchFamily="34" charset="0"/>
                <a:cs typeface="Arial" pitchFamily="34" charset="0"/>
              </a:rPr>
              <a:t>Задачи ГЭФ в тематической области «деградация земель»</a:t>
            </a:r>
            <a:endParaRPr lang="en-US" sz="1600" b="1" u="sng" dirty="0">
              <a:solidFill>
                <a:schemeClr val="accent6">
                  <a:lumMod val="50000"/>
                </a:schemeClr>
              </a:solidFill>
              <a:latin typeface="Berlin Sans FB Demi" pitchFamily="34" charset="0"/>
              <a:cs typeface="Arial" pitchFamily="34" charset="0"/>
            </a:endParaRPr>
          </a:p>
          <a:p>
            <a:pPr>
              <a:defRPr/>
            </a:pPr>
            <a:endParaRPr lang="en-US" sz="1600" b="1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1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Поддерживать или расширять приток услуг сельскохозяйственных экосистем в целях поддержания источников доходов </a:t>
            </a:r>
            <a:endParaRPr lang="en-US" sz="16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en-US" sz="16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2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Обеспечивать устойчивый приток услуг лесных экосистем  в засушливых районах</a:t>
            </a:r>
          </a:p>
          <a:p>
            <a:pPr marL="228600" indent="-228600">
              <a:defRPr/>
            </a:pPr>
            <a:endParaRPr lang="en-GB" sz="16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3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Снижать нагрузку на природные ресурсы, вызываемую конкурирующими видами землепользования  в масштабах ландшафта в целом </a:t>
            </a:r>
            <a:endParaRPr lang="en-US" sz="16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endParaRPr lang="en-US" sz="16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228600" indent="-228600">
              <a:defRPr/>
            </a:pPr>
            <a:r>
              <a:rPr lang="en-US" sz="1600" dirty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4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Наращивать потенциал применения механизмов адаптивного управления в сфере устойчивого землепользования</a:t>
            </a:r>
            <a:endParaRPr lang="en-US" sz="16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0245" name="Title 9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9144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rgbClr val="336600"/>
                </a:solidFill>
                <a:cs typeface="Arial" pitchFamily="34" charset="0"/>
              </a:rPr>
              <a:t>ГЭФ и 10-летняя стратегия КООНБО</a:t>
            </a:r>
            <a:endParaRPr lang="en-US" sz="3600" b="1" dirty="0" smtClean="0">
              <a:solidFill>
                <a:srgbClr val="336600"/>
              </a:solidFill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066800"/>
            <a:ext cx="4779963" cy="38100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  <p:sp>
        <p:nvSpPr>
          <p:cNvPr id="7" name="Up Arrow Callout 6"/>
          <p:cNvSpPr/>
          <p:nvPr/>
        </p:nvSpPr>
        <p:spPr>
          <a:xfrm>
            <a:off x="152400" y="4953000"/>
            <a:ext cx="5181600" cy="1752600"/>
          </a:xfrm>
          <a:prstGeom prst="upArrowCallout">
            <a:avLst>
              <a:gd name="adj1" fmla="val 23704"/>
              <a:gd name="adj2" fmla="val 41826"/>
              <a:gd name="adj3" fmla="val 25000"/>
              <a:gd name="adj4" fmla="val 64977"/>
            </a:avLst>
          </a:prstGeom>
          <a:solidFill>
            <a:schemeClr val="bg1"/>
          </a:solidFill>
          <a:ln w="9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339933"/>
                </a:solidFill>
                <a:latin typeface="Berlin Sans FB Demi" pitchFamily="34" charset="0"/>
                <a:cs typeface="Arial" pitchFamily="34" charset="0"/>
              </a:rPr>
              <a:t>ГЭФ является финансовым механизмом КООНБО </a:t>
            </a:r>
            <a:endParaRPr lang="en-US" sz="2400" b="1" dirty="0">
              <a:solidFill>
                <a:srgbClr val="339933"/>
              </a:solidFill>
              <a:latin typeface="Berlin Sans FB Dem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dirty="0" smtClean="0"/>
              <a:t>Основные вопросы,</a:t>
            </a:r>
            <a:br>
              <a:rPr lang="ru-RU" dirty="0" smtClean="0"/>
            </a:br>
            <a:r>
              <a:rPr lang="ru-RU" dirty="0" smtClean="0"/>
              <a:t>поднятые на КС-10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534400" cy="4525963"/>
          </a:xfrm>
        </p:spPr>
        <p:txBody>
          <a:bodyPr/>
          <a:lstStyle/>
          <a:p>
            <a:r>
              <a:rPr lang="ru-RU" sz="2800" dirty="0" smtClean="0"/>
              <a:t>В центре внимания:</a:t>
            </a:r>
            <a:endParaRPr lang="en-US" sz="2800" dirty="0" smtClean="0"/>
          </a:p>
          <a:p>
            <a:pPr lvl="1"/>
            <a:r>
              <a:rPr lang="ru-RU" sz="2400" dirty="0" smtClean="0"/>
              <a:t>Ускорение темпов осуществления 10-летней стратегии затрагиваемыми странами – Сторонами Конвенции</a:t>
            </a:r>
            <a:endParaRPr lang="en-US" sz="2400" dirty="0" smtClean="0"/>
          </a:p>
          <a:p>
            <a:pPr lvl="1"/>
            <a:r>
              <a:rPr lang="ru-RU" sz="2400" dirty="0" smtClean="0"/>
              <a:t>Согласование НПД с положениями Стратегии и четвертого отчетно-обзорного цикла</a:t>
            </a:r>
            <a:endParaRPr lang="en-US" sz="2400" dirty="0" smtClean="0"/>
          </a:p>
          <a:p>
            <a:pPr lvl="1"/>
            <a:r>
              <a:rPr lang="ru-RU" sz="2400" dirty="0" smtClean="0"/>
              <a:t>Доступ затрагиваемых стран – Сторон Конвенции, имеющих право на получение помощи, к ресурсам ГЭФ и их использование</a:t>
            </a:r>
            <a:endParaRPr lang="en-US" sz="2400" dirty="0" smtClean="0"/>
          </a:p>
          <a:p>
            <a:pPr lvl="1"/>
            <a:r>
              <a:rPr lang="ru-RU" sz="2400" dirty="0" smtClean="0"/>
              <a:t>Мониторинг и оценка ДЗ и УЗП – </a:t>
            </a:r>
            <a:r>
              <a:rPr lang="ru-RU" sz="2400" i="1" dirty="0" smtClean="0"/>
              <a:t>результаты и показатели </a:t>
            </a:r>
            <a:endParaRPr lang="en-US" sz="2400" i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610600" cy="1143000"/>
          </a:xfrm>
        </p:spPr>
        <p:txBody>
          <a:bodyPr/>
          <a:lstStyle/>
          <a:p>
            <a:r>
              <a:rPr lang="ru-RU" sz="4000" dirty="0" smtClean="0"/>
              <a:t>Решение КС-10 по вопросу о сотрудничестве с ГЭФ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4114800"/>
          </a:xfrm>
        </p:spPr>
        <p:txBody>
          <a:bodyPr/>
          <a:lstStyle/>
          <a:p>
            <a:r>
              <a:rPr lang="ru-RU" sz="2000" dirty="0" smtClean="0"/>
              <a:t>Использование помощи, предоставляемой ГЭФ на проведение стимулирующих мероприятий, для обеспечения своевременного согласования НПД и представления отчетов затрагиваемыми странами – Сторонами Конвенции</a:t>
            </a:r>
            <a:endParaRPr lang="en-US" sz="2000" dirty="0" smtClean="0"/>
          </a:p>
          <a:p>
            <a:r>
              <a:rPr lang="ru-RU" sz="2000" dirty="0" smtClean="0"/>
              <a:t>Использование средств ГЭФ странами – Сторонами Конвенции, имеющими право на получение помощи, в рамках СПРР</a:t>
            </a:r>
            <a:endParaRPr lang="en-US" sz="2000" dirty="0" smtClean="0"/>
          </a:p>
          <a:p>
            <a:r>
              <a:rPr lang="ru-RU" sz="2000" dirty="0" smtClean="0"/>
              <a:t>Использование странами – Сторонами Конвенции, имеющими право на получение помощи, синергии с другими механизмами финансирования ГЭФ</a:t>
            </a:r>
            <a:endParaRPr lang="en-US" sz="2000" dirty="0" smtClean="0"/>
          </a:p>
          <a:p>
            <a:r>
              <a:rPr lang="ru-RU" sz="2000" dirty="0" smtClean="0"/>
              <a:t>Призыв к донорам ГЭФ увеличивать объем средств, предоставляемых для тематической области ДЗ</a:t>
            </a:r>
            <a:endParaRPr lang="en-US" sz="2000" dirty="0" smtClean="0"/>
          </a:p>
          <a:p>
            <a:r>
              <a:rPr lang="ru-RU" sz="2000" dirty="0" smtClean="0"/>
              <a:t>Изучение МВ на предмет возможного внесения поправок и дополнений</a:t>
            </a:r>
            <a:endParaRPr lang="en-US" sz="20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F ECW 2012 Template Englis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911</TotalTime>
  <Words>547</Words>
  <Application>Microsoft Office PowerPoint</Application>
  <PresentationFormat>On-screen Show (4:3)</PresentationFormat>
  <Paragraphs>55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GEF ECW 2012 Template English</vt:lpstr>
      <vt:lpstr>КC-10 КООНБО  Решения о сотрудничестве с ГЭФ</vt:lpstr>
      <vt:lpstr>PowerPoint Presentation</vt:lpstr>
      <vt:lpstr>Взаимоотношения между ГЭФ и КООНБО (1)</vt:lpstr>
      <vt:lpstr>Взаимоотношения между ГЭФ и КООНБО (2)</vt:lpstr>
      <vt:lpstr>Взаимоотношения между ГЭФ и КООНБО(3)</vt:lpstr>
      <vt:lpstr>ГЭФ является Финансовым механизмом КООНБО</vt:lpstr>
      <vt:lpstr>ГЭФ и 10-летняя стратегия КООНБО</vt:lpstr>
      <vt:lpstr>Основные вопросы, поднятые на КС-10</vt:lpstr>
      <vt:lpstr>Решение КС-10 по вопросу о сотрудничестве с ГЭФ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Focal Area and Cross Cutting Strategies – Chemicals</dc:title>
  <dc:creator>wb350798</dc:creator>
  <cp:lastModifiedBy>Robert T. Schreiber</cp:lastModifiedBy>
  <cp:revision>154</cp:revision>
  <cp:lastPrinted>2012-09-19T19:53:28Z</cp:lastPrinted>
  <dcterms:created xsi:type="dcterms:W3CDTF">2011-03-08T15:42:01Z</dcterms:created>
  <dcterms:modified xsi:type="dcterms:W3CDTF">2012-09-19T19:59:05Z</dcterms:modified>
</cp:coreProperties>
</file>