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9" r:id="rId3"/>
    <p:sldId id="294" r:id="rId4"/>
    <p:sldId id="293" r:id="rId5"/>
    <p:sldId id="295" r:id="rId6"/>
    <p:sldId id="296" r:id="rId7"/>
    <p:sldId id="297" r:id="rId8"/>
    <p:sldId id="299" r:id="rId9"/>
    <p:sldId id="300" r:id="rId10"/>
    <p:sldId id="268" r:id="rId11"/>
  </p:sldIdLst>
  <p:sldSz cx="9144000" cy="6858000" type="screen4x3"/>
  <p:notesSz cx="68580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51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414" y="2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06" tIns="43652" rIns="87306" bIns="4365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099" y="4416100"/>
            <a:ext cx="5485805" cy="4182457"/>
          </a:xfrm>
          <a:prstGeom prst="rect">
            <a:avLst/>
          </a:prstGeom>
        </p:spPr>
        <p:txBody>
          <a:bodyPr vert="horz" lIns="87306" tIns="43652" rIns="87306" bIns="436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0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414" y="8830660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UNCCD COP10</a:t>
            </a:r>
            <a:b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Decisions on Collaboration with the GEF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914400" y="4267200"/>
            <a:ext cx="7315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GEF Expanded Constituency Workshop</a:t>
            </a:r>
          </a:p>
          <a:p>
            <a:pPr lvl="0" algn="ctr"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1">
                    <a:tint val="75000"/>
                  </a:schemeClr>
                </a:solidFill>
              </a:rPr>
              <a:t>1 to 3 August 2012</a:t>
            </a:r>
          </a:p>
          <a:p>
            <a:pPr lvl="0" algn="ctr">
              <a:spcBef>
                <a:spcPts val="0"/>
              </a:spcBef>
              <a:defRPr/>
            </a:pPr>
            <a:r>
              <a:rPr lang="en-US" sz="2800" smtClean="0">
                <a:solidFill>
                  <a:schemeClr val="tx1">
                    <a:tint val="75000"/>
                  </a:schemeClr>
                </a:solidFill>
              </a:rPr>
              <a:t>Maputo</a:t>
            </a:r>
            <a:r>
              <a:rPr lang="en-US" sz="280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en-US" sz="2800" smtClean="0">
                <a:solidFill>
                  <a:schemeClr val="tx1">
                    <a:tint val="75000"/>
                  </a:schemeClr>
                </a:solidFill>
              </a:rPr>
              <a:t>Mozambique</a:t>
            </a:r>
            <a:endParaRPr lang="en-US" sz="2800" smtClean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6640513" y="26574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tr-TR" sz="240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Summary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1. </a:t>
            </a:r>
            <a:r>
              <a:rPr lang="en-US" dirty="0" smtClean="0"/>
              <a:t>Background to GEF-UNCCD Relations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tr-TR" dirty="0" smtClean="0"/>
              <a:t>2. </a:t>
            </a:r>
            <a:r>
              <a:rPr lang="en-US" dirty="0" smtClean="0"/>
              <a:t>COP10 Highlights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Key elements of the COP Decisions on Collaboration with the GEF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(1)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Decisions on the GEF Collaboration were taken at COP6 (Havana), COP7 (Nairobi), COP8 (Madrid), COP9 (Buenos Aires)</a:t>
            </a:r>
          </a:p>
          <a:p>
            <a:r>
              <a:rPr lang="en-US" dirty="0" smtClean="0"/>
              <a:t>COP6 called for a Memorandum of Understanding between the COP and the GEF Council </a:t>
            </a:r>
          </a:p>
          <a:p>
            <a:r>
              <a:rPr lang="en-US" dirty="0" err="1" smtClean="0"/>
              <a:t>MoU</a:t>
            </a:r>
            <a:r>
              <a:rPr lang="en-US" dirty="0" smtClean="0"/>
              <a:t> was formally adopted at COP7 and has since being in force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(2)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MoU</a:t>
            </a:r>
            <a:r>
              <a:rPr lang="en-US" dirty="0" smtClean="0"/>
              <a:t> covers the following:</a:t>
            </a:r>
          </a:p>
          <a:p>
            <a:pPr lvl="1"/>
            <a:r>
              <a:rPr lang="en-US" dirty="0" smtClean="0"/>
              <a:t>Joint activities between the GEF and UNCCD Secretariats, and the Global Mechanism</a:t>
            </a:r>
          </a:p>
          <a:p>
            <a:pPr lvl="1"/>
            <a:r>
              <a:rPr lang="en-US" dirty="0" smtClean="0"/>
              <a:t>GEF Reporting to the COP on activities in the Land Degradation Focal Area</a:t>
            </a:r>
          </a:p>
          <a:p>
            <a:pPr lvl="1"/>
            <a:r>
              <a:rPr lang="en-US" dirty="0" smtClean="0"/>
              <a:t>Participation in GEF and UNCCD meetings (Council, Assembly, COPs, CRICs, and Regional)</a:t>
            </a:r>
          </a:p>
          <a:p>
            <a:pPr lvl="1"/>
            <a:r>
              <a:rPr lang="en-US" dirty="0" smtClean="0"/>
              <a:t>Joint support to affected country Parties for implementation of the Convention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and UNCCD Relations (3)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GEF financing through Operational Program on Sustainable Land Management (OP15) in GEF-3, and LD Focal Area in GEF-4</a:t>
            </a:r>
          </a:p>
          <a:p>
            <a:pPr lvl="0"/>
            <a:r>
              <a:rPr lang="en-US" dirty="0" smtClean="0"/>
              <a:t>GEF instrument was amended by the 3rd GEF Assembly, to include Land Degradation as a focal area, specifically desertification and deforestation</a:t>
            </a:r>
          </a:p>
          <a:p>
            <a:r>
              <a:rPr lang="en-US" dirty="0" smtClean="0"/>
              <a:t>GEF Council in 2006 agreed to recommend amendment of the GEF Instrument to include UNCCD</a:t>
            </a:r>
          </a:p>
          <a:p>
            <a:r>
              <a:rPr lang="en-US" dirty="0" smtClean="0"/>
              <a:t>Instrument amended in 2010 by the 4</a:t>
            </a:r>
            <a:r>
              <a:rPr lang="en-US" baseline="30000" dirty="0" smtClean="0"/>
              <a:t>th</a:t>
            </a:r>
            <a:r>
              <a:rPr lang="en-US" dirty="0" smtClean="0"/>
              <a:t> GEF Assembly</a:t>
            </a:r>
            <a:r>
              <a:rPr lang="en-US" dirty="0"/>
              <a:t> </a:t>
            </a:r>
            <a:r>
              <a:rPr lang="en-US" dirty="0" smtClean="0"/>
              <a:t>to say that the GEF is available </a:t>
            </a:r>
            <a:r>
              <a:rPr lang="en-US" smtClean="0"/>
              <a:t>to serve as </a:t>
            </a:r>
            <a:r>
              <a:rPr lang="en-US" dirty="0" smtClean="0"/>
              <a:t>a Financial Mechanism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is a Financial Mechanism of the UNCCD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325" y="1600200"/>
            <a:ext cx="1844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6"/>
          <p:cNvSpPr txBox="1">
            <a:spLocks/>
          </p:cNvSpPr>
          <p:nvPr/>
        </p:nvSpPr>
        <p:spPr bwMode="auto">
          <a:xfrm>
            <a:off x="381000" y="3276600"/>
            <a:ext cx="8534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 provides financing to eligible affected country Parties for activities that support implementation of the Convention 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+mn-lt"/>
                <a:cs typeface="+mn-cs"/>
              </a:rPr>
              <a:t>GEF-5 Replenishment –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144 eligible Countries included in the STAR for LD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+mn-lt"/>
                <a:cs typeface="+mn-cs"/>
              </a:rPr>
              <a:t>Set-aside funds for Enabling Activities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GEF investment focuses on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Sustainable Land Management</a:t>
            </a:r>
            <a:r>
              <a:rPr lang="en-US" sz="2000" noProof="0" dirty="0" smtClean="0">
                <a:latin typeface="+mn-lt"/>
                <a:cs typeface="+mn-cs"/>
              </a:rPr>
              <a:t> </a:t>
            </a:r>
            <a:r>
              <a:rPr lang="en-US" sz="2000" dirty="0" smtClean="0">
                <a:latin typeface="+mn-lt"/>
                <a:cs typeface="+mn-cs"/>
              </a:rPr>
              <a:t>in production systems – agriculture, rangelands, and forest landscapes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600200"/>
            <a:ext cx="13525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43000"/>
            <a:ext cx="4784725" cy="38100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7" name="Up Arrow Callout 6"/>
          <p:cNvSpPr/>
          <p:nvPr/>
        </p:nvSpPr>
        <p:spPr>
          <a:xfrm>
            <a:off x="152400" y="4953000"/>
            <a:ext cx="5181600" cy="1752600"/>
          </a:xfrm>
          <a:prstGeom prst="upArrowCallout">
            <a:avLst>
              <a:gd name="adj1" fmla="val 23704"/>
              <a:gd name="adj2" fmla="val 41826"/>
              <a:gd name="adj3" fmla="val 25000"/>
              <a:gd name="adj4" fmla="val 64977"/>
            </a:avLst>
          </a:prstGeom>
          <a:solidFill>
            <a:schemeClr val="bg1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The GEF is 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Financial Mechanism of the UNCCD</a:t>
            </a:r>
          </a:p>
        </p:txBody>
      </p:sp>
      <p:sp>
        <p:nvSpPr>
          <p:cNvPr id="9" name="Left Arrow Callout 8"/>
          <p:cNvSpPr/>
          <p:nvPr/>
        </p:nvSpPr>
        <p:spPr>
          <a:xfrm>
            <a:off x="5029200" y="1143000"/>
            <a:ext cx="3962400" cy="5486400"/>
          </a:xfrm>
          <a:prstGeom prst="leftArrowCallout">
            <a:avLst>
              <a:gd name="adj1" fmla="val 14419"/>
              <a:gd name="adj2" fmla="val 20034"/>
              <a:gd name="adj3" fmla="val 6620"/>
              <a:gd name="adj4" fmla="val 9040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000" b="1" u="sng" dirty="0">
                <a:solidFill>
                  <a:schemeClr val="accent6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GEF Objectives in the Land Degradation Focal Area</a:t>
            </a:r>
          </a:p>
          <a:p>
            <a:pPr>
              <a:defRPr/>
            </a:pPr>
            <a:endParaRPr lang="en-US" sz="20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Maintain or improve flow of agro-ecosystem services to sustaining livelihoods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Generate sustainable flows of forest ecosystem services in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drylands</a:t>
            </a: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en-GB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Reduce pressures on natural resources from competing land uses in the wider landscape</a:t>
            </a:r>
          </a:p>
          <a:p>
            <a:pPr marL="228600" indent="-228600">
              <a:defRPr/>
            </a:pPr>
            <a:endParaRPr lang="en-US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4 Increase capacity to apply adaptive management tools in Sustainable Land Management</a:t>
            </a:r>
          </a:p>
        </p:txBody>
      </p:sp>
      <p:sp>
        <p:nvSpPr>
          <p:cNvPr id="10245" name="Title 9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914400"/>
          </a:xfrm>
        </p:spPr>
        <p:txBody>
          <a:bodyPr/>
          <a:lstStyle/>
          <a:p>
            <a:pPr eaLnBrk="1" hangingPunct="1"/>
            <a:r>
              <a:rPr lang="en-US" sz="4400" dirty="0" smtClean="0"/>
              <a:t>GEF and the UNCCD Ten-Year 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COP10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7"/>
            <a:ext cx="8229600" cy="4525963"/>
          </a:xfrm>
        </p:spPr>
        <p:txBody>
          <a:bodyPr/>
          <a:lstStyle/>
          <a:p>
            <a:r>
              <a:rPr lang="en-US" dirty="0" smtClean="0"/>
              <a:t>Major focus on –</a:t>
            </a:r>
          </a:p>
          <a:p>
            <a:pPr lvl="1"/>
            <a:r>
              <a:rPr lang="en-US" dirty="0" smtClean="0"/>
              <a:t>Advancing implementation of the 10-Year Strategy by affected country Parties</a:t>
            </a:r>
          </a:p>
          <a:p>
            <a:pPr lvl="1"/>
            <a:r>
              <a:rPr lang="en-US" dirty="0" smtClean="0"/>
              <a:t>Alignment of NAPs with the Strategy and the 4</a:t>
            </a:r>
            <a:r>
              <a:rPr lang="en-US" baseline="30000" dirty="0" smtClean="0"/>
              <a:t>th</a:t>
            </a:r>
            <a:r>
              <a:rPr lang="en-US" dirty="0" smtClean="0"/>
              <a:t> Reporting Process</a:t>
            </a:r>
          </a:p>
          <a:p>
            <a:pPr lvl="1"/>
            <a:r>
              <a:rPr lang="en-US" dirty="0" smtClean="0"/>
              <a:t>Access and use of GEF resources by eligible affected country Parties</a:t>
            </a:r>
          </a:p>
          <a:p>
            <a:pPr lvl="1"/>
            <a:r>
              <a:rPr lang="en-US" dirty="0" smtClean="0"/>
              <a:t>Monitoring and assessment of LD and SLM – </a:t>
            </a:r>
            <a:r>
              <a:rPr lang="en-US" i="1" dirty="0" smtClean="0"/>
              <a:t>impacts and indicators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1143000"/>
          </a:xfrm>
        </p:spPr>
        <p:txBody>
          <a:bodyPr/>
          <a:lstStyle/>
          <a:p>
            <a:r>
              <a:rPr lang="en-US" sz="4000" dirty="0" smtClean="0"/>
              <a:t>COP10 Decision on GEF Collaboration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r>
              <a:rPr lang="en-US" sz="2800" dirty="0" smtClean="0"/>
              <a:t>GEF support for enabling activities to enhance timely completion of NAP alignments and Reporting by affected country Parties</a:t>
            </a:r>
          </a:p>
          <a:p>
            <a:r>
              <a:rPr lang="en-US" sz="2800" dirty="0" smtClean="0"/>
              <a:t>Utilization of GEF resources under the STAR by eligible country Parties</a:t>
            </a:r>
          </a:p>
          <a:p>
            <a:r>
              <a:rPr lang="en-US" sz="2800" dirty="0" smtClean="0"/>
              <a:t>Eligible Parties to harness synergies with other GEF funding windows</a:t>
            </a:r>
          </a:p>
          <a:p>
            <a:r>
              <a:rPr lang="en-US" sz="2800" dirty="0" smtClean="0"/>
              <a:t>Call for increase allocation to the LD focal area </a:t>
            </a:r>
            <a:r>
              <a:rPr lang="en-US" sz="2800" smtClean="0"/>
              <a:t>by GEF </a:t>
            </a:r>
            <a:r>
              <a:rPr lang="en-US" sz="2800" dirty="0" smtClean="0"/>
              <a:t>donors</a:t>
            </a:r>
          </a:p>
          <a:p>
            <a:r>
              <a:rPr lang="en-US" sz="2800" dirty="0" smtClean="0"/>
              <a:t>Revisit the </a:t>
            </a:r>
            <a:r>
              <a:rPr lang="en-US" sz="2800" dirty="0" err="1" smtClean="0"/>
              <a:t>MoU</a:t>
            </a:r>
            <a:r>
              <a:rPr lang="en-US" sz="2800" dirty="0" smtClean="0"/>
              <a:t> for possible amendments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</TotalTime>
  <Words>492</Words>
  <Application>Microsoft Office PowerPoint</Application>
  <PresentationFormat>On-screen Show (4:3)</PresentationFormat>
  <Paragraphs>56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UNCCD COP10 Decisions on Collaboration with the GEF</vt:lpstr>
      <vt:lpstr>Summary </vt:lpstr>
      <vt:lpstr>GEF and UNCCD Relations (1)</vt:lpstr>
      <vt:lpstr>GEF and UNCCD Relations (2)</vt:lpstr>
      <vt:lpstr>GEF and UNCCD Relations (3)</vt:lpstr>
      <vt:lpstr>GEF is a Financial Mechanism of the UNCCD</vt:lpstr>
      <vt:lpstr>GEF and the UNCCD Ten-Year Strategy</vt:lpstr>
      <vt:lpstr>COP10 Highlights</vt:lpstr>
      <vt:lpstr>COP10 Decision on GEF Collaboration</vt:lpstr>
      <vt:lpstr>Slide 10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wb258540</cp:lastModifiedBy>
  <cp:revision>141</cp:revision>
  <dcterms:created xsi:type="dcterms:W3CDTF">2011-03-08T15:42:01Z</dcterms:created>
  <dcterms:modified xsi:type="dcterms:W3CDTF">2012-07-16T18:48:20Z</dcterms:modified>
</cp:coreProperties>
</file>