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9" r:id="rId3"/>
    <p:sldId id="294" r:id="rId4"/>
    <p:sldId id="293" r:id="rId5"/>
    <p:sldId id="295" r:id="rId6"/>
    <p:sldId id="296" r:id="rId7"/>
    <p:sldId id="297" r:id="rId8"/>
    <p:sldId id="299" r:id="rId9"/>
    <p:sldId id="300" r:id="rId10"/>
    <p:sldId id="301" r:id="rId11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4" autoAdjust="0"/>
    <p:restoredTop sz="86381" autoAdjust="0"/>
  </p:normalViewPr>
  <p:slideViewPr>
    <p:cSldViewPr>
      <p:cViewPr>
        <p:scale>
          <a:sx n="60" d="100"/>
          <a:sy n="60" d="100"/>
        </p:scale>
        <p:origin x="-76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5963" tIns="47983" rIns="95963" bIns="4798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0060"/>
          </a:xfrm>
          <a:prstGeom prst="rect">
            <a:avLst/>
          </a:prstGeom>
        </p:spPr>
        <p:txBody>
          <a:bodyPr vert="horz" lIns="95963" tIns="47983" rIns="95963" bIns="47983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963" tIns="47983" rIns="95963" bIns="4798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963" tIns="47983" rIns="95963" bIns="47983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170238" cy="479425"/>
          </a:xfrm>
          <a:prstGeom prst="rect">
            <a:avLst/>
          </a:prstGeom>
        </p:spPr>
        <p:txBody>
          <a:bodyPr vert="horz" lIns="90781" tIns="45389" rIns="90781" bIns="45389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6" y="3"/>
            <a:ext cx="3170238" cy="479425"/>
          </a:xfrm>
          <a:prstGeom prst="rect">
            <a:avLst/>
          </a:prstGeom>
        </p:spPr>
        <p:txBody>
          <a:bodyPr vert="horz" lIns="90781" tIns="45389" rIns="90781" bIns="45389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81" tIns="45389" rIns="90781" bIns="453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40" y="4560892"/>
            <a:ext cx="5851525" cy="4319586"/>
          </a:xfrm>
          <a:prstGeom prst="rect">
            <a:avLst/>
          </a:prstGeom>
        </p:spPr>
        <p:txBody>
          <a:bodyPr vert="horz" lIns="90781" tIns="45389" rIns="90781" bIns="453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20191"/>
            <a:ext cx="3170238" cy="479425"/>
          </a:xfrm>
          <a:prstGeom prst="rect">
            <a:avLst/>
          </a:prstGeom>
        </p:spPr>
        <p:txBody>
          <a:bodyPr vert="horz" lIns="90781" tIns="45389" rIns="90781" bIns="45389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6" y="9120191"/>
            <a:ext cx="3170238" cy="479425"/>
          </a:xfrm>
          <a:prstGeom prst="rect">
            <a:avLst/>
          </a:prstGeom>
        </p:spPr>
        <p:txBody>
          <a:bodyPr vert="horz" lIns="90781" tIns="45389" rIns="90781" bIns="45389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12"/>
          <p:cNvGrpSpPr/>
          <p:nvPr userDrawn="1"/>
        </p:nvGrpSpPr>
        <p:grpSpPr>
          <a:xfrm>
            <a:off x="0" y="0"/>
            <a:ext cx="9144000" cy="1295400"/>
            <a:chOff x="0" y="0"/>
            <a:chExt cx="9144000" cy="1295400"/>
          </a:xfrm>
        </p:grpSpPr>
        <p:pic>
          <p:nvPicPr>
            <p:cNvPr id="11" name="Picture 10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0" y="0"/>
              <a:ext cx="9144000" cy="1246251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0"/>
              <a:ext cx="9143999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676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5562601"/>
            <a:ext cx="914399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rgbClr val="00642D"/>
                </a:solidFill>
                <a:ea typeface="+mn-ea"/>
                <a:cs typeface="+mn-cs"/>
              </a:rPr>
              <a:t>10</a:t>
            </a:r>
            <a:r>
              <a:rPr lang="fr-FR" sz="4000" baseline="30000" dirty="0" smtClean="0">
                <a:solidFill>
                  <a:srgbClr val="00642D"/>
                </a:solidFill>
                <a:ea typeface="+mn-ea"/>
                <a:cs typeface="+mn-cs"/>
              </a:rPr>
              <a:t>e</a:t>
            </a:r>
            <a:r>
              <a:rPr lang="fr-FR" sz="4000" dirty="0" smtClean="0">
                <a:solidFill>
                  <a:srgbClr val="00642D"/>
                </a:solidFill>
                <a:ea typeface="+mn-ea"/>
                <a:cs typeface="+mn-cs"/>
              </a:rPr>
              <a:t> Conférence des parties</a:t>
            </a:r>
            <a:br>
              <a:rPr lang="fr-FR" sz="4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fr-FR" sz="4000" dirty="0" smtClean="0">
                <a:solidFill>
                  <a:srgbClr val="00642D"/>
                </a:solidFill>
                <a:ea typeface="+mn-ea"/>
                <a:cs typeface="+mn-cs"/>
              </a:rPr>
              <a:t>Décisions sur la collaboration avec le FEM</a:t>
            </a:r>
            <a:endParaRPr lang="fr-FR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6" name="Subtitle 9"/>
          <p:cNvSpPr txBox="1">
            <a:spLocks/>
          </p:cNvSpPr>
          <p:nvPr/>
        </p:nvSpPr>
        <p:spPr bwMode="auto">
          <a:xfrm>
            <a:off x="914400" y="42672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Atelier Elargi pour la Circonscription</a:t>
            </a:r>
          </a:p>
          <a:p>
            <a:pPr lvl="0" algn="ctr">
              <a:spcBef>
                <a:spcPts val="0"/>
              </a:spcBef>
              <a:defRPr/>
            </a:pPr>
            <a:r>
              <a:rPr lang="fr-FR" sz="2800" dirty="0">
                <a:solidFill>
                  <a:schemeClr val="tx1">
                    <a:tint val="75000"/>
                  </a:schemeClr>
                </a:solidFill>
              </a:rPr>
              <a:t>30 Octobre au 1 Novembre 2012</a:t>
            </a:r>
          </a:p>
          <a:p>
            <a:pPr lvl="0" algn="ctr">
              <a:spcBef>
                <a:spcPts val="0"/>
              </a:spcBef>
              <a:defRPr/>
            </a:pPr>
            <a:r>
              <a:rPr lang="fr-FR" sz="2800">
                <a:solidFill>
                  <a:schemeClr val="tx1">
                    <a:tint val="75000"/>
                  </a:schemeClr>
                </a:solidFill>
              </a:rPr>
              <a:t>Arusha, Tanzanie</a:t>
            </a:r>
          </a:p>
          <a:p>
            <a:pPr lvl="0" algn="ctr">
              <a:spcBef>
                <a:spcPts val="0"/>
              </a:spcBef>
              <a:defRPr/>
            </a:pPr>
            <a:endParaRPr lang="pt-BR" sz="2800" dirty="0" smtClean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371600" y="1905000"/>
            <a:ext cx="6781800" cy="28194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5400" b="1" dirty="0" smtClean="0">
                <a:solidFill>
                  <a:srgbClr val="00642D"/>
                </a:solidFill>
                <a:latin typeface="+mj-lt"/>
                <a:cs typeface="+mn-cs"/>
              </a:rPr>
              <a:t>Merci !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5400" b="1" dirty="0" smtClean="0">
              <a:solidFill>
                <a:srgbClr val="00642D"/>
              </a:solidFill>
              <a:latin typeface="+mj-lt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 questions?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0" y="178700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 dirty="0"/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6640513" y="2657475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fr-FR" sz="2400" dirty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smtClean="0"/>
              <a:t>Dans cette présentation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1. Contexte des relations FEM-CNULD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2. Faits saillants de la 10e Conférence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3. Points clés des décisions de la Conférence sur sa collaboration avec le FEM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fr-FR" dirty="0" smtClean="0"/>
              <a:t>Relations FEM-CNULD (1)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191000"/>
          </a:xfrm>
        </p:spPr>
        <p:txBody>
          <a:bodyPr>
            <a:normAutofit/>
          </a:bodyPr>
          <a:lstStyle/>
          <a:p>
            <a:r>
              <a:rPr lang="fr-FR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6</a:t>
            </a:r>
            <a:r>
              <a:rPr lang="fr-FR" sz="3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</a:t>
            </a:r>
            <a:r>
              <a:rPr lang="fr-FR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Conférence (La Havane), la 7</a:t>
            </a:r>
            <a:r>
              <a:rPr lang="fr-FR" sz="3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fr-FR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(Nairobi), la 8</a:t>
            </a:r>
            <a:r>
              <a:rPr lang="fr-FR" sz="3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fr-FR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(Madrid) et la 9</a:t>
            </a:r>
            <a:r>
              <a:rPr lang="fr-FR" sz="3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</a:t>
            </a:r>
            <a:r>
              <a:rPr lang="fr-FR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(Buenos Aires) ont pris des décisions sur la collaboration avec le FEM</a:t>
            </a:r>
          </a:p>
          <a:p>
            <a:r>
              <a:rPr lang="fr-FR" dirty="0" smtClean="0"/>
              <a:t>La 6</a:t>
            </a:r>
            <a:r>
              <a:rPr lang="fr-FR" baseline="30000" dirty="0" smtClean="0"/>
              <a:t>e</a:t>
            </a:r>
            <a:r>
              <a:rPr lang="fr-FR" baseline="0" dirty="0" smtClean="0"/>
              <a:t> Conférence a recommandé la signature d’un mémorandum d’accord avec</a:t>
            </a:r>
            <a:r>
              <a:rPr lang="fr-FR" dirty="0" smtClean="0"/>
              <a:t> le Conseil du FEM</a:t>
            </a:r>
          </a:p>
          <a:p>
            <a:r>
              <a:rPr lang="fr-FR" dirty="0" smtClean="0"/>
              <a:t>Officiellement adopté par la 7</a:t>
            </a:r>
            <a:r>
              <a:rPr lang="fr-FR" baseline="30000" dirty="0" smtClean="0"/>
              <a:t>e</a:t>
            </a:r>
            <a:r>
              <a:rPr lang="fr-FR" dirty="0" smtClean="0"/>
              <a:t> Conférence, le mémorandum est en vigueur depuis lors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fr-FR" dirty="0" smtClean="0"/>
              <a:t>Relations </a:t>
            </a:r>
            <a:r>
              <a:rPr lang="fr-FR" sz="44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FEM-CNULD </a:t>
            </a:r>
            <a:r>
              <a:rPr lang="fr-FR" dirty="0" smtClean="0"/>
              <a:t>(2)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Le mémorandum traite des questions suivantes :</a:t>
            </a:r>
          </a:p>
          <a:p>
            <a:pPr lvl="1"/>
            <a:r>
              <a:rPr lang="fr-FR" dirty="0" smtClean="0"/>
              <a:t>Activités conjointes des Secrétariats du FEM et de la CNULD, et Mécanisme mondial</a:t>
            </a:r>
          </a:p>
          <a:p>
            <a:pPr lvl="1"/>
            <a:r>
              <a:rPr lang="fr-FR" dirty="0" smtClean="0"/>
              <a:t>Compte rendu d’activité du FEM dans le domaine d’intervention « dégradation des sols »</a:t>
            </a:r>
          </a:p>
          <a:p>
            <a:pPr lvl="1"/>
            <a:r>
              <a:rPr lang="fr-FR" dirty="0" smtClean="0"/>
              <a:t>Participation aux réunions du FEM et de la Conférence (Conseil, Assemblée, CRIC, Conférence et réunions régionales)</a:t>
            </a:r>
          </a:p>
          <a:p>
            <a:pPr lvl="1"/>
            <a:r>
              <a:rPr lang="fr-FR" dirty="0" smtClean="0"/>
              <a:t>Aide conjointe aux pays-Parties touchés pour favoriser l’application de la Convention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/>
          <a:lstStyle/>
          <a:p>
            <a:r>
              <a:rPr lang="fr-FR" dirty="0" smtClean="0"/>
              <a:t>Relations FEM-CNULD (3)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191000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Contributions financières du FEM dans le cadre du Programme d’opérations sur la gestion durable des sols (OP15), pendant FEM-3, et du domaine d’intervention           « dégradation des sols », pendant FEM-4</a:t>
            </a:r>
          </a:p>
          <a:p>
            <a:pPr lvl="0"/>
            <a:r>
              <a:rPr lang="fr-FR" dirty="0" smtClean="0"/>
              <a:t>L’Instrument du FEM a été modifié par la 3</a:t>
            </a:r>
            <a:r>
              <a:rPr lang="fr-FR" baseline="30000" dirty="0" smtClean="0"/>
              <a:t>e</a:t>
            </a:r>
            <a:r>
              <a:rPr lang="fr-FR" dirty="0" smtClean="0"/>
              <a:t> Assemblée pour inclure la dégradation des sols (plus précisément, la désertification et le déboisement) parmi les domaines d’intervention</a:t>
            </a:r>
          </a:p>
          <a:p>
            <a:r>
              <a:rPr lang="fr-FR" dirty="0" smtClean="0"/>
              <a:t>Le Conseil du FEM a accepté en 2006 de recommander une modification de l’Instrument du FEM pour y inclure la CNULD</a:t>
            </a:r>
          </a:p>
          <a:p>
            <a:r>
              <a:rPr lang="fr-FR" dirty="0" smtClean="0"/>
              <a:t>En 2010, la 4</a:t>
            </a:r>
            <a:r>
              <a:rPr lang="fr-FR" baseline="30000" dirty="0" smtClean="0"/>
              <a:t>e</a:t>
            </a:r>
            <a:r>
              <a:rPr lang="fr-FR" dirty="0" smtClean="0"/>
              <a:t> Assemblée a modifié l’Instrument pour faire du FEM un mécanisme financier de la CNULD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336600"/>
                </a:solidFill>
              </a:rPr>
              <a:t>Le FEM est un mécanisme financier de la CNULD</a:t>
            </a:r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2325" y="1600200"/>
            <a:ext cx="1844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6"/>
          <p:cNvSpPr txBox="1">
            <a:spLocks/>
          </p:cNvSpPr>
          <p:nvPr/>
        </p:nvSpPr>
        <p:spPr bwMode="auto">
          <a:xfrm>
            <a:off x="381000" y="3276600"/>
            <a:ext cx="8534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smtClean="0">
                <a:latin typeface="+mn-lt"/>
                <a:cs typeface="+mn-cs"/>
              </a:rPr>
              <a:t>Le FEM aide les Parties pouvant prétendre à ses financements à conduire des activités qui facilitent l’application de la Convention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smtClean="0">
                <a:latin typeface="+mn-lt"/>
                <a:cs typeface="+mn-cs"/>
              </a:rPr>
              <a:t>Cinquième reconstitution des ressources du FEM :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FR" sz="2000" dirty="0" smtClean="0">
                <a:latin typeface="+mn-lt"/>
                <a:cs typeface="+mn-cs"/>
              </a:rPr>
              <a:t>144 pays couverts par le STAR pour la dégradation des sols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FR" sz="2000" dirty="0" smtClean="0">
                <a:latin typeface="+mn-lt"/>
                <a:cs typeface="+mn-cs"/>
              </a:rPr>
              <a:t>Fonds réservés aux activités habilitantes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FEM concentre ses investissements sur la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gestion durable des sols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zones d’activités productives : terres agricoles,</a:t>
            </a:r>
            <a:r>
              <a:rPr lang="fr-FR" sz="2000" dirty="0" smtClean="0">
                <a:latin typeface="+mn-lt"/>
                <a:cs typeface="+mn-cs"/>
              </a:rPr>
              <a:t> pâturage et forêts</a:t>
            </a: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524001"/>
            <a:ext cx="1447800" cy="162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p Arrow Callout 6"/>
          <p:cNvSpPr/>
          <p:nvPr/>
        </p:nvSpPr>
        <p:spPr>
          <a:xfrm>
            <a:off x="152400" y="4953000"/>
            <a:ext cx="5181600" cy="1752600"/>
          </a:xfrm>
          <a:prstGeom prst="upArrowCallout">
            <a:avLst>
              <a:gd name="adj1" fmla="val 23704"/>
              <a:gd name="adj2" fmla="val 41826"/>
              <a:gd name="adj3" fmla="val 25000"/>
              <a:gd name="adj4" fmla="val 64977"/>
            </a:avLst>
          </a:prstGeom>
          <a:solidFill>
            <a:schemeClr val="bg1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Le FEM est un mécanisme financier de la CNULD</a:t>
            </a:r>
            <a:endParaRPr lang="fr-FR" sz="2400" b="1" dirty="0">
              <a:solidFill>
                <a:srgbClr val="339933"/>
              </a:solidFill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9" name="Left Arrow Callout 8"/>
          <p:cNvSpPr/>
          <p:nvPr/>
        </p:nvSpPr>
        <p:spPr>
          <a:xfrm>
            <a:off x="5029200" y="1143000"/>
            <a:ext cx="3962400" cy="5486400"/>
          </a:xfrm>
          <a:prstGeom prst="leftArrowCallout">
            <a:avLst>
              <a:gd name="adj1" fmla="val 14419"/>
              <a:gd name="adj2" fmla="val 20034"/>
              <a:gd name="adj3" fmla="val 6620"/>
              <a:gd name="adj4" fmla="val 9040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Objectifs du FEM dans le domaine d’intervention «dégradation des sols»</a:t>
            </a:r>
          </a:p>
          <a:p>
            <a:pPr>
              <a:defRPr/>
            </a:pPr>
            <a:endParaRPr lang="fr-FR" sz="1600" b="1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fr-FR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Maintenir ou </a:t>
            </a:r>
            <a:r>
              <a:rPr lang="fr-FR" sz="1600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amélior</a:t>
            </a:r>
            <a:r>
              <a:rPr lang="fr-CA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er le flux des services fournis par les agroécosystèmes pour préserver durablement les moyens de subsistance des populations locales</a:t>
            </a: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fr-FR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</a:t>
            </a:r>
            <a:r>
              <a:rPr lang="fr-CA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Produire des flux durables de services d’écosystèmes forestiers dans les zones arides</a:t>
            </a: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fr-FR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</a:t>
            </a:r>
            <a:r>
              <a:rPr lang="fr-CA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Réduire les pressions exercées sur les ressources naturelles du fait des utilisations concurrentes des sols à l’échelle paysagère</a:t>
            </a: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fr-FR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4 </a:t>
            </a:r>
            <a:r>
              <a:rPr lang="fr-CA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 Renforcer la capacité à appliquer les outils de gestion évolutive à la gestion durable des sols</a:t>
            </a:r>
            <a:endParaRPr lang="fr-FR" sz="16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0245" name="Title 9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914400"/>
          </a:xfrm>
        </p:spPr>
        <p:txBody>
          <a:bodyPr/>
          <a:lstStyle/>
          <a:p>
            <a:pPr eaLnBrk="1" hangingPunct="1"/>
            <a:r>
              <a:rPr lang="fr-FR" sz="3600" b="1" dirty="0" smtClean="0">
                <a:solidFill>
                  <a:srgbClr val="336600"/>
                </a:solidFill>
                <a:cs typeface="Arial" pitchFamily="34" charset="0"/>
              </a:rPr>
              <a:t>Le FEM et la stratégie décennale de la CNULD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335" y="990601"/>
            <a:ext cx="488586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fr-FR" dirty="0" smtClean="0"/>
              <a:t>Faits saillants de la 10</a:t>
            </a:r>
            <a:r>
              <a:rPr lang="fr-FR" baseline="30000" dirty="0" smtClean="0"/>
              <a:t>e</a:t>
            </a:r>
            <a:r>
              <a:rPr lang="fr-FR" dirty="0" smtClean="0"/>
              <a:t> Conférence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fr-FR" dirty="0" smtClean="0"/>
              <a:t>Principaux thèmes</a:t>
            </a:r>
          </a:p>
          <a:p>
            <a:pPr lvl="1"/>
            <a:r>
              <a:rPr lang="fr-FR" sz="2400" dirty="0" smtClean="0"/>
              <a:t>Poursuite de la mise en œuvre de la stratégie décennale par les pays-Parties touchés</a:t>
            </a:r>
          </a:p>
          <a:p>
            <a:pPr lvl="1"/>
            <a:r>
              <a:rPr lang="fr-FR" sz="2400" dirty="0" smtClean="0"/>
              <a:t>Alignement des programmes d’action nationaux sur la stratégie décennale et établissement des quatrièmes rapports nationaux</a:t>
            </a:r>
          </a:p>
          <a:p>
            <a:pPr lvl="1"/>
            <a:r>
              <a:rPr lang="fr-FR" sz="2400" dirty="0" smtClean="0"/>
              <a:t>Accès aux fonds du FEM et utilisation des ressources par les pays-Parties touchés pouvant y prétendre</a:t>
            </a:r>
          </a:p>
          <a:p>
            <a:pPr lvl="1"/>
            <a:r>
              <a:rPr lang="fr-FR" sz="2400" dirty="0" smtClean="0"/>
              <a:t>Suivi-évaluation des activités relatives à la dégradation et à la gestion durable des sols : </a:t>
            </a:r>
            <a:r>
              <a:rPr lang="fr-FR" sz="2400" i="1" dirty="0" smtClean="0"/>
              <a:t>impacts et indicateurs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1143000"/>
          </a:xfrm>
        </p:spPr>
        <p:txBody>
          <a:bodyPr/>
          <a:lstStyle/>
          <a:p>
            <a:r>
              <a:rPr lang="fr-FR" sz="4000" dirty="0" smtClean="0"/>
              <a:t>Décision de la 10</a:t>
            </a:r>
            <a:r>
              <a:rPr lang="fr-FR" sz="4000" baseline="30000" dirty="0" smtClean="0"/>
              <a:t>e</a:t>
            </a:r>
            <a:r>
              <a:rPr lang="fr-FR" sz="4000" dirty="0" smtClean="0"/>
              <a:t> Conférence                  sur la collaboration avec le FEM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153400" cy="4724400"/>
          </a:xfrm>
        </p:spPr>
        <p:txBody>
          <a:bodyPr/>
          <a:lstStyle/>
          <a:p>
            <a:r>
              <a:rPr lang="fr-FR" sz="2200" dirty="0" smtClean="0"/>
              <a:t>Aide du FEM à l’appui d’activités favorisant l’alignement rapide   des programmes d’action nationaux et  l’établissement des rapports à présenter par les pays-Parties touchés</a:t>
            </a:r>
          </a:p>
          <a:p>
            <a:r>
              <a:rPr lang="fr-FR" sz="2200" dirty="0" smtClean="0"/>
              <a:t>Utilisation des ressources du FEM dans le cadre du STAR par les pays-Parties pouvant y prétendre</a:t>
            </a:r>
          </a:p>
          <a:p>
            <a:r>
              <a:rPr lang="fr-FR" sz="2200" dirty="0" smtClean="0"/>
              <a:t>Mise à profit par les Parties des synergies existant avec d’autres guichets de financement du FEM</a:t>
            </a:r>
          </a:p>
          <a:p>
            <a:r>
              <a:rPr lang="fr-FR" sz="2200" dirty="0" smtClean="0"/>
              <a:t>Appel au FEM et à ses bailleurs de fonds pour augmenter les  ressources allouées au domaine d’intervention « dégradation des sols »</a:t>
            </a:r>
          </a:p>
          <a:p>
            <a:r>
              <a:rPr lang="fr-FR" sz="2200" dirty="0" smtClean="0"/>
              <a:t>Réexamen du mémorandum d’accord en vue d’éventuelles modifications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1344</TotalTime>
  <Words>631</Words>
  <Application>Microsoft Office PowerPoint</Application>
  <PresentationFormat>On-screen Show (4:3)</PresentationFormat>
  <Paragraphs>60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10e Conférence des parties Décisions sur la collaboration avec le FEM</vt:lpstr>
      <vt:lpstr>Dans cette présentation</vt:lpstr>
      <vt:lpstr>Relations FEM-CNULD (1)</vt:lpstr>
      <vt:lpstr>Relations FEM-CNULD (2)</vt:lpstr>
      <vt:lpstr>Relations FEM-CNULD (3)</vt:lpstr>
      <vt:lpstr>Le FEM est un mécanisme financier de la CNULD</vt:lpstr>
      <vt:lpstr>Le FEM et la stratégie décennale de la CNULD</vt:lpstr>
      <vt:lpstr>Faits saillants de la 10e Conférence</vt:lpstr>
      <vt:lpstr>Décision de la 10e Conférence                  sur la collaboration avec le FEM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194</cp:revision>
  <cp:lastPrinted>2012-10-21T19:56:57Z</cp:lastPrinted>
  <dcterms:created xsi:type="dcterms:W3CDTF">2011-03-08T15:42:01Z</dcterms:created>
  <dcterms:modified xsi:type="dcterms:W3CDTF">2012-10-21T19:57:07Z</dcterms:modified>
</cp:coreProperties>
</file>