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17"/>
  </p:notesMasterIdLst>
  <p:handoutMasterIdLst>
    <p:handoutMasterId r:id="rId18"/>
  </p:handoutMasterIdLst>
  <p:sldIdLst>
    <p:sldId id="263" r:id="rId2"/>
    <p:sldId id="289" r:id="rId3"/>
    <p:sldId id="285" r:id="rId4"/>
    <p:sldId id="273" r:id="rId5"/>
    <p:sldId id="286" r:id="rId6"/>
    <p:sldId id="274" r:id="rId7"/>
    <p:sldId id="292" r:id="rId8"/>
    <p:sldId id="305" r:id="rId9"/>
    <p:sldId id="269" r:id="rId10"/>
    <p:sldId id="304" r:id="rId11"/>
    <p:sldId id="276" r:id="rId12"/>
    <p:sldId id="296" r:id="rId13"/>
    <p:sldId id="291" r:id="rId14"/>
    <p:sldId id="297" r:id="rId15"/>
    <p:sldId id="295" r:id="rId16"/>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9" autoAdjust="0"/>
    <p:restoredTop sz="90897" autoAdjust="0"/>
  </p:normalViewPr>
  <p:slideViewPr>
    <p:cSldViewPr>
      <p:cViewPr varScale="1">
        <p:scale>
          <a:sx n="77" d="100"/>
          <a:sy n="77" d="100"/>
        </p:scale>
        <p:origin x="-108" y="-6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4200F-512B-4F07-A31B-5B493601615F}" type="doc">
      <dgm:prSet loTypeId="urn:microsoft.com/office/officeart/2005/8/layout/hChevron3" loCatId="process" qsTypeId="urn:microsoft.com/office/officeart/2005/8/quickstyle/simple1" qsCatId="simple" csTypeId="urn:microsoft.com/office/officeart/2005/8/colors/accent1_2" csCatId="accent1" phldr="1"/>
      <dgm:spPr/>
    </dgm:pt>
    <dgm:pt modelId="{46CAE1B6-E216-4614-AAB0-68A5CE152284}">
      <dgm:prSet phldrT="[Text]"/>
      <dgm:spPr/>
      <dgm:t>
        <a:bodyPr/>
        <a:lstStyle/>
        <a:p>
          <a:r>
            <a:rPr lang="en-US" dirty="0" smtClean="0"/>
            <a:t>2003</a:t>
          </a:r>
          <a:endParaRPr lang="en-GB" dirty="0"/>
        </a:p>
      </dgm:t>
    </dgm:pt>
    <dgm:pt modelId="{38A98027-B28E-464B-808B-93E1765BF765}" type="parTrans" cxnId="{C9E2F31D-FEE7-4FE5-B9D7-222759988685}">
      <dgm:prSet/>
      <dgm:spPr/>
      <dgm:t>
        <a:bodyPr/>
        <a:lstStyle/>
        <a:p>
          <a:endParaRPr lang="en-GB"/>
        </a:p>
      </dgm:t>
    </dgm:pt>
    <dgm:pt modelId="{FD01FF5B-2D3A-49EA-A3FF-4180F79FAAB3}" type="sibTrans" cxnId="{C9E2F31D-FEE7-4FE5-B9D7-222759988685}">
      <dgm:prSet/>
      <dgm:spPr/>
      <dgm:t>
        <a:bodyPr/>
        <a:lstStyle/>
        <a:p>
          <a:endParaRPr lang="en-GB"/>
        </a:p>
      </dgm:t>
    </dgm:pt>
    <dgm:pt modelId="{D4A554AF-77CE-4213-94FE-CAA9224AE6B8}">
      <dgm:prSet phldrT="[Text]"/>
      <dgm:spPr/>
      <dgm:t>
        <a:bodyPr/>
        <a:lstStyle/>
        <a:p>
          <a:r>
            <a:rPr lang="en-US" dirty="0" smtClean="0"/>
            <a:t>2004</a:t>
          </a:r>
          <a:endParaRPr lang="en-GB" dirty="0"/>
        </a:p>
      </dgm:t>
    </dgm:pt>
    <dgm:pt modelId="{6A07461F-BB86-47DA-9EFE-85AEEF90F3FD}" type="parTrans" cxnId="{52F4A7E5-47F5-4DC8-A022-B77EB3FE6D50}">
      <dgm:prSet/>
      <dgm:spPr/>
      <dgm:t>
        <a:bodyPr/>
        <a:lstStyle/>
        <a:p>
          <a:endParaRPr lang="en-GB"/>
        </a:p>
      </dgm:t>
    </dgm:pt>
    <dgm:pt modelId="{791E828E-8756-432B-B950-F97AD648A4B8}" type="sibTrans" cxnId="{52F4A7E5-47F5-4DC8-A022-B77EB3FE6D50}">
      <dgm:prSet/>
      <dgm:spPr/>
      <dgm:t>
        <a:bodyPr/>
        <a:lstStyle/>
        <a:p>
          <a:endParaRPr lang="en-GB"/>
        </a:p>
      </dgm:t>
    </dgm:pt>
    <dgm:pt modelId="{4EEE3512-3786-4A18-B050-41FC9D642A6C}">
      <dgm:prSet phldrT="[Text]"/>
      <dgm:spPr/>
      <dgm:t>
        <a:bodyPr/>
        <a:lstStyle/>
        <a:p>
          <a:r>
            <a:rPr lang="en-US" dirty="0" smtClean="0"/>
            <a:t>2005</a:t>
          </a:r>
          <a:endParaRPr lang="en-GB" dirty="0"/>
        </a:p>
      </dgm:t>
    </dgm:pt>
    <dgm:pt modelId="{33880E2C-435C-4296-80AE-F488FA30C721}" type="parTrans" cxnId="{A5731EC6-E796-4554-88CC-BC34E40E8F5C}">
      <dgm:prSet/>
      <dgm:spPr/>
      <dgm:t>
        <a:bodyPr/>
        <a:lstStyle/>
        <a:p>
          <a:endParaRPr lang="en-GB"/>
        </a:p>
      </dgm:t>
    </dgm:pt>
    <dgm:pt modelId="{5B0CF703-AEF5-47AB-9287-E0D33611820A}" type="sibTrans" cxnId="{A5731EC6-E796-4554-88CC-BC34E40E8F5C}">
      <dgm:prSet/>
      <dgm:spPr/>
      <dgm:t>
        <a:bodyPr/>
        <a:lstStyle/>
        <a:p>
          <a:endParaRPr lang="en-GB"/>
        </a:p>
      </dgm:t>
    </dgm:pt>
    <dgm:pt modelId="{4BC48CB3-C48C-430C-BA1C-4CE0CD10ECDC}">
      <dgm:prSet phldrT="[Text]"/>
      <dgm:spPr/>
      <dgm:t>
        <a:bodyPr/>
        <a:lstStyle/>
        <a:p>
          <a:r>
            <a:rPr lang="en-US" dirty="0" smtClean="0"/>
            <a:t>2006</a:t>
          </a:r>
          <a:endParaRPr lang="en-GB" dirty="0"/>
        </a:p>
      </dgm:t>
    </dgm:pt>
    <dgm:pt modelId="{03095C22-E0E1-49A9-8F51-35F0AAD3DCB9}" type="parTrans" cxnId="{053D8FAA-810F-4126-8C85-83CA4F4C1615}">
      <dgm:prSet/>
      <dgm:spPr/>
      <dgm:t>
        <a:bodyPr/>
        <a:lstStyle/>
        <a:p>
          <a:endParaRPr lang="en-GB"/>
        </a:p>
      </dgm:t>
    </dgm:pt>
    <dgm:pt modelId="{D9BDC281-E91B-46E4-BE36-20394DA57EA7}" type="sibTrans" cxnId="{053D8FAA-810F-4126-8C85-83CA4F4C1615}">
      <dgm:prSet/>
      <dgm:spPr/>
      <dgm:t>
        <a:bodyPr/>
        <a:lstStyle/>
        <a:p>
          <a:endParaRPr lang="en-GB"/>
        </a:p>
      </dgm:t>
    </dgm:pt>
    <dgm:pt modelId="{B632BB9A-E922-492D-97F0-E1BFEFA1B3A7}">
      <dgm:prSet phldrT="[Text]"/>
      <dgm:spPr/>
      <dgm:t>
        <a:bodyPr/>
        <a:lstStyle/>
        <a:p>
          <a:r>
            <a:rPr lang="en-US" dirty="0" smtClean="0"/>
            <a:t>2007</a:t>
          </a:r>
          <a:endParaRPr lang="en-GB" dirty="0"/>
        </a:p>
      </dgm:t>
    </dgm:pt>
    <dgm:pt modelId="{F2E4A782-BD60-4013-B4D8-79F6C7F96D7A}" type="parTrans" cxnId="{3AA4CC89-05DB-40C4-99AC-318FFE3808D8}">
      <dgm:prSet/>
      <dgm:spPr/>
      <dgm:t>
        <a:bodyPr/>
        <a:lstStyle/>
        <a:p>
          <a:endParaRPr lang="en-GB"/>
        </a:p>
      </dgm:t>
    </dgm:pt>
    <dgm:pt modelId="{8398689C-5413-447F-AEC3-F943E16352FF}" type="sibTrans" cxnId="{3AA4CC89-05DB-40C4-99AC-318FFE3808D8}">
      <dgm:prSet/>
      <dgm:spPr/>
      <dgm:t>
        <a:bodyPr/>
        <a:lstStyle/>
        <a:p>
          <a:endParaRPr lang="en-GB"/>
        </a:p>
      </dgm:t>
    </dgm:pt>
    <dgm:pt modelId="{305CD9CC-FF2E-48F5-ACD9-38AB65D33A43}">
      <dgm:prSet phldrT="[Text]"/>
      <dgm:spPr/>
      <dgm:t>
        <a:bodyPr/>
        <a:lstStyle/>
        <a:p>
          <a:r>
            <a:rPr lang="en-US" dirty="0" smtClean="0"/>
            <a:t>2008</a:t>
          </a:r>
          <a:endParaRPr lang="en-GB" dirty="0"/>
        </a:p>
      </dgm:t>
    </dgm:pt>
    <dgm:pt modelId="{690A3247-8879-4D1E-932D-D50E0B207708}" type="parTrans" cxnId="{B14564AD-120C-46FA-A8EF-3C46F5DF7A29}">
      <dgm:prSet/>
      <dgm:spPr/>
      <dgm:t>
        <a:bodyPr/>
        <a:lstStyle/>
        <a:p>
          <a:endParaRPr lang="en-GB"/>
        </a:p>
      </dgm:t>
    </dgm:pt>
    <dgm:pt modelId="{EEFA1903-89B9-4106-B437-044D59FC92D3}" type="sibTrans" cxnId="{B14564AD-120C-46FA-A8EF-3C46F5DF7A29}">
      <dgm:prSet/>
      <dgm:spPr/>
      <dgm:t>
        <a:bodyPr/>
        <a:lstStyle/>
        <a:p>
          <a:endParaRPr lang="en-GB"/>
        </a:p>
      </dgm:t>
    </dgm:pt>
    <dgm:pt modelId="{56BFD846-BDAE-46F3-B1DF-2AE85258DC96}">
      <dgm:prSet phldrT="[Text]"/>
      <dgm:spPr/>
      <dgm:t>
        <a:bodyPr/>
        <a:lstStyle/>
        <a:p>
          <a:r>
            <a:rPr lang="en-US" dirty="0" smtClean="0"/>
            <a:t>2009</a:t>
          </a:r>
          <a:endParaRPr lang="en-GB" dirty="0"/>
        </a:p>
      </dgm:t>
    </dgm:pt>
    <dgm:pt modelId="{C9F4E66B-D0FF-442C-8D3E-234681D01383}" type="parTrans" cxnId="{EF34BFDC-AC3B-4980-8F71-6B3F6585F381}">
      <dgm:prSet/>
      <dgm:spPr/>
      <dgm:t>
        <a:bodyPr/>
        <a:lstStyle/>
        <a:p>
          <a:endParaRPr lang="en-GB"/>
        </a:p>
      </dgm:t>
    </dgm:pt>
    <dgm:pt modelId="{ED3FC532-C355-4E2F-A566-2CB6F8E45D02}" type="sibTrans" cxnId="{EF34BFDC-AC3B-4980-8F71-6B3F6585F381}">
      <dgm:prSet/>
      <dgm:spPr/>
      <dgm:t>
        <a:bodyPr/>
        <a:lstStyle/>
        <a:p>
          <a:endParaRPr lang="en-GB"/>
        </a:p>
      </dgm:t>
    </dgm:pt>
    <dgm:pt modelId="{AAE86A58-2546-406F-AD18-391DDEBAE44D}">
      <dgm:prSet phldrT="[Text]"/>
      <dgm:spPr/>
      <dgm:t>
        <a:bodyPr/>
        <a:lstStyle/>
        <a:p>
          <a:r>
            <a:rPr lang="en-US" dirty="0" smtClean="0"/>
            <a:t>2010</a:t>
          </a:r>
          <a:endParaRPr lang="en-GB" dirty="0"/>
        </a:p>
      </dgm:t>
    </dgm:pt>
    <dgm:pt modelId="{ED2F59D3-09B8-41D9-868B-04EFB5A47601}" type="parTrans" cxnId="{DF1BCE82-BD85-4A30-A443-DF8251F76FA2}">
      <dgm:prSet/>
      <dgm:spPr/>
      <dgm:t>
        <a:bodyPr/>
        <a:lstStyle/>
        <a:p>
          <a:endParaRPr lang="en-GB"/>
        </a:p>
      </dgm:t>
    </dgm:pt>
    <dgm:pt modelId="{F8847BF0-8965-451F-A263-0A83FD45BEA8}" type="sibTrans" cxnId="{DF1BCE82-BD85-4A30-A443-DF8251F76FA2}">
      <dgm:prSet/>
      <dgm:spPr/>
      <dgm:t>
        <a:bodyPr/>
        <a:lstStyle/>
        <a:p>
          <a:endParaRPr lang="en-GB"/>
        </a:p>
      </dgm:t>
    </dgm:pt>
    <dgm:pt modelId="{288CB2CC-F80F-4562-9A1C-0672A4C0430F}">
      <dgm:prSet phldrT="[Text]"/>
      <dgm:spPr/>
      <dgm:t>
        <a:bodyPr/>
        <a:lstStyle/>
        <a:p>
          <a:r>
            <a:rPr lang="en-US" dirty="0" smtClean="0"/>
            <a:t>2011</a:t>
          </a:r>
          <a:endParaRPr lang="en-GB" dirty="0"/>
        </a:p>
      </dgm:t>
    </dgm:pt>
    <dgm:pt modelId="{CCEC2C9D-FEE0-449C-8090-11A7BAE244E3}" type="parTrans" cxnId="{71DF7260-9B14-402F-8C7A-3A5AA7F1CE3F}">
      <dgm:prSet/>
      <dgm:spPr/>
      <dgm:t>
        <a:bodyPr/>
        <a:lstStyle/>
        <a:p>
          <a:endParaRPr lang="en-GB"/>
        </a:p>
      </dgm:t>
    </dgm:pt>
    <dgm:pt modelId="{BCC68F9D-F365-4DF4-9D5D-4D5C47472377}" type="sibTrans" cxnId="{71DF7260-9B14-402F-8C7A-3A5AA7F1CE3F}">
      <dgm:prSet/>
      <dgm:spPr/>
      <dgm:t>
        <a:bodyPr/>
        <a:lstStyle/>
        <a:p>
          <a:endParaRPr lang="en-GB"/>
        </a:p>
      </dgm:t>
    </dgm:pt>
    <dgm:pt modelId="{660C6297-CD20-4E35-89B4-9BBCFC3186A9}">
      <dgm:prSet phldrT="[Text]"/>
      <dgm:spPr/>
      <dgm:t>
        <a:bodyPr/>
        <a:lstStyle/>
        <a:p>
          <a:r>
            <a:rPr lang="en-US" dirty="0" smtClean="0"/>
            <a:t>2012</a:t>
          </a:r>
          <a:endParaRPr lang="en-GB" dirty="0"/>
        </a:p>
      </dgm:t>
    </dgm:pt>
    <dgm:pt modelId="{4FB0657E-149B-4630-AFCA-457C4E31760E}" type="parTrans" cxnId="{7E528177-F81E-4054-AE8D-464F8A1C7599}">
      <dgm:prSet/>
      <dgm:spPr/>
      <dgm:t>
        <a:bodyPr/>
        <a:lstStyle/>
        <a:p>
          <a:endParaRPr lang="en-GB"/>
        </a:p>
      </dgm:t>
    </dgm:pt>
    <dgm:pt modelId="{C1A6E2C0-5299-43C5-971E-258A7E69043C}" type="sibTrans" cxnId="{7E528177-F81E-4054-AE8D-464F8A1C7599}">
      <dgm:prSet/>
      <dgm:spPr/>
      <dgm:t>
        <a:bodyPr/>
        <a:lstStyle/>
        <a:p>
          <a:endParaRPr lang="en-GB"/>
        </a:p>
      </dgm:t>
    </dgm:pt>
    <dgm:pt modelId="{52D74015-4394-4B51-870E-2E2501084252}" type="pres">
      <dgm:prSet presAssocID="{2404200F-512B-4F07-A31B-5B493601615F}" presName="Name0" presStyleCnt="0">
        <dgm:presLayoutVars>
          <dgm:dir/>
          <dgm:resizeHandles val="exact"/>
        </dgm:presLayoutVars>
      </dgm:prSet>
      <dgm:spPr/>
    </dgm:pt>
    <dgm:pt modelId="{82C62668-4147-4EB1-A14C-8B3ABA54A412}" type="pres">
      <dgm:prSet presAssocID="{46CAE1B6-E216-4614-AAB0-68A5CE152284}" presName="parTxOnly" presStyleLbl="node1" presStyleIdx="0" presStyleCnt="10">
        <dgm:presLayoutVars>
          <dgm:bulletEnabled val="1"/>
        </dgm:presLayoutVars>
      </dgm:prSet>
      <dgm:spPr/>
      <dgm:t>
        <a:bodyPr/>
        <a:lstStyle/>
        <a:p>
          <a:endParaRPr lang="en-GB"/>
        </a:p>
      </dgm:t>
    </dgm:pt>
    <dgm:pt modelId="{59ED16CD-C21A-4057-946A-CA7376C3B1BE}" type="pres">
      <dgm:prSet presAssocID="{FD01FF5B-2D3A-49EA-A3FF-4180F79FAAB3}" presName="parSpace" presStyleCnt="0"/>
      <dgm:spPr/>
    </dgm:pt>
    <dgm:pt modelId="{1C43D453-CB6F-4CC0-841C-BE4151884C48}" type="pres">
      <dgm:prSet presAssocID="{D4A554AF-77CE-4213-94FE-CAA9224AE6B8}" presName="parTxOnly" presStyleLbl="node1" presStyleIdx="1" presStyleCnt="10">
        <dgm:presLayoutVars>
          <dgm:bulletEnabled val="1"/>
        </dgm:presLayoutVars>
      </dgm:prSet>
      <dgm:spPr/>
      <dgm:t>
        <a:bodyPr/>
        <a:lstStyle/>
        <a:p>
          <a:endParaRPr lang="en-GB"/>
        </a:p>
      </dgm:t>
    </dgm:pt>
    <dgm:pt modelId="{ECD22656-AC0C-48EF-A35F-F84F02F5502F}" type="pres">
      <dgm:prSet presAssocID="{791E828E-8756-432B-B950-F97AD648A4B8}" presName="parSpace" presStyleCnt="0"/>
      <dgm:spPr/>
    </dgm:pt>
    <dgm:pt modelId="{60E3F3A8-873C-4E00-A3AF-5C5E989C4CFD}" type="pres">
      <dgm:prSet presAssocID="{4EEE3512-3786-4A18-B050-41FC9D642A6C}" presName="parTxOnly" presStyleLbl="node1" presStyleIdx="2" presStyleCnt="10">
        <dgm:presLayoutVars>
          <dgm:bulletEnabled val="1"/>
        </dgm:presLayoutVars>
      </dgm:prSet>
      <dgm:spPr/>
      <dgm:t>
        <a:bodyPr/>
        <a:lstStyle/>
        <a:p>
          <a:endParaRPr lang="en-GB"/>
        </a:p>
      </dgm:t>
    </dgm:pt>
    <dgm:pt modelId="{3C5B763C-A530-4E61-BF0E-7C0E8BF48BB4}" type="pres">
      <dgm:prSet presAssocID="{5B0CF703-AEF5-47AB-9287-E0D33611820A}" presName="parSpace" presStyleCnt="0"/>
      <dgm:spPr/>
    </dgm:pt>
    <dgm:pt modelId="{2ED3058A-131C-4AC6-8C2C-CA6E6DACA2B8}" type="pres">
      <dgm:prSet presAssocID="{4BC48CB3-C48C-430C-BA1C-4CE0CD10ECDC}" presName="parTxOnly" presStyleLbl="node1" presStyleIdx="3" presStyleCnt="10">
        <dgm:presLayoutVars>
          <dgm:bulletEnabled val="1"/>
        </dgm:presLayoutVars>
      </dgm:prSet>
      <dgm:spPr/>
      <dgm:t>
        <a:bodyPr/>
        <a:lstStyle/>
        <a:p>
          <a:endParaRPr lang="en-GB"/>
        </a:p>
      </dgm:t>
    </dgm:pt>
    <dgm:pt modelId="{FEFDCCDD-A3FE-4F44-A387-7D407C5707DD}" type="pres">
      <dgm:prSet presAssocID="{D9BDC281-E91B-46E4-BE36-20394DA57EA7}" presName="parSpace" presStyleCnt="0"/>
      <dgm:spPr/>
    </dgm:pt>
    <dgm:pt modelId="{123CEABE-18A6-4568-87D5-0E5D9F8EEB37}" type="pres">
      <dgm:prSet presAssocID="{B632BB9A-E922-492D-97F0-E1BFEFA1B3A7}" presName="parTxOnly" presStyleLbl="node1" presStyleIdx="4" presStyleCnt="10">
        <dgm:presLayoutVars>
          <dgm:bulletEnabled val="1"/>
        </dgm:presLayoutVars>
      </dgm:prSet>
      <dgm:spPr/>
      <dgm:t>
        <a:bodyPr/>
        <a:lstStyle/>
        <a:p>
          <a:endParaRPr lang="en-GB"/>
        </a:p>
      </dgm:t>
    </dgm:pt>
    <dgm:pt modelId="{C80B17AA-CB5B-43C2-8C11-BD135DE42F82}" type="pres">
      <dgm:prSet presAssocID="{8398689C-5413-447F-AEC3-F943E16352FF}" presName="parSpace" presStyleCnt="0"/>
      <dgm:spPr/>
    </dgm:pt>
    <dgm:pt modelId="{9A307714-0414-4A4E-9657-8C37FE5DDC49}" type="pres">
      <dgm:prSet presAssocID="{305CD9CC-FF2E-48F5-ACD9-38AB65D33A43}" presName="parTxOnly" presStyleLbl="node1" presStyleIdx="5" presStyleCnt="10">
        <dgm:presLayoutVars>
          <dgm:bulletEnabled val="1"/>
        </dgm:presLayoutVars>
      </dgm:prSet>
      <dgm:spPr/>
      <dgm:t>
        <a:bodyPr/>
        <a:lstStyle/>
        <a:p>
          <a:endParaRPr lang="en-GB"/>
        </a:p>
      </dgm:t>
    </dgm:pt>
    <dgm:pt modelId="{C13440B7-AFA3-4FDA-B097-A21BF8EA7FAC}" type="pres">
      <dgm:prSet presAssocID="{EEFA1903-89B9-4106-B437-044D59FC92D3}" presName="parSpace" presStyleCnt="0"/>
      <dgm:spPr/>
    </dgm:pt>
    <dgm:pt modelId="{D8AD0355-2DDF-4949-B59B-A0942FD7BECB}" type="pres">
      <dgm:prSet presAssocID="{56BFD846-BDAE-46F3-B1DF-2AE85258DC96}" presName="parTxOnly" presStyleLbl="node1" presStyleIdx="6" presStyleCnt="10">
        <dgm:presLayoutVars>
          <dgm:bulletEnabled val="1"/>
        </dgm:presLayoutVars>
      </dgm:prSet>
      <dgm:spPr/>
      <dgm:t>
        <a:bodyPr/>
        <a:lstStyle/>
        <a:p>
          <a:endParaRPr lang="en-GB"/>
        </a:p>
      </dgm:t>
    </dgm:pt>
    <dgm:pt modelId="{7B54BFC3-4A88-45F3-BF87-925E6E52E038}" type="pres">
      <dgm:prSet presAssocID="{ED3FC532-C355-4E2F-A566-2CB6F8E45D02}" presName="parSpace" presStyleCnt="0"/>
      <dgm:spPr/>
    </dgm:pt>
    <dgm:pt modelId="{A5FD564E-48EC-4F7C-A5AB-243E3251FAE5}" type="pres">
      <dgm:prSet presAssocID="{AAE86A58-2546-406F-AD18-391DDEBAE44D}" presName="parTxOnly" presStyleLbl="node1" presStyleIdx="7" presStyleCnt="10">
        <dgm:presLayoutVars>
          <dgm:bulletEnabled val="1"/>
        </dgm:presLayoutVars>
      </dgm:prSet>
      <dgm:spPr/>
      <dgm:t>
        <a:bodyPr/>
        <a:lstStyle/>
        <a:p>
          <a:endParaRPr lang="en-GB"/>
        </a:p>
      </dgm:t>
    </dgm:pt>
    <dgm:pt modelId="{9AAE7557-201C-4149-9F46-B2423D970D3C}" type="pres">
      <dgm:prSet presAssocID="{F8847BF0-8965-451F-A263-0A83FD45BEA8}" presName="parSpace" presStyleCnt="0"/>
      <dgm:spPr/>
    </dgm:pt>
    <dgm:pt modelId="{F2719A3C-9A71-4A2F-9430-D626F590FD54}" type="pres">
      <dgm:prSet presAssocID="{288CB2CC-F80F-4562-9A1C-0672A4C0430F}" presName="parTxOnly" presStyleLbl="node1" presStyleIdx="8" presStyleCnt="10">
        <dgm:presLayoutVars>
          <dgm:bulletEnabled val="1"/>
        </dgm:presLayoutVars>
      </dgm:prSet>
      <dgm:spPr/>
      <dgm:t>
        <a:bodyPr/>
        <a:lstStyle/>
        <a:p>
          <a:endParaRPr lang="en-GB"/>
        </a:p>
      </dgm:t>
    </dgm:pt>
    <dgm:pt modelId="{5AFB968E-6ED5-4CAB-A7B6-C0135347C782}" type="pres">
      <dgm:prSet presAssocID="{BCC68F9D-F365-4DF4-9D5D-4D5C47472377}" presName="parSpace" presStyleCnt="0"/>
      <dgm:spPr/>
    </dgm:pt>
    <dgm:pt modelId="{4E093E8E-8E76-47D2-ABA7-785107CEEE57}" type="pres">
      <dgm:prSet presAssocID="{660C6297-CD20-4E35-89B4-9BBCFC3186A9}" presName="parTxOnly" presStyleLbl="node1" presStyleIdx="9" presStyleCnt="10">
        <dgm:presLayoutVars>
          <dgm:bulletEnabled val="1"/>
        </dgm:presLayoutVars>
      </dgm:prSet>
      <dgm:spPr/>
      <dgm:t>
        <a:bodyPr/>
        <a:lstStyle/>
        <a:p>
          <a:endParaRPr lang="en-GB"/>
        </a:p>
      </dgm:t>
    </dgm:pt>
  </dgm:ptLst>
  <dgm:cxnLst>
    <dgm:cxn modelId="{EB9D04D3-F334-4178-AE0F-A8440AB44768}" type="presOf" srcId="{56BFD846-BDAE-46F3-B1DF-2AE85258DC96}" destId="{D8AD0355-2DDF-4949-B59B-A0942FD7BECB}" srcOrd="0" destOrd="0" presId="urn:microsoft.com/office/officeart/2005/8/layout/hChevron3"/>
    <dgm:cxn modelId="{76C2393F-2828-4429-BF81-1BEB8D561D1B}" type="presOf" srcId="{D4A554AF-77CE-4213-94FE-CAA9224AE6B8}" destId="{1C43D453-CB6F-4CC0-841C-BE4151884C48}" srcOrd="0" destOrd="0" presId="urn:microsoft.com/office/officeart/2005/8/layout/hChevron3"/>
    <dgm:cxn modelId="{E2BF2117-8BB7-4C80-85EE-1EBCD722C572}" type="presOf" srcId="{2404200F-512B-4F07-A31B-5B493601615F}" destId="{52D74015-4394-4B51-870E-2E2501084252}" srcOrd="0" destOrd="0" presId="urn:microsoft.com/office/officeart/2005/8/layout/hChevron3"/>
    <dgm:cxn modelId="{F96BDE2F-402A-4B38-BD17-69732D4BD9B4}" type="presOf" srcId="{660C6297-CD20-4E35-89B4-9BBCFC3186A9}" destId="{4E093E8E-8E76-47D2-ABA7-785107CEEE57}" srcOrd="0" destOrd="0" presId="urn:microsoft.com/office/officeart/2005/8/layout/hChevron3"/>
    <dgm:cxn modelId="{71DF7260-9B14-402F-8C7A-3A5AA7F1CE3F}" srcId="{2404200F-512B-4F07-A31B-5B493601615F}" destId="{288CB2CC-F80F-4562-9A1C-0672A4C0430F}" srcOrd="8" destOrd="0" parTransId="{CCEC2C9D-FEE0-449C-8090-11A7BAE244E3}" sibTransId="{BCC68F9D-F365-4DF4-9D5D-4D5C47472377}"/>
    <dgm:cxn modelId="{4156EEA1-F23C-4AEE-984F-1F199F30F804}" type="presOf" srcId="{B632BB9A-E922-492D-97F0-E1BFEFA1B3A7}" destId="{123CEABE-18A6-4568-87D5-0E5D9F8EEB37}" srcOrd="0" destOrd="0" presId="urn:microsoft.com/office/officeart/2005/8/layout/hChevron3"/>
    <dgm:cxn modelId="{7E528177-F81E-4054-AE8D-464F8A1C7599}" srcId="{2404200F-512B-4F07-A31B-5B493601615F}" destId="{660C6297-CD20-4E35-89B4-9BBCFC3186A9}" srcOrd="9" destOrd="0" parTransId="{4FB0657E-149B-4630-AFCA-457C4E31760E}" sibTransId="{C1A6E2C0-5299-43C5-971E-258A7E69043C}"/>
    <dgm:cxn modelId="{EF34BFDC-AC3B-4980-8F71-6B3F6585F381}" srcId="{2404200F-512B-4F07-A31B-5B493601615F}" destId="{56BFD846-BDAE-46F3-B1DF-2AE85258DC96}" srcOrd="6" destOrd="0" parTransId="{C9F4E66B-D0FF-442C-8D3E-234681D01383}" sibTransId="{ED3FC532-C355-4E2F-A566-2CB6F8E45D02}"/>
    <dgm:cxn modelId="{5D4A46C9-763D-4CB7-914C-755121338BC4}" type="presOf" srcId="{288CB2CC-F80F-4562-9A1C-0672A4C0430F}" destId="{F2719A3C-9A71-4A2F-9430-D626F590FD54}" srcOrd="0" destOrd="0" presId="urn:microsoft.com/office/officeart/2005/8/layout/hChevron3"/>
    <dgm:cxn modelId="{BC6CAB73-B9D4-43CA-8615-EEE7E92E5B28}" type="presOf" srcId="{AAE86A58-2546-406F-AD18-391DDEBAE44D}" destId="{A5FD564E-48EC-4F7C-A5AB-243E3251FAE5}" srcOrd="0" destOrd="0" presId="urn:microsoft.com/office/officeart/2005/8/layout/hChevron3"/>
    <dgm:cxn modelId="{C9E2F31D-FEE7-4FE5-B9D7-222759988685}" srcId="{2404200F-512B-4F07-A31B-5B493601615F}" destId="{46CAE1B6-E216-4614-AAB0-68A5CE152284}" srcOrd="0" destOrd="0" parTransId="{38A98027-B28E-464B-808B-93E1765BF765}" sibTransId="{FD01FF5B-2D3A-49EA-A3FF-4180F79FAAB3}"/>
    <dgm:cxn modelId="{B14564AD-120C-46FA-A8EF-3C46F5DF7A29}" srcId="{2404200F-512B-4F07-A31B-5B493601615F}" destId="{305CD9CC-FF2E-48F5-ACD9-38AB65D33A43}" srcOrd="5" destOrd="0" parTransId="{690A3247-8879-4D1E-932D-D50E0B207708}" sibTransId="{EEFA1903-89B9-4106-B437-044D59FC92D3}"/>
    <dgm:cxn modelId="{A5731EC6-E796-4554-88CC-BC34E40E8F5C}" srcId="{2404200F-512B-4F07-A31B-5B493601615F}" destId="{4EEE3512-3786-4A18-B050-41FC9D642A6C}" srcOrd="2" destOrd="0" parTransId="{33880E2C-435C-4296-80AE-F488FA30C721}" sibTransId="{5B0CF703-AEF5-47AB-9287-E0D33611820A}"/>
    <dgm:cxn modelId="{A663D69E-6954-4144-9DF0-D6489DB1709A}" type="presOf" srcId="{46CAE1B6-E216-4614-AAB0-68A5CE152284}" destId="{82C62668-4147-4EB1-A14C-8B3ABA54A412}" srcOrd="0" destOrd="0" presId="urn:microsoft.com/office/officeart/2005/8/layout/hChevron3"/>
    <dgm:cxn modelId="{52F4A7E5-47F5-4DC8-A022-B77EB3FE6D50}" srcId="{2404200F-512B-4F07-A31B-5B493601615F}" destId="{D4A554AF-77CE-4213-94FE-CAA9224AE6B8}" srcOrd="1" destOrd="0" parTransId="{6A07461F-BB86-47DA-9EFE-85AEEF90F3FD}" sibTransId="{791E828E-8756-432B-B950-F97AD648A4B8}"/>
    <dgm:cxn modelId="{053D8FAA-810F-4126-8C85-83CA4F4C1615}" srcId="{2404200F-512B-4F07-A31B-5B493601615F}" destId="{4BC48CB3-C48C-430C-BA1C-4CE0CD10ECDC}" srcOrd="3" destOrd="0" parTransId="{03095C22-E0E1-49A9-8F51-35F0AAD3DCB9}" sibTransId="{D9BDC281-E91B-46E4-BE36-20394DA57EA7}"/>
    <dgm:cxn modelId="{65979146-2A9E-4BDD-9068-FA2686AE3DAB}" type="presOf" srcId="{305CD9CC-FF2E-48F5-ACD9-38AB65D33A43}" destId="{9A307714-0414-4A4E-9657-8C37FE5DDC49}" srcOrd="0" destOrd="0" presId="urn:microsoft.com/office/officeart/2005/8/layout/hChevron3"/>
    <dgm:cxn modelId="{E4D8FE28-5EF1-4E54-80D8-FD93DB55ACBB}" type="presOf" srcId="{4BC48CB3-C48C-430C-BA1C-4CE0CD10ECDC}" destId="{2ED3058A-131C-4AC6-8C2C-CA6E6DACA2B8}" srcOrd="0" destOrd="0" presId="urn:microsoft.com/office/officeart/2005/8/layout/hChevron3"/>
    <dgm:cxn modelId="{3AA4CC89-05DB-40C4-99AC-318FFE3808D8}" srcId="{2404200F-512B-4F07-A31B-5B493601615F}" destId="{B632BB9A-E922-492D-97F0-E1BFEFA1B3A7}" srcOrd="4" destOrd="0" parTransId="{F2E4A782-BD60-4013-B4D8-79F6C7F96D7A}" sibTransId="{8398689C-5413-447F-AEC3-F943E16352FF}"/>
    <dgm:cxn modelId="{885A80AE-FDEF-49A0-B947-ADEEF3FE39AF}" type="presOf" srcId="{4EEE3512-3786-4A18-B050-41FC9D642A6C}" destId="{60E3F3A8-873C-4E00-A3AF-5C5E989C4CFD}" srcOrd="0" destOrd="0" presId="urn:microsoft.com/office/officeart/2005/8/layout/hChevron3"/>
    <dgm:cxn modelId="{DF1BCE82-BD85-4A30-A443-DF8251F76FA2}" srcId="{2404200F-512B-4F07-A31B-5B493601615F}" destId="{AAE86A58-2546-406F-AD18-391DDEBAE44D}" srcOrd="7" destOrd="0" parTransId="{ED2F59D3-09B8-41D9-868B-04EFB5A47601}" sibTransId="{F8847BF0-8965-451F-A263-0A83FD45BEA8}"/>
    <dgm:cxn modelId="{5DE7BB34-D9D8-48E3-976E-C35208D4D868}" type="presParOf" srcId="{52D74015-4394-4B51-870E-2E2501084252}" destId="{82C62668-4147-4EB1-A14C-8B3ABA54A412}" srcOrd="0" destOrd="0" presId="urn:microsoft.com/office/officeart/2005/8/layout/hChevron3"/>
    <dgm:cxn modelId="{D2BC8619-721D-45CE-862F-CCB6A4E985DD}" type="presParOf" srcId="{52D74015-4394-4B51-870E-2E2501084252}" destId="{59ED16CD-C21A-4057-946A-CA7376C3B1BE}" srcOrd="1" destOrd="0" presId="urn:microsoft.com/office/officeart/2005/8/layout/hChevron3"/>
    <dgm:cxn modelId="{E93C9FF5-F164-407F-91E1-1DE7385A17B2}" type="presParOf" srcId="{52D74015-4394-4B51-870E-2E2501084252}" destId="{1C43D453-CB6F-4CC0-841C-BE4151884C48}" srcOrd="2" destOrd="0" presId="urn:microsoft.com/office/officeart/2005/8/layout/hChevron3"/>
    <dgm:cxn modelId="{D1440EB7-DA44-45C3-8475-76946984E2C6}" type="presParOf" srcId="{52D74015-4394-4B51-870E-2E2501084252}" destId="{ECD22656-AC0C-48EF-A35F-F84F02F5502F}" srcOrd="3" destOrd="0" presId="urn:microsoft.com/office/officeart/2005/8/layout/hChevron3"/>
    <dgm:cxn modelId="{596F8F99-770C-4D8E-8DE8-67307D068713}" type="presParOf" srcId="{52D74015-4394-4B51-870E-2E2501084252}" destId="{60E3F3A8-873C-4E00-A3AF-5C5E989C4CFD}" srcOrd="4" destOrd="0" presId="urn:microsoft.com/office/officeart/2005/8/layout/hChevron3"/>
    <dgm:cxn modelId="{7F18053C-A1A6-4B64-8D35-B4789D411C3A}" type="presParOf" srcId="{52D74015-4394-4B51-870E-2E2501084252}" destId="{3C5B763C-A530-4E61-BF0E-7C0E8BF48BB4}" srcOrd="5" destOrd="0" presId="urn:microsoft.com/office/officeart/2005/8/layout/hChevron3"/>
    <dgm:cxn modelId="{37CD3626-7E0C-4740-810A-0797FC3FF1D1}" type="presParOf" srcId="{52D74015-4394-4B51-870E-2E2501084252}" destId="{2ED3058A-131C-4AC6-8C2C-CA6E6DACA2B8}" srcOrd="6" destOrd="0" presId="urn:microsoft.com/office/officeart/2005/8/layout/hChevron3"/>
    <dgm:cxn modelId="{B266E19C-919A-49EE-997B-AE35F7439224}" type="presParOf" srcId="{52D74015-4394-4B51-870E-2E2501084252}" destId="{FEFDCCDD-A3FE-4F44-A387-7D407C5707DD}" srcOrd="7" destOrd="0" presId="urn:microsoft.com/office/officeart/2005/8/layout/hChevron3"/>
    <dgm:cxn modelId="{2AE8E572-1CD7-4020-B851-3346D424C589}" type="presParOf" srcId="{52D74015-4394-4B51-870E-2E2501084252}" destId="{123CEABE-18A6-4568-87D5-0E5D9F8EEB37}" srcOrd="8" destOrd="0" presId="urn:microsoft.com/office/officeart/2005/8/layout/hChevron3"/>
    <dgm:cxn modelId="{BEFE718A-C22C-4CA2-BBE2-BBF2C927BC5D}" type="presParOf" srcId="{52D74015-4394-4B51-870E-2E2501084252}" destId="{C80B17AA-CB5B-43C2-8C11-BD135DE42F82}" srcOrd="9" destOrd="0" presId="urn:microsoft.com/office/officeart/2005/8/layout/hChevron3"/>
    <dgm:cxn modelId="{BC7C9E16-6A59-4D5A-AFA5-1837B92B93B5}" type="presParOf" srcId="{52D74015-4394-4B51-870E-2E2501084252}" destId="{9A307714-0414-4A4E-9657-8C37FE5DDC49}" srcOrd="10" destOrd="0" presId="urn:microsoft.com/office/officeart/2005/8/layout/hChevron3"/>
    <dgm:cxn modelId="{C13E016A-6507-47F1-B19C-54898F98D8B5}" type="presParOf" srcId="{52D74015-4394-4B51-870E-2E2501084252}" destId="{C13440B7-AFA3-4FDA-B097-A21BF8EA7FAC}" srcOrd="11" destOrd="0" presId="urn:microsoft.com/office/officeart/2005/8/layout/hChevron3"/>
    <dgm:cxn modelId="{97A512E8-A8B2-4EA4-AC5C-AF7089FD5951}" type="presParOf" srcId="{52D74015-4394-4B51-870E-2E2501084252}" destId="{D8AD0355-2DDF-4949-B59B-A0942FD7BECB}" srcOrd="12" destOrd="0" presId="urn:microsoft.com/office/officeart/2005/8/layout/hChevron3"/>
    <dgm:cxn modelId="{3AF10735-3894-4BDF-8EDA-18F62A14DED0}" type="presParOf" srcId="{52D74015-4394-4B51-870E-2E2501084252}" destId="{7B54BFC3-4A88-45F3-BF87-925E6E52E038}" srcOrd="13" destOrd="0" presId="urn:microsoft.com/office/officeart/2005/8/layout/hChevron3"/>
    <dgm:cxn modelId="{FEFDD7F9-2F5C-4F0B-8112-322F8F6FEE7F}" type="presParOf" srcId="{52D74015-4394-4B51-870E-2E2501084252}" destId="{A5FD564E-48EC-4F7C-A5AB-243E3251FAE5}" srcOrd="14" destOrd="0" presId="urn:microsoft.com/office/officeart/2005/8/layout/hChevron3"/>
    <dgm:cxn modelId="{8A1E2B12-F4B6-4F3D-B256-D7BDD896AF39}" type="presParOf" srcId="{52D74015-4394-4B51-870E-2E2501084252}" destId="{9AAE7557-201C-4149-9F46-B2423D970D3C}" srcOrd="15" destOrd="0" presId="urn:microsoft.com/office/officeart/2005/8/layout/hChevron3"/>
    <dgm:cxn modelId="{D6601B2D-A137-431D-B7A3-00F418392649}" type="presParOf" srcId="{52D74015-4394-4B51-870E-2E2501084252}" destId="{F2719A3C-9A71-4A2F-9430-D626F590FD54}" srcOrd="16" destOrd="0" presId="urn:microsoft.com/office/officeart/2005/8/layout/hChevron3"/>
    <dgm:cxn modelId="{7F50B264-8F1C-4656-BC68-A4AB3E17ADB0}" type="presParOf" srcId="{52D74015-4394-4B51-870E-2E2501084252}" destId="{5AFB968E-6ED5-4CAB-A7B6-C0135347C782}" srcOrd="17" destOrd="0" presId="urn:microsoft.com/office/officeart/2005/8/layout/hChevron3"/>
    <dgm:cxn modelId="{FC1F92E2-1543-4F77-A48A-223B2064F050}" type="presParOf" srcId="{52D74015-4394-4B51-870E-2E2501084252}" destId="{4E093E8E-8E76-47D2-ABA7-785107CEEE57}" srcOrd="1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62668-4147-4EB1-A14C-8B3ABA54A412}">
      <dsp:nvSpPr>
        <dsp:cNvPr id="0" name=""/>
        <dsp:cNvSpPr/>
      </dsp:nvSpPr>
      <dsp:spPr>
        <a:xfrm>
          <a:off x="103" y="125369"/>
          <a:ext cx="1032774" cy="41310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346"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2003</a:t>
          </a:r>
          <a:endParaRPr lang="en-GB" sz="1900" kern="1200" dirty="0"/>
        </a:p>
      </dsp:txBody>
      <dsp:txXfrm>
        <a:off x="103" y="125369"/>
        <a:ext cx="929497" cy="413109"/>
      </dsp:txXfrm>
    </dsp:sp>
    <dsp:sp modelId="{1C43D453-CB6F-4CC0-841C-BE4151884C48}">
      <dsp:nvSpPr>
        <dsp:cNvPr id="0" name=""/>
        <dsp:cNvSpPr/>
      </dsp:nvSpPr>
      <dsp:spPr>
        <a:xfrm>
          <a:off x="826323"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2004</a:t>
          </a:r>
          <a:endParaRPr lang="en-GB" sz="1900" kern="1200" dirty="0"/>
        </a:p>
      </dsp:txBody>
      <dsp:txXfrm>
        <a:off x="1032878" y="125369"/>
        <a:ext cx="619665" cy="413109"/>
      </dsp:txXfrm>
    </dsp:sp>
    <dsp:sp modelId="{60E3F3A8-873C-4E00-A3AF-5C5E989C4CFD}">
      <dsp:nvSpPr>
        <dsp:cNvPr id="0" name=""/>
        <dsp:cNvSpPr/>
      </dsp:nvSpPr>
      <dsp:spPr>
        <a:xfrm>
          <a:off x="165254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2005</a:t>
          </a:r>
          <a:endParaRPr lang="en-GB" sz="1900" kern="1200" dirty="0"/>
        </a:p>
      </dsp:txBody>
      <dsp:txXfrm>
        <a:off x="1859097" y="125369"/>
        <a:ext cx="619665" cy="413109"/>
      </dsp:txXfrm>
    </dsp:sp>
    <dsp:sp modelId="{2ED3058A-131C-4AC6-8C2C-CA6E6DACA2B8}">
      <dsp:nvSpPr>
        <dsp:cNvPr id="0" name=""/>
        <dsp:cNvSpPr/>
      </dsp:nvSpPr>
      <dsp:spPr>
        <a:xfrm>
          <a:off x="247876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2006</a:t>
          </a:r>
          <a:endParaRPr lang="en-GB" sz="1900" kern="1200" dirty="0"/>
        </a:p>
      </dsp:txBody>
      <dsp:txXfrm>
        <a:off x="2685317" y="125369"/>
        <a:ext cx="619665" cy="413109"/>
      </dsp:txXfrm>
    </dsp:sp>
    <dsp:sp modelId="{123CEABE-18A6-4568-87D5-0E5D9F8EEB37}">
      <dsp:nvSpPr>
        <dsp:cNvPr id="0" name=""/>
        <dsp:cNvSpPr/>
      </dsp:nvSpPr>
      <dsp:spPr>
        <a:xfrm>
          <a:off x="330498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2007</a:t>
          </a:r>
          <a:endParaRPr lang="en-GB" sz="1900" kern="1200" dirty="0"/>
        </a:p>
      </dsp:txBody>
      <dsp:txXfrm>
        <a:off x="3511537" y="125369"/>
        <a:ext cx="619665" cy="413109"/>
      </dsp:txXfrm>
    </dsp:sp>
    <dsp:sp modelId="{9A307714-0414-4A4E-9657-8C37FE5DDC49}">
      <dsp:nvSpPr>
        <dsp:cNvPr id="0" name=""/>
        <dsp:cNvSpPr/>
      </dsp:nvSpPr>
      <dsp:spPr>
        <a:xfrm>
          <a:off x="413120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2008</a:t>
          </a:r>
          <a:endParaRPr lang="en-GB" sz="1900" kern="1200" dirty="0"/>
        </a:p>
      </dsp:txBody>
      <dsp:txXfrm>
        <a:off x="4337757" y="125369"/>
        <a:ext cx="619665" cy="413109"/>
      </dsp:txXfrm>
    </dsp:sp>
    <dsp:sp modelId="{D8AD0355-2DDF-4949-B59B-A0942FD7BECB}">
      <dsp:nvSpPr>
        <dsp:cNvPr id="0" name=""/>
        <dsp:cNvSpPr/>
      </dsp:nvSpPr>
      <dsp:spPr>
        <a:xfrm>
          <a:off x="495742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2009</a:t>
          </a:r>
          <a:endParaRPr lang="en-GB" sz="1900" kern="1200" dirty="0"/>
        </a:p>
      </dsp:txBody>
      <dsp:txXfrm>
        <a:off x="5163976" y="125369"/>
        <a:ext cx="619665" cy="413109"/>
      </dsp:txXfrm>
    </dsp:sp>
    <dsp:sp modelId="{A5FD564E-48EC-4F7C-A5AB-243E3251FAE5}">
      <dsp:nvSpPr>
        <dsp:cNvPr id="0" name=""/>
        <dsp:cNvSpPr/>
      </dsp:nvSpPr>
      <dsp:spPr>
        <a:xfrm>
          <a:off x="578364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2010</a:t>
          </a:r>
          <a:endParaRPr lang="en-GB" sz="1900" kern="1200" dirty="0"/>
        </a:p>
      </dsp:txBody>
      <dsp:txXfrm>
        <a:off x="5990196" y="125369"/>
        <a:ext cx="619665" cy="413109"/>
      </dsp:txXfrm>
    </dsp:sp>
    <dsp:sp modelId="{F2719A3C-9A71-4A2F-9430-D626F590FD54}">
      <dsp:nvSpPr>
        <dsp:cNvPr id="0" name=""/>
        <dsp:cNvSpPr/>
      </dsp:nvSpPr>
      <dsp:spPr>
        <a:xfrm>
          <a:off x="660986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2011</a:t>
          </a:r>
          <a:endParaRPr lang="en-GB" sz="1900" kern="1200" dirty="0"/>
        </a:p>
      </dsp:txBody>
      <dsp:txXfrm>
        <a:off x="6816416" y="125369"/>
        <a:ext cx="619665" cy="413109"/>
      </dsp:txXfrm>
    </dsp:sp>
    <dsp:sp modelId="{4E093E8E-8E76-47D2-ABA7-785107CEEE57}">
      <dsp:nvSpPr>
        <dsp:cNvPr id="0" name=""/>
        <dsp:cNvSpPr/>
      </dsp:nvSpPr>
      <dsp:spPr>
        <a:xfrm>
          <a:off x="7436080"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2012</a:t>
          </a:r>
          <a:endParaRPr lang="en-GB" sz="1900" kern="1200" dirty="0"/>
        </a:p>
      </dsp:txBody>
      <dsp:txXfrm>
        <a:off x="7642635" y="125369"/>
        <a:ext cx="619665" cy="41310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3148" tIns="46574" rIns="93148" bIns="46574" rtlCol="0"/>
          <a:lstStyle>
            <a:lvl1pPr algn="l">
              <a:defRPr sz="1200"/>
            </a:lvl1pPr>
          </a:lstStyle>
          <a:p>
            <a:endParaRPr lang="en-US"/>
          </a:p>
        </p:txBody>
      </p:sp>
      <p:sp>
        <p:nvSpPr>
          <p:cNvPr id="3" name="Date Placeholder 2"/>
          <p:cNvSpPr>
            <a:spLocks noGrp="1"/>
          </p:cNvSpPr>
          <p:nvPr>
            <p:ph type="dt" sz="quarter" idx="1"/>
          </p:nvPr>
        </p:nvSpPr>
        <p:spPr>
          <a:xfrm>
            <a:off x="3970937" y="2"/>
            <a:ext cx="3037840" cy="464820"/>
          </a:xfrm>
          <a:prstGeom prst="rect">
            <a:avLst/>
          </a:prstGeom>
        </p:spPr>
        <p:txBody>
          <a:bodyPr vert="horz" lIns="93148" tIns="46574" rIns="93148" bIns="46574" rtlCol="0"/>
          <a:lstStyle>
            <a:lvl1pPr algn="r">
              <a:defRPr sz="12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48" tIns="46574" rIns="93148" bIns="46574" rtlCol="0" anchor="b"/>
          <a:lstStyle>
            <a:lvl1pPr algn="l">
              <a:defRPr sz="1200"/>
            </a:lvl1pPr>
          </a:lstStyle>
          <a:p>
            <a:endParaRPr lang="en-US"/>
          </a:p>
        </p:txBody>
      </p:sp>
      <p:sp>
        <p:nvSpPr>
          <p:cNvPr id="5" name="Slide Number Placeholder 4"/>
          <p:cNvSpPr>
            <a:spLocks noGrp="1"/>
          </p:cNvSpPr>
          <p:nvPr>
            <p:ph type="sldNum" sz="quarter" idx="3"/>
          </p:nvPr>
        </p:nvSpPr>
        <p:spPr>
          <a:xfrm>
            <a:off x="3970937" y="8829968"/>
            <a:ext cx="3037840" cy="464820"/>
          </a:xfrm>
          <a:prstGeom prst="rect">
            <a:avLst/>
          </a:prstGeom>
        </p:spPr>
        <p:txBody>
          <a:bodyPr vert="horz" lIns="93148" tIns="46574" rIns="93148" bIns="4657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8144" cy="464205"/>
          </a:xfrm>
          <a:prstGeom prst="rect">
            <a:avLst/>
          </a:prstGeom>
        </p:spPr>
        <p:txBody>
          <a:bodyPr vert="horz" lIns="88118" tIns="44059" rIns="88118" bIns="44059" rtlCol="0"/>
          <a:lstStyle>
            <a:lvl1pPr algn="l">
              <a:defRPr sz="1100"/>
            </a:lvl1pPr>
          </a:lstStyle>
          <a:p>
            <a:endParaRPr lang="en-US"/>
          </a:p>
        </p:txBody>
      </p:sp>
      <p:sp>
        <p:nvSpPr>
          <p:cNvPr id="3" name="Date Placeholder 2"/>
          <p:cNvSpPr>
            <a:spLocks noGrp="1"/>
          </p:cNvSpPr>
          <p:nvPr>
            <p:ph type="dt" idx="1"/>
          </p:nvPr>
        </p:nvSpPr>
        <p:spPr>
          <a:xfrm>
            <a:off x="3970736" y="3"/>
            <a:ext cx="3038144" cy="464205"/>
          </a:xfrm>
          <a:prstGeom prst="rect">
            <a:avLst/>
          </a:prstGeom>
        </p:spPr>
        <p:txBody>
          <a:bodyPr vert="horz" lIns="88118" tIns="44059" rIns="88118"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8" tIns="44059" rIns="88118" bIns="44059" rtlCol="0" anchor="ctr"/>
          <a:lstStyle/>
          <a:p>
            <a:endParaRPr lang="en-US"/>
          </a:p>
        </p:txBody>
      </p:sp>
      <p:sp>
        <p:nvSpPr>
          <p:cNvPr id="5" name="Notes Placeholder 4"/>
          <p:cNvSpPr>
            <a:spLocks noGrp="1"/>
          </p:cNvSpPr>
          <p:nvPr>
            <p:ph type="body" sz="quarter" idx="3"/>
          </p:nvPr>
        </p:nvSpPr>
        <p:spPr>
          <a:xfrm>
            <a:off x="701347" y="4416100"/>
            <a:ext cx="5607711" cy="4182458"/>
          </a:xfrm>
          <a:prstGeom prst="rect">
            <a:avLst/>
          </a:prstGeom>
        </p:spPr>
        <p:txBody>
          <a:bodyPr vert="horz" lIns="88118" tIns="44059" rIns="88118"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30661"/>
            <a:ext cx="3038144" cy="464205"/>
          </a:xfrm>
          <a:prstGeom prst="rect">
            <a:avLst/>
          </a:prstGeom>
        </p:spPr>
        <p:txBody>
          <a:bodyPr vert="horz" lIns="88118" tIns="44059" rIns="88118"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1"/>
            <a:ext cx="3038144" cy="464205"/>
          </a:xfrm>
          <a:prstGeom prst="rect">
            <a:avLst/>
          </a:prstGeom>
        </p:spPr>
        <p:txBody>
          <a:bodyPr vert="horz" lIns="88118" tIns="44059" rIns="88118"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sz="1100" dirty="0"/>
              <a:t>a management strategy focusing on performance and achievement of outputs, outcomes, and impacts.”</a:t>
            </a:r>
          </a:p>
          <a:p>
            <a:endParaRPr lang="en-US" sz="1100" dirty="0"/>
          </a:p>
          <a:p>
            <a:r>
              <a:rPr lang="en-US" sz="1100" dirty="0"/>
              <a:t>OECD/DAC: </a:t>
            </a:r>
            <a:r>
              <a:rPr lang="en-US" sz="1100" dirty="0" err="1"/>
              <a:t>Organisation</a:t>
            </a:r>
            <a:r>
              <a:rPr lang="en-US" sz="1100" dirty="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sz="1100" dirty="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63">
              <a:defRPr/>
            </a:pPr>
            <a:r>
              <a:rPr lang="en-US" dirty="0" smtClean="0">
                <a:latin typeface="Times New Roman" pitchFamily="18" charset="0"/>
                <a:cs typeface="Times New Roman" pitchFamily="18" charset="0"/>
              </a:rPr>
              <a:t>“Total” includes UNDP-managed funds only, which also includes government cost-sharing</a:t>
            </a:r>
          </a:p>
        </p:txBody>
      </p:sp>
      <p:sp>
        <p:nvSpPr>
          <p:cNvPr id="4" name="Slide Number Placeholder 3"/>
          <p:cNvSpPr>
            <a:spLocks noGrp="1"/>
          </p:cNvSpPr>
          <p:nvPr>
            <p:ph type="sldNum" sz="quarter" idx="10"/>
          </p:nvPr>
        </p:nvSpPr>
        <p:spPr/>
        <p:txBody>
          <a:bodyPr/>
          <a:lstStyle/>
          <a:p>
            <a:fld id="{BB5311B1-AE87-417D-B512-DC32DFDE12D3}"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b="1" dirty="0">
                <a:latin typeface="Times New Roman" pitchFamily="18" charset="0"/>
                <a:cs typeface="Times New Roman" pitchFamily="18" charset="0"/>
              </a:rPr>
              <a:t>OECD DAC Glossary of Key terms in Evaluation and Results-Based Management:</a:t>
            </a:r>
          </a:p>
          <a:p>
            <a:endParaRPr lang="en-US" sz="1100" b="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Inputs: </a:t>
            </a:r>
            <a:r>
              <a:rPr lang="en-US" sz="1100" dirty="0">
                <a:latin typeface="Times New Roman" pitchFamily="18" charset="0"/>
                <a:cs typeface="Times New Roman" pitchFamily="18" charset="0"/>
              </a:rPr>
              <a:t>The financial, human, and material resources used for the development intervention</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Activities: </a:t>
            </a:r>
            <a:r>
              <a:rPr lang="en-US" sz="1100"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Outputs: </a:t>
            </a:r>
            <a:r>
              <a:rPr lang="en-US" sz="1100" dirty="0">
                <a:latin typeface="Times New Roman" pitchFamily="18" charset="0"/>
                <a:cs typeface="Times New Roman" pitchFamily="18" charset="0"/>
              </a:rPr>
              <a:t>The products and services which result from the completion of activities within a development intervention.</a:t>
            </a:r>
          </a:p>
          <a:p>
            <a:endParaRPr lang="en-US" sz="1100" b="1" dirty="0">
              <a:latin typeface="Times New Roman" pitchFamily="18" charset="0"/>
              <a:cs typeface="Times New Roman" pitchFamily="18" charset="0"/>
            </a:endParaRPr>
          </a:p>
          <a:p>
            <a:r>
              <a:rPr lang="en-US" sz="1100" b="1" i="1" dirty="0">
                <a:latin typeface="Times New Roman" pitchFamily="18" charset="0"/>
                <a:cs typeface="Times New Roman" pitchFamily="18" charset="0"/>
              </a:rPr>
              <a:t>Outcome: </a:t>
            </a:r>
            <a:r>
              <a:rPr lang="en-US" sz="1100"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Impact: </a:t>
            </a:r>
            <a:r>
              <a:rPr lang="en-US" sz="1100"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Results:</a:t>
            </a:r>
            <a:r>
              <a:rPr lang="en-US" sz="1100" i="1" dirty="0">
                <a:latin typeface="Times New Roman" pitchFamily="18" charset="0"/>
                <a:cs typeface="Times New Roman" pitchFamily="18" charset="0"/>
              </a:rPr>
              <a:t> </a:t>
            </a:r>
            <a:r>
              <a:rPr lang="en-US" sz="1100"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Goal: </a:t>
            </a:r>
            <a:r>
              <a:rPr lang="en-US" sz="1100" dirty="0">
                <a:latin typeface="Times New Roman" pitchFamily="18" charset="0"/>
                <a:cs typeface="Times New Roman" pitchFamily="18" charset="0"/>
              </a:rPr>
              <a:t>The higher-order objective to which a development intervention is intended to contribute.</a:t>
            </a:r>
          </a:p>
          <a:p>
            <a:r>
              <a:rPr lang="en-US" sz="1100" dirty="0">
                <a:latin typeface="Times New Roman" pitchFamily="18" charset="0"/>
                <a:cs typeface="Times New Roman" pitchFamily="18" charset="0"/>
              </a:rPr>
              <a:t> </a:t>
            </a:r>
          </a:p>
          <a:p>
            <a:endParaRPr lang="en-US" sz="1100" dirty="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1284">
              <a:defRPr/>
            </a:pPr>
            <a:r>
              <a:rPr lang="en-US" sz="1100" dirty="0" smtClean="0">
                <a:latin typeface="Times New Roman" pitchFamily="18" charset="0"/>
                <a:cs typeface="Times New Roman" pitchFamily="18" charset="0"/>
              </a:rPr>
              <a:t>M&amp;E Policy 2010: </a:t>
            </a:r>
            <a:r>
              <a:rPr lang="en-US" sz="1100" dirty="0">
                <a:latin typeface="Times New Roman" pitchFamily="18" charset="0"/>
                <a:cs typeface="Times New Roman" pitchFamily="18" charset="0"/>
              </a:rPr>
              <a:t>http://www.thegef.org/gef/sites/thegef.org/files/documents/ME_Policy_2010.pdf </a:t>
            </a:r>
            <a:endParaRPr lang="en-US" sz="1100" dirty="0" smtClean="0">
              <a:latin typeface="Times New Roman" pitchFamily="18" charset="0"/>
              <a:cs typeface="Times New Roman" pitchFamily="18" charset="0"/>
            </a:endParaRPr>
          </a:p>
          <a:p>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Minimum Requirement 1:</a:t>
            </a:r>
          </a:p>
          <a:p>
            <a:endParaRPr lang="en-US" sz="1100" dirty="0" smtClean="0">
              <a:latin typeface="Times New Roman" pitchFamily="18" charset="0"/>
              <a:cs typeface="Times New Roman" pitchFamily="18" charset="0"/>
            </a:endParaRPr>
          </a:p>
          <a:p>
            <a:pPr defTabSz="881284">
              <a:defRPr/>
            </a:pPr>
            <a:r>
              <a:rPr lang="en-US" sz="1100" dirty="0" smtClean="0">
                <a:latin typeface="Times New Roman" pitchFamily="18" charset="0"/>
                <a:cs typeface="Times New Roman" pitchFamily="18" charset="0"/>
              </a:rPr>
              <a:t>“</a:t>
            </a:r>
            <a:r>
              <a:rPr lang="en-US" sz="1100" dirty="0">
                <a:latin typeface="Times New Roman" pitchFamily="18" charset="0"/>
                <a:cs typeface="Times New Roman" pitchFamily="18" charset="0"/>
              </a:rPr>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sz="1100" dirty="0">
                <a:latin typeface="Times New Roman" pitchFamily="18" charset="0"/>
                <a:cs typeface="Times New Roman" pitchFamily="18" charset="0"/>
              </a:rPr>
              <a:t>evaluations.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581400"/>
            <a:ext cx="7315200" cy="2057400"/>
          </a:xfrm>
        </p:spPr>
        <p:txBody>
          <a:bodyPr>
            <a:normAutofit/>
          </a:bodyPr>
          <a:lstStyle/>
          <a:p>
            <a:pPr>
              <a:lnSpc>
                <a:spcPct val="80000"/>
              </a:lnSpc>
              <a:defRPr/>
            </a:pPr>
            <a:endParaRPr lang="en-US" dirty="0" smtClean="0">
              <a:solidFill>
                <a:schemeClr val="tx1"/>
              </a:solidFill>
              <a:latin typeface="Times New Roman" pitchFamily="18" charset="0"/>
              <a:cs typeface="Times New Roman" pitchFamily="18" charset="0"/>
            </a:endParaRPr>
          </a:p>
          <a:p>
            <a:pPr>
              <a:lnSpc>
                <a:spcPct val="80000"/>
              </a:lnSpc>
              <a:defRPr/>
            </a:pPr>
            <a:r>
              <a:rPr lang="en-US" dirty="0" smtClean="0">
                <a:solidFill>
                  <a:schemeClr val="tx1"/>
                </a:solidFill>
                <a:latin typeface="Times New Roman" pitchFamily="18" charset="0"/>
                <a:cs typeface="Times New Roman" pitchFamily="18" charset="0"/>
              </a:rPr>
              <a:t>Expanded Constituency Workshop</a:t>
            </a:r>
          </a:p>
          <a:p>
            <a:pPr lvl="0">
              <a:spcBef>
                <a:spcPts val="0"/>
              </a:spcBef>
              <a:defRPr/>
            </a:pPr>
            <a:endParaRPr lang="en-US" dirty="0" smtClean="0"/>
          </a:p>
        </p:txBody>
      </p:sp>
      <p:sp>
        <p:nvSpPr>
          <p:cNvPr id="4" name="Title 3"/>
          <p:cNvSpPr>
            <a:spLocks noGrp="1"/>
          </p:cNvSpPr>
          <p:nvPr>
            <p:ph type="title"/>
          </p:nvPr>
        </p:nvSpPr>
        <p:spPr>
          <a:xfrm>
            <a:off x="533400" y="1600200"/>
            <a:ext cx="8077200" cy="1600200"/>
          </a:xfrm>
        </p:spPr>
        <p:txBody>
          <a:bodyPr rtlCol="0">
            <a:noAutofit/>
          </a:bodyPr>
          <a:lstStyle/>
          <a:p>
            <a:pPr fontAlgn="auto">
              <a:spcAft>
                <a:spcPts val="0"/>
              </a:spcAft>
              <a:defRPr/>
            </a:pPr>
            <a:r>
              <a:rPr lang="en-ZA" sz="4000" dirty="0" smtClean="0">
                <a:latin typeface="Times New Roman" pitchFamily="18" charset="0"/>
                <a:cs typeface="Times New Roman" pitchFamily="18" charset="0"/>
              </a:rPr>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The Importance of the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Midterm Review</a:t>
            </a:r>
            <a:br>
              <a:rPr lang="en-ZA" sz="4000" dirty="0" smtClean="0">
                <a:latin typeface="Times New Roman" pitchFamily="18" charset="0"/>
                <a:cs typeface="Times New Roman" pitchFamily="18" charset="0"/>
              </a:rPr>
            </a:br>
            <a:r>
              <a:rPr lang="en-ZA" sz="2400" dirty="0" smtClean="0">
                <a:solidFill>
                  <a:schemeClr val="tx1"/>
                </a:solidFill>
                <a:latin typeface="Times New Roman" pitchFamily="18" charset="0"/>
                <a:cs typeface="Times New Roman" pitchFamily="18" charset="0"/>
              </a:rPr>
              <a:t>A Case Study exercise from Mauritius</a:t>
            </a:r>
            <a:r>
              <a:rPr lang="en-ZA" sz="4000" dirty="0" smtClean="0"/>
              <a:t/>
            </a:r>
            <a:br>
              <a:rPr lang="en-ZA" sz="4000" dirty="0" smtClean="0"/>
            </a:br>
            <a:endParaRPr lang="en-US" sz="4000" b="1" dirty="0" smtClean="0">
              <a:solidFill>
                <a:srgbClr val="00642D"/>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The MTE – “A turning point”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524000"/>
            <a:ext cx="7391400" cy="4602163"/>
          </a:xfrm>
        </p:spPr>
        <p:txBody>
          <a:bodyPr/>
          <a:lstStyle/>
          <a:p>
            <a:r>
              <a:rPr lang="en-ZA" sz="2800" dirty="0" smtClean="0">
                <a:latin typeface="Times New Roman" pitchFamily="18" charset="0"/>
                <a:cs typeface="Times New Roman" pitchFamily="18" charset="0"/>
              </a:rPr>
              <a:t>Rated the project Marginally Unsatisfactory (MU)</a:t>
            </a:r>
          </a:p>
          <a:p>
            <a:r>
              <a:rPr lang="en-ZA" sz="2800" dirty="0" smtClean="0">
                <a:latin typeface="Times New Roman" pitchFamily="18" charset="0"/>
                <a:cs typeface="Times New Roman" pitchFamily="18" charset="0"/>
              </a:rPr>
              <a:t>Revealed the reasons for delays, and solutions</a:t>
            </a:r>
          </a:p>
          <a:p>
            <a:r>
              <a:rPr lang="en-ZA" sz="2800" dirty="0" smtClean="0">
                <a:latin typeface="Times New Roman" pitchFamily="18" charset="0"/>
                <a:cs typeface="Times New Roman" pitchFamily="18" charset="0"/>
              </a:rPr>
              <a:t>Provided specific and detailed recommendations</a:t>
            </a:r>
          </a:p>
          <a:p>
            <a:r>
              <a:rPr lang="en-ZA" sz="2800" dirty="0" smtClean="0">
                <a:latin typeface="Times New Roman" pitchFamily="18" charset="0"/>
                <a:cs typeface="Times New Roman" pitchFamily="18" charset="0"/>
              </a:rPr>
              <a:t>Findings and recommendations were embraced by project team, UNDP,  other partners</a:t>
            </a:r>
          </a:p>
          <a:p>
            <a:r>
              <a:rPr lang="en-ZA" sz="2800" dirty="0" smtClean="0">
                <a:latin typeface="Times New Roman" pitchFamily="18" charset="0"/>
                <a:cs typeface="Times New Roman" pitchFamily="18" charset="0"/>
              </a:rPr>
              <a:t>Described as “a turning point” by the TE report</a:t>
            </a:r>
          </a:p>
        </p:txBody>
      </p:sp>
      <p:sp>
        <p:nvSpPr>
          <p:cNvPr id="4" name="Slide Number Placeholder 3"/>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Notable Findings of the MTE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62000" y="1447800"/>
            <a:ext cx="7772400" cy="3962400"/>
          </a:xfrm>
        </p:spPr>
        <p:txBody>
          <a:bodyPr/>
          <a:lstStyle/>
          <a:p>
            <a:r>
              <a:rPr lang="en-ZA" sz="2400" b="1" dirty="0" smtClean="0">
                <a:latin typeface="Times New Roman" pitchFamily="18" charset="0"/>
                <a:cs typeface="Times New Roman" pitchFamily="18" charset="0"/>
              </a:rPr>
              <a:t>Difficult to achieve </a:t>
            </a:r>
            <a:r>
              <a:rPr lang="en-ZA" sz="2400" dirty="0" smtClean="0">
                <a:latin typeface="Times New Roman" pitchFamily="18" charset="0"/>
                <a:cs typeface="Times New Roman" pitchFamily="18" charset="0"/>
              </a:rPr>
              <a:t>Outcome 1 in the political, administrative, legal context (decentralisation implying new roles and mandates)</a:t>
            </a:r>
          </a:p>
          <a:p>
            <a:pPr marL="0" indent="0">
              <a:buNone/>
            </a:pPr>
            <a:endParaRPr lang="en-ZA"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Delays in implementation </a:t>
            </a:r>
            <a:r>
              <a:rPr lang="en-GB" sz="2400" dirty="0" smtClean="0">
                <a:latin typeface="Times New Roman" pitchFamily="18" charset="0"/>
                <a:cs typeface="Times New Roman" pitchFamily="18" charset="0"/>
              </a:rPr>
              <a:t>too early to see any real achievements under the Outcomes</a:t>
            </a:r>
          </a:p>
          <a:p>
            <a:pPr marL="0" indent="0">
              <a:buNone/>
            </a:pPr>
            <a:endParaRPr lang="en-GB"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Lack of Technical Advisor </a:t>
            </a:r>
            <a:r>
              <a:rPr lang="en-GB" sz="2400" dirty="0" smtClean="0">
                <a:latin typeface="Times New Roman" pitchFamily="18" charset="0"/>
                <a:cs typeface="Times New Roman" pitchFamily="18" charset="0"/>
              </a:rPr>
              <a:t>with MPA know-how was not in the team.</a:t>
            </a:r>
            <a:endParaRPr lang="en-ZA" sz="2400" dirty="0" smtClean="0">
              <a:latin typeface="Times New Roman" pitchFamily="18" charset="0"/>
              <a:cs typeface="Times New Roman" pitchFamily="18" charset="0"/>
            </a:endParaRPr>
          </a:p>
          <a:p>
            <a:endParaRPr lang="en-Z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How did the MTE catalyze the change?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523999"/>
            <a:ext cx="8001000" cy="3733801"/>
          </a:xfrm>
        </p:spPr>
        <p:txBody>
          <a:bodyPr/>
          <a:lstStyle/>
          <a:p>
            <a:r>
              <a:rPr lang="en-ZA" sz="2400" dirty="0" smtClean="0">
                <a:latin typeface="Times New Roman" pitchFamily="18" charset="0"/>
                <a:cs typeface="Times New Roman" pitchFamily="18" charset="0"/>
              </a:rPr>
              <a:t>MTE was thorough and specific in raising flags about the project’s poor performance and trends</a:t>
            </a:r>
          </a:p>
          <a:p>
            <a:r>
              <a:rPr lang="en-ZA" sz="2400" dirty="0" smtClean="0">
                <a:latin typeface="Times New Roman" pitchFamily="18" charset="0"/>
                <a:cs typeface="Times New Roman" pitchFamily="18" charset="0"/>
              </a:rPr>
              <a:t>Outlined actionable and concrete recommendations</a:t>
            </a:r>
          </a:p>
          <a:p>
            <a:pPr marL="342900" lvl="1" indent="-342900">
              <a:buFont typeface="Arial" charset="0"/>
              <a:buChar char="•"/>
            </a:pPr>
            <a:r>
              <a:rPr lang="en-ZA" sz="2400" dirty="0" smtClean="0">
                <a:latin typeface="Times New Roman" pitchFamily="18" charset="0"/>
                <a:cs typeface="Times New Roman" pitchFamily="18" charset="0"/>
              </a:rPr>
              <a:t>Revealed ways in which the country could drive a turnaround in the project, e.g. stressed the need for political commitment</a:t>
            </a:r>
          </a:p>
          <a:p>
            <a:pPr marL="342900" lvl="1" indent="-342900">
              <a:buFont typeface="Wingdings" pitchFamily="2" charset="2"/>
              <a:buChar char="Ø"/>
            </a:pPr>
            <a:r>
              <a:rPr lang="en-ZA" sz="2400" dirty="0" smtClean="0">
                <a:solidFill>
                  <a:srgbClr val="FF0000"/>
                </a:solidFill>
                <a:latin typeface="Times New Roman" pitchFamily="18" charset="0"/>
                <a:cs typeface="Times New Roman" pitchFamily="18" charset="0"/>
                <a:sym typeface="Wingdings" pitchFamily="2" charset="2"/>
              </a:rPr>
              <a:t>These and other recommendations were immediately acted on by Government partners, UNDP and project team, bringing about major improvements in implementation</a:t>
            </a:r>
            <a:endParaRPr lang="en-ZA" sz="2400" dirty="0" smtClean="0">
              <a:solidFill>
                <a:srgbClr val="FF0000"/>
              </a:solidFill>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After the MTE...</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457200" y="1219201"/>
            <a:ext cx="8077200" cy="4495800"/>
          </a:xfrm>
        </p:spPr>
        <p:txBody>
          <a:bodyPr>
            <a:normAutofit lnSpcReduction="10000"/>
          </a:bodyPr>
          <a:lstStyle/>
          <a:p>
            <a:pPr>
              <a:spcAft>
                <a:spcPts val="500"/>
              </a:spcAft>
            </a:pPr>
            <a:r>
              <a:rPr lang="en-ZA" sz="2000" dirty="0" err="1" smtClean="0">
                <a:latin typeface="Times New Roman" pitchFamily="18" charset="0"/>
                <a:cs typeface="Times New Roman" pitchFamily="18" charset="0"/>
              </a:rPr>
              <a:t>Logframe</a:t>
            </a:r>
            <a:r>
              <a:rPr lang="en-ZA" sz="2000" dirty="0" smtClean="0">
                <a:latin typeface="Times New Roman" pitchFamily="18" charset="0"/>
                <a:cs typeface="Times New Roman" pitchFamily="18" charset="0"/>
              </a:rPr>
              <a:t> streamlined and made more ‘results-oriented’ with clearer and </a:t>
            </a:r>
            <a:r>
              <a:rPr lang="en-ZA" sz="2000" dirty="0" err="1" smtClean="0">
                <a:latin typeface="Times New Roman" pitchFamily="18" charset="0"/>
                <a:cs typeface="Times New Roman" pitchFamily="18" charset="0"/>
              </a:rPr>
              <a:t>SMART’er</a:t>
            </a:r>
            <a:r>
              <a:rPr lang="en-ZA" sz="2000" dirty="0" smtClean="0">
                <a:latin typeface="Times New Roman" pitchFamily="18" charset="0"/>
                <a:cs typeface="Times New Roman" pitchFamily="18" charset="0"/>
              </a:rPr>
              <a:t> indicators</a:t>
            </a:r>
          </a:p>
          <a:p>
            <a:pPr>
              <a:spcAft>
                <a:spcPts val="500"/>
              </a:spcAft>
            </a:pPr>
            <a:r>
              <a:rPr lang="en-ZA" sz="2000" dirty="0" smtClean="0">
                <a:latin typeface="Times New Roman" pitchFamily="18" charset="0"/>
                <a:cs typeface="Times New Roman" pitchFamily="18" charset="0"/>
              </a:rPr>
              <a:t>Systematic tracking of MTE management response</a:t>
            </a:r>
          </a:p>
          <a:p>
            <a:r>
              <a:rPr lang="en-ZA" sz="2000" dirty="0" smtClean="0">
                <a:latin typeface="Times New Roman" pitchFamily="18" charset="0"/>
                <a:cs typeface="Times New Roman" pitchFamily="18" charset="0"/>
              </a:rPr>
              <a:t>Consolidation of key project outputs</a:t>
            </a:r>
          </a:p>
          <a:p>
            <a:pPr lvl="1"/>
            <a:r>
              <a:rPr lang="en-ZA" sz="2000" dirty="0" smtClean="0">
                <a:solidFill>
                  <a:srgbClr val="0070C0"/>
                </a:solidFill>
                <a:latin typeface="Times New Roman" pitchFamily="18" charset="0"/>
                <a:cs typeface="Times New Roman" pitchFamily="18" charset="0"/>
              </a:rPr>
              <a:t>successful zoning of the MPA and its enforcement</a:t>
            </a:r>
          </a:p>
          <a:p>
            <a:pPr lvl="1"/>
            <a:r>
              <a:rPr lang="en-ZA" sz="2000" dirty="0" smtClean="0">
                <a:solidFill>
                  <a:srgbClr val="0070C0"/>
                </a:solidFill>
                <a:latin typeface="Times New Roman" pitchFamily="18" charset="0"/>
                <a:cs typeface="Times New Roman" pitchFamily="18" charset="0"/>
              </a:rPr>
              <a:t>development of key MPA planning documents</a:t>
            </a:r>
          </a:p>
          <a:p>
            <a:pPr lvl="1">
              <a:spcAft>
                <a:spcPts val="500"/>
              </a:spcAft>
            </a:pPr>
            <a:r>
              <a:rPr lang="en-ZA" sz="2000" dirty="0" smtClean="0">
                <a:solidFill>
                  <a:srgbClr val="0070C0"/>
                </a:solidFill>
                <a:latin typeface="Times New Roman" pitchFamily="18" charset="0"/>
                <a:cs typeface="Times New Roman" pitchFamily="18" charset="0"/>
              </a:rPr>
              <a:t>implementation of key activities in Component 1, which had seen no progress till the MTE.</a:t>
            </a:r>
          </a:p>
          <a:p>
            <a:pPr>
              <a:spcAft>
                <a:spcPts val="500"/>
              </a:spcAft>
            </a:pPr>
            <a:r>
              <a:rPr lang="en-ZA" sz="2000" dirty="0" smtClean="0">
                <a:latin typeface="Times New Roman" pitchFamily="18" charset="0"/>
                <a:cs typeface="Times New Roman" pitchFamily="18" charset="0"/>
              </a:rPr>
              <a:t>Multi-year budgetary planning enforced</a:t>
            </a:r>
          </a:p>
          <a:p>
            <a:pPr>
              <a:spcAft>
                <a:spcPts val="500"/>
              </a:spcAft>
            </a:pPr>
            <a:r>
              <a:rPr lang="en-ZA" sz="2000" dirty="0" smtClean="0">
                <a:latin typeface="Times New Roman" pitchFamily="18" charset="0"/>
                <a:cs typeface="Times New Roman" pitchFamily="18" charset="0"/>
              </a:rPr>
              <a:t>New Chief Technical Adviser engaged</a:t>
            </a:r>
          </a:p>
          <a:p>
            <a:pPr>
              <a:spcAft>
                <a:spcPts val="500"/>
              </a:spcAft>
            </a:pPr>
            <a:r>
              <a:rPr lang="en-ZA" sz="2000" dirty="0" smtClean="0">
                <a:latin typeface="Times New Roman" pitchFamily="18" charset="0"/>
                <a:cs typeface="Times New Roman" pitchFamily="18" charset="0"/>
              </a:rPr>
              <a:t>Marginally Satisfactory (MS) overall rating from TE, with some Highly Satisfactory (HS) components</a:t>
            </a:r>
            <a:endParaRPr lang="en-US" sz="20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Highlights of the Project’s Results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447801"/>
            <a:ext cx="8001000" cy="4038600"/>
          </a:xfrm>
        </p:spPr>
        <p:txBody>
          <a:bodyPr>
            <a:normAutofit/>
          </a:bodyPr>
          <a:lstStyle/>
          <a:p>
            <a:r>
              <a:rPr lang="en-GB" sz="2000" dirty="0" smtClean="0">
                <a:latin typeface="Times New Roman" pitchFamily="18" charset="0"/>
                <a:cs typeface="Times New Roman" pitchFamily="18" charset="0"/>
              </a:rPr>
              <a:t>Establishment of the South-East Marine Protected Area (SEMPA) across 4,200 ha</a:t>
            </a:r>
          </a:p>
          <a:p>
            <a:r>
              <a:rPr lang="en-GB" sz="2000" dirty="0" smtClean="0">
                <a:latin typeface="Times New Roman" pitchFamily="18" charset="0"/>
                <a:cs typeface="Times New Roman" pitchFamily="18" charset="0"/>
              </a:rPr>
              <a:t>Improved management effectiveness of SEMPA </a:t>
            </a:r>
          </a:p>
          <a:p>
            <a:r>
              <a:rPr lang="en-GB" sz="2000" dirty="0" smtClean="0">
                <a:latin typeface="Times New Roman" pitchFamily="18" charset="0"/>
                <a:cs typeface="Times New Roman" pitchFamily="18" charset="0"/>
              </a:rPr>
              <a:t>Developed innovative co-management arrangements for marine PAs</a:t>
            </a:r>
          </a:p>
          <a:p>
            <a:r>
              <a:rPr lang="en-ZA" sz="2000" dirty="0" smtClean="0">
                <a:latin typeface="Times New Roman" pitchFamily="18" charset="0"/>
                <a:cs typeface="Times New Roman" pitchFamily="18" charset="0"/>
              </a:rPr>
              <a:t>Increased communities’ sense of ownership of the MPAs; </a:t>
            </a:r>
          </a:p>
          <a:p>
            <a:r>
              <a:rPr lang="en-ZA" sz="2000" dirty="0" smtClean="0">
                <a:latin typeface="Times New Roman" pitchFamily="18" charset="0"/>
                <a:cs typeface="Times New Roman" pitchFamily="18" charset="0"/>
              </a:rPr>
              <a:t>Supported the recruitment of fishermen as Field Rangers, offering an alternative livelihood</a:t>
            </a:r>
          </a:p>
          <a:p>
            <a:r>
              <a:rPr lang="en-ZA" sz="2000" dirty="0" smtClean="0">
                <a:latin typeface="Times New Roman" pitchFamily="18" charset="0"/>
                <a:cs typeface="Times New Roman" pitchFamily="18" charset="0"/>
              </a:rPr>
              <a:t>Reduced pressures on marine resources; independent monitoring confirms that MPA zones are adhered to and infractions are reported and penalized 	</a:t>
            </a:r>
          </a:p>
          <a:p>
            <a:pPr>
              <a:buNone/>
            </a:pPr>
            <a:endParaRPr lang="en-US" sz="2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lstStyle/>
          <a:p>
            <a:pPr marL="514350" indent="-514350">
              <a:buFont typeface="+mj-lt"/>
              <a:buAutoNum type="arabicPeriod"/>
            </a:pPr>
            <a:r>
              <a:rPr lang="en-ZA" sz="28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8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8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8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800" dirty="0" smtClean="0">
                <a:latin typeface="Times New Roman" pitchFamily="18" charset="0"/>
                <a:cs typeface="Times New Roman" pitchFamily="18" charset="0"/>
              </a:rPr>
              <a:t>Beyond the scope of a single project, how can MTR reports be used?</a:t>
            </a: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ZA" sz="2800" dirty="0" smtClean="0">
                <a:latin typeface="Times New Roman" pitchFamily="18" charset="0"/>
                <a:cs typeface="Times New Roman" pitchFamily="18" charset="0"/>
              </a:rPr>
              <a:t>From Agencies Point of View</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600200"/>
            <a:ext cx="7239000" cy="3886201"/>
          </a:xfrm>
        </p:spPr>
        <p:txBody>
          <a:bodyPr/>
          <a:lstStyle/>
          <a:p>
            <a:pPr marL="0" indent="0">
              <a:buNone/>
            </a:pPr>
            <a:r>
              <a:rPr lang="en-US" sz="2400" dirty="0" smtClean="0">
                <a:latin typeface="Times New Roman" pitchFamily="18" charset="0"/>
                <a:cs typeface="Times New Roman" pitchFamily="18" charset="0"/>
              </a:rPr>
              <a:t>UNDP-GEF Regional Technical Advisers often say to project teams,</a:t>
            </a:r>
          </a:p>
          <a:p>
            <a:pPr marL="334963" indent="0" algn="ctr">
              <a:buNone/>
            </a:pPr>
            <a:r>
              <a:rPr lang="en-US" sz="2400" i="1" dirty="0" smtClean="0">
                <a:solidFill>
                  <a:srgbClr val="00B050"/>
                </a:solidFill>
                <a:latin typeface="Times New Roman" pitchFamily="18" charset="0"/>
                <a:cs typeface="Times New Roman" pitchFamily="18" charset="0"/>
              </a:rPr>
              <a:t>“The Terminal Evaluation is important for the </a:t>
            </a:r>
            <a:r>
              <a:rPr lang="en-US" sz="2400" b="1" i="1" dirty="0" smtClean="0">
                <a:solidFill>
                  <a:srgbClr val="00B050"/>
                </a:solidFill>
                <a:latin typeface="Times New Roman" pitchFamily="18" charset="0"/>
                <a:cs typeface="Times New Roman" pitchFamily="18" charset="0"/>
              </a:rPr>
              <a:t>GEF </a:t>
            </a:r>
            <a:r>
              <a:rPr lang="en-US" sz="2400" i="1" dirty="0" smtClean="0">
                <a:solidFill>
                  <a:srgbClr val="00B050"/>
                </a:solidFill>
                <a:latin typeface="Times New Roman" pitchFamily="18" charset="0"/>
                <a:cs typeface="Times New Roman" pitchFamily="18" charset="0"/>
              </a:rPr>
              <a:t>to see what was achieved for their investment. </a:t>
            </a:r>
          </a:p>
          <a:p>
            <a:pPr marL="334963" indent="0" algn="ctr">
              <a:buNone/>
            </a:pPr>
            <a:endParaRPr lang="en-US" sz="2400" i="1" dirty="0" smtClean="0">
              <a:latin typeface="Times New Roman" pitchFamily="18" charset="0"/>
              <a:cs typeface="Times New Roman" pitchFamily="18" charset="0"/>
            </a:endParaRPr>
          </a:p>
          <a:p>
            <a:pPr marL="334963" indent="0" algn="ctr">
              <a:buNone/>
            </a:pPr>
            <a:r>
              <a:rPr lang="en-US" sz="2400" i="1" dirty="0" smtClean="0">
                <a:solidFill>
                  <a:srgbClr val="00B050"/>
                </a:solidFill>
                <a:latin typeface="Times New Roman" pitchFamily="18" charset="0"/>
                <a:cs typeface="Times New Roman" pitchFamily="18" charset="0"/>
              </a:rPr>
              <a:t>The Midterm Review is important for </a:t>
            </a:r>
            <a:r>
              <a:rPr lang="en-US" sz="2400" b="1" i="1" dirty="0" smtClean="0">
                <a:solidFill>
                  <a:srgbClr val="00B050"/>
                </a:solidFill>
                <a:latin typeface="Times New Roman" pitchFamily="18" charset="0"/>
                <a:cs typeface="Times New Roman" pitchFamily="18" charset="0"/>
              </a:rPr>
              <a:t>you</a:t>
            </a:r>
            <a:r>
              <a:rPr lang="en-US" sz="2400" i="1" dirty="0" smtClean="0">
                <a:solidFill>
                  <a:srgbClr val="00B050"/>
                </a:solidFill>
                <a:latin typeface="Times New Roman" pitchFamily="18" charset="0"/>
                <a:cs typeface="Times New Roman" pitchFamily="18" charset="0"/>
              </a:rPr>
              <a:t> – and for UNDP – because if performance is poor, we can still turn things around.”</a:t>
            </a:r>
            <a:endParaRPr lang="en-GB" sz="2400" i="1" dirty="0" smtClean="0">
              <a:solidFill>
                <a:srgbClr val="00B050"/>
              </a:solidFill>
              <a:latin typeface="Times New Roman" pitchFamily="18" charset="0"/>
              <a:cs typeface="Times New Roman" pitchFamily="18" charset="0"/>
            </a:endParaRPr>
          </a:p>
          <a:p>
            <a:pPr>
              <a:buNone/>
            </a:pPr>
            <a:endParaRPr lang="en-US" dirty="0" smtClean="0"/>
          </a:p>
          <a:p>
            <a:endParaRPr lang="en-US" dirty="0" smtClean="0"/>
          </a:p>
          <a:p>
            <a:endParaRPr lang="en-US" dirty="0" smtClean="0"/>
          </a:p>
          <a:p>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ZA" sz="24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4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4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4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400" dirty="0" smtClean="0">
                <a:latin typeface="Times New Roman" pitchFamily="18" charset="0"/>
                <a:cs typeface="Times New Roman" pitchFamily="18" charset="0"/>
              </a:rPr>
              <a:t>Beyond the scope of a single project, how can MTR reports be used?</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ZA" sz="2400" i="1" dirty="0" smtClean="0">
                <a:latin typeface="Times New Roman" pitchFamily="18" charset="0"/>
                <a:cs typeface="Times New Roman" pitchFamily="18" charset="0"/>
              </a:rPr>
              <a:t>A case study will help us answer these questions...</a:t>
            </a:r>
            <a:endParaRPr lang="en-US" sz="2400" i="1"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fontScale="90000"/>
          </a:bodyPr>
          <a:lstStyle/>
          <a:p>
            <a:r>
              <a:rPr lang="en-US" sz="2400" dirty="0" smtClean="0">
                <a:latin typeface="Times New Roman" pitchFamily="18" charset="0"/>
                <a:cs typeface="Times New Roman" pitchFamily="18" charset="0"/>
              </a:rPr>
              <a:t>The Management and Protection of the Endangered Marine Environment of the Republic of Mauritius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14400" y="1295400"/>
            <a:ext cx="7772400" cy="4343400"/>
          </a:xfrm>
        </p:spPr>
        <p:txBody>
          <a:bodyPr/>
          <a:lstStyle/>
          <a:p>
            <a:r>
              <a:rPr lang="en-ZA" sz="2400" dirty="0" smtClean="0">
                <a:latin typeface="Times New Roman" pitchFamily="18" charset="0"/>
                <a:cs typeface="Times New Roman" pitchFamily="18" charset="0"/>
              </a:rPr>
              <a:t>GEF funded</a:t>
            </a:r>
          </a:p>
          <a:p>
            <a:r>
              <a:rPr lang="en-ZA" sz="2400" dirty="0" smtClean="0">
                <a:latin typeface="Times New Roman" pitchFamily="18" charset="0"/>
                <a:cs typeface="Times New Roman" pitchFamily="18" charset="0"/>
              </a:rPr>
              <a:t>UNDP implemented</a:t>
            </a:r>
          </a:p>
          <a:p>
            <a:r>
              <a:rPr lang="en-ZA" sz="2400" dirty="0" smtClean="0">
                <a:latin typeface="Times New Roman" pitchFamily="18" charset="0"/>
                <a:cs typeface="Times New Roman" pitchFamily="18" charset="0"/>
              </a:rPr>
              <a:t>Medium-Sized Project</a:t>
            </a:r>
          </a:p>
          <a:p>
            <a:r>
              <a:rPr lang="en-ZA" sz="2400" dirty="0" smtClean="0">
                <a:latin typeface="Times New Roman" pitchFamily="18" charset="0"/>
                <a:cs typeface="Times New Roman" pitchFamily="18" charset="0"/>
              </a:rPr>
              <a:t>Focal area: Biodiversity</a:t>
            </a:r>
          </a:p>
          <a:p>
            <a:r>
              <a:rPr lang="en-ZA" sz="2400" dirty="0" smtClean="0">
                <a:latin typeface="Times New Roman" pitchFamily="18" charset="0"/>
                <a:cs typeface="Times New Roman" pitchFamily="18" charset="0"/>
              </a:rPr>
              <a:t>GEF Strategic Priority: SP1 (Protected Areas)</a:t>
            </a:r>
          </a:p>
          <a:p>
            <a:r>
              <a:rPr lang="en-ZA" sz="2400" dirty="0" smtClean="0">
                <a:latin typeface="Times New Roman" pitchFamily="18" charset="0"/>
                <a:cs typeface="Times New Roman" pitchFamily="18" charset="0"/>
              </a:rPr>
              <a:t>Total GEF Grant: US$ 1.00 million</a:t>
            </a:r>
          </a:p>
          <a:p>
            <a:r>
              <a:rPr lang="en-ZA" sz="2400" dirty="0" smtClean="0">
                <a:latin typeface="Times New Roman" pitchFamily="18" charset="0"/>
                <a:cs typeface="Times New Roman" pitchFamily="18" charset="0"/>
              </a:rPr>
              <a:t>Total Co-financing: </a:t>
            </a:r>
          </a:p>
          <a:p>
            <a:pPr lvl="1"/>
            <a:r>
              <a:rPr lang="en-ZA" sz="2400" dirty="0" smtClean="0">
                <a:latin typeface="Times New Roman" pitchFamily="18" charset="0"/>
                <a:cs typeface="Times New Roman" pitchFamily="18" charset="0"/>
              </a:rPr>
              <a:t>US$ 3.36 million at CEO Approval stage</a:t>
            </a:r>
          </a:p>
          <a:p>
            <a:pPr lvl="1"/>
            <a:r>
              <a:rPr lang="en-ZA" sz="2400" dirty="0" smtClean="0">
                <a:latin typeface="Times New Roman" pitchFamily="18" charset="0"/>
                <a:cs typeface="Times New Roman" pitchFamily="18" charset="0"/>
              </a:rPr>
              <a:t>US$ 3.0 million effectively mobilised</a:t>
            </a:r>
            <a:endParaRPr lang="en-US" sz="2400" dirty="0" smtClean="0">
              <a:latin typeface="Times New Roman" pitchFamily="18" charset="0"/>
              <a:cs typeface="Times New Roman" pitchFamily="18" charset="0"/>
            </a:endParaRPr>
          </a:p>
          <a:p>
            <a:pPr>
              <a:buNone/>
            </a:pPr>
            <a:endParaRPr lang="en-US" sz="2800" dirty="0"/>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(1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600200"/>
            <a:ext cx="8001000" cy="3657600"/>
          </a:xfrm>
        </p:spPr>
        <p:txBody>
          <a:bodyPr/>
          <a:lstStyle/>
          <a:p>
            <a:pPr>
              <a:buNone/>
            </a:pPr>
            <a:r>
              <a:rPr lang="en-US" sz="2400" dirty="0" smtClean="0">
                <a:latin typeface="Times New Roman" pitchFamily="18" charset="0"/>
                <a:cs typeface="Times New Roman" pitchFamily="18" charset="0"/>
              </a:rPr>
              <a:t>Project Objectives:</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an </a:t>
            </a:r>
            <a:r>
              <a:rPr lang="en-US" sz="2400" b="1" dirty="0" smtClean="0">
                <a:latin typeface="Times New Roman" pitchFamily="18" charset="0"/>
                <a:cs typeface="Times New Roman" pitchFamily="18" charset="0"/>
              </a:rPr>
              <a:t>enabling policy and institutional framework </a:t>
            </a:r>
            <a:r>
              <a:rPr lang="en-US" sz="2400" dirty="0" smtClean="0">
                <a:latin typeface="Times New Roman" pitchFamily="18" charset="0"/>
                <a:cs typeface="Times New Roman" pitchFamily="18" charset="0"/>
              </a:rPr>
              <a:t>for sustainable co-management of  MPAs throughout the </a:t>
            </a:r>
            <a:r>
              <a:rPr lang="en-US" sz="2400" b="1" dirty="0" smtClean="0">
                <a:latin typeface="Times New Roman" pitchFamily="18" charset="0"/>
                <a:cs typeface="Times New Roman" pitchFamily="18" charset="0"/>
              </a:rPr>
              <a:t>Republic</a:t>
            </a:r>
            <a:r>
              <a:rPr lang="en-US" sz="2400" dirty="0" smtClean="0">
                <a:latin typeface="Times New Roman" pitchFamily="18" charset="0"/>
                <a:cs typeface="Times New Roman" pitchFamily="18" charset="0"/>
              </a:rPr>
              <a:t>;  and</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innovative </a:t>
            </a:r>
            <a:r>
              <a:rPr lang="en-US" sz="2400" b="1" dirty="0" smtClean="0">
                <a:latin typeface="Times New Roman" pitchFamily="18" charset="0"/>
                <a:cs typeface="Times New Roman" pitchFamily="18" charset="0"/>
              </a:rPr>
              <a:t>co-management</a:t>
            </a:r>
            <a:r>
              <a:rPr lang="en-US" sz="2400" dirty="0" smtClean="0">
                <a:latin typeface="Times New Roman" pitchFamily="18" charset="0"/>
                <a:cs typeface="Times New Roman" pitchFamily="18" charset="0"/>
              </a:rPr>
              <a:t> arrangements for MPAs and adapt them at a representative demonstration site in </a:t>
            </a:r>
            <a:r>
              <a:rPr lang="en-US" sz="2400" b="1" dirty="0" err="1" smtClean="0">
                <a:latin typeface="Times New Roman" pitchFamily="18" charset="0"/>
                <a:cs typeface="Times New Roman" pitchFamily="18" charset="0"/>
              </a:rPr>
              <a:t>Rodrigues</a:t>
            </a:r>
            <a:r>
              <a:rPr lang="en-US" sz="2400"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(2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None/>
              <a:defRPr/>
            </a:pPr>
            <a:r>
              <a:rPr lang="en-US" sz="2200" dirty="0" smtClean="0">
                <a:latin typeface="Times New Roman" pitchFamily="18" charset="0"/>
                <a:cs typeface="Times New Roman" pitchFamily="18" charset="0"/>
              </a:rPr>
              <a:t>Complexities in the project:</a:t>
            </a:r>
          </a:p>
          <a:p>
            <a:pPr lvl="1">
              <a:buFont typeface="Wingdings" pitchFamily="2" charset="2"/>
              <a:buChar char="ü"/>
            </a:pPr>
            <a:r>
              <a:rPr lang="en-ZA" sz="2400" dirty="0" smtClean="0">
                <a:solidFill>
                  <a:srgbClr val="00B050"/>
                </a:solidFill>
                <a:latin typeface="Times New Roman" pitchFamily="18" charset="0"/>
                <a:cs typeface="Times New Roman" pitchFamily="18" charset="0"/>
              </a:rPr>
              <a:t>the two components were implemented by different national entities</a:t>
            </a:r>
            <a:endParaRPr lang="en-US" sz="2400" dirty="0" smtClean="0">
              <a:solidFill>
                <a:srgbClr val="00B050"/>
              </a:solidFill>
              <a:latin typeface="Times New Roman" pitchFamily="18" charset="0"/>
              <a:cs typeface="Times New Roman" pitchFamily="18" charset="0"/>
            </a:endParaRP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collaborative co-management was </a:t>
            </a:r>
            <a:r>
              <a:rPr lang="en-US" sz="2400" b="1" dirty="0" smtClean="0">
                <a:solidFill>
                  <a:srgbClr val="00B050"/>
                </a:solidFill>
                <a:latin typeface="Times New Roman" pitchFamily="18" charset="0"/>
                <a:cs typeface="Times New Roman" pitchFamily="18" charset="0"/>
              </a:rPr>
              <a:t>new and innovative</a:t>
            </a:r>
            <a:r>
              <a:rPr lang="en-US" sz="2400" dirty="0" smtClean="0">
                <a:solidFill>
                  <a:srgbClr val="00B050"/>
                </a:solidFill>
                <a:latin typeface="Times New Roman" pitchFamily="18" charset="0"/>
                <a:cs typeface="Times New Roman" pitchFamily="18" charset="0"/>
              </a:rPr>
              <a:t> in the country</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many partners were involved: Government, local communities, private sector</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Active management of MPAs was new to the country at project start and there were no MPAs on </a:t>
            </a:r>
            <a:r>
              <a:rPr lang="en-US" sz="2400" dirty="0" err="1" smtClean="0">
                <a:solidFill>
                  <a:srgbClr val="00B050"/>
                </a:solidFill>
                <a:latin typeface="Times New Roman" pitchFamily="18" charset="0"/>
                <a:cs typeface="Times New Roman" pitchFamily="18" charset="0"/>
              </a:rPr>
              <a:t>Rodrigues</a:t>
            </a:r>
            <a:r>
              <a:rPr lang="en-US" sz="2400" dirty="0" smtClean="0">
                <a:solidFill>
                  <a:srgbClr val="00B050"/>
                </a:solidFill>
                <a:latin typeface="Times New Roman" pitchFamily="18" charset="0"/>
                <a:cs typeface="Times New Roman" pitchFamily="18" charset="0"/>
              </a:rPr>
              <a:t> Island</a:t>
            </a:r>
          </a:p>
          <a:p>
            <a:pPr lvl="0">
              <a:buClr>
                <a:schemeClr val="tx1"/>
              </a:buClr>
              <a:buSzPct val="120000"/>
              <a:buNone/>
              <a:defRPr/>
            </a:pPr>
            <a:endParaRPr lang="en-US" sz="2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Background – Project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a:buNone/>
              <a:tabLst>
                <a:tab pos="2782888" algn="l"/>
              </a:tabLst>
            </a:pPr>
            <a:r>
              <a:rPr lang="en-ZA" sz="2800" dirty="0" smtClean="0">
                <a:latin typeface="Times New Roman" pitchFamily="18" charset="0"/>
                <a:cs typeface="Times New Roman" pitchFamily="18" charset="0"/>
              </a:rPr>
              <a:t>GEF CEO Approval 		August 2003</a:t>
            </a:r>
          </a:p>
          <a:p>
            <a:pPr>
              <a:buNone/>
              <a:tabLst>
                <a:tab pos="2782888" algn="l"/>
              </a:tabLst>
            </a:pPr>
            <a:r>
              <a:rPr lang="en-ZA" sz="2800" dirty="0" err="1" smtClean="0">
                <a:latin typeface="Times New Roman" pitchFamily="18" charset="0"/>
                <a:cs typeface="Times New Roman" pitchFamily="18" charset="0"/>
              </a:rPr>
              <a:t>ProDoc</a:t>
            </a:r>
            <a:r>
              <a:rPr lang="en-ZA" sz="2800" dirty="0" smtClean="0">
                <a:latin typeface="Times New Roman" pitchFamily="18" charset="0"/>
                <a:cs typeface="Times New Roman" pitchFamily="18" charset="0"/>
              </a:rPr>
              <a:t> Signature			January 2004</a:t>
            </a:r>
          </a:p>
          <a:p>
            <a:pPr>
              <a:buNone/>
              <a:tabLst>
                <a:tab pos="2782888" algn="l"/>
              </a:tabLst>
            </a:pPr>
            <a:r>
              <a:rPr lang="en-ZA" sz="2800" dirty="0" smtClean="0">
                <a:latin typeface="Times New Roman" pitchFamily="18" charset="0"/>
                <a:cs typeface="Times New Roman" pitchFamily="18" charset="0"/>
              </a:rPr>
              <a:t>First disbursement			2005</a:t>
            </a:r>
          </a:p>
          <a:p>
            <a:pPr marL="0" indent="0">
              <a:buNone/>
            </a:pPr>
            <a:r>
              <a:rPr lang="en-ZA" sz="2800" dirty="0" smtClean="0">
                <a:latin typeface="Times New Roman" pitchFamily="18" charset="0"/>
                <a:cs typeface="Times New Roman" pitchFamily="18" charset="0"/>
              </a:rPr>
              <a:t>Original Closing			June 2008 </a:t>
            </a:r>
          </a:p>
          <a:p>
            <a:pPr marL="0" indent="0">
              <a:buNone/>
            </a:pPr>
            <a:r>
              <a:rPr lang="en-ZA" sz="2800" dirty="0" smtClean="0">
                <a:latin typeface="Times New Roman" pitchFamily="18" charset="0"/>
                <a:cs typeface="Times New Roman" pitchFamily="18" charset="0"/>
              </a:rPr>
              <a:t>Actual Closing			Sept 2012</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696200" cy="838200"/>
          </a:xfrm>
        </p:spPr>
        <p:txBody>
          <a:bodyPr>
            <a:normAutofit fontScale="90000"/>
          </a:bodyPr>
          <a:lstStyle/>
          <a:p>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Background –Annual  Disbursement</a:t>
            </a:r>
            <a:br>
              <a:rPr lang="en-ZA" sz="3200" dirty="0" smtClean="0">
                <a:latin typeface="Times New Roman" pitchFamily="18" charset="0"/>
                <a:cs typeface="Times New Roman" pitchFamily="18" charset="0"/>
              </a:rPr>
            </a:br>
            <a:r>
              <a:rPr lang="en-US" sz="32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Disbursements by Funding Source</a:t>
            </a:r>
            <a:r>
              <a:rPr lang="en-US" sz="3200" i="1" dirty="0" smtClean="0">
                <a:latin typeface="Times New Roman" pitchFamily="18" charset="0"/>
                <a:cs typeface="Times New Roman" pitchFamily="18" charset="0"/>
              </a:rPr>
              <a:t/>
            </a:r>
            <a:br>
              <a:rPr lang="en-US" sz="3200" i="1"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8</a:t>
            </a:fld>
            <a:endParaRPr lang="en-US"/>
          </a:p>
        </p:txBody>
      </p:sp>
      <p:pic>
        <p:nvPicPr>
          <p:cNvPr id="18" name="Picture 3"/>
          <p:cNvPicPr>
            <a:picLocks noChangeAspect="1" noChangeArrowheads="1"/>
          </p:cNvPicPr>
          <p:nvPr/>
        </p:nvPicPr>
        <p:blipFill>
          <a:blip r:embed="rId3" cstate="print"/>
          <a:srcRect/>
          <a:stretch>
            <a:fillRect/>
          </a:stretch>
        </p:blipFill>
        <p:spPr bwMode="auto">
          <a:xfrm>
            <a:off x="990601" y="1828800"/>
            <a:ext cx="6934200" cy="3830837"/>
          </a:xfrm>
          <a:prstGeom prst="rect">
            <a:avLst/>
          </a:prstGeom>
          <a:noFill/>
          <a:ln w="9525">
            <a:noFill/>
            <a:miter lim="800000"/>
            <a:headEnd/>
            <a:tailEnd/>
          </a:ln>
        </p:spPr>
      </p:pic>
      <p:sp>
        <p:nvSpPr>
          <p:cNvPr id="33" name="TextBox 32"/>
          <p:cNvSpPr txBox="1"/>
          <p:nvPr/>
        </p:nvSpPr>
        <p:spPr>
          <a:xfrm>
            <a:off x="4267200" y="1295400"/>
            <a:ext cx="2514600" cy="400110"/>
          </a:xfrm>
          <a:prstGeom prst="rect">
            <a:avLst/>
          </a:prstGeom>
          <a:noFill/>
        </p:spPr>
        <p:txBody>
          <a:bodyPr wrap="square" rtlCol="0">
            <a:spAutoFit/>
          </a:bodyPr>
          <a:lstStyle/>
          <a:p>
            <a:pPr algn="ctr"/>
            <a:r>
              <a:rPr lang="en-US" sz="2000" i="1" dirty="0" smtClean="0">
                <a:latin typeface="Times New Roman" pitchFamily="18" charset="0"/>
                <a:cs typeface="Times New Roman" pitchFamily="18" charset="0"/>
              </a:rPr>
              <a:t>Peak implementation</a:t>
            </a:r>
            <a:endParaRPr lang="en-GB" sz="2000" i="1" dirty="0">
              <a:latin typeface="Times New Roman" pitchFamily="18" charset="0"/>
              <a:cs typeface="Times New Roman" pitchFamily="18" charset="0"/>
            </a:endParaRPr>
          </a:p>
        </p:txBody>
      </p:sp>
      <p:sp>
        <p:nvSpPr>
          <p:cNvPr id="36" name="Left Brace 35"/>
          <p:cNvSpPr/>
          <p:nvPr/>
        </p:nvSpPr>
        <p:spPr>
          <a:xfrm rot="5400000">
            <a:off x="5320673" y="651544"/>
            <a:ext cx="360040" cy="2428892"/>
          </a:xfrm>
          <a:prstGeom prst="leftBrace">
            <a:avLst>
              <a:gd name="adj1" fmla="val 8333"/>
              <a:gd name="adj2" fmla="val 51613"/>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dirty="0"/>
          </a:p>
        </p:txBody>
      </p:sp>
      <p:sp>
        <p:nvSpPr>
          <p:cNvPr id="8" name="TextBox 7"/>
          <p:cNvSpPr txBox="1"/>
          <p:nvPr/>
        </p:nvSpPr>
        <p:spPr>
          <a:xfrm>
            <a:off x="6096000" y="0"/>
            <a:ext cx="3047999" cy="369332"/>
          </a:xfrm>
          <a:prstGeom prst="rect">
            <a:avLst/>
          </a:prstGeom>
          <a:solidFill>
            <a:schemeClr val="accent2"/>
          </a:solidFill>
        </p:spPr>
        <p:txBody>
          <a:bodyPr wrap="square" rtlCol="0">
            <a:spAutoFit/>
          </a:bodyPr>
          <a:lstStyle/>
          <a:p>
            <a:r>
              <a:rPr lang="en-ZA" dirty="0" smtClean="0">
                <a:latin typeface="Times New Roman" pitchFamily="18" charset="0"/>
                <a:cs typeface="Times New Roman" pitchFamily="18" charset="0"/>
              </a:rPr>
              <a:t>A Case Study from Mauritius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Background –  M&amp;E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533400" y="1219200"/>
            <a:ext cx="8229600" cy="4525963"/>
          </a:xfrm>
        </p:spPr>
        <p:txBody>
          <a:bodyPr/>
          <a:lstStyle/>
          <a:p>
            <a:pPr>
              <a:buNone/>
              <a:tabLst>
                <a:tab pos="2974975" algn="l"/>
              </a:tabLst>
            </a:pPr>
            <a:r>
              <a:rPr lang="en-ZA" sz="2400" dirty="0" smtClean="0">
                <a:latin typeface="Times New Roman" pitchFamily="18" charset="0"/>
                <a:cs typeface="Times New Roman" pitchFamily="18" charset="0"/>
              </a:rPr>
              <a:t>First PIR			Sept 2005</a:t>
            </a:r>
          </a:p>
          <a:p>
            <a:pPr>
              <a:buNone/>
              <a:tabLst>
                <a:tab pos="2974975" algn="l"/>
              </a:tabLst>
            </a:pPr>
            <a:r>
              <a:rPr lang="en-ZA" sz="2400" b="1" dirty="0" smtClean="0">
                <a:latin typeface="Times New Roman" pitchFamily="18" charset="0"/>
                <a:cs typeface="Times New Roman" pitchFamily="18" charset="0"/>
              </a:rPr>
              <a:t>Midterm Evaluation</a:t>
            </a:r>
            <a:r>
              <a:rPr lang="en-ZA" sz="2400" dirty="0" smtClean="0">
                <a:latin typeface="Times New Roman" pitchFamily="18" charset="0"/>
                <a:cs typeface="Times New Roman" pitchFamily="18" charset="0"/>
              </a:rPr>
              <a:t>			June 2008</a:t>
            </a:r>
          </a:p>
          <a:p>
            <a:pPr>
              <a:buNone/>
              <a:tabLst>
                <a:tab pos="2974975" algn="l"/>
              </a:tabLst>
            </a:pPr>
            <a:r>
              <a:rPr lang="en-ZA" sz="2400" dirty="0" smtClean="0">
                <a:latin typeface="Times New Roman" pitchFamily="18" charset="0"/>
                <a:cs typeface="Times New Roman" pitchFamily="18" charset="0"/>
              </a:rPr>
              <a:t>Final PIR/Terminal Evaluation	Sept 2012</a:t>
            </a: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9</a:t>
            </a:fld>
            <a:endParaRPr lang="en-US"/>
          </a:p>
        </p:txBody>
      </p:sp>
      <p:graphicFrame>
        <p:nvGraphicFramePr>
          <p:cNvPr id="7" name="Diagram 6"/>
          <p:cNvGraphicFramePr/>
          <p:nvPr>
            <p:extLst>
              <p:ext uri="{D42A27DB-BD31-4B8C-83A1-F6EECF244321}">
                <p14:modId xmlns:p14="http://schemas.microsoft.com/office/powerpoint/2010/main" val="2554840521"/>
              </p:ext>
            </p:extLst>
          </p:nvPr>
        </p:nvGraphicFramePr>
        <p:xfrm>
          <a:off x="298901" y="4038600"/>
          <a:ext cx="8468959" cy="66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Brace 7"/>
          <p:cNvSpPr/>
          <p:nvPr/>
        </p:nvSpPr>
        <p:spPr>
          <a:xfrm rot="16200000" flipH="1">
            <a:off x="5192080" y="1665922"/>
            <a:ext cx="360041" cy="6172202"/>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p:cNvSpPr txBox="1"/>
          <p:nvPr/>
        </p:nvSpPr>
        <p:spPr>
          <a:xfrm>
            <a:off x="3048000" y="4953000"/>
            <a:ext cx="4687258"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Effective implementation period</a:t>
            </a:r>
            <a:endParaRPr lang="en-GB" sz="2400" i="1" dirty="0">
              <a:latin typeface="Times New Roman" pitchFamily="18" charset="0"/>
              <a:cs typeface="Times New Roman" pitchFamily="18" charset="0"/>
            </a:endParaRPr>
          </a:p>
        </p:txBody>
      </p:sp>
      <p:sp>
        <p:nvSpPr>
          <p:cNvPr id="11" name="Right Brace 10"/>
          <p:cNvSpPr/>
          <p:nvPr/>
        </p:nvSpPr>
        <p:spPr>
          <a:xfrm rot="16200000">
            <a:off x="5791203" y="1905000"/>
            <a:ext cx="304797" cy="4114800"/>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 name="TextBox 11"/>
          <p:cNvSpPr txBox="1"/>
          <p:nvPr/>
        </p:nvSpPr>
        <p:spPr>
          <a:xfrm>
            <a:off x="3090834" y="3348335"/>
            <a:ext cx="5595966"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Period of most intense implementation</a:t>
            </a:r>
            <a:endParaRPr lang="en-GB" sz="2400" i="1" dirty="0">
              <a:latin typeface="Times New Roman" pitchFamily="18" charset="0"/>
              <a:cs typeface="Times New Roman" pitchFamily="18" charset="0"/>
            </a:endParaRPr>
          </a:p>
        </p:txBody>
      </p:sp>
      <p:sp>
        <p:nvSpPr>
          <p:cNvPr id="15" name="5-Point Star 14"/>
          <p:cNvSpPr/>
          <p:nvPr/>
        </p:nvSpPr>
        <p:spPr>
          <a:xfrm>
            <a:off x="4870901" y="4006788"/>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5-Point Star 15"/>
          <p:cNvSpPr/>
          <p:nvPr/>
        </p:nvSpPr>
        <p:spPr>
          <a:xfrm>
            <a:off x="298901" y="1752600"/>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7716</TotalTime>
  <Words>1161</Words>
  <Application>Microsoft Office PowerPoint</Application>
  <PresentationFormat>On-screen Show (4:3)</PresentationFormat>
  <Paragraphs>159</Paragraphs>
  <Slides>15</Slides>
  <Notes>8</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1_Office Theme</vt:lpstr>
      <vt:lpstr> The Importance of the  Midterm Review A Case Study exercise from Mauritius </vt:lpstr>
      <vt:lpstr>From Agencies Point of View</vt:lpstr>
      <vt:lpstr>Questions about the  Midterm Review (MTR)</vt:lpstr>
      <vt:lpstr>The Management and Protection of the Endangered Marine Environment of the Republic of Mauritius  </vt:lpstr>
      <vt:lpstr>Background –  Project Summary &amp; Context  (1 of 2)</vt:lpstr>
      <vt:lpstr>Background –  Project Summary &amp; Context (2 of 2)</vt:lpstr>
      <vt:lpstr>Background – Project Milestones</vt:lpstr>
      <vt:lpstr> Background –Annual  Disbursement  Disbursements by Funding Source </vt:lpstr>
      <vt:lpstr>Background –  M&amp;E Milestones</vt:lpstr>
      <vt:lpstr>The MTE – “A turning point”</vt:lpstr>
      <vt:lpstr>Notable Findings of the MTE</vt:lpstr>
      <vt:lpstr>How did the MTE catalyze the change?</vt:lpstr>
      <vt:lpstr>After the MTE...</vt:lpstr>
      <vt:lpstr>Highlights of the Project’s Results</vt:lpstr>
      <vt:lpstr>Questions about the  Midterm Review (MTR)</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281</cp:revision>
  <cp:lastPrinted>2013-03-12T12:30:47Z</cp:lastPrinted>
  <dcterms:created xsi:type="dcterms:W3CDTF">2011-03-08T15:42:01Z</dcterms:created>
  <dcterms:modified xsi:type="dcterms:W3CDTF">2013-09-24T20:22:07Z</dcterms:modified>
</cp:coreProperties>
</file>