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1.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2.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3.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5.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notesSlides/notesSlide6.xml" ContentType="application/vnd.openxmlformats-officedocument.presentationml.notesSlide+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notesSlides/notesSlide7.xml" ContentType="application/vnd.openxmlformats-officedocument.presentationml.notesSlide+xml"/>
  <Override PartName="/ppt/tags/tag49.xml" ContentType="application/vnd.openxmlformats-officedocument.presentationml.tags+xml"/>
  <Override PartName="/ppt/tags/tag50.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76" r:id="rId3"/>
    <p:sldId id="290" r:id="rId4"/>
    <p:sldId id="260" r:id="rId5"/>
    <p:sldId id="285" r:id="rId6"/>
    <p:sldId id="308" r:id="rId7"/>
    <p:sldId id="282" r:id="rId8"/>
    <p:sldId id="288" r:id="rId9"/>
    <p:sldId id="257" r:id="rId10"/>
    <p:sldId id="258" r:id="rId11"/>
    <p:sldId id="298" r:id="rId12"/>
    <p:sldId id="284" r:id="rId13"/>
    <p:sldId id="269" r:id="rId14"/>
    <p:sldId id="300" r:id="rId15"/>
    <p:sldId id="301"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Fabiana Issler" initials="FI"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F81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109" autoAdjust="0"/>
    <p:restoredTop sz="90057" autoAdjust="0"/>
  </p:normalViewPr>
  <p:slideViewPr>
    <p:cSldViewPr>
      <p:cViewPr>
        <p:scale>
          <a:sx n="75" d="100"/>
          <a:sy n="75" d="100"/>
        </p:scale>
        <p:origin x="-72" y="-6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404200F-512B-4F07-A31B-5B493601615F}" type="doc">
      <dgm:prSet loTypeId="urn:microsoft.com/office/officeart/2005/8/layout/hChevron3" loCatId="process" qsTypeId="urn:microsoft.com/office/officeart/2005/8/quickstyle/simple1" qsCatId="simple" csTypeId="urn:microsoft.com/office/officeart/2005/8/colors/accent1_2" csCatId="accent1" phldr="1"/>
      <dgm:spPr/>
    </dgm:pt>
    <dgm:pt modelId="{46CAE1B6-E216-4614-AAB0-68A5CE152284}">
      <dgm:prSet phldrT="[Text]"/>
      <dgm:spPr/>
      <dgm:t>
        <a:bodyPr/>
        <a:lstStyle/>
        <a:p>
          <a:r>
            <a:t>2003</a:t>
          </a:r>
          <a:endParaRPr lang="fr-FR" dirty="0"/>
        </a:p>
      </dgm:t>
    </dgm:pt>
    <dgm:pt modelId="{38A98027-B28E-464B-808B-93E1765BF765}" type="parTrans" cxnId="{C9E2F31D-FEE7-4FE5-B9D7-222759988685}">
      <dgm:prSet/>
      <dgm:spPr/>
      <dgm:t>
        <a:bodyPr/>
        <a:lstStyle/>
        <a:p>
          <a:endParaRPr lang="en-GB"/>
        </a:p>
      </dgm:t>
    </dgm:pt>
    <dgm:pt modelId="{FD01FF5B-2D3A-49EA-A3FF-4180F79FAAB3}" type="sibTrans" cxnId="{C9E2F31D-FEE7-4FE5-B9D7-222759988685}">
      <dgm:prSet/>
      <dgm:spPr/>
      <dgm:t>
        <a:bodyPr/>
        <a:lstStyle/>
        <a:p>
          <a:endParaRPr lang="en-GB"/>
        </a:p>
      </dgm:t>
    </dgm:pt>
    <dgm:pt modelId="{D4A554AF-77CE-4213-94FE-CAA9224AE6B8}">
      <dgm:prSet phldrT="[Text]"/>
      <dgm:spPr/>
      <dgm:t>
        <a:bodyPr/>
        <a:lstStyle/>
        <a:p>
          <a:r>
            <a:t>2004</a:t>
          </a:r>
          <a:endParaRPr lang="fr-FR" dirty="0"/>
        </a:p>
      </dgm:t>
    </dgm:pt>
    <dgm:pt modelId="{6A07461F-BB86-47DA-9EFE-85AEEF90F3FD}" type="parTrans" cxnId="{52F4A7E5-47F5-4DC8-A022-B77EB3FE6D50}">
      <dgm:prSet/>
      <dgm:spPr/>
      <dgm:t>
        <a:bodyPr/>
        <a:lstStyle/>
        <a:p>
          <a:endParaRPr lang="en-GB"/>
        </a:p>
      </dgm:t>
    </dgm:pt>
    <dgm:pt modelId="{791E828E-8756-432B-B950-F97AD648A4B8}" type="sibTrans" cxnId="{52F4A7E5-47F5-4DC8-A022-B77EB3FE6D50}">
      <dgm:prSet/>
      <dgm:spPr/>
      <dgm:t>
        <a:bodyPr/>
        <a:lstStyle/>
        <a:p>
          <a:endParaRPr lang="en-GB"/>
        </a:p>
      </dgm:t>
    </dgm:pt>
    <dgm:pt modelId="{4EEE3512-3786-4A18-B050-41FC9D642A6C}">
      <dgm:prSet phldrT="[Text]"/>
      <dgm:spPr/>
      <dgm:t>
        <a:bodyPr/>
        <a:lstStyle/>
        <a:p>
          <a:r>
            <a:t>2005</a:t>
          </a:r>
          <a:endParaRPr lang="fr-FR" dirty="0"/>
        </a:p>
      </dgm:t>
    </dgm:pt>
    <dgm:pt modelId="{33880E2C-435C-4296-80AE-F488FA30C721}" type="parTrans" cxnId="{A5731EC6-E796-4554-88CC-BC34E40E8F5C}">
      <dgm:prSet/>
      <dgm:spPr/>
      <dgm:t>
        <a:bodyPr/>
        <a:lstStyle/>
        <a:p>
          <a:endParaRPr lang="en-GB"/>
        </a:p>
      </dgm:t>
    </dgm:pt>
    <dgm:pt modelId="{5B0CF703-AEF5-47AB-9287-E0D33611820A}" type="sibTrans" cxnId="{A5731EC6-E796-4554-88CC-BC34E40E8F5C}">
      <dgm:prSet/>
      <dgm:spPr/>
      <dgm:t>
        <a:bodyPr/>
        <a:lstStyle/>
        <a:p>
          <a:endParaRPr lang="en-GB"/>
        </a:p>
      </dgm:t>
    </dgm:pt>
    <dgm:pt modelId="{4BC48CB3-C48C-430C-BA1C-4CE0CD10ECDC}">
      <dgm:prSet phldrT="[Text]"/>
      <dgm:spPr/>
      <dgm:t>
        <a:bodyPr/>
        <a:lstStyle/>
        <a:p>
          <a:r>
            <a:t>2006</a:t>
          </a:r>
          <a:endParaRPr lang="fr-FR" dirty="0"/>
        </a:p>
      </dgm:t>
    </dgm:pt>
    <dgm:pt modelId="{03095C22-E0E1-49A9-8F51-35F0AAD3DCB9}" type="parTrans" cxnId="{053D8FAA-810F-4126-8C85-83CA4F4C1615}">
      <dgm:prSet/>
      <dgm:spPr/>
      <dgm:t>
        <a:bodyPr/>
        <a:lstStyle/>
        <a:p>
          <a:endParaRPr lang="en-GB"/>
        </a:p>
      </dgm:t>
    </dgm:pt>
    <dgm:pt modelId="{D9BDC281-E91B-46E4-BE36-20394DA57EA7}" type="sibTrans" cxnId="{053D8FAA-810F-4126-8C85-83CA4F4C1615}">
      <dgm:prSet/>
      <dgm:spPr/>
      <dgm:t>
        <a:bodyPr/>
        <a:lstStyle/>
        <a:p>
          <a:endParaRPr lang="en-GB"/>
        </a:p>
      </dgm:t>
    </dgm:pt>
    <dgm:pt modelId="{B632BB9A-E922-492D-97F0-E1BFEFA1B3A7}">
      <dgm:prSet phldrT="[Text]"/>
      <dgm:spPr/>
      <dgm:t>
        <a:bodyPr/>
        <a:lstStyle/>
        <a:p>
          <a:r>
            <a:t>2007</a:t>
          </a:r>
          <a:endParaRPr lang="fr-FR" dirty="0"/>
        </a:p>
      </dgm:t>
    </dgm:pt>
    <dgm:pt modelId="{F2E4A782-BD60-4013-B4D8-79F6C7F96D7A}" type="parTrans" cxnId="{3AA4CC89-05DB-40C4-99AC-318FFE3808D8}">
      <dgm:prSet/>
      <dgm:spPr/>
      <dgm:t>
        <a:bodyPr/>
        <a:lstStyle/>
        <a:p>
          <a:endParaRPr lang="en-GB"/>
        </a:p>
      </dgm:t>
    </dgm:pt>
    <dgm:pt modelId="{8398689C-5413-447F-AEC3-F943E16352FF}" type="sibTrans" cxnId="{3AA4CC89-05DB-40C4-99AC-318FFE3808D8}">
      <dgm:prSet/>
      <dgm:spPr/>
      <dgm:t>
        <a:bodyPr/>
        <a:lstStyle/>
        <a:p>
          <a:endParaRPr lang="en-GB"/>
        </a:p>
      </dgm:t>
    </dgm:pt>
    <dgm:pt modelId="{305CD9CC-FF2E-48F5-ACD9-38AB65D33A43}">
      <dgm:prSet phldrT="[Text]"/>
      <dgm:spPr/>
      <dgm:t>
        <a:bodyPr/>
        <a:lstStyle/>
        <a:p>
          <a:r>
            <a:t>2008</a:t>
          </a:r>
          <a:endParaRPr lang="fr-FR" dirty="0"/>
        </a:p>
      </dgm:t>
    </dgm:pt>
    <dgm:pt modelId="{690A3247-8879-4D1E-932D-D50E0B207708}" type="parTrans" cxnId="{B14564AD-120C-46FA-A8EF-3C46F5DF7A29}">
      <dgm:prSet/>
      <dgm:spPr/>
      <dgm:t>
        <a:bodyPr/>
        <a:lstStyle/>
        <a:p>
          <a:endParaRPr lang="en-GB"/>
        </a:p>
      </dgm:t>
    </dgm:pt>
    <dgm:pt modelId="{EEFA1903-89B9-4106-B437-044D59FC92D3}" type="sibTrans" cxnId="{B14564AD-120C-46FA-A8EF-3C46F5DF7A29}">
      <dgm:prSet/>
      <dgm:spPr/>
      <dgm:t>
        <a:bodyPr/>
        <a:lstStyle/>
        <a:p>
          <a:endParaRPr lang="en-GB"/>
        </a:p>
      </dgm:t>
    </dgm:pt>
    <dgm:pt modelId="{56BFD846-BDAE-46F3-B1DF-2AE85258DC96}">
      <dgm:prSet phldrT="[Text]"/>
      <dgm:spPr/>
      <dgm:t>
        <a:bodyPr/>
        <a:lstStyle/>
        <a:p>
          <a:r>
            <a:t>2009</a:t>
          </a:r>
          <a:endParaRPr lang="fr-FR" dirty="0"/>
        </a:p>
      </dgm:t>
    </dgm:pt>
    <dgm:pt modelId="{C9F4E66B-D0FF-442C-8D3E-234681D01383}" type="parTrans" cxnId="{EF34BFDC-AC3B-4980-8F71-6B3F6585F381}">
      <dgm:prSet/>
      <dgm:spPr/>
      <dgm:t>
        <a:bodyPr/>
        <a:lstStyle/>
        <a:p>
          <a:endParaRPr lang="en-GB"/>
        </a:p>
      </dgm:t>
    </dgm:pt>
    <dgm:pt modelId="{ED3FC532-C355-4E2F-A566-2CB6F8E45D02}" type="sibTrans" cxnId="{EF34BFDC-AC3B-4980-8F71-6B3F6585F381}">
      <dgm:prSet/>
      <dgm:spPr/>
      <dgm:t>
        <a:bodyPr/>
        <a:lstStyle/>
        <a:p>
          <a:endParaRPr lang="en-GB"/>
        </a:p>
      </dgm:t>
    </dgm:pt>
    <dgm:pt modelId="{AAE86A58-2546-406F-AD18-391DDEBAE44D}">
      <dgm:prSet phldrT="[Text]"/>
      <dgm:spPr/>
      <dgm:t>
        <a:bodyPr/>
        <a:lstStyle/>
        <a:p>
          <a:r>
            <a:t>2010</a:t>
          </a:r>
          <a:endParaRPr lang="fr-FR" dirty="0"/>
        </a:p>
      </dgm:t>
    </dgm:pt>
    <dgm:pt modelId="{ED2F59D3-09B8-41D9-868B-04EFB5A47601}" type="parTrans" cxnId="{DF1BCE82-BD85-4A30-A443-DF8251F76FA2}">
      <dgm:prSet/>
      <dgm:spPr/>
      <dgm:t>
        <a:bodyPr/>
        <a:lstStyle/>
        <a:p>
          <a:endParaRPr lang="en-GB"/>
        </a:p>
      </dgm:t>
    </dgm:pt>
    <dgm:pt modelId="{F8847BF0-8965-451F-A263-0A83FD45BEA8}" type="sibTrans" cxnId="{DF1BCE82-BD85-4A30-A443-DF8251F76FA2}">
      <dgm:prSet/>
      <dgm:spPr/>
      <dgm:t>
        <a:bodyPr/>
        <a:lstStyle/>
        <a:p>
          <a:endParaRPr lang="en-GB"/>
        </a:p>
      </dgm:t>
    </dgm:pt>
    <dgm:pt modelId="{288CB2CC-F80F-4562-9A1C-0672A4C0430F}">
      <dgm:prSet phldrT="[Text]"/>
      <dgm:spPr/>
      <dgm:t>
        <a:bodyPr/>
        <a:lstStyle/>
        <a:p>
          <a:r>
            <a:t>2011</a:t>
          </a:r>
          <a:endParaRPr lang="fr-FR" dirty="0"/>
        </a:p>
      </dgm:t>
    </dgm:pt>
    <dgm:pt modelId="{CCEC2C9D-FEE0-449C-8090-11A7BAE244E3}" type="parTrans" cxnId="{71DF7260-9B14-402F-8C7A-3A5AA7F1CE3F}">
      <dgm:prSet/>
      <dgm:spPr/>
      <dgm:t>
        <a:bodyPr/>
        <a:lstStyle/>
        <a:p>
          <a:endParaRPr lang="en-GB"/>
        </a:p>
      </dgm:t>
    </dgm:pt>
    <dgm:pt modelId="{BCC68F9D-F365-4DF4-9D5D-4D5C47472377}" type="sibTrans" cxnId="{71DF7260-9B14-402F-8C7A-3A5AA7F1CE3F}">
      <dgm:prSet/>
      <dgm:spPr/>
      <dgm:t>
        <a:bodyPr/>
        <a:lstStyle/>
        <a:p>
          <a:endParaRPr lang="en-GB"/>
        </a:p>
      </dgm:t>
    </dgm:pt>
    <dgm:pt modelId="{660C6297-CD20-4E35-89B4-9BBCFC3186A9}">
      <dgm:prSet phldrT="[Text]"/>
      <dgm:spPr/>
      <dgm:t>
        <a:bodyPr/>
        <a:lstStyle/>
        <a:p>
          <a:r>
            <a:t>2012</a:t>
          </a:r>
          <a:endParaRPr lang="fr-FR" dirty="0"/>
        </a:p>
      </dgm:t>
    </dgm:pt>
    <dgm:pt modelId="{4FB0657E-149B-4630-AFCA-457C4E31760E}" type="parTrans" cxnId="{7E528177-F81E-4054-AE8D-464F8A1C7599}">
      <dgm:prSet/>
      <dgm:spPr/>
      <dgm:t>
        <a:bodyPr/>
        <a:lstStyle/>
        <a:p>
          <a:endParaRPr lang="en-GB"/>
        </a:p>
      </dgm:t>
    </dgm:pt>
    <dgm:pt modelId="{C1A6E2C0-5299-43C5-971E-258A7E69043C}" type="sibTrans" cxnId="{7E528177-F81E-4054-AE8D-464F8A1C7599}">
      <dgm:prSet/>
      <dgm:spPr/>
      <dgm:t>
        <a:bodyPr/>
        <a:lstStyle/>
        <a:p>
          <a:endParaRPr lang="en-GB"/>
        </a:p>
      </dgm:t>
    </dgm:pt>
    <dgm:pt modelId="{52D74015-4394-4B51-870E-2E2501084252}" type="pres">
      <dgm:prSet presAssocID="{2404200F-512B-4F07-A31B-5B493601615F}" presName="Name0" presStyleCnt="0">
        <dgm:presLayoutVars>
          <dgm:dir/>
          <dgm:resizeHandles val="exact"/>
        </dgm:presLayoutVars>
      </dgm:prSet>
      <dgm:spPr/>
    </dgm:pt>
    <dgm:pt modelId="{82C62668-4147-4EB1-A14C-8B3ABA54A412}" type="pres">
      <dgm:prSet presAssocID="{46CAE1B6-E216-4614-AAB0-68A5CE152284}" presName="parTxOnly" presStyleLbl="node1" presStyleIdx="0" presStyleCnt="10">
        <dgm:presLayoutVars>
          <dgm:bulletEnabled val="1"/>
        </dgm:presLayoutVars>
      </dgm:prSet>
      <dgm:spPr/>
      <dgm:t>
        <a:bodyPr/>
        <a:lstStyle/>
        <a:p>
          <a:endParaRPr lang="en-GB"/>
        </a:p>
      </dgm:t>
    </dgm:pt>
    <dgm:pt modelId="{59ED16CD-C21A-4057-946A-CA7376C3B1BE}" type="pres">
      <dgm:prSet presAssocID="{FD01FF5B-2D3A-49EA-A3FF-4180F79FAAB3}" presName="parSpace" presStyleCnt="0"/>
      <dgm:spPr/>
    </dgm:pt>
    <dgm:pt modelId="{1C43D453-CB6F-4CC0-841C-BE4151884C48}" type="pres">
      <dgm:prSet presAssocID="{D4A554AF-77CE-4213-94FE-CAA9224AE6B8}" presName="parTxOnly" presStyleLbl="node1" presStyleIdx="1" presStyleCnt="10">
        <dgm:presLayoutVars>
          <dgm:bulletEnabled val="1"/>
        </dgm:presLayoutVars>
      </dgm:prSet>
      <dgm:spPr/>
      <dgm:t>
        <a:bodyPr/>
        <a:lstStyle/>
        <a:p>
          <a:endParaRPr lang="en-GB"/>
        </a:p>
      </dgm:t>
    </dgm:pt>
    <dgm:pt modelId="{ECD22656-AC0C-48EF-A35F-F84F02F5502F}" type="pres">
      <dgm:prSet presAssocID="{791E828E-8756-432B-B950-F97AD648A4B8}" presName="parSpace" presStyleCnt="0"/>
      <dgm:spPr/>
    </dgm:pt>
    <dgm:pt modelId="{60E3F3A8-873C-4E00-A3AF-5C5E989C4CFD}" type="pres">
      <dgm:prSet presAssocID="{4EEE3512-3786-4A18-B050-41FC9D642A6C}" presName="parTxOnly" presStyleLbl="node1" presStyleIdx="2" presStyleCnt="10">
        <dgm:presLayoutVars>
          <dgm:bulletEnabled val="1"/>
        </dgm:presLayoutVars>
      </dgm:prSet>
      <dgm:spPr/>
      <dgm:t>
        <a:bodyPr/>
        <a:lstStyle/>
        <a:p>
          <a:endParaRPr lang="en-GB"/>
        </a:p>
      </dgm:t>
    </dgm:pt>
    <dgm:pt modelId="{3C5B763C-A530-4E61-BF0E-7C0E8BF48BB4}" type="pres">
      <dgm:prSet presAssocID="{5B0CF703-AEF5-47AB-9287-E0D33611820A}" presName="parSpace" presStyleCnt="0"/>
      <dgm:spPr/>
    </dgm:pt>
    <dgm:pt modelId="{2ED3058A-131C-4AC6-8C2C-CA6E6DACA2B8}" type="pres">
      <dgm:prSet presAssocID="{4BC48CB3-C48C-430C-BA1C-4CE0CD10ECDC}" presName="parTxOnly" presStyleLbl="node1" presStyleIdx="3" presStyleCnt="10">
        <dgm:presLayoutVars>
          <dgm:bulletEnabled val="1"/>
        </dgm:presLayoutVars>
      </dgm:prSet>
      <dgm:spPr/>
      <dgm:t>
        <a:bodyPr/>
        <a:lstStyle/>
        <a:p>
          <a:endParaRPr lang="en-GB"/>
        </a:p>
      </dgm:t>
    </dgm:pt>
    <dgm:pt modelId="{FEFDCCDD-A3FE-4F44-A387-7D407C5707DD}" type="pres">
      <dgm:prSet presAssocID="{D9BDC281-E91B-46E4-BE36-20394DA57EA7}" presName="parSpace" presStyleCnt="0"/>
      <dgm:spPr/>
    </dgm:pt>
    <dgm:pt modelId="{123CEABE-18A6-4568-87D5-0E5D9F8EEB37}" type="pres">
      <dgm:prSet presAssocID="{B632BB9A-E922-492D-97F0-E1BFEFA1B3A7}" presName="parTxOnly" presStyleLbl="node1" presStyleIdx="4" presStyleCnt="10">
        <dgm:presLayoutVars>
          <dgm:bulletEnabled val="1"/>
        </dgm:presLayoutVars>
      </dgm:prSet>
      <dgm:spPr/>
      <dgm:t>
        <a:bodyPr/>
        <a:lstStyle/>
        <a:p>
          <a:endParaRPr lang="en-GB"/>
        </a:p>
      </dgm:t>
    </dgm:pt>
    <dgm:pt modelId="{C80B17AA-CB5B-43C2-8C11-BD135DE42F82}" type="pres">
      <dgm:prSet presAssocID="{8398689C-5413-447F-AEC3-F943E16352FF}" presName="parSpace" presStyleCnt="0"/>
      <dgm:spPr/>
    </dgm:pt>
    <dgm:pt modelId="{9A307714-0414-4A4E-9657-8C37FE5DDC49}" type="pres">
      <dgm:prSet presAssocID="{305CD9CC-FF2E-48F5-ACD9-38AB65D33A43}" presName="parTxOnly" presStyleLbl="node1" presStyleIdx="5" presStyleCnt="10">
        <dgm:presLayoutVars>
          <dgm:bulletEnabled val="1"/>
        </dgm:presLayoutVars>
      </dgm:prSet>
      <dgm:spPr/>
      <dgm:t>
        <a:bodyPr/>
        <a:lstStyle/>
        <a:p>
          <a:endParaRPr lang="en-GB"/>
        </a:p>
      </dgm:t>
    </dgm:pt>
    <dgm:pt modelId="{C13440B7-AFA3-4FDA-B097-A21BF8EA7FAC}" type="pres">
      <dgm:prSet presAssocID="{EEFA1903-89B9-4106-B437-044D59FC92D3}" presName="parSpace" presStyleCnt="0"/>
      <dgm:spPr/>
    </dgm:pt>
    <dgm:pt modelId="{D8AD0355-2DDF-4949-B59B-A0942FD7BECB}" type="pres">
      <dgm:prSet presAssocID="{56BFD846-BDAE-46F3-B1DF-2AE85258DC96}" presName="parTxOnly" presStyleLbl="node1" presStyleIdx="6" presStyleCnt="10">
        <dgm:presLayoutVars>
          <dgm:bulletEnabled val="1"/>
        </dgm:presLayoutVars>
      </dgm:prSet>
      <dgm:spPr/>
      <dgm:t>
        <a:bodyPr/>
        <a:lstStyle/>
        <a:p>
          <a:endParaRPr lang="en-GB"/>
        </a:p>
      </dgm:t>
    </dgm:pt>
    <dgm:pt modelId="{7B54BFC3-4A88-45F3-BF87-925E6E52E038}" type="pres">
      <dgm:prSet presAssocID="{ED3FC532-C355-4E2F-A566-2CB6F8E45D02}" presName="parSpace" presStyleCnt="0"/>
      <dgm:spPr/>
    </dgm:pt>
    <dgm:pt modelId="{A5FD564E-48EC-4F7C-A5AB-243E3251FAE5}" type="pres">
      <dgm:prSet presAssocID="{AAE86A58-2546-406F-AD18-391DDEBAE44D}" presName="parTxOnly" presStyleLbl="node1" presStyleIdx="7" presStyleCnt="10">
        <dgm:presLayoutVars>
          <dgm:bulletEnabled val="1"/>
        </dgm:presLayoutVars>
      </dgm:prSet>
      <dgm:spPr/>
      <dgm:t>
        <a:bodyPr/>
        <a:lstStyle/>
        <a:p>
          <a:endParaRPr lang="en-GB"/>
        </a:p>
      </dgm:t>
    </dgm:pt>
    <dgm:pt modelId="{9AAE7557-201C-4149-9F46-B2423D970D3C}" type="pres">
      <dgm:prSet presAssocID="{F8847BF0-8965-451F-A263-0A83FD45BEA8}" presName="parSpace" presStyleCnt="0"/>
      <dgm:spPr/>
    </dgm:pt>
    <dgm:pt modelId="{F2719A3C-9A71-4A2F-9430-D626F590FD54}" type="pres">
      <dgm:prSet presAssocID="{288CB2CC-F80F-4562-9A1C-0672A4C0430F}" presName="parTxOnly" presStyleLbl="node1" presStyleIdx="8" presStyleCnt="10">
        <dgm:presLayoutVars>
          <dgm:bulletEnabled val="1"/>
        </dgm:presLayoutVars>
      </dgm:prSet>
      <dgm:spPr/>
      <dgm:t>
        <a:bodyPr/>
        <a:lstStyle/>
        <a:p>
          <a:endParaRPr lang="en-GB"/>
        </a:p>
      </dgm:t>
    </dgm:pt>
    <dgm:pt modelId="{5AFB968E-6ED5-4CAB-A7B6-C0135347C782}" type="pres">
      <dgm:prSet presAssocID="{BCC68F9D-F365-4DF4-9D5D-4D5C47472377}" presName="parSpace" presStyleCnt="0"/>
      <dgm:spPr/>
    </dgm:pt>
    <dgm:pt modelId="{4E093E8E-8E76-47D2-ABA7-785107CEEE57}" type="pres">
      <dgm:prSet presAssocID="{660C6297-CD20-4E35-89B4-9BBCFC3186A9}" presName="parTxOnly" presStyleLbl="node1" presStyleIdx="9" presStyleCnt="10">
        <dgm:presLayoutVars>
          <dgm:bulletEnabled val="1"/>
        </dgm:presLayoutVars>
      </dgm:prSet>
      <dgm:spPr/>
      <dgm:t>
        <a:bodyPr/>
        <a:lstStyle/>
        <a:p>
          <a:endParaRPr lang="en-GB"/>
        </a:p>
      </dgm:t>
    </dgm:pt>
  </dgm:ptLst>
  <dgm:cxnLst>
    <dgm:cxn modelId="{52F4A7E5-47F5-4DC8-A022-B77EB3FE6D50}" srcId="{2404200F-512B-4F07-A31B-5B493601615F}" destId="{D4A554AF-77CE-4213-94FE-CAA9224AE6B8}" srcOrd="1" destOrd="0" parTransId="{6A07461F-BB86-47DA-9EFE-85AEEF90F3FD}" sibTransId="{791E828E-8756-432B-B950-F97AD648A4B8}"/>
    <dgm:cxn modelId="{C9E2F31D-FEE7-4FE5-B9D7-222759988685}" srcId="{2404200F-512B-4F07-A31B-5B493601615F}" destId="{46CAE1B6-E216-4614-AAB0-68A5CE152284}" srcOrd="0" destOrd="0" parTransId="{38A98027-B28E-464B-808B-93E1765BF765}" sibTransId="{FD01FF5B-2D3A-49EA-A3FF-4180F79FAAB3}"/>
    <dgm:cxn modelId="{053D8FAA-810F-4126-8C85-83CA4F4C1615}" srcId="{2404200F-512B-4F07-A31B-5B493601615F}" destId="{4BC48CB3-C48C-430C-BA1C-4CE0CD10ECDC}" srcOrd="3" destOrd="0" parTransId="{03095C22-E0E1-49A9-8F51-35F0AAD3DCB9}" sibTransId="{D9BDC281-E91B-46E4-BE36-20394DA57EA7}"/>
    <dgm:cxn modelId="{E876008D-F41A-4A84-995E-1140129AF95C}" type="presOf" srcId="{46CAE1B6-E216-4614-AAB0-68A5CE152284}" destId="{82C62668-4147-4EB1-A14C-8B3ABA54A412}" srcOrd="0" destOrd="0" presId="urn:microsoft.com/office/officeart/2005/8/layout/hChevron3"/>
    <dgm:cxn modelId="{528EF5C4-EA81-4689-B992-D2C5A5B9ECAC}" type="presOf" srcId="{56BFD846-BDAE-46F3-B1DF-2AE85258DC96}" destId="{D8AD0355-2DDF-4949-B59B-A0942FD7BECB}" srcOrd="0" destOrd="0" presId="urn:microsoft.com/office/officeart/2005/8/layout/hChevron3"/>
    <dgm:cxn modelId="{3AA4CC89-05DB-40C4-99AC-318FFE3808D8}" srcId="{2404200F-512B-4F07-A31B-5B493601615F}" destId="{B632BB9A-E922-492D-97F0-E1BFEFA1B3A7}" srcOrd="4" destOrd="0" parTransId="{F2E4A782-BD60-4013-B4D8-79F6C7F96D7A}" sibTransId="{8398689C-5413-447F-AEC3-F943E16352FF}"/>
    <dgm:cxn modelId="{7E4C73D3-FF10-446B-A8A5-00DB0E46BAD1}" type="presOf" srcId="{AAE86A58-2546-406F-AD18-391DDEBAE44D}" destId="{A5FD564E-48EC-4F7C-A5AB-243E3251FAE5}" srcOrd="0" destOrd="0" presId="urn:microsoft.com/office/officeart/2005/8/layout/hChevron3"/>
    <dgm:cxn modelId="{A5731EC6-E796-4554-88CC-BC34E40E8F5C}" srcId="{2404200F-512B-4F07-A31B-5B493601615F}" destId="{4EEE3512-3786-4A18-B050-41FC9D642A6C}" srcOrd="2" destOrd="0" parTransId="{33880E2C-435C-4296-80AE-F488FA30C721}" sibTransId="{5B0CF703-AEF5-47AB-9287-E0D33611820A}"/>
    <dgm:cxn modelId="{984C0851-75FC-4DFF-8E8D-26153AD852AC}" type="presOf" srcId="{305CD9CC-FF2E-48F5-ACD9-38AB65D33A43}" destId="{9A307714-0414-4A4E-9657-8C37FE5DDC49}" srcOrd="0" destOrd="0" presId="urn:microsoft.com/office/officeart/2005/8/layout/hChevron3"/>
    <dgm:cxn modelId="{5B58AA5A-8A13-417F-B434-5BB4770B37FB}" type="presOf" srcId="{2404200F-512B-4F07-A31B-5B493601615F}" destId="{52D74015-4394-4B51-870E-2E2501084252}" srcOrd="0" destOrd="0" presId="urn:microsoft.com/office/officeart/2005/8/layout/hChevron3"/>
    <dgm:cxn modelId="{DF1BCE82-BD85-4A30-A443-DF8251F76FA2}" srcId="{2404200F-512B-4F07-A31B-5B493601615F}" destId="{AAE86A58-2546-406F-AD18-391DDEBAE44D}" srcOrd="7" destOrd="0" parTransId="{ED2F59D3-09B8-41D9-868B-04EFB5A47601}" sibTransId="{F8847BF0-8965-451F-A263-0A83FD45BEA8}"/>
    <dgm:cxn modelId="{07158602-D248-440B-8CC6-04799803412A}" type="presOf" srcId="{B632BB9A-E922-492D-97F0-E1BFEFA1B3A7}" destId="{123CEABE-18A6-4568-87D5-0E5D9F8EEB37}" srcOrd="0" destOrd="0" presId="urn:microsoft.com/office/officeart/2005/8/layout/hChevron3"/>
    <dgm:cxn modelId="{EF34BFDC-AC3B-4980-8F71-6B3F6585F381}" srcId="{2404200F-512B-4F07-A31B-5B493601615F}" destId="{56BFD846-BDAE-46F3-B1DF-2AE85258DC96}" srcOrd="6" destOrd="0" parTransId="{C9F4E66B-D0FF-442C-8D3E-234681D01383}" sibTransId="{ED3FC532-C355-4E2F-A566-2CB6F8E45D02}"/>
    <dgm:cxn modelId="{A2562E7D-ADC9-46A0-A113-6536FC2F45F8}" type="presOf" srcId="{D4A554AF-77CE-4213-94FE-CAA9224AE6B8}" destId="{1C43D453-CB6F-4CC0-841C-BE4151884C48}" srcOrd="0" destOrd="0" presId="urn:microsoft.com/office/officeart/2005/8/layout/hChevron3"/>
    <dgm:cxn modelId="{71DF7260-9B14-402F-8C7A-3A5AA7F1CE3F}" srcId="{2404200F-512B-4F07-A31B-5B493601615F}" destId="{288CB2CC-F80F-4562-9A1C-0672A4C0430F}" srcOrd="8" destOrd="0" parTransId="{CCEC2C9D-FEE0-449C-8090-11A7BAE244E3}" sibTransId="{BCC68F9D-F365-4DF4-9D5D-4D5C47472377}"/>
    <dgm:cxn modelId="{9C3DA11B-0E66-4FC4-9853-32D720E1739F}" type="presOf" srcId="{288CB2CC-F80F-4562-9A1C-0672A4C0430F}" destId="{F2719A3C-9A71-4A2F-9430-D626F590FD54}" srcOrd="0" destOrd="0" presId="urn:microsoft.com/office/officeart/2005/8/layout/hChevron3"/>
    <dgm:cxn modelId="{16444171-127E-42CD-BCB8-BF4F347EDA22}" type="presOf" srcId="{4EEE3512-3786-4A18-B050-41FC9D642A6C}" destId="{60E3F3A8-873C-4E00-A3AF-5C5E989C4CFD}" srcOrd="0" destOrd="0" presId="urn:microsoft.com/office/officeart/2005/8/layout/hChevron3"/>
    <dgm:cxn modelId="{B14564AD-120C-46FA-A8EF-3C46F5DF7A29}" srcId="{2404200F-512B-4F07-A31B-5B493601615F}" destId="{305CD9CC-FF2E-48F5-ACD9-38AB65D33A43}" srcOrd="5" destOrd="0" parTransId="{690A3247-8879-4D1E-932D-D50E0B207708}" sibTransId="{EEFA1903-89B9-4106-B437-044D59FC92D3}"/>
    <dgm:cxn modelId="{11F49665-CD5A-4176-9998-0BE57CA8ACE8}" type="presOf" srcId="{4BC48CB3-C48C-430C-BA1C-4CE0CD10ECDC}" destId="{2ED3058A-131C-4AC6-8C2C-CA6E6DACA2B8}" srcOrd="0" destOrd="0" presId="urn:microsoft.com/office/officeart/2005/8/layout/hChevron3"/>
    <dgm:cxn modelId="{A4FCF362-189D-432F-AC2A-220A28AE8C0B}" type="presOf" srcId="{660C6297-CD20-4E35-89B4-9BBCFC3186A9}" destId="{4E093E8E-8E76-47D2-ABA7-785107CEEE57}" srcOrd="0" destOrd="0" presId="urn:microsoft.com/office/officeart/2005/8/layout/hChevron3"/>
    <dgm:cxn modelId="{7E528177-F81E-4054-AE8D-464F8A1C7599}" srcId="{2404200F-512B-4F07-A31B-5B493601615F}" destId="{660C6297-CD20-4E35-89B4-9BBCFC3186A9}" srcOrd="9" destOrd="0" parTransId="{4FB0657E-149B-4630-AFCA-457C4E31760E}" sibTransId="{C1A6E2C0-5299-43C5-971E-258A7E69043C}"/>
    <dgm:cxn modelId="{156D2149-F5C4-4D2A-BDB6-35EC8ADA4D59}" type="presParOf" srcId="{52D74015-4394-4B51-870E-2E2501084252}" destId="{82C62668-4147-4EB1-A14C-8B3ABA54A412}" srcOrd="0" destOrd="0" presId="urn:microsoft.com/office/officeart/2005/8/layout/hChevron3"/>
    <dgm:cxn modelId="{E5A8A79B-396A-4F22-BCE8-D7CFA3B183FC}" type="presParOf" srcId="{52D74015-4394-4B51-870E-2E2501084252}" destId="{59ED16CD-C21A-4057-946A-CA7376C3B1BE}" srcOrd="1" destOrd="0" presId="urn:microsoft.com/office/officeart/2005/8/layout/hChevron3"/>
    <dgm:cxn modelId="{14B53A23-83CF-4D66-BB6A-A12B874FA3EC}" type="presParOf" srcId="{52D74015-4394-4B51-870E-2E2501084252}" destId="{1C43D453-CB6F-4CC0-841C-BE4151884C48}" srcOrd="2" destOrd="0" presId="urn:microsoft.com/office/officeart/2005/8/layout/hChevron3"/>
    <dgm:cxn modelId="{4794F853-2692-4446-9053-93C09A5E7F2A}" type="presParOf" srcId="{52D74015-4394-4B51-870E-2E2501084252}" destId="{ECD22656-AC0C-48EF-A35F-F84F02F5502F}" srcOrd="3" destOrd="0" presId="urn:microsoft.com/office/officeart/2005/8/layout/hChevron3"/>
    <dgm:cxn modelId="{1374BB0C-04CA-40E6-912E-9128C516FA70}" type="presParOf" srcId="{52D74015-4394-4B51-870E-2E2501084252}" destId="{60E3F3A8-873C-4E00-A3AF-5C5E989C4CFD}" srcOrd="4" destOrd="0" presId="urn:microsoft.com/office/officeart/2005/8/layout/hChevron3"/>
    <dgm:cxn modelId="{BFCEE007-AAA7-41AD-AD05-CA3FA93B89A7}" type="presParOf" srcId="{52D74015-4394-4B51-870E-2E2501084252}" destId="{3C5B763C-A530-4E61-BF0E-7C0E8BF48BB4}" srcOrd="5" destOrd="0" presId="urn:microsoft.com/office/officeart/2005/8/layout/hChevron3"/>
    <dgm:cxn modelId="{0E64F5D7-53A6-4050-99BC-4ECF4D38D9D2}" type="presParOf" srcId="{52D74015-4394-4B51-870E-2E2501084252}" destId="{2ED3058A-131C-4AC6-8C2C-CA6E6DACA2B8}" srcOrd="6" destOrd="0" presId="urn:microsoft.com/office/officeart/2005/8/layout/hChevron3"/>
    <dgm:cxn modelId="{81B55883-FAC1-40DD-8B5C-E56A7A8B786B}" type="presParOf" srcId="{52D74015-4394-4B51-870E-2E2501084252}" destId="{FEFDCCDD-A3FE-4F44-A387-7D407C5707DD}" srcOrd="7" destOrd="0" presId="urn:microsoft.com/office/officeart/2005/8/layout/hChevron3"/>
    <dgm:cxn modelId="{5341D7F6-83E7-4842-9537-B8EFDD983E14}" type="presParOf" srcId="{52D74015-4394-4B51-870E-2E2501084252}" destId="{123CEABE-18A6-4568-87D5-0E5D9F8EEB37}" srcOrd="8" destOrd="0" presId="urn:microsoft.com/office/officeart/2005/8/layout/hChevron3"/>
    <dgm:cxn modelId="{DFDD7ABD-E04F-4856-B93C-84D8867EFD2F}" type="presParOf" srcId="{52D74015-4394-4B51-870E-2E2501084252}" destId="{C80B17AA-CB5B-43C2-8C11-BD135DE42F82}" srcOrd="9" destOrd="0" presId="urn:microsoft.com/office/officeart/2005/8/layout/hChevron3"/>
    <dgm:cxn modelId="{6C73B9A9-3607-4C1D-A62A-3EF142707B60}" type="presParOf" srcId="{52D74015-4394-4B51-870E-2E2501084252}" destId="{9A307714-0414-4A4E-9657-8C37FE5DDC49}" srcOrd="10" destOrd="0" presId="urn:microsoft.com/office/officeart/2005/8/layout/hChevron3"/>
    <dgm:cxn modelId="{0E5C8EBF-F38B-4BD5-BD7E-D2C2512E1221}" type="presParOf" srcId="{52D74015-4394-4B51-870E-2E2501084252}" destId="{C13440B7-AFA3-4FDA-B097-A21BF8EA7FAC}" srcOrd="11" destOrd="0" presId="urn:microsoft.com/office/officeart/2005/8/layout/hChevron3"/>
    <dgm:cxn modelId="{E600115C-0B56-4070-8A1A-134BB72C345D}" type="presParOf" srcId="{52D74015-4394-4B51-870E-2E2501084252}" destId="{D8AD0355-2DDF-4949-B59B-A0942FD7BECB}" srcOrd="12" destOrd="0" presId="urn:microsoft.com/office/officeart/2005/8/layout/hChevron3"/>
    <dgm:cxn modelId="{7A4F316F-F85E-427C-BA85-1E5690630453}" type="presParOf" srcId="{52D74015-4394-4B51-870E-2E2501084252}" destId="{7B54BFC3-4A88-45F3-BF87-925E6E52E038}" srcOrd="13" destOrd="0" presId="urn:microsoft.com/office/officeart/2005/8/layout/hChevron3"/>
    <dgm:cxn modelId="{3FB53D94-2B08-4DB5-96A5-648C84CFED25}" type="presParOf" srcId="{52D74015-4394-4B51-870E-2E2501084252}" destId="{A5FD564E-48EC-4F7C-A5AB-243E3251FAE5}" srcOrd="14" destOrd="0" presId="urn:microsoft.com/office/officeart/2005/8/layout/hChevron3"/>
    <dgm:cxn modelId="{8CDD6FE7-C2F4-4D9A-B25F-4FE105862895}" type="presParOf" srcId="{52D74015-4394-4B51-870E-2E2501084252}" destId="{9AAE7557-201C-4149-9F46-B2423D970D3C}" srcOrd="15" destOrd="0" presId="urn:microsoft.com/office/officeart/2005/8/layout/hChevron3"/>
    <dgm:cxn modelId="{A669D6B5-EB3A-403A-BA17-DA2898DE2BCF}" type="presParOf" srcId="{52D74015-4394-4B51-870E-2E2501084252}" destId="{F2719A3C-9A71-4A2F-9430-D626F590FD54}" srcOrd="16" destOrd="0" presId="urn:microsoft.com/office/officeart/2005/8/layout/hChevron3"/>
    <dgm:cxn modelId="{BC5ECBE6-E4C6-4D64-B874-BC5837C9617D}" type="presParOf" srcId="{52D74015-4394-4B51-870E-2E2501084252}" destId="{5AFB968E-6ED5-4CAB-A7B6-C0135347C782}" srcOrd="17" destOrd="0" presId="urn:microsoft.com/office/officeart/2005/8/layout/hChevron3"/>
    <dgm:cxn modelId="{928FEFB5-E475-4BDD-9A58-7DB907E7ABD3}" type="presParOf" srcId="{52D74015-4394-4B51-870E-2E2501084252}" destId="{4E093E8E-8E76-47D2-ABA7-785107CEEE57}" srcOrd="18" destOrd="0" presId="urn:microsoft.com/office/officeart/2005/8/layout/hChevron3"/>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C62668-4147-4EB1-A14C-8B3ABA54A412}">
      <dsp:nvSpPr>
        <dsp:cNvPr id="0" name=""/>
        <dsp:cNvSpPr/>
      </dsp:nvSpPr>
      <dsp:spPr>
        <a:xfrm>
          <a:off x="111" y="108905"/>
          <a:ext cx="1115094" cy="446037"/>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2014" tIns="56007" rIns="28004" bIns="56007" numCol="1" spcCol="1270" anchor="ctr" anchorCtr="0">
          <a:noAutofit/>
        </a:bodyPr>
        <a:lstStyle/>
        <a:p>
          <a:pPr lvl="0" algn="ctr" defTabSz="933450">
            <a:lnSpc>
              <a:spcPct val="90000"/>
            </a:lnSpc>
            <a:spcBef>
              <a:spcPct val="0"/>
            </a:spcBef>
            <a:spcAft>
              <a:spcPct val="35000"/>
            </a:spcAft>
          </a:pPr>
          <a:r>
            <a:rPr sz="2100" kern="1200"/>
            <a:t>2003</a:t>
          </a:r>
          <a:endParaRPr lang="fr-FR" sz="2100" kern="1200" dirty="0"/>
        </a:p>
      </dsp:txBody>
      <dsp:txXfrm>
        <a:off x="111" y="108905"/>
        <a:ext cx="1003585" cy="446037"/>
      </dsp:txXfrm>
    </dsp:sp>
    <dsp:sp modelId="{1C43D453-CB6F-4CC0-841C-BE4151884C48}">
      <dsp:nvSpPr>
        <dsp:cNvPr id="0" name=""/>
        <dsp:cNvSpPr/>
      </dsp:nvSpPr>
      <dsp:spPr>
        <a:xfrm>
          <a:off x="892187" y="108905"/>
          <a:ext cx="1115094" cy="446037"/>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4011" tIns="56007" rIns="28004" bIns="56007" numCol="1" spcCol="1270" anchor="ctr" anchorCtr="0">
          <a:noAutofit/>
        </a:bodyPr>
        <a:lstStyle/>
        <a:p>
          <a:pPr lvl="0" algn="ctr" defTabSz="933450">
            <a:lnSpc>
              <a:spcPct val="90000"/>
            </a:lnSpc>
            <a:spcBef>
              <a:spcPct val="0"/>
            </a:spcBef>
            <a:spcAft>
              <a:spcPct val="35000"/>
            </a:spcAft>
          </a:pPr>
          <a:r>
            <a:rPr sz="2100" kern="1200"/>
            <a:t>2004</a:t>
          </a:r>
          <a:endParaRPr lang="fr-FR" sz="2100" kern="1200" dirty="0"/>
        </a:p>
      </dsp:txBody>
      <dsp:txXfrm>
        <a:off x="1115206" y="108905"/>
        <a:ext cx="669057" cy="446037"/>
      </dsp:txXfrm>
    </dsp:sp>
    <dsp:sp modelId="{60E3F3A8-873C-4E00-A3AF-5C5E989C4CFD}">
      <dsp:nvSpPr>
        <dsp:cNvPr id="0" name=""/>
        <dsp:cNvSpPr/>
      </dsp:nvSpPr>
      <dsp:spPr>
        <a:xfrm>
          <a:off x="1784263" y="108905"/>
          <a:ext cx="1115094" cy="446037"/>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4011" tIns="56007" rIns="28004" bIns="56007" numCol="1" spcCol="1270" anchor="ctr" anchorCtr="0">
          <a:noAutofit/>
        </a:bodyPr>
        <a:lstStyle/>
        <a:p>
          <a:pPr lvl="0" algn="ctr" defTabSz="933450">
            <a:lnSpc>
              <a:spcPct val="90000"/>
            </a:lnSpc>
            <a:spcBef>
              <a:spcPct val="0"/>
            </a:spcBef>
            <a:spcAft>
              <a:spcPct val="35000"/>
            </a:spcAft>
          </a:pPr>
          <a:r>
            <a:rPr sz="2100" kern="1200"/>
            <a:t>2005</a:t>
          </a:r>
          <a:endParaRPr lang="fr-FR" sz="2100" kern="1200" dirty="0"/>
        </a:p>
      </dsp:txBody>
      <dsp:txXfrm>
        <a:off x="2007282" y="108905"/>
        <a:ext cx="669057" cy="446037"/>
      </dsp:txXfrm>
    </dsp:sp>
    <dsp:sp modelId="{2ED3058A-131C-4AC6-8C2C-CA6E6DACA2B8}">
      <dsp:nvSpPr>
        <dsp:cNvPr id="0" name=""/>
        <dsp:cNvSpPr/>
      </dsp:nvSpPr>
      <dsp:spPr>
        <a:xfrm>
          <a:off x="2676338" y="108905"/>
          <a:ext cx="1115094" cy="446037"/>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4011" tIns="56007" rIns="28004" bIns="56007" numCol="1" spcCol="1270" anchor="ctr" anchorCtr="0">
          <a:noAutofit/>
        </a:bodyPr>
        <a:lstStyle/>
        <a:p>
          <a:pPr lvl="0" algn="ctr" defTabSz="933450">
            <a:lnSpc>
              <a:spcPct val="90000"/>
            </a:lnSpc>
            <a:spcBef>
              <a:spcPct val="0"/>
            </a:spcBef>
            <a:spcAft>
              <a:spcPct val="35000"/>
            </a:spcAft>
          </a:pPr>
          <a:r>
            <a:rPr sz="2100" kern="1200"/>
            <a:t>2006</a:t>
          </a:r>
          <a:endParaRPr lang="fr-FR" sz="2100" kern="1200" dirty="0"/>
        </a:p>
      </dsp:txBody>
      <dsp:txXfrm>
        <a:off x="2899357" y="108905"/>
        <a:ext cx="669057" cy="446037"/>
      </dsp:txXfrm>
    </dsp:sp>
    <dsp:sp modelId="{123CEABE-18A6-4568-87D5-0E5D9F8EEB37}">
      <dsp:nvSpPr>
        <dsp:cNvPr id="0" name=""/>
        <dsp:cNvSpPr/>
      </dsp:nvSpPr>
      <dsp:spPr>
        <a:xfrm>
          <a:off x="3568414" y="108905"/>
          <a:ext cx="1115094" cy="446037"/>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4011" tIns="56007" rIns="28004" bIns="56007" numCol="1" spcCol="1270" anchor="ctr" anchorCtr="0">
          <a:noAutofit/>
        </a:bodyPr>
        <a:lstStyle/>
        <a:p>
          <a:pPr lvl="0" algn="ctr" defTabSz="933450">
            <a:lnSpc>
              <a:spcPct val="90000"/>
            </a:lnSpc>
            <a:spcBef>
              <a:spcPct val="0"/>
            </a:spcBef>
            <a:spcAft>
              <a:spcPct val="35000"/>
            </a:spcAft>
          </a:pPr>
          <a:r>
            <a:rPr sz="2100" kern="1200"/>
            <a:t>2007</a:t>
          </a:r>
          <a:endParaRPr lang="fr-FR" sz="2100" kern="1200" dirty="0"/>
        </a:p>
      </dsp:txBody>
      <dsp:txXfrm>
        <a:off x="3791433" y="108905"/>
        <a:ext cx="669057" cy="446037"/>
      </dsp:txXfrm>
    </dsp:sp>
    <dsp:sp modelId="{9A307714-0414-4A4E-9657-8C37FE5DDC49}">
      <dsp:nvSpPr>
        <dsp:cNvPr id="0" name=""/>
        <dsp:cNvSpPr/>
      </dsp:nvSpPr>
      <dsp:spPr>
        <a:xfrm>
          <a:off x="4460490" y="108905"/>
          <a:ext cx="1115094" cy="446037"/>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4011" tIns="56007" rIns="28004" bIns="56007" numCol="1" spcCol="1270" anchor="ctr" anchorCtr="0">
          <a:noAutofit/>
        </a:bodyPr>
        <a:lstStyle/>
        <a:p>
          <a:pPr lvl="0" algn="ctr" defTabSz="933450">
            <a:lnSpc>
              <a:spcPct val="90000"/>
            </a:lnSpc>
            <a:spcBef>
              <a:spcPct val="0"/>
            </a:spcBef>
            <a:spcAft>
              <a:spcPct val="35000"/>
            </a:spcAft>
          </a:pPr>
          <a:r>
            <a:rPr sz="2100" kern="1200"/>
            <a:t>2008</a:t>
          </a:r>
          <a:endParaRPr lang="fr-FR" sz="2100" kern="1200" dirty="0"/>
        </a:p>
      </dsp:txBody>
      <dsp:txXfrm>
        <a:off x="4683509" y="108905"/>
        <a:ext cx="669057" cy="446037"/>
      </dsp:txXfrm>
    </dsp:sp>
    <dsp:sp modelId="{D8AD0355-2DDF-4949-B59B-A0942FD7BECB}">
      <dsp:nvSpPr>
        <dsp:cNvPr id="0" name=""/>
        <dsp:cNvSpPr/>
      </dsp:nvSpPr>
      <dsp:spPr>
        <a:xfrm>
          <a:off x="5352566" y="108905"/>
          <a:ext cx="1115094" cy="446037"/>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4011" tIns="56007" rIns="28004" bIns="56007" numCol="1" spcCol="1270" anchor="ctr" anchorCtr="0">
          <a:noAutofit/>
        </a:bodyPr>
        <a:lstStyle/>
        <a:p>
          <a:pPr lvl="0" algn="ctr" defTabSz="933450">
            <a:lnSpc>
              <a:spcPct val="90000"/>
            </a:lnSpc>
            <a:spcBef>
              <a:spcPct val="0"/>
            </a:spcBef>
            <a:spcAft>
              <a:spcPct val="35000"/>
            </a:spcAft>
          </a:pPr>
          <a:r>
            <a:rPr sz="2100" kern="1200"/>
            <a:t>2009</a:t>
          </a:r>
          <a:endParaRPr lang="fr-FR" sz="2100" kern="1200" dirty="0"/>
        </a:p>
      </dsp:txBody>
      <dsp:txXfrm>
        <a:off x="5575585" y="108905"/>
        <a:ext cx="669057" cy="446037"/>
      </dsp:txXfrm>
    </dsp:sp>
    <dsp:sp modelId="{A5FD564E-48EC-4F7C-A5AB-243E3251FAE5}">
      <dsp:nvSpPr>
        <dsp:cNvPr id="0" name=""/>
        <dsp:cNvSpPr/>
      </dsp:nvSpPr>
      <dsp:spPr>
        <a:xfrm>
          <a:off x="6244642" y="108905"/>
          <a:ext cx="1115094" cy="446037"/>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4011" tIns="56007" rIns="28004" bIns="56007" numCol="1" spcCol="1270" anchor="ctr" anchorCtr="0">
          <a:noAutofit/>
        </a:bodyPr>
        <a:lstStyle/>
        <a:p>
          <a:pPr lvl="0" algn="ctr" defTabSz="933450">
            <a:lnSpc>
              <a:spcPct val="90000"/>
            </a:lnSpc>
            <a:spcBef>
              <a:spcPct val="0"/>
            </a:spcBef>
            <a:spcAft>
              <a:spcPct val="35000"/>
            </a:spcAft>
          </a:pPr>
          <a:r>
            <a:rPr sz="2100" kern="1200"/>
            <a:t>2010</a:t>
          </a:r>
          <a:endParaRPr lang="fr-FR" sz="2100" kern="1200" dirty="0"/>
        </a:p>
      </dsp:txBody>
      <dsp:txXfrm>
        <a:off x="6467661" y="108905"/>
        <a:ext cx="669057" cy="446037"/>
      </dsp:txXfrm>
    </dsp:sp>
    <dsp:sp modelId="{F2719A3C-9A71-4A2F-9430-D626F590FD54}">
      <dsp:nvSpPr>
        <dsp:cNvPr id="0" name=""/>
        <dsp:cNvSpPr/>
      </dsp:nvSpPr>
      <dsp:spPr>
        <a:xfrm>
          <a:off x="7136717" y="108905"/>
          <a:ext cx="1115094" cy="446037"/>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4011" tIns="56007" rIns="28004" bIns="56007" numCol="1" spcCol="1270" anchor="ctr" anchorCtr="0">
          <a:noAutofit/>
        </a:bodyPr>
        <a:lstStyle/>
        <a:p>
          <a:pPr lvl="0" algn="ctr" defTabSz="933450">
            <a:lnSpc>
              <a:spcPct val="90000"/>
            </a:lnSpc>
            <a:spcBef>
              <a:spcPct val="0"/>
            </a:spcBef>
            <a:spcAft>
              <a:spcPct val="35000"/>
            </a:spcAft>
          </a:pPr>
          <a:r>
            <a:rPr sz="2100" kern="1200"/>
            <a:t>2011</a:t>
          </a:r>
          <a:endParaRPr lang="fr-FR" sz="2100" kern="1200" dirty="0"/>
        </a:p>
      </dsp:txBody>
      <dsp:txXfrm>
        <a:off x="7359736" y="108905"/>
        <a:ext cx="669057" cy="446037"/>
      </dsp:txXfrm>
    </dsp:sp>
    <dsp:sp modelId="{4E093E8E-8E76-47D2-ABA7-785107CEEE57}">
      <dsp:nvSpPr>
        <dsp:cNvPr id="0" name=""/>
        <dsp:cNvSpPr/>
      </dsp:nvSpPr>
      <dsp:spPr>
        <a:xfrm>
          <a:off x="8028793" y="108905"/>
          <a:ext cx="1115094" cy="446037"/>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4011" tIns="56007" rIns="28004" bIns="56007" numCol="1" spcCol="1270" anchor="ctr" anchorCtr="0">
          <a:noAutofit/>
        </a:bodyPr>
        <a:lstStyle/>
        <a:p>
          <a:pPr lvl="0" algn="ctr" defTabSz="933450">
            <a:lnSpc>
              <a:spcPct val="90000"/>
            </a:lnSpc>
            <a:spcBef>
              <a:spcPct val="0"/>
            </a:spcBef>
            <a:spcAft>
              <a:spcPct val="35000"/>
            </a:spcAft>
          </a:pPr>
          <a:r>
            <a:rPr sz="2100" kern="1200"/>
            <a:t>2012</a:t>
          </a:r>
          <a:endParaRPr lang="fr-FR" sz="2100" kern="1200" dirty="0"/>
        </a:p>
      </dsp:txBody>
      <dsp:txXfrm>
        <a:off x="8251812" y="108905"/>
        <a:ext cx="669057" cy="446037"/>
      </dsp:txXfrm>
    </dsp:sp>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9F24206-82AC-4927-AAAF-4D22A215036A}" type="datetimeFigureOut">
              <a:rPr lang="en-US" smtClean="0"/>
              <a:pPr/>
              <a:t>9/24/2013</a:t>
            </a:fld>
            <a:endParaRPr lang="fr-FR"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5311B1-AE87-417D-B512-DC32DFDE12D3}" type="slidenum">
              <a:rPr lang="en-US" smtClean="0"/>
              <a:pPr/>
              <a:t>‹#›</a:t>
            </a:fld>
            <a:endParaRPr lang="fr-FR" dirty="0"/>
          </a:p>
        </p:txBody>
      </p:sp>
    </p:spTree>
    <p:extLst>
      <p:ext uri="{BB962C8B-B14F-4D97-AF65-F5344CB8AC3E}">
        <p14:creationId xmlns:p14="http://schemas.microsoft.com/office/powerpoint/2010/main" val="40467933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sz="1200" dirty="0" smtClean="0"/>
              <a:t>The two components were implemented by different national partners, more or less independently from each other.</a:t>
            </a:r>
          </a:p>
          <a:p>
            <a:r>
              <a:rPr lang="fr-FR" sz="1200" dirty="0" smtClean="0"/>
              <a:t>This ’</a:t>
            </a:r>
            <a:r>
              <a:rPr lang="fr-FR" sz="1200" dirty="0" err="1" smtClean="0"/>
              <a:t>disjunction</a:t>
            </a:r>
            <a:r>
              <a:rPr lang="fr-FR" sz="1200" dirty="0" smtClean="0"/>
              <a:t>’ was reinforced by the gradual decentralisation process taking place at the national level, and which conferred more administrative and governance autonomy to Rodrigues. When the PRODOC was approved, the Rodrigues Regional Assembly had just been created and provided with a strong mandate for decentralised management of the Island as a whole (economy, resources, services etc.).</a:t>
            </a:r>
          </a:p>
          <a:p>
            <a:endParaRPr lang="fr-FR"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FR" sz="1200" dirty="0" smtClean="0"/>
              <a:t>La composante témoin du projet était basée à Rodrigues, la deuxième plus grande île de la République, mais qui est moins importante en terme de superficie, de population et de niveau de développement.  Une nouvelle aire marine protégée a pu être créée de toutes pièces à Rodrigues.</a:t>
            </a:r>
          </a:p>
          <a:p>
            <a:endParaRPr lang="fr-FR" sz="1200" dirty="0" smtClean="0"/>
          </a:p>
        </p:txBody>
      </p:sp>
      <p:sp>
        <p:nvSpPr>
          <p:cNvPr id="4" name="Slide Number Placeholder 3"/>
          <p:cNvSpPr>
            <a:spLocks noGrp="1"/>
          </p:cNvSpPr>
          <p:nvPr>
            <p:ph type="sldNum" sz="quarter" idx="10"/>
          </p:nvPr>
        </p:nvSpPr>
        <p:spPr/>
        <p:txBody>
          <a:bodyPr/>
          <a:lstStyle/>
          <a:p>
            <a:fld id="{BB5311B1-AE87-417D-B512-DC32DFDE12D3}" type="slidenum">
              <a:rPr lang="en-US" smtClean="0"/>
              <a:pPr/>
              <a:t>5</a:t>
            </a:fld>
            <a:endParaRPr lang="fr-F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sz="1200" dirty="0" smtClean="0"/>
              <a:t>Concept Approval = PIF-equivalent</a:t>
            </a:r>
          </a:p>
        </p:txBody>
      </p:sp>
      <p:sp>
        <p:nvSpPr>
          <p:cNvPr id="4" name="Slide Number Placeholder 3"/>
          <p:cNvSpPr>
            <a:spLocks noGrp="1"/>
          </p:cNvSpPr>
          <p:nvPr>
            <p:ph type="sldNum" sz="quarter" idx="10"/>
          </p:nvPr>
        </p:nvSpPr>
        <p:spPr/>
        <p:txBody>
          <a:bodyPr/>
          <a:lstStyle/>
          <a:p>
            <a:fld id="{BB5311B1-AE87-417D-B512-DC32DFDE12D3}" type="slidenum">
              <a:rPr lang="en-US" smtClean="0"/>
              <a:pPr/>
              <a:t>7</a:t>
            </a:fld>
            <a:endParaRPr lang="fr-F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“Total” includes UNDP-managed funds only, which also includes government cost-sharing</a:t>
            </a:r>
          </a:p>
        </p:txBody>
      </p:sp>
      <p:sp>
        <p:nvSpPr>
          <p:cNvPr id="4" name="Slide Number Placeholder 3"/>
          <p:cNvSpPr>
            <a:spLocks noGrp="1"/>
          </p:cNvSpPr>
          <p:nvPr>
            <p:ph type="sldNum" sz="quarter" idx="10"/>
          </p:nvPr>
        </p:nvSpPr>
        <p:spPr/>
        <p:txBody>
          <a:bodyPr/>
          <a:lstStyle/>
          <a:p>
            <a:fld id="{BB5311B1-AE87-417D-B512-DC32DFDE12D3}" type="slidenum">
              <a:rPr lang="en-US" smtClean="0"/>
              <a:pPr/>
              <a:t>8</a:t>
            </a:fld>
            <a:endParaRPr lang="fr-F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B5311B1-AE87-417D-B512-DC32DFDE12D3}" type="slidenum">
              <a:rPr lang="en-US" smtClean="0"/>
              <a:pPr/>
              <a:t>9</a:t>
            </a:fld>
            <a:endParaRPr lang="fr-F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dirty="0" smtClean="0"/>
              <a:t>From TE report (page 24)</a:t>
            </a:r>
          </a:p>
          <a:p>
            <a:r>
              <a:rPr lang="fr-FR" dirty="0" smtClean="0"/>
              <a:t>The Mid Term Evaluation conducted in 2008 seems to have had an important influence over the project performance during subsequent years. Many of its recommendations were implemented, in particular two significant ones: (i) the establishment of a new position within the project to support the work of the PMU and provide training and capacity building of the existing personnel, and (ii) to finalize the M&amp;E plan for the project, which resulted in an adjusted Logical Framework. As demonstrated in subsequent PIRs (2009, 2010, and 2011), implementation in Rodrigues accelerated greatly as a result, and delivered a main project target for Outcome 2: the creation of the “South East Marine Protected Area” (SEMPA), gazetted in 2009. </a:t>
            </a:r>
          </a:p>
          <a:p>
            <a:r>
              <a:rPr lang="fr-FR" dirty="0" smtClean="0"/>
              <a:t>The years of 2010 and 2011 saw further consolidation of project outputs for Outcome 2, including the successful zoning of SEMPA, and the development of key planning documents for successful management including several studies and the development of </a:t>
            </a:r>
            <a:r>
              <a:rPr lang="fr-FR" dirty="0" err="1" smtClean="0"/>
              <a:t>SEMPA’s</a:t>
            </a:r>
            <a:r>
              <a:rPr lang="fr-FR" dirty="0" smtClean="0"/>
              <a:t> Management Plan. In 2011 and early 2012, rapid implementation of various components for Outcome 1 also took place.</a:t>
            </a:r>
          </a:p>
          <a:p>
            <a:endParaRPr lang="fr-FR" dirty="0"/>
          </a:p>
        </p:txBody>
      </p:sp>
      <p:sp>
        <p:nvSpPr>
          <p:cNvPr id="4" name="Slide Number Placeholder 3"/>
          <p:cNvSpPr>
            <a:spLocks noGrp="1"/>
          </p:cNvSpPr>
          <p:nvPr>
            <p:ph type="sldNum" sz="quarter" idx="10"/>
          </p:nvPr>
        </p:nvSpPr>
        <p:spPr/>
        <p:txBody>
          <a:bodyPr/>
          <a:lstStyle/>
          <a:p>
            <a:fld id="{BB5311B1-AE87-417D-B512-DC32DFDE12D3}" type="slidenum">
              <a:rPr lang="en-US" smtClean="0"/>
              <a:pPr/>
              <a:t>10</a:t>
            </a:fld>
            <a:endParaRPr lang="fr-F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t>Lesson from the TE report:</a:t>
            </a:r>
          </a:p>
          <a:p>
            <a:endParaRPr lang="fr-FR" sz="1200" i="1" kern="1200" baseline="0" dirty="0" smtClean="0">
              <a:solidFill>
                <a:schemeClr val="tx1"/>
              </a:solidFill>
              <a:latin typeface="+mn-lt"/>
            </a:endParaRPr>
          </a:p>
          <a:p>
            <a:r>
              <a:rPr lang="fr-FR" sz="1200" i="1" kern="1200" baseline="0" dirty="0" smtClean="0">
                <a:solidFill>
                  <a:schemeClr val="tx1"/>
                </a:solidFill>
                <a:latin typeface="+mn-lt"/>
              </a:rPr>
              <a:t>“Mid-Term Evaluations can be Critical to Place a Project Back on Track. As has been mentioned in previous sections, the MTE had a crucial impact and is acknowledged as a decisive influence to put the project back on track. The two main reasons why this happened are the following: (i) recommendations were sharp, actionable, and very concrete; and (ii) these recommendations were followed up immediately by UNDP. “</a:t>
            </a:r>
            <a:endParaRPr lang="fr-FR" dirty="0"/>
          </a:p>
        </p:txBody>
      </p:sp>
      <p:sp>
        <p:nvSpPr>
          <p:cNvPr id="4" name="Slide Number Placeholder 3"/>
          <p:cNvSpPr>
            <a:spLocks noGrp="1"/>
          </p:cNvSpPr>
          <p:nvPr>
            <p:ph type="sldNum" sz="quarter" idx="10"/>
          </p:nvPr>
        </p:nvSpPr>
        <p:spPr/>
        <p:txBody>
          <a:bodyPr/>
          <a:lstStyle/>
          <a:p>
            <a:fld id="{BB5311B1-AE87-417D-B512-DC32DFDE12D3}" type="slidenum">
              <a:rPr lang="en-US" smtClean="0"/>
              <a:pPr/>
              <a:t>13</a:t>
            </a:fld>
            <a:endParaRPr lang="fr-F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B5311B1-AE87-417D-B512-DC32DFDE12D3}" type="slidenum">
              <a:rPr lang="en-US" smtClean="0"/>
              <a:pPr/>
              <a:t>14</a:t>
            </a:fld>
            <a:endParaRPr lang="fr-F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8323F84-E47A-4D35-A17F-2C11C725AFE4}" type="datetimeFigureOut">
              <a:rPr lang="en-US" smtClean="0"/>
              <a:pPr/>
              <a:t>9/24/2013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0BF2514-533B-4061-BA82-7B34F5FA4267}"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8323F84-E47A-4D35-A17F-2C11C725AFE4}" type="datetimeFigureOut">
              <a:rPr lang="en-US" smtClean="0"/>
              <a:pPr/>
              <a:t>9/24/2013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0BF2514-533B-4061-BA82-7B34F5FA4267}"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8323F84-E47A-4D35-A17F-2C11C725AFE4}" type="datetimeFigureOut">
              <a:rPr lang="en-US" smtClean="0"/>
              <a:pPr/>
              <a:t>9/24/2013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0BF2514-533B-4061-BA82-7B34F5FA4267}"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8323F84-E47A-4D35-A17F-2C11C725AFE4}" type="datetimeFigureOut">
              <a:rPr lang="en-US" smtClean="0"/>
              <a:pPr/>
              <a:t>9/24/2013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0BF2514-533B-4061-BA82-7B34F5FA4267}"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8323F84-E47A-4D35-A17F-2C11C725AFE4}" type="datetimeFigureOut">
              <a:rPr lang="en-US" smtClean="0"/>
              <a:pPr/>
              <a:t>9/24/2013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0BF2514-533B-4061-BA82-7B34F5FA4267}"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8323F84-E47A-4D35-A17F-2C11C725AFE4}" type="datetimeFigureOut">
              <a:rPr lang="en-US" smtClean="0"/>
              <a:pPr/>
              <a:t>9/24/2013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0BF2514-533B-4061-BA82-7B34F5FA4267}"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8323F84-E47A-4D35-A17F-2C11C725AFE4}" type="datetimeFigureOut">
              <a:rPr lang="en-US" smtClean="0"/>
              <a:pPr/>
              <a:t>9/24/2013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0BF2514-533B-4061-BA82-7B34F5FA4267}"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8323F84-E47A-4D35-A17F-2C11C725AFE4}" type="datetimeFigureOut">
              <a:rPr lang="en-US" smtClean="0"/>
              <a:pPr/>
              <a:t>9/24/2013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0BF2514-533B-4061-BA82-7B34F5FA4267}"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323F84-E47A-4D35-A17F-2C11C725AFE4}" type="datetimeFigureOut">
              <a:rPr lang="en-US" smtClean="0"/>
              <a:pPr/>
              <a:t>9/24/2013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0BF2514-533B-4061-BA82-7B34F5FA4267}"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8323F84-E47A-4D35-A17F-2C11C725AFE4}" type="datetimeFigureOut">
              <a:rPr lang="en-US" smtClean="0"/>
              <a:pPr/>
              <a:t>9/24/2013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0BF2514-533B-4061-BA82-7B34F5FA4267}"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8323F84-E47A-4D35-A17F-2C11C725AFE4}" type="datetimeFigureOut">
              <a:rPr lang="en-US" smtClean="0"/>
              <a:pPr/>
              <a:t>9/24/2013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0BF2514-533B-4061-BA82-7B34F5FA4267}"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8323F84-E47A-4D35-A17F-2C11C725AFE4}" type="datetimeFigureOut">
              <a:rPr lang="en-US" smtClean="0"/>
              <a:pPr/>
              <a:t>9/24/2013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0BF2514-533B-4061-BA82-7B34F5FA4267}"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3" Type="http://schemas.openxmlformats.org/officeDocument/2006/relationships/tags" Target="../tags/tag36.xml"/><Relationship Id="rId2" Type="http://schemas.openxmlformats.org/officeDocument/2006/relationships/tags" Target="../tags/tag35.xml"/><Relationship Id="rId1" Type="http://schemas.openxmlformats.org/officeDocument/2006/relationships/tags" Target="../tags/tag34.xml"/><Relationship Id="rId5" Type="http://schemas.openxmlformats.org/officeDocument/2006/relationships/notesSlide" Target="../notesSlides/notesSlide5.xml"/><Relationship Id="rId4"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tags" Target="../tags/tag37.xml"/><Relationship Id="rId4"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tags" Target="../tags/tag40.xml"/><Relationship Id="rId4"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tags" Target="../tags/tag45.xml"/><Relationship Id="rId2" Type="http://schemas.openxmlformats.org/officeDocument/2006/relationships/tags" Target="../tags/tag44.xml"/><Relationship Id="rId1" Type="http://schemas.openxmlformats.org/officeDocument/2006/relationships/tags" Target="../tags/tag43.xml"/><Relationship Id="rId5" Type="http://schemas.openxmlformats.org/officeDocument/2006/relationships/notesSlide" Target="../notesSlides/notesSlide6.xml"/><Relationship Id="rId4"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tags" Target="../tags/tag48.xml"/><Relationship Id="rId2" Type="http://schemas.openxmlformats.org/officeDocument/2006/relationships/tags" Target="../tags/tag47.xml"/><Relationship Id="rId1" Type="http://schemas.openxmlformats.org/officeDocument/2006/relationships/tags" Target="../tags/tag46.xml"/><Relationship Id="rId5" Type="http://schemas.openxmlformats.org/officeDocument/2006/relationships/notesSlide" Target="../notesSlides/notesSlide7.xml"/><Relationship Id="rId4"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0.xml"/><Relationship Id="rId1" Type="http://schemas.openxmlformats.org/officeDocument/2006/relationships/tags" Target="../tags/tag49.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xml"/><Relationship Id="rId1" Type="http://schemas.openxmlformats.org/officeDocument/2006/relationships/tags" Target="../tags/tag3.xml"/></Relationships>
</file>

<file path=ppt/slides/_rels/slide3.xml.rels><?xml version="1.0" encoding="UTF-8" standalone="yes"?>
<Relationships xmlns="http://schemas.openxmlformats.org/package/2006/relationships"><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tags" Target="../tags/tag5.xml"/><Relationship Id="rId4"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image" Target="../media/image1.png"/><Relationship Id="rId5" Type="http://schemas.openxmlformats.org/officeDocument/2006/relationships/slideLayout" Target="../slideLayouts/slideLayout2.xml"/><Relationship Id="rId4" Type="http://schemas.openxmlformats.org/officeDocument/2006/relationships/tags" Target="../tags/tag11.xml"/></Relationships>
</file>

<file path=ppt/slides/_rels/slide5.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tags" Target="../tags/tag12.xml"/><Relationship Id="rId5" Type="http://schemas.openxmlformats.org/officeDocument/2006/relationships/notesSlide" Target="../notesSlides/notesSlide1.xml"/><Relationship Id="rId4"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tags" Target="../tags/tag15.xml"/><Relationship Id="rId5" Type="http://schemas.openxmlformats.org/officeDocument/2006/relationships/notesSlide" Target="../notesSlides/notesSlide2.xml"/><Relationship Id="rId4"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notesSlide" Target="../notesSlides/notesSlide3.xml"/><Relationship Id="rId3" Type="http://schemas.openxmlformats.org/officeDocument/2006/relationships/tags" Target="../tags/tag20.xml"/><Relationship Id="rId7" Type="http://schemas.openxmlformats.org/officeDocument/2006/relationships/slideLayout" Target="../slideLayouts/slideLayout2.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tags" Target="../tags/tag23.xml"/><Relationship Id="rId5" Type="http://schemas.openxmlformats.org/officeDocument/2006/relationships/tags" Target="../tags/tag22.xml"/><Relationship Id="rId4" Type="http://schemas.openxmlformats.org/officeDocument/2006/relationships/tags" Target="../tags/tag21.xml"/><Relationship Id="rId9" Type="http://schemas.openxmlformats.org/officeDocument/2006/relationships/image" Target="../media/image2.png"/></Relationships>
</file>

<file path=ppt/slides/_rels/slide9.xml.rels><?xml version="1.0" encoding="UTF-8" standalone="yes"?>
<Relationships xmlns="http://schemas.openxmlformats.org/package/2006/relationships"><Relationship Id="rId8" Type="http://schemas.openxmlformats.org/officeDocument/2006/relationships/tags" Target="../tags/tag31.xml"/><Relationship Id="rId13" Type="http://schemas.openxmlformats.org/officeDocument/2006/relationships/diagramData" Target="../diagrams/data1.xml"/><Relationship Id="rId3" Type="http://schemas.openxmlformats.org/officeDocument/2006/relationships/tags" Target="../tags/tag26.xml"/><Relationship Id="rId7" Type="http://schemas.openxmlformats.org/officeDocument/2006/relationships/tags" Target="../tags/tag30.xml"/><Relationship Id="rId12" Type="http://schemas.openxmlformats.org/officeDocument/2006/relationships/notesSlide" Target="../notesSlides/notesSlide4.xml"/><Relationship Id="rId17" Type="http://schemas.microsoft.com/office/2007/relationships/diagramDrawing" Target="../diagrams/drawing1.xml"/><Relationship Id="rId2" Type="http://schemas.openxmlformats.org/officeDocument/2006/relationships/tags" Target="../tags/tag25.xml"/><Relationship Id="rId16" Type="http://schemas.openxmlformats.org/officeDocument/2006/relationships/diagramColors" Target="../diagrams/colors1.xml"/><Relationship Id="rId1" Type="http://schemas.openxmlformats.org/officeDocument/2006/relationships/tags" Target="../tags/tag24.xml"/><Relationship Id="rId6" Type="http://schemas.openxmlformats.org/officeDocument/2006/relationships/tags" Target="../tags/tag29.xml"/><Relationship Id="rId11" Type="http://schemas.openxmlformats.org/officeDocument/2006/relationships/slideLayout" Target="../slideLayouts/slideLayout2.xml"/><Relationship Id="rId5" Type="http://schemas.openxmlformats.org/officeDocument/2006/relationships/tags" Target="../tags/tag28.xml"/><Relationship Id="rId15" Type="http://schemas.openxmlformats.org/officeDocument/2006/relationships/diagramQuickStyle" Target="../diagrams/quickStyle1.xml"/><Relationship Id="rId10" Type="http://schemas.openxmlformats.org/officeDocument/2006/relationships/tags" Target="../tags/tag33.xml"/><Relationship Id="rId4" Type="http://schemas.openxmlformats.org/officeDocument/2006/relationships/tags" Target="../tags/tag27.xml"/><Relationship Id="rId9" Type="http://schemas.openxmlformats.org/officeDocument/2006/relationships/tags" Target="../tags/tag32.xml"/><Relationship Id="rId1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a:xfrm>
            <a:off x="683568" y="2060848"/>
            <a:ext cx="7772400" cy="1470025"/>
          </a:xfrm>
        </p:spPr>
        <p:txBody>
          <a:bodyPr>
            <a:normAutofit/>
          </a:bodyPr>
          <a:lstStyle/>
          <a:p>
            <a:r>
              <a:rPr lang="fr-FR" dirty="0" smtClean="0"/>
              <a:t>Importance de</a:t>
            </a:r>
            <a:r>
              <a:rPr dirty="0"/>
              <a:t/>
            </a:r>
            <a:br>
              <a:rPr dirty="0"/>
            </a:br>
            <a:r>
              <a:rPr lang="fr-FR" dirty="0" smtClean="0"/>
              <a:t>l’examen à mi-parcours</a:t>
            </a:r>
            <a:endParaRPr lang="fr-FR" dirty="0"/>
          </a:p>
        </p:txBody>
      </p:sp>
      <p:sp>
        <p:nvSpPr>
          <p:cNvPr id="3" name="Subtitle 2"/>
          <p:cNvSpPr>
            <a:spLocks noGrp="1"/>
          </p:cNvSpPr>
          <p:nvPr>
            <p:ph type="subTitle" idx="1"/>
            <p:custDataLst>
              <p:tags r:id="rId2"/>
            </p:custDataLst>
          </p:nvPr>
        </p:nvSpPr>
        <p:spPr/>
        <p:txBody>
          <a:bodyPr>
            <a:normAutofit/>
          </a:bodyPr>
          <a:lstStyle/>
          <a:p>
            <a:r>
              <a:rPr lang="fr-FR" dirty="0" smtClean="0"/>
              <a:t>Une étude de cas de Maurice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fontScale="90000"/>
          </a:bodyPr>
          <a:lstStyle/>
          <a:p>
            <a:r>
              <a:rPr lang="fr-FR" dirty="0" smtClean="0"/>
              <a:t>L’évaluation à mi-parcours – </a:t>
            </a:r>
            <a:br>
              <a:rPr lang="fr-FR" dirty="0" smtClean="0"/>
            </a:br>
            <a:r>
              <a:rPr lang="fr-FR" dirty="0" smtClean="0"/>
              <a:t>« Un tournant décisif »</a:t>
            </a:r>
            <a:endParaRPr lang="fr-FR" dirty="0"/>
          </a:p>
        </p:txBody>
      </p:sp>
      <p:sp>
        <p:nvSpPr>
          <p:cNvPr id="3" name="Content Placeholder 2"/>
          <p:cNvSpPr>
            <a:spLocks noGrp="1"/>
          </p:cNvSpPr>
          <p:nvPr>
            <p:ph idx="1"/>
            <p:custDataLst>
              <p:tags r:id="rId2"/>
            </p:custDataLst>
          </p:nvPr>
        </p:nvSpPr>
        <p:spPr>
          <a:xfrm>
            <a:off x="457200" y="1600200"/>
            <a:ext cx="8229600" cy="4972072"/>
          </a:xfrm>
        </p:spPr>
        <p:txBody>
          <a:bodyPr>
            <a:normAutofit fontScale="92500" lnSpcReduction="10000"/>
          </a:bodyPr>
          <a:lstStyle/>
          <a:p>
            <a:r>
              <a:rPr lang="fr-FR" dirty="0" smtClean="0"/>
              <a:t>A jugé le projet modérément insatisfaisant (MI)</a:t>
            </a:r>
          </a:p>
          <a:p>
            <a:r>
              <a:rPr lang="fr-FR" dirty="0" smtClean="0"/>
              <a:t>A expliqué les retards et proposé des solutions</a:t>
            </a:r>
          </a:p>
          <a:p>
            <a:r>
              <a:rPr lang="fr-FR" dirty="0" smtClean="0"/>
              <a:t>A formulé des recommandations spécifiques et détaillées</a:t>
            </a:r>
          </a:p>
          <a:p>
            <a:r>
              <a:rPr lang="fr-FR" dirty="0" smtClean="0"/>
              <a:t>Les conclusions et les recommandations ont été prises en compte par l’équipe du projet, le PNUD et d’autres partenaires</a:t>
            </a:r>
          </a:p>
          <a:p>
            <a:pPr lvl="1"/>
            <a:r>
              <a:rPr lang="fr-FR" dirty="0" smtClean="0"/>
              <a:t> La poursuite du projet a été subordonnée à la mise en œuvre des recommandations </a:t>
            </a:r>
          </a:p>
          <a:p>
            <a:r>
              <a:rPr lang="fr-FR" dirty="0" smtClean="0"/>
              <a:t>Décrite comme « un tournant décisif » dans le rapport d’évaluation finale</a:t>
            </a:r>
          </a:p>
        </p:txBody>
      </p:sp>
      <p:sp>
        <p:nvSpPr>
          <p:cNvPr id="5" name="TextBox 4"/>
          <p:cNvSpPr txBox="1"/>
          <p:nvPr>
            <p:custDataLst>
              <p:tags r:id="rId3"/>
            </p:custDataLst>
          </p:nvPr>
        </p:nvSpPr>
        <p:spPr>
          <a:xfrm>
            <a:off x="6287641" y="0"/>
            <a:ext cx="2856359" cy="369332"/>
          </a:xfrm>
          <a:prstGeom prst="rect">
            <a:avLst/>
          </a:prstGeom>
          <a:solidFill>
            <a:schemeClr val="accent2"/>
          </a:solidFill>
        </p:spPr>
        <p:txBody>
          <a:bodyPr wrap="none" rtlCol="0">
            <a:spAutoFit/>
          </a:bodyPr>
          <a:lstStyle/>
          <a:p>
            <a:r>
              <a:rPr lang="fr-FR" dirty="0" smtClean="0"/>
              <a:t>Une étude de cas de Maurice</a:t>
            </a:r>
            <a:endParaRPr lang="fr-F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a:bodyPr>
          <a:lstStyle/>
          <a:p>
            <a:r>
              <a:rPr lang="fr-FR" dirty="0" smtClean="0"/>
              <a:t>Principales conclusions de l’EMP</a:t>
            </a:r>
            <a:endParaRPr lang="fr-FR" dirty="0"/>
          </a:p>
        </p:txBody>
      </p:sp>
      <p:sp>
        <p:nvSpPr>
          <p:cNvPr id="3" name="Content Placeholder 2"/>
          <p:cNvSpPr>
            <a:spLocks noGrp="1"/>
          </p:cNvSpPr>
          <p:nvPr>
            <p:ph idx="1"/>
            <p:custDataLst>
              <p:tags r:id="rId2"/>
            </p:custDataLst>
          </p:nvPr>
        </p:nvSpPr>
        <p:spPr>
          <a:xfrm>
            <a:off x="457200" y="1285860"/>
            <a:ext cx="8686800" cy="5239484"/>
          </a:xfrm>
        </p:spPr>
        <p:txBody>
          <a:bodyPr>
            <a:normAutofit/>
          </a:bodyPr>
          <a:lstStyle/>
          <a:p>
            <a:r>
              <a:rPr lang="fr-FR" sz="2400" dirty="0" smtClean="0"/>
              <a:t>Il est difficile d’atteindre le Résultat 1 dans le contexte politique, administratif et juridique de l’heure (la décentralisation impliquant de nouveaux rôles et de nouvelles missions)</a:t>
            </a:r>
          </a:p>
          <a:p>
            <a:pPr marL="0" indent="0">
              <a:buNone/>
            </a:pPr>
            <a:endParaRPr lang="fr-FR" sz="2400" dirty="0" smtClean="0"/>
          </a:p>
          <a:p>
            <a:r>
              <a:rPr lang="fr-FR" sz="2400" dirty="0" smtClean="0"/>
              <a:t>Les retards dans la mise en œuvre font qu’il est trop tôt pour voir des résultats tangibles</a:t>
            </a:r>
          </a:p>
          <a:p>
            <a:pPr marL="0" indent="0">
              <a:buNone/>
            </a:pPr>
            <a:endParaRPr lang="fr-FR" sz="2400" dirty="0" smtClean="0"/>
          </a:p>
          <a:p>
            <a:r>
              <a:rPr lang="fr-FR" sz="2400" dirty="0" smtClean="0"/>
              <a:t>En raison de l’absence d’exemples pratiques au niveau du pays, il a fallu renforcer à tous les niveaux la capacité à gérer un projet de cette envergure</a:t>
            </a:r>
          </a:p>
        </p:txBody>
      </p:sp>
      <p:sp>
        <p:nvSpPr>
          <p:cNvPr id="4" name="TextBox 3"/>
          <p:cNvSpPr txBox="1"/>
          <p:nvPr>
            <p:custDataLst>
              <p:tags r:id="rId3"/>
            </p:custDataLst>
          </p:nvPr>
        </p:nvSpPr>
        <p:spPr>
          <a:xfrm>
            <a:off x="6287641" y="0"/>
            <a:ext cx="2856359" cy="369332"/>
          </a:xfrm>
          <a:prstGeom prst="rect">
            <a:avLst/>
          </a:prstGeom>
          <a:solidFill>
            <a:schemeClr val="accent2"/>
          </a:solidFill>
        </p:spPr>
        <p:txBody>
          <a:bodyPr wrap="none" rtlCol="0">
            <a:spAutoFit/>
          </a:bodyPr>
          <a:lstStyle/>
          <a:p>
            <a:r>
              <a:rPr lang="fr-FR" dirty="0" smtClean="0"/>
              <a:t>Une étude de cas de Maurice</a:t>
            </a:r>
            <a:endParaRPr lang="fr-F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0" y="274638"/>
            <a:ext cx="9144000" cy="1143000"/>
          </a:xfrm>
        </p:spPr>
        <p:txBody>
          <a:bodyPr>
            <a:normAutofit/>
          </a:bodyPr>
          <a:lstStyle/>
          <a:p>
            <a:r>
              <a:rPr lang="fr-FR" sz="3400" i="1" dirty="0" smtClean="0"/>
              <a:t>Comment l’EMP a-t-elle pu susciter                             le changement ?</a:t>
            </a:r>
            <a:endParaRPr lang="fr-FR" sz="3400" i="1" dirty="0"/>
          </a:p>
        </p:txBody>
      </p:sp>
      <p:sp>
        <p:nvSpPr>
          <p:cNvPr id="3" name="Content Placeholder 2"/>
          <p:cNvSpPr>
            <a:spLocks noGrp="1"/>
          </p:cNvSpPr>
          <p:nvPr>
            <p:ph idx="1"/>
            <p:custDataLst>
              <p:tags r:id="rId2"/>
            </p:custDataLst>
          </p:nvPr>
        </p:nvSpPr>
        <p:spPr>
          <a:xfrm>
            <a:off x="323528" y="1628800"/>
            <a:ext cx="8686800" cy="4807436"/>
          </a:xfrm>
        </p:spPr>
        <p:txBody>
          <a:bodyPr>
            <a:normAutofit fontScale="62500" lnSpcReduction="20000"/>
          </a:bodyPr>
          <a:lstStyle/>
          <a:p>
            <a:r>
              <a:rPr lang="fr-FR" sz="4300" dirty="0" smtClean="0"/>
              <a:t>L’EMP a été approfondie et a pointé spécifiquement les facteurs à la base des mauvais résultats et de la piètre évolution du projet</a:t>
            </a:r>
          </a:p>
          <a:p>
            <a:r>
              <a:rPr lang="fr-FR" sz="4300" dirty="0" smtClean="0"/>
              <a:t>Elle a formulé des recommandations pratiques et concrètes</a:t>
            </a:r>
          </a:p>
          <a:p>
            <a:pPr marL="285750" lvl="1">
              <a:buFont typeface="Arial" pitchFamily="34" charset="0"/>
              <a:buChar char="•"/>
            </a:pPr>
            <a:r>
              <a:rPr lang="fr-FR" sz="4300" dirty="0" smtClean="0"/>
              <a:t>Elle a montré comment le pays pouvait changer la donne du projet, en soulignant par exemple le besoin d’une volonté politique</a:t>
            </a:r>
            <a:endParaRPr lang="fr-FR" sz="4300" dirty="0"/>
          </a:p>
          <a:p>
            <a:pPr lvl="0">
              <a:buNone/>
            </a:pPr>
            <a:endParaRPr lang="fr-FR" sz="3900" dirty="0" smtClean="0">
              <a:sym typeface="Wingdings" pitchFamily="2" charset="2"/>
            </a:endParaRPr>
          </a:p>
          <a:p>
            <a:pPr marL="342900" lvl="1" indent="-342900" fontAlgn="base">
              <a:spcAft>
                <a:spcPct val="0"/>
              </a:spcAft>
              <a:buFont typeface="Wingdings" pitchFamily="2" charset="2"/>
              <a:buChar char="Ø"/>
            </a:pPr>
            <a:r>
              <a:rPr lang="fr-FR" sz="3800" dirty="0" smtClean="0">
                <a:solidFill>
                  <a:srgbClr val="FF0000"/>
                </a:solidFill>
                <a:latin typeface="Times New Roman" pitchFamily="18" charset="0"/>
                <a:cs typeface="Times New Roman" pitchFamily="18" charset="0"/>
                <a:sym typeface="Wingdings" pitchFamily="2" charset="2"/>
              </a:rPr>
              <a:t>Ces </a:t>
            </a:r>
            <a:r>
              <a:rPr lang="fr-FR" sz="3800" dirty="0">
                <a:solidFill>
                  <a:srgbClr val="FF0000"/>
                </a:solidFill>
                <a:latin typeface="Times New Roman" pitchFamily="18" charset="0"/>
                <a:cs typeface="Times New Roman" pitchFamily="18" charset="0"/>
                <a:sym typeface="Wingdings" pitchFamily="2" charset="2"/>
              </a:rPr>
              <a:t>recommandations et d’autres ont été immédiatement prises en compte par les autorités, le PNUD et l’équipe du projet, qui ont apporté des améliorations considérables à la mise en œuvre</a:t>
            </a:r>
            <a:endParaRPr lang="fr-FR" sz="3800" dirty="0">
              <a:solidFill>
                <a:srgbClr val="FF0000"/>
              </a:solidFill>
              <a:latin typeface="Times New Roman" pitchFamily="18" charset="0"/>
              <a:cs typeface="Times New Roman" pitchFamily="18" charset="0"/>
            </a:endParaRPr>
          </a:p>
        </p:txBody>
      </p:sp>
      <p:sp>
        <p:nvSpPr>
          <p:cNvPr id="4" name="TextBox 3"/>
          <p:cNvSpPr txBox="1"/>
          <p:nvPr>
            <p:custDataLst>
              <p:tags r:id="rId3"/>
            </p:custDataLst>
          </p:nvPr>
        </p:nvSpPr>
        <p:spPr>
          <a:xfrm>
            <a:off x="6287641" y="0"/>
            <a:ext cx="2856359" cy="369332"/>
          </a:xfrm>
          <a:prstGeom prst="rect">
            <a:avLst/>
          </a:prstGeom>
          <a:solidFill>
            <a:schemeClr val="accent2"/>
          </a:solidFill>
        </p:spPr>
        <p:txBody>
          <a:bodyPr wrap="none" rtlCol="0">
            <a:spAutoFit/>
          </a:bodyPr>
          <a:lstStyle/>
          <a:p>
            <a:r>
              <a:rPr lang="fr-FR" dirty="0" smtClean="0"/>
              <a:t>Une étude de cas de Maurice</a:t>
            </a:r>
            <a:endParaRPr lang="fr-F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a:bodyPr>
          <a:lstStyle/>
          <a:p>
            <a:r>
              <a:rPr lang="fr-FR" dirty="0" smtClean="0"/>
              <a:t>Après l’évaluation à mi-parcours...</a:t>
            </a:r>
            <a:endParaRPr lang="fr-FR" dirty="0"/>
          </a:p>
        </p:txBody>
      </p:sp>
      <p:sp>
        <p:nvSpPr>
          <p:cNvPr id="3" name="Content Placeholder 2"/>
          <p:cNvSpPr>
            <a:spLocks noGrp="1"/>
          </p:cNvSpPr>
          <p:nvPr>
            <p:ph idx="1"/>
            <p:custDataLst>
              <p:tags r:id="rId2"/>
            </p:custDataLst>
          </p:nvPr>
        </p:nvSpPr>
        <p:spPr>
          <a:xfrm>
            <a:off x="457200" y="1600200"/>
            <a:ext cx="8435280" cy="4925144"/>
          </a:xfrm>
        </p:spPr>
        <p:txBody>
          <a:bodyPr>
            <a:normAutofit fontScale="70000" lnSpcReduction="20000"/>
          </a:bodyPr>
          <a:lstStyle/>
          <a:p>
            <a:pPr>
              <a:spcAft>
                <a:spcPts val="500"/>
              </a:spcAft>
            </a:pPr>
            <a:r>
              <a:rPr lang="fr-FR" sz="3400" dirty="0" smtClean="0"/>
              <a:t>Le cadre de planification a été simplifié et davantage « axé sur les résultats », assorti d’indicateurs plus clairs et plus « SMART »</a:t>
            </a:r>
          </a:p>
          <a:p>
            <a:pPr>
              <a:spcAft>
                <a:spcPts val="500"/>
              </a:spcAft>
            </a:pPr>
            <a:r>
              <a:rPr lang="fr-FR" sz="3400" dirty="0" smtClean="0"/>
              <a:t>Suivi systématique de la suite donnée par la direction à l’examen à mi-parcours</a:t>
            </a:r>
          </a:p>
          <a:p>
            <a:r>
              <a:rPr lang="fr-FR" sz="3400" dirty="0" smtClean="0"/>
              <a:t>Synthèse des principaux résultats du projet</a:t>
            </a:r>
          </a:p>
          <a:p>
            <a:pPr lvl="1"/>
            <a:r>
              <a:rPr lang="fr-FR" sz="2200" dirty="0" smtClean="0"/>
              <a:t>zonage réussi de l’AMP et application sur le terrain</a:t>
            </a:r>
          </a:p>
          <a:p>
            <a:pPr lvl="1"/>
            <a:r>
              <a:rPr lang="fr-FR" sz="2200" dirty="0" smtClean="0"/>
              <a:t>production des  principaux documents de planification de l’AMP</a:t>
            </a:r>
          </a:p>
          <a:p>
            <a:pPr lvl="1">
              <a:spcAft>
                <a:spcPts val="500"/>
              </a:spcAft>
            </a:pPr>
            <a:r>
              <a:rPr lang="fr-FR" sz="2200" dirty="0" smtClean="0"/>
              <a:t>réalisation des principales activités de la composante 1, qui n’avaient pas avancé jusqu’à l’EMP</a:t>
            </a:r>
          </a:p>
          <a:p>
            <a:pPr>
              <a:spcAft>
                <a:spcPts val="500"/>
              </a:spcAft>
            </a:pPr>
            <a:r>
              <a:rPr lang="fr-FR" sz="3400" dirty="0" smtClean="0"/>
              <a:t>Planification pluriannuelle du budget appliquée</a:t>
            </a:r>
          </a:p>
          <a:p>
            <a:pPr>
              <a:spcAft>
                <a:spcPts val="500"/>
              </a:spcAft>
            </a:pPr>
            <a:r>
              <a:rPr lang="fr-FR" sz="3400" dirty="0" smtClean="0"/>
              <a:t>Recrutement d’un nouveau conseiller technique en chef</a:t>
            </a:r>
          </a:p>
          <a:p>
            <a:pPr>
              <a:spcAft>
                <a:spcPts val="500"/>
              </a:spcAft>
            </a:pPr>
            <a:r>
              <a:rPr lang="fr-FR" sz="3400" dirty="0" smtClean="0"/>
              <a:t>Note globale de l’évaluation finale : projet modérément satisfaisant (MS), quelques composantes étant néanmoins très satisfaisantes (TS)</a:t>
            </a:r>
            <a:endParaRPr lang="fr-FR" sz="3400" dirty="0"/>
          </a:p>
        </p:txBody>
      </p:sp>
      <p:sp>
        <p:nvSpPr>
          <p:cNvPr id="4" name="TextBox 3"/>
          <p:cNvSpPr txBox="1"/>
          <p:nvPr>
            <p:custDataLst>
              <p:tags r:id="rId3"/>
            </p:custDataLst>
          </p:nvPr>
        </p:nvSpPr>
        <p:spPr>
          <a:xfrm>
            <a:off x="6287641" y="0"/>
            <a:ext cx="2856359" cy="369332"/>
          </a:xfrm>
          <a:prstGeom prst="rect">
            <a:avLst/>
          </a:prstGeom>
          <a:solidFill>
            <a:schemeClr val="accent2"/>
          </a:solidFill>
        </p:spPr>
        <p:txBody>
          <a:bodyPr wrap="none" rtlCol="0">
            <a:spAutoFit/>
          </a:bodyPr>
          <a:lstStyle/>
          <a:p>
            <a:r>
              <a:rPr lang="fr-FR" dirty="0" smtClean="0"/>
              <a:t>Une étude de cas de Maurice</a:t>
            </a:r>
            <a:endParaRPr lang="fr-F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fr-FR" dirty="0" smtClean="0"/>
              <a:t>Principaux résultats du projet</a:t>
            </a:r>
            <a:endParaRPr lang="fr-FR" dirty="0"/>
          </a:p>
        </p:txBody>
      </p:sp>
      <p:sp>
        <p:nvSpPr>
          <p:cNvPr id="3" name="Content Placeholder 2"/>
          <p:cNvSpPr>
            <a:spLocks noGrp="1"/>
          </p:cNvSpPr>
          <p:nvPr>
            <p:ph idx="1"/>
            <p:custDataLst>
              <p:tags r:id="rId2"/>
            </p:custDataLst>
          </p:nvPr>
        </p:nvSpPr>
        <p:spPr>
          <a:xfrm>
            <a:off x="457200" y="1600200"/>
            <a:ext cx="8229600" cy="5069160"/>
          </a:xfrm>
        </p:spPr>
        <p:txBody>
          <a:bodyPr>
            <a:normAutofit fontScale="92500" lnSpcReduction="10000"/>
          </a:bodyPr>
          <a:lstStyle/>
          <a:p>
            <a:r>
              <a:rPr lang="fr-FR" sz="2500" dirty="0" smtClean="0"/>
              <a:t>Création d’une aire marine protégée au sud-est de Rodrigues, la SEMPA, sur une superficie de 4 200 ha</a:t>
            </a:r>
          </a:p>
          <a:p>
            <a:r>
              <a:rPr lang="fr-FR" sz="2500" dirty="0"/>
              <a:t>G</a:t>
            </a:r>
            <a:r>
              <a:rPr lang="fr-FR" sz="2500" dirty="0" smtClean="0"/>
              <a:t>estion plus efficace de la SEMPA (la note METT est passée de 7 % à 81 %)</a:t>
            </a:r>
          </a:p>
          <a:p>
            <a:r>
              <a:rPr lang="fr-FR" sz="2500" dirty="0" smtClean="0"/>
              <a:t>Création de dispositifs novateurs de cogestion des aires marines protégées </a:t>
            </a:r>
          </a:p>
          <a:p>
            <a:r>
              <a:rPr lang="fr-FR" sz="2500" dirty="0" smtClean="0"/>
              <a:t>Les populations s’approprient davantage les AMP ; près de                 50 familles sont désormais associées directement aux activités menées dans les AMP</a:t>
            </a:r>
          </a:p>
          <a:p>
            <a:r>
              <a:rPr lang="fr-FR" sz="2500" dirty="0" smtClean="0"/>
              <a:t>A Favorisé le recrutement de pêcheurs comme gardes de terrain, leur offrant ainsi d’autres moyens de subsistance</a:t>
            </a:r>
          </a:p>
          <a:p>
            <a:r>
              <a:rPr lang="fr-FR" sz="2500" dirty="0" smtClean="0"/>
              <a:t>A Réduit la pression sur les ressources marines ; le suivi indépendant confirme que le périmètre de l’AMP est respecté et les infractions sont signalées et sanctionnées </a:t>
            </a:r>
            <a:r>
              <a:rPr lang="en-US" sz="2500" dirty="0" smtClean="0"/>
              <a:t>	</a:t>
            </a:r>
          </a:p>
        </p:txBody>
      </p:sp>
      <p:sp>
        <p:nvSpPr>
          <p:cNvPr id="4" name="TextBox 3"/>
          <p:cNvSpPr txBox="1"/>
          <p:nvPr>
            <p:custDataLst>
              <p:tags r:id="rId3"/>
            </p:custDataLst>
          </p:nvPr>
        </p:nvSpPr>
        <p:spPr>
          <a:xfrm>
            <a:off x="6287641" y="0"/>
            <a:ext cx="2856359" cy="369332"/>
          </a:xfrm>
          <a:prstGeom prst="rect">
            <a:avLst/>
          </a:prstGeom>
          <a:solidFill>
            <a:schemeClr val="accent2"/>
          </a:solidFill>
        </p:spPr>
        <p:txBody>
          <a:bodyPr wrap="none" rtlCol="0">
            <a:spAutoFit/>
          </a:bodyPr>
          <a:lstStyle/>
          <a:p>
            <a:r>
              <a:rPr lang="fr-FR" dirty="0" smtClean="0"/>
              <a:t>Une étude de cas de Maurice</a:t>
            </a:r>
            <a:endParaRPr lang="fr-FR"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fontScale="90000"/>
          </a:bodyPr>
          <a:lstStyle/>
          <a:p>
            <a:r>
              <a:rPr lang="fr-FR" smtClean="0"/>
              <a:t>Questions  </a:t>
            </a:r>
            <a:r>
              <a:rPr dirty="0"/>
              <a:t/>
            </a:r>
            <a:br>
              <a:rPr dirty="0"/>
            </a:br>
            <a:r>
              <a:rPr lang="en-US" dirty="0" err="1" smtClean="0"/>
              <a:t>sur</a:t>
            </a:r>
            <a:r>
              <a:rPr lang="en-US" dirty="0" smtClean="0"/>
              <a:t> </a:t>
            </a:r>
            <a:r>
              <a:rPr lang="fr-FR" dirty="0" smtClean="0"/>
              <a:t>l’examen à mi-parcours</a:t>
            </a:r>
            <a:endParaRPr lang="fr-FR" dirty="0"/>
          </a:p>
        </p:txBody>
      </p:sp>
      <p:sp>
        <p:nvSpPr>
          <p:cNvPr id="3" name="Content Placeholder 2"/>
          <p:cNvSpPr>
            <a:spLocks noGrp="1"/>
          </p:cNvSpPr>
          <p:nvPr>
            <p:ph idx="1"/>
            <p:custDataLst>
              <p:tags r:id="rId2"/>
            </p:custDataLst>
          </p:nvPr>
        </p:nvSpPr>
        <p:spPr/>
        <p:txBody>
          <a:bodyPr>
            <a:normAutofit fontScale="92500" lnSpcReduction="20000"/>
          </a:bodyPr>
          <a:lstStyle/>
          <a:p>
            <a:pPr marL="514350" indent="-514350">
              <a:buFont typeface="+mj-lt"/>
              <a:buAutoNum type="arabicPeriod"/>
            </a:pPr>
            <a:r>
              <a:rPr lang="fr-FR" dirty="0" smtClean="0"/>
              <a:t>Qu’est-ce qui fait la différence entre un </a:t>
            </a:r>
            <a:r>
              <a:rPr lang="fr-FR" dirty="0"/>
              <a:t>examen à </a:t>
            </a:r>
            <a:r>
              <a:rPr lang="fr-FR" dirty="0" smtClean="0"/>
              <a:t>mi-parcours et d’autres rapports à fournir ?</a:t>
            </a:r>
          </a:p>
          <a:p>
            <a:pPr marL="514350" indent="-514350">
              <a:buFont typeface="+mj-lt"/>
              <a:buAutoNum type="arabicPeriod"/>
            </a:pPr>
            <a:r>
              <a:rPr lang="fr-FR" dirty="0" smtClean="0"/>
              <a:t>À qui profite l’examen </a:t>
            </a:r>
            <a:r>
              <a:rPr lang="fr-FR" dirty="0"/>
              <a:t>à mi-parcours </a:t>
            </a:r>
            <a:r>
              <a:rPr lang="fr-FR" dirty="0" smtClean="0"/>
              <a:t>et comment ?</a:t>
            </a:r>
          </a:p>
          <a:p>
            <a:pPr marL="514350" indent="-514350">
              <a:buFont typeface="+mj-lt"/>
              <a:buAutoNum type="arabicPeriod"/>
            </a:pPr>
            <a:r>
              <a:rPr lang="fr-FR" dirty="0" smtClean="0"/>
              <a:t>Comment l’examen </a:t>
            </a:r>
            <a:r>
              <a:rPr lang="fr-FR" dirty="0"/>
              <a:t>à mi-parcours </a:t>
            </a:r>
            <a:r>
              <a:rPr lang="fr-FR" dirty="0" smtClean="0"/>
              <a:t>peut-il susciter le changement dans un projet ? </a:t>
            </a:r>
          </a:p>
          <a:p>
            <a:pPr marL="514350" indent="-514350">
              <a:buFont typeface="+mj-lt"/>
              <a:buAutoNum type="arabicPeriod"/>
            </a:pPr>
            <a:r>
              <a:rPr lang="fr-FR" dirty="0" smtClean="0"/>
              <a:t>Quelles sont les questions à poser dans </a:t>
            </a:r>
            <a:r>
              <a:rPr lang="fr-FR" smtClean="0"/>
              <a:t>le cadre d’un </a:t>
            </a:r>
            <a:r>
              <a:rPr lang="fr-FR" dirty="0"/>
              <a:t>examen à mi-parcours</a:t>
            </a:r>
            <a:r>
              <a:rPr lang="fr-FR" dirty="0" smtClean="0"/>
              <a:t> ?</a:t>
            </a:r>
          </a:p>
          <a:p>
            <a:pPr marL="514350" indent="-514350">
              <a:buFont typeface="+mj-lt"/>
              <a:buAutoNum type="arabicPeriod"/>
            </a:pPr>
            <a:r>
              <a:rPr lang="fr-FR" dirty="0"/>
              <a:t>Comment les rapports </a:t>
            </a:r>
            <a:r>
              <a:rPr lang="fr-FR" dirty="0" smtClean="0"/>
              <a:t>d’examen </a:t>
            </a:r>
            <a:r>
              <a:rPr lang="fr-FR" dirty="0"/>
              <a:t>à mi-parcours peuvent-ils être utilisés au-delà du champ d’application d’un projet </a:t>
            </a:r>
            <a:r>
              <a:rPr lang="fr-FR" dirty="0" smtClean="0"/>
              <a:t>unique ?</a:t>
            </a:r>
            <a:endParaRPr lang="fr-FR" dirty="0"/>
          </a:p>
        </p:txBody>
      </p:sp>
    </p:spTree>
    <p:extLst>
      <p:ext uri="{BB962C8B-B14F-4D97-AF65-F5344CB8AC3E}">
        <p14:creationId xmlns:p14="http://schemas.microsoft.com/office/powerpoint/2010/main" val="20233596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07504" y="274638"/>
            <a:ext cx="8892480" cy="1143000"/>
          </a:xfrm>
        </p:spPr>
        <p:txBody>
          <a:bodyPr>
            <a:noAutofit/>
          </a:bodyPr>
          <a:lstStyle/>
          <a:p>
            <a:r>
              <a:rPr lang="fr-FR" sz="3600" dirty="0" smtClean="0"/>
              <a:t>L’importance </a:t>
            </a:r>
            <a:r>
              <a:rPr lang="fr-FR" sz="3600" dirty="0"/>
              <a:t>de </a:t>
            </a:r>
            <a:r>
              <a:rPr lang="fr-FR" sz="3600" dirty="0" smtClean="0"/>
              <a:t>l’examen </a:t>
            </a:r>
            <a:r>
              <a:rPr lang="fr-FR" sz="3600" dirty="0"/>
              <a:t>à mi-parcours</a:t>
            </a:r>
            <a:r>
              <a:rPr dirty="0"/>
              <a:t/>
            </a:r>
            <a:br>
              <a:rPr dirty="0"/>
            </a:br>
            <a:r>
              <a:rPr lang="fr-FR" sz="3600" dirty="0" smtClean="0"/>
              <a:t>du point </a:t>
            </a:r>
            <a:r>
              <a:rPr lang="fr-FR" sz="3600" dirty="0"/>
              <a:t>de vue des Agences</a:t>
            </a:r>
          </a:p>
        </p:txBody>
      </p:sp>
      <p:sp>
        <p:nvSpPr>
          <p:cNvPr id="3" name="Content Placeholder 2"/>
          <p:cNvSpPr>
            <a:spLocks noGrp="1"/>
          </p:cNvSpPr>
          <p:nvPr>
            <p:ph idx="1"/>
            <p:custDataLst>
              <p:tags r:id="rId2"/>
            </p:custDataLst>
          </p:nvPr>
        </p:nvSpPr>
        <p:spPr>
          <a:xfrm>
            <a:off x="214282" y="1916832"/>
            <a:ext cx="8715436" cy="4177680"/>
          </a:xfrm>
        </p:spPr>
        <p:txBody>
          <a:bodyPr>
            <a:normAutofit lnSpcReduction="10000"/>
          </a:bodyPr>
          <a:lstStyle/>
          <a:p>
            <a:pPr>
              <a:buNone/>
            </a:pPr>
            <a:r>
              <a:rPr lang="fr-FR" sz="2800" dirty="0" smtClean="0"/>
              <a:t>Les conseillers techniques régionaux PNUD-FEM disent souvent aux équipes de projets :</a:t>
            </a:r>
          </a:p>
          <a:p>
            <a:pPr marL="334963" indent="0" algn="ctr">
              <a:buNone/>
            </a:pPr>
            <a:r>
              <a:rPr lang="fr-FR" sz="2800" i="1" dirty="0" smtClean="0"/>
              <a:t>« L’évaluation finale est importante pour le </a:t>
            </a:r>
            <a:r>
              <a:rPr lang="fr-FR" sz="2800" b="1" i="1" dirty="0" smtClean="0"/>
              <a:t>FEM, </a:t>
            </a:r>
            <a:r>
              <a:rPr lang="fr-FR" sz="2800" i="1" dirty="0" smtClean="0"/>
              <a:t>car elle lui permet de voir ce que ses financements ont permis de réaliser. </a:t>
            </a:r>
          </a:p>
          <a:p>
            <a:pPr marL="334963" indent="0" algn="ctr">
              <a:buNone/>
            </a:pPr>
            <a:endParaRPr lang="fr-FR" sz="2800" i="1" dirty="0" smtClean="0"/>
          </a:p>
          <a:p>
            <a:pPr marL="334963" indent="0" algn="ctr">
              <a:buNone/>
            </a:pPr>
            <a:r>
              <a:rPr lang="fr-FR" sz="2800" i="1" dirty="0" smtClean="0"/>
              <a:t>L’examen à mi-parcours est important pour </a:t>
            </a:r>
            <a:r>
              <a:rPr lang="fr-FR" sz="2800" b="1" i="1" dirty="0" smtClean="0"/>
              <a:t>vous</a:t>
            </a:r>
            <a:r>
              <a:rPr lang="fr-FR" sz="2800" i="1" dirty="0" smtClean="0"/>
              <a:t> — et pour le PNUD — car, si les résultats sont décevants, nous pouvons encore corriger le tir ».</a:t>
            </a:r>
            <a:endParaRPr lang="fr-FR" sz="2800" i="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fontScale="90000"/>
          </a:bodyPr>
          <a:lstStyle/>
          <a:p>
            <a:r>
              <a:rPr lang="fr-FR" dirty="0" smtClean="0"/>
              <a:t>Questions sur </a:t>
            </a:r>
            <a:r>
              <a:rPr dirty="0"/>
              <a:t/>
            </a:r>
            <a:br>
              <a:rPr dirty="0"/>
            </a:br>
            <a:r>
              <a:rPr lang="fr-FR" dirty="0" smtClean="0"/>
              <a:t>l’examen à mi-parcours</a:t>
            </a:r>
            <a:endParaRPr lang="fr-FR" dirty="0"/>
          </a:p>
        </p:txBody>
      </p:sp>
      <p:sp>
        <p:nvSpPr>
          <p:cNvPr id="3" name="Content Placeholder 2"/>
          <p:cNvSpPr>
            <a:spLocks noGrp="1"/>
          </p:cNvSpPr>
          <p:nvPr>
            <p:ph idx="1"/>
            <p:custDataLst>
              <p:tags r:id="rId2"/>
            </p:custDataLst>
          </p:nvPr>
        </p:nvSpPr>
        <p:spPr>
          <a:xfrm>
            <a:off x="457200" y="1600200"/>
            <a:ext cx="8229600" cy="3909961"/>
          </a:xfrm>
        </p:spPr>
        <p:txBody>
          <a:bodyPr>
            <a:normAutofit fontScale="92500" lnSpcReduction="20000"/>
          </a:bodyPr>
          <a:lstStyle/>
          <a:p>
            <a:pPr marL="514350" indent="-514350">
              <a:buFont typeface="+mj-lt"/>
              <a:buAutoNum type="arabicPeriod"/>
            </a:pPr>
            <a:r>
              <a:rPr lang="fr-FR" sz="2800" dirty="0"/>
              <a:t>Qu’est-ce qui fait la différence entre un examen à mi-parcours et d’autres rapports à fournir ?</a:t>
            </a:r>
          </a:p>
          <a:p>
            <a:pPr marL="514350" indent="-514350">
              <a:buFont typeface="+mj-lt"/>
              <a:buAutoNum type="arabicPeriod"/>
            </a:pPr>
            <a:r>
              <a:rPr lang="fr-FR" sz="2800" dirty="0"/>
              <a:t>À qui profite l’examen à mi-parcours et comment ?</a:t>
            </a:r>
          </a:p>
          <a:p>
            <a:pPr marL="514350" indent="-514350">
              <a:buFont typeface="+mj-lt"/>
              <a:buAutoNum type="arabicPeriod"/>
            </a:pPr>
            <a:r>
              <a:rPr lang="fr-FR" sz="2800" dirty="0"/>
              <a:t>Comment l’examen à mi-parcours peut-il susciter le changement dans un projet ? </a:t>
            </a:r>
          </a:p>
          <a:p>
            <a:pPr marL="514350" indent="-514350">
              <a:buFont typeface="+mj-lt"/>
              <a:buAutoNum type="arabicPeriod"/>
            </a:pPr>
            <a:r>
              <a:rPr lang="fr-FR" sz="2800" dirty="0"/>
              <a:t>Quelles sont les questions à poser dans </a:t>
            </a:r>
            <a:r>
              <a:rPr lang="fr-FR" sz="2800" dirty="0" smtClean="0"/>
              <a:t>le cadre d’un </a:t>
            </a:r>
            <a:r>
              <a:rPr lang="fr-FR" sz="2800" dirty="0"/>
              <a:t>examen à mi-parcours ?</a:t>
            </a:r>
          </a:p>
          <a:p>
            <a:pPr marL="514350" indent="-514350">
              <a:buFont typeface="+mj-lt"/>
              <a:buAutoNum type="arabicPeriod"/>
            </a:pPr>
            <a:r>
              <a:rPr lang="fr-FR" sz="2800" dirty="0"/>
              <a:t>Comment les rapports d’examen à mi-parcours peuvent-ils être utilisés au-delà du champ d’application d’un projet unique ?</a:t>
            </a:r>
            <a:endParaRPr lang="fr-FR" sz="2600" dirty="0"/>
          </a:p>
        </p:txBody>
      </p:sp>
      <p:sp>
        <p:nvSpPr>
          <p:cNvPr id="4" name="TextBox 3"/>
          <p:cNvSpPr txBox="1"/>
          <p:nvPr>
            <p:custDataLst>
              <p:tags r:id="rId3"/>
            </p:custDataLst>
          </p:nvPr>
        </p:nvSpPr>
        <p:spPr>
          <a:xfrm>
            <a:off x="-23589" y="5510161"/>
            <a:ext cx="9144000" cy="538609"/>
          </a:xfrm>
          <a:prstGeom prst="rect">
            <a:avLst/>
          </a:prstGeom>
          <a:noFill/>
        </p:spPr>
        <p:txBody>
          <a:bodyPr wrap="square" rtlCol="0">
            <a:spAutoFit/>
          </a:bodyPr>
          <a:lstStyle/>
          <a:p>
            <a:r>
              <a:rPr lang="fr-FR" sz="2900" i="1" dirty="0" smtClean="0"/>
              <a:t>Une étude de cas nous aidera à répondre à ces questions...</a:t>
            </a:r>
            <a:endParaRPr lang="fr-FR" sz="2900" i="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0" y="274638"/>
            <a:ext cx="9144000" cy="1654164"/>
          </a:xfrm>
        </p:spPr>
        <p:txBody>
          <a:bodyPr>
            <a:noAutofit/>
          </a:bodyPr>
          <a:lstStyle/>
          <a:p>
            <a:r>
              <a:rPr lang="fr-FR" sz="3600" i="1" dirty="0" smtClean="0"/>
              <a:t>Gestion et protection du milieu marin menacé</a:t>
            </a:r>
            <a:r>
              <a:rPr lang="fr-FR" sz="3600" i="1" dirty="0" smtClean="0">
                <a:solidFill>
                  <a:srgbClr val="FF0000"/>
                </a:solidFill>
              </a:rPr>
              <a:t> </a:t>
            </a:r>
            <a:r>
              <a:rPr lang="fr-FR" sz="3600" i="1" dirty="0" smtClean="0"/>
              <a:t>en République de Maurice</a:t>
            </a:r>
            <a:endParaRPr lang="fr-FR" sz="3600" i="1" dirty="0"/>
          </a:p>
        </p:txBody>
      </p:sp>
      <p:sp>
        <p:nvSpPr>
          <p:cNvPr id="3" name="Content Placeholder 2"/>
          <p:cNvSpPr>
            <a:spLocks noGrp="1"/>
          </p:cNvSpPr>
          <p:nvPr>
            <p:ph idx="1"/>
            <p:custDataLst>
              <p:tags r:id="rId2"/>
            </p:custDataLst>
          </p:nvPr>
        </p:nvSpPr>
        <p:spPr>
          <a:xfrm>
            <a:off x="457200" y="2132857"/>
            <a:ext cx="8229600" cy="4392488"/>
          </a:xfrm>
        </p:spPr>
        <p:txBody>
          <a:bodyPr>
            <a:normAutofit fontScale="85000" lnSpcReduction="10000"/>
          </a:bodyPr>
          <a:lstStyle/>
          <a:p>
            <a:r>
              <a:rPr lang="fr-FR" dirty="0" smtClean="0"/>
              <a:t>Financé par le FEM</a:t>
            </a:r>
          </a:p>
          <a:p>
            <a:r>
              <a:rPr lang="fr-FR" dirty="0" smtClean="0"/>
              <a:t>Administré par le PNUD</a:t>
            </a:r>
          </a:p>
          <a:p>
            <a:r>
              <a:rPr lang="fr-FR" dirty="0" smtClean="0"/>
              <a:t>Projet de moyenne envergure</a:t>
            </a:r>
          </a:p>
          <a:p>
            <a:r>
              <a:rPr lang="fr-FR" dirty="0" smtClean="0"/>
              <a:t>Domaine d’intervention : Diversité biologique</a:t>
            </a:r>
          </a:p>
          <a:p>
            <a:r>
              <a:rPr lang="fr-FR" dirty="0" smtClean="0"/>
              <a:t>Priorité stratégique du FEM : PS1 (Aires protégées)</a:t>
            </a:r>
          </a:p>
          <a:p>
            <a:r>
              <a:rPr lang="fr-FR" dirty="0" smtClean="0"/>
              <a:t>Financement total du FEM : 1 million de dollars</a:t>
            </a:r>
          </a:p>
          <a:p>
            <a:r>
              <a:rPr lang="fr-FR" dirty="0" smtClean="0"/>
              <a:t>Cofinancement total : </a:t>
            </a:r>
          </a:p>
          <a:p>
            <a:pPr lvl="1"/>
            <a:r>
              <a:rPr lang="fr-FR" dirty="0" smtClean="0"/>
              <a:t>3,36 millions de dollars au stade de l’approbation par la DG</a:t>
            </a:r>
          </a:p>
          <a:p>
            <a:pPr lvl="1"/>
            <a:r>
              <a:rPr lang="fr-FR" dirty="0" smtClean="0"/>
              <a:t>3 millions de dollars effectivement mobilisés</a:t>
            </a:r>
            <a:endParaRPr lang="fr-FR" dirty="0"/>
          </a:p>
        </p:txBody>
      </p:sp>
      <p:pic>
        <p:nvPicPr>
          <p:cNvPr id="4" name="Picture 2" descr="C:\Users\jmee\Pictures\Covers &amp; Logos\UNDP logo w tagline 2012.png"/>
          <p:cNvPicPr>
            <a:picLocks noChangeAspect="1" noChangeArrowheads="1"/>
          </p:cNvPicPr>
          <p:nvPr>
            <p:custDataLst>
              <p:tags r:id="rId3"/>
            </p:custDataLst>
          </p:nvPr>
        </p:nvPicPr>
        <p:blipFill>
          <a:blip r:embed="rId6" cstate="print"/>
          <a:srcRect/>
          <a:stretch>
            <a:fillRect/>
          </a:stretch>
        </p:blipFill>
        <p:spPr bwMode="auto">
          <a:xfrm>
            <a:off x="7858148" y="2000240"/>
            <a:ext cx="1000100" cy="2046341"/>
          </a:xfrm>
          <a:prstGeom prst="rect">
            <a:avLst/>
          </a:prstGeom>
          <a:noFill/>
        </p:spPr>
      </p:pic>
      <p:sp>
        <p:nvSpPr>
          <p:cNvPr id="5" name="TextBox 4"/>
          <p:cNvSpPr txBox="1"/>
          <p:nvPr>
            <p:custDataLst>
              <p:tags r:id="rId4"/>
            </p:custDataLst>
          </p:nvPr>
        </p:nvSpPr>
        <p:spPr>
          <a:xfrm>
            <a:off x="6287641" y="0"/>
            <a:ext cx="2856359" cy="369332"/>
          </a:xfrm>
          <a:prstGeom prst="rect">
            <a:avLst/>
          </a:prstGeom>
          <a:solidFill>
            <a:schemeClr val="accent2"/>
          </a:solidFill>
        </p:spPr>
        <p:txBody>
          <a:bodyPr wrap="none" rtlCol="0">
            <a:spAutoFit/>
          </a:bodyPr>
          <a:lstStyle/>
          <a:p>
            <a:r>
              <a:rPr lang="fr-FR" dirty="0" smtClean="0"/>
              <a:t>Une étude de cas de Maurice</a:t>
            </a:r>
            <a:endParaRPr lang="fr-FR"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fontScale="90000"/>
          </a:bodyPr>
          <a:lstStyle/>
          <a:p>
            <a:r>
              <a:rPr lang="fr-FR" dirty="0" smtClean="0"/>
              <a:t>Présentation </a:t>
            </a:r>
            <a:r>
              <a:rPr lang="fr-FR" dirty="0"/>
              <a:t>générale du </a:t>
            </a:r>
            <a:r>
              <a:rPr lang="fr-FR" dirty="0" smtClean="0"/>
              <a:t>projet </a:t>
            </a:r>
            <a:r>
              <a:rPr dirty="0"/>
              <a:t/>
            </a:r>
            <a:br>
              <a:rPr dirty="0"/>
            </a:br>
            <a:r>
              <a:rPr lang="fr-FR" dirty="0" smtClean="0"/>
              <a:t>Résumé et contexte</a:t>
            </a:r>
            <a:endParaRPr lang="fr-FR" dirty="0"/>
          </a:p>
        </p:txBody>
      </p:sp>
      <p:sp>
        <p:nvSpPr>
          <p:cNvPr id="3" name="Content Placeholder 2"/>
          <p:cNvSpPr>
            <a:spLocks noGrp="1"/>
          </p:cNvSpPr>
          <p:nvPr>
            <p:ph idx="1"/>
            <p:custDataLst>
              <p:tags r:id="rId2"/>
            </p:custDataLst>
          </p:nvPr>
        </p:nvSpPr>
        <p:spPr>
          <a:xfrm>
            <a:off x="457200" y="1600200"/>
            <a:ext cx="8329642" cy="5213176"/>
          </a:xfrm>
        </p:spPr>
        <p:txBody>
          <a:bodyPr>
            <a:normAutofit/>
          </a:bodyPr>
          <a:lstStyle/>
          <a:p>
            <a:r>
              <a:rPr lang="fr-FR" dirty="0" smtClean="0"/>
              <a:t>Une approche à deux volets :</a:t>
            </a:r>
          </a:p>
          <a:p>
            <a:pPr marL="719138" lvl="1" indent="-319088">
              <a:spcBef>
                <a:spcPts val="500"/>
              </a:spcBef>
              <a:spcAft>
                <a:spcPts val="500"/>
              </a:spcAft>
              <a:buAutoNum type="arabicParenR"/>
            </a:pPr>
            <a:r>
              <a:rPr lang="fr-FR" sz="2700" dirty="0" smtClean="0"/>
              <a:t>Définir un </a:t>
            </a:r>
            <a:r>
              <a:rPr lang="fr-FR" sz="2700" b="1" dirty="0" smtClean="0"/>
              <a:t>cadre d’action et un dispositif institutionnel favorables</a:t>
            </a:r>
            <a:r>
              <a:rPr lang="fr-FR" sz="2700" dirty="0" smtClean="0"/>
              <a:t> à la cogestion durable des aires marines protégées (AMP) sur toute l’étendue du </a:t>
            </a:r>
            <a:r>
              <a:rPr lang="fr-FR" sz="2700" b="1" dirty="0" smtClean="0"/>
              <a:t>territoire national</a:t>
            </a:r>
            <a:r>
              <a:rPr lang="fr-FR" sz="2700" dirty="0" smtClean="0"/>
              <a:t> ; et</a:t>
            </a:r>
          </a:p>
          <a:p>
            <a:pPr marL="719138" lvl="1" indent="-319088">
              <a:spcBef>
                <a:spcPts val="500"/>
              </a:spcBef>
              <a:spcAft>
                <a:spcPts val="500"/>
              </a:spcAft>
              <a:buAutoNum type="arabicParenR"/>
            </a:pPr>
            <a:r>
              <a:rPr lang="fr-FR" sz="2700" dirty="0" smtClean="0"/>
              <a:t>Mettre en place des dispositifs novateurs pour la </a:t>
            </a:r>
            <a:r>
              <a:rPr lang="fr-FR" sz="2700" b="1" dirty="0" smtClean="0"/>
              <a:t>cogestion </a:t>
            </a:r>
            <a:r>
              <a:rPr lang="fr-FR" sz="2700" dirty="0" smtClean="0"/>
              <a:t>des aires marines protégées et les adapter à un site témoin représentatif à </a:t>
            </a:r>
            <a:r>
              <a:rPr lang="fr-FR" sz="2700" b="1" dirty="0" smtClean="0"/>
              <a:t>Rodrigues</a:t>
            </a:r>
            <a:r>
              <a:rPr lang="fr-FR" sz="2700" dirty="0" smtClean="0"/>
              <a:t>.</a:t>
            </a:r>
          </a:p>
        </p:txBody>
      </p:sp>
      <p:sp>
        <p:nvSpPr>
          <p:cNvPr id="5" name="TextBox 4"/>
          <p:cNvSpPr txBox="1"/>
          <p:nvPr>
            <p:custDataLst>
              <p:tags r:id="rId3"/>
            </p:custDataLst>
          </p:nvPr>
        </p:nvSpPr>
        <p:spPr>
          <a:xfrm>
            <a:off x="6287641" y="0"/>
            <a:ext cx="2856359" cy="369332"/>
          </a:xfrm>
          <a:prstGeom prst="rect">
            <a:avLst/>
          </a:prstGeom>
          <a:solidFill>
            <a:schemeClr val="accent2"/>
          </a:solidFill>
        </p:spPr>
        <p:txBody>
          <a:bodyPr wrap="none" rtlCol="0">
            <a:spAutoFit/>
          </a:bodyPr>
          <a:lstStyle/>
          <a:p>
            <a:r>
              <a:rPr lang="fr-FR" dirty="0" smtClean="0"/>
              <a:t>Une étude de cas e Maurice</a:t>
            </a:r>
            <a:endParaRPr lang="fr-FR"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196752"/>
            <a:ext cx="8229600" cy="4525963"/>
          </a:xfrm>
        </p:spPr>
        <p:txBody>
          <a:bodyPr>
            <a:normAutofit lnSpcReduction="10000"/>
          </a:bodyPr>
          <a:lstStyle/>
          <a:p>
            <a:pPr marL="0" indent="0">
              <a:buNone/>
            </a:pPr>
            <a:r>
              <a:rPr lang="fr-FR" dirty="0"/>
              <a:t>De nombreuses difficultés :</a:t>
            </a:r>
          </a:p>
          <a:p>
            <a:pPr lvl="1"/>
            <a:r>
              <a:rPr lang="fr-FR" sz="2600" dirty="0">
                <a:solidFill>
                  <a:srgbClr val="00B050"/>
                </a:solidFill>
                <a:latin typeface="Times New Roman" pitchFamily="18" charset="0"/>
                <a:cs typeface="Times New Roman" pitchFamily="18" charset="0"/>
              </a:rPr>
              <a:t>Les deux composantes ont été mises en œuvre par différentes entités nationales</a:t>
            </a:r>
          </a:p>
          <a:p>
            <a:pPr lvl="1"/>
            <a:r>
              <a:rPr lang="fr-FR" sz="2600" dirty="0">
                <a:solidFill>
                  <a:srgbClr val="00B050"/>
                </a:solidFill>
                <a:latin typeface="Times New Roman" pitchFamily="18" charset="0"/>
                <a:cs typeface="Times New Roman" pitchFamily="18" charset="0"/>
              </a:rPr>
              <a:t>la cogestion participative était une nouveauté et une innovation dans le pays</a:t>
            </a:r>
          </a:p>
          <a:p>
            <a:pPr lvl="1"/>
            <a:r>
              <a:rPr lang="fr-FR" sz="2600" dirty="0">
                <a:solidFill>
                  <a:srgbClr val="00B050"/>
                </a:solidFill>
                <a:latin typeface="Times New Roman" pitchFamily="18" charset="0"/>
                <a:cs typeface="Times New Roman" pitchFamily="18" charset="0"/>
              </a:rPr>
              <a:t>Participation de nombreux partenaires : autorités, populations locales, secteur privé</a:t>
            </a:r>
          </a:p>
          <a:p>
            <a:pPr lvl="1"/>
            <a:r>
              <a:rPr lang="fr-FR" sz="2600" dirty="0">
                <a:solidFill>
                  <a:srgbClr val="00B050"/>
                </a:solidFill>
                <a:latin typeface="Times New Roman" pitchFamily="18" charset="0"/>
                <a:cs typeface="Times New Roman" pitchFamily="18" charset="0"/>
              </a:rPr>
              <a:t>La gestion active des aires marines protégées était une nouveauté pour le pays au démarrage du projet, et il n’y avait pas d’aires marines protégées sur l’île de Rodrigues</a:t>
            </a:r>
          </a:p>
          <a:p>
            <a:endParaRPr lang="en-US" sz="2600" dirty="0">
              <a:solidFill>
                <a:srgbClr val="00B050"/>
              </a:solidFill>
              <a:latin typeface="Times New Roman" pitchFamily="18" charset="0"/>
              <a:cs typeface="Times New Roman" pitchFamily="18" charset="0"/>
            </a:endParaRPr>
          </a:p>
        </p:txBody>
      </p:sp>
    </p:spTree>
    <p:extLst>
      <p:ext uri="{BB962C8B-B14F-4D97-AF65-F5344CB8AC3E}">
        <p14:creationId xmlns:p14="http://schemas.microsoft.com/office/powerpoint/2010/main" val="25182573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Autofit/>
          </a:bodyPr>
          <a:lstStyle/>
          <a:p>
            <a:r>
              <a:rPr lang="fr-FR" sz="3600" dirty="0" smtClean="0"/>
              <a:t>Présentation </a:t>
            </a:r>
            <a:r>
              <a:rPr lang="fr-FR" sz="3600" dirty="0"/>
              <a:t>générale du </a:t>
            </a:r>
            <a:r>
              <a:rPr lang="fr-FR" sz="3600" dirty="0" smtClean="0"/>
              <a:t>projet</a:t>
            </a:r>
            <a:br>
              <a:rPr lang="fr-FR" sz="3600" dirty="0" smtClean="0"/>
            </a:br>
            <a:r>
              <a:rPr lang="fr-FR" sz="3600" dirty="0" smtClean="0"/>
              <a:t>Grandes étapes</a:t>
            </a:r>
            <a:endParaRPr lang="fr-FR" sz="3600" dirty="0"/>
          </a:p>
        </p:txBody>
      </p:sp>
      <p:sp>
        <p:nvSpPr>
          <p:cNvPr id="19" name="Content Placeholder 18"/>
          <p:cNvSpPr>
            <a:spLocks noGrp="1"/>
          </p:cNvSpPr>
          <p:nvPr>
            <p:ph idx="1"/>
            <p:custDataLst>
              <p:tags r:id="rId2"/>
            </p:custDataLst>
          </p:nvPr>
        </p:nvSpPr>
        <p:spPr>
          <a:xfrm>
            <a:off x="428596" y="1643050"/>
            <a:ext cx="8143932" cy="4114815"/>
          </a:xfrm>
          <a:noFill/>
        </p:spPr>
        <p:txBody>
          <a:bodyPr>
            <a:noAutofit/>
          </a:bodyPr>
          <a:lstStyle/>
          <a:p>
            <a:pPr>
              <a:buNone/>
              <a:tabLst>
                <a:tab pos="2782888" algn="l"/>
              </a:tabLst>
            </a:pPr>
            <a:r>
              <a:rPr lang="fr-FR" sz="3000" dirty="0" smtClean="0"/>
              <a:t>Agrément de la DG du FEM </a:t>
            </a:r>
            <a:r>
              <a:rPr lang="en-US" sz="3000" dirty="0" smtClean="0"/>
              <a:t>		</a:t>
            </a:r>
            <a:r>
              <a:rPr lang="fr-FR" sz="3000" dirty="0" smtClean="0"/>
              <a:t>août 2003</a:t>
            </a:r>
          </a:p>
          <a:p>
            <a:pPr>
              <a:buNone/>
              <a:tabLst>
                <a:tab pos="2782888" algn="l"/>
              </a:tabLst>
            </a:pPr>
            <a:r>
              <a:rPr lang="fr-FR" sz="3000" dirty="0" smtClean="0"/>
              <a:t>Signature du descriptif du projet</a:t>
            </a:r>
            <a:r>
              <a:rPr lang="en-US" sz="3000" dirty="0" smtClean="0"/>
              <a:t>	</a:t>
            </a:r>
            <a:r>
              <a:rPr lang="fr-FR" sz="3000" dirty="0" smtClean="0"/>
              <a:t>janvier 2004</a:t>
            </a:r>
          </a:p>
          <a:p>
            <a:pPr>
              <a:buNone/>
              <a:tabLst>
                <a:tab pos="2782888" algn="l"/>
              </a:tabLst>
            </a:pPr>
            <a:r>
              <a:rPr lang="fr-FR" sz="3000" dirty="0" smtClean="0"/>
              <a:t>Premier décaissement</a:t>
            </a:r>
            <a:r>
              <a:rPr lang="en-US" sz="3000" dirty="0" smtClean="0"/>
              <a:t>		           </a:t>
            </a:r>
            <a:r>
              <a:rPr lang="fr-FR" sz="3000" dirty="0" smtClean="0"/>
              <a:t>2005</a:t>
            </a:r>
          </a:p>
          <a:p>
            <a:pPr marL="0" indent="0">
              <a:buNone/>
            </a:pPr>
            <a:r>
              <a:rPr lang="fr-FR" sz="3000" dirty="0" smtClean="0"/>
              <a:t>Date de clôture initiale</a:t>
            </a:r>
            <a:r>
              <a:rPr lang="en-US" sz="3000" dirty="0" smtClean="0"/>
              <a:t>		           </a:t>
            </a:r>
            <a:r>
              <a:rPr lang="fr-FR" sz="3000" dirty="0" smtClean="0"/>
              <a:t>juin 2008 </a:t>
            </a:r>
          </a:p>
          <a:p>
            <a:pPr marL="0" indent="0">
              <a:buNone/>
            </a:pPr>
            <a:r>
              <a:rPr lang="fr-FR" sz="3000" dirty="0" smtClean="0"/>
              <a:t>Date de clôture effective</a:t>
            </a:r>
            <a:r>
              <a:rPr lang="en-US" sz="3000" dirty="0" smtClean="0"/>
              <a:t>	         </a:t>
            </a:r>
            <a:r>
              <a:rPr lang="fr-FR" sz="3000" dirty="0" smtClean="0"/>
              <a:t>septembre 2012</a:t>
            </a:r>
          </a:p>
          <a:p>
            <a:pPr>
              <a:buNone/>
              <a:tabLst>
                <a:tab pos="2782888" algn="l"/>
              </a:tabLst>
            </a:pPr>
            <a:endParaRPr lang="fr-FR" sz="3000" dirty="0" smtClean="0"/>
          </a:p>
          <a:p>
            <a:pPr>
              <a:buNone/>
              <a:tabLst>
                <a:tab pos="2782888" algn="l"/>
              </a:tabLst>
            </a:pPr>
            <a:endParaRPr lang="fr-FR" sz="3000" dirty="0" smtClean="0"/>
          </a:p>
        </p:txBody>
      </p:sp>
      <p:sp>
        <p:nvSpPr>
          <p:cNvPr id="5" name="TextBox 4"/>
          <p:cNvSpPr txBox="1"/>
          <p:nvPr>
            <p:custDataLst>
              <p:tags r:id="rId3"/>
            </p:custDataLst>
          </p:nvPr>
        </p:nvSpPr>
        <p:spPr>
          <a:xfrm>
            <a:off x="6287641" y="0"/>
            <a:ext cx="2856359" cy="369332"/>
          </a:xfrm>
          <a:prstGeom prst="rect">
            <a:avLst/>
          </a:prstGeom>
          <a:solidFill>
            <a:schemeClr val="accent2"/>
          </a:solidFill>
        </p:spPr>
        <p:txBody>
          <a:bodyPr wrap="none" rtlCol="0">
            <a:spAutoFit/>
          </a:bodyPr>
          <a:lstStyle/>
          <a:p>
            <a:r>
              <a:rPr lang="fr-FR" dirty="0" smtClean="0"/>
              <a:t>Une étude de cas de Maurice</a:t>
            </a:r>
            <a:endParaRPr lang="fr-F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457200" y="274638"/>
            <a:ext cx="8229600" cy="994122"/>
          </a:xfrm>
        </p:spPr>
        <p:txBody>
          <a:bodyPr>
            <a:noAutofit/>
          </a:bodyPr>
          <a:lstStyle/>
          <a:p>
            <a:r>
              <a:rPr lang="fr-FR" sz="3200" dirty="0" smtClean="0"/>
              <a:t>Présentation </a:t>
            </a:r>
            <a:r>
              <a:rPr lang="fr-FR" sz="3200" dirty="0"/>
              <a:t>générale du </a:t>
            </a:r>
            <a:r>
              <a:rPr lang="fr-FR" sz="3200" dirty="0" smtClean="0"/>
              <a:t>projet</a:t>
            </a:r>
            <a:br>
              <a:rPr lang="fr-FR" sz="3200" dirty="0" smtClean="0"/>
            </a:br>
            <a:r>
              <a:rPr lang="fr-FR" sz="3200" dirty="0" smtClean="0"/>
              <a:t>Décaissements annuels</a:t>
            </a:r>
            <a:endParaRPr lang="fr-FR" sz="3200" dirty="0"/>
          </a:p>
        </p:txBody>
      </p:sp>
      <p:sp>
        <p:nvSpPr>
          <p:cNvPr id="14" name="Rectangle 13"/>
          <p:cNvSpPr/>
          <p:nvPr>
            <p:custDataLst>
              <p:tags r:id="rId2"/>
            </p:custDataLst>
          </p:nvPr>
        </p:nvSpPr>
        <p:spPr>
          <a:xfrm>
            <a:off x="571472" y="6488692"/>
            <a:ext cx="7969524" cy="369332"/>
          </a:xfrm>
          <a:prstGeom prst="rect">
            <a:avLst/>
          </a:prstGeom>
        </p:spPr>
        <p:txBody>
          <a:bodyPr wrap="square">
            <a:spAutoFit/>
          </a:bodyPr>
          <a:lstStyle/>
          <a:p>
            <a:pPr algn="ctr"/>
            <a:r>
              <a:rPr lang="fr-FR" i="1" dirty="0" smtClean="0"/>
              <a:t>Décaissements annuels par source de financement</a:t>
            </a:r>
          </a:p>
        </p:txBody>
      </p:sp>
      <p:pic>
        <p:nvPicPr>
          <p:cNvPr id="18" name="Picture 3"/>
          <p:cNvPicPr>
            <a:picLocks noChangeAspect="1" noChangeArrowheads="1"/>
          </p:cNvPicPr>
          <p:nvPr>
            <p:custDataLst>
              <p:tags r:id="rId3"/>
            </p:custDataLst>
          </p:nvPr>
        </p:nvPicPr>
        <p:blipFill>
          <a:blip r:embed="rId9" cstate="print"/>
          <a:srcRect/>
          <a:stretch>
            <a:fillRect/>
          </a:stretch>
        </p:blipFill>
        <p:spPr bwMode="auto">
          <a:xfrm>
            <a:off x="479931" y="1615682"/>
            <a:ext cx="8184138" cy="4956590"/>
          </a:xfrm>
          <a:prstGeom prst="rect">
            <a:avLst/>
          </a:prstGeom>
          <a:noFill/>
          <a:ln w="9525">
            <a:noFill/>
            <a:miter lim="800000"/>
            <a:headEnd/>
            <a:tailEnd/>
          </a:ln>
        </p:spPr>
      </p:pic>
      <p:sp>
        <p:nvSpPr>
          <p:cNvPr id="33" name="TextBox 32"/>
          <p:cNvSpPr txBox="1"/>
          <p:nvPr>
            <p:custDataLst>
              <p:tags r:id="rId4"/>
            </p:custDataLst>
          </p:nvPr>
        </p:nvSpPr>
        <p:spPr>
          <a:xfrm>
            <a:off x="3203848" y="1214422"/>
            <a:ext cx="4176464" cy="369332"/>
          </a:xfrm>
          <a:prstGeom prst="rect">
            <a:avLst/>
          </a:prstGeom>
          <a:noFill/>
        </p:spPr>
        <p:txBody>
          <a:bodyPr wrap="square" rtlCol="0">
            <a:spAutoFit/>
          </a:bodyPr>
          <a:lstStyle/>
          <a:p>
            <a:pPr algn="ctr"/>
            <a:r>
              <a:rPr lang="fr-FR" i="1" dirty="0" smtClean="0"/>
              <a:t>Période la plus intense de la mise en œuvre</a:t>
            </a:r>
            <a:endParaRPr lang="fr-FR" i="1" dirty="0"/>
          </a:p>
        </p:txBody>
      </p:sp>
      <p:sp>
        <p:nvSpPr>
          <p:cNvPr id="36" name="Left Brace 35"/>
          <p:cNvSpPr/>
          <p:nvPr>
            <p:custDataLst>
              <p:tags r:id="rId5"/>
            </p:custDataLst>
          </p:nvPr>
        </p:nvSpPr>
        <p:spPr>
          <a:xfrm rot="5400000">
            <a:off x="5320673" y="651544"/>
            <a:ext cx="360040" cy="2428892"/>
          </a:xfrm>
          <a:prstGeom prst="leftBrace">
            <a:avLst>
              <a:gd name="adj1" fmla="val 8333"/>
              <a:gd name="adj2" fmla="val 51613"/>
            </a:avLst>
          </a:prstGeom>
          <a:ln w="38100">
            <a:solidFill>
              <a:schemeClr val="accent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2000" dirty="0"/>
          </a:p>
        </p:txBody>
      </p:sp>
      <p:sp>
        <p:nvSpPr>
          <p:cNvPr id="8" name="TextBox 7"/>
          <p:cNvSpPr txBox="1"/>
          <p:nvPr>
            <p:custDataLst>
              <p:tags r:id="rId6"/>
            </p:custDataLst>
          </p:nvPr>
        </p:nvSpPr>
        <p:spPr>
          <a:xfrm>
            <a:off x="6287641" y="0"/>
            <a:ext cx="2856359" cy="369332"/>
          </a:xfrm>
          <a:prstGeom prst="rect">
            <a:avLst/>
          </a:prstGeom>
          <a:solidFill>
            <a:schemeClr val="accent2"/>
          </a:solidFill>
        </p:spPr>
        <p:txBody>
          <a:bodyPr wrap="none" rtlCol="0">
            <a:spAutoFit/>
          </a:bodyPr>
          <a:lstStyle/>
          <a:p>
            <a:r>
              <a:rPr lang="fr-FR" dirty="0" smtClean="0"/>
              <a:t>Une étude de cas de Maurice</a:t>
            </a:r>
            <a:endParaRPr lang="fr-F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fontScale="90000"/>
          </a:bodyPr>
          <a:lstStyle/>
          <a:p>
            <a:r>
              <a:rPr lang="fr-FR" sz="3400" dirty="0" smtClean="0"/>
              <a:t>Présentation générale </a:t>
            </a:r>
            <a:r>
              <a:rPr lang="fr-FR" sz="3600" dirty="0"/>
              <a:t>du </a:t>
            </a:r>
            <a:r>
              <a:rPr lang="fr-FR" sz="3600" dirty="0" smtClean="0"/>
              <a:t>projet</a:t>
            </a:r>
            <a:br>
              <a:rPr lang="fr-FR" sz="3600" dirty="0" smtClean="0"/>
            </a:br>
            <a:r>
              <a:rPr lang="fr-FR" sz="3400" dirty="0" smtClean="0"/>
              <a:t>Étapes importantes du suivi-évaluation</a:t>
            </a:r>
            <a:endParaRPr lang="fr-FR" sz="3400" dirty="0"/>
          </a:p>
        </p:txBody>
      </p:sp>
      <p:sp>
        <p:nvSpPr>
          <p:cNvPr id="3" name="Content Placeholder 2"/>
          <p:cNvSpPr>
            <a:spLocks noGrp="1"/>
          </p:cNvSpPr>
          <p:nvPr>
            <p:ph idx="1"/>
            <p:custDataLst>
              <p:tags r:id="rId2"/>
            </p:custDataLst>
          </p:nvPr>
        </p:nvSpPr>
        <p:spPr>
          <a:xfrm>
            <a:off x="428596" y="1428736"/>
            <a:ext cx="8286808" cy="2928958"/>
          </a:xfrm>
        </p:spPr>
        <p:txBody>
          <a:bodyPr>
            <a:noAutofit/>
          </a:bodyPr>
          <a:lstStyle/>
          <a:p>
            <a:pPr>
              <a:buNone/>
              <a:tabLst>
                <a:tab pos="2974975" algn="l"/>
              </a:tabLst>
            </a:pPr>
            <a:r>
              <a:rPr lang="fr-FR" sz="3000" dirty="0" smtClean="0"/>
              <a:t>Premier examen de l’état d’avancement du projet (EEAP)</a:t>
            </a:r>
            <a:r>
              <a:rPr lang="en-US" sz="3000" dirty="0" smtClean="0"/>
              <a:t>			</a:t>
            </a:r>
            <a:r>
              <a:rPr lang="fr-FR" sz="3000" dirty="0" smtClean="0"/>
              <a:t>septembre 2005</a:t>
            </a:r>
          </a:p>
          <a:p>
            <a:pPr>
              <a:buNone/>
              <a:tabLst>
                <a:tab pos="2974975" algn="l"/>
              </a:tabLst>
            </a:pPr>
            <a:r>
              <a:rPr lang="fr-FR" sz="3000" b="1" dirty="0" smtClean="0"/>
              <a:t>Évaluation à mi-parcours</a:t>
            </a:r>
            <a:r>
              <a:rPr lang="en-US" dirty="0" smtClean="0"/>
              <a:t>	</a:t>
            </a:r>
            <a:r>
              <a:rPr lang="fr-FR" dirty="0" smtClean="0"/>
              <a:t>juin 2008</a:t>
            </a:r>
          </a:p>
          <a:p>
            <a:pPr>
              <a:buNone/>
              <a:tabLst>
                <a:tab pos="2974975" algn="l"/>
              </a:tabLst>
            </a:pPr>
            <a:r>
              <a:rPr lang="fr-FR" sz="3000" dirty="0" smtClean="0"/>
              <a:t>EEAP final/évaluation finale</a:t>
            </a:r>
            <a:r>
              <a:rPr lang="en-US" sz="3000" dirty="0" smtClean="0"/>
              <a:t>	</a:t>
            </a:r>
            <a:r>
              <a:rPr lang="fr-FR" sz="3000" dirty="0" smtClean="0"/>
              <a:t>septembre 2012</a:t>
            </a:r>
          </a:p>
          <a:p>
            <a:pPr>
              <a:buNone/>
              <a:tabLst>
                <a:tab pos="2974975" algn="l"/>
              </a:tabLst>
            </a:pPr>
            <a:endParaRPr lang="fr-FR" sz="1000" dirty="0" smtClean="0"/>
          </a:p>
          <a:p>
            <a:pPr>
              <a:buNone/>
              <a:tabLst>
                <a:tab pos="2974975" algn="l"/>
              </a:tabLst>
            </a:pPr>
            <a:endParaRPr lang="fr-FR" sz="3000" dirty="0" smtClean="0"/>
          </a:p>
          <a:p>
            <a:pPr>
              <a:buNone/>
            </a:pPr>
            <a:endParaRPr lang="fr-FR" sz="3000" dirty="0"/>
          </a:p>
        </p:txBody>
      </p:sp>
      <p:graphicFrame>
        <p:nvGraphicFramePr>
          <p:cNvPr id="4" name="Diagram 3"/>
          <p:cNvGraphicFramePr/>
          <p:nvPr>
            <p:custDataLst>
              <p:tags r:id="rId3"/>
            </p:custDataLst>
          </p:nvPr>
        </p:nvGraphicFramePr>
        <p:xfrm>
          <a:off x="0" y="4406736"/>
          <a:ext cx="9144000" cy="663848"/>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5" name="Right Brace 4"/>
          <p:cNvSpPr/>
          <p:nvPr>
            <p:custDataLst>
              <p:tags r:id="rId4"/>
            </p:custDataLst>
          </p:nvPr>
        </p:nvSpPr>
        <p:spPr>
          <a:xfrm rot="16200000" flipH="1">
            <a:off x="5265773" y="1768747"/>
            <a:ext cx="360041" cy="6644133"/>
          </a:xfrm>
          <a:prstGeom prst="rightBrace">
            <a:avLst>
              <a:gd name="adj1" fmla="val 24458"/>
              <a:gd name="adj2" fmla="val 49962"/>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p>
        </p:txBody>
      </p:sp>
      <p:sp>
        <p:nvSpPr>
          <p:cNvPr id="6" name="TextBox 5"/>
          <p:cNvSpPr txBox="1"/>
          <p:nvPr>
            <p:custDataLst>
              <p:tags r:id="rId5"/>
            </p:custDataLst>
          </p:nvPr>
        </p:nvSpPr>
        <p:spPr>
          <a:xfrm>
            <a:off x="3357554" y="5324789"/>
            <a:ext cx="4526814" cy="461665"/>
          </a:xfrm>
          <a:prstGeom prst="rect">
            <a:avLst/>
          </a:prstGeom>
          <a:noFill/>
        </p:spPr>
        <p:txBody>
          <a:bodyPr wrap="square" rtlCol="0">
            <a:spAutoFit/>
          </a:bodyPr>
          <a:lstStyle/>
          <a:p>
            <a:pPr algn="ctr"/>
            <a:r>
              <a:rPr lang="fr-FR" sz="2400" i="1" dirty="0" smtClean="0"/>
              <a:t>Période de mise en œuvre effective</a:t>
            </a:r>
            <a:endParaRPr lang="fr-FR" sz="2400" i="1" dirty="0"/>
          </a:p>
        </p:txBody>
      </p:sp>
      <p:sp>
        <p:nvSpPr>
          <p:cNvPr id="10" name="5-Point Star 9"/>
          <p:cNvSpPr/>
          <p:nvPr>
            <p:custDataLst>
              <p:tags r:id="rId6"/>
            </p:custDataLst>
          </p:nvPr>
        </p:nvSpPr>
        <p:spPr>
          <a:xfrm>
            <a:off x="4837567" y="4357694"/>
            <a:ext cx="234499" cy="216024"/>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5-Point Star 10"/>
          <p:cNvSpPr/>
          <p:nvPr>
            <p:custDataLst>
              <p:tags r:id="rId7"/>
            </p:custDataLst>
          </p:nvPr>
        </p:nvSpPr>
        <p:spPr>
          <a:xfrm>
            <a:off x="212572" y="2636912"/>
            <a:ext cx="216024" cy="216024"/>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Right Brace 15"/>
          <p:cNvSpPr/>
          <p:nvPr>
            <p:custDataLst>
              <p:tags r:id="rId8"/>
            </p:custDataLst>
          </p:nvPr>
        </p:nvSpPr>
        <p:spPr>
          <a:xfrm rot="16200000">
            <a:off x="5890401" y="2224238"/>
            <a:ext cx="288032" cy="4220979"/>
          </a:xfrm>
          <a:prstGeom prst="rightBrace">
            <a:avLst>
              <a:gd name="adj1" fmla="val 24458"/>
              <a:gd name="adj2" fmla="val 49962"/>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p>
        </p:txBody>
      </p:sp>
      <p:sp>
        <p:nvSpPr>
          <p:cNvPr id="17" name="TextBox 16"/>
          <p:cNvSpPr txBox="1"/>
          <p:nvPr>
            <p:custDataLst>
              <p:tags r:id="rId9"/>
            </p:custDataLst>
          </p:nvPr>
        </p:nvSpPr>
        <p:spPr>
          <a:xfrm>
            <a:off x="3203848" y="3714752"/>
            <a:ext cx="5440118" cy="430887"/>
          </a:xfrm>
          <a:prstGeom prst="rect">
            <a:avLst/>
          </a:prstGeom>
          <a:noFill/>
        </p:spPr>
        <p:txBody>
          <a:bodyPr wrap="square" rtlCol="0">
            <a:spAutoFit/>
          </a:bodyPr>
          <a:lstStyle/>
          <a:p>
            <a:pPr algn="ctr"/>
            <a:r>
              <a:rPr lang="fr-FR" sz="2200" i="1" dirty="0" smtClean="0"/>
              <a:t>Période la plus intense de la mise en œuvre</a:t>
            </a:r>
            <a:endParaRPr lang="fr-FR" sz="2200" i="1" dirty="0"/>
          </a:p>
        </p:txBody>
      </p:sp>
      <p:sp>
        <p:nvSpPr>
          <p:cNvPr id="13" name="TextBox 12"/>
          <p:cNvSpPr txBox="1"/>
          <p:nvPr>
            <p:custDataLst>
              <p:tags r:id="rId10"/>
            </p:custDataLst>
          </p:nvPr>
        </p:nvSpPr>
        <p:spPr>
          <a:xfrm>
            <a:off x="6287641" y="0"/>
            <a:ext cx="2856359" cy="369332"/>
          </a:xfrm>
          <a:prstGeom prst="rect">
            <a:avLst/>
          </a:prstGeom>
          <a:solidFill>
            <a:schemeClr val="accent2"/>
          </a:solidFill>
        </p:spPr>
        <p:txBody>
          <a:bodyPr wrap="none" rtlCol="0">
            <a:spAutoFit/>
          </a:bodyPr>
          <a:lstStyle/>
          <a:p>
            <a:r>
              <a:rPr lang="fr-FR" dirty="0" smtClean="0"/>
              <a:t>Une étude de cas de Maurice</a:t>
            </a:r>
            <a:endParaRPr lang="fr-FR" dirty="0"/>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3"/>
</p:tagLst>
</file>

<file path=ppt/tags/tag11.xml><?xml version="1.0" encoding="utf-8"?>
<p:tagLst xmlns:a="http://schemas.openxmlformats.org/drawingml/2006/main" xmlns:r="http://schemas.openxmlformats.org/officeDocument/2006/relationships" xmlns:p="http://schemas.openxmlformats.org/presentationml/2006/main">
  <p:tag name="NUM" val="4"/>
</p:tagLst>
</file>

<file path=ppt/tags/tag12.xml><?xml version="1.0" encoding="utf-8"?>
<p:tagLst xmlns:a="http://schemas.openxmlformats.org/drawingml/2006/main" xmlns:r="http://schemas.openxmlformats.org/officeDocument/2006/relationships" xmlns:p="http://schemas.openxmlformats.org/presentationml/2006/main">
  <p:tag name="NUM" val="1"/>
</p:tagLst>
</file>

<file path=ppt/tags/tag13.xml><?xml version="1.0" encoding="utf-8"?>
<p:tagLst xmlns:a="http://schemas.openxmlformats.org/drawingml/2006/main" xmlns:r="http://schemas.openxmlformats.org/officeDocument/2006/relationships" xmlns:p="http://schemas.openxmlformats.org/presentationml/2006/main">
  <p:tag name="NUM" val="2"/>
</p:tagLst>
</file>

<file path=ppt/tags/tag14.xml><?xml version="1.0" encoding="utf-8"?>
<p:tagLst xmlns:a="http://schemas.openxmlformats.org/drawingml/2006/main" xmlns:r="http://schemas.openxmlformats.org/officeDocument/2006/relationships" xmlns:p="http://schemas.openxmlformats.org/presentationml/2006/main">
  <p:tag name="NUM" val="3"/>
</p:tagLst>
</file>

<file path=ppt/tags/tag15.xml><?xml version="1.0" encoding="utf-8"?>
<p:tagLst xmlns:a="http://schemas.openxmlformats.org/drawingml/2006/main" xmlns:r="http://schemas.openxmlformats.org/officeDocument/2006/relationships" xmlns:p="http://schemas.openxmlformats.org/presentationml/2006/main">
  <p:tag name="NUM" val="1"/>
</p:tagLst>
</file>

<file path=ppt/tags/tag16.xml><?xml version="1.0" encoding="utf-8"?>
<p:tagLst xmlns:a="http://schemas.openxmlformats.org/drawingml/2006/main" xmlns:r="http://schemas.openxmlformats.org/officeDocument/2006/relationships" xmlns:p="http://schemas.openxmlformats.org/presentationml/2006/main">
  <p:tag name="NUM" val="2"/>
</p:tagLst>
</file>

<file path=ppt/tags/tag17.xml><?xml version="1.0" encoding="utf-8"?>
<p:tagLst xmlns:a="http://schemas.openxmlformats.org/drawingml/2006/main" xmlns:r="http://schemas.openxmlformats.org/officeDocument/2006/relationships" xmlns:p="http://schemas.openxmlformats.org/presentationml/2006/main">
  <p:tag name="NUM" val="3"/>
</p:tagLst>
</file>

<file path=ppt/tags/tag18.xml><?xml version="1.0" encoding="utf-8"?>
<p:tagLst xmlns:a="http://schemas.openxmlformats.org/drawingml/2006/main" xmlns:r="http://schemas.openxmlformats.org/officeDocument/2006/relationships" xmlns:p="http://schemas.openxmlformats.org/presentationml/2006/main">
  <p:tag name="NUM" val="1"/>
</p:tagLst>
</file>

<file path=ppt/tags/tag19.xml><?xml version="1.0" encoding="utf-8"?>
<p:tagLst xmlns:a="http://schemas.openxmlformats.org/drawingml/2006/main" xmlns:r="http://schemas.openxmlformats.org/officeDocument/2006/relationships" xmlns:p="http://schemas.openxmlformats.org/presentationml/2006/main">
  <p:tag name="NUM" val="2"/>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3"/>
</p:tagLst>
</file>

<file path=ppt/tags/tag21.xml><?xml version="1.0" encoding="utf-8"?>
<p:tagLst xmlns:a="http://schemas.openxmlformats.org/drawingml/2006/main" xmlns:r="http://schemas.openxmlformats.org/officeDocument/2006/relationships" xmlns:p="http://schemas.openxmlformats.org/presentationml/2006/main">
  <p:tag name="NUM" val="4"/>
</p:tagLst>
</file>

<file path=ppt/tags/tag22.xml><?xml version="1.0" encoding="utf-8"?>
<p:tagLst xmlns:a="http://schemas.openxmlformats.org/drawingml/2006/main" xmlns:r="http://schemas.openxmlformats.org/officeDocument/2006/relationships" xmlns:p="http://schemas.openxmlformats.org/presentationml/2006/main">
  <p:tag name="NUM" val="5"/>
</p:tagLst>
</file>

<file path=ppt/tags/tag23.xml><?xml version="1.0" encoding="utf-8"?>
<p:tagLst xmlns:a="http://schemas.openxmlformats.org/drawingml/2006/main" xmlns:r="http://schemas.openxmlformats.org/officeDocument/2006/relationships" xmlns:p="http://schemas.openxmlformats.org/presentationml/2006/main">
  <p:tag name="NUM" val="6"/>
</p:tagLst>
</file>

<file path=ppt/tags/tag24.xml><?xml version="1.0" encoding="utf-8"?>
<p:tagLst xmlns:a="http://schemas.openxmlformats.org/drawingml/2006/main" xmlns:r="http://schemas.openxmlformats.org/officeDocument/2006/relationships" xmlns:p="http://schemas.openxmlformats.org/presentationml/2006/main">
  <p:tag name="NUM" val="1"/>
</p:tagLst>
</file>

<file path=ppt/tags/tag25.xml><?xml version="1.0" encoding="utf-8"?>
<p:tagLst xmlns:a="http://schemas.openxmlformats.org/drawingml/2006/main" xmlns:r="http://schemas.openxmlformats.org/officeDocument/2006/relationships" xmlns:p="http://schemas.openxmlformats.org/presentationml/2006/main">
  <p:tag name="NUM" val="2"/>
</p:tagLst>
</file>

<file path=ppt/tags/tag26.xml><?xml version="1.0" encoding="utf-8"?>
<p:tagLst xmlns:a="http://schemas.openxmlformats.org/drawingml/2006/main" xmlns:r="http://schemas.openxmlformats.org/officeDocument/2006/relationships" xmlns:p="http://schemas.openxmlformats.org/presentationml/2006/main">
  <p:tag name="NUM" val="3"/>
</p:tagLst>
</file>

<file path=ppt/tags/tag27.xml><?xml version="1.0" encoding="utf-8"?>
<p:tagLst xmlns:a="http://schemas.openxmlformats.org/drawingml/2006/main" xmlns:r="http://schemas.openxmlformats.org/officeDocument/2006/relationships" xmlns:p="http://schemas.openxmlformats.org/presentationml/2006/main">
  <p:tag name="NUM" val="4"/>
</p:tagLst>
</file>

<file path=ppt/tags/tag28.xml><?xml version="1.0" encoding="utf-8"?>
<p:tagLst xmlns:a="http://schemas.openxmlformats.org/drawingml/2006/main" xmlns:r="http://schemas.openxmlformats.org/officeDocument/2006/relationships" xmlns:p="http://schemas.openxmlformats.org/presentationml/2006/main">
  <p:tag name="NUM" val="5"/>
</p:tagLst>
</file>

<file path=ppt/tags/tag29.xml><?xml version="1.0" encoding="utf-8"?>
<p:tagLst xmlns:a="http://schemas.openxmlformats.org/drawingml/2006/main" xmlns:r="http://schemas.openxmlformats.org/officeDocument/2006/relationships" xmlns:p="http://schemas.openxmlformats.org/presentationml/2006/main">
  <p:tag name="NUM" val="6"/>
</p:tagLst>
</file>

<file path=ppt/tags/tag3.xml><?xml version="1.0" encoding="utf-8"?>
<p:tagLst xmlns:a="http://schemas.openxmlformats.org/drawingml/2006/main" xmlns:r="http://schemas.openxmlformats.org/officeDocument/2006/relationships" xmlns:p="http://schemas.openxmlformats.org/presentationml/2006/main">
  <p:tag name="NUM" val="1"/>
</p:tagLst>
</file>

<file path=ppt/tags/tag30.xml><?xml version="1.0" encoding="utf-8"?>
<p:tagLst xmlns:a="http://schemas.openxmlformats.org/drawingml/2006/main" xmlns:r="http://schemas.openxmlformats.org/officeDocument/2006/relationships" xmlns:p="http://schemas.openxmlformats.org/presentationml/2006/main">
  <p:tag name="NUM" val="7"/>
</p:tagLst>
</file>

<file path=ppt/tags/tag31.xml><?xml version="1.0" encoding="utf-8"?>
<p:tagLst xmlns:a="http://schemas.openxmlformats.org/drawingml/2006/main" xmlns:r="http://schemas.openxmlformats.org/officeDocument/2006/relationships" xmlns:p="http://schemas.openxmlformats.org/presentationml/2006/main">
  <p:tag name="NUM" val="8"/>
</p:tagLst>
</file>

<file path=ppt/tags/tag32.xml><?xml version="1.0" encoding="utf-8"?>
<p:tagLst xmlns:a="http://schemas.openxmlformats.org/drawingml/2006/main" xmlns:r="http://schemas.openxmlformats.org/officeDocument/2006/relationships" xmlns:p="http://schemas.openxmlformats.org/presentationml/2006/main">
  <p:tag name="NUM" val="9"/>
</p:tagLst>
</file>

<file path=ppt/tags/tag33.xml><?xml version="1.0" encoding="utf-8"?>
<p:tagLst xmlns:a="http://schemas.openxmlformats.org/drawingml/2006/main" xmlns:r="http://schemas.openxmlformats.org/officeDocument/2006/relationships" xmlns:p="http://schemas.openxmlformats.org/presentationml/2006/main">
  <p:tag name="NUM" val="10"/>
</p:tagLst>
</file>

<file path=ppt/tags/tag34.xml><?xml version="1.0" encoding="utf-8"?>
<p:tagLst xmlns:a="http://schemas.openxmlformats.org/drawingml/2006/main" xmlns:r="http://schemas.openxmlformats.org/officeDocument/2006/relationships" xmlns:p="http://schemas.openxmlformats.org/presentationml/2006/main">
  <p:tag name="NUM" val="1"/>
</p:tagLst>
</file>

<file path=ppt/tags/tag35.xml><?xml version="1.0" encoding="utf-8"?>
<p:tagLst xmlns:a="http://schemas.openxmlformats.org/drawingml/2006/main" xmlns:r="http://schemas.openxmlformats.org/officeDocument/2006/relationships" xmlns:p="http://schemas.openxmlformats.org/presentationml/2006/main">
  <p:tag name="NUM" val="2"/>
</p:tagLst>
</file>

<file path=ppt/tags/tag36.xml><?xml version="1.0" encoding="utf-8"?>
<p:tagLst xmlns:a="http://schemas.openxmlformats.org/drawingml/2006/main" xmlns:r="http://schemas.openxmlformats.org/officeDocument/2006/relationships" xmlns:p="http://schemas.openxmlformats.org/presentationml/2006/main">
  <p:tag name="NUM" val="3"/>
</p:tagLst>
</file>

<file path=ppt/tags/tag37.xml><?xml version="1.0" encoding="utf-8"?>
<p:tagLst xmlns:a="http://schemas.openxmlformats.org/drawingml/2006/main" xmlns:r="http://schemas.openxmlformats.org/officeDocument/2006/relationships" xmlns:p="http://schemas.openxmlformats.org/presentationml/2006/main">
  <p:tag name="NUM" val="1"/>
</p:tagLst>
</file>

<file path=ppt/tags/tag38.xml><?xml version="1.0" encoding="utf-8"?>
<p:tagLst xmlns:a="http://schemas.openxmlformats.org/drawingml/2006/main" xmlns:r="http://schemas.openxmlformats.org/officeDocument/2006/relationships" xmlns:p="http://schemas.openxmlformats.org/presentationml/2006/main">
  <p:tag name="NUM" val="2"/>
</p:tagLst>
</file>

<file path=ppt/tags/tag39.xml><?xml version="1.0" encoding="utf-8"?>
<p:tagLst xmlns:a="http://schemas.openxmlformats.org/drawingml/2006/main" xmlns:r="http://schemas.openxmlformats.org/officeDocument/2006/relationships" xmlns:p="http://schemas.openxmlformats.org/presentationml/2006/main">
  <p:tag name="NUM" val="3"/>
</p:tagLst>
</file>

<file path=ppt/tags/tag4.xml><?xml version="1.0" encoding="utf-8"?>
<p:tagLst xmlns:a="http://schemas.openxmlformats.org/drawingml/2006/main" xmlns:r="http://schemas.openxmlformats.org/officeDocument/2006/relationships" xmlns:p="http://schemas.openxmlformats.org/presentationml/2006/main">
  <p:tag name="NUM" val="2"/>
</p:tagLst>
</file>

<file path=ppt/tags/tag40.xml><?xml version="1.0" encoding="utf-8"?>
<p:tagLst xmlns:a="http://schemas.openxmlformats.org/drawingml/2006/main" xmlns:r="http://schemas.openxmlformats.org/officeDocument/2006/relationships" xmlns:p="http://schemas.openxmlformats.org/presentationml/2006/main">
  <p:tag name="NUM" val="1"/>
</p:tagLst>
</file>

<file path=ppt/tags/tag41.xml><?xml version="1.0" encoding="utf-8"?>
<p:tagLst xmlns:a="http://schemas.openxmlformats.org/drawingml/2006/main" xmlns:r="http://schemas.openxmlformats.org/officeDocument/2006/relationships" xmlns:p="http://schemas.openxmlformats.org/presentationml/2006/main">
  <p:tag name="NUM" val="2"/>
</p:tagLst>
</file>

<file path=ppt/tags/tag42.xml><?xml version="1.0" encoding="utf-8"?>
<p:tagLst xmlns:a="http://schemas.openxmlformats.org/drawingml/2006/main" xmlns:r="http://schemas.openxmlformats.org/officeDocument/2006/relationships" xmlns:p="http://schemas.openxmlformats.org/presentationml/2006/main">
  <p:tag name="NUM" val="3"/>
</p:tagLst>
</file>

<file path=ppt/tags/tag43.xml><?xml version="1.0" encoding="utf-8"?>
<p:tagLst xmlns:a="http://schemas.openxmlformats.org/drawingml/2006/main" xmlns:r="http://schemas.openxmlformats.org/officeDocument/2006/relationships" xmlns:p="http://schemas.openxmlformats.org/presentationml/2006/main">
  <p:tag name="NUM" val="1"/>
</p:tagLst>
</file>

<file path=ppt/tags/tag44.xml><?xml version="1.0" encoding="utf-8"?>
<p:tagLst xmlns:a="http://schemas.openxmlformats.org/drawingml/2006/main" xmlns:r="http://schemas.openxmlformats.org/officeDocument/2006/relationships" xmlns:p="http://schemas.openxmlformats.org/presentationml/2006/main">
  <p:tag name="NUM" val="2"/>
</p:tagLst>
</file>

<file path=ppt/tags/tag45.xml><?xml version="1.0" encoding="utf-8"?>
<p:tagLst xmlns:a="http://schemas.openxmlformats.org/drawingml/2006/main" xmlns:r="http://schemas.openxmlformats.org/officeDocument/2006/relationships" xmlns:p="http://schemas.openxmlformats.org/presentationml/2006/main">
  <p:tag name="NUM" val="3"/>
</p:tagLst>
</file>

<file path=ppt/tags/tag46.xml><?xml version="1.0" encoding="utf-8"?>
<p:tagLst xmlns:a="http://schemas.openxmlformats.org/drawingml/2006/main" xmlns:r="http://schemas.openxmlformats.org/officeDocument/2006/relationships" xmlns:p="http://schemas.openxmlformats.org/presentationml/2006/main">
  <p:tag name="NUM" val="1"/>
</p:tagLst>
</file>

<file path=ppt/tags/tag47.xml><?xml version="1.0" encoding="utf-8"?>
<p:tagLst xmlns:a="http://schemas.openxmlformats.org/drawingml/2006/main" xmlns:r="http://schemas.openxmlformats.org/officeDocument/2006/relationships" xmlns:p="http://schemas.openxmlformats.org/presentationml/2006/main">
  <p:tag name="NUM" val="2"/>
</p:tagLst>
</file>

<file path=ppt/tags/tag48.xml><?xml version="1.0" encoding="utf-8"?>
<p:tagLst xmlns:a="http://schemas.openxmlformats.org/drawingml/2006/main" xmlns:r="http://schemas.openxmlformats.org/officeDocument/2006/relationships" xmlns:p="http://schemas.openxmlformats.org/presentationml/2006/main">
  <p:tag name="NUM" val="3"/>
</p:tagLst>
</file>

<file path=ppt/tags/tag49.xml><?xml version="1.0" encoding="utf-8"?>
<p:tagLst xmlns:a="http://schemas.openxmlformats.org/drawingml/2006/main" xmlns:r="http://schemas.openxmlformats.org/officeDocument/2006/relationships" xmlns:p="http://schemas.openxmlformats.org/presentationml/2006/main">
  <p:tag name="NUM" val="1"/>
</p:tagLst>
</file>

<file path=ppt/tags/tag5.xml><?xml version="1.0" encoding="utf-8"?>
<p:tagLst xmlns:a="http://schemas.openxmlformats.org/drawingml/2006/main" xmlns:r="http://schemas.openxmlformats.org/officeDocument/2006/relationships" xmlns:p="http://schemas.openxmlformats.org/presentationml/2006/main">
  <p:tag name="NUM" val="1"/>
</p:tagLst>
</file>

<file path=ppt/tags/tag50.xml><?xml version="1.0" encoding="utf-8"?>
<p:tagLst xmlns:a="http://schemas.openxmlformats.org/drawingml/2006/main" xmlns:r="http://schemas.openxmlformats.org/officeDocument/2006/relationships" xmlns:p="http://schemas.openxmlformats.org/presentationml/2006/main">
  <p:tag name="NUM" val="2"/>
</p:tagLst>
</file>

<file path=ppt/tags/tag6.xml><?xml version="1.0" encoding="utf-8"?>
<p:tagLst xmlns:a="http://schemas.openxmlformats.org/drawingml/2006/main" xmlns:r="http://schemas.openxmlformats.org/officeDocument/2006/relationships" xmlns:p="http://schemas.openxmlformats.org/presentationml/2006/main">
  <p:tag name="NUM" val="2"/>
</p:tagLst>
</file>

<file path=ppt/tags/tag7.xml><?xml version="1.0" encoding="utf-8"?>
<p:tagLst xmlns:a="http://schemas.openxmlformats.org/drawingml/2006/main" xmlns:r="http://schemas.openxmlformats.org/officeDocument/2006/relationships" xmlns:p="http://schemas.openxmlformats.org/presentationml/2006/main">
  <p:tag name="NUM" val="3"/>
</p:tagLst>
</file>

<file path=ppt/tags/tag8.xml><?xml version="1.0" encoding="utf-8"?>
<p:tagLst xmlns:a="http://schemas.openxmlformats.org/drawingml/2006/main" xmlns:r="http://schemas.openxmlformats.org/officeDocument/2006/relationships" xmlns:p="http://schemas.openxmlformats.org/presentationml/2006/main">
  <p:tag name="NUM" val="1"/>
</p:tagLst>
</file>

<file path=ppt/tags/tag9.xml><?xml version="1.0" encoding="utf-8"?>
<p:tagLst xmlns:a="http://schemas.openxmlformats.org/drawingml/2006/main" xmlns:r="http://schemas.openxmlformats.org/officeDocument/2006/relationships" xmlns:p="http://schemas.openxmlformats.org/presentationml/2006/main">
  <p:tag name="NUM" val="2"/>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1271</TotalTime>
  <Words>892</Words>
  <Application>Microsoft Office PowerPoint</Application>
  <PresentationFormat>On-screen Show (4:3)</PresentationFormat>
  <Paragraphs>130</Paragraphs>
  <Slides>15</Slides>
  <Notes>7</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Importance de l’examen à mi-parcours</vt:lpstr>
      <vt:lpstr>L’importance de l’examen à mi-parcours du point de vue des Agences</vt:lpstr>
      <vt:lpstr>Questions sur  l’examen à mi-parcours</vt:lpstr>
      <vt:lpstr>Gestion et protection du milieu marin menacé en République de Maurice</vt:lpstr>
      <vt:lpstr>Présentation générale du projet  Résumé et contexte</vt:lpstr>
      <vt:lpstr>PowerPoint Presentation</vt:lpstr>
      <vt:lpstr>Présentation générale du projet Grandes étapes</vt:lpstr>
      <vt:lpstr>Présentation générale du projet Décaissements annuels</vt:lpstr>
      <vt:lpstr>Présentation générale du projet Étapes importantes du suivi-évaluation</vt:lpstr>
      <vt:lpstr>L’évaluation à mi-parcours –  « Un tournant décisif »</vt:lpstr>
      <vt:lpstr>Principales conclusions de l’EMP</vt:lpstr>
      <vt:lpstr>Comment l’EMP a-t-elle pu susciter                             le changement ?</vt:lpstr>
      <vt:lpstr>Après l’évaluation à mi-parcours...</vt:lpstr>
      <vt:lpstr>Principaux résultats du projet</vt:lpstr>
      <vt:lpstr>Questions   sur l’examen à mi-parcours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Importance and Value of the Midterm Review</dc:title>
  <dc:creator>Jessie Mee</dc:creator>
  <cp:lastModifiedBy>Maria Camila Perez Gabilondo</cp:lastModifiedBy>
  <cp:revision>187</cp:revision>
  <dcterms:created xsi:type="dcterms:W3CDTF">2013-01-14T06:25:39Z</dcterms:created>
  <dcterms:modified xsi:type="dcterms:W3CDTF">2013-09-24T20:17:56Z</dcterms:modified>
</cp:coreProperties>
</file>