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7010400" cy="9296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1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1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1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1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223558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 sz="11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Политика в области оценки и контроля 2010 г.: http://www.thegef.org/gef/sites/thegef.org/files/documents/ME_Policy_2010.pdf .</a:t>
            </a:r>
          </a:p>
          <a:p>
            <a:endParaRPr lang="ru-RU" sz="1100" b="0" i="0" u="none" strike="noStrike" cap="none" baseline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buNone/>
            </a:pPr>
            <a:r>
              <a:rPr lang="ru-RU" sz="11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Минимальное требование 1:</a:t>
            </a:r>
          </a:p>
          <a:p>
            <a:endParaRPr lang="ru-RU" sz="1100" b="0" i="0" u="none" strike="noStrike" cap="none" baseline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buSzPct val="25000"/>
              <a:buNone/>
            </a:pPr>
            <a:r>
              <a:rPr lang="ru-RU" sz="11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"Целевой план проекта или программы с описанием проблемы, которую предстоит решить, с величиной показателей или, в случае если базовые показатели не определены, альтернативный план решения проблемы, утвержденный ГИД".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187" name="Shape 187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pPr>
              <a:buNone/>
            </a:pPr>
            <a:r>
              <a:rPr lang="ru-RU" sz="11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Мониторинг портфеля на тематическом и корпоративном уровнях основывается на параметрах и целях, приведенных в таблице результатов по каждой тематической области и в структуре стратегических результатов ГЭФ (программный документ ГЭФ-5).  </a:t>
            </a:r>
          </a:p>
          <a:p>
            <a:endParaRPr lang="ru-RU" sz="1100" b="0" i="0" u="none" strike="noStrike" cap="none" baseline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buNone/>
            </a:pPr>
            <a:r>
              <a:rPr lang="ru-RU" sz="11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Секретариат в сотрудничестве с учреждениями ГЭФ внедряет последовательный и интегрированный подход УОР с введением стратегических целей в масштабе всей организации. Мониторинг результатов ГЭФ на уровне портфеля определяет и измеряет конечные результаты, достигнутые в течение срока действия проекта, а не результаты долгосрочного воздействия, которые проще получить в ходе оценок.  </a:t>
            </a:r>
          </a:p>
          <a:p>
            <a:endParaRPr lang="ru-RU" sz="1100" b="0" i="0" u="none" strike="noStrike" cap="none" baseline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buNone/>
            </a:pPr>
            <a:r>
              <a:rPr lang="ru-RU" sz="11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Мониторинг результатов ГЭФ ориентирован на измерение конечных результатов и основных достижений. Непосредственные конечные результаты, ключевые промежуточные результаты и прочие характеристики эффективности являются хорошими показателями продвижения в сторону результатов более высокого уровня. Ответственность за измерение результатов и отчетность на уровне проекта будет возложена на учреждения-исполнителей. </a:t>
            </a:r>
          </a:p>
          <a:p>
            <a:endParaRPr lang="ru-RU" sz="1100" b="0" i="0" u="none" strike="noStrike" cap="none" baseline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5" name="Shape 195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96" name="Shape 196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97" name="Shape 197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198" name="Shape 198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206" name="Shape 206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207" name="Shape 207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208" name="Shape 208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209" name="Shape 209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216" name="Shape 216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217" name="Shape 217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218" name="Shape 218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219" name="Shape 219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pPr>
              <a:buNone/>
            </a:pPr>
            <a:r>
              <a:rPr lang="ru-RU" sz="1800" b="0" i="0" u="none" strike="noStrike" cap="none" baseline="0"/>
              <a:t>Вышеприведенное определение, взятое из CIDA, в меньшей степени связано со специфическим жаргоном УОР. Однако формально ГЭФ использует терминологию КСР ОЭСР для определения всех понятий, относящихся к УОР. Определение УОР согласно терминологии КСР ОЭСР:</a:t>
            </a:r>
          </a:p>
          <a:p>
            <a:pPr>
              <a:buNone/>
            </a:pPr>
            <a:r>
              <a:rPr lang="ru-RU" sz="1800" b="0" i="0" u="none" strike="noStrike" cap="none" baseline="0"/>
              <a:t>"Управленческая стратегия, направленная на эффективность и достижение промежуточных результатов, конечных результатов и воздействия"</a:t>
            </a:r>
            <a:r>
              <a:rPr lang="ru-RU" sz="1100" b="0" i="0" u="none" strike="noStrike" cap="none" baseline="0"/>
              <a:t>.</a:t>
            </a:r>
          </a:p>
          <a:p>
            <a:endParaRPr lang="ru-RU" sz="1100" b="0" i="0" u="none" strike="noStrike" cap="none" baseline="0"/>
          </a:p>
          <a:p>
            <a:pPr>
              <a:buNone/>
            </a:pPr>
            <a:r>
              <a:rPr lang="ru-RU" sz="1100" b="0" i="0" u="none" strike="noStrike" cap="none" baseline="0"/>
              <a:t>КСР ОЭСР – Комитет содействия развитию Организации экономического сотрудничества и развития.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pPr>
              <a:buNone/>
            </a:pPr>
            <a:r>
              <a:rPr lang="ru-RU" sz="1100" b="0" i="0" u="none" strike="noStrike" cap="none" baseline="0"/>
              <a:t>Структура результатов ГЭФ-5 определяет четыре большие стратегические цели на корпоративном уровне. Тематические цели и задачи должны быть приведены в соответствие с конкретной стратегической целью. Отдельные проекты будут непосредственно отражать цели и приоритеты стран в области реализации и содействовать вкладу в одно или более приоритетных направлений деятельности и стратегических целей ГЭФ. 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 sz="18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"Итого" включает только фонды под управлением ПРООН, что также включает долевое участие правительства в затратах.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701347" y="4416100"/>
            <a:ext cx="5607710" cy="4182457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pPr>
              <a:buNone/>
            </a:pPr>
            <a:r>
              <a:rPr lang="ru-RU" sz="1000" b="1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Глоссарий основных терминов КСР ОЭСР в области оценки и управления, ориентированного на результат</a:t>
            </a:r>
          </a:p>
          <a:p>
            <a:endParaRPr lang="ru-RU" sz="1000" b="1" i="0" u="none" strike="noStrike" cap="none" baseline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buSzPct val="25000"/>
              <a:buNone/>
            </a:pPr>
            <a:r>
              <a:rPr lang="ru-RU" sz="1000" b="1" i="1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Вводимые ресурсы –  </a:t>
            </a:r>
            <a:r>
              <a:rPr lang="ru-RU" sz="10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финансовые, кадровые и материальные ресурсы, используемые для осуществления мер в области развития.</a:t>
            </a:r>
          </a:p>
          <a:p>
            <a:endParaRPr lang="ru-RU" sz="1000" b="0" i="0" u="none" strike="noStrike" cap="none" baseline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buSzPct val="25000"/>
              <a:buNone/>
            </a:pPr>
            <a:r>
              <a:rPr lang="ru-RU" sz="1000" b="1" i="1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Деятельность –  </a:t>
            </a:r>
            <a:r>
              <a:rPr lang="ru-RU" sz="10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предпринятые действия или выполненная работа, вследствие которой вводимые ресурсы, такие как фонды, техническое содействие и другие виды ресурсов, мобилизуются для получения конкретных промежуточных результатов.</a:t>
            </a:r>
          </a:p>
          <a:p>
            <a:endParaRPr lang="ru-RU" sz="1000" b="0" i="0" u="none" strike="noStrike" cap="none" baseline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buSzPct val="25000"/>
              <a:buNone/>
            </a:pPr>
            <a:r>
              <a:rPr lang="ru-RU" sz="1000" b="1" i="1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Промежуточные результаты –  </a:t>
            </a:r>
            <a:r>
              <a:rPr lang="ru-RU" sz="10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продукты и услуги, полученные в результате завершения деятельности в рамках мер в области развития.</a:t>
            </a:r>
          </a:p>
          <a:p>
            <a:endParaRPr lang="ru-RU" sz="1000" b="0" i="0" u="none" strike="noStrike" cap="none" baseline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buNone/>
            </a:pPr>
            <a:r>
              <a:rPr lang="ru-RU" sz="1000" b="1" i="1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Конечный результат – </a:t>
            </a:r>
            <a:r>
              <a:rPr lang="ru-RU" sz="10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намеренные или достигнутые краткосрочные и среднесрочные результаты принятых мер, которые обычно требуют коллективных усилий партнеров. Конечные результаты представляют собой изменения в условиях развития, происходящие на этапе между получением конечных результатов и достижением воздействия.</a:t>
            </a:r>
          </a:p>
          <a:p>
            <a:pPr>
              <a:buNone/>
            </a:pPr>
            <a:r>
              <a:rPr lang="ru-RU" sz="10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</a:p>
          <a:p>
            <a:pPr>
              <a:buNone/>
            </a:pPr>
            <a:r>
              <a:rPr lang="ru-RU" sz="1000" b="1" i="1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Воздействие –  </a:t>
            </a:r>
            <a:r>
              <a:rPr lang="ru-RU" sz="10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положительные и отрицательные долгосрочные последствия для определенных групп населения, являющиеся результатом осуществления мер в области развития. Эти последствия могут быть экономическими, социально-культурными, институциональными, экологическими, технологическими и пр. </a:t>
            </a:r>
          </a:p>
          <a:p>
            <a:pPr>
              <a:buNone/>
            </a:pPr>
            <a:r>
              <a:rPr lang="ru-RU" sz="10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</a:p>
          <a:p>
            <a:pPr>
              <a:buNone/>
            </a:pPr>
            <a:r>
              <a:rPr lang="ru-RU" sz="1000" b="1" i="1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Результаты – </a:t>
            </a:r>
            <a:r>
              <a:rPr lang="ru-RU" sz="1000" b="0" i="1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0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изменения в состоянии или условиях, которые происходят из причинно-следственных отношений. Есть три вида таких изменений, которые могут быть приведены в действие мерами по развитию: промежуточные результаты, конечный результат и воздействие. </a:t>
            </a:r>
          </a:p>
          <a:p>
            <a:pPr>
              <a:buNone/>
            </a:pPr>
            <a:r>
              <a:rPr lang="ru-RU" sz="10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</a:p>
          <a:p>
            <a:pPr>
              <a:buNone/>
            </a:pPr>
            <a:r>
              <a:rPr lang="ru-RU" sz="1000" b="1" i="1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Цель – </a:t>
            </a:r>
            <a:r>
              <a:rPr lang="ru-RU" sz="10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цель более высокого порядка, на достижение которой ориентированы меры в области развития.</a:t>
            </a:r>
          </a:p>
          <a:p>
            <a:pPr>
              <a:buNone/>
            </a:pPr>
            <a:r>
              <a:rPr lang="ru-RU" sz="1000" b="0" i="0" u="none" strike="noStrike" cap="none" baseline="0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</a:p>
          <a:p>
            <a:endParaRPr lang="ru-RU" sz="1000" b="0" i="0" u="none" strike="noStrike" cap="none" baseline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ru-RU" sz="1000" b="0" i="0" u="none" strike="noStrike" cap="none" baseline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Shape 140"/>
          <p:cNvSpPr txBox="1">
            <a:spLocks noGrp="1"/>
          </p:cNvSpPr>
          <p:nvPr>
            <p:ph type="hdr" idx="3"/>
          </p:nvPr>
        </p:nvSpPr>
        <p:spPr>
          <a:xfrm>
            <a:off x="1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dt" idx="10"/>
          </p:nvPr>
        </p:nvSpPr>
        <p:spPr>
          <a:xfrm>
            <a:off x="3970735" y="2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t" anchorCtr="0">
            <a:noAutofit/>
          </a:bodyPr>
          <a:lstStyle/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ftr" idx="11"/>
          </p:nvPr>
        </p:nvSpPr>
        <p:spPr>
          <a:xfrm>
            <a:off x="1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sldNum" idx="12"/>
          </p:nvPr>
        </p:nvSpPr>
        <p:spPr>
          <a:xfrm>
            <a:off x="3970735" y="8830660"/>
            <a:ext cx="3038143" cy="464204"/>
          </a:xfrm>
          <a:prstGeom prst="rect">
            <a:avLst/>
          </a:prstGeom>
          <a:noFill/>
          <a:ln>
            <a:noFill/>
          </a:ln>
        </p:spPr>
        <p:txBody>
          <a:bodyPr lIns="88100" tIns="44050" rIns="88100" bIns="4405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124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>
                <a:solidFill>
                  <a:srgbClr val="00B0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grpSp>
        <p:nvGrpSpPr>
          <p:cNvPr id="15" name="Shape 15"/>
          <p:cNvGrpSpPr/>
          <p:nvPr/>
        </p:nvGrpSpPr>
        <p:grpSpPr>
          <a:xfrm>
            <a:off x="0" y="0"/>
            <a:ext cx="9144000" cy="1248156"/>
            <a:chOff x="0" y="152400"/>
            <a:chExt cx="9144000" cy="1248156"/>
          </a:xfrm>
        </p:grpSpPr>
        <p:sp>
          <p:nvSpPr>
            <p:cNvPr id="16" name="Shape 16"/>
            <p:cNvSpPr/>
            <p:nvPr/>
          </p:nvSpPr>
          <p:spPr>
            <a:xfrm>
              <a:off x="0" y="152400"/>
              <a:ext cx="9143999" cy="124663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  <p:sp>
          <p:nvSpPr>
            <p:cNvPr id="17" name="Shape 17"/>
            <p:cNvSpPr/>
            <p:nvPr/>
          </p:nvSpPr>
          <p:spPr>
            <a:xfrm>
              <a:off x="0" y="152400"/>
              <a:ext cx="9144000" cy="124815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0" y="152400"/>
            <a:ext cx="9144000" cy="8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 sz="360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/>
        </p:nvSpPr>
        <p:spPr>
          <a:xfrm>
            <a:off x="685800" y="3810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25000"/>
              <a:buFont typeface="Calibri"/>
              <a:buNone/>
            </a:pPr>
            <a:r>
              <a:rPr lang="ru-RU" sz="44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Questions?</a:t>
            </a:r>
          </a:p>
        </p:txBody>
      </p:sp>
      <p:sp>
        <p:nvSpPr>
          <p:cNvPr id="31" name="Shape 31"/>
          <p:cNvSpPr txBox="1"/>
          <p:nvPr/>
        </p:nvSpPr>
        <p:spPr>
          <a:xfrm>
            <a:off x="685800" y="22860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642D"/>
              </a:buClr>
              <a:buSzPct val="25000"/>
              <a:buFont typeface="Calibri"/>
              <a:buNone/>
            </a:pPr>
            <a:r>
              <a:rPr lang="ru-RU" sz="4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</a:t>
            </a:r>
          </a:p>
        </p:txBody>
      </p:sp>
      <p:sp>
        <p:nvSpPr>
          <p:cNvPr id="32" name="Shape 32"/>
          <p:cNvSpPr/>
          <p:nvPr/>
        </p:nvSpPr>
        <p:spPr>
          <a:xfrm>
            <a:off x="0" y="5609844"/>
            <a:ext cx="9144000" cy="1248156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5609844"/>
            <a:ext cx="9144000" cy="1248156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914400" y="3581400"/>
            <a:ext cx="7315200" cy="2057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1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
</a:t>
            </a:r>
            <a:r>
              <a:rPr lang="ru-RU" sz="2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Расширенный семинар на уровне </a:t>
            </a:r>
            <a:br>
              <a:rPr lang="ru-RU" sz="2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группы стран</a:t>
            </a:r>
          </a:p>
          <a:p>
            <a:endParaRPr lang="ru-RU" sz="28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533400" y="1600200"/>
            <a:ext cx="8077199" cy="1981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4000" b="1" i="0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Важность среднесрочного обзора </a:t>
            </a:r>
            <a:r>
              <a:rPr lang="ru-RU"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Тематическое исследование от группы экспертов </a:t>
            </a:r>
            <a:br>
              <a:rPr lang="ru-RU"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Республики Маврикий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Среднесрочная оценка (ССО) – "поворотный пункт"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990600" y="1524000"/>
            <a:ext cx="7391399" cy="460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Проект был оценен как в основном неудовлетворительный (MU)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Были выявлены причины задержек и найдены пути решения проблем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Были даны конкретные и подробные рекомендации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Выводы и рекомендации были поддержаны проектной группой, ПРООН и другими партнерами 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Был описан как "поворотный пункт" в отчете </a:t>
            </a:r>
            <a:b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результатам заключительной оценки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Существенные выводы среднесрочной оценки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762000" y="1828800"/>
            <a:ext cx="7772400" cy="3276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Трудно добиться 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конечного результата №1 в политическом, административном и правовом контексте (децентрализация подразумевает новые роли и мандаты)</a:t>
            </a:r>
          </a:p>
          <a:p>
            <a:endParaRPr lang="ru-RU"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Задержки в реализации 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ранних этапах не позволяют увидеть какие-либо реальные достижения в рамках конечных результатов</a:t>
            </a:r>
          </a:p>
          <a:p>
            <a:endParaRPr lang="ru-RU"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Отсутствие технического советника </a:t>
            </a: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группе с ноу-хау </a:t>
            </a:r>
            <a:b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области МООПТ</a:t>
            </a:r>
          </a:p>
          <a:p>
            <a:endParaRPr lang="ru-RU"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ru-RU"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8" name="Shape 158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 ССО может ускорить внесение изменений в проект? 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533400" y="1524000"/>
            <a:ext cx="8001000" cy="373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ССО тщательным и подробным образом выявила все недостатки в реализации проекта и тенденций</a:t>
            </a:r>
          </a:p>
          <a:p>
            <a:pPr marL="342900" marR="0" lvl="0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Были даны реалистичные и конкретные рекомендации</a:t>
            </a:r>
          </a:p>
          <a:p>
            <a:pPr marL="342900" marR="0" lvl="1" indent="-3429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Были определены способы, с помощью которых страна может достичь "поворотного пункта" в проекте, например была подчеркнута необходимость политической ответственности</a:t>
            </a:r>
          </a:p>
          <a:p>
            <a:pPr marL="342900" marR="0" lvl="1" indent="-342900" algn="l" rtl="0"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ct val="98484"/>
              <a:buFont typeface="Arial"/>
              <a:buChar char="•"/>
            </a:pPr>
            <a:r>
              <a:rPr lang="ru-RU" sz="2200" b="0" i="0" u="none" strike="noStrike" cap="none" baseline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Эти и другие рекомендации были сразу же выполнены партнерами правительства, ПРООН и проектной группой, </a:t>
            </a:r>
            <a:br>
              <a:rPr lang="ru-RU" sz="2200" b="0" i="0" u="none" strike="noStrike" cap="none" baseline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200" b="0" i="0" u="none" strike="noStrike" cap="none" baseline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привело к основным улучшениям в реализации</a:t>
            </a:r>
          </a:p>
          <a:p>
            <a:endParaRPr lang="ru-RU" sz="2200" b="0" i="0" u="none" strike="noStrike" cap="none" baseline="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После ССО...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381000" y="1371600"/>
            <a:ext cx="8305799" cy="4267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ct val="151960"/>
              <a:buFont typeface="Arial"/>
              <a:buChar char="•"/>
            </a:pPr>
            <a:r>
              <a:rPr lang="ru-RU" sz="165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Логико-структурная схема проще и в большей степени "ориентирована на результат" </a:t>
            </a:r>
            <a:br>
              <a:rPr lang="ru-RU" sz="165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65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более четкими, конкретными, поддающимися количественной оценке, достижимыми и сопоставимыми, актуальными и реалистичными, фиксированными по срокам, своевременными, отслеживаемыми и целенаправленными параметрами</a:t>
            </a:r>
          </a:p>
          <a:p>
            <a:pPr marL="342900" marR="0" lvl="0" indent="-342900" algn="l" rtl="0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ct val="151960"/>
              <a:buFont typeface="Arial"/>
              <a:buChar char="•"/>
            </a:pPr>
            <a:r>
              <a:rPr lang="ru-RU" sz="165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Систематическое отслеживание реакции руководства на выводы ССО</a:t>
            </a:r>
          </a:p>
          <a:p>
            <a:pPr marL="342900" marR="0" lvl="0" indent="-342900" algn="l" rtl="0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ct val="151960"/>
              <a:buFont typeface="Arial"/>
              <a:buChar char="•"/>
            </a:pPr>
            <a:r>
              <a:rPr lang="ru-RU" sz="165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Консолидация ключевых результатов проекта:</a:t>
            </a:r>
          </a:p>
          <a:p>
            <a:pPr marL="742950" marR="0" lvl="1" indent="-28575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ct val="151960"/>
              <a:buFont typeface="Arial"/>
              <a:buChar char="•"/>
            </a:pPr>
            <a:r>
              <a:rPr lang="ru-RU" sz="1650" b="0" i="0" u="none" strike="noStrike" cap="none" baseline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успешное зонирование МООПТ и внедрение его результатов</a:t>
            </a:r>
          </a:p>
          <a:p>
            <a:pPr marL="742950" marR="0" lvl="1" indent="-285750" algn="l" rtl="0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ct val="151960"/>
              <a:buFont typeface="Arial"/>
              <a:buChar char="•"/>
            </a:pPr>
            <a:r>
              <a:rPr lang="ru-RU" sz="1650" b="0" i="0" u="none" strike="noStrike" cap="none" baseline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разработка ключевых документов планирования МООПТ</a:t>
            </a:r>
          </a:p>
          <a:p>
            <a:pPr marL="742950" marR="0" lvl="1" indent="-285750" algn="l" rtl="0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Clr>
                <a:srgbClr val="0070C0"/>
              </a:buClr>
              <a:buSzPct val="151960"/>
              <a:buFont typeface="Arial"/>
              <a:buChar char="•"/>
            </a:pPr>
            <a:r>
              <a:rPr lang="ru-RU" sz="1650" b="0" i="0" u="none" strike="noStrike" cap="none" baseline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осуществление основных видов деятельности по Компоненту 1, </a:t>
            </a:r>
            <a:br>
              <a:rPr lang="ru-RU" sz="1650" b="0" i="0" u="none" strike="noStrike" cap="none" baseline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650" b="0" i="0" u="none" strike="noStrike" cap="none" baseline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где отсутствовал прогресс до проведения ССО</a:t>
            </a:r>
          </a:p>
          <a:p>
            <a:pPr marL="342900" marR="0" lvl="0" indent="-342900" algn="l" rtl="0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ct val="151960"/>
              <a:buFont typeface="Arial"/>
              <a:buChar char="•"/>
            </a:pPr>
            <a:r>
              <a:rPr lang="ru-RU" sz="165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Внедрение бюджетного планирования на несколько лет вперед</a:t>
            </a:r>
          </a:p>
          <a:p>
            <a:pPr marL="342900" marR="0" lvl="0" indent="-342900" algn="l" rtl="0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ct val="151960"/>
              <a:buFont typeface="Arial"/>
              <a:buChar char="•"/>
            </a:pPr>
            <a:r>
              <a:rPr lang="ru-RU" sz="165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Привлечение к работе нового главного технического советника</a:t>
            </a:r>
          </a:p>
          <a:p>
            <a:pPr marL="342900" marR="0" lvl="0" indent="-342900" algn="l" rtl="0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ct val="151960"/>
              <a:buFont typeface="Arial"/>
              <a:buChar char="•"/>
            </a:pPr>
            <a:r>
              <a:rPr lang="ru-RU" sz="165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Общий рейтинг в рамках конечных результатов – в основном удовлетворительный (MS) с некоторыми компонентами, оцененными как весьма удовлетворительные (HS)</a:t>
            </a:r>
          </a:p>
          <a:p>
            <a:endParaRPr lang="ru-RU" sz="165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Shape 180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Ключевые аспекты результатов проекта</a:t>
            </a:r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1447800"/>
            <a:ext cx="8001000" cy="4038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юго-восточной морской особо охраняемой природной территории (ЮВООПТ) площадью 4200 га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Повышение эффективности управления ЮВООПТ 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Разработка инновационных механизмов совместного управления для морских ООПТ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Повышение чувства ответственности местного населения </a:t>
            </a:r>
            <a:b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МООПТ 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Содействие в найме рыбаков в качестве сотрудников морской охраны с предложением альтернативных средств к существованию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Снижение нагрузок на морские ресурсы; независимый мониторинг подтверждает, что зоны МООПТ находятся под наблюдением </a:t>
            </a:r>
            <a:b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все нарушения протоколируются и наказываются 	</a:t>
            </a:r>
          </a:p>
          <a:p>
            <a:endParaRPr lang="ru-RU"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Вопросы о среднесрочном обзоре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381000" y="13716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отличает среднесрочный обзор от других требований к отчетности?</a:t>
            </a:r>
          </a:p>
          <a:p>
            <a:pPr marL="514350" marR="0" lvl="0" indent="-514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Кто получает пользу от среднесрочного обзора </a:t>
            </a:r>
            <a:b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каким образом?</a:t>
            </a:r>
          </a:p>
          <a:p>
            <a:pPr marL="514350" marR="0" lvl="0" indent="-514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 среднесрочный обзор может ускорить внесение изменений в проект? </a:t>
            </a:r>
          </a:p>
          <a:p>
            <a:pPr marL="514350" marR="0" lvl="0" indent="-514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Какие вопросы следует задавать в ходе среднесрочного обзора?</a:t>
            </a:r>
          </a:p>
          <a:p>
            <a:pPr marL="514350" marR="0" lvl="0" indent="-51435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 можно использовать отчеты среднесрочного обзора за рамками отдельно взятого проекта? </a:t>
            </a:r>
          </a:p>
          <a:p>
            <a:endParaRPr lang="ru-RU"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Shape 202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  <p:sp>
        <p:nvSpPr>
          <p:cNvPr id="212" name="Shape 2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8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точки зрения агенств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990600" y="1600200"/>
            <a:ext cx="7239000" cy="38862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Региональные советники по техническим вопросам ПРООН-ГЭФ часто говорят проектным группам:</a:t>
            </a:r>
          </a:p>
          <a:p>
            <a:pPr marL="334963" marR="0" lvl="0" indent="-4763" algn="ctr" rtl="0">
              <a:spcBef>
                <a:spcPts val="480"/>
              </a:spcBef>
              <a:spcAft>
                <a:spcPts val="0"/>
              </a:spcAft>
              <a:buClr>
                <a:srgbClr val="00B050"/>
              </a:buClr>
              <a:buSzPct val="25000"/>
              <a:buFont typeface="Times New Roman"/>
              <a:buNone/>
            </a:pPr>
            <a:r>
              <a:rPr lang="ru-RU" sz="2400" b="0" i="1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"Заключительная оценка важна для </a:t>
            </a:r>
            <a:r>
              <a:rPr lang="ru-RU" sz="2400" b="1" i="1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ГЭФ</a:t>
            </a:r>
            <a:r>
              <a:rPr lang="ru-RU" sz="2400" b="0" i="1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чтобы увидеть результаты своих инвестиций. </a:t>
            </a:r>
          </a:p>
          <a:p>
            <a:endParaRPr lang="ru-RU" sz="2400" b="0" i="1" u="none" strike="noStrike" cap="none" baseline="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34963" marR="0" lvl="0" indent="-4763" algn="ctr" rtl="0">
              <a:spcBef>
                <a:spcPts val="480"/>
              </a:spcBef>
              <a:spcAft>
                <a:spcPts val="0"/>
              </a:spcAft>
              <a:buClr>
                <a:srgbClr val="00B050"/>
              </a:buClr>
              <a:buSzPct val="25000"/>
              <a:buFont typeface="Times New Roman"/>
              <a:buNone/>
            </a:pPr>
            <a:r>
              <a:rPr lang="ru-RU" sz="2400" b="0" i="1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Среднесрочный обзор важен для </a:t>
            </a:r>
            <a:r>
              <a:rPr lang="ru-RU" sz="2400" b="1" i="1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Вас</a:t>
            </a:r>
            <a:r>
              <a:rPr lang="ru-RU" sz="2400" b="0" i="1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и для ПРООН, – так как при неудовлетворительных промежуточных результатах еще есть время что-то исправить".</a:t>
            </a:r>
          </a:p>
          <a:p>
            <a:endParaRPr lang="ru-RU" sz="2400" b="0" i="1" u="none" strike="noStrike" cap="none" baseline="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ru-RU" sz="2400" b="0" i="1" u="none" strike="noStrike" cap="none" baseline="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ru-RU" sz="2400" b="0" i="1" u="none" strike="noStrike" cap="none" baseline="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ru-RU" sz="2400" b="0" i="1" u="none" strike="noStrike" cap="none" baseline="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Вопросы о среднесрочном обзоре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14350" marR="0" lvl="0" indent="-51435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8333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отличает среднесрочный обзор от других требований </a:t>
            </a:r>
            <a:b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 отчетности?</a:t>
            </a:r>
          </a:p>
          <a:p>
            <a:pPr marL="514350" marR="0" lvl="0" indent="-51435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8333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Кто получает пользу от среднесрочного обзора </a:t>
            </a:r>
            <a:b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каким образом?</a:t>
            </a:r>
          </a:p>
          <a:p>
            <a:pPr marL="514350" marR="0" lvl="0" indent="-51435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8333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 среднесрочный обзор может ускорить внесение изменений в проект? </a:t>
            </a:r>
          </a:p>
          <a:p>
            <a:pPr marL="514350" marR="0" lvl="0" indent="-51435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8333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Какие вопросы следует задавать в ходе среднесрочного обзора?</a:t>
            </a:r>
          </a:p>
          <a:p>
            <a:pPr marL="514350" marR="0" lvl="0" indent="-51435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108333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 можно использовать отчеты среднесрочного обзора </a:t>
            </a:r>
            <a:b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рамками отдельно взятого проекта? </a:t>
            </a:r>
          </a:p>
          <a:p>
            <a:endParaRPr lang="ru-RU" sz="24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2200" b="0" i="1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Тематическое исследование поможет нам ответить </a:t>
            </a:r>
            <a:br>
              <a:rPr lang="ru-RU" sz="2200" b="0" i="1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200" b="0" i="1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эти вопросы...</a:t>
            </a:r>
          </a:p>
          <a:p>
            <a:endParaRPr lang="ru-RU" sz="2200" b="0" i="1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15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Охрана и рациональное использование находящейся </a:t>
            </a:r>
            <a:br>
              <a:rPr lang="ru-RU" sz="215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15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опасности морской среды Республики Маврикий 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914400" y="1295400"/>
            <a:ext cx="7772400" cy="4343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Финансируется ГЭФ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Реализуется ПРООН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Проект среднего размера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Сфера деятельности – биоразнообразие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Стратегический приоритет ГЭФ – SP1 (охраняемые природные территории)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Общий грант ГЭФ –  1,0 млн. долл. США</a:t>
            </a:r>
          </a:p>
          <a:p>
            <a:pPr marL="342900" marR="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Итого совместное финансирование: 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3,36 млн. долл. США на этапе утверждения главным исполнительным директором (ГИД)</a:t>
            </a:r>
          </a:p>
          <a:p>
            <a:pPr marL="742950" marR="0" lvl="1" indent="-2857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ru-RU" sz="2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3,0 млн. долл. США фактически мобилизованных средств</a:t>
            </a:r>
          </a:p>
          <a:p>
            <a:endParaRPr lang="ru-RU" sz="2000" b="0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8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Общая информация:</a:t>
            </a:r>
            <a:br>
              <a:rPr lang="ru-RU" sz="28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резюме и общие положения проекта  </a:t>
            </a:r>
            <a:r>
              <a:rPr lang="ru-RU" sz="16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 из 2)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1600200"/>
            <a:ext cx="8001000" cy="3886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Цели проекта:</a:t>
            </a:r>
          </a:p>
          <a:p>
            <a:pPr marL="857250" marR="0" lvl="1" indent="-463550" algn="l" rtl="0"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Разработать </a:t>
            </a:r>
            <a:r>
              <a:rPr lang="ru-RU"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политику и институциональную базу, благоприятную </a:t>
            </a: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устойчивого совместного управления морскими особо охраняемыми природными территориями (МООПТ) </a:t>
            </a:r>
            <a:b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всей </a:t>
            </a:r>
            <a:r>
              <a:rPr lang="ru-RU"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Республике</a:t>
            </a:r>
          </a:p>
          <a:p>
            <a:pPr marL="857250" marR="0" lvl="1" indent="-463550" algn="l" rtl="0"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Разработать инновационные механизмы </a:t>
            </a:r>
            <a:r>
              <a:rPr lang="ru-RU"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совместного управления </a:t>
            </a: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МООПТ и адаптировать их на репрезентативной демонстрационной площадке на о. </a:t>
            </a:r>
            <a:r>
              <a:rPr lang="ru-RU"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Родригес</a:t>
            </a:r>
          </a:p>
          <a:p>
            <a:endParaRPr lang="ru-RU" sz="2400" b="1" i="0" u="none" strike="noStrike" cap="none" baseline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8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Общая информация:</a:t>
            </a:r>
            <a:br>
              <a:rPr lang="ru-RU" sz="28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резюме и общие положения проекта  </a:t>
            </a:r>
            <a:r>
              <a:rPr lang="ru-RU" sz="16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(2 из 2)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22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Сложности проекта: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00B050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два компонента реализуют различные национальные организации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00B050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совместное управление – это </a:t>
            </a:r>
            <a:r>
              <a:rPr lang="ru-RU" sz="2400" b="1" i="0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новый</a:t>
            </a:r>
            <a:r>
              <a:rPr lang="ru-RU" sz="2400" b="0" i="0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</a:t>
            </a:r>
            <a:r>
              <a:rPr lang="ru-RU" sz="2400" b="1" i="0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инновационный </a:t>
            </a:r>
            <a:r>
              <a:rPr lang="ru-RU" sz="2400" b="0" i="0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механизм в данной стране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00B050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было привлечено много партнеров – правительство, местные сообщества, частный сектор</a:t>
            </a:r>
          </a:p>
          <a:p>
            <a:pPr marL="742950" marR="0" lvl="1" indent="-285750" algn="l" rtl="0">
              <a:spcBef>
                <a:spcPts val="480"/>
              </a:spcBef>
              <a:spcAft>
                <a:spcPts val="0"/>
              </a:spcAft>
              <a:buClr>
                <a:srgbClr val="00B050"/>
              </a:buClr>
              <a:buSzPct val="100694"/>
              <a:buFont typeface="Arial"/>
              <a:buChar char="•"/>
            </a:pPr>
            <a:r>
              <a:rPr lang="ru-RU" sz="2400" b="0" i="0" u="none" strike="noStrike" cap="none" baseline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активное управление МООПТ было новым явлением для страны на этапе запуска проекта, и на о. Родригес не было МООПТ </a:t>
            </a:r>
          </a:p>
          <a:p>
            <a:endParaRPr lang="ru-RU" sz="2400" b="0" i="0" u="none" strike="noStrike" cap="none" baseline="0">
              <a:solidFill>
                <a:srgbClr val="00B05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32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Общая информация: основные этапы проекта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8229600" cy="2895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26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Утверждение ИД ГЭФ			  август 2003 г.</a:t>
            </a:r>
          </a:p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26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Подписание проектного документа	  январь 2004 г.</a:t>
            </a:r>
          </a:p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26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Первое расходование средств 			    2005 г.</a:t>
            </a:r>
          </a:p>
          <a:p>
            <a:pPr marL="0" marR="0" lvl="0" indent="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26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Первоначальный срок завершения	     июнь 2008 г. </a:t>
            </a:r>
          </a:p>
          <a:p>
            <a:pPr marL="0" marR="0" lvl="0" indent="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26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Фактический срок завершения	           сентябрь 2012 г.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  <p:sp>
        <p:nvSpPr>
          <p:cNvPr id="111" name="Shape 111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8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Общая информация: </a:t>
            </a:r>
            <a:br>
              <a:rPr lang="ru-RU" sz="28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 b="1" i="0" u="none" strike="noStrike" cap="none" baseline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основные этапы среднесрочной оценки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201621" y="1364637"/>
            <a:ext cx="8789977" cy="43275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Первый отчет о прогрессе  и воздействии (PIR)  сентябрь 2005 г.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2400" b="1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Среднесрочная оценка</a:t>
            </a: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                               июнь 2008 г.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lang="ru-RU" sz="24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Заключительный PIR/окончательная оценка        сентябрь 2012 г.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sldNum" idx="12"/>
          </p:nvPr>
        </p:nvSpPr>
        <p:spPr>
          <a:xfrm>
            <a:off x="8582025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-RU"/>
              <a:t> </a:t>
            </a:r>
          </a:p>
        </p:txBody>
      </p:sp>
      <p:grpSp>
        <p:nvGrpSpPr>
          <p:cNvPr id="120" name="Shape 120"/>
          <p:cNvGrpSpPr/>
          <p:nvPr/>
        </p:nvGrpSpPr>
        <p:grpSpPr>
          <a:xfrm>
            <a:off x="312029" y="4216852"/>
            <a:ext cx="8466507" cy="406492"/>
            <a:chOff x="1225" y="128677"/>
            <a:chExt cx="8466507" cy="406492"/>
          </a:xfrm>
        </p:grpSpPr>
        <p:sp>
          <p:nvSpPr>
            <p:cNvPr id="121" name="Shape 121"/>
            <p:cNvSpPr/>
            <p:nvPr/>
          </p:nvSpPr>
          <p:spPr>
            <a:xfrm>
              <a:off x="1225" y="128677"/>
              <a:ext cx="1016233" cy="406492"/>
            </a:xfrm>
            <a:prstGeom prst="homePlate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101325" tIns="50650" rIns="25325" bIns="50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65"/>
                </a:spcAft>
                <a:buSzPct val="25000"/>
                <a:buNone/>
              </a:pPr>
              <a:r>
                <a:rPr lang="ru-RU" sz="19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2003</a:t>
              </a:r>
            </a:p>
          </p:txBody>
        </p:sp>
        <p:sp>
          <p:nvSpPr>
            <p:cNvPr id="122" name="Shape 122"/>
            <p:cNvSpPr/>
            <p:nvPr/>
          </p:nvSpPr>
          <p:spPr>
            <a:xfrm>
              <a:off x="814212" y="128677"/>
              <a:ext cx="1149624" cy="406492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76000" tIns="50650" rIns="25325" bIns="50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65"/>
                </a:spcAft>
                <a:buSzPct val="25000"/>
                <a:buNone/>
              </a:pPr>
              <a:r>
                <a:rPr lang="ru-RU" sz="19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2004</a:t>
              </a:r>
            </a:p>
          </p:txBody>
        </p:sp>
        <p:sp>
          <p:nvSpPr>
            <p:cNvPr id="123" name="Shape 123"/>
            <p:cNvSpPr/>
            <p:nvPr/>
          </p:nvSpPr>
          <p:spPr>
            <a:xfrm>
              <a:off x="1760590" y="128677"/>
              <a:ext cx="1016233" cy="406492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76000" tIns="50650" rIns="25325" bIns="50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65"/>
                </a:spcAft>
                <a:buSzPct val="25000"/>
                <a:buNone/>
              </a:pPr>
              <a:r>
                <a:rPr lang="ru-RU" sz="19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2005</a:t>
              </a:r>
            </a:p>
          </p:txBody>
        </p:sp>
        <p:sp>
          <p:nvSpPr>
            <p:cNvPr id="124" name="Shape 124"/>
            <p:cNvSpPr/>
            <p:nvPr/>
          </p:nvSpPr>
          <p:spPr>
            <a:xfrm>
              <a:off x="2573576" y="128677"/>
              <a:ext cx="1016233" cy="406492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76000" tIns="50650" rIns="25325" bIns="50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65"/>
                </a:spcAft>
                <a:buSzPct val="25000"/>
                <a:buNone/>
              </a:pPr>
              <a:r>
                <a:rPr lang="ru-RU" sz="19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2006</a:t>
              </a:r>
            </a:p>
          </p:txBody>
        </p:sp>
        <p:sp>
          <p:nvSpPr>
            <p:cNvPr id="125" name="Shape 125"/>
            <p:cNvSpPr/>
            <p:nvPr/>
          </p:nvSpPr>
          <p:spPr>
            <a:xfrm>
              <a:off x="3386564" y="128677"/>
              <a:ext cx="1016233" cy="406492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76000" tIns="50650" rIns="25325" bIns="50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65"/>
                </a:spcAft>
                <a:buSzPct val="25000"/>
                <a:buNone/>
              </a:pPr>
              <a:r>
                <a:rPr lang="ru-RU" sz="19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2007</a:t>
              </a:r>
            </a:p>
          </p:txBody>
        </p:sp>
        <p:sp>
          <p:nvSpPr>
            <p:cNvPr id="126" name="Shape 126"/>
            <p:cNvSpPr/>
            <p:nvPr/>
          </p:nvSpPr>
          <p:spPr>
            <a:xfrm>
              <a:off x="4199551" y="128677"/>
              <a:ext cx="1016233" cy="406492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76000" tIns="50650" rIns="25325" bIns="50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65"/>
                </a:spcAft>
                <a:buSzPct val="25000"/>
                <a:buNone/>
              </a:pPr>
              <a:r>
                <a:rPr lang="ru-RU" sz="19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2008</a:t>
              </a:r>
            </a:p>
          </p:txBody>
        </p:sp>
        <p:sp>
          <p:nvSpPr>
            <p:cNvPr id="127" name="Shape 127"/>
            <p:cNvSpPr/>
            <p:nvPr/>
          </p:nvSpPr>
          <p:spPr>
            <a:xfrm>
              <a:off x="5012537" y="128677"/>
              <a:ext cx="1016233" cy="406492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76000" tIns="50650" rIns="25325" bIns="50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65"/>
                </a:spcAft>
                <a:buSzPct val="25000"/>
                <a:buNone/>
              </a:pPr>
              <a:r>
                <a:rPr lang="ru-RU" sz="19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2009</a:t>
              </a:r>
            </a:p>
          </p:txBody>
        </p:sp>
        <p:sp>
          <p:nvSpPr>
            <p:cNvPr id="128" name="Shape 128"/>
            <p:cNvSpPr/>
            <p:nvPr/>
          </p:nvSpPr>
          <p:spPr>
            <a:xfrm>
              <a:off x="5825525" y="128677"/>
              <a:ext cx="1016233" cy="406492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76000" tIns="50650" rIns="25325" bIns="50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65"/>
                </a:spcAft>
                <a:buSzPct val="25000"/>
                <a:buNone/>
              </a:pPr>
              <a:r>
                <a:rPr lang="ru-RU" sz="19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2010</a:t>
              </a:r>
            </a:p>
          </p:txBody>
        </p:sp>
        <p:sp>
          <p:nvSpPr>
            <p:cNvPr id="129" name="Shape 129"/>
            <p:cNvSpPr/>
            <p:nvPr/>
          </p:nvSpPr>
          <p:spPr>
            <a:xfrm>
              <a:off x="6638511" y="128677"/>
              <a:ext cx="1016233" cy="406492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76000" tIns="50650" rIns="25325" bIns="50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65"/>
                </a:spcAft>
                <a:buSzPct val="25000"/>
                <a:buNone/>
              </a:pPr>
              <a:r>
                <a:rPr lang="ru-RU" sz="19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2011</a:t>
              </a:r>
            </a:p>
          </p:txBody>
        </p:sp>
        <p:sp>
          <p:nvSpPr>
            <p:cNvPr id="130" name="Shape 130"/>
            <p:cNvSpPr/>
            <p:nvPr/>
          </p:nvSpPr>
          <p:spPr>
            <a:xfrm>
              <a:off x="7451499" y="128677"/>
              <a:ext cx="1016233" cy="406492"/>
            </a:xfrm>
            <a:prstGeom prst="chevron">
              <a:avLst>
                <a:gd name="adj" fmla="val 50000"/>
              </a:avLst>
            </a:prstGeom>
            <a:solidFill>
              <a:schemeClr val="accent1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76000" tIns="50650" rIns="25325" bIns="506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665"/>
                </a:spcAft>
                <a:buSzPct val="25000"/>
                <a:buNone/>
              </a:pPr>
              <a:r>
                <a:rPr lang="ru-RU" sz="19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2012</a:t>
              </a:r>
            </a:p>
          </p:txBody>
        </p:sp>
      </p:grpSp>
      <p:sp>
        <p:nvSpPr>
          <p:cNvPr id="131" name="Shape 131"/>
          <p:cNvSpPr/>
          <p:nvPr/>
        </p:nvSpPr>
        <p:spPr>
          <a:xfrm rot="-5400000" flipH="1">
            <a:off x="5192079" y="1665921"/>
            <a:ext cx="360041" cy="6172202"/>
          </a:xfrm>
          <a:prstGeom prst="rightBrace">
            <a:avLst>
              <a:gd name="adj1" fmla="val 24458"/>
              <a:gd name="adj2" fmla="val 49962"/>
            </a:avLst>
          </a:prstGeom>
          <a:noFill/>
          <a:ln w="2857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2" name="Shape 132"/>
          <p:cNvSpPr txBox="1"/>
          <p:nvPr/>
        </p:nvSpPr>
        <p:spPr>
          <a:xfrm>
            <a:off x="3161341" y="4953000"/>
            <a:ext cx="4687257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000" b="0" i="1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Период эффективной реализации</a:t>
            </a:r>
          </a:p>
        </p:txBody>
      </p:sp>
      <p:sp>
        <p:nvSpPr>
          <p:cNvPr id="133" name="Shape 133"/>
          <p:cNvSpPr/>
          <p:nvPr/>
        </p:nvSpPr>
        <p:spPr>
          <a:xfrm rot="-5400000">
            <a:off x="5758870" y="2011777"/>
            <a:ext cx="369467" cy="4114800"/>
          </a:xfrm>
          <a:prstGeom prst="rightBrace">
            <a:avLst>
              <a:gd name="adj1" fmla="val 24458"/>
              <a:gd name="adj2" fmla="val 49962"/>
            </a:avLst>
          </a:prstGeom>
          <a:noFill/>
          <a:ln w="2857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4" name="Shape 134"/>
          <p:cNvSpPr txBox="1"/>
          <p:nvPr/>
        </p:nvSpPr>
        <p:spPr>
          <a:xfrm>
            <a:off x="3438641" y="3528401"/>
            <a:ext cx="5001363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000" b="0" i="1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Период наиболее интенсивной реализации</a:t>
            </a:r>
          </a:p>
        </p:txBody>
      </p:sp>
      <p:sp>
        <p:nvSpPr>
          <p:cNvPr id="135" name="Shape 135"/>
          <p:cNvSpPr/>
          <p:nvPr/>
        </p:nvSpPr>
        <p:spPr>
          <a:xfrm>
            <a:off x="4889951" y="4067175"/>
            <a:ext cx="234499" cy="216023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193555" y="2141559"/>
            <a:ext cx="234499" cy="216023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-RU" sz="2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979</Words>
  <Application>Microsoft Office PowerPoint</Application>
  <PresentationFormat>On-screen Show (4:3)</PresentationFormat>
  <Paragraphs>163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/>
      <vt:lpstr>Важность среднесрочного обзора Тематическое исследование от группы экспертов  Республики Маврикий</vt:lpstr>
      <vt:lpstr>С точки зрения агенств</vt:lpstr>
      <vt:lpstr>Вопросы о среднесрочном обзоре</vt:lpstr>
      <vt:lpstr>Охрана и рациональное использование находящейся  в опасности морской среды Республики Маврикий </vt:lpstr>
      <vt:lpstr>Общая информация: резюме и общие положения проекта  (1 из 2)</vt:lpstr>
      <vt:lpstr>Общая информация: резюме и общие положения проекта  (2 из 2)</vt:lpstr>
      <vt:lpstr>Общая информация: основные этапы проекта</vt:lpstr>
      <vt:lpstr>PowerPoint Presentation</vt:lpstr>
      <vt:lpstr>Общая информация:  основные этапы среднесрочной оценки</vt:lpstr>
      <vt:lpstr>Среднесрочная оценка (ССО) – "поворотный пункт"</vt:lpstr>
      <vt:lpstr>Существенные выводы среднесрочной оценки</vt:lpstr>
      <vt:lpstr>Как ССО может ускорить внесение изменений в проект? </vt:lpstr>
      <vt:lpstr>После ССО...</vt:lpstr>
      <vt:lpstr>Ключевые аспекты результатов проекта</vt:lpstr>
      <vt:lpstr>Вопросы о среднесрочном обзоре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Важность среднесрочного обзора Тематическое исследование от группы экспертов  Республики Маврикий</dc:title>
  <dc:creator>Robert T. Schreiber</dc:creator>
  <cp:lastModifiedBy>Robert T. Schreiber</cp:lastModifiedBy>
  <cp:revision>1</cp:revision>
  <dcterms:modified xsi:type="dcterms:W3CDTF">2013-09-02T03:22:08Z</dcterms:modified>
</cp:coreProperties>
</file>