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6" r:id="rId1"/>
  </p:sldMasterIdLst>
  <p:notesMasterIdLst>
    <p:notesMasterId r:id="rId22"/>
  </p:notesMasterIdLst>
  <p:handoutMasterIdLst>
    <p:handoutMasterId r:id="rId23"/>
  </p:handoutMasterIdLst>
  <p:sldIdLst>
    <p:sldId id="263" r:id="rId2"/>
    <p:sldId id="289" r:id="rId3"/>
    <p:sldId id="285" r:id="rId4"/>
    <p:sldId id="273" r:id="rId5"/>
    <p:sldId id="286" r:id="rId6"/>
    <p:sldId id="274" r:id="rId7"/>
    <p:sldId id="292" r:id="rId8"/>
    <p:sldId id="305" r:id="rId9"/>
    <p:sldId id="269" r:id="rId10"/>
    <p:sldId id="304" r:id="rId11"/>
    <p:sldId id="276" r:id="rId12"/>
    <p:sldId id="296" r:id="rId13"/>
    <p:sldId id="291" r:id="rId14"/>
    <p:sldId id="297" r:id="rId15"/>
    <p:sldId id="295" r:id="rId16"/>
    <p:sldId id="288" r:id="rId17"/>
    <p:sldId id="303" r:id="rId18"/>
    <p:sldId id="279" r:id="rId19"/>
    <p:sldId id="298" r:id="rId20"/>
    <p:sldId id="294" r:id="rId21"/>
  </p:sldIdLst>
  <p:sldSz cx="9144000" cy="6858000" type="screen4x3"/>
  <p:notesSz cx="7010400" cy="92964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b400249" initials="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03" autoAdjust="0"/>
    <p:restoredTop sz="90897" autoAdjust="0"/>
  </p:normalViewPr>
  <p:slideViewPr>
    <p:cSldViewPr>
      <p:cViewPr varScale="1">
        <p:scale>
          <a:sx n="79" d="100"/>
          <a:sy n="79" d="100"/>
        </p:scale>
        <p:origin x="-78" y="-4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33" d="100"/>
          <a:sy n="133" d="100"/>
        </p:scale>
        <p:origin x="-52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04200F-512B-4F07-A31B-5B493601615F}" type="doc">
      <dgm:prSet loTypeId="urn:microsoft.com/office/officeart/2005/8/layout/hChevron3" loCatId="process" qsTypeId="urn:microsoft.com/office/officeart/2005/8/quickstyle/simple1" qsCatId="simple" csTypeId="urn:microsoft.com/office/officeart/2005/8/colors/accent1_2" csCatId="accent1" phldr="1"/>
      <dgm:spPr/>
    </dgm:pt>
    <dgm:pt modelId="{46CAE1B6-E216-4614-AAB0-68A5CE152284}">
      <dgm:prSet phldrT="[Text]"/>
      <dgm:spPr/>
      <dgm:t>
        <a:bodyPr/>
        <a:lstStyle/>
        <a:p>
          <a:pPr algn="r" rtl="1"/>
          <a:r>
            <a:rPr lang="en-US" dirty="0" smtClean="0"/>
            <a:t>2003</a:t>
          </a:r>
          <a:endParaRPr lang="en-GB" dirty="0"/>
        </a:p>
      </dgm:t>
    </dgm:pt>
    <dgm:pt modelId="{38A98027-B28E-464B-808B-93E1765BF765}" type="parTrans" cxnId="{C9E2F31D-FEE7-4FE5-B9D7-222759988685}">
      <dgm:prSet/>
      <dgm:spPr/>
      <dgm:t>
        <a:bodyPr/>
        <a:lstStyle/>
        <a:p>
          <a:endParaRPr lang="en-GB"/>
        </a:p>
      </dgm:t>
    </dgm:pt>
    <dgm:pt modelId="{FD01FF5B-2D3A-49EA-A3FF-4180F79FAAB3}" type="sibTrans" cxnId="{C9E2F31D-FEE7-4FE5-B9D7-222759988685}">
      <dgm:prSet/>
      <dgm:spPr/>
      <dgm:t>
        <a:bodyPr/>
        <a:lstStyle/>
        <a:p>
          <a:endParaRPr lang="en-GB"/>
        </a:p>
      </dgm:t>
    </dgm:pt>
    <dgm:pt modelId="{D4A554AF-77CE-4213-94FE-CAA9224AE6B8}">
      <dgm:prSet phldrT="[Text]"/>
      <dgm:spPr/>
      <dgm:t>
        <a:bodyPr/>
        <a:lstStyle/>
        <a:p>
          <a:pPr algn="r"/>
          <a:r>
            <a:rPr lang="en-US" dirty="0" smtClean="0"/>
            <a:t>2004</a:t>
          </a:r>
          <a:endParaRPr lang="en-GB" dirty="0"/>
        </a:p>
      </dgm:t>
    </dgm:pt>
    <dgm:pt modelId="{6A07461F-BB86-47DA-9EFE-85AEEF90F3FD}" type="parTrans" cxnId="{52F4A7E5-47F5-4DC8-A022-B77EB3FE6D50}">
      <dgm:prSet/>
      <dgm:spPr/>
      <dgm:t>
        <a:bodyPr/>
        <a:lstStyle/>
        <a:p>
          <a:endParaRPr lang="en-GB"/>
        </a:p>
      </dgm:t>
    </dgm:pt>
    <dgm:pt modelId="{791E828E-8756-432B-B950-F97AD648A4B8}" type="sibTrans" cxnId="{52F4A7E5-47F5-4DC8-A022-B77EB3FE6D50}">
      <dgm:prSet/>
      <dgm:spPr/>
      <dgm:t>
        <a:bodyPr/>
        <a:lstStyle/>
        <a:p>
          <a:endParaRPr lang="en-GB"/>
        </a:p>
      </dgm:t>
    </dgm:pt>
    <dgm:pt modelId="{4EEE3512-3786-4A18-B050-41FC9D642A6C}">
      <dgm:prSet phldrT="[Text]"/>
      <dgm:spPr/>
      <dgm:t>
        <a:bodyPr/>
        <a:lstStyle/>
        <a:p>
          <a:r>
            <a:rPr lang="en-US" dirty="0" smtClean="0"/>
            <a:t>2005</a:t>
          </a:r>
          <a:endParaRPr lang="en-GB" dirty="0"/>
        </a:p>
      </dgm:t>
    </dgm:pt>
    <dgm:pt modelId="{33880E2C-435C-4296-80AE-F488FA30C721}" type="parTrans" cxnId="{A5731EC6-E796-4554-88CC-BC34E40E8F5C}">
      <dgm:prSet/>
      <dgm:spPr/>
      <dgm:t>
        <a:bodyPr/>
        <a:lstStyle/>
        <a:p>
          <a:endParaRPr lang="en-GB"/>
        </a:p>
      </dgm:t>
    </dgm:pt>
    <dgm:pt modelId="{5B0CF703-AEF5-47AB-9287-E0D33611820A}" type="sibTrans" cxnId="{A5731EC6-E796-4554-88CC-BC34E40E8F5C}">
      <dgm:prSet/>
      <dgm:spPr/>
      <dgm:t>
        <a:bodyPr/>
        <a:lstStyle/>
        <a:p>
          <a:endParaRPr lang="en-GB"/>
        </a:p>
      </dgm:t>
    </dgm:pt>
    <dgm:pt modelId="{4BC48CB3-C48C-430C-BA1C-4CE0CD10ECDC}">
      <dgm:prSet phldrT="[Text]"/>
      <dgm:spPr/>
      <dgm:t>
        <a:bodyPr/>
        <a:lstStyle/>
        <a:p>
          <a:r>
            <a:rPr lang="en-US" dirty="0" smtClean="0"/>
            <a:t>2006</a:t>
          </a:r>
          <a:endParaRPr lang="en-GB" dirty="0"/>
        </a:p>
      </dgm:t>
    </dgm:pt>
    <dgm:pt modelId="{03095C22-E0E1-49A9-8F51-35F0AAD3DCB9}" type="parTrans" cxnId="{053D8FAA-810F-4126-8C85-83CA4F4C1615}">
      <dgm:prSet/>
      <dgm:spPr/>
      <dgm:t>
        <a:bodyPr/>
        <a:lstStyle/>
        <a:p>
          <a:endParaRPr lang="en-GB"/>
        </a:p>
      </dgm:t>
    </dgm:pt>
    <dgm:pt modelId="{D9BDC281-E91B-46E4-BE36-20394DA57EA7}" type="sibTrans" cxnId="{053D8FAA-810F-4126-8C85-83CA4F4C1615}">
      <dgm:prSet/>
      <dgm:spPr/>
      <dgm:t>
        <a:bodyPr/>
        <a:lstStyle/>
        <a:p>
          <a:endParaRPr lang="en-GB"/>
        </a:p>
      </dgm:t>
    </dgm:pt>
    <dgm:pt modelId="{B632BB9A-E922-492D-97F0-E1BFEFA1B3A7}">
      <dgm:prSet phldrT="[Text]"/>
      <dgm:spPr/>
      <dgm:t>
        <a:bodyPr/>
        <a:lstStyle/>
        <a:p>
          <a:r>
            <a:rPr lang="en-US" dirty="0" smtClean="0"/>
            <a:t>2007</a:t>
          </a:r>
          <a:endParaRPr lang="en-GB" dirty="0"/>
        </a:p>
      </dgm:t>
    </dgm:pt>
    <dgm:pt modelId="{F2E4A782-BD60-4013-B4D8-79F6C7F96D7A}" type="parTrans" cxnId="{3AA4CC89-05DB-40C4-99AC-318FFE3808D8}">
      <dgm:prSet/>
      <dgm:spPr/>
      <dgm:t>
        <a:bodyPr/>
        <a:lstStyle/>
        <a:p>
          <a:endParaRPr lang="en-GB"/>
        </a:p>
      </dgm:t>
    </dgm:pt>
    <dgm:pt modelId="{8398689C-5413-447F-AEC3-F943E16352FF}" type="sibTrans" cxnId="{3AA4CC89-05DB-40C4-99AC-318FFE3808D8}">
      <dgm:prSet/>
      <dgm:spPr/>
      <dgm:t>
        <a:bodyPr/>
        <a:lstStyle/>
        <a:p>
          <a:endParaRPr lang="en-GB"/>
        </a:p>
      </dgm:t>
    </dgm:pt>
    <dgm:pt modelId="{305CD9CC-FF2E-48F5-ACD9-38AB65D33A43}">
      <dgm:prSet phldrT="[Text]"/>
      <dgm:spPr/>
      <dgm:t>
        <a:bodyPr/>
        <a:lstStyle/>
        <a:p>
          <a:r>
            <a:rPr lang="en-US" dirty="0" smtClean="0"/>
            <a:t>2008</a:t>
          </a:r>
          <a:endParaRPr lang="en-GB" dirty="0"/>
        </a:p>
      </dgm:t>
    </dgm:pt>
    <dgm:pt modelId="{690A3247-8879-4D1E-932D-D50E0B207708}" type="parTrans" cxnId="{B14564AD-120C-46FA-A8EF-3C46F5DF7A29}">
      <dgm:prSet/>
      <dgm:spPr/>
      <dgm:t>
        <a:bodyPr/>
        <a:lstStyle/>
        <a:p>
          <a:endParaRPr lang="en-GB"/>
        </a:p>
      </dgm:t>
    </dgm:pt>
    <dgm:pt modelId="{EEFA1903-89B9-4106-B437-044D59FC92D3}" type="sibTrans" cxnId="{B14564AD-120C-46FA-A8EF-3C46F5DF7A29}">
      <dgm:prSet/>
      <dgm:spPr/>
      <dgm:t>
        <a:bodyPr/>
        <a:lstStyle/>
        <a:p>
          <a:endParaRPr lang="en-GB"/>
        </a:p>
      </dgm:t>
    </dgm:pt>
    <dgm:pt modelId="{56BFD846-BDAE-46F3-B1DF-2AE85258DC96}">
      <dgm:prSet phldrT="[Text]"/>
      <dgm:spPr/>
      <dgm:t>
        <a:bodyPr/>
        <a:lstStyle/>
        <a:p>
          <a:r>
            <a:rPr lang="en-US" dirty="0" smtClean="0"/>
            <a:t>2009</a:t>
          </a:r>
          <a:endParaRPr lang="en-GB" dirty="0"/>
        </a:p>
      </dgm:t>
    </dgm:pt>
    <dgm:pt modelId="{C9F4E66B-D0FF-442C-8D3E-234681D01383}" type="parTrans" cxnId="{EF34BFDC-AC3B-4980-8F71-6B3F6585F381}">
      <dgm:prSet/>
      <dgm:spPr/>
      <dgm:t>
        <a:bodyPr/>
        <a:lstStyle/>
        <a:p>
          <a:endParaRPr lang="en-GB"/>
        </a:p>
      </dgm:t>
    </dgm:pt>
    <dgm:pt modelId="{ED3FC532-C355-4E2F-A566-2CB6F8E45D02}" type="sibTrans" cxnId="{EF34BFDC-AC3B-4980-8F71-6B3F6585F381}">
      <dgm:prSet/>
      <dgm:spPr/>
      <dgm:t>
        <a:bodyPr/>
        <a:lstStyle/>
        <a:p>
          <a:endParaRPr lang="en-GB"/>
        </a:p>
      </dgm:t>
    </dgm:pt>
    <dgm:pt modelId="{AAE86A58-2546-406F-AD18-391DDEBAE44D}">
      <dgm:prSet phldrT="[Text]"/>
      <dgm:spPr/>
      <dgm:t>
        <a:bodyPr/>
        <a:lstStyle/>
        <a:p>
          <a:r>
            <a:rPr lang="en-US" dirty="0" smtClean="0"/>
            <a:t>2010</a:t>
          </a:r>
          <a:endParaRPr lang="en-GB" dirty="0"/>
        </a:p>
      </dgm:t>
    </dgm:pt>
    <dgm:pt modelId="{ED2F59D3-09B8-41D9-868B-04EFB5A47601}" type="parTrans" cxnId="{DF1BCE82-BD85-4A30-A443-DF8251F76FA2}">
      <dgm:prSet/>
      <dgm:spPr/>
      <dgm:t>
        <a:bodyPr/>
        <a:lstStyle/>
        <a:p>
          <a:endParaRPr lang="en-GB"/>
        </a:p>
      </dgm:t>
    </dgm:pt>
    <dgm:pt modelId="{F8847BF0-8965-451F-A263-0A83FD45BEA8}" type="sibTrans" cxnId="{DF1BCE82-BD85-4A30-A443-DF8251F76FA2}">
      <dgm:prSet/>
      <dgm:spPr/>
      <dgm:t>
        <a:bodyPr/>
        <a:lstStyle/>
        <a:p>
          <a:endParaRPr lang="en-GB"/>
        </a:p>
      </dgm:t>
    </dgm:pt>
    <dgm:pt modelId="{288CB2CC-F80F-4562-9A1C-0672A4C0430F}">
      <dgm:prSet phldrT="[Text]"/>
      <dgm:spPr/>
      <dgm:t>
        <a:bodyPr/>
        <a:lstStyle/>
        <a:p>
          <a:r>
            <a:rPr lang="en-US" dirty="0" smtClean="0"/>
            <a:t>2011</a:t>
          </a:r>
          <a:endParaRPr lang="en-GB" dirty="0"/>
        </a:p>
      </dgm:t>
    </dgm:pt>
    <dgm:pt modelId="{CCEC2C9D-FEE0-449C-8090-11A7BAE244E3}" type="parTrans" cxnId="{71DF7260-9B14-402F-8C7A-3A5AA7F1CE3F}">
      <dgm:prSet/>
      <dgm:spPr/>
      <dgm:t>
        <a:bodyPr/>
        <a:lstStyle/>
        <a:p>
          <a:endParaRPr lang="en-GB"/>
        </a:p>
      </dgm:t>
    </dgm:pt>
    <dgm:pt modelId="{BCC68F9D-F365-4DF4-9D5D-4D5C47472377}" type="sibTrans" cxnId="{71DF7260-9B14-402F-8C7A-3A5AA7F1CE3F}">
      <dgm:prSet/>
      <dgm:spPr/>
      <dgm:t>
        <a:bodyPr/>
        <a:lstStyle/>
        <a:p>
          <a:endParaRPr lang="en-GB"/>
        </a:p>
      </dgm:t>
    </dgm:pt>
    <dgm:pt modelId="{660C6297-CD20-4E35-89B4-9BBCFC3186A9}">
      <dgm:prSet phldrT="[Text]"/>
      <dgm:spPr/>
      <dgm:t>
        <a:bodyPr/>
        <a:lstStyle/>
        <a:p>
          <a:r>
            <a:rPr lang="en-US" dirty="0" smtClean="0"/>
            <a:t>2012</a:t>
          </a:r>
          <a:endParaRPr lang="en-GB" dirty="0"/>
        </a:p>
      </dgm:t>
    </dgm:pt>
    <dgm:pt modelId="{4FB0657E-149B-4630-AFCA-457C4E31760E}" type="parTrans" cxnId="{7E528177-F81E-4054-AE8D-464F8A1C7599}">
      <dgm:prSet/>
      <dgm:spPr/>
      <dgm:t>
        <a:bodyPr/>
        <a:lstStyle/>
        <a:p>
          <a:endParaRPr lang="en-GB"/>
        </a:p>
      </dgm:t>
    </dgm:pt>
    <dgm:pt modelId="{C1A6E2C0-5299-43C5-971E-258A7E69043C}" type="sibTrans" cxnId="{7E528177-F81E-4054-AE8D-464F8A1C7599}">
      <dgm:prSet/>
      <dgm:spPr/>
      <dgm:t>
        <a:bodyPr/>
        <a:lstStyle/>
        <a:p>
          <a:endParaRPr lang="en-GB"/>
        </a:p>
      </dgm:t>
    </dgm:pt>
    <dgm:pt modelId="{52D74015-4394-4B51-870E-2E2501084252}" type="pres">
      <dgm:prSet presAssocID="{2404200F-512B-4F07-A31B-5B493601615F}" presName="Name0" presStyleCnt="0">
        <dgm:presLayoutVars>
          <dgm:dir/>
          <dgm:resizeHandles val="exact"/>
        </dgm:presLayoutVars>
      </dgm:prSet>
      <dgm:spPr/>
    </dgm:pt>
    <dgm:pt modelId="{82C62668-4147-4EB1-A14C-8B3ABA54A412}" type="pres">
      <dgm:prSet presAssocID="{46CAE1B6-E216-4614-AAB0-68A5CE152284}" presName="parTxOnly" presStyleLbl="node1" presStyleIdx="0" presStyleCnt="10">
        <dgm:presLayoutVars>
          <dgm:bulletEnabled val="1"/>
        </dgm:presLayoutVars>
      </dgm:prSet>
      <dgm:spPr/>
      <dgm:t>
        <a:bodyPr/>
        <a:lstStyle/>
        <a:p>
          <a:endParaRPr lang="en-GB"/>
        </a:p>
      </dgm:t>
    </dgm:pt>
    <dgm:pt modelId="{59ED16CD-C21A-4057-946A-CA7376C3B1BE}" type="pres">
      <dgm:prSet presAssocID="{FD01FF5B-2D3A-49EA-A3FF-4180F79FAAB3}" presName="parSpace" presStyleCnt="0"/>
      <dgm:spPr/>
    </dgm:pt>
    <dgm:pt modelId="{1C43D453-CB6F-4CC0-841C-BE4151884C48}" type="pres">
      <dgm:prSet presAssocID="{D4A554AF-77CE-4213-94FE-CAA9224AE6B8}" presName="parTxOnly" presStyleLbl="node1" presStyleIdx="1" presStyleCnt="10">
        <dgm:presLayoutVars>
          <dgm:bulletEnabled val="1"/>
        </dgm:presLayoutVars>
      </dgm:prSet>
      <dgm:spPr/>
      <dgm:t>
        <a:bodyPr/>
        <a:lstStyle/>
        <a:p>
          <a:endParaRPr lang="en-GB"/>
        </a:p>
      </dgm:t>
    </dgm:pt>
    <dgm:pt modelId="{ECD22656-AC0C-48EF-A35F-F84F02F5502F}" type="pres">
      <dgm:prSet presAssocID="{791E828E-8756-432B-B950-F97AD648A4B8}" presName="parSpace" presStyleCnt="0"/>
      <dgm:spPr/>
    </dgm:pt>
    <dgm:pt modelId="{60E3F3A8-873C-4E00-A3AF-5C5E989C4CFD}" type="pres">
      <dgm:prSet presAssocID="{4EEE3512-3786-4A18-B050-41FC9D642A6C}" presName="parTxOnly" presStyleLbl="node1" presStyleIdx="2" presStyleCnt="10">
        <dgm:presLayoutVars>
          <dgm:bulletEnabled val="1"/>
        </dgm:presLayoutVars>
      </dgm:prSet>
      <dgm:spPr/>
      <dgm:t>
        <a:bodyPr/>
        <a:lstStyle/>
        <a:p>
          <a:endParaRPr lang="en-GB"/>
        </a:p>
      </dgm:t>
    </dgm:pt>
    <dgm:pt modelId="{3C5B763C-A530-4E61-BF0E-7C0E8BF48BB4}" type="pres">
      <dgm:prSet presAssocID="{5B0CF703-AEF5-47AB-9287-E0D33611820A}" presName="parSpace" presStyleCnt="0"/>
      <dgm:spPr/>
    </dgm:pt>
    <dgm:pt modelId="{2ED3058A-131C-4AC6-8C2C-CA6E6DACA2B8}" type="pres">
      <dgm:prSet presAssocID="{4BC48CB3-C48C-430C-BA1C-4CE0CD10ECDC}" presName="parTxOnly" presStyleLbl="node1" presStyleIdx="3" presStyleCnt="10">
        <dgm:presLayoutVars>
          <dgm:bulletEnabled val="1"/>
        </dgm:presLayoutVars>
      </dgm:prSet>
      <dgm:spPr/>
      <dgm:t>
        <a:bodyPr/>
        <a:lstStyle/>
        <a:p>
          <a:endParaRPr lang="en-GB"/>
        </a:p>
      </dgm:t>
    </dgm:pt>
    <dgm:pt modelId="{FEFDCCDD-A3FE-4F44-A387-7D407C5707DD}" type="pres">
      <dgm:prSet presAssocID="{D9BDC281-E91B-46E4-BE36-20394DA57EA7}" presName="parSpace" presStyleCnt="0"/>
      <dgm:spPr/>
    </dgm:pt>
    <dgm:pt modelId="{123CEABE-18A6-4568-87D5-0E5D9F8EEB37}" type="pres">
      <dgm:prSet presAssocID="{B632BB9A-E922-492D-97F0-E1BFEFA1B3A7}" presName="parTxOnly" presStyleLbl="node1" presStyleIdx="4" presStyleCnt="10">
        <dgm:presLayoutVars>
          <dgm:bulletEnabled val="1"/>
        </dgm:presLayoutVars>
      </dgm:prSet>
      <dgm:spPr/>
      <dgm:t>
        <a:bodyPr/>
        <a:lstStyle/>
        <a:p>
          <a:endParaRPr lang="en-GB"/>
        </a:p>
      </dgm:t>
    </dgm:pt>
    <dgm:pt modelId="{C80B17AA-CB5B-43C2-8C11-BD135DE42F82}" type="pres">
      <dgm:prSet presAssocID="{8398689C-5413-447F-AEC3-F943E16352FF}" presName="parSpace" presStyleCnt="0"/>
      <dgm:spPr/>
    </dgm:pt>
    <dgm:pt modelId="{9A307714-0414-4A4E-9657-8C37FE5DDC49}" type="pres">
      <dgm:prSet presAssocID="{305CD9CC-FF2E-48F5-ACD9-38AB65D33A43}" presName="parTxOnly" presStyleLbl="node1" presStyleIdx="5" presStyleCnt="10">
        <dgm:presLayoutVars>
          <dgm:bulletEnabled val="1"/>
        </dgm:presLayoutVars>
      </dgm:prSet>
      <dgm:spPr/>
      <dgm:t>
        <a:bodyPr/>
        <a:lstStyle/>
        <a:p>
          <a:endParaRPr lang="en-GB"/>
        </a:p>
      </dgm:t>
    </dgm:pt>
    <dgm:pt modelId="{C13440B7-AFA3-4FDA-B097-A21BF8EA7FAC}" type="pres">
      <dgm:prSet presAssocID="{EEFA1903-89B9-4106-B437-044D59FC92D3}" presName="parSpace" presStyleCnt="0"/>
      <dgm:spPr/>
    </dgm:pt>
    <dgm:pt modelId="{D8AD0355-2DDF-4949-B59B-A0942FD7BECB}" type="pres">
      <dgm:prSet presAssocID="{56BFD846-BDAE-46F3-B1DF-2AE85258DC96}" presName="parTxOnly" presStyleLbl="node1" presStyleIdx="6" presStyleCnt="10">
        <dgm:presLayoutVars>
          <dgm:bulletEnabled val="1"/>
        </dgm:presLayoutVars>
      </dgm:prSet>
      <dgm:spPr/>
      <dgm:t>
        <a:bodyPr/>
        <a:lstStyle/>
        <a:p>
          <a:endParaRPr lang="en-GB"/>
        </a:p>
      </dgm:t>
    </dgm:pt>
    <dgm:pt modelId="{7B54BFC3-4A88-45F3-BF87-925E6E52E038}" type="pres">
      <dgm:prSet presAssocID="{ED3FC532-C355-4E2F-A566-2CB6F8E45D02}" presName="parSpace" presStyleCnt="0"/>
      <dgm:spPr/>
    </dgm:pt>
    <dgm:pt modelId="{A5FD564E-48EC-4F7C-A5AB-243E3251FAE5}" type="pres">
      <dgm:prSet presAssocID="{AAE86A58-2546-406F-AD18-391DDEBAE44D}" presName="parTxOnly" presStyleLbl="node1" presStyleIdx="7" presStyleCnt="10">
        <dgm:presLayoutVars>
          <dgm:bulletEnabled val="1"/>
        </dgm:presLayoutVars>
      </dgm:prSet>
      <dgm:spPr/>
      <dgm:t>
        <a:bodyPr/>
        <a:lstStyle/>
        <a:p>
          <a:endParaRPr lang="en-GB"/>
        </a:p>
      </dgm:t>
    </dgm:pt>
    <dgm:pt modelId="{9AAE7557-201C-4149-9F46-B2423D970D3C}" type="pres">
      <dgm:prSet presAssocID="{F8847BF0-8965-451F-A263-0A83FD45BEA8}" presName="parSpace" presStyleCnt="0"/>
      <dgm:spPr/>
    </dgm:pt>
    <dgm:pt modelId="{F2719A3C-9A71-4A2F-9430-D626F590FD54}" type="pres">
      <dgm:prSet presAssocID="{288CB2CC-F80F-4562-9A1C-0672A4C0430F}" presName="parTxOnly" presStyleLbl="node1" presStyleIdx="8" presStyleCnt="10">
        <dgm:presLayoutVars>
          <dgm:bulletEnabled val="1"/>
        </dgm:presLayoutVars>
      </dgm:prSet>
      <dgm:spPr/>
      <dgm:t>
        <a:bodyPr/>
        <a:lstStyle/>
        <a:p>
          <a:endParaRPr lang="en-GB"/>
        </a:p>
      </dgm:t>
    </dgm:pt>
    <dgm:pt modelId="{5AFB968E-6ED5-4CAB-A7B6-C0135347C782}" type="pres">
      <dgm:prSet presAssocID="{BCC68F9D-F365-4DF4-9D5D-4D5C47472377}" presName="parSpace" presStyleCnt="0"/>
      <dgm:spPr/>
    </dgm:pt>
    <dgm:pt modelId="{4E093E8E-8E76-47D2-ABA7-785107CEEE57}" type="pres">
      <dgm:prSet presAssocID="{660C6297-CD20-4E35-89B4-9BBCFC3186A9}" presName="parTxOnly" presStyleLbl="node1" presStyleIdx="9" presStyleCnt="10">
        <dgm:presLayoutVars>
          <dgm:bulletEnabled val="1"/>
        </dgm:presLayoutVars>
      </dgm:prSet>
      <dgm:spPr/>
      <dgm:t>
        <a:bodyPr/>
        <a:lstStyle/>
        <a:p>
          <a:endParaRPr lang="en-GB"/>
        </a:p>
      </dgm:t>
    </dgm:pt>
  </dgm:ptLst>
  <dgm:cxnLst>
    <dgm:cxn modelId="{EB9D04D3-F334-4178-AE0F-A8440AB44768}" type="presOf" srcId="{56BFD846-BDAE-46F3-B1DF-2AE85258DC96}" destId="{D8AD0355-2DDF-4949-B59B-A0942FD7BECB}" srcOrd="0" destOrd="0" presId="urn:microsoft.com/office/officeart/2005/8/layout/hChevron3"/>
    <dgm:cxn modelId="{76C2393F-2828-4429-BF81-1BEB8D561D1B}" type="presOf" srcId="{D4A554AF-77CE-4213-94FE-CAA9224AE6B8}" destId="{1C43D453-CB6F-4CC0-841C-BE4151884C48}" srcOrd="0" destOrd="0" presId="urn:microsoft.com/office/officeart/2005/8/layout/hChevron3"/>
    <dgm:cxn modelId="{E2BF2117-8BB7-4C80-85EE-1EBCD722C572}" type="presOf" srcId="{2404200F-512B-4F07-A31B-5B493601615F}" destId="{52D74015-4394-4B51-870E-2E2501084252}" srcOrd="0" destOrd="0" presId="urn:microsoft.com/office/officeart/2005/8/layout/hChevron3"/>
    <dgm:cxn modelId="{F96BDE2F-402A-4B38-BD17-69732D4BD9B4}" type="presOf" srcId="{660C6297-CD20-4E35-89B4-9BBCFC3186A9}" destId="{4E093E8E-8E76-47D2-ABA7-785107CEEE57}" srcOrd="0" destOrd="0" presId="urn:microsoft.com/office/officeart/2005/8/layout/hChevron3"/>
    <dgm:cxn modelId="{71DF7260-9B14-402F-8C7A-3A5AA7F1CE3F}" srcId="{2404200F-512B-4F07-A31B-5B493601615F}" destId="{288CB2CC-F80F-4562-9A1C-0672A4C0430F}" srcOrd="8" destOrd="0" parTransId="{CCEC2C9D-FEE0-449C-8090-11A7BAE244E3}" sibTransId="{BCC68F9D-F365-4DF4-9D5D-4D5C47472377}"/>
    <dgm:cxn modelId="{4156EEA1-F23C-4AEE-984F-1F199F30F804}" type="presOf" srcId="{B632BB9A-E922-492D-97F0-E1BFEFA1B3A7}" destId="{123CEABE-18A6-4568-87D5-0E5D9F8EEB37}" srcOrd="0" destOrd="0" presId="urn:microsoft.com/office/officeart/2005/8/layout/hChevron3"/>
    <dgm:cxn modelId="{7E528177-F81E-4054-AE8D-464F8A1C7599}" srcId="{2404200F-512B-4F07-A31B-5B493601615F}" destId="{660C6297-CD20-4E35-89B4-9BBCFC3186A9}" srcOrd="9" destOrd="0" parTransId="{4FB0657E-149B-4630-AFCA-457C4E31760E}" sibTransId="{C1A6E2C0-5299-43C5-971E-258A7E69043C}"/>
    <dgm:cxn modelId="{EF34BFDC-AC3B-4980-8F71-6B3F6585F381}" srcId="{2404200F-512B-4F07-A31B-5B493601615F}" destId="{56BFD846-BDAE-46F3-B1DF-2AE85258DC96}" srcOrd="6" destOrd="0" parTransId="{C9F4E66B-D0FF-442C-8D3E-234681D01383}" sibTransId="{ED3FC532-C355-4E2F-A566-2CB6F8E45D02}"/>
    <dgm:cxn modelId="{5D4A46C9-763D-4CB7-914C-755121338BC4}" type="presOf" srcId="{288CB2CC-F80F-4562-9A1C-0672A4C0430F}" destId="{F2719A3C-9A71-4A2F-9430-D626F590FD54}" srcOrd="0" destOrd="0" presId="urn:microsoft.com/office/officeart/2005/8/layout/hChevron3"/>
    <dgm:cxn modelId="{BC6CAB73-B9D4-43CA-8615-EEE7E92E5B28}" type="presOf" srcId="{AAE86A58-2546-406F-AD18-391DDEBAE44D}" destId="{A5FD564E-48EC-4F7C-A5AB-243E3251FAE5}" srcOrd="0" destOrd="0" presId="urn:microsoft.com/office/officeart/2005/8/layout/hChevron3"/>
    <dgm:cxn modelId="{C9E2F31D-FEE7-4FE5-B9D7-222759988685}" srcId="{2404200F-512B-4F07-A31B-5B493601615F}" destId="{46CAE1B6-E216-4614-AAB0-68A5CE152284}" srcOrd="0" destOrd="0" parTransId="{38A98027-B28E-464B-808B-93E1765BF765}" sibTransId="{FD01FF5B-2D3A-49EA-A3FF-4180F79FAAB3}"/>
    <dgm:cxn modelId="{B14564AD-120C-46FA-A8EF-3C46F5DF7A29}" srcId="{2404200F-512B-4F07-A31B-5B493601615F}" destId="{305CD9CC-FF2E-48F5-ACD9-38AB65D33A43}" srcOrd="5" destOrd="0" parTransId="{690A3247-8879-4D1E-932D-D50E0B207708}" sibTransId="{EEFA1903-89B9-4106-B437-044D59FC92D3}"/>
    <dgm:cxn modelId="{A5731EC6-E796-4554-88CC-BC34E40E8F5C}" srcId="{2404200F-512B-4F07-A31B-5B493601615F}" destId="{4EEE3512-3786-4A18-B050-41FC9D642A6C}" srcOrd="2" destOrd="0" parTransId="{33880E2C-435C-4296-80AE-F488FA30C721}" sibTransId="{5B0CF703-AEF5-47AB-9287-E0D33611820A}"/>
    <dgm:cxn modelId="{A663D69E-6954-4144-9DF0-D6489DB1709A}" type="presOf" srcId="{46CAE1B6-E216-4614-AAB0-68A5CE152284}" destId="{82C62668-4147-4EB1-A14C-8B3ABA54A412}" srcOrd="0" destOrd="0" presId="urn:microsoft.com/office/officeart/2005/8/layout/hChevron3"/>
    <dgm:cxn modelId="{52F4A7E5-47F5-4DC8-A022-B77EB3FE6D50}" srcId="{2404200F-512B-4F07-A31B-5B493601615F}" destId="{D4A554AF-77CE-4213-94FE-CAA9224AE6B8}" srcOrd="1" destOrd="0" parTransId="{6A07461F-BB86-47DA-9EFE-85AEEF90F3FD}" sibTransId="{791E828E-8756-432B-B950-F97AD648A4B8}"/>
    <dgm:cxn modelId="{053D8FAA-810F-4126-8C85-83CA4F4C1615}" srcId="{2404200F-512B-4F07-A31B-5B493601615F}" destId="{4BC48CB3-C48C-430C-BA1C-4CE0CD10ECDC}" srcOrd="3" destOrd="0" parTransId="{03095C22-E0E1-49A9-8F51-35F0AAD3DCB9}" sibTransId="{D9BDC281-E91B-46E4-BE36-20394DA57EA7}"/>
    <dgm:cxn modelId="{65979146-2A9E-4BDD-9068-FA2686AE3DAB}" type="presOf" srcId="{305CD9CC-FF2E-48F5-ACD9-38AB65D33A43}" destId="{9A307714-0414-4A4E-9657-8C37FE5DDC49}" srcOrd="0" destOrd="0" presId="urn:microsoft.com/office/officeart/2005/8/layout/hChevron3"/>
    <dgm:cxn modelId="{E4D8FE28-5EF1-4E54-80D8-FD93DB55ACBB}" type="presOf" srcId="{4BC48CB3-C48C-430C-BA1C-4CE0CD10ECDC}" destId="{2ED3058A-131C-4AC6-8C2C-CA6E6DACA2B8}" srcOrd="0" destOrd="0" presId="urn:microsoft.com/office/officeart/2005/8/layout/hChevron3"/>
    <dgm:cxn modelId="{3AA4CC89-05DB-40C4-99AC-318FFE3808D8}" srcId="{2404200F-512B-4F07-A31B-5B493601615F}" destId="{B632BB9A-E922-492D-97F0-E1BFEFA1B3A7}" srcOrd="4" destOrd="0" parTransId="{F2E4A782-BD60-4013-B4D8-79F6C7F96D7A}" sibTransId="{8398689C-5413-447F-AEC3-F943E16352FF}"/>
    <dgm:cxn modelId="{885A80AE-FDEF-49A0-B947-ADEEF3FE39AF}" type="presOf" srcId="{4EEE3512-3786-4A18-B050-41FC9D642A6C}" destId="{60E3F3A8-873C-4E00-A3AF-5C5E989C4CFD}" srcOrd="0" destOrd="0" presId="urn:microsoft.com/office/officeart/2005/8/layout/hChevron3"/>
    <dgm:cxn modelId="{DF1BCE82-BD85-4A30-A443-DF8251F76FA2}" srcId="{2404200F-512B-4F07-A31B-5B493601615F}" destId="{AAE86A58-2546-406F-AD18-391DDEBAE44D}" srcOrd="7" destOrd="0" parTransId="{ED2F59D3-09B8-41D9-868B-04EFB5A47601}" sibTransId="{F8847BF0-8965-451F-A263-0A83FD45BEA8}"/>
    <dgm:cxn modelId="{5DE7BB34-D9D8-48E3-976E-C35208D4D868}" type="presParOf" srcId="{52D74015-4394-4B51-870E-2E2501084252}" destId="{82C62668-4147-4EB1-A14C-8B3ABA54A412}" srcOrd="0" destOrd="0" presId="urn:microsoft.com/office/officeart/2005/8/layout/hChevron3"/>
    <dgm:cxn modelId="{D2BC8619-721D-45CE-862F-CCB6A4E985DD}" type="presParOf" srcId="{52D74015-4394-4B51-870E-2E2501084252}" destId="{59ED16CD-C21A-4057-946A-CA7376C3B1BE}" srcOrd="1" destOrd="0" presId="urn:microsoft.com/office/officeart/2005/8/layout/hChevron3"/>
    <dgm:cxn modelId="{E93C9FF5-F164-407F-91E1-1DE7385A17B2}" type="presParOf" srcId="{52D74015-4394-4B51-870E-2E2501084252}" destId="{1C43D453-CB6F-4CC0-841C-BE4151884C48}" srcOrd="2" destOrd="0" presId="urn:microsoft.com/office/officeart/2005/8/layout/hChevron3"/>
    <dgm:cxn modelId="{D1440EB7-DA44-45C3-8475-76946984E2C6}" type="presParOf" srcId="{52D74015-4394-4B51-870E-2E2501084252}" destId="{ECD22656-AC0C-48EF-A35F-F84F02F5502F}" srcOrd="3" destOrd="0" presId="urn:microsoft.com/office/officeart/2005/8/layout/hChevron3"/>
    <dgm:cxn modelId="{596F8F99-770C-4D8E-8DE8-67307D068713}" type="presParOf" srcId="{52D74015-4394-4B51-870E-2E2501084252}" destId="{60E3F3A8-873C-4E00-A3AF-5C5E989C4CFD}" srcOrd="4" destOrd="0" presId="urn:microsoft.com/office/officeart/2005/8/layout/hChevron3"/>
    <dgm:cxn modelId="{7F18053C-A1A6-4B64-8D35-B4789D411C3A}" type="presParOf" srcId="{52D74015-4394-4B51-870E-2E2501084252}" destId="{3C5B763C-A530-4E61-BF0E-7C0E8BF48BB4}" srcOrd="5" destOrd="0" presId="urn:microsoft.com/office/officeart/2005/8/layout/hChevron3"/>
    <dgm:cxn modelId="{37CD3626-7E0C-4740-810A-0797FC3FF1D1}" type="presParOf" srcId="{52D74015-4394-4B51-870E-2E2501084252}" destId="{2ED3058A-131C-4AC6-8C2C-CA6E6DACA2B8}" srcOrd="6" destOrd="0" presId="urn:microsoft.com/office/officeart/2005/8/layout/hChevron3"/>
    <dgm:cxn modelId="{B266E19C-919A-49EE-997B-AE35F7439224}" type="presParOf" srcId="{52D74015-4394-4B51-870E-2E2501084252}" destId="{FEFDCCDD-A3FE-4F44-A387-7D407C5707DD}" srcOrd="7" destOrd="0" presId="urn:microsoft.com/office/officeart/2005/8/layout/hChevron3"/>
    <dgm:cxn modelId="{2AE8E572-1CD7-4020-B851-3346D424C589}" type="presParOf" srcId="{52D74015-4394-4B51-870E-2E2501084252}" destId="{123CEABE-18A6-4568-87D5-0E5D9F8EEB37}" srcOrd="8" destOrd="0" presId="urn:microsoft.com/office/officeart/2005/8/layout/hChevron3"/>
    <dgm:cxn modelId="{BEFE718A-C22C-4CA2-BBE2-BBF2C927BC5D}" type="presParOf" srcId="{52D74015-4394-4B51-870E-2E2501084252}" destId="{C80B17AA-CB5B-43C2-8C11-BD135DE42F82}" srcOrd="9" destOrd="0" presId="urn:microsoft.com/office/officeart/2005/8/layout/hChevron3"/>
    <dgm:cxn modelId="{BC7C9E16-6A59-4D5A-AFA5-1837B92B93B5}" type="presParOf" srcId="{52D74015-4394-4B51-870E-2E2501084252}" destId="{9A307714-0414-4A4E-9657-8C37FE5DDC49}" srcOrd="10" destOrd="0" presId="urn:microsoft.com/office/officeart/2005/8/layout/hChevron3"/>
    <dgm:cxn modelId="{C13E016A-6507-47F1-B19C-54898F98D8B5}" type="presParOf" srcId="{52D74015-4394-4B51-870E-2E2501084252}" destId="{C13440B7-AFA3-4FDA-B097-A21BF8EA7FAC}" srcOrd="11" destOrd="0" presId="urn:microsoft.com/office/officeart/2005/8/layout/hChevron3"/>
    <dgm:cxn modelId="{97A512E8-A8B2-4EA4-AC5C-AF7089FD5951}" type="presParOf" srcId="{52D74015-4394-4B51-870E-2E2501084252}" destId="{D8AD0355-2DDF-4949-B59B-A0942FD7BECB}" srcOrd="12" destOrd="0" presId="urn:microsoft.com/office/officeart/2005/8/layout/hChevron3"/>
    <dgm:cxn modelId="{3AF10735-3894-4BDF-8EDA-18F62A14DED0}" type="presParOf" srcId="{52D74015-4394-4B51-870E-2E2501084252}" destId="{7B54BFC3-4A88-45F3-BF87-925E6E52E038}" srcOrd="13" destOrd="0" presId="urn:microsoft.com/office/officeart/2005/8/layout/hChevron3"/>
    <dgm:cxn modelId="{FEFDD7F9-2F5C-4F0B-8112-322F8F6FEE7F}" type="presParOf" srcId="{52D74015-4394-4B51-870E-2E2501084252}" destId="{A5FD564E-48EC-4F7C-A5AB-243E3251FAE5}" srcOrd="14" destOrd="0" presId="urn:microsoft.com/office/officeart/2005/8/layout/hChevron3"/>
    <dgm:cxn modelId="{8A1E2B12-F4B6-4F3D-B256-D7BDD896AF39}" type="presParOf" srcId="{52D74015-4394-4B51-870E-2E2501084252}" destId="{9AAE7557-201C-4149-9F46-B2423D970D3C}" srcOrd="15" destOrd="0" presId="urn:microsoft.com/office/officeart/2005/8/layout/hChevron3"/>
    <dgm:cxn modelId="{D6601B2D-A137-431D-B7A3-00F418392649}" type="presParOf" srcId="{52D74015-4394-4B51-870E-2E2501084252}" destId="{F2719A3C-9A71-4A2F-9430-D626F590FD54}" srcOrd="16" destOrd="0" presId="urn:microsoft.com/office/officeart/2005/8/layout/hChevron3"/>
    <dgm:cxn modelId="{7F50B264-8F1C-4656-BC68-A4AB3E17ADB0}" type="presParOf" srcId="{52D74015-4394-4B51-870E-2E2501084252}" destId="{5AFB968E-6ED5-4CAB-A7B6-C0135347C782}" srcOrd="17" destOrd="0" presId="urn:microsoft.com/office/officeart/2005/8/layout/hChevron3"/>
    <dgm:cxn modelId="{FC1F92E2-1543-4F77-A48A-223B2064F050}" type="presParOf" srcId="{52D74015-4394-4B51-870E-2E2501084252}" destId="{4E093E8E-8E76-47D2-ABA7-785107CEEE57}" srcOrd="18"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C62668-4147-4EB1-A14C-8B3ABA54A412}">
      <dsp:nvSpPr>
        <dsp:cNvPr id="0" name=""/>
        <dsp:cNvSpPr/>
      </dsp:nvSpPr>
      <dsp:spPr>
        <a:xfrm>
          <a:off x="103" y="125369"/>
          <a:ext cx="1032774" cy="41310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346" tIns="50673" rIns="25337" bIns="50673" numCol="1" spcCol="1270" anchor="ctr" anchorCtr="0">
          <a:noAutofit/>
        </a:bodyPr>
        <a:lstStyle/>
        <a:p>
          <a:pPr lvl="0" algn="r" defTabSz="844550" rtl="1">
            <a:lnSpc>
              <a:spcPct val="90000"/>
            </a:lnSpc>
            <a:spcBef>
              <a:spcPct val="0"/>
            </a:spcBef>
            <a:spcAft>
              <a:spcPct val="35000"/>
            </a:spcAft>
          </a:pPr>
          <a:r>
            <a:rPr lang="en-US" sz="1900" kern="1200" dirty="0" smtClean="0"/>
            <a:t>2003</a:t>
          </a:r>
          <a:endParaRPr lang="en-GB" sz="1900" kern="1200" dirty="0"/>
        </a:p>
      </dsp:txBody>
      <dsp:txXfrm>
        <a:off x="103" y="125369"/>
        <a:ext cx="929497" cy="413109"/>
      </dsp:txXfrm>
    </dsp:sp>
    <dsp:sp modelId="{1C43D453-CB6F-4CC0-841C-BE4151884C48}">
      <dsp:nvSpPr>
        <dsp:cNvPr id="0" name=""/>
        <dsp:cNvSpPr/>
      </dsp:nvSpPr>
      <dsp:spPr>
        <a:xfrm>
          <a:off x="826323" y="125369"/>
          <a:ext cx="1032774" cy="41310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lvl="0" algn="r" defTabSz="844550">
            <a:lnSpc>
              <a:spcPct val="90000"/>
            </a:lnSpc>
            <a:spcBef>
              <a:spcPct val="0"/>
            </a:spcBef>
            <a:spcAft>
              <a:spcPct val="35000"/>
            </a:spcAft>
          </a:pPr>
          <a:r>
            <a:rPr lang="en-US" sz="1900" kern="1200" dirty="0" smtClean="0"/>
            <a:t>2004</a:t>
          </a:r>
          <a:endParaRPr lang="en-GB" sz="1900" kern="1200" dirty="0"/>
        </a:p>
      </dsp:txBody>
      <dsp:txXfrm>
        <a:off x="1032878" y="125369"/>
        <a:ext cx="619665" cy="413109"/>
      </dsp:txXfrm>
    </dsp:sp>
    <dsp:sp modelId="{60E3F3A8-873C-4E00-A3AF-5C5E989C4CFD}">
      <dsp:nvSpPr>
        <dsp:cNvPr id="0" name=""/>
        <dsp:cNvSpPr/>
      </dsp:nvSpPr>
      <dsp:spPr>
        <a:xfrm>
          <a:off x="1652542" y="125369"/>
          <a:ext cx="1032774" cy="41310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lvl="0" algn="ctr" defTabSz="844550">
            <a:lnSpc>
              <a:spcPct val="90000"/>
            </a:lnSpc>
            <a:spcBef>
              <a:spcPct val="0"/>
            </a:spcBef>
            <a:spcAft>
              <a:spcPct val="35000"/>
            </a:spcAft>
          </a:pPr>
          <a:r>
            <a:rPr lang="en-US" sz="1900" kern="1200" dirty="0" smtClean="0"/>
            <a:t>2005</a:t>
          </a:r>
          <a:endParaRPr lang="en-GB" sz="1900" kern="1200" dirty="0"/>
        </a:p>
      </dsp:txBody>
      <dsp:txXfrm>
        <a:off x="1859097" y="125369"/>
        <a:ext cx="619665" cy="413109"/>
      </dsp:txXfrm>
    </dsp:sp>
    <dsp:sp modelId="{2ED3058A-131C-4AC6-8C2C-CA6E6DACA2B8}">
      <dsp:nvSpPr>
        <dsp:cNvPr id="0" name=""/>
        <dsp:cNvSpPr/>
      </dsp:nvSpPr>
      <dsp:spPr>
        <a:xfrm>
          <a:off x="2478762" y="125369"/>
          <a:ext cx="1032774" cy="41310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lvl="0" algn="ctr" defTabSz="844550">
            <a:lnSpc>
              <a:spcPct val="90000"/>
            </a:lnSpc>
            <a:spcBef>
              <a:spcPct val="0"/>
            </a:spcBef>
            <a:spcAft>
              <a:spcPct val="35000"/>
            </a:spcAft>
          </a:pPr>
          <a:r>
            <a:rPr lang="en-US" sz="1900" kern="1200" dirty="0" smtClean="0"/>
            <a:t>2006</a:t>
          </a:r>
          <a:endParaRPr lang="en-GB" sz="1900" kern="1200" dirty="0"/>
        </a:p>
      </dsp:txBody>
      <dsp:txXfrm>
        <a:off x="2685317" y="125369"/>
        <a:ext cx="619665" cy="413109"/>
      </dsp:txXfrm>
    </dsp:sp>
    <dsp:sp modelId="{123CEABE-18A6-4568-87D5-0E5D9F8EEB37}">
      <dsp:nvSpPr>
        <dsp:cNvPr id="0" name=""/>
        <dsp:cNvSpPr/>
      </dsp:nvSpPr>
      <dsp:spPr>
        <a:xfrm>
          <a:off x="3304982" y="125369"/>
          <a:ext cx="1032774" cy="41310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lvl="0" algn="ctr" defTabSz="844550">
            <a:lnSpc>
              <a:spcPct val="90000"/>
            </a:lnSpc>
            <a:spcBef>
              <a:spcPct val="0"/>
            </a:spcBef>
            <a:spcAft>
              <a:spcPct val="35000"/>
            </a:spcAft>
          </a:pPr>
          <a:r>
            <a:rPr lang="en-US" sz="1900" kern="1200" dirty="0" smtClean="0"/>
            <a:t>2007</a:t>
          </a:r>
          <a:endParaRPr lang="en-GB" sz="1900" kern="1200" dirty="0"/>
        </a:p>
      </dsp:txBody>
      <dsp:txXfrm>
        <a:off x="3511537" y="125369"/>
        <a:ext cx="619665" cy="413109"/>
      </dsp:txXfrm>
    </dsp:sp>
    <dsp:sp modelId="{9A307714-0414-4A4E-9657-8C37FE5DDC49}">
      <dsp:nvSpPr>
        <dsp:cNvPr id="0" name=""/>
        <dsp:cNvSpPr/>
      </dsp:nvSpPr>
      <dsp:spPr>
        <a:xfrm>
          <a:off x="4131202" y="125369"/>
          <a:ext cx="1032774" cy="41310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lvl="0" algn="ctr" defTabSz="844550">
            <a:lnSpc>
              <a:spcPct val="90000"/>
            </a:lnSpc>
            <a:spcBef>
              <a:spcPct val="0"/>
            </a:spcBef>
            <a:spcAft>
              <a:spcPct val="35000"/>
            </a:spcAft>
          </a:pPr>
          <a:r>
            <a:rPr lang="en-US" sz="1900" kern="1200" dirty="0" smtClean="0"/>
            <a:t>2008</a:t>
          </a:r>
          <a:endParaRPr lang="en-GB" sz="1900" kern="1200" dirty="0"/>
        </a:p>
      </dsp:txBody>
      <dsp:txXfrm>
        <a:off x="4337757" y="125369"/>
        <a:ext cx="619665" cy="413109"/>
      </dsp:txXfrm>
    </dsp:sp>
    <dsp:sp modelId="{D8AD0355-2DDF-4949-B59B-A0942FD7BECB}">
      <dsp:nvSpPr>
        <dsp:cNvPr id="0" name=""/>
        <dsp:cNvSpPr/>
      </dsp:nvSpPr>
      <dsp:spPr>
        <a:xfrm>
          <a:off x="4957421" y="125369"/>
          <a:ext cx="1032774" cy="41310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lvl="0" algn="ctr" defTabSz="844550">
            <a:lnSpc>
              <a:spcPct val="90000"/>
            </a:lnSpc>
            <a:spcBef>
              <a:spcPct val="0"/>
            </a:spcBef>
            <a:spcAft>
              <a:spcPct val="35000"/>
            </a:spcAft>
          </a:pPr>
          <a:r>
            <a:rPr lang="en-US" sz="1900" kern="1200" dirty="0" smtClean="0"/>
            <a:t>2009</a:t>
          </a:r>
          <a:endParaRPr lang="en-GB" sz="1900" kern="1200" dirty="0"/>
        </a:p>
      </dsp:txBody>
      <dsp:txXfrm>
        <a:off x="5163976" y="125369"/>
        <a:ext cx="619665" cy="413109"/>
      </dsp:txXfrm>
    </dsp:sp>
    <dsp:sp modelId="{A5FD564E-48EC-4F7C-A5AB-243E3251FAE5}">
      <dsp:nvSpPr>
        <dsp:cNvPr id="0" name=""/>
        <dsp:cNvSpPr/>
      </dsp:nvSpPr>
      <dsp:spPr>
        <a:xfrm>
          <a:off x="5783641" y="125369"/>
          <a:ext cx="1032774" cy="41310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lvl="0" algn="ctr" defTabSz="844550">
            <a:lnSpc>
              <a:spcPct val="90000"/>
            </a:lnSpc>
            <a:spcBef>
              <a:spcPct val="0"/>
            </a:spcBef>
            <a:spcAft>
              <a:spcPct val="35000"/>
            </a:spcAft>
          </a:pPr>
          <a:r>
            <a:rPr lang="en-US" sz="1900" kern="1200" dirty="0" smtClean="0"/>
            <a:t>2010</a:t>
          </a:r>
          <a:endParaRPr lang="en-GB" sz="1900" kern="1200" dirty="0"/>
        </a:p>
      </dsp:txBody>
      <dsp:txXfrm>
        <a:off x="5990196" y="125369"/>
        <a:ext cx="619665" cy="413109"/>
      </dsp:txXfrm>
    </dsp:sp>
    <dsp:sp modelId="{F2719A3C-9A71-4A2F-9430-D626F590FD54}">
      <dsp:nvSpPr>
        <dsp:cNvPr id="0" name=""/>
        <dsp:cNvSpPr/>
      </dsp:nvSpPr>
      <dsp:spPr>
        <a:xfrm>
          <a:off x="6609861" y="125369"/>
          <a:ext cx="1032774" cy="41310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lvl="0" algn="ctr" defTabSz="844550">
            <a:lnSpc>
              <a:spcPct val="90000"/>
            </a:lnSpc>
            <a:spcBef>
              <a:spcPct val="0"/>
            </a:spcBef>
            <a:spcAft>
              <a:spcPct val="35000"/>
            </a:spcAft>
          </a:pPr>
          <a:r>
            <a:rPr lang="en-US" sz="1900" kern="1200" dirty="0" smtClean="0"/>
            <a:t>2011</a:t>
          </a:r>
          <a:endParaRPr lang="en-GB" sz="1900" kern="1200" dirty="0"/>
        </a:p>
      </dsp:txBody>
      <dsp:txXfrm>
        <a:off x="6816416" y="125369"/>
        <a:ext cx="619665" cy="413109"/>
      </dsp:txXfrm>
    </dsp:sp>
    <dsp:sp modelId="{4E093E8E-8E76-47D2-ABA7-785107CEEE57}">
      <dsp:nvSpPr>
        <dsp:cNvPr id="0" name=""/>
        <dsp:cNvSpPr/>
      </dsp:nvSpPr>
      <dsp:spPr>
        <a:xfrm>
          <a:off x="7436080" y="125369"/>
          <a:ext cx="1032774" cy="41310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lvl="0" algn="ctr" defTabSz="844550">
            <a:lnSpc>
              <a:spcPct val="90000"/>
            </a:lnSpc>
            <a:spcBef>
              <a:spcPct val="0"/>
            </a:spcBef>
            <a:spcAft>
              <a:spcPct val="35000"/>
            </a:spcAft>
          </a:pPr>
          <a:r>
            <a:rPr lang="en-US" sz="1900" kern="1200" dirty="0" smtClean="0"/>
            <a:t>2012</a:t>
          </a:r>
          <a:endParaRPr lang="en-GB" sz="1900" kern="1200" dirty="0"/>
        </a:p>
      </dsp:txBody>
      <dsp:txXfrm>
        <a:off x="7642635" y="125369"/>
        <a:ext cx="619665" cy="413109"/>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4820"/>
          </a:xfrm>
          <a:prstGeom prst="rect">
            <a:avLst/>
          </a:prstGeom>
        </p:spPr>
        <p:txBody>
          <a:bodyPr vert="horz" lIns="93148" tIns="46574" rIns="93148" bIns="46574" rtlCol="0"/>
          <a:lstStyle>
            <a:lvl1pPr algn="l">
              <a:defRPr sz="1200"/>
            </a:lvl1pPr>
          </a:lstStyle>
          <a:p>
            <a:endParaRPr lang="en-US"/>
          </a:p>
        </p:txBody>
      </p:sp>
      <p:sp>
        <p:nvSpPr>
          <p:cNvPr id="3" name="Date Placeholder 2"/>
          <p:cNvSpPr>
            <a:spLocks noGrp="1"/>
          </p:cNvSpPr>
          <p:nvPr>
            <p:ph type="dt" sz="quarter" idx="1"/>
          </p:nvPr>
        </p:nvSpPr>
        <p:spPr>
          <a:xfrm>
            <a:off x="3970937" y="2"/>
            <a:ext cx="3037840" cy="464820"/>
          </a:xfrm>
          <a:prstGeom prst="rect">
            <a:avLst/>
          </a:prstGeom>
        </p:spPr>
        <p:txBody>
          <a:bodyPr vert="horz" lIns="93148" tIns="46574" rIns="93148" bIns="46574" rtlCol="0"/>
          <a:lstStyle>
            <a:lvl1pPr algn="r">
              <a:defRPr sz="1200"/>
            </a:lvl1pPr>
          </a:lstStyle>
          <a:p>
            <a:endParaRPr lang="en-US"/>
          </a:p>
        </p:txBody>
      </p:sp>
      <p:sp>
        <p:nvSpPr>
          <p:cNvPr id="4" name="Footer Placeholder 3"/>
          <p:cNvSpPr>
            <a:spLocks noGrp="1"/>
          </p:cNvSpPr>
          <p:nvPr>
            <p:ph type="ftr" sz="quarter" idx="2"/>
          </p:nvPr>
        </p:nvSpPr>
        <p:spPr>
          <a:xfrm>
            <a:off x="0" y="8829968"/>
            <a:ext cx="3037840" cy="464820"/>
          </a:xfrm>
          <a:prstGeom prst="rect">
            <a:avLst/>
          </a:prstGeom>
        </p:spPr>
        <p:txBody>
          <a:bodyPr vert="horz" lIns="93148" tIns="46574" rIns="93148" bIns="46574" rtlCol="0" anchor="b"/>
          <a:lstStyle>
            <a:lvl1pPr algn="l">
              <a:defRPr sz="1200"/>
            </a:lvl1pPr>
          </a:lstStyle>
          <a:p>
            <a:endParaRPr lang="en-US"/>
          </a:p>
        </p:txBody>
      </p:sp>
      <p:sp>
        <p:nvSpPr>
          <p:cNvPr id="5" name="Slide Number Placeholder 4"/>
          <p:cNvSpPr>
            <a:spLocks noGrp="1"/>
          </p:cNvSpPr>
          <p:nvPr>
            <p:ph type="sldNum" sz="quarter" idx="3"/>
          </p:nvPr>
        </p:nvSpPr>
        <p:spPr>
          <a:xfrm>
            <a:off x="3970937" y="8829968"/>
            <a:ext cx="3037840" cy="464820"/>
          </a:xfrm>
          <a:prstGeom prst="rect">
            <a:avLst/>
          </a:prstGeom>
        </p:spPr>
        <p:txBody>
          <a:bodyPr vert="horz" lIns="93148" tIns="46574" rIns="93148" bIns="46574" rtlCol="0" anchor="b"/>
          <a:lstStyle>
            <a:lvl1pPr algn="r">
              <a:defRPr sz="1200"/>
            </a:lvl1pPr>
          </a:lstStyle>
          <a:p>
            <a:fld id="{B1270BB1-7768-41F8-9F1B-E2E7E9320AB4}" type="slidenum">
              <a:rPr lang="en-US" smtClean="0"/>
              <a:pPr/>
              <a:t>‹#›</a:t>
            </a:fld>
            <a:endParaRPr lang="en-US"/>
          </a:p>
        </p:txBody>
      </p:sp>
    </p:spTree>
    <p:extLst>
      <p:ext uri="{BB962C8B-B14F-4D97-AF65-F5344CB8AC3E}">
        <p14:creationId xmlns:p14="http://schemas.microsoft.com/office/powerpoint/2010/main" val="401265793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038144" cy="464205"/>
          </a:xfrm>
          <a:prstGeom prst="rect">
            <a:avLst/>
          </a:prstGeom>
        </p:spPr>
        <p:txBody>
          <a:bodyPr vert="horz" lIns="88118" tIns="44059" rIns="88118" bIns="44059" rtlCol="0"/>
          <a:lstStyle>
            <a:lvl1pPr algn="l">
              <a:defRPr sz="1100"/>
            </a:lvl1pPr>
          </a:lstStyle>
          <a:p>
            <a:endParaRPr lang="en-US"/>
          </a:p>
        </p:txBody>
      </p:sp>
      <p:sp>
        <p:nvSpPr>
          <p:cNvPr id="3" name="Date Placeholder 2"/>
          <p:cNvSpPr>
            <a:spLocks noGrp="1"/>
          </p:cNvSpPr>
          <p:nvPr>
            <p:ph type="dt" idx="1"/>
          </p:nvPr>
        </p:nvSpPr>
        <p:spPr>
          <a:xfrm>
            <a:off x="3970736" y="3"/>
            <a:ext cx="3038144" cy="464205"/>
          </a:xfrm>
          <a:prstGeom prst="rect">
            <a:avLst/>
          </a:prstGeom>
        </p:spPr>
        <p:txBody>
          <a:bodyPr vert="horz" lIns="88118" tIns="44059" rIns="88118" bIns="44059" rtlCol="0"/>
          <a:lstStyle>
            <a:lvl1pPr algn="r">
              <a:defRPr sz="1100"/>
            </a:lvl1pPr>
          </a:lstStyle>
          <a:p>
            <a:endParaRPr lang="en-US"/>
          </a:p>
        </p:txBody>
      </p:sp>
      <p:sp>
        <p:nvSpPr>
          <p:cNvPr id="4" name="Slide Image Placeholder 3"/>
          <p:cNvSpPr>
            <a:spLocks noGrp="1" noRot="1" noChangeAspect="1"/>
          </p:cNvSpPr>
          <p:nvPr>
            <p:ph type="sldImg" idx="2"/>
          </p:nvPr>
        </p:nvSpPr>
        <p:spPr>
          <a:xfrm>
            <a:off x="1181100" y="698500"/>
            <a:ext cx="4649788" cy="3486150"/>
          </a:xfrm>
          <a:prstGeom prst="rect">
            <a:avLst/>
          </a:prstGeom>
          <a:noFill/>
          <a:ln w="12700">
            <a:solidFill>
              <a:prstClr val="black"/>
            </a:solidFill>
          </a:ln>
        </p:spPr>
        <p:txBody>
          <a:bodyPr vert="horz" lIns="88118" tIns="44059" rIns="88118" bIns="44059" rtlCol="0" anchor="ctr"/>
          <a:lstStyle/>
          <a:p>
            <a:endParaRPr lang="en-US"/>
          </a:p>
        </p:txBody>
      </p:sp>
      <p:sp>
        <p:nvSpPr>
          <p:cNvPr id="5" name="Notes Placeholder 4"/>
          <p:cNvSpPr>
            <a:spLocks noGrp="1"/>
          </p:cNvSpPr>
          <p:nvPr>
            <p:ph type="body" sz="quarter" idx="3"/>
          </p:nvPr>
        </p:nvSpPr>
        <p:spPr>
          <a:xfrm>
            <a:off x="701347" y="4416100"/>
            <a:ext cx="5607711" cy="4182458"/>
          </a:xfrm>
          <a:prstGeom prst="rect">
            <a:avLst/>
          </a:prstGeom>
        </p:spPr>
        <p:txBody>
          <a:bodyPr vert="horz" lIns="88118" tIns="44059" rIns="88118" bIns="440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30661"/>
            <a:ext cx="3038144" cy="464205"/>
          </a:xfrm>
          <a:prstGeom prst="rect">
            <a:avLst/>
          </a:prstGeom>
        </p:spPr>
        <p:txBody>
          <a:bodyPr vert="horz" lIns="88118" tIns="44059" rIns="88118" bIns="44059" rtlCol="0" anchor="b"/>
          <a:lstStyle>
            <a:lvl1pPr algn="l">
              <a:defRPr sz="1100"/>
            </a:lvl1pPr>
          </a:lstStyle>
          <a:p>
            <a:endParaRPr lang="en-US"/>
          </a:p>
        </p:txBody>
      </p:sp>
      <p:sp>
        <p:nvSpPr>
          <p:cNvPr id="7" name="Slide Number Placeholder 6"/>
          <p:cNvSpPr>
            <a:spLocks noGrp="1"/>
          </p:cNvSpPr>
          <p:nvPr>
            <p:ph type="sldNum" sz="quarter" idx="5"/>
          </p:nvPr>
        </p:nvSpPr>
        <p:spPr>
          <a:xfrm>
            <a:off x="3970736" y="8830661"/>
            <a:ext cx="3038144" cy="464205"/>
          </a:xfrm>
          <a:prstGeom prst="rect">
            <a:avLst/>
          </a:prstGeom>
        </p:spPr>
        <p:txBody>
          <a:bodyPr vert="horz" lIns="88118" tIns="44059" rIns="88118" bIns="44059" rtlCol="0" anchor="b"/>
          <a:lstStyle>
            <a:lvl1pPr algn="r">
              <a:defRPr sz="1100"/>
            </a:lvl1pPr>
          </a:lstStyle>
          <a:p>
            <a:fld id="{AC37F9C5-DADA-40EF-BCE0-F0AA5007CB72}" type="slidenum">
              <a:rPr lang="en-US" smtClean="0"/>
              <a:pPr/>
              <a:t>‹#›</a:t>
            </a:fld>
            <a:endParaRPr lang="en-US"/>
          </a:p>
        </p:txBody>
      </p:sp>
    </p:spTree>
    <p:extLst>
      <p:ext uri="{BB962C8B-B14F-4D97-AF65-F5344CB8AC3E}">
        <p14:creationId xmlns:p14="http://schemas.microsoft.com/office/powerpoint/2010/main" val="318643773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7F9C5-DADA-40EF-BCE0-F0AA5007CB72}"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r>
              <a:rPr lang="ar-EG" dirty="0" smtClean="0"/>
              <a:t>التعريف المذكور أعلاه، والمأخوذ عن الوكالة الكندية للتنمية الدولية، لا يحمل الكثير من مصطلحات الإدارة المستندة إلى النتائج، إلا أن صندوق البيئة العالمية يستخدم،</a:t>
            </a:r>
            <a:r>
              <a:rPr lang="ar-EG" baseline="0" dirty="0" smtClean="0"/>
              <a:t> رسمياً، مصطلحات لجنة المساعدة الإنمائية المنبثقة عن منظمة التعاون والتنمية في الميدان الاقتصادي في كافة التعبيرات ذات الصلة بالإدارة المستندة إلى النتائج، وتعريفها حسب اللجنة هو:</a:t>
            </a:r>
            <a:endParaRPr lang="en-US" baseline="0" dirty="0" smtClean="0"/>
          </a:p>
          <a:p>
            <a:pPr algn="r" rtl="1"/>
            <a:r>
              <a:rPr lang="ar-EG" baseline="0" dirty="0" smtClean="0"/>
              <a:t>«استراتيجية للإدارة تركز على الأداء وتحقيق النواتج والنتائج والآثار.»</a:t>
            </a:r>
            <a:endParaRPr lang="en-US" sz="1100"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r>
              <a:rPr lang="ar-EG" sz="1100" dirty="0" smtClean="0"/>
              <a:t>حدد هيكل نتائج التجديد الخامس لموارد الصندوق أربعة أهداف استراتيجية عريضة على مستوى الشركات، وتتسق مجالات التركيز والغايات المنشودة مع هدف استراتيجي محدد. وسوف يعكس كل مشروع على</a:t>
            </a:r>
            <a:r>
              <a:rPr lang="ar-EG" sz="1100" baseline="0" dirty="0" smtClean="0"/>
              <a:t> حدة وبشكل مباشر غايات وأولويات التنفيذ للبلدان المختلفة، ويساند الإسهام في واحد أو أكثر من مجالات التركيز والأهداف الاستراتيجية للصندوق.</a:t>
            </a:r>
            <a:r>
              <a:rPr lang="en-US" sz="1100" dirty="0" smtClean="0"/>
              <a:t>.</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defTabSz="931763" rtl="1">
              <a:defRPr/>
            </a:pPr>
            <a:r>
              <a:rPr lang="ar-EG" dirty="0" smtClean="0">
                <a:latin typeface="Times New Roman" pitchFamily="18" charset="0"/>
                <a:cs typeface="Times New Roman" pitchFamily="18" charset="0"/>
              </a:rPr>
              <a:t>«المجموع» يقتصر على ما تولى البرنامج الإنمائي وحده إدارته، وهو ما يشمل أيضاً مشاركة الحكومة في تحمل التكلفة</a:t>
            </a: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BB5311B1-AE87-417D-B512-DC32DFDE12D3}" type="slidenum">
              <a:rPr lang="en-US" smtClean="0"/>
              <a:pPr/>
              <a:t>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r" rtl="1"/>
            <a:r>
              <a:rPr lang="ar-EG" sz="1100" b="1" dirty="0" smtClean="0">
                <a:latin typeface="Times New Roman" pitchFamily="18" charset="0"/>
                <a:cs typeface="Times New Roman" pitchFamily="18" charset="0"/>
              </a:rPr>
              <a:t>مسرد لجنة المساعدة الإنمائية/منظمة التعاون والتنمية في الميدان الاقتصاد لأهم المصطلحات المستعملة في التقييم والإدارة المستندة إلى النتائج:</a:t>
            </a:r>
            <a:endParaRPr lang="en-US" sz="1100" b="1" dirty="0">
              <a:latin typeface="Times New Roman" pitchFamily="18" charset="0"/>
              <a:cs typeface="Times New Roman" pitchFamily="18" charset="0"/>
            </a:endParaRPr>
          </a:p>
          <a:p>
            <a:pPr algn="r" rtl="1"/>
            <a:endParaRPr lang="en-US" sz="1100" b="1" dirty="0">
              <a:latin typeface="Times New Roman" pitchFamily="18" charset="0"/>
              <a:cs typeface="Times New Roman" pitchFamily="18" charset="0"/>
            </a:endParaRPr>
          </a:p>
          <a:p>
            <a:pPr algn="r" defTabSz="881284" rtl="1">
              <a:defRPr/>
            </a:pPr>
            <a:r>
              <a:rPr lang="ar-EG" sz="1100" b="1" i="1" dirty="0" smtClean="0">
                <a:latin typeface="Times New Roman" pitchFamily="18" charset="0"/>
                <a:cs typeface="Times New Roman" pitchFamily="18" charset="0"/>
              </a:rPr>
              <a:t>المدخلات:</a:t>
            </a:r>
            <a:r>
              <a:rPr lang="ar-EG" sz="1100" b="1" i="1" baseline="0" dirty="0" smtClean="0">
                <a:latin typeface="Times New Roman" pitchFamily="18" charset="0"/>
                <a:cs typeface="Times New Roman" pitchFamily="18" charset="0"/>
              </a:rPr>
              <a:t> </a:t>
            </a:r>
            <a:r>
              <a:rPr lang="ar-EG" sz="1100" b="0" i="0" baseline="0" dirty="0" smtClean="0">
                <a:latin typeface="Times New Roman" pitchFamily="18" charset="0"/>
                <a:cs typeface="Times New Roman" pitchFamily="18" charset="0"/>
              </a:rPr>
              <a:t>هي الموارد المالية والبرية والمادية المستخدمة في التدخل الإنمائي</a:t>
            </a:r>
            <a:endParaRPr lang="en-US" sz="1100" b="1" i="1" dirty="0">
              <a:latin typeface="Times New Roman" pitchFamily="18" charset="0"/>
              <a:cs typeface="Times New Roman" pitchFamily="18" charset="0"/>
            </a:endParaRPr>
          </a:p>
          <a:p>
            <a:pPr algn="r" defTabSz="881284" rtl="1">
              <a:defRPr/>
            </a:pPr>
            <a:r>
              <a:rPr lang="ar-EG" sz="1100" b="1" i="1" dirty="0" smtClean="0">
                <a:latin typeface="Times New Roman" pitchFamily="18" charset="0"/>
                <a:cs typeface="Times New Roman" pitchFamily="18" charset="0"/>
              </a:rPr>
              <a:t>الأنشطة: </a:t>
            </a:r>
            <a:r>
              <a:rPr lang="ar-EG" sz="1100" b="0" i="0" dirty="0" smtClean="0">
                <a:latin typeface="Times New Roman" pitchFamily="18" charset="0"/>
                <a:cs typeface="Times New Roman" pitchFamily="18" charset="0"/>
              </a:rPr>
              <a:t>هي ما يُتخذ من تحركات وما يؤدى من أعمال يتم من خلالها تعبئة المدخلات، مثل الأموال، والمساعدة الفنية، وغيرها من أنواع الموارد للخروج بنواتج محددة</a:t>
            </a:r>
            <a:endParaRPr lang="en-US" sz="1100" b="0" i="0" dirty="0">
              <a:latin typeface="Times New Roman" pitchFamily="18" charset="0"/>
              <a:cs typeface="Times New Roman" pitchFamily="18" charset="0"/>
            </a:endParaRPr>
          </a:p>
          <a:p>
            <a:pPr algn="r" defTabSz="881284" rtl="1">
              <a:defRPr/>
            </a:pPr>
            <a:endParaRPr lang="en-US" sz="1100" b="1" i="1" dirty="0">
              <a:latin typeface="Times New Roman" pitchFamily="18" charset="0"/>
              <a:cs typeface="Times New Roman" pitchFamily="18" charset="0"/>
            </a:endParaRPr>
          </a:p>
          <a:p>
            <a:pPr algn="r" defTabSz="881284" rtl="1">
              <a:defRPr/>
            </a:pPr>
            <a:r>
              <a:rPr lang="ar-EG" sz="1100" b="1" i="1" dirty="0" smtClean="0">
                <a:latin typeface="Times New Roman" pitchFamily="18" charset="0"/>
                <a:cs typeface="Times New Roman" pitchFamily="18" charset="0"/>
              </a:rPr>
              <a:t>النواتج: </a:t>
            </a:r>
            <a:r>
              <a:rPr lang="ar-EG" sz="1100" b="0" i="0" dirty="0" smtClean="0">
                <a:latin typeface="Times New Roman" pitchFamily="18" charset="0"/>
                <a:cs typeface="Times New Roman" pitchFamily="18" charset="0"/>
              </a:rPr>
              <a:t>هي المنتجات والخدمات الناتجة عن إنجاز الأنشطة في إطار تدخل إنمائي</a:t>
            </a:r>
            <a:endParaRPr lang="en-US" sz="1100" b="0" i="0" dirty="0">
              <a:latin typeface="Times New Roman" pitchFamily="18" charset="0"/>
              <a:cs typeface="Times New Roman" pitchFamily="18" charset="0"/>
            </a:endParaRPr>
          </a:p>
          <a:p>
            <a:pPr algn="r" rtl="1"/>
            <a:endParaRPr lang="en-US" sz="1100" b="1" dirty="0">
              <a:latin typeface="Times New Roman" pitchFamily="18" charset="0"/>
              <a:cs typeface="Times New Roman" pitchFamily="18" charset="0"/>
            </a:endParaRPr>
          </a:p>
          <a:p>
            <a:pPr algn="r" rtl="1"/>
            <a:r>
              <a:rPr lang="ar-EG" sz="1100" b="1" i="1" dirty="0" smtClean="0">
                <a:latin typeface="Times New Roman" pitchFamily="18" charset="0"/>
                <a:cs typeface="Times New Roman" pitchFamily="18" charset="0"/>
              </a:rPr>
              <a:t>النتائج: </a:t>
            </a:r>
            <a:r>
              <a:rPr lang="ar-EG" sz="1100" b="0" i="0" dirty="0" smtClean="0">
                <a:latin typeface="Times New Roman" pitchFamily="18" charset="0"/>
                <a:cs typeface="Times New Roman" pitchFamily="18" charset="0"/>
              </a:rPr>
              <a:t>هي آثار نواتج التدخل قصيرة الأمد ومتوسطة الأمد المقصودة أو التي تم تحقيقها، وعادةً ما تتطلب تضافر الجهود الجماعية للشركاء. وتمثل النتائج ما طرأ من تغيرات على الأوضاع الإنمائية في الفترة ما بين إكمال النواتج وتحقق الآثار المرجوة</a:t>
            </a:r>
            <a:endParaRPr lang="en-US" sz="1100" b="0" i="0" dirty="0">
              <a:latin typeface="Times New Roman" pitchFamily="18" charset="0"/>
              <a:cs typeface="Times New Roman" pitchFamily="18" charset="0"/>
            </a:endParaRPr>
          </a:p>
          <a:p>
            <a:pPr algn="r" rtl="1"/>
            <a:r>
              <a:rPr lang="en-US" sz="1100" dirty="0">
                <a:latin typeface="Times New Roman" pitchFamily="18" charset="0"/>
                <a:cs typeface="Times New Roman" pitchFamily="18" charset="0"/>
              </a:rPr>
              <a:t> </a:t>
            </a:r>
          </a:p>
          <a:p>
            <a:pPr algn="r" rtl="1"/>
            <a:r>
              <a:rPr lang="ar-EG" sz="1100" b="1" i="1" dirty="0" smtClean="0">
                <a:latin typeface="Times New Roman" pitchFamily="18" charset="0"/>
                <a:cs typeface="Times New Roman" pitchFamily="18" charset="0"/>
              </a:rPr>
              <a:t>الآثار: </a:t>
            </a:r>
            <a:r>
              <a:rPr lang="ar-EG" sz="1100" b="0" i="0" dirty="0" smtClean="0">
                <a:latin typeface="Times New Roman" pitchFamily="18" charset="0"/>
                <a:cs typeface="Times New Roman" pitchFamily="18" charset="0"/>
              </a:rPr>
              <a:t>هي التأثيرات الإيجابية والسلبية طويلة الأمد على فئات</a:t>
            </a:r>
            <a:r>
              <a:rPr lang="ar-EG" sz="1100" b="0" i="0" baseline="0" dirty="0" smtClean="0">
                <a:latin typeface="Times New Roman" pitchFamily="18" charset="0"/>
                <a:cs typeface="Times New Roman" pitchFamily="18" charset="0"/>
              </a:rPr>
              <a:t> سكانية معينة بفضل التدخل الإنمائي. وقد تكون هذه التأثيرات اقتصادية، أو اجتماعية-ثقافية، أو مؤسسية، أو بيئية، أو تكنولوجية، أو غير ذلك. </a:t>
            </a:r>
            <a:r>
              <a:rPr lang="en-US" sz="1100" dirty="0">
                <a:latin typeface="Times New Roman" pitchFamily="18" charset="0"/>
                <a:cs typeface="Times New Roman" pitchFamily="18" charset="0"/>
              </a:rPr>
              <a:t> </a:t>
            </a:r>
          </a:p>
          <a:p>
            <a:pPr algn="r" rtl="1"/>
            <a:r>
              <a:rPr lang="ar-EG" sz="1100" b="1" i="1" dirty="0" smtClean="0">
                <a:latin typeface="Times New Roman" pitchFamily="18" charset="0"/>
                <a:cs typeface="Times New Roman" pitchFamily="18" charset="0"/>
              </a:rPr>
              <a:t>النتائج: </a:t>
            </a:r>
            <a:r>
              <a:rPr lang="ar-EG" sz="1100" b="0" i="0" dirty="0" smtClean="0">
                <a:latin typeface="Times New Roman" pitchFamily="18" charset="0"/>
                <a:cs typeface="Times New Roman" pitchFamily="18" charset="0"/>
              </a:rPr>
              <a:t>هي التغيرات في حالة</a:t>
            </a:r>
            <a:r>
              <a:rPr lang="ar-EG" sz="1100" b="0" i="0" baseline="0" dirty="0" smtClean="0">
                <a:latin typeface="Times New Roman" pitchFamily="18" charset="0"/>
                <a:cs typeface="Times New Roman" pitchFamily="18" charset="0"/>
              </a:rPr>
              <a:t> ما أو وضع نتيجةً للعلاقة بين السبب والتأثير. وهناك ثلاثة أنواع من مثل هذه التغيرات التي يمكن إحداثها بواسطة تدخل إنمائي </a:t>
            </a:r>
            <a:r>
              <a:rPr lang="ar-EG" sz="1100" b="0" i="0" baseline="0" smtClean="0">
                <a:latin typeface="Times New Roman" pitchFamily="18" charset="0"/>
                <a:cs typeface="Times New Roman" pitchFamily="18" charset="0"/>
              </a:rPr>
              <a:t>– هي نواتجه </a:t>
            </a:r>
            <a:r>
              <a:rPr lang="ar-EG" sz="1100" b="0" i="0" baseline="0" dirty="0" smtClean="0">
                <a:latin typeface="Times New Roman" pitchFamily="18" charset="0"/>
                <a:cs typeface="Times New Roman" pitchFamily="18" charset="0"/>
              </a:rPr>
              <a:t>ونتائجه وآثاره. </a:t>
            </a:r>
            <a:endParaRPr lang="en-US" sz="1100" b="0" i="0" dirty="0">
              <a:latin typeface="Times New Roman" pitchFamily="18" charset="0"/>
              <a:cs typeface="Times New Roman" pitchFamily="18" charset="0"/>
            </a:endParaRPr>
          </a:p>
          <a:p>
            <a:pPr algn="r" rtl="1"/>
            <a:r>
              <a:rPr lang="en-US" sz="1100" b="0" i="0" dirty="0">
                <a:latin typeface="Times New Roman" pitchFamily="18" charset="0"/>
                <a:cs typeface="Times New Roman" pitchFamily="18" charset="0"/>
              </a:rPr>
              <a:t> </a:t>
            </a:r>
          </a:p>
          <a:p>
            <a:pPr algn="r" rtl="1"/>
            <a:r>
              <a:rPr lang="ar-EG" sz="1100" b="1" i="1" dirty="0" smtClean="0">
                <a:latin typeface="Times New Roman" pitchFamily="18" charset="0"/>
                <a:cs typeface="Times New Roman" pitchFamily="18" charset="0"/>
              </a:rPr>
              <a:t>الهدف: </a:t>
            </a:r>
            <a:r>
              <a:rPr lang="ar-EG" sz="1100" b="0" i="0" dirty="0" smtClean="0">
                <a:latin typeface="Times New Roman" pitchFamily="18" charset="0"/>
                <a:cs typeface="Times New Roman" pitchFamily="18" charset="0"/>
              </a:rPr>
              <a:t>هو الهدف الأسمى المرجو</a:t>
            </a:r>
            <a:r>
              <a:rPr lang="ar-EG" sz="1100" b="0" i="0" baseline="0" dirty="0" smtClean="0">
                <a:latin typeface="Times New Roman" pitchFamily="18" charset="0"/>
                <a:cs typeface="Times New Roman" pitchFamily="18" charset="0"/>
              </a:rPr>
              <a:t> من وراء التدخل الإنمائي</a:t>
            </a:r>
            <a:endParaRPr lang="en-US" sz="1100" b="0" i="0" dirty="0">
              <a:latin typeface="Times New Roman" pitchFamily="18" charset="0"/>
              <a:cs typeface="Times New Roman" pitchFamily="18" charset="0"/>
            </a:endParaRPr>
          </a:p>
          <a:p>
            <a:r>
              <a:rPr lang="en-US" sz="1100" dirty="0">
                <a:latin typeface="Times New Roman" pitchFamily="18" charset="0"/>
                <a:cs typeface="Times New Roman" pitchFamily="18" charset="0"/>
              </a:rPr>
              <a:t> </a:t>
            </a:r>
          </a:p>
          <a:p>
            <a:endParaRPr lang="en-US" sz="1100" dirty="0">
              <a:latin typeface="Times New Roman" pitchFamily="18" charset="0"/>
              <a:cs typeface="Times New Roman" pitchFamily="18" charset="0"/>
            </a:endParaRPr>
          </a:p>
          <a:p>
            <a:endParaRPr lang="en-US" sz="1100" dirty="0">
              <a:latin typeface="Times New Roman" pitchFamily="18" charset="0"/>
              <a:cs typeface="Times New Roman" pitchFamily="18" charset="0"/>
            </a:endParaRP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defTabSz="881284" rtl="1">
              <a:defRPr/>
            </a:pPr>
            <a:r>
              <a:rPr lang="ar-EG" sz="1100" dirty="0" smtClean="0">
                <a:latin typeface="Times New Roman" pitchFamily="18" charset="0"/>
                <a:cs typeface="Times New Roman" pitchFamily="18" charset="0"/>
              </a:rPr>
              <a:t>سياسات الرصد والتقييم 2010 على الموقع: </a:t>
            </a:r>
            <a:r>
              <a:rPr lang="en-US" sz="1100" dirty="0" smtClean="0">
                <a:latin typeface="Times New Roman" pitchFamily="18" charset="0"/>
                <a:cs typeface="Times New Roman" pitchFamily="18" charset="0"/>
              </a:rPr>
              <a:t>http</a:t>
            </a:r>
            <a:r>
              <a:rPr lang="en-US" sz="1100" dirty="0">
                <a:latin typeface="Times New Roman" pitchFamily="18" charset="0"/>
                <a:cs typeface="Times New Roman" pitchFamily="18" charset="0"/>
              </a:rPr>
              <a:t>://www.thegef.org/gef/sites/thegef.org/files/documents/ME_Policy_2010.pdf </a:t>
            </a:r>
            <a:endParaRPr lang="en-US" sz="1100" dirty="0" smtClean="0">
              <a:latin typeface="Times New Roman" pitchFamily="18" charset="0"/>
              <a:cs typeface="Times New Roman" pitchFamily="18" charset="0"/>
            </a:endParaRPr>
          </a:p>
          <a:p>
            <a:endParaRPr lang="en-US" sz="1100" dirty="0" smtClean="0">
              <a:latin typeface="Times New Roman" pitchFamily="18" charset="0"/>
              <a:cs typeface="Times New Roman" pitchFamily="18" charset="0"/>
            </a:endParaRPr>
          </a:p>
          <a:p>
            <a:pPr algn="r" rtl="1"/>
            <a:r>
              <a:rPr lang="ar-EG" sz="1100" dirty="0" smtClean="0">
                <a:latin typeface="Times New Roman" pitchFamily="18" charset="0"/>
                <a:cs typeface="Times New Roman" pitchFamily="18" charset="0"/>
              </a:rPr>
              <a:t>شرط الحد الأدنى الأول:</a:t>
            </a:r>
            <a:endParaRPr lang="en-US" sz="1100" dirty="0" smtClean="0">
              <a:latin typeface="Times New Roman" pitchFamily="18" charset="0"/>
              <a:cs typeface="Times New Roman" pitchFamily="18" charset="0"/>
            </a:endParaRPr>
          </a:p>
          <a:p>
            <a:pPr algn="r" defTabSz="881284" rtl="1">
              <a:defRPr/>
            </a:pPr>
            <a:r>
              <a:rPr lang="ar-EG" sz="1100" dirty="0" smtClean="0">
                <a:latin typeface="Times New Roman" pitchFamily="18" charset="0"/>
                <a:cs typeface="Times New Roman" pitchFamily="18" charset="0"/>
              </a:rPr>
              <a:t>«وجود خط أساس للمشروع أو البرنامج، به وصف</a:t>
            </a:r>
            <a:r>
              <a:rPr lang="ar-EG" sz="1100" baseline="0" dirty="0" smtClean="0">
                <a:latin typeface="Times New Roman" pitchFamily="18" charset="0"/>
                <a:cs typeface="Times New Roman" pitchFamily="18" charset="0"/>
              </a:rPr>
              <a:t> للمشكلة المراد معالجتها، مع بيانات المؤشرات أو، في حال عدم تحديد مؤشرات رئيسية لخط الأساس، وضع خطة بديلة لمعالجة الأمر، بموافقة كبير المسؤولين التنفيذيين»</a:t>
            </a:r>
            <a:endParaRPr lang="en-US" sz="1100" dirty="0">
              <a:latin typeface="Times New Roman" pitchFamily="18" charset="0"/>
              <a:cs typeface="Times New Roman" pitchFamily="18" charset="0"/>
            </a:endParaRP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r>
              <a:rPr lang="ar-EG" sz="1100" dirty="0" smtClean="0">
                <a:latin typeface="Times New Roman" pitchFamily="18" charset="0"/>
                <a:cs typeface="Times New Roman" pitchFamily="18" charset="0"/>
              </a:rPr>
              <a:t>يستند رصد المحفظة المالية سواء على مستوى مجال التركيز أم على مستوى الشركات إلى المؤشرات والأهداف المحددة في إطار نتائج  كل</a:t>
            </a:r>
            <a:r>
              <a:rPr lang="ar-EG" sz="1100" baseline="0" dirty="0" smtClean="0">
                <a:latin typeface="Times New Roman" pitchFamily="18" charset="0"/>
                <a:cs typeface="Times New Roman" pitchFamily="18" charset="0"/>
              </a:rPr>
              <a:t> مجال من مجالات التركيز وإطار النتائج الاستراتيجية لصندوق البيئة (وثيقة برامج التجديد الخامس).</a:t>
            </a:r>
            <a:r>
              <a:rPr lang="en-US" sz="1100" dirty="0" smtClean="0">
                <a:latin typeface="Times New Roman" pitchFamily="18" charset="0"/>
                <a:cs typeface="Times New Roman" pitchFamily="18" charset="0"/>
              </a:rPr>
              <a:t> </a:t>
            </a:r>
            <a:endParaRPr lang="en-US" sz="1100" dirty="0">
              <a:latin typeface="Times New Roman" pitchFamily="18" charset="0"/>
              <a:cs typeface="Times New Roman" pitchFamily="18" charset="0"/>
            </a:endParaRPr>
          </a:p>
          <a:p>
            <a:endParaRPr lang="en-US" sz="1100" dirty="0">
              <a:latin typeface="Times New Roman" pitchFamily="18" charset="0"/>
              <a:cs typeface="Times New Roman" pitchFamily="18" charset="0"/>
            </a:endParaRPr>
          </a:p>
          <a:p>
            <a:pPr algn="r" rtl="1"/>
            <a:r>
              <a:rPr lang="ar-EG" sz="1100" dirty="0" smtClean="0">
                <a:latin typeface="Times New Roman" pitchFamily="18" charset="0"/>
                <a:cs typeface="Times New Roman" pitchFamily="18" charset="0"/>
              </a:rPr>
              <a:t>تقوم السكرتارية بالتعاون مع وكالات صندوق</a:t>
            </a:r>
            <a:r>
              <a:rPr lang="ar-EG" sz="1100" baseline="0" dirty="0" smtClean="0">
                <a:latin typeface="Times New Roman" pitchFamily="18" charset="0"/>
                <a:cs typeface="Times New Roman" pitchFamily="18" charset="0"/>
              </a:rPr>
              <a:t> البيئة بتنفيذ نهج متسق ومتكامل للإدارة المستندة إلى النتائج مع إدخال الأهداف الاستراتيجية على مستوى المنظمة ككل. ويسهم رصد نتائج الصندوق على مستوى المحفظة المالية في تحديد وقياس ما تحقق من نواتج ونتائج أثناء مدة عمر المشروع بدلاً من الآثار طويلة الأمد التي يمكن رصدها بشكل أفضل من خلال التقييمات.  </a:t>
            </a:r>
          </a:p>
          <a:p>
            <a:endParaRPr lang="en-US" sz="1100" dirty="0">
              <a:latin typeface="Times New Roman" pitchFamily="18" charset="0"/>
              <a:cs typeface="Times New Roman" pitchFamily="18" charset="0"/>
            </a:endParaRPr>
          </a:p>
          <a:p>
            <a:pPr algn="r" rtl="1"/>
            <a:r>
              <a:rPr lang="ar-EG" sz="1100" dirty="0" smtClean="0">
                <a:latin typeface="Times New Roman" pitchFamily="18" charset="0"/>
                <a:cs typeface="Times New Roman" pitchFamily="18" charset="0"/>
              </a:rPr>
              <a:t>وسوف يركز رصد صندوق البيئة للنتائج على قياس العوائد والنواتج الجوهرية. وتٌعد العوائد المباشرة والنواتج الجوهرية وغيرها من مقاييس الأداء وسائط جيدة للتقدم نحو تحقيق نتائج أعلى مستوى. وتتولى الوكالات التنفيذية مسؤولية قياس ورصد النتائج على مستوى المشروع.</a:t>
            </a:r>
            <a:endParaRPr lang="en-US" sz="1100" dirty="0">
              <a:latin typeface="Times New Roman" pitchFamily="18" charset="0"/>
              <a:cs typeface="Times New Roman" pitchFamily="18" charset="0"/>
            </a:endParaRP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r>
              <a:rPr lang="ar-EG" dirty="0" smtClean="0"/>
              <a:t>يتم الإبلاغ عنها كل سنة من خلال تقرير الرصد السنوي. وتتعلق أحدث البيانات بالسنة المالية 2011، حيث تم رفعها إلى المجلس في اجتماعه في نوفمبر/تشرين الثاني 2011. </a:t>
            </a:r>
            <a:endParaRPr lang="en-US" baseline="0" dirty="0" smtClean="0"/>
          </a:p>
          <a:p>
            <a:endParaRPr lang="en-US" baseline="0" dirty="0" smtClean="0"/>
          </a:p>
          <a:p>
            <a:pPr algn="r" rtl="1"/>
            <a:r>
              <a:rPr lang="ar-EG" baseline="0" dirty="0" smtClean="0"/>
              <a:t>والتقرير التالي سيشمل بيانات السنة المالية 2012 وسيتم تقديمه للمجلس خلال اجتماعه في نوفمبر/تشرين الثاني</a:t>
            </a:r>
            <a:endParaRPr lang="en-US" baseline="0" dirty="0" smtClean="0"/>
          </a:p>
          <a:p>
            <a:endParaRPr lang="en-US" baseline="0" dirty="0" smtClean="0"/>
          </a:p>
          <a:p>
            <a:pPr algn="r" rtl="1"/>
            <a:r>
              <a:rPr lang="ar-EG" baseline="0" dirty="0" smtClean="0"/>
              <a:t>وهذه فقط بيانات قسم «تحسين الكفاءة خلال دورة المشروع». ومن بين المؤشرات الأخرى: مصروفات الشركات كنسبة مئوية من إجمالي منح صندوق البيئة؛ ورسوم الوكالات في مقابل إجمالي موارد الصندوق؛ ومتوسط عدد الزيارات لموقع الصندوق؛ والمعدل السنوي لخسارة الموظفين؛ إلخ.  </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dirty="0" smtClean="0"/>
              <a:t>Click to edit Master title style</a:t>
            </a:r>
            <a:endParaRPr lang="en-US" dirty="0"/>
          </a:p>
        </p:txBody>
      </p:sp>
      <p:grpSp>
        <p:nvGrpSpPr>
          <p:cNvPr id="2" name="Group 9"/>
          <p:cNvGrpSpPr/>
          <p:nvPr userDrawn="1"/>
        </p:nvGrpSpPr>
        <p:grpSpPr>
          <a:xfrm>
            <a:off x="0" y="0"/>
            <a:ext cx="9144000" cy="1248156"/>
            <a:chOff x="0" y="152400"/>
            <a:chExt cx="9144000" cy="1248156"/>
          </a:xfrm>
        </p:grpSpPr>
        <p:pic>
          <p:nvPicPr>
            <p:cNvPr id="6" name="Picture 5" descr="GEF-20-PPT-BG-blank.png"/>
            <p:cNvPicPr>
              <a:picLocks noChangeAspect="1"/>
            </p:cNvPicPr>
            <p:nvPr userDrawn="1"/>
          </p:nvPicPr>
          <p:blipFill>
            <a:blip r:embed="rId2" cstate="print"/>
            <a:stretch>
              <a:fillRect/>
            </a:stretch>
          </p:blipFill>
          <p:spPr>
            <a:xfrm>
              <a:off x="0" y="152400"/>
              <a:ext cx="9144000" cy="1246632"/>
            </a:xfrm>
            <a:prstGeom prst="rect">
              <a:avLst/>
            </a:prstGeom>
            <a:effectLst>
              <a:reflection blurRad="6350" stA="50000" endA="300" endPos="38500" dist="50800" dir="5400000" sy="-100000" algn="bl" rotWithShape="0"/>
            </a:effectLst>
          </p:spPr>
        </p:pic>
        <p:pic>
          <p:nvPicPr>
            <p:cNvPr id="7" name="Picture 6" descr="GEF-PPT-BG.png"/>
            <p:cNvPicPr>
              <a:picLocks noChangeAspect="1"/>
            </p:cNvPicPr>
            <p:nvPr userDrawn="1"/>
          </p:nvPicPr>
          <p:blipFill>
            <a:blip r:embed="rId3" cstate="print"/>
            <a:stretch>
              <a:fillRect/>
            </a:stretch>
          </p:blipFill>
          <p:spPr>
            <a:xfrm>
              <a:off x="0" y="152400"/>
              <a:ext cx="9144000" cy="1248156"/>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lvl1pPr>
              <a:defRPr sz="3600"/>
            </a:lvl1p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Title 5"/>
          <p:cNvSpPr txBox="1">
            <a:spLocks/>
          </p:cNvSpPr>
          <p:nvPr/>
        </p:nvSpPr>
        <p:spPr>
          <a:xfrm>
            <a:off x="685800" y="3810000"/>
            <a:ext cx="7772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dirty="0" smtClean="0"/>
              <a:t>Questions?</a:t>
            </a:r>
            <a:endParaRPr lang="en-US" dirty="0"/>
          </a:p>
        </p:txBody>
      </p:sp>
      <p:sp>
        <p:nvSpPr>
          <p:cNvPr id="7" name="Title 1"/>
          <p:cNvSpPr txBox="1">
            <a:spLocks/>
          </p:cNvSpPr>
          <p:nvPr/>
        </p:nvSpPr>
        <p:spPr>
          <a:xfrm>
            <a:off x="685800" y="2286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sz="4800" dirty="0" smtClean="0">
                <a:solidFill>
                  <a:srgbClr val="00642D"/>
                </a:solidFill>
                <a:latin typeface="+mn-lt"/>
                <a:ea typeface="+mn-ea"/>
                <a:cs typeface="+mn-cs"/>
              </a:rPr>
              <a:t>Thank you for your attention</a:t>
            </a:r>
          </a:p>
        </p:txBody>
      </p:sp>
      <p:pic>
        <p:nvPicPr>
          <p:cNvPr id="9" name="Picture 8" descr="GEF-PPT-BG.png"/>
          <p:cNvPicPr>
            <a:picLocks noChangeAspect="1"/>
          </p:cNvPicPr>
          <p:nvPr userDrawn="1"/>
        </p:nvPicPr>
        <p:blipFill>
          <a:blip r:embed="rId2" cstate="print"/>
          <a:stretch>
            <a:fillRect/>
          </a:stretch>
        </p:blipFill>
        <p:spPr>
          <a:xfrm>
            <a:off x="0" y="5609844"/>
            <a:ext cx="9144000" cy="124815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 Target="../slides/slid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5" name="Picture 4" descr="GEF-PPT-BG.png">
            <a:hlinkClick r:id="rId7" action="ppaction://hlinksldjump"/>
          </p:cNvPr>
          <p:cNvPicPr>
            <a:picLocks noChangeAspect="1"/>
          </p:cNvPicPr>
          <p:nvPr userDrawn="1"/>
        </p:nvPicPr>
        <p:blipFill>
          <a:blip r:embed="rId8" cstate="print"/>
          <a:stretch>
            <a:fillRect/>
          </a:stretch>
        </p:blipFill>
        <p:spPr>
          <a:xfrm>
            <a:off x="0" y="5609844"/>
            <a:ext cx="9144000" cy="1248156"/>
          </a:xfrm>
          <a:prstGeom prst="rect">
            <a:avLst/>
          </a:prstGeom>
        </p:spPr>
      </p:pic>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Lst>
  <p:hf hdr="0" ftr="0" dt="0"/>
  <p:txStyles>
    <p:titleStyle>
      <a:lvl1pPr algn="ctr" rtl="0" fontAlgn="base">
        <a:spcBef>
          <a:spcPct val="0"/>
        </a:spcBef>
        <a:spcAft>
          <a:spcPct val="0"/>
        </a:spcAft>
        <a:defRPr sz="4400" b="1" kern="1200">
          <a:solidFill>
            <a:srgbClr val="1F497D"/>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a:xfrm>
            <a:off x="914400" y="3581400"/>
            <a:ext cx="7315200" cy="2057400"/>
          </a:xfrm>
        </p:spPr>
        <p:txBody>
          <a:bodyPr>
            <a:normAutofit/>
          </a:bodyPr>
          <a:lstStyle/>
          <a:p>
            <a:pPr>
              <a:lnSpc>
                <a:spcPct val="80000"/>
              </a:lnSpc>
              <a:defRPr/>
            </a:pPr>
            <a:endParaRPr lang="en-US" dirty="0" smtClean="0">
              <a:solidFill>
                <a:schemeClr val="tx1"/>
              </a:solidFill>
              <a:latin typeface="Times New Roman" pitchFamily="18" charset="0"/>
              <a:cs typeface="Times New Roman" pitchFamily="18" charset="0"/>
            </a:endParaRPr>
          </a:p>
          <a:p>
            <a:pPr>
              <a:spcBef>
                <a:spcPts val="0"/>
              </a:spcBef>
              <a:defRPr/>
            </a:pPr>
            <a:r>
              <a:rPr lang="ar-SA" sz="2400" dirty="0" smtClean="0">
                <a:solidFill>
                  <a:schemeClr val="tx1"/>
                </a:solidFill>
                <a:latin typeface="Times New Roman" pitchFamily="18" charset="0"/>
                <a:cs typeface="Times New Roman" pitchFamily="18" charset="0"/>
              </a:rPr>
              <a:t>حلقة العمل </a:t>
            </a:r>
            <a:r>
              <a:rPr lang="ar-EG" sz="2400" dirty="0" smtClean="0">
                <a:solidFill>
                  <a:schemeClr val="tx1"/>
                </a:solidFill>
                <a:latin typeface="Times New Roman" pitchFamily="18" charset="0"/>
                <a:cs typeface="Times New Roman" pitchFamily="18" charset="0"/>
              </a:rPr>
              <a:t>الموسعة ل</a:t>
            </a:r>
            <a:r>
              <a:rPr lang="ar-SA" sz="2400" dirty="0" smtClean="0">
                <a:solidFill>
                  <a:schemeClr val="tx1"/>
                </a:solidFill>
                <a:latin typeface="Times New Roman" pitchFamily="18" charset="0"/>
                <a:cs typeface="Times New Roman" pitchFamily="18" charset="0"/>
              </a:rPr>
              <a:t>لبلدان الأعضاء في </a:t>
            </a:r>
            <a:r>
              <a:rPr lang="ar-EG" sz="2400" dirty="0" smtClean="0">
                <a:solidFill>
                  <a:schemeClr val="tx1"/>
                </a:solidFill>
                <a:latin typeface="Times New Roman" pitchFamily="18" charset="0"/>
                <a:cs typeface="Times New Roman" pitchFamily="18" charset="0"/>
              </a:rPr>
              <a:t>صندوق </a:t>
            </a:r>
            <a:r>
              <a:rPr lang="ar-EG" sz="2400" dirty="0">
                <a:solidFill>
                  <a:schemeClr val="tx1"/>
                </a:solidFill>
                <a:latin typeface="Times New Roman" pitchFamily="18" charset="0"/>
                <a:cs typeface="Times New Roman" pitchFamily="18" charset="0"/>
              </a:rPr>
              <a:t>البيئة العالمية</a:t>
            </a:r>
          </a:p>
          <a:p>
            <a:pPr>
              <a:spcBef>
                <a:spcPts val="0"/>
              </a:spcBef>
              <a:defRPr/>
            </a:pPr>
            <a:r>
              <a:rPr lang="ar-EG" sz="2400" dirty="0">
                <a:solidFill>
                  <a:schemeClr val="tx1"/>
                </a:solidFill>
                <a:latin typeface="Times New Roman" pitchFamily="18" charset="0"/>
                <a:cs typeface="Times New Roman" pitchFamily="18" charset="0"/>
              </a:rPr>
              <a:t>16-17 ديسمبر/كانون الأول 2013</a:t>
            </a:r>
          </a:p>
          <a:p>
            <a:pPr>
              <a:spcBef>
                <a:spcPts val="0"/>
              </a:spcBef>
              <a:defRPr/>
            </a:pPr>
            <a:r>
              <a:rPr lang="ar-EG" sz="2400" dirty="0">
                <a:solidFill>
                  <a:schemeClr val="tx1"/>
                </a:solidFill>
                <a:latin typeface="Times New Roman" pitchFamily="18" charset="0"/>
                <a:cs typeface="Times New Roman" pitchFamily="18" charset="0"/>
              </a:rPr>
              <a:t>مراكش، المغرب</a:t>
            </a:r>
          </a:p>
          <a:p>
            <a:pPr>
              <a:spcBef>
                <a:spcPts val="0"/>
              </a:spcBef>
              <a:defRPr/>
            </a:pPr>
            <a:endParaRPr lang="en-US" sz="2400" dirty="0">
              <a:solidFill>
                <a:schemeClr val="tx1"/>
              </a:solidFill>
              <a:latin typeface="Times New Roman" pitchFamily="18" charset="0"/>
              <a:cs typeface="Times New Roman" pitchFamily="18" charset="0"/>
            </a:endParaRPr>
          </a:p>
        </p:txBody>
      </p:sp>
      <p:sp>
        <p:nvSpPr>
          <p:cNvPr id="4" name="Title 3"/>
          <p:cNvSpPr>
            <a:spLocks noGrp="1"/>
          </p:cNvSpPr>
          <p:nvPr>
            <p:ph type="title"/>
          </p:nvPr>
        </p:nvSpPr>
        <p:spPr>
          <a:xfrm>
            <a:off x="533400" y="1600200"/>
            <a:ext cx="8077200" cy="1600200"/>
          </a:xfrm>
        </p:spPr>
        <p:txBody>
          <a:bodyPr rtlCol="0">
            <a:noAutofit/>
          </a:bodyPr>
          <a:lstStyle/>
          <a:p>
            <a:pPr fontAlgn="auto">
              <a:spcAft>
                <a:spcPts val="0"/>
              </a:spcAft>
              <a:defRPr/>
            </a:pPr>
            <a:r>
              <a:rPr lang="en-ZA" sz="4000" dirty="0" smtClean="0">
                <a:latin typeface="Times New Roman" pitchFamily="18" charset="0"/>
                <a:cs typeface="Times New Roman" pitchFamily="18" charset="0"/>
              </a:rPr>
              <a:t/>
            </a:r>
            <a:br>
              <a:rPr lang="en-ZA" sz="4000" dirty="0" smtClean="0">
                <a:latin typeface="Times New Roman" pitchFamily="18" charset="0"/>
                <a:cs typeface="Times New Roman" pitchFamily="18" charset="0"/>
              </a:rPr>
            </a:br>
            <a:r>
              <a:rPr lang="ar-EG" sz="4000" dirty="0" smtClean="0">
                <a:latin typeface="Times New Roman" pitchFamily="18" charset="0"/>
                <a:cs typeface="Times New Roman" pitchFamily="18" charset="0"/>
              </a:rPr>
              <a:t>أهمية </a:t>
            </a:r>
            <a:r>
              <a:rPr lang="ar-SA" sz="4000" dirty="0" smtClean="0">
                <a:latin typeface="Times New Roman" pitchFamily="18" charset="0"/>
                <a:cs typeface="Times New Roman" pitchFamily="18" charset="0"/>
              </a:rPr>
              <a:t>استعراض </a:t>
            </a:r>
            <a:r>
              <a:rPr lang="ar-EG" sz="4000" dirty="0" smtClean="0">
                <a:latin typeface="Times New Roman" pitchFamily="18" charset="0"/>
                <a:cs typeface="Times New Roman" pitchFamily="18" charset="0"/>
              </a:rPr>
              <a:t>منتصف المدة</a:t>
            </a:r>
            <a:r>
              <a:rPr lang="en-ZA" sz="4000" dirty="0" smtClean="0">
                <a:latin typeface="Times New Roman" pitchFamily="18" charset="0"/>
                <a:cs typeface="Times New Roman" pitchFamily="18" charset="0"/>
              </a:rPr>
              <a:t/>
            </a:r>
            <a:br>
              <a:rPr lang="en-ZA" sz="4000" dirty="0" smtClean="0">
                <a:latin typeface="Times New Roman" pitchFamily="18" charset="0"/>
                <a:cs typeface="Times New Roman" pitchFamily="18" charset="0"/>
              </a:rPr>
            </a:br>
            <a:r>
              <a:rPr lang="ar-EG" sz="2400" dirty="0" smtClean="0">
                <a:solidFill>
                  <a:schemeClr val="tx1"/>
                </a:solidFill>
                <a:latin typeface="Times New Roman" pitchFamily="18" charset="0"/>
                <a:cs typeface="Times New Roman" pitchFamily="18" charset="0"/>
              </a:rPr>
              <a:t>تمرين دراسة حالة من موريشيوس</a:t>
            </a:r>
            <a:r>
              <a:rPr lang="en-ZA" sz="4000" dirty="0" smtClean="0"/>
              <a:t/>
            </a:r>
            <a:br>
              <a:rPr lang="en-ZA" sz="4000" dirty="0" smtClean="0"/>
            </a:br>
            <a:endParaRPr lang="en-US" sz="4000" b="1" dirty="0" smtClean="0">
              <a:solidFill>
                <a:srgbClr val="00642D"/>
              </a:solidFill>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EG" sz="3200" dirty="0" smtClean="0">
                <a:latin typeface="Times New Roman" pitchFamily="18" charset="0"/>
                <a:cs typeface="Times New Roman" pitchFamily="18" charset="0"/>
              </a:rPr>
              <a:t> تقييم منتصف المدة </a:t>
            </a:r>
            <a:r>
              <a:rPr lang="en-ZA" sz="3200" dirty="0" smtClean="0">
                <a:latin typeface="Times New Roman" pitchFamily="18" charset="0"/>
                <a:cs typeface="Times New Roman" pitchFamily="18" charset="0"/>
              </a:rPr>
              <a:t>–</a:t>
            </a:r>
            <a:r>
              <a:rPr lang="ar-EG" sz="3200" dirty="0">
                <a:latin typeface="Times New Roman" pitchFamily="18" charset="0"/>
                <a:cs typeface="Times New Roman" pitchFamily="18" charset="0"/>
              </a:rPr>
              <a:t> </a:t>
            </a:r>
            <a:r>
              <a:rPr lang="ar-SA" sz="3200" dirty="0" smtClean="0">
                <a:latin typeface="Times New Roman" pitchFamily="18" charset="0"/>
                <a:cs typeface="Times New Roman" pitchFamily="18" charset="0"/>
              </a:rPr>
              <a:t>«</a:t>
            </a:r>
            <a:r>
              <a:rPr lang="ar-EG" sz="3200" dirty="0" smtClean="0">
                <a:latin typeface="Times New Roman" pitchFamily="18" charset="0"/>
                <a:cs typeface="Times New Roman" pitchFamily="18" charset="0"/>
              </a:rPr>
              <a:t>نقطة تحو</a:t>
            </a:r>
            <a:r>
              <a:rPr lang="ar-SA" sz="3200" dirty="0" smtClean="0">
                <a:latin typeface="Times New Roman" pitchFamily="18" charset="0"/>
                <a:cs typeface="Times New Roman" pitchFamily="18" charset="0"/>
              </a:rPr>
              <a:t>ل»</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990600" y="1524000"/>
            <a:ext cx="7391400" cy="4602163"/>
          </a:xfrm>
        </p:spPr>
        <p:txBody>
          <a:bodyPr/>
          <a:lstStyle/>
          <a:p>
            <a:pPr algn="r" rtl="1"/>
            <a:r>
              <a:rPr lang="ar-EG" sz="2800" dirty="0" smtClean="0">
                <a:latin typeface="Times New Roman" pitchFamily="18" charset="0"/>
                <a:cs typeface="Times New Roman" pitchFamily="18" charset="0"/>
              </a:rPr>
              <a:t>أعطى المشروع تصنيف غير مرض بدرجة هامشية</a:t>
            </a:r>
            <a:endParaRPr lang="en-ZA" sz="2800" dirty="0" smtClean="0">
              <a:latin typeface="Times New Roman" pitchFamily="18" charset="0"/>
              <a:cs typeface="Times New Roman" pitchFamily="18" charset="0"/>
            </a:endParaRPr>
          </a:p>
          <a:p>
            <a:pPr algn="r" rtl="1"/>
            <a:r>
              <a:rPr lang="ar-EG" sz="2800" dirty="0" smtClean="0">
                <a:latin typeface="Times New Roman" pitchFamily="18" charset="0"/>
                <a:cs typeface="Times New Roman" pitchFamily="18" charset="0"/>
              </a:rPr>
              <a:t>كشف عن أسباب التأخيرات، والحلول</a:t>
            </a:r>
            <a:endParaRPr lang="en-ZA" sz="2800" dirty="0" smtClean="0">
              <a:latin typeface="Times New Roman" pitchFamily="18" charset="0"/>
              <a:cs typeface="Times New Roman" pitchFamily="18" charset="0"/>
            </a:endParaRPr>
          </a:p>
          <a:p>
            <a:pPr algn="r" rtl="1"/>
            <a:r>
              <a:rPr lang="ar-EG" sz="2800" dirty="0" smtClean="0">
                <a:latin typeface="Times New Roman" pitchFamily="18" charset="0"/>
                <a:cs typeface="Times New Roman" pitchFamily="18" charset="0"/>
              </a:rPr>
              <a:t>قدم توصيات محددة وتفصيلية</a:t>
            </a:r>
            <a:endParaRPr lang="en-ZA" sz="2800" dirty="0" smtClean="0">
              <a:latin typeface="Times New Roman" pitchFamily="18" charset="0"/>
              <a:cs typeface="Times New Roman" pitchFamily="18" charset="0"/>
            </a:endParaRPr>
          </a:p>
          <a:p>
            <a:pPr algn="r" rtl="1"/>
            <a:r>
              <a:rPr lang="ar-EG" sz="2800" dirty="0" smtClean="0">
                <a:latin typeface="Times New Roman" pitchFamily="18" charset="0"/>
                <a:cs typeface="Times New Roman" pitchFamily="18" charset="0"/>
              </a:rPr>
              <a:t>لقيت النتائج قبول فريق عمل المشروع، والبرنامج الإنمائي، والشركاء الآخرين</a:t>
            </a:r>
            <a:endParaRPr lang="en-ZA" sz="2800" dirty="0" smtClean="0">
              <a:latin typeface="Times New Roman" pitchFamily="18" charset="0"/>
              <a:cs typeface="Times New Roman" pitchFamily="18" charset="0"/>
            </a:endParaRPr>
          </a:p>
          <a:p>
            <a:pPr algn="r" rtl="1"/>
            <a:r>
              <a:rPr lang="ar-EG" sz="2800" dirty="0" smtClean="0">
                <a:latin typeface="Times New Roman" pitchFamily="18" charset="0"/>
                <a:cs typeface="Times New Roman" pitchFamily="18" charset="0"/>
              </a:rPr>
              <a:t>وصفه تقرير التقييم الختامي بأنه يمثل «نقطة تحول»</a:t>
            </a:r>
            <a:endParaRPr lang="en-ZA" sz="2800" dirty="0" smtClean="0">
              <a:latin typeface="Times New Roman" pitchFamily="18" charset="0"/>
              <a:cs typeface="Times New Roman" pitchFamily="18" charset="0"/>
            </a:endParaRPr>
          </a:p>
        </p:txBody>
      </p:sp>
      <p:sp>
        <p:nvSpPr>
          <p:cNvPr id="4" name="Slide Number Placeholder 3"/>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z="3200" dirty="0" smtClean="0">
                <a:latin typeface="Times New Roman" pitchFamily="18" charset="0"/>
                <a:cs typeface="Times New Roman" pitchFamily="18" charset="0"/>
              </a:rPr>
              <a:t>أبرز ما خلُص إليه تقييم منتصف المدة</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762000" y="1447800"/>
            <a:ext cx="7772400" cy="3962400"/>
          </a:xfrm>
        </p:spPr>
        <p:txBody>
          <a:bodyPr/>
          <a:lstStyle/>
          <a:p>
            <a:pPr algn="r" rtl="1"/>
            <a:r>
              <a:rPr lang="ar-EG" sz="2400" b="1" dirty="0" smtClean="0">
                <a:latin typeface="Times New Roman" pitchFamily="18" charset="0"/>
                <a:cs typeface="Times New Roman" pitchFamily="18" charset="0"/>
              </a:rPr>
              <a:t>صعوبة تحقيق </a:t>
            </a:r>
            <a:r>
              <a:rPr lang="ar-EG" sz="2400" dirty="0" smtClean="0">
                <a:latin typeface="Times New Roman" pitchFamily="18" charset="0"/>
                <a:cs typeface="Times New Roman" pitchFamily="18" charset="0"/>
              </a:rPr>
              <a:t>الناتج الأول في ظل السياق السياسي والإداري والقانوني (إذ ينطوي تفكيك المركزية على إيجاد أدوار وتفويضات جديدة</a:t>
            </a:r>
            <a:r>
              <a:rPr lang="ar-EG" sz="2400" dirty="0" smtClean="0">
                <a:latin typeface="Times New Roman" pitchFamily="18" charset="0"/>
                <a:cs typeface="Times New Roman" pitchFamily="18" charset="0"/>
              </a:rPr>
              <a:t>)</a:t>
            </a:r>
            <a:endParaRPr lang="ar-SA" sz="2400" dirty="0" smtClean="0">
              <a:latin typeface="Times New Roman" pitchFamily="18" charset="0"/>
              <a:cs typeface="Times New Roman" pitchFamily="18" charset="0"/>
            </a:endParaRPr>
          </a:p>
          <a:p>
            <a:pPr algn="r" rtl="1"/>
            <a:endParaRPr lang="ar-SA" sz="2400" dirty="0" smtClean="0">
              <a:latin typeface="Times New Roman" pitchFamily="18" charset="0"/>
              <a:cs typeface="Times New Roman" pitchFamily="18" charset="0"/>
            </a:endParaRPr>
          </a:p>
          <a:p>
            <a:pPr algn="r" rtl="1"/>
            <a:r>
              <a:rPr lang="ar-SA" sz="2400" dirty="0" smtClean="0">
                <a:latin typeface="Times New Roman" pitchFamily="18" charset="0"/>
                <a:cs typeface="Times New Roman" pitchFamily="18" charset="0"/>
              </a:rPr>
              <a:t>تصميم النتيجة الثانية كان ذا عائدية عالية </a:t>
            </a:r>
            <a:endParaRPr lang="en-ZA" sz="2400" dirty="0" smtClean="0">
              <a:latin typeface="Times New Roman" pitchFamily="18" charset="0"/>
              <a:cs typeface="Times New Roman" pitchFamily="18" charset="0"/>
            </a:endParaRPr>
          </a:p>
          <a:p>
            <a:pPr marL="0" indent="0" algn="r" rtl="1">
              <a:buNone/>
            </a:pPr>
            <a:endParaRPr lang="en-ZA" sz="2400" dirty="0" smtClean="0">
              <a:latin typeface="Times New Roman" pitchFamily="18" charset="0"/>
              <a:cs typeface="Times New Roman" pitchFamily="18" charset="0"/>
            </a:endParaRPr>
          </a:p>
          <a:p>
            <a:pPr algn="r" rtl="1"/>
            <a:r>
              <a:rPr lang="ar-EG" sz="2400" b="1" dirty="0" smtClean="0">
                <a:latin typeface="Times New Roman" pitchFamily="18" charset="0"/>
                <a:cs typeface="Times New Roman" pitchFamily="18" charset="0"/>
              </a:rPr>
              <a:t> التأخيرات في التنفيذ </a:t>
            </a:r>
            <a:r>
              <a:rPr lang="ar-EG" sz="2400" dirty="0" smtClean="0">
                <a:latin typeface="Times New Roman" pitchFamily="18" charset="0"/>
                <a:cs typeface="Times New Roman" pitchFamily="18" charset="0"/>
              </a:rPr>
              <a:t>جعلت من السابق لأوانه رؤية أي إنجازات حقيقية على مستوى النواتج</a:t>
            </a:r>
            <a:endParaRPr lang="en-GB" sz="2400" dirty="0" smtClean="0">
              <a:latin typeface="Times New Roman" pitchFamily="18" charset="0"/>
              <a:cs typeface="Times New Roman" pitchFamily="18" charset="0"/>
            </a:endParaRPr>
          </a:p>
          <a:p>
            <a:pPr marL="0" indent="0" algn="r" rtl="1">
              <a:buNone/>
            </a:pPr>
            <a:endParaRPr lang="en-GB" sz="2400" dirty="0" smtClean="0">
              <a:latin typeface="Times New Roman" pitchFamily="18" charset="0"/>
              <a:cs typeface="Times New Roman" pitchFamily="18" charset="0"/>
            </a:endParaRPr>
          </a:p>
          <a:p>
            <a:pPr algn="r" rtl="1"/>
            <a:r>
              <a:rPr lang="ar-EG" sz="2400" b="1" dirty="0" smtClean="0">
                <a:latin typeface="Times New Roman" pitchFamily="18" charset="0"/>
                <a:cs typeface="Times New Roman" pitchFamily="18" charset="0"/>
              </a:rPr>
              <a:t>عدم وجود مستشار </a:t>
            </a:r>
            <a:r>
              <a:rPr lang="ar-SA" sz="2400" b="1" dirty="0" smtClean="0">
                <a:latin typeface="Times New Roman" pitchFamily="18" charset="0"/>
                <a:cs typeface="Times New Roman" pitchFamily="18" charset="0"/>
              </a:rPr>
              <a:t>تقني </a:t>
            </a:r>
            <a:r>
              <a:rPr lang="ar-EG" sz="2400" dirty="0" smtClean="0">
                <a:latin typeface="Times New Roman" pitchFamily="18" charset="0"/>
                <a:cs typeface="Times New Roman" pitchFamily="18" charset="0"/>
              </a:rPr>
              <a:t>ذي خبرة </a:t>
            </a:r>
            <a:r>
              <a:rPr lang="ar-SA" sz="2400" dirty="0" smtClean="0">
                <a:latin typeface="Times New Roman" pitchFamily="18" charset="0"/>
                <a:cs typeface="Times New Roman" pitchFamily="18" charset="0"/>
              </a:rPr>
              <a:t>بالمناطق المحمية البحرية </a:t>
            </a:r>
            <a:r>
              <a:rPr lang="ar-EG" sz="2400" dirty="0" smtClean="0">
                <a:latin typeface="Times New Roman" pitchFamily="18" charset="0"/>
                <a:cs typeface="Times New Roman" pitchFamily="18" charset="0"/>
              </a:rPr>
              <a:t>ضمن فريق العمل</a:t>
            </a:r>
            <a:endParaRPr lang="en-ZA"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p:txBody>
      </p:sp>
      <p:sp>
        <p:nvSpPr>
          <p:cNvPr id="5" name="Slide Number Placeholder 4"/>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EG" sz="3200" dirty="0" smtClean="0">
                <a:latin typeface="Times New Roman" pitchFamily="18" charset="0"/>
                <a:cs typeface="Times New Roman" pitchFamily="18" charset="0"/>
              </a:rPr>
              <a:t>كيف أدى تقييم منتصف المدة إلى تحفيز التغيير؟</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685800" y="1523999"/>
            <a:ext cx="8001000" cy="3733801"/>
          </a:xfrm>
        </p:spPr>
        <p:txBody>
          <a:bodyPr/>
          <a:lstStyle/>
          <a:p>
            <a:pPr algn="r" rtl="1"/>
            <a:r>
              <a:rPr lang="ar-EG" sz="2400" dirty="0" smtClean="0">
                <a:latin typeface="Times New Roman" pitchFamily="18" charset="0"/>
                <a:cs typeface="Times New Roman" pitchFamily="18" charset="0"/>
              </a:rPr>
              <a:t>كان التقييم دقيقاً ومحدداً في التحذير من سوء إدارة المشروع وتوجهاته</a:t>
            </a:r>
            <a:endParaRPr lang="en-ZA" sz="2400" dirty="0" smtClean="0">
              <a:latin typeface="Times New Roman" pitchFamily="18" charset="0"/>
              <a:cs typeface="Times New Roman" pitchFamily="18" charset="0"/>
            </a:endParaRPr>
          </a:p>
          <a:p>
            <a:pPr algn="r" rtl="1"/>
            <a:r>
              <a:rPr lang="ar-EG" sz="2400" dirty="0" smtClean="0">
                <a:latin typeface="Times New Roman" pitchFamily="18" charset="0"/>
                <a:cs typeface="Times New Roman" pitchFamily="18" charset="0"/>
              </a:rPr>
              <a:t>وضع التقييم توصيات ملموسة وقابلة للتطبيق العملي</a:t>
            </a:r>
            <a:endParaRPr lang="en-ZA" sz="2400" dirty="0" smtClean="0">
              <a:latin typeface="Times New Roman" pitchFamily="18" charset="0"/>
              <a:cs typeface="Times New Roman" pitchFamily="18" charset="0"/>
            </a:endParaRPr>
          </a:p>
          <a:p>
            <a:pPr marL="342900" lvl="1" indent="-342900" algn="r" rtl="1">
              <a:buFont typeface="Arial" charset="0"/>
              <a:buChar char="•"/>
            </a:pPr>
            <a:r>
              <a:rPr lang="ar-EG" sz="2400" dirty="0" smtClean="0">
                <a:latin typeface="Times New Roman" pitchFamily="18" charset="0"/>
                <a:cs typeface="Times New Roman" pitchFamily="18" charset="0"/>
              </a:rPr>
              <a:t>أوضح السبل التي يمكن من خلالها للبلد المعني أن يحدث تحولاً في المشروع، كالتشديد على ضرورة الالتزام السياسي</a:t>
            </a:r>
            <a:endParaRPr lang="en-ZA" sz="2400" dirty="0" smtClean="0">
              <a:latin typeface="Times New Roman" pitchFamily="18" charset="0"/>
              <a:cs typeface="Times New Roman" pitchFamily="18" charset="0"/>
            </a:endParaRPr>
          </a:p>
          <a:p>
            <a:pPr marL="342900" lvl="1" indent="-342900" algn="r" rtl="1">
              <a:buFont typeface="Wingdings" pitchFamily="2" charset="2"/>
              <a:buChar char="Ø"/>
            </a:pPr>
            <a:r>
              <a:rPr lang="ar-EG" sz="2400" dirty="0" smtClean="0">
                <a:solidFill>
                  <a:srgbClr val="FF0000"/>
                </a:solidFill>
                <a:latin typeface="Times New Roman" pitchFamily="18" charset="0"/>
                <a:cs typeface="Times New Roman" pitchFamily="18" charset="0"/>
                <a:sym typeface="Wingdings" pitchFamily="2" charset="2"/>
              </a:rPr>
              <a:t>هذه التوصيات وغيرها تم على الفور أخذها في الاعتبار من قبل الشركاء الحكوميين، والبرنامج الإنمائي، وفريق العمل، وهو ما أدى إلى تحسينات كبيرة في التنفيذ</a:t>
            </a:r>
            <a:endParaRPr lang="en-ZA" sz="2400" dirty="0" smtClean="0">
              <a:solidFill>
                <a:srgbClr val="FF0000"/>
              </a:solidFill>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rtl="1"/>
            <a:r>
              <a:rPr lang="ar-EG" sz="3200" dirty="0" smtClean="0">
                <a:latin typeface="Times New Roman" pitchFamily="18" charset="0"/>
                <a:cs typeface="Times New Roman" pitchFamily="18" charset="0"/>
              </a:rPr>
              <a:t>ما بعد تقييم منتصف المدة...</a:t>
            </a:r>
            <a:endParaRPr lang="en-US" sz="3200" dirty="0">
              <a:latin typeface="Times New Roman" pitchFamily="18" charset="0"/>
              <a:cs typeface="Times New Roman" pitchFamily="18" charset="0"/>
            </a:endParaRPr>
          </a:p>
        </p:txBody>
      </p:sp>
      <p:sp>
        <p:nvSpPr>
          <p:cNvPr id="6" name="Content Placeholder 5"/>
          <p:cNvSpPr>
            <a:spLocks noGrp="1"/>
          </p:cNvSpPr>
          <p:nvPr>
            <p:ph idx="1"/>
          </p:nvPr>
        </p:nvSpPr>
        <p:spPr>
          <a:xfrm>
            <a:off x="457200" y="1219201"/>
            <a:ext cx="8077200" cy="4495800"/>
          </a:xfrm>
        </p:spPr>
        <p:txBody>
          <a:bodyPr>
            <a:normAutofit/>
          </a:bodyPr>
          <a:lstStyle/>
          <a:p>
            <a:pPr algn="r" rtl="1">
              <a:spcAft>
                <a:spcPts val="500"/>
              </a:spcAft>
            </a:pPr>
            <a:r>
              <a:rPr lang="ar-EG" sz="2000" dirty="0" smtClean="0">
                <a:latin typeface="Times New Roman" pitchFamily="18" charset="0"/>
                <a:cs typeface="Times New Roman" pitchFamily="18" charset="0"/>
              </a:rPr>
              <a:t>ت</a:t>
            </a:r>
            <a:r>
              <a:rPr lang="ar-SA" sz="2000" dirty="0" smtClean="0">
                <a:latin typeface="Times New Roman" pitchFamily="18" charset="0"/>
                <a:cs typeface="Times New Roman" pitchFamily="18" charset="0"/>
              </a:rPr>
              <a:t>سهيل وتنسيق</a:t>
            </a:r>
            <a:r>
              <a:rPr lang="ar-EG" sz="2000" dirty="0" smtClean="0">
                <a:latin typeface="Times New Roman" pitchFamily="18" charset="0"/>
                <a:cs typeface="Times New Roman" pitchFamily="18" charset="0"/>
              </a:rPr>
              <a:t> </a:t>
            </a:r>
            <a:r>
              <a:rPr lang="ar-SA" sz="2000" dirty="0" smtClean="0">
                <a:latin typeface="Times New Roman" pitchFamily="18" charset="0"/>
                <a:cs typeface="Times New Roman" pitchFamily="18" charset="0"/>
              </a:rPr>
              <a:t>ال</a:t>
            </a:r>
            <a:r>
              <a:rPr lang="ar-EG" sz="2000" dirty="0" smtClean="0">
                <a:latin typeface="Times New Roman" pitchFamily="18" charset="0"/>
                <a:cs typeface="Times New Roman" pitchFamily="18" charset="0"/>
              </a:rPr>
              <a:t>إطار </a:t>
            </a:r>
            <a:r>
              <a:rPr lang="ar-SA" sz="2000" dirty="0" smtClean="0">
                <a:latin typeface="Times New Roman" pitchFamily="18" charset="0"/>
                <a:cs typeface="Times New Roman" pitchFamily="18" charset="0"/>
              </a:rPr>
              <a:t>المنطقي </a:t>
            </a:r>
            <a:r>
              <a:rPr lang="ar-EG" sz="2000" dirty="0" smtClean="0">
                <a:latin typeface="Times New Roman" pitchFamily="18" charset="0"/>
                <a:cs typeface="Times New Roman" pitchFamily="18" charset="0"/>
              </a:rPr>
              <a:t>وجعله «أكثر توجهاً للنتائج» مع إيجاد مؤشرات أوضح وأدق</a:t>
            </a:r>
            <a:endParaRPr lang="en-ZA" sz="2000" dirty="0" smtClean="0">
              <a:latin typeface="Times New Roman" pitchFamily="18" charset="0"/>
              <a:cs typeface="Times New Roman" pitchFamily="18" charset="0"/>
            </a:endParaRPr>
          </a:p>
          <a:p>
            <a:pPr algn="r" rtl="1">
              <a:spcAft>
                <a:spcPts val="500"/>
              </a:spcAft>
            </a:pPr>
            <a:r>
              <a:rPr lang="ar-SA" sz="2000" dirty="0" smtClean="0">
                <a:latin typeface="Times New Roman" pitchFamily="18" charset="0"/>
                <a:cs typeface="Times New Roman" pitchFamily="18" charset="0"/>
              </a:rPr>
              <a:t>المتابعة المنتظمة </a:t>
            </a:r>
            <a:r>
              <a:rPr lang="ar-EG" sz="2000" dirty="0" smtClean="0">
                <a:latin typeface="Times New Roman" pitchFamily="18" charset="0"/>
                <a:cs typeface="Times New Roman" pitchFamily="18" charset="0"/>
              </a:rPr>
              <a:t>لاستجابة الإدارة للتقييم</a:t>
            </a:r>
            <a:endParaRPr lang="en-ZA" sz="2000" dirty="0" smtClean="0">
              <a:latin typeface="Times New Roman" pitchFamily="18" charset="0"/>
              <a:cs typeface="Times New Roman" pitchFamily="18" charset="0"/>
            </a:endParaRPr>
          </a:p>
          <a:p>
            <a:pPr algn="r" rtl="1"/>
            <a:r>
              <a:rPr lang="ar-EG" sz="2000" dirty="0" smtClean="0">
                <a:latin typeface="Times New Roman" pitchFamily="18" charset="0"/>
                <a:cs typeface="Times New Roman" pitchFamily="18" charset="0"/>
              </a:rPr>
              <a:t>دمج النواتج الرئيسية للمشروع</a:t>
            </a:r>
            <a:endParaRPr lang="en-ZA" sz="2000" dirty="0" smtClean="0">
              <a:latin typeface="Times New Roman" pitchFamily="18" charset="0"/>
              <a:cs typeface="Times New Roman" pitchFamily="18" charset="0"/>
            </a:endParaRPr>
          </a:p>
          <a:p>
            <a:pPr lvl="1" algn="r" rtl="1"/>
            <a:r>
              <a:rPr lang="ar-EG" sz="2000" dirty="0" smtClean="0">
                <a:solidFill>
                  <a:srgbClr val="0070C0"/>
                </a:solidFill>
                <a:latin typeface="Times New Roman" pitchFamily="18" charset="0"/>
                <a:cs typeface="Times New Roman" pitchFamily="18" charset="0"/>
              </a:rPr>
              <a:t>التقسيم الناجح </a:t>
            </a:r>
            <a:r>
              <a:rPr lang="ar-SA" sz="2000" dirty="0" smtClean="0">
                <a:solidFill>
                  <a:srgbClr val="0070C0"/>
                </a:solidFill>
                <a:latin typeface="Times New Roman" pitchFamily="18" charset="0"/>
                <a:cs typeface="Times New Roman" pitchFamily="18" charset="0"/>
              </a:rPr>
              <a:t>للمناطق المحمية البحرية وإنفاذها</a:t>
            </a:r>
            <a:endParaRPr lang="en-ZA" sz="2000" dirty="0" smtClean="0">
              <a:solidFill>
                <a:srgbClr val="0070C0"/>
              </a:solidFill>
              <a:latin typeface="Times New Roman" pitchFamily="18" charset="0"/>
              <a:cs typeface="Times New Roman" pitchFamily="18" charset="0"/>
            </a:endParaRPr>
          </a:p>
          <a:p>
            <a:pPr lvl="1" algn="r" rtl="1"/>
            <a:r>
              <a:rPr lang="ar-EG" sz="2000" dirty="0" smtClean="0">
                <a:solidFill>
                  <a:srgbClr val="0070C0"/>
                </a:solidFill>
                <a:latin typeface="Times New Roman" pitchFamily="18" charset="0"/>
                <a:cs typeface="Times New Roman" pitchFamily="18" charset="0"/>
              </a:rPr>
              <a:t>وضع وثائق رئيسية لتخطيط </a:t>
            </a:r>
            <a:r>
              <a:rPr lang="ar-SA" sz="2000" dirty="0" smtClean="0">
                <a:solidFill>
                  <a:srgbClr val="0070C0"/>
                </a:solidFill>
                <a:latin typeface="Times New Roman" pitchFamily="18" charset="0"/>
                <a:cs typeface="Times New Roman" pitchFamily="18" charset="0"/>
              </a:rPr>
              <a:t>المناطق المحمية البحرية</a:t>
            </a:r>
            <a:endParaRPr lang="en-ZA" sz="2000" dirty="0" smtClean="0">
              <a:solidFill>
                <a:srgbClr val="0070C0"/>
              </a:solidFill>
              <a:latin typeface="Times New Roman" pitchFamily="18" charset="0"/>
              <a:cs typeface="Times New Roman" pitchFamily="18" charset="0"/>
            </a:endParaRPr>
          </a:p>
          <a:p>
            <a:pPr lvl="1" algn="r" rtl="1">
              <a:spcAft>
                <a:spcPts val="500"/>
              </a:spcAft>
            </a:pPr>
            <a:r>
              <a:rPr lang="ar-EG" sz="2000" dirty="0" smtClean="0">
                <a:solidFill>
                  <a:srgbClr val="0070C0"/>
                </a:solidFill>
                <a:latin typeface="Times New Roman" pitchFamily="18" charset="0"/>
                <a:cs typeface="Times New Roman" pitchFamily="18" charset="0"/>
              </a:rPr>
              <a:t>تنفيذ الأنشطة الرئيسية الواردة بالمكون الأول، والتي لم تشهد تقدماً حتى وُضع تقييم منتصف المدة</a:t>
            </a:r>
            <a:endParaRPr lang="en-ZA" sz="2000" dirty="0" smtClean="0">
              <a:solidFill>
                <a:srgbClr val="0070C0"/>
              </a:solidFill>
              <a:latin typeface="Times New Roman" pitchFamily="18" charset="0"/>
              <a:cs typeface="Times New Roman" pitchFamily="18" charset="0"/>
            </a:endParaRPr>
          </a:p>
          <a:p>
            <a:pPr algn="r" rtl="1">
              <a:spcAft>
                <a:spcPts val="500"/>
              </a:spcAft>
            </a:pPr>
            <a:r>
              <a:rPr lang="ar-EG" sz="2000" dirty="0" smtClean="0">
                <a:latin typeface="Times New Roman" pitchFamily="18" charset="0"/>
                <a:cs typeface="Times New Roman" pitchFamily="18" charset="0"/>
              </a:rPr>
              <a:t>إنفاذ خطط </a:t>
            </a:r>
            <a:r>
              <a:rPr lang="ar-SA" sz="2000" dirty="0" smtClean="0">
                <a:latin typeface="Times New Roman" pitchFamily="18" charset="0"/>
                <a:cs typeface="Times New Roman" pitchFamily="18" charset="0"/>
              </a:rPr>
              <a:t>الموازنة </a:t>
            </a:r>
            <a:r>
              <a:rPr lang="ar-EG" sz="2000" dirty="0" smtClean="0">
                <a:latin typeface="Times New Roman" pitchFamily="18" charset="0"/>
                <a:cs typeface="Times New Roman" pitchFamily="18" charset="0"/>
              </a:rPr>
              <a:t>متعددة السنوات</a:t>
            </a:r>
            <a:endParaRPr lang="en-ZA" sz="2000" dirty="0" smtClean="0">
              <a:latin typeface="Times New Roman" pitchFamily="18" charset="0"/>
              <a:cs typeface="Times New Roman" pitchFamily="18" charset="0"/>
            </a:endParaRPr>
          </a:p>
          <a:p>
            <a:pPr algn="r" rtl="1">
              <a:spcAft>
                <a:spcPts val="500"/>
              </a:spcAft>
            </a:pPr>
            <a:r>
              <a:rPr lang="ar-EG" sz="2000" dirty="0" smtClean="0">
                <a:latin typeface="Times New Roman" pitchFamily="18" charset="0"/>
                <a:cs typeface="Times New Roman" pitchFamily="18" charset="0"/>
              </a:rPr>
              <a:t>إشراك كبير مستشارين </a:t>
            </a:r>
            <a:r>
              <a:rPr lang="ar-SA" sz="2000" dirty="0" smtClean="0">
                <a:latin typeface="Times New Roman" pitchFamily="18" charset="0"/>
                <a:cs typeface="Times New Roman" pitchFamily="18" charset="0"/>
              </a:rPr>
              <a:t>تقنيين </a:t>
            </a:r>
            <a:r>
              <a:rPr lang="ar-EG" sz="2000" dirty="0" smtClean="0">
                <a:latin typeface="Times New Roman" pitchFamily="18" charset="0"/>
                <a:cs typeface="Times New Roman" pitchFamily="18" charset="0"/>
              </a:rPr>
              <a:t>جديد</a:t>
            </a:r>
            <a:endParaRPr lang="en-ZA" sz="2000" dirty="0" smtClean="0">
              <a:latin typeface="Times New Roman" pitchFamily="18" charset="0"/>
              <a:cs typeface="Times New Roman" pitchFamily="18" charset="0"/>
            </a:endParaRPr>
          </a:p>
          <a:p>
            <a:pPr algn="r" rtl="1">
              <a:spcAft>
                <a:spcPts val="500"/>
              </a:spcAft>
            </a:pPr>
            <a:r>
              <a:rPr lang="ar-EG" sz="2000" dirty="0" smtClean="0">
                <a:latin typeface="Times New Roman" pitchFamily="18" charset="0"/>
                <a:cs typeface="Times New Roman" pitchFamily="18" charset="0"/>
              </a:rPr>
              <a:t>الحصول على تصنيف عام بدرجة مرض هامشياً في التقييم الختامي، مع وجود بعض المكونات التي حظيت بتصنيف مرض للغاية</a:t>
            </a:r>
            <a:endParaRPr lang="en-US" sz="20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2" name="Slide Number Placeholder 1"/>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EG" sz="3200" dirty="0" smtClean="0">
                <a:latin typeface="Times New Roman" pitchFamily="18" charset="0"/>
                <a:cs typeface="Times New Roman" pitchFamily="18" charset="0"/>
              </a:rPr>
              <a:t>أبرز نتائج المشروع</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685800" y="1447801"/>
            <a:ext cx="8001000" cy="4038600"/>
          </a:xfrm>
        </p:spPr>
        <p:txBody>
          <a:bodyPr>
            <a:normAutofit/>
          </a:bodyPr>
          <a:lstStyle/>
          <a:p>
            <a:pPr algn="r" rtl="1"/>
            <a:r>
              <a:rPr lang="ar-EG" sz="2000" dirty="0" smtClean="0">
                <a:latin typeface="Times New Roman" pitchFamily="18" charset="0"/>
                <a:cs typeface="Times New Roman" pitchFamily="18" charset="0"/>
              </a:rPr>
              <a:t>إنشاء </a:t>
            </a:r>
            <a:r>
              <a:rPr lang="ar-SA" sz="2000" dirty="0" smtClean="0">
                <a:latin typeface="Times New Roman" pitchFamily="18" charset="0"/>
                <a:cs typeface="Times New Roman" pitchFamily="18" charset="0"/>
              </a:rPr>
              <a:t>ال</a:t>
            </a:r>
            <a:r>
              <a:rPr lang="ar-EG" sz="2000" dirty="0" smtClean="0">
                <a:latin typeface="Times New Roman" pitchFamily="18" charset="0"/>
                <a:cs typeface="Times New Roman" pitchFamily="18" charset="0"/>
              </a:rPr>
              <a:t>منطقة المحمية البحرية </a:t>
            </a:r>
            <a:r>
              <a:rPr lang="ar-SA" sz="2000" dirty="0" smtClean="0">
                <a:latin typeface="Times New Roman" pitchFamily="18" charset="0"/>
                <a:cs typeface="Times New Roman" pitchFamily="18" charset="0"/>
              </a:rPr>
              <a:t>في الجنوب الشرقي</a:t>
            </a:r>
            <a:r>
              <a:rPr lang="ar-EG" sz="2000" dirty="0" smtClean="0">
                <a:latin typeface="Times New Roman" pitchFamily="18" charset="0"/>
                <a:cs typeface="Times New Roman" pitchFamily="18" charset="0"/>
              </a:rPr>
              <a:t> على مساحة 4200 هكتار</a:t>
            </a:r>
            <a:endParaRPr lang="en-GB" sz="2000" dirty="0" smtClean="0">
              <a:latin typeface="Times New Roman" pitchFamily="18" charset="0"/>
              <a:cs typeface="Times New Roman" pitchFamily="18" charset="0"/>
            </a:endParaRPr>
          </a:p>
          <a:p>
            <a:pPr algn="r" rtl="1"/>
            <a:r>
              <a:rPr lang="ar-EG" sz="2000" dirty="0" smtClean="0">
                <a:latin typeface="Times New Roman" pitchFamily="18" charset="0"/>
                <a:cs typeface="Times New Roman" pitchFamily="18" charset="0"/>
              </a:rPr>
              <a:t> تحسين فعالية إدارة</a:t>
            </a:r>
            <a:r>
              <a:rPr lang="ar-SA" sz="2000" dirty="0" smtClean="0">
                <a:latin typeface="Times New Roman" pitchFamily="18" charset="0"/>
                <a:cs typeface="Times New Roman" pitchFamily="18" charset="0"/>
              </a:rPr>
              <a:t> المنطقة المحمية في الجنوب الشرقي</a:t>
            </a:r>
            <a:endParaRPr lang="en-GB" sz="2000" dirty="0" smtClean="0">
              <a:latin typeface="Times New Roman" pitchFamily="18" charset="0"/>
              <a:cs typeface="Times New Roman" pitchFamily="18" charset="0"/>
            </a:endParaRPr>
          </a:p>
          <a:p>
            <a:pPr algn="r" rtl="1"/>
            <a:r>
              <a:rPr lang="ar-EG" sz="2000" dirty="0" smtClean="0">
                <a:latin typeface="Times New Roman" pitchFamily="18" charset="0"/>
                <a:cs typeface="Times New Roman" pitchFamily="18" charset="0"/>
              </a:rPr>
              <a:t>وضع ترتيبات مبتكرة للإدارة المشتركة ل</a:t>
            </a:r>
            <a:r>
              <a:rPr lang="ar-SA" sz="2000" dirty="0" smtClean="0">
                <a:latin typeface="Times New Roman" pitchFamily="18" charset="0"/>
                <a:cs typeface="Times New Roman" pitchFamily="18" charset="0"/>
              </a:rPr>
              <a:t>ل</a:t>
            </a:r>
            <a:r>
              <a:rPr lang="ar-EG" sz="2000" dirty="0" smtClean="0">
                <a:latin typeface="Times New Roman" pitchFamily="18" charset="0"/>
                <a:cs typeface="Times New Roman" pitchFamily="18" charset="0"/>
              </a:rPr>
              <a:t>مناطق المحمي</a:t>
            </a:r>
            <a:r>
              <a:rPr lang="ar-SA" sz="2000" dirty="0" smtClean="0">
                <a:latin typeface="Times New Roman" pitchFamily="18" charset="0"/>
                <a:cs typeface="Times New Roman" pitchFamily="18" charset="0"/>
              </a:rPr>
              <a:t>ة</a:t>
            </a:r>
            <a:r>
              <a:rPr lang="ar-EG" sz="2000" dirty="0" smtClean="0">
                <a:latin typeface="Times New Roman" pitchFamily="18" charset="0"/>
                <a:cs typeface="Times New Roman" pitchFamily="18" charset="0"/>
              </a:rPr>
              <a:t> البحرية</a:t>
            </a:r>
            <a:endParaRPr lang="en-GB" sz="2000" dirty="0" smtClean="0">
              <a:latin typeface="Times New Roman" pitchFamily="18" charset="0"/>
              <a:cs typeface="Times New Roman" pitchFamily="18" charset="0"/>
            </a:endParaRPr>
          </a:p>
          <a:p>
            <a:pPr algn="r" rtl="1"/>
            <a:r>
              <a:rPr lang="ar-EG" sz="2000" dirty="0" smtClean="0">
                <a:latin typeface="Times New Roman" pitchFamily="18" charset="0"/>
                <a:cs typeface="Times New Roman" pitchFamily="18" charset="0"/>
              </a:rPr>
              <a:t>ازدياد إحساس المجتمعات المحلية </a:t>
            </a:r>
            <a:r>
              <a:rPr lang="ar-SA" sz="2000" dirty="0" smtClean="0">
                <a:latin typeface="Times New Roman" pitchFamily="18" charset="0"/>
                <a:cs typeface="Times New Roman" pitchFamily="18" charset="0"/>
              </a:rPr>
              <a:t>بمسؤوليتها عن </a:t>
            </a:r>
            <a:r>
              <a:rPr lang="ar-SA" sz="2000" dirty="0">
                <a:latin typeface="Times New Roman" pitchFamily="18" charset="0"/>
                <a:cs typeface="Times New Roman" pitchFamily="18" charset="0"/>
              </a:rPr>
              <a:t>ا</a:t>
            </a:r>
            <a:r>
              <a:rPr lang="ar-EG" sz="2000" dirty="0" smtClean="0">
                <a:latin typeface="Times New Roman" pitchFamily="18" charset="0"/>
                <a:cs typeface="Times New Roman" pitchFamily="18" charset="0"/>
              </a:rPr>
              <a:t>لمحميات البحرية</a:t>
            </a:r>
            <a:endParaRPr lang="en-ZA" sz="2000" dirty="0" smtClean="0">
              <a:latin typeface="Times New Roman" pitchFamily="18" charset="0"/>
              <a:cs typeface="Times New Roman" pitchFamily="18" charset="0"/>
            </a:endParaRPr>
          </a:p>
          <a:p>
            <a:pPr algn="r" rtl="1"/>
            <a:r>
              <a:rPr lang="ar-SA" sz="2000" dirty="0" smtClean="0">
                <a:latin typeface="Times New Roman" pitchFamily="18" charset="0"/>
                <a:cs typeface="Times New Roman" pitchFamily="18" charset="0"/>
              </a:rPr>
              <a:t>دعم </a:t>
            </a:r>
            <a:r>
              <a:rPr lang="ar-EG" sz="2000" dirty="0" smtClean="0">
                <a:latin typeface="Times New Roman" pitchFamily="18" charset="0"/>
                <a:cs typeface="Times New Roman" pitchFamily="18" charset="0"/>
              </a:rPr>
              <a:t>تعيين صيادي الأسماك كحراس ميدانيين، كوسيلة رزق بديلة</a:t>
            </a:r>
            <a:endParaRPr lang="en-ZA" sz="2000" dirty="0" smtClean="0">
              <a:latin typeface="Times New Roman" pitchFamily="18" charset="0"/>
              <a:cs typeface="Times New Roman" pitchFamily="18" charset="0"/>
            </a:endParaRPr>
          </a:p>
          <a:p>
            <a:pPr algn="r" rtl="1"/>
            <a:r>
              <a:rPr lang="ar-EG" sz="2000" dirty="0" smtClean="0">
                <a:latin typeface="Times New Roman" pitchFamily="18" charset="0"/>
                <a:cs typeface="Times New Roman" pitchFamily="18" charset="0"/>
              </a:rPr>
              <a:t>الحد من الضغط على الموارد البحرية؛ ويؤكد الرصد المستقل الالتزام بالحفاظ على مناطق المحميات البحرية، ويجري الإبلاغ عن أي تعديات وتوقيع العقوبات عنها </a:t>
            </a:r>
            <a:r>
              <a:rPr lang="en-ZA" sz="2000" dirty="0" smtClean="0">
                <a:latin typeface="Times New Roman" pitchFamily="18" charset="0"/>
                <a:cs typeface="Times New Roman" pitchFamily="18" charset="0"/>
              </a:rPr>
              <a:t>	</a:t>
            </a:r>
          </a:p>
          <a:p>
            <a:pPr>
              <a:buNone/>
            </a:pPr>
            <a:endParaRPr lang="en-US" sz="2000" dirty="0">
              <a:latin typeface="Times New Roman" pitchFamily="18" charset="0"/>
              <a:cs typeface="Times New Roman" pitchFamily="18" charset="0"/>
            </a:endParaRPr>
          </a:p>
        </p:txBody>
      </p:sp>
      <p:sp>
        <p:nvSpPr>
          <p:cNvPr id="5" name="Slide Number Placeholder 4"/>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pPr rtl="1"/>
            <a:r>
              <a:rPr lang="ar-EG" sz="3200" dirty="0" smtClean="0">
                <a:latin typeface="Times New Roman" pitchFamily="18" charset="0"/>
                <a:cs typeface="Times New Roman" pitchFamily="18" charset="0"/>
              </a:rPr>
              <a:t>أسئلة بشأن</a:t>
            </a:r>
            <a:r>
              <a:rPr lang="en-ZA" sz="3200" dirty="0" smtClean="0">
                <a:latin typeface="Times New Roman" pitchFamily="18" charset="0"/>
                <a:cs typeface="Times New Roman" pitchFamily="18" charset="0"/>
              </a:rPr>
              <a:t/>
            </a:r>
            <a:br>
              <a:rPr lang="en-ZA" sz="3200" dirty="0" smtClean="0">
                <a:latin typeface="Times New Roman" pitchFamily="18" charset="0"/>
                <a:cs typeface="Times New Roman" pitchFamily="18" charset="0"/>
              </a:rPr>
            </a:br>
            <a:r>
              <a:rPr lang="ar-SA" sz="3200" dirty="0" smtClean="0">
                <a:latin typeface="Times New Roman" pitchFamily="18" charset="0"/>
                <a:cs typeface="Times New Roman" pitchFamily="18" charset="0"/>
              </a:rPr>
              <a:t>استعراض </a:t>
            </a:r>
            <a:r>
              <a:rPr lang="ar-EG" sz="3200" dirty="0" smtClean="0">
                <a:latin typeface="Times New Roman" pitchFamily="18" charset="0"/>
                <a:cs typeface="Times New Roman" pitchFamily="18" charset="0"/>
              </a:rPr>
              <a:t>منتصف المدة</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1371600"/>
            <a:ext cx="8229600" cy="4525963"/>
          </a:xfrm>
        </p:spPr>
        <p:txBody>
          <a:bodyPr/>
          <a:lstStyle/>
          <a:p>
            <a:pPr marL="514350" indent="-514350" algn="r" rtl="1">
              <a:buFont typeface="+mj-lt"/>
              <a:buAutoNum type="arabicPeriod"/>
            </a:pPr>
            <a:r>
              <a:rPr lang="ar-EG" sz="2800" dirty="0" smtClean="0">
                <a:latin typeface="Times New Roman" pitchFamily="18" charset="0"/>
                <a:cs typeface="Times New Roman" pitchFamily="18" charset="0"/>
              </a:rPr>
              <a:t>ما الذي يجعل </a:t>
            </a:r>
            <a:r>
              <a:rPr lang="ar-SA" sz="2800" dirty="0" smtClean="0">
                <a:latin typeface="Times New Roman" pitchFamily="18" charset="0"/>
                <a:cs typeface="Times New Roman" pitchFamily="18" charset="0"/>
              </a:rPr>
              <a:t>استعراض </a:t>
            </a:r>
            <a:r>
              <a:rPr lang="ar-EG" sz="2800" dirty="0" smtClean="0">
                <a:latin typeface="Times New Roman" pitchFamily="18" charset="0"/>
                <a:cs typeface="Times New Roman" pitchFamily="18" charset="0"/>
              </a:rPr>
              <a:t>منتصف المدة مختلف عن غيره من متطلبات </a:t>
            </a:r>
            <a:r>
              <a:rPr lang="ar-SA" sz="2800" dirty="0" smtClean="0">
                <a:latin typeface="Times New Roman" pitchFamily="18" charset="0"/>
                <a:cs typeface="Times New Roman" pitchFamily="18" charset="0"/>
              </a:rPr>
              <a:t>رفع التقارير</a:t>
            </a:r>
            <a:r>
              <a:rPr lang="ar-EG" sz="2800" dirty="0" smtClean="0">
                <a:latin typeface="Times New Roman" pitchFamily="18" charset="0"/>
                <a:cs typeface="Times New Roman" pitchFamily="18" charset="0"/>
              </a:rPr>
              <a:t>؟</a:t>
            </a:r>
            <a:endParaRPr lang="en-ZA" sz="2800" dirty="0" smtClean="0">
              <a:latin typeface="Times New Roman" pitchFamily="18" charset="0"/>
              <a:cs typeface="Times New Roman" pitchFamily="18" charset="0"/>
            </a:endParaRPr>
          </a:p>
          <a:p>
            <a:pPr marL="514350" indent="-514350" algn="r" rtl="1">
              <a:buFont typeface="+mj-lt"/>
              <a:buAutoNum type="arabicPeriod"/>
            </a:pPr>
            <a:r>
              <a:rPr lang="ar-EG" sz="2800" dirty="0" smtClean="0">
                <a:latin typeface="Times New Roman" pitchFamily="18" charset="0"/>
                <a:cs typeface="Times New Roman" pitchFamily="18" charset="0"/>
              </a:rPr>
              <a:t>من المستفيد من </a:t>
            </a:r>
            <a:r>
              <a:rPr lang="ar-SA" sz="2800" dirty="0">
                <a:latin typeface="Times New Roman" pitchFamily="18" charset="0"/>
                <a:cs typeface="Times New Roman" pitchFamily="18" charset="0"/>
              </a:rPr>
              <a:t>استعراض </a:t>
            </a:r>
            <a:r>
              <a:rPr lang="ar-EG" sz="2800" dirty="0" smtClean="0">
                <a:latin typeface="Times New Roman" pitchFamily="18" charset="0"/>
                <a:cs typeface="Times New Roman" pitchFamily="18" charset="0"/>
              </a:rPr>
              <a:t>منتصف المدة، وكيف؟</a:t>
            </a:r>
            <a:endParaRPr lang="en-ZA" sz="2800" dirty="0" smtClean="0">
              <a:latin typeface="Times New Roman" pitchFamily="18" charset="0"/>
              <a:cs typeface="Times New Roman" pitchFamily="18" charset="0"/>
            </a:endParaRPr>
          </a:p>
          <a:p>
            <a:pPr marL="514350" indent="-514350" algn="r" rtl="1">
              <a:buFont typeface="+mj-lt"/>
              <a:buAutoNum type="arabicPeriod"/>
            </a:pPr>
            <a:r>
              <a:rPr lang="ar-EG" sz="2800" dirty="0" smtClean="0">
                <a:latin typeface="Times New Roman" pitchFamily="18" charset="0"/>
                <a:cs typeface="Times New Roman" pitchFamily="18" charset="0"/>
              </a:rPr>
              <a:t>كيف يمكن </a:t>
            </a:r>
            <a:r>
              <a:rPr lang="ar-SA" sz="2800" dirty="0" smtClean="0">
                <a:latin typeface="Times New Roman" pitchFamily="18" charset="0"/>
                <a:cs typeface="Times New Roman" pitchFamily="18" charset="0"/>
              </a:rPr>
              <a:t>لاستعراض </a:t>
            </a:r>
            <a:r>
              <a:rPr lang="ar-EG" sz="2800" dirty="0" smtClean="0">
                <a:latin typeface="Times New Roman" pitchFamily="18" charset="0"/>
                <a:cs typeface="Times New Roman" pitchFamily="18" charset="0"/>
              </a:rPr>
              <a:t>منتصف المدة أن </a:t>
            </a:r>
            <a:r>
              <a:rPr lang="ar-SA" sz="2800" dirty="0" smtClean="0">
                <a:latin typeface="Times New Roman" pitchFamily="18" charset="0"/>
                <a:cs typeface="Times New Roman" pitchFamily="18" charset="0"/>
              </a:rPr>
              <a:t>ي</a:t>
            </a:r>
            <a:r>
              <a:rPr lang="ar-EG" sz="2800" dirty="0" smtClean="0">
                <a:latin typeface="Times New Roman" pitchFamily="18" charset="0"/>
                <a:cs typeface="Times New Roman" pitchFamily="18" charset="0"/>
              </a:rPr>
              <a:t>حفز على التغيير في مشروع ما؟</a:t>
            </a:r>
            <a:r>
              <a:rPr lang="en-ZA" sz="2800" dirty="0" smtClean="0">
                <a:latin typeface="Times New Roman" pitchFamily="18" charset="0"/>
                <a:cs typeface="Times New Roman" pitchFamily="18" charset="0"/>
              </a:rPr>
              <a:t> </a:t>
            </a:r>
          </a:p>
          <a:p>
            <a:pPr marL="514350" indent="-514350" algn="r" rtl="1">
              <a:buFont typeface="+mj-lt"/>
              <a:buAutoNum type="arabicPeriod"/>
            </a:pPr>
            <a:r>
              <a:rPr lang="ar-EG" sz="2800" dirty="0" smtClean="0">
                <a:latin typeface="Times New Roman" pitchFamily="18" charset="0"/>
                <a:cs typeface="Times New Roman" pitchFamily="18" charset="0"/>
              </a:rPr>
              <a:t>ما هي الأسئلة التي ينبغي طرحها بشأن </a:t>
            </a:r>
            <a:r>
              <a:rPr lang="ar-SA" sz="2800" dirty="0">
                <a:latin typeface="Times New Roman" pitchFamily="18" charset="0"/>
                <a:cs typeface="Times New Roman" pitchFamily="18" charset="0"/>
              </a:rPr>
              <a:t>استعراض </a:t>
            </a:r>
            <a:r>
              <a:rPr lang="ar-EG" sz="2800" dirty="0" smtClean="0">
                <a:latin typeface="Times New Roman" pitchFamily="18" charset="0"/>
                <a:cs typeface="Times New Roman" pitchFamily="18" charset="0"/>
              </a:rPr>
              <a:t>منتصف المدة؟</a:t>
            </a:r>
            <a:endParaRPr lang="en-ZA" sz="2800" dirty="0" smtClean="0">
              <a:latin typeface="Times New Roman" pitchFamily="18" charset="0"/>
              <a:cs typeface="Times New Roman" pitchFamily="18" charset="0"/>
            </a:endParaRPr>
          </a:p>
          <a:p>
            <a:pPr marL="514350" indent="-514350" algn="r" rtl="1">
              <a:buFont typeface="+mj-lt"/>
              <a:buAutoNum type="arabicPeriod"/>
            </a:pPr>
            <a:r>
              <a:rPr lang="ar-EG" sz="2800" dirty="0" smtClean="0">
                <a:latin typeface="Times New Roman" pitchFamily="18" charset="0"/>
                <a:cs typeface="Times New Roman" pitchFamily="18" charset="0"/>
              </a:rPr>
              <a:t>كيف يمكن الاستفادة من تقارير </a:t>
            </a:r>
            <a:r>
              <a:rPr lang="ar-SA" sz="2800" dirty="0">
                <a:latin typeface="Times New Roman" pitchFamily="18" charset="0"/>
                <a:cs typeface="Times New Roman" pitchFamily="18" charset="0"/>
              </a:rPr>
              <a:t>استعراض </a:t>
            </a:r>
            <a:r>
              <a:rPr lang="ar-EG" sz="2800" dirty="0" smtClean="0">
                <a:latin typeface="Times New Roman" pitchFamily="18" charset="0"/>
                <a:cs typeface="Times New Roman" pitchFamily="18" charset="0"/>
              </a:rPr>
              <a:t>منتصف المدة فيما يتجاوز نطاق مشروع بعينه؟</a:t>
            </a:r>
            <a:endParaRPr lang="en-US" sz="2800" dirty="0" smtClean="0">
              <a:latin typeface="Times New Roman" pitchFamily="18" charset="0"/>
              <a:cs typeface="Times New Roman" pitchFamily="18" charset="0"/>
            </a:endParaRPr>
          </a:p>
        </p:txBody>
      </p:sp>
      <p:sp>
        <p:nvSpPr>
          <p:cNvPr id="5" name="Slide Number Placeholder 4"/>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ar-EG" sz="3200" dirty="0" smtClean="0">
                <a:latin typeface="Times New Roman" pitchFamily="18" charset="0"/>
                <a:cs typeface="Times New Roman" pitchFamily="18" charset="0"/>
              </a:rPr>
              <a:t>الأجوبة...</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371600"/>
            <a:ext cx="8229600" cy="4754563"/>
          </a:xfrm>
        </p:spPr>
        <p:txBody>
          <a:bodyPr/>
          <a:lstStyle/>
          <a:p>
            <a:pPr marL="514350" indent="-514350" algn="r" rtl="1">
              <a:buFont typeface="+mj-lt"/>
              <a:buAutoNum type="arabicPeriod"/>
            </a:pPr>
            <a:r>
              <a:rPr lang="ar-EG" sz="2400" dirty="0">
                <a:latin typeface="Times New Roman" pitchFamily="18" charset="0"/>
                <a:cs typeface="Times New Roman" pitchFamily="18" charset="0"/>
              </a:rPr>
              <a:t>ما الذي يجعل </a:t>
            </a:r>
            <a:r>
              <a:rPr lang="ar-SA" sz="2400" dirty="0">
                <a:latin typeface="Times New Roman" pitchFamily="18" charset="0"/>
                <a:cs typeface="Times New Roman" pitchFamily="18" charset="0"/>
              </a:rPr>
              <a:t>استعراض </a:t>
            </a:r>
            <a:r>
              <a:rPr lang="ar-EG" sz="2400" dirty="0" smtClean="0">
                <a:latin typeface="Times New Roman" pitchFamily="18" charset="0"/>
                <a:cs typeface="Times New Roman" pitchFamily="18" charset="0"/>
              </a:rPr>
              <a:t>منتصف </a:t>
            </a:r>
            <a:r>
              <a:rPr lang="ar-EG" sz="2400" dirty="0">
                <a:latin typeface="Times New Roman" pitchFamily="18" charset="0"/>
                <a:cs typeface="Times New Roman" pitchFamily="18" charset="0"/>
              </a:rPr>
              <a:t>المدة </a:t>
            </a:r>
            <a:r>
              <a:rPr lang="ar-EG" sz="2400" dirty="0" smtClean="0">
                <a:latin typeface="Times New Roman" pitchFamily="18" charset="0"/>
                <a:cs typeface="Times New Roman" pitchFamily="18" charset="0"/>
              </a:rPr>
              <a:t>مختلف</a:t>
            </a:r>
            <a:r>
              <a:rPr lang="ar-SA" sz="2400" dirty="0" smtClean="0">
                <a:latin typeface="Times New Roman" pitchFamily="18" charset="0"/>
                <a:cs typeface="Times New Roman" pitchFamily="18" charset="0"/>
              </a:rPr>
              <a:t> </a:t>
            </a:r>
            <a:r>
              <a:rPr lang="ar-EG" sz="2400" dirty="0" smtClean="0">
                <a:latin typeface="Times New Roman" pitchFamily="18" charset="0"/>
                <a:cs typeface="Times New Roman" pitchFamily="18" charset="0"/>
              </a:rPr>
              <a:t>عن غيره </a:t>
            </a:r>
            <a:r>
              <a:rPr lang="ar-EG" sz="2400" dirty="0">
                <a:latin typeface="Times New Roman" pitchFamily="18" charset="0"/>
                <a:cs typeface="Times New Roman" pitchFamily="18" charset="0"/>
              </a:rPr>
              <a:t>من متطلبات </a:t>
            </a:r>
            <a:r>
              <a:rPr lang="ar-SA" sz="2400" dirty="0" smtClean="0">
                <a:latin typeface="Times New Roman" pitchFamily="18" charset="0"/>
                <a:cs typeface="Times New Roman" pitchFamily="18" charset="0"/>
              </a:rPr>
              <a:t>رفع التقارير</a:t>
            </a:r>
            <a:r>
              <a:rPr lang="ar-EG" sz="2400" dirty="0" smtClean="0">
                <a:latin typeface="Times New Roman" pitchFamily="18" charset="0"/>
                <a:cs typeface="Times New Roman" pitchFamily="18" charset="0"/>
              </a:rPr>
              <a:t>؟</a:t>
            </a:r>
            <a:endParaRPr lang="ar-EG" sz="2400" dirty="0">
              <a:latin typeface="Times New Roman" pitchFamily="18" charset="0"/>
              <a:cs typeface="Times New Roman" pitchFamily="18" charset="0"/>
            </a:endParaRPr>
          </a:p>
          <a:p>
            <a:pPr marL="1198563" lvl="1" indent="-568325" algn="r" rtl="1"/>
            <a:r>
              <a:rPr lang="ar-EG" sz="2400" dirty="0" smtClean="0">
                <a:solidFill>
                  <a:srgbClr val="0070C0"/>
                </a:solidFill>
                <a:latin typeface="Times New Roman" pitchFamily="18" charset="0"/>
                <a:cs typeface="Times New Roman" pitchFamily="18" charset="0"/>
              </a:rPr>
              <a:t>استقلالية التقييم وشموليته</a:t>
            </a:r>
            <a:endParaRPr lang="en-ZA" sz="2400" dirty="0" smtClean="0">
              <a:solidFill>
                <a:srgbClr val="0070C0"/>
              </a:solidFill>
              <a:latin typeface="Times New Roman" pitchFamily="18" charset="0"/>
              <a:cs typeface="Times New Roman" pitchFamily="18" charset="0"/>
            </a:endParaRPr>
          </a:p>
          <a:p>
            <a:pPr marL="1198563" lvl="1" indent="-568325" algn="r" rtl="1"/>
            <a:r>
              <a:rPr lang="ar-EG" sz="2400" dirty="0" smtClean="0">
                <a:solidFill>
                  <a:srgbClr val="0070C0"/>
                </a:solidFill>
                <a:latin typeface="Times New Roman" pitchFamily="18" charset="0"/>
                <a:cs typeface="Times New Roman" pitchFamily="18" charset="0"/>
              </a:rPr>
              <a:t>إبداء رأي جديد وغير منحاز بشأن المشروع</a:t>
            </a:r>
            <a:endParaRPr lang="en-ZA" sz="2400" dirty="0" smtClean="0">
              <a:solidFill>
                <a:srgbClr val="0070C0"/>
              </a:solidFill>
              <a:latin typeface="Times New Roman" pitchFamily="18" charset="0"/>
              <a:cs typeface="Times New Roman" pitchFamily="18" charset="0"/>
            </a:endParaRPr>
          </a:p>
          <a:p>
            <a:pPr marL="1198563" lvl="1" indent="-568325" algn="r" rtl="1"/>
            <a:r>
              <a:rPr lang="ar-EG" sz="2400" dirty="0" smtClean="0">
                <a:solidFill>
                  <a:srgbClr val="0070C0"/>
                </a:solidFill>
                <a:latin typeface="Times New Roman" pitchFamily="18" charset="0"/>
                <a:cs typeface="Times New Roman" pitchFamily="18" charset="0"/>
              </a:rPr>
              <a:t>تحديد إمكانية إدخال تحسينات</a:t>
            </a:r>
            <a:endParaRPr lang="en-ZA" sz="2400" dirty="0" smtClean="0">
              <a:solidFill>
                <a:srgbClr val="0070C0"/>
              </a:solidFill>
              <a:latin typeface="Times New Roman" pitchFamily="18" charset="0"/>
              <a:cs typeface="Times New Roman" pitchFamily="18" charset="0"/>
            </a:endParaRPr>
          </a:p>
          <a:p>
            <a:pPr marL="1198563" lvl="1" indent="-568325" algn="r" rtl="1"/>
            <a:r>
              <a:rPr lang="ar-EG" sz="2400" dirty="0" smtClean="0">
                <a:solidFill>
                  <a:srgbClr val="0070C0"/>
                </a:solidFill>
                <a:latin typeface="Times New Roman" pitchFamily="18" charset="0"/>
                <a:cs typeface="Times New Roman" pitchFamily="18" charset="0"/>
              </a:rPr>
              <a:t>الخروج بتوصيات واقعية وملموسة وقابلة للتطبيق، وتتسم بالتوجه نحو النتائج</a:t>
            </a:r>
            <a:endParaRPr lang="en-ZA" sz="2400" dirty="0" smtClean="0">
              <a:solidFill>
                <a:srgbClr val="0070C0"/>
              </a:solidFill>
              <a:latin typeface="Times New Roman" pitchFamily="18" charset="0"/>
              <a:cs typeface="Times New Roman" pitchFamily="18" charset="0"/>
            </a:endParaRPr>
          </a:p>
          <a:p>
            <a:pPr marL="1198563" lvl="1" indent="-568325" algn="r" rtl="1"/>
            <a:r>
              <a:rPr lang="ar-EG" sz="2400" dirty="0" smtClean="0">
                <a:solidFill>
                  <a:srgbClr val="0070C0"/>
                </a:solidFill>
                <a:latin typeface="Times New Roman" pitchFamily="18" charset="0"/>
                <a:cs typeface="Times New Roman" pitchFamily="18" charset="0"/>
              </a:rPr>
              <a:t>يتم إنجازها بينما لا يزال أمام المشروع وقت للتعافي والتحسن</a:t>
            </a:r>
            <a:endParaRPr lang="en-ZA" sz="2400" dirty="0" smtClean="0">
              <a:solidFill>
                <a:srgbClr val="0070C0"/>
              </a:solidFill>
              <a:latin typeface="Times New Roman" pitchFamily="18" charset="0"/>
              <a:cs typeface="Times New Roman" pitchFamily="18" charset="0"/>
            </a:endParaRPr>
          </a:p>
          <a:p>
            <a:pPr marL="1198563" lvl="1" indent="-568325" algn="r" rtl="1"/>
            <a:r>
              <a:rPr lang="ar-EG" sz="2400" dirty="0" smtClean="0">
                <a:solidFill>
                  <a:srgbClr val="0070C0"/>
                </a:solidFill>
                <a:latin typeface="Times New Roman" pitchFamily="18" charset="0"/>
                <a:cs typeface="Times New Roman" pitchFamily="18" charset="0"/>
              </a:rPr>
              <a:t>تتيح فرصة للتعلم أمام جميع المشاركين</a:t>
            </a:r>
            <a:endParaRPr lang="en-US" sz="3200" dirty="0" smtClean="0">
              <a:latin typeface="Times New Roman" pitchFamily="18" charset="0"/>
              <a:cs typeface="Times New Roman" pitchFamily="18" charset="0"/>
            </a:endParaRPr>
          </a:p>
        </p:txBody>
      </p:sp>
      <p:sp>
        <p:nvSpPr>
          <p:cNvPr id="5" name="Slide Number Placeholder 4"/>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z="3200" dirty="0" smtClean="0">
                <a:latin typeface="Times New Roman" pitchFamily="18" charset="0"/>
                <a:cs typeface="Times New Roman" pitchFamily="18" charset="0"/>
              </a:rPr>
              <a:t>الأجوبة...</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525963"/>
          </a:xfrm>
        </p:spPr>
        <p:txBody>
          <a:bodyPr/>
          <a:lstStyle/>
          <a:p>
            <a:pPr marL="514350" indent="-514350" algn="r" rtl="1">
              <a:buFont typeface="+mj-lt"/>
              <a:buAutoNum type="arabicPeriod" startAt="2"/>
            </a:pPr>
            <a:r>
              <a:rPr lang="ar-EG" sz="2400" dirty="0">
                <a:latin typeface="Times New Roman" pitchFamily="18" charset="0"/>
                <a:cs typeface="Times New Roman" pitchFamily="18" charset="0"/>
              </a:rPr>
              <a:t>من المستفيد من </a:t>
            </a:r>
            <a:r>
              <a:rPr lang="ar-SA" sz="2400" dirty="0">
                <a:latin typeface="Times New Roman" pitchFamily="18" charset="0"/>
                <a:cs typeface="Times New Roman" pitchFamily="18" charset="0"/>
              </a:rPr>
              <a:t>استعراض </a:t>
            </a:r>
            <a:r>
              <a:rPr lang="ar-EG" sz="2400" dirty="0" smtClean="0">
                <a:latin typeface="Times New Roman" pitchFamily="18" charset="0"/>
                <a:cs typeface="Times New Roman" pitchFamily="18" charset="0"/>
              </a:rPr>
              <a:t>منتصف </a:t>
            </a:r>
            <a:r>
              <a:rPr lang="ar-EG" sz="2400" dirty="0">
                <a:latin typeface="Times New Roman" pitchFamily="18" charset="0"/>
                <a:cs typeface="Times New Roman" pitchFamily="18" charset="0"/>
              </a:rPr>
              <a:t>المدة، وكيف؟</a:t>
            </a:r>
          </a:p>
          <a:p>
            <a:pPr marL="1030288" lvl="1" indent="-461963" algn="r" rtl="1"/>
            <a:r>
              <a:rPr lang="ar-EG" sz="2400" i="1" dirty="0" smtClean="0">
                <a:solidFill>
                  <a:srgbClr val="0070C0"/>
                </a:solidFill>
                <a:latin typeface="Times New Roman" pitchFamily="18" charset="0"/>
                <a:cs typeface="Times New Roman" pitchFamily="18" charset="0"/>
              </a:rPr>
              <a:t>كافة أصحاب المصلحة – ويمكن أن تكون الفيصل بين النجاح والفشل</a:t>
            </a:r>
            <a:endParaRPr lang="en-ZA" sz="2400" dirty="0" smtClean="0">
              <a:solidFill>
                <a:srgbClr val="0070C0"/>
              </a:solidFill>
              <a:latin typeface="Times New Roman" pitchFamily="18" charset="0"/>
              <a:cs typeface="Times New Roman" pitchFamily="18" charset="0"/>
            </a:endParaRPr>
          </a:p>
          <a:p>
            <a:pPr marL="1030288" lvl="1" indent="-461963" algn="r" rtl="1"/>
            <a:r>
              <a:rPr lang="ar-EG" sz="2400" dirty="0" smtClean="0">
                <a:solidFill>
                  <a:srgbClr val="0070C0"/>
                </a:solidFill>
                <a:latin typeface="Times New Roman" pitchFamily="18" charset="0"/>
                <a:cs typeface="Times New Roman" pitchFamily="18" charset="0"/>
              </a:rPr>
              <a:t>فريق عمل المشروع – إذ </a:t>
            </a:r>
            <a:r>
              <a:rPr lang="ar-SA" sz="2400" dirty="0" smtClean="0">
                <a:solidFill>
                  <a:srgbClr val="0070C0"/>
                </a:solidFill>
                <a:latin typeface="Times New Roman" pitchFamily="18" charset="0"/>
                <a:cs typeface="Times New Roman" pitchFamily="18" charset="0"/>
              </a:rPr>
              <a:t>ي</a:t>
            </a:r>
            <a:r>
              <a:rPr lang="ar-EG" sz="2400" dirty="0" smtClean="0">
                <a:solidFill>
                  <a:srgbClr val="0070C0"/>
                </a:solidFill>
                <a:latin typeface="Times New Roman" pitchFamily="18" charset="0"/>
                <a:cs typeface="Times New Roman" pitchFamily="18" charset="0"/>
              </a:rPr>
              <a:t>مثل </a:t>
            </a:r>
            <a:r>
              <a:rPr lang="ar-SA" sz="2400" dirty="0" smtClean="0">
                <a:solidFill>
                  <a:srgbClr val="0070C0"/>
                </a:solidFill>
                <a:latin typeface="Times New Roman" pitchFamily="18" charset="0"/>
                <a:cs typeface="Times New Roman" pitchFamily="18" charset="0"/>
              </a:rPr>
              <a:t>ال</a:t>
            </a:r>
            <a:r>
              <a:rPr lang="ar-SA" sz="2400" dirty="0" smtClean="0">
                <a:latin typeface="Times New Roman" pitchFamily="18" charset="0"/>
                <a:cs typeface="Times New Roman" pitchFamily="18" charset="0"/>
              </a:rPr>
              <a:t>استعراض </a:t>
            </a:r>
            <a:r>
              <a:rPr lang="ar-EG" sz="2400" dirty="0" smtClean="0">
                <a:solidFill>
                  <a:srgbClr val="0070C0"/>
                </a:solidFill>
                <a:latin typeface="Times New Roman" pitchFamily="18" charset="0"/>
                <a:cs typeface="Times New Roman" pitchFamily="18" charset="0"/>
              </a:rPr>
              <a:t>تمريناً تعليمياً لتحسين الأداء وتحقيق النتائج</a:t>
            </a:r>
            <a:endParaRPr lang="en-ZA" sz="2400" dirty="0" smtClean="0">
              <a:solidFill>
                <a:srgbClr val="0070C0"/>
              </a:solidFill>
              <a:latin typeface="Times New Roman" pitchFamily="18" charset="0"/>
              <a:cs typeface="Times New Roman" pitchFamily="18" charset="0"/>
            </a:endParaRPr>
          </a:p>
          <a:p>
            <a:pPr marL="1030288" lvl="1" indent="-461963" algn="r" rtl="1"/>
            <a:r>
              <a:rPr lang="ar-EG" sz="2400" dirty="0" smtClean="0">
                <a:solidFill>
                  <a:srgbClr val="0070C0"/>
                </a:solidFill>
                <a:latin typeface="Times New Roman" pitchFamily="18" charset="0"/>
                <a:cs typeface="Times New Roman" pitchFamily="18" charset="0"/>
              </a:rPr>
              <a:t>الحكومة – إذ </a:t>
            </a:r>
            <a:r>
              <a:rPr lang="ar-SA" sz="2400" dirty="0" smtClean="0">
                <a:solidFill>
                  <a:srgbClr val="0070C0"/>
                </a:solidFill>
                <a:latin typeface="Times New Roman" pitchFamily="18" charset="0"/>
                <a:cs typeface="Times New Roman" pitchFamily="18" charset="0"/>
              </a:rPr>
              <a:t>ي</a:t>
            </a:r>
            <a:r>
              <a:rPr lang="ar-EG" sz="2400" dirty="0" smtClean="0">
                <a:solidFill>
                  <a:srgbClr val="0070C0"/>
                </a:solidFill>
                <a:latin typeface="Times New Roman" pitchFamily="18" charset="0"/>
                <a:cs typeface="Times New Roman" pitchFamily="18" charset="0"/>
              </a:rPr>
              <a:t>وفر </a:t>
            </a:r>
            <a:r>
              <a:rPr lang="ar-SA" sz="2400" dirty="0" smtClean="0">
                <a:solidFill>
                  <a:srgbClr val="0070C0"/>
                </a:solidFill>
                <a:latin typeface="Times New Roman" pitchFamily="18" charset="0"/>
                <a:cs typeface="Times New Roman" pitchFamily="18" charset="0"/>
              </a:rPr>
              <a:t>ال</a:t>
            </a:r>
            <a:r>
              <a:rPr lang="ar-SA" sz="2400" dirty="0" smtClean="0">
                <a:latin typeface="Times New Roman" pitchFamily="18" charset="0"/>
                <a:cs typeface="Times New Roman" pitchFamily="18" charset="0"/>
              </a:rPr>
              <a:t>استعراض </a:t>
            </a:r>
            <a:r>
              <a:rPr lang="ar-EG" sz="2400" dirty="0" smtClean="0">
                <a:solidFill>
                  <a:srgbClr val="0070C0"/>
                </a:solidFill>
                <a:latin typeface="Times New Roman" pitchFamily="18" charset="0"/>
                <a:cs typeface="Times New Roman" pitchFamily="18" charset="0"/>
              </a:rPr>
              <a:t>إرشادات محددة بشأن السياسات، و</a:t>
            </a:r>
            <a:r>
              <a:rPr lang="ar-SA" sz="2400" dirty="0" smtClean="0">
                <a:solidFill>
                  <a:srgbClr val="0070C0"/>
                </a:solidFill>
                <a:latin typeface="Times New Roman" pitchFamily="18" charset="0"/>
                <a:cs typeface="Times New Roman" pitchFamily="18" charset="0"/>
              </a:rPr>
              <a:t>ي</a:t>
            </a:r>
            <a:r>
              <a:rPr lang="ar-EG" sz="2400" dirty="0" smtClean="0">
                <a:solidFill>
                  <a:srgbClr val="0070C0"/>
                </a:solidFill>
                <a:latin typeface="Times New Roman" pitchFamily="18" charset="0"/>
                <a:cs typeface="Times New Roman" pitchFamily="18" charset="0"/>
              </a:rPr>
              <a:t>شجع الكفاءة، ويستنير به صناع القرار</a:t>
            </a:r>
            <a:endParaRPr lang="en-ZA" sz="2400" dirty="0" smtClean="0">
              <a:solidFill>
                <a:srgbClr val="0070C0"/>
              </a:solidFill>
              <a:latin typeface="Times New Roman" pitchFamily="18" charset="0"/>
              <a:cs typeface="Times New Roman" pitchFamily="18" charset="0"/>
            </a:endParaRPr>
          </a:p>
          <a:p>
            <a:pPr marL="1030288" lvl="1" indent="-461963" algn="r" rtl="1"/>
            <a:r>
              <a:rPr lang="ar-EG" sz="2400" dirty="0" smtClean="0">
                <a:solidFill>
                  <a:srgbClr val="0070C0"/>
                </a:solidFill>
                <a:latin typeface="Times New Roman" pitchFamily="18" charset="0"/>
                <a:cs typeface="Times New Roman" pitchFamily="18" charset="0"/>
              </a:rPr>
              <a:t>الشركاء في المشروع – إذ </a:t>
            </a:r>
            <a:r>
              <a:rPr lang="ar-SA" sz="2400" dirty="0" smtClean="0">
                <a:solidFill>
                  <a:srgbClr val="0070C0"/>
                </a:solidFill>
                <a:latin typeface="Times New Roman" pitchFamily="18" charset="0"/>
                <a:cs typeface="Times New Roman" pitchFamily="18" charset="0"/>
              </a:rPr>
              <a:t>ي</a:t>
            </a:r>
            <a:r>
              <a:rPr lang="ar-EG" sz="2400" dirty="0" smtClean="0">
                <a:solidFill>
                  <a:srgbClr val="0070C0"/>
                </a:solidFill>
                <a:latin typeface="Times New Roman" pitchFamily="18" charset="0"/>
                <a:cs typeface="Times New Roman" pitchFamily="18" charset="0"/>
              </a:rPr>
              <a:t>تيح لهم إعادة التفكير في أدوارهم وإسهاماتهم في تحقيق نتائج المشروع</a:t>
            </a:r>
            <a:endParaRPr lang="en-ZA" sz="2400" dirty="0" smtClean="0">
              <a:solidFill>
                <a:srgbClr val="0070C0"/>
              </a:solidFill>
              <a:latin typeface="Times New Roman" pitchFamily="18" charset="0"/>
              <a:cs typeface="Times New Roman" pitchFamily="18" charset="0"/>
            </a:endParaRPr>
          </a:p>
          <a:p>
            <a:pPr marL="1030288" lvl="1" indent="-461963" algn="r" rtl="1"/>
            <a:r>
              <a:rPr lang="ar-EG" sz="2400" dirty="0" smtClean="0">
                <a:solidFill>
                  <a:srgbClr val="0070C0"/>
                </a:solidFill>
                <a:latin typeface="Times New Roman" pitchFamily="18" charset="0"/>
                <a:cs typeface="Times New Roman" pitchFamily="18" charset="0"/>
              </a:rPr>
              <a:t>الوكالة </a:t>
            </a:r>
            <a:r>
              <a:rPr lang="ar-SA" sz="2400" dirty="0" smtClean="0">
                <a:solidFill>
                  <a:srgbClr val="0070C0"/>
                </a:solidFill>
                <a:latin typeface="Times New Roman" pitchFamily="18" charset="0"/>
                <a:cs typeface="Times New Roman" pitchFamily="18" charset="0"/>
              </a:rPr>
              <a:t>المنفذة لمرفق </a:t>
            </a:r>
            <a:r>
              <a:rPr lang="ar-EG" sz="2400" dirty="0" smtClean="0">
                <a:solidFill>
                  <a:srgbClr val="0070C0"/>
                </a:solidFill>
                <a:latin typeface="Times New Roman" pitchFamily="18" charset="0"/>
                <a:cs typeface="Times New Roman" pitchFamily="18" charset="0"/>
              </a:rPr>
              <a:t>البيئة </a:t>
            </a:r>
            <a:r>
              <a:rPr lang="ar-SA" sz="2400" dirty="0" smtClean="0">
                <a:solidFill>
                  <a:srgbClr val="0070C0"/>
                </a:solidFill>
                <a:latin typeface="Times New Roman" pitchFamily="18" charset="0"/>
                <a:cs typeface="Times New Roman" pitchFamily="18" charset="0"/>
              </a:rPr>
              <a:t>العالمي </a:t>
            </a:r>
            <a:r>
              <a:rPr lang="ar-EG" sz="2400" dirty="0" smtClean="0">
                <a:solidFill>
                  <a:srgbClr val="0070C0"/>
                </a:solidFill>
                <a:latin typeface="Times New Roman" pitchFamily="18" charset="0"/>
                <a:cs typeface="Times New Roman" pitchFamily="18" charset="0"/>
              </a:rPr>
              <a:t>– </a:t>
            </a:r>
            <a:r>
              <a:rPr lang="ar-EG" sz="2400" dirty="0" smtClean="0">
                <a:solidFill>
                  <a:srgbClr val="0070C0"/>
                </a:solidFill>
                <a:latin typeface="Times New Roman" pitchFamily="18" charset="0"/>
                <a:cs typeface="Times New Roman" pitchFamily="18" charset="0"/>
              </a:rPr>
              <a:t>بوصفه أداة للتعلم المؤسسي وإيجاد الحلول اللازمة</a:t>
            </a:r>
            <a:endParaRPr lang="en-US" sz="2400" dirty="0" smtClean="0">
              <a:solidFill>
                <a:srgbClr val="0070C0"/>
              </a:solidFill>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EG" sz="3200" dirty="0" smtClean="0">
                <a:latin typeface="Times New Roman" pitchFamily="18" charset="0"/>
                <a:cs typeface="Times New Roman" pitchFamily="18" charset="0"/>
              </a:rPr>
              <a:t>الأجوبة...</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1219200"/>
            <a:ext cx="8229600" cy="4525963"/>
          </a:xfrm>
        </p:spPr>
        <p:txBody>
          <a:bodyPr/>
          <a:lstStyle/>
          <a:p>
            <a:pPr marL="514350" indent="-514350" algn="r" rtl="1">
              <a:buFont typeface="+mj-lt"/>
              <a:buAutoNum type="arabicPeriod" startAt="3"/>
            </a:pPr>
            <a:r>
              <a:rPr lang="ar-EG" sz="2400" dirty="0">
                <a:latin typeface="Times New Roman" pitchFamily="18" charset="0"/>
                <a:cs typeface="Times New Roman" pitchFamily="18" charset="0"/>
              </a:rPr>
              <a:t>كيف يمكن </a:t>
            </a:r>
            <a:r>
              <a:rPr lang="ar-SA" sz="2400" dirty="0" smtClean="0">
                <a:latin typeface="Times New Roman" pitchFamily="18" charset="0"/>
                <a:cs typeface="Times New Roman" pitchFamily="18" charset="0"/>
              </a:rPr>
              <a:t>لاستعراض </a:t>
            </a:r>
            <a:r>
              <a:rPr lang="ar-EG" sz="2400" dirty="0" smtClean="0">
                <a:latin typeface="Times New Roman" pitchFamily="18" charset="0"/>
                <a:cs typeface="Times New Roman" pitchFamily="18" charset="0"/>
              </a:rPr>
              <a:t>منتصف </a:t>
            </a:r>
            <a:r>
              <a:rPr lang="ar-EG" sz="2400" dirty="0">
                <a:latin typeface="Times New Roman" pitchFamily="18" charset="0"/>
                <a:cs typeface="Times New Roman" pitchFamily="18" charset="0"/>
              </a:rPr>
              <a:t>المدة أن </a:t>
            </a:r>
            <a:r>
              <a:rPr lang="ar-SA" sz="2400" dirty="0" smtClean="0">
                <a:latin typeface="Times New Roman" pitchFamily="18" charset="0"/>
                <a:cs typeface="Times New Roman" pitchFamily="18" charset="0"/>
              </a:rPr>
              <a:t>ي</a:t>
            </a:r>
            <a:r>
              <a:rPr lang="ar-EG" sz="2400" dirty="0" smtClean="0">
                <a:latin typeface="Times New Roman" pitchFamily="18" charset="0"/>
                <a:cs typeface="Times New Roman" pitchFamily="18" charset="0"/>
              </a:rPr>
              <a:t>حفز </a:t>
            </a:r>
            <a:r>
              <a:rPr lang="ar-EG" sz="2400" dirty="0">
                <a:latin typeface="Times New Roman" pitchFamily="18" charset="0"/>
                <a:cs typeface="Times New Roman" pitchFamily="18" charset="0"/>
              </a:rPr>
              <a:t>على التغيير في مشروع ما؟ </a:t>
            </a:r>
          </a:p>
          <a:p>
            <a:pPr marL="914400" lvl="1" indent="-346075" algn="r" rtl="1"/>
            <a:r>
              <a:rPr lang="ar-EG" sz="2400" dirty="0" smtClean="0">
                <a:solidFill>
                  <a:srgbClr val="0070C0"/>
                </a:solidFill>
                <a:latin typeface="Times New Roman" pitchFamily="18" charset="0"/>
                <a:cs typeface="Times New Roman" pitchFamily="18" charset="0"/>
              </a:rPr>
              <a:t>استعراض تصميم المشروع وافتراضاته في ضوء تغير الظروف وتعديل التصميم وفقاً لذلك</a:t>
            </a:r>
            <a:endParaRPr lang="en-ZA" sz="2400" dirty="0" smtClean="0">
              <a:solidFill>
                <a:srgbClr val="0070C0"/>
              </a:solidFill>
              <a:latin typeface="Times New Roman" pitchFamily="18" charset="0"/>
              <a:cs typeface="Times New Roman" pitchFamily="18" charset="0"/>
            </a:endParaRPr>
          </a:p>
          <a:p>
            <a:pPr marL="914400" lvl="1" indent="-346075" algn="r" rtl="1"/>
            <a:r>
              <a:rPr lang="ar-EG" sz="2400" dirty="0" smtClean="0">
                <a:solidFill>
                  <a:srgbClr val="0070C0"/>
                </a:solidFill>
                <a:latin typeface="Times New Roman" pitchFamily="18" charset="0"/>
                <a:cs typeface="Times New Roman" pitchFamily="18" charset="0"/>
              </a:rPr>
              <a:t>تحفيز همة فريق عمل المشروع والشركاء من خلال إدراكهم لأهمية المشروع</a:t>
            </a:r>
            <a:endParaRPr lang="en-ZA" sz="2400" dirty="0" smtClean="0">
              <a:solidFill>
                <a:srgbClr val="0070C0"/>
              </a:solidFill>
              <a:latin typeface="Times New Roman" pitchFamily="18" charset="0"/>
              <a:cs typeface="Times New Roman" pitchFamily="18" charset="0"/>
            </a:endParaRPr>
          </a:p>
          <a:p>
            <a:pPr marL="914400" lvl="1" indent="-346075" algn="r" rtl="1"/>
            <a:r>
              <a:rPr lang="ar-EG" sz="2400" dirty="0" smtClean="0">
                <a:solidFill>
                  <a:srgbClr val="0070C0"/>
                </a:solidFill>
                <a:latin typeface="Times New Roman" pitchFamily="18" charset="0"/>
                <a:cs typeface="Times New Roman" pitchFamily="18" charset="0"/>
              </a:rPr>
              <a:t>اقتراح توصيات ملموسة وقابلة للتطبيق</a:t>
            </a:r>
            <a:endParaRPr lang="en-ZA" sz="2400" dirty="0" smtClean="0">
              <a:solidFill>
                <a:srgbClr val="0070C0"/>
              </a:solidFill>
              <a:latin typeface="Times New Roman" pitchFamily="18" charset="0"/>
              <a:cs typeface="Times New Roman" pitchFamily="18" charset="0"/>
            </a:endParaRPr>
          </a:p>
          <a:p>
            <a:pPr marL="914400" lvl="1" indent="-346075" algn="r" rtl="1"/>
            <a:r>
              <a:rPr lang="ar-EG" sz="2400" dirty="0" smtClean="0">
                <a:solidFill>
                  <a:srgbClr val="0070C0"/>
                </a:solidFill>
                <a:latin typeface="Times New Roman" pitchFamily="18" charset="0"/>
                <a:cs typeface="Times New Roman" pitchFamily="18" charset="0"/>
              </a:rPr>
              <a:t>تحديد كيف يمكن للتغييرات الموصى بها أن تؤدي إلى تحسين نتائج المشروع</a:t>
            </a:r>
            <a:endParaRPr lang="en-US" sz="2400" dirty="0">
              <a:solidFill>
                <a:srgbClr val="0070C0"/>
              </a:solidFill>
              <a:latin typeface="Times New Roman" pitchFamily="18" charset="0"/>
              <a:cs typeface="Times New Roman" pitchFamily="18" charset="0"/>
            </a:endParaRPr>
          </a:p>
        </p:txBody>
      </p:sp>
      <p:sp>
        <p:nvSpPr>
          <p:cNvPr id="5" name="Slide Number Placeholder 4"/>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EG" sz="3200" dirty="0" smtClean="0">
                <a:latin typeface="Times New Roman" pitchFamily="18" charset="0"/>
                <a:cs typeface="Times New Roman" pitchFamily="18" charset="0"/>
              </a:rPr>
              <a:t>الأجوبة...</a:t>
            </a:r>
            <a:endParaRPr lang="en-US" sz="3200" dirty="0">
              <a:latin typeface="Times New Roman" pitchFamily="18" charset="0"/>
              <a:cs typeface="Times New Roman" pitchFamily="18" charset="0"/>
            </a:endParaRPr>
          </a:p>
        </p:txBody>
      </p:sp>
      <p:sp>
        <p:nvSpPr>
          <p:cNvPr id="6" name="Content Placeholder 5"/>
          <p:cNvSpPr>
            <a:spLocks noGrp="1"/>
          </p:cNvSpPr>
          <p:nvPr>
            <p:ph idx="1"/>
          </p:nvPr>
        </p:nvSpPr>
        <p:spPr>
          <a:xfrm>
            <a:off x="762000" y="1143000"/>
            <a:ext cx="7848600" cy="4724401"/>
          </a:xfrm>
        </p:spPr>
        <p:txBody>
          <a:bodyPr/>
          <a:lstStyle/>
          <a:p>
            <a:pPr marL="514350" indent="-514350" algn="r" rtl="1">
              <a:buFont typeface="+mj-lt"/>
              <a:buAutoNum type="arabicPeriod" startAt="4"/>
            </a:pPr>
            <a:r>
              <a:rPr lang="ar-EG" sz="2400" dirty="0">
                <a:latin typeface="Times New Roman" pitchFamily="18" charset="0"/>
                <a:cs typeface="Times New Roman" pitchFamily="18" charset="0"/>
              </a:rPr>
              <a:t>ما هي الأسئلة التي ينبغي طرحها بشأن </a:t>
            </a:r>
            <a:r>
              <a:rPr lang="ar-SA" sz="2400" dirty="0">
                <a:latin typeface="Times New Roman" pitchFamily="18" charset="0"/>
                <a:cs typeface="Times New Roman" pitchFamily="18" charset="0"/>
              </a:rPr>
              <a:t>استعراض </a:t>
            </a:r>
            <a:r>
              <a:rPr lang="ar-EG" sz="2400" dirty="0" smtClean="0">
                <a:latin typeface="Times New Roman" pitchFamily="18" charset="0"/>
                <a:cs typeface="Times New Roman" pitchFamily="18" charset="0"/>
              </a:rPr>
              <a:t>منتصف </a:t>
            </a:r>
            <a:r>
              <a:rPr lang="ar-EG" sz="2400" dirty="0">
                <a:latin typeface="Times New Roman" pitchFamily="18" charset="0"/>
                <a:cs typeface="Times New Roman" pitchFamily="18" charset="0"/>
              </a:rPr>
              <a:t>المدة؟</a:t>
            </a:r>
          </a:p>
          <a:p>
            <a:pPr marL="966788" lvl="1" indent="-398463" algn="r" rtl="1"/>
            <a:r>
              <a:rPr lang="ar-EG" sz="2400" dirty="0" smtClean="0">
                <a:solidFill>
                  <a:srgbClr val="0070C0"/>
                </a:solidFill>
                <a:latin typeface="Times New Roman" pitchFamily="18" charset="0"/>
                <a:cs typeface="Times New Roman" pitchFamily="18" charset="0"/>
              </a:rPr>
              <a:t>هل هناك دلائل على حدوث تقدم نحو تحقيق النتائج؟</a:t>
            </a:r>
            <a:r>
              <a:rPr lang="en-US" sz="2400" dirty="0" smtClean="0">
                <a:solidFill>
                  <a:srgbClr val="0070C0"/>
                </a:solidFill>
                <a:latin typeface="Times New Roman" pitchFamily="18" charset="0"/>
                <a:cs typeface="Times New Roman" pitchFamily="18" charset="0"/>
              </a:rPr>
              <a:t> </a:t>
            </a:r>
          </a:p>
          <a:p>
            <a:pPr marL="966788" lvl="1" indent="-398463" algn="r" rtl="1"/>
            <a:r>
              <a:rPr lang="ar-EG" sz="2400" dirty="0" smtClean="0">
                <a:solidFill>
                  <a:srgbClr val="0070C0"/>
                </a:solidFill>
                <a:latin typeface="Times New Roman" pitchFamily="18" charset="0"/>
                <a:cs typeface="Times New Roman" pitchFamily="18" charset="0"/>
              </a:rPr>
              <a:t>ما هو التقدم الذي تظهره أداة </a:t>
            </a:r>
            <a:r>
              <a:rPr lang="ar-SA" sz="2400" dirty="0" smtClean="0">
                <a:solidFill>
                  <a:srgbClr val="0070C0"/>
                </a:solidFill>
                <a:latin typeface="Times New Roman" pitchFamily="18" charset="0"/>
                <a:cs typeface="Times New Roman" pitchFamily="18" charset="0"/>
              </a:rPr>
              <a:t>متابعة </a:t>
            </a:r>
            <a:r>
              <a:rPr lang="ar-SA" sz="2400" dirty="0" smtClean="0">
                <a:solidFill>
                  <a:srgbClr val="0070C0"/>
                </a:solidFill>
                <a:latin typeface="Times New Roman" pitchFamily="18" charset="0"/>
                <a:cs typeface="Times New Roman" pitchFamily="18" charset="0"/>
              </a:rPr>
              <a:t>مرفق </a:t>
            </a:r>
            <a:r>
              <a:rPr lang="ar-EG" sz="2400" dirty="0" smtClean="0">
                <a:solidFill>
                  <a:srgbClr val="0070C0"/>
                </a:solidFill>
                <a:latin typeface="Times New Roman" pitchFamily="18" charset="0"/>
                <a:cs typeface="Times New Roman" pitchFamily="18" charset="0"/>
              </a:rPr>
              <a:t>البيئة  </a:t>
            </a:r>
            <a:r>
              <a:rPr lang="ar-EG" sz="2400" dirty="0">
                <a:solidFill>
                  <a:srgbClr val="0070C0"/>
                </a:solidFill>
                <a:latin typeface="Times New Roman" pitchFamily="18" charset="0"/>
                <a:cs typeface="Times New Roman" pitchFamily="18" charset="0"/>
              </a:rPr>
              <a:t>لما تم إحرازه في منتصف المدة</a:t>
            </a:r>
            <a:r>
              <a:rPr lang="ar-EG" sz="2400" dirty="0" smtClean="0">
                <a:solidFill>
                  <a:srgbClr val="0070C0"/>
                </a:solidFill>
                <a:latin typeface="Times New Roman" pitchFamily="18" charset="0"/>
                <a:cs typeface="Times New Roman" pitchFamily="18" charset="0"/>
              </a:rPr>
              <a:t>؟</a:t>
            </a:r>
            <a:endParaRPr lang="en-US" sz="2400" dirty="0" smtClean="0">
              <a:solidFill>
                <a:srgbClr val="0070C0"/>
              </a:solidFill>
              <a:latin typeface="Times New Roman" pitchFamily="18" charset="0"/>
              <a:cs typeface="Times New Roman" pitchFamily="18" charset="0"/>
            </a:endParaRPr>
          </a:p>
          <a:p>
            <a:pPr marL="966788" lvl="1" indent="-398463" algn="r" rtl="1"/>
            <a:r>
              <a:rPr lang="ar-EG" sz="2400" dirty="0" smtClean="0">
                <a:solidFill>
                  <a:srgbClr val="0070C0"/>
                </a:solidFill>
                <a:latin typeface="Times New Roman" pitchFamily="18" charset="0"/>
                <a:cs typeface="Times New Roman" pitchFamily="18" charset="0"/>
              </a:rPr>
              <a:t>ما هي التحديات التي تتسبب في حدوث التأخيرات؟</a:t>
            </a:r>
            <a:endParaRPr lang="en-US" sz="2400" dirty="0" smtClean="0">
              <a:solidFill>
                <a:srgbClr val="0070C0"/>
              </a:solidFill>
              <a:latin typeface="Times New Roman" pitchFamily="18" charset="0"/>
              <a:cs typeface="Times New Roman" pitchFamily="18" charset="0"/>
            </a:endParaRPr>
          </a:p>
          <a:p>
            <a:pPr marL="966788" lvl="1" indent="-398463" algn="r" rtl="1"/>
            <a:r>
              <a:rPr lang="ar-EG" sz="2400" dirty="0" smtClean="0">
                <a:solidFill>
                  <a:srgbClr val="0070C0"/>
                </a:solidFill>
                <a:latin typeface="Times New Roman" pitchFamily="18" charset="0"/>
                <a:cs typeface="Times New Roman" pitchFamily="18" charset="0"/>
              </a:rPr>
              <a:t>ما الذي طرأ من تغير في السياق؟</a:t>
            </a:r>
            <a:endParaRPr lang="en-US" sz="2400" dirty="0" smtClean="0">
              <a:solidFill>
                <a:srgbClr val="0070C0"/>
              </a:solidFill>
              <a:latin typeface="Times New Roman" pitchFamily="18" charset="0"/>
              <a:cs typeface="Times New Roman" pitchFamily="18" charset="0"/>
            </a:endParaRPr>
          </a:p>
          <a:p>
            <a:pPr marL="966788" lvl="1" indent="-398463" algn="r" rtl="1"/>
            <a:r>
              <a:rPr lang="ar-EG" sz="2400" dirty="0" smtClean="0">
                <a:solidFill>
                  <a:srgbClr val="0070C0"/>
                </a:solidFill>
                <a:latin typeface="Times New Roman" pitchFamily="18" charset="0"/>
                <a:cs typeface="Times New Roman" pitchFamily="18" charset="0"/>
              </a:rPr>
              <a:t>هل لا يزال المشروع على أهميته؟</a:t>
            </a:r>
            <a:r>
              <a:rPr lang="en-US" sz="2400" dirty="0" smtClean="0">
                <a:solidFill>
                  <a:srgbClr val="0070C0"/>
                </a:solidFill>
                <a:latin typeface="Times New Roman" pitchFamily="18" charset="0"/>
                <a:cs typeface="Times New Roman" pitchFamily="18" charset="0"/>
              </a:rPr>
              <a:t> </a:t>
            </a:r>
          </a:p>
          <a:p>
            <a:pPr marL="966788" lvl="1" indent="-398463" algn="r" rtl="1"/>
            <a:r>
              <a:rPr lang="ar-EG" sz="2400" dirty="0" smtClean="0">
                <a:solidFill>
                  <a:srgbClr val="0070C0"/>
                </a:solidFill>
                <a:latin typeface="Times New Roman" pitchFamily="18" charset="0"/>
                <a:cs typeface="Times New Roman" pitchFamily="18" charset="0"/>
              </a:rPr>
              <a:t>هل هناك فرص جديدة؟</a:t>
            </a:r>
            <a:r>
              <a:rPr lang="en-US" sz="2400" dirty="0" smtClean="0">
                <a:solidFill>
                  <a:srgbClr val="0070C0"/>
                </a:solidFill>
                <a:latin typeface="Times New Roman" pitchFamily="18" charset="0"/>
                <a:cs typeface="Times New Roman" pitchFamily="18" charset="0"/>
              </a:rPr>
              <a:t> </a:t>
            </a:r>
          </a:p>
          <a:p>
            <a:pPr marL="966788" lvl="1" indent="-398463" algn="r" rtl="1"/>
            <a:r>
              <a:rPr lang="ar-EG" sz="2400" dirty="0" smtClean="0">
                <a:solidFill>
                  <a:srgbClr val="0070C0"/>
                </a:solidFill>
                <a:latin typeface="Times New Roman" pitchFamily="18" charset="0"/>
                <a:cs typeface="Times New Roman" pitchFamily="18" charset="0"/>
              </a:rPr>
              <a:t>كيف يمكن التغلب على التحديات؟</a:t>
            </a:r>
            <a:r>
              <a:rPr lang="en-US" sz="2400" dirty="0" smtClean="0">
                <a:solidFill>
                  <a:srgbClr val="0070C0"/>
                </a:solidFill>
                <a:latin typeface="Times New Roman" pitchFamily="18" charset="0"/>
                <a:cs typeface="Times New Roman" pitchFamily="18" charset="0"/>
              </a:rPr>
              <a:t> </a:t>
            </a:r>
          </a:p>
          <a:p>
            <a:pPr marL="966788" lvl="1" indent="-398463" algn="r" rtl="1"/>
            <a:r>
              <a:rPr lang="ar-EG" sz="2400" dirty="0" smtClean="0">
                <a:solidFill>
                  <a:srgbClr val="0070C0"/>
                </a:solidFill>
                <a:latin typeface="Times New Roman" pitchFamily="18" charset="0"/>
                <a:cs typeface="Times New Roman" pitchFamily="18" charset="0"/>
              </a:rPr>
              <a:t>هل من المجدي المضي إلى النهاية بالموارد المتبقية والسياق القائم؟</a:t>
            </a:r>
            <a:endParaRPr lang="en-US" dirty="0"/>
          </a:p>
        </p:txBody>
      </p:sp>
      <p:sp>
        <p:nvSpPr>
          <p:cNvPr id="3" name="Slide Number Placeholder 2"/>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19</a:t>
            </a:fld>
            <a:endParaRPr lang="en-US"/>
          </a:p>
        </p:txBody>
      </p:sp>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1000"/>
                                        <p:tgtEl>
                                          <p:spTgt spid="6">
                                            <p:txEl>
                                              <p:pRg st="3" end="3"/>
                                            </p:txEl>
                                          </p:spTgt>
                                        </p:tgtEl>
                                      </p:cBhvr>
                                    </p:animEffect>
                                    <p:anim calcmode="lin" valueType="num">
                                      <p:cBhvr>
                                        <p:cTn id="2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4" end="4"/>
                                            </p:txEl>
                                          </p:spTgt>
                                        </p:tgtEl>
                                        <p:attrNameLst>
                                          <p:attrName>style.visibility</p:attrName>
                                        </p:attrNameLst>
                                      </p:cBhvr>
                                      <p:to>
                                        <p:strVal val="visible"/>
                                      </p:to>
                                    </p:set>
                                    <p:animEffect transition="in" filter="fade">
                                      <p:cBhvr>
                                        <p:cTn id="28" dur="1000"/>
                                        <p:tgtEl>
                                          <p:spTgt spid="6">
                                            <p:txEl>
                                              <p:pRg st="4" end="4"/>
                                            </p:txEl>
                                          </p:spTgt>
                                        </p:tgtEl>
                                      </p:cBhvr>
                                    </p:animEffect>
                                    <p:anim calcmode="lin" valueType="num">
                                      <p:cBhvr>
                                        <p:cTn id="29"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Effect transition="in" filter="fade">
                                      <p:cBhvr>
                                        <p:cTn id="35" dur="1000"/>
                                        <p:tgtEl>
                                          <p:spTgt spid="6">
                                            <p:txEl>
                                              <p:pRg st="5" end="5"/>
                                            </p:txEl>
                                          </p:spTgt>
                                        </p:tgtEl>
                                      </p:cBhvr>
                                    </p:animEffect>
                                    <p:anim calcmode="lin" valueType="num">
                                      <p:cBhvr>
                                        <p:cTn id="36"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fade">
                                      <p:cBhvr>
                                        <p:cTn id="42" dur="1000"/>
                                        <p:tgtEl>
                                          <p:spTgt spid="6">
                                            <p:txEl>
                                              <p:pRg st="6" end="6"/>
                                            </p:txEl>
                                          </p:spTgt>
                                        </p:tgtEl>
                                      </p:cBhvr>
                                    </p:animEffect>
                                    <p:anim calcmode="lin" valueType="num">
                                      <p:cBhvr>
                                        <p:cTn id="43"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6" end="6"/>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fade">
                                      <p:cBhvr>
                                        <p:cTn id="47" dur="1000"/>
                                        <p:tgtEl>
                                          <p:spTgt spid="6">
                                            <p:txEl>
                                              <p:pRg st="7" end="7"/>
                                            </p:txEl>
                                          </p:spTgt>
                                        </p:tgtEl>
                                      </p:cBhvr>
                                    </p:animEffect>
                                    <p:anim calcmode="lin" valueType="num">
                                      <p:cBhvr>
                                        <p:cTn id="48"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6">
                                            <p:txEl>
                                              <p:pRg st="8" end="8"/>
                                            </p:txEl>
                                          </p:spTgt>
                                        </p:tgtEl>
                                        <p:attrNameLst>
                                          <p:attrName>style.visibility</p:attrName>
                                        </p:attrNameLst>
                                      </p:cBhvr>
                                      <p:to>
                                        <p:strVal val="visible"/>
                                      </p:to>
                                    </p:set>
                                    <p:animEffect transition="in" filter="fade">
                                      <p:cBhvr>
                                        <p:cTn id="54" dur="1000"/>
                                        <p:tgtEl>
                                          <p:spTgt spid="6">
                                            <p:txEl>
                                              <p:pRg st="8" end="8"/>
                                            </p:txEl>
                                          </p:spTgt>
                                        </p:tgtEl>
                                      </p:cBhvr>
                                    </p:animEffect>
                                    <p:anim calcmode="lin" valueType="num">
                                      <p:cBhvr>
                                        <p:cTn id="55"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pPr rtl="1"/>
            <a:r>
              <a:rPr lang="ar-EG" sz="2800" dirty="0" smtClean="0">
                <a:latin typeface="Times New Roman" pitchFamily="18" charset="0"/>
                <a:cs typeface="Times New Roman" pitchFamily="18" charset="0"/>
              </a:rPr>
              <a:t>من وجهة نظر الوكالات</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990600" y="1600200"/>
            <a:ext cx="7239000" cy="3886201"/>
          </a:xfrm>
        </p:spPr>
        <p:txBody>
          <a:bodyPr/>
          <a:lstStyle/>
          <a:p>
            <a:pPr marL="0" indent="0" algn="r" rtl="1">
              <a:buNone/>
            </a:pPr>
            <a:r>
              <a:rPr lang="ar-EG" sz="2400" dirty="0" smtClean="0">
                <a:latin typeface="Times New Roman" pitchFamily="18" charset="0"/>
                <a:cs typeface="Times New Roman" pitchFamily="18" charset="0"/>
              </a:rPr>
              <a:t>عادةً ما يقول الاستشاريون الفنيون الإقليميون التابعون للبرنامج </a:t>
            </a:r>
            <a:r>
              <a:rPr lang="ar-EG" sz="2400" dirty="0" smtClean="0">
                <a:latin typeface="Times New Roman" pitchFamily="18" charset="0"/>
                <a:cs typeface="Times New Roman" pitchFamily="18" charset="0"/>
              </a:rPr>
              <a:t>الإنمائي</a:t>
            </a:r>
            <a:r>
              <a:rPr lang="en-US" sz="2400" dirty="0" smtClean="0">
                <a:latin typeface="Times New Roman" pitchFamily="18" charset="0"/>
                <a:cs typeface="Times New Roman" pitchFamily="18" charset="0"/>
              </a:rPr>
              <a:t> </a:t>
            </a:r>
            <a:r>
              <a:rPr lang="ar-SA" sz="2400" dirty="0" smtClean="0">
                <a:latin typeface="Times New Roman" pitchFamily="18" charset="0"/>
                <a:cs typeface="Times New Roman" pitchFamily="18" charset="0"/>
              </a:rPr>
              <a:t>للامم المتحدة </a:t>
            </a:r>
            <a:r>
              <a:rPr lang="ar-EG" sz="2400" dirty="0" smtClean="0">
                <a:latin typeface="Times New Roman" pitchFamily="18" charset="0"/>
                <a:cs typeface="Times New Roman" pitchFamily="18" charset="0"/>
              </a:rPr>
              <a:t>–</a:t>
            </a:r>
            <a:r>
              <a:rPr lang="ar-SA" sz="2400" dirty="0" smtClean="0">
                <a:latin typeface="Times New Roman" pitchFamily="18" charset="0"/>
                <a:cs typeface="Times New Roman" pitchFamily="18" charset="0"/>
              </a:rPr>
              <a:t>ومرفق </a:t>
            </a:r>
            <a:r>
              <a:rPr lang="ar-EG" sz="2400" dirty="0" smtClean="0">
                <a:latin typeface="Times New Roman" pitchFamily="18" charset="0"/>
                <a:cs typeface="Times New Roman" pitchFamily="18" charset="0"/>
              </a:rPr>
              <a:t>البيئة</a:t>
            </a:r>
            <a:r>
              <a:rPr lang="ar-SA" sz="2400" dirty="0" smtClean="0">
                <a:latin typeface="Times New Roman" pitchFamily="18" charset="0"/>
                <a:cs typeface="Times New Roman" pitchFamily="18" charset="0"/>
              </a:rPr>
              <a:t> العالمي </a:t>
            </a:r>
            <a:r>
              <a:rPr lang="ar-EG" sz="2400" dirty="0" smtClean="0">
                <a:latin typeface="Times New Roman" pitchFamily="18" charset="0"/>
                <a:cs typeface="Times New Roman" pitchFamily="18" charset="0"/>
              </a:rPr>
              <a:t>لأعضاء </a:t>
            </a:r>
            <a:r>
              <a:rPr lang="ar-EG" sz="2400" dirty="0" smtClean="0">
                <a:latin typeface="Times New Roman" pitchFamily="18" charset="0"/>
                <a:cs typeface="Times New Roman" pitchFamily="18" charset="0"/>
              </a:rPr>
              <a:t>فرق عمل المشروعات،</a:t>
            </a:r>
            <a:endParaRPr lang="en-US" sz="2400" dirty="0" smtClean="0">
              <a:latin typeface="Times New Roman" pitchFamily="18" charset="0"/>
              <a:cs typeface="Times New Roman" pitchFamily="18" charset="0"/>
            </a:endParaRPr>
          </a:p>
          <a:p>
            <a:pPr marL="334963" indent="0" algn="ctr" rtl="1">
              <a:buNone/>
            </a:pPr>
            <a:r>
              <a:rPr lang="ar-EG" sz="2400" i="1" dirty="0" smtClean="0">
                <a:solidFill>
                  <a:srgbClr val="00B050"/>
                </a:solidFill>
                <a:latin typeface="Times New Roman" pitchFamily="18" charset="0"/>
                <a:cs typeface="Times New Roman" pitchFamily="18" charset="0"/>
              </a:rPr>
              <a:t>«التقييم النهائي مهم بالنسبة </a:t>
            </a:r>
            <a:r>
              <a:rPr lang="ar-SA" sz="2400" i="1" dirty="0" smtClean="0">
                <a:solidFill>
                  <a:srgbClr val="00B050"/>
                </a:solidFill>
                <a:latin typeface="Times New Roman" pitchFamily="18" charset="0"/>
                <a:cs typeface="Times New Roman" pitchFamily="18" charset="0"/>
              </a:rPr>
              <a:t>لمرفق </a:t>
            </a:r>
            <a:r>
              <a:rPr lang="ar-EG" sz="2400" i="1" dirty="0" smtClean="0">
                <a:solidFill>
                  <a:srgbClr val="00B050"/>
                </a:solidFill>
                <a:latin typeface="Times New Roman" pitchFamily="18" charset="0"/>
                <a:cs typeface="Times New Roman" pitchFamily="18" charset="0"/>
              </a:rPr>
              <a:t>البيئة</a:t>
            </a:r>
            <a:r>
              <a:rPr lang="ar-SA" sz="2400" i="1" dirty="0" smtClean="0">
                <a:solidFill>
                  <a:srgbClr val="00B050"/>
                </a:solidFill>
                <a:latin typeface="Times New Roman" pitchFamily="18" charset="0"/>
                <a:cs typeface="Times New Roman" pitchFamily="18" charset="0"/>
              </a:rPr>
              <a:t> العالمي</a:t>
            </a:r>
            <a:r>
              <a:rPr lang="ar-EG" sz="2400" i="1" dirty="0" smtClean="0">
                <a:solidFill>
                  <a:srgbClr val="00B050"/>
                </a:solidFill>
                <a:latin typeface="Times New Roman" pitchFamily="18" charset="0"/>
                <a:cs typeface="Times New Roman" pitchFamily="18" charset="0"/>
              </a:rPr>
              <a:t> </a:t>
            </a:r>
            <a:r>
              <a:rPr lang="ar-EG" sz="2400" i="1" dirty="0" smtClean="0">
                <a:solidFill>
                  <a:srgbClr val="00B050"/>
                </a:solidFill>
                <a:latin typeface="Times New Roman" pitchFamily="18" charset="0"/>
                <a:cs typeface="Times New Roman" pitchFamily="18" charset="0"/>
              </a:rPr>
              <a:t>كي يرى ما تم تحقيقه في استثماراته.</a:t>
            </a:r>
            <a:r>
              <a:rPr lang="en-US" sz="2400" i="1" dirty="0" smtClean="0">
                <a:solidFill>
                  <a:srgbClr val="00B050"/>
                </a:solidFill>
                <a:latin typeface="Times New Roman" pitchFamily="18" charset="0"/>
                <a:cs typeface="Times New Roman" pitchFamily="18" charset="0"/>
              </a:rPr>
              <a:t> </a:t>
            </a:r>
          </a:p>
          <a:p>
            <a:pPr marL="334963" indent="0" algn="ctr">
              <a:buNone/>
            </a:pPr>
            <a:endParaRPr lang="en-US" sz="2400" i="1" dirty="0" smtClean="0">
              <a:latin typeface="Times New Roman" pitchFamily="18" charset="0"/>
              <a:cs typeface="Times New Roman" pitchFamily="18" charset="0"/>
            </a:endParaRPr>
          </a:p>
          <a:p>
            <a:pPr marL="334963" indent="0" algn="ctr" rtl="1">
              <a:buNone/>
            </a:pPr>
            <a:r>
              <a:rPr lang="ar-EG" sz="2400" i="1" dirty="0" smtClean="0">
                <a:solidFill>
                  <a:srgbClr val="00B050"/>
                </a:solidFill>
                <a:latin typeface="Times New Roman" pitchFamily="18" charset="0"/>
                <a:cs typeface="Times New Roman" pitchFamily="18" charset="0"/>
              </a:rPr>
              <a:t>و</a:t>
            </a:r>
            <a:r>
              <a:rPr lang="ar-SA" sz="2400" i="1" dirty="0" smtClean="0">
                <a:solidFill>
                  <a:srgbClr val="00B050"/>
                </a:solidFill>
                <a:latin typeface="Times New Roman" pitchFamily="18" charset="0"/>
                <a:cs typeface="Times New Roman" pitchFamily="18" charset="0"/>
              </a:rPr>
              <a:t>استعراض</a:t>
            </a:r>
            <a:r>
              <a:rPr lang="ar-EG" sz="2400" i="1" dirty="0" smtClean="0">
                <a:solidFill>
                  <a:srgbClr val="00B050"/>
                </a:solidFill>
                <a:latin typeface="Times New Roman" pitchFamily="18" charset="0"/>
                <a:cs typeface="Times New Roman" pitchFamily="18" charset="0"/>
              </a:rPr>
              <a:t> منتصف المدة مهم لكم – وللبرنامج الإنمائي – لأنه إذا كان الأداء سيئاً، يظل بمقدورنا أن نصلح ما فسد.»</a:t>
            </a:r>
            <a:endParaRPr lang="en-US" dirty="0" smtClean="0"/>
          </a:p>
          <a:p>
            <a:endParaRPr lang="en-US" dirty="0" smtClean="0"/>
          </a:p>
          <a:p>
            <a:endParaRPr lang="en-US" dirty="0" smtClean="0"/>
          </a:p>
          <a:p>
            <a:endParaRPr lang="en-US" dirty="0">
              <a:latin typeface="Times New Roman" pitchFamily="18" charset="0"/>
              <a:cs typeface="Times New Roman" pitchFamily="18" charset="0"/>
            </a:endParaRPr>
          </a:p>
        </p:txBody>
      </p:sp>
      <p:sp>
        <p:nvSpPr>
          <p:cNvPr id="2" name="Slide Number Placeholder 1"/>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rtl="1"/>
            <a:r>
              <a:rPr lang="ar-EG" sz="3200" dirty="0" smtClean="0">
                <a:latin typeface="Times New Roman" pitchFamily="18" charset="0"/>
                <a:cs typeface="Times New Roman" pitchFamily="18" charset="0"/>
              </a:rPr>
              <a:t>الأجوبة...</a:t>
            </a:r>
            <a:endParaRPr lang="en-US" sz="3200" dirty="0">
              <a:latin typeface="Times New Roman" pitchFamily="18" charset="0"/>
              <a:cs typeface="Times New Roman" pitchFamily="18" charset="0"/>
            </a:endParaRPr>
          </a:p>
        </p:txBody>
      </p:sp>
      <p:sp>
        <p:nvSpPr>
          <p:cNvPr id="6" name="Content Placeholder 5"/>
          <p:cNvSpPr>
            <a:spLocks noGrp="1"/>
          </p:cNvSpPr>
          <p:nvPr>
            <p:ph idx="1"/>
          </p:nvPr>
        </p:nvSpPr>
        <p:spPr/>
        <p:txBody>
          <a:bodyPr/>
          <a:lstStyle/>
          <a:p>
            <a:pPr marL="514350" indent="-514350" algn="r" rtl="1">
              <a:buFont typeface="+mj-lt"/>
              <a:buAutoNum type="arabicPeriod" startAt="5"/>
            </a:pPr>
            <a:r>
              <a:rPr lang="ar-EG" sz="2400" dirty="0">
                <a:latin typeface="Times New Roman" pitchFamily="18" charset="0"/>
                <a:cs typeface="Times New Roman" pitchFamily="18" charset="0"/>
              </a:rPr>
              <a:t>كيف يمكن الاستفادة من تقارير </a:t>
            </a:r>
            <a:r>
              <a:rPr lang="ar-SA" sz="2400" dirty="0">
                <a:latin typeface="Times New Roman" pitchFamily="18" charset="0"/>
                <a:cs typeface="Times New Roman" pitchFamily="18" charset="0"/>
              </a:rPr>
              <a:t>استعراض </a:t>
            </a:r>
            <a:r>
              <a:rPr lang="ar-EG" sz="2400" dirty="0" smtClean="0">
                <a:latin typeface="Times New Roman" pitchFamily="18" charset="0"/>
                <a:cs typeface="Times New Roman" pitchFamily="18" charset="0"/>
              </a:rPr>
              <a:t>منتصف </a:t>
            </a:r>
            <a:r>
              <a:rPr lang="ar-EG" sz="2400" dirty="0">
                <a:latin typeface="Times New Roman" pitchFamily="18" charset="0"/>
                <a:cs typeface="Times New Roman" pitchFamily="18" charset="0"/>
              </a:rPr>
              <a:t>المدة فيما يتجاوز نطاق مشروع بعينه؟</a:t>
            </a:r>
          </a:p>
          <a:p>
            <a:pPr marL="914400" lvl="1" indent="-346075" algn="r" rtl="1"/>
            <a:r>
              <a:rPr lang="ar-EG" sz="2400" dirty="0" smtClean="0">
                <a:solidFill>
                  <a:srgbClr val="0070C0"/>
                </a:solidFill>
                <a:latin typeface="Times New Roman" pitchFamily="18" charset="0"/>
                <a:cs typeface="Times New Roman" pitchFamily="18" charset="0"/>
              </a:rPr>
              <a:t>التعلم: كشف التوجهات في محفظة مالية ما بحيث يمكن استخلاص الكثير من الدروس المستفادة منها وبالتالي التشجيع على التغيير</a:t>
            </a:r>
            <a:endParaRPr lang="en-ZA" sz="2400" dirty="0" smtClean="0">
              <a:solidFill>
                <a:srgbClr val="0070C0"/>
              </a:solidFill>
              <a:latin typeface="Times New Roman" pitchFamily="18" charset="0"/>
              <a:cs typeface="Times New Roman" pitchFamily="18" charset="0"/>
            </a:endParaRPr>
          </a:p>
          <a:p>
            <a:pPr marL="914400" lvl="1" indent="-346075" algn="r" rtl="1"/>
            <a:r>
              <a:rPr lang="ar-EG" sz="2400" dirty="0" smtClean="0">
                <a:solidFill>
                  <a:srgbClr val="0070C0"/>
                </a:solidFill>
                <a:latin typeface="Times New Roman" pitchFamily="18" charset="0"/>
                <a:cs typeface="Times New Roman" pitchFamily="18" charset="0"/>
              </a:rPr>
              <a:t>النتائج: تلخيص نتائج منتصف المدة، بحيث يمكن تجميعها على مستوى المحفظة المالية</a:t>
            </a:r>
            <a:endParaRPr lang="en-ZA" sz="2400" dirty="0" smtClean="0">
              <a:solidFill>
                <a:srgbClr val="0070C0"/>
              </a:solidFill>
              <a:latin typeface="Times New Roman" pitchFamily="18" charset="0"/>
              <a:cs typeface="Times New Roman" pitchFamily="18" charset="0"/>
            </a:endParaRPr>
          </a:p>
          <a:p>
            <a:pPr marL="914400" lvl="1" indent="-346075" algn="r" rtl="1"/>
            <a:r>
              <a:rPr lang="ar-EG" sz="2400" dirty="0" smtClean="0">
                <a:solidFill>
                  <a:srgbClr val="0070C0"/>
                </a:solidFill>
                <a:latin typeface="Times New Roman" pitchFamily="18" charset="0"/>
                <a:cs typeface="Times New Roman" pitchFamily="18" charset="0"/>
              </a:rPr>
              <a:t>المعرفة: تعميق فهمنا للعراقيل التي تواجه المشروعات أثناء التنفيذ</a:t>
            </a:r>
            <a:endParaRPr lang="en-ZA" sz="2400" dirty="0" smtClean="0">
              <a:solidFill>
                <a:srgbClr val="0070C0"/>
              </a:solidFill>
              <a:latin typeface="Times New Roman" pitchFamily="18" charset="0"/>
              <a:cs typeface="Times New Roman" pitchFamily="18" charset="0"/>
            </a:endParaRPr>
          </a:p>
          <a:p>
            <a:endParaRPr lang="en-US" dirty="0"/>
          </a:p>
        </p:txBody>
      </p:sp>
      <p:sp>
        <p:nvSpPr>
          <p:cNvPr id="2" name="Slide Number Placeholder 1"/>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1000"/>
                                        <p:tgtEl>
                                          <p:spTgt spid="6">
                                            <p:txEl>
                                              <p:pRg st="3" end="3"/>
                                            </p:txEl>
                                          </p:spTgt>
                                        </p:tgtEl>
                                      </p:cBhvr>
                                    </p:animEffect>
                                    <p:anim calcmode="lin" valueType="num">
                                      <p:cBhvr>
                                        <p:cTn id="2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z="3200" dirty="0" smtClean="0">
                <a:latin typeface="Times New Roman" pitchFamily="18" charset="0"/>
                <a:cs typeface="Times New Roman" pitchFamily="18" charset="0"/>
              </a:rPr>
              <a:t>أسئلة بشأن</a:t>
            </a:r>
            <a:r>
              <a:rPr lang="en-ZA" sz="3200" dirty="0" smtClean="0">
                <a:latin typeface="Times New Roman" pitchFamily="18" charset="0"/>
                <a:cs typeface="Times New Roman" pitchFamily="18" charset="0"/>
              </a:rPr>
              <a:t/>
            </a:r>
            <a:br>
              <a:rPr lang="en-ZA" sz="3200" dirty="0" smtClean="0">
                <a:latin typeface="Times New Roman" pitchFamily="18" charset="0"/>
                <a:cs typeface="Times New Roman" pitchFamily="18" charset="0"/>
              </a:rPr>
            </a:br>
            <a:r>
              <a:rPr lang="ar-SA" sz="3200" dirty="0" smtClean="0">
                <a:latin typeface="Times New Roman" pitchFamily="18" charset="0"/>
                <a:cs typeface="Times New Roman" pitchFamily="18" charset="0"/>
              </a:rPr>
              <a:t>استعراض </a:t>
            </a:r>
            <a:r>
              <a:rPr lang="ar-EG" sz="3200" dirty="0" smtClean="0">
                <a:latin typeface="Times New Roman" pitchFamily="18" charset="0"/>
                <a:cs typeface="Times New Roman" pitchFamily="18" charset="0"/>
              </a:rPr>
              <a:t>منتصف المدة</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514350" indent="-514350" algn="r" rtl="1">
              <a:buFont typeface="+mj-lt"/>
              <a:buAutoNum type="arabicPeriod"/>
            </a:pPr>
            <a:r>
              <a:rPr lang="ar-EG" sz="2400" dirty="0" smtClean="0">
                <a:latin typeface="Times New Roman" pitchFamily="18" charset="0"/>
                <a:cs typeface="Times New Roman" pitchFamily="18" charset="0"/>
              </a:rPr>
              <a:t>ما الذي يجعل </a:t>
            </a:r>
            <a:r>
              <a:rPr lang="ar-SA" sz="2400" dirty="0" smtClean="0">
                <a:latin typeface="Times New Roman" pitchFamily="18" charset="0"/>
                <a:cs typeface="Times New Roman" pitchFamily="18" charset="0"/>
              </a:rPr>
              <a:t>استعراض </a:t>
            </a:r>
            <a:r>
              <a:rPr lang="ar-EG" sz="2400" dirty="0" smtClean="0">
                <a:latin typeface="Times New Roman" pitchFamily="18" charset="0"/>
                <a:cs typeface="Times New Roman" pitchFamily="18" charset="0"/>
              </a:rPr>
              <a:t>منتصف المدة مختلف</a:t>
            </a:r>
            <a:r>
              <a:rPr lang="ar-SA" sz="2400" dirty="0" smtClean="0">
                <a:latin typeface="Times New Roman" pitchFamily="18" charset="0"/>
                <a:cs typeface="Times New Roman" pitchFamily="18" charset="0"/>
              </a:rPr>
              <a:t> </a:t>
            </a:r>
            <a:r>
              <a:rPr lang="ar-EG" sz="2400" dirty="0" smtClean="0">
                <a:latin typeface="Times New Roman" pitchFamily="18" charset="0"/>
                <a:cs typeface="Times New Roman" pitchFamily="18" charset="0"/>
              </a:rPr>
              <a:t>عن غيره من متطلبات </a:t>
            </a:r>
            <a:r>
              <a:rPr lang="ar-SA" sz="2400" dirty="0" smtClean="0">
                <a:latin typeface="Times New Roman" pitchFamily="18" charset="0"/>
                <a:cs typeface="Times New Roman" pitchFamily="18" charset="0"/>
              </a:rPr>
              <a:t>التقارير</a:t>
            </a:r>
            <a:r>
              <a:rPr lang="ar-EG" sz="2400" dirty="0" smtClean="0">
                <a:latin typeface="Times New Roman" pitchFamily="18" charset="0"/>
                <a:cs typeface="Times New Roman" pitchFamily="18" charset="0"/>
              </a:rPr>
              <a:t>؟</a:t>
            </a:r>
            <a:endParaRPr lang="en-ZA" sz="2400" dirty="0" smtClean="0">
              <a:latin typeface="Times New Roman" pitchFamily="18" charset="0"/>
              <a:cs typeface="Times New Roman" pitchFamily="18" charset="0"/>
            </a:endParaRPr>
          </a:p>
          <a:p>
            <a:pPr marL="514350" indent="-514350" algn="r" rtl="1">
              <a:buFont typeface="+mj-lt"/>
              <a:buAutoNum type="arabicPeriod"/>
            </a:pPr>
            <a:r>
              <a:rPr lang="ar-EG" sz="2400" dirty="0" smtClean="0">
                <a:latin typeface="Times New Roman" pitchFamily="18" charset="0"/>
                <a:cs typeface="Times New Roman" pitchFamily="18" charset="0"/>
              </a:rPr>
              <a:t>من المستفيد من هذ</a:t>
            </a:r>
            <a:r>
              <a:rPr lang="ar-SA" sz="2400" dirty="0" smtClean="0">
                <a:latin typeface="Times New Roman" pitchFamily="18" charset="0"/>
                <a:cs typeface="Times New Roman" pitchFamily="18" charset="0"/>
              </a:rPr>
              <a:t>ا الاستعراض</a:t>
            </a:r>
            <a:r>
              <a:rPr lang="ar-EG" sz="2400" dirty="0" smtClean="0">
                <a:latin typeface="Times New Roman" pitchFamily="18" charset="0"/>
                <a:cs typeface="Times New Roman" pitchFamily="18" charset="0"/>
              </a:rPr>
              <a:t>، وكيف؟</a:t>
            </a:r>
            <a:endParaRPr lang="en-ZA" sz="2400" dirty="0" smtClean="0">
              <a:latin typeface="Times New Roman" pitchFamily="18" charset="0"/>
              <a:cs typeface="Times New Roman" pitchFamily="18" charset="0"/>
            </a:endParaRPr>
          </a:p>
          <a:p>
            <a:pPr marL="514350" indent="-514350" algn="r" rtl="1">
              <a:buFont typeface="+mj-lt"/>
              <a:buAutoNum type="arabicPeriod"/>
            </a:pPr>
            <a:r>
              <a:rPr lang="ar-EG" sz="2400" dirty="0" smtClean="0">
                <a:latin typeface="Times New Roman" pitchFamily="18" charset="0"/>
                <a:cs typeface="Times New Roman" pitchFamily="18" charset="0"/>
              </a:rPr>
              <a:t>كيف يمكن ل</a:t>
            </a:r>
            <a:r>
              <a:rPr lang="ar-SA" sz="2400" dirty="0" smtClean="0">
                <a:latin typeface="Times New Roman" pitchFamily="18" charset="0"/>
                <a:cs typeface="Times New Roman" pitchFamily="18" charset="0"/>
              </a:rPr>
              <a:t>هذا ا</a:t>
            </a:r>
            <a:r>
              <a:rPr lang="ar-EG" sz="2400" dirty="0" smtClean="0">
                <a:latin typeface="Times New Roman" pitchFamily="18" charset="0"/>
                <a:cs typeface="Times New Roman" pitchFamily="18" charset="0"/>
              </a:rPr>
              <a:t>ل</a:t>
            </a:r>
            <a:r>
              <a:rPr lang="ar-SA" sz="2400" dirty="0" smtClean="0">
                <a:latin typeface="Times New Roman" pitchFamily="18" charset="0"/>
                <a:cs typeface="Times New Roman" pitchFamily="18" charset="0"/>
              </a:rPr>
              <a:t>استعرض </a:t>
            </a:r>
            <a:r>
              <a:rPr lang="ar-EG" sz="2400" dirty="0" smtClean="0">
                <a:latin typeface="Times New Roman" pitchFamily="18" charset="0"/>
                <a:cs typeface="Times New Roman" pitchFamily="18" charset="0"/>
              </a:rPr>
              <a:t>أن </a:t>
            </a:r>
            <a:r>
              <a:rPr lang="ar-SA" sz="2400" dirty="0">
                <a:latin typeface="Times New Roman" pitchFamily="18" charset="0"/>
                <a:cs typeface="Times New Roman" pitchFamily="18" charset="0"/>
              </a:rPr>
              <a:t>ي</a:t>
            </a:r>
            <a:r>
              <a:rPr lang="ar-EG" sz="2400" dirty="0" smtClean="0">
                <a:latin typeface="Times New Roman" pitchFamily="18" charset="0"/>
                <a:cs typeface="Times New Roman" pitchFamily="18" charset="0"/>
              </a:rPr>
              <a:t>حفز التغيير في مشروع ما؟</a:t>
            </a:r>
            <a:r>
              <a:rPr lang="en-ZA" sz="2400" dirty="0" smtClean="0">
                <a:latin typeface="Times New Roman" pitchFamily="18" charset="0"/>
                <a:cs typeface="Times New Roman" pitchFamily="18" charset="0"/>
              </a:rPr>
              <a:t> </a:t>
            </a:r>
          </a:p>
          <a:p>
            <a:pPr marL="514350" indent="-514350" algn="r" rtl="1">
              <a:buFont typeface="+mj-lt"/>
              <a:buAutoNum type="arabicPeriod"/>
            </a:pPr>
            <a:r>
              <a:rPr lang="ar-EG" sz="2400" dirty="0" smtClean="0">
                <a:latin typeface="Times New Roman" pitchFamily="18" charset="0"/>
                <a:cs typeface="Times New Roman" pitchFamily="18" charset="0"/>
              </a:rPr>
              <a:t>ما هي الأسئلة التي ينبغي توجيهها في </a:t>
            </a:r>
            <a:r>
              <a:rPr lang="ar-SA" sz="2400" dirty="0" smtClean="0">
                <a:latin typeface="Times New Roman" pitchFamily="18" charset="0"/>
                <a:cs typeface="Times New Roman" pitchFamily="18" charset="0"/>
              </a:rPr>
              <a:t>استعراض </a:t>
            </a:r>
            <a:r>
              <a:rPr lang="ar-EG" sz="2400" dirty="0" smtClean="0">
                <a:latin typeface="Times New Roman" pitchFamily="18" charset="0"/>
                <a:cs typeface="Times New Roman" pitchFamily="18" charset="0"/>
              </a:rPr>
              <a:t>منتصف المدة؟</a:t>
            </a:r>
            <a:endParaRPr lang="en-ZA" sz="2400" dirty="0" smtClean="0">
              <a:latin typeface="Times New Roman" pitchFamily="18" charset="0"/>
              <a:cs typeface="Times New Roman" pitchFamily="18" charset="0"/>
            </a:endParaRPr>
          </a:p>
          <a:p>
            <a:pPr marL="514350" indent="-514350" algn="r" rtl="1">
              <a:buFont typeface="+mj-lt"/>
              <a:buAutoNum type="arabicPeriod"/>
            </a:pPr>
            <a:r>
              <a:rPr lang="ar-EG" sz="2400" dirty="0" smtClean="0">
                <a:latin typeface="Times New Roman" pitchFamily="18" charset="0"/>
                <a:cs typeface="Times New Roman" pitchFamily="18" charset="0"/>
              </a:rPr>
              <a:t>إذا ما تجاوزنا نطاق مشروع بعينه، كيف يمكن الاستفادة من تقارير </a:t>
            </a:r>
            <a:r>
              <a:rPr lang="ar-SA" sz="2400" dirty="0" smtClean="0">
                <a:latin typeface="Times New Roman" pitchFamily="18" charset="0"/>
                <a:cs typeface="Times New Roman" pitchFamily="18" charset="0"/>
              </a:rPr>
              <a:t>استعرض </a:t>
            </a:r>
            <a:r>
              <a:rPr lang="ar-EG" sz="2400" dirty="0" smtClean="0">
                <a:latin typeface="Times New Roman" pitchFamily="18" charset="0"/>
                <a:cs typeface="Times New Roman" pitchFamily="18" charset="0"/>
              </a:rPr>
              <a:t>منتصف المدة؟</a:t>
            </a:r>
            <a:endParaRPr lang="en-US" sz="2400" dirty="0" smtClean="0">
              <a:latin typeface="Times New Roman" pitchFamily="18" charset="0"/>
              <a:cs typeface="Times New Roman" pitchFamily="18" charset="0"/>
            </a:endParaRPr>
          </a:p>
          <a:p>
            <a:pPr algn="r" rtl="1">
              <a:buNone/>
            </a:pPr>
            <a:endParaRPr lang="en-US" sz="2400" dirty="0" smtClean="0">
              <a:latin typeface="Times New Roman" pitchFamily="18" charset="0"/>
              <a:cs typeface="Times New Roman" pitchFamily="18" charset="0"/>
            </a:endParaRPr>
          </a:p>
          <a:p>
            <a:pPr algn="r" rtl="1">
              <a:buNone/>
            </a:pPr>
            <a:r>
              <a:rPr lang="ar-EG" sz="2400" i="1" dirty="0" smtClean="0">
                <a:latin typeface="Times New Roman" pitchFamily="18" charset="0"/>
                <a:cs typeface="Times New Roman" pitchFamily="18" charset="0"/>
              </a:rPr>
              <a:t>من شأن إجراء دراسة </a:t>
            </a:r>
            <a:r>
              <a:rPr lang="ar-SA" sz="2400" i="1" dirty="0" smtClean="0">
                <a:latin typeface="Times New Roman" pitchFamily="18" charset="0"/>
                <a:cs typeface="Times New Roman" pitchFamily="18" charset="0"/>
              </a:rPr>
              <a:t>ال</a:t>
            </a:r>
            <a:r>
              <a:rPr lang="ar-EG" sz="2400" i="1" dirty="0" smtClean="0">
                <a:latin typeface="Times New Roman" pitchFamily="18" charset="0"/>
                <a:cs typeface="Times New Roman" pitchFamily="18" charset="0"/>
              </a:rPr>
              <a:t>حالة أن يساعدنا في الإجابة على تلك الأسئلة...</a:t>
            </a:r>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rmAutofit fontScale="90000"/>
          </a:bodyPr>
          <a:lstStyle/>
          <a:p>
            <a:r>
              <a:rPr lang="ar-EG" sz="2400" dirty="0" smtClean="0">
                <a:latin typeface="Times New Roman" pitchFamily="18" charset="0"/>
                <a:cs typeface="Times New Roman" pitchFamily="18" charset="0"/>
              </a:rPr>
              <a:t>إدارة وحماية البيئة البحرية المعرضة للخطر </a:t>
            </a:r>
            <a:br>
              <a:rPr lang="ar-EG" sz="2400" dirty="0" smtClean="0">
                <a:latin typeface="Times New Roman" pitchFamily="18" charset="0"/>
                <a:cs typeface="Times New Roman" pitchFamily="18" charset="0"/>
              </a:rPr>
            </a:br>
            <a:r>
              <a:rPr lang="ar-EG" sz="2400" dirty="0" smtClean="0">
                <a:latin typeface="Times New Roman" pitchFamily="18" charset="0"/>
                <a:cs typeface="Times New Roman" pitchFamily="18" charset="0"/>
              </a:rPr>
              <a:t>في جمهورية موريشيوس</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914400" y="1295400"/>
            <a:ext cx="7772400" cy="4343400"/>
          </a:xfrm>
        </p:spPr>
        <p:txBody>
          <a:bodyPr/>
          <a:lstStyle/>
          <a:p>
            <a:pPr algn="r" rtl="1"/>
            <a:r>
              <a:rPr lang="ar-EG" sz="2400" dirty="0" smtClean="0">
                <a:latin typeface="Times New Roman" pitchFamily="18" charset="0"/>
                <a:cs typeface="Times New Roman" pitchFamily="18" charset="0"/>
              </a:rPr>
              <a:t>بتمويل من </a:t>
            </a:r>
            <a:r>
              <a:rPr lang="ar-SA" sz="2400" dirty="0" smtClean="0">
                <a:latin typeface="Times New Roman" pitchFamily="18" charset="0"/>
                <a:cs typeface="Times New Roman" pitchFamily="18" charset="0"/>
              </a:rPr>
              <a:t>مرفق </a:t>
            </a:r>
            <a:r>
              <a:rPr lang="ar-EG" sz="2400" dirty="0" smtClean="0">
                <a:latin typeface="Times New Roman" pitchFamily="18" charset="0"/>
                <a:cs typeface="Times New Roman" pitchFamily="18" charset="0"/>
              </a:rPr>
              <a:t>البيئة العالمي</a:t>
            </a:r>
            <a:endParaRPr lang="en-ZA" sz="2400" dirty="0" smtClean="0">
              <a:latin typeface="Times New Roman" pitchFamily="18" charset="0"/>
              <a:cs typeface="Times New Roman" pitchFamily="18" charset="0"/>
            </a:endParaRPr>
          </a:p>
          <a:p>
            <a:pPr algn="r" rtl="1"/>
            <a:r>
              <a:rPr lang="ar-EG" sz="2400" dirty="0" smtClean="0">
                <a:latin typeface="Times New Roman" pitchFamily="18" charset="0"/>
                <a:cs typeface="Times New Roman" pitchFamily="18" charset="0"/>
              </a:rPr>
              <a:t>يقوم على تنفيذها البرنامج الإنمائي للأمم المتحدة</a:t>
            </a:r>
            <a:endParaRPr lang="en-ZA" sz="2400" dirty="0" smtClean="0">
              <a:latin typeface="Times New Roman" pitchFamily="18" charset="0"/>
              <a:cs typeface="Times New Roman" pitchFamily="18" charset="0"/>
            </a:endParaRPr>
          </a:p>
          <a:p>
            <a:pPr algn="r" rtl="1"/>
            <a:r>
              <a:rPr lang="ar-EG" sz="2400" dirty="0" smtClean="0">
                <a:latin typeface="Times New Roman" pitchFamily="18" charset="0"/>
                <a:cs typeface="Times New Roman" pitchFamily="18" charset="0"/>
              </a:rPr>
              <a:t>مشروع متوسط الحجم</a:t>
            </a:r>
            <a:endParaRPr lang="en-ZA" sz="2400" dirty="0" smtClean="0">
              <a:latin typeface="Times New Roman" pitchFamily="18" charset="0"/>
              <a:cs typeface="Times New Roman" pitchFamily="18" charset="0"/>
            </a:endParaRPr>
          </a:p>
          <a:p>
            <a:pPr algn="r" rtl="1"/>
            <a:r>
              <a:rPr lang="ar-EG" sz="2400" dirty="0" smtClean="0">
                <a:latin typeface="Times New Roman" pitchFamily="18" charset="0"/>
                <a:cs typeface="Times New Roman" pitchFamily="18" charset="0"/>
              </a:rPr>
              <a:t>مجال التركيز: التنوع ال</a:t>
            </a:r>
            <a:r>
              <a:rPr lang="ar-SA" sz="2400" dirty="0" smtClean="0">
                <a:latin typeface="Times New Roman" pitchFamily="18" charset="0"/>
                <a:cs typeface="Times New Roman" pitchFamily="18" charset="0"/>
              </a:rPr>
              <a:t>بيولوجي</a:t>
            </a:r>
            <a:endParaRPr lang="en-ZA" sz="2400" dirty="0" smtClean="0">
              <a:latin typeface="Times New Roman" pitchFamily="18" charset="0"/>
              <a:cs typeface="Times New Roman" pitchFamily="18" charset="0"/>
            </a:endParaRPr>
          </a:p>
          <a:p>
            <a:pPr algn="r" rtl="1"/>
            <a:r>
              <a:rPr lang="ar-EG" sz="2400" dirty="0" smtClean="0">
                <a:latin typeface="Times New Roman" pitchFamily="18" charset="0"/>
                <a:cs typeface="Times New Roman" pitchFamily="18" charset="0"/>
              </a:rPr>
              <a:t>الأولوية الاستراتيجية للصندوق: برنامج </a:t>
            </a:r>
            <a:r>
              <a:rPr lang="ar-SA" sz="2400" dirty="0" smtClean="0">
                <a:latin typeface="Times New Roman" pitchFamily="18" charset="0"/>
                <a:cs typeface="Times New Roman" pitchFamily="18" charset="0"/>
              </a:rPr>
              <a:t>له بصمة من </a:t>
            </a:r>
            <a:r>
              <a:rPr lang="ar-EG" sz="2400" dirty="0" smtClean="0">
                <a:latin typeface="Times New Roman" pitchFamily="18" charset="0"/>
                <a:cs typeface="Times New Roman" pitchFamily="18" charset="0"/>
              </a:rPr>
              <a:t>الفئة الأولى (مناطق المحميات)</a:t>
            </a:r>
            <a:endParaRPr lang="en-ZA" sz="2400" dirty="0" smtClean="0">
              <a:latin typeface="Times New Roman" pitchFamily="18" charset="0"/>
              <a:cs typeface="Times New Roman" pitchFamily="18" charset="0"/>
            </a:endParaRPr>
          </a:p>
          <a:p>
            <a:pPr algn="r" rtl="1"/>
            <a:r>
              <a:rPr lang="ar-EG" sz="2400" dirty="0" smtClean="0">
                <a:latin typeface="Times New Roman" pitchFamily="18" charset="0"/>
                <a:cs typeface="Times New Roman" pitchFamily="18" charset="0"/>
              </a:rPr>
              <a:t>إجمالي منحة الصندوق: مليون دولار أمريكي</a:t>
            </a:r>
            <a:endParaRPr lang="en-ZA" sz="2400" dirty="0" smtClean="0">
              <a:latin typeface="Times New Roman" pitchFamily="18" charset="0"/>
              <a:cs typeface="Times New Roman" pitchFamily="18" charset="0"/>
            </a:endParaRPr>
          </a:p>
          <a:p>
            <a:pPr algn="r" rtl="1"/>
            <a:r>
              <a:rPr lang="ar-EG" sz="2400" dirty="0" smtClean="0">
                <a:latin typeface="Times New Roman" pitchFamily="18" charset="0"/>
                <a:cs typeface="Times New Roman" pitchFamily="18" charset="0"/>
              </a:rPr>
              <a:t>مجموع التمويل المشترك:</a:t>
            </a:r>
            <a:endParaRPr lang="en-ZA" sz="2400" dirty="0" smtClean="0">
              <a:latin typeface="Times New Roman" pitchFamily="18" charset="0"/>
              <a:cs typeface="Times New Roman" pitchFamily="18" charset="0"/>
            </a:endParaRPr>
          </a:p>
          <a:p>
            <a:pPr lvl="1" algn="r" rtl="1"/>
            <a:r>
              <a:rPr lang="ar-EG" sz="2400" dirty="0" smtClean="0">
                <a:latin typeface="Times New Roman" pitchFamily="18" charset="0"/>
                <a:cs typeface="Times New Roman" pitchFamily="18" charset="0"/>
              </a:rPr>
              <a:t>3.36 مليون دولار في مرحلة موافقة </a:t>
            </a:r>
            <a:r>
              <a:rPr lang="ar-SA" sz="2400" dirty="0" smtClean="0">
                <a:latin typeface="Times New Roman" pitchFamily="18" charset="0"/>
                <a:cs typeface="Times New Roman" pitchFamily="18" charset="0"/>
              </a:rPr>
              <a:t>المدير التنفيذي </a:t>
            </a:r>
            <a:r>
              <a:rPr lang="ar-SA" sz="2400" dirty="0" smtClean="0">
                <a:latin typeface="Times New Roman" pitchFamily="18" charset="0"/>
                <a:cs typeface="Times New Roman" pitchFamily="18" charset="0"/>
              </a:rPr>
              <a:t>للمرفق </a:t>
            </a:r>
            <a:endParaRPr lang="en-ZA" sz="2400" dirty="0" smtClean="0">
              <a:latin typeface="Times New Roman" pitchFamily="18" charset="0"/>
              <a:cs typeface="Times New Roman" pitchFamily="18" charset="0"/>
            </a:endParaRPr>
          </a:p>
          <a:p>
            <a:pPr lvl="1" algn="r" rtl="1"/>
            <a:r>
              <a:rPr lang="ar-EG" sz="2400" dirty="0" smtClean="0">
                <a:latin typeface="Times New Roman" pitchFamily="18" charset="0"/>
                <a:cs typeface="Times New Roman" pitchFamily="18" charset="0"/>
              </a:rPr>
              <a:t>3.0 ملايين دولار تمت </a:t>
            </a:r>
            <a:r>
              <a:rPr lang="ar-SA" sz="2400" dirty="0" smtClean="0">
                <a:latin typeface="Times New Roman" pitchFamily="18" charset="0"/>
                <a:cs typeface="Times New Roman" pitchFamily="18" charset="0"/>
              </a:rPr>
              <a:t>جمعها </a:t>
            </a:r>
            <a:r>
              <a:rPr lang="ar-EG" sz="2400" dirty="0" smtClean="0">
                <a:latin typeface="Times New Roman" pitchFamily="18" charset="0"/>
                <a:cs typeface="Times New Roman" pitchFamily="18" charset="0"/>
              </a:rPr>
              <a:t>بالفعل</a:t>
            </a:r>
            <a:endParaRPr lang="en-US" sz="2400" dirty="0" smtClean="0">
              <a:latin typeface="Times New Roman" pitchFamily="18" charset="0"/>
              <a:cs typeface="Times New Roman" pitchFamily="18" charset="0"/>
            </a:endParaRPr>
          </a:p>
          <a:p>
            <a:pPr>
              <a:buNone/>
            </a:pPr>
            <a:endParaRPr lang="en-US" sz="2800" dirty="0"/>
          </a:p>
        </p:txBody>
      </p:sp>
      <p:sp>
        <p:nvSpPr>
          <p:cNvPr id="5" name="Slide Number Placeholder 4"/>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z="2800" dirty="0" smtClean="0">
                <a:latin typeface="Times New Roman" pitchFamily="18" charset="0"/>
                <a:cs typeface="Times New Roman" pitchFamily="18" charset="0"/>
              </a:rPr>
              <a:t>خلفية عامة --</a:t>
            </a:r>
            <a:r>
              <a:rPr lang="en-ZA" sz="2800" dirty="0" smtClean="0">
                <a:latin typeface="Times New Roman" pitchFamily="18" charset="0"/>
                <a:cs typeface="Times New Roman" pitchFamily="18" charset="0"/>
              </a:rPr>
              <a:t/>
            </a:r>
            <a:br>
              <a:rPr lang="en-ZA" sz="2800" dirty="0" smtClean="0">
                <a:latin typeface="Times New Roman" pitchFamily="18" charset="0"/>
                <a:cs typeface="Times New Roman" pitchFamily="18" charset="0"/>
              </a:rPr>
            </a:br>
            <a:r>
              <a:rPr lang="ar-EG" sz="2800" dirty="0" smtClean="0">
                <a:latin typeface="Times New Roman" pitchFamily="18" charset="0"/>
                <a:cs typeface="Times New Roman" pitchFamily="18" charset="0"/>
              </a:rPr>
              <a:t>موجز المشروع وسياقه </a:t>
            </a:r>
            <a:r>
              <a:rPr lang="ar-EG" sz="2000" dirty="0" smtClean="0">
                <a:latin typeface="Times New Roman" pitchFamily="18" charset="0"/>
                <a:cs typeface="Times New Roman" pitchFamily="18" charset="0"/>
              </a:rPr>
              <a:t>(1 من 2)</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685800" y="1600200"/>
            <a:ext cx="8001000" cy="3657600"/>
          </a:xfrm>
        </p:spPr>
        <p:txBody>
          <a:bodyPr/>
          <a:lstStyle/>
          <a:p>
            <a:pPr algn="r" rtl="1">
              <a:buNone/>
            </a:pPr>
            <a:r>
              <a:rPr lang="ar-EG" sz="2400" dirty="0" smtClean="0">
                <a:latin typeface="Times New Roman" pitchFamily="18" charset="0"/>
                <a:cs typeface="Times New Roman" pitchFamily="18" charset="0"/>
              </a:rPr>
              <a:t>أهداف المشروع:</a:t>
            </a:r>
            <a:endParaRPr lang="en-US" sz="2400" dirty="0" smtClean="0">
              <a:latin typeface="Times New Roman" pitchFamily="18" charset="0"/>
              <a:cs typeface="Times New Roman" pitchFamily="18" charset="0"/>
            </a:endParaRPr>
          </a:p>
          <a:p>
            <a:pPr marL="719138" lvl="1" indent="-319088" algn="r" rtl="1">
              <a:spcBef>
                <a:spcPts val="500"/>
              </a:spcBef>
              <a:spcAft>
                <a:spcPts val="500"/>
              </a:spcAft>
              <a:buAutoNum type="arabicParenR"/>
            </a:pPr>
            <a:r>
              <a:rPr lang="ar-SA" sz="2400" dirty="0" smtClean="0">
                <a:latin typeface="Times New Roman" pitchFamily="18" charset="0"/>
                <a:cs typeface="Times New Roman" pitchFamily="18" charset="0"/>
              </a:rPr>
              <a:t>تطوير </a:t>
            </a:r>
            <a:r>
              <a:rPr lang="ar-EG" sz="2400" dirty="0" smtClean="0">
                <a:latin typeface="Times New Roman" pitchFamily="18" charset="0"/>
                <a:cs typeface="Times New Roman" pitchFamily="18" charset="0"/>
              </a:rPr>
              <a:t>سياس</a:t>
            </a:r>
            <a:r>
              <a:rPr lang="ar-SA" sz="2400" dirty="0" smtClean="0">
                <a:latin typeface="Times New Roman" pitchFamily="18" charset="0"/>
                <a:cs typeface="Times New Roman" pitchFamily="18" charset="0"/>
              </a:rPr>
              <a:t>ات ممكنة و </a:t>
            </a:r>
            <a:r>
              <a:rPr lang="ar-EG" sz="2400" dirty="0" smtClean="0">
                <a:latin typeface="Times New Roman" pitchFamily="18" charset="0"/>
                <a:cs typeface="Times New Roman" pitchFamily="18" charset="0"/>
              </a:rPr>
              <a:t>إطار ومؤسسي من </a:t>
            </a:r>
            <a:r>
              <a:rPr lang="ar-EG" sz="2400" dirty="0" smtClean="0">
                <a:latin typeface="Times New Roman" pitchFamily="18" charset="0"/>
                <a:cs typeface="Times New Roman" pitchFamily="18" charset="0"/>
              </a:rPr>
              <a:t>أجل استدامة الإدارة المشتركة لمناطق المحميات البحرية بأنحاء الجمهورية</a:t>
            </a:r>
            <a:endParaRPr lang="en-US" sz="2400" dirty="0" smtClean="0">
              <a:latin typeface="Times New Roman" pitchFamily="18" charset="0"/>
              <a:cs typeface="Times New Roman" pitchFamily="18" charset="0"/>
            </a:endParaRPr>
          </a:p>
          <a:p>
            <a:pPr marL="719138" lvl="1" indent="-319088" algn="r" rtl="1">
              <a:spcBef>
                <a:spcPts val="500"/>
              </a:spcBef>
              <a:spcAft>
                <a:spcPts val="500"/>
              </a:spcAft>
              <a:buAutoNum type="arabicParenR"/>
            </a:pPr>
            <a:r>
              <a:rPr lang="ar-EG" sz="2400" dirty="0" smtClean="0">
                <a:latin typeface="Times New Roman" pitchFamily="18" charset="0"/>
                <a:cs typeface="Times New Roman" pitchFamily="18" charset="0"/>
              </a:rPr>
              <a:t>تطوير ترتيبات مبتكرة </a:t>
            </a:r>
            <a:r>
              <a:rPr lang="ar-EG" sz="2400" b="1" dirty="0" smtClean="0">
                <a:latin typeface="Times New Roman" pitchFamily="18" charset="0"/>
                <a:cs typeface="Times New Roman" pitchFamily="18" charset="0"/>
              </a:rPr>
              <a:t>للإدارة المشتركة </a:t>
            </a:r>
            <a:r>
              <a:rPr lang="ar-EG" sz="2400" dirty="0" smtClean="0">
                <a:latin typeface="Times New Roman" pitchFamily="18" charset="0"/>
                <a:cs typeface="Times New Roman" pitchFamily="18" charset="0"/>
              </a:rPr>
              <a:t>لمناطق المحميات البحرية وتطويعها لتلائم موقعاً </a:t>
            </a:r>
            <a:r>
              <a:rPr lang="ar-SA" sz="2400" dirty="0" smtClean="0">
                <a:latin typeface="Times New Roman" pitchFamily="18" charset="0"/>
                <a:cs typeface="Times New Roman" pitchFamily="18" charset="0"/>
              </a:rPr>
              <a:t>تجريبياً </a:t>
            </a:r>
            <a:r>
              <a:rPr lang="ar-EG" sz="2400" dirty="0" smtClean="0">
                <a:latin typeface="Times New Roman" pitchFamily="18" charset="0"/>
                <a:cs typeface="Times New Roman" pitchFamily="18" charset="0"/>
              </a:rPr>
              <a:t>في </a:t>
            </a:r>
            <a:r>
              <a:rPr lang="ar-EG" sz="2400" b="1" dirty="0" smtClean="0">
                <a:latin typeface="Times New Roman" pitchFamily="18" charset="0"/>
                <a:cs typeface="Times New Roman" pitchFamily="18" charset="0"/>
              </a:rPr>
              <a:t>رودريغيز</a:t>
            </a:r>
            <a:r>
              <a:rPr lang="ar-EG"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z="2800" dirty="0">
                <a:latin typeface="Times New Roman" pitchFamily="18" charset="0"/>
                <a:cs typeface="Times New Roman" pitchFamily="18" charset="0"/>
              </a:rPr>
              <a:t>خلفية عامة --</a:t>
            </a:r>
            <a:br>
              <a:rPr lang="ar-EG" sz="2800" dirty="0">
                <a:latin typeface="Times New Roman" pitchFamily="18" charset="0"/>
                <a:cs typeface="Times New Roman" pitchFamily="18" charset="0"/>
              </a:rPr>
            </a:br>
            <a:r>
              <a:rPr lang="ar-EG" sz="2800" dirty="0">
                <a:latin typeface="Times New Roman" pitchFamily="18" charset="0"/>
                <a:cs typeface="Times New Roman" pitchFamily="18" charset="0"/>
              </a:rPr>
              <a:t>موجز المشروع وسياقه </a:t>
            </a:r>
            <a:r>
              <a:rPr lang="ar-EG" sz="2000" dirty="0" smtClean="0">
                <a:latin typeface="Times New Roman" pitchFamily="18" charset="0"/>
                <a:cs typeface="Times New Roman" pitchFamily="18" charset="0"/>
              </a:rPr>
              <a:t>(2 </a:t>
            </a:r>
            <a:r>
              <a:rPr lang="ar-EG" sz="2000" dirty="0">
                <a:latin typeface="Times New Roman" pitchFamily="18" charset="0"/>
                <a:cs typeface="Times New Roman" pitchFamily="18" charset="0"/>
              </a:rPr>
              <a:t>من 2</a:t>
            </a:r>
            <a:r>
              <a:rPr lang="ar-EG" sz="20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lstStyle/>
          <a:p>
            <a:pPr lvl="0" algn="r" rtl="1">
              <a:buClr>
                <a:schemeClr val="tx1"/>
              </a:buClr>
              <a:buSzPct val="120000"/>
              <a:buNone/>
              <a:defRPr/>
            </a:pPr>
            <a:r>
              <a:rPr lang="ar-EG" sz="2200" dirty="0" smtClean="0">
                <a:latin typeface="Times New Roman" pitchFamily="18" charset="0"/>
                <a:cs typeface="Times New Roman" pitchFamily="18" charset="0"/>
              </a:rPr>
              <a:t>نقاط التعقيد في المشروع:</a:t>
            </a:r>
            <a:endParaRPr lang="en-US" sz="2200" dirty="0" smtClean="0">
              <a:latin typeface="Times New Roman" pitchFamily="18" charset="0"/>
              <a:cs typeface="Times New Roman" pitchFamily="18" charset="0"/>
            </a:endParaRPr>
          </a:p>
          <a:p>
            <a:pPr lvl="1" algn="r" rtl="1">
              <a:buFont typeface="Wingdings" pitchFamily="2" charset="2"/>
              <a:buChar char="ü"/>
            </a:pPr>
            <a:r>
              <a:rPr lang="ar-EG" sz="2400" dirty="0" smtClean="0">
                <a:solidFill>
                  <a:srgbClr val="00B050"/>
                </a:solidFill>
                <a:latin typeface="Times New Roman" pitchFamily="18" charset="0"/>
                <a:cs typeface="Times New Roman" pitchFamily="18" charset="0"/>
              </a:rPr>
              <a:t>تألف المشروع من مكونين اثنين قامت بتنفيذهما جهتان وطنيتان مختلفتان</a:t>
            </a:r>
            <a:endParaRPr lang="en-US" sz="2400" dirty="0" smtClean="0">
              <a:solidFill>
                <a:srgbClr val="00B050"/>
              </a:solidFill>
              <a:latin typeface="Times New Roman" pitchFamily="18" charset="0"/>
              <a:cs typeface="Times New Roman" pitchFamily="18" charset="0"/>
            </a:endParaRPr>
          </a:p>
          <a:p>
            <a:pPr lvl="1" algn="r" rtl="1">
              <a:buFont typeface="Wingdings" pitchFamily="2" charset="2"/>
              <a:buChar char="ü"/>
            </a:pPr>
            <a:r>
              <a:rPr lang="ar-EG" sz="2400" dirty="0" smtClean="0">
                <a:solidFill>
                  <a:srgbClr val="00B050"/>
                </a:solidFill>
                <a:latin typeface="Times New Roman" pitchFamily="18" charset="0"/>
                <a:cs typeface="Times New Roman" pitchFamily="18" charset="0"/>
              </a:rPr>
              <a:t>كانت الإدارة التعاونية المشتركة شيئا </a:t>
            </a:r>
            <a:r>
              <a:rPr lang="ar-EG" sz="2400" b="1" dirty="0" smtClean="0">
                <a:solidFill>
                  <a:srgbClr val="00B050"/>
                </a:solidFill>
                <a:latin typeface="Times New Roman" pitchFamily="18" charset="0"/>
                <a:cs typeface="Times New Roman" pitchFamily="18" charset="0"/>
              </a:rPr>
              <a:t>جديداً ومبتكراً </a:t>
            </a:r>
            <a:r>
              <a:rPr lang="ar-EG" sz="2400" dirty="0" smtClean="0">
                <a:solidFill>
                  <a:srgbClr val="00B050"/>
                </a:solidFill>
                <a:latin typeface="Times New Roman" pitchFamily="18" charset="0"/>
                <a:cs typeface="Times New Roman" pitchFamily="18" charset="0"/>
              </a:rPr>
              <a:t>بالنسبة </a:t>
            </a:r>
            <a:r>
              <a:rPr lang="ar-SA" sz="2400" dirty="0" smtClean="0">
                <a:solidFill>
                  <a:srgbClr val="00B050"/>
                </a:solidFill>
                <a:latin typeface="Times New Roman" pitchFamily="18" charset="0"/>
                <a:cs typeface="Times New Roman" pitchFamily="18" charset="0"/>
              </a:rPr>
              <a:t>لهذا البلد</a:t>
            </a:r>
            <a:endParaRPr lang="en-US" sz="2400" dirty="0" smtClean="0">
              <a:solidFill>
                <a:srgbClr val="00B050"/>
              </a:solidFill>
              <a:latin typeface="Times New Roman" pitchFamily="18" charset="0"/>
              <a:cs typeface="Times New Roman" pitchFamily="18" charset="0"/>
            </a:endParaRPr>
          </a:p>
          <a:p>
            <a:pPr lvl="1" algn="r" rtl="1">
              <a:buFont typeface="Wingdings" pitchFamily="2" charset="2"/>
              <a:buChar char="ü"/>
            </a:pPr>
            <a:r>
              <a:rPr lang="ar-EG" sz="2400" dirty="0" smtClean="0">
                <a:solidFill>
                  <a:srgbClr val="00B050"/>
                </a:solidFill>
                <a:latin typeface="Times New Roman" pitchFamily="18" charset="0"/>
                <a:cs typeface="Times New Roman" pitchFamily="18" charset="0"/>
              </a:rPr>
              <a:t>ضم العديد من الشركاء: الحكومة، والمجتمعات المحلية، والقطاع الخاص</a:t>
            </a:r>
            <a:endParaRPr lang="en-US" sz="2400" dirty="0" smtClean="0">
              <a:solidFill>
                <a:srgbClr val="00B050"/>
              </a:solidFill>
              <a:latin typeface="Times New Roman" pitchFamily="18" charset="0"/>
              <a:cs typeface="Times New Roman" pitchFamily="18" charset="0"/>
            </a:endParaRPr>
          </a:p>
          <a:p>
            <a:pPr lvl="1" algn="r" rtl="1">
              <a:buFont typeface="Wingdings" pitchFamily="2" charset="2"/>
              <a:buChar char="ü"/>
            </a:pPr>
            <a:r>
              <a:rPr lang="ar-EG" sz="2400" dirty="0" smtClean="0">
                <a:solidFill>
                  <a:srgbClr val="00B050"/>
                </a:solidFill>
                <a:latin typeface="Times New Roman" pitchFamily="18" charset="0"/>
                <a:cs typeface="Times New Roman" pitchFamily="18" charset="0"/>
              </a:rPr>
              <a:t>كانت الإدارة النشطة لمناطق المحميات البحرية جديدة على </a:t>
            </a:r>
            <a:r>
              <a:rPr lang="ar-SA" sz="2400" dirty="0" smtClean="0">
                <a:solidFill>
                  <a:srgbClr val="00B050"/>
                </a:solidFill>
                <a:latin typeface="Times New Roman" pitchFamily="18" charset="0"/>
                <a:cs typeface="Times New Roman" pitchFamily="18" charset="0"/>
              </a:rPr>
              <a:t>هذا </a:t>
            </a:r>
            <a:r>
              <a:rPr lang="ar-EG" sz="2400" dirty="0" smtClean="0">
                <a:solidFill>
                  <a:srgbClr val="00B050"/>
                </a:solidFill>
                <a:latin typeface="Times New Roman" pitchFamily="18" charset="0"/>
                <a:cs typeface="Times New Roman" pitchFamily="18" charset="0"/>
              </a:rPr>
              <a:t>البلد في بداية المشروع ولم تكن هناك محميات على جزيرة رودريغيز</a:t>
            </a:r>
            <a:endParaRPr lang="en-US" sz="2400" dirty="0" smtClean="0">
              <a:solidFill>
                <a:srgbClr val="00B050"/>
              </a:solidFill>
              <a:latin typeface="Times New Roman" pitchFamily="18" charset="0"/>
              <a:cs typeface="Times New Roman" pitchFamily="18" charset="0"/>
            </a:endParaRPr>
          </a:p>
          <a:p>
            <a:pPr lvl="0">
              <a:buClr>
                <a:schemeClr val="tx1"/>
              </a:buClr>
              <a:buSzPct val="120000"/>
              <a:buNone/>
              <a:defRPr/>
            </a:pPr>
            <a:endParaRPr lang="en-US" sz="2200" dirty="0" smtClean="0">
              <a:latin typeface="Times New Roman" pitchFamily="18" charset="0"/>
              <a:cs typeface="Times New Roman" pitchFamily="18" charset="0"/>
            </a:endParaRPr>
          </a:p>
        </p:txBody>
      </p:sp>
      <p:sp>
        <p:nvSpPr>
          <p:cNvPr id="5" name="Slide Number Placeholder 4"/>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rtl="1"/>
            <a:r>
              <a:rPr lang="ar-EG" sz="3200" dirty="0" smtClean="0">
                <a:latin typeface="Times New Roman" pitchFamily="18" charset="0"/>
                <a:cs typeface="Times New Roman" pitchFamily="18" charset="0"/>
              </a:rPr>
              <a:t>خلفية عامة – </a:t>
            </a:r>
            <a:r>
              <a:rPr lang="ar-SA" sz="3200" dirty="0" smtClean="0">
                <a:latin typeface="Times New Roman" pitchFamily="18" charset="0"/>
                <a:cs typeface="Times New Roman" pitchFamily="18" charset="0"/>
              </a:rPr>
              <a:t>ال</a:t>
            </a:r>
            <a:r>
              <a:rPr lang="ar-EG" sz="3200" dirty="0" smtClean="0">
                <a:latin typeface="Times New Roman" pitchFamily="18" charset="0"/>
                <a:cs typeface="Times New Roman" pitchFamily="18" charset="0"/>
              </a:rPr>
              <a:t>معالم </a:t>
            </a:r>
            <a:r>
              <a:rPr lang="ar-SA" sz="3200" dirty="0" smtClean="0">
                <a:latin typeface="Times New Roman" pitchFamily="18" charset="0"/>
                <a:cs typeface="Times New Roman" pitchFamily="18" charset="0"/>
              </a:rPr>
              <a:t>الاساسية </a:t>
            </a:r>
            <a:r>
              <a:rPr lang="ar-SA" sz="3200" dirty="0" smtClean="0">
                <a:latin typeface="Times New Roman" pitchFamily="18" charset="0"/>
                <a:cs typeface="Times New Roman" pitchFamily="18" charset="0"/>
              </a:rPr>
              <a:t>لل</a:t>
            </a:r>
            <a:r>
              <a:rPr lang="ar-EG" sz="3200" dirty="0" smtClean="0">
                <a:latin typeface="Times New Roman" pitchFamily="18" charset="0"/>
                <a:cs typeface="Times New Roman" pitchFamily="18" charset="0"/>
              </a:rPr>
              <a:t>مشروع</a:t>
            </a:r>
            <a:endParaRPr lang="en-US" sz="3200" dirty="0">
              <a:latin typeface="Times New Roman" pitchFamily="18" charset="0"/>
              <a:cs typeface="Times New Roman" pitchFamily="18" charset="0"/>
            </a:endParaRPr>
          </a:p>
        </p:txBody>
      </p:sp>
      <p:sp>
        <p:nvSpPr>
          <p:cNvPr id="6" name="Content Placeholder 5"/>
          <p:cNvSpPr>
            <a:spLocks noGrp="1"/>
          </p:cNvSpPr>
          <p:nvPr>
            <p:ph idx="1"/>
          </p:nvPr>
        </p:nvSpPr>
        <p:spPr/>
        <p:txBody>
          <a:bodyPr/>
          <a:lstStyle/>
          <a:p>
            <a:pPr algn="r" rtl="1">
              <a:buNone/>
              <a:tabLst>
                <a:tab pos="2782888" algn="l"/>
              </a:tabLst>
            </a:pPr>
            <a:r>
              <a:rPr lang="ar-EG" sz="2800" dirty="0" smtClean="0">
                <a:latin typeface="Times New Roman" pitchFamily="18" charset="0"/>
                <a:cs typeface="Times New Roman" pitchFamily="18" charset="0"/>
              </a:rPr>
              <a:t>موافقة </a:t>
            </a:r>
            <a:r>
              <a:rPr lang="ar-SA" sz="2800" dirty="0" smtClean="0">
                <a:latin typeface="Times New Roman" pitchFamily="18" charset="0"/>
                <a:cs typeface="Times New Roman" pitchFamily="18" charset="0"/>
              </a:rPr>
              <a:t>المدير التنفيذي </a:t>
            </a:r>
            <a:r>
              <a:rPr lang="ar-SA" sz="2800" dirty="0" smtClean="0">
                <a:latin typeface="Times New Roman" pitchFamily="18" charset="0"/>
                <a:cs typeface="Times New Roman" pitchFamily="18" charset="0"/>
              </a:rPr>
              <a:t>للمرفق                </a:t>
            </a:r>
            <a:r>
              <a:rPr lang="en-ZA" sz="2800" dirty="0" smtClean="0">
                <a:latin typeface="Times New Roman" pitchFamily="18" charset="0"/>
                <a:cs typeface="Times New Roman" pitchFamily="18" charset="0"/>
              </a:rPr>
              <a:t>	</a:t>
            </a:r>
            <a:r>
              <a:rPr lang="ar-EG" sz="2800" dirty="0" smtClean="0">
                <a:latin typeface="Times New Roman" pitchFamily="18" charset="0"/>
                <a:cs typeface="Times New Roman" pitchFamily="18" charset="0"/>
              </a:rPr>
              <a:t>أغسطس/آب 2003</a:t>
            </a:r>
            <a:endParaRPr lang="en-ZA" sz="2800" dirty="0" smtClean="0">
              <a:latin typeface="Times New Roman" pitchFamily="18" charset="0"/>
              <a:cs typeface="Times New Roman" pitchFamily="18" charset="0"/>
            </a:endParaRPr>
          </a:p>
          <a:p>
            <a:pPr algn="r" rtl="1">
              <a:buNone/>
              <a:tabLst>
                <a:tab pos="2782888" algn="l"/>
              </a:tabLst>
            </a:pPr>
            <a:r>
              <a:rPr lang="ar-EG" sz="2800" dirty="0" smtClean="0">
                <a:latin typeface="Times New Roman" pitchFamily="18" charset="0"/>
                <a:cs typeface="Times New Roman" pitchFamily="18" charset="0"/>
              </a:rPr>
              <a:t>توقيع وثيقة المشروع</a:t>
            </a:r>
            <a:r>
              <a:rPr lang="en-ZA" sz="2800" dirty="0" smtClean="0">
                <a:latin typeface="Times New Roman" pitchFamily="18" charset="0"/>
                <a:cs typeface="Times New Roman" pitchFamily="18" charset="0"/>
              </a:rPr>
              <a:t>			</a:t>
            </a:r>
            <a:r>
              <a:rPr lang="ar-EG" sz="2800" dirty="0" smtClean="0">
                <a:latin typeface="Times New Roman" pitchFamily="18" charset="0"/>
                <a:cs typeface="Times New Roman" pitchFamily="18" charset="0"/>
              </a:rPr>
              <a:t>    يناير/كانون الثاني 2004</a:t>
            </a:r>
            <a:endParaRPr lang="en-ZA" sz="2800" dirty="0" smtClean="0">
              <a:latin typeface="Times New Roman" pitchFamily="18" charset="0"/>
              <a:cs typeface="Times New Roman" pitchFamily="18" charset="0"/>
            </a:endParaRPr>
          </a:p>
          <a:p>
            <a:pPr algn="r" rtl="1">
              <a:buNone/>
              <a:tabLst>
                <a:tab pos="2782888" algn="l"/>
              </a:tabLst>
            </a:pPr>
            <a:r>
              <a:rPr lang="ar-EG" sz="2800" dirty="0" smtClean="0">
                <a:latin typeface="Times New Roman" pitchFamily="18" charset="0"/>
                <a:cs typeface="Times New Roman" pitchFamily="18" charset="0"/>
              </a:rPr>
              <a:t>صرف أول دفعة</a:t>
            </a:r>
            <a:r>
              <a:rPr lang="en-ZA" sz="2800" dirty="0" smtClean="0">
                <a:latin typeface="Times New Roman" pitchFamily="18" charset="0"/>
                <a:cs typeface="Times New Roman" pitchFamily="18" charset="0"/>
              </a:rPr>
              <a:t>			</a:t>
            </a:r>
            <a:r>
              <a:rPr lang="ar-EG" sz="2800" dirty="0" smtClean="0">
                <a:latin typeface="Times New Roman" pitchFamily="18" charset="0"/>
                <a:cs typeface="Times New Roman" pitchFamily="18" charset="0"/>
              </a:rPr>
              <a:t>                           </a:t>
            </a:r>
            <a:r>
              <a:rPr lang="en-ZA" sz="2800" dirty="0" smtClean="0">
                <a:latin typeface="Times New Roman" pitchFamily="18" charset="0"/>
                <a:cs typeface="Times New Roman" pitchFamily="18" charset="0"/>
              </a:rPr>
              <a:t>2005</a:t>
            </a:r>
          </a:p>
          <a:p>
            <a:pPr marL="0" indent="0" algn="r" rtl="1">
              <a:buNone/>
            </a:pPr>
            <a:r>
              <a:rPr lang="ar-EG" sz="2800" dirty="0" smtClean="0">
                <a:latin typeface="Times New Roman" pitchFamily="18" charset="0"/>
                <a:cs typeface="Times New Roman" pitchFamily="18" charset="0"/>
              </a:rPr>
              <a:t>الإقفال الأصلي</a:t>
            </a:r>
            <a:r>
              <a:rPr lang="en-ZA" sz="2800" dirty="0" smtClean="0">
                <a:latin typeface="Times New Roman" pitchFamily="18" charset="0"/>
                <a:cs typeface="Times New Roman" pitchFamily="18" charset="0"/>
              </a:rPr>
              <a:t>			</a:t>
            </a:r>
            <a:r>
              <a:rPr lang="ar-EG" sz="2800" dirty="0" smtClean="0">
                <a:latin typeface="Times New Roman" pitchFamily="18" charset="0"/>
                <a:cs typeface="Times New Roman" pitchFamily="18" charset="0"/>
              </a:rPr>
              <a:t>                   يونيو/حزيران 2008</a:t>
            </a:r>
            <a:endParaRPr lang="en-ZA" sz="2800" dirty="0" smtClean="0">
              <a:latin typeface="Times New Roman" pitchFamily="18" charset="0"/>
              <a:cs typeface="Times New Roman" pitchFamily="18" charset="0"/>
            </a:endParaRPr>
          </a:p>
          <a:p>
            <a:pPr marL="0" indent="0" algn="r" rtl="1">
              <a:buNone/>
            </a:pPr>
            <a:r>
              <a:rPr lang="ar-EG" sz="2800" dirty="0" smtClean="0">
                <a:latin typeface="Times New Roman" pitchFamily="18" charset="0"/>
                <a:cs typeface="Times New Roman" pitchFamily="18" charset="0"/>
              </a:rPr>
              <a:t>الإقفال الفعلي</a:t>
            </a:r>
            <a:r>
              <a:rPr lang="en-ZA" sz="2800" dirty="0" smtClean="0">
                <a:latin typeface="Times New Roman" pitchFamily="18" charset="0"/>
                <a:cs typeface="Times New Roman" pitchFamily="18" charset="0"/>
              </a:rPr>
              <a:t>			</a:t>
            </a:r>
            <a:r>
              <a:rPr lang="ar-EG" sz="2800" dirty="0" smtClean="0">
                <a:latin typeface="Times New Roman" pitchFamily="18" charset="0"/>
                <a:cs typeface="Times New Roman" pitchFamily="18" charset="0"/>
              </a:rPr>
              <a:t>                    سبتمبر/أيلول 2010</a:t>
            </a:r>
            <a:endParaRPr lang="en-US" sz="2800" dirty="0">
              <a:latin typeface="Times New Roman" pitchFamily="18" charset="0"/>
              <a:cs typeface="Times New Roman" pitchFamily="18" charset="0"/>
            </a:endParaRPr>
          </a:p>
        </p:txBody>
      </p:sp>
      <p:sp>
        <p:nvSpPr>
          <p:cNvPr id="2" name="Slide Number Placeholder 1"/>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696200" cy="838200"/>
          </a:xfrm>
        </p:spPr>
        <p:txBody>
          <a:bodyPr>
            <a:normAutofit fontScale="90000"/>
          </a:bodyPr>
          <a:lstStyle/>
          <a:p>
            <a:r>
              <a:rPr lang="en-ZA" sz="3200" dirty="0" smtClean="0">
                <a:latin typeface="Times New Roman" pitchFamily="18" charset="0"/>
                <a:cs typeface="Times New Roman" pitchFamily="18" charset="0"/>
              </a:rPr>
              <a:t/>
            </a:r>
            <a:br>
              <a:rPr lang="en-ZA" sz="3200" dirty="0" smtClean="0">
                <a:latin typeface="Times New Roman" pitchFamily="18" charset="0"/>
                <a:cs typeface="Times New Roman" pitchFamily="18" charset="0"/>
              </a:rPr>
            </a:br>
            <a:r>
              <a:rPr lang="ar-EG" sz="3200" dirty="0" smtClean="0">
                <a:latin typeface="Times New Roman" pitchFamily="18" charset="0"/>
                <a:cs typeface="Times New Roman" pitchFamily="18" charset="0"/>
              </a:rPr>
              <a:t>خلفية عامة – الصرف السنوي</a:t>
            </a:r>
            <a:r>
              <a:rPr lang="en-ZA" sz="3200" dirty="0" smtClean="0">
                <a:latin typeface="Times New Roman" pitchFamily="18" charset="0"/>
                <a:cs typeface="Times New Roman" pitchFamily="18" charset="0"/>
              </a:rPr>
              <a:t/>
            </a:r>
            <a:br>
              <a:rPr lang="en-ZA" sz="3200"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t>
            </a:r>
            <a:r>
              <a:rPr lang="ar-EG" sz="2200" i="1" dirty="0" smtClean="0">
                <a:latin typeface="Times New Roman" pitchFamily="18" charset="0"/>
                <a:cs typeface="Times New Roman" pitchFamily="18" charset="0"/>
              </a:rPr>
              <a:t>ال</a:t>
            </a:r>
            <a:r>
              <a:rPr lang="ar-SA" sz="2200" i="1" dirty="0" smtClean="0">
                <a:latin typeface="Times New Roman" pitchFamily="18" charset="0"/>
                <a:cs typeface="Times New Roman" pitchFamily="18" charset="0"/>
              </a:rPr>
              <a:t>دفعات</a:t>
            </a:r>
            <a:r>
              <a:rPr lang="ar-EG" sz="2200" i="1" dirty="0" smtClean="0">
                <a:latin typeface="Times New Roman" pitchFamily="18" charset="0"/>
                <a:cs typeface="Times New Roman" pitchFamily="18" charset="0"/>
              </a:rPr>
              <a:t> حسب مصدر التمويل</a:t>
            </a: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Slide Number Placeholder 2"/>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8</a:t>
            </a:fld>
            <a:endParaRPr lang="en-US"/>
          </a:p>
        </p:txBody>
      </p:sp>
      <p:pic>
        <p:nvPicPr>
          <p:cNvPr id="18" name="Picture 3"/>
          <p:cNvPicPr>
            <a:picLocks noChangeAspect="1" noChangeArrowheads="1"/>
          </p:cNvPicPr>
          <p:nvPr/>
        </p:nvPicPr>
        <p:blipFill>
          <a:blip r:embed="rId3" cstate="print"/>
          <a:srcRect/>
          <a:stretch>
            <a:fillRect/>
          </a:stretch>
        </p:blipFill>
        <p:spPr bwMode="auto">
          <a:xfrm>
            <a:off x="990601" y="1828800"/>
            <a:ext cx="6934200" cy="3830837"/>
          </a:xfrm>
          <a:prstGeom prst="rect">
            <a:avLst/>
          </a:prstGeom>
          <a:noFill/>
          <a:ln w="9525">
            <a:noFill/>
            <a:miter lim="800000"/>
            <a:headEnd/>
            <a:tailEnd/>
          </a:ln>
        </p:spPr>
      </p:pic>
      <p:sp>
        <p:nvSpPr>
          <p:cNvPr id="33" name="TextBox 32"/>
          <p:cNvSpPr txBox="1"/>
          <p:nvPr/>
        </p:nvSpPr>
        <p:spPr>
          <a:xfrm>
            <a:off x="4267200" y="1295400"/>
            <a:ext cx="2514600" cy="400110"/>
          </a:xfrm>
          <a:prstGeom prst="rect">
            <a:avLst/>
          </a:prstGeom>
          <a:noFill/>
        </p:spPr>
        <p:txBody>
          <a:bodyPr wrap="square" rtlCol="0">
            <a:spAutoFit/>
          </a:bodyPr>
          <a:lstStyle/>
          <a:p>
            <a:pPr algn="ctr" rtl="1"/>
            <a:r>
              <a:rPr lang="ar-EG" sz="2000" i="1" dirty="0" smtClean="0">
                <a:latin typeface="Times New Roman" pitchFamily="18" charset="0"/>
                <a:cs typeface="Times New Roman" pitchFamily="18" charset="0"/>
              </a:rPr>
              <a:t>ذروة التنفيذ</a:t>
            </a:r>
            <a:endParaRPr lang="en-GB" sz="2000" i="1" dirty="0">
              <a:latin typeface="Times New Roman" pitchFamily="18" charset="0"/>
              <a:cs typeface="Times New Roman" pitchFamily="18" charset="0"/>
            </a:endParaRPr>
          </a:p>
        </p:txBody>
      </p:sp>
      <p:sp>
        <p:nvSpPr>
          <p:cNvPr id="36" name="Left Brace 35"/>
          <p:cNvSpPr/>
          <p:nvPr/>
        </p:nvSpPr>
        <p:spPr>
          <a:xfrm rot="5400000">
            <a:off x="5320673" y="651544"/>
            <a:ext cx="360040" cy="2428892"/>
          </a:xfrm>
          <a:prstGeom prst="leftBrace">
            <a:avLst>
              <a:gd name="adj1" fmla="val 8333"/>
              <a:gd name="adj2" fmla="val 51613"/>
            </a:avLst>
          </a:prstGeom>
          <a:ln w="3810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000" dirty="0"/>
          </a:p>
        </p:txBody>
      </p:sp>
      <p:sp>
        <p:nvSpPr>
          <p:cNvPr id="8" name="TextBox 7"/>
          <p:cNvSpPr txBox="1"/>
          <p:nvPr/>
        </p:nvSpPr>
        <p:spPr>
          <a:xfrm>
            <a:off x="6096000" y="0"/>
            <a:ext cx="3047999" cy="369332"/>
          </a:xfrm>
          <a:prstGeom prst="rect">
            <a:avLst/>
          </a:prstGeom>
          <a:solidFill>
            <a:schemeClr val="accent2"/>
          </a:solidFill>
        </p:spPr>
        <p:txBody>
          <a:bodyPr wrap="square" rtlCol="0">
            <a:spAutoFit/>
          </a:bodyPr>
          <a:lstStyle/>
          <a:p>
            <a:pPr algn="r" rtl="1"/>
            <a:r>
              <a:rPr lang="ar-EG" dirty="0" smtClean="0">
                <a:latin typeface="Times New Roman" pitchFamily="18" charset="0"/>
                <a:cs typeface="Times New Roman" pitchFamily="18" charset="0"/>
              </a:rPr>
              <a:t>دراسة حالة من موريشيوس</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EG" sz="3200" dirty="0" smtClean="0">
                <a:latin typeface="Times New Roman" pitchFamily="18" charset="0"/>
                <a:cs typeface="Times New Roman" pitchFamily="18" charset="0"/>
              </a:rPr>
              <a:t>خلفية عامة – </a:t>
            </a:r>
            <a:r>
              <a:rPr lang="ar-SA" sz="3200" dirty="0" smtClean="0">
                <a:latin typeface="Times New Roman" pitchFamily="18" charset="0"/>
                <a:cs typeface="Times New Roman" pitchFamily="18" charset="0"/>
              </a:rPr>
              <a:t>معالم </a:t>
            </a:r>
            <a:r>
              <a:rPr lang="ar-EG" sz="3200" dirty="0" smtClean="0">
                <a:latin typeface="Times New Roman" pitchFamily="18" charset="0"/>
                <a:cs typeface="Times New Roman" pitchFamily="18" charset="0"/>
              </a:rPr>
              <a:t>الإدارة والتقييم</a:t>
            </a:r>
            <a:endParaRPr lang="en-US" sz="3200" dirty="0">
              <a:latin typeface="Times New Roman" pitchFamily="18" charset="0"/>
              <a:cs typeface="Times New Roman" pitchFamily="18" charset="0"/>
            </a:endParaRPr>
          </a:p>
        </p:txBody>
      </p:sp>
      <p:sp>
        <p:nvSpPr>
          <p:cNvPr id="6" name="Content Placeholder 5"/>
          <p:cNvSpPr>
            <a:spLocks noGrp="1"/>
          </p:cNvSpPr>
          <p:nvPr>
            <p:ph idx="1"/>
          </p:nvPr>
        </p:nvSpPr>
        <p:spPr>
          <a:xfrm>
            <a:off x="533400" y="1219200"/>
            <a:ext cx="8229600" cy="4525963"/>
          </a:xfrm>
        </p:spPr>
        <p:txBody>
          <a:bodyPr/>
          <a:lstStyle/>
          <a:p>
            <a:pPr algn="r" rtl="1">
              <a:buNone/>
              <a:tabLst>
                <a:tab pos="2974975" algn="l"/>
              </a:tabLst>
            </a:pPr>
            <a:r>
              <a:rPr lang="ar-EG" sz="2400" dirty="0" smtClean="0">
                <a:latin typeface="Times New Roman" pitchFamily="18" charset="0"/>
                <a:cs typeface="Times New Roman" pitchFamily="18" charset="0"/>
              </a:rPr>
              <a:t>سجل معلومات الدفع</a:t>
            </a:r>
            <a:r>
              <a:rPr lang="ar-SA" sz="2400" dirty="0" smtClean="0">
                <a:latin typeface="Times New Roman" pitchFamily="18" charset="0"/>
                <a:cs typeface="Times New Roman" pitchFamily="18" charset="0"/>
              </a:rPr>
              <a:t>ة</a:t>
            </a:r>
            <a:r>
              <a:rPr lang="ar-EG" sz="2400" dirty="0" smtClean="0">
                <a:latin typeface="Times New Roman" pitchFamily="18" charset="0"/>
                <a:cs typeface="Times New Roman" pitchFamily="18" charset="0"/>
              </a:rPr>
              <a:t> الأول</a:t>
            </a:r>
            <a:r>
              <a:rPr lang="ar-SA" sz="2400" dirty="0" smtClean="0">
                <a:latin typeface="Times New Roman" pitchFamily="18" charset="0"/>
                <a:cs typeface="Times New Roman" pitchFamily="18" charset="0"/>
              </a:rPr>
              <a:t>ى</a:t>
            </a:r>
            <a:r>
              <a:rPr lang="en-ZA" sz="2400" dirty="0" smtClean="0">
                <a:latin typeface="Times New Roman" pitchFamily="18" charset="0"/>
                <a:cs typeface="Times New Roman" pitchFamily="18" charset="0"/>
              </a:rPr>
              <a:t>			</a:t>
            </a:r>
            <a:r>
              <a:rPr lang="ar-EG" sz="2400" dirty="0" smtClean="0">
                <a:latin typeface="Times New Roman" pitchFamily="18" charset="0"/>
                <a:cs typeface="Times New Roman" pitchFamily="18" charset="0"/>
              </a:rPr>
              <a:t>سبتمبر/أيلول 2005</a:t>
            </a:r>
            <a:endParaRPr lang="en-ZA" sz="2400" dirty="0" smtClean="0">
              <a:latin typeface="Times New Roman" pitchFamily="18" charset="0"/>
              <a:cs typeface="Times New Roman" pitchFamily="18" charset="0"/>
            </a:endParaRPr>
          </a:p>
          <a:p>
            <a:pPr algn="r" rtl="1">
              <a:buNone/>
              <a:tabLst>
                <a:tab pos="2974975" algn="l"/>
              </a:tabLst>
            </a:pPr>
            <a:r>
              <a:rPr lang="ar-EG" sz="2400" b="1" dirty="0" smtClean="0">
                <a:latin typeface="Times New Roman" pitchFamily="18" charset="0"/>
                <a:cs typeface="Times New Roman" pitchFamily="18" charset="0"/>
              </a:rPr>
              <a:t>تقييم منتصف المدة</a:t>
            </a:r>
            <a:r>
              <a:rPr lang="en-ZA" sz="2400" dirty="0" smtClean="0">
                <a:latin typeface="Times New Roman" pitchFamily="18" charset="0"/>
                <a:cs typeface="Times New Roman" pitchFamily="18" charset="0"/>
              </a:rPr>
              <a:t>			</a:t>
            </a:r>
            <a:r>
              <a:rPr lang="ar-EG" sz="2400" dirty="0" smtClean="0">
                <a:latin typeface="Times New Roman" pitchFamily="18" charset="0"/>
                <a:cs typeface="Times New Roman" pitchFamily="18" charset="0"/>
              </a:rPr>
              <a:t>يونيو/حزيران 2008</a:t>
            </a:r>
            <a:endParaRPr lang="en-ZA" sz="2400" dirty="0" smtClean="0">
              <a:latin typeface="Times New Roman" pitchFamily="18" charset="0"/>
              <a:cs typeface="Times New Roman" pitchFamily="18" charset="0"/>
            </a:endParaRPr>
          </a:p>
          <a:p>
            <a:pPr algn="r" rtl="1">
              <a:buNone/>
              <a:tabLst>
                <a:tab pos="2974975" algn="l"/>
              </a:tabLst>
            </a:pPr>
            <a:r>
              <a:rPr lang="ar-EG" sz="2400" dirty="0" smtClean="0">
                <a:latin typeface="Times New Roman" pitchFamily="18" charset="0"/>
                <a:cs typeface="Times New Roman" pitchFamily="18" charset="0"/>
              </a:rPr>
              <a:t>سجل معلومات </a:t>
            </a:r>
            <a:r>
              <a:rPr lang="ar-SA" sz="2400" dirty="0" smtClean="0">
                <a:latin typeface="Times New Roman" pitchFamily="18" charset="0"/>
                <a:cs typeface="Times New Roman" pitchFamily="18" charset="0"/>
              </a:rPr>
              <a:t>الدفعة </a:t>
            </a:r>
            <a:r>
              <a:rPr lang="ar-EG" sz="2400" dirty="0" smtClean="0">
                <a:latin typeface="Times New Roman" pitchFamily="18" charset="0"/>
                <a:cs typeface="Times New Roman" pitchFamily="18" charset="0"/>
              </a:rPr>
              <a:t>النهائي</a:t>
            </a:r>
            <a:r>
              <a:rPr lang="ar-SA" sz="2400" dirty="0" smtClean="0">
                <a:latin typeface="Times New Roman" pitchFamily="18" charset="0"/>
                <a:cs typeface="Times New Roman" pitchFamily="18" charset="0"/>
              </a:rPr>
              <a:t>ة</a:t>
            </a:r>
            <a:r>
              <a:rPr lang="ar-EG" sz="2400" dirty="0" smtClean="0">
                <a:latin typeface="Times New Roman" pitchFamily="18" charset="0"/>
                <a:cs typeface="Times New Roman" pitchFamily="18" charset="0"/>
              </a:rPr>
              <a:t>/التقييم </a:t>
            </a:r>
            <a:r>
              <a:rPr lang="ar-SA" sz="2400" dirty="0" smtClean="0">
                <a:latin typeface="Times New Roman" pitchFamily="18" charset="0"/>
                <a:cs typeface="Times New Roman" pitchFamily="18" charset="0"/>
              </a:rPr>
              <a:t>النهائي</a:t>
            </a:r>
            <a:r>
              <a:rPr lang="en-ZA" sz="2400" dirty="0" smtClean="0">
                <a:latin typeface="Times New Roman" pitchFamily="18" charset="0"/>
                <a:cs typeface="Times New Roman" pitchFamily="18" charset="0"/>
              </a:rPr>
              <a:t>	</a:t>
            </a:r>
            <a:r>
              <a:rPr lang="ar-EG" sz="2400" dirty="0" smtClean="0">
                <a:latin typeface="Times New Roman" pitchFamily="18" charset="0"/>
                <a:cs typeface="Times New Roman" pitchFamily="18" charset="0"/>
              </a:rPr>
              <a:t>سبتمبر/أيلول 2012</a:t>
            </a:r>
            <a:endParaRPr lang="en-ZA" sz="2400" dirty="0" smtClean="0">
              <a:latin typeface="Times New Roman" pitchFamily="18" charset="0"/>
              <a:cs typeface="Times New Roman" pitchFamily="18" charset="0"/>
            </a:endParaRPr>
          </a:p>
        </p:txBody>
      </p:sp>
      <p:sp>
        <p:nvSpPr>
          <p:cNvPr id="3" name="Slide Number Placeholder 2"/>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9</a:t>
            </a:fld>
            <a:endParaRPr lang="en-US"/>
          </a:p>
        </p:txBody>
      </p:sp>
      <p:graphicFrame>
        <p:nvGraphicFramePr>
          <p:cNvPr id="7" name="Diagram 6"/>
          <p:cNvGraphicFramePr/>
          <p:nvPr>
            <p:extLst>
              <p:ext uri="{D42A27DB-BD31-4B8C-83A1-F6EECF244321}">
                <p14:modId xmlns:p14="http://schemas.microsoft.com/office/powerpoint/2010/main" val="4128071903"/>
              </p:ext>
            </p:extLst>
          </p:nvPr>
        </p:nvGraphicFramePr>
        <p:xfrm>
          <a:off x="298901" y="4038600"/>
          <a:ext cx="8468959" cy="663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ight Brace 7"/>
          <p:cNvSpPr/>
          <p:nvPr/>
        </p:nvSpPr>
        <p:spPr>
          <a:xfrm rot="16200000" flipH="1">
            <a:off x="5192080" y="1665922"/>
            <a:ext cx="360041" cy="6172202"/>
          </a:xfrm>
          <a:prstGeom prst="rightBrace">
            <a:avLst>
              <a:gd name="adj1" fmla="val 24458"/>
              <a:gd name="adj2" fmla="val 49962"/>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 name="TextBox 8"/>
          <p:cNvSpPr txBox="1"/>
          <p:nvPr/>
        </p:nvSpPr>
        <p:spPr>
          <a:xfrm>
            <a:off x="3048000" y="4953000"/>
            <a:ext cx="4687258" cy="461665"/>
          </a:xfrm>
          <a:prstGeom prst="rect">
            <a:avLst/>
          </a:prstGeom>
          <a:noFill/>
        </p:spPr>
        <p:txBody>
          <a:bodyPr wrap="square" rtlCol="0">
            <a:spAutoFit/>
          </a:bodyPr>
          <a:lstStyle/>
          <a:p>
            <a:pPr algn="ctr" rtl="1"/>
            <a:r>
              <a:rPr lang="ar-EG" sz="2400" i="1" dirty="0" smtClean="0">
                <a:latin typeface="Times New Roman" pitchFamily="18" charset="0"/>
                <a:cs typeface="Times New Roman" pitchFamily="18" charset="0"/>
              </a:rPr>
              <a:t>فترة التنفيذ الفعلي</a:t>
            </a:r>
            <a:endParaRPr lang="en-GB" sz="2400" i="1" dirty="0">
              <a:latin typeface="Times New Roman" pitchFamily="18" charset="0"/>
              <a:cs typeface="Times New Roman" pitchFamily="18" charset="0"/>
            </a:endParaRPr>
          </a:p>
        </p:txBody>
      </p:sp>
      <p:sp>
        <p:nvSpPr>
          <p:cNvPr id="11" name="Right Brace 10"/>
          <p:cNvSpPr/>
          <p:nvPr/>
        </p:nvSpPr>
        <p:spPr>
          <a:xfrm rot="16200000">
            <a:off x="5791203" y="1905000"/>
            <a:ext cx="304797" cy="4114800"/>
          </a:xfrm>
          <a:prstGeom prst="rightBrace">
            <a:avLst>
              <a:gd name="adj1" fmla="val 24458"/>
              <a:gd name="adj2" fmla="val 49962"/>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2" name="TextBox 11"/>
          <p:cNvSpPr txBox="1"/>
          <p:nvPr/>
        </p:nvSpPr>
        <p:spPr>
          <a:xfrm>
            <a:off x="3090834" y="3348335"/>
            <a:ext cx="5595966" cy="461665"/>
          </a:xfrm>
          <a:prstGeom prst="rect">
            <a:avLst/>
          </a:prstGeom>
          <a:noFill/>
        </p:spPr>
        <p:txBody>
          <a:bodyPr wrap="square" rtlCol="0">
            <a:spAutoFit/>
          </a:bodyPr>
          <a:lstStyle/>
          <a:p>
            <a:pPr algn="ctr" rtl="1"/>
            <a:r>
              <a:rPr lang="ar-EG" sz="2400" i="1" dirty="0" smtClean="0">
                <a:latin typeface="Times New Roman" pitchFamily="18" charset="0"/>
                <a:cs typeface="Times New Roman" pitchFamily="18" charset="0"/>
              </a:rPr>
              <a:t>فترة التنفيذ الأشد تكثيفاً</a:t>
            </a:r>
            <a:endParaRPr lang="en-GB" sz="2400" i="1" dirty="0">
              <a:latin typeface="Times New Roman" pitchFamily="18" charset="0"/>
              <a:cs typeface="Times New Roman" pitchFamily="18" charset="0"/>
            </a:endParaRPr>
          </a:p>
        </p:txBody>
      </p:sp>
      <p:sp>
        <p:nvSpPr>
          <p:cNvPr id="15" name="5-Point Star 14"/>
          <p:cNvSpPr/>
          <p:nvPr/>
        </p:nvSpPr>
        <p:spPr>
          <a:xfrm>
            <a:off x="4870901" y="4006788"/>
            <a:ext cx="234499" cy="216024"/>
          </a:xfrm>
          <a:prstGeom prst="star5">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5-Point Star 15"/>
          <p:cNvSpPr/>
          <p:nvPr/>
        </p:nvSpPr>
        <p:spPr>
          <a:xfrm>
            <a:off x="298901" y="1752600"/>
            <a:ext cx="234499" cy="216024"/>
          </a:xfrm>
          <a:prstGeom prst="star5">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8079</TotalTime>
  <Words>1701</Words>
  <Application>Microsoft Office PowerPoint</Application>
  <PresentationFormat>On-screen Show (4:3)</PresentationFormat>
  <Paragraphs>203</Paragraphs>
  <Slides>20</Slides>
  <Notes>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1_Office Theme</vt:lpstr>
      <vt:lpstr> أهمية استعراض منتصف المدة تمرين دراسة حالة من موريشيوس </vt:lpstr>
      <vt:lpstr>من وجهة نظر الوكالات</vt:lpstr>
      <vt:lpstr>أسئلة بشأن استعراض منتصف المدة</vt:lpstr>
      <vt:lpstr>إدارة وحماية البيئة البحرية المعرضة للخطر  في جمهورية موريشيوس </vt:lpstr>
      <vt:lpstr>خلفية عامة -- موجز المشروع وسياقه (1 من 2)</vt:lpstr>
      <vt:lpstr>خلفية عامة -- موجز المشروع وسياقه (2 من 2)</vt:lpstr>
      <vt:lpstr>خلفية عامة – المعالم الاساسية للمشروع</vt:lpstr>
      <vt:lpstr> خلفية عامة – الصرف السنوي  الدفعات حسب مصدر التمويل </vt:lpstr>
      <vt:lpstr>خلفية عامة – معالم الإدارة والتقييم</vt:lpstr>
      <vt:lpstr> تقييم منتصف المدة – «نقطة تحول»</vt:lpstr>
      <vt:lpstr>أبرز ما خلُص إليه تقييم منتصف المدة</vt:lpstr>
      <vt:lpstr>كيف أدى تقييم منتصف المدة إلى تحفيز التغيير؟</vt:lpstr>
      <vt:lpstr>ما بعد تقييم منتصف المدة...</vt:lpstr>
      <vt:lpstr>أبرز نتائج المشروع</vt:lpstr>
      <vt:lpstr>أسئلة بشأن استعراض منتصف المدة</vt:lpstr>
      <vt:lpstr>الأجوبة...</vt:lpstr>
      <vt:lpstr>الأجوبة...</vt:lpstr>
      <vt:lpstr>الأجوبة...</vt:lpstr>
      <vt:lpstr>الأجوبة...</vt:lpstr>
      <vt:lpstr>الأجوبة...</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Focal Area and Cross Cutting Strategies – Chemicals</dc:title>
  <dc:creator>wb350798</dc:creator>
  <cp:lastModifiedBy>Abeer Mohammed Abdul Kad Al Dagestani</cp:lastModifiedBy>
  <cp:revision>325</cp:revision>
  <cp:lastPrinted>2013-03-12T12:30:47Z</cp:lastPrinted>
  <dcterms:created xsi:type="dcterms:W3CDTF">2011-03-08T15:42:01Z</dcterms:created>
  <dcterms:modified xsi:type="dcterms:W3CDTF">2013-12-09T19:44:25Z</dcterms:modified>
</cp:coreProperties>
</file>