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56" r:id="rId1"/>
  </p:sldMasterIdLst>
  <p:notesMasterIdLst>
    <p:notesMasterId r:id="rId44"/>
  </p:notesMasterIdLst>
  <p:handoutMasterIdLst>
    <p:handoutMasterId r:id="rId45"/>
  </p:handoutMasterIdLst>
  <p:sldIdLst>
    <p:sldId id="263" r:id="rId2"/>
    <p:sldId id="289" r:id="rId3"/>
    <p:sldId id="290" r:id="rId4"/>
    <p:sldId id="335" r:id="rId5"/>
    <p:sldId id="271" r:id="rId6"/>
    <p:sldId id="312" r:id="rId7"/>
    <p:sldId id="339" r:id="rId8"/>
    <p:sldId id="272" r:id="rId9"/>
    <p:sldId id="310" r:id="rId10"/>
    <p:sldId id="338" r:id="rId11"/>
    <p:sldId id="269" r:id="rId12"/>
    <p:sldId id="352" r:id="rId13"/>
    <p:sldId id="304" r:id="rId14"/>
    <p:sldId id="342" r:id="rId15"/>
    <p:sldId id="343" r:id="rId16"/>
    <p:sldId id="311" r:id="rId17"/>
    <p:sldId id="297" r:id="rId18"/>
    <p:sldId id="317" r:id="rId19"/>
    <p:sldId id="318" r:id="rId20"/>
    <p:sldId id="319" r:id="rId21"/>
    <p:sldId id="320" r:id="rId22"/>
    <p:sldId id="287" r:id="rId23"/>
    <p:sldId id="336" r:id="rId24"/>
    <p:sldId id="324" r:id="rId25"/>
    <p:sldId id="325" r:id="rId26"/>
    <p:sldId id="303" r:id="rId27"/>
    <p:sldId id="329" r:id="rId28"/>
    <p:sldId id="337" r:id="rId29"/>
    <p:sldId id="308" r:id="rId30"/>
    <p:sldId id="351" r:id="rId31"/>
    <p:sldId id="331" r:id="rId32"/>
    <p:sldId id="332" r:id="rId33"/>
    <p:sldId id="333" r:id="rId34"/>
    <p:sldId id="334" r:id="rId35"/>
    <p:sldId id="344" r:id="rId36"/>
    <p:sldId id="345" r:id="rId37"/>
    <p:sldId id="346" r:id="rId38"/>
    <p:sldId id="347" r:id="rId39"/>
    <p:sldId id="348" r:id="rId40"/>
    <p:sldId id="349" r:id="rId41"/>
    <p:sldId id="350" r:id="rId42"/>
    <p:sldId id="305" r:id="rId43"/>
  </p:sldIdLst>
  <p:sldSz cx="9144000" cy="6858000" type="screen4x3"/>
  <p:notesSz cx="7010400" cy="9296400"/>
  <p:defaultTextStyle>
    <a:defPPr>
      <a:defRPr lang="fr-F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b400249" initials="SC"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164" autoAdjust="0"/>
    <p:restoredTop sz="92212" autoAdjust="0"/>
  </p:normalViewPr>
  <p:slideViewPr>
    <p:cSldViewPr>
      <p:cViewPr>
        <p:scale>
          <a:sx n="90" d="100"/>
          <a:sy n="90" d="100"/>
        </p:scale>
        <p:origin x="-534" y="-4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133" d="100"/>
          <a:sy n="133" d="100"/>
        </p:scale>
        <p:origin x="-528"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DE06F54-6BBE-B547-89A5-D721AA5BA088}" type="doc">
      <dgm:prSet loTypeId="urn:microsoft.com/office/officeart/2005/8/layout/arrow2" loCatId="" qsTypeId="urn:microsoft.com/office/officeart/2005/8/quickstyle/simple4" qsCatId="simple" csTypeId="urn:microsoft.com/office/officeart/2005/8/colors/accent1_2" csCatId="accent1" phldr="1"/>
      <dgm:spPr/>
      <dgm:t>
        <a:bodyPr/>
        <a:lstStyle/>
        <a:p>
          <a:endParaRPr lang="en-US"/>
        </a:p>
      </dgm:t>
    </dgm:pt>
    <dgm:pt modelId="{3271D57A-20F4-0847-BBCC-7A8A297565B7}">
      <dgm:prSet phldrT="[Text]" custT="1"/>
      <dgm:spPr/>
      <dgm:t>
        <a:bodyPr/>
        <a:lstStyle/>
        <a:p>
          <a:r>
            <a:rPr lang="en-US" sz="1800" b="1" dirty="0" smtClean="0">
              <a:latin typeface="Times New Roman" pitchFamily="18" charset="0"/>
              <a:cs typeface="Times New Roman" pitchFamily="18" charset="0"/>
            </a:rPr>
            <a:t>Step 1: </a:t>
          </a:r>
          <a:r>
            <a:rPr lang="ar-SA" sz="1800" b="1" dirty="0" smtClean="0"/>
            <a:t>مفهوم المشروع</a:t>
          </a:r>
          <a:endParaRPr lang="en-US" sz="1800" b="1" dirty="0" smtClean="0">
            <a:latin typeface="Times New Roman" pitchFamily="18" charset="0"/>
            <a:cs typeface="Times New Roman" pitchFamily="18" charset="0"/>
          </a:endParaRPr>
        </a:p>
      </dgm:t>
    </dgm:pt>
    <dgm:pt modelId="{327B69BC-5388-1643-9C2D-A420C0B56A95}" type="parTrans" cxnId="{4F02F858-2958-CC44-9656-6CAAFA770D6B}">
      <dgm:prSet/>
      <dgm:spPr/>
      <dgm:t>
        <a:bodyPr/>
        <a:lstStyle/>
        <a:p>
          <a:endParaRPr lang="en-US">
            <a:latin typeface="+mn-lt"/>
          </a:endParaRPr>
        </a:p>
      </dgm:t>
    </dgm:pt>
    <dgm:pt modelId="{3EA59625-298E-C542-95D0-D496C548EE6D}" type="sibTrans" cxnId="{4F02F858-2958-CC44-9656-6CAAFA770D6B}">
      <dgm:prSet/>
      <dgm:spPr/>
      <dgm:t>
        <a:bodyPr/>
        <a:lstStyle/>
        <a:p>
          <a:endParaRPr lang="en-US">
            <a:latin typeface="+mn-lt"/>
          </a:endParaRPr>
        </a:p>
      </dgm:t>
    </dgm:pt>
    <dgm:pt modelId="{7AC13654-F22B-964F-B3EA-8125DD8DF5BE}">
      <dgm:prSet phldrT="[Text]" custT="1"/>
      <dgm:spPr/>
      <dgm:t>
        <a:bodyPr/>
        <a:lstStyle/>
        <a:p>
          <a:r>
            <a:rPr lang="en-US" sz="1800" b="1" dirty="0" smtClean="0">
              <a:latin typeface="Times New Roman" pitchFamily="18" charset="0"/>
              <a:cs typeface="Times New Roman" pitchFamily="18" charset="0"/>
            </a:rPr>
            <a:t>Step 2:</a:t>
          </a:r>
        </a:p>
        <a:p>
          <a:r>
            <a:rPr lang="ar-SA" sz="1800" b="1" dirty="0" smtClean="0"/>
            <a:t>مشاريع مطوره بالكامل</a:t>
          </a:r>
          <a:endParaRPr lang="en-US" sz="1800" b="1" dirty="0">
            <a:latin typeface="Times New Roman" pitchFamily="18" charset="0"/>
            <a:cs typeface="Times New Roman" pitchFamily="18" charset="0"/>
          </a:endParaRPr>
        </a:p>
      </dgm:t>
    </dgm:pt>
    <dgm:pt modelId="{CC442885-51B4-3942-8D2B-9C94256DF0C2}" type="parTrans" cxnId="{9A4B2379-A2F1-2F49-8C92-3E27FD20BA25}">
      <dgm:prSet/>
      <dgm:spPr/>
      <dgm:t>
        <a:bodyPr/>
        <a:lstStyle/>
        <a:p>
          <a:endParaRPr lang="en-US">
            <a:latin typeface="+mn-lt"/>
          </a:endParaRPr>
        </a:p>
      </dgm:t>
    </dgm:pt>
    <dgm:pt modelId="{BAEE7325-AD2F-3149-864D-5CF797E59278}" type="sibTrans" cxnId="{9A4B2379-A2F1-2F49-8C92-3E27FD20BA25}">
      <dgm:prSet/>
      <dgm:spPr/>
      <dgm:t>
        <a:bodyPr/>
        <a:lstStyle/>
        <a:p>
          <a:endParaRPr lang="en-US">
            <a:latin typeface="+mn-lt"/>
          </a:endParaRPr>
        </a:p>
      </dgm:t>
    </dgm:pt>
    <dgm:pt modelId="{A78B751C-D85E-AF4C-AE88-AE6FDB42A868}">
      <dgm:prSet phldrT="[Text]" custT="1"/>
      <dgm:spPr/>
      <dgm:t>
        <a:bodyPr/>
        <a:lstStyle/>
        <a:p>
          <a:r>
            <a:rPr lang="en-US" sz="1800" b="1" dirty="0" smtClean="0">
              <a:latin typeface="Times New Roman" pitchFamily="18" charset="0"/>
              <a:cs typeface="Times New Roman" pitchFamily="18" charset="0"/>
            </a:rPr>
            <a:t>Step 3: </a:t>
          </a:r>
        </a:p>
        <a:p>
          <a:r>
            <a:rPr lang="ar-SA" sz="1800" b="1" dirty="0" smtClean="0">
              <a:latin typeface="Times New Roman" pitchFamily="18" charset="0"/>
              <a:cs typeface="Times New Roman" pitchFamily="18" charset="0"/>
            </a:rPr>
            <a:t>تنفيذ المشروع </a:t>
          </a:r>
          <a:endParaRPr lang="en-US" sz="1800" b="1" dirty="0">
            <a:latin typeface="Times New Roman" pitchFamily="18" charset="0"/>
            <a:cs typeface="Times New Roman" pitchFamily="18" charset="0"/>
          </a:endParaRPr>
        </a:p>
      </dgm:t>
    </dgm:pt>
    <dgm:pt modelId="{7B8B1D14-691F-F14A-A66A-4250C19521BC}" type="parTrans" cxnId="{8E972D46-5222-B844-B11F-CB21C95FFBAF}">
      <dgm:prSet/>
      <dgm:spPr/>
      <dgm:t>
        <a:bodyPr/>
        <a:lstStyle/>
        <a:p>
          <a:endParaRPr lang="en-US">
            <a:latin typeface="+mn-lt"/>
          </a:endParaRPr>
        </a:p>
      </dgm:t>
    </dgm:pt>
    <dgm:pt modelId="{53276979-E78D-E947-AA22-6EF015FAAA15}" type="sibTrans" cxnId="{8E972D46-5222-B844-B11F-CB21C95FFBAF}">
      <dgm:prSet/>
      <dgm:spPr/>
      <dgm:t>
        <a:bodyPr/>
        <a:lstStyle/>
        <a:p>
          <a:endParaRPr lang="en-US">
            <a:latin typeface="+mn-lt"/>
          </a:endParaRPr>
        </a:p>
      </dgm:t>
    </dgm:pt>
    <dgm:pt modelId="{995EB6BE-D18E-6F40-AB83-24A7F839BBDC}">
      <dgm:prSet custT="1"/>
      <dgm:spPr/>
      <dgm:t>
        <a:bodyPr/>
        <a:lstStyle/>
        <a:p>
          <a:r>
            <a:rPr lang="en-US" sz="1800" b="1" dirty="0" smtClean="0">
              <a:latin typeface="Times New Roman" pitchFamily="18" charset="0"/>
              <a:cs typeface="Times New Roman" pitchFamily="18" charset="0"/>
            </a:rPr>
            <a:t>Step 4:</a:t>
          </a:r>
        </a:p>
        <a:p>
          <a:r>
            <a:rPr lang="ar-SA" sz="1800" b="1" dirty="0" smtClean="0">
              <a:latin typeface="Times New Roman" pitchFamily="18" charset="0"/>
              <a:cs typeface="Times New Roman" pitchFamily="18" charset="0"/>
            </a:rPr>
            <a:t>انهاء المشروع وتقييمه </a:t>
          </a:r>
          <a:endParaRPr lang="en-US" sz="1800" b="1" dirty="0">
            <a:latin typeface="Times New Roman" pitchFamily="18" charset="0"/>
            <a:cs typeface="Times New Roman" pitchFamily="18" charset="0"/>
          </a:endParaRPr>
        </a:p>
      </dgm:t>
    </dgm:pt>
    <dgm:pt modelId="{0ADC7A72-22C0-314C-A35A-6CD2DA209C9E}" type="sibTrans" cxnId="{85F36F61-A53E-0B41-B29A-10163631F826}">
      <dgm:prSet/>
      <dgm:spPr/>
      <dgm:t>
        <a:bodyPr/>
        <a:lstStyle/>
        <a:p>
          <a:endParaRPr lang="en-US">
            <a:latin typeface="+mn-lt"/>
          </a:endParaRPr>
        </a:p>
      </dgm:t>
    </dgm:pt>
    <dgm:pt modelId="{8B1E23E6-0F5A-844C-A7B9-91094A074BA6}" type="parTrans" cxnId="{85F36F61-A53E-0B41-B29A-10163631F826}">
      <dgm:prSet/>
      <dgm:spPr/>
      <dgm:t>
        <a:bodyPr/>
        <a:lstStyle/>
        <a:p>
          <a:endParaRPr lang="en-US">
            <a:latin typeface="+mn-lt"/>
          </a:endParaRPr>
        </a:p>
      </dgm:t>
    </dgm:pt>
    <dgm:pt modelId="{C1AC0C1D-FBED-844B-84B5-7875E81E916A}" type="pres">
      <dgm:prSet presAssocID="{FDE06F54-6BBE-B547-89A5-D721AA5BA088}" presName="arrowDiagram" presStyleCnt="0">
        <dgm:presLayoutVars>
          <dgm:chMax val="5"/>
          <dgm:dir/>
          <dgm:resizeHandles val="exact"/>
        </dgm:presLayoutVars>
      </dgm:prSet>
      <dgm:spPr/>
      <dgm:t>
        <a:bodyPr/>
        <a:lstStyle/>
        <a:p>
          <a:endParaRPr lang="en-US"/>
        </a:p>
      </dgm:t>
    </dgm:pt>
    <dgm:pt modelId="{5EBC36B2-CEFA-0B4C-9A65-ECF4DB39FB49}" type="pres">
      <dgm:prSet presAssocID="{FDE06F54-6BBE-B547-89A5-D721AA5BA088}" presName="arrow" presStyleLbl="bgShp" presStyleIdx="0" presStyleCnt="1" custLinFactNeighborX="544" custLinFactNeighborY="-11785"/>
      <dgm:spPr>
        <a:solidFill>
          <a:schemeClr val="accent1">
            <a:lumMod val="20000"/>
            <a:lumOff val="80000"/>
          </a:schemeClr>
        </a:solidFill>
      </dgm:spPr>
      <dgm:t>
        <a:bodyPr/>
        <a:lstStyle/>
        <a:p>
          <a:endParaRPr lang="en-US"/>
        </a:p>
      </dgm:t>
    </dgm:pt>
    <dgm:pt modelId="{52DBBA6D-13F7-4C02-837E-C5C025CE615E}" type="pres">
      <dgm:prSet presAssocID="{FDE06F54-6BBE-B547-89A5-D721AA5BA088}" presName="arrowDiagram4" presStyleCnt="0"/>
      <dgm:spPr/>
    </dgm:pt>
    <dgm:pt modelId="{27859525-777E-4F75-98F7-C0EC490A9100}" type="pres">
      <dgm:prSet presAssocID="{3271D57A-20F4-0847-BBCC-7A8A297565B7}" presName="bullet4a" presStyleLbl="node1" presStyleIdx="0" presStyleCnt="4"/>
      <dgm:spPr/>
    </dgm:pt>
    <dgm:pt modelId="{B4661E0C-D26C-44B9-9DCB-20153996DD4B}" type="pres">
      <dgm:prSet presAssocID="{3271D57A-20F4-0847-BBCC-7A8A297565B7}" presName="textBox4a" presStyleLbl="revTx" presStyleIdx="0" presStyleCnt="4" custScaleX="146919" custLinFactNeighborX="30768" custLinFactNeighborY="-1837">
        <dgm:presLayoutVars>
          <dgm:bulletEnabled val="1"/>
        </dgm:presLayoutVars>
      </dgm:prSet>
      <dgm:spPr/>
      <dgm:t>
        <a:bodyPr/>
        <a:lstStyle/>
        <a:p>
          <a:endParaRPr lang="en-US"/>
        </a:p>
      </dgm:t>
    </dgm:pt>
    <dgm:pt modelId="{0F5505B2-3223-48CE-92EC-0083CCB8B1CA}" type="pres">
      <dgm:prSet presAssocID="{7AC13654-F22B-964F-B3EA-8125DD8DF5BE}" presName="bullet4b" presStyleLbl="node1" presStyleIdx="1" presStyleCnt="4"/>
      <dgm:spPr/>
    </dgm:pt>
    <dgm:pt modelId="{13FBACD2-8F35-4DC6-BCA8-914E412463E6}" type="pres">
      <dgm:prSet presAssocID="{7AC13654-F22B-964F-B3EA-8125DD8DF5BE}" presName="textBox4b" presStyleLbl="revTx" presStyleIdx="1" presStyleCnt="4" custScaleX="158679" custLinFactNeighborX="33410">
        <dgm:presLayoutVars>
          <dgm:bulletEnabled val="1"/>
        </dgm:presLayoutVars>
      </dgm:prSet>
      <dgm:spPr/>
      <dgm:t>
        <a:bodyPr/>
        <a:lstStyle/>
        <a:p>
          <a:endParaRPr lang="en-US"/>
        </a:p>
      </dgm:t>
    </dgm:pt>
    <dgm:pt modelId="{D399F494-2A33-4E61-93F2-BE8E9D440A5D}" type="pres">
      <dgm:prSet presAssocID="{A78B751C-D85E-AF4C-AE88-AE6FDB42A868}" presName="bullet4c" presStyleLbl="node1" presStyleIdx="2" presStyleCnt="4"/>
      <dgm:spPr/>
    </dgm:pt>
    <dgm:pt modelId="{4C5A2901-0C26-4FA3-BDCC-779B5F1DDD43}" type="pres">
      <dgm:prSet presAssocID="{A78B751C-D85E-AF4C-AE88-AE6FDB42A868}" presName="textBox4c" presStyleLbl="revTx" presStyleIdx="2" presStyleCnt="4" custScaleX="135258" custScaleY="48806" custLinFactNeighborX="20043" custLinFactNeighborY="-30199">
        <dgm:presLayoutVars>
          <dgm:bulletEnabled val="1"/>
        </dgm:presLayoutVars>
      </dgm:prSet>
      <dgm:spPr/>
      <dgm:t>
        <a:bodyPr/>
        <a:lstStyle/>
        <a:p>
          <a:endParaRPr lang="en-US"/>
        </a:p>
      </dgm:t>
    </dgm:pt>
    <dgm:pt modelId="{E25D6DB8-B8E0-491E-B1DF-DC94AEC46791}" type="pres">
      <dgm:prSet presAssocID="{995EB6BE-D18E-6F40-AB83-24A7F839BBDC}" presName="bullet4d" presStyleLbl="node1" presStyleIdx="3" presStyleCnt="4"/>
      <dgm:spPr/>
    </dgm:pt>
    <dgm:pt modelId="{B470CD62-EE28-4254-9489-905B7DF17D54}" type="pres">
      <dgm:prSet presAssocID="{995EB6BE-D18E-6F40-AB83-24A7F839BBDC}" presName="textBox4d" presStyleLbl="revTx" presStyleIdx="3" presStyleCnt="4" custScaleX="150539" custLinFactNeighborX="25767">
        <dgm:presLayoutVars>
          <dgm:bulletEnabled val="1"/>
        </dgm:presLayoutVars>
      </dgm:prSet>
      <dgm:spPr/>
      <dgm:t>
        <a:bodyPr/>
        <a:lstStyle/>
        <a:p>
          <a:endParaRPr lang="en-US"/>
        </a:p>
      </dgm:t>
    </dgm:pt>
  </dgm:ptLst>
  <dgm:cxnLst>
    <dgm:cxn modelId="{4F02F858-2958-CC44-9656-6CAAFA770D6B}" srcId="{FDE06F54-6BBE-B547-89A5-D721AA5BA088}" destId="{3271D57A-20F4-0847-BBCC-7A8A297565B7}" srcOrd="0" destOrd="0" parTransId="{327B69BC-5388-1643-9C2D-A420C0B56A95}" sibTransId="{3EA59625-298E-C542-95D0-D496C548EE6D}"/>
    <dgm:cxn modelId="{9776FF81-D25B-4CED-81DC-093B6F2B4029}" type="presOf" srcId="{995EB6BE-D18E-6F40-AB83-24A7F839BBDC}" destId="{B470CD62-EE28-4254-9489-905B7DF17D54}" srcOrd="0" destOrd="0" presId="urn:microsoft.com/office/officeart/2005/8/layout/arrow2"/>
    <dgm:cxn modelId="{064B9F19-D8B3-4CDA-936B-38854506DC7D}" type="presOf" srcId="{3271D57A-20F4-0847-BBCC-7A8A297565B7}" destId="{B4661E0C-D26C-44B9-9DCB-20153996DD4B}" srcOrd="0" destOrd="0" presId="urn:microsoft.com/office/officeart/2005/8/layout/arrow2"/>
    <dgm:cxn modelId="{8E972D46-5222-B844-B11F-CB21C95FFBAF}" srcId="{FDE06F54-6BBE-B547-89A5-D721AA5BA088}" destId="{A78B751C-D85E-AF4C-AE88-AE6FDB42A868}" srcOrd="2" destOrd="0" parTransId="{7B8B1D14-691F-F14A-A66A-4250C19521BC}" sibTransId="{53276979-E78D-E947-AA22-6EF015FAAA15}"/>
    <dgm:cxn modelId="{940085FF-0434-4346-AC89-73EE9096E026}" type="presOf" srcId="{A78B751C-D85E-AF4C-AE88-AE6FDB42A868}" destId="{4C5A2901-0C26-4FA3-BDCC-779B5F1DDD43}" srcOrd="0" destOrd="0" presId="urn:microsoft.com/office/officeart/2005/8/layout/arrow2"/>
    <dgm:cxn modelId="{9A4B2379-A2F1-2F49-8C92-3E27FD20BA25}" srcId="{FDE06F54-6BBE-B547-89A5-D721AA5BA088}" destId="{7AC13654-F22B-964F-B3EA-8125DD8DF5BE}" srcOrd="1" destOrd="0" parTransId="{CC442885-51B4-3942-8D2B-9C94256DF0C2}" sibTransId="{BAEE7325-AD2F-3149-864D-5CF797E59278}"/>
    <dgm:cxn modelId="{347F26DF-027E-4897-934E-CB6ADDA15B24}" type="presOf" srcId="{FDE06F54-6BBE-B547-89A5-D721AA5BA088}" destId="{C1AC0C1D-FBED-844B-84B5-7875E81E916A}" srcOrd="0" destOrd="0" presId="urn:microsoft.com/office/officeart/2005/8/layout/arrow2"/>
    <dgm:cxn modelId="{05F1A85A-47E3-4B8F-A323-7AFB4094E3BE}" type="presOf" srcId="{7AC13654-F22B-964F-B3EA-8125DD8DF5BE}" destId="{13FBACD2-8F35-4DC6-BCA8-914E412463E6}" srcOrd="0" destOrd="0" presId="urn:microsoft.com/office/officeart/2005/8/layout/arrow2"/>
    <dgm:cxn modelId="{85F36F61-A53E-0B41-B29A-10163631F826}" srcId="{FDE06F54-6BBE-B547-89A5-D721AA5BA088}" destId="{995EB6BE-D18E-6F40-AB83-24A7F839BBDC}" srcOrd="3" destOrd="0" parTransId="{8B1E23E6-0F5A-844C-A7B9-91094A074BA6}" sibTransId="{0ADC7A72-22C0-314C-A35A-6CD2DA209C9E}"/>
    <dgm:cxn modelId="{2E73B3F1-AD34-406C-A7DF-F3D6D63D4350}" type="presParOf" srcId="{C1AC0C1D-FBED-844B-84B5-7875E81E916A}" destId="{5EBC36B2-CEFA-0B4C-9A65-ECF4DB39FB49}" srcOrd="0" destOrd="0" presId="urn:microsoft.com/office/officeart/2005/8/layout/arrow2"/>
    <dgm:cxn modelId="{E97217CF-DA89-4773-AADE-F7B155F8BAB4}" type="presParOf" srcId="{C1AC0C1D-FBED-844B-84B5-7875E81E916A}" destId="{52DBBA6D-13F7-4C02-837E-C5C025CE615E}" srcOrd="1" destOrd="0" presId="urn:microsoft.com/office/officeart/2005/8/layout/arrow2"/>
    <dgm:cxn modelId="{8F5BE551-19F5-479F-880A-0AD5EBE3FFF6}" type="presParOf" srcId="{52DBBA6D-13F7-4C02-837E-C5C025CE615E}" destId="{27859525-777E-4F75-98F7-C0EC490A9100}" srcOrd="0" destOrd="0" presId="urn:microsoft.com/office/officeart/2005/8/layout/arrow2"/>
    <dgm:cxn modelId="{B0DF0456-9E2D-4DB9-BD7A-0903E117ED8D}" type="presParOf" srcId="{52DBBA6D-13F7-4C02-837E-C5C025CE615E}" destId="{B4661E0C-D26C-44B9-9DCB-20153996DD4B}" srcOrd="1" destOrd="0" presId="urn:microsoft.com/office/officeart/2005/8/layout/arrow2"/>
    <dgm:cxn modelId="{588733A4-BBCF-445D-AE64-4D70E2AB636F}" type="presParOf" srcId="{52DBBA6D-13F7-4C02-837E-C5C025CE615E}" destId="{0F5505B2-3223-48CE-92EC-0083CCB8B1CA}" srcOrd="2" destOrd="0" presId="urn:microsoft.com/office/officeart/2005/8/layout/arrow2"/>
    <dgm:cxn modelId="{C3A6DC07-491E-4F28-8DC9-32779CEF7DD4}" type="presParOf" srcId="{52DBBA6D-13F7-4C02-837E-C5C025CE615E}" destId="{13FBACD2-8F35-4DC6-BCA8-914E412463E6}" srcOrd="3" destOrd="0" presId="urn:microsoft.com/office/officeart/2005/8/layout/arrow2"/>
    <dgm:cxn modelId="{C0735456-3ADA-449C-B40D-397531208549}" type="presParOf" srcId="{52DBBA6D-13F7-4C02-837E-C5C025CE615E}" destId="{D399F494-2A33-4E61-93F2-BE8E9D440A5D}" srcOrd="4" destOrd="0" presId="urn:microsoft.com/office/officeart/2005/8/layout/arrow2"/>
    <dgm:cxn modelId="{4D84FEC7-F848-4B09-9A7F-B7A5BB21B816}" type="presParOf" srcId="{52DBBA6D-13F7-4C02-837E-C5C025CE615E}" destId="{4C5A2901-0C26-4FA3-BDCC-779B5F1DDD43}" srcOrd="5" destOrd="0" presId="urn:microsoft.com/office/officeart/2005/8/layout/arrow2"/>
    <dgm:cxn modelId="{4E199244-7C6A-4965-AC80-9D468F5AA106}" type="presParOf" srcId="{52DBBA6D-13F7-4C02-837E-C5C025CE615E}" destId="{E25D6DB8-B8E0-491E-B1DF-DC94AEC46791}" srcOrd="6" destOrd="0" presId="urn:microsoft.com/office/officeart/2005/8/layout/arrow2"/>
    <dgm:cxn modelId="{4BEE64C8-7B6B-4990-B90E-62739D0C56BD}" type="presParOf" srcId="{52DBBA6D-13F7-4C02-837E-C5C025CE615E}" destId="{B470CD62-EE28-4254-9489-905B7DF17D54}" srcOrd="7"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BC36B2-CEFA-0B4C-9A65-ECF4DB39FB49}">
      <dsp:nvSpPr>
        <dsp:cNvPr id="0" name=""/>
        <dsp:cNvSpPr/>
      </dsp:nvSpPr>
      <dsp:spPr>
        <a:xfrm>
          <a:off x="493677" y="0"/>
          <a:ext cx="6705601" cy="4191001"/>
        </a:xfrm>
        <a:prstGeom prst="swooshArrow">
          <a:avLst>
            <a:gd name="adj1" fmla="val 25000"/>
            <a:gd name="adj2" fmla="val 25000"/>
          </a:avLst>
        </a:prstGeom>
        <a:solidFill>
          <a:schemeClr val="accent1">
            <a:lumMod val="20000"/>
            <a:lumOff val="8000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27859525-777E-4F75-98F7-C0EC490A9100}">
      <dsp:nvSpPr>
        <dsp:cNvPr id="0" name=""/>
        <dsp:cNvSpPr/>
      </dsp:nvSpPr>
      <dsp:spPr>
        <a:xfrm>
          <a:off x="1117700" y="3116428"/>
          <a:ext cx="154228" cy="154228"/>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B4661E0C-D26C-44B9-9DCB-20153996DD4B}">
      <dsp:nvSpPr>
        <dsp:cNvPr id="0" name=""/>
        <dsp:cNvSpPr/>
      </dsp:nvSpPr>
      <dsp:spPr>
        <a:xfrm>
          <a:off x="1278618" y="3175219"/>
          <a:ext cx="1684658" cy="9974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723" tIns="0" rIns="0" bIns="0" numCol="1" spcCol="1270" anchor="t" anchorCtr="0">
          <a:noAutofit/>
        </a:bodyPr>
        <a:lstStyle/>
        <a:p>
          <a:pPr lvl="0" algn="l" defTabSz="800100">
            <a:lnSpc>
              <a:spcPct val="90000"/>
            </a:lnSpc>
            <a:spcBef>
              <a:spcPct val="0"/>
            </a:spcBef>
            <a:spcAft>
              <a:spcPct val="35000"/>
            </a:spcAft>
          </a:pPr>
          <a:r>
            <a:rPr lang="en-US" sz="1800" b="1" kern="1200" dirty="0" smtClean="0">
              <a:latin typeface="Times New Roman" pitchFamily="18" charset="0"/>
              <a:cs typeface="Times New Roman" pitchFamily="18" charset="0"/>
            </a:rPr>
            <a:t>Step 1: </a:t>
          </a:r>
          <a:r>
            <a:rPr lang="ar-SA" sz="1800" b="1" kern="1200" dirty="0" smtClean="0"/>
            <a:t>مفهوم المشروع</a:t>
          </a:r>
          <a:endParaRPr lang="en-US" sz="1800" b="1" kern="1200" dirty="0" smtClean="0">
            <a:latin typeface="Times New Roman" pitchFamily="18" charset="0"/>
            <a:cs typeface="Times New Roman" pitchFamily="18" charset="0"/>
          </a:endParaRPr>
        </a:p>
      </dsp:txBody>
      <dsp:txXfrm>
        <a:off x="1278618" y="3175219"/>
        <a:ext cx="1684658" cy="997458"/>
      </dsp:txXfrm>
    </dsp:sp>
    <dsp:sp modelId="{0F5505B2-3223-48CE-92EC-0083CCB8B1CA}">
      <dsp:nvSpPr>
        <dsp:cNvPr id="0" name=""/>
        <dsp:cNvSpPr/>
      </dsp:nvSpPr>
      <dsp:spPr>
        <a:xfrm>
          <a:off x="2207361" y="2141601"/>
          <a:ext cx="268224" cy="268224"/>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13FBACD2-8F35-4DC6-BCA8-914E412463E6}">
      <dsp:nvSpPr>
        <dsp:cNvPr id="0" name=""/>
        <dsp:cNvSpPr/>
      </dsp:nvSpPr>
      <dsp:spPr>
        <a:xfrm>
          <a:off x="2398793" y="2275713"/>
          <a:ext cx="2234480" cy="19152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126" tIns="0" rIns="0" bIns="0" numCol="1" spcCol="1270" anchor="t" anchorCtr="0">
          <a:noAutofit/>
        </a:bodyPr>
        <a:lstStyle/>
        <a:p>
          <a:pPr lvl="0" algn="l" defTabSz="800100">
            <a:lnSpc>
              <a:spcPct val="90000"/>
            </a:lnSpc>
            <a:spcBef>
              <a:spcPct val="0"/>
            </a:spcBef>
            <a:spcAft>
              <a:spcPct val="35000"/>
            </a:spcAft>
          </a:pPr>
          <a:r>
            <a:rPr lang="en-US" sz="1800" b="1" kern="1200" dirty="0" smtClean="0">
              <a:latin typeface="Times New Roman" pitchFamily="18" charset="0"/>
              <a:cs typeface="Times New Roman" pitchFamily="18" charset="0"/>
            </a:rPr>
            <a:t>Step 2:</a:t>
          </a:r>
        </a:p>
        <a:p>
          <a:pPr lvl="0" algn="l" defTabSz="800100">
            <a:lnSpc>
              <a:spcPct val="90000"/>
            </a:lnSpc>
            <a:spcBef>
              <a:spcPct val="0"/>
            </a:spcBef>
            <a:spcAft>
              <a:spcPct val="35000"/>
            </a:spcAft>
          </a:pPr>
          <a:r>
            <a:rPr lang="ar-SA" sz="1800" b="1" kern="1200" dirty="0" smtClean="0"/>
            <a:t>مشاريع مطوره بالكامل</a:t>
          </a:r>
          <a:endParaRPr lang="en-US" sz="1800" b="1" kern="1200" dirty="0">
            <a:latin typeface="Times New Roman" pitchFamily="18" charset="0"/>
            <a:cs typeface="Times New Roman" pitchFamily="18" charset="0"/>
          </a:endParaRPr>
        </a:p>
      </dsp:txBody>
      <dsp:txXfrm>
        <a:off x="2398793" y="2275713"/>
        <a:ext cx="2234480" cy="1915287"/>
      </dsp:txXfrm>
    </dsp:sp>
    <dsp:sp modelId="{D399F494-2A33-4E61-93F2-BE8E9D440A5D}">
      <dsp:nvSpPr>
        <dsp:cNvPr id="0" name=""/>
        <dsp:cNvSpPr/>
      </dsp:nvSpPr>
      <dsp:spPr>
        <a:xfrm>
          <a:off x="3598773" y="1423263"/>
          <a:ext cx="355396" cy="355396"/>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4C5A2901-0C26-4FA3-BDCC-779B5F1DDD43}">
      <dsp:nvSpPr>
        <dsp:cNvPr id="0" name=""/>
        <dsp:cNvSpPr/>
      </dsp:nvSpPr>
      <dsp:spPr>
        <a:xfrm>
          <a:off x="3810465" y="1481768"/>
          <a:ext cx="1904671" cy="12640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8317" tIns="0" rIns="0" bIns="0" numCol="1" spcCol="1270" anchor="t" anchorCtr="0">
          <a:noAutofit/>
        </a:bodyPr>
        <a:lstStyle/>
        <a:p>
          <a:pPr lvl="0" algn="l" defTabSz="800100">
            <a:lnSpc>
              <a:spcPct val="90000"/>
            </a:lnSpc>
            <a:spcBef>
              <a:spcPct val="0"/>
            </a:spcBef>
            <a:spcAft>
              <a:spcPct val="35000"/>
            </a:spcAft>
          </a:pPr>
          <a:r>
            <a:rPr lang="en-US" sz="1800" b="1" kern="1200" dirty="0" smtClean="0">
              <a:latin typeface="Times New Roman" pitchFamily="18" charset="0"/>
              <a:cs typeface="Times New Roman" pitchFamily="18" charset="0"/>
            </a:rPr>
            <a:t>Step 3: </a:t>
          </a:r>
        </a:p>
        <a:p>
          <a:pPr lvl="0" algn="l" defTabSz="800100">
            <a:lnSpc>
              <a:spcPct val="90000"/>
            </a:lnSpc>
            <a:spcBef>
              <a:spcPct val="0"/>
            </a:spcBef>
            <a:spcAft>
              <a:spcPct val="35000"/>
            </a:spcAft>
          </a:pPr>
          <a:r>
            <a:rPr lang="ar-SA" sz="1800" b="1" kern="1200" dirty="0" smtClean="0">
              <a:latin typeface="Times New Roman" pitchFamily="18" charset="0"/>
              <a:cs typeface="Times New Roman" pitchFamily="18" charset="0"/>
            </a:rPr>
            <a:t>تنفيذ المشروع </a:t>
          </a:r>
          <a:endParaRPr lang="en-US" sz="1800" b="1" kern="1200" dirty="0">
            <a:latin typeface="Times New Roman" pitchFamily="18" charset="0"/>
            <a:cs typeface="Times New Roman" pitchFamily="18" charset="0"/>
          </a:endParaRPr>
        </a:p>
      </dsp:txBody>
      <dsp:txXfrm>
        <a:off x="3810465" y="1481768"/>
        <a:ext cx="1904671" cy="1264094"/>
      </dsp:txXfrm>
    </dsp:sp>
    <dsp:sp modelId="{E25D6DB8-B8E0-491E-B1DF-DC94AEC46791}">
      <dsp:nvSpPr>
        <dsp:cNvPr id="0" name=""/>
        <dsp:cNvSpPr/>
      </dsp:nvSpPr>
      <dsp:spPr>
        <a:xfrm>
          <a:off x="5114239" y="948004"/>
          <a:ext cx="476097" cy="476097"/>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B470CD62-EE28-4254-9489-905B7DF17D54}">
      <dsp:nvSpPr>
        <dsp:cNvPr id="0" name=""/>
        <dsp:cNvSpPr/>
      </dsp:nvSpPr>
      <dsp:spPr>
        <a:xfrm>
          <a:off x="5359294" y="1186053"/>
          <a:ext cx="2119854" cy="30049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2274" tIns="0" rIns="0" bIns="0" numCol="1" spcCol="1270" anchor="t" anchorCtr="0">
          <a:noAutofit/>
        </a:bodyPr>
        <a:lstStyle/>
        <a:p>
          <a:pPr lvl="0" algn="l" defTabSz="800100">
            <a:lnSpc>
              <a:spcPct val="90000"/>
            </a:lnSpc>
            <a:spcBef>
              <a:spcPct val="0"/>
            </a:spcBef>
            <a:spcAft>
              <a:spcPct val="35000"/>
            </a:spcAft>
          </a:pPr>
          <a:r>
            <a:rPr lang="en-US" sz="1800" b="1" kern="1200" dirty="0" smtClean="0">
              <a:latin typeface="Times New Roman" pitchFamily="18" charset="0"/>
              <a:cs typeface="Times New Roman" pitchFamily="18" charset="0"/>
            </a:rPr>
            <a:t>Step 4:</a:t>
          </a:r>
        </a:p>
        <a:p>
          <a:pPr lvl="0" algn="l" defTabSz="800100">
            <a:lnSpc>
              <a:spcPct val="90000"/>
            </a:lnSpc>
            <a:spcBef>
              <a:spcPct val="0"/>
            </a:spcBef>
            <a:spcAft>
              <a:spcPct val="35000"/>
            </a:spcAft>
          </a:pPr>
          <a:r>
            <a:rPr lang="ar-SA" sz="1800" b="1" kern="1200" dirty="0" smtClean="0">
              <a:latin typeface="Times New Roman" pitchFamily="18" charset="0"/>
              <a:cs typeface="Times New Roman" pitchFamily="18" charset="0"/>
            </a:rPr>
            <a:t>انهاء المشروع وتقييمه </a:t>
          </a:r>
          <a:endParaRPr lang="en-US" sz="1800" b="1" kern="1200" dirty="0">
            <a:latin typeface="Times New Roman" pitchFamily="18" charset="0"/>
            <a:cs typeface="Times New Roman" pitchFamily="18" charset="0"/>
          </a:endParaRPr>
        </a:p>
      </dsp:txBody>
      <dsp:txXfrm>
        <a:off x="5359294" y="1186053"/>
        <a:ext cx="2119854" cy="3004947"/>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4820"/>
          </a:xfrm>
          <a:prstGeom prst="rect">
            <a:avLst/>
          </a:prstGeom>
        </p:spPr>
        <p:txBody>
          <a:bodyPr vert="horz" lIns="93155" tIns="46578" rIns="93155" bIns="46578" rtlCol="0"/>
          <a:lstStyle>
            <a:lvl1pPr algn="l">
              <a:defRPr sz="1300"/>
            </a:lvl1pPr>
          </a:lstStyle>
          <a:p>
            <a:endParaRPr lang="en-US"/>
          </a:p>
        </p:txBody>
      </p:sp>
      <p:sp>
        <p:nvSpPr>
          <p:cNvPr id="3" name="Date Placeholder 2"/>
          <p:cNvSpPr>
            <a:spLocks noGrp="1"/>
          </p:cNvSpPr>
          <p:nvPr>
            <p:ph type="dt" sz="quarter" idx="1"/>
          </p:nvPr>
        </p:nvSpPr>
        <p:spPr>
          <a:xfrm>
            <a:off x="3970938" y="1"/>
            <a:ext cx="3037840" cy="464820"/>
          </a:xfrm>
          <a:prstGeom prst="rect">
            <a:avLst/>
          </a:prstGeom>
        </p:spPr>
        <p:txBody>
          <a:bodyPr vert="horz" lIns="93155" tIns="46578" rIns="93155" bIns="46578" rtlCol="0"/>
          <a:lstStyle>
            <a:lvl1pPr algn="r">
              <a:defRPr sz="1300"/>
            </a:lvl1pPr>
          </a:lstStyle>
          <a:p>
            <a:endParaRPr lang="en-US"/>
          </a:p>
        </p:txBody>
      </p:sp>
      <p:sp>
        <p:nvSpPr>
          <p:cNvPr id="4" name="Footer Placeholder 3"/>
          <p:cNvSpPr>
            <a:spLocks noGrp="1"/>
          </p:cNvSpPr>
          <p:nvPr>
            <p:ph type="ftr" sz="quarter" idx="2"/>
          </p:nvPr>
        </p:nvSpPr>
        <p:spPr>
          <a:xfrm>
            <a:off x="0" y="8829968"/>
            <a:ext cx="3037840" cy="464820"/>
          </a:xfrm>
          <a:prstGeom prst="rect">
            <a:avLst/>
          </a:prstGeom>
        </p:spPr>
        <p:txBody>
          <a:bodyPr vert="horz" lIns="93155" tIns="46578" rIns="93155" bIns="46578" rtlCol="0" anchor="b"/>
          <a:lstStyle>
            <a:lvl1pPr algn="l">
              <a:defRPr sz="1300"/>
            </a:lvl1pPr>
          </a:lstStyle>
          <a:p>
            <a:endParaRPr lang="en-US"/>
          </a:p>
        </p:txBody>
      </p:sp>
      <p:sp>
        <p:nvSpPr>
          <p:cNvPr id="5" name="Slide Number Placeholder 4"/>
          <p:cNvSpPr>
            <a:spLocks noGrp="1"/>
          </p:cNvSpPr>
          <p:nvPr>
            <p:ph type="sldNum" sz="quarter" idx="3"/>
          </p:nvPr>
        </p:nvSpPr>
        <p:spPr>
          <a:xfrm>
            <a:off x="3970938" y="8829968"/>
            <a:ext cx="3037840" cy="464820"/>
          </a:xfrm>
          <a:prstGeom prst="rect">
            <a:avLst/>
          </a:prstGeom>
        </p:spPr>
        <p:txBody>
          <a:bodyPr vert="horz" lIns="93155" tIns="46578" rIns="93155" bIns="46578" rtlCol="0" anchor="b"/>
          <a:lstStyle>
            <a:lvl1pPr algn="r">
              <a:defRPr sz="1300"/>
            </a:lvl1pPr>
          </a:lstStyle>
          <a:p>
            <a:fld id="{B1270BB1-7768-41F8-9F1B-E2E7E9320AB4}" type="slidenum">
              <a:rPr lang="en-US" smtClean="0"/>
              <a:pPr/>
              <a:t>‹#›</a:t>
            </a:fld>
            <a:endParaRPr lang="en-US"/>
          </a:p>
        </p:txBody>
      </p:sp>
    </p:spTree>
    <p:extLst>
      <p:ext uri="{BB962C8B-B14F-4D97-AF65-F5344CB8AC3E}">
        <p14:creationId xmlns:p14="http://schemas.microsoft.com/office/powerpoint/2010/main" val="401265793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3"/>
            <a:ext cx="3038145" cy="464205"/>
          </a:xfrm>
          <a:prstGeom prst="rect">
            <a:avLst/>
          </a:prstGeom>
        </p:spPr>
        <p:txBody>
          <a:bodyPr vert="horz" lIns="88125" tIns="44062" rIns="88125" bIns="44062" rtlCol="0"/>
          <a:lstStyle>
            <a:lvl1pPr algn="l">
              <a:defRPr sz="1200"/>
            </a:lvl1pPr>
          </a:lstStyle>
          <a:p>
            <a:endParaRPr lang="en-US"/>
          </a:p>
        </p:txBody>
      </p:sp>
      <p:sp>
        <p:nvSpPr>
          <p:cNvPr id="3" name="Date Placeholder 2"/>
          <p:cNvSpPr>
            <a:spLocks noGrp="1"/>
          </p:cNvSpPr>
          <p:nvPr>
            <p:ph type="dt" idx="1"/>
          </p:nvPr>
        </p:nvSpPr>
        <p:spPr>
          <a:xfrm>
            <a:off x="3970734" y="3"/>
            <a:ext cx="3038145" cy="464205"/>
          </a:xfrm>
          <a:prstGeom prst="rect">
            <a:avLst/>
          </a:prstGeom>
        </p:spPr>
        <p:txBody>
          <a:bodyPr vert="horz" lIns="88125" tIns="44062" rIns="88125" bIns="44062" rtlCol="0"/>
          <a:lstStyle>
            <a:lvl1pPr algn="r">
              <a:defRPr sz="1200"/>
            </a:lvl1pPr>
          </a:lstStyle>
          <a:p>
            <a:endParaRPr lang="en-US"/>
          </a:p>
        </p:txBody>
      </p:sp>
      <p:sp>
        <p:nvSpPr>
          <p:cNvPr id="4" name="Slide Image Placeholder 3"/>
          <p:cNvSpPr>
            <a:spLocks noGrp="1" noRot="1" noChangeAspect="1"/>
          </p:cNvSpPr>
          <p:nvPr>
            <p:ph type="sldImg" idx="2"/>
          </p:nvPr>
        </p:nvSpPr>
        <p:spPr>
          <a:xfrm>
            <a:off x="1182688" y="698500"/>
            <a:ext cx="4646612" cy="3486150"/>
          </a:xfrm>
          <a:prstGeom prst="rect">
            <a:avLst/>
          </a:prstGeom>
          <a:noFill/>
          <a:ln w="12700">
            <a:solidFill>
              <a:prstClr val="black"/>
            </a:solidFill>
          </a:ln>
        </p:spPr>
        <p:txBody>
          <a:bodyPr vert="horz" lIns="88125" tIns="44062" rIns="88125" bIns="44062" rtlCol="0" anchor="ctr"/>
          <a:lstStyle/>
          <a:p>
            <a:endParaRPr lang="en-US"/>
          </a:p>
        </p:txBody>
      </p:sp>
      <p:sp>
        <p:nvSpPr>
          <p:cNvPr id="5" name="Notes Placeholder 4"/>
          <p:cNvSpPr>
            <a:spLocks noGrp="1"/>
          </p:cNvSpPr>
          <p:nvPr>
            <p:ph type="body" sz="quarter" idx="3"/>
          </p:nvPr>
        </p:nvSpPr>
        <p:spPr>
          <a:xfrm>
            <a:off x="701347" y="4416101"/>
            <a:ext cx="5607711" cy="4182457"/>
          </a:xfrm>
          <a:prstGeom prst="rect">
            <a:avLst/>
          </a:prstGeom>
        </p:spPr>
        <p:txBody>
          <a:bodyPr vert="horz" lIns="88125" tIns="44062" rIns="88125" bIns="4406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30660"/>
            <a:ext cx="3038145" cy="464205"/>
          </a:xfrm>
          <a:prstGeom prst="rect">
            <a:avLst/>
          </a:prstGeom>
        </p:spPr>
        <p:txBody>
          <a:bodyPr vert="horz" lIns="88125" tIns="44062" rIns="88125" bIns="44062" rtlCol="0" anchor="b"/>
          <a:lstStyle>
            <a:lvl1pPr algn="l">
              <a:defRPr sz="1200"/>
            </a:lvl1pPr>
          </a:lstStyle>
          <a:p>
            <a:endParaRPr lang="en-US"/>
          </a:p>
        </p:txBody>
      </p:sp>
      <p:sp>
        <p:nvSpPr>
          <p:cNvPr id="7" name="Slide Number Placeholder 6"/>
          <p:cNvSpPr>
            <a:spLocks noGrp="1"/>
          </p:cNvSpPr>
          <p:nvPr>
            <p:ph type="sldNum" sz="quarter" idx="5"/>
          </p:nvPr>
        </p:nvSpPr>
        <p:spPr>
          <a:xfrm>
            <a:off x="3970734" y="8830660"/>
            <a:ext cx="3038145" cy="464205"/>
          </a:xfrm>
          <a:prstGeom prst="rect">
            <a:avLst/>
          </a:prstGeom>
        </p:spPr>
        <p:txBody>
          <a:bodyPr vert="horz" lIns="88125" tIns="44062" rIns="88125" bIns="44062" rtlCol="0" anchor="b"/>
          <a:lstStyle>
            <a:lvl1pPr algn="r">
              <a:defRPr sz="1200"/>
            </a:lvl1pPr>
          </a:lstStyle>
          <a:p>
            <a:fld id="{AC37F9C5-DADA-40EF-BCE0-F0AA5007CB72}" type="slidenum">
              <a:rPr lang="en-US" smtClean="0"/>
              <a:pPr/>
              <a:t>‹#›</a:t>
            </a:fld>
            <a:endParaRPr lang="en-US"/>
          </a:p>
        </p:txBody>
      </p:sp>
    </p:spTree>
    <p:extLst>
      <p:ext uri="{BB962C8B-B14F-4D97-AF65-F5344CB8AC3E}">
        <p14:creationId xmlns:p14="http://schemas.microsoft.com/office/powerpoint/2010/main" val="318643773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C37F9C5-DADA-40EF-BCE0-F0AA5007CB72}"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r" rtl="1"/>
            <a:r>
              <a:rPr lang="ar-EG" dirty="0" smtClean="0">
                <a:latin typeface="Times New Roman" pitchFamily="18" charset="0"/>
                <a:cs typeface="Times New Roman" pitchFamily="18" charset="0"/>
              </a:rPr>
              <a:t>محميات الزهور بمنطقة الكاب – جنوب أفريقيا</a:t>
            </a:r>
            <a:endParaRPr lang="en-US" dirty="0">
              <a:latin typeface="Times New Roman" pitchFamily="18" charset="0"/>
              <a:cs typeface="Times New Roman" pitchFamily="18" charset="0"/>
            </a:endParaRPr>
          </a:p>
        </p:txBody>
      </p:sp>
      <p:sp>
        <p:nvSpPr>
          <p:cNvPr id="7" name="Slide Number Placeholder 6"/>
          <p:cNvSpPr>
            <a:spLocks noGrp="1"/>
          </p:cNvSpPr>
          <p:nvPr>
            <p:ph type="sldNum" sz="quarter" idx="13"/>
          </p:nvPr>
        </p:nvSpPr>
        <p:spPr/>
        <p:txBody>
          <a:bodyPr/>
          <a:lstStyle/>
          <a:p>
            <a:fld id="{AC37F9C5-DADA-40EF-BCE0-F0AA5007CB72}" type="slidenum">
              <a:rPr lang="en-US" smtClean="0"/>
              <a:pPr/>
              <a:t>19</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EG" b="1" dirty="0" smtClean="0">
                <a:effectLst/>
                <a:latin typeface="Times New Roman" pitchFamily="18" charset="0"/>
                <a:cs typeface="Times New Roman" pitchFamily="18" charset="0"/>
              </a:rPr>
              <a:t>هل تعرف </a:t>
            </a:r>
            <a:r>
              <a:rPr lang="ar-EG" dirty="0" smtClean="0">
                <a:effectLst/>
                <a:latin typeface="Times New Roman" pitchFamily="18" charset="0"/>
                <a:cs typeface="Times New Roman" pitchFamily="18" charset="0"/>
              </a:rPr>
              <a:t>أن المياه الجوفية غالية الثمن بوجه خاص لأنها لا تتطلب عادةً معالجة كيماوية؟ </a:t>
            </a:r>
            <a:endParaRPr lang="en-US" dirty="0">
              <a:effectLst/>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pPr>
              <a:defRPr/>
            </a:pPr>
            <a:fld id="{43E46E2D-AFA9-46B7-B130-9C37EDB84BFC}" type="slidenum">
              <a:rPr lang="en-US" smtClean="0"/>
              <a:pPr>
                <a:defRPr/>
              </a:pPr>
              <a:t>20</a:t>
            </a:fld>
            <a:endParaRPr lang="en-US"/>
          </a:p>
        </p:txBody>
      </p:sp>
    </p:spTree>
    <p:extLst>
      <p:ext uri="{BB962C8B-B14F-4D97-AF65-F5344CB8AC3E}">
        <p14:creationId xmlns:p14="http://schemas.microsoft.com/office/powerpoint/2010/main" val="42252517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defTabSz="922903" rtl="1" eaLnBrk="0" fontAlgn="base" hangingPunct="0">
              <a:spcBef>
                <a:spcPct val="30000"/>
              </a:spcBef>
              <a:spcAft>
                <a:spcPct val="0"/>
              </a:spcAft>
            </a:pPr>
            <a:r>
              <a:rPr lang="ar-EG" b="1" dirty="0" smtClean="0">
                <a:effectLst/>
                <a:latin typeface="Times New Roman" pitchFamily="18" charset="0"/>
                <a:cs typeface="Times New Roman" pitchFamily="18" charset="0"/>
              </a:rPr>
              <a:t>هل تعرف </a:t>
            </a:r>
            <a:r>
              <a:rPr lang="ar-EG" dirty="0" smtClean="0">
                <a:effectLst/>
                <a:latin typeface="Times New Roman" pitchFamily="18" charset="0"/>
                <a:cs typeface="Times New Roman" pitchFamily="18" charset="0"/>
              </a:rPr>
              <a:t>أن تدهور التربة يمثل مشكلة حادة بالنسبة لمنطقة المرتفعات الوسطى في إريتريا؟</a:t>
            </a:r>
            <a:r>
              <a:rPr lang="en-US" dirty="0" smtClean="0">
                <a:effectLst/>
                <a:latin typeface="Times New Roman" pitchFamily="18" charset="0"/>
                <a:cs typeface="Times New Roman" pitchFamily="18" charset="0"/>
              </a:rPr>
              <a:t> </a:t>
            </a:r>
          </a:p>
          <a:p>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pPr>
              <a:defRPr/>
            </a:pPr>
            <a:fld id="{43E46E2D-AFA9-46B7-B130-9C37EDB84BFC}" type="slidenum">
              <a:rPr lang="en-US" smtClean="0"/>
              <a:pPr>
                <a:defRPr/>
              </a:pPr>
              <a:t>21</a:t>
            </a:fld>
            <a:endParaRPr lang="en-US"/>
          </a:p>
        </p:txBody>
      </p:sp>
    </p:spTree>
    <p:extLst>
      <p:ext uri="{BB962C8B-B14F-4D97-AF65-F5344CB8AC3E}">
        <p14:creationId xmlns:p14="http://schemas.microsoft.com/office/powerpoint/2010/main" val="38332427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37F9C5-DADA-40EF-BCE0-F0AA5007CB72}" type="slidenum">
              <a:rPr lang="en-US" smtClean="0"/>
              <a:pPr/>
              <a:t>22</a:t>
            </a:fld>
            <a:endParaRPr lang="en-US"/>
          </a:p>
        </p:txBody>
      </p:sp>
    </p:spTree>
    <p:extLst>
      <p:ext uri="{BB962C8B-B14F-4D97-AF65-F5344CB8AC3E}">
        <p14:creationId xmlns:p14="http://schemas.microsoft.com/office/powerpoint/2010/main" val="26789001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r" rtl="1"/>
            <a:r>
              <a:rPr lang="ar-EG" baseline="0" dirty="0" smtClean="0">
                <a:latin typeface="Times New Roman" pitchFamily="18" charset="0"/>
                <a:cs typeface="Times New Roman" pitchFamily="18" charset="0"/>
              </a:rPr>
              <a:t>النص الوارد بالإطار مقتبس مباشرة من إرشادات أدوات </a:t>
            </a:r>
            <a:r>
              <a:rPr lang="ar-SA" baseline="0" dirty="0" smtClean="0">
                <a:latin typeface="Times New Roman" pitchFamily="18" charset="0"/>
                <a:cs typeface="Times New Roman" pitchFamily="18" charset="0"/>
              </a:rPr>
              <a:t>المتابعة </a:t>
            </a:r>
            <a:r>
              <a:rPr lang="ar-EG" baseline="0" dirty="0" smtClean="0">
                <a:latin typeface="Times New Roman" pitchFamily="18" charset="0"/>
                <a:cs typeface="Times New Roman" pitchFamily="18" charset="0"/>
              </a:rPr>
              <a:t>الصادرة عن التجديد الخامس لموارد الصندوق (أبريل/نيسان 2011)</a:t>
            </a:r>
            <a:endParaRPr lang="en-ZA" baseline="0" dirty="0" smtClean="0">
              <a:latin typeface="Times New Roman" pitchFamily="18" charset="0"/>
              <a:cs typeface="Times New Roman" pitchFamily="18" charset="0"/>
            </a:endParaRPr>
          </a:p>
          <a:p>
            <a:endParaRPr lang="en-ZA" baseline="0" dirty="0" smtClean="0">
              <a:latin typeface="Times New Roman" pitchFamily="18" charset="0"/>
              <a:cs typeface="Times New Roman" pitchFamily="18" charset="0"/>
            </a:endParaRPr>
          </a:p>
          <a:p>
            <a:pPr algn="r" rtl="1"/>
            <a:r>
              <a:rPr lang="ar-EG" baseline="0" dirty="0" smtClean="0">
                <a:latin typeface="Times New Roman" pitchFamily="18" charset="0"/>
                <a:cs typeface="Times New Roman" pitchFamily="18" charset="0"/>
              </a:rPr>
              <a:t>تبرر بالحجة القاطعة ضرورة التطبيق الدقيق والمتسق لإرشادات الصندوق الخاصة بأدوات التتبع</a:t>
            </a: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920C0BB9-C728-497A-97A7-99FDAFA8ADB4}" type="slidenum">
              <a:rPr lang="en-US" smtClean="0">
                <a:solidFill>
                  <a:prstClr val="black"/>
                </a:solidFill>
              </a:rPr>
              <a:pPr/>
              <a:t>24</a:t>
            </a:fld>
            <a:endParaRPr lang="en-US" dirty="0">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r" rtl="1"/>
            <a:r>
              <a:rPr lang="ar-EG" dirty="0" smtClean="0">
                <a:latin typeface="Times New Roman" pitchFamily="18" charset="0"/>
                <a:cs typeface="Times New Roman" pitchFamily="18" charset="0"/>
              </a:rPr>
              <a:t>النص الوارد بالإطار البرتقالي مأخوذ عن إرشادات التجديد الخامس الخاصة بأدوات التتبع، غير أنه مختصر قليلاً</a:t>
            </a:r>
            <a:endParaRPr lang="en-ZA" baseline="0" dirty="0" smtClean="0">
              <a:latin typeface="Times New Roman" pitchFamily="18" charset="0"/>
              <a:cs typeface="Times New Roman" pitchFamily="18" charset="0"/>
            </a:endParaRPr>
          </a:p>
          <a:p>
            <a:endParaRPr lang="en-ZA" baseline="0" dirty="0" smtClean="0">
              <a:latin typeface="Times New Roman" pitchFamily="18" charset="0"/>
              <a:cs typeface="Times New Roman" pitchFamily="18" charset="0"/>
            </a:endParaRPr>
          </a:p>
          <a:p>
            <a:pPr algn="r" rtl="1"/>
            <a:r>
              <a:rPr lang="ar-EG" dirty="0" smtClean="0">
                <a:latin typeface="Times New Roman" pitchFamily="18" charset="0"/>
                <a:cs typeface="Times New Roman" pitchFamily="18" charset="0"/>
              </a:rPr>
              <a:t>تقرير الرصد السنوي هو أداة الإبلاغ الرئيسية لصندوق البيئة العالمية، إذ يعرض صورة سنوية للحالة العامة للمحفظة المالية النشطة للصندوق</a:t>
            </a: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920C0BB9-C728-497A-97A7-99FDAFA8ADB4}" type="slidenum">
              <a:rPr lang="en-US" smtClean="0">
                <a:solidFill>
                  <a:prstClr val="black"/>
                </a:solidFill>
              </a:rPr>
              <a:pPr/>
              <a:t>25</a:t>
            </a:fld>
            <a:endParaRPr lang="en-US" dirty="0">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r" rtl="1"/>
            <a:r>
              <a:rPr lang="ar-EG" dirty="0" smtClean="0">
                <a:latin typeface="Times New Roman" pitchFamily="18" charset="0"/>
                <a:cs typeface="Times New Roman" pitchFamily="18" charset="0"/>
              </a:rPr>
              <a:t>إيضاح أنه لا يجب على المشروع سوى استيفاء</a:t>
            </a:r>
            <a:r>
              <a:rPr lang="ar-EG" baseline="0" dirty="0" smtClean="0">
                <a:latin typeface="Times New Roman" pitchFamily="18" charset="0"/>
                <a:cs typeface="Times New Roman" pitchFamily="18" charset="0"/>
              </a:rPr>
              <a:t> أدوات </a:t>
            </a:r>
            <a:r>
              <a:rPr lang="ar-SA" baseline="0" dirty="0" smtClean="0">
                <a:latin typeface="Times New Roman" pitchFamily="18" charset="0"/>
                <a:cs typeface="Times New Roman" pitchFamily="18" charset="0"/>
              </a:rPr>
              <a:t>المتابعة </a:t>
            </a:r>
            <a:r>
              <a:rPr lang="ar-EG" baseline="0" dirty="0" smtClean="0">
                <a:latin typeface="Times New Roman" pitchFamily="18" charset="0"/>
                <a:cs typeface="Times New Roman" pitchFamily="18" charset="0"/>
              </a:rPr>
              <a:t>الخاصة بأهدافه فقط. وتحديد ما هي تلك الأدوات.</a:t>
            </a:r>
            <a:endParaRPr lang="en-ZA" baseline="0" dirty="0" smtClean="0">
              <a:latin typeface="Times New Roman" pitchFamily="18" charset="0"/>
              <a:cs typeface="Times New Roman" pitchFamily="18" charset="0"/>
            </a:endParaRPr>
          </a:p>
          <a:p>
            <a:endParaRPr lang="en-ZA" baseline="0" dirty="0" smtClean="0">
              <a:latin typeface="Times New Roman" pitchFamily="18" charset="0"/>
              <a:cs typeface="Times New Roman" pitchFamily="18" charset="0"/>
            </a:endParaRPr>
          </a:p>
          <a:p>
            <a:pPr algn="r" defTabSz="931717" rtl="1">
              <a:defRPr/>
            </a:pPr>
            <a:r>
              <a:rPr lang="ar-EG" baseline="0" dirty="0" smtClean="0">
                <a:latin typeface="Times New Roman" pitchFamily="18" charset="0"/>
                <a:cs typeface="Times New Roman" pitchFamily="18" charset="0"/>
              </a:rPr>
              <a:t>صحف بيانات أدوات التتبع غير المطلوبة لمشروع ما يمكن، بل ويجب، حذفها من النموذج</a:t>
            </a: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920C0BB9-C728-497A-97A7-99FDAFA8ADB4}" type="slidenum">
              <a:rPr lang="en-US" smtClean="0">
                <a:solidFill>
                  <a:prstClr val="black"/>
                </a:solidFill>
              </a:rPr>
              <a:pPr/>
              <a:t>27</a:t>
            </a:fld>
            <a:endParaRPr lang="en-US" dirty="0">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en-US" sz="1000" dirty="0"/>
              <a:t> </a:t>
            </a:r>
            <a:r>
              <a:rPr lang="ar-EG" sz="1000" dirty="0" smtClean="0"/>
              <a:t>هي </a:t>
            </a:r>
            <a:r>
              <a:rPr lang="ar-EG" sz="1000" b="1" dirty="0" smtClean="0"/>
              <a:t>خريطة تفاعلية من خلال الإنترنت </a:t>
            </a:r>
            <a:r>
              <a:rPr lang="ar-EG" sz="1000" dirty="0" smtClean="0"/>
              <a:t>رُسمت باستخدام ما تم الحصول عليه من بيانات عبر عملية </a:t>
            </a:r>
            <a:r>
              <a:rPr lang="ar-SA" sz="1000" dirty="0" smtClean="0"/>
              <a:t>الاستعراض </a:t>
            </a:r>
            <a:r>
              <a:rPr lang="ar-EG" sz="1000" dirty="0" smtClean="0"/>
              <a:t>السنوي للرصد.</a:t>
            </a:r>
            <a:endParaRPr lang="en-US" dirty="0">
              <a:latin typeface="Times New Roman" pitchFamily="18" charset="0"/>
              <a:cs typeface="Times New Roman" pitchFamily="18" charset="0"/>
            </a:endParaRPr>
          </a:p>
        </p:txBody>
      </p:sp>
      <p:sp>
        <p:nvSpPr>
          <p:cNvPr id="7" name="Slide Number Placeholder 6"/>
          <p:cNvSpPr>
            <a:spLocks noGrp="1"/>
          </p:cNvSpPr>
          <p:nvPr>
            <p:ph type="sldNum" sz="quarter" idx="13"/>
          </p:nvPr>
        </p:nvSpPr>
        <p:spPr/>
        <p:txBody>
          <a:bodyPr/>
          <a:lstStyle/>
          <a:p>
            <a:fld id="{AC37F9C5-DADA-40EF-BCE0-F0AA5007CB72}" type="slidenum">
              <a:rPr lang="en-US" smtClean="0"/>
              <a:pPr/>
              <a:t>29</a:t>
            </a:fld>
            <a:endParaRPr lang="en-US"/>
          </a:p>
        </p:txBody>
      </p:sp>
    </p:spTree>
    <p:extLst>
      <p:ext uri="{BB962C8B-B14F-4D97-AF65-F5344CB8AC3E}">
        <p14:creationId xmlns:p14="http://schemas.microsoft.com/office/powerpoint/2010/main" val="18832144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EG" baseline="0" dirty="0" smtClean="0">
                <a:latin typeface="Times New Roman" pitchFamily="18" charset="0"/>
                <a:cs typeface="Times New Roman" pitchFamily="18" charset="0"/>
              </a:rPr>
              <a:t>كانت كلٌ من ناميبيا والهند وزامبيا تنتهج نظام بطاقة درجات فعالية الإدارة بمناطق المحميات بها، وبعدما ساند البرنامج الإنمائي مشروعات التنوع الحيوي التي يمولها صندوق البيئة، بدأت بلدان أخرى تفكر في أن تحذو حذوها.    </a:t>
            </a:r>
            <a:endParaRPr lang="en-US" dirty="0" smtClean="0">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D75FEAD9-DD92-4ED6-9A47-EACF806D6464}" type="slidenum">
              <a:rPr lang="en-US" smtClean="0"/>
              <a:pPr/>
              <a:t>31</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EG" baseline="0" dirty="0" smtClean="0">
                <a:latin typeface="Times New Roman" pitchFamily="18" charset="0"/>
                <a:cs typeface="Times New Roman" pitchFamily="18" charset="0"/>
              </a:rPr>
              <a:t>كانت كلٌ من ناميبيا والهند وزامبيا تنتهج نظام بطاقة درجات فعالية الإدارة بمناطق المحميات بها، وبعدما ساند البرنامج الإنمائي مشروعات التنوع </a:t>
            </a:r>
            <a:r>
              <a:rPr lang="ar-SA" baseline="0" dirty="0" smtClean="0">
                <a:latin typeface="Times New Roman" pitchFamily="18" charset="0"/>
                <a:cs typeface="Times New Roman" pitchFamily="18" charset="0"/>
              </a:rPr>
              <a:t>البيولوجي </a:t>
            </a:r>
            <a:r>
              <a:rPr lang="ar-EG" baseline="0" dirty="0" smtClean="0">
                <a:latin typeface="Times New Roman" pitchFamily="18" charset="0"/>
                <a:cs typeface="Times New Roman" pitchFamily="18" charset="0"/>
              </a:rPr>
              <a:t>التي يمولها صندوق البيئة، بدأت بلدان أخرى تفكر في أن تحذو حذوها.    </a:t>
            </a:r>
            <a:endParaRPr lang="en-US" dirty="0" smtClean="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D75FEAD9-DD92-4ED6-9A47-EACF806D6464}" type="slidenum">
              <a:rPr lang="en-US" smtClean="0"/>
              <a:pPr/>
              <a:t>32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495782" marR="0" indent="-495782" algn="r" defTabSz="914400" rtl="1" eaLnBrk="1" fontAlgn="auto" latinLnBrk="0" hangingPunct="1">
              <a:lnSpc>
                <a:spcPct val="100000"/>
              </a:lnSpc>
              <a:spcBef>
                <a:spcPts val="0"/>
              </a:spcBef>
              <a:spcAft>
                <a:spcPts val="0"/>
              </a:spcAft>
              <a:buClrTx/>
              <a:buSzTx/>
              <a:buFont typeface="+mj-lt"/>
              <a:buAutoNum type="arabicPeriod"/>
              <a:tabLst/>
              <a:defRPr/>
            </a:pPr>
            <a:r>
              <a:rPr lang="ar-EG" sz="800" kern="1200" dirty="0" smtClean="0">
                <a:solidFill>
                  <a:schemeClr val="tx1"/>
                </a:solidFill>
                <a:latin typeface="+mn-lt"/>
                <a:ea typeface="+mn-ea"/>
                <a:cs typeface="Times New Roman" pitchFamily="18" charset="0"/>
              </a:rPr>
              <a:t>الإدارة المستندة إلى النتائج في صندوق البيئة العالمية</a:t>
            </a:r>
            <a:endParaRPr lang="en-US" sz="800" kern="1200" dirty="0" smtClean="0">
              <a:solidFill>
                <a:schemeClr val="tx1"/>
              </a:solidFill>
              <a:latin typeface="+mn-lt"/>
              <a:ea typeface="+mn-ea"/>
              <a:cs typeface="Times New Roman" pitchFamily="18" charset="0"/>
            </a:endParaRPr>
          </a:p>
          <a:p>
            <a:pPr marL="495782" marR="0" indent="-495782" algn="r" defTabSz="914400" rtl="1" eaLnBrk="1" fontAlgn="auto" latinLnBrk="0" hangingPunct="1">
              <a:lnSpc>
                <a:spcPct val="100000"/>
              </a:lnSpc>
              <a:spcBef>
                <a:spcPts val="0"/>
              </a:spcBef>
              <a:spcAft>
                <a:spcPts val="0"/>
              </a:spcAft>
              <a:buClrTx/>
              <a:buSzTx/>
              <a:buFont typeface="+mj-lt"/>
              <a:buAutoNum type="arabicPeriod"/>
              <a:tabLst/>
              <a:defRPr/>
            </a:pPr>
            <a:r>
              <a:rPr lang="ar-EG" sz="800" kern="1200" dirty="0" smtClean="0">
                <a:solidFill>
                  <a:schemeClr val="tx1"/>
                </a:solidFill>
                <a:latin typeface="+mn-lt"/>
                <a:ea typeface="+mn-ea"/>
                <a:cs typeface="Times New Roman" pitchFamily="18" charset="0"/>
              </a:rPr>
              <a:t>النتائج على مستوى مشروعات الصندوق</a:t>
            </a:r>
            <a:endParaRPr lang="en-US" sz="800" kern="1200" dirty="0" smtClean="0">
              <a:solidFill>
                <a:schemeClr val="tx1"/>
              </a:solidFill>
              <a:latin typeface="+mn-lt"/>
              <a:ea typeface="+mn-ea"/>
              <a:cs typeface="Times New Roman" pitchFamily="18" charset="0"/>
            </a:endParaRPr>
          </a:p>
          <a:p>
            <a:pPr marL="495782" marR="0" indent="-495782" algn="r" defTabSz="914400" rtl="1" eaLnBrk="1" fontAlgn="auto" latinLnBrk="0" hangingPunct="1">
              <a:lnSpc>
                <a:spcPct val="100000"/>
              </a:lnSpc>
              <a:spcBef>
                <a:spcPts val="0"/>
              </a:spcBef>
              <a:spcAft>
                <a:spcPts val="0"/>
              </a:spcAft>
              <a:buClrTx/>
              <a:buSzTx/>
              <a:buFont typeface="+mj-lt"/>
              <a:buAutoNum type="arabicPeriod"/>
              <a:tabLst/>
              <a:defRPr/>
            </a:pPr>
            <a:r>
              <a:rPr lang="ar-EG" sz="800" kern="1200" dirty="0" smtClean="0">
                <a:solidFill>
                  <a:schemeClr val="tx1"/>
                </a:solidFill>
                <a:latin typeface="+mn-lt"/>
                <a:ea typeface="+mn-ea"/>
                <a:cs typeface="Times New Roman" pitchFamily="18" charset="0"/>
              </a:rPr>
              <a:t>النتائج على مستوى المحفظة المالية للصندوق (الرصد)</a:t>
            </a:r>
            <a:endParaRPr lang="en-US" sz="800" kern="1200" dirty="0" smtClean="0">
              <a:solidFill>
                <a:schemeClr val="tx1"/>
              </a:solidFill>
              <a:latin typeface="+mn-lt"/>
              <a:ea typeface="+mn-ea"/>
              <a:cs typeface="Times New Roman" pitchFamily="18" charset="0"/>
            </a:endParaRPr>
          </a:p>
        </p:txBody>
      </p:sp>
      <p:sp>
        <p:nvSpPr>
          <p:cNvPr id="7" name="Slide Number Placeholder 6"/>
          <p:cNvSpPr>
            <a:spLocks noGrp="1"/>
          </p:cNvSpPr>
          <p:nvPr>
            <p:ph type="sldNum" sz="quarter" idx="13"/>
          </p:nvPr>
        </p:nvSpPr>
        <p:spPr/>
        <p:txBody>
          <a:bodyPr/>
          <a:lstStyle/>
          <a:p>
            <a:fld id="{AC37F9C5-DADA-40EF-BCE0-F0AA5007CB72}"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EG" baseline="0" dirty="0" smtClean="0">
                <a:latin typeface="Times New Roman" pitchFamily="18" charset="0"/>
                <a:cs typeface="Times New Roman" pitchFamily="18" charset="0"/>
              </a:rPr>
              <a:t>كانت كلٌ من ناميبيا والهند وزامبيا تنتهج نظام بطاقة درجات فعالية الإدارة بمناطق المحميات بها، وبعدما ساند البرنامج الإنمائي مشروعات التنوع الحيوي التي يمولها صندوق البيئة، بدأت بلدان أخرى تفكر في أن تحذو حذوها.    </a:t>
            </a:r>
            <a:endParaRPr lang="en-US" dirty="0" smtClean="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D75FEAD9-DD92-4ED6-9A47-EACF806D6464}" type="slidenum">
              <a:rPr lang="en-US" smtClean="0"/>
              <a:pPr/>
              <a:t>33</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r" rtl="1"/>
            <a:r>
              <a:rPr lang="ar-EG" baseline="0" dirty="0" smtClean="0">
                <a:latin typeface="Times New Roman" pitchFamily="18" charset="0"/>
                <a:cs typeface="Times New Roman" pitchFamily="18" charset="0"/>
              </a:rPr>
              <a:t>كانت كلٌ من ناميبيا والهند وزامبيا تنتهج نظام بطاقة درجات فعالية الإدارة بمناطق المحميات بها، وبعدما ساند البرنامج الإنمائي مشروعات التنوع الحيوي التي يمولها صندوق البيئة، بدأت بلدان أخرى تفكر في أن تحذو حذوها.    </a:t>
            </a: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D75FEAD9-DD92-4ED6-9A47-EACF806D6464}" type="slidenum">
              <a:rPr lang="en-US" smtClean="0"/>
              <a:pPr/>
              <a:t>34</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latin typeface="Times New Roman" pitchFamily="18" charset="0"/>
                <a:cs typeface="Times New Roman" pitchFamily="18" charset="0"/>
              </a:rPr>
              <a:t>Reported</a:t>
            </a:r>
            <a:r>
              <a:rPr lang="en-US" baseline="0" dirty="0" smtClean="0">
                <a:latin typeface="Times New Roman" pitchFamily="18" charset="0"/>
                <a:cs typeface="Times New Roman" pitchFamily="18" charset="0"/>
              </a:rPr>
              <a:t> on every year through the Annual Monitoring Report (AMR). Latest data for FY 2011, presented to Council at November 2011 Council meeting. </a:t>
            </a:r>
          </a:p>
          <a:p>
            <a:endParaRPr lang="en-US" baseline="0" dirty="0" smtClean="0">
              <a:latin typeface="Times New Roman" pitchFamily="18" charset="0"/>
              <a:cs typeface="Times New Roman" pitchFamily="18" charset="0"/>
            </a:endParaRPr>
          </a:p>
          <a:p>
            <a:r>
              <a:rPr lang="en-US" baseline="0" dirty="0" smtClean="0">
                <a:latin typeface="Times New Roman" pitchFamily="18" charset="0"/>
                <a:cs typeface="Times New Roman" pitchFamily="18" charset="0"/>
              </a:rPr>
              <a:t>Next report will include FY 2012 data and will be presented to the November 2012 Council</a:t>
            </a:r>
          </a:p>
          <a:p>
            <a:endParaRPr lang="en-US" baseline="0" dirty="0" smtClean="0">
              <a:latin typeface="Times New Roman" pitchFamily="18" charset="0"/>
              <a:cs typeface="Times New Roman" pitchFamily="18" charset="0"/>
            </a:endParaRPr>
          </a:p>
          <a:p>
            <a:r>
              <a:rPr lang="en-US" baseline="0" dirty="0" smtClean="0">
                <a:latin typeface="Times New Roman" pitchFamily="18" charset="0"/>
                <a:cs typeface="Times New Roman" pitchFamily="18" charset="0"/>
              </a:rPr>
              <a:t>This is only the data for “improve efficiencies in project cycle” section. Other indicators include: corporate expenses as % of total GEF grants; agency fees against total GEF resources; average number of hits on GEF website; annual staff loss rate etc.</a:t>
            </a:r>
            <a:endParaRPr lang="en-US" dirty="0">
              <a:latin typeface="Times New Roman" pitchFamily="18" charset="0"/>
              <a:cs typeface="Times New Roman" pitchFamily="18" charset="0"/>
            </a:endParaRPr>
          </a:p>
        </p:txBody>
      </p:sp>
      <p:sp>
        <p:nvSpPr>
          <p:cNvPr id="7" name="Slide Number Placeholder 6"/>
          <p:cNvSpPr>
            <a:spLocks noGrp="1"/>
          </p:cNvSpPr>
          <p:nvPr>
            <p:ph type="sldNum" sz="quarter" idx="13"/>
          </p:nvPr>
        </p:nvSpPr>
        <p:spPr/>
        <p:txBody>
          <a:bodyPr/>
          <a:lstStyle/>
          <a:p>
            <a:fld id="{AC37F9C5-DADA-40EF-BCE0-F0AA5007CB72}" type="slidenum">
              <a:rPr lang="en-US" smtClean="0">
                <a:solidFill>
                  <a:prstClr val="black"/>
                </a:solidFill>
              </a:rPr>
              <a:pPr/>
              <a:t>37</a:t>
            </a:fld>
            <a:endParaRPr lang="en-US">
              <a:solidFill>
                <a:prstClr val="black"/>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7" name="Slide Number Placeholder 6"/>
          <p:cNvSpPr>
            <a:spLocks noGrp="1"/>
          </p:cNvSpPr>
          <p:nvPr>
            <p:ph type="sldNum" sz="quarter" idx="13"/>
          </p:nvPr>
        </p:nvSpPr>
        <p:spPr/>
        <p:txBody>
          <a:bodyPr/>
          <a:lstStyle/>
          <a:p>
            <a:fld id="{AC37F9C5-DADA-40EF-BCE0-F0AA5007CB72}" type="slidenum">
              <a:rPr lang="en-US" smtClean="0">
                <a:solidFill>
                  <a:prstClr val="black"/>
                </a:solidFill>
              </a:rPr>
              <a:pPr/>
              <a:t>41</a:t>
            </a:fld>
            <a:endParaRPr lang="en-US">
              <a:solidFill>
                <a:prstClr val="black"/>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37F9C5-DADA-40EF-BCE0-F0AA5007CB72}" type="slidenum">
              <a:rPr lang="en-US" smtClean="0"/>
              <a:pPr/>
              <a:t>42</a:t>
            </a:fld>
            <a:endParaRPr lang="en-US"/>
          </a:p>
        </p:txBody>
      </p:sp>
    </p:spTree>
    <p:extLst>
      <p:ext uri="{BB962C8B-B14F-4D97-AF65-F5344CB8AC3E}">
        <p14:creationId xmlns:p14="http://schemas.microsoft.com/office/powerpoint/2010/main" val="2341818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r" defTabSz="881345" rtl="1">
              <a:defRPr/>
            </a:pPr>
            <a:r>
              <a:rPr lang="ar-EG" dirty="0" smtClean="0">
                <a:latin typeface="Times New Roman" pitchFamily="18" charset="0"/>
                <a:cs typeface="Times New Roman" pitchFamily="18" charset="0"/>
              </a:rPr>
              <a:t>في مرحلة التصميم، يجب أن تشمل كافة المشروعات تحليل إطار منطقي/إطار نتائج ذا مؤشرات محددة للنتائج والنواتج تتسق مع البرامج الرئيسية لمجالات تركيز صندوق البيئة. وتقسم دورة المشروع إلى ثلاث مراحل (تصميم المشروع، </a:t>
            </a:r>
            <a:r>
              <a:rPr lang="ar-SA" dirty="0" smtClean="0">
                <a:latin typeface="Times New Roman" pitchFamily="18" charset="0"/>
                <a:cs typeface="Times New Roman" pitchFamily="18" charset="0"/>
              </a:rPr>
              <a:t>و</a:t>
            </a:r>
            <a:r>
              <a:rPr lang="ar-EG" dirty="0" smtClean="0">
                <a:latin typeface="Times New Roman" pitchFamily="18" charset="0"/>
                <a:cs typeface="Times New Roman" pitchFamily="18" charset="0"/>
              </a:rPr>
              <a:t>التنفيذ، والتقييم)،</a:t>
            </a:r>
            <a:r>
              <a:rPr lang="ar-EG" baseline="0" dirty="0" smtClean="0">
                <a:latin typeface="Times New Roman" pitchFamily="18" charset="0"/>
                <a:cs typeface="Times New Roman" pitchFamily="18" charset="0"/>
              </a:rPr>
              <a:t> وتسلط الضوء على الجوانب المتعلقة بالتعلم والإدارة في إطار الإدارة المستندة إلى النتائج.  </a:t>
            </a:r>
            <a:r>
              <a:rPr lang="ar-EG" dirty="0" smtClean="0">
                <a:latin typeface="Times New Roman" pitchFamily="18" charset="0"/>
                <a:cs typeface="Times New Roman" pitchFamily="18" charset="0"/>
              </a:rPr>
              <a:t> </a:t>
            </a:r>
            <a:endParaRPr lang="en-US" dirty="0">
              <a:latin typeface="Times New Roman" pitchFamily="18" charset="0"/>
              <a:cs typeface="Times New Roman" pitchFamily="18" charset="0"/>
            </a:endParaRPr>
          </a:p>
        </p:txBody>
      </p:sp>
      <p:sp>
        <p:nvSpPr>
          <p:cNvPr id="7" name="Slide Number Placeholder 6"/>
          <p:cNvSpPr>
            <a:spLocks noGrp="1"/>
          </p:cNvSpPr>
          <p:nvPr>
            <p:ph type="sldNum" sz="quarter" idx="13"/>
          </p:nvPr>
        </p:nvSpPr>
        <p:spPr/>
        <p:txBody>
          <a:bodyPr/>
          <a:lstStyle/>
          <a:p>
            <a:fld id="{AC37F9C5-DADA-40EF-BCE0-F0AA5007CB72}" type="slidenum">
              <a:rPr lang="en-US" smtClean="0"/>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r" rtl="1"/>
            <a:r>
              <a:rPr lang="ar-EG" dirty="0" smtClean="0">
                <a:latin typeface="Times New Roman" pitchFamily="18" charset="0"/>
                <a:cs typeface="Times New Roman" pitchFamily="18" charset="0"/>
              </a:rPr>
              <a:t>كل طبقة من طبقات الهرم مرتبطة بالأخرى في الاتجاهين،</a:t>
            </a:r>
            <a:r>
              <a:rPr lang="ar-EG" baseline="0" dirty="0" smtClean="0">
                <a:latin typeface="Times New Roman" pitchFamily="18" charset="0"/>
                <a:cs typeface="Times New Roman" pitchFamily="18" charset="0"/>
              </a:rPr>
              <a:t> لأعلى ولأسفل. وفي هذا النموذج تتمثل نقطة البدء في نظام الرصد في وضع إطار للمشروع يتسم بالمنطقية والتوجه للنتائج. وهذا النهج ليس بالجديد، لكنه لا يزال مفيداً لأنه يقوم على أساس فكرة التخطيط الهرمي المؤلف من طبقات تربط ما بين مدخلات المشروع، وأنشطته، ونواتجه، ونتائجه، وأهدافه. ويُفترض وجود علاقة بين السبب والتأثير، بحيث تسهم عناصر الطبقة السفلى في تحقيق الغايات المذكورة أعلاه. </a:t>
            </a:r>
            <a:endParaRPr lang="en-US" dirty="0">
              <a:latin typeface="Times New Roman" pitchFamily="18" charset="0"/>
              <a:cs typeface="Times New Roman" pitchFamily="18" charset="0"/>
            </a:endParaRPr>
          </a:p>
          <a:p>
            <a:endParaRPr lang="en-US" dirty="0">
              <a:latin typeface="Times New Roman" pitchFamily="18" charset="0"/>
              <a:cs typeface="Times New Roman" pitchFamily="18" charset="0"/>
            </a:endParaRPr>
          </a:p>
          <a:p>
            <a:pPr algn="r" rtl="1"/>
            <a:r>
              <a:rPr lang="ar-EG" dirty="0" smtClean="0">
                <a:latin typeface="Times New Roman" pitchFamily="18" charset="0"/>
                <a:cs typeface="Times New Roman" pitchFamily="18" charset="0"/>
              </a:rPr>
              <a:t>وعلى أعلى مستويات الإدارة المستندة إلى النتائج تقوم المؤسسة ككل. وتسهم الطبقات الأدنى في تحقيق الهدف العام لصندوق البيئة. وفي ظل هذه الأداة</a:t>
            </a:r>
            <a:r>
              <a:rPr lang="ar-EG" baseline="0" dirty="0" smtClean="0">
                <a:latin typeface="Times New Roman" pitchFamily="18" charset="0"/>
                <a:cs typeface="Times New Roman" pitchFamily="18" charset="0"/>
              </a:rPr>
              <a:t> يعمل الصندوق «كآلية للتعاون الدولي بغرض تقديم منح جديدة وإضافية وتمويل بشروط ميسرة لتلبية الاحتياجات التكميلية المتفق عليها لإجراءات تحقيق المنافع البيئية العالمية المتفق عليها» في مجالات التركيز  الستة. والأثر المتوقع على الأمد الطويل لتحقيق «المنافع البيئية العالمية» على المستوى المؤسسي لا يمكن رصده على أساس دوري متسق. غير أنه إذا ما قام صندوق البيئة برصد كيفية إسهام النواتج والنتائج على مستوى المشروع والبرنامج في إحراز تقدم نحو تحقيق المنافع البيئية العالمية، فمن الممكن إجراء دراسة أكثر تعمقاً وتحليل أسباب وآثار تدخلات الصندوق بدقة أكبر من خلال إجراء تقييم. وبتعبير آخر فإن نظام الإدارة المستندة إلى النتائج جزء من عملية ترمي إلى تزويد الصندوق بالمعلومات اللازمة لتقييم كيفية إسهام تدخلات الصندوق في تحقيق هدفه العام.</a:t>
            </a:r>
            <a:r>
              <a:rPr lang="en-US" dirty="0" smtClean="0">
                <a:latin typeface="Times New Roman" pitchFamily="18" charset="0"/>
                <a:cs typeface="Times New Roman" pitchFamily="18" charset="0"/>
              </a:rPr>
              <a:t> </a:t>
            </a:r>
            <a:endParaRPr lang="en-US" dirty="0">
              <a:latin typeface="Times New Roman" pitchFamily="18" charset="0"/>
              <a:cs typeface="Times New Roman" pitchFamily="18" charset="0"/>
            </a:endParaRPr>
          </a:p>
          <a:p>
            <a:endParaRPr lang="en-US" dirty="0">
              <a:latin typeface="Times New Roman" pitchFamily="18" charset="0"/>
              <a:cs typeface="Times New Roman" pitchFamily="18" charset="0"/>
            </a:endParaRPr>
          </a:p>
          <a:p>
            <a:pPr algn="r" rtl="1"/>
            <a:r>
              <a:rPr lang="ar-EG" dirty="0" smtClean="0">
                <a:latin typeface="Times New Roman" pitchFamily="18" charset="0"/>
                <a:cs typeface="Times New Roman" pitchFamily="18" charset="0"/>
              </a:rPr>
              <a:t>وهناك ثلاثة مستويات للنتائج: مستوى المشروع، ومستوى مجال التركيز أو المحفظة المالية، والمستوى المؤسسي. وسكرتارية الصندوق هي المسؤولة عن قياس النتائج على مستوى مجال التركيز والمحفظة</a:t>
            </a:r>
            <a:r>
              <a:rPr lang="ar-EG" baseline="0" dirty="0" smtClean="0">
                <a:latin typeface="Times New Roman" pitchFamily="18" charset="0"/>
                <a:cs typeface="Times New Roman" pitchFamily="18" charset="0"/>
              </a:rPr>
              <a:t> المالية وعلى المستوى المؤسسي. وتتكفل الوكالات التابعة للصندوق بقياس النتائج على مستوى المشروع. </a:t>
            </a:r>
            <a:endParaRPr lang="en-US" dirty="0">
              <a:latin typeface="Times New Roman" pitchFamily="18" charset="0"/>
              <a:cs typeface="Times New Roman" pitchFamily="18" charset="0"/>
            </a:endParaRPr>
          </a:p>
        </p:txBody>
      </p:sp>
      <p:sp>
        <p:nvSpPr>
          <p:cNvPr id="7" name="Slide Number Placeholder 6"/>
          <p:cNvSpPr>
            <a:spLocks noGrp="1"/>
          </p:cNvSpPr>
          <p:nvPr>
            <p:ph type="sldNum" sz="quarter" idx="13"/>
          </p:nvPr>
        </p:nvSpPr>
        <p:spPr/>
        <p:txBody>
          <a:bodyPr/>
          <a:lstStyle/>
          <a:p>
            <a:fld id="{AC37F9C5-DADA-40EF-BCE0-F0AA5007CB72}" type="slidenum">
              <a:rPr lang="en-US" smtClean="0"/>
              <a:pPr/>
              <a:t>8</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algn="r" rtl="1"/>
            <a:r>
              <a:rPr lang="ar-SA" b="1" dirty="0" smtClean="0">
                <a:latin typeface="Times New Roman" pitchFamily="18" charset="0"/>
                <a:cs typeface="Times New Roman" pitchFamily="18" charset="0"/>
              </a:rPr>
              <a:t>مسرد لجنة المساعدة الإنمائية/منظمة التعاون والتنمية في الميدان الاقتصاد لأهم المصطلحات المستعملة في التقييم والإدارة المستندة إلى النتائج:</a:t>
            </a:r>
          </a:p>
          <a:p>
            <a:endParaRPr lang="ar-SA" b="1" dirty="0" smtClean="0">
              <a:latin typeface="Times New Roman" pitchFamily="18" charset="0"/>
              <a:cs typeface="Times New Roman" pitchFamily="18" charset="0"/>
            </a:endParaRPr>
          </a:p>
          <a:p>
            <a:pPr algn="r" rtl="1"/>
            <a:r>
              <a:rPr lang="ar-SA" b="1" dirty="0" smtClean="0">
                <a:latin typeface="Times New Roman" pitchFamily="18" charset="0"/>
                <a:cs typeface="Times New Roman" pitchFamily="18" charset="0"/>
              </a:rPr>
              <a:t>المدخلات: </a:t>
            </a:r>
            <a:r>
              <a:rPr lang="ar-SA" b="0" dirty="0" smtClean="0">
                <a:latin typeface="Times New Roman" pitchFamily="18" charset="0"/>
                <a:cs typeface="Times New Roman" pitchFamily="18" charset="0"/>
              </a:rPr>
              <a:t>هي الموارد المالية والبرية والمادية المستخدمة في التدخل الإنمائي</a:t>
            </a:r>
          </a:p>
          <a:p>
            <a:pPr algn="r" rtl="1"/>
            <a:r>
              <a:rPr lang="ar-SA" b="1" dirty="0" smtClean="0">
                <a:latin typeface="Times New Roman" pitchFamily="18" charset="0"/>
                <a:cs typeface="Times New Roman" pitchFamily="18" charset="0"/>
              </a:rPr>
              <a:t>الأنشطة: </a:t>
            </a:r>
            <a:r>
              <a:rPr lang="ar-SA" b="0" dirty="0" smtClean="0">
                <a:latin typeface="Times New Roman" pitchFamily="18" charset="0"/>
                <a:cs typeface="Times New Roman" pitchFamily="18" charset="0"/>
              </a:rPr>
              <a:t>هي ما يُتخذ من تحركات وما يؤدى من أعمال يتم من خلالها تعبئة المدخلات، مثل الأموال، والمساعدة الفنية، وغيرها من أنواع الموارد للخروج بنواتج محددة</a:t>
            </a:r>
          </a:p>
          <a:p>
            <a:endParaRPr lang="ar-SA" b="1" dirty="0" smtClean="0">
              <a:latin typeface="Times New Roman" pitchFamily="18" charset="0"/>
              <a:cs typeface="Times New Roman" pitchFamily="18" charset="0"/>
            </a:endParaRPr>
          </a:p>
          <a:p>
            <a:pPr algn="r" rtl="1"/>
            <a:r>
              <a:rPr lang="ar-SA" b="1" dirty="0" smtClean="0">
                <a:latin typeface="Times New Roman" pitchFamily="18" charset="0"/>
                <a:cs typeface="Times New Roman" pitchFamily="18" charset="0"/>
              </a:rPr>
              <a:t>النواتج: </a:t>
            </a:r>
            <a:r>
              <a:rPr lang="ar-SA" b="0" dirty="0" smtClean="0">
                <a:latin typeface="Times New Roman" pitchFamily="18" charset="0"/>
                <a:cs typeface="Times New Roman" pitchFamily="18" charset="0"/>
              </a:rPr>
              <a:t>هي المنتجات والخدمات الناتجة عن إنجاز الأنشطة في إطار تدخل إنمائي</a:t>
            </a:r>
          </a:p>
          <a:p>
            <a:endParaRPr lang="ar-SA" b="1" dirty="0" smtClean="0">
              <a:latin typeface="Times New Roman" pitchFamily="18" charset="0"/>
              <a:cs typeface="Times New Roman" pitchFamily="18" charset="0"/>
            </a:endParaRPr>
          </a:p>
          <a:p>
            <a:pPr algn="r" rtl="1"/>
            <a:r>
              <a:rPr lang="ar-SA" b="1" dirty="0" smtClean="0">
                <a:latin typeface="Times New Roman" pitchFamily="18" charset="0"/>
                <a:cs typeface="Times New Roman" pitchFamily="18" charset="0"/>
              </a:rPr>
              <a:t>النتائج: </a:t>
            </a:r>
            <a:r>
              <a:rPr lang="ar-SA" b="0" dirty="0" smtClean="0">
                <a:latin typeface="Times New Roman" pitchFamily="18" charset="0"/>
                <a:cs typeface="Times New Roman" pitchFamily="18" charset="0"/>
              </a:rPr>
              <a:t>هي آثار نواتج التدخل قصيرة الأمد ومتوسطة الأمد المقصودة أو التي تم تحقيقها، وعادةً ما تتطلب تضافر الجهود الجماعية للشركاء. وتمثل النتائج ما طرأ من تغيرات على الأوضاع الإنمائية في الفترة ما بين إكمال النواتج وتحقق الآثار المرجوة</a:t>
            </a:r>
          </a:p>
          <a:p>
            <a:pPr algn="r" rtl="1"/>
            <a:r>
              <a:rPr lang="ar-SA" b="1" dirty="0" smtClean="0">
                <a:latin typeface="Times New Roman" pitchFamily="18" charset="0"/>
                <a:cs typeface="Times New Roman" pitchFamily="18" charset="0"/>
              </a:rPr>
              <a:t> </a:t>
            </a:r>
          </a:p>
          <a:p>
            <a:pPr algn="r" rtl="1"/>
            <a:r>
              <a:rPr lang="ar-SA" b="1" dirty="0" smtClean="0">
                <a:latin typeface="Times New Roman" pitchFamily="18" charset="0"/>
                <a:cs typeface="Times New Roman" pitchFamily="18" charset="0"/>
              </a:rPr>
              <a:t>الآثار: </a:t>
            </a:r>
            <a:r>
              <a:rPr lang="ar-SA" b="0" dirty="0" smtClean="0">
                <a:latin typeface="Times New Roman" pitchFamily="18" charset="0"/>
                <a:cs typeface="Times New Roman" pitchFamily="18" charset="0"/>
              </a:rPr>
              <a:t>هي التأثيرات الإيجابية والسلبية طويلة الأمد على فئات سكانية معينة بفضل التدخل الإنمائي. وقد تكون هذه التأثيرات اقتصادية، أو اجتماعية-ثقافية، أو مؤسسية، أو بيئية، أو تكنولوجية، أو غير ذلك. </a:t>
            </a:r>
            <a:r>
              <a:rPr lang="ar-SA" b="1" dirty="0" smtClean="0">
                <a:latin typeface="Times New Roman" pitchFamily="18" charset="0"/>
                <a:cs typeface="Times New Roman" pitchFamily="18" charset="0"/>
              </a:rPr>
              <a:t> </a:t>
            </a:r>
          </a:p>
          <a:p>
            <a:pPr algn="r" rtl="1"/>
            <a:r>
              <a:rPr lang="ar-SA" b="1" dirty="0" smtClean="0">
                <a:latin typeface="Times New Roman" pitchFamily="18" charset="0"/>
                <a:cs typeface="Times New Roman" pitchFamily="18" charset="0"/>
              </a:rPr>
              <a:t>النتائج: </a:t>
            </a:r>
            <a:r>
              <a:rPr lang="ar-SA" b="0" dirty="0" smtClean="0">
                <a:latin typeface="Times New Roman" pitchFamily="18" charset="0"/>
                <a:cs typeface="Times New Roman" pitchFamily="18" charset="0"/>
              </a:rPr>
              <a:t>هي التغيرات في حالة ما أو وضع نتيجةً للعلاقة بين السبب والتأثير. وهناك ثلاثة أنواع من مثل هذه التغيرات التي يمكن إحداثها بواسطة تدخل إنمائي – هي نواتجه ونتائجه وآثاره. </a:t>
            </a:r>
          </a:p>
          <a:p>
            <a:pPr algn="r" rtl="1"/>
            <a:r>
              <a:rPr lang="ar-SA" b="1" dirty="0" smtClean="0">
                <a:latin typeface="Times New Roman" pitchFamily="18" charset="0"/>
                <a:cs typeface="Times New Roman" pitchFamily="18" charset="0"/>
              </a:rPr>
              <a:t> </a:t>
            </a:r>
          </a:p>
          <a:p>
            <a:pPr algn="r" rtl="1"/>
            <a:r>
              <a:rPr lang="ar-SA" b="1" dirty="0" smtClean="0">
                <a:latin typeface="Times New Roman" pitchFamily="18" charset="0"/>
                <a:cs typeface="Times New Roman" pitchFamily="18" charset="0"/>
              </a:rPr>
              <a:t>الهدف: </a:t>
            </a:r>
            <a:r>
              <a:rPr lang="ar-SA" b="0" dirty="0" smtClean="0">
                <a:latin typeface="Times New Roman" pitchFamily="18" charset="0"/>
                <a:cs typeface="Times New Roman" pitchFamily="18" charset="0"/>
              </a:rPr>
              <a:t>هو الهدف الأسمى المرجو من وراء التدخل الإنمائي</a:t>
            </a:r>
          </a:p>
        </p:txBody>
      </p:sp>
      <p:sp>
        <p:nvSpPr>
          <p:cNvPr id="7" name="Slide Number Placeholder 6"/>
          <p:cNvSpPr>
            <a:spLocks noGrp="1"/>
          </p:cNvSpPr>
          <p:nvPr>
            <p:ph type="sldNum" sz="quarter" idx="13"/>
          </p:nvPr>
        </p:nvSpPr>
        <p:spPr/>
        <p:txBody>
          <a:bodyPr/>
          <a:lstStyle/>
          <a:p>
            <a:fld id="{AC37F9C5-DADA-40EF-BCE0-F0AA5007CB72}" type="slidenum">
              <a:rPr lang="en-US" smtClean="0"/>
              <a:pPr/>
              <a:t>11</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latin typeface="Times New Roman" pitchFamily="18" charset="0"/>
                <a:cs typeface="Times New Roman" pitchFamily="18" charset="0"/>
              </a:rPr>
              <a:t>Outcomes: as well as </a:t>
            </a:r>
            <a:r>
              <a:rPr lang="en-US" b="1" dirty="0" smtClean="0">
                <a:solidFill>
                  <a:schemeClr val="tx1">
                    <a:lumMod val="50000"/>
                    <a:lumOff val="50000"/>
                  </a:schemeClr>
                </a:solidFill>
                <a:latin typeface="Times New Roman" pitchFamily="18" charset="0"/>
                <a:cs typeface="Times New Roman" pitchFamily="18" charset="0"/>
              </a:rPr>
              <a:t>(farmers &amp; manufactures have better access to market)</a:t>
            </a:r>
          </a:p>
          <a:p>
            <a:endParaRPr lang="en-US" b="1" dirty="0" smtClean="0">
              <a:solidFill>
                <a:schemeClr val="tx1">
                  <a:lumMod val="50000"/>
                  <a:lumOff val="50000"/>
                </a:schemeClr>
              </a:solidFill>
              <a:latin typeface="Times New Roman" pitchFamily="18" charset="0"/>
              <a:cs typeface="Times New Roman" pitchFamily="18" charset="0"/>
            </a:endParaRPr>
          </a:p>
          <a:p>
            <a:r>
              <a:rPr lang="en-US" b="1" dirty="0" smtClean="0">
                <a:solidFill>
                  <a:schemeClr val="tx1">
                    <a:lumMod val="50000"/>
                    <a:lumOff val="50000"/>
                  </a:schemeClr>
                </a:solidFill>
                <a:latin typeface="Times New Roman" pitchFamily="18" charset="0"/>
                <a:cs typeface="Times New Roman" pitchFamily="18" charset="0"/>
              </a:rPr>
              <a:t>Sample</a:t>
            </a:r>
            <a:r>
              <a:rPr lang="en-US" b="1" baseline="0" dirty="0" smtClean="0">
                <a:solidFill>
                  <a:schemeClr val="tx1">
                    <a:lumMod val="50000"/>
                    <a:lumOff val="50000"/>
                  </a:schemeClr>
                </a:solidFill>
                <a:latin typeface="Times New Roman" pitchFamily="18" charset="0"/>
                <a:cs typeface="Times New Roman" pitchFamily="18" charset="0"/>
              </a:rPr>
              <a:t> indicators for this example:</a:t>
            </a:r>
          </a:p>
          <a:p>
            <a:r>
              <a:rPr lang="en-US" b="1" baseline="0" dirty="0" smtClean="0">
                <a:solidFill>
                  <a:schemeClr val="tx1">
                    <a:lumMod val="50000"/>
                    <a:lumOff val="50000"/>
                  </a:schemeClr>
                </a:solidFill>
                <a:latin typeface="Times New Roman" pitchFamily="18" charset="0"/>
                <a:cs typeface="Times New Roman" pitchFamily="18" charset="0"/>
              </a:rPr>
              <a:t>Outputs: KM of road paved </a:t>
            </a:r>
          </a:p>
          <a:p>
            <a:r>
              <a:rPr lang="en-US" b="1" baseline="0" dirty="0" smtClean="0">
                <a:solidFill>
                  <a:schemeClr val="tx1">
                    <a:lumMod val="50000"/>
                    <a:lumOff val="50000"/>
                  </a:schemeClr>
                </a:solidFill>
                <a:latin typeface="Times New Roman" pitchFamily="18" charset="0"/>
                <a:cs typeface="Times New Roman" pitchFamily="18" charset="0"/>
              </a:rPr>
              <a:t>Outcomes: average travel time from point A to point B</a:t>
            </a:r>
          </a:p>
          <a:p>
            <a:r>
              <a:rPr lang="en-US" b="1" baseline="0" dirty="0" smtClean="0">
                <a:solidFill>
                  <a:schemeClr val="tx1">
                    <a:lumMod val="50000"/>
                    <a:lumOff val="50000"/>
                  </a:schemeClr>
                </a:solidFill>
                <a:latin typeface="Times New Roman" pitchFamily="18" charset="0"/>
                <a:cs typeface="Times New Roman" pitchFamily="18" charset="0"/>
              </a:rPr>
              <a:t>Impact: household income (local currency)</a:t>
            </a:r>
          </a:p>
          <a:p>
            <a:endParaRPr lang="en-US" b="1" baseline="0" dirty="0" smtClean="0">
              <a:solidFill>
                <a:schemeClr val="tx1">
                  <a:lumMod val="50000"/>
                  <a:lumOff val="50000"/>
                </a:schemeClr>
              </a:solidFill>
              <a:latin typeface="Times New Roman" pitchFamily="18" charset="0"/>
              <a:cs typeface="Times New Roman" pitchFamily="18" charset="0"/>
            </a:endParaRPr>
          </a:p>
          <a:p>
            <a:r>
              <a:rPr lang="en-US" b="0" baseline="0" dirty="0" smtClean="0">
                <a:solidFill>
                  <a:schemeClr val="tx1">
                    <a:lumMod val="50000"/>
                    <a:lumOff val="50000"/>
                  </a:schemeClr>
                </a:solidFill>
                <a:latin typeface="Times New Roman" pitchFamily="18" charset="0"/>
                <a:cs typeface="Times New Roman" pitchFamily="18" charset="0"/>
              </a:rPr>
              <a:t>You would get the baseline at the beginning of the project and measure throughout the project to monitor progress</a:t>
            </a:r>
            <a:endParaRPr lang="en-US" b="0" dirty="0">
              <a:latin typeface="Times New Roman" pitchFamily="18" charset="0"/>
              <a:cs typeface="Times New Roman" pitchFamily="18" charset="0"/>
            </a:endParaRPr>
          </a:p>
        </p:txBody>
      </p:sp>
      <p:sp>
        <p:nvSpPr>
          <p:cNvPr id="7" name="Slide Number Placeholder 6"/>
          <p:cNvSpPr>
            <a:spLocks noGrp="1"/>
          </p:cNvSpPr>
          <p:nvPr>
            <p:ph type="sldNum" sz="quarter" idx="13"/>
          </p:nvPr>
        </p:nvSpPr>
        <p:spPr/>
        <p:txBody>
          <a:bodyPr/>
          <a:lstStyle/>
          <a:p>
            <a:fld id="{AC37F9C5-DADA-40EF-BCE0-F0AA5007CB72}" type="slidenum">
              <a:rPr lang="en-US" smtClean="0">
                <a:solidFill>
                  <a:prstClr val="black"/>
                </a:solidFill>
              </a:rPr>
              <a:pPr/>
              <a:t>12</a:t>
            </a:fld>
            <a:endParaRPr lang="en-US">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r" rtl="1"/>
            <a:r>
              <a:rPr lang="ar-EG" dirty="0" smtClean="0">
                <a:latin typeface="Times New Roman" pitchFamily="18" charset="0"/>
                <a:cs typeface="Times New Roman" pitchFamily="18" charset="0"/>
              </a:rPr>
              <a:t>مثال من مشروع بيئي «مبسَط» (متخذاً</a:t>
            </a:r>
            <a:r>
              <a:rPr lang="ar-EG" baseline="0" dirty="0" smtClean="0">
                <a:latin typeface="Times New Roman" pitchFamily="18" charset="0"/>
                <a:cs typeface="Times New Roman" pitchFamily="18" charset="0"/>
              </a:rPr>
              <a:t> أحد الأنشطة كمثال، مع مراعاة أن كافة المشروعات تشتمل على الكثير من الأنشطة، لا هذا فحسب)</a:t>
            </a:r>
            <a:endParaRPr lang="en-US" baseline="0" dirty="0" smtClean="0">
              <a:latin typeface="Times New Roman" pitchFamily="18" charset="0"/>
              <a:cs typeface="Times New Roman" pitchFamily="18" charset="0"/>
            </a:endParaRPr>
          </a:p>
          <a:p>
            <a:endParaRPr lang="en-US" baseline="0" dirty="0" smtClean="0">
              <a:latin typeface="Times New Roman" pitchFamily="18" charset="0"/>
              <a:cs typeface="Times New Roman" pitchFamily="18" charset="0"/>
            </a:endParaRPr>
          </a:p>
        </p:txBody>
      </p:sp>
      <p:sp>
        <p:nvSpPr>
          <p:cNvPr id="7" name="Slide Number Placeholder 6"/>
          <p:cNvSpPr>
            <a:spLocks noGrp="1"/>
          </p:cNvSpPr>
          <p:nvPr>
            <p:ph type="sldNum" sz="quarter" idx="13"/>
          </p:nvPr>
        </p:nvSpPr>
        <p:spPr/>
        <p:txBody>
          <a:bodyPr/>
          <a:lstStyle/>
          <a:p>
            <a:fld id="{AC37F9C5-DADA-40EF-BCE0-F0AA5007CB72}" type="slidenum">
              <a:rPr lang="en-US" smtClean="0"/>
              <a:pPr/>
              <a:t>13</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r" rtl="1"/>
            <a:r>
              <a:rPr lang="ar-EG" sz="1200" dirty="0" smtClean="0">
                <a:latin typeface="Times New Roman" pitchFamily="18" charset="0"/>
                <a:cs typeface="Times New Roman" pitchFamily="18" charset="0"/>
              </a:rPr>
              <a:t>يستند رصد المحفظة المالية سواء على مستوى مجال التركيز أم على مستوى الشركات إلى المؤشرات والأهداف المحددة في إطار نتائج  كل</a:t>
            </a:r>
            <a:r>
              <a:rPr lang="ar-EG" sz="1200" baseline="0" dirty="0" smtClean="0">
                <a:latin typeface="Times New Roman" pitchFamily="18" charset="0"/>
                <a:cs typeface="Times New Roman" pitchFamily="18" charset="0"/>
              </a:rPr>
              <a:t> مجال من مجالات التركيز وإطار النتائج الاستراتيجية لصندوق البيئة (وثيقة برامج التجديد الخامس).</a:t>
            </a:r>
            <a:r>
              <a:rPr lang="en-US" sz="1200" dirty="0" smtClean="0">
                <a:latin typeface="Times New Roman" pitchFamily="18" charset="0"/>
                <a:cs typeface="Times New Roman" pitchFamily="18" charset="0"/>
              </a:rPr>
              <a:t> </a:t>
            </a:r>
          </a:p>
          <a:p>
            <a:endParaRPr lang="en-US" sz="1200" dirty="0" smtClean="0">
              <a:latin typeface="Times New Roman" pitchFamily="18" charset="0"/>
              <a:cs typeface="Times New Roman" pitchFamily="18" charset="0"/>
            </a:endParaRPr>
          </a:p>
          <a:p>
            <a:pPr algn="r" rtl="1"/>
            <a:r>
              <a:rPr lang="ar-EG" sz="1200" dirty="0" smtClean="0">
                <a:latin typeface="Times New Roman" pitchFamily="18" charset="0"/>
                <a:cs typeface="Times New Roman" pitchFamily="18" charset="0"/>
              </a:rPr>
              <a:t>تقوم السكرتارية بالتعاون مع وكالات صندوق</a:t>
            </a:r>
            <a:r>
              <a:rPr lang="ar-EG" sz="1200" baseline="0" dirty="0" smtClean="0">
                <a:latin typeface="Times New Roman" pitchFamily="18" charset="0"/>
                <a:cs typeface="Times New Roman" pitchFamily="18" charset="0"/>
              </a:rPr>
              <a:t> البيئة بتنفيذ نهج متسق ومتكامل للإدارة المستندة إلى النتائج مع إدخال الأهداف الاستراتيجية على مستوى المنظمة ككل. ويسهم رصد نتائج الصندوق على مستوى المحفظة المالية في تحديد وقياس ما تحقق من نواتج ونتائج أثناء مدة عمر المشروع بدلاً من الآثار طويلة الأمد التي يمكن رصدها بشكل أفضل من خلال التقييمات.  </a:t>
            </a:r>
          </a:p>
          <a:p>
            <a:endParaRPr lang="en-US" sz="1200" dirty="0" smtClean="0">
              <a:latin typeface="Times New Roman" pitchFamily="18" charset="0"/>
              <a:cs typeface="Times New Roman" pitchFamily="18" charset="0"/>
            </a:endParaRPr>
          </a:p>
          <a:p>
            <a:pPr algn="r" rtl="1"/>
            <a:r>
              <a:rPr lang="ar-EG" sz="1200" dirty="0" smtClean="0">
                <a:latin typeface="Times New Roman" pitchFamily="18" charset="0"/>
                <a:cs typeface="Times New Roman" pitchFamily="18" charset="0"/>
              </a:rPr>
              <a:t>وسوف يركز رصد صندوق البيئة للنتائج على قياس العوائد والنواتج الجوهرية. وتٌعد العوائد المباشرة والنواتج الجوهرية وغيرها من مقاييس الأداء وسائط جيدة للتقدم نحو تحقيق نتائج أعلى مستوى. وتتولى الوكالات التنفيذية مسؤولية قياس ورصد النتائج على مستوى المشروع.</a:t>
            </a:r>
            <a:endParaRPr lang="en-US" sz="1200" dirty="0" smtClean="0">
              <a:latin typeface="Times New Roman" pitchFamily="18" charset="0"/>
              <a:cs typeface="Times New Roman" pitchFamily="18" charset="0"/>
            </a:endParaRPr>
          </a:p>
          <a:p>
            <a:endParaRPr lang="en-US" dirty="0">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p:sp>
        <p:nvSpPr>
          <p:cNvPr id="7" name="Slide Number Placeholder 6"/>
          <p:cNvSpPr>
            <a:spLocks noGrp="1"/>
          </p:cNvSpPr>
          <p:nvPr>
            <p:ph type="sldNum" sz="quarter" idx="13"/>
          </p:nvPr>
        </p:nvSpPr>
        <p:spPr/>
        <p:txBody>
          <a:bodyPr/>
          <a:lstStyle/>
          <a:p>
            <a:fld id="{AC37F9C5-DADA-40EF-BCE0-F0AA5007CB72}" type="slidenum">
              <a:rPr lang="en-US" smtClean="0"/>
              <a:pPr/>
              <a:t>17</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r" rtl="1"/>
            <a:r>
              <a:rPr lang="ar-EG" b="1" dirty="0" smtClean="0">
                <a:effectLst/>
                <a:latin typeface="Times New Roman" pitchFamily="18" charset="0"/>
                <a:cs typeface="Times New Roman" pitchFamily="18" charset="0"/>
              </a:rPr>
              <a:t>هل تعرف </a:t>
            </a:r>
            <a:r>
              <a:rPr lang="ar-EG" dirty="0" smtClean="0">
                <a:effectLst/>
                <a:latin typeface="Times New Roman" pitchFamily="18" charset="0"/>
                <a:cs typeface="Times New Roman" pitchFamily="18" charset="0"/>
              </a:rPr>
              <a:t>أن 80% من سكان كمبوديا يعيشون في مناطق ريفية، </a:t>
            </a:r>
            <a:r>
              <a:rPr lang="ar-SA" dirty="0" smtClean="0">
                <a:effectLst/>
                <a:latin typeface="Times New Roman" pitchFamily="18" charset="0"/>
                <a:cs typeface="Times New Roman" pitchFamily="18" charset="0"/>
              </a:rPr>
              <a:t>و</a:t>
            </a:r>
            <a:r>
              <a:rPr lang="ar-EG" dirty="0" smtClean="0">
                <a:effectLst/>
                <a:latin typeface="Times New Roman" pitchFamily="18" charset="0"/>
                <a:cs typeface="Times New Roman" pitchFamily="18" charset="0"/>
              </a:rPr>
              <a:t>معرضين للفيضانات، والجفاف، وغير ذلك من الظواهر ذات الصلة بتغير المناخ؟ </a:t>
            </a:r>
            <a:endParaRPr lang="en-US" dirty="0">
              <a:effectLst/>
              <a:latin typeface="Times New Roman" pitchFamily="18" charset="0"/>
              <a:cs typeface="Times New Roman" pitchFamily="18" charset="0"/>
            </a:endParaRPr>
          </a:p>
        </p:txBody>
      </p:sp>
      <p:sp>
        <p:nvSpPr>
          <p:cNvPr id="7" name="Slide Number Placeholder 6"/>
          <p:cNvSpPr>
            <a:spLocks noGrp="1"/>
          </p:cNvSpPr>
          <p:nvPr>
            <p:ph type="sldNum" sz="quarter" idx="13"/>
          </p:nvPr>
        </p:nvSpPr>
        <p:spPr/>
        <p:txBody>
          <a:bodyPr/>
          <a:lstStyle/>
          <a:p>
            <a:fld id="{AC37F9C5-DADA-40EF-BCE0-F0AA5007CB72}" type="slidenum">
              <a:rPr lang="en-US" smtClean="0"/>
              <a:pPr/>
              <a:t>18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124200"/>
            <a:ext cx="6400800" cy="1752600"/>
          </a:xfrm>
        </p:spPr>
        <p:txBody>
          <a:bodyPr/>
          <a:lstStyle>
            <a:lvl1pPr marL="0" indent="0" algn="ctr">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itle 7"/>
          <p:cNvSpPr>
            <a:spLocks noGrp="1"/>
          </p:cNvSpPr>
          <p:nvPr>
            <p:ph type="title"/>
          </p:nvPr>
        </p:nvSpPr>
        <p:spPr>
          <a:xfrm>
            <a:off x="457200" y="1828800"/>
            <a:ext cx="8229600" cy="1143000"/>
          </a:xfrm>
        </p:spPr>
        <p:txBody>
          <a:bodyPr/>
          <a:lstStyle>
            <a:lvl1pPr>
              <a:defRPr>
                <a:solidFill>
                  <a:srgbClr val="00B050"/>
                </a:solidFill>
              </a:defRPr>
            </a:lvl1pPr>
          </a:lstStyle>
          <a:p>
            <a:r>
              <a:rPr lang="en-US" dirty="0" smtClean="0"/>
              <a:t>Click to edit Master title style</a:t>
            </a:r>
            <a:endParaRPr lang="en-US" dirty="0"/>
          </a:p>
        </p:txBody>
      </p:sp>
      <p:grpSp>
        <p:nvGrpSpPr>
          <p:cNvPr id="2" name="Group 9"/>
          <p:cNvGrpSpPr/>
          <p:nvPr userDrawn="1"/>
        </p:nvGrpSpPr>
        <p:grpSpPr>
          <a:xfrm>
            <a:off x="0" y="0"/>
            <a:ext cx="9144000" cy="1248156"/>
            <a:chOff x="0" y="152400"/>
            <a:chExt cx="9144000" cy="1248156"/>
          </a:xfrm>
        </p:grpSpPr>
        <p:pic>
          <p:nvPicPr>
            <p:cNvPr id="6" name="Picture 5" descr="GEF-20-PPT-BG-blank.png"/>
            <p:cNvPicPr>
              <a:picLocks noChangeAspect="1"/>
            </p:cNvPicPr>
            <p:nvPr userDrawn="1"/>
          </p:nvPicPr>
          <p:blipFill>
            <a:blip r:embed="rId2" cstate="print"/>
            <a:stretch>
              <a:fillRect/>
            </a:stretch>
          </p:blipFill>
          <p:spPr>
            <a:xfrm>
              <a:off x="0" y="152400"/>
              <a:ext cx="9144000" cy="1246632"/>
            </a:xfrm>
            <a:prstGeom prst="rect">
              <a:avLst/>
            </a:prstGeom>
            <a:effectLst>
              <a:reflection blurRad="6350" stA="50000" endA="300" endPos="38500" dist="50800" dir="5400000" sy="-100000" algn="bl" rotWithShape="0"/>
            </a:effectLst>
          </p:spPr>
        </p:pic>
        <p:pic>
          <p:nvPicPr>
            <p:cNvPr id="7" name="Picture 6" descr="GEF-PPT-BG.png"/>
            <p:cNvPicPr>
              <a:picLocks noChangeAspect="1"/>
            </p:cNvPicPr>
            <p:nvPr userDrawn="1"/>
          </p:nvPicPr>
          <p:blipFill>
            <a:blip r:embed="rId3" cstate="print"/>
            <a:stretch>
              <a:fillRect/>
            </a:stretch>
          </p:blipFill>
          <p:spPr>
            <a:xfrm>
              <a:off x="0" y="152400"/>
              <a:ext cx="9144000" cy="1248156"/>
            </a:xfrm>
            <a:prstGeom prst="rect">
              <a:avLst/>
            </a:prstGeom>
          </p:spPr>
        </p:pic>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838200"/>
          </a:xfrm>
        </p:spPr>
        <p:txBody>
          <a:bodyPr/>
          <a:lstStyle>
            <a:lvl1pPr>
              <a:defRPr sz="3600"/>
            </a:lvl1pPr>
          </a:lstStyle>
          <a:p>
            <a:r>
              <a:rPr lang="en-US" dirty="0" smtClean="0"/>
              <a:t>Click to edit Master title style</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6" name="Title 5"/>
          <p:cNvSpPr txBox="1">
            <a:spLocks/>
          </p:cNvSpPr>
          <p:nvPr/>
        </p:nvSpPr>
        <p:spPr>
          <a:xfrm>
            <a:off x="685800" y="3810000"/>
            <a:ext cx="77724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a:solidFill>
                  <a:srgbClr val="1F497D"/>
                </a:solidFill>
                <a:latin typeface="+mj-lt"/>
                <a:ea typeface="+mj-ea"/>
                <a:cs typeface="+mj-cs"/>
              </a:defRPr>
            </a:lvl1pPr>
          </a:lstStyle>
          <a:p>
            <a:r>
              <a:rPr lang="en-US" dirty="0" smtClean="0"/>
              <a:t>Questions?</a:t>
            </a:r>
            <a:endParaRPr lang="en-US" dirty="0"/>
          </a:p>
        </p:txBody>
      </p:sp>
      <p:sp>
        <p:nvSpPr>
          <p:cNvPr id="7" name="Title 1"/>
          <p:cNvSpPr txBox="1">
            <a:spLocks/>
          </p:cNvSpPr>
          <p:nvPr/>
        </p:nvSpPr>
        <p:spPr>
          <a:xfrm>
            <a:off x="685800" y="2286000"/>
            <a:ext cx="77724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a:solidFill>
                  <a:srgbClr val="1F497D"/>
                </a:solidFill>
                <a:latin typeface="+mj-lt"/>
                <a:ea typeface="+mj-ea"/>
                <a:cs typeface="+mj-cs"/>
              </a:defRPr>
            </a:lvl1pPr>
          </a:lstStyle>
          <a:p>
            <a:r>
              <a:rPr lang="en-US" sz="4800" dirty="0" smtClean="0">
                <a:solidFill>
                  <a:srgbClr val="00642D"/>
                </a:solidFill>
                <a:latin typeface="+mn-lt"/>
                <a:ea typeface="+mn-ea"/>
                <a:cs typeface="+mn-cs"/>
              </a:rPr>
              <a:t>Thank you for your attention</a:t>
            </a:r>
          </a:p>
        </p:txBody>
      </p:sp>
      <p:pic>
        <p:nvPicPr>
          <p:cNvPr id="9" name="Picture 8" descr="GEF-PPT-BG.png"/>
          <p:cNvPicPr>
            <a:picLocks noChangeAspect="1"/>
          </p:cNvPicPr>
          <p:nvPr userDrawn="1"/>
        </p:nvPicPr>
        <p:blipFill>
          <a:blip r:embed="rId2" cstate="print"/>
          <a:stretch>
            <a:fillRect/>
          </a:stretch>
        </p:blipFill>
        <p:spPr>
          <a:xfrm>
            <a:off x="0" y="5609844"/>
            <a:ext cx="9144000" cy="1248156"/>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 Target="../slides/slid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5" name="Picture 4" descr="GEF-PPT-BG.png">
            <a:hlinkClick r:id="rId7" action="ppaction://hlinksldjump"/>
          </p:cNvPr>
          <p:cNvPicPr>
            <a:picLocks noChangeAspect="1"/>
          </p:cNvPicPr>
          <p:nvPr userDrawn="1"/>
        </p:nvPicPr>
        <p:blipFill>
          <a:blip r:embed="rId8" cstate="print"/>
          <a:stretch>
            <a:fillRect/>
          </a:stretch>
        </p:blipFill>
        <p:spPr>
          <a:xfrm>
            <a:off x="0" y="5609844"/>
            <a:ext cx="9144000" cy="1248156"/>
          </a:xfrm>
          <a:prstGeom prst="rect">
            <a:avLst/>
          </a:prstGeom>
        </p:spPr>
      </p:pic>
    </p:spTree>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Lst>
  <p:hf hdr="0" ftr="0" dt="0"/>
  <p:txStyles>
    <p:titleStyle>
      <a:lvl1pPr algn="ctr" rtl="0" fontAlgn="base">
        <a:spcBef>
          <a:spcPct val="0"/>
        </a:spcBef>
        <a:spcAft>
          <a:spcPct val="0"/>
        </a:spcAft>
        <a:defRPr sz="4400" b="1" kern="1200">
          <a:solidFill>
            <a:srgbClr val="1F497D"/>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hyperlink" Target="mailto:oparhizkar@thegef.org"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title 9"/>
          <p:cNvSpPr>
            <a:spLocks noGrp="1"/>
          </p:cNvSpPr>
          <p:nvPr>
            <p:ph type="subTitle" idx="1"/>
          </p:nvPr>
        </p:nvSpPr>
        <p:spPr>
          <a:xfrm>
            <a:off x="914400" y="3733800"/>
            <a:ext cx="7315200" cy="2057400"/>
          </a:xfrm>
        </p:spPr>
        <p:txBody>
          <a:bodyPr>
            <a:normAutofit/>
          </a:bodyPr>
          <a:lstStyle/>
          <a:p>
            <a:pPr>
              <a:spcBef>
                <a:spcPts val="0"/>
              </a:spcBef>
              <a:defRPr/>
            </a:pPr>
            <a:r>
              <a:rPr lang="ar-SA" dirty="0">
                <a:solidFill>
                  <a:schemeClr val="tx1"/>
                </a:solidFill>
                <a:latin typeface="Times New Roman" pitchFamily="18" charset="0"/>
                <a:cs typeface="Times New Roman" pitchFamily="18" charset="0"/>
              </a:rPr>
              <a:t>حلقة العمل </a:t>
            </a:r>
            <a:r>
              <a:rPr lang="ar-EG" dirty="0">
                <a:solidFill>
                  <a:schemeClr val="tx1"/>
                </a:solidFill>
                <a:latin typeface="Times New Roman" pitchFamily="18" charset="0"/>
                <a:cs typeface="Times New Roman" pitchFamily="18" charset="0"/>
              </a:rPr>
              <a:t>الموسعة ل</a:t>
            </a:r>
            <a:r>
              <a:rPr lang="ar-SA" dirty="0">
                <a:solidFill>
                  <a:schemeClr val="tx1"/>
                </a:solidFill>
                <a:latin typeface="Times New Roman" pitchFamily="18" charset="0"/>
                <a:cs typeface="Times New Roman" pitchFamily="18" charset="0"/>
              </a:rPr>
              <a:t>لبلدان الأعضاء في </a:t>
            </a:r>
            <a:r>
              <a:rPr lang="ar-EG" dirty="0">
                <a:solidFill>
                  <a:schemeClr val="tx1"/>
                </a:solidFill>
                <a:latin typeface="Times New Roman" pitchFamily="18" charset="0"/>
                <a:cs typeface="Times New Roman" pitchFamily="18" charset="0"/>
              </a:rPr>
              <a:t>صندوق البيئة العالمية</a:t>
            </a:r>
          </a:p>
          <a:p>
            <a:pPr lvl="0">
              <a:spcBef>
                <a:spcPts val="0"/>
              </a:spcBef>
              <a:defRPr/>
            </a:pPr>
            <a:r>
              <a:rPr lang="ar-EG" dirty="0" smtClean="0"/>
              <a:t>16-17 </a:t>
            </a:r>
            <a:r>
              <a:rPr lang="ar-EG" dirty="0"/>
              <a:t>ديسمبر/كانون الأول 2013</a:t>
            </a:r>
          </a:p>
          <a:p>
            <a:pPr lvl="0">
              <a:spcBef>
                <a:spcPts val="0"/>
              </a:spcBef>
              <a:defRPr/>
            </a:pPr>
            <a:r>
              <a:rPr lang="ar-EG" dirty="0"/>
              <a:t>مراكش، </a:t>
            </a:r>
            <a:r>
              <a:rPr lang="ar-EG" dirty="0" smtClean="0"/>
              <a:t>المغرب</a:t>
            </a:r>
            <a:endParaRPr lang="ar-EG" dirty="0"/>
          </a:p>
        </p:txBody>
      </p:sp>
      <p:sp>
        <p:nvSpPr>
          <p:cNvPr id="4" name="Title 3"/>
          <p:cNvSpPr>
            <a:spLocks noGrp="1"/>
          </p:cNvSpPr>
          <p:nvPr>
            <p:ph type="title"/>
          </p:nvPr>
        </p:nvSpPr>
        <p:spPr>
          <a:xfrm>
            <a:off x="457200" y="1828800"/>
            <a:ext cx="8305800" cy="1143000"/>
          </a:xfrm>
        </p:spPr>
        <p:txBody>
          <a:bodyPr rtlCol="0">
            <a:noAutofit/>
          </a:bodyPr>
          <a:lstStyle/>
          <a:p>
            <a:pPr fontAlgn="auto">
              <a:spcAft>
                <a:spcPts val="0"/>
              </a:spcAft>
              <a:defRPr/>
            </a:pPr>
            <a:r>
              <a:rPr lang="ar-EG" sz="4000" b="1" dirty="0" smtClean="0">
                <a:solidFill>
                  <a:srgbClr val="00642D"/>
                </a:solidFill>
                <a:ea typeface="+mn-ea"/>
                <a:cs typeface="Times New Roman" pitchFamily="18" charset="0"/>
              </a:rPr>
              <a:t>الإدارة المستندة إلى النتائج </a:t>
            </a:r>
            <a:br>
              <a:rPr lang="ar-EG" sz="4000" b="1" dirty="0" smtClean="0">
                <a:solidFill>
                  <a:srgbClr val="00642D"/>
                </a:solidFill>
                <a:ea typeface="+mn-ea"/>
                <a:cs typeface="Times New Roman" pitchFamily="18" charset="0"/>
              </a:rPr>
            </a:br>
            <a:r>
              <a:rPr lang="ar-EG" sz="4000" b="1" dirty="0" smtClean="0">
                <a:solidFill>
                  <a:srgbClr val="00642D"/>
                </a:solidFill>
                <a:ea typeface="+mn-ea"/>
                <a:cs typeface="Times New Roman" pitchFamily="18" charset="0"/>
              </a:rPr>
              <a:t>في صندوق البيئة العالمية</a:t>
            </a:r>
            <a:endParaRPr lang="en-US" sz="4000" b="1" dirty="0" smtClean="0">
              <a:solidFill>
                <a:srgbClr val="00642D"/>
              </a:solidFill>
              <a:ea typeface="+mn-ea"/>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ar-EG" dirty="0" smtClean="0">
                <a:cs typeface="Times New Roman" pitchFamily="18" charset="0"/>
              </a:rPr>
              <a:t>المؤشرات</a:t>
            </a:r>
            <a:endParaRPr lang="en-US" dirty="0"/>
          </a:p>
        </p:txBody>
      </p:sp>
      <p:sp>
        <p:nvSpPr>
          <p:cNvPr id="3" name="Content Placeholder 2"/>
          <p:cNvSpPr>
            <a:spLocks noGrp="1"/>
          </p:cNvSpPr>
          <p:nvPr>
            <p:ph idx="1"/>
          </p:nvPr>
        </p:nvSpPr>
        <p:spPr/>
        <p:txBody>
          <a:bodyPr/>
          <a:lstStyle/>
          <a:p>
            <a:pPr algn="r" rtl="1">
              <a:buNone/>
            </a:pPr>
            <a:r>
              <a:rPr lang="ar-EG" sz="3600" dirty="0" smtClean="0">
                <a:latin typeface="+mj-lt"/>
                <a:cs typeface="Times New Roman" pitchFamily="18" charset="0"/>
              </a:rPr>
              <a:t>«هي عامل أو متغير كمي أو نوعي يوفر وسيلة بسيطة ويمكن التعويل عليها لقياس ما تحقق من إنجاز، </a:t>
            </a:r>
            <a:r>
              <a:rPr lang="ar-SA" sz="3600" dirty="0" smtClean="0">
                <a:latin typeface="+mj-lt"/>
                <a:cs typeface="Times New Roman" pitchFamily="18" charset="0"/>
              </a:rPr>
              <a:t>كما إنها </a:t>
            </a:r>
            <a:r>
              <a:rPr lang="ar-SA" sz="3600" dirty="0">
                <a:latin typeface="+mj-lt"/>
                <a:cs typeface="Times New Roman" pitchFamily="18" charset="0"/>
              </a:rPr>
              <a:t>ت</a:t>
            </a:r>
            <a:r>
              <a:rPr lang="ar-EG" sz="3600" dirty="0" smtClean="0">
                <a:latin typeface="+mj-lt"/>
                <a:cs typeface="Times New Roman" pitchFamily="18" charset="0"/>
              </a:rPr>
              <a:t>عكس التغيرات المرتبطة بتدخل ما، أو </a:t>
            </a:r>
            <a:r>
              <a:rPr lang="ar-SA" sz="3600" dirty="0" smtClean="0">
                <a:latin typeface="+mj-lt"/>
                <a:cs typeface="Times New Roman" pitchFamily="18" charset="0"/>
              </a:rPr>
              <a:t>ت</a:t>
            </a:r>
            <a:r>
              <a:rPr lang="ar-EG" sz="3600" dirty="0" smtClean="0">
                <a:latin typeface="+mj-lt"/>
                <a:cs typeface="Times New Roman" pitchFamily="18" charset="0"/>
              </a:rPr>
              <a:t>ساعد في تقييم أداء أحد الأطراف الإنمائية الفاعلة».</a:t>
            </a:r>
            <a:endParaRPr lang="en-US" sz="3600" dirty="0" smtClean="0">
              <a:latin typeface="+mj-lt"/>
              <a:cs typeface="Times New Roman" pitchFamily="18" charset="0"/>
            </a:endParaRPr>
          </a:p>
          <a:p>
            <a:pPr algn="l" rtl="1">
              <a:buNone/>
            </a:pPr>
            <a:r>
              <a:rPr lang="ar-EG" sz="2400" dirty="0" smtClean="0">
                <a:latin typeface="+mj-lt"/>
                <a:cs typeface="Times New Roman" pitchFamily="18" charset="0"/>
              </a:rPr>
              <a:t>-- لجنة المساعدة الإنمائية/منظمة التعاون والتنمية في الميدان الاقتصادي 2002</a:t>
            </a:r>
            <a:endParaRPr lang="en-US" dirty="0"/>
          </a:p>
        </p:txBody>
      </p:sp>
      <p:sp>
        <p:nvSpPr>
          <p:cNvPr id="4" name="Slide Number Placeholder 3"/>
          <p:cNvSpPr>
            <a:spLocks noGrp="1"/>
          </p:cNvSpPr>
          <p:nvPr>
            <p:ph type="sldNum" sz="quarter" idx="4294967295"/>
          </p:nvPr>
        </p:nvSpPr>
        <p:spPr>
          <a:xfrm>
            <a:off x="8382000" y="6170613"/>
            <a:ext cx="762001" cy="503237"/>
          </a:xfrm>
          <a:prstGeom prst="ellipse">
            <a:avLst/>
          </a:prstGeom>
        </p:spPr>
        <p:txBody>
          <a:bodyPr/>
          <a:lstStyle/>
          <a:p>
            <a:fld id="{2754ED01-E2A0-4C1E-8E21-014B99041579}" type="slidenum">
              <a:rPr lang="en-US" smtClean="0"/>
              <a:pPr/>
              <a:t>10</a:t>
            </a:fld>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533400"/>
          </a:xfrm>
        </p:spPr>
        <p:txBody>
          <a:bodyPr>
            <a:noAutofit/>
          </a:bodyPr>
          <a:lstStyle/>
          <a:p>
            <a:pPr rtl="1"/>
            <a:r>
              <a:rPr lang="ar-EG" dirty="0" smtClean="0">
                <a:cs typeface="Times New Roman" pitchFamily="18" charset="0"/>
              </a:rPr>
              <a:t>سلسلة نتائج لجنة المساعدة الإنمائية</a:t>
            </a:r>
            <a:r>
              <a:rPr lang="ar-SA" dirty="0" smtClean="0">
                <a:cs typeface="Times New Roman" pitchFamily="18" charset="0"/>
              </a:rPr>
              <a:t/>
            </a:r>
            <a:br>
              <a:rPr lang="ar-SA" dirty="0" smtClean="0">
                <a:cs typeface="Times New Roman" pitchFamily="18" charset="0"/>
              </a:rPr>
            </a:br>
            <a:endParaRPr lang="en-US" dirty="0">
              <a:cs typeface="Times New Roman" pitchFamily="18" charset="0"/>
            </a:endParaRPr>
          </a:p>
        </p:txBody>
      </p:sp>
      <p:sp>
        <p:nvSpPr>
          <p:cNvPr id="3" name="Slide Number Placeholder 2"/>
          <p:cNvSpPr>
            <a:spLocks noGrp="1"/>
          </p:cNvSpPr>
          <p:nvPr>
            <p:ph type="sldNum" sz="quarter" idx="4294967295"/>
          </p:nvPr>
        </p:nvSpPr>
        <p:spPr>
          <a:xfrm>
            <a:off x="8458201" y="6170613"/>
            <a:ext cx="685800" cy="503237"/>
          </a:xfrm>
          <a:prstGeom prst="ellipse">
            <a:avLst/>
          </a:prstGeom>
        </p:spPr>
        <p:txBody>
          <a:bodyPr/>
          <a:lstStyle/>
          <a:p>
            <a:fld id="{2754ED01-E2A0-4C1E-8E21-014B99041579}" type="slidenum">
              <a:rPr lang="en-US" smtClean="0"/>
              <a:pPr/>
              <a:t>11</a:t>
            </a:fld>
            <a:endParaRPr lang="en-US" dirty="0"/>
          </a:p>
        </p:txBody>
      </p:sp>
      <p:pic>
        <p:nvPicPr>
          <p:cNvPr id="4" name="Picture 3"/>
          <p:cNvPicPr>
            <a:picLocks noChangeAspect="1" noChangeArrowheads="1"/>
          </p:cNvPicPr>
          <p:nvPr/>
        </p:nvPicPr>
        <p:blipFill>
          <a:blip r:embed="rId3" cstate="print"/>
          <a:srcRect/>
          <a:stretch>
            <a:fillRect/>
          </a:stretch>
        </p:blipFill>
        <p:spPr>
          <a:xfrm>
            <a:off x="1784420" y="1066800"/>
            <a:ext cx="5662613" cy="4678362"/>
          </a:xfrm>
          <a:prstGeom prst="rect">
            <a:avLst/>
          </a:prstGeom>
          <a:noFill/>
        </p:spPr>
      </p:pic>
      <p:sp>
        <p:nvSpPr>
          <p:cNvPr id="5" name="TextBox 4"/>
          <p:cNvSpPr txBox="1"/>
          <p:nvPr/>
        </p:nvSpPr>
        <p:spPr>
          <a:xfrm>
            <a:off x="6019800" y="1524000"/>
            <a:ext cx="875561" cy="369332"/>
          </a:xfrm>
          <a:prstGeom prst="rect">
            <a:avLst/>
          </a:prstGeom>
          <a:noFill/>
        </p:spPr>
        <p:txBody>
          <a:bodyPr wrap="none" rtlCol="0">
            <a:spAutoFit/>
          </a:bodyPr>
          <a:lstStyle/>
          <a:p>
            <a:r>
              <a:rPr lang="ar-SA" dirty="0" smtClean="0"/>
              <a:t>المدخلات</a:t>
            </a:r>
            <a:endParaRPr lang="en-US" dirty="0"/>
          </a:p>
        </p:txBody>
      </p:sp>
      <p:sp>
        <p:nvSpPr>
          <p:cNvPr id="6" name="TextBox 5"/>
          <p:cNvSpPr txBox="1"/>
          <p:nvPr/>
        </p:nvSpPr>
        <p:spPr>
          <a:xfrm>
            <a:off x="6248400" y="2133600"/>
            <a:ext cx="756938" cy="369332"/>
          </a:xfrm>
          <a:prstGeom prst="rect">
            <a:avLst/>
          </a:prstGeom>
          <a:noFill/>
        </p:spPr>
        <p:txBody>
          <a:bodyPr wrap="none" rtlCol="0">
            <a:spAutoFit/>
          </a:bodyPr>
          <a:lstStyle/>
          <a:p>
            <a:r>
              <a:rPr lang="ar-SA" dirty="0" smtClean="0"/>
              <a:t>الأنشطة</a:t>
            </a:r>
            <a:endParaRPr lang="en-US" dirty="0"/>
          </a:p>
        </p:txBody>
      </p:sp>
      <p:sp>
        <p:nvSpPr>
          <p:cNvPr id="8" name="TextBox 7"/>
          <p:cNvSpPr txBox="1"/>
          <p:nvPr/>
        </p:nvSpPr>
        <p:spPr>
          <a:xfrm>
            <a:off x="6626869" y="2819400"/>
            <a:ext cx="946093" cy="369332"/>
          </a:xfrm>
          <a:prstGeom prst="rect">
            <a:avLst/>
          </a:prstGeom>
          <a:noFill/>
        </p:spPr>
        <p:txBody>
          <a:bodyPr wrap="none" rtlCol="0">
            <a:spAutoFit/>
          </a:bodyPr>
          <a:lstStyle/>
          <a:p>
            <a:r>
              <a:rPr lang="ar-SA" dirty="0" smtClean="0"/>
              <a:t>المخرجات</a:t>
            </a:r>
            <a:endParaRPr lang="en-US" dirty="0"/>
          </a:p>
        </p:txBody>
      </p:sp>
      <p:sp>
        <p:nvSpPr>
          <p:cNvPr id="9" name="TextBox 8"/>
          <p:cNvSpPr txBox="1"/>
          <p:nvPr/>
        </p:nvSpPr>
        <p:spPr>
          <a:xfrm>
            <a:off x="7099915" y="3505200"/>
            <a:ext cx="662361" cy="369332"/>
          </a:xfrm>
          <a:prstGeom prst="rect">
            <a:avLst/>
          </a:prstGeom>
          <a:noFill/>
        </p:spPr>
        <p:txBody>
          <a:bodyPr wrap="none" rtlCol="0">
            <a:spAutoFit/>
          </a:bodyPr>
          <a:lstStyle/>
          <a:p>
            <a:r>
              <a:rPr lang="ar-SA" dirty="0" smtClean="0"/>
              <a:t>النواتج</a:t>
            </a:r>
            <a:endParaRPr lang="en-US" dirty="0"/>
          </a:p>
        </p:txBody>
      </p:sp>
      <p:sp>
        <p:nvSpPr>
          <p:cNvPr id="10" name="TextBox 9"/>
          <p:cNvSpPr txBox="1"/>
          <p:nvPr/>
        </p:nvSpPr>
        <p:spPr>
          <a:xfrm>
            <a:off x="8382000" y="4267200"/>
            <a:ext cx="1765227" cy="369332"/>
          </a:xfrm>
          <a:prstGeom prst="rect">
            <a:avLst/>
          </a:prstGeom>
          <a:noFill/>
        </p:spPr>
        <p:txBody>
          <a:bodyPr wrap="none" rtlCol="0">
            <a:spAutoFit/>
          </a:bodyPr>
          <a:lstStyle/>
          <a:p>
            <a:r>
              <a:rPr lang="ar-SA" dirty="0" smtClean="0"/>
              <a:t>تأثيرات قصيرة المدى</a:t>
            </a:r>
            <a:endParaRPr lang="en-US" dirty="0"/>
          </a:p>
        </p:txBody>
      </p:sp>
      <p:sp>
        <p:nvSpPr>
          <p:cNvPr id="11" name="TextBox 10"/>
          <p:cNvSpPr txBox="1"/>
          <p:nvPr/>
        </p:nvSpPr>
        <p:spPr>
          <a:xfrm>
            <a:off x="6781800" y="4267200"/>
            <a:ext cx="1447800" cy="646331"/>
          </a:xfrm>
          <a:prstGeom prst="rect">
            <a:avLst/>
          </a:prstGeom>
          <a:noFill/>
        </p:spPr>
        <p:txBody>
          <a:bodyPr wrap="square" rtlCol="0">
            <a:spAutoFit/>
          </a:bodyPr>
          <a:lstStyle/>
          <a:p>
            <a:r>
              <a:rPr lang="ar-SA" dirty="0" smtClean="0"/>
              <a:t>تأثيرات متوسطة المدى</a:t>
            </a:r>
            <a:endParaRPr lang="en-US" dirty="0"/>
          </a:p>
        </p:txBody>
      </p:sp>
      <p:sp>
        <p:nvSpPr>
          <p:cNvPr id="12" name="TextBox 11"/>
          <p:cNvSpPr txBox="1"/>
          <p:nvPr/>
        </p:nvSpPr>
        <p:spPr>
          <a:xfrm>
            <a:off x="6895361" y="5562600"/>
            <a:ext cx="522900" cy="369332"/>
          </a:xfrm>
          <a:prstGeom prst="rect">
            <a:avLst/>
          </a:prstGeom>
          <a:noFill/>
        </p:spPr>
        <p:txBody>
          <a:bodyPr wrap="none" rtlCol="0">
            <a:spAutoFit/>
          </a:bodyPr>
          <a:lstStyle/>
          <a:p>
            <a:r>
              <a:rPr lang="ar-SA" dirty="0" smtClean="0"/>
              <a:t>الأثر</a:t>
            </a:r>
            <a:endParaRPr lang="en-US" dirty="0"/>
          </a:p>
        </p:txBody>
      </p:sp>
      <p:sp>
        <p:nvSpPr>
          <p:cNvPr id="13" name="TextBox 12"/>
          <p:cNvSpPr txBox="1"/>
          <p:nvPr/>
        </p:nvSpPr>
        <p:spPr>
          <a:xfrm>
            <a:off x="762001" y="4451866"/>
            <a:ext cx="1219200" cy="646331"/>
          </a:xfrm>
          <a:prstGeom prst="rect">
            <a:avLst/>
          </a:prstGeom>
          <a:noFill/>
        </p:spPr>
        <p:txBody>
          <a:bodyPr wrap="square" rtlCol="0">
            <a:spAutoFit/>
          </a:bodyPr>
          <a:lstStyle/>
          <a:p>
            <a:r>
              <a:rPr lang="ar-SA" dirty="0" smtClean="0"/>
              <a:t>النتائج الإنمائية</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p:cNvPicPr>
            <a:picLocks noChangeAspect="1" noChangeArrowheads="1"/>
          </p:cNvPicPr>
          <p:nvPr/>
        </p:nvPicPr>
        <p:blipFill>
          <a:blip r:embed="rId3" cstate="print"/>
          <a:srcRect/>
          <a:stretch>
            <a:fillRect/>
          </a:stretch>
        </p:blipFill>
        <p:spPr bwMode="auto">
          <a:xfrm>
            <a:off x="1140961" y="838200"/>
            <a:ext cx="1371600" cy="1297021"/>
          </a:xfrm>
          <a:prstGeom prst="rect">
            <a:avLst/>
          </a:prstGeom>
          <a:noFill/>
          <a:ln w="9525">
            <a:noFill/>
            <a:miter lim="800000"/>
            <a:headEnd/>
            <a:tailEnd/>
          </a:ln>
        </p:spPr>
      </p:pic>
      <p:sp>
        <p:nvSpPr>
          <p:cNvPr id="4" name="TextBox 3"/>
          <p:cNvSpPr txBox="1"/>
          <p:nvPr/>
        </p:nvSpPr>
        <p:spPr>
          <a:xfrm>
            <a:off x="2819400" y="457200"/>
            <a:ext cx="3200400" cy="646331"/>
          </a:xfrm>
          <a:prstGeom prst="rect">
            <a:avLst/>
          </a:prstGeom>
          <a:noFill/>
        </p:spPr>
        <p:txBody>
          <a:bodyPr wrap="square" rtlCol="0">
            <a:spAutoFit/>
          </a:bodyPr>
          <a:lstStyle/>
          <a:p>
            <a:pPr algn="r" rtl="1"/>
            <a:r>
              <a:rPr lang="ar-EG" b="1" u="sng" dirty="0">
                <a:solidFill>
                  <a:srgbClr val="00B050"/>
                </a:solidFill>
                <a:latin typeface="Times New Roman" pitchFamily="18" charset="0"/>
                <a:cs typeface="Times New Roman" pitchFamily="18" charset="0"/>
              </a:rPr>
              <a:t>المدخلات </a:t>
            </a:r>
            <a:r>
              <a:rPr lang="en-US" b="1" dirty="0" smtClean="0">
                <a:solidFill>
                  <a:srgbClr val="00B050"/>
                </a:solidFill>
                <a:latin typeface="Times New Roman" pitchFamily="18" charset="0"/>
                <a:cs typeface="Times New Roman" pitchFamily="18" charset="0"/>
              </a:rPr>
              <a:t>: </a:t>
            </a:r>
            <a:r>
              <a:rPr lang="ar-SA" b="1" dirty="0">
                <a:solidFill>
                  <a:schemeClr val="bg1">
                    <a:lumMod val="65000"/>
                  </a:schemeClr>
                </a:solidFill>
              </a:rPr>
              <a:t>الأموال اللازمة لبناء الطرق، ومعدات وموظفين</a:t>
            </a:r>
            <a:endParaRPr lang="en-US" b="1" dirty="0">
              <a:solidFill>
                <a:schemeClr val="bg1">
                  <a:lumMod val="65000"/>
                </a:schemeClr>
              </a:solidFill>
              <a:latin typeface="Times New Roman" pitchFamily="18" charset="0"/>
              <a:cs typeface="Times New Roman" pitchFamily="18" charset="0"/>
            </a:endParaRPr>
          </a:p>
        </p:txBody>
      </p:sp>
      <p:pic>
        <p:nvPicPr>
          <p:cNvPr id="2052" name="Picture 4"/>
          <p:cNvPicPr>
            <a:picLocks noChangeAspect="1" noChangeArrowheads="1"/>
          </p:cNvPicPr>
          <p:nvPr/>
        </p:nvPicPr>
        <p:blipFill>
          <a:blip r:embed="rId4" cstate="print"/>
          <a:srcRect/>
          <a:stretch>
            <a:fillRect/>
          </a:stretch>
        </p:blipFill>
        <p:spPr bwMode="auto">
          <a:xfrm>
            <a:off x="6188090" y="1524000"/>
            <a:ext cx="1279510" cy="1216111"/>
          </a:xfrm>
          <a:prstGeom prst="rect">
            <a:avLst/>
          </a:prstGeom>
          <a:noFill/>
          <a:ln w="9525">
            <a:noFill/>
            <a:miter lim="800000"/>
            <a:headEnd/>
            <a:tailEnd/>
          </a:ln>
        </p:spPr>
      </p:pic>
      <p:pic>
        <p:nvPicPr>
          <p:cNvPr id="2053" name="Picture 5"/>
          <p:cNvPicPr>
            <a:picLocks noChangeAspect="1" noChangeArrowheads="1"/>
          </p:cNvPicPr>
          <p:nvPr/>
        </p:nvPicPr>
        <p:blipFill>
          <a:blip r:embed="rId5" cstate="print"/>
          <a:srcRect/>
          <a:stretch>
            <a:fillRect/>
          </a:stretch>
        </p:blipFill>
        <p:spPr bwMode="auto">
          <a:xfrm>
            <a:off x="625490" y="304800"/>
            <a:ext cx="1048871" cy="990600"/>
          </a:xfrm>
          <a:prstGeom prst="rect">
            <a:avLst/>
          </a:prstGeom>
          <a:noFill/>
          <a:ln w="9525">
            <a:noFill/>
            <a:miter lim="800000"/>
            <a:headEnd/>
            <a:tailEnd/>
          </a:ln>
        </p:spPr>
      </p:pic>
      <p:pic>
        <p:nvPicPr>
          <p:cNvPr id="2055" name="Picture 7"/>
          <p:cNvPicPr>
            <a:picLocks noChangeAspect="1" noChangeArrowheads="1"/>
          </p:cNvPicPr>
          <p:nvPr/>
        </p:nvPicPr>
        <p:blipFill>
          <a:blip r:embed="rId6" cstate="print"/>
          <a:srcRect/>
          <a:stretch>
            <a:fillRect/>
          </a:stretch>
        </p:blipFill>
        <p:spPr bwMode="auto">
          <a:xfrm>
            <a:off x="1524001" y="2667000"/>
            <a:ext cx="685800" cy="969328"/>
          </a:xfrm>
          <a:prstGeom prst="rect">
            <a:avLst/>
          </a:prstGeom>
          <a:noFill/>
          <a:ln w="9525">
            <a:noFill/>
            <a:miter lim="800000"/>
            <a:headEnd/>
            <a:tailEnd/>
          </a:ln>
        </p:spPr>
      </p:pic>
      <p:pic>
        <p:nvPicPr>
          <p:cNvPr id="2056" name="Picture 8"/>
          <p:cNvPicPr>
            <a:picLocks noChangeAspect="1" noChangeArrowheads="1"/>
          </p:cNvPicPr>
          <p:nvPr/>
        </p:nvPicPr>
        <p:blipFill>
          <a:blip r:embed="rId7" cstate="print"/>
          <a:srcRect/>
          <a:stretch>
            <a:fillRect/>
          </a:stretch>
        </p:blipFill>
        <p:spPr bwMode="auto">
          <a:xfrm>
            <a:off x="6324600" y="3352800"/>
            <a:ext cx="1371600" cy="912737"/>
          </a:xfrm>
          <a:prstGeom prst="rect">
            <a:avLst/>
          </a:prstGeom>
          <a:noFill/>
          <a:ln w="9525">
            <a:noFill/>
            <a:miter lim="800000"/>
            <a:headEnd/>
            <a:tailEnd/>
          </a:ln>
        </p:spPr>
      </p:pic>
      <p:pic>
        <p:nvPicPr>
          <p:cNvPr id="2058" name="Picture 10"/>
          <p:cNvPicPr>
            <a:picLocks noChangeAspect="1" noChangeArrowheads="1"/>
          </p:cNvPicPr>
          <p:nvPr/>
        </p:nvPicPr>
        <p:blipFill>
          <a:blip r:embed="rId8" cstate="print"/>
          <a:srcRect/>
          <a:stretch>
            <a:fillRect/>
          </a:stretch>
        </p:blipFill>
        <p:spPr bwMode="auto">
          <a:xfrm>
            <a:off x="6705600" y="4648200"/>
            <a:ext cx="1371600" cy="978408"/>
          </a:xfrm>
          <a:prstGeom prst="rect">
            <a:avLst/>
          </a:prstGeom>
          <a:noFill/>
          <a:ln w="9525">
            <a:noFill/>
            <a:miter lim="800000"/>
            <a:headEnd/>
            <a:tailEnd/>
          </a:ln>
        </p:spPr>
      </p:pic>
      <p:sp>
        <p:nvSpPr>
          <p:cNvPr id="14" name="TextBox 13"/>
          <p:cNvSpPr txBox="1"/>
          <p:nvPr/>
        </p:nvSpPr>
        <p:spPr>
          <a:xfrm>
            <a:off x="2819400" y="1676400"/>
            <a:ext cx="3200400" cy="369332"/>
          </a:xfrm>
          <a:prstGeom prst="rect">
            <a:avLst/>
          </a:prstGeom>
          <a:noFill/>
        </p:spPr>
        <p:txBody>
          <a:bodyPr wrap="square" rtlCol="0">
            <a:spAutoFit/>
          </a:bodyPr>
          <a:lstStyle/>
          <a:p>
            <a:pPr algn="r" rtl="1"/>
            <a:r>
              <a:rPr lang="ar-SA" b="1" u="sng" dirty="0" smtClean="0">
                <a:solidFill>
                  <a:srgbClr val="00B050"/>
                </a:solidFill>
                <a:latin typeface="Times New Roman" pitchFamily="18" charset="0"/>
                <a:cs typeface="Times New Roman" pitchFamily="18" charset="0"/>
              </a:rPr>
              <a:t>الانشطة: </a:t>
            </a:r>
            <a:r>
              <a:rPr lang="ar-SA" b="1" dirty="0" smtClean="0">
                <a:solidFill>
                  <a:schemeClr val="bg1">
                    <a:lumMod val="65000"/>
                  </a:schemeClr>
                </a:solidFill>
                <a:latin typeface="Times New Roman" pitchFamily="18" charset="0"/>
                <a:cs typeface="Times New Roman" pitchFamily="18" charset="0"/>
              </a:rPr>
              <a:t>انشاء الطرق </a:t>
            </a:r>
            <a:endParaRPr lang="en-US" b="1" dirty="0">
              <a:solidFill>
                <a:schemeClr val="bg1">
                  <a:lumMod val="65000"/>
                </a:schemeClr>
              </a:solidFill>
              <a:latin typeface="Times New Roman" pitchFamily="18" charset="0"/>
              <a:cs typeface="Times New Roman" pitchFamily="18" charset="0"/>
            </a:endParaRPr>
          </a:p>
        </p:txBody>
      </p:sp>
      <p:sp>
        <p:nvSpPr>
          <p:cNvPr id="15" name="TextBox 14"/>
          <p:cNvSpPr txBox="1"/>
          <p:nvPr/>
        </p:nvSpPr>
        <p:spPr>
          <a:xfrm>
            <a:off x="2895600" y="2782332"/>
            <a:ext cx="3200400" cy="369332"/>
          </a:xfrm>
          <a:prstGeom prst="rect">
            <a:avLst/>
          </a:prstGeom>
          <a:noFill/>
        </p:spPr>
        <p:txBody>
          <a:bodyPr wrap="square" rtlCol="0">
            <a:spAutoFit/>
          </a:bodyPr>
          <a:lstStyle/>
          <a:p>
            <a:pPr algn="r" rtl="1"/>
            <a:r>
              <a:rPr lang="ar-SA" b="1" u="sng" dirty="0" smtClean="0">
                <a:solidFill>
                  <a:srgbClr val="00B050"/>
                </a:solidFill>
                <a:latin typeface="Times New Roman" pitchFamily="18" charset="0"/>
                <a:cs typeface="Times New Roman" pitchFamily="18" charset="0"/>
              </a:rPr>
              <a:t>المخرجات</a:t>
            </a:r>
            <a:r>
              <a:rPr lang="ar-SA" b="1" dirty="0" smtClean="0">
                <a:solidFill>
                  <a:srgbClr val="00B050"/>
                </a:solidFill>
                <a:latin typeface="Times New Roman" pitchFamily="18" charset="0"/>
                <a:cs typeface="Times New Roman" pitchFamily="18" charset="0"/>
              </a:rPr>
              <a:t>: </a:t>
            </a:r>
            <a:r>
              <a:rPr lang="ar-SA" b="1" dirty="0" smtClean="0">
                <a:solidFill>
                  <a:schemeClr val="bg1">
                    <a:lumMod val="65000"/>
                  </a:schemeClr>
                </a:solidFill>
                <a:latin typeface="Times New Roman" pitchFamily="18" charset="0"/>
                <a:cs typeface="Times New Roman" pitchFamily="18" charset="0"/>
              </a:rPr>
              <a:t>تحسين الطرق </a:t>
            </a:r>
            <a:endParaRPr lang="en-US" b="1" dirty="0">
              <a:solidFill>
                <a:schemeClr val="bg1">
                  <a:lumMod val="65000"/>
                </a:schemeClr>
              </a:solidFill>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9" cstate="print"/>
          <a:srcRect/>
          <a:stretch>
            <a:fillRect/>
          </a:stretch>
        </p:blipFill>
        <p:spPr bwMode="auto">
          <a:xfrm>
            <a:off x="7086600" y="1143000"/>
            <a:ext cx="1257300" cy="825627"/>
          </a:xfrm>
          <a:prstGeom prst="rect">
            <a:avLst/>
          </a:prstGeom>
          <a:noFill/>
          <a:ln w="9525">
            <a:noFill/>
            <a:miter lim="800000"/>
            <a:headEnd/>
            <a:tailEnd/>
          </a:ln>
        </p:spPr>
      </p:pic>
      <p:sp>
        <p:nvSpPr>
          <p:cNvPr id="16" name="TextBox 15"/>
          <p:cNvSpPr txBox="1"/>
          <p:nvPr/>
        </p:nvSpPr>
        <p:spPr>
          <a:xfrm>
            <a:off x="2400300" y="3631495"/>
            <a:ext cx="3657600" cy="646331"/>
          </a:xfrm>
          <a:prstGeom prst="rect">
            <a:avLst/>
          </a:prstGeom>
          <a:noFill/>
        </p:spPr>
        <p:txBody>
          <a:bodyPr wrap="square" rtlCol="0">
            <a:spAutoFit/>
          </a:bodyPr>
          <a:lstStyle/>
          <a:p>
            <a:pPr algn="r" rtl="1"/>
            <a:r>
              <a:rPr lang="ar-SA" b="1" u="sng" dirty="0" smtClean="0">
                <a:solidFill>
                  <a:srgbClr val="00B050"/>
                </a:solidFill>
                <a:latin typeface="Times New Roman" pitchFamily="18" charset="0"/>
                <a:cs typeface="Times New Roman" pitchFamily="18" charset="0"/>
              </a:rPr>
              <a:t>النواتج </a:t>
            </a:r>
            <a:r>
              <a:rPr lang="en-US" b="1" dirty="0" smtClean="0">
                <a:solidFill>
                  <a:srgbClr val="00B050"/>
                </a:solidFill>
                <a:latin typeface="Times New Roman" pitchFamily="18" charset="0"/>
                <a:cs typeface="Times New Roman" pitchFamily="18" charset="0"/>
              </a:rPr>
              <a:t>: </a:t>
            </a:r>
            <a:r>
              <a:rPr lang="ar-SA" b="1" dirty="0" smtClean="0">
                <a:solidFill>
                  <a:prstClr val="black">
                    <a:lumMod val="50000"/>
                    <a:lumOff val="50000"/>
                  </a:prstClr>
                </a:solidFill>
                <a:latin typeface="Times New Roman" pitchFamily="18" charset="0"/>
                <a:cs typeface="Times New Roman" pitchFamily="18" charset="0"/>
              </a:rPr>
              <a:t>تقليل وقت السفر وزيادة المنتجات المباعة </a:t>
            </a:r>
            <a:endParaRPr lang="en-US" b="1" dirty="0">
              <a:solidFill>
                <a:prstClr val="black">
                  <a:lumMod val="50000"/>
                  <a:lumOff val="50000"/>
                </a:prstClr>
              </a:solidFill>
              <a:latin typeface="Times New Roman" pitchFamily="18" charset="0"/>
              <a:cs typeface="Times New Roman" pitchFamily="18" charset="0"/>
            </a:endParaRPr>
          </a:p>
        </p:txBody>
      </p:sp>
      <p:sp>
        <p:nvSpPr>
          <p:cNvPr id="17" name="TextBox 16"/>
          <p:cNvSpPr txBox="1"/>
          <p:nvPr/>
        </p:nvSpPr>
        <p:spPr>
          <a:xfrm>
            <a:off x="1866901" y="4611469"/>
            <a:ext cx="4495800" cy="369332"/>
          </a:xfrm>
          <a:prstGeom prst="rect">
            <a:avLst/>
          </a:prstGeom>
          <a:noFill/>
        </p:spPr>
        <p:txBody>
          <a:bodyPr wrap="square" rtlCol="0">
            <a:spAutoFit/>
          </a:bodyPr>
          <a:lstStyle/>
          <a:p>
            <a:pPr algn="r" rtl="1"/>
            <a:r>
              <a:rPr lang="ar-SA" b="1" u="sng" dirty="0" smtClean="0">
                <a:solidFill>
                  <a:srgbClr val="00B050"/>
                </a:solidFill>
                <a:latin typeface="Times New Roman" pitchFamily="18" charset="0"/>
                <a:cs typeface="Times New Roman" pitchFamily="18" charset="0"/>
              </a:rPr>
              <a:t>الاثر</a:t>
            </a:r>
            <a:r>
              <a:rPr lang="en-US" b="1" dirty="0" smtClean="0">
                <a:solidFill>
                  <a:srgbClr val="00B050"/>
                </a:solidFill>
                <a:latin typeface="Times New Roman" pitchFamily="18" charset="0"/>
                <a:cs typeface="Times New Roman" pitchFamily="18" charset="0"/>
              </a:rPr>
              <a:t>: </a:t>
            </a:r>
            <a:r>
              <a:rPr lang="ar-SA" b="1" dirty="0">
                <a:solidFill>
                  <a:prstClr val="black">
                    <a:lumMod val="50000"/>
                    <a:lumOff val="50000"/>
                  </a:prstClr>
                </a:solidFill>
                <a:latin typeface="Times New Roman" pitchFamily="18" charset="0"/>
                <a:cs typeface="Times New Roman" pitchFamily="18" charset="0"/>
              </a:rPr>
              <a:t>تحسين الأنشطة التجارية، وزيادة دخل الأسرة</a:t>
            </a:r>
            <a:endParaRPr lang="en-US" b="1" dirty="0">
              <a:solidFill>
                <a:prstClr val="black">
                  <a:lumMod val="50000"/>
                  <a:lumOff val="50000"/>
                </a:prstClr>
              </a:solidFill>
              <a:latin typeface="Times New Roman" pitchFamily="18" charset="0"/>
              <a:cs typeface="Times New Roman" pitchFamily="18" charset="0"/>
            </a:endParaRPr>
          </a:p>
        </p:txBody>
      </p:sp>
      <p:sp>
        <p:nvSpPr>
          <p:cNvPr id="18" name="TextBox 17"/>
          <p:cNvSpPr txBox="1"/>
          <p:nvPr/>
        </p:nvSpPr>
        <p:spPr>
          <a:xfrm>
            <a:off x="304800" y="5334000"/>
            <a:ext cx="4191000" cy="461665"/>
          </a:xfrm>
          <a:prstGeom prst="rect">
            <a:avLst/>
          </a:prstGeom>
          <a:noFill/>
        </p:spPr>
        <p:txBody>
          <a:bodyPr wrap="square" rtlCol="0">
            <a:spAutoFit/>
          </a:bodyPr>
          <a:lstStyle/>
          <a:p>
            <a:r>
              <a:rPr lang="en-US" sz="1200" dirty="0" smtClean="0">
                <a:solidFill>
                  <a:prstClr val="black"/>
                </a:solidFill>
              </a:rPr>
              <a:t>Adapted from World Bank </a:t>
            </a:r>
            <a:r>
              <a:rPr lang="en-US" sz="1200" i="1" dirty="0" smtClean="0">
                <a:solidFill>
                  <a:prstClr val="black"/>
                </a:solidFill>
              </a:rPr>
              <a:t>Module 2 Results Chain</a:t>
            </a:r>
            <a:r>
              <a:rPr lang="en-US" sz="1200" dirty="0" smtClean="0">
                <a:solidFill>
                  <a:prstClr val="black"/>
                </a:solidFill>
              </a:rPr>
              <a:t>, Europe and Central Asia Region, 2007</a:t>
            </a:r>
            <a:endParaRPr lang="en-US" sz="1200" dirty="0">
              <a:solidFill>
                <a:prstClr val="black"/>
              </a:solidFill>
            </a:endParaRPr>
          </a:p>
        </p:txBody>
      </p:sp>
      <p:sp>
        <p:nvSpPr>
          <p:cNvPr id="2" name="Slide Number Placeholder 1"/>
          <p:cNvSpPr>
            <a:spLocks noGrp="1"/>
          </p:cNvSpPr>
          <p:nvPr>
            <p:ph type="sldNum" sz="quarter" idx="4294967295"/>
          </p:nvPr>
        </p:nvSpPr>
        <p:spPr>
          <a:xfrm>
            <a:off x="8458201" y="6170613"/>
            <a:ext cx="685800" cy="503237"/>
          </a:xfrm>
          <a:prstGeom prst="ellipse">
            <a:avLst/>
          </a:prstGeom>
        </p:spPr>
        <p:txBody>
          <a:bodyPr/>
          <a:lstStyle/>
          <a:p>
            <a:fld id="{2754ED01-E2A0-4C1E-8E21-014B99041579}"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1176164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5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05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05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1"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05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05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0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4" grpId="0"/>
      <p:bldP spid="15" grpId="0"/>
      <p:bldP spid="15" grpId="1"/>
      <p:bldP spid="16" grpId="0"/>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819400" y="457200"/>
            <a:ext cx="3200400" cy="646331"/>
          </a:xfrm>
          <a:prstGeom prst="rect">
            <a:avLst/>
          </a:prstGeom>
          <a:noFill/>
        </p:spPr>
        <p:txBody>
          <a:bodyPr wrap="square" rtlCol="0">
            <a:spAutoFit/>
          </a:bodyPr>
          <a:lstStyle/>
          <a:p>
            <a:pPr algn="ctr" rtl="1"/>
            <a:r>
              <a:rPr lang="ar-EG" b="1" u="sng" dirty="0" smtClean="0">
                <a:solidFill>
                  <a:srgbClr val="00B050"/>
                </a:solidFill>
                <a:latin typeface="Times New Roman" pitchFamily="18" charset="0"/>
                <a:cs typeface="Times New Roman" pitchFamily="18" charset="0"/>
              </a:rPr>
              <a:t>المدخلات:</a:t>
            </a:r>
            <a:r>
              <a:rPr lang="en-US" b="1" dirty="0" smtClean="0">
                <a:solidFill>
                  <a:srgbClr val="00B050"/>
                </a:solidFill>
                <a:latin typeface="Times New Roman" pitchFamily="18" charset="0"/>
                <a:cs typeface="Times New Roman" pitchFamily="18" charset="0"/>
              </a:rPr>
              <a:t> </a:t>
            </a:r>
            <a:r>
              <a:rPr lang="ar-EG" b="1" dirty="0" smtClean="0">
                <a:solidFill>
                  <a:schemeClr val="tx1">
                    <a:lumMod val="50000"/>
                    <a:lumOff val="50000"/>
                  </a:schemeClr>
                </a:solidFill>
                <a:latin typeface="Times New Roman" pitchFamily="18" charset="0"/>
                <a:cs typeface="Times New Roman" pitchFamily="18" charset="0"/>
              </a:rPr>
              <a:t>موارد تمويل الصندوق وشركائه</a:t>
            </a:r>
            <a:endParaRPr lang="en-US" b="1" dirty="0">
              <a:solidFill>
                <a:schemeClr val="tx1">
                  <a:lumMod val="50000"/>
                  <a:lumOff val="50000"/>
                </a:schemeClr>
              </a:solidFill>
              <a:latin typeface="Times New Roman" pitchFamily="18" charset="0"/>
              <a:cs typeface="Times New Roman" pitchFamily="18" charset="0"/>
            </a:endParaRPr>
          </a:p>
        </p:txBody>
      </p:sp>
      <p:sp>
        <p:nvSpPr>
          <p:cNvPr id="4" name="TextBox 3"/>
          <p:cNvSpPr txBox="1"/>
          <p:nvPr/>
        </p:nvSpPr>
        <p:spPr>
          <a:xfrm>
            <a:off x="2819400" y="1633961"/>
            <a:ext cx="4495800" cy="923330"/>
          </a:xfrm>
          <a:prstGeom prst="rect">
            <a:avLst/>
          </a:prstGeom>
          <a:noFill/>
        </p:spPr>
        <p:txBody>
          <a:bodyPr wrap="square" rtlCol="0">
            <a:spAutoFit/>
          </a:bodyPr>
          <a:lstStyle/>
          <a:p>
            <a:pPr algn="r" rtl="1"/>
            <a:r>
              <a:rPr lang="ar-EG" b="1" u="sng" dirty="0" smtClean="0">
                <a:solidFill>
                  <a:srgbClr val="00B050"/>
                </a:solidFill>
                <a:latin typeface="Times New Roman" pitchFamily="18" charset="0"/>
                <a:cs typeface="Times New Roman" pitchFamily="18" charset="0"/>
              </a:rPr>
              <a:t>الأنشطة:</a:t>
            </a:r>
            <a:r>
              <a:rPr lang="en-US" b="1" dirty="0" smtClean="0">
                <a:solidFill>
                  <a:srgbClr val="00B050"/>
                </a:solidFill>
                <a:latin typeface="Times New Roman" pitchFamily="18" charset="0"/>
                <a:cs typeface="Times New Roman" pitchFamily="18" charset="0"/>
              </a:rPr>
              <a:t> </a:t>
            </a:r>
            <a:r>
              <a:rPr lang="ar-EG" b="1" dirty="0" smtClean="0">
                <a:solidFill>
                  <a:schemeClr val="tx1">
                    <a:lumMod val="50000"/>
                    <a:lumOff val="50000"/>
                  </a:schemeClr>
                </a:solidFill>
                <a:latin typeface="Times New Roman" pitchFamily="18" charset="0"/>
                <a:cs typeface="Times New Roman" pitchFamily="18" charset="0"/>
              </a:rPr>
              <a:t>توزيع أراضي الغابات على المجتمعات المحلية كي تتولى إدارتها باستخدام سياسات ملائمة ومستدامة لإدارة الغابات؛</a:t>
            </a:r>
            <a:endParaRPr lang="en-US" b="1" dirty="0">
              <a:solidFill>
                <a:schemeClr val="tx1">
                  <a:lumMod val="50000"/>
                  <a:lumOff val="50000"/>
                </a:schemeClr>
              </a:solidFill>
              <a:latin typeface="Times New Roman" pitchFamily="18" charset="0"/>
              <a:cs typeface="Times New Roman" pitchFamily="18" charset="0"/>
            </a:endParaRPr>
          </a:p>
        </p:txBody>
      </p:sp>
      <p:sp>
        <p:nvSpPr>
          <p:cNvPr id="5" name="TextBox 4"/>
          <p:cNvSpPr txBox="1"/>
          <p:nvPr/>
        </p:nvSpPr>
        <p:spPr>
          <a:xfrm>
            <a:off x="2819400" y="2886670"/>
            <a:ext cx="3200400" cy="923330"/>
          </a:xfrm>
          <a:prstGeom prst="rect">
            <a:avLst/>
          </a:prstGeom>
          <a:noFill/>
        </p:spPr>
        <p:txBody>
          <a:bodyPr wrap="square" rtlCol="0">
            <a:spAutoFit/>
          </a:bodyPr>
          <a:lstStyle/>
          <a:p>
            <a:pPr algn="r" rtl="1"/>
            <a:r>
              <a:rPr lang="ar-EG" b="1" u="sng" dirty="0" smtClean="0">
                <a:solidFill>
                  <a:srgbClr val="00B050"/>
                </a:solidFill>
                <a:latin typeface="Times New Roman" pitchFamily="18" charset="0"/>
                <a:cs typeface="Times New Roman" pitchFamily="18" charset="0"/>
              </a:rPr>
              <a:t>النواتج:</a:t>
            </a:r>
            <a:r>
              <a:rPr lang="en-US" b="1" dirty="0" smtClean="0">
                <a:solidFill>
                  <a:srgbClr val="00B050"/>
                </a:solidFill>
                <a:latin typeface="Times New Roman" pitchFamily="18" charset="0"/>
                <a:cs typeface="Times New Roman" pitchFamily="18" charset="0"/>
              </a:rPr>
              <a:t> </a:t>
            </a:r>
            <a:r>
              <a:rPr lang="ar-EG" b="1" dirty="0" smtClean="0">
                <a:solidFill>
                  <a:schemeClr val="tx1">
                    <a:lumMod val="50000"/>
                    <a:lumOff val="50000"/>
                  </a:schemeClr>
                </a:solidFill>
                <a:latin typeface="Times New Roman" pitchFamily="18" charset="0"/>
                <a:cs typeface="Times New Roman" pitchFamily="18" charset="0"/>
              </a:rPr>
              <a:t>كل هكتار من الأرض يخضع لإدارة الغابات المستدامة بواسطة المجتمع المحلي</a:t>
            </a:r>
            <a:endParaRPr lang="en-US" b="1" dirty="0">
              <a:solidFill>
                <a:schemeClr val="tx1">
                  <a:lumMod val="50000"/>
                  <a:lumOff val="50000"/>
                </a:schemeClr>
              </a:solidFill>
              <a:latin typeface="Times New Roman" pitchFamily="18" charset="0"/>
              <a:cs typeface="Times New Roman" pitchFamily="18" charset="0"/>
            </a:endParaRPr>
          </a:p>
        </p:txBody>
      </p:sp>
      <p:sp>
        <p:nvSpPr>
          <p:cNvPr id="6" name="TextBox 5"/>
          <p:cNvSpPr txBox="1"/>
          <p:nvPr/>
        </p:nvSpPr>
        <p:spPr>
          <a:xfrm>
            <a:off x="2819400" y="4114800"/>
            <a:ext cx="3657600" cy="369332"/>
          </a:xfrm>
          <a:prstGeom prst="rect">
            <a:avLst/>
          </a:prstGeom>
          <a:noFill/>
        </p:spPr>
        <p:txBody>
          <a:bodyPr wrap="square" rtlCol="0">
            <a:spAutoFit/>
          </a:bodyPr>
          <a:lstStyle/>
          <a:p>
            <a:pPr algn="r" rtl="1"/>
            <a:r>
              <a:rPr lang="ar-EG" b="1" u="sng" dirty="0" smtClean="0">
                <a:solidFill>
                  <a:srgbClr val="00B050"/>
                </a:solidFill>
                <a:latin typeface="Times New Roman" pitchFamily="18" charset="0"/>
                <a:cs typeface="Times New Roman" pitchFamily="18" charset="0"/>
              </a:rPr>
              <a:t>النتائج:</a:t>
            </a:r>
            <a:r>
              <a:rPr lang="en-US" b="1" dirty="0" smtClean="0">
                <a:solidFill>
                  <a:srgbClr val="00B050"/>
                </a:solidFill>
                <a:latin typeface="Times New Roman" pitchFamily="18" charset="0"/>
                <a:cs typeface="Times New Roman" pitchFamily="18" charset="0"/>
              </a:rPr>
              <a:t> </a:t>
            </a:r>
            <a:r>
              <a:rPr lang="ar-EG" b="1" dirty="0" smtClean="0">
                <a:solidFill>
                  <a:schemeClr val="tx1">
                    <a:lumMod val="50000"/>
                    <a:lumOff val="50000"/>
                  </a:schemeClr>
                </a:solidFill>
                <a:latin typeface="Times New Roman" pitchFamily="18" charset="0"/>
                <a:cs typeface="Times New Roman" pitchFamily="18" charset="0"/>
              </a:rPr>
              <a:t>كل هكتار من الغابات شهد حسناً</a:t>
            </a:r>
            <a:endParaRPr lang="en-US" b="1" dirty="0">
              <a:solidFill>
                <a:schemeClr val="tx1">
                  <a:lumMod val="50000"/>
                  <a:lumOff val="50000"/>
                </a:schemeClr>
              </a:solidFill>
              <a:latin typeface="Times New Roman" pitchFamily="18" charset="0"/>
              <a:cs typeface="Times New Roman" pitchFamily="18" charset="0"/>
            </a:endParaRPr>
          </a:p>
        </p:txBody>
      </p:sp>
      <p:sp>
        <p:nvSpPr>
          <p:cNvPr id="7" name="TextBox 6"/>
          <p:cNvSpPr txBox="1"/>
          <p:nvPr/>
        </p:nvSpPr>
        <p:spPr>
          <a:xfrm>
            <a:off x="2362200" y="5068669"/>
            <a:ext cx="4648200" cy="369332"/>
          </a:xfrm>
          <a:prstGeom prst="rect">
            <a:avLst/>
          </a:prstGeom>
          <a:noFill/>
        </p:spPr>
        <p:txBody>
          <a:bodyPr wrap="square" rtlCol="0">
            <a:spAutoFit/>
          </a:bodyPr>
          <a:lstStyle/>
          <a:p>
            <a:pPr algn="r" rtl="1"/>
            <a:r>
              <a:rPr lang="ar-SA" b="1" u="sng" dirty="0" smtClean="0">
                <a:solidFill>
                  <a:srgbClr val="00B050"/>
                </a:solidFill>
                <a:latin typeface="Times New Roman" pitchFamily="18" charset="0"/>
                <a:cs typeface="Times New Roman" pitchFamily="18" charset="0"/>
              </a:rPr>
              <a:t>الأثر</a:t>
            </a:r>
            <a:r>
              <a:rPr lang="ar-EG" b="1" u="sng" dirty="0" smtClean="0">
                <a:solidFill>
                  <a:srgbClr val="00B050"/>
                </a:solidFill>
                <a:latin typeface="Times New Roman" pitchFamily="18" charset="0"/>
                <a:cs typeface="Times New Roman" pitchFamily="18" charset="0"/>
              </a:rPr>
              <a:t>:</a:t>
            </a:r>
            <a:r>
              <a:rPr lang="en-US" b="1" dirty="0" smtClean="0">
                <a:solidFill>
                  <a:srgbClr val="00B050"/>
                </a:solidFill>
                <a:latin typeface="Times New Roman" pitchFamily="18" charset="0"/>
                <a:cs typeface="Times New Roman" pitchFamily="18" charset="0"/>
              </a:rPr>
              <a:t> </a:t>
            </a:r>
            <a:r>
              <a:rPr lang="ar-EG" b="1" dirty="0" smtClean="0">
                <a:solidFill>
                  <a:schemeClr val="tx1">
                    <a:lumMod val="50000"/>
                    <a:lumOff val="50000"/>
                  </a:schemeClr>
                </a:solidFill>
                <a:latin typeface="Times New Roman" pitchFamily="18" charset="0"/>
                <a:cs typeface="Times New Roman" pitchFamily="18" charset="0"/>
              </a:rPr>
              <a:t>اختزان الكربون والحفاظ على التنوع الحيوي</a:t>
            </a:r>
            <a:endParaRPr lang="en-US" b="1" dirty="0">
              <a:solidFill>
                <a:schemeClr val="tx1">
                  <a:lumMod val="50000"/>
                  <a:lumOff val="50000"/>
                </a:schemeClr>
              </a:solidFill>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3" cstate="print"/>
          <a:srcRect/>
          <a:stretch>
            <a:fillRect/>
          </a:stretch>
        </p:blipFill>
        <p:spPr bwMode="auto">
          <a:xfrm>
            <a:off x="1487176" y="3733800"/>
            <a:ext cx="1332224" cy="1136468"/>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1295292" y="1676400"/>
            <a:ext cx="1478464" cy="1109239"/>
          </a:xfrm>
          <a:prstGeom prst="rect">
            <a:avLst/>
          </a:prstGeom>
          <a:noFill/>
          <a:ln w="9525">
            <a:noFill/>
            <a:miter lim="800000"/>
            <a:headEnd/>
            <a:tailEnd/>
          </a:ln>
        </p:spPr>
      </p:pic>
      <p:pic>
        <p:nvPicPr>
          <p:cNvPr id="1029" name="Picture 5"/>
          <p:cNvPicPr>
            <a:picLocks noChangeAspect="1" noChangeArrowheads="1"/>
          </p:cNvPicPr>
          <p:nvPr/>
        </p:nvPicPr>
        <p:blipFill>
          <a:blip r:embed="rId5" cstate="print"/>
          <a:srcRect/>
          <a:stretch>
            <a:fillRect/>
          </a:stretch>
        </p:blipFill>
        <p:spPr bwMode="auto">
          <a:xfrm>
            <a:off x="6172200" y="228600"/>
            <a:ext cx="1371600" cy="1223889"/>
          </a:xfrm>
          <a:prstGeom prst="rect">
            <a:avLst/>
          </a:prstGeom>
          <a:noFill/>
          <a:ln w="9525">
            <a:noFill/>
            <a:miter lim="800000"/>
            <a:headEnd/>
            <a:tailEnd/>
          </a:ln>
        </p:spPr>
      </p:pic>
      <p:pic>
        <p:nvPicPr>
          <p:cNvPr id="1030" name="Picture 6"/>
          <p:cNvPicPr>
            <a:picLocks noChangeAspect="1" noChangeArrowheads="1"/>
          </p:cNvPicPr>
          <p:nvPr/>
        </p:nvPicPr>
        <p:blipFill>
          <a:blip r:embed="rId6" cstate="print"/>
          <a:srcRect/>
          <a:stretch>
            <a:fillRect/>
          </a:stretch>
        </p:blipFill>
        <p:spPr bwMode="auto">
          <a:xfrm>
            <a:off x="7010400" y="4953000"/>
            <a:ext cx="1841989" cy="1197293"/>
          </a:xfrm>
          <a:prstGeom prst="rect">
            <a:avLst/>
          </a:prstGeom>
          <a:noFill/>
          <a:ln w="9525">
            <a:noFill/>
            <a:miter lim="800000"/>
            <a:headEnd/>
            <a:tailEnd/>
          </a:ln>
        </p:spPr>
      </p:pic>
      <p:sp>
        <p:nvSpPr>
          <p:cNvPr id="2" name="Slide Number Placeholder 1"/>
          <p:cNvSpPr>
            <a:spLocks noGrp="1"/>
          </p:cNvSpPr>
          <p:nvPr>
            <p:ph type="sldNum" sz="quarter" idx="4294967295"/>
          </p:nvPr>
        </p:nvSpPr>
        <p:spPr>
          <a:xfrm>
            <a:off x="8382000" y="6170613"/>
            <a:ext cx="762001" cy="503237"/>
          </a:xfrm>
          <a:prstGeom prst="ellipse">
            <a:avLst/>
          </a:prstGeom>
        </p:spPr>
        <p:txBody>
          <a:bodyPr/>
          <a:lstStyle/>
          <a:p>
            <a:fld id="{2754ED01-E2A0-4C1E-8E21-014B99041579}" type="slidenum">
              <a:rPr lang="en-US" smtClean="0"/>
              <a:pPr/>
              <a:t>13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1"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2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0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5" grpId="1"/>
      <p:bldP spid="6"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ar-EG" dirty="0" smtClean="0">
                <a:cs typeface="Times New Roman" pitchFamily="18" charset="0"/>
              </a:rPr>
              <a:t>خطوط الأساس</a:t>
            </a:r>
            <a:endParaRPr lang="en-US" dirty="0"/>
          </a:p>
        </p:txBody>
      </p:sp>
      <p:sp>
        <p:nvSpPr>
          <p:cNvPr id="3" name="Content Placeholder 2"/>
          <p:cNvSpPr>
            <a:spLocks noGrp="1"/>
          </p:cNvSpPr>
          <p:nvPr>
            <p:ph idx="1"/>
          </p:nvPr>
        </p:nvSpPr>
        <p:spPr/>
        <p:txBody>
          <a:bodyPr>
            <a:normAutofit/>
          </a:bodyPr>
          <a:lstStyle/>
          <a:p>
            <a:pPr algn="r" rtl="1"/>
            <a:r>
              <a:rPr lang="ar-EG" sz="2400" dirty="0" smtClean="0">
                <a:latin typeface="+mj-lt"/>
                <a:cs typeface="Times New Roman" pitchFamily="18" charset="0"/>
              </a:rPr>
              <a:t>هي ما تم جمعه من بيانات أولية عن المشاركين في المشروع أو غير ذلك من جوانب المشروع قبل البدء فيه</a:t>
            </a:r>
            <a:endParaRPr lang="en-US" sz="2400" dirty="0" smtClean="0">
              <a:latin typeface="+mj-lt"/>
              <a:cs typeface="Times New Roman" pitchFamily="18" charset="0"/>
            </a:endParaRPr>
          </a:p>
          <a:p>
            <a:pPr algn="r" rtl="1"/>
            <a:r>
              <a:rPr lang="ar-EG" sz="2400" dirty="0" smtClean="0">
                <a:latin typeface="+mj-lt"/>
                <a:cs typeface="Times New Roman" pitchFamily="18" charset="0"/>
              </a:rPr>
              <a:t>عند عدم توافر بيانات خط الأساس يكون من الصعب:</a:t>
            </a:r>
            <a:endParaRPr lang="en-US" sz="2400" dirty="0" smtClean="0">
              <a:latin typeface="+mj-lt"/>
              <a:cs typeface="Times New Roman" pitchFamily="18" charset="0"/>
            </a:endParaRPr>
          </a:p>
          <a:p>
            <a:pPr lvl="1" algn="r" rtl="1"/>
            <a:r>
              <a:rPr lang="ar-EG" sz="2400" dirty="0" smtClean="0">
                <a:latin typeface="+mj-lt"/>
                <a:cs typeface="Times New Roman" pitchFamily="18" charset="0"/>
              </a:rPr>
              <a:t>تحديد ما يهدف إليه المشروع مستقبلاً</a:t>
            </a:r>
            <a:endParaRPr lang="en-US" sz="2400" dirty="0" smtClean="0">
              <a:latin typeface="+mj-lt"/>
              <a:cs typeface="Times New Roman" pitchFamily="18" charset="0"/>
            </a:endParaRPr>
          </a:p>
          <a:p>
            <a:pPr lvl="1" algn="r" rtl="1"/>
            <a:r>
              <a:rPr lang="ar-EG" sz="2400" dirty="0" smtClean="0">
                <a:latin typeface="+mj-lt"/>
                <a:cs typeface="Times New Roman" pitchFamily="18" charset="0"/>
              </a:rPr>
              <a:t>إذا كنت لا تعرف أين أنت، فكيف يمكنك أن تعرف إلى أين أنت ذاهب؟</a:t>
            </a:r>
            <a:endParaRPr lang="en-US" sz="2400" dirty="0" smtClean="0">
              <a:latin typeface="+mj-lt"/>
              <a:cs typeface="Times New Roman" pitchFamily="18" charset="0"/>
            </a:endParaRPr>
          </a:p>
          <a:p>
            <a:pPr lvl="1" algn="r" rtl="1"/>
            <a:r>
              <a:rPr lang="ar-EG" sz="2400" dirty="0" smtClean="0">
                <a:latin typeface="+mj-lt"/>
                <a:cs typeface="Times New Roman" pitchFamily="18" charset="0"/>
              </a:rPr>
              <a:t>تقدير مدى التغيرات مع المضي قدماً في رصد المشروع</a:t>
            </a:r>
            <a:endParaRPr lang="en-US" sz="2400" dirty="0" smtClean="0">
              <a:latin typeface="+mj-lt"/>
              <a:cs typeface="Times New Roman" pitchFamily="18" charset="0"/>
            </a:endParaRPr>
          </a:p>
          <a:p>
            <a:pPr lvl="1" algn="r" rtl="1"/>
            <a:r>
              <a:rPr lang="ar-EG" sz="2400" dirty="0" smtClean="0">
                <a:latin typeface="+mj-lt"/>
                <a:cs typeface="Times New Roman" pitchFamily="18" charset="0"/>
              </a:rPr>
              <a:t>المقارنة ما بين الأوضاع الأولية وما أحدثه المشروع من تغيرات عند التقييم</a:t>
            </a:r>
            <a:endParaRPr lang="en-US" sz="2400" dirty="0" smtClean="0">
              <a:latin typeface="+mj-lt"/>
              <a:cs typeface="Times New Roman" pitchFamily="18" charset="0"/>
            </a:endParaRPr>
          </a:p>
          <a:p>
            <a:pPr marL="0" indent="0">
              <a:buNone/>
            </a:pPr>
            <a:endParaRPr lang="en-US" dirty="0"/>
          </a:p>
        </p:txBody>
      </p:sp>
      <p:sp>
        <p:nvSpPr>
          <p:cNvPr id="4" name="Slide Number Placeholder 3"/>
          <p:cNvSpPr>
            <a:spLocks noGrp="1"/>
          </p:cNvSpPr>
          <p:nvPr>
            <p:ph type="sldNum" sz="quarter" idx="4294967295"/>
          </p:nvPr>
        </p:nvSpPr>
        <p:spPr>
          <a:xfrm>
            <a:off x="8458201" y="6170613"/>
            <a:ext cx="685800" cy="503237"/>
          </a:xfrm>
          <a:prstGeom prst="ellipse">
            <a:avLst/>
          </a:prstGeom>
        </p:spPr>
        <p:txBody>
          <a:bodyPr/>
          <a:lstStyle/>
          <a:p>
            <a:fld id="{2754ED01-E2A0-4C1E-8E21-014B99041579}" type="slidenum">
              <a:rPr lang="en-US" smtClean="0"/>
              <a:pPr/>
              <a:t>14</a:t>
            </a:fld>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ar-EG" sz="3600" dirty="0" smtClean="0">
                <a:cs typeface="Times New Roman" pitchFamily="18" charset="0"/>
              </a:rPr>
              <a:t>خطوط الأساس لمشروعات الصندوق</a:t>
            </a:r>
            <a:endParaRPr lang="en-US" sz="3600" dirty="0"/>
          </a:p>
        </p:txBody>
      </p:sp>
      <p:sp>
        <p:nvSpPr>
          <p:cNvPr id="3" name="Content Placeholder 2"/>
          <p:cNvSpPr>
            <a:spLocks noGrp="1"/>
          </p:cNvSpPr>
          <p:nvPr>
            <p:ph idx="1"/>
          </p:nvPr>
        </p:nvSpPr>
        <p:spPr/>
        <p:txBody>
          <a:bodyPr/>
          <a:lstStyle/>
          <a:p>
            <a:pPr algn="r" rtl="1"/>
            <a:r>
              <a:rPr lang="ar-EG" dirty="0" smtClean="0">
                <a:latin typeface="+mj-lt"/>
                <a:cs typeface="Times New Roman" pitchFamily="18" charset="0"/>
              </a:rPr>
              <a:t>يجب وضعها قبل موافقة/تصديق </a:t>
            </a:r>
            <a:r>
              <a:rPr lang="ar-SA" dirty="0" smtClean="0">
                <a:latin typeface="+mj-lt"/>
                <a:cs typeface="Times New Roman" pitchFamily="18" charset="0"/>
              </a:rPr>
              <a:t>المدير التنفيذي للمشروع</a:t>
            </a:r>
            <a:endParaRPr lang="en-US" dirty="0" smtClean="0">
              <a:latin typeface="+mj-lt"/>
              <a:cs typeface="Times New Roman" pitchFamily="18" charset="0"/>
            </a:endParaRPr>
          </a:p>
          <a:p>
            <a:pPr algn="r" rtl="1"/>
            <a:r>
              <a:rPr lang="ar-EG" dirty="0" smtClean="0">
                <a:latin typeface="+mj-lt"/>
                <a:cs typeface="Times New Roman" pitchFamily="18" charset="0"/>
              </a:rPr>
              <a:t>إذا لم يكن هناك رقم محدد كخط أساس لكل مؤشر، فيجب وضع خطة لكيفية تحديد خط الأساس أثناء السنة الأولى من عملية التنفيذ</a:t>
            </a:r>
            <a:endParaRPr lang="en-US" dirty="0">
              <a:latin typeface="+mj-lt"/>
              <a:cs typeface="Times New Roman" pitchFamily="18" charset="0"/>
            </a:endParaRPr>
          </a:p>
        </p:txBody>
      </p:sp>
      <p:sp>
        <p:nvSpPr>
          <p:cNvPr id="4" name="Slide Number Placeholder 3"/>
          <p:cNvSpPr>
            <a:spLocks noGrp="1"/>
          </p:cNvSpPr>
          <p:nvPr>
            <p:ph type="sldNum" sz="quarter" idx="4294967295"/>
          </p:nvPr>
        </p:nvSpPr>
        <p:spPr>
          <a:xfrm>
            <a:off x="8458200" y="6170613"/>
            <a:ext cx="685800" cy="503237"/>
          </a:xfrm>
          <a:prstGeom prst="ellipse">
            <a:avLst/>
          </a:prstGeom>
        </p:spPr>
        <p:txBody>
          <a:bodyPr/>
          <a:lstStyle/>
          <a:p>
            <a:fld id="{2754ED01-E2A0-4C1E-8E21-014B99041579}" type="slidenum">
              <a:rPr lang="en-US" smtClean="0"/>
              <a:pPr/>
              <a:t>15</a:t>
            </a:fld>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3886200"/>
            <a:ext cx="7391400" cy="1676400"/>
          </a:xfrm>
          <a:prstGeom prst="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r" rtl="1"/>
            <a:r>
              <a:rPr lang="ar-EG" sz="4000" b="1" cap="small" dirty="0" smtClean="0">
                <a:solidFill>
                  <a:srgbClr val="1F497D"/>
                </a:solidFill>
                <a:latin typeface="+mj-lt"/>
                <a:ea typeface="+mj-ea"/>
                <a:cs typeface="Times New Roman" pitchFamily="18" charset="0"/>
              </a:rPr>
              <a:t>النتائج على مستوى المحفظة المالية</a:t>
            </a:r>
            <a:endParaRPr lang="en-US" sz="4000" b="1" cap="small" dirty="0">
              <a:solidFill>
                <a:srgbClr val="1F497D"/>
              </a:solidFill>
              <a:latin typeface="+mj-lt"/>
              <a:ea typeface="+mj-ea"/>
              <a:cs typeface="Times New Roman" pitchFamily="18" charset="0"/>
            </a:endParaRPr>
          </a:p>
        </p:txBody>
      </p:sp>
      <p:sp>
        <p:nvSpPr>
          <p:cNvPr id="2" name="Slide Number Placeholder 1"/>
          <p:cNvSpPr>
            <a:spLocks noGrp="1"/>
          </p:cNvSpPr>
          <p:nvPr>
            <p:ph type="sldNum" sz="quarter" idx="4294967295"/>
          </p:nvPr>
        </p:nvSpPr>
        <p:spPr>
          <a:xfrm>
            <a:off x="8458201" y="6170613"/>
            <a:ext cx="685800" cy="503237"/>
          </a:xfrm>
          <a:prstGeom prst="ellipse">
            <a:avLst/>
          </a:prstGeom>
        </p:spPr>
        <p:txBody>
          <a:bodyPr/>
          <a:lstStyle/>
          <a:p>
            <a:fld id="{2754ED01-E2A0-4C1E-8E21-014B99041579}" type="slidenum">
              <a:rPr lang="en-US" smtClean="0"/>
              <a:pPr/>
              <a:t>16</a:t>
            </a:fld>
            <a:endParaRPr lang="en-US"/>
          </a:p>
        </p:txBody>
      </p:sp>
    </p:spTree>
    <p:extLst>
      <p:ext uri="{BB962C8B-B14F-4D97-AF65-F5344CB8AC3E}">
        <p14:creationId xmlns:p14="http://schemas.microsoft.com/office/powerpoint/2010/main" val="33919307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ar-EG" dirty="0" smtClean="0">
                <a:cs typeface="Times New Roman" pitchFamily="18" charset="0"/>
              </a:rPr>
              <a:t>رصد المحفظة المالية</a:t>
            </a:r>
            <a:endParaRPr lang="en-US" dirty="0">
              <a:cs typeface="Times New Roman" pitchFamily="18" charset="0"/>
            </a:endParaRPr>
          </a:p>
        </p:txBody>
      </p:sp>
      <p:sp>
        <p:nvSpPr>
          <p:cNvPr id="3" name="Content Placeholder 2"/>
          <p:cNvSpPr>
            <a:spLocks noGrp="1"/>
          </p:cNvSpPr>
          <p:nvPr>
            <p:ph idx="1"/>
          </p:nvPr>
        </p:nvSpPr>
        <p:spPr>
          <a:xfrm>
            <a:off x="457200" y="1447800"/>
            <a:ext cx="8229600" cy="4678363"/>
          </a:xfrm>
        </p:spPr>
        <p:txBody>
          <a:bodyPr/>
          <a:lstStyle/>
          <a:p>
            <a:pPr algn="r" rtl="1" eaLnBrk="1" hangingPunct="1">
              <a:defRPr/>
            </a:pPr>
            <a:r>
              <a:rPr lang="ar-EG" sz="2800" dirty="0" smtClean="0">
                <a:latin typeface="+mj-lt"/>
                <a:cs typeface="Times New Roman" pitchFamily="18" charset="0"/>
              </a:rPr>
              <a:t>رصد المجموعة الكاملة للتدخلات التي يمولها الصندوق</a:t>
            </a:r>
            <a:endParaRPr lang="en-US" sz="2800" dirty="0" smtClean="0">
              <a:latin typeface="+mj-lt"/>
              <a:cs typeface="Times New Roman" pitchFamily="18" charset="0"/>
            </a:endParaRPr>
          </a:p>
          <a:p>
            <a:pPr algn="r" rtl="1">
              <a:defRPr/>
            </a:pPr>
            <a:r>
              <a:rPr lang="ar-EG" sz="2800" dirty="0" smtClean="0">
                <a:latin typeface="+mj-lt"/>
                <a:cs typeface="Times New Roman" pitchFamily="18" charset="0"/>
              </a:rPr>
              <a:t>يتركز رصد السكرتارية على المحفظة المالية العامة للصندوق</a:t>
            </a:r>
            <a:endParaRPr lang="en-US" sz="2800" dirty="0" smtClean="0">
              <a:latin typeface="+mj-lt"/>
              <a:cs typeface="Times New Roman" pitchFamily="18" charset="0"/>
            </a:endParaRPr>
          </a:p>
          <a:p>
            <a:pPr marL="742950" lvl="2" indent="-342900" algn="r" rtl="1">
              <a:buFont typeface="Wingdings" pitchFamily="2" charset="2"/>
              <a:buChar char="ü"/>
              <a:defRPr/>
            </a:pPr>
            <a:r>
              <a:rPr lang="ar-EG" sz="2800" dirty="0" smtClean="0">
                <a:solidFill>
                  <a:srgbClr val="00B050"/>
                </a:solidFill>
                <a:latin typeface="+mj-lt"/>
                <a:cs typeface="Times New Roman" pitchFamily="18" charset="0"/>
              </a:rPr>
              <a:t>المنافع البيئية العالمية</a:t>
            </a:r>
            <a:endParaRPr lang="en-US" sz="2800" dirty="0" smtClean="0">
              <a:solidFill>
                <a:srgbClr val="00B050"/>
              </a:solidFill>
              <a:latin typeface="+mj-lt"/>
              <a:cs typeface="Times New Roman" pitchFamily="18" charset="0"/>
            </a:endParaRPr>
          </a:p>
          <a:p>
            <a:pPr marL="742950" lvl="2" indent="-342900" algn="r" rtl="1">
              <a:buFont typeface="Wingdings" pitchFamily="2" charset="2"/>
              <a:buChar char="ü"/>
              <a:defRPr/>
            </a:pPr>
            <a:r>
              <a:rPr lang="ar-EG" sz="2800" dirty="0" smtClean="0">
                <a:solidFill>
                  <a:srgbClr val="00B050"/>
                </a:solidFill>
                <a:latin typeface="+mj-lt"/>
                <a:cs typeface="Times New Roman" pitchFamily="18" charset="0"/>
              </a:rPr>
              <a:t>النتائج المتوقعة لمجال التركيز</a:t>
            </a:r>
            <a:endParaRPr lang="en-US" dirty="0"/>
          </a:p>
        </p:txBody>
      </p:sp>
      <p:sp>
        <p:nvSpPr>
          <p:cNvPr id="4" name="Slide Number Placeholder 3"/>
          <p:cNvSpPr>
            <a:spLocks noGrp="1"/>
          </p:cNvSpPr>
          <p:nvPr>
            <p:ph type="sldNum" sz="quarter" idx="4294967295"/>
          </p:nvPr>
        </p:nvSpPr>
        <p:spPr>
          <a:xfrm>
            <a:off x="8382001" y="6170613"/>
            <a:ext cx="762000" cy="503237"/>
          </a:xfrm>
          <a:prstGeom prst="ellipse">
            <a:avLst/>
          </a:prstGeom>
        </p:spPr>
        <p:txBody>
          <a:bodyPr/>
          <a:lstStyle/>
          <a:p>
            <a:fld id="{2754ED01-E2A0-4C1E-8E21-014B99041579}" type="slidenum">
              <a:rPr lang="en-US" smtClean="0"/>
              <a:pPr/>
              <a:t>17</a:t>
            </a:fld>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5704582"/>
            <a:ext cx="9144000" cy="1077218"/>
          </a:xfrm>
          <a:prstGeom prst="rect">
            <a:avLst/>
          </a:prstGeom>
          <a:solidFill>
            <a:srgbClr val="FFFFFF"/>
          </a:solidFill>
        </p:spPr>
        <p:txBody>
          <a:bodyPr wrap="square">
            <a:spAutoFit/>
          </a:bodyPr>
          <a:lstStyle/>
          <a:p>
            <a:pPr lvl="0" algn="r" rtl="1"/>
            <a:r>
              <a:rPr lang="ar-EG" sz="3200" b="1" dirty="0" smtClean="0">
                <a:latin typeface="Times New Roman" pitchFamily="18" charset="0"/>
                <a:cs typeface="Times New Roman" pitchFamily="18" charset="0"/>
              </a:rPr>
              <a:t>تغير المناخ:</a:t>
            </a:r>
            <a:endParaRPr lang="en-US" sz="3200" b="1" dirty="0">
              <a:latin typeface="Times New Roman" pitchFamily="18" charset="0"/>
              <a:cs typeface="Times New Roman" pitchFamily="18" charset="0"/>
            </a:endParaRPr>
          </a:p>
          <a:p>
            <a:pPr lvl="0" algn="r" rtl="1"/>
            <a:r>
              <a:rPr lang="ar-EG" sz="3200" dirty="0" smtClean="0">
                <a:latin typeface="Times New Roman" pitchFamily="18" charset="0"/>
                <a:cs typeface="Times New Roman" pitchFamily="18" charset="0"/>
              </a:rPr>
              <a:t>الحد من انبعاث الغازات المسببة للاحتباس الحراري</a:t>
            </a:r>
            <a:endParaRPr lang="en-US" sz="3200" dirty="0">
              <a:latin typeface="Times New Roman" pitchFamily="18" charset="0"/>
              <a:cs typeface="Times New Roman" pitchFamily="18" charset="0"/>
            </a:endParaRPr>
          </a:p>
        </p:txBody>
      </p:sp>
      <p:sp>
        <p:nvSpPr>
          <p:cNvPr id="7" name="Rectangle 6"/>
          <p:cNvSpPr/>
          <p:nvPr/>
        </p:nvSpPr>
        <p:spPr>
          <a:xfrm>
            <a:off x="6792932" y="5638800"/>
            <a:ext cx="1560042" cy="261610"/>
          </a:xfrm>
          <a:prstGeom prst="rect">
            <a:avLst/>
          </a:prstGeom>
        </p:spPr>
        <p:txBody>
          <a:bodyPr wrap="none">
            <a:spAutoFit/>
          </a:bodyPr>
          <a:lstStyle/>
          <a:p>
            <a:pPr algn="r" rtl="1"/>
            <a:r>
              <a:rPr lang="ar-EG" sz="1100" dirty="0" smtClean="0"/>
              <a:t>المصدر: صندوق البيئة العالمية</a:t>
            </a:r>
            <a:endParaRPr lang="en-US" sz="1100" dirty="0"/>
          </a:p>
        </p:txBody>
      </p:sp>
      <p:sp>
        <p:nvSpPr>
          <p:cNvPr id="2" name="Rectangle 1"/>
          <p:cNvSpPr/>
          <p:nvPr/>
        </p:nvSpPr>
        <p:spPr>
          <a:xfrm>
            <a:off x="5029200" y="5920025"/>
            <a:ext cx="4572000" cy="369332"/>
          </a:xfrm>
          <a:prstGeom prst="rect">
            <a:avLst/>
          </a:prstGeom>
        </p:spPr>
        <p:txBody>
          <a:bodyPr>
            <a:spAutoFit/>
          </a:bodyPr>
          <a:lstStyle/>
          <a:p>
            <a:endParaRPr lang="en-US" dirty="0"/>
          </a:p>
        </p:txBody>
      </p:sp>
      <p:pic>
        <p:nvPicPr>
          <p:cNvPr id="3074" name="Picture 2" descr="C:\Users\wb346165\Desktop\pic\25018_510890105600749_391539367_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73"/>
            <a:ext cx="9144000" cy="5703909"/>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4294967295"/>
          </p:nvPr>
        </p:nvSpPr>
        <p:spPr>
          <a:xfrm>
            <a:off x="8382001" y="6170613"/>
            <a:ext cx="762000" cy="503237"/>
          </a:xfrm>
          <a:prstGeom prst="ellipse">
            <a:avLst/>
          </a:prstGeom>
        </p:spPr>
        <p:txBody>
          <a:bodyPr/>
          <a:lstStyle/>
          <a:p>
            <a:fld id="{2754ED01-E2A0-4C1E-8E21-014B99041579}" type="slidenum">
              <a:rPr lang="en-US" smtClean="0"/>
              <a:pPr/>
              <a:t>18</a:t>
            </a:fld>
            <a:endParaRPr lang="en-US" dirty="0"/>
          </a:p>
        </p:txBody>
      </p:sp>
    </p:spTree>
    <p:extLst>
      <p:ext uri="{BB962C8B-B14F-4D97-AF65-F5344CB8AC3E}">
        <p14:creationId xmlns:p14="http://schemas.microsoft.com/office/powerpoint/2010/main" val="36500646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5704582"/>
            <a:ext cx="9144000" cy="1077218"/>
          </a:xfrm>
          <a:prstGeom prst="rect">
            <a:avLst/>
          </a:prstGeom>
          <a:solidFill>
            <a:srgbClr val="FFFFFF"/>
          </a:solidFill>
        </p:spPr>
        <p:txBody>
          <a:bodyPr wrap="square">
            <a:spAutoFit/>
          </a:bodyPr>
          <a:lstStyle/>
          <a:p>
            <a:pPr lvl="0" algn="r" rtl="1"/>
            <a:r>
              <a:rPr lang="ar-EG" sz="3200" b="1" dirty="0" smtClean="0">
                <a:latin typeface="Times New Roman" pitchFamily="18" charset="0"/>
                <a:cs typeface="Times New Roman" pitchFamily="18" charset="0"/>
              </a:rPr>
              <a:t>التنوع </a:t>
            </a:r>
            <a:r>
              <a:rPr lang="ar-SA" sz="3200" b="1" dirty="0" smtClean="0">
                <a:latin typeface="Times New Roman" pitchFamily="18" charset="0"/>
                <a:cs typeface="Times New Roman" pitchFamily="18" charset="0"/>
              </a:rPr>
              <a:t>البيولوجي</a:t>
            </a:r>
            <a:r>
              <a:rPr lang="ar-EG" sz="3200" b="1" dirty="0" smtClean="0">
                <a:latin typeface="Times New Roman" pitchFamily="18" charset="0"/>
                <a:cs typeface="Times New Roman" pitchFamily="18" charset="0"/>
              </a:rPr>
              <a:t>:</a:t>
            </a:r>
            <a:endParaRPr lang="en-US" sz="3200" b="1" dirty="0" smtClean="0">
              <a:latin typeface="Times New Roman" pitchFamily="18" charset="0"/>
              <a:cs typeface="Times New Roman" pitchFamily="18" charset="0"/>
            </a:endParaRPr>
          </a:p>
          <a:p>
            <a:pPr lvl="0" algn="r" rtl="1"/>
            <a:r>
              <a:rPr lang="ar-EG" sz="3200" dirty="0" smtClean="0">
                <a:latin typeface="Times New Roman" pitchFamily="18" charset="0"/>
                <a:cs typeface="Times New Roman" pitchFamily="18" charset="0"/>
              </a:rPr>
              <a:t>كل هكتار حظي بالمساندة من مناطق المحميات</a:t>
            </a:r>
            <a:endParaRPr lang="en-US" sz="3200" dirty="0">
              <a:latin typeface="Times New Roman" pitchFamily="18" charset="0"/>
              <a:cs typeface="Times New Roman" pitchFamily="18" charset="0"/>
            </a:endParaRPr>
          </a:p>
        </p:txBody>
      </p:sp>
      <p:sp>
        <p:nvSpPr>
          <p:cNvPr id="7" name="Rectangle 6"/>
          <p:cNvSpPr/>
          <p:nvPr/>
        </p:nvSpPr>
        <p:spPr>
          <a:xfrm>
            <a:off x="6792932" y="5638800"/>
            <a:ext cx="1560042" cy="261610"/>
          </a:xfrm>
          <a:prstGeom prst="rect">
            <a:avLst/>
          </a:prstGeom>
        </p:spPr>
        <p:txBody>
          <a:bodyPr wrap="none">
            <a:spAutoFit/>
          </a:bodyPr>
          <a:lstStyle/>
          <a:p>
            <a:pPr algn="r" rtl="1"/>
            <a:r>
              <a:rPr lang="ar-EG" sz="1100" dirty="0" smtClean="0"/>
              <a:t>المصدر: صندوق البيئة العالمية</a:t>
            </a:r>
            <a:endParaRPr lang="en-US" sz="1100" dirty="0"/>
          </a:p>
        </p:txBody>
      </p:sp>
      <p:sp>
        <p:nvSpPr>
          <p:cNvPr id="2" name="Rectangle 1"/>
          <p:cNvSpPr/>
          <p:nvPr/>
        </p:nvSpPr>
        <p:spPr>
          <a:xfrm>
            <a:off x="5029200" y="5920025"/>
            <a:ext cx="4572000" cy="369332"/>
          </a:xfrm>
          <a:prstGeom prst="rect">
            <a:avLst/>
          </a:prstGeom>
        </p:spPr>
        <p:txBody>
          <a:bodyPr>
            <a:spAutoFit/>
          </a:bodyPr>
          <a:lstStyle/>
          <a:p>
            <a:endParaRPr lang="en-US" dirty="0"/>
          </a:p>
        </p:txBody>
      </p:sp>
      <p:pic>
        <p:nvPicPr>
          <p:cNvPr id="1027" name="Picture 3" descr="C:\Users\wb346165\Desktop\pic\40657_143878558968574_2862555_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395"/>
            <a:ext cx="9144000" cy="5710132"/>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4294967295"/>
          </p:nvPr>
        </p:nvSpPr>
        <p:spPr>
          <a:xfrm>
            <a:off x="8458201" y="6170613"/>
            <a:ext cx="685800" cy="503237"/>
          </a:xfrm>
          <a:prstGeom prst="ellipse">
            <a:avLst/>
          </a:prstGeom>
        </p:spPr>
        <p:txBody>
          <a:bodyPr/>
          <a:lstStyle/>
          <a:p>
            <a:fld id="{2754ED01-E2A0-4C1E-8E21-014B99041579}" type="slidenum">
              <a:rPr lang="en-US" smtClean="0"/>
              <a:pPr/>
              <a:t>19</a:t>
            </a:fld>
            <a:endParaRPr lang="en-US" dirty="0"/>
          </a:p>
        </p:txBody>
      </p:sp>
    </p:spTree>
    <p:extLst>
      <p:ext uri="{BB962C8B-B14F-4D97-AF65-F5344CB8AC3E}">
        <p14:creationId xmlns:p14="http://schemas.microsoft.com/office/powerpoint/2010/main" val="42356923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EG" sz="3200" dirty="0" smtClean="0">
                <a:cs typeface="Times New Roman" pitchFamily="18" charset="0"/>
              </a:rPr>
              <a:t>نظرة عامة على العرض التقديمي</a:t>
            </a:r>
            <a:endParaRPr lang="en-US" sz="3200" dirty="0">
              <a:cs typeface="Times New Roman" pitchFamily="18" charset="0"/>
            </a:endParaRPr>
          </a:p>
        </p:txBody>
      </p:sp>
      <p:sp>
        <p:nvSpPr>
          <p:cNvPr id="3" name="Content Placeholder 2"/>
          <p:cNvSpPr>
            <a:spLocks noGrp="1"/>
          </p:cNvSpPr>
          <p:nvPr>
            <p:ph idx="1"/>
          </p:nvPr>
        </p:nvSpPr>
        <p:spPr>
          <a:xfrm>
            <a:off x="457200" y="1524000"/>
            <a:ext cx="8229600" cy="4525963"/>
          </a:xfrm>
        </p:spPr>
        <p:txBody>
          <a:bodyPr/>
          <a:lstStyle/>
          <a:p>
            <a:pPr marL="514350" indent="-514350" algn="r" rtl="1">
              <a:buFont typeface="+mj-lt"/>
              <a:buAutoNum type="arabicPeriod"/>
            </a:pPr>
            <a:r>
              <a:rPr lang="ar-EG" dirty="0" smtClean="0">
                <a:latin typeface="+mj-lt"/>
                <a:cs typeface="Times New Roman" pitchFamily="18" charset="0"/>
              </a:rPr>
              <a:t>الإدارة المستندة إلى النتائج في صندوق البيئة العالمية</a:t>
            </a:r>
            <a:endParaRPr lang="en-US" dirty="0" smtClean="0">
              <a:latin typeface="+mj-lt"/>
              <a:cs typeface="Times New Roman" pitchFamily="18" charset="0"/>
            </a:endParaRPr>
          </a:p>
          <a:p>
            <a:pPr marL="514350" indent="-514350" algn="r" rtl="1">
              <a:buFont typeface="+mj-lt"/>
              <a:buAutoNum type="arabicPeriod"/>
            </a:pPr>
            <a:r>
              <a:rPr lang="ar-EG" dirty="0" smtClean="0">
                <a:latin typeface="+mj-lt"/>
                <a:cs typeface="Times New Roman" pitchFamily="18" charset="0"/>
              </a:rPr>
              <a:t>النتائج على مستوى المشروعات</a:t>
            </a:r>
            <a:endParaRPr lang="en-US" dirty="0" smtClean="0">
              <a:latin typeface="+mj-lt"/>
              <a:cs typeface="Times New Roman" pitchFamily="18" charset="0"/>
            </a:endParaRPr>
          </a:p>
          <a:p>
            <a:pPr marL="514350" indent="-514350" algn="r" rtl="1">
              <a:buFont typeface="+mj-lt"/>
              <a:buAutoNum type="arabicPeriod"/>
            </a:pPr>
            <a:r>
              <a:rPr lang="ar-EG" dirty="0" smtClean="0">
                <a:latin typeface="+mj-lt"/>
                <a:cs typeface="Times New Roman" pitchFamily="18" charset="0"/>
              </a:rPr>
              <a:t>النتائج على مستوى المحفظة المالية</a:t>
            </a:r>
            <a:endParaRPr lang="en-US" dirty="0" smtClean="0">
              <a:latin typeface="+mj-lt"/>
              <a:cs typeface="Times New Roman" pitchFamily="18" charset="0"/>
            </a:endParaRPr>
          </a:p>
          <a:p>
            <a:pPr marL="514350" indent="-514350" algn="r" rtl="1">
              <a:buFont typeface="+mj-lt"/>
              <a:buAutoNum type="arabicPeriod"/>
            </a:pPr>
            <a:r>
              <a:rPr lang="ar-EG" dirty="0" smtClean="0">
                <a:latin typeface="+mj-lt"/>
                <a:cs typeface="Times New Roman" pitchFamily="18" charset="0"/>
              </a:rPr>
              <a:t>أدوات </a:t>
            </a:r>
            <a:r>
              <a:rPr lang="ar-SA" dirty="0" smtClean="0">
                <a:latin typeface="+mj-lt"/>
                <a:cs typeface="Times New Roman" pitchFamily="18" charset="0"/>
              </a:rPr>
              <a:t>المتابعة </a:t>
            </a:r>
            <a:r>
              <a:rPr lang="ar-EG" dirty="0" smtClean="0">
                <a:latin typeface="+mj-lt"/>
                <a:cs typeface="Times New Roman" pitchFamily="18" charset="0"/>
              </a:rPr>
              <a:t>واستخلاص الدروس المستفادة</a:t>
            </a:r>
            <a:endParaRPr lang="en-US" dirty="0" smtClean="0">
              <a:latin typeface="+mj-lt"/>
              <a:cs typeface="Times New Roman" pitchFamily="18" charset="0"/>
            </a:endParaRPr>
          </a:p>
          <a:p>
            <a:pPr marL="514350" indent="-514350" algn="r" rtl="1">
              <a:buFont typeface="+mj-lt"/>
              <a:buAutoNum type="arabicPeriod"/>
            </a:pPr>
            <a:r>
              <a:rPr lang="ar-EG" dirty="0" smtClean="0">
                <a:latin typeface="+mj-lt"/>
                <a:cs typeface="Times New Roman" pitchFamily="18" charset="0"/>
              </a:rPr>
              <a:t>القدرة على الحصول على البيانات والشفافية</a:t>
            </a:r>
            <a:endParaRPr lang="en-US" dirty="0" smtClean="0">
              <a:latin typeface="+mj-lt"/>
              <a:cs typeface="Times New Roman" pitchFamily="18" charset="0"/>
            </a:endParaRPr>
          </a:p>
          <a:p>
            <a:pPr marL="514350" indent="-514350" algn="r" rtl="1">
              <a:buFont typeface="+mj-lt"/>
              <a:buAutoNum type="arabicPeriod"/>
            </a:pPr>
            <a:r>
              <a:rPr lang="ar-EG" dirty="0" smtClean="0">
                <a:latin typeface="+mj-lt"/>
                <a:cs typeface="Times New Roman" pitchFamily="18" charset="0"/>
              </a:rPr>
              <a:t>فعالية الإدارة وكفاءتها</a:t>
            </a:r>
            <a:endParaRPr lang="en-US" dirty="0" smtClean="0">
              <a:latin typeface="+mj-lt"/>
              <a:cs typeface="Times New Roman" pitchFamily="18" charset="0"/>
            </a:endParaRPr>
          </a:p>
          <a:p>
            <a:pPr marL="514350" indent="-514350" algn="r" rtl="1">
              <a:buFont typeface="+mj-lt"/>
              <a:buAutoNum type="arabicPeriod"/>
            </a:pPr>
            <a:r>
              <a:rPr lang="ar-SA" dirty="0" smtClean="0">
                <a:latin typeface="+mj-lt"/>
                <a:cs typeface="Times New Roman" pitchFamily="18" charset="0"/>
              </a:rPr>
              <a:t>رفع التقارير </a:t>
            </a:r>
            <a:r>
              <a:rPr lang="ar-SA" dirty="0" err="1" smtClean="0">
                <a:latin typeface="+mj-lt"/>
                <a:cs typeface="Times New Roman" pitchFamily="18" charset="0"/>
              </a:rPr>
              <a:t>وا</a:t>
            </a:r>
            <a:r>
              <a:rPr lang="ar-EG" dirty="0" smtClean="0">
                <a:latin typeface="+mj-lt"/>
                <a:cs typeface="Times New Roman" pitchFamily="18" charset="0"/>
              </a:rPr>
              <a:t>لإبلاغ</a:t>
            </a:r>
            <a:endParaRPr lang="en-US" dirty="0" smtClean="0"/>
          </a:p>
          <a:p>
            <a:pPr marL="514350" indent="-514350" algn="r">
              <a:buNone/>
            </a:pPr>
            <a:endParaRPr lang="en-US" dirty="0" smtClean="0"/>
          </a:p>
          <a:p>
            <a:pPr marL="514350" indent="-514350" algn="r">
              <a:buFont typeface="+mj-lt"/>
              <a:buAutoNum type="arabicPeriod"/>
            </a:pPr>
            <a:endParaRPr lang="en-US" sz="800" dirty="0" smtClean="0"/>
          </a:p>
          <a:p>
            <a:pPr marL="514350" indent="-514350" algn="r">
              <a:buFont typeface="+mj-lt"/>
              <a:buAutoNum type="arabicPeriod"/>
            </a:pPr>
            <a:endParaRPr lang="en-US" sz="1000" dirty="0"/>
          </a:p>
        </p:txBody>
      </p:sp>
      <p:sp>
        <p:nvSpPr>
          <p:cNvPr id="4" name="Slide Number Placeholder 3"/>
          <p:cNvSpPr>
            <a:spLocks noGrp="1"/>
          </p:cNvSpPr>
          <p:nvPr>
            <p:ph type="sldNum" sz="quarter" idx="4294967295"/>
          </p:nvPr>
        </p:nvSpPr>
        <p:spPr>
          <a:xfrm>
            <a:off x="8640763" y="6170613"/>
            <a:ext cx="503237" cy="503237"/>
          </a:xfrm>
          <a:prstGeom prst="ellipse">
            <a:avLst/>
          </a:prstGeom>
        </p:spPr>
        <p:txBody>
          <a:bodyPr/>
          <a:lstStyle/>
          <a:p>
            <a:fld id="{2754ED01-E2A0-4C1E-8E21-014B99041579}" type="slidenum">
              <a:rPr lang="en-US" smtClean="0"/>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5657671"/>
            <a:ext cx="9144000" cy="830997"/>
          </a:xfrm>
          <a:prstGeom prst="rect">
            <a:avLst/>
          </a:prstGeom>
          <a:solidFill>
            <a:srgbClr val="FFFFFF"/>
          </a:solidFill>
        </p:spPr>
        <p:txBody>
          <a:bodyPr wrap="square">
            <a:spAutoFit/>
          </a:bodyPr>
          <a:lstStyle/>
          <a:p>
            <a:pPr lvl="0" algn="r" rtl="1"/>
            <a:r>
              <a:rPr lang="ar-EG" sz="2400" b="1" dirty="0" smtClean="0">
                <a:latin typeface="Times New Roman" pitchFamily="18" charset="0"/>
                <a:cs typeface="Times New Roman" pitchFamily="18" charset="0"/>
              </a:rPr>
              <a:t>المياه الدولية:</a:t>
            </a:r>
            <a:endParaRPr lang="en-US" sz="1100" dirty="0" smtClean="0">
              <a:solidFill>
                <a:schemeClr val="tx1">
                  <a:lumMod val="95000"/>
                  <a:lumOff val="5000"/>
                </a:schemeClr>
              </a:solidFill>
              <a:latin typeface="Times New Roman" pitchFamily="18" charset="0"/>
              <a:cs typeface="Times New Roman" pitchFamily="18" charset="0"/>
            </a:endParaRPr>
          </a:p>
          <a:p>
            <a:pPr lvl="0" algn="r" rtl="1"/>
            <a:r>
              <a:rPr lang="ar-EG" sz="2400" dirty="0" smtClean="0">
                <a:latin typeface="Times New Roman" pitchFamily="18" charset="0"/>
                <a:cs typeface="Times New Roman" pitchFamily="18" charset="0"/>
              </a:rPr>
              <a:t>تمويل عدد من الشراكات للحد بدرجة ملموسة من التلوث بالمسطحات المائية</a:t>
            </a:r>
            <a:endParaRPr lang="en-US" sz="2400" dirty="0">
              <a:latin typeface="Times New Roman" pitchFamily="18" charset="0"/>
              <a:cs typeface="Times New Roman" pitchFamily="18" charset="0"/>
            </a:endParaRPr>
          </a:p>
        </p:txBody>
      </p:sp>
      <p:sp>
        <p:nvSpPr>
          <p:cNvPr id="6" name="Rectangle 5"/>
          <p:cNvSpPr/>
          <p:nvPr/>
        </p:nvSpPr>
        <p:spPr>
          <a:xfrm>
            <a:off x="6781800" y="5638800"/>
            <a:ext cx="1560042" cy="261610"/>
          </a:xfrm>
          <a:prstGeom prst="rect">
            <a:avLst/>
          </a:prstGeom>
        </p:spPr>
        <p:txBody>
          <a:bodyPr wrap="none">
            <a:spAutoFit/>
          </a:bodyPr>
          <a:lstStyle/>
          <a:p>
            <a:pPr algn="r" rtl="1"/>
            <a:r>
              <a:rPr lang="ar-EG" sz="1100" dirty="0" smtClean="0"/>
              <a:t>المصدر: صندوق البيئة العالمية</a:t>
            </a:r>
            <a:endParaRPr lang="en-US" sz="1100" dirty="0"/>
          </a:p>
        </p:txBody>
      </p:sp>
      <p:pic>
        <p:nvPicPr>
          <p:cNvPr id="2052" name="Picture 4" descr="C:\Users\wb346165\Desktop\pic\400096_511315045558255_1077317799_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5657672"/>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4294967295"/>
          </p:nvPr>
        </p:nvSpPr>
        <p:spPr>
          <a:xfrm>
            <a:off x="8382000" y="6170613"/>
            <a:ext cx="762001" cy="503237"/>
          </a:xfrm>
          <a:prstGeom prst="ellipse">
            <a:avLst/>
          </a:prstGeom>
        </p:spPr>
        <p:txBody>
          <a:bodyPr/>
          <a:lstStyle/>
          <a:p>
            <a:fld id="{2754ED01-E2A0-4C1E-8E21-014B99041579}" type="slidenum">
              <a:rPr lang="en-US" smtClean="0"/>
              <a:pPr/>
              <a:t>20</a:t>
            </a:fld>
            <a:endParaRPr lang="en-US" dirty="0"/>
          </a:p>
        </p:txBody>
      </p:sp>
    </p:spTree>
    <p:extLst>
      <p:ext uri="{BB962C8B-B14F-4D97-AF65-F5344CB8AC3E}">
        <p14:creationId xmlns:p14="http://schemas.microsoft.com/office/powerpoint/2010/main" val="41007774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5943600"/>
            <a:ext cx="9144000" cy="954107"/>
          </a:xfrm>
          <a:prstGeom prst="rect">
            <a:avLst/>
          </a:prstGeom>
          <a:solidFill>
            <a:srgbClr val="FFFFFF"/>
          </a:solidFill>
          <a:ln>
            <a:noFill/>
          </a:ln>
        </p:spPr>
        <p:txBody>
          <a:bodyPr wrap="square">
            <a:spAutoFit/>
          </a:bodyPr>
          <a:lstStyle/>
          <a:p>
            <a:pPr lvl="0" algn="r" rtl="1"/>
            <a:r>
              <a:rPr lang="ar-EG" sz="2800" b="1" dirty="0" smtClean="0">
                <a:latin typeface="Times New Roman" pitchFamily="18" charset="0"/>
                <a:cs typeface="Times New Roman" pitchFamily="18" charset="0"/>
              </a:rPr>
              <a:t>تدهور التربة:</a:t>
            </a:r>
            <a:endParaRPr lang="en-US" sz="2800" b="1" dirty="0" smtClean="0">
              <a:latin typeface="Times New Roman" pitchFamily="18" charset="0"/>
              <a:cs typeface="Times New Roman" pitchFamily="18" charset="0"/>
            </a:endParaRPr>
          </a:p>
          <a:p>
            <a:pPr lvl="0" algn="r" rtl="1"/>
            <a:r>
              <a:rPr lang="ar-EG" sz="2800" dirty="0" smtClean="0">
                <a:latin typeface="Times New Roman" pitchFamily="18" charset="0"/>
                <a:cs typeface="Times New Roman" pitchFamily="18" charset="0"/>
              </a:rPr>
              <a:t>كل هكتار تم إخضاعه للإدارة المستدامة للأرض</a:t>
            </a:r>
            <a:endParaRPr lang="en-US" sz="2800" dirty="0">
              <a:latin typeface="Times New Roman" pitchFamily="18" charset="0"/>
              <a:cs typeface="Times New Roman" pitchFamily="18" charset="0"/>
            </a:endParaRPr>
          </a:p>
        </p:txBody>
      </p:sp>
      <p:sp>
        <p:nvSpPr>
          <p:cNvPr id="4" name="Rectangle 3"/>
          <p:cNvSpPr/>
          <p:nvPr/>
        </p:nvSpPr>
        <p:spPr>
          <a:xfrm>
            <a:off x="6781800" y="5910590"/>
            <a:ext cx="1560042" cy="261610"/>
          </a:xfrm>
          <a:prstGeom prst="rect">
            <a:avLst/>
          </a:prstGeom>
        </p:spPr>
        <p:txBody>
          <a:bodyPr wrap="none">
            <a:spAutoFit/>
          </a:bodyPr>
          <a:lstStyle/>
          <a:p>
            <a:pPr algn="r" rtl="1"/>
            <a:r>
              <a:rPr lang="ar-EG" sz="1100" dirty="0" smtClean="0"/>
              <a:t>المصدر: صندوق البيئة العالمية</a:t>
            </a:r>
            <a:endParaRPr lang="en-US" sz="1100" dirty="0"/>
          </a:p>
        </p:txBody>
      </p:sp>
      <p:pic>
        <p:nvPicPr>
          <p:cNvPr id="4098" name="Picture 2" descr="C:\Users\wb346165\Desktop\pic\464765_498824990140594_128714596_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555" y="-33010"/>
            <a:ext cx="9144000" cy="594360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4294967295"/>
          </p:nvPr>
        </p:nvSpPr>
        <p:spPr>
          <a:xfrm>
            <a:off x="8458201" y="6170613"/>
            <a:ext cx="685800" cy="503237"/>
          </a:xfrm>
          <a:prstGeom prst="ellipse">
            <a:avLst/>
          </a:prstGeom>
        </p:spPr>
        <p:txBody>
          <a:bodyPr/>
          <a:lstStyle/>
          <a:p>
            <a:fld id="{2754ED01-E2A0-4C1E-8E21-014B99041579}" type="slidenum">
              <a:rPr lang="en-US" smtClean="0"/>
              <a:pPr/>
              <a:t>21</a:t>
            </a:fld>
            <a:endParaRPr lang="en-US" dirty="0"/>
          </a:p>
        </p:txBody>
      </p:sp>
    </p:spTree>
    <p:extLst>
      <p:ext uri="{BB962C8B-B14F-4D97-AF65-F5344CB8AC3E}">
        <p14:creationId xmlns:p14="http://schemas.microsoft.com/office/powerpoint/2010/main" val="35546458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oup 48"/>
          <p:cNvGraphicFramePr>
            <a:graphicFrameLocks/>
          </p:cNvGraphicFramePr>
          <p:nvPr>
            <p:extLst>
              <p:ext uri="{D42A27DB-BD31-4B8C-83A1-F6EECF244321}">
                <p14:modId xmlns:p14="http://schemas.microsoft.com/office/powerpoint/2010/main" val="2374748126"/>
              </p:ext>
            </p:extLst>
          </p:nvPr>
        </p:nvGraphicFramePr>
        <p:xfrm>
          <a:off x="457200" y="152400"/>
          <a:ext cx="8077200" cy="5867400"/>
        </p:xfrm>
        <a:graphic>
          <a:graphicData uri="http://schemas.openxmlformats.org/drawingml/2006/table">
            <a:tbl>
              <a:tblPr/>
              <a:tblGrid>
                <a:gridCol w="1999307"/>
                <a:gridCol w="2239224"/>
                <a:gridCol w="1923457"/>
                <a:gridCol w="1915212"/>
              </a:tblGrid>
              <a:tr h="617941">
                <a:tc>
                  <a:txBody>
                    <a:bodyPr/>
                    <a:lstStyle/>
                    <a:p>
                      <a:pPr marL="0" marR="0" lvl="0" indent="0" algn="ctr" defTabSz="914400" rtl="1" eaLnBrk="1" fontAlgn="base" latinLnBrk="0" hangingPunct="1">
                        <a:lnSpc>
                          <a:spcPct val="100000"/>
                        </a:lnSpc>
                        <a:spcBef>
                          <a:spcPct val="20000"/>
                        </a:spcBef>
                        <a:spcAft>
                          <a:spcPct val="0"/>
                        </a:spcAft>
                        <a:buClr>
                          <a:schemeClr val="tx1"/>
                        </a:buClr>
                        <a:buSzPct val="120000"/>
                        <a:buFontTx/>
                        <a:buNone/>
                        <a:tabLst/>
                      </a:pPr>
                      <a:r>
                        <a:rPr kumimoji="0" lang="ar-EG" sz="1600" b="1" i="0" u="none" strike="noStrike" cap="none" normalizeH="0" baseline="0" dirty="0" smtClean="0">
                          <a:ln>
                            <a:noFill/>
                          </a:ln>
                          <a:solidFill>
                            <a:schemeClr val="tx1"/>
                          </a:solidFill>
                          <a:effectLst/>
                          <a:latin typeface="+mj-lt"/>
                          <a:cs typeface="Times New Roman" pitchFamily="18" charset="0"/>
                        </a:rPr>
                        <a:t>هدف مجال تركيز التنوع </a:t>
                      </a:r>
                      <a:r>
                        <a:rPr kumimoji="0" lang="ar-SA" sz="1600" b="1" i="0" u="none" strike="noStrike" cap="none" normalizeH="0" baseline="0" dirty="0" smtClean="0">
                          <a:ln>
                            <a:noFill/>
                          </a:ln>
                          <a:solidFill>
                            <a:schemeClr val="tx1"/>
                          </a:solidFill>
                          <a:effectLst/>
                          <a:latin typeface="+mj-lt"/>
                          <a:cs typeface="Times New Roman" pitchFamily="18" charset="0"/>
                        </a:rPr>
                        <a:t>البيولوجي</a:t>
                      </a:r>
                      <a:endParaRPr kumimoji="0" lang="en-US" sz="1600" b="1" i="0" u="none" strike="noStrike" cap="none" normalizeH="0" baseline="0" dirty="0" smtClean="0">
                        <a:ln>
                          <a:noFill/>
                        </a:ln>
                        <a:solidFill>
                          <a:schemeClr val="tx1"/>
                        </a:solidFill>
                        <a:effectLst/>
                        <a:latin typeface="+mj-lt"/>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ctr" defTabSz="914400" rtl="1" eaLnBrk="1" fontAlgn="base" latinLnBrk="0" hangingPunct="1">
                        <a:lnSpc>
                          <a:spcPct val="100000"/>
                        </a:lnSpc>
                        <a:spcBef>
                          <a:spcPct val="20000"/>
                        </a:spcBef>
                        <a:spcAft>
                          <a:spcPct val="0"/>
                        </a:spcAft>
                        <a:buClr>
                          <a:schemeClr val="tx1"/>
                        </a:buClr>
                        <a:buSzPct val="120000"/>
                        <a:buFontTx/>
                        <a:buNone/>
                        <a:tabLst/>
                      </a:pPr>
                      <a:r>
                        <a:rPr kumimoji="0" lang="ar-EG" sz="1600" b="1" i="0" u="none" strike="noStrike" cap="none" normalizeH="0" baseline="0" dirty="0" smtClean="0">
                          <a:ln>
                            <a:noFill/>
                          </a:ln>
                          <a:solidFill>
                            <a:schemeClr val="tx1"/>
                          </a:solidFill>
                          <a:effectLst/>
                          <a:latin typeface="+mj-lt"/>
                          <a:cs typeface="Times New Roman" pitchFamily="18" charset="0"/>
                        </a:rPr>
                        <a:t>النتيجة</a:t>
                      </a:r>
                      <a:endParaRPr kumimoji="0" lang="en-US" sz="1600" b="1" i="0" u="none" strike="noStrike" cap="none" normalizeH="0" baseline="0" dirty="0" smtClean="0">
                        <a:ln>
                          <a:noFill/>
                        </a:ln>
                        <a:solidFill>
                          <a:schemeClr val="tx1"/>
                        </a:solidFill>
                        <a:effectLst/>
                        <a:latin typeface="+mj-lt"/>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ctr" defTabSz="914400" rtl="1" eaLnBrk="1" fontAlgn="base" latinLnBrk="0" hangingPunct="1">
                        <a:lnSpc>
                          <a:spcPct val="100000"/>
                        </a:lnSpc>
                        <a:spcBef>
                          <a:spcPct val="20000"/>
                        </a:spcBef>
                        <a:spcAft>
                          <a:spcPct val="0"/>
                        </a:spcAft>
                        <a:buClr>
                          <a:schemeClr val="tx1"/>
                        </a:buClr>
                        <a:buSzPct val="120000"/>
                        <a:buFontTx/>
                        <a:buNone/>
                        <a:tabLst/>
                      </a:pPr>
                      <a:r>
                        <a:rPr kumimoji="0" lang="ar-EG" sz="1600" b="1" i="0" u="none" strike="noStrike" cap="none" normalizeH="0" baseline="0" dirty="0" smtClean="0">
                          <a:ln>
                            <a:noFill/>
                          </a:ln>
                          <a:solidFill>
                            <a:schemeClr val="tx1"/>
                          </a:solidFill>
                          <a:effectLst/>
                          <a:latin typeface="+mj-lt"/>
                          <a:cs typeface="Times New Roman" pitchFamily="18" charset="0"/>
                        </a:rPr>
                        <a:t>المؤشر - النتيجة</a:t>
                      </a:r>
                      <a:endParaRPr kumimoji="0" lang="en-US" sz="1600" b="1" i="0" u="none" strike="noStrike" cap="none" normalizeH="0" baseline="0" dirty="0" smtClean="0">
                        <a:ln>
                          <a:noFill/>
                        </a:ln>
                        <a:solidFill>
                          <a:schemeClr val="tx1"/>
                        </a:solidFill>
                        <a:effectLst/>
                        <a:latin typeface="+mj-lt"/>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ctr" defTabSz="914400" rtl="1" eaLnBrk="1" fontAlgn="base" latinLnBrk="0" hangingPunct="1">
                        <a:lnSpc>
                          <a:spcPct val="100000"/>
                        </a:lnSpc>
                        <a:spcBef>
                          <a:spcPct val="20000"/>
                        </a:spcBef>
                        <a:spcAft>
                          <a:spcPct val="0"/>
                        </a:spcAft>
                        <a:buClr>
                          <a:schemeClr val="tx1"/>
                        </a:buClr>
                        <a:buSzPct val="120000"/>
                        <a:buFontTx/>
                        <a:buNone/>
                        <a:tabLst/>
                      </a:pPr>
                      <a:r>
                        <a:rPr kumimoji="0" lang="ar-EG" sz="1600" b="1" i="0" u="none" strike="noStrike" cap="none" normalizeH="0" baseline="0" dirty="0" smtClean="0">
                          <a:ln>
                            <a:noFill/>
                          </a:ln>
                          <a:solidFill>
                            <a:schemeClr val="tx1"/>
                          </a:solidFill>
                          <a:effectLst/>
                          <a:latin typeface="+mj-lt"/>
                          <a:cs typeface="Times New Roman" pitchFamily="18" charset="0"/>
                        </a:rPr>
                        <a:t>المؤشر - الناتج</a:t>
                      </a:r>
                      <a:endParaRPr kumimoji="0" lang="en-US" sz="1600" b="1" i="0" u="none" strike="noStrike" cap="none" normalizeH="0" baseline="0" dirty="0" smtClean="0">
                        <a:ln>
                          <a:noFill/>
                        </a:ln>
                        <a:solidFill>
                          <a:schemeClr val="tx1"/>
                        </a:solidFill>
                        <a:effectLst/>
                        <a:latin typeface="+mj-lt"/>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r>
              <a:tr h="2160990">
                <a:tc>
                  <a:txBody>
                    <a:bodyPr/>
                    <a:lstStyle/>
                    <a:p>
                      <a:pPr marL="0" marR="0" lvl="0" indent="0" algn="ctr" defTabSz="914400" rtl="1" eaLnBrk="1" fontAlgn="base" latinLnBrk="0" hangingPunct="1">
                        <a:lnSpc>
                          <a:spcPct val="100000"/>
                        </a:lnSpc>
                        <a:spcBef>
                          <a:spcPct val="20000"/>
                        </a:spcBef>
                        <a:spcAft>
                          <a:spcPct val="0"/>
                        </a:spcAft>
                        <a:buClr>
                          <a:schemeClr val="tx1"/>
                        </a:buClr>
                        <a:buSzPct val="120000"/>
                        <a:buFontTx/>
                        <a:buNone/>
                        <a:tabLst/>
                      </a:pPr>
                      <a:r>
                        <a:rPr lang="ar-EG" sz="1800" kern="1200" dirty="0" smtClean="0">
                          <a:solidFill>
                            <a:schemeClr val="tx1"/>
                          </a:solidFill>
                          <a:latin typeface="+mj-lt"/>
                          <a:ea typeface="+mn-ea"/>
                          <a:cs typeface="Times New Roman" pitchFamily="18" charset="0"/>
                        </a:rPr>
                        <a:t>تحسين استدامة أنظمة مناطق المحميات</a:t>
                      </a:r>
                      <a:endParaRPr kumimoji="0" lang="en-US" sz="1600" b="0" i="0" u="none" strike="noStrike" cap="none" normalizeH="0" baseline="0" dirty="0" smtClean="0">
                        <a:ln>
                          <a:noFill/>
                        </a:ln>
                        <a:solidFill>
                          <a:schemeClr val="tx1"/>
                        </a:solidFill>
                        <a:effectLst/>
                        <a:latin typeface="+mj-lt"/>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342900" algn="ctr" defTabSz="914400" rtl="1" eaLnBrk="1" latinLnBrk="0" hangingPunct="1">
                        <a:spcBef>
                          <a:spcPts val="0"/>
                        </a:spcBef>
                        <a:spcAft>
                          <a:spcPts val="0"/>
                        </a:spcAft>
                        <a:buSzPts val="1000"/>
                        <a:buFont typeface="Arial" pitchFamily="34" charset="0"/>
                        <a:buNone/>
                      </a:pPr>
                      <a:r>
                        <a:rPr lang="ar-EG" sz="1800" kern="1200" baseline="0" dirty="0" smtClean="0">
                          <a:solidFill>
                            <a:schemeClr val="tx1"/>
                          </a:solidFill>
                          <a:latin typeface="+mj-lt"/>
                          <a:ea typeface="+mn-ea"/>
                          <a:cs typeface="Times New Roman" pitchFamily="18" charset="0"/>
                        </a:rPr>
                        <a:t>زيادة العائد من أنظمة المحميات لتلبية إجمالي المصروفات اللازمة للإدارة</a:t>
                      </a:r>
                      <a:endParaRPr lang="en-US" sz="1800" kern="1200" baseline="0" dirty="0">
                        <a:solidFill>
                          <a:schemeClr val="tx1"/>
                        </a:solidFill>
                        <a:latin typeface="+mj-lt"/>
                        <a:ea typeface="+mn-ea"/>
                        <a:cs typeface="Times New Roman" pitchFamily="18" charset="0"/>
                      </a:endParaRPr>
                    </a:p>
                  </a:txBody>
                  <a:tcPr marL="114300" marR="1143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2238" rtl="1" eaLnBrk="1" fontAlgn="base" latinLnBrk="0" hangingPunct="1">
                        <a:lnSpc>
                          <a:spcPct val="100000"/>
                        </a:lnSpc>
                        <a:spcBef>
                          <a:spcPct val="20000"/>
                        </a:spcBef>
                        <a:spcAft>
                          <a:spcPct val="0"/>
                        </a:spcAft>
                        <a:buClr>
                          <a:schemeClr val="tx1"/>
                        </a:buClr>
                        <a:buSzPct val="120000"/>
                        <a:buFontTx/>
                        <a:buNone/>
                        <a:tabLst/>
                      </a:pPr>
                      <a:r>
                        <a:rPr lang="ar-EG" sz="1800" kern="1200" dirty="0" smtClean="0">
                          <a:solidFill>
                            <a:schemeClr val="tx1"/>
                          </a:solidFill>
                          <a:latin typeface="+mj-lt"/>
                          <a:ea typeface="+mn-ea"/>
                          <a:cs typeface="Times New Roman" pitchFamily="18" charset="0"/>
                        </a:rPr>
                        <a:t>إجمالي العائد السنوي يكفي لإدارة منطقة المحمية</a:t>
                      </a:r>
                      <a:endParaRPr kumimoji="0" lang="en-US" sz="1600" b="0" i="0" u="none" strike="noStrike" cap="none" normalizeH="0" baseline="0" dirty="0" smtClean="0">
                        <a:ln>
                          <a:noFill/>
                        </a:ln>
                        <a:solidFill>
                          <a:schemeClr val="tx1"/>
                        </a:solidFill>
                        <a:effectLst/>
                        <a:latin typeface="+mj-lt"/>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2238" rtl="1" eaLnBrk="1" fontAlgn="base" latinLnBrk="0" hangingPunct="1">
                        <a:lnSpc>
                          <a:spcPct val="100000"/>
                        </a:lnSpc>
                        <a:spcBef>
                          <a:spcPct val="20000"/>
                        </a:spcBef>
                        <a:spcAft>
                          <a:spcPct val="0"/>
                        </a:spcAft>
                        <a:buClr>
                          <a:schemeClr val="tx1"/>
                        </a:buClr>
                        <a:buSzPct val="120000"/>
                        <a:buFontTx/>
                        <a:buNone/>
                        <a:tabLst/>
                        <a:defRPr/>
                      </a:pPr>
                      <a:r>
                        <a:rPr kumimoji="0" lang="ar-EG" sz="1800" b="0" i="0" u="none" strike="noStrike" cap="none" normalizeH="0" baseline="0" dirty="0" smtClean="0">
                          <a:ln>
                            <a:noFill/>
                          </a:ln>
                          <a:solidFill>
                            <a:schemeClr val="tx1"/>
                          </a:solidFill>
                          <a:effectLst/>
                          <a:latin typeface="+mj-lt"/>
                          <a:cs typeface="Times New Roman" pitchFamily="18" charset="0"/>
                        </a:rPr>
                        <a:t>إجمالي العائد السنوي – بالدولار الأمريكي</a:t>
                      </a:r>
                      <a:endParaRPr kumimoji="0" lang="en-US" sz="1800" b="0" i="0" u="none" strike="noStrike" cap="none" normalizeH="0" baseline="0" dirty="0" smtClean="0">
                        <a:ln>
                          <a:noFill/>
                        </a:ln>
                        <a:solidFill>
                          <a:schemeClr val="tx1"/>
                        </a:solidFill>
                        <a:effectLst/>
                        <a:latin typeface="+mj-lt"/>
                        <a:cs typeface="Times New Roman" pitchFamily="18" charset="0"/>
                      </a:endParaRPr>
                    </a:p>
                    <a:p>
                      <a:pPr marL="0" marR="0" lvl="0" indent="0" algn="l" defTabSz="122238" rtl="0" eaLnBrk="1" fontAlgn="base" latinLnBrk="0" hangingPunct="1">
                        <a:lnSpc>
                          <a:spcPct val="100000"/>
                        </a:lnSpc>
                        <a:spcBef>
                          <a:spcPct val="20000"/>
                        </a:spcBef>
                        <a:spcAft>
                          <a:spcPct val="0"/>
                        </a:spcAft>
                        <a:buClr>
                          <a:schemeClr val="tx1"/>
                        </a:buClr>
                        <a:buSzPct val="120000"/>
                        <a:buFontTx/>
                        <a:buNone/>
                        <a:tabLst/>
                        <a:defRPr/>
                      </a:pPr>
                      <a:endParaRPr kumimoji="0" lang="en-US" sz="1600" b="0" i="0" u="none" strike="noStrike" cap="none" normalizeH="0" baseline="0" dirty="0" smtClean="0">
                        <a:ln>
                          <a:noFill/>
                        </a:ln>
                        <a:solidFill>
                          <a:schemeClr val="tx1"/>
                        </a:solidFill>
                        <a:effectLst/>
                        <a:latin typeface="+mj-lt"/>
                        <a:cs typeface="Times New Roman" pitchFamily="18" charset="0"/>
                      </a:endParaRPr>
                    </a:p>
                    <a:p>
                      <a:pPr marL="0" marR="0" lvl="0" indent="0" algn="ctr" defTabSz="122238" rtl="1" eaLnBrk="1" fontAlgn="base" latinLnBrk="0" hangingPunct="1">
                        <a:lnSpc>
                          <a:spcPct val="100000"/>
                        </a:lnSpc>
                        <a:spcBef>
                          <a:spcPct val="20000"/>
                        </a:spcBef>
                        <a:spcAft>
                          <a:spcPct val="0"/>
                        </a:spcAft>
                        <a:buClr>
                          <a:schemeClr val="tx1"/>
                        </a:buClr>
                        <a:buSzPct val="120000"/>
                        <a:buFontTx/>
                        <a:buNone/>
                        <a:tabLst/>
                      </a:pPr>
                      <a:r>
                        <a:rPr lang="ar-EG" sz="1800" kern="1200" dirty="0" smtClean="0">
                          <a:solidFill>
                            <a:schemeClr val="tx1"/>
                          </a:solidFill>
                          <a:latin typeface="+mj-lt"/>
                          <a:ea typeface="+mn-ea"/>
                          <a:cs typeface="Times New Roman" pitchFamily="18" charset="0"/>
                        </a:rPr>
                        <a:t>خطط التمويل المستدام (العدد)</a:t>
                      </a:r>
                      <a:r>
                        <a:rPr lang="en-US" sz="1800" kern="1200" dirty="0" smtClean="0">
                          <a:solidFill>
                            <a:schemeClr val="tx1"/>
                          </a:solidFill>
                          <a:latin typeface="+mj-lt"/>
                          <a:ea typeface="+mn-ea"/>
                          <a:cs typeface="Times New Roman" pitchFamily="18" charset="0"/>
                        </a:rPr>
                        <a:t> </a:t>
                      </a:r>
                      <a:endParaRPr kumimoji="0" lang="en-US" sz="1600" b="0" i="0" u="none" strike="noStrike" cap="none" normalizeH="0" baseline="0" dirty="0" smtClean="0">
                        <a:ln>
                          <a:noFill/>
                        </a:ln>
                        <a:solidFill>
                          <a:schemeClr val="tx1"/>
                        </a:solidFill>
                        <a:effectLst/>
                        <a:latin typeface="+mj-lt"/>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9228">
                <a:tc>
                  <a:txBody>
                    <a:bodyPr/>
                    <a:lstStyle/>
                    <a:p>
                      <a:pPr marL="0" marR="0" lvl="0" indent="0" algn="ctr" defTabSz="914400" rtl="1" eaLnBrk="1" fontAlgn="base" latinLnBrk="0" hangingPunct="1">
                        <a:lnSpc>
                          <a:spcPct val="100000"/>
                        </a:lnSpc>
                        <a:spcBef>
                          <a:spcPct val="20000"/>
                        </a:spcBef>
                        <a:spcAft>
                          <a:spcPct val="0"/>
                        </a:spcAft>
                        <a:buClr>
                          <a:schemeClr val="tx1"/>
                        </a:buClr>
                        <a:buSzPct val="120000"/>
                        <a:buFontTx/>
                        <a:buNone/>
                        <a:tabLst/>
                      </a:pPr>
                      <a:r>
                        <a:rPr kumimoji="0" lang="ar-EG" sz="1600" b="1" i="0" u="none" strike="noStrike" cap="none" normalizeH="0" baseline="0" dirty="0" smtClean="0">
                          <a:ln>
                            <a:noFill/>
                          </a:ln>
                          <a:solidFill>
                            <a:schemeClr val="tx1"/>
                          </a:solidFill>
                          <a:effectLst/>
                          <a:latin typeface="+mj-lt"/>
                          <a:cs typeface="Times New Roman" pitchFamily="18" charset="0"/>
                        </a:rPr>
                        <a:t>هدف مجال تركيز تغير المناخ</a:t>
                      </a:r>
                      <a:endParaRPr kumimoji="0" lang="en-US" sz="1600" b="1" i="0" u="none" strike="noStrike" cap="none" normalizeH="0" baseline="0" dirty="0" smtClean="0">
                        <a:ln>
                          <a:noFill/>
                        </a:ln>
                        <a:solidFill>
                          <a:schemeClr val="tx1"/>
                        </a:solidFill>
                        <a:effectLst/>
                        <a:latin typeface="+mj-lt"/>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ctr" defTabSz="914400" rtl="1" eaLnBrk="1" fontAlgn="base" latinLnBrk="0" hangingPunct="1">
                        <a:lnSpc>
                          <a:spcPct val="100000"/>
                        </a:lnSpc>
                        <a:spcBef>
                          <a:spcPct val="20000"/>
                        </a:spcBef>
                        <a:spcAft>
                          <a:spcPct val="0"/>
                        </a:spcAft>
                        <a:buClr>
                          <a:schemeClr val="tx1"/>
                        </a:buClr>
                        <a:buSzPct val="120000"/>
                        <a:buFontTx/>
                        <a:buNone/>
                        <a:tabLst/>
                      </a:pPr>
                      <a:r>
                        <a:rPr kumimoji="0" lang="ar-EG" sz="1600" b="1" i="0" u="none" strike="noStrike" cap="none" normalizeH="0" baseline="0" dirty="0" smtClean="0">
                          <a:ln>
                            <a:noFill/>
                          </a:ln>
                          <a:solidFill>
                            <a:schemeClr val="tx1"/>
                          </a:solidFill>
                          <a:effectLst/>
                          <a:latin typeface="+mj-lt"/>
                          <a:cs typeface="Times New Roman" pitchFamily="18" charset="0"/>
                        </a:rPr>
                        <a:t>النتيجة</a:t>
                      </a:r>
                      <a:endParaRPr kumimoji="0" lang="en-US" sz="1600" b="1" i="0" u="none" strike="noStrike" cap="none" normalizeH="0" baseline="0" dirty="0" smtClean="0">
                        <a:ln>
                          <a:noFill/>
                        </a:ln>
                        <a:solidFill>
                          <a:schemeClr val="tx1"/>
                        </a:solidFill>
                        <a:effectLst/>
                        <a:latin typeface="+mj-lt"/>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ctr" defTabSz="914400" rtl="1" eaLnBrk="1" fontAlgn="base" latinLnBrk="0" hangingPunct="1">
                        <a:lnSpc>
                          <a:spcPct val="100000"/>
                        </a:lnSpc>
                        <a:spcBef>
                          <a:spcPct val="20000"/>
                        </a:spcBef>
                        <a:spcAft>
                          <a:spcPct val="0"/>
                        </a:spcAft>
                        <a:buClr>
                          <a:schemeClr val="tx1"/>
                        </a:buClr>
                        <a:buSzPct val="120000"/>
                        <a:buFontTx/>
                        <a:buNone/>
                        <a:tabLst/>
                        <a:defRPr/>
                      </a:pPr>
                      <a:r>
                        <a:rPr kumimoji="0" lang="ar-EG" sz="1600" b="1" i="0" u="none" strike="noStrike" kern="1200" cap="none" normalizeH="0" baseline="0" dirty="0" smtClean="0">
                          <a:ln>
                            <a:noFill/>
                          </a:ln>
                          <a:solidFill>
                            <a:schemeClr val="tx1"/>
                          </a:solidFill>
                          <a:effectLst/>
                          <a:latin typeface="+mn-lt"/>
                          <a:ea typeface="+mn-ea"/>
                          <a:cs typeface="Times New Roman" pitchFamily="18" charset="0"/>
                        </a:rPr>
                        <a:t>المؤشر - النتيجة</a:t>
                      </a:r>
                      <a:endParaRPr kumimoji="0" lang="en-US" sz="1600" b="1" i="0" u="none" strike="noStrike" kern="1200" cap="none" normalizeH="0" baseline="0" dirty="0" smtClean="0">
                        <a:ln>
                          <a:noFill/>
                        </a:ln>
                        <a:solidFill>
                          <a:schemeClr val="tx1"/>
                        </a:solidFill>
                        <a:effectLst/>
                        <a:latin typeface="+mn-lt"/>
                        <a:ea typeface="+mn-ea"/>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ctr" defTabSz="914400" rtl="1" eaLnBrk="1" fontAlgn="base" latinLnBrk="0" hangingPunct="1">
                        <a:lnSpc>
                          <a:spcPct val="100000"/>
                        </a:lnSpc>
                        <a:spcBef>
                          <a:spcPct val="20000"/>
                        </a:spcBef>
                        <a:spcAft>
                          <a:spcPct val="0"/>
                        </a:spcAft>
                        <a:buClr>
                          <a:schemeClr val="tx1"/>
                        </a:buClr>
                        <a:buSzPct val="120000"/>
                        <a:buFontTx/>
                        <a:buNone/>
                        <a:tabLst/>
                        <a:defRPr/>
                      </a:pPr>
                      <a:r>
                        <a:rPr kumimoji="0" lang="ar-EG" sz="1600" b="1" i="0" u="none" strike="noStrike" kern="1200" cap="none" normalizeH="0" baseline="0" dirty="0" smtClean="0">
                          <a:ln>
                            <a:noFill/>
                          </a:ln>
                          <a:solidFill>
                            <a:schemeClr val="tx1"/>
                          </a:solidFill>
                          <a:effectLst/>
                          <a:latin typeface="+mn-lt"/>
                          <a:ea typeface="+mn-ea"/>
                          <a:cs typeface="Times New Roman" pitchFamily="18" charset="0"/>
                        </a:rPr>
                        <a:t>المؤشر - الناتج</a:t>
                      </a:r>
                      <a:endParaRPr kumimoji="0" lang="en-US" sz="1600" b="1" i="0" u="none" strike="noStrike" kern="1200" cap="none" normalizeH="0" baseline="0" dirty="0" smtClean="0">
                        <a:ln>
                          <a:noFill/>
                        </a:ln>
                        <a:solidFill>
                          <a:schemeClr val="tx1"/>
                        </a:solidFill>
                        <a:effectLst/>
                        <a:latin typeface="+mn-lt"/>
                        <a:ea typeface="+mn-ea"/>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r>
              <a:tr h="2439241">
                <a:tc>
                  <a:txBody>
                    <a:bodyPr/>
                    <a:lstStyle/>
                    <a:p>
                      <a:pPr marL="0" marR="0" lvl="1" indent="0" algn="ctr" defTabSz="914400" rtl="1" eaLnBrk="1" fontAlgn="auto" latinLnBrk="0" hangingPunct="1">
                        <a:lnSpc>
                          <a:spcPct val="100000"/>
                        </a:lnSpc>
                        <a:spcBef>
                          <a:spcPts val="0"/>
                        </a:spcBef>
                        <a:spcAft>
                          <a:spcPts val="0"/>
                        </a:spcAft>
                        <a:buClrTx/>
                        <a:buSzTx/>
                        <a:buFontTx/>
                        <a:buNone/>
                        <a:tabLst/>
                        <a:defRPr/>
                      </a:pPr>
                      <a:r>
                        <a:rPr lang="ar-EG" sz="2200" i="0" kern="1200" dirty="0" smtClean="0">
                          <a:solidFill>
                            <a:schemeClr val="tx1"/>
                          </a:solidFill>
                          <a:latin typeface="+mn-lt"/>
                          <a:ea typeface="+mn-ea"/>
                          <a:cs typeface="Times New Roman" pitchFamily="18" charset="0"/>
                        </a:rPr>
                        <a:t>التشجيع على عرض ونشر ونقل التقنيات المبتكرة التي تحد من انبعاثات الكربون</a:t>
                      </a:r>
                      <a:endParaRPr lang="en-US" sz="2000" i="0" kern="1200" dirty="0" smtClean="0">
                        <a:solidFill>
                          <a:schemeClr val="tx1"/>
                        </a:solidFill>
                        <a:latin typeface="+mn-lt"/>
                        <a:ea typeface="+mn-ea"/>
                        <a:cs typeface="Times New Roman" pitchFamily="18" charset="0"/>
                        <a:sym typeface="Wingdings" pitchFamily="2" charset="2"/>
                      </a:endParaRPr>
                    </a:p>
                    <a:p>
                      <a:r>
                        <a:rPr lang="en-US" sz="1800" kern="1200" baseline="0" dirty="0" smtClean="0">
                          <a:solidFill>
                            <a:schemeClr val="tx1"/>
                          </a:solidFill>
                          <a:latin typeface="+mj-lt"/>
                          <a:ea typeface="+mn-ea"/>
                          <a:cs typeface="Times New Roman" pitchFamily="18"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rtl="1"/>
                      <a:r>
                        <a:rPr lang="ar-EG" sz="1800" kern="1200" baseline="0" dirty="0" smtClean="0">
                          <a:solidFill>
                            <a:schemeClr val="tx1"/>
                          </a:solidFill>
                          <a:latin typeface="+mj-lt"/>
                          <a:ea typeface="+mn-ea"/>
                          <a:cs typeface="Times New Roman" pitchFamily="18" charset="0"/>
                        </a:rPr>
                        <a:t>النجاح في </a:t>
                      </a:r>
                      <a:r>
                        <a:rPr lang="ar-EG" sz="1800" i="0" kern="1200" dirty="0" smtClean="0">
                          <a:solidFill>
                            <a:schemeClr val="tx1"/>
                          </a:solidFill>
                          <a:latin typeface="+mn-lt"/>
                          <a:ea typeface="+mn-ea"/>
                          <a:cs typeface="Times New Roman" pitchFamily="18" charset="0"/>
                        </a:rPr>
                        <a:t>عرض ونشر ونقل التقنيات </a:t>
                      </a:r>
                      <a:r>
                        <a:rPr lang="ar-EG" sz="1800" kern="1200" baseline="0" dirty="0" smtClean="0">
                          <a:solidFill>
                            <a:schemeClr val="tx1"/>
                          </a:solidFill>
                          <a:latin typeface="+mj-lt"/>
                          <a:ea typeface="+mn-ea"/>
                          <a:cs typeface="Times New Roman" pitchFamily="18" charset="0"/>
                        </a:rPr>
                        <a:t>   </a:t>
                      </a:r>
                      <a:r>
                        <a:rPr lang="en-US" sz="1800" kern="1200" baseline="0" dirty="0" smtClean="0">
                          <a:solidFill>
                            <a:schemeClr val="tx1"/>
                          </a:solidFill>
                          <a:latin typeface="+mj-lt"/>
                          <a:ea typeface="+mn-ea"/>
                          <a:cs typeface="Times New Roman" pitchFamily="18" charset="0"/>
                        </a:rPr>
                        <a:t>	</a:t>
                      </a:r>
                    </a:p>
                  </a:txBody>
                  <a:tcPr marL="114300" marR="1143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rtl="1"/>
                      <a:r>
                        <a:rPr lang="ar-EG" sz="1800" kern="1200" baseline="0" dirty="0" smtClean="0">
                          <a:solidFill>
                            <a:schemeClr val="tx1"/>
                          </a:solidFill>
                          <a:latin typeface="+mj-lt"/>
                          <a:ea typeface="+mn-ea"/>
                          <a:cs typeface="Times New Roman" pitchFamily="18" charset="0"/>
                        </a:rPr>
                        <a:t>النسبة المئوية لنجاح عروض التقنيات في بلوغ الأهداف المرجوة</a:t>
                      </a:r>
                      <a:r>
                        <a:rPr lang="en-US" sz="1800" kern="1200" baseline="0" dirty="0" smtClean="0">
                          <a:solidFill>
                            <a:schemeClr val="tx1"/>
                          </a:solidFill>
                          <a:latin typeface="+mj-lt"/>
                          <a:ea typeface="+mn-ea"/>
                          <a:cs typeface="Times New Roman" pitchFamily="18"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rtl="1"/>
                      <a:r>
                        <a:rPr lang="ar-EG" sz="1800" kern="1200" baseline="0" dirty="0" smtClean="0">
                          <a:solidFill>
                            <a:schemeClr val="tx1"/>
                          </a:solidFill>
                          <a:latin typeface="+mj-lt"/>
                          <a:ea typeface="+mn-ea"/>
                          <a:cs typeface="Times New Roman" pitchFamily="18" charset="0"/>
                        </a:rPr>
                        <a:t>عرض ونشر التقنيات المبتكرة للحد من الانبعاثات الكربونية على أرض الواقع (العدد)</a:t>
                      </a:r>
                      <a:endParaRPr kumimoji="0" lang="en-US" sz="1600" b="0" i="0" u="none" strike="noStrike" cap="none" normalizeH="0" baseline="0" dirty="0" smtClean="0">
                        <a:ln>
                          <a:noFill/>
                        </a:ln>
                        <a:solidFill>
                          <a:schemeClr val="tx1"/>
                        </a:solidFill>
                        <a:effectLst/>
                        <a:latin typeface="+mj-lt"/>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 name="Slide Number Placeholder 1"/>
          <p:cNvSpPr>
            <a:spLocks noGrp="1"/>
          </p:cNvSpPr>
          <p:nvPr>
            <p:ph type="sldNum" sz="quarter" idx="4294967295"/>
          </p:nvPr>
        </p:nvSpPr>
        <p:spPr>
          <a:xfrm>
            <a:off x="8382001" y="6170613"/>
            <a:ext cx="762000" cy="503237"/>
          </a:xfrm>
          <a:prstGeom prst="ellipse">
            <a:avLst/>
          </a:prstGeom>
        </p:spPr>
        <p:txBody>
          <a:bodyPr/>
          <a:lstStyle/>
          <a:p>
            <a:fld id="{2754ED01-E2A0-4C1E-8E21-014B99041579}" type="slidenum">
              <a:rPr lang="en-US" smtClean="0"/>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1623218"/>
            <a:ext cx="8229600" cy="4525963"/>
          </a:xfrm>
        </p:spPr>
        <p:txBody>
          <a:bodyPr/>
          <a:lstStyle/>
          <a:p>
            <a:endParaRPr lang="en-US" dirty="0" smtClean="0"/>
          </a:p>
          <a:p>
            <a:endParaRPr lang="en-US" dirty="0" smtClean="0"/>
          </a:p>
          <a:p>
            <a:endParaRPr lang="en-US" dirty="0" smtClean="0"/>
          </a:p>
          <a:p>
            <a:endParaRPr lang="en-US" dirty="0" smtClean="0"/>
          </a:p>
          <a:p>
            <a:pPr marL="401638" indent="0">
              <a:buNone/>
            </a:pPr>
            <a:r>
              <a:rPr lang="en-US" sz="4000" dirty="0" smtClean="0">
                <a:latin typeface="Times New Roman" pitchFamily="18" charset="0"/>
                <a:cs typeface="Times New Roman" pitchFamily="18" charset="0"/>
              </a:rPr>
              <a:t>Tracking Tools and Lessons</a:t>
            </a:r>
            <a:br>
              <a:rPr lang="en-US" sz="4000" dirty="0" smtClean="0">
                <a:latin typeface="Times New Roman" pitchFamily="18" charset="0"/>
                <a:cs typeface="Times New Roman" pitchFamily="18" charset="0"/>
              </a:rPr>
            </a:br>
            <a:r>
              <a:rPr lang="en-US" sz="4000" dirty="0" smtClean="0">
                <a:latin typeface="Times New Roman" pitchFamily="18" charset="0"/>
                <a:cs typeface="Times New Roman" pitchFamily="18" charset="0"/>
              </a:rPr>
              <a:t>Why? What? When?</a:t>
            </a:r>
            <a:endParaRPr lang="en-US" sz="4000" dirty="0">
              <a:latin typeface="Times New Roman" pitchFamily="18" charset="0"/>
              <a:cs typeface="Times New Roman" pitchFamily="18" charset="0"/>
            </a:endParaRPr>
          </a:p>
        </p:txBody>
      </p:sp>
      <p:sp>
        <p:nvSpPr>
          <p:cNvPr id="5" name="Slide Number Placeholder 4"/>
          <p:cNvSpPr>
            <a:spLocks noGrp="1"/>
          </p:cNvSpPr>
          <p:nvPr>
            <p:ph type="sldNum" sz="quarter" idx="4294967295"/>
          </p:nvPr>
        </p:nvSpPr>
        <p:spPr>
          <a:xfrm>
            <a:off x="8458201" y="6170613"/>
            <a:ext cx="685800" cy="503237"/>
          </a:xfrm>
          <a:prstGeom prst="ellipse">
            <a:avLst/>
          </a:prstGeom>
        </p:spPr>
        <p:txBody>
          <a:bodyPr/>
          <a:lstStyle/>
          <a:p>
            <a:fld id="{2754ED01-E2A0-4C1E-8E21-014B99041579}" type="slidenum">
              <a:rPr lang="en-US" smtClean="0"/>
              <a:pPr/>
              <a:t>23</a:t>
            </a:fld>
            <a:endParaRPr lang="en-US" dirty="0"/>
          </a:p>
        </p:txBody>
      </p:sp>
      <p:sp>
        <p:nvSpPr>
          <p:cNvPr id="4" name="Rectangle 3"/>
          <p:cNvSpPr/>
          <p:nvPr/>
        </p:nvSpPr>
        <p:spPr>
          <a:xfrm>
            <a:off x="0" y="3886200"/>
            <a:ext cx="7696200" cy="1676400"/>
          </a:xfrm>
          <a:prstGeom prst="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r" defTabSz="166688" rtl="1"/>
            <a:r>
              <a:rPr lang="ar-EG" sz="3600" b="1" cap="small" dirty="0" smtClean="0">
                <a:solidFill>
                  <a:srgbClr val="1F497D"/>
                </a:solidFill>
                <a:latin typeface="+mj-lt"/>
                <a:ea typeface="+mj-ea"/>
                <a:cs typeface="Times New Roman" pitchFamily="18" charset="0"/>
              </a:rPr>
              <a:t>أدوات </a:t>
            </a:r>
            <a:r>
              <a:rPr lang="ar-SA" sz="3600" b="1" cap="small" dirty="0" smtClean="0">
                <a:solidFill>
                  <a:srgbClr val="1F497D"/>
                </a:solidFill>
                <a:latin typeface="+mj-lt"/>
                <a:ea typeface="+mj-ea"/>
                <a:cs typeface="Times New Roman" pitchFamily="18" charset="0"/>
              </a:rPr>
              <a:t>المتابعة </a:t>
            </a:r>
            <a:r>
              <a:rPr lang="ar-EG" sz="3600" b="1" cap="small" dirty="0" smtClean="0">
                <a:solidFill>
                  <a:srgbClr val="1F497D"/>
                </a:solidFill>
                <a:latin typeface="+mj-lt"/>
                <a:ea typeface="+mj-ea"/>
                <a:cs typeface="Times New Roman" pitchFamily="18" charset="0"/>
              </a:rPr>
              <a:t>واستخلاص الدروس المستفادة</a:t>
            </a:r>
            <a:endParaRPr lang="en-US" sz="3600" b="1" cap="small" dirty="0" smtClean="0">
              <a:solidFill>
                <a:srgbClr val="1F497D"/>
              </a:solidFill>
              <a:latin typeface="+mj-lt"/>
              <a:ea typeface="+mj-ea"/>
              <a:cs typeface="Times New Roman" pitchFamily="18" charset="0"/>
            </a:endParaRPr>
          </a:p>
          <a:p>
            <a:pPr algn="r" defTabSz="166688" rtl="1"/>
            <a:r>
              <a:rPr lang="ar-EG" sz="3600" b="1" cap="small" dirty="0" smtClean="0">
                <a:solidFill>
                  <a:srgbClr val="1F497D"/>
                </a:solidFill>
                <a:latin typeface="+mj-lt"/>
                <a:ea typeface="+mj-ea"/>
                <a:cs typeface="Times New Roman" pitchFamily="18" charset="0"/>
              </a:rPr>
              <a:t>لماذا؟</a:t>
            </a:r>
            <a:r>
              <a:rPr lang="en-US" sz="3600" b="1" cap="small" dirty="0" smtClean="0">
                <a:solidFill>
                  <a:srgbClr val="1F497D"/>
                </a:solidFill>
                <a:latin typeface="+mj-lt"/>
                <a:ea typeface="+mj-ea"/>
                <a:cs typeface="Times New Roman" pitchFamily="18" charset="0"/>
              </a:rPr>
              <a:t> </a:t>
            </a:r>
            <a:r>
              <a:rPr lang="ar-EG" sz="3600" b="1" cap="small" dirty="0" smtClean="0">
                <a:solidFill>
                  <a:srgbClr val="1F497D"/>
                </a:solidFill>
                <a:latin typeface="+mj-lt"/>
                <a:ea typeface="+mj-ea"/>
                <a:cs typeface="Times New Roman" pitchFamily="18" charset="0"/>
              </a:rPr>
              <a:t>ماذا؟</a:t>
            </a:r>
            <a:r>
              <a:rPr lang="en-US" sz="3600" b="1" cap="small" dirty="0" smtClean="0">
                <a:solidFill>
                  <a:srgbClr val="1F497D"/>
                </a:solidFill>
                <a:latin typeface="+mj-lt"/>
                <a:ea typeface="+mj-ea"/>
                <a:cs typeface="Times New Roman" pitchFamily="18" charset="0"/>
              </a:rPr>
              <a:t> </a:t>
            </a:r>
            <a:r>
              <a:rPr lang="ar-EG" sz="3600" b="1" cap="small" dirty="0" smtClean="0">
                <a:solidFill>
                  <a:srgbClr val="1F497D"/>
                </a:solidFill>
                <a:latin typeface="+mj-lt"/>
                <a:ea typeface="+mj-ea"/>
                <a:cs typeface="Times New Roman" pitchFamily="18" charset="0"/>
              </a:rPr>
              <a:t>متى؟</a:t>
            </a:r>
            <a:endParaRPr lang="en-US" sz="3600" b="1" cap="small" dirty="0">
              <a:solidFill>
                <a:srgbClr val="1F497D"/>
              </a:solidFill>
              <a:latin typeface="+mj-lt"/>
              <a:ea typeface="+mj-ea"/>
              <a:cs typeface="Times New Roman"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2514600"/>
            <a:ext cx="8034366" cy="3768733"/>
          </a:xfrm>
        </p:spPr>
        <p:txBody>
          <a:bodyPr>
            <a:normAutofit/>
          </a:bodyPr>
          <a:lstStyle/>
          <a:p>
            <a:pPr algn="r" rtl="1"/>
            <a:r>
              <a:rPr lang="ar-EG" sz="2800" dirty="0" smtClean="0">
                <a:latin typeface="+mj-lt"/>
                <a:cs typeface="Times New Roman" pitchFamily="18" charset="0"/>
              </a:rPr>
              <a:t>إظهار ما تحقق من تقدم قياساً على المؤشرات الشائعة بين كافة المشروعات</a:t>
            </a:r>
            <a:endParaRPr lang="en-ZA" sz="2800" dirty="0" smtClean="0">
              <a:latin typeface="+mj-lt"/>
              <a:cs typeface="Times New Roman" pitchFamily="18" charset="0"/>
            </a:endParaRPr>
          </a:p>
          <a:p>
            <a:pPr lvl="1" algn="r" rtl="1"/>
            <a:r>
              <a:rPr lang="ar-EG" dirty="0" smtClean="0">
                <a:latin typeface="+mj-lt"/>
                <a:cs typeface="Times New Roman" pitchFamily="18" charset="0"/>
              </a:rPr>
              <a:t>ويمكنها أيضاً الكشف عن أوجه القصور</a:t>
            </a:r>
            <a:endParaRPr lang="en-ZA" dirty="0" smtClean="0">
              <a:latin typeface="+mj-lt"/>
              <a:cs typeface="Times New Roman" pitchFamily="18" charset="0"/>
            </a:endParaRPr>
          </a:p>
          <a:p>
            <a:pPr algn="r" rtl="1"/>
            <a:r>
              <a:rPr lang="ar-EG" sz="2800" dirty="0" smtClean="0">
                <a:latin typeface="+mj-lt"/>
                <a:cs typeface="Times New Roman" pitchFamily="18" charset="0"/>
              </a:rPr>
              <a:t>تساعد في التوجيه والإرشاد أثناء تنفيذ المشروع</a:t>
            </a:r>
            <a:endParaRPr lang="en-ZA" sz="2800" dirty="0" smtClean="0">
              <a:latin typeface="+mj-lt"/>
              <a:cs typeface="Times New Roman" pitchFamily="18" charset="0"/>
            </a:endParaRPr>
          </a:p>
          <a:p>
            <a:pPr marL="342900" lvl="1" indent="-342900" algn="r" rtl="1">
              <a:buFont typeface="Arial" charset="0"/>
              <a:buChar char="•"/>
            </a:pPr>
            <a:r>
              <a:rPr lang="ar-EG" dirty="0" smtClean="0">
                <a:latin typeface="+mj-lt"/>
                <a:cs typeface="Times New Roman" pitchFamily="18" charset="0"/>
              </a:rPr>
              <a:t>توفر المبرر لاستمرار الاستثمار في كل برنامج من برامج مجال التركيز</a:t>
            </a:r>
            <a:endParaRPr lang="en-ZA" dirty="0">
              <a:latin typeface="+mj-lt"/>
              <a:cs typeface="Times New Roman" pitchFamily="18" charset="0"/>
            </a:endParaRPr>
          </a:p>
          <a:p>
            <a:endParaRPr lang="en-ZA" sz="2800" dirty="0" smtClean="0"/>
          </a:p>
          <a:p>
            <a:endParaRPr lang="en-US" sz="2800" dirty="0"/>
          </a:p>
        </p:txBody>
      </p:sp>
      <p:sp>
        <p:nvSpPr>
          <p:cNvPr id="2" name="Slide Number Placeholder 1"/>
          <p:cNvSpPr>
            <a:spLocks noGrp="1"/>
          </p:cNvSpPr>
          <p:nvPr>
            <p:ph type="sldNum" sz="quarter" idx="4294967295"/>
          </p:nvPr>
        </p:nvSpPr>
        <p:spPr>
          <a:xfrm>
            <a:off x="8458201" y="6170613"/>
            <a:ext cx="685800" cy="503237"/>
          </a:xfrm>
          <a:prstGeom prst="ellipse">
            <a:avLst/>
          </a:prstGeom>
        </p:spPr>
        <p:txBody>
          <a:bodyPr/>
          <a:lstStyle/>
          <a:p>
            <a:fld id="{2754ED01-E2A0-4C1E-8E21-014B99041579}" type="slidenum">
              <a:rPr lang="en-US" smtClean="0"/>
              <a:pPr/>
              <a:t>24</a:t>
            </a:fld>
            <a:endParaRPr lang="en-US" dirty="0"/>
          </a:p>
        </p:txBody>
      </p:sp>
      <p:sp>
        <p:nvSpPr>
          <p:cNvPr id="12" name="TextBox 11"/>
          <p:cNvSpPr txBox="1"/>
          <p:nvPr/>
        </p:nvSpPr>
        <p:spPr>
          <a:xfrm>
            <a:off x="76200" y="1524000"/>
            <a:ext cx="8572528" cy="830997"/>
          </a:xfrm>
          <a:prstGeom prst="rect">
            <a:avLst/>
          </a:prstGeom>
          <a:solidFill>
            <a:schemeClr val="accent4"/>
          </a:solidFill>
          <a:ln>
            <a:noFill/>
          </a:ln>
        </p:spPr>
        <p:txBody>
          <a:bodyPr wrap="square" rtlCol="0">
            <a:spAutoFit/>
          </a:bodyPr>
          <a:lstStyle/>
          <a:p>
            <a:pPr algn="ctr" rtl="1"/>
            <a:r>
              <a:rPr lang="ar-EG" sz="2400" i="1" dirty="0" smtClean="0">
                <a:solidFill>
                  <a:prstClr val="white"/>
                </a:solidFill>
                <a:latin typeface="+mj-lt"/>
                <a:cs typeface="Times New Roman" pitchFamily="18" charset="0"/>
              </a:rPr>
              <a:t>لقياس ما تم إحرازه من تقدم نحو تحقيق الآثار والنتائج المحددة على مستوى المحفظة المالية لكل مجال تركيز</a:t>
            </a:r>
            <a:endParaRPr lang="en-US" sz="2400" i="1" dirty="0">
              <a:solidFill>
                <a:prstClr val="white"/>
              </a:solidFill>
              <a:latin typeface="+mj-lt"/>
              <a:cs typeface="Times New Roman" pitchFamily="18" charset="0"/>
            </a:endParaRPr>
          </a:p>
        </p:txBody>
      </p:sp>
      <p:sp>
        <p:nvSpPr>
          <p:cNvPr id="7" name="Rectangle 6"/>
          <p:cNvSpPr/>
          <p:nvPr/>
        </p:nvSpPr>
        <p:spPr>
          <a:xfrm>
            <a:off x="457200" y="304800"/>
            <a:ext cx="8305800" cy="584775"/>
          </a:xfrm>
          <a:prstGeom prst="rect">
            <a:avLst/>
          </a:prstGeom>
        </p:spPr>
        <p:txBody>
          <a:bodyPr wrap="square">
            <a:spAutoFit/>
          </a:bodyPr>
          <a:lstStyle/>
          <a:p>
            <a:pPr algn="r" rtl="1">
              <a:spcBef>
                <a:spcPts val="1200"/>
              </a:spcBef>
            </a:pPr>
            <a:r>
              <a:rPr lang="ar-EG" sz="3200" b="1" dirty="0" smtClean="0">
                <a:solidFill>
                  <a:srgbClr val="1F497D"/>
                </a:solidFill>
                <a:latin typeface="+mj-lt"/>
                <a:ea typeface="+mj-ea"/>
                <a:cs typeface="Times New Roman" pitchFamily="18" charset="0"/>
              </a:rPr>
              <a:t>الغرض من وضع الصندوق لأدوات </a:t>
            </a:r>
            <a:r>
              <a:rPr lang="ar-SA" sz="3200" b="1" dirty="0" smtClean="0">
                <a:solidFill>
                  <a:srgbClr val="1F497D"/>
                </a:solidFill>
                <a:latin typeface="+mj-lt"/>
                <a:ea typeface="+mj-ea"/>
                <a:cs typeface="Times New Roman" pitchFamily="18" charset="0"/>
              </a:rPr>
              <a:t>المتابعة </a:t>
            </a:r>
            <a:r>
              <a:rPr lang="ar-EG" sz="3200" b="1" dirty="0" smtClean="0">
                <a:solidFill>
                  <a:srgbClr val="1F497D"/>
                </a:solidFill>
                <a:latin typeface="+mj-lt"/>
                <a:ea typeface="+mj-ea"/>
                <a:cs typeface="Times New Roman" pitchFamily="18" charset="0"/>
              </a:rPr>
              <a:t>(لماذا؟)</a:t>
            </a:r>
            <a:endParaRPr lang="en-ZA" sz="3600" b="1" dirty="0">
              <a:solidFill>
                <a:srgbClr val="1F497D"/>
              </a:solidFill>
              <a:latin typeface="+mj-lt"/>
              <a:ea typeface="+mj-ea"/>
              <a:cs typeface="+mj-cs"/>
            </a:endParaRPr>
          </a:p>
        </p:txBody>
      </p:sp>
    </p:spTree>
    <p:extLst>
      <p:ext uri="{BB962C8B-B14F-4D97-AF65-F5344CB8AC3E}">
        <p14:creationId xmlns:p14="http://schemas.microsoft.com/office/powerpoint/2010/main" val="2488871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362200"/>
            <a:ext cx="8267728" cy="4429132"/>
          </a:xfrm>
        </p:spPr>
        <p:txBody>
          <a:bodyPr>
            <a:normAutofit/>
          </a:bodyPr>
          <a:lstStyle/>
          <a:p>
            <a:pPr algn="r" rtl="1"/>
            <a:r>
              <a:rPr lang="ar-EG" sz="2000" dirty="0" smtClean="0">
                <a:latin typeface="+mj-lt"/>
                <a:cs typeface="Times New Roman" pitchFamily="18" charset="0"/>
              </a:rPr>
              <a:t>أدوات </a:t>
            </a:r>
            <a:r>
              <a:rPr lang="ar-SA" sz="2000" dirty="0" smtClean="0">
                <a:latin typeface="+mj-lt"/>
                <a:cs typeface="Times New Roman" pitchFamily="18" charset="0"/>
              </a:rPr>
              <a:t>المتابعة </a:t>
            </a:r>
            <a:r>
              <a:rPr lang="ar-EG" sz="2000" dirty="0" smtClean="0">
                <a:latin typeface="+mj-lt"/>
                <a:cs typeface="Times New Roman" pitchFamily="18" charset="0"/>
              </a:rPr>
              <a:t>هي أداة رصد للمحفظة المالية للصندوق (أداة لرصد أداء المحفظة المالية)</a:t>
            </a:r>
            <a:endParaRPr lang="en-US" sz="2000" dirty="0" smtClean="0">
              <a:latin typeface="+mj-lt"/>
              <a:cs typeface="Times New Roman" pitchFamily="18" charset="0"/>
            </a:endParaRPr>
          </a:p>
          <a:p>
            <a:pPr algn="r" rtl="1"/>
            <a:r>
              <a:rPr lang="ar-EG" sz="2000" dirty="0" smtClean="0">
                <a:latin typeface="+mj-lt"/>
                <a:cs typeface="Times New Roman" pitchFamily="18" charset="0"/>
              </a:rPr>
              <a:t>تتيح إمكانية تجميع النتائج على المستوى العالمي</a:t>
            </a:r>
            <a:endParaRPr lang="en-ZA" sz="2000" dirty="0" smtClean="0">
              <a:latin typeface="+mj-lt"/>
              <a:cs typeface="Times New Roman" pitchFamily="18" charset="0"/>
            </a:endParaRPr>
          </a:p>
          <a:p>
            <a:pPr algn="r" rtl="1"/>
            <a:r>
              <a:rPr lang="ar-EG" sz="2000" dirty="0" smtClean="0">
                <a:latin typeface="+mj-lt"/>
                <a:cs typeface="Times New Roman" pitchFamily="18" charset="0"/>
              </a:rPr>
              <a:t>الغاية المنشودة من تلك المؤشرات:</a:t>
            </a:r>
            <a:endParaRPr lang="en-US" sz="2000" dirty="0">
              <a:latin typeface="+mj-lt"/>
              <a:cs typeface="Times New Roman" pitchFamily="18" charset="0"/>
            </a:endParaRPr>
          </a:p>
          <a:p>
            <a:pPr lvl="1" algn="r" rtl="1"/>
            <a:r>
              <a:rPr lang="en-US" sz="2000" dirty="0">
                <a:latin typeface="+mj-lt"/>
                <a:cs typeface="Times New Roman" pitchFamily="18" charset="0"/>
              </a:rPr>
              <a:t> </a:t>
            </a:r>
            <a:r>
              <a:rPr lang="ar-EG" sz="2000" dirty="0" smtClean="0">
                <a:latin typeface="+mj-lt"/>
                <a:cs typeface="Times New Roman" pitchFamily="18" charset="0"/>
              </a:rPr>
              <a:t>الارتقاء بالمؤشرات من مستوى كل مشروع على حدة إلى مستوى المحفظة المالية</a:t>
            </a:r>
            <a:endParaRPr lang="en-US" sz="2000" dirty="0">
              <a:latin typeface="+mj-lt"/>
              <a:cs typeface="Times New Roman" pitchFamily="18" charset="0"/>
            </a:endParaRPr>
          </a:p>
          <a:p>
            <a:pPr lvl="1" algn="r" rtl="1"/>
            <a:r>
              <a:rPr lang="ar-SA" sz="2000" dirty="0" smtClean="0">
                <a:latin typeface="+mj-lt"/>
                <a:cs typeface="Times New Roman" pitchFamily="18" charset="0"/>
              </a:rPr>
              <a:t>متابعة </a:t>
            </a:r>
            <a:r>
              <a:rPr lang="ar-EG" sz="2000" dirty="0" smtClean="0">
                <a:latin typeface="+mj-lt"/>
                <a:cs typeface="Times New Roman" pitchFamily="18" charset="0"/>
              </a:rPr>
              <a:t>الأداء العام للمحافظ المالية في مجالات التركيز</a:t>
            </a:r>
            <a:endParaRPr lang="en-US" sz="2000" dirty="0">
              <a:latin typeface="+mj-lt"/>
              <a:cs typeface="Times New Roman" pitchFamily="18" charset="0"/>
            </a:endParaRPr>
          </a:p>
          <a:p>
            <a:pPr algn="r" rtl="1"/>
            <a:r>
              <a:rPr lang="ar-EG" sz="2000" dirty="0" smtClean="0">
                <a:latin typeface="+mj-lt"/>
                <a:cs typeface="Times New Roman" pitchFamily="18" charset="0"/>
              </a:rPr>
              <a:t>يقوم صندوق البيئة بعد ذلك بنشر النتائج المجمعة في تقرير الرصد السنوي، وتوزيعها على المانحين</a:t>
            </a:r>
            <a:endParaRPr lang="en-ZA" sz="2000" dirty="0" smtClean="0">
              <a:latin typeface="+mj-lt"/>
              <a:cs typeface="Times New Roman" pitchFamily="18" charset="0"/>
            </a:endParaRPr>
          </a:p>
        </p:txBody>
      </p:sp>
      <p:sp>
        <p:nvSpPr>
          <p:cNvPr id="2" name="Slide Number Placeholder 1"/>
          <p:cNvSpPr>
            <a:spLocks noGrp="1"/>
          </p:cNvSpPr>
          <p:nvPr>
            <p:ph type="sldNum" sz="quarter" idx="4294967295"/>
          </p:nvPr>
        </p:nvSpPr>
        <p:spPr>
          <a:xfrm>
            <a:off x="8458201" y="6170613"/>
            <a:ext cx="685800" cy="503237"/>
          </a:xfrm>
          <a:prstGeom prst="ellipse">
            <a:avLst/>
          </a:prstGeom>
        </p:spPr>
        <p:txBody>
          <a:bodyPr/>
          <a:lstStyle/>
          <a:p>
            <a:fld id="{2754ED01-E2A0-4C1E-8E21-014B99041579}" type="slidenum">
              <a:rPr lang="en-US" smtClean="0"/>
              <a:pPr/>
              <a:t>25</a:t>
            </a:fld>
            <a:endParaRPr lang="en-US" dirty="0"/>
          </a:p>
        </p:txBody>
      </p:sp>
      <p:sp>
        <p:nvSpPr>
          <p:cNvPr id="12" name="TextBox 11"/>
          <p:cNvSpPr txBox="1"/>
          <p:nvPr/>
        </p:nvSpPr>
        <p:spPr>
          <a:xfrm>
            <a:off x="190472" y="1447800"/>
            <a:ext cx="8572528" cy="830997"/>
          </a:xfrm>
          <a:prstGeom prst="rect">
            <a:avLst/>
          </a:prstGeom>
          <a:solidFill>
            <a:schemeClr val="accent6"/>
          </a:solidFill>
          <a:ln>
            <a:noFill/>
          </a:ln>
        </p:spPr>
        <p:txBody>
          <a:bodyPr wrap="square" rtlCol="0">
            <a:spAutoFit/>
          </a:bodyPr>
          <a:lstStyle/>
          <a:p>
            <a:pPr algn="ctr" defTabSz="166688" rtl="1"/>
            <a:r>
              <a:rPr lang="ar-EG" sz="1600" b="1" i="1" dirty="0" smtClean="0">
                <a:solidFill>
                  <a:prstClr val="white"/>
                </a:solidFill>
                <a:latin typeface="+mj-lt"/>
                <a:cs typeface="Times New Roman" pitchFamily="18" charset="0"/>
              </a:rPr>
              <a:t>يتم تجميع بيانات المشروعات من أجل تحليل التوجهات والأنماط على مستوى المحفظة المالية ككل للاستنارة بها في تطوير استراتيجيات الصندوق مستقبلاً ولرفع التقارير إلى مجلس إدارة الصندوق بشأن الأداء على مستوى المحفظة المالية بكل مجال من مجالات التركيز</a:t>
            </a:r>
            <a:endParaRPr lang="en-US" sz="1600" b="1" i="1" dirty="0">
              <a:solidFill>
                <a:prstClr val="white"/>
              </a:solidFill>
              <a:latin typeface="+mj-lt"/>
              <a:cs typeface="Times New Roman" pitchFamily="18" charset="0"/>
            </a:endParaRPr>
          </a:p>
        </p:txBody>
      </p:sp>
      <p:sp>
        <p:nvSpPr>
          <p:cNvPr id="14" name="Rectangle 13"/>
          <p:cNvSpPr/>
          <p:nvPr/>
        </p:nvSpPr>
        <p:spPr>
          <a:xfrm>
            <a:off x="457200" y="304800"/>
            <a:ext cx="8534400" cy="584775"/>
          </a:xfrm>
          <a:prstGeom prst="rect">
            <a:avLst/>
          </a:prstGeom>
        </p:spPr>
        <p:txBody>
          <a:bodyPr wrap="square">
            <a:spAutoFit/>
          </a:bodyPr>
          <a:lstStyle/>
          <a:p>
            <a:pPr algn="ctr" rtl="1">
              <a:spcBef>
                <a:spcPts val="1200"/>
              </a:spcBef>
            </a:pPr>
            <a:r>
              <a:rPr lang="ar-EG" sz="3200" b="1" dirty="0">
                <a:solidFill>
                  <a:srgbClr val="1F497D"/>
                </a:solidFill>
                <a:cs typeface="Times New Roman" pitchFamily="18" charset="0"/>
              </a:rPr>
              <a:t>الغرض من وضع الصندوق لأدوات </a:t>
            </a:r>
            <a:r>
              <a:rPr lang="ar-SA" sz="3200" b="1" dirty="0" smtClean="0">
                <a:solidFill>
                  <a:srgbClr val="1F497D"/>
                </a:solidFill>
                <a:cs typeface="Times New Roman" pitchFamily="18" charset="0"/>
              </a:rPr>
              <a:t>المتابعة </a:t>
            </a:r>
            <a:r>
              <a:rPr lang="ar-EG" sz="3200" b="1" dirty="0" smtClean="0">
                <a:solidFill>
                  <a:srgbClr val="1F497D"/>
                </a:solidFill>
                <a:cs typeface="Times New Roman" pitchFamily="18" charset="0"/>
              </a:rPr>
              <a:t>(لماذا؟)</a:t>
            </a:r>
            <a:endParaRPr lang="en-ZA" sz="3600" b="1" dirty="0">
              <a:solidFill>
                <a:srgbClr val="1F497D"/>
              </a:solidFill>
            </a:endParaRPr>
          </a:p>
        </p:txBody>
      </p:sp>
    </p:spTree>
    <p:extLst>
      <p:ext uri="{BB962C8B-B14F-4D97-AF65-F5344CB8AC3E}">
        <p14:creationId xmlns:p14="http://schemas.microsoft.com/office/powerpoint/2010/main" val="327097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1000"/>
                                        <p:tgtEl>
                                          <p:spTgt spid="3">
                                            <p:txEl>
                                              <p:pRg st="5" end="5"/>
                                            </p:txEl>
                                          </p:spTgt>
                                        </p:tgtEl>
                                      </p:cBhvr>
                                    </p:animEffect>
                                    <p:anim calcmode="lin" valueType="num">
                                      <p:cBhvr>
                                        <p:cTn id="3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534400" cy="1143000"/>
          </a:xfrm>
        </p:spPr>
        <p:txBody>
          <a:bodyPr/>
          <a:lstStyle/>
          <a:p>
            <a:pPr rtl="1"/>
            <a:r>
              <a:rPr lang="ar-EG" sz="3600" dirty="0" smtClean="0">
                <a:cs typeface="Times New Roman" pitchFamily="18" charset="0"/>
              </a:rPr>
              <a:t>موجز لمتطلبات أدوات </a:t>
            </a:r>
            <a:r>
              <a:rPr lang="ar-SA" sz="3600" dirty="0" smtClean="0">
                <a:cs typeface="Times New Roman" pitchFamily="18" charset="0"/>
              </a:rPr>
              <a:t>المتابعة لدى </a:t>
            </a:r>
            <a:r>
              <a:rPr lang="ar-EG" sz="3600" dirty="0" smtClean="0">
                <a:cs typeface="Times New Roman" pitchFamily="18" charset="0"/>
              </a:rPr>
              <a:t>الصندوق (متى؟)</a:t>
            </a:r>
            <a:endParaRPr lang="en-US" sz="3600" dirty="0">
              <a:cs typeface="Times New Roman" pitchFamily="18" charset="0"/>
            </a:endParaRPr>
          </a:p>
        </p:txBody>
      </p:sp>
      <p:sp>
        <p:nvSpPr>
          <p:cNvPr id="3" name="Content Placeholder 2"/>
          <p:cNvSpPr>
            <a:spLocks noGrp="1"/>
          </p:cNvSpPr>
          <p:nvPr>
            <p:ph idx="1"/>
          </p:nvPr>
        </p:nvSpPr>
        <p:spPr>
          <a:xfrm>
            <a:off x="457200" y="1646237"/>
            <a:ext cx="8229600" cy="4525963"/>
          </a:xfrm>
        </p:spPr>
        <p:txBody>
          <a:bodyPr/>
          <a:lstStyle/>
          <a:p>
            <a:pPr algn="r" rtl="1"/>
            <a:r>
              <a:rPr lang="ar-EG" sz="2800" dirty="0" smtClean="0">
                <a:latin typeface="+mj-lt"/>
                <a:cs typeface="Times New Roman" pitchFamily="18" charset="0"/>
              </a:rPr>
              <a:t>لكل مجال تركيز أداة </a:t>
            </a:r>
            <a:r>
              <a:rPr lang="ar-SA" sz="2800" dirty="0" smtClean="0">
                <a:latin typeface="+mj-lt"/>
                <a:cs typeface="Times New Roman" pitchFamily="18" charset="0"/>
              </a:rPr>
              <a:t>المتابعة </a:t>
            </a:r>
            <a:r>
              <a:rPr lang="ar-EG" sz="2800" dirty="0" smtClean="0">
                <a:latin typeface="+mj-lt"/>
                <a:cs typeface="Times New Roman" pitchFamily="18" charset="0"/>
              </a:rPr>
              <a:t>الخاصة كي تلبي احتياجاته الفريدة</a:t>
            </a:r>
            <a:endParaRPr lang="en-US" sz="2800" dirty="0" smtClean="0">
              <a:latin typeface="+mj-lt"/>
              <a:cs typeface="Times New Roman" pitchFamily="18" charset="0"/>
            </a:endParaRPr>
          </a:p>
          <a:p>
            <a:pPr algn="r" rtl="1"/>
            <a:r>
              <a:rPr lang="ar-EG" sz="2800" dirty="0" smtClean="0">
                <a:latin typeface="+mj-lt"/>
                <a:cs typeface="Times New Roman" pitchFamily="18" charset="0"/>
              </a:rPr>
              <a:t>يجب أن تكون أدوات </a:t>
            </a:r>
            <a:r>
              <a:rPr lang="ar-SA" sz="2800" dirty="0" smtClean="0">
                <a:latin typeface="+mj-lt"/>
                <a:cs typeface="Times New Roman" pitchFamily="18" charset="0"/>
              </a:rPr>
              <a:t>المتابعة </a:t>
            </a:r>
            <a:r>
              <a:rPr lang="ar-EG" sz="2800" dirty="0" smtClean="0">
                <a:latin typeface="+mj-lt"/>
                <a:cs typeface="Times New Roman" pitchFamily="18" charset="0"/>
              </a:rPr>
              <a:t>جاهزة بالكامل عند تصديق </a:t>
            </a:r>
            <a:r>
              <a:rPr lang="ar-SA" sz="2800" dirty="0" smtClean="0">
                <a:latin typeface="+mj-lt"/>
                <a:cs typeface="Times New Roman" pitchFamily="18" charset="0"/>
              </a:rPr>
              <a:t>المدير التنفيذي للصندوق </a:t>
            </a:r>
            <a:r>
              <a:rPr lang="ar-EG" sz="2800" dirty="0" smtClean="0">
                <a:latin typeface="+mj-lt"/>
                <a:cs typeface="Times New Roman" pitchFamily="18" charset="0"/>
              </a:rPr>
              <a:t>على المشروعات الكاملة أو موافقته على المشروعات المتوسطة</a:t>
            </a:r>
            <a:endParaRPr lang="en-US" sz="2800" dirty="0" smtClean="0">
              <a:latin typeface="+mj-lt"/>
              <a:cs typeface="Times New Roman" pitchFamily="18" charset="0"/>
            </a:endParaRPr>
          </a:p>
          <a:p>
            <a:pPr algn="r" rtl="1"/>
            <a:r>
              <a:rPr lang="ar-EG" sz="2800" dirty="0" smtClean="0">
                <a:latin typeface="+mj-lt"/>
                <a:cs typeface="Times New Roman" pitchFamily="18" charset="0"/>
              </a:rPr>
              <a:t>يتم رفع تقارير أدوات </a:t>
            </a:r>
            <a:r>
              <a:rPr lang="ar-SA" sz="2800" dirty="0" smtClean="0">
                <a:latin typeface="+mj-lt"/>
                <a:cs typeface="Times New Roman" pitchFamily="18" charset="0"/>
              </a:rPr>
              <a:t>المتابعة </a:t>
            </a:r>
            <a:r>
              <a:rPr lang="ar-EG" sz="2800" dirty="0" smtClean="0">
                <a:latin typeface="+mj-lt"/>
                <a:cs typeface="Times New Roman" pitchFamily="18" charset="0"/>
              </a:rPr>
              <a:t>مرة أخرى في منتصف المدة وعند </a:t>
            </a:r>
            <a:r>
              <a:rPr lang="ar-SA" sz="2800" dirty="0" smtClean="0">
                <a:latin typeface="+mj-lt"/>
                <a:cs typeface="Times New Roman" pitchFamily="18" charset="0"/>
              </a:rPr>
              <a:t>إنجاز </a:t>
            </a:r>
            <a:r>
              <a:rPr lang="ar-EG" sz="2800" dirty="0" smtClean="0">
                <a:latin typeface="+mj-lt"/>
                <a:cs typeface="Times New Roman" pitchFamily="18" charset="0"/>
              </a:rPr>
              <a:t>المشروع</a:t>
            </a:r>
            <a:endParaRPr lang="en-US" sz="2800" dirty="0" smtClean="0">
              <a:latin typeface="+mj-lt"/>
              <a:cs typeface="Times New Roman" pitchFamily="18" charset="0"/>
            </a:endParaRPr>
          </a:p>
          <a:p>
            <a:pPr algn="r" rtl="1"/>
            <a:r>
              <a:rPr lang="ar-EG" sz="2800" dirty="0" smtClean="0">
                <a:latin typeface="+mj-lt"/>
                <a:cs typeface="Times New Roman" pitchFamily="18" charset="0"/>
              </a:rPr>
              <a:t>يمكن الاطلاع على أدوات </a:t>
            </a:r>
            <a:r>
              <a:rPr lang="ar-SA" sz="2800" dirty="0" smtClean="0">
                <a:latin typeface="+mj-lt"/>
                <a:cs typeface="Times New Roman" pitchFamily="18" charset="0"/>
              </a:rPr>
              <a:t>المتابعة </a:t>
            </a:r>
            <a:r>
              <a:rPr lang="ar-EG" sz="2800" dirty="0" smtClean="0">
                <a:latin typeface="+mj-lt"/>
                <a:cs typeface="Times New Roman" pitchFamily="18" charset="0"/>
              </a:rPr>
              <a:t>والإرشادات الخاصة بها على الموقع:</a:t>
            </a:r>
            <a:r>
              <a:rPr lang="en-US" sz="2800" dirty="0" smtClean="0">
                <a:latin typeface="+mj-lt"/>
                <a:cs typeface="Times New Roman" pitchFamily="18" charset="0"/>
              </a:rPr>
              <a:t> http://www.thegef.org/gef/tracking_tools </a:t>
            </a:r>
          </a:p>
          <a:p>
            <a:endParaRPr lang="en-US" sz="2800" dirty="0"/>
          </a:p>
        </p:txBody>
      </p:sp>
      <p:sp>
        <p:nvSpPr>
          <p:cNvPr id="4" name="Slide Number Placeholder 3"/>
          <p:cNvSpPr>
            <a:spLocks noGrp="1"/>
          </p:cNvSpPr>
          <p:nvPr>
            <p:ph type="sldNum" sz="quarter" idx="4294967295"/>
          </p:nvPr>
        </p:nvSpPr>
        <p:spPr>
          <a:xfrm>
            <a:off x="8458201" y="6170613"/>
            <a:ext cx="685800" cy="503237"/>
          </a:xfrm>
          <a:prstGeom prst="ellipse">
            <a:avLst/>
          </a:prstGeom>
        </p:spPr>
        <p:txBody>
          <a:bodyPr/>
          <a:lstStyle/>
          <a:p>
            <a:fld id="{2754ED01-E2A0-4C1E-8E21-014B99041579}" type="slidenum">
              <a:rPr lang="en-US" smtClean="0"/>
              <a:pPr/>
              <a:t>26</a:t>
            </a:fld>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srcRect t="16179"/>
          <a:stretch>
            <a:fillRect/>
          </a:stretch>
        </p:blipFill>
        <p:spPr bwMode="auto">
          <a:xfrm>
            <a:off x="0" y="1295400"/>
            <a:ext cx="9144000" cy="5589164"/>
          </a:xfrm>
          <a:prstGeom prst="rect">
            <a:avLst/>
          </a:prstGeom>
          <a:noFill/>
          <a:ln w="9525">
            <a:noFill/>
            <a:miter lim="800000"/>
            <a:headEnd/>
            <a:tailEnd/>
          </a:ln>
          <a:effectLst/>
        </p:spPr>
      </p:pic>
      <p:sp>
        <p:nvSpPr>
          <p:cNvPr id="17" name="Title 1"/>
          <p:cNvSpPr>
            <a:spLocks noGrp="1"/>
          </p:cNvSpPr>
          <p:nvPr>
            <p:ph type="title"/>
          </p:nvPr>
        </p:nvSpPr>
        <p:spPr>
          <a:xfrm>
            <a:off x="228600" y="76200"/>
            <a:ext cx="8839200" cy="1143000"/>
          </a:xfrm>
        </p:spPr>
        <p:txBody>
          <a:bodyPr/>
          <a:lstStyle/>
          <a:p>
            <a:pPr rtl="1"/>
            <a:r>
              <a:rPr lang="ar-EG" sz="3200" dirty="0" smtClean="0">
                <a:cs typeface="Times New Roman" pitchFamily="18" charset="0"/>
              </a:rPr>
              <a:t>هيكل تركيب أدوات </a:t>
            </a:r>
            <a:r>
              <a:rPr lang="ar-SA" sz="3200" dirty="0" smtClean="0">
                <a:cs typeface="Times New Roman" pitchFamily="18" charset="0"/>
              </a:rPr>
              <a:t>المتابعة لدى </a:t>
            </a:r>
            <a:r>
              <a:rPr lang="ar-EG" sz="3200" dirty="0" smtClean="0">
                <a:cs typeface="Times New Roman" pitchFamily="18" charset="0"/>
              </a:rPr>
              <a:t>الصندوق (ماذا؟)</a:t>
            </a:r>
            <a:endParaRPr lang="en-US" sz="3200" dirty="0">
              <a:cs typeface="Times New Roman" pitchFamily="18" charset="0"/>
            </a:endParaRPr>
          </a:p>
        </p:txBody>
      </p:sp>
      <p:sp>
        <p:nvSpPr>
          <p:cNvPr id="3" name="Content Placeholder 2"/>
          <p:cNvSpPr>
            <a:spLocks noGrp="1"/>
          </p:cNvSpPr>
          <p:nvPr>
            <p:ph idx="1"/>
          </p:nvPr>
        </p:nvSpPr>
        <p:spPr>
          <a:xfrm>
            <a:off x="3352800" y="1928826"/>
            <a:ext cx="5410200" cy="2928958"/>
          </a:xfrm>
          <a:solidFill>
            <a:schemeClr val="bg1">
              <a:alpha val="90000"/>
            </a:schemeClr>
          </a:solidFill>
          <a:effectLst>
            <a:outerShdw blurRad="50800" dist="38100" dir="18900000" algn="bl" rotWithShape="0">
              <a:prstClr val="black">
                <a:alpha val="40000"/>
              </a:prstClr>
            </a:outerShdw>
          </a:effectLst>
        </p:spPr>
        <p:txBody>
          <a:bodyPr>
            <a:normAutofit/>
          </a:bodyPr>
          <a:lstStyle/>
          <a:p>
            <a:pPr>
              <a:buNone/>
            </a:pPr>
            <a:r>
              <a:rPr lang="ar-EG" sz="1600" dirty="0" smtClean="0"/>
              <a:t>عينة من صحف بيانات أداة تتبع التنوع </a:t>
            </a:r>
            <a:r>
              <a:rPr lang="ar-SA" sz="1600" dirty="0" smtClean="0"/>
              <a:t>البيولوجي</a:t>
            </a:r>
            <a:r>
              <a:rPr lang="ar-EG" sz="1600" dirty="0" smtClean="0"/>
              <a:t>:</a:t>
            </a:r>
            <a:endParaRPr lang="en-ZA" sz="1600" dirty="0" smtClean="0"/>
          </a:p>
          <a:p>
            <a:pPr lvl="1"/>
            <a:r>
              <a:rPr lang="ar-EG" sz="1600" dirty="0" smtClean="0">
                <a:solidFill>
                  <a:schemeClr val="accent4"/>
                </a:solidFill>
              </a:rPr>
              <a:t>الهدف الأول. القسم 1</a:t>
            </a:r>
          </a:p>
          <a:p>
            <a:pPr lvl="1"/>
            <a:r>
              <a:rPr lang="ar-EG" sz="1600" dirty="0" smtClean="0">
                <a:solidFill>
                  <a:schemeClr val="accent4"/>
                </a:solidFill>
              </a:rPr>
              <a:t>الهدف الأول. القسم 2</a:t>
            </a:r>
            <a:endParaRPr lang="en-ZA" sz="1600" dirty="0" smtClean="0">
              <a:solidFill>
                <a:schemeClr val="accent4"/>
              </a:solidFill>
            </a:endParaRPr>
          </a:p>
          <a:p>
            <a:pPr lvl="1"/>
            <a:r>
              <a:rPr lang="ar-EG" sz="1600" dirty="0" smtClean="0">
                <a:solidFill>
                  <a:schemeClr val="accent4"/>
                </a:solidFill>
              </a:rPr>
              <a:t>الهدف الأول. القسم 3</a:t>
            </a:r>
            <a:endParaRPr lang="en-ZA" sz="1600" dirty="0" smtClean="0">
              <a:solidFill>
                <a:schemeClr val="accent4"/>
              </a:solidFill>
            </a:endParaRPr>
          </a:p>
          <a:p>
            <a:pPr lvl="1"/>
            <a:r>
              <a:rPr lang="ar-EG" sz="1600" dirty="0" smtClean="0">
                <a:solidFill>
                  <a:schemeClr val="accent1"/>
                </a:solidFill>
              </a:rPr>
              <a:t>الهدف الثاني.</a:t>
            </a:r>
            <a:endParaRPr lang="en-ZA" sz="1600" dirty="0" smtClean="0">
              <a:solidFill>
                <a:schemeClr val="accent1"/>
              </a:solidFill>
            </a:endParaRPr>
          </a:p>
          <a:p>
            <a:pPr lvl="1"/>
            <a:r>
              <a:rPr lang="ar-EG" sz="1600" dirty="0" smtClean="0">
                <a:solidFill>
                  <a:schemeClr val="accent2"/>
                </a:solidFill>
              </a:rPr>
              <a:t>الهدف الثالث.</a:t>
            </a:r>
            <a:endParaRPr lang="en-ZA" sz="1600" dirty="0" smtClean="0">
              <a:solidFill>
                <a:schemeClr val="accent2"/>
              </a:solidFill>
            </a:endParaRPr>
          </a:p>
        </p:txBody>
      </p:sp>
      <p:sp>
        <p:nvSpPr>
          <p:cNvPr id="4" name="Slide Number Placeholder 3"/>
          <p:cNvSpPr>
            <a:spLocks noGrp="1"/>
          </p:cNvSpPr>
          <p:nvPr>
            <p:ph type="sldNum" sz="quarter" idx="4294967295"/>
          </p:nvPr>
        </p:nvSpPr>
        <p:spPr>
          <a:xfrm>
            <a:off x="8458201" y="6507163"/>
            <a:ext cx="685800" cy="503237"/>
          </a:xfrm>
          <a:prstGeom prst="ellipse">
            <a:avLst/>
          </a:prstGeom>
        </p:spPr>
        <p:txBody>
          <a:bodyPr/>
          <a:lstStyle/>
          <a:p>
            <a:fld id="{2754ED01-E2A0-4C1E-8E21-014B99041579}" type="slidenum">
              <a:rPr lang="en-US" smtClean="0"/>
              <a:pPr/>
              <a:t>27</a:t>
            </a:fld>
            <a:endParaRPr lang="en-US" dirty="0"/>
          </a:p>
        </p:txBody>
      </p:sp>
      <p:grpSp>
        <p:nvGrpSpPr>
          <p:cNvPr id="2" name="Group 1"/>
          <p:cNvGrpSpPr/>
          <p:nvPr/>
        </p:nvGrpSpPr>
        <p:grpSpPr>
          <a:xfrm>
            <a:off x="5410200" y="2057400"/>
            <a:ext cx="3019285" cy="1742257"/>
            <a:chOff x="4357686" y="2571768"/>
            <a:chExt cx="4031813" cy="2556298"/>
          </a:xfrm>
        </p:grpSpPr>
        <p:sp>
          <p:nvSpPr>
            <p:cNvPr id="11" name="Right Brace 10"/>
            <p:cNvSpPr/>
            <p:nvPr/>
          </p:nvSpPr>
          <p:spPr>
            <a:xfrm>
              <a:off x="5786446" y="2571768"/>
              <a:ext cx="928694" cy="1428760"/>
            </a:xfrm>
            <a:prstGeom prst="rightBrace">
              <a:avLst/>
            </a:prstGeom>
            <a:ln w="28575">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prstClr val="black"/>
                </a:solidFill>
              </a:endParaRPr>
            </a:p>
          </p:txBody>
        </p:sp>
        <p:sp>
          <p:nvSpPr>
            <p:cNvPr id="13" name="TextBox 12"/>
            <p:cNvSpPr txBox="1"/>
            <p:nvPr/>
          </p:nvSpPr>
          <p:spPr>
            <a:xfrm>
              <a:off x="6715140" y="2893607"/>
              <a:ext cx="1674359" cy="496738"/>
            </a:xfrm>
            <a:prstGeom prst="rect">
              <a:avLst/>
            </a:prstGeom>
            <a:solidFill>
              <a:schemeClr val="accent4"/>
            </a:solidFill>
            <a:ln w="28575">
              <a:solidFill>
                <a:schemeClr val="accent4"/>
              </a:solidFill>
            </a:ln>
          </p:spPr>
          <p:txBody>
            <a:bodyPr wrap="none" rtlCol="0">
              <a:spAutoFit/>
            </a:bodyPr>
            <a:lstStyle/>
            <a:p>
              <a:pPr algn="r" rtl="1"/>
              <a:r>
                <a:rPr lang="ar-EG" sz="1600" dirty="0" smtClean="0">
                  <a:solidFill>
                    <a:prstClr val="black"/>
                  </a:solidFill>
                </a:rPr>
                <a:t>مناطق المحميات</a:t>
              </a:r>
              <a:endParaRPr lang="en-US" sz="1600" dirty="0">
                <a:solidFill>
                  <a:prstClr val="black"/>
                </a:solidFill>
              </a:endParaRPr>
            </a:p>
          </p:txBody>
        </p:sp>
        <p:sp>
          <p:nvSpPr>
            <p:cNvPr id="16" name="TextBox 15"/>
            <p:cNvSpPr txBox="1"/>
            <p:nvPr/>
          </p:nvSpPr>
          <p:spPr>
            <a:xfrm>
              <a:off x="6659483" y="4071966"/>
              <a:ext cx="1655093" cy="496738"/>
            </a:xfrm>
            <a:prstGeom prst="rect">
              <a:avLst/>
            </a:prstGeom>
            <a:solidFill>
              <a:schemeClr val="accent1"/>
            </a:solidFill>
            <a:ln w="28575">
              <a:solidFill>
                <a:schemeClr val="accent1"/>
              </a:solidFill>
            </a:ln>
          </p:spPr>
          <p:txBody>
            <a:bodyPr wrap="none" rtlCol="0">
              <a:spAutoFit/>
            </a:bodyPr>
            <a:lstStyle/>
            <a:p>
              <a:pPr algn="r" rtl="1"/>
              <a:r>
                <a:rPr lang="ar-SA" sz="1600" dirty="0" smtClean="0">
                  <a:solidFill>
                    <a:prstClr val="black"/>
                  </a:solidFill>
                </a:rPr>
                <a:t>التيسير والتنسيق</a:t>
              </a:r>
              <a:endParaRPr lang="en-US" sz="1600" dirty="0">
                <a:solidFill>
                  <a:prstClr val="black"/>
                </a:solidFill>
              </a:endParaRPr>
            </a:p>
          </p:txBody>
        </p:sp>
        <p:cxnSp>
          <p:nvCxnSpPr>
            <p:cNvPr id="22" name="Straight Arrow Connector 21"/>
            <p:cNvCxnSpPr/>
            <p:nvPr/>
          </p:nvCxnSpPr>
          <p:spPr>
            <a:xfrm>
              <a:off x="4357686" y="4286280"/>
              <a:ext cx="2357454"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6488241" y="4631328"/>
              <a:ext cx="1687202" cy="496738"/>
            </a:xfrm>
            <a:prstGeom prst="rect">
              <a:avLst/>
            </a:prstGeom>
            <a:solidFill>
              <a:schemeClr val="accent2"/>
            </a:solidFill>
            <a:ln w="28575">
              <a:solidFill>
                <a:schemeClr val="accent2"/>
              </a:solidFill>
            </a:ln>
          </p:spPr>
          <p:txBody>
            <a:bodyPr wrap="none" rtlCol="0">
              <a:spAutoFit/>
            </a:bodyPr>
            <a:lstStyle/>
            <a:p>
              <a:pPr algn="r" rtl="1"/>
              <a:r>
                <a:rPr lang="ar-EG" sz="1600" dirty="0" smtClean="0">
                  <a:solidFill>
                    <a:prstClr val="black"/>
                  </a:solidFill>
                </a:rPr>
                <a:t>التنوع </a:t>
              </a:r>
              <a:r>
                <a:rPr lang="ar-SA" sz="1600" dirty="0" smtClean="0">
                  <a:solidFill>
                    <a:prstClr val="black"/>
                  </a:solidFill>
                </a:rPr>
                <a:t>البيولوجي</a:t>
              </a:r>
              <a:endParaRPr lang="en-US" sz="1600" dirty="0">
                <a:solidFill>
                  <a:prstClr val="black"/>
                </a:solidFill>
              </a:endParaRPr>
            </a:p>
          </p:txBody>
        </p:sp>
        <p:cxnSp>
          <p:nvCxnSpPr>
            <p:cNvPr id="27" name="Straight Arrow Connector 26"/>
            <p:cNvCxnSpPr/>
            <p:nvPr/>
          </p:nvCxnSpPr>
          <p:spPr>
            <a:xfrm>
              <a:off x="4357686" y="4856196"/>
              <a:ext cx="2357454" cy="1588"/>
            </a:xfrm>
            <a:prstGeom prst="straightConnector1">
              <a:avLst/>
            </a:prstGeom>
            <a:ln w="28575">
              <a:solidFill>
                <a:schemeClr val="accent2"/>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3333162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smtClean="0"/>
          </a:p>
          <a:p>
            <a:pPr>
              <a:buNone/>
            </a:pPr>
            <a:endParaRPr lang="en-US" dirty="0" smtClean="0"/>
          </a:p>
          <a:p>
            <a:pPr>
              <a:buNone/>
            </a:pPr>
            <a:endParaRPr lang="en-US" dirty="0" smtClean="0"/>
          </a:p>
          <a:p>
            <a:pPr>
              <a:buNone/>
            </a:pPr>
            <a:endParaRPr lang="en-US" dirty="0" smtClean="0"/>
          </a:p>
          <a:p>
            <a:pPr marL="290513" indent="0">
              <a:buNone/>
            </a:pPr>
            <a:r>
              <a:rPr lang="en-US" sz="3600" b="1" cap="small" dirty="0" smtClean="0">
                <a:latin typeface="Times New Roman" pitchFamily="18" charset="0"/>
                <a:cs typeface="Times New Roman" pitchFamily="18" charset="0"/>
              </a:rPr>
              <a:t>Reporting, Data Access &amp; Transparency</a:t>
            </a:r>
            <a:endParaRPr lang="en-US" sz="3600" b="1" dirty="0">
              <a:latin typeface="Times New Roman" pitchFamily="18" charset="0"/>
              <a:cs typeface="Times New Roman" pitchFamily="18" charset="0"/>
            </a:endParaRPr>
          </a:p>
        </p:txBody>
      </p:sp>
      <p:sp>
        <p:nvSpPr>
          <p:cNvPr id="5" name="Slide Number Placeholder 4"/>
          <p:cNvSpPr>
            <a:spLocks noGrp="1"/>
          </p:cNvSpPr>
          <p:nvPr>
            <p:ph type="sldNum" sz="quarter" idx="4294967295"/>
          </p:nvPr>
        </p:nvSpPr>
        <p:spPr>
          <a:xfrm>
            <a:off x="8382000" y="6170613"/>
            <a:ext cx="762001" cy="503237"/>
          </a:xfrm>
          <a:prstGeom prst="ellipse">
            <a:avLst/>
          </a:prstGeom>
        </p:spPr>
        <p:txBody>
          <a:bodyPr/>
          <a:lstStyle/>
          <a:p>
            <a:fld id="{2754ED01-E2A0-4C1E-8E21-014B99041579}" type="slidenum">
              <a:rPr lang="en-US" smtClean="0"/>
              <a:pPr/>
              <a:t>28</a:t>
            </a:fld>
            <a:endParaRPr lang="en-US" dirty="0"/>
          </a:p>
        </p:txBody>
      </p:sp>
      <p:sp>
        <p:nvSpPr>
          <p:cNvPr id="4" name="Rectangle 3"/>
          <p:cNvSpPr/>
          <p:nvPr/>
        </p:nvSpPr>
        <p:spPr>
          <a:xfrm>
            <a:off x="-4175" y="3748414"/>
            <a:ext cx="7924800" cy="1676400"/>
          </a:xfrm>
          <a:prstGeom prst="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166688" rtl="1"/>
            <a:r>
              <a:rPr lang="ar-EG" sz="3600" b="1" cap="small" dirty="0" smtClean="0">
                <a:solidFill>
                  <a:srgbClr val="1F497D"/>
                </a:solidFill>
                <a:latin typeface="+mj-lt"/>
                <a:ea typeface="+mj-ea"/>
                <a:cs typeface="Times New Roman" pitchFamily="18" charset="0"/>
              </a:rPr>
              <a:t>القدرة على الحصول على البيانات والشفافية</a:t>
            </a:r>
            <a:endParaRPr lang="en-US" sz="3600" b="1" cap="small" dirty="0">
              <a:solidFill>
                <a:srgbClr val="1F497D"/>
              </a:solidFill>
              <a:latin typeface="+mj-lt"/>
              <a:ea typeface="+mj-ea"/>
              <a:cs typeface="Times New Roman" pitchFamily="18"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cstate="print"/>
          <a:srcRect/>
          <a:stretch>
            <a:fillRect/>
          </a:stretch>
        </p:blipFill>
        <p:spPr bwMode="auto">
          <a:xfrm>
            <a:off x="14720" y="-51990"/>
            <a:ext cx="5181600" cy="6904966"/>
          </a:xfrm>
          <a:prstGeom prst="rect">
            <a:avLst/>
          </a:prstGeom>
          <a:noFill/>
          <a:ln w="9525">
            <a:noFill/>
            <a:miter lim="800000"/>
            <a:headEnd/>
            <a:tailEnd/>
          </a:ln>
          <a:effectLst/>
        </p:spPr>
      </p:pic>
      <p:sp>
        <p:nvSpPr>
          <p:cNvPr id="10" name="Rectangle 9"/>
          <p:cNvSpPr/>
          <p:nvPr/>
        </p:nvSpPr>
        <p:spPr>
          <a:xfrm>
            <a:off x="5189621" y="0"/>
            <a:ext cx="3954379" cy="138909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0100" rtl="1">
              <a:lnSpc>
                <a:spcPct val="90000"/>
              </a:lnSpc>
            </a:pPr>
            <a:r>
              <a:rPr lang="ar-EG" sz="2400" b="1" dirty="0" smtClean="0">
                <a:solidFill>
                  <a:srgbClr val="000000"/>
                </a:solidFill>
                <a:latin typeface="Times New Roman" pitchFamily="18" charset="0"/>
                <a:cs typeface="Times New Roman" pitchFamily="18" charset="0"/>
              </a:rPr>
              <a:t>رسم خريطة للقدرة على الاطلاع على البيانات وتصنيفها من البوابة الإلكترونية وحتى المستخدم النهائي</a:t>
            </a:r>
            <a:endParaRPr lang="en-US" sz="2400" b="1" dirty="0" smtClean="0">
              <a:solidFill>
                <a:srgbClr val="000000"/>
              </a:solidFill>
              <a:latin typeface="Times New Roman" pitchFamily="18" charset="0"/>
              <a:cs typeface="Times New Roman" pitchFamily="18" charset="0"/>
            </a:endParaRPr>
          </a:p>
        </p:txBody>
      </p:sp>
      <p:sp>
        <p:nvSpPr>
          <p:cNvPr id="11" name="Rectangle 10"/>
          <p:cNvSpPr/>
          <p:nvPr/>
        </p:nvSpPr>
        <p:spPr>
          <a:xfrm>
            <a:off x="5189621" y="5181600"/>
            <a:ext cx="3954379" cy="131289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0100" rtl="1">
              <a:lnSpc>
                <a:spcPct val="90000"/>
              </a:lnSpc>
            </a:pPr>
            <a:r>
              <a:rPr lang="ar-EG" sz="2400" b="1" dirty="0" smtClean="0">
                <a:solidFill>
                  <a:srgbClr val="000000"/>
                </a:solidFill>
                <a:latin typeface="Times New Roman" pitchFamily="18" charset="0"/>
                <a:cs typeface="Times New Roman" pitchFamily="18" charset="0"/>
              </a:rPr>
              <a:t>الخطوة التالية: التقدم نحو تحقيق النتائج (النواتج والغايات) حسبما تم رصده من خلال الخريطة</a:t>
            </a:r>
            <a:endParaRPr lang="en-US" sz="2400" b="1" dirty="0">
              <a:solidFill>
                <a:srgbClr val="000000"/>
              </a:solidFill>
              <a:latin typeface="Franklin Gothic Book"/>
              <a:cs typeface="Franklin Gothic Book"/>
            </a:endParaRPr>
          </a:p>
        </p:txBody>
      </p:sp>
      <p:sp>
        <p:nvSpPr>
          <p:cNvPr id="2" name="Slide Number Placeholder 1"/>
          <p:cNvSpPr>
            <a:spLocks noGrp="1"/>
          </p:cNvSpPr>
          <p:nvPr>
            <p:ph type="sldNum" sz="quarter" idx="4294967295"/>
          </p:nvPr>
        </p:nvSpPr>
        <p:spPr>
          <a:xfrm>
            <a:off x="8382000" y="6248400"/>
            <a:ext cx="762001" cy="503237"/>
          </a:xfrm>
          <a:prstGeom prst="ellipse">
            <a:avLst/>
          </a:prstGeom>
        </p:spPr>
        <p:txBody>
          <a:bodyPr/>
          <a:lstStyle/>
          <a:p>
            <a:fld id="{2754ED01-E2A0-4C1E-8E21-014B99041579}" type="slidenum">
              <a:rPr lang="en-US" smtClean="0"/>
              <a:pPr/>
              <a:t>29</a:t>
            </a:fld>
            <a:endParaRPr lang="en-US" dirty="0"/>
          </a:p>
        </p:txBody>
      </p:sp>
    </p:spTree>
    <p:extLst>
      <p:ext uri="{BB962C8B-B14F-4D97-AF65-F5344CB8AC3E}">
        <p14:creationId xmlns:p14="http://schemas.microsoft.com/office/powerpoint/2010/main" val="37072002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3863236"/>
            <a:ext cx="7391400" cy="1676400"/>
          </a:xfrm>
          <a:prstGeom prst="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rtl="1"/>
            <a:r>
              <a:rPr lang="ar-EG" sz="3200" dirty="0">
                <a:solidFill>
                  <a:schemeClr val="accent1">
                    <a:lumMod val="75000"/>
                  </a:schemeClr>
                </a:solidFill>
                <a:cs typeface="Times New Roman" pitchFamily="18" charset="0"/>
              </a:rPr>
              <a:t>الإدارة المستندة إلى النتائج في صندوق البيئة </a:t>
            </a:r>
            <a:r>
              <a:rPr lang="ar-EG" sz="3200" dirty="0" smtClean="0">
                <a:solidFill>
                  <a:schemeClr val="accent1">
                    <a:lumMod val="75000"/>
                  </a:schemeClr>
                </a:solidFill>
                <a:cs typeface="Times New Roman" pitchFamily="18" charset="0"/>
              </a:rPr>
              <a:t>العالمية</a:t>
            </a:r>
            <a:endParaRPr lang="en-US" sz="3200" dirty="0">
              <a:solidFill>
                <a:schemeClr val="accent1">
                  <a:lumMod val="75000"/>
                </a:schemeClr>
              </a:solidFill>
              <a:cs typeface="Times New Roman" pitchFamily="18" charset="0"/>
            </a:endParaRPr>
          </a:p>
        </p:txBody>
      </p:sp>
      <p:sp>
        <p:nvSpPr>
          <p:cNvPr id="2" name="Slide Number Placeholder 1"/>
          <p:cNvSpPr>
            <a:spLocks noGrp="1"/>
          </p:cNvSpPr>
          <p:nvPr>
            <p:ph type="sldNum" sz="quarter" idx="4294967295"/>
          </p:nvPr>
        </p:nvSpPr>
        <p:spPr>
          <a:xfrm>
            <a:off x="8640763" y="6170613"/>
            <a:ext cx="503237" cy="503237"/>
          </a:xfrm>
          <a:prstGeom prst="ellipse">
            <a:avLst/>
          </a:prstGeom>
        </p:spPr>
        <p:txBody>
          <a:bodyPr/>
          <a:lstStyle/>
          <a:p>
            <a:fld id="{2754ED01-E2A0-4C1E-8E21-014B99041579}" type="slidenum">
              <a:rPr lang="en-US" smtClean="0"/>
              <a:pPr/>
              <a:t>3</a:t>
            </a:fld>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srcRect/>
          <a:stretch>
            <a:fillRect/>
          </a:stretch>
        </p:blipFill>
        <p:spPr bwMode="auto">
          <a:xfrm>
            <a:off x="0" y="-1"/>
            <a:ext cx="5334000" cy="6860247"/>
          </a:xfrm>
          <a:prstGeom prst="rect">
            <a:avLst/>
          </a:prstGeom>
          <a:noFill/>
          <a:ln w="9525">
            <a:noFill/>
            <a:miter lim="800000"/>
            <a:headEnd/>
            <a:tailEnd/>
          </a:ln>
        </p:spPr>
      </p:pic>
      <p:sp>
        <p:nvSpPr>
          <p:cNvPr id="6" name="Rectangle 5"/>
          <p:cNvSpPr/>
          <p:nvPr/>
        </p:nvSpPr>
        <p:spPr>
          <a:xfrm>
            <a:off x="5308453" y="0"/>
            <a:ext cx="3835547" cy="108429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prstClr val="black"/>
                </a:solidFill>
                <a:latin typeface="Times New Roman" pitchFamily="18" charset="0"/>
                <a:cs typeface="Times New Roman" pitchFamily="18" charset="0"/>
              </a:rPr>
              <a:t>The Web-mapping portal, </a:t>
            </a:r>
          </a:p>
          <a:p>
            <a:r>
              <a:rPr lang="en-US" sz="2400" dirty="0">
                <a:solidFill>
                  <a:prstClr val="black"/>
                </a:solidFill>
                <a:latin typeface="Times New Roman" pitchFamily="18" charset="0"/>
                <a:cs typeface="Times New Roman" pitchFamily="18" charset="0"/>
              </a:rPr>
              <a:t>links directly to the GEF </a:t>
            </a:r>
          </a:p>
          <a:p>
            <a:r>
              <a:rPr lang="en-US" sz="2400" dirty="0">
                <a:solidFill>
                  <a:prstClr val="black"/>
                </a:solidFill>
                <a:latin typeface="Times New Roman" pitchFamily="18" charset="0"/>
                <a:cs typeface="Times New Roman" pitchFamily="18" charset="0"/>
              </a:rPr>
              <a:t>online</a:t>
            </a:r>
            <a:r>
              <a:rPr lang="en-US" sz="2400" b="1" dirty="0">
                <a:solidFill>
                  <a:prstClr val="black"/>
                </a:solidFill>
                <a:latin typeface="Times New Roman" pitchFamily="18" charset="0"/>
                <a:cs typeface="Times New Roman" pitchFamily="18" charset="0"/>
              </a:rPr>
              <a:t> project database.</a:t>
            </a:r>
            <a:endParaRPr lang="en-US" sz="2400" dirty="0">
              <a:solidFill>
                <a:prstClr val="black"/>
              </a:solidFill>
              <a:latin typeface="Times New Roman" pitchFamily="18" charset="0"/>
              <a:cs typeface="Times New Roman" pitchFamily="18" charset="0"/>
            </a:endParaRPr>
          </a:p>
        </p:txBody>
      </p:sp>
      <p:sp>
        <p:nvSpPr>
          <p:cNvPr id="7" name="Rectangle 6"/>
          <p:cNvSpPr/>
          <p:nvPr/>
        </p:nvSpPr>
        <p:spPr>
          <a:xfrm>
            <a:off x="5334000" y="5486400"/>
            <a:ext cx="3810000" cy="13716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800100">
              <a:lnSpc>
                <a:spcPct val="90000"/>
              </a:lnSpc>
            </a:pPr>
            <a:r>
              <a:rPr lang="en-US" sz="2400" dirty="0" smtClean="0">
                <a:solidFill>
                  <a:srgbClr val="000000"/>
                </a:solidFill>
                <a:latin typeface="Times New Roman" pitchFamily="18" charset="0"/>
                <a:cs typeface="Times New Roman" pitchFamily="18" charset="0"/>
              </a:rPr>
              <a:t>Public Availability of Project Reports (PIRs, TTs, MTRs &amp; TEs ) through the Mapping Portal</a:t>
            </a:r>
            <a:endParaRPr lang="en-US" sz="2400" dirty="0">
              <a:solidFill>
                <a:srgbClr val="000000"/>
              </a:solidFill>
              <a:latin typeface="Times New Roman" pitchFamily="18" charset="0"/>
              <a:cs typeface="Times New Roman" pitchFamily="18" charset="0"/>
            </a:endParaRPr>
          </a:p>
        </p:txBody>
      </p:sp>
      <p:sp>
        <p:nvSpPr>
          <p:cNvPr id="2" name="Slide Number Placeholder 1"/>
          <p:cNvSpPr>
            <a:spLocks noGrp="1"/>
          </p:cNvSpPr>
          <p:nvPr>
            <p:ph type="sldNum" sz="quarter" idx="4294967295"/>
          </p:nvPr>
        </p:nvSpPr>
        <p:spPr>
          <a:xfrm>
            <a:off x="8458201" y="6430963"/>
            <a:ext cx="685800" cy="503237"/>
          </a:xfrm>
          <a:prstGeom prst="ellipse">
            <a:avLst/>
          </a:prstGeom>
        </p:spPr>
        <p:txBody>
          <a:bodyPr/>
          <a:lstStyle/>
          <a:p>
            <a:fld id="{2754ED01-E2A0-4C1E-8E21-014B99041579}" type="slidenum">
              <a:rPr lang="en-US" smtClean="0">
                <a:solidFill>
                  <a:prstClr val="black"/>
                </a:solidFill>
              </a:rPr>
              <a:pPr/>
              <a:t>30</a:t>
            </a:fld>
            <a:endParaRPr lang="en-US" dirty="0">
              <a:solidFill>
                <a:prstClr val="black"/>
              </a:solidFill>
            </a:endParaRPr>
          </a:p>
        </p:txBody>
      </p:sp>
    </p:spTree>
    <p:extLst>
      <p:ext uri="{BB962C8B-B14F-4D97-AF65-F5344CB8AC3E}">
        <p14:creationId xmlns:p14="http://schemas.microsoft.com/office/powerpoint/2010/main" val="36238510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1143000"/>
          </a:xfrm>
        </p:spPr>
        <p:txBody>
          <a:bodyPr>
            <a:normAutofit/>
          </a:bodyPr>
          <a:lstStyle/>
          <a:p>
            <a:pPr rtl="1"/>
            <a:r>
              <a:rPr lang="ar-EG" sz="3600" dirty="0" smtClean="0">
                <a:latin typeface="Times New Roman" pitchFamily="18" charset="0"/>
                <a:cs typeface="Times New Roman" pitchFamily="18" charset="0"/>
              </a:rPr>
              <a:t>أسئلة بشأن أدوات </a:t>
            </a:r>
            <a:r>
              <a:rPr lang="ar-SA" sz="3600" dirty="0" smtClean="0">
                <a:latin typeface="Times New Roman" pitchFamily="18" charset="0"/>
                <a:cs typeface="Times New Roman" pitchFamily="18" charset="0"/>
              </a:rPr>
              <a:t>المتابعة </a:t>
            </a:r>
            <a:r>
              <a:rPr lang="ar-EG" sz="3600" dirty="0" smtClean="0">
                <a:latin typeface="Times New Roman" pitchFamily="18" charset="0"/>
                <a:cs typeface="Times New Roman" pitchFamily="18" charset="0"/>
              </a:rPr>
              <a:t>الخاصة بالصندوق</a:t>
            </a:r>
            <a:endParaRPr lang="en-US" sz="36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1600200"/>
            <a:ext cx="8401080" cy="4525963"/>
          </a:xfrm>
        </p:spPr>
        <p:txBody>
          <a:bodyPr>
            <a:normAutofit/>
          </a:bodyPr>
          <a:lstStyle/>
          <a:p>
            <a:pPr algn="r" rtl="1"/>
            <a:r>
              <a:rPr lang="ar-EG" sz="2800" dirty="0" smtClean="0">
                <a:latin typeface="Times New Roman" pitchFamily="18" charset="0"/>
                <a:cs typeface="Times New Roman" pitchFamily="18" charset="0"/>
              </a:rPr>
              <a:t>ما هي المنافع التي تعود بها أدوات </a:t>
            </a:r>
            <a:r>
              <a:rPr lang="ar-SA" sz="2800" dirty="0" smtClean="0">
                <a:latin typeface="Times New Roman" pitchFamily="18" charset="0"/>
                <a:cs typeface="Times New Roman" pitchFamily="18" charset="0"/>
              </a:rPr>
              <a:t>المتابعة </a:t>
            </a:r>
            <a:r>
              <a:rPr lang="ar-EG" sz="2800" dirty="0" smtClean="0">
                <a:latin typeface="Times New Roman" pitchFamily="18" charset="0"/>
                <a:cs typeface="Times New Roman" pitchFamily="18" charset="0"/>
              </a:rPr>
              <a:t>على كل مشروع على حدة؟</a:t>
            </a:r>
            <a:endParaRPr lang="en-ZA" sz="2800" dirty="0" smtClean="0">
              <a:latin typeface="Times New Roman" pitchFamily="18" charset="0"/>
              <a:cs typeface="Times New Roman" pitchFamily="18" charset="0"/>
            </a:endParaRPr>
          </a:p>
          <a:p>
            <a:pPr algn="r" rtl="1"/>
            <a:endParaRPr lang="en-ZA" sz="2800" dirty="0" smtClean="0"/>
          </a:p>
          <a:p>
            <a:pPr algn="r" rtl="1"/>
            <a:r>
              <a:rPr lang="ar-EG" sz="2800" dirty="0">
                <a:latin typeface="Times New Roman" pitchFamily="18" charset="0"/>
                <a:cs typeface="Times New Roman" pitchFamily="18" charset="0"/>
              </a:rPr>
              <a:t>ما هي المنافع التي تعود بها أدوات </a:t>
            </a:r>
            <a:r>
              <a:rPr lang="ar-SA" sz="2800" dirty="0">
                <a:latin typeface="Times New Roman" pitchFamily="18" charset="0"/>
                <a:cs typeface="Times New Roman" pitchFamily="18" charset="0"/>
              </a:rPr>
              <a:t>المتابعة </a:t>
            </a:r>
            <a:r>
              <a:rPr lang="ar-EG" sz="2800" dirty="0" smtClean="0">
                <a:latin typeface="Times New Roman" pitchFamily="18" charset="0"/>
                <a:cs typeface="Times New Roman" pitchFamily="18" charset="0"/>
              </a:rPr>
              <a:t>على البلدان؟</a:t>
            </a:r>
            <a:endParaRPr lang="en-ZA" sz="2800" dirty="0" smtClean="0">
              <a:latin typeface="Times New Roman" pitchFamily="18" charset="0"/>
              <a:cs typeface="Times New Roman" pitchFamily="18" charset="0"/>
            </a:endParaRPr>
          </a:p>
          <a:p>
            <a:pPr algn="r" rtl="1"/>
            <a:endParaRPr lang="en-ZA" sz="2800" dirty="0" smtClean="0"/>
          </a:p>
          <a:p>
            <a:pPr algn="r" rtl="1"/>
            <a:r>
              <a:rPr lang="ar-EG" sz="2800" dirty="0">
                <a:latin typeface="Times New Roman" pitchFamily="18" charset="0"/>
                <a:cs typeface="Times New Roman" pitchFamily="18" charset="0"/>
              </a:rPr>
              <a:t>ما هي المنافع التي تعود بها أدوات </a:t>
            </a:r>
            <a:r>
              <a:rPr lang="ar-SA" sz="2800" dirty="0">
                <a:latin typeface="Times New Roman" pitchFamily="18" charset="0"/>
                <a:cs typeface="Times New Roman" pitchFamily="18" charset="0"/>
              </a:rPr>
              <a:t>المتابعة </a:t>
            </a:r>
            <a:r>
              <a:rPr lang="ar-EG" sz="2800" dirty="0" smtClean="0">
                <a:latin typeface="Times New Roman" pitchFamily="18" charset="0"/>
                <a:cs typeface="Times New Roman" pitchFamily="18" charset="0"/>
              </a:rPr>
              <a:t>على الوكالات التابعة للصندوق؟</a:t>
            </a:r>
            <a:endParaRPr lang="en-ZA" sz="2800" dirty="0" smtClean="0">
              <a:latin typeface="Times New Roman" pitchFamily="18" charset="0"/>
              <a:cs typeface="Times New Roman" pitchFamily="18" charset="0"/>
            </a:endParaRPr>
          </a:p>
        </p:txBody>
      </p:sp>
      <p:sp>
        <p:nvSpPr>
          <p:cNvPr id="4" name="Slide Number Placeholder 3"/>
          <p:cNvSpPr>
            <a:spLocks noGrp="1"/>
          </p:cNvSpPr>
          <p:nvPr>
            <p:ph type="sldNum" sz="quarter" idx="4294967295"/>
          </p:nvPr>
        </p:nvSpPr>
        <p:spPr>
          <a:xfrm>
            <a:off x="8382000" y="6170613"/>
            <a:ext cx="762001" cy="503237"/>
          </a:xfrm>
          <a:prstGeom prst="ellipse">
            <a:avLst/>
          </a:prstGeom>
        </p:spPr>
        <p:txBody>
          <a:bodyPr/>
          <a:lstStyle/>
          <a:p>
            <a:fld id="{2754ED01-E2A0-4C1E-8E21-014B99041579}" type="slidenum">
              <a:rPr lang="en-US" smtClean="0"/>
              <a:pPr/>
              <a:t>31</a:t>
            </a:fld>
            <a:endParaRPr lang="en-US"/>
          </a:p>
        </p:txBody>
      </p:sp>
    </p:spTree>
    <p:extLst>
      <p:ext uri="{BB962C8B-B14F-4D97-AF65-F5344CB8AC3E}">
        <p14:creationId xmlns:p14="http://schemas.microsoft.com/office/powerpoint/2010/main" val="212581571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ar-EG" dirty="0" smtClean="0">
                <a:latin typeface="Times New Roman" pitchFamily="18" charset="0"/>
                <a:cs typeface="Times New Roman" pitchFamily="18" charset="0"/>
              </a:rPr>
              <a:t>الأجوبة...</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457200" y="1600200"/>
            <a:ext cx="8401080" cy="4525963"/>
          </a:xfrm>
        </p:spPr>
        <p:txBody>
          <a:bodyPr>
            <a:normAutofit/>
          </a:bodyPr>
          <a:lstStyle/>
          <a:p>
            <a:pPr algn="r" rtl="1"/>
            <a:r>
              <a:rPr lang="ar-EG" dirty="0">
                <a:latin typeface="Times New Roman" pitchFamily="18" charset="0"/>
                <a:cs typeface="Times New Roman" pitchFamily="18" charset="0"/>
              </a:rPr>
              <a:t>ما هي المنافع التي تعود بها أدوات </a:t>
            </a:r>
            <a:r>
              <a:rPr lang="ar-SA" dirty="0">
                <a:latin typeface="Times New Roman" pitchFamily="18" charset="0"/>
                <a:cs typeface="Times New Roman" pitchFamily="18" charset="0"/>
              </a:rPr>
              <a:t>المتابعة </a:t>
            </a:r>
            <a:r>
              <a:rPr lang="ar-EG" dirty="0" smtClean="0">
                <a:latin typeface="Times New Roman" pitchFamily="18" charset="0"/>
                <a:cs typeface="Times New Roman" pitchFamily="18" charset="0"/>
              </a:rPr>
              <a:t>على </a:t>
            </a:r>
            <a:r>
              <a:rPr lang="ar-EG" dirty="0">
                <a:latin typeface="Times New Roman" pitchFamily="18" charset="0"/>
                <a:cs typeface="Times New Roman" pitchFamily="18" charset="0"/>
              </a:rPr>
              <a:t>كل مشروع على حدة؟</a:t>
            </a:r>
            <a:endParaRPr lang="en-ZA" dirty="0">
              <a:latin typeface="Times New Roman" pitchFamily="18" charset="0"/>
              <a:cs typeface="Times New Roman" pitchFamily="18" charset="0"/>
            </a:endParaRPr>
          </a:p>
          <a:p>
            <a:pPr lvl="1" algn="r" rtl="1"/>
            <a:r>
              <a:rPr lang="ar-EG" dirty="0" smtClean="0">
                <a:latin typeface="Times New Roman" pitchFamily="18" charset="0"/>
                <a:cs typeface="Times New Roman" pitchFamily="18" charset="0"/>
              </a:rPr>
              <a:t>تقوم بدور المقياس الذي يقاس به مدى ما أحرزه المشروع من تقدم؛ بشكل مستقل عن تصميم المشروع أو موقعه، إلخ.</a:t>
            </a:r>
            <a:endParaRPr lang="en-ZA" dirty="0" smtClean="0">
              <a:latin typeface="Times New Roman" pitchFamily="18" charset="0"/>
              <a:cs typeface="Times New Roman" pitchFamily="18" charset="0"/>
            </a:endParaRPr>
          </a:p>
          <a:p>
            <a:pPr lvl="1" algn="r" rtl="1"/>
            <a:r>
              <a:rPr lang="ar-EG" dirty="0" smtClean="0">
                <a:latin typeface="Times New Roman" pitchFamily="18" charset="0"/>
                <a:cs typeface="Times New Roman" pitchFamily="18" charset="0"/>
              </a:rPr>
              <a:t>تكشف عن أوجه القصور في تقدم المشروع أو في تصميمه؛ كأن يكون المستوى، مثلاً، عند منتصف المدى أقل كثيراً من 50% من المستهدف</a:t>
            </a:r>
            <a:endParaRPr lang="en-ZA" dirty="0" smtClean="0">
              <a:latin typeface="Times New Roman" pitchFamily="18" charset="0"/>
              <a:cs typeface="Times New Roman" pitchFamily="18" charset="0"/>
            </a:endParaRPr>
          </a:p>
          <a:p>
            <a:pPr lvl="1" algn="r" rtl="1"/>
            <a:r>
              <a:rPr lang="ar-EG" dirty="0" smtClean="0">
                <a:latin typeface="Times New Roman" pitchFamily="18" charset="0"/>
                <a:cs typeface="Times New Roman" pitchFamily="18" charset="0"/>
              </a:rPr>
              <a:t>الاستنارة بها عند </a:t>
            </a:r>
            <a:r>
              <a:rPr lang="ar-SA" dirty="0" smtClean="0">
                <a:latin typeface="Times New Roman" pitchFamily="18" charset="0"/>
                <a:cs typeface="Times New Roman" pitchFamily="18" charset="0"/>
              </a:rPr>
              <a:t>استعراض </a:t>
            </a:r>
            <a:r>
              <a:rPr lang="ar-EG" dirty="0" smtClean="0">
                <a:latin typeface="Times New Roman" pitchFamily="18" charset="0"/>
                <a:cs typeface="Times New Roman" pitchFamily="18" charset="0"/>
              </a:rPr>
              <a:t>منتصف المدة وفي تقارير التقييم الختامي</a:t>
            </a:r>
            <a:endParaRPr lang="en-ZA" dirty="0" smtClean="0">
              <a:latin typeface="Times New Roman" pitchFamily="18" charset="0"/>
              <a:cs typeface="Times New Roman" pitchFamily="18" charset="0"/>
            </a:endParaRPr>
          </a:p>
        </p:txBody>
      </p:sp>
      <p:sp>
        <p:nvSpPr>
          <p:cNvPr id="4" name="Slide Number Placeholder 3"/>
          <p:cNvSpPr>
            <a:spLocks noGrp="1"/>
          </p:cNvSpPr>
          <p:nvPr>
            <p:ph type="sldNum" sz="quarter" idx="4294967295"/>
          </p:nvPr>
        </p:nvSpPr>
        <p:spPr>
          <a:xfrm>
            <a:off x="8382000" y="6170613"/>
            <a:ext cx="762001" cy="503237"/>
          </a:xfrm>
          <a:prstGeom prst="ellipse">
            <a:avLst/>
          </a:prstGeom>
        </p:spPr>
        <p:txBody>
          <a:bodyPr/>
          <a:lstStyle/>
          <a:p>
            <a:fld id="{2754ED01-E2A0-4C1E-8E21-014B99041579}" type="slidenum">
              <a:rPr lang="en-US" smtClean="0"/>
              <a:pPr/>
              <a:t>32</a:t>
            </a:fld>
            <a:endParaRPr lang="en-US"/>
          </a:p>
        </p:txBody>
      </p:sp>
    </p:spTree>
    <p:extLst>
      <p:ext uri="{BB962C8B-B14F-4D97-AF65-F5344CB8AC3E}">
        <p14:creationId xmlns:p14="http://schemas.microsoft.com/office/powerpoint/2010/main" val="1881904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EG" dirty="0" smtClean="0">
                <a:latin typeface="Times New Roman" pitchFamily="18" charset="0"/>
                <a:cs typeface="Times New Roman" pitchFamily="18" charset="0"/>
              </a:rPr>
              <a:t>الأجوبة...</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457200" y="1600200"/>
            <a:ext cx="8401080" cy="4525963"/>
          </a:xfrm>
        </p:spPr>
        <p:txBody>
          <a:bodyPr>
            <a:normAutofit/>
          </a:bodyPr>
          <a:lstStyle/>
          <a:p>
            <a:pPr algn="r" rtl="1"/>
            <a:r>
              <a:rPr lang="ar-EG" dirty="0">
                <a:latin typeface="Times New Roman" pitchFamily="18" charset="0"/>
                <a:cs typeface="Times New Roman" pitchFamily="18" charset="0"/>
              </a:rPr>
              <a:t>ما هي المنافع التي تعود بها أدوات </a:t>
            </a:r>
            <a:r>
              <a:rPr lang="ar-SA" dirty="0">
                <a:latin typeface="Times New Roman" pitchFamily="18" charset="0"/>
                <a:cs typeface="Times New Roman" pitchFamily="18" charset="0"/>
              </a:rPr>
              <a:t>المتابعة </a:t>
            </a:r>
            <a:r>
              <a:rPr lang="ar-EG" dirty="0" smtClean="0">
                <a:latin typeface="Times New Roman" pitchFamily="18" charset="0"/>
                <a:cs typeface="Times New Roman" pitchFamily="18" charset="0"/>
              </a:rPr>
              <a:t>على </a:t>
            </a:r>
            <a:r>
              <a:rPr lang="ar-EG" dirty="0">
                <a:latin typeface="Times New Roman" pitchFamily="18" charset="0"/>
                <a:cs typeface="Times New Roman" pitchFamily="18" charset="0"/>
              </a:rPr>
              <a:t>البلدان؟</a:t>
            </a:r>
            <a:endParaRPr lang="en-ZA" dirty="0">
              <a:latin typeface="Times New Roman" pitchFamily="18" charset="0"/>
              <a:cs typeface="Times New Roman" pitchFamily="18" charset="0"/>
            </a:endParaRPr>
          </a:p>
          <a:p>
            <a:pPr lvl="1" algn="r" rtl="1"/>
            <a:r>
              <a:rPr lang="ar-EG" dirty="0" smtClean="0">
                <a:latin typeface="Times New Roman" pitchFamily="18" charset="0"/>
                <a:cs typeface="Times New Roman" pitchFamily="18" charset="0"/>
              </a:rPr>
              <a:t>يمكن تطويعها لتلائم الاستخدام الوطني (كبطاقة درجات فعالية الإدارة أو بطاقة درجات الاستدامة </a:t>
            </a:r>
            <a:r>
              <a:rPr lang="ar-EG" dirty="0">
                <a:latin typeface="Times New Roman" pitchFamily="18" charset="0"/>
                <a:cs typeface="Times New Roman" pitchFamily="18" charset="0"/>
              </a:rPr>
              <a:t>المالية لأنظمة مناطق المحميات</a:t>
            </a:r>
            <a:r>
              <a:rPr lang="ar-EG" dirty="0" smtClean="0">
                <a:latin typeface="Times New Roman" pitchFamily="18" charset="0"/>
                <a:cs typeface="Times New Roman" pitchFamily="18" charset="0"/>
              </a:rPr>
              <a:t>)</a:t>
            </a:r>
            <a:endParaRPr lang="en-ZA" dirty="0" smtClean="0">
              <a:latin typeface="Times New Roman" pitchFamily="18" charset="0"/>
              <a:cs typeface="Times New Roman" pitchFamily="18" charset="0"/>
            </a:endParaRPr>
          </a:p>
          <a:p>
            <a:pPr lvl="1" algn="r" rtl="1"/>
            <a:r>
              <a:rPr lang="ar-EG" dirty="0" smtClean="0">
                <a:latin typeface="Times New Roman" pitchFamily="18" charset="0"/>
                <a:cs typeface="Times New Roman" pitchFamily="18" charset="0"/>
              </a:rPr>
              <a:t>تتيح الفرص للتعلم (من خلال بعثات التعلم التي يوفدها الصندوق مثلاً)</a:t>
            </a:r>
            <a:endParaRPr lang="en-ZA" dirty="0" smtClean="0">
              <a:latin typeface="Times New Roman" pitchFamily="18" charset="0"/>
              <a:cs typeface="Times New Roman" pitchFamily="18" charset="0"/>
            </a:endParaRPr>
          </a:p>
        </p:txBody>
      </p:sp>
      <p:sp>
        <p:nvSpPr>
          <p:cNvPr id="4" name="Slide Number Placeholder 3"/>
          <p:cNvSpPr>
            <a:spLocks noGrp="1"/>
          </p:cNvSpPr>
          <p:nvPr>
            <p:ph type="sldNum" sz="quarter" idx="4294967295"/>
          </p:nvPr>
        </p:nvSpPr>
        <p:spPr>
          <a:xfrm>
            <a:off x="8382000" y="6202363"/>
            <a:ext cx="762001" cy="503237"/>
          </a:xfrm>
          <a:prstGeom prst="ellipse">
            <a:avLst/>
          </a:prstGeom>
        </p:spPr>
        <p:txBody>
          <a:bodyPr/>
          <a:lstStyle/>
          <a:p>
            <a:fld id="{2754ED01-E2A0-4C1E-8E21-014B99041579}" type="slidenum">
              <a:rPr lang="en-US" smtClean="0"/>
              <a:pPr/>
              <a:t>33</a:t>
            </a:fld>
            <a:endParaRPr lang="en-US" dirty="0"/>
          </a:p>
        </p:txBody>
      </p:sp>
    </p:spTree>
    <p:extLst>
      <p:ext uri="{BB962C8B-B14F-4D97-AF65-F5344CB8AC3E}">
        <p14:creationId xmlns:p14="http://schemas.microsoft.com/office/powerpoint/2010/main" val="3582952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EG" dirty="0" smtClean="0">
                <a:latin typeface="Times New Roman" pitchFamily="18" charset="0"/>
                <a:cs typeface="Times New Roman" pitchFamily="18" charset="0"/>
              </a:rPr>
              <a:t>الأجوبة...</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457200" y="1600200"/>
            <a:ext cx="8401080" cy="4525963"/>
          </a:xfrm>
        </p:spPr>
        <p:txBody>
          <a:bodyPr>
            <a:normAutofit/>
          </a:bodyPr>
          <a:lstStyle/>
          <a:p>
            <a:pPr algn="r" rtl="1"/>
            <a:r>
              <a:rPr lang="ar-EG" dirty="0">
                <a:latin typeface="Times New Roman" pitchFamily="18" charset="0"/>
                <a:cs typeface="Times New Roman" pitchFamily="18" charset="0"/>
              </a:rPr>
              <a:t>ما هي المنافع التي تعود بها أدوات </a:t>
            </a:r>
            <a:r>
              <a:rPr lang="ar-SA" dirty="0">
                <a:latin typeface="Times New Roman" pitchFamily="18" charset="0"/>
                <a:cs typeface="Times New Roman" pitchFamily="18" charset="0"/>
              </a:rPr>
              <a:t>المتابعة </a:t>
            </a:r>
            <a:r>
              <a:rPr lang="ar-EG" dirty="0" smtClean="0">
                <a:latin typeface="Times New Roman" pitchFamily="18" charset="0"/>
                <a:cs typeface="Times New Roman" pitchFamily="18" charset="0"/>
              </a:rPr>
              <a:t>على </a:t>
            </a:r>
            <a:r>
              <a:rPr lang="ar-EG" dirty="0">
                <a:latin typeface="Times New Roman" pitchFamily="18" charset="0"/>
                <a:cs typeface="Times New Roman" pitchFamily="18" charset="0"/>
              </a:rPr>
              <a:t>الوكالات التابعة للصندوق؟</a:t>
            </a:r>
            <a:endParaRPr lang="en-ZA" dirty="0">
              <a:latin typeface="Times New Roman" pitchFamily="18" charset="0"/>
              <a:cs typeface="Times New Roman" pitchFamily="18" charset="0"/>
            </a:endParaRPr>
          </a:p>
          <a:p>
            <a:pPr lvl="1" algn="r" rtl="1"/>
            <a:r>
              <a:rPr lang="ar-EG" dirty="0">
                <a:cs typeface="Times New Roman" pitchFamily="18" charset="0"/>
              </a:rPr>
              <a:t>تتيح إمكانية تجميع </a:t>
            </a:r>
            <a:r>
              <a:rPr lang="ar-EG" dirty="0" smtClean="0">
                <a:cs typeface="Times New Roman" pitchFamily="18" charset="0"/>
              </a:rPr>
              <a:t>بيانات </a:t>
            </a:r>
            <a:r>
              <a:rPr lang="ar-SA" dirty="0" smtClean="0">
                <a:cs typeface="Times New Roman" pitchFamily="18" charset="0"/>
              </a:rPr>
              <a:t>جميع </a:t>
            </a:r>
            <a:r>
              <a:rPr lang="ar-EG" dirty="0" smtClean="0">
                <a:cs typeface="Times New Roman" pitchFamily="18" charset="0"/>
              </a:rPr>
              <a:t>المشروعات التي تشترك في أحد مجالات التركيز أو الأهداف الاستراتيجية للصندوق، للخروج بالنتائج الإجمالية لإحدى المحافظ المالية للمشروعات </a:t>
            </a:r>
            <a:endParaRPr lang="en-ZA" dirty="0">
              <a:cs typeface="Times New Roman" pitchFamily="18" charset="0"/>
            </a:endParaRPr>
          </a:p>
          <a:p>
            <a:pPr lvl="1" algn="r" rtl="1"/>
            <a:r>
              <a:rPr lang="ar-EG" dirty="0" smtClean="0">
                <a:latin typeface="Times New Roman" pitchFamily="18" charset="0"/>
                <a:cs typeface="Times New Roman" pitchFamily="18" charset="0"/>
                <a:sym typeface="Wingdings" pitchFamily="2" charset="2"/>
              </a:rPr>
              <a:t>تفيد كمصدر تحقق مستقل من صحة البيانات المتعلقة بتقدم المشروعات</a:t>
            </a:r>
            <a:endParaRPr lang="en-ZA" dirty="0" smtClean="0">
              <a:latin typeface="Times New Roman" pitchFamily="18" charset="0"/>
              <a:cs typeface="Times New Roman" pitchFamily="18" charset="0"/>
              <a:sym typeface="Wingdings" pitchFamily="2" charset="2"/>
            </a:endParaRPr>
          </a:p>
        </p:txBody>
      </p:sp>
      <p:sp>
        <p:nvSpPr>
          <p:cNvPr id="4" name="Slide Number Placeholder 3"/>
          <p:cNvSpPr>
            <a:spLocks noGrp="1"/>
          </p:cNvSpPr>
          <p:nvPr>
            <p:ph type="sldNum" sz="quarter" idx="4294967295"/>
          </p:nvPr>
        </p:nvSpPr>
        <p:spPr>
          <a:xfrm>
            <a:off x="8382000" y="6248400"/>
            <a:ext cx="762001" cy="503237"/>
          </a:xfrm>
          <a:prstGeom prst="ellipse">
            <a:avLst/>
          </a:prstGeom>
        </p:spPr>
        <p:txBody>
          <a:bodyPr/>
          <a:lstStyle/>
          <a:p>
            <a:fld id="{2754ED01-E2A0-4C1E-8E21-014B99041579}" type="slidenum">
              <a:rPr lang="en-US" smtClean="0"/>
              <a:pPr/>
              <a:t>34</a:t>
            </a:fld>
            <a:endParaRPr lang="en-US" dirty="0"/>
          </a:p>
        </p:txBody>
      </p:sp>
    </p:spTree>
    <p:extLst>
      <p:ext uri="{BB962C8B-B14F-4D97-AF65-F5344CB8AC3E}">
        <p14:creationId xmlns:p14="http://schemas.microsoft.com/office/powerpoint/2010/main" val="453473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smtClean="0"/>
          </a:p>
          <a:p>
            <a:endParaRPr lang="en-US" dirty="0" smtClean="0"/>
          </a:p>
          <a:p>
            <a:endParaRPr lang="en-US" dirty="0" smtClean="0"/>
          </a:p>
          <a:p>
            <a:endParaRPr lang="en-US" dirty="0" smtClean="0"/>
          </a:p>
          <a:p>
            <a:endParaRPr lang="en-US" dirty="0"/>
          </a:p>
        </p:txBody>
      </p:sp>
      <p:sp>
        <p:nvSpPr>
          <p:cNvPr id="5" name="Slide Number Placeholder 4"/>
          <p:cNvSpPr>
            <a:spLocks noGrp="1"/>
          </p:cNvSpPr>
          <p:nvPr>
            <p:ph type="sldNum" sz="quarter" idx="4294967295"/>
          </p:nvPr>
        </p:nvSpPr>
        <p:spPr>
          <a:xfrm>
            <a:off x="8458200" y="6248400"/>
            <a:ext cx="685801" cy="425450"/>
          </a:xfrm>
          <a:prstGeom prst="ellipse">
            <a:avLst/>
          </a:prstGeom>
        </p:spPr>
        <p:txBody>
          <a:bodyPr/>
          <a:lstStyle/>
          <a:p>
            <a:fld id="{2754ED01-E2A0-4C1E-8E21-014B99041579}" type="slidenum">
              <a:rPr lang="en-US" smtClean="0">
                <a:solidFill>
                  <a:prstClr val="black"/>
                </a:solidFill>
              </a:rPr>
              <a:pPr/>
              <a:t>35</a:t>
            </a:fld>
            <a:endParaRPr lang="en-US" dirty="0">
              <a:solidFill>
                <a:prstClr val="black"/>
              </a:solidFill>
            </a:endParaRPr>
          </a:p>
        </p:txBody>
      </p:sp>
      <p:sp>
        <p:nvSpPr>
          <p:cNvPr id="4" name="Rectangle 3"/>
          <p:cNvSpPr/>
          <p:nvPr/>
        </p:nvSpPr>
        <p:spPr>
          <a:xfrm>
            <a:off x="0" y="3733800"/>
            <a:ext cx="7924800" cy="1676400"/>
          </a:xfrm>
          <a:prstGeom prst="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r" defTabSz="166688"/>
            <a:r>
              <a:rPr lang="ar-SA" sz="3600" b="1" cap="small" dirty="0">
                <a:solidFill>
                  <a:srgbClr val="1F497D"/>
                </a:solidFill>
                <a:latin typeface="Times New Roman" pitchFamily="18" charset="0"/>
                <a:cs typeface="Times New Roman" pitchFamily="18" charset="0"/>
              </a:rPr>
              <a:t>فعالية الإدارة وكفاءتها</a:t>
            </a:r>
          </a:p>
          <a:p>
            <a:pPr algn="r" defTabSz="166688"/>
            <a:endParaRPr lang="en-US" sz="3600" b="1" cap="small" dirty="0" smtClean="0">
              <a:solidFill>
                <a:srgbClr val="1F497D"/>
              </a:solidFill>
              <a:latin typeface="Times New Roman" pitchFamily="18" charset="0"/>
              <a:cs typeface="Times New Roman" pitchFamily="18" charset="0"/>
            </a:endParaRPr>
          </a:p>
        </p:txBody>
      </p:sp>
    </p:spTree>
    <p:extLst>
      <p:ext uri="{BB962C8B-B14F-4D97-AF65-F5344CB8AC3E}">
        <p14:creationId xmlns:p14="http://schemas.microsoft.com/office/powerpoint/2010/main" val="172468427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z="4000" dirty="0" smtClean="0">
                <a:latin typeface="Times New Roman" pitchFamily="18" charset="0"/>
                <a:cs typeface="Times New Roman" pitchFamily="18" charset="0"/>
              </a:rPr>
              <a:t>مؤشرات الادارة </a:t>
            </a:r>
            <a:endParaRPr lang="en-US" sz="4000" dirty="0"/>
          </a:p>
        </p:txBody>
      </p:sp>
      <p:sp>
        <p:nvSpPr>
          <p:cNvPr id="3" name="Content Placeholder 2"/>
          <p:cNvSpPr>
            <a:spLocks noGrp="1"/>
          </p:cNvSpPr>
          <p:nvPr>
            <p:ph idx="1"/>
          </p:nvPr>
        </p:nvSpPr>
        <p:spPr>
          <a:xfrm>
            <a:off x="457200" y="1600201"/>
            <a:ext cx="8153400" cy="4191000"/>
          </a:xfrm>
        </p:spPr>
        <p:txBody>
          <a:bodyPr/>
          <a:lstStyle/>
          <a:p>
            <a:pPr marL="0" indent="0">
              <a:buNone/>
            </a:pPr>
            <a:r>
              <a:rPr lang="ar-SA" sz="2800" dirty="0" smtClean="0"/>
              <a:t>تتابع السكريتاريا عددا </a:t>
            </a:r>
            <a:r>
              <a:rPr lang="ar-SA" sz="2800" dirty="0"/>
              <a:t>من مؤشرات الإدارة </a:t>
            </a:r>
            <a:r>
              <a:rPr lang="ar-SA" sz="2800" dirty="0" smtClean="0"/>
              <a:t>بهدف</a:t>
            </a:r>
            <a:r>
              <a:rPr lang="ar-SA" sz="2800" dirty="0"/>
              <a:t> تتبع</a:t>
            </a:r>
            <a:r>
              <a:rPr lang="ar-SA" sz="2800" dirty="0" smtClean="0"/>
              <a:t> </a:t>
            </a:r>
            <a:r>
              <a:rPr lang="ar-SA" sz="2800" dirty="0"/>
              <a:t>فعالية </a:t>
            </a:r>
            <a:r>
              <a:rPr lang="ar-SA" sz="2800" dirty="0" smtClean="0"/>
              <a:t>المنظمة</a:t>
            </a:r>
            <a:r>
              <a:rPr lang="ar-SA" sz="2800" dirty="0"/>
              <a:t/>
            </a:r>
            <a:br>
              <a:rPr lang="ar-SA" sz="2800" dirty="0"/>
            </a:br>
            <a:endParaRPr lang="en-US" sz="2800" dirty="0" smtClean="0">
              <a:latin typeface="Times New Roman" pitchFamily="18" charset="0"/>
              <a:cs typeface="Times New Roman" pitchFamily="18" charset="0"/>
            </a:endParaRPr>
          </a:p>
          <a:p>
            <a:pPr marL="508000" lvl="1" indent="0" algn="r">
              <a:buNone/>
            </a:pPr>
            <a:r>
              <a:rPr lang="ar-SA" sz="2400" dirty="0" smtClean="0"/>
              <a:t>المؤشرات المتعقبة تقديم </a:t>
            </a:r>
            <a:r>
              <a:rPr lang="ar-SA" sz="2400" dirty="0"/>
              <a:t>صورة عامة </a:t>
            </a:r>
            <a:r>
              <a:rPr lang="ar-SA" sz="2400" dirty="0" smtClean="0"/>
              <a:t>لكيفية قيام مرفق </a:t>
            </a:r>
            <a:r>
              <a:rPr lang="ar-SA" sz="2400" dirty="0"/>
              <a:t>البيئة </a:t>
            </a:r>
            <a:r>
              <a:rPr lang="ar-SA" sz="2400" dirty="0" smtClean="0"/>
              <a:t>العالمي ب:</a:t>
            </a:r>
          </a:p>
          <a:p>
            <a:pPr marL="965200" lvl="1" indent="-457200" algn="r" rtl="1">
              <a:buFont typeface="Wingdings" pitchFamily="2" charset="2"/>
              <a:buChar char="ü"/>
            </a:pPr>
            <a:r>
              <a:rPr lang="ar-SA" sz="2400" dirty="0">
                <a:solidFill>
                  <a:srgbClr val="00B050"/>
                </a:solidFill>
                <a:latin typeface="Times New Roman" pitchFamily="18" charset="0"/>
                <a:cs typeface="Times New Roman" pitchFamily="18" charset="0"/>
              </a:rPr>
              <a:t>تعبئة </a:t>
            </a:r>
            <a:r>
              <a:rPr lang="ar-SA" sz="2400" dirty="0" smtClean="0">
                <a:solidFill>
                  <a:srgbClr val="00B050"/>
                </a:solidFill>
                <a:latin typeface="Times New Roman" pitchFamily="18" charset="0"/>
                <a:cs typeface="Times New Roman" pitchFamily="18" charset="0"/>
              </a:rPr>
              <a:t>واستخدم </a:t>
            </a:r>
            <a:r>
              <a:rPr lang="ar-SA" sz="2400" dirty="0">
                <a:solidFill>
                  <a:srgbClr val="00B050"/>
                </a:solidFill>
                <a:latin typeface="Times New Roman" pitchFamily="18" charset="0"/>
                <a:cs typeface="Times New Roman" pitchFamily="18" charset="0"/>
              </a:rPr>
              <a:t>موارده</a:t>
            </a:r>
          </a:p>
          <a:p>
            <a:pPr marL="965200" lvl="1" indent="-457200" algn="r" rtl="1">
              <a:buFont typeface="Wingdings" pitchFamily="2" charset="2"/>
              <a:buChar char="ü"/>
            </a:pPr>
            <a:r>
              <a:rPr lang="ar-SA" sz="2400" dirty="0" smtClean="0">
                <a:solidFill>
                  <a:srgbClr val="00B050"/>
                </a:solidFill>
                <a:latin typeface="Times New Roman" pitchFamily="18" charset="0"/>
                <a:cs typeface="Times New Roman" pitchFamily="18" charset="0"/>
              </a:rPr>
              <a:t>بروز </a:t>
            </a:r>
            <a:r>
              <a:rPr lang="ar-SA" sz="2400" dirty="0">
                <a:solidFill>
                  <a:srgbClr val="00B050"/>
                </a:solidFill>
                <a:latin typeface="Times New Roman" pitchFamily="18" charset="0"/>
                <a:cs typeface="Times New Roman" pitchFamily="18" charset="0"/>
              </a:rPr>
              <a:t>مرفق البيئة </a:t>
            </a:r>
            <a:r>
              <a:rPr lang="ar-SA" sz="2400" dirty="0" smtClean="0">
                <a:solidFill>
                  <a:srgbClr val="00B050"/>
                </a:solidFill>
                <a:latin typeface="Times New Roman" pitchFamily="18" charset="0"/>
                <a:cs typeface="Times New Roman" pitchFamily="18" charset="0"/>
              </a:rPr>
              <a:t>العالمي كرائد للبيئية </a:t>
            </a:r>
            <a:r>
              <a:rPr lang="ar-SA" sz="2400" dirty="0">
                <a:solidFill>
                  <a:srgbClr val="00B050"/>
                </a:solidFill>
                <a:latin typeface="Times New Roman" pitchFamily="18" charset="0"/>
                <a:cs typeface="Times New Roman" pitchFamily="18" charset="0"/>
              </a:rPr>
              <a:t>العالمية</a:t>
            </a:r>
          </a:p>
          <a:p>
            <a:pPr marL="965200" lvl="1" indent="-457200" algn="r" rtl="1">
              <a:buFont typeface="Wingdings" pitchFamily="2" charset="2"/>
              <a:buChar char="ü"/>
            </a:pPr>
            <a:r>
              <a:rPr lang="ar-SA" sz="2400" dirty="0">
                <a:solidFill>
                  <a:srgbClr val="00B050"/>
                </a:solidFill>
                <a:latin typeface="Times New Roman" pitchFamily="18" charset="0"/>
                <a:cs typeface="Times New Roman" pitchFamily="18" charset="0"/>
              </a:rPr>
              <a:t>كفاءة شراكة مرفق البيئة العالمية في تلبية معايير الخدمة وكفاءة دورة </a:t>
            </a:r>
            <a:r>
              <a:rPr lang="ar-SA" sz="2400" dirty="0" smtClean="0">
                <a:solidFill>
                  <a:srgbClr val="00B050"/>
                </a:solidFill>
                <a:latin typeface="Times New Roman" pitchFamily="18" charset="0"/>
                <a:cs typeface="Times New Roman" pitchFamily="18" charset="0"/>
              </a:rPr>
              <a:t>المشروع.</a:t>
            </a:r>
          </a:p>
          <a:p>
            <a:pPr marL="965200" lvl="1" indent="-457200" algn="r" rtl="1">
              <a:buFont typeface="Wingdings" pitchFamily="2" charset="2"/>
              <a:buChar char="ü"/>
            </a:pPr>
            <a:r>
              <a:rPr lang="ar-SA" sz="2400" dirty="0" smtClean="0">
                <a:solidFill>
                  <a:srgbClr val="00B050"/>
                </a:solidFill>
                <a:latin typeface="Times New Roman" pitchFamily="18" charset="0"/>
                <a:cs typeface="Times New Roman" pitchFamily="18" charset="0"/>
              </a:rPr>
              <a:t>فاعلية التعاون </a:t>
            </a:r>
            <a:r>
              <a:rPr lang="ar-SA" sz="2400" dirty="0">
                <a:solidFill>
                  <a:srgbClr val="00B050"/>
                </a:solidFill>
                <a:latin typeface="Times New Roman" pitchFamily="18" charset="0"/>
                <a:cs typeface="Times New Roman" pitchFamily="18" charset="0"/>
              </a:rPr>
              <a:t>مع الشركاء</a:t>
            </a:r>
            <a:endParaRPr lang="ar-SA" sz="2400" dirty="0" smtClean="0">
              <a:solidFill>
                <a:srgbClr val="00B050"/>
              </a:solidFill>
              <a:latin typeface="Times New Roman" pitchFamily="18" charset="0"/>
              <a:cs typeface="Times New Roman" pitchFamily="18" charset="0"/>
            </a:endParaRPr>
          </a:p>
        </p:txBody>
      </p:sp>
      <p:sp>
        <p:nvSpPr>
          <p:cNvPr id="4" name="Slide Number Placeholder 3"/>
          <p:cNvSpPr>
            <a:spLocks noGrp="1"/>
          </p:cNvSpPr>
          <p:nvPr>
            <p:ph type="sldNum" sz="quarter" idx="4294967295"/>
          </p:nvPr>
        </p:nvSpPr>
        <p:spPr>
          <a:xfrm>
            <a:off x="8458201" y="6170613"/>
            <a:ext cx="685800" cy="503237"/>
          </a:xfrm>
          <a:prstGeom prst="ellipse">
            <a:avLst/>
          </a:prstGeom>
        </p:spPr>
        <p:txBody>
          <a:bodyPr/>
          <a:lstStyle/>
          <a:p>
            <a:fld id="{2754ED01-E2A0-4C1E-8E21-014B99041579}" type="slidenum">
              <a:rPr lang="en-US" smtClean="0">
                <a:solidFill>
                  <a:prstClr val="black"/>
                </a:solidFill>
              </a:rPr>
              <a:pPr/>
              <a:t>36</a:t>
            </a:fld>
            <a:endParaRPr lang="en-US" dirty="0">
              <a:solidFill>
                <a:prstClr val="black"/>
              </a:solidFill>
            </a:endParaRPr>
          </a:p>
        </p:txBody>
      </p:sp>
    </p:spTree>
    <p:extLst>
      <p:ext uri="{BB962C8B-B14F-4D97-AF65-F5344CB8AC3E}">
        <p14:creationId xmlns:p14="http://schemas.microsoft.com/office/powerpoint/2010/main" val="162230479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z="3200" dirty="0" smtClean="0">
                <a:latin typeface="Times New Roman" pitchFamily="18" charset="0"/>
                <a:cs typeface="Times New Roman" pitchFamily="18" charset="0"/>
              </a:rPr>
              <a:t>معايير عمل مرفق البيئة العالمي</a:t>
            </a:r>
            <a:endParaRPr lang="en-US" sz="3200" dirty="0">
              <a:latin typeface="Times New Roman" pitchFamily="18" charset="0"/>
              <a:cs typeface="Times New Roman" pitchFamily="18" charset="0"/>
            </a:endParaRPr>
          </a:p>
        </p:txBody>
      </p:sp>
      <p:sp>
        <p:nvSpPr>
          <p:cNvPr id="3" name="Slide Number Placeholder 2"/>
          <p:cNvSpPr>
            <a:spLocks noGrp="1"/>
          </p:cNvSpPr>
          <p:nvPr>
            <p:ph type="sldNum" sz="quarter" idx="4294967295"/>
          </p:nvPr>
        </p:nvSpPr>
        <p:spPr>
          <a:xfrm>
            <a:off x="8458201" y="6170613"/>
            <a:ext cx="685800" cy="503237"/>
          </a:xfrm>
          <a:prstGeom prst="ellipse">
            <a:avLst/>
          </a:prstGeom>
        </p:spPr>
        <p:txBody>
          <a:bodyPr/>
          <a:lstStyle/>
          <a:p>
            <a:fld id="{2754ED01-E2A0-4C1E-8E21-014B99041579}" type="slidenum">
              <a:rPr lang="en-US" smtClean="0">
                <a:solidFill>
                  <a:prstClr val="black"/>
                </a:solidFill>
              </a:rPr>
              <a:pPr/>
              <a:t>37</a:t>
            </a:fld>
            <a:endParaRPr lang="en-US" dirty="0">
              <a:solidFill>
                <a:prstClr val="black"/>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2033844917"/>
              </p:ext>
            </p:extLst>
          </p:nvPr>
        </p:nvGraphicFramePr>
        <p:xfrm>
          <a:off x="381000" y="1447800"/>
          <a:ext cx="8229601" cy="3923285"/>
        </p:xfrm>
        <a:graphic>
          <a:graphicData uri="http://schemas.openxmlformats.org/drawingml/2006/table">
            <a:tbl>
              <a:tblPr/>
              <a:tblGrid>
                <a:gridCol w="4862945"/>
                <a:gridCol w="972590"/>
                <a:gridCol w="1197033"/>
                <a:gridCol w="1197033"/>
              </a:tblGrid>
              <a:tr h="351173">
                <a:tc gridSpan="4">
                  <a:txBody>
                    <a:bodyPr/>
                    <a:lstStyle/>
                    <a:p>
                      <a:pPr marL="0" marR="0" algn="ctr">
                        <a:lnSpc>
                          <a:spcPct val="115000"/>
                        </a:lnSpc>
                        <a:spcBef>
                          <a:spcPts val="0"/>
                        </a:spcBef>
                        <a:spcAft>
                          <a:spcPts val="0"/>
                        </a:spcAft>
                      </a:pPr>
                      <a:r>
                        <a:rPr lang="ar-SA" sz="1600" b="1" dirty="0" smtClean="0">
                          <a:solidFill>
                            <a:schemeClr val="bg1"/>
                          </a:solidFill>
                          <a:latin typeface="Times New Roman" pitchFamily="18" charset="0"/>
                          <a:ea typeface="Times New Roman"/>
                          <a:cs typeface="Times New Roman" pitchFamily="18" charset="0"/>
                        </a:rPr>
                        <a:t>تحسين الكفاءة في دورة المشروع</a:t>
                      </a:r>
                      <a:endParaRPr lang="en-US" sz="1600" dirty="0">
                        <a:solidFill>
                          <a:schemeClr val="bg1"/>
                        </a:solidFill>
                        <a:latin typeface="Times New Roman" pitchFamily="18" charset="0"/>
                        <a:ea typeface="Times New Roman"/>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5A5A5"/>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373071">
                <a:tc>
                  <a:txBody>
                    <a:bodyPr/>
                    <a:lstStyle/>
                    <a:p>
                      <a:pPr marL="0" marR="0">
                        <a:lnSpc>
                          <a:spcPct val="115000"/>
                        </a:lnSpc>
                        <a:spcBef>
                          <a:spcPts val="0"/>
                        </a:spcBef>
                        <a:spcAft>
                          <a:spcPts val="0"/>
                        </a:spcAft>
                      </a:pPr>
                      <a:r>
                        <a:rPr lang="ar-SA" sz="1600" dirty="0" smtClean="0">
                          <a:solidFill>
                            <a:srgbClr val="000000"/>
                          </a:solidFill>
                          <a:latin typeface="+mn-lt"/>
                          <a:ea typeface="Times New Roman"/>
                          <a:cs typeface="Times New Roman"/>
                        </a:rPr>
                        <a:t>تحسين توقيت تصميم البرامج</a:t>
                      </a:r>
                      <a:endParaRPr lang="en-US" sz="1600" dirty="0">
                        <a:latin typeface="+mn-l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marL="0" marR="0" algn="ctr">
                        <a:lnSpc>
                          <a:spcPct val="115000"/>
                        </a:lnSpc>
                        <a:spcBef>
                          <a:spcPts val="0"/>
                        </a:spcBef>
                        <a:spcAft>
                          <a:spcPts val="0"/>
                        </a:spcAft>
                      </a:pPr>
                      <a:r>
                        <a:rPr lang="en-US" sz="1600" dirty="0">
                          <a:solidFill>
                            <a:srgbClr val="000000"/>
                          </a:solidFill>
                          <a:latin typeface="+mn-lt"/>
                          <a:ea typeface="Times New Roman"/>
                          <a:cs typeface="Times New Roman"/>
                        </a:rPr>
                        <a:t>FY </a:t>
                      </a:r>
                      <a:r>
                        <a:rPr lang="en-US" sz="1600" dirty="0" smtClean="0">
                          <a:solidFill>
                            <a:srgbClr val="000000"/>
                          </a:solidFill>
                          <a:latin typeface="Times New Roman" pitchFamily="18" charset="0"/>
                          <a:ea typeface="Times New Roman"/>
                          <a:cs typeface="Times New Roman" pitchFamily="18" charset="0"/>
                        </a:rPr>
                        <a:t>2011</a:t>
                      </a:r>
                      <a:endParaRPr lang="en-US" sz="1600" dirty="0">
                        <a:latin typeface="Times New Roman" pitchFamily="18" charset="0"/>
                        <a:ea typeface="Times New Roman"/>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marL="0" marR="0" algn="ctr">
                        <a:lnSpc>
                          <a:spcPct val="115000"/>
                        </a:lnSpc>
                        <a:spcBef>
                          <a:spcPts val="0"/>
                        </a:spcBef>
                        <a:spcAft>
                          <a:spcPts val="0"/>
                        </a:spcAft>
                      </a:pPr>
                      <a:r>
                        <a:rPr lang="en-US" sz="1600" dirty="0" smtClean="0">
                          <a:solidFill>
                            <a:srgbClr val="000000"/>
                          </a:solidFill>
                          <a:latin typeface="+mn-lt"/>
                          <a:ea typeface="Times New Roman"/>
                          <a:cs typeface="Times New Roman"/>
                        </a:rPr>
                        <a:t>FY 2012</a:t>
                      </a:r>
                      <a:endParaRPr lang="en-US" sz="1600" dirty="0">
                        <a:latin typeface="+mn-l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marL="0" marR="0" algn="ctr">
                        <a:lnSpc>
                          <a:spcPct val="115000"/>
                        </a:lnSpc>
                        <a:spcBef>
                          <a:spcPts val="0"/>
                        </a:spcBef>
                        <a:spcAft>
                          <a:spcPts val="0"/>
                        </a:spcAft>
                      </a:pPr>
                      <a:r>
                        <a:rPr lang="en-US" sz="1600" dirty="0" smtClean="0">
                          <a:latin typeface="+mn-lt"/>
                          <a:ea typeface="Times New Roman"/>
                          <a:cs typeface="Times New Roman"/>
                        </a:rPr>
                        <a:t>FY2013</a:t>
                      </a:r>
                      <a:endParaRPr lang="en-US" sz="1600" dirty="0">
                        <a:latin typeface="+mn-l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r>
              <a:tr h="952157">
                <a:tc>
                  <a:txBody>
                    <a:bodyPr/>
                    <a:lstStyle/>
                    <a:p>
                      <a:pPr marL="0" marR="0" algn="r">
                        <a:lnSpc>
                          <a:spcPct val="115000"/>
                        </a:lnSpc>
                        <a:spcBef>
                          <a:spcPts val="0"/>
                        </a:spcBef>
                        <a:spcAft>
                          <a:spcPts val="0"/>
                        </a:spcAft>
                        <a:buFont typeface="Arial" pitchFamily="34" charset="0"/>
                        <a:buNone/>
                      </a:pPr>
                      <a:r>
                        <a:rPr lang="ar-SA" sz="1600" dirty="0" smtClean="0">
                          <a:solidFill>
                            <a:srgbClr val="000000"/>
                          </a:solidFill>
                          <a:latin typeface="Calibri" panose="020F0502020204030204" pitchFamily="34" charset="0"/>
                          <a:ea typeface="Times New Roman"/>
                          <a:cs typeface="Times New Roman"/>
                        </a:rPr>
                        <a:t>نسبة الردود على تقديمات</a:t>
                      </a:r>
                      <a:r>
                        <a:rPr lang="ar-SA" sz="1600" baseline="0" dirty="0" smtClean="0">
                          <a:solidFill>
                            <a:srgbClr val="000000"/>
                          </a:solidFill>
                          <a:latin typeface="Calibri" panose="020F0502020204030204" pitchFamily="34" charset="0"/>
                          <a:ea typeface="Times New Roman"/>
                          <a:cs typeface="Times New Roman"/>
                        </a:rPr>
                        <a:t> </a:t>
                      </a:r>
                      <a:r>
                        <a:rPr lang="ar-SA" sz="1600" dirty="0" smtClean="0">
                          <a:solidFill>
                            <a:srgbClr val="000000"/>
                          </a:solidFill>
                          <a:latin typeface="Calibri" panose="020F0502020204030204" pitchFamily="34" charset="0"/>
                          <a:ea typeface="Times New Roman"/>
                          <a:cs typeface="Times New Roman"/>
                        </a:rPr>
                        <a:t>استمارات تحديد المشاريع واستمارات منحة اعداد المشروع للأمانة في غضون 10 ايام (معيار خدمة 10 ايام)</a:t>
                      </a:r>
                      <a:endParaRPr lang="en-US" sz="1600" dirty="0">
                        <a:latin typeface="Calibri" panose="020F0502020204030204" pitchFamily="34" charset="0"/>
                        <a:ea typeface="Times New Roman"/>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smtClean="0">
                          <a:solidFill>
                            <a:srgbClr val="000000"/>
                          </a:solidFill>
                          <a:latin typeface="Calibri" panose="020F0502020204030204" pitchFamily="34" charset="0"/>
                          <a:ea typeface="Times New Roman"/>
                          <a:cs typeface="Times New Roman"/>
                        </a:rPr>
                        <a:t>67%</a:t>
                      </a:r>
                      <a:r>
                        <a:rPr lang="en-US" sz="1600" dirty="0">
                          <a:solidFill>
                            <a:srgbClr val="000000"/>
                          </a:solidFill>
                          <a:latin typeface="Calibri" panose="020F0502020204030204" pitchFamily="34" charset="0"/>
                          <a:ea typeface="Times New Roman"/>
                          <a:cs typeface="Times New Roman"/>
                        </a:rPr>
                        <a:t> </a:t>
                      </a:r>
                      <a:endParaRPr lang="en-US" sz="1600" dirty="0">
                        <a:latin typeface="Calibri" panose="020F0502020204030204"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smtClean="0">
                          <a:solidFill>
                            <a:srgbClr val="000000"/>
                          </a:solidFill>
                          <a:latin typeface="Calibri" panose="020F0502020204030204" pitchFamily="34" charset="0"/>
                          <a:ea typeface="Times New Roman"/>
                          <a:cs typeface="Times New Roman"/>
                        </a:rPr>
                        <a:t>77%</a:t>
                      </a:r>
                      <a:endParaRPr lang="en-US" sz="1600" dirty="0">
                        <a:latin typeface="Calibri" panose="020F0502020204030204"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smtClean="0">
                          <a:latin typeface="Calibri" panose="020F0502020204030204" pitchFamily="34" charset="0"/>
                          <a:ea typeface="Times New Roman"/>
                          <a:cs typeface="Times New Roman"/>
                        </a:rPr>
                        <a:t>57%</a:t>
                      </a:r>
                      <a:endParaRPr lang="en-US" sz="1600" dirty="0">
                        <a:latin typeface="Calibri" panose="020F0502020204030204"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tcPr>
                </a:tc>
              </a:tr>
              <a:tr h="1143000">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ar-SA" sz="1600" kern="1200" baseline="0" dirty="0" smtClean="0">
                          <a:solidFill>
                            <a:schemeClr val="tx1"/>
                          </a:solidFill>
                          <a:latin typeface="Calibri" panose="020F0502020204030204" pitchFamily="34" charset="0"/>
                          <a:ea typeface="+mn-ea"/>
                          <a:cs typeface="+mn-cs"/>
                        </a:rPr>
                        <a:t>النسبة المئوية للطلبات </a:t>
                      </a:r>
                      <a:r>
                        <a:rPr lang="ar-SA" sz="1600" dirty="0" smtClean="0">
                          <a:solidFill>
                            <a:srgbClr val="000000"/>
                          </a:solidFill>
                          <a:latin typeface="Calibri" panose="020F0502020204030204" pitchFamily="34" charset="0"/>
                          <a:ea typeface="Times New Roman"/>
                          <a:cs typeface="Times New Roman"/>
                        </a:rPr>
                        <a:t>ستمارات تحديد المشاريع واستمارات منحة اعداد المشروع التي اعيد</a:t>
                      </a:r>
                      <a:r>
                        <a:rPr lang="ar-SA" sz="1600" baseline="0" dirty="0" smtClean="0">
                          <a:solidFill>
                            <a:srgbClr val="000000"/>
                          </a:solidFill>
                          <a:latin typeface="Calibri" panose="020F0502020204030204" pitchFamily="34" charset="0"/>
                          <a:ea typeface="Times New Roman"/>
                          <a:cs typeface="Times New Roman"/>
                        </a:rPr>
                        <a:t> </a:t>
                      </a:r>
                      <a:r>
                        <a:rPr lang="ar-SA" sz="1600" kern="1200" baseline="0" dirty="0" smtClean="0">
                          <a:solidFill>
                            <a:schemeClr val="tx1"/>
                          </a:solidFill>
                          <a:latin typeface="Calibri" panose="020F0502020204030204" pitchFamily="34" charset="0"/>
                          <a:ea typeface="+mn-ea"/>
                          <a:cs typeface="+mn-cs"/>
                        </a:rPr>
                        <a:t>تقديمها من قبل الوكالة في غضون 10 يوما بعد تلقي استجابة السكريتاريا (معيار خدمة 10 ايام)</a:t>
                      </a:r>
                      <a:endParaRPr lang="en-US" sz="1600" kern="1200" baseline="0" dirty="0" smtClean="0">
                        <a:solidFill>
                          <a:schemeClr val="tx1"/>
                        </a:solidFill>
                        <a:latin typeface="Calibri" panose="020F0502020204030204" pitchFamily="34" charset="0"/>
                        <a:ea typeface="+mn-ea"/>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smtClean="0">
                          <a:latin typeface="Calibri" panose="020F0502020204030204" pitchFamily="34" charset="0"/>
                          <a:ea typeface="Times New Roman"/>
                          <a:cs typeface="Times New Roman"/>
                        </a:rPr>
                        <a:t>62%</a:t>
                      </a:r>
                      <a:endParaRPr lang="en-US" sz="1600" dirty="0">
                        <a:latin typeface="Calibri" panose="020F0502020204030204"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smtClean="0">
                          <a:latin typeface="Calibri" panose="020F0502020204030204" pitchFamily="34" charset="0"/>
                          <a:ea typeface="Times New Roman"/>
                          <a:cs typeface="Times New Roman"/>
                        </a:rPr>
                        <a:t>70%</a:t>
                      </a:r>
                      <a:endParaRPr lang="en-US" sz="1600" dirty="0">
                        <a:latin typeface="Calibri" panose="020F0502020204030204"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smtClean="0">
                          <a:latin typeface="Calibri" panose="020F0502020204030204" pitchFamily="34" charset="0"/>
                          <a:ea typeface="Times New Roman"/>
                          <a:cs typeface="Times New Roman"/>
                        </a:rPr>
                        <a:t>40%</a:t>
                      </a:r>
                      <a:endParaRPr lang="en-US" sz="1600" dirty="0">
                        <a:latin typeface="Calibri" panose="020F0502020204030204"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tcPr>
                </a:tc>
              </a:tr>
              <a:tr h="746142">
                <a:tc>
                  <a:txBody>
                    <a:bodyPr/>
                    <a:lstStyle/>
                    <a:p>
                      <a:pPr marL="0" marR="0">
                        <a:lnSpc>
                          <a:spcPct val="115000"/>
                        </a:lnSpc>
                        <a:spcBef>
                          <a:spcPts val="0"/>
                        </a:spcBef>
                        <a:spcAft>
                          <a:spcPts val="0"/>
                        </a:spcAft>
                      </a:pPr>
                      <a:r>
                        <a:rPr lang="ar-SA" sz="1600" dirty="0" smtClean="0">
                          <a:effectLst/>
                        </a:rPr>
                        <a:t>متوسط ​​الفاصل الزمني من تاريخ</a:t>
                      </a:r>
                      <a:r>
                        <a:rPr lang="ar-SA" sz="1600" baseline="0" dirty="0" smtClean="0">
                          <a:effectLst/>
                        </a:rPr>
                        <a:t> </a:t>
                      </a:r>
                      <a:r>
                        <a:rPr lang="ar-SA" sz="1600" dirty="0" smtClean="0">
                          <a:effectLst/>
                        </a:rPr>
                        <a:t> مصادقة / موافقة </a:t>
                      </a:r>
                      <a:r>
                        <a:rPr lang="ar-SA" sz="1600" dirty="0" smtClean="0">
                          <a:effectLst/>
                        </a:rPr>
                        <a:t>الرئيس التنفيذي </a:t>
                      </a:r>
                      <a:r>
                        <a:rPr lang="ar-SA" sz="1600" dirty="0" smtClean="0">
                          <a:effectLst/>
                        </a:rPr>
                        <a:t>على صرف الدفعة الاولى (1 ) للوكالة</a:t>
                      </a:r>
                      <a:endParaRPr lang="en-US" sz="1600" dirty="0">
                        <a:latin typeface="Calibri" panose="020F0502020204030204" pitchFamily="34" charset="0"/>
                        <a:ea typeface="Times New Roman"/>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ar-SA" sz="1600" dirty="0" smtClean="0">
                          <a:solidFill>
                            <a:srgbClr val="000000"/>
                          </a:solidFill>
                          <a:latin typeface="Calibri" panose="020F0502020204030204" pitchFamily="34" charset="0"/>
                          <a:ea typeface="Times New Roman"/>
                          <a:cs typeface="Times New Roman" pitchFamily="18" charset="0"/>
                        </a:rPr>
                        <a:t>غير متوفر</a:t>
                      </a:r>
                      <a:endParaRPr lang="en-US" sz="1600" dirty="0">
                        <a:latin typeface="Calibri" panose="020F0502020204030204" pitchFamily="34" charset="0"/>
                        <a:ea typeface="Times New Roman"/>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ar-SA" sz="1600" dirty="0" smtClean="0">
                          <a:latin typeface="Calibri" panose="020F0502020204030204" pitchFamily="34" charset="0"/>
                          <a:ea typeface="Times New Roman"/>
                          <a:cs typeface="Times New Roman"/>
                        </a:rPr>
                        <a:t>غير متوفر </a:t>
                      </a:r>
                      <a:endParaRPr lang="en-US" sz="1600" dirty="0">
                        <a:latin typeface="Calibri" panose="020F0502020204030204"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ar-SA" sz="1600" dirty="0" smtClean="0">
                          <a:latin typeface="Calibri" panose="020F0502020204030204" pitchFamily="34" charset="0"/>
                          <a:ea typeface="Times New Roman"/>
                          <a:cs typeface="Times New Roman"/>
                        </a:rPr>
                        <a:t>غير متوفرظ سيتم الاخطار عن في حزيران</a:t>
                      </a:r>
                      <a:r>
                        <a:rPr lang="ar-SA" sz="1600" baseline="0" dirty="0" smtClean="0">
                          <a:latin typeface="Calibri" panose="020F0502020204030204" pitchFamily="34" charset="0"/>
                          <a:ea typeface="Times New Roman"/>
                          <a:cs typeface="Times New Roman"/>
                        </a:rPr>
                        <a:t> 2014 </a:t>
                      </a:r>
                      <a:endParaRPr lang="en-US" sz="1600" dirty="0">
                        <a:latin typeface="Calibri" panose="020F0502020204030204"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tcPr>
                </a:tc>
              </a:tr>
            </a:tbl>
          </a:graphicData>
        </a:graphic>
      </p:graphicFrame>
      <p:sp>
        <p:nvSpPr>
          <p:cNvPr id="1025"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r>
              <a:rPr lang="en-US" smtClean="0">
                <a:solidFill>
                  <a:prstClr val="black"/>
                </a:solidFill>
                <a:latin typeface="Arial" pitchFamily="34" charset="0"/>
                <a:cs typeface="Arial" pitchFamily="34" charset="0"/>
              </a:rPr>
              <a:t/>
            </a:r>
            <a:br>
              <a:rPr lang="en-US" smtClean="0">
                <a:solidFill>
                  <a:prstClr val="black"/>
                </a:solidFill>
                <a:latin typeface="Arial" pitchFamily="34" charset="0"/>
                <a:cs typeface="Arial" pitchFamily="34" charset="0"/>
              </a:rPr>
            </a:br>
            <a:endParaRPr lang="en-US" smtClean="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406185934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smtClean="0"/>
          </a:p>
          <a:p>
            <a:endParaRPr lang="en-US" dirty="0" smtClean="0"/>
          </a:p>
          <a:p>
            <a:endParaRPr lang="en-US" dirty="0" smtClean="0"/>
          </a:p>
          <a:p>
            <a:endParaRPr lang="en-US" dirty="0" smtClean="0"/>
          </a:p>
          <a:p>
            <a:endParaRPr lang="en-US" dirty="0"/>
          </a:p>
        </p:txBody>
      </p:sp>
      <p:sp>
        <p:nvSpPr>
          <p:cNvPr id="5" name="Slide Number Placeholder 4"/>
          <p:cNvSpPr>
            <a:spLocks noGrp="1"/>
          </p:cNvSpPr>
          <p:nvPr>
            <p:ph type="sldNum" sz="quarter" idx="4294967295"/>
          </p:nvPr>
        </p:nvSpPr>
        <p:spPr>
          <a:xfrm>
            <a:off x="8458201" y="6278563"/>
            <a:ext cx="685800" cy="503237"/>
          </a:xfrm>
          <a:prstGeom prst="ellipse">
            <a:avLst/>
          </a:prstGeom>
        </p:spPr>
        <p:txBody>
          <a:bodyPr/>
          <a:lstStyle/>
          <a:p>
            <a:fld id="{2754ED01-E2A0-4C1E-8E21-014B99041579}" type="slidenum">
              <a:rPr lang="en-US" smtClean="0">
                <a:solidFill>
                  <a:prstClr val="black"/>
                </a:solidFill>
              </a:rPr>
              <a:pPr/>
              <a:t>38</a:t>
            </a:fld>
            <a:endParaRPr lang="en-US" dirty="0">
              <a:solidFill>
                <a:prstClr val="black"/>
              </a:solidFill>
            </a:endParaRPr>
          </a:p>
        </p:txBody>
      </p:sp>
      <p:sp>
        <p:nvSpPr>
          <p:cNvPr id="4" name="Rectangle 3"/>
          <p:cNvSpPr/>
          <p:nvPr/>
        </p:nvSpPr>
        <p:spPr>
          <a:xfrm>
            <a:off x="0" y="3733800"/>
            <a:ext cx="7924800" cy="1676400"/>
          </a:xfrm>
          <a:prstGeom prst="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r" defTabSz="166688"/>
            <a:r>
              <a:rPr lang="ar-SA" sz="3600" b="1" cap="small" dirty="0" smtClean="0">
                <a:solidFill>
                  <a:srgbClr val="1F497D"/>
                </a:solidFill>
                <a:latin typeface="Times New Roman" pitchFamily="18" charset="0"/>
                <a:cs typeface="Times New Roman" pitchFamily="18" charset="0"/>
              </a:rPr>
              <a:t>تقديم التقارير </a:t>
            </a:r>
            <a:endParaRPr lang="en-US" sz="3600" b="1" cap="small" dirty="0">
              <a:solidFill>
                <a:srgbClr val="1F497D"/>
              </a:solidFill>
              <a:latin typeface="Times New Roman" pitchFamily="18" charset="0"/>
              <a:cs typeface="Times New Roman" pitchFamily="18" charset="0"/>
            </a:endParaRPr>
          </a:p>
        </p:txBody>
      </p:sp>
    </p:spTree>
    <p:extLst>
      <p:ext uri="{BB962C8B-B14F-4D97-AF65-F5344CB8AC3E}">
        <p14:creationId xmlns:p14="http://schemas.microsoft.com/office/powerpoint/2010/main" val="352222083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z="3600" dirty="0" smtClean="0">
                <a:latin typeface="Times New Roman" pitchFamily="18" charset="0"/>
                <a:cs typeface="Times New Roman" pitchFamily="18" charset="0"/>
              </a:rPr>
              <a:t>تقارير تنفيذ المشروع </a:t>
            </a:r>
            <a:endParaRPr lang="en-US" sz="3600" dirty="0"/>
          </a:p>
        </p:txBody>
      </p:sp>
      <p:sp>
        <p:nvSpPr>
          <p:cNvPr id="3" name="Content Placeholder 2"/>
          <p:cNvSpPr>
            <a:spLocks noGrp="1"/>
          </p:cNvSpPr>
          <p:nvPr>
            <p:ph idx="1"/>
          </p:nvPr>
        </p:nvSpPr>
        <p:spPr>
          <a:xfrm>
            <a:off x="457200" y="1600201"/>
            <a:ext cx="8153400" cy="4267200"/>
          </a:xfrm>
        </p:spPr>
        <p:txBody>
          <a:bodyPr/>
          <a:lstStyle/>
          <a:p>
            <a:pPr algn="r" rtl="1"/>
            <a:r>
              <a:rPr lang="ar-SA" sz="2800" dirty="0" smtClean="0">
                <a:latin typeface="Times New Roman" pitchFamily="18" charset="0"/>
                <a:cs typeface="Times New Roman" pitchFamily="18" charset="0"/>
              </a:rPr>
              <a:t>تقرير </a:t>
            </a:r>
            <a:r>
              <a:rPr lang="ar-SA" sz="2800" dirty="0">
                <a:latin typeface="Times New Roman" pitchFamily="18" charset="0"/>
                <a:cs typeface="Times New Roman" pitchFamily="18" charset="0"/>
              </a:rPr>
              <a:t>تنفيذ المشروع </a:t>
            </a:r>
            <a:r>
              <a:rPr lang="ar-SA" sz="2800" dirty="0" smtClean="0"/>
              <a:t>هو تقرير سنوي مقدم </a:t>
            </a:r>
            <a:r>
              <a:rPr lang="ar-SA" sz="2800" dirty="0"/>
              <a:t>من </a:t>
            </a:r>
            <a:r>
              <a:rPr lang="ar-SA" sz="2800" dirty="0" smtClean="0"/>
              <a:t>الوكالات لسكريتارية مرفق </a:t>
            </a:r>
            <a:r>
              <a:rPr lang="ar-SA" sz="2800" dirty="0"/>
              <a:t>البيئة </a:t>
            </a:r>
            <a:r>
              <a:rPr lang="ar-SA" sz="2800" dirty="0" smtClean="0"/>
              <a:t>العالمي</a:t>
            </a:r>
          </a:p>
          <a:p>
            <a:pPr algn="r" rtl="1"/>
            <a:r>
              <a:rPr lang="ar-SA" sz="2800" dirty="0"/>
              <a:t>تقرير عن </a:t>
            </a:r>
            <a:r>
              <a:rPr lang="ar-SA" sz="2800" dirty="0" smtClean="0"/>
              <a:t>حالةالمشروع</a:t>
            </a:r>
            <a:r>
              <a:rPr lang="ar-SA" sz="2800" dirty="0"/>
              <a:t>: </a:t>
            </a:r>
            <a:r>
              <a:rPr lang="ar-SA" sz="2800" dirty="0" smtClean="0"/>
              <a:t>البدأ</a:t>
            </a:r>
            <a:r>
              <a:rPr lang="ar-SA" sz="2800" dirty="0"/>
              <a:t>، وإغلاق، </a:t>
            </a:r>
            <a:r>
              <a:rPr lang="ar-SA" sz="2800" dirty="0" smtClean="0"/>
              <a:t>والتأخير، وإلغاء </a:t>
            </a:r>
            <a:r>
              <a:rPr lang="ar-SA" sz="2800" dirty="0"/>
              <a:t>مشروع </a:t>
            </a:r>
            <a:endParaRPr lang="en-US" sz="2800" dirty="0" smtClean="0">
              <a:latin typeface="Times New Roman" pitchFamily="18" charset="0"/>
              <a:cs typeface="Times New Roman" pitchFamily="18" charset="0"/>
            </a:endParaRPr>
          </a:p>
          <a:p>
            <a:pPr algn="r" rtl="1"/>
            <a:r>
              <a:rPr lang="ar-SA" sz="2800" dirty="0"/>
              <a:t>المبلغ المصروف حتى </a:t>
            </a:r>
            <a:r>
              <a:rPr lang="ar-SA" sz="2800" dirty="0" smtClean="0"/>
              <a:t>الآن.</a:t>
            </a:r>
          </a:p>
          <a:p>
            <a:pPr algn="r" rtl="1"/>
            <a:r>
              <a:rPr lang="ar-SA" sz="2800" dirty="0" smtClean="0"/>
              <a:t>تقرير </a:t>
            </a:r>
            <a:r>
              <a:rPr lang="ar-SA" sz="2800" dirty="0"/>
              <a:t>عن </a:t>
            </a:r>
            <a:r>
              <a:rPr lang="ar-SA" sz="2800" dirty="0" smtClean="0"/>
              <a:t>تقدير </a:t>
            </a:r>
            <a:r>
              <a:rPr lang="ar-SA" sz="2800" dirty="0"/>
              <a:t>المشروع</a:t>
            </a:r>
            <a:r>
              <a:rPr lang="ar-SA" sz="2800" dirty="0" smtClean="0"/>
              <a:t>:</a:t>
            </a:r>
          </a:p>
          <a:p>
            <a:pPr marL="863600" lvl="1" indent="-406400" algn="r" rtl="1">
              <a:buFont typeface="Wingdings" pitchFamily="2" charset="2"/>
              <a:buChar char="ü"/>
            </a:pPr>
            <a:r>
              <a:rPr lang="ar-SA" sz="2400" dirty="0">
                <a:solidFill>
                  <a:srgbClr val="00B050"/>
                </a:solidFill>
                <a:latin typeface="Times New Roman" pitchFamily="18" charset="0"/>
                <a:cs typeface="Times New Roman" pitchFamily="18" charset="0"/>
              </a:rPr>
              <a:t>مدى التنفيذ (</a:t>
            </a:r>
            <a:r>
              <a:rPr lang="en-US" sz="2400" dirty="0">
                <a:solidFill>
                  <a:srgbClr val="00B050"/>
                </a:solidFill>
                <a:latin typeface="Times New Roman" pitchFamily="18" charset="0"/>
                <a:cs typeface="Times New Roman" pitchFamily="18" charset="0"/>
              </a:rPr>
              <a:t>IP)</a:t>
            </a:r>
          </a:p>
          <a:p>
            <a:pPr marL="863600" lvl="1" indent="-406400" algn="r" rtl="1">
              <a:buFont typeface="Wingdings" pitchFamily="2" charset="2"/>
              <a:buChar char="ü"/>
            </a:pPr>
            <a:r>
              <a:rPr lang="ar-SA" sz="2400" dirty="0">
                <a:solidFill>
                  <a:srgbClr val="00B050"/>
                </a:solidFill>
                <a:latin typeface="Times New Roman" pitchFamily="18" charset="0"/>
                <a:cs typeface="Times New Roman" pitchFamily="18" charset="0"/>
              </a:rPr>
              <a:t>هدف </a:t>
            </a:r>
            <a:r>
              <a:rPr lang="ar-SA" sz="2400" dirty="0" smtClean="0">
                <a:solidFill>
                  <a:srgbClr val="00B050"/>
                </a:solidFill>
                <a:latin typeface="Times New Roman" pitchFamily="18" charset="0"/>
                <a:cs typeface="Times New Roman" pitchFamily="18" charset="0"/>
              </a:rPr>
              <a:t>التنمية (</a:t>
            </a:r>
            <a:r>
              <a:rPr lang="en-US" sz="2400" dirty="0">
                <a:solidFill>
                  <a:srgbClr val="00B050"/>
                </a:solidFill>
                <a:latin typeface="Times New Roman" pitchFamily="18" charset="0"/>
                <a:cs typeface="Times New Roman" pitchFamily="18" charset="0"/>
              </a:rPr>
              <a:t>DO)</a:t>
            </a:r>
          </a:p>
          <a:p>
            <a:pPr marL="863600" lvl="1" indent="-406400" algn="r" rtl="1">
              <a:buFont typeface="Wingdings" pitchFamily="2" charset="2"/>
              <a:buChar char="ü"/>
            </a:pPr>
            <a:r>
              <a:rPr lang="ar-SA" sz="2400" dirty="0">
                <a:solidFill>
                  <a:srgbClr val="00B050"/>
                </a:solidFill>
                <a:latin typeface="Times New Roman" pitchFamily="18" charset="0"/>
                <a:cs typeface="Times New Roman" pitchFamily="18" charset="0"/>
              </a:rPr>
              <a:t>تقييم </a:t>
            </a:r>
            <a:r>
              <a:rPr lang="ar-SA" sz="2400" dirty="0" smtClean="0">
                <a:solidFill>
                  <a:srgbClr val="00B050"/>
                </a:solidFill>
                <a:latin typeface="Times New Roman" pitchFamily="18" charset="0"/>
                <a:cs typeface="Times New Roman" pitchFamily="18" charset="0"/>
              </a:rPr>
              <a:t>المخاطر</a:t>
            </a:r>
          </a:p>
        </p:txBody>
      </p:sp>
      <p:sp>
        <p:nvSpPr>
          <p:cNvPr id="4" name="Slide Number Placeholder 3"/>
          <p:cNvSpPr>
            <a:spLocks noGrp="1"/>
          </p:cNvSpPr>
          <p:nvPr>
            <p:ph type="sldNum" sz="quarter" idx="4294967295"/>
          </p:nvPr>
        </p:nvSpPr>
        <p:spPr>
          <a:xfrm>
            <a:off x="8458200" y="6170613"/>
            <a:ext cx="685801" cy="503237"/>
          </a:xfrm>
          <a:prstGeom prst="ellipse">
            <a:avLst/>
          </a:prstGeom>
        </p:spPr>
        <p:txBody>
          <a:bodyPr/>
          <a:lstStyle/>
          <a:p>
            <a:fld id="{2754ED01-E2A0-4C1E-8E21-014B99041579}" type="slidenum">
              <a:rPr lang="en-US" smtClean="0">
                <a:solidFill>
                  <a:prstClr val="black"/>
                </a:solidFill>
              </a:rPr>
              <a:pPr/>
              <a:t>39</a:t>
            </a:fld>
            <a:endParaRPr lang="en-US" dirty="0">
              <a:solidFill>
                <a:prstClr val="black"/>
              </a:solidFill>
            </a:endParaRPr>
          </a:p>
        </p:txBody>
      </p:sp>
    </p:spTree>
    <p:extLst>
      <p:ext uri="{BB962C8B-B14F-4D97-AF65-F5344CB8AC3E}">
        <p14:creationId xmlns:p14="http://schemas.microsoft.com/office/powerpoint/2010/main" val="41888839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ar-EG" sz="3200" dirty="0">
                <a:cs typeface="Times New Roman" pitchFamily="18" charset="0"/>
              </a:rPr>
              <a:t>الإدارة المستندة إلى </a:t>
            </a:r>
            <a:r>
              <a:rPr lang="ar-EG" sz="3200" dirty="0" smtClean="0">
                <a:cs typeface="Times New Roman" pitchFamily="18" charset="0"/>
              </a:rPr>
              <a:t>النتائج: التعريف</a:t>
            </a:r>
            <a:r>
              <a:rPr lang="en-US" sz="3200" dirty="0">
                <a:cs typeface="Times New Roman" pitchFamily="18" charset="0"/>
              </a:rPr>
              <a:t/>
            </a:r>
            <a:br>
              <a:rPr lang="en-US" sz="3200" dirty="0">
                <a:cs typeface="Times New Roman" pitchFamily="18" charset="0"/>
              </a:rPr>
            </a:br>
            <a:endParaRPr lang="en-US" sz="3200" dirty="0"/>
          </a:p>
        </p:txBody>
      </p:sp>
      <p:sp>
        <p:nvSpPr>
          <p:cNvPr id="3" name="Content Placeholder 2"/>
          <p:cNvSpPr>
            <a:spLocks noGrp="1"/>
          </p:cNvSpPr>
          <p:nvPr>
            <p:ph idx="1"/>
          </p:nvPr>
        </p:nvSpPr>
        <p:spPr>
          <a:xfrm>
            <a:off x="533400" y="1600201"/>
            <a:ext cx="8153400" cy="4114800"/>
          </a:xfrm>
        </p:spPr>
        <p:txBody>
          <a:bodyPr/>
          <a:lstStyle/>
          <a:p>
            <a:pPr algn="r" rtl="1">
              <a:buNone/>
            </a:pPr>
            <a:r>
              <a:rPr lang="ar-EG" dirty="0" smtClean="0">
                <a:latin typeface="+mj-lt"/>
                <a:cs typeface="Times New Roman" pitchFamily="18" charset="0"/>
              </a:rPr>
              <a:t>يهدف النهج المستند إلى النتائج إلى تحسين فعالية الإدارة والمساءلة من خلال «تحديد نتائج متوقعة تتسم بالواقعية، ورصد مدى التقدم نحو تحقيق النتائج المتوقعة، ودمج الدروس المستفادة في صلب قرارات الإدارة ورفع التقارير بشأن الأداء.»</a:t>
            </a:r>
            <a:endParaRPr lang="en-US" dirty="0" smtClean="0">
              <a:latin typeface="+mj-lt"/>
              <a:cs typeface="Times New Roman" pitchFamily="18" charset="0"/>
            </a:endParaRPr>
          </a:p>
          <a:p>
            <a:pPr algn="l" rtl="1">
              <a:buNone/>
            </a:pPr>
            <a:r>
              <a:rPr lang="ar-EG" sz="1600" i="1" dirty="0" smtClean="0">
                <a:latin typeface="+mj-lt"/>
                <a:cs typeface="Times New Roman" pitchFamily="18" charset="0"/>
              </a:rPr>
              <a:t>الوكالة الكندية للتنمية الدولية، 1999</a:t>
            </a:r>
            <a:endParaRPr lang="en-US" sz="1600" dirty="0" smtClean="0">
              <a:latin typeface="+mj-lt"/>
              <a:cs typeface="Times New Roman" pitchFamily="18" charset="0"/>
            </a:endParaRPr>
          </a:p>
          <a:p>
            <a:pPr>
              <a:buNone/>
            </a:pPr>
            <a:endParaRPr lang="en-US" sz="2800" dirty="0">
              <a:latin typeface="Times New Roman" pitchFamily="18" charset="0"/>
              <a:cs typeface="Times New Roman" pitchFamily="18" charset="0"/>
            </a:endParaRPr>
          </a:p>
        </p:txBody>
      </p:sp>
      <p:sp>
        <p:nvSpPr>
          <p:cNvPr id="4" name="Slide Number Placeholder 3"/>
          <p:cNvSpPr>
            <a:spLocks noGrp="1"/>
          </p:cNvSpPr>
          <p:nvPr>
            <p:ph type="sldNum" sz="quarter" idx="4294967295"/>
          </p:nvPr>
        </p:nvSpPr>
        <p:spPr>
          <a:xfrm>
            <a:off x="8640763" y="6170613"/>
            <a:ext cx="503237" cy="503237"/>
          </a:xfrm>
          <a:prstGeom prst="ellipse">
            <a:avLst/>
          </a:prstGeom>
        </p:spPr>
        <p:txBody>
          <a:bodyPr/>
          <a:lstStyle/>
          <a:p>
            <a:fld id="{2754ED01-E2A0-4C1E-8E21-014B99041579}" type="slidenum">
              <a:rPr lang="en-US" smtClean="0"/>
              <a:pPr/>
              <a:t>4</a:t>
            </a:fld>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z="4000" dirty="0">
                <a:latin typeface="Times New Roman" pitchFamily="18" charset="0"/>
                <a:cs typeface="Times New Roman" pitchFamily="18" charset="0"/>
              </a:rPr>
              <a:t>استعراض الرصد السنوي</a:t>
            </a:r>
            <a:endParaRPr lang="en-US" sz="4000" dirty="0"/>
          </a:p>
        </p:txBody>
      </p:sp>
      <p:sp>
        <p:nvSpPr>
          <p:cNvPr id="3" name="Content Placeholder 2"/>
          <p:cNvSpPr>
            <a:spLocks noGrp="1"/>
          </p:cNvSpPr>
          <p:nvPr>
            <p:ph idx="1"/>
          </p:nvPr>
        </p:nvSpPr>
        <p:spPr/>
        <p:txBody>
          <a:bodyPr/>
          <a:lstStyle/>
          <a:p>
            <a:pPr algn="r" rtl="1"/>
            <a:r>
              <a:rPr lang="ar-SA" dirty="0"/>
              <a:t>هي الأداة الرئيسية لتقديم </a:t>
            </a:r>
            <a:r>
              <a:rPr lang="ar-SA" dirty="0" smtClean="0"/>
              <a:t>التقارير لنظام </a:t>
            </a:r>
            <a:r>
              <a:rPr lang="ar-SA" dirty="0"/>
              <a:t>رصد </a:t>
            </a:r>
            <a:r>
              <a:rPr lang="ar-SA" dirty="0" smtClean="0"/>
              <a:t>السكريتاريا العامة </a:t>
            </a:r>
            <a:r>
              <a:rPr lang="ar-SA" dirty="0"/>
              <a:t>لمرفق البيئة </a:t>
            </a:r>
            <a:r>
              <a:rPr lang="ar-SA" dirty="0" smtClean="0"/>
              <a:t>العالمية.</a:t>
            </a:r>
          </a:p>
          <a:p>
            <a:pPr marL="0" indent="0" algn="r" rtl="1">
              <a:buNone/>
            </a:pPr>
            <a:endParaRPr lang="ar-SA" dirty="0" smtClean="0"/>
          </a:p>
          <a:p>
            <a:pPr algn="r" rtl="1"/>
            <a:r>
              <a:rPr lang="ar-SA" dirty="0"/>
              <a:t>يوفر </a:t>
            </a:r>
            <a:r>
              <a:rPr lang="ar-SA" dirty="0" smtClean="0"/>
              <a:t>صورة مبكرة للصحة </a:t>
            </a:r>
            <a:r>
              <a:rPr lang="ar-SA" dirty="0"/>
              <a:t>العامة </a:t>
            </a:r>
            <a:r>
              <a:rPr lang="ar-SA" dirty="0" smtClean="0"/>
              <a:t>لمحفظة مرفق </a:t>
            </a:r>
            <a:r>
              <a:rPr lang="ar-SA" dirty="0"/>
              <a:t>البيئة </a:t>
            </a:r>
            <a:r>
              <a:rPr lang="ar-SA" dirty="0" smtClean="0"/>
              <a:t>العالمي </a:t>
            </a:r>
            <a:r>
              <a:rPr lang="ar-SA" dirty="0"/>
              <a:t>من المشاريع </a:t>
            </a:r>
            <a:r>
              <a:rPr lang="ar-SA" dirty="0" smtClean="0"/>
              <a:t>النشطة لكل </a:t>
            </a:r>
            <a:r>
              <a:rPr lang="ar-SA" dirty="0"/>
              <a:t>سنة </a:t>
            </a:r>
            <a:r>
              <a:rPr lang="ar-SA" dirty="0" smtClean="0"/>
              <a:t>مالية.</a:t>
            </a:r>
          </a:p>
          <a:p>
            <a:pPr marL="0" indent="0" algn="r" rtl="1">
              <a:buNone/>
            </a:pPr>
            <a:endParaRPr lang="ar-SA" dirty="0" smtClean="0"/>
          </a:p>
          <a:p>
            <a:pPr algn="r" rtl="1"/>
            <a:r>
              <a:rPr lang="ar-SA" dirty="0" smtClean="0"/>
              <a:t>يستند </a:t>
            </a:r>
            <a:r>
              <a:rPr lang="ar-SA" dirty="0"/>
              <a:t>التقرير </a:t>
            </a:r>
            <a:r>
              <a:rPr lang="ar-SA" dirty="0" smtClean="0"/>
              <a:t>على تقارير تنفيذ المشاريع </a:t>
            </a:r>
            <a:r>
              <a:rPr lang="ar-SA" dirty="0"/>
              <a:t/>
            </a:r>
            <a:br>
              <a:rPr lang="ar-SA" dirty="0"/>
            </a:br>
            <a:r>
              <a:rPr lang="ar-SA" dirty="0"/>
              <a:t/>
            </a:r>
            <a:br>
              <a:rPr lang="ar-SA" dirty="0"/>
            </a:br>
            <a:endParaRPr lang="en-US" dirty="0"/>
          </a:p>
        </p:txBody>
      </p:sp>
      <p:sp>
        <p:nvSpPr>
          <p:cNvPr id="4" name="Slide Number Placeholder 3"/>
          <p:cNvSpPr>
            <a:spLocks noGrp="1"/>
          </p:cNvSpPr>
          <p:nvPr>
            <p:ph type="sldNum" sz="quarter" idx="4294967295"/>
          </p:nvPr>
        </p:nvSpPr>
        <p:spPr>
          <a:xfrm>
            <a:off x="8458200" y="6170613"/>
            <a:ext cx="685801" cy="503237"/>
          </a:xfrm>
          <a:prstGeom prst="ellipse">
            <a:avLst/>
          </a:prstGeom>
        </p:spPr>
        <p:txBody>
          <a:bodyPr/>
          <a:lstStyle/>
          <a:p>
            <a:fld id="{2754ED01-E2A0-4C1E-8E21-014B99041579}" type="slidenum">
              <a:rPr lang="en-US" smtClean="0">
                <a:solidFill>
                  <a:prstClr val="black"/>
                </a:solidFill>
              </a:rPr>
              <a:pPr/>
              <a:t>40</a:t>
            </a:fld>
            <a:endParaRPr lang="en-US" dirty="0">
              <a:solidFill>
                <a:prstClr val="black"/>
              </a:solidFill>
            </a:endParaRPr>
          </a:p>
        </p:txBody>
      </p:sp>
    </p:spTree>
    <p:extLst>
      <p:ext uri="{BB962C8B-B14F-4D97-AF65-F5344CB8AC3E}">
        <p14:creationId xmlns:p14="http://schemas.microsoft.com/office/powerpoint/2010/main" val="30167293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p:cNvSpPr>
            <a:spLocks noGrp="1"/>
          </p:cNvSpPr>
          <p:nvPr>
            <p:ph type="title"/>
          </p:nvPr>
        </p:nvSpPr>
        <p:spPr/>
        <p:txBody>
          <a:bodyPr>
            <a:noAutofit/>
          </a:bodyPr>
          <a:lstStyle/>
          <a:p>
            <a:r>
              <a:rPr lang="ar-SA" sz="2800" dirty="0" smtClean="0">
                <a:latin typeface="Times New Roman" pitchFamily="18" charset="0"/>
                <a:cs typeface="Times New Roman" pitchFamily="18" charset="0"/>
              </a:rPr>
              <a:t/>
            </a:r>
            <a:br>
              <a:rPr lang="ar-SA" sz="2800" dirty="0" smtClean="0">
                <a:latin typeface="Times New Roman" pitchFamily="18" charset="0"/>
                <a:cs typeface="Times New Roman" pitchFamily="18" charset="0"/>
              </a:rPr>
            </a:br>
            <a:r>
              <a:rPr lang="ar-SA" sz="2800" dirty="0" smtClean="0">
                <a:latin typeface="Times New Roman" pitchFamily="18" charset="0"/>
                <a:cs typeface="Times New Roman" pitchFamily="18" charset="0"/>
              </a:rPr>
              <a:t>الإدارة المستندة على  النتائج مدمجة في دورة </a:t>
            </a:r>
            <a:r>
              <a:rPr lang="ar-SA" sz="2800" dirty="0">
                <a:latin typeface="Times New Roman" pitchFamily="18" charset="0"/>
                <a:cs typeface="Times New Roman" pitchFamily="18" charset="0"/>
              </a:rPr>
              <a:t>المشروع (من فكرة المشروع إلى إنجاز المشروع)</a:t>
            </a:r>
            <a:br>
              <a:rPr lang="ar-SA" sz="2800" dirty="0">
                <a:latin typeface="Times New Roman" pitchFamily="18" charset="0"/>
                <a:cs typeface="Times New Roman" pitchFamily="18" charset="0"/>
              </a:rPr>
            </a:br>
            <a:endParaRPr lang="en-US" sz="2800" dirty="0">
              <a:latin typeface="Times New Roman" pitchFamily="18" charset="0"/>
              <a:cs typeface="Times New Roman" pitchFamily="18" charset="0"/>
            </a:endParaRPr>
          </a:p>
        </p:txBody>
      </p:sp>
      <p:sp>
        <p:nvSpPr>
          <p:cNvPr id="2" name="Slide Number Placeholder 1"/>
          <p:cNvSpPr>
            <a:spLocks noGrp="1"/>
          </p:cNvSpPr>
          <p:nvPr>
            <p:ph type="sldNum" sz="quarter" idx="4294967295"/>
          </p:nvPr>
        </p:nvSpPr>
        <p:spPr>
          <a:xfrm>
            <a:off x="8382000" y="6170613"/>
            <a:ext cx="762001" cy="503237"/>
          </a:xfrm>
          <a:prstGeom prst="ellipse">
            <a:avLst/>
          </a:prstGeom>
        </p:spPr>
        <p:txBody>
          <a:bodyPr/>
          <a:lstStyle/>
          <a:p>
            <a:fld id="{2754ED01-E2A0-4C1E-8E21-014B99041579}" type="slidenum">
              <a:rPr lang="en-US" smtClean="0">
                <a:solidFill>
                  <a:prstClr val="black"/>
                </a:solidFill>
              </a:rPr>
              <a:pPr/>
              <a:t>41</a:t>
            </a:fld>
            <a:endParaRPr lang="en-US">
              <a:solidFill>
                <a:prstClr val="black"/>
              </a:solidFill>
            </a:endParaRPr>
          </a:p>
        </p:txBody>
      </p:sp>
      <p:graphicFrame>
        <p:nvGraphicFramePr>
          <p:cNvPr id="4" name="Content Placeholder 3"/>
          <p:cNvGraphicFramePr>
            <a:graphicFrameLocks/>
          </p:cNvGraphicFramePr>
          <p:nvPr>
            <p:extLst>
              <p:ext uri="{D42A27DB-BD31-4B8C-83A1-F6EECF244321}">
                <p14:modId xmlns:p14="http://schemas.microsoft.com/office/powerpoint/2010/main" val="842917026"/>
              </p:ext>
            </p:extLst>
          </p:nvPr>
        </p:nvGraphicFramePr>
        <p:xfrm>
          <a:off x="609600" y="1524000"/>
          <a:ext cx="7620000" cy="41910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Left Brace 4"/>
          <p:cNvSpPr/>
          <p:nvPr/>
        </p:nvSpPr>
        <p:spPr>
          <a:xfrm rot="16200000">
            <a:off x="5715000" y="2819400"/>
            <a:ext cx="762000" cy="2895600"/>
          </a:xfrm>
          <a:prstGeom prst="leftBrace">
            <a:avLst>
              <a:gd name="adj1" fmla="val 8333"/>
              <a:gd name="adj2" fmla="val 51075"/>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6" name="Right Brace 5"/>
          <p:cNvSpPr/>
          <p:nvPr/>
        </p:nvSpPr>
        <p:spPr>
          <a:xfrm rot="13955769">
            <a:off x="1219200" y="3048000"/>
            <a:ext cx="685800" cy="15240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7" name="TextBox 6"/>
          <p:cNvSpPr txBox="1"/>
          <p:nvPr/>
        </p:nvSpPr>
        <p:spPr>
          <a:xfrm>
            <a:off x="381000" y="2345635"/>
            <a:ext cx="2514600" cy="1077218"/>
          </a:xfrm>
          <a:prstGeom prst="rect">
            <a:avLst/>
          </a:prstGeom>
          <a:noFill/>
        </p:spPr>
        <p:txBody>
          <a:bodyPr wrap="square" rtlCol="0">
            <a:spAutoFit/>
          </a:bodyPr>
          <a:lstStyle/>
          <a:p>
            <a:r>
              <a:rPr lang="ar-SA" sz="1600" b="1" dirty="0" smtClean="0">
                <a:solidFill>
                  <a:srgbClr val="4F81BD">
                    <a:lumMod val="75000"/>
                  </a:srgbClr>
                </a:solidFill>
              </a:rPr>
              <a:t>لقد انصب تركيز </a:t>
            </a:r>
            <a:r>
              <a:rPr lang="ar-SA" sz="1600" b="1" dirty="0">
                <a:solidFill>
                  <a:srgbClr val="4F81BD">
                    <a:lumMod val="75000"/>
                  </a:srgbClr>
                </a:solidFill>
              </a:rPr>
              <a:t>من مجلس مرفق البيئة </a:t>
            </a:r>
            <a:r>
              <a:rPr lang="ar-SA" sz="1600" b="1" dirty="0" smtClean="0">
                <a:solidFill>
                  <a:srgbClr val="4F81BD">
                    <a:lumMod val="75000"/>
                  </a:srgbClr>
                </a:solidFill>
              </a:rPr>
              <a:t>العالمي والسكريتاريا  </a:t>
            </a:r>
            <a:r>
              <a:rPr lang="ar-SA" sz="1600" b="1" dirty="0">
                <a:solidFill>
                  <a:srgbClr val="4F81BD">
                    <a:lumMod val="75000"/>
                  </a:srgbClr>
                </a:solidFill>
              </a:rPr>
              <a:t>تاريخيا على الخطوات 1 و 2 من دورة </a:t>
            </a:r>
            <a:r>
              <a:rPr lang="ar-SA" sz="1600" b="1" dirty="0" smtClean="0">
                <a:solidFill>
                  <a:srgbClr val="4F81BD">
                    <a:lumMod val="75000"/>
                  </a:srgbClr>
                </a:solidFill>
              </a:rPr>
              <a:t>المشروع</a:t>
            </a:r>
          </a:p>
        </p:txBody>
      </p:sp>
      <p:sp>
        <p:nvSpPr>
          <p:cNvPr id="8" name="TextBox 7"/>
          <p:cNvSpPr txBox="1"/>
          <p:nvPr/>
        </p:nvSpPr>
        <p:spPr>
          <a:xfrm>
            <a:off x="4495800" y="4648200"/>
            <a:ext cx="3048000" cy="1323439"/>
          </a:xfrm>
          <a:prstGeom prst="rect">
            <a:avLst/>
          </a:prstGeom>
          <a:noFill/>
        </p:spPr>
        <p:txBody>
          <a:bodyPr wrap="square" rtlCol="0">
            <a:spAutoFit/>
          </a:bodyPr>
          <a:lstStyle/>
          <a:p>
            <a:pPr algn="r" rtl="1"/>
            <a:r>
              <a:rPr lang="ar-SA" sz="1600" b="1" dirty="0" smtClean="0">
                <a:solidFill>
                  <a:srgbClr val="4F81BD">
                    <a:lumMod val="75000"/>
                  </a:srgbClr>
                </a:solidFill>
              </a:rPr>
              <a:t>لقد وضع مفهوم الادارة المستندة على النتائج في المرحلة 5 من مرفق البيئة العالمي  </a:t>
            </a:r>
            <a:endParaRPr lang="ar-SA" sz="1600" b="1" dirty="0">
              <a:solidFill>
                <a:srgbClr val="4F81BD">
                  <a:lumMod val="75000"/>
                </a:srgbClr>
              </a:solidFill>
            </a:endParaRPr>
          </a:p>
          <a:p>
            <a:pPr algn="r"/>
            <a:r>
              <a:rPr lang="ar-SA" sz="1600" b="1" dirty="0" smtClean="0">
                <a:solidFill>
                  <a:srgbClr val="4F81BD">
                    <a:lumMod val="75000"/>
                  </a:srgbClr>
                </a:solidFill>
              </a:rPr>
              <a:t>مزيد </a:t>
            </a:r>
            <a:r>
              <a:rPr lang="ar-SA" sz="1600" b="1" dirty="0">
                <a:solidFill>
                  <a:srgbClr val="4F81BD">
                    <a:lumMod val="75000"/>
                  </a:srgbClr>
                </a:solidFill>
              </a:rPr>
              <a:t>من التركيز على الخطوات 3 و 4 من دورة المشروع</a:t>
            </a:r>
            <a:endParaRPr lang="en-US" sz="1600" b="1" dirty="0">
              <a:solidFill>
                <a:srgbClr val="4F81BD">
                  <a:lumMod val="75000"/>
                </a:srgbClr>
              </a:solidFill>
              <a:latin typeface="Times New Roman" pitchFamily="18" charset="0"/>
              <a:cs typeface="Times New Roman" pitchFamily="18" charset="0"/>
            </a:endParaRPr>
          </a:p>
        </p:txBody>
      </p:sp>
    </p:spTree>
    <p:extLst>
      <p:ext uri="{BB962C8B-B14F-4D97-AF65-F5344CB8AC3E}">
        <p14:creationId xmlns:p14="http://schemas.microsoft.com/office/powerpoint/2010/main" val="4233265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graphicEl>
                                              <a:dgm id="{5EBC36B2-CEFA-0B4C-9A65-ECF4DB39FB49}"/>
                                            </p:graphicEl>
                                          </p:spTgt>
                                        </p:tgtEl>
                                        <p:attrNameLst>
                                          <p:attrName>style.visibility</p:attrName>
                                        </p:attrNameLst>
                                      </p:cBhvr>
                                      <p:to>
                                        <p:strVal val="visible"/>
                                      </p:to>
                                    </p:set>
                                    <p:animEffect transition="in" filter="fade">
                                      <p:cBhvr>
                                        <p:cTn id="7" dur="1000"/>
                                        <p:tgtEl>
                                          <p:spTgt spid="4">
                                            <p:graphicEl>
                                              <a:dgm id="{5EBC36B2-CEFA-0B4C-9A65-ECF4DB39FB49}"/>
                                            </p:graphicEl>
                                          </p:spTgt>
                                        </p:tgtEl>
                                      </p:cBhvr>
                                    </p:animEffect>
                                    <p:anim calcmode="lin" valueType="num">
                                      <p:cBhvr>
                                        <p:cTn id="8" dur="1000" fill="hold"/>
                                        <p:tgtEl>
                                          <p:spTgt spid="4">
                                            <p:graphicEl>
                                              <a:dgm id="{5EBC36B2-CEFA-0B4C-9A65-ECF4DB39FB49}"/>
                                            </p:graphicEl>
                                          </p:spTgt>
                                        </p:tgtEl>
                                        <p:attrNameLst>
                                          <p:attrName>ppt_x</p:attrName>
                                        </p:attrNameLst>
                                      </p:cBhvr>
                                      <p:tavLst>
                                        <p:tav tm="0">
                                          <p:val>
                                            <p:strVal val="#ppt_x"/>
                                          </p:val>
                                        </p:tav>
                                        <p:tav tm="100000">
                                          <p:val>
                                            <p:strVal val="#ppt_x"/>
                                          </p:val>
                                        </p:tav>
                                      </p:tavLst>
                                    </p:anim>
                                    <p:anim calcmode="lin" valueType="num">
                                      <p:cBhvr>
                                        <p:cTn id="9" dur="1000" fill="hold"/>
                                        <p:tgtEl>
                                          <p:spTgt spid="4">
                                            <p:graphicEl>
                                              <a:dgm id="{5EBC36B2-CEFA-0B4C-9A65-ECF4DB39FB49}"/>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graphicEl>
                                              <a:dgm id="{27859525-777E-4F75-98F7-C0EC490A9100}"/>
                                            </p:graphicEl>
                                          </p:spTgt>
                                        </p:tgtEl>
                                        <p:attrNameLst>
                                          <p:attrName>style.visibility</p:attrName>
                                        </p:attrNameLst>
                                      </p:cBhvr>
                                      <p:to>
                                        <p:strVal val="visible"/>
                                      </p:to>
                                    </p:set>
                                    <p:animEffect transition="in" filter="fade">
                                      <p:cBhvr>
                                        <p:cTn id="14" dur="1000"/>
                                        <p:tgtEl>
                                          <p:spTgt spid="4">
                                            <p:graphicEl>
                                              <a:dgm id="{27859525-777E-4F75-98F7-C0EC490A9100}"/>
                                            </p:graphicEl>
                                          </p:spTgt>
                                        </p:tgtEl>
                                      </p:cBhvr>
                                    </p:animEffect>
                                    <p:anim calcmode="lin" valueType="num">
                                      <p:cBhvr>
                                        <p:cTn id="15" dur="1000" fill="hold"/>
                                        <p:tgtEl>
                                          <p:spTgt spid="4">
                                            <p:graphicEl>
                                              <a:dgm id="{27859525-777E-4F75-98F7-C0EC490A9100}"/>
                                            </p:graphicEl>
                                          </p:spTgt>
                                        </p:tgtEl>
                                        <p:attrNameLst>
                                          <p:attrName>ppt_x</p:attrName>
                                        </p:attrNameLst>
                                      </p:cBhvr>
                                      <p:tavLst>
                                        <p:tav tm="0">
                                          <p:val>
                                            <p:strVal val="#ppt_x"/>
                                          </p:val>
                                        </p:tav>
                                        <p:tav tm="100000">
                                          <p:val>
                                            <p:strVal val="#ppt_x"/>
                                          </p:val>
                                        </p:tav>
                                      </p:tavLst>
                                    </p:anim>
                                    <p:anim calcmode="lin" valueType="num">
                                      <p:cBhvr>
                                        <p:cTn id="16" dur="1000" fill="hold"/>
                                        <p:tgtEl>
                                          <p:spTgt spid="4">
                                            <p:graphicEl>
                                              <a:dgm id="{27859525-777E-4F75-98F7-C0EC490A9100}"/>
                                            </p:graphic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4">
                                            <p:graphicEl>
                                              <a:dgm id="{B4661E0C-D26C-44B9-9DCB-20153996DD4B}"/>
                                            </p:graphicEl>
                                          </p:spTgt>
                                        </p:tgtEl>
                                        <p:attrNameLst>
                                          <p:attrName>style.visibility</p:attrName>
                                        </p:attrNameLst>
                                      </p:cBhvr>
                                      <p:to>
                                        <p:strVal val="visible"/>
                                      </p:to>
                                    </p:set>
                                    <p:animEffect transition="in" filter="fade">
                                      <p:cBhvr>
                                        <p:cTn id="19" dur="1000"/>
                                        <p:tgtEl>
                                          <p:spTgt spid="4">
                                            <p:graphicEl>
                                              <a:dgm id="{B4661E0C-D26C-44B9-9DCB-20153996DD4B}"/>
                                            </p:graphicEl>
                                          </p:spTgt>
                                        </p:tgtEl>
                                      </p:cBhvr>
                                    </p:animEffect>
                                    <p:anim calcmode="lin" valueType="num">
                                      <p:cBhvr>
                                        <p:cTn id="20" dur="1000" fill="hold"/>
                                        <p:tgtEl>
                                          <p:spTgt spid="4">
                                            <p:graphicEl>
                                              <a:dgm id="{B4661E0C-D26C-44B9-9DCB-20153996DD4B}"/>
                                            </p:graphicEl>
                                          </p:spTgt>
                                        </p:tgtEl>
                                        <p:attrNameLst>
                                          <p:attrName>ppt_x</p:attrName>
                                        </p:attrNameLst>
                                      </p:cBhvr>
                                      <p:tavLst>
                                        <p:tav tm="0">
                                          <p:val>
                                            <p:strVal val="#ppt_x"/>
                                          </p:val>
                                        </p:tav>
                                        <p:tav tm="100000">
                                          <p:val>
                                            <p:strVal val="#ppt_x"/>
                                          </p:val>
                                        </p:tav>
                                      </p:tavLst>
                                    </p:anim>
                                    <p:anim calcmode="lin" valueType="num">
                                      <p:cBhvr>
                                        <p:cTn id="21" dur="1000" fill="hold"/>
                                        <p:tgtEl>
                                          <p:spTgt spid="4">
                                            <p:graphicEl>
                                              <a:dgm id="{B4661E0C-D26C-44B9-9DCB-20153996DD4B}"/>
                                            </p:graphic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4">
                                            <p:graphicEl>
                                              <a:dgm id="{0F5505B2-3223-48CE-92EC-0083CCB8B1CA}"/>
                                            </p:graphicEl>
                                          </p:spTgt>
                                        </p:tgtEl>
                                        <p:attrNameLst>
                                          <p:attrName>style.visibility</p:attrName>
                                        </p:attrNameLst>
                                      </p:cBhvr>
                                      <p:to>
                                        <p:strVal val="visible"/>
                                      </p:to>
                                    </p:set>
                                    <p:animEffect transition="in" filter="fade">
                                      <p:cBhvr>
                                        <p:cTn id="26" dur="1000"/>
                                        <p:tgtEl>
                                          <p:spTgt spid="4">
                                            <p:graphicEl>
                                              <a:dgm id="{0F5505B2-3223-48CE-92EC-0083CCB8B1CA}"/>
                                            </p:graphicEl>
                                          </p:spTgt>
                                        </p:tgtEl>
                                      </p:cBhvr>
                                    </p:animEffect>
                                    <p:anim calcmode="lin" valueType="num">
                                      <p:cBhvr>
                                        <p:cTn id="27" dur="1000" fill="hold"/>
                                        <p:tgtEl>
                                          <p:spTgt spid="4">
                                            <p:graphicEl>
                                              <a:dgm id="{0F5505B2-3223-48CE-92EC-0083CCB8B1CA}"/>
                                            </p:graphicEl>
                                          </p:spTgt>
                                        </p:tgtEl>
                                        <p:attrNameLst>
                                          <p:attrName>ppt_x</p:attrName>
                                        </p:attrNameLst>
                                      </p:cBhvr>
                                      <p:tavLst>
                                        <p:tav tm="0">
                                          <p:val>
                                            <p:strVal val="#ppt_x"/>
                                          </p:val>
                                        </p:tav>
                                        <p:tav tm="100000">
                                          <p:val>
                                            <p:strVal val="#ppt_x"/>
                                          </p:val>
                                        </p:tav>
                                      </p:tavLst>
                                    </p:anim>
                                    <p:anim calcmode="lin" valueType="num">
                                      <p:cBhvr>
                                        <p:cTn id="28" dur="1000" fill="hold"/>
                                        <p:tgtEl>
                                          <p:spTgt spid="4">
                                            <p:graphicEl>
                                              <a:dgm id="{0F5505B2-3223-48CE-92EC-0083CCB8B1CA}"/>
                                            </p:graphic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4">
                                            <p:graphicEl>
                                              <a:dgm id="{13FBACD2-8F35-4DC6-BCA8-914E412463E6}"/>
                                            </p:graphicEl>
                                          </p:spTgt>
                                        </p:tgtEl>
                                        <p:attrNameLst>
                                          <p:attrName>style.visibility</p:attrName>
                                        </p:attrNameLst>
                                      </p:cBhvr>
                                      <p:to>
                                        <p:strVal val="visible"/>
                                      </p:to>
                                    </p:set>
                                    <p:animEffect transition="in" filter="fade">
                                      <p:cBhvr>
                                        <p:cTn id="31" dur="1000"/>
                                        <p:tgtEl>
                                          <p:spTgt spid="4">
                                            <p:graphicEl>
                                              <a:dgm id="{13FBACD2-8F35-4DC6-BCA8-914E412463E6}"/>
                                            </p:graphicEl>
                                          </p:spTgt>
                                        </p:tgtEl>
                                      </p:cBhvr>
                                    </p:animEffect>
                                    <p:anim calcmode="lin" valueType="num">
                                      <p:cBhvr>
                                        <p:cTn id="32" dur="1000" fill="hold"/>
                                        <p:tgtEl>
                                          <p:spTgt spid="4">
                                            <p:graphicEl>
                                              <a:dgm id="{13FBACD2-8F35-4DC6-BCA8-914E412463E6}"/>
                                            </p:graphicEl>
                                          </p:spTgt>
                                        </p:tgtEl>
                                        <p:attrNameLst>
                                          <p:attrName>ppt_x</p:attrName>
                                        </p:attrNameLst>
                                      </p:cBhvr>
                                      <p:tavLst>
                                        <p:tav tm="0">
                                          <p:val>
                                            <p:strVal val="#ppt_x"/>
                                          </p:val>
                                        </p:tav>
                                        <p:tav tm="100000">
                                          <p:val>
                                            <p:strVal val="#ppt_x"/>
                                          </p:val>
                                        </p:tav>
                                      </p:tavLst>
                                    </p:anim>
                                    <p:anim calcmode="lin" valueType="num">
                                      <p:cBhvr>
                                        <p:cTn id="33" dur="1000" fill="hold"/>
                                        <p:tgtEl>
                                          <p:spTgt spid="4">
                                            <p:graphicEl>
                                              <a:dgm id="{13FBACD2-8F35-4DC6-BCA8-914E412463E6}"/>
                                            </p:graphic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4">
                                            <p:graphicEl>
                                              <a:dgm id="{D399F494-2A33-4E61-93F2-BE8E9D440A5D}"/>
                                            </p:graphicEl>
                                          </p:spTgt>
                                        </p:tgtEl>
                                        <p:attrNameLst>
                                          <p:attrName>style.visibility</p:attrName>
                                        </p:attrNameLst>
                                      </p:cBhvr>
                                      <p:to>
                                        <p:strVal val="visible"/>
                                      </p:to>
                                    </p:set>
                                    <p:animEffect transition="in" filter="fade">
                                      <p:cBhvr>
                                        <p:cTn id="38" dur="1000"/>
                                        <p:tgtEl>
                                          <p:spTgt spid="4">
                                            <p:graphicEl>
                                              <a:dgm id="{D399F494-2A33-4E61-93F2-BE8E9D440A5D}"/>
                                            </p:graphicEl>
                                          </p:spTgt>
                                        </p:tgtEl>
                                      </p:cBhvr>
                                    </p:animEffect>
                                    <p:anim calcmode="lin" valueType="num">
                                      <p:cBhvr>
                                        <p:cTn id="39" dur="1000" fill="hold"/>
                                        <p:tgtEl>
                                          <p:spTgt spid="4">
                                            <p:graphicEl>
                                              <a:dgm id="{D399F494-2A33-4E61-93F2-BE8E9D440A5D}"/>
                                            </p:graphicEl>
                                          </p:spTgt>
                                        </p:tgtEl>
                                        <p:attrNameLst>
                                          <p:attrName>ppt_x</p:attrName>
                                        </p:attrNameLst>
                                      </p:cBhvr>
                                      <p:tavLst>
                                        <p:tav tm="0">
                                          <p:val>
                                            <p:strVal val="#ppt_x"/>
                                          </p:val>
                                        </p:tav>
                                        <p:tav tm="100000">
                                          <p:val>
                                            <p:strVal val="#ppt_x"/>
                                          </p:val>
                                        </p:tav>
                                      </p:tavLst>
                                    </p:anim>
                                    <p:anim calcmode="lin" valueType="num">
                                      <p:cBhvr>
                                        <p:cTn id="40" dur="1000" fill="hold"/>
                                        <p:tgtEl>
                                          <p:spTgt spid="4">
                                            <p:graphicEl>
                                              <a:dgm id="{D399F494-2A33-4E61-93F2-BE8E9D440A5D}"/>
                                            </p:graphicEl>
                                          </p:spTgt>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
                                            <p:graphicEl>
                                              <a:dgm id="{4C5A2901-0C26-4FA3-BDCC-779B5F1DDD43}"/>
                                            </p:graphicEl>
                                          </p:spTgt>
                                        </p:tgtEl>
                                        <p:attrNameLst>
                                          <p:attrName>style.visibility</p:attrName>
                                        </p:attrNameLst>
                                      </p:cBhvr>
                                      <p:to>
                                        <p:strVal val="visible"/>
                                      </p:to>
                                    </p:set>
                                    <p:animEffect transition="in" filter="fade">
                                      <p:cBhvr>
                                        <p:cTn id="43" dur="1000"/>
                                        <p:tgtEl>
                                          <p:spTgt spid="4">
                                            <p:graphicEl>
                                              <a:dgm id="{4C5A2901-0C26-4FA3-BDCC-779B5F1DDD43}"/>
                                            </p:graphicEl>
                                          </p:spTgt>
                                        </p:tgtEl>
                                      </p:cBhvr>
                                    </p:animEffect>
                                    <p:anim calcmode="lin" valueType="num">
                                      <p:cBhvr>
                                        <p:cTn id="44" dur="1000" fill="hold"/>
                                        <p:tgtEl>
                                          <p:spTgt spid="4">
                                            <p:graphicEl>
                                              <a:dgm id="{4C5A2901-0C26-4FA3-BDCC-779B5F1DDD43}"/>
                                            </p:graphicEl>
                                          </p:spTgt>
                                        </p:tgtEl>
                                        <p:attrNameLst>
                                          <p:attrName>ppt_x</p:attrName>
                                        </p:attrNameLst>
                                      </p:cBhvr>
                                      <p:tavLst>
                                        <p:tav tm="0">
                                          <p:val>
                                            <p:strVal val="#ppt_x"/>
                                          </p:val>
                                        </p:tav>
                                        <p:tav tm="100000">
                                          <p:val>
                                            <p:strVal val="#ppt_x"/>
                                          </p:val>
                                        </p:tav>
                                      </p:tavLst>
                                    </p:anim>
                                    <p:anim calcmode="lin" valueType="num">
                                      <p:cBhvr>
                                        <p:cTn id="45" dur="1000" fill="hold"/>
                                        <p:tgtEl>
                                          <p:spTgt spid="4">
                                            <p:graphicEl>
                                              <a:dgm id="{4C5A2901-0C26-4FA3-BDCC-779B5F1DDD43}"/>
                                            </p:graphic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4">
                                            <p:graphicEl>
                                              <a:dgm id="{E25D6DB8-B8E0-491E-B1DF-DC94AEC46791}"/>
                                            </p:graphicEl>
                                          </p:spTgt>
                                        </p:tgtEl>
                                        <p:attrNameLst>
                                          <p:attrName>style.visibility</p:attrName>
                                        </p:attrNameLst>
                                      </p:cBhvr>
                                      <p:to>
                                        <p:strVal val="visible"/>
                                      </p:to>
                                    </p:set>
                                    <p:animEffect transition="in" filter="fade">
                                      <p:cBhvr>
                                        <p:cTn id="50" dur="1000"/>
                                        <p:tgtEl>
                                          <p:spTgt spid="4">
                                            <p:graphicEl>
                                              <a:dgm id="{E25D6DB8-B8E0-491E-B1DF-DC94AEC46791}"/>
                                            </p:graphicEl>
                                          </p:spTgt>
                                        </p:tgtEl>
                                      </p:cBhvr>
                                    </p:animEffect>
                                    <p:anim calcmode="lin" valueType="num">
                                      <p:cBhvr>
                                        <p:cTn id="51" dur="1000" fill="hold"/>
                                        <p:tgtEl>
                                          <p:spTgt spid="4">
                                            <p:graphicEl>
                                              <a:dgm id="{E25D6DB8-B8E0-491E-B1DF-DC94AEC46791}"/>
                                            </p:graphicEl>
                                          </p:spTgt>
                                        </p:tgtEl>
                                        <p:attrNameLst>
                                          <p:attrName>ppt_x</p:attrName>
                                        </p:attrNameLst>
                                      </p:cBhvr>
                                      <p:tavLst>
                                        <p:tav tm="0">
                                          <p:val>
                                            <p:strVal val="#ppt_x"/>
                                          </p:val>
                                        </p:tav>
                                        <p:tav tm="100000">
                                          <p:val>
                                            <p:strVal val="#ppt_x"/>
                                          </p:val>
                                        </p:tav>
                                      </p:tavLst>
                                    </p:anim>
                                    <p:anim calcmode="lin" valueType="num">
                                      <p:cBhvr>
                                        <p:cTn id="52" dur="1000" fill="hold"/>
                                        <p:tgtEl>
                                          <p:spTgt spid="4">
                                            <p:graphicEl>
                                              <a:dgm id="{E25D6DB8-B8E0-491E-B1DF-DC94AEC46791}"/>
                                            </p:graphicEl>
                                          </p:spTgt>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4">
                                            <p:graphicEl>
                                              <a:dgm id="{B470CD62-EE28-4254-9489-905B7DF17D54}"/>
                                            </p:graphicEl>
                                          </p:spTgt>
                                        </p:tgtEl>
                                        <p:attrNameLst>
                                          <p:attrName>style.visibility</p:attrName>
                                        </p:attrNameLst>
                                      </p:cBhvr>
                                      <p:to>
                                        <p:strVal val="visible"/>
                                      </p:to>
                                    </p:set>
                                    <p:animEffect transition="in" filter="fade">
                                      <p:cBhvr>
                                        <p:cTn id="55" dur="1000"/>
                                        <p:tgtEl>
                                          <p:spTgt spid="4">
                                            <p:graphicEl>
                                              <a:dgm id="{B470CD62-EE28-4254-9489-905B7DF17D54}"/>
                                            </p:graphicEl>
                                          </p:spTgt>
                                        </p:tgtEl>
                                      </p:cBhvr>
                                    </p:animEffect>
                                    <p:anim calcmode="lin" valueType="num">
                                      <p:cBhvr>
                                        <p:cTn id="56" dur="1000" fill="hold"/>
                                        <p:tgtEl>
                                          <p:spTgt spid="4">
                                            <p:graphicEl>
                                              <a:dgm id="{B470CD62-EE28-4254-9489-905B7DF17D54}"/>
                                            </p:graphicEl>
                                          </p:spTgt>
                                        </p:tgtEl>
                                        <p:attrNameLst>
                                          <p:attrName>ppt_x</p:attrName>
                                        </p:attrNameLst>
                                      </p:cBhvr>
                                      <p:tavLst>
                                        <p:tav tm="0">
                                          <p:val>
                                            <p:strVal val="#ppt_x"/>
                                          </p:val>
                                        </p:tav>
                                        <p:tav tm="100000">
                                          <p:val>
                                            <p:strVal val="#ppt_x"/>
                                          </p:val>
                                        </p:tav>
                                      </p:tavLst>
                                    </p:anim>
                                    <p:anim calcmode="lin" valueType="num">
                                      <p:cBhvr>
                                        <p:cTn id="57" dur="1000" fill="hold"/>
                                        <p:tgtEl>
                                          <p:spTgt spid="4">
                                            <p:graphicEl>
                                              <a:dgm id="{B470CD62-EE28-4254-9489-905B7DF17D54}"/>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81000" y="1066800"/>
            <a:ext cx="7086600" cy="1077218"/>
          </a:xfrm>
          <a:prstGeom prst="rect">
            <a:avLst/>
          </a:prstGeom>
        </p:spPr>
        <p:txBody>
          <a:bodyPr wrap="square">
            <a:spAutoFit/>
          </a:bodyPr>
          <a:lstStyle/>
          <a:p>
            <a:r>
              <a:rPr lang="ar-EG" sz="3200" dirty="0" smtClean="0">
                <a:latin typeface="Times New Roman" pitchFamily="18" charset="0"/>
                <a:cs typeface="Times New Roman" pitchFamily="18" charset="0"/>
              </a:rPr>
              <a:t>للمزيد من المعلومات، يُرجى زيارة الموقع:</a:t>
            </a:r>
            <a:endParaRPr lang="en-US" sz="3200" dirty="0" smtClean="0">
              <a:latin typeface="Times New Roman" pitchFamily="18" charset="0"/>
              <a:cs typeface="Times New Roman" pitchFamily="18" charset="0"/>
            </a:endParaRPr>
          </a:p>
          <a:p>
            <a:r>
              <a:rPr lang="en-US" sz="3200" dirty="0" smtClean="0">
                <a:latin typeface="Times New Roman" pitchFamily="18" charset="0"/>
                <a:cs typeface="Times New Roman" pitchFamily="18" charset="0"/>
              </a:rPr>
              <a:t>http://www.thegef.org/gef/RBM</a:t>
            </a:r>
            <a:endParaRPr lang="en-US" sz="3200" dirty="0">
              <a:latin typeface="Times New Roman" pitchFamily="18" charset="0"/>
              <a:cs typeface="Times New Roman" pitchFamily="18" charset="0"/>
            </a:endParaRPr>
          </a:p>
        </p:txBody>
      </p:sp>
      <p:pic>
        <p:nvPicPr>
          <p:cNvPr id="6" name="Picture 5" descr="GEF-PPT-BG.png"/>
          <p:cNvPicPr>
            <a:picLocks noChangeAspect="1"/>
          </p:cNvPicPr>
          <p:nvPr/>
        </p:nvPicPr>
        <p:blipFill>
          <a:blip r:embed="rId3" cstate="print"/>
          <a:stretch>
            <a:fillRect/>
          </a:stretch>
        </p:blipFill>
        <p:spPr>
          <a:xfrm>
            <a:off x="0" y="2590800"/>
            <a:ext cx="9144000" cy="1248156"/>
          </a:xfrm>
          <a:prstGeom prst="rect">
            <a:avLst/>
          </a:prstGeom>
          <a:solidFill>
            <a:schemeClr val="bg1">
              <a:lumMod val="75000"/>
            </a:schemeClr>
          </a:solidFill>
        </p:spPr>
      </p:pic>
      <p:sp>
        <p:nvSpPr>
          <p:cNvPr id="7" name="Rectangle 6"/>
          <p:cNvSpPr/>
          <p:nvPr/>
        </p:nvSpPr>
        <p:spPr>
          <a:xfrm>
            <a:off x="838200" y="4114800"/>
            <a:ext cx="7467600" cy="2062103"/>
          </a:xfrm>
          <a:prstGeom prst="rect">
            <a:avLst/>
          </a:prstGeom>
        </p:spPr>
        <p:txBody>
          <a:bodyPr wrap="square">
            <a:spAutoFit/>
          </a:bodyPr>
          <a:lstStyle/>
          <a:p>
            <a:pPr algn="ctr" rtl="1"/>
            <a:r>
              <a:rPr lang="ar-EG" sz="3200" dirty="0" smtClean="0">
                <a:latin typeface="Times New Roman" pitchFamily="18" charset="0"/>
                <a:cs typeface="Times New Roman" pitchFamily="18" charset="0"/>
              </a:rPr>
              <a:t>للاتصال بنا في قسم الإدارة المستندة إلى النتائج:</a:t>
            </a:r>
            <a:endParaRPr lang="en-US" sz="3200" dirty="0" smtClean="0">
              <a:latin typeface="Times New Roman" pitchFamily="18" charset="0"/>
              <a:cs typeface="Times New Roman" pitchFamily="18" charset="0"/>
            </a:endParaRPr>
          </a:p>
          <a:p>
            <a:pPr algn="ctr" rtl="1"/>
            <a:r>
              <a:rPr lang="ar-EG" sz="3200" dirty="0" smtClean="0">
                <a:latin typeface="Times New Roman" pitchFamily="18" charset="0"/>
                <a:cs typeface="Times New Roman" pitchFamily="18" charset="0"/>
              </a:rPr>
              <a:t>الدكتور </a:t>
            </a:r>
            <a:r>
              <a:rPr lang="ar-EG" sz="3200" dirty="0" err="1" smtClean="0">
                <a:latin typeface="Times New Roman" pitchFamily="18" charset="0"/>
                <a:cs typeface="Times New Roman" pitchFamily="18" charset="0"/>
              </a:rPr>
              <a:t>أوميد</a:t>
            </a:r>
            <a:r>
              <a:rPr lang="ar-EG" sz="3200" dirty="0" smtClean="0">
                <a:latin typeface="Times New Roman" pitchFamily="18" charset="0"/>
                <a:cs typeface="Times New Roman" pitchFamily="18" charset="0"/>
              </a:rPr>
              <a:t> </a:t>
            </a:r>
            <a:r>
              <a:rPr lang="ar-EG" sz="3200" dirty="0" err="1" smtClean="0">
                <a:latin typeface="Times New Roman" pitchFamily="18" charset="0"/>
                <a:cs typeface="Times New Roman" pitchFamily="18" charset="0"/>
              </a:rPr>
              <a:t>بارهيزكار</a:t>
            </a:r>
            <a:r>
              <a:rPr lang="ar-EG" sz="3200" dirty="0" smtClean="0">
                <a:latin typeface="Times New Roman" pitchFamily="18" charset="0"/>
                <a:cs typeface="Times New Roman" pitchFamily="18" charset="0"/>
              </a:rPr>
              <a:t>، بريد إلكتروني:</a:t>
            </a:r>
            <a:r>
              <a:rPr lang="en-US" sz="3200" dirty="0" smtClean="0">
                <a:latin typeface="Times New Roman" pitchFamily="18" charset="0"/>
                <a:cs typeface="Times New Roman" pitchFamily="18" charset="0"/>
              </a:rPr>
              <a:t> </a:t>
            </a:r>
            <a:r>
              <a:rPr lang="en-US" sz="3200" dirty="0" smtClean="0">
                <a:latin typeface="Times New Roman" pitchFamily="18" charset="0"/>
                <a:cs typeface="Times New Roman" pitchFamily="18" charset="0"/>
                <a:hlinkClick r:id="rId4"/>
              </a:rPr>
              <a:t>oparhizkar@thegef.org</a:t>
            </a:r>
            <a:endParaRPr lang="en-US" sz="3200" dirty="0" smtClean="0">
              <a:latin typeface="Times New Roman" pitchFamily="18" charset="0"/>
              <a:cs typeface="Times New Roman" pitchFamily="18" charset="0"/>
            </a:endParaRPr>
          </a:p>
          <a:p>
            <a:endParaRPr lang="en-US" sz="3200" dirty="0">
              <a:latin typeface="Franklin Gothic Book"/>
              <a:cs typeface="Franklin Gothic Book"/>
            </a:endParaRPr>
          </a:p>
        </p:txBody>
      </p:sp>
      <p:sp>
        <p:nvSpPr>
          <p:cNvPr id="2" name="Slide Number Placeholder 1"/>
          <p:cNvSpPr>
            <a:spLocks noGrp="1"/>
          </p:cNvSpPr>
          <p:nvPr>
            <p:ph type="sldNum" sz="quarter" idx="4294967295"/>
          </p:nvPr>
        </p:nvSpPr>
        <p:spPr>
          <a:xfrm>
            <a:off x="8458199" y="6170613"/>
            <a:ext cx="685801" cy="503237"/>
          </a:xfrm>
          <a:prstGeom prst="ellipse">
            <a:avLst/>
          </a:prstGeom>
        </p:spPr>
        <p:txBody>
          <a:bodyPr/>
          <a:lstStyle/>
          <a:p>
            <a:fld id="{2754ED01-E2A0-4C1E-8E21-014B99041579}" type="slidenum">
              <a:rPr lang="en-US" smtClean="0"/>
              <a:pPr/>
              <a:t>42</a:t>
            </a:fld>
            <a:endParaRPr lang="en-US"/>
          </a:p>
        </p:txBody>
      </p:sp>
    </p:spTree>
    <p:extLst>
      <p:ext uri="{BB962C8B-B14F-4D97-AF65-F5344CB8AC3E}">
        <p14:creationId xmlns:p14="http://schemas.microsoft.com/office/powerpoint/2010/main" val="22394297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pPr rtl="1"/>
            <a:r>
              <a:rPr lang="ar-SA" sz="3200" dirty="0" smtClean="0">
                <a:cs typeface="Times New Roman" pitchFamily="18" charset="0"/>
              </a:rPr>
              <a:t>متابعة </a:t>
            </a:r>
            <a:r>
              <a:rPr lang="ar-EG" sz="3200" dirty="0" smtClean="0">
                <a:cs typeface="Times New Roman" pitchFamily="18" charset="0"/>
              </a:rPr>
              <a:t>النتائج</a:t>
            </a:r>
            <a:endParaRPr lang="en-US" sz="3200" dirty="0">
              <a:cs typeface="Times New Roman" pitchFamily="18" charset="0"/>
            </a:endParaRPr>
          </a:p>
        </p:txBody>
      </p:sp>
      <p:sp>
        <p:nvSpPr>
          <p:cNvPr id="3" name="Slide Number Placeholder 2"/>
          <p:cNvSpPr>
            <a:spLocks noGrp="1"/>
          </p:cNvSpPr>
          <p:nvPr>
            <p:ph type="sldNum" sz="quarter" idx="4294967295"/>
          </p:nvPr>
        </p:nvSpPr>
        <p:spPr>
          <a:xfrm>
            <a:off x="8640763" y="6170613"/>
            <a:ext cx="503237" cy="503237"/>
          </a:xfrm>
          <a:prstGeom prst="ellipse">
            <a:avLst/>
          </a:prstGeom>
        </p:spPr>
        <p:txBody>
          <a:bodyPr/>
          <a:lstStyle/>
          <a:p>
            <a:fld id="{2754ED01-E2A0-4C1E-8E21-014B99041579}" type="slidenum">
              <a:rPr lang="en-US" smtClean="0"/>
              <a:pPr/>
              <a:t>5</a:t>
            </a:fld>
            <a:endParaRPr lang="en-US"/>
          </a:p>
        </p:txBody>
      </p:sp>
      <p:sp>
        <p:nvSpPr>
          <p:cNvPr id="4" name="Text Box 5"/>
          <p:cNvSpPr txBox="1">
            <a:spLocks noChangeArrowheads="1"/>
          </p:cNvSpPr>
          <p:nvPr/>
        </p:nvSpPr>
        <p:spPr bwMode="auto">
          <a:xfrm>
            <a:off x="609600" y="990600"/>
            <a:ext cx="2480930" cy="400110"/>
          </a:xfrm>
          <a:prstGeom prst="rect">
            <a:avLst/>
          </a:prstGeom>
          <a:noFill/>
          <a:ln w="9525" algn="ctr">
            <a:noFill/>
            <a:miter lim="800000"/>
            <a:headEnd/>
            <a:tailEnd/>
          </a:ln>
        </p:spPr>
        <p:txBody>
          <a:bodyPr>
            <a:spAutoFit/>
          </a:bodyPr>
          <a:lstStyle/>
          <a:p>
            <a:pPr algn="ctr" rtl="1">
              <a:spcBef>
                <a:spcPct val="50000"/>
              </a:spcBef>
            </a:pPr>
            <a:r>
              <a:rPr lang="ar-EG" sz="2000" b="1" dirty="0" smtClean="0">
                <a:solidFill>
                  <a:schemeClr val="accent1"/>
                </a:solidFill>
                <a:latin typeface="+mj-lt"/>
                <a:cs typeface="Times New Roman" pitchFamily="18" charset="0"/>
              </a:rPr>
              <a:t>تصميم المشروع</a:t>
            </a:r>
            <a:endParaRPr lang="en-US" sz="2000" b="1" dirty="0">
              <a:solidFill>
                <a:schemeClr val="accent1"/>
              </a:solidFill>
              <a:latin typeface="+mj-lt"/>
              <a:cs typeface="Times New Roman" pitchFamily="18" charset="0"/>
            </a:endParaRPr>
          </a:p>
        </p:txBody>
      </p:sp>
      <p:sp>
        <p:nvSpPr>
          <p:cNvPr id="5" name="Text Box 6"/>
          <p:cNvSpPr txBox="1">
            <a:spLocks noChangeArrowheads="1"/>
          </p:cNvSpPr>
          <p:nvPr/>
        </p:nvSpPr>
        <p:spPr bwMode="auto">
          <a:xfrm>
            <a:off x="3179135" y="990600"/>
            <a:ext cx="2480930" cy="400110"/>
          </a:xfrm>
          <a:prstGeom prst="rect">
            <a:avLst/>
          </a:prstGeom>
          <a:noFill/>
          <a:ln w="9525" algn="ctr">
            <a:noFill/>
            <a:miter lim="800000"/>
            <a:headEnd/>
            <a:tailEnd/>
          </a:ln>
        </p:spPr>
        <p:txBody>
          <a:bodyPr>
            <a:spAutoFit/>
          </a:bodyPr>
          <a:lstStyle/>
          <a:p>
            <a:pPr algn="ctr" rtl="1">
              <a:spcBef>
                <a:spcPct val="50000"/>
              </a:spcBef>
            </a:pPr>
            <a:r>
              <a:rPr lang="ar-EG" sz="2000" b="1" dirty="0" smtClean="0">
                <a:solidFill>
                  <a:schemeClr val="accent1"/>
                </a:solidFill>
                <a:latin typeface="+mj-lt"/>
                <a:cs typeface="Times New Roman" pitchFamily="18" charset="0"/>
              </a:rPr>
              <a:t>التنفيذ</a:t>
            </a:r>
            <a:endParaRPr lang="en-US" sz="2000" b="1" dirty="0">
              <a:solidFill>
                <a:schemeClr val="accent1"/>
              </a:solidFill>
              <a:latin typeface="+mj-lt"/>
              <a:cs typeface="Times New Roman" pitchFamily="18" charset="0"/>
            </a:endParaRPr>
          </a:p>
        </p:txBody>
      </p:sp>
      <p:sp>
        <p:nvSpPr>
          <p:cNvPr id="6" name="Text Box 7"/>
          <p:cNvSpPr txBox="1">
            <a:spLocks noChangeArrowheads="1"/>
          </p:cNvSpPr>
          <p:nvPr/>
        </p:nvSpPr>
        <p:spPr bwMode="auto">
          <a:xfrm>
            <a:off x="5748670" y="990600"/>
            <a:ext cx="2480930" cy="400110"/>
          </a:xfrm>
          <a:prstGeom prst="rect">
            <a:avLst/>
          </a:prstGeom>
          <a:noFill/>
          <a:ln w="9525" algn="ctr">
            <a:noFill/>
            <a:miter lim="800000"/>
            <a:headEnd/>
            <a:tailEnd/>
          </a:ln>
        </p:spPr>
        <p:txBody>
          <a:bodyPr>
            <a:spAutoFit/>
          </a:bodyPr>
          <a:lstStyle/>
          <a:p>
            <a:pPr algn="ctr" rtl="1">
              <a:spcBef>
                <a:spcPct val="50000"/>
              </a:spcBef>
            </a:pPr>
            <a:r>
              <a:rPr lang="ar-EG" sz="2000" b="1" dirty="0" smtClean="0">
                <a:solidFill>
                  <a:schemeClr val="accent1"/>
                </a:solidFill>
                <a:latin typeface="+mj-lt"/>
                <a:cs typeface="Times New Roman" pitchFamily="18" charset="0"/>
              </a:rPr>
              <a:t>التقييم</a:t>
            </a:r>
            <a:endParaRPr lang="en-US" sz="2000" b="1" dirty="0">
              <a:solidFill>
                <a:schemeClr val="accent1"/>
              </a:solidFill>
              <a:latin typeface="+mj-lt"/>
              <a:cs typeface="Times New Roman" pitchFamily="18" charset="0"/>
            </a:endParaRPr>
          </a:p>
        </p:txBody>
      </p:sp>
      <p:sp>
        <p:nvSpPr>
          <p:cNvPr id="7" name="Line 8"/>
          <p:cNvSpPr>
            <a:spLocks noChangeShapeType="1"/>
          </p:cNvSpPr>
          <p:nvPr/>
        </p:nvSpPr>
        <p:spPr bwMode="auto">
          <a:xfrm>
            <a:off x="2824716" y="1343140"/>
            <a:ext cx="620233" cy="0"/>
          </a:xfrm>
          <a:prstGeom prst="line">
            <a:avLst/>
          </a:prstGeom>
          <a:noFill/>
          <a:ln w="38100">
            <a:solidFill>
              <a:schemeClr val="tx1"/>
            </a:solidFill>
            <a:round/>
            <a:headEnd/>
            <a:tailEnd type="triangle" w="med" len="med"/>
          </a:ln>
        </p:spPr>
        <p:txBody>
          <a:bodyPr rot="10800000" wrap="none" anchor="ctr"/>
          <a:lstStyle/>
          <a:p>
            <a:endParaRPr lang="en-US">
              <a:latin typeface="+mj-lt"/>
            </a:endParaRPr>
          </a:p>
        </p:txBody>
      </p:sp>
      <p:sp>
        <p:nvSpPr>
          <p:cNvPr id="8" name="Line 9"/>
          <p:cNvSpPr>
            <a:spLocks noChangeShapeType="1"/>
          </p:cNvSpPr>
          <p:nvPr/>
        </p:nvSpPr>
        <p:spPr bwMode="auto">
          <a:xfrm>
            <a:off x="5482856" y="1343140"/>
            <a:ext cx="620233" cy="0"/>
          </a:xfrm>
          <a:prstGeom prst="line">
            <a:avLst/>
          </a:prstGeom>
          <a:noFill/>
          <a:ln w="38100">
            <a:solidFill>
              <a:schemeClr val="tx1"/>
            </a:solidFill>
            <a:round/>
            <a:headEnd/>
            <a:tailEnd type="triangle" w="med" len="med"/>
          </a:ln>
        </p:spPr>
        <p:txBody>
          <a:bodyPr rot="10800000" wrap="none" anchor="ctr"/>
          <a:lstStyle/>
          <a:p>
            <a:endParaRPr lang="en-US">
              <a:latin typeface="+mj-lt"/>
            </a:endParaRPr>
          </a:p>
        </p:txBody>
      </p:sp>
      <p:sp>
        <p:nvSpPr>
          <p:cNvPr id="9" name="Text Box 10"/>
          <p:cNvSpPr txBox="1">
            <a:spLocks noChangeArrowheads="1"/>
          </p:cNvSpPr>
          <p:nvPr/>
        </p:nvSpPr>
        <p:spPr bwMode="auto">
          <a:xfrm>
            <a:off x="875414" y="1695680"/>
            <a:ext cx="1954840" cy="923330"/>
          </a:xfrm>
          <a:prstGeom prst="rect">
            <a:avLst/>
          </a:prstGeom>
          <a:noFill/>
          <a:ln w="9525" algn="ctr">
            <a:solidFill>
              <a:schemeClr val="tx1"/>
            </a:solidFill>
            <a:miter lim="800000"/>
            <a:headEnd/>
            <a:tailEnd/>
          </a:ln>
        </p:spPr>
        <p:txBody>
          <a:bodyPr wrap="square">
            <a:spAutoFit/>
          </a:bodyPr>
          <a:lstStyle/>
          <a:p>
            <a:pPr algn="ctr" rtl="1"/>
            <a:r>
              <a:rPr lang="ar-EG" dirty="0" smtClean="0">
                <a:latin typeface="+mj-lt"/>
                <a:cs typeface="Times New Roman" pitchFamily="18" charset="0"/>
              </a:rPr>
              <a:t>تحليل الإطار المنطقي/إطار النتائج وخطة الإدارة والتقييم</a:t>
            </a:r>
            <a:endParaRPr lang="en-US" dirty="0">
              <a:latin typeface="+mj-lt"/>
              <a:cs typeface="Times New Roman" pitchFamily="18" charset="0"/>
            </a:endParaRPr>
          </a:p>
        </p:txBody>
      </p:sp>
      <p:sp>
        <p:nvSpPr>
          <p:cNvPr id="10" name="AutoShape 11"/>
          <p:cNvSpPr>
            <a:spLocks noChangeArrowheads="1"/>
          </p:cNvSpPr>
          <p:nvPr/>
        </p:nvSpPr>
        <p:spPr bwMode="auto">
          <a:xfrm>
            <a:off x="2667000" y="3124200"/>
            <a:ext cx="4075814" cy="1586429"/>
          </a:xfrm>
          <a:prstGeom prst="rightArrow">
            <a:avLst>
              <a:gd name="adj1" fmla="val 50000"/>
              <a:gd name="adj2" fmla="val 127778"/>
            </a:avLst>
          </a:prstGeom>
          <a:noFill/>
          <a:ln w="9525" algn="ctr">
            <a:solidFill>
              <a:schemeClr val="tx1"/>
            </a:solidFill>
            <a:miter lim="800000"/>
            <a:headEnd/>
            <a:tailEnd/>
          </a:ln>
        </p:spPr>
        <p:txBody>
          <a:bodyPr rot="10800000" wrap="none" anchor="ctr"/>
          <a:lstStyle/>
          <a:p>
            <a:endParaRPr lang="en-US">
              <a:latin typeface="+mj-lt"/>
            </a:endParaRPr>
          </a:p>
        </p:txBody>
      </p:sp>
      <p:sp>
        <p:nvSpPr>
          <p:cNvPr id="11" name="Text Box 12"/>
          <p:cNvSpPr txBox="1">
            <a:spLocks noChangeArrowheads="1"/>
          </p:cNvSpPr>
          <p:nvPr/>
        </p:nvSpPr>
        <p:spPr bwMode="auto">
          <a:xfrm>
            <a:off x="2971800" y="3581400"/>
            <a:ext cx="2927474" cy="400110"/>
          </a:xfrm>
          <a:prstGeom prst="rect">
            <a:avLst/>
          </a:prstGeom>
          <a:noFill/>
          <a:ln w="9525" algn="ctr">
            <a:noFill/>
            <a:miter lim="800000"/>
            <a:headEnd/>
            <a:tailEnd/>
          </a:ln>
        </p:spPr>
        <p:txBody>
          <a:bodyPr wrap="square">
            <a:spAutoFit/>
          </a:bodyPr>
          <a:lstStyle/>
          <a:p>
            <a:pPr algn="ctr" rtl="1"/>
            <a:r>
              <a:rPr lang="ar-EG" sz="2000" dirty="0" smtClean="0">
                <a:solidFill>
                  <a:schemeClr val="accent1"/>
                </a:solidFill>
                <a:latin typeface="+mj-lt"/>
                <a:cs typeface="Times New Roman" pitchFamily="18" charset="0"/>
              </a:rPr>
              <a:t>الإدارة، </a:t>
            </a:r>
            <a:r>
              <a:rPr lang="ar-SA" sz="2000" dirty="0" smtClean="0">
                <a:solidFill>
                  <a:schemeClr val="accent1"/>
                </a:solidFill>
                <a:latin typeface="+mj-lt"/>
                <a:cs typeface="Times New Roman" pitchFamily="18" charset="0"/>
              </a:rPr>
              <a:t>و</a:t>
            </a:r>
            <a:r>
              <a:rPr lang="ar-EG" sz="2000" dirty="0" smtClean="0">
                <a:solidFill>
                  <a:schemeClr val="accent1"/>
                </a:solidFill>
                <a:latin typeface="+mj-lt"/>
                <a:cs typeface="Times New Roman" pitchFamily="18" charset="0"/>
              </a:rPr>
              <a:t>الرصد، والتعلم</a:t>
            </a:r>
            <a:endParaRPr lang="en-US" sz="2000" dirty="0">
              <a:solidFill>
                <a:schemeClr val="accent1"/>
              </a:solidFill>
              <a:latin typeface="+mj-lt"/>
              <a:cs typeface="Times New Roman" pitchFamily="18" charset="0"/>
            </a:endParaRPr>
          </a:p>
        </p:txBody>
      </p:sp>
      <p:sp>
        <p:nvSpPr>
          <p:cNvPr id="12" name="Text Box 13"/>
          <p:cNvSpPr txBox="1">
            <a:spLocks noChangeArrowheads="1"/>
          </p:cNvSpPr>
          <p:nvPr/>
        </p:nvSpPr>
        <p:spPr bwMode="auto">
          <a:xfrm>
            <a:off x="3267740" y="1695680"/>
            <a:ext cx="2215116" cy="923330"/>
          </a:xfrm>
          <a:prstGeom prst="rect">
            <a:avLst/>
          </a:prstGeom>
          <a:noFill/>
          <a:ln w="9525" algn="ctr">
            <a:solidFill>
              <a:schemeClr val="tx1"/>
            </a:solidFill>
            <a:miter lim="800000"/>
            <a:headEnd/>
            <a:tailEnd/>
          </a:ln>
        </p:spPr>
        <p:txBody>
          <a:bodyPr>
            <a:spAutoFit/>
          </a:bodyPr>
          <a:lstStyle/>
          <a:p>
            <a:pPr algn="ctr" rtl="1">
              <a:spcBef>
                <a:spcPct val="50000"/>
              </a:spcBef>
            </a:pPr>
            <a:r>
              <a:rPr lang="ar-EG" dirty="0" smtClean="0">
                <a:latin typeface="+mj-lt"/>
                <a:cs typeface="Times New Roman" pitchFamily="18" charset="0"/>
              </a:rPr>
              <a:t>رصد مدى التقدم؛ والقيام بالتصويبات اللازمة في منتصف الطريق</a:t>
            </a:r>
            <a:endParaRPr lang="en-US" dirty="0">
              <a:latin typeface="+mj-lt"/>
              <a:cs typeface="Times New Roman" pitchFamily="18" charset="0"/>
            </a:endParaRPr>
          </a:p>
        </p:txBody>
      </p:sp>
      <p:sp>
        <p:nvSpPr>
          <p:cNvPr id="13" name="Text Box 14"/>
          <p:cNvSpPr txBox="1">
            <a:spLocks noChangeArrowheads="1"/>
          </p:cNvSpPr>
          <p:nvPr/>
        </p:nvSpPr>
        <p:spPr bwMode="auto">
          <a:xfrm>
            <a:off x="5925879" y="1695680"/>
            <a:ext cx="2215116" cy="646331"/>
          </a:xfrm>
          <a:prstGeom prst="rect">
            <a:avLst/>
          </a:prstGeom>
          <a:noFill/>
          <a:ln w="9525" algn="ctr">
            <a:solidFill>
              <a:schemeClr val="tx1"/>
            </a:solidFill>
            <a:miter lim="800000"/>
            <a:headEnd/>
            <a:tailEnd/>
          </a:ln>
        </p:spPr>
        <p:txBody>
          <a:bodyPr>
            <a:spAutoFit/>
          </a:bodyPr>
          <a:lstStyle/>
          <a:p>
            <a:pPr algn="ctr" rtl="1"/>
            <a:r>
              <a:rPr lang="ar-EG" dirty="0" smtClean="0">
                <a:latin typeface="+mj-lt"/>
                <a:cs typeface="Times New Roman" pitchFamily="18" charset="0"/>
              </a:rPr>
              <a:t>التقييمات </a:t>
            </a:r>
            <a:r>
              <a:rPr lang="ar-SA" dirty="0" smtClean="0">
                <a:latin typeface="+mj-lt"/>
                <a:cs typeface="Times New Roman" pitchFamily="18" charset="0"/>
              </a:rPr>
              <a:t>النهائية</a:t>
            </a:r>
            <a:endParaRPr lang="en-US" dirty="0">
              <a:latin typeface="+mj-lt"/>
              <a:cs typeface="Times New Roman" pitchFamily="18" charset="0"/>
            </a:endParaRPr>
          </a:p>
          <a:p>
            <a:pPr algn="ctr" rtl="1"/>
            <a:r>
              <a:rPr lang="ar-EG" dirty="0" smtClean="0">
                <a:latin typeface="+mj-lt"/>
                <a:cs typeface="Times New Roman" pitchFamily="18" charset="0"/>
              </a:rPr>
              <a:t>الدروس المستفادة</a:t>
            </a:r>
            <a:endParaRPr lang="en-US" dirty="0">
              <a:latin typeface="+mj-lt"/>
              <a:cs typeface="Times New Roman" pitchFamily="18" charset="0"/>
            </a:endParaRPr>
          </a:p>
        </p:txBody>
      </p:sp>
      <p:cxnSp>
        <p:nvCxnSpPr>
          <p:cNvPr id="14" name="AutoShape 15"/>
          <p:cNvCxnSpPr>
            <a:cxnSpLocks noChangeShapeType="1"/>
          </p:cNvCxnSpPr>
          <p:nvPr/>
        </p:nvCxnSpPr>
        <p:spPr bwMode="auto">
          <a:xfrm rot="5400000" flipH="1">
            <a:off x="4395846" y="23754"/>
            <a:ext cx="46511" cy="5180603"/>
          </a:xfrm>
          <a:prstGeom prst="bentConnector3">
            <a:avLst>
              <a:gd name="adj1" fmla="val -5022856"/>
            </a:avLst>
          </a:prstGeom>
          <a:noFill/>
          <a:ln w="38100">
            <a:solidFill>
              <a:schemeClr val="tx1"/>
            </a:solidFill>
            <a:miter lim="800000"/>
            <a:headEnd/>
            <a:tailEnd type="triangle" w="med" len="med"/>
          </a:ln>
        </p:spPr>
      </p:cxnSp>
      <p:sp>
        <p:nvSpPr>
          <p:cNvPr id="15" name="Text Box 16"/>
          <p:cNvSpPr txBox="1">
            <a:spLocks noChangeArrowheads="1"/>
          </p:cNvSpPr>
          <p:nvPr/>
        </p:nvSpPr>
        <p:spPr bwMode="auto">
          <a:xfrm>
            <a:off x="5233364" y="5105400"/>
            <a:ext cx="3126177" cy="400110"/>
          </a:xfrm>
          <a:prstGeom prst="rect">
            <a:avLst/>
          </a:prstGeom>
          <a:noFill/>
          <a:ln w="9525" algn="ctr">
            <a:noFill/>
            <a:miter lim="800000"/>
            <a:headEnd/>
            <a:tailEnd/>
          </a:ln>
        </p:spPr>
        <p:txBody>
          <a:bodyPr wrap="none">
            <a:spAutoFit/>
          </a:bodyPr>
          <a:lstStyle/>
          <a:p>
            <a:pPr algn="ctr" rtl="1"/>
            <a:r>
              <a:rPr lang="ar-EG" sz="2000" dirty="0" smtClean="0">
                <a:solidFill>
                  <a:schemeClr val="accent1"/>
                </a:solidFill>
                <a:latin typeface="+mj-lt"/>
                <a:cs typeface="Times New Roman" pitchFamily="18" charset="0"/>
              </a:rPr>
              <a:t>الدروس المستفادة؛ أفضل الممارسات</a:t>
            </a:r>
            <a:endParaRPr lang="en-US" sz="2000" dirty="0">
              <a:solidFill>
                <a:schemeClr val="accent1"/>
              </a:solidFill>
              <a:latin typeface="+mj-lt"/>
              <a:cs typeface="Times New Roman" pitchFamily="18" charset="0"/>
            </a:endParaRPr>
          </a:p>
        </p:txBody>
      </p:sp>
      <p:sp>
        <p:nvSpPr>
          <p:cNvPr id="16" name="Text Box 17"/>
          <p:cNvSpPr txBox="1">
            <a:spLocks noChangeArrowheads="1"/>
          </p:cNvSpPr>
          <p:nvPr/>
        </p:nvSpPr>
        <p:spPr bwMode="auto">
          <a:xfrm>
            <a:off x="2209800" y="5562600"/>
            <a:ext cx="5607625" cy="276999"/>
          </a:xfrm>
          <a:prstGeom prst="rect">
            <a:avLst/>
          </a:prstGeom>
          <a:noFill/>
          <a:ln w="9525">
            <a:noFill/>
            <a:miter lim="800000"/>
            <a:headEnd/>
            <a:tailEnd/>
          </a:ln>
        </p:spPr>
        <p:txBody>
          <a:bodyPr wrap="none">
            <a:spAutoFit/>
          </a:bodyPr>
          <a:lstStyle/>
          <a:p>
            <a:pPr algn="r" rtl="1"/>
            <a:r>
              <a:rPr lang="en-US" sz="1200" dirty="0"/>
              <a:t> </a:t>
            </a:r>
            <a:r>
              <a:rPr lang="ar-EG" sz="1200" dirty="0" smtClean="0"/>
              <a:t>مقتبسة عن البنك الدولي: التركيز على النتائج في استراتيجيات المساعدة القطرية، يوليو/تموز 2005، ص 13</a:t>
            </a:r>
            <a:endParaRPr lang="en-US" sz="11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7"/>
          <p:cNvPicPr>
            <a:picLocks noChangeAspect="1" noChangeArrowheads="1"/>
          </p:cNvPicPr>
          <p:nvPr/>
        </p:nvPicPr>
        <p:blipFill>
          <a:blip r:embed="rId2" cstate="print"/>
          <a:srcRect/>
          <a:stretch>
            <a:fillRect/>
          </a:stretch>
        </p:blipFill>
        <p:spPr bwMode="auto">
          <a:xfrm>
            <a:off x="6218895" y="3733800"/>
            <a:ext cx="2934730" cy="1954530"/>
          </a:xfrm>
          <a:prstGeom prst="rect">
            <a:avLst/>
          </a:prstGeom>
          <a:noFill/>
          <a:ln w="9525">
            <a:noFill/>
            <a:miter lim="800000"/>
            <a:headEnd/>
            <a:tailEnd/>
          </a:ln>
        </p:spPr>
      </p:pic>
      <p:pic>
        <p:nvPicPr>
          <p:cNvPr id="5" name="Picture 4"/>
          <p:cNvPicPr>
            <a:picLocks noChangeAspect="1" noChangeArrowheads="1"/>
          </p:cNvPicPr>
          <p:nvPr/>
        </p:nvPicPr>
        <p:blipFill>
          <a:blip r:embed="rId3" cstate="print"/>
          <a:srcRect/>
          <a:stretch>
            <a:fillRect/>
          </a:stretch>
        </p:blipFill>
        <p:spPr bwMode="auto">
          <a:xfrm>
            <a:off x="3125106" y="1752600"/>
            <a:ext cx="1904093" cy="1599438"/>
          </a:xfrm>
          <a:prstGeom prst="rect">
            <a:avLst/>
          </a:prstGeom>
          <a:noFill/>
          <a:ln w="9525">
            <a:noFill/>
            <a:miter lim="800000"/>
            <a:headEnd/>
            <a:tailEnd/>
          </a:ln>
        </p:spPr>
      </p:pic>
      <p:pic>
        <p:nvPicPr>
          <p:cNvPr id="6" name="Picture 8"/>
          <p:cNvPicPr>
            <a:picLocks noChangeAspect="1" noChangeArrowheads="1"/>
          </p:cNvPicPr>
          <p:nvPr/>
        </p:nvPicPr>
        <p:blipFill>
          <a:blip r:embed="rId4" cstate="print"/>
          <a:stretch>
            <a:fillRect/>
          </a:stretch>
        </p:blipFill>
        <p:spPr bwMode="auto">
          <a:xfrm rot="769549">
            <a:off x="209703" y="184754"/>
            <a:ext cx="1737132" cy="2084558"/>
          </a:xfrm>
          <a:prstGeom prst="rect">
            <a:avLst/>
          </a:prstGeom>
          <a:noFill/>
          <a:ln>
            <a:noFill/>
          </a:ln>
        </p:spPr>
      </p:pic>
      <p:sp>
        <p:nvSpPr>
          <p:cNvPr id="7" name="TextBox 6"/>
          <p:cNvSpPr txBox="1"/>
          <p:nvPr/>
        </p:nvSpPr>
        <p:spPr>
          <a:xfrm>
            <a:off x="2045920" y="228600"/>
            <a:ext cx="3516680" cy="707886"/>
          </a:xfrm>
          <a:prstGeom prst="rect">
            <a:avLst/>
          </a:prstGeom>
          <a:noFill/>
        </p:spPr>
        <p:txBody>
          <a:bodyPr wrap="square" rtlCol="0">
            <a:spAutoFit/>
          </a:bodyPr>
          <a:lstStyle/>
          <a:p>
            <a:pPr algn="ctr" rtl="1"/>
            <a:r>
              <a:rPr lang="ar-EG" sz="2000" b="1" dirty="0" smtClean="0">
                <a:solidFill>
                  <a:srgbClr val="000000"/>
                </a:solidFill>
                <a:latin typeface="Times New Roman" pitchFamily="18" charset="0"/>
                <a:cs typeface="Times New Roman" pitchFamily="18" charset="0"/>
              </a:rPr>
              <a:t>المنافع البيئية العالمية</a:t>
            </a:r>
            <a:endParaRPr lang="en-US" sz="2000" b="1" dirty="0" smtClean="0">
              <a:solidFill>
                <a:srgbClr val="000000"/>
              </a:solidFill>
              <a:latin typeface="Times New Roman" pitchFamily="18" charset="0"/>
              <a:cs typeface="Times New Roman" pitchFamily="18" charset="0"/>
            </a:endParaRPr>
          </a:p>
          <a:p>
            <a:pPr algn="ctr" rtl="1"/>
            <a:r>
              <a:rPr lang="ar-EG" sz="2000" b="1" dirty="0" smtClean="0">
                <a:solidFill>
                  <a:srgbClr val="000000"/>
                </a:solidFill>
                <a:latin typeface="Times New Roman" pitchFamily="18" charset="0"/>
                <a:cs typeface="Times New Roman" pitchFamily="18" charset="0"/>
              </a:rPr>
              <a:t>الأهداف الاستراتيجية</a:t>
            </a:r>
            <a:endParaRPr lang="en-US" sz="2000" b="1" dirty="0">
              <a:solidFill>
                <a:srgbClr val="000000"/>
              </a:solidFill>
              <a:latin typeface="Franklin Gothic Book"/>
              <a:cs typeface="Franklin Gothic Book"/>
            </a:endParaRPr>
          </a:p>
        </p:txBody>
      </p:sp>
      <p:sp>
        <p:nvSpPr>
          <p:cNvPr id="8" name="TextBox 7"/>
          <p:cNvSpPr txBox="1"/>
          <p:nvPr/>
        </p:nvSpPr>
        <p:spPr>
          <a:xfrm>
            <a:off x="4648601" y="3225968"/>
            <a:ext cx="2819400" cy="400110"/>
          </a:xfrm>
          <a:prstGeom prst="rect">
            <a:avLst/>
          </a:prstGeom>
          <a:noFill/>
        </p:spPr>
        <p:txBody>
          <a:bodyPr wrap="square" rtlCol="0">
            <a:spAutoFit/>
          </a:bodyPr>
          <a:lstStyle/>
          <a:p>
            <a:pPr algn="ctr" rtl="1"/>
            <a:r>
              <a:rPr lang="ar-EG" sz="2000" b="1" dirty="0" smtClean="0">
                <a:solidFill>
                  <a:srgbClr val="000000"/>
                </a:solidFill>
                <a:latin typeface="Times New Roman" pitchFamily="18" charset="0"/>
                <a:cs typeface="Times New Roman" pitchFamily="18" charset="0"/>
              </a:rPr>
              <a:t>أهداف وغايات مجالات التركيز</a:t>
            </a:r>
            <a:endParaRPr lang="en-US" sz="2000" b="1" dirty="0">
              <a:solidFill>
                <a:srgbClr val="000000"/>
              </a:solidFill>
              <a:latin typeface="Franklin Gothic Book"/>
              <a:cs typeface="Franklin Gothic Book"/>
            </a:endParaRPr>
          </a:p>
        </p:txBody>
      </p:sp>
      <p:sp>
        <p:nvSpPr>
          <p:cNvPr id="11" name="TextBox 10"/>
          <p:cNvSpPr txBox="1"/>
          <p:nvPr/>
        </p:nvSpPr>
        <p:spPr>
          <a:xfrm>
            <a:off x="4575312" y="4873306"/>
            <a:ext cx="1905000" cy="1015663"/>
          </a:xfrm>
          <a:prstGeom prst="rect">
            <a:avLst/>
          </a:prstGeom>
          <a:noFill/>
        </p:spPr>
        <p:txBody>
          <a:bodyPr wrap="square" rtlCol="0">
            <a:spAutoFit/>
          </a:bodyPr>
          <a:lstStyle/>
          <a:p>
            <a:pPr algn="ctr" rtl="1"/>
            <a:r>
              <a:rPr lang="ar-EG" sz="2000" b="1" dirty="0" smtClean="0">
                <a:solidFill>
                  <a:srgbClr val="000000"/>
                </a:solidFill>
                <a:latin typeface="Times New Roman" pitchFamily="18" charset="0"/>
                <a:cs typeface="Times New Roman" pitchFamily="18" charset="0"/>
              </a:rPr>
              <a:t>أداء المشروع والمحفظة المالية</a:t>
            </a:r>
            <a:endParaRPr lang="en-US" sz="2000" b="1" dirty="0" smtClean="0">
              <a:solidFill>
                <a:srgbClr val="000000"/>
              </a:solidFill>
              <a:latin typeface="Times New Roman" pitchFamily="18" charset="0"/>
              <a:cs typeface="Times New Roman" pitchFamily="18" charset="0"/>
            </a:endParaRPr>
          </a:p>
          <a:p>
            <a:endParaRPr lang="en-US" sz="2000" b="1" dirty="0">
              <a:solidFill>
                <a:srgbClr val="000000"/>
              </a:solidFill>
              <a:latin typeface="Franklin Gothic Book"/>
              <a:cs typeface="Franklin Gothic Book"/>
            </a:endParaRPr>
          </a:p>
        </p:txBody>
      </p:sp>
      <p:pic>
        <p:nvPicPr>
          <p:cNvPr id="12" name="Picture 9"/>
          <p:cNvPicPr>
            <a:picLocks noChangeAspect="1" noChangeArrowheads="1"/>
          </p:cNvPicPr>
          <p:nvPr/>
        </p:nvPicPr>
        <p:blipFill>
          <a:blip r:embed="rId5" cstate="print"/>
          <a:srcRect/>
          <a:stretch>
            <a:fillRect/>
          </a:stretch>
        </p:blipFill>
        <p:spPr bwMode="auto">
          <a:xfrm>
            <a:off x="6629400" y="457514"/>
            <a:ext cx="1905000" cy="1627275"/>
          </a:xfrm>
          <a:prstGeom prst="rect">
            <a:avLst/>
          </a:prstGeom>
          <a:noFill/>
          <a:ln w="9525">
            <a:noFill/>
            <a:miter lim="800000"/>
            <a:headEnd/>
            <a:tailEnd/>
          </a:ln>
        </p:spPr>
      </p:pic>
      <p:sp>
        <p:nvSpPr>
          <p:cNvPr id="13" name="TextBox 12"/>
          <p:cNvSpPr txBox="1"/>
          <p:nvPr/>
        </p:nvSpPr>
        <p:spPr>
          <a:xfrm>
            <a:off x="6858000" y="2133601"/>
            <a:ext cx="1905000" cy="707886"/>
          </a:xfrm>
          <a:prstGeom prst="rect">
            <a:avLst/>
          </a:prstGeom>
          <a:noFill/>
        </p:spPr>
        <p:txBody>
          <a:bodyPr wrap="square" rtlCol="0">
            <a:spAutoFit/>
          </a:bodyPr>
          <a:lstStyle/>
          <a:p>
            <a:pPr algn="ctr" rtl="1"/>
            <a:r>
              <a:rPr lang="ar-EG" sz="2000" b="1" dirty="0" smtClean="0">
                <a:solidFill>
                  <a:srgbClr val="000000"/>
                </a:solidFill>
                <a:latin typeface="Times New Roman" pitchFamily="18" charset="0"/>
                <a:cs typeface="Times New Roman" pitchFamily="18" charset="0"/>
              </a:rPr>
              <a:t>فعالية الإدارة وكفاءتها</a:t>
            </a:r>
            <a:endParaRPr lang="en-US" sz="2000" b="1" dirty="0">
              <a:solidFill>
                <a:srgbClr val="000000"/>
              </a:solidFill>
              <a:latin typeface="Franklin Gothic Book"/>
              <a:cs typeface="Franklin Gothic Book"/>
            </a:endParaRPr>
          </a:p>
        </p:txBody>
      </p:sp>
      <p:pic>
        <p:nvPicPr>
          <p:cNvPr id="14" name="Picture 10"/>
          <p:cNvPicPr>
            <a:picLocks noChangeAspect="1" noChangeArrowheads="1"/>
          </p:cNvPicPr>
          <p:nvPr/>
        </p:nvPicPr>
        <p:blipFill>
          <a:blip r:embed="rId6" cstate="print"/>
          <a:srcRect/>
          <a:stretch>
            <a:fillRect/>
          </a:stretch>
        </p:blipFill>
        <p:spPr bwMode="auto">
          <a:xfrm>
            <a:off x="685800" y="3122195"/>
            <a:ext cx="1752600" cy="1752600"/>
          </a:xfrm>
          <a:prstGeom prst="rect">
            <a:avLst/>
          </a:prstGeom>
          <a:noFill/>
          <a:ln w="9525">
            <a:noFill/>
            <a:miter lim="800000"/>
            <a:headEnd/>
            <a:tailEnd/>
          </a:ln>
        </p:spPr>
      </p:pic>
      <p:sp>
        <p:nvSpPr>
          <p:cNvPr id="15" name="TextBox 14"/>
          <p:cNvSpPr txBox="1"/>
          <p:nvPr/>
        </p:nvSpPr>
        <p:spPr>
          <a:xfrm>
            <a:off x="228600" y="5029200"/>
            <a:ext cx="3124200" cy="707886"/>
          </a:xfrm>
          <a:prstGeom prst="rect">
            <a:avLst/>
          </a:prstGeom>
          <a:noFill/>
        </p:spPr>
        <p:txBody>
          <a:bodyPr wrap="square" rtlCol="0">
            <a:spAutoFit/>
          </a:bodyPr>
          <a:lstStyle/>
          <a:p>
            <a:pPr algn="ctr" rtl="1"/>
            <a:r>
              <a:rPr lang="ar-EG" sz="2000" b="1" dirty="0" smtClean="0">
                <a:solidFill>
                  <a:srgbClr val="000000"/>
                </a:solidFill>
                <a:latin typeface="Times New Roman" pitchFamily="18" charset="0"/>
                <a:cs typeface="Times New Roman" pitchFamily="18" charset="0"/>
              </a:rPr>
              <a:t>التعلم الموجه والقدرة على الحصول على المعلومات</a:t>
            </a:r>
            <a:endParaRPr lang="en-US" sz="2000" b="1" dirty="0">
              <a:solidFill>
                <a:srgbClr val="000000"/>
              </a:solidFill>
              <a:latin typeface="Times New Roman" pitchFamily="18" charset="0"/>
              <a:cs typeface="Times New Roman" pitchFamily="18" charset="0"/>
            </a:endParaRPr>
          </a:p>
        </p:txBody>
      </p:sp>
      <p:sp>
        <p:nvSpPr>
          <p:cNvPr id="16" name="Rounded Rectangle 15"/>
          <p:cNvSpPr/>
          <p:nvPr/>
        </p:nvSpPr>
        <p:spPr>
          <a:xfrm>
            <a:off x="383445" y="228600"/>
            <a:ext cx="1447800" cy="533400"/>
          </a:xfrm>
          <a:prstGeom prst="roundRect">
            <a:avLst>
              <a:gd name="adj" fmla="val 0"/>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EG" sz="2000" b="1" dirty="0" smtClean="0">
                <a:solidFill>
                  <a:schemeClr val="tx1"/>
                </a:solidFill>
                <a:latin typeface="Times New Roman" pitchFamily="18" charset="0"/>
                <a:cs typeface="Times New Roman" pitchFamily="18" charset="0"/>
              </a:rPr>
              <a:t>القائمة</a:t>
            </a:r>
            <a:endParaRPr lang="en-US" sz="2000" b="1" dirty="0">
              <a:solidFill>
                <a:schemeClr val="tx1"/>
              </a:solidFill>
              <a:latin typeface="Times New Roman" pitchFamily="18" charset="0"/>
              <a:cs typeface="Times New Roman" pitchFamily="18" charset="0"/>
            </a:endParaRPr>
          </a:p>
        </p:txBody>
      </p:sp>
      <p:sp>
        <p:nvSpPr>
          <p:cNvPr id="17" name="Rounded Rectangle 16"/>
          <p:cNvSpPr/>
          <p:nvPr/>
        </p:nvSpPr>
        <p:spPr>
          <a:xfrm>
            <a:off x="3125106" y="3352038"/>
            <a:ext cx="1447800" cy="533400"/>
          </a:xfrm>
          <a:prstGeom prst="roundRect">
            <a:avLst>
              <a:gd name="adj" fmla="val 0"/>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EG" sz="2000" b="1" dirty="0" smtClean="0">
                <a:solidFill>
                  <a:schemeClr val="tx1"/>
                </a:solidFill>
                <a:latin typeface="Times New Roman" pitchFamily="18" charset="0"/>
                <a:cs typeface="Times New Roman" pitchFamily="18" charset="0"/>
              </a:rPr>
              <a:t>الوصفات</a:t>
            </a:r>
            <a:endParaRPr lang="en-US" sz="2000" b="1" dirty="0">
              <a:solidFill>
                <a:schemeClr val="tx1"/>
              </a:solidFill>
              <a:latin typeface="Times New Roman" pitchFamily="18" charset="0"/>
              <a:cs typeface="Times New Roman" pitchFamily="18" charset="0"/>
            </a:endParaRPr>
          </a:p>
        </p:txBody>
      </p:sp>
      <p:sp>
        <p:nvSpPr>
          <p:cNvPr id="18" name="Rounded Rectangle 17"/>
          <p:cNvSpPr/>
          <p:nvPr/>
        </p:nvSpPr>
        <p:spPr>
          <a:xfrm>
            <a:off x="6809874" y="5638800"/>
            <a:ext cx="1676400" cy="609600"/>
          </a:xfrm>
          <a:prstGeom prst="roundRect">
            <a:avLst>
              <a:gd name="adj" fmla="val 0"/>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EG" sz="2000" b="1" dirty="0" smtClean="0">
                <a:solidFill>
                  <a:schemeClr val="tx1"/>
                </a:solidFill>
                <a:latin typeface="Times New Roman" pitchFamily="18" charset="0"/>
                <a:cs typeface="Times New Roman" pitchFamily="18" charset="0"/>
              </a:rPr>
              <a:t>المكونات</a:t>
            </a:r>
            <a:endParaRPr lang="en-US" sz="2000" b="1" dirty="0">
              <a:solidFill>
                <a:schemeClr val="tx1"/>
              </a:solidFill>
              <a:latin typeface="Times New Roman" pitchFamily="18" charset="0"/>
              <a:cs typeface="Times New Roman" pitchFamily="18" charset="0"/>
            </a:endParaRPr>
          </a:p>
        </p:txBody>
      </p:sp>
      <p:sp>
        <p:nvSpPr>
          <p:cNvPr id="2" name="Slide Number Placeholder 1"/>
          <p:cNvSpPr>
            <a:spLocks noGrp="1"/>
          </p:cNvSpPr>
          <p:nvPr>
            <p:ph type="sldNum" sz="quarter" idx="4294967295"/>
          </p:nvPr>
        </p:nvSpPr>
        <p:spPr>
          <a:xfrm>
            <a:off x="8640763" y="6170613"/>
            <a:ext cx="503237" cy="503237"/>
          </a:xfrm>
          <a:prstGeom prst="ellipse">
            <a:avLst/>
          </a:prstGeom>
        </p:spPr>
        <p:txBody>
          <a:bodyPr/>
          <a:lstStyle/>
          <a:p>
            <a:fld id="{2754ED01-E2A0-4C1E-8E21-014B99041579}" type="slidenum">
              <a:rPr lang="en-US" smtClean="0"/>
              <a:pPr/>
              <a:t>6</a:t>
            </a:fld>
            <a:endParaRPr lang="en-US"/>
          </a:p>
        </p:txBody>
      </p:sp>
    </p:spTree>
    <p:extLst>
      <p:ext uri="{BB962C8B-B14F-4D97-AF65-F5344CB8AC3E}">
        <p14:creationId xmlns:p14="http://schemas.microsoft.com/office/powerpoint/2010/main" val="5438276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534400" cy="1143000"/>
          </a:xfrm>
        </p:spPr>
        <p:txBody>
          <a:bodyPr/>
          <a:lstStyle/>
          <a:p>
            <a:pPr rtl="1"/>
            <a:r>
              <a:rPr lang="ar-EG" sz="3200" dirty="0" smtClean="0">
                <a:cs typeface="Times New Roman" pitchFamily="18" charset="0"/>
              </a:rPr>
              <a:t>الاتساق بين أهداف مجال التركيز والهدف الاستراتيجي</a:t>
            </a:r>
            <a:endParaRPr lang="en-US" sz="3200" dirty="0"/>
          </a:p>
        </p:txBody>
      </p:sp>
      <p:sp>
        <p:nvSpPr>
          <p:cNvPr id="3" name="Content Placeholder 2"/>
          <p:cNvSpPr>
            <a:spLocks noGrp="1"/>
          </p:cNvSpPr>
          <p:nvPr>
            <p:ph idx="1"/>
          </p:nvPr>
        </p:nvSpPr>
        <p:spPr>
          <a:xfrm>
            <a:off x="457200" y="1295400"/>
            <a:ext cx="8229600" cy="4678363"/>
          </a:xfrm>
        </p:spPr>
        <p:txBody>
          <a:bodyPr/>
          <a:lstStyle/>
          <a:p>
            <a:pPr lvl="0" algn="r" rtl="1">
              <a:buClr>
                <a:schemeClr val="tx1"/>
              </a:buClr>
              <a:buSzPct val="120000"/>
              <a:buFontTx/>
              <a:buChar char="•"/>
              <a:defRPr/>
            </a:pPr>
            <a:r>
              <a:rPr lang="ar-EG" sz="2200" kern="0" dirty="0" smtClean="0">
                <a:latin typeface="+mj-lt"/>
                <a:cs typeface="Times New Roman" pitchFamily="18" charset="0"/>
                <a:sym typeface="Wingdings" pitchFamily="2" charset="2"/>
              </a:rPr>
              <a:t>أن تتسق كل أهداف وغايات مجال التركيز مع الأهداف الاستراتيجية لصندوق البيئة</a:t>
            </a:r>
            <a:endParaRPr lang="en-US" sz="2200" kern="0" dirty="0" smtClean="0">
              <a:latin typeface="+mj-lt"/>
              <a:cs typeface="Times New Roman" pitchFamily="18" charset="0"/>
              <a:sym typeface="Wingdings" pitchFamily="2" charset="2"/>
            </a:endParaRPr>
          </a:p>
          <a:p>
            <a:pPr lvl="0" algn="r" rtl="1">
              <a:buClr>
                <a:schemeClr val="tx1"/>
              </a:buClr>
              <a:buSzPct val="120000"/>
              <a:buFontTx/>
              <a:buChar char="•"/>
              <a:defRPr/>
            </a:pPr>
            <a:r>
              <a:rPr lang="ar-EG" sz="2200" kern="0" dirty="0" smtClean="0">
                <a:latin typeface="+mj-lt"/>
                <a:cs typeface="Times New Roman" pitchFamily="18" charset="0"/>
                <a:sym typeface="Wingdings" pitchFamily="2" charset="2"/>
              </a:rPr>
              <a:t>أن تتسق الأهداف على مستوى المشروع مع غايات مجال التركيز</a:t>
            </a:r>
            <a:endParaRPr lang="en-US" sz="2200" kern="0" dirty="0" smtClean="0">
              <a:latin typeface="+mj-lt"/>
              <a:cs typeface="Times New Roman" pitchFamily="18" charset="0"/>
              <a:sym typeface="Wingdings" pitchFamily="2" charset="2"/>
            </a:endParaRPr>
          </a:p>
          <a:p>
            <a:pPr lvl="0" algn="r" rtl="1">
              <a:buClr>
                <a:schemeClr val="tx1"/>
              </a:buClr>
              <a:buSzPct val="120000"/>
              <a:buNone/>
              <a:defRPr/>
            </a:pPr>
            <a:r>
              <a:rPr lang="en-US" sz="2200" i="1" kern="0" dirty="0" smtClean="0">
                <a:latin typeface="+mj-lt"/>
                <a:cs typeface="Times New Roman" pitchFamily="18" charset="0"/>
                <a:sym typeface="Wingdings" pitchFamily="2" charset="2"/>
              </a:rPr>
              <a:t>	</a:t>
            </a:r>
            <a:r>
              <a:rPr lang="ar-EG" sz="2200" i="1" kern="0" dirty="0" smtClean="0">
                <a:latin typeface="+mj-lt"/>
                <a:cs typeface="Times New Roman" pitchFamily="18" charset="0"/>
                <a:sym typeface="Wingdings" pitchFamily="2" charset="2"/>
              </a:rPr>
              <a:t>مثال:</a:t>
            </a:r>
            <a:endParaRPr lang="en-US" sz="2200" i="1" kern="0" dirty="0" smtClean="0">
              <a:latin typeface="+mj-lt"/>
              <a:cs typeface="Times New Roman" pitchFamily="18" charset="0"/>
              <a:sym typeface="Wingdings" pitchFamily="2" charset="2"/>
            </a:endParaRPr>
          </a:p>
          <a:p>
            <a:pPr marL="800100" lvl="1" indent="-342900" algn="r" rtl="1">
              <a:buClr>
                <a:schemeClr val="tx1"/>
              </a:buClr>
              <a:buSzPct val="120000"/>
              <a:buFontTx/>
              <a:buChar char="•"/>
              <a:defRPr/>
            </a:pPr>
            <a:r>
              <a:rPr lang="ar-EG" sz="2200" i="1" kern="0" dirty="0" smtClean="0">
                <a:latin typeface="+mj-lt"/>
                <a:cs typeface="Times New Roman" pitchFamily="18" charset="0"/>
                <a:sym typeface="Wingdings" pitchFamily="2" charset="2"/>
              </a:rPr>
              <a:t>الهدف المتعلق بالتنوع </a:t>
            </a:r>
            <a:r>
              <a:rPr lang="ar-SA" sz="2200" i="1" kern="0" dirty="0" smtClean="0">
                <a:latin typeface="+mj-lt"/>
                <a:cs typeface="Times New Roman" pitchFamily="18" charset="0"/>
                <a:sym typeface="Wingdings" pitchFamily="2" charset="2"/>
              </a:rPr>
              <a:t>البيولوجي</a:t>
            </a:r>
            <a:r>
              <a:rPr lang="ar-EG" sz="2200" i="1" kern="0" dirty="0" smtClean="0">
                <a:latin typeface="+mj-lt"/>
                <a:cs typeface="Times New Roman" pitchFamily="18" charset="0"/>
                <a:sym typeface="Wingdings" pitchFamily="2" charset="2"/>
              </a:rPr>
              <a:t>: تحسين استدامة أنظمة مناطق المحميات</a:t>
            </a:r>
            <a:endParaRPr lang="en-US" sz="2000" dirty="0" smtClean="0">
              <a:latin typeface="+mj-lt"/>
              <a:cs typeface="Times New Roman" pitchFamily="18" charset="0"/>
              <a:sym typeface="Wingdings" pitchFamily="2" charset="2"/>
            </a:endParaRPr>
          </a:p>
          <a:p>
            <a:pPr marL="1257300" lvl="2" indent="-342900" algn="r" rtl="1">
              <a:buClr>
                <a:schemeClr val="tx1"/>
              </a:buClr>
              <a:buSzPct val="120000"/>
              <a:buFont typeface="Wingdings" pitchFamily="2" charset="2"/>
              <a:buChar char="Ø"/>
              <a:defRPr/>
            </a:pPr>
            <a:r>
              <a:rPr lang="ar-EG" sz="2200" dirty="0" smtClean="0">
                <a:solidFill>
                  <a:srgbClr val="0070C0"/>
                </a:solidFill>
                <a:latin typeface="+mj-lt"/>
                <a:cs typeface="Times New Roman" pitchFamily="18" charset="0"/>
                <a:sym typeface="Wingdings" pitchFamily="2" charset="2"/>
              </a:rPr>
              <a:t>الهدف الاستراتيجي الأول: الحفاظ على التنوع </a:t>
            </a:r>
            <a:r>
              <a:rPr lang="ar-SA" sz="2200" dirty="0" smtClean="0">
                <a:solidFill>
                  <a:srgbClr val="0070C0"/>
                </a:solidFill>
                <a:latin typeface="+mj-lt"/>
                <a:cs typeface="Times New Roman" pitchFamily="18" charset="0"/>
                <a:sym typeface="Wingdings" pitchFamily="2" charset="2"/>
              </a:rPr>
              <a:t>البيولوجي </a:t>
            </a:r>
            <a:r>
              <a:rPr lang="ar-EG" sz="2200" dirty="0" smtClean="0">
                <a:solidFill>
                  <a:srgbClr val="0070C0"/>
                </a:solidFill>
                <a:latin typeface="+mj-lt"/>
                <a:cs typeface="Times New Roman" pitchFamily="18" charset="0"/>
                <a:sym typeface="Wingdings" pitchFamily="2" charset="2"/>
              </a:rPr>
              <a:t>والأنظمة البيئية والموارد الطبيعية وضمان استدامة استخدامها عالمياً</a:t>
            </a:r>
            <a:endParaRPr lang="en-US" sz="2200" dirty="0" smtClean="0">
              <a:solidFill>
                <a:srgbClr val="0070C0"/>
              </a:solidFill>
              <a:latin typeface="+mj-lt"/>
              <a:cs typeface="Times New Roman" pitchFamily="18" charset="0"/>
            </a:endParaRPr>
          </a:p>
          <a:p>
            <a:pPr marL="800100" lvl="1" indent="-342900" algn="r" rtl="1">
              <a:buClr>
                <a:schemeClr val="tx1"/>
              </a:buClr>
              <a:buSzPct val="120000"/>
              <a:buFontTx/>
              <a:buChar char="•"/>
              <a:defRPr/>
            </a:pPr>
            <a:r>
              <a:rPr lang="ar-EG" sz="2200" i="1" dirty="0" smtClean="0">
                <a:latin typeface="+mj-lt"/>
                <a:cs typeface="Times New Roman" pitchFamily="18" charset="0"/>
              </a:rPr>
              <a:t>الهدف المتعلق بتغير المناخ: التشجيع على عرض ونشر ونقل التقنيات المبتكرة التي تحد من انبعاثات الكربون</a:t>
            </a:r>
            <a:endParaRPr lang="en-US" sz="2000" dirty="0" smtClean="0">
              <a:latin typeface="+mj-lt"/>
              <a:cs typeface="Times New Roman" pitchFamily="18" charset="0"/>
              <a:sym typeface="Wingdings" pitchFamily="2" charset="2"/>
            </a:endParaRPr>
          </a:p>
          <a:p>
            <a:pPr marL="1257300" lvl="2" indent="-342900" algn="r" rtl="1">
              <a:buClr>
                <a:schemeClr val="tx1"/>
              </a:buClr>
              <a:buSzPct val="120000"/>
              <a:buFont typeface="Wingdings" pitchFamily="2" charset="2"/>
              <a:buChar char="Ø"/>
              <a:defRPr/>
            </a:pPr>
            <a:r>
              <a:rPr lang="ar-EG" sz="2200" dirty="0" smtClean="0">
                <a:solidFill>
                  <a:srgbClr val="0070C0"/>
                </a:solidFill>
                <a:latin typeface="+mj-lt"/>
                <a:cs typeface="Times New Roman" pitchFamily="18" charset="0"/>
              </a:rPr>
              <a:t>الهدف الاستراتيجي الثاني: الحد من مخاطر تغير المناخ على مستوى العالم بتحقيق الاستقرار في تركزات الغازات المسببة للاحتباس الحراري من خلال التحركات الرامية إلى الحد من الانبعاثات</a:t>
            </a:r>
            <a:endParaRPr lang="en-US" sz="2200" i="1" dirty="0" smtClean="0">
              <a:solidFill>
                <a:srgbClr val="0070C0"/>
              </a:solidFill>
              <a:latin typeface="+mj-lt"/>
              <a:cs typeface="Times New Roman" pitchFamily="18" charset="0"/>
            </a:endParaRPr>
          </a:p>
          <a:p>
            <a:endParaRPr lang="en-US" dirty="0"/>
          </a:p>
        </p:txBody>
      </p:sp>
      <p:sp>
        <p:nvSpPr>
          <p:cNvPr id="4" name="Slide Number Placeholder 3"/>
          <p:cNvSpPr>
            <a:spLocks noGrp="1"/>
          </p:cNvSpPr>
          <p:nvPr>
            <p:ph type="sldNum" sz="quarter" idx="4294967295"/>
          </p:nvPr>
        </p:nvSpPr>
        <p:spPr>
          <a:xfrm>
            <a:off x="8640763" y="6170613"/>
            <a:ext cx="503237" cy="503237"/>
          </a:xfrm>
          <a:prstGeom prst="ellipse">
            <a:avLst/>
          </a:prstGeom>
        </p:spPr>
        <p:txBody>
          <a:bodyPr/>
          <a:lstStyle/>
          <a:p>
            <a:fld id="{2754ED01-E2A0-4C1E-8E21-014B99041579}" type="slidenum">
              <a:rPr lang="en-US" smtClean="0"/>
              <a:pPr/>
              <a:t>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1000"/>
                                        <p:tgtEl>
                                          <p:spTgt spid="3">
                                            <p:txEl>
                                              <p:pRg st="4" end="4"/>
                                            </p:txEl>
                                          </p:spTgt>
                                        </p:tgtEl>
                                      </p:cBhvr>
                                    </p:animEffect>
                                    <p:anim calcmode="lin" valueType="num">
                                      <p:cBhvr>
                                        <p:cTn id="1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1000"/>
                                        <p:tgtEl>
                                          <p:spTgt spid="3">
                                            <p:txEl>
                                              <p:pRg st="5" end="5"/>
                                            </p:txEl>
                                          </p:spTgt>
                                        </p:tgtEl>
                                      </p:cBhvr>
                                    </p:animEffect>
                                    <p:anim calcmode="lin" valueType="num">
                                      <p:cBhvr>
                                        <p:cTn id="2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5" end="5"/>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1000"/>
                                        <p:tgtEl>
                                          <p:spTgt spid="3">
                                            <p:txEl>
                                              <p:pRg st="6" end="6"/>
                                            </p:txEl>
                                          </p:spTgt>
                                        </p:tgtEl>
                                      </p:cBhvr>
                                    </p:animEffect>
                                    <p:anim calcmode="lin" valueType="num">
                                      <p:cBhvr>
                                        <p:cTn id="2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lstStyle/>
          <a:p>
            <a:r>
              <a:rPr lang="ar-EG" dirty="0" smtClean="0">
                <a:cs typeface="Times New Roman" pitchFamily="18" charset="0"/>
              </a:rPr>
              <a:t>إطار صندوق البيئة الخاص </a:t>
            </a:r>
            <a:br>
              <a:rPr lang="ar-EG" dirty="0" smtClean="0">
                <a:cs typeface="Times New Roman" pitchFamily="18" charset="0"/>
              </a:rPr>
            </a:br>
            <a:r>
              <a:rPr lang="ar-EG" dirty="0" smtClean="0">
                <a:cs typeface="Times New Roman" pitchFamily="18" charset="0"/>
              </a:rPr>
              <a:t>بالإدارة المستندة إلى النتائج</a:t>
            </a:r>
            <a:endParaRPr lang="en-US" dirty="0">
              <a:cs typeface="Times New Roman" pitchFamily="18" charset="0"/>
            </a:endParaRPr>
          </a:p>
        </p:txBody>
      </p:sp>
      <p:sp>
        <p:nvSpPr>
          <p:cNvPr id="3" name="Slide Number Placeholder 2"/>
          <p:cNvSpPr>
            <a:spLocks noGrp="1"/>
          </p:cNvSpPr>
          <p:nvPr>
            <p:ph type="sldNum" sz="quarter" idx="4294967295"/>
          </p:nvPr>
        </p:nvSpPr>
        <p:spPr>
          <a:xfrm>
            <a:off x="8640763" y="6170613"/>
            <a:ext cx="503237" cy="503237"/>
          </a:xfrm>
          <a:prstGeom prst="ellipse">
            <a:avLst/>
          </a:prstGeom>
        </p:spPr>
        <p:txBody>
          <a:bodyPr/>
          <a:lstStyle/>
          <a:p>
            <a:fld id="{2754ED01-E2A0-4C1E-8E21-014B99041579}" type="slidenum">
              <a:rPr lang="en-US" smtClean="0"/>
              <a:pPr/>
              <a:t>8</a:t>
            </a:fld>
            <a:endParaRPr lang="en-US"/>
          </a:p>
        </p:txBody>
      </p:sp>
      <p:grpSp>
        <p:nvGrpSpPr>
          <p:cNvPr id="4" name="Group 41"/>
          <p:cNvGrpSpPr>
            <a:grpSpLocks/>
          </p:cNvGrpSpPr>
          <p:nvPr/>
        </p:nvGrpSpPr>
        <p:grpSpPr bwMode="auto">
          <a:xfrm>
            <a:off x="2971946" y="1295400"/>
            <a:ext cx="5493407" cy="4267200"/>
            <a:chOff x="1252" y="912"/>
            <a:chExt cx="2976" cy="1824"/>
          </a:xfrm>
        </p:grpSpPr>
        <p:sp>
          <p:nvSpPr>
            <p:cNvPr id="12" name="AutoShape 42"/>
            <p:cNvSpPr>
              <a:spLocks noChangeArrowheads="1"/>
            </p:cNvSpPr>
            <p:nvPr/>
          </p:nvSpPr>
          <p:spPr bwMode="auto">
            <a:xfrm>
              <a:off x="1252" y="912"/>
              <a:ext cx="2976" cy="1824"/>
            </a:xfrm>
            <a:prstGeom prst="triangle">
              <a:avLst>
                <a:gd name="adj" fmla="val 50000"/>
              </a:avLst>
            </a:prstGeom>
            <a:solidFill>
              <a:srgbClr val="99CCFF">
                <a:alpha val="49019"/>
              </a:srgbClr>
            </a:solidFill>
            <a:ln w="9525" algn="ctr">
              <a:solidFill>
                <a:srgbClr val="000000"/>
              </a:solidFill>
              <a:miter lim="800000"/>
              <a:headEnd/>
              <a:tailEnd/>
            </a:ln>
          </p:spPr>
          <p:txBody>
            <a:bodyPr rot="10800000" anchor="ctr"/>
            <a:lstStyle/>
            <a:p>
              <a:endParaRPr lang="en-US" dirty="0">
                <a:latin typeface="+mn-lt"/>
              </a:endParaRPr>
            </a:p>
          </p:txBody>
        </p:sp>
        <p:sp>
          <p:nvSpPr>
            <p:cNvPr id="13" name="Text Box 43"/>
            <p:cNvSpPr txBox="1">
              <a:spLocks noChangeArrowheads="1"/>
            </p:cNvSpPr>
            <p:nvPr/>
          </p:nvSpPr>
          <p:spPr bwMode="auto">
            <a:xfrm>
              <a:off x="1871" y="2475"/>
              <a:ext cx="1693" cy="156"/>
            </a:xfrm>
            <a:prstGeom prst="rect">
              <a:avLst/>
            </a:prstGeom>
            <a:noFill/>
            <a:ln w="9525">
              <a:noFill/>
              <a:miter lim="800000"/>
              <a:headEnd/>
              <a:tailEnd/>
            </a:ln>
          </p:spPr>
          <p:txBody>
            <a:bodyPr lIns="67223" tIns="33612" rIns="67223" bIns="33612"/>
            <a:lstStyle/>
            <a:p>
              <a:pPr algn="ctr" rtl="1"/>
              <a:r>
                <a:rPr lang="ar-EG" b="1" dirty="0" smtClean="0">
                  <a:solidFill>
                    <a:srgbClr val="000000"/>
                  </a:solidFill>
                  <a:latin typeface="+mj-lt"/>
                  <a:cs typeface="Times New Roman" pitchFamily="18" charset="0"/>
                </a:rPr>
                <a:t>أهداف المشروع</a:t>
              </a:r>
              <a:endParaRPr lang="en-US" b="1" dirty="0">
                <a:solidFill>
                  <a:srgbClr val="000000"/>
                </a:solidFill>
                <a:latin typeface="+mj-lt"/>
                <a:cs typeface="Times New Roman" pitchFamily="18" charset="0"/>
              </a:endParaRPr>
            </a:p>
            <a:p>
              <a:pPr algn="ctr"/>
              <a:endParaRPr lang="en-US" dirty="0">
                <a:solidFill>
                  <a:srgbClr val="000000"/>
                </a:solidFill>
                <a:latin typeface="+mn-lt"/>
              </a:endParaRPr>
            </a:p>
            <a:p>
              <a:pPr algn="ctr"/>
              <a:endParaRPr lang="en-US" dirty="0">
                <a:latin typeface="+mn-lt"/>
              </a:endParaRPr>
            </a:p>
          </p:txBody>
        </p:sp>
        <p:sp>
          <p:nvSpPr>
            <p:cNvPr id="14" name="Text Box 44"/>
            <p:cNvSpPr txBox="1">
              <a:spLocks noChangeArrowheads="1"/>
            </p:cNvSpPr>
            <p:nvPr/>
          </p:nvSpPr>
          <p:spPr bwMode="auto">
            <a:xfrm>
              <a:off x="2284" y="1596"/>
              <a:ext cx="912" cy="175"/>
            </a:xfrm>
            <a:prstGeom prst="rect">
              <a:avLst/>
            </a:prstGeom>
            <a:noFill/>
            <a:ln w="9525" algn="ctr">
              <a:noFill/>
              <a:miter lim="800000"/>
              <a:headEnd/>
              <a:tailEnd/>
            </a:ln>
          </p:spPr>
          <p:txBody>
            <a:bodyPr lIns="67223" tIns="33612" rIns="67223" bIns="33612"/>
            <a:lstStyle/>
            <a:p>
              <a:pPr algn="ctr" rtl="1"/>
              <a:r>
                <a:rPr lang="ar-EG" b="1" dirty="0" smtClean="0">
                  <a:solidFill>
                    <a:srgbClr val="000000"/>
                  </a:solidFill>
                  <a:latin typeface="+mj-lt"/>
                  <a:cs typeface="Times New Roman" pitchFamily="18" charset="0"/>
                </a:rPr>
                <a:t>هدف مجالات التركيز</a:t>
              </a:r>
              <a:endParaRPr lang="en-US" b="1" dirty="0">
                <a:solidFill>
                  <a:srgbClr val="000000"/>
                </a:solidFill>
                <a:latin typeface="+mj-lt"/>
                <a:cs typeface="Times New Roman" pitchFamily="18" charset="0"/>
              </a:endParaRPr>
            </a:p>
            <a:p>
              <a:pPr algn="ctr"/>
              <a:endParaRPr lang="en-US" dirty="0">
                <a:latin typeface="+mn-lt"/>
              </a:endParaRPr>
            </a:p>
          </p:txBody>
        </p:sp>
        <p:sp>
          <p:nvSpPr>
            <p:cNvPr id="15" name="Text Box 45"/>
            <p:cNvSpPr txBox="1">
              <a:spLocks noChangeArrowheads="1"/>
            </p:cNvSpPr>
            <p:nvPr/>
          </p:nvSpPr>
          <p:spPr bwMode="auto">
            <a:xfrm>
              <a:off x="2490" y="977"/>
              <a:ext cx="530" cy="293"/>
            </a:xfrm>
            <a:prstGeom prst="rect">
              <a:avLst/>
            </a:prstGeom>
            <a:noFill/>
            <a:ln w="9525" algn="ctr">
              <a:noFill/>
              <a:miter lim="800000"/>
              <a:headEnd/>
              <a:tailEnd/>
            </a:ln>
          </p:spPr>
          <p:txBody>
            <a:bodyPr lIns="67223" tIns="33612" rIns="67223" bIns="33612"/>
            <a:lstStyle/>
            <a:p>
              <a:pPr algn="ctr"/>
              <a:endParaRPr lang="en-US" sz="1600" b="1" dirty="0">
                <a:solidFill>
                  <a:srgbClr val="000000"/>
                </a:solidFill>
                <a:latin typeface="+mj-lt"/>
              </a:endParaRPr>
            </a:p>
            <a:p>
              <a:pPr algn="ctr" rtl="1"/>
              <a:r>
                <a:rPr lang="ar-EG" sz="1600" b="1" dirty="0" smtClean="0">
                  <a:solidFill>
                    <a:srgbClr val="000000"/>
                  </a:solidFill>
                  <a:latin typeface="+mj-lt"/>
                  <a:cs typeface="Times New Roman" pitchFamily="18" charset="0"/>
                </a:rPr>
                <a:t>الأهداف الاستراتيجية للصندوق</a:t>
              </a:r>
              <a:endParaRPr lang="en-US" b="1" dirty="0">
                <a:latin typeface="+mn-lt"/>
              </a:endParaRPr>
            </a:p>
          </p:txBody>
        </p:sp>
        <p:sp>
          <p:nvSpPr>
            <p:cNvPr id="16" name="Line 46"/>
            <p:cNvSpPr>
              <a:spLocks noChangeShapeType="1"/>
            </p:cNvSpPr>
            <p:nvPr/>
          </p:nvSpPr>
          <p:spPr bwMode="auto">
            <a:xfrm>
              <a:off x="1920" y="1920"/>
              <a:ext cx="1632" cy="0"/>
            </a:xfrm>
            <a:prstGeom prst="line">
              <a:avLst/>
            </a:prstGeom>
            <a:noFill/>
            <a:ln w="9525">
              <a:solidFill>
                <a:srgbClr val="000000"/>
              </a:solidFill>
              <a:prstDash val="dash"/>
              <a:round/>
              <a:headEnd/>
              <a:tailEnd/>
            </a:ln>
          </p:spPr>
          <p:txBody>
            <a:bodyPr/>
            <a:lstStyle/>
            <a:p>
              <a:endParaRPr lang="en-US">
                <a:latin typeface="+mn-lt"/>
              </a:endParaRPr>
            </a:p>
          </p:txBody>
        </p:sp>
        <p:sp>
          <p:nvSpPr>
            <p:cNvPr id="17" name="Text Box 47"/>
            <p:cNvSpPr txBox="1">
              <a:spLocks noChangeArrowheads="1"/>
            </p:cNvSpPr>
            <p:nvPr/>
          </p:nvSpPr>
          <p:spPr bwMode="auto">
            <a:xfrm>
              <a:off x="1954" y="2052"/>
              <a:ext cx="1610" cy="216"/>
            </a:xfrm>
            <a:prstGeom prst="rect">
              <a:avLst/>
            </a:prstGeom>
            <a:noFill/>
            <a:ln w="9525" algn="ctr">
              <a:noFill/>
              <a:miter lim="800000"/>
              <a:headEnd/>
              <a:tailEnd/>
            </a:ln>
          </p:spPr>
          <p:txBody>
            <a:bodyPr lIns="67223" tIns="33612" rIns="67223" bIns="33612"/>
            <a:lstStyle/>
            <a:p>
              <a:pPr algn="ctr"/>
              <a:r>
                <a:rPr lang="ar-EG" b="1" dirty="0" smtClean="0">
                  <a:solidFill>
                    <a:srgbClr val="000000"/>
                  </a:solidFill>
                  <a:latin typeface="+mj-lt"/>
                  <a:cs typeface="Times New Roman" pitchFamily="18" charset="0"/>
                </a:rPr>
                <a:t>غايات مجالات التركيز</a:t>
              </a:r>
              <a:endParaRPr lang="en-US" b="1" dirty="0">
                <a:latin typeface="+mn-lt"/>
              </a:endParaRPr>
            </a:p>
          </p:txBody>
        </p:sp>
        <p:sp>
          <p:nvSpPr>
            <p:cNvPr id="18" name="Line 48"/>
            <p:cNvSpPr>
              <a:spLocks noChangeShapeType="1"/>
            </p:cNvSpPr>
            <p:nvPr/>
          </p:nvSpPr>
          <p:spPr bwMode="auto">
            <a:xfrm>
              <a:off x="1584" y="2304"/>
              <a:ext cx="2304" cy="0"/>
            </a:xfrm>
            <a:prstGeom prst="line">
              <a:avLst/>
            </a:prstGeom>
            <a:noFill/>
            <a:ln w="9525">
              <a:solidFill>
                <a:schemeClr val="tx1"/>
              </a:solidFill>
              <a:round/>
              <a:headEnd/>
              <a:tailEnd/>
            </a:ln>
          </p:spPr>
          <p:txBody>
            <a:bodyPr rot="10800000" wrap="none" anchor="ctr"/>
            <a:lstStyle/>
            <a:p>
              <a:endParaRPr lang="en-US">
                <a:latin typeface="+mn-lt"/>
              </a:endParaRPr>
            </a:p>
          </p:txBody>
        </p:sp>
        <p:sp>
          <p:nvSpPr>
            <p:cNvPr id="19" name="Line 49"/>
            <p:cNvSpPr>
              <a:spLocks noChangeShapeType="1"/>
            </p:cNvSpPr>
            <p:nvPr/>
          </p:nvSpPr>
          <p:spPr bwMode="auto">
            <a:xfrm>
              <a:off x="2304" y="1440"/>
              <a:ext cx="864" cy="0"/>
            </a:xfrm>
            <a:prstGeom prst="line">
              <a:avLst/>
            </a:prstGeom>
            <a:noFill/>
            <a:ln w="9525">
              <a:solidFill>
                <a:schemeClr val="tx1"/>
              </a:solidFill>
              <a:round/>
              <a:headEnd/>
              <a:tailEnd/>
            </a:ln>
          </p:spPr>
          <p:txBody>
            <a:bodyPr rot="10800000" wrap="none" anchor="ctr"/>
            <a:lstStyle/>
            <a:p>
              <a:endParaRPr lang="en-US">
                <a:latin typeface="+mn-lt"/>
              </a:endParaRPr>
            </a:p>
          </p:txBody>
        </p:sp>
      </p:grpSp>
      <p:sp>
        <p:nvSpPr>
          <p:cNvPr id="5" name="Text Box 50"/>
          <p:cNvSpPr txBox="1">
            <a:spLocks noChangeArrowheads="1"/>
          </p:cNvSpPr>
          <p:nvPr/>
        </p:nvSpPr>
        <p:spPr bwMode="auto">
          <a:xfrm>
            <a:off x="1934779" y="1615440"/>
            <a:ext cx="1931276" cy="3520440"/>
          </a:xfrm>
          <a:prstGeom prst="rect">
            <a:avLst/>
          </a:prstGeom>
          <a:noFill/>
          <a:ln w="9525">
            <a:noFill/>
            <a:miter lim="800000"/>
            <a:headEnd/>
            <a:tailEnd/>
          </a:ln>
        </p:spPr>
        <p:txBody>
          <a:bodyPr/>
          <a:lstStyle/>
          <a:p>
            <a:pPr algn="ctr" rtl="1">
              <a:defRPr/>
            </a:pPr>
            <a:r>
              <a:rPr lang="ar-EG" b="1" dirty="0" smtClean="0">
                <a:solidFill>
                  <a:srgbClr val="00B050"/>
                </a:solidFill>
                <a:latin typeface="+mj-lt"/>
                <a:cs typeface="Times New Roman" pitchFamily="18" charset="0"/>
              </a:rPr>
              <a:t>آثار المنافع البيئية العالمية</a:t>
            </a:r>
            <a:endParaRPr lang="en-US" sz="1000" b="1" dirty="0">
              <a:latin typeface="+mn-lt"/>
            </a:endParaRPr>
          </a:p>
          <a:p>
            <a:pPr algn="ctr">
              <a:defRPr/>
            </a:pPr>
            <a:endParaRPr lang="en-US" sz="1000" b="1" dirty="0">
              <a:latin typeface="+mn-lt"/>
            </a:endParaRPr>
          </a:p>
          <a:p>
            <a:pPr algn="ctr">
              <a:defRPr/>
            </a:pPr>
            <a:endParaRPr lang="en-US" sz="1000" b="1" dirty="0">
              <a:latin typeface="+mn-lt"/>
            </a:endParaRPr>
          </a:p>
          <a:p>
            <a:pPr algn="ctr">
              <a:defRPr/>
            </a:pPr>
            <a:endParaRPr lang="en-US" sz="1000" b="1" dirty="0">
              <a:latin typeface="+mn-lt"/>
            </a:endParaRPr>
          </a:p>
          <a:p>
            <a:pPr algn="ctr">
              <a:defRPr/>
            </a:pPr>
            <a:endParaRPr lang="en-US" sz="1000" b="1" dirty="0">
              <a:latin typeface="+mn-lt"/>
            </a:endParaRPr>
          </a:p>
          <a:p>
            <a:pPr algn="ctr">
              <a:defRPr/>
            </a:pPr>
            <a:endParaRPr lang="en-US" sz="1000" b="1" dirty="0">
              <a:latin typeface="+mn-lt"/>
            </a:endParaRPr>
          </a:p>
          <a:p>
            <a:pPr algn="ctr">
              <a:defRPr/>
            </a:pPr>
            <a:endParaRPr lang="en-US" sz="1000" b="1" dirty="0">
              <a:latin typeface="+mn-lt"/>
            </a:endParaRPr>
          </a:p>
          <a:p>
            <a:pPr algn="ctr">
              <a:defRPr/>
            </a:pPr>
            <a:endParaRPr lang="en-US" sz="1000" b="1" dirty="0">
              <a:latin typeface="+mn-lt"/>
            </a:endParaRPr>
          </a:p>
          <a:p>
            <a:pPr algn="ctr">
              <a:defRPr/>
            </a:pPr>
            <a:endParaRPr lang="en-US" sz="1000" b="1" dirty="0">
              <a:latin typeface="+mn-lt"/>
            </a:endParaRPr>
          </a:p>
          <a:p>
            <a:pPr algn="ctr">
              <a:defRPr/>
            </a:pPr>
            <a:endParaRPr lang="en-US" sz="1000" b="1" dirty="0">
              <a:latin typeface="+mn-lt"/>
            </a:endParaRPr>
          </a:p>
          <a:p>
            <a:pPr algn="ctr">
              <a:defRPr/>
            </a:pPr>
            <a:endParaRPr lang="en-US" sz="1050" b="1" dirty="0" smtClean="0">
              <a:latin typeface="+mn-lt"/>
            </a:endParaRPr>
          </a:p>
          <a:p>
            <a:pPr algn="ctr">
              <a:defRPr/>
            </a:pPr>
            <a:endParaRPr lang="en-US" sz="1050" b="1" dirty="0" smtClean="0">
              <a:latin typeface="+mn-lt"/>
            </a:endParaRPr>
          </a:p>
          <a:p>
            <a:pPr algn="ctr">
              <a:defRPr/>
            </a:pPr>
            <a:endParaRPr lang="en-US" sz="1050" b="1" dirty="0" smtClean="0">
              <a:latin typeface="+mn-lt"/>
            </a:endParaRPr>
          </a:p>
          <a:p>
            <a:pPr algn="ctr">
              <a:defRPr/>
            </a:pPr>
            <a:endParaRPr lang="en-US" b="1" dirty="0" smtClean="0">
              <a:latin typeface="+mn-lt"/>
            </a:endParaRPr>
          </a:p>
          <a:p>
            <a:pPr algn="ctr" rtl="1">
              <a:defRPr/>
            </a:pPr>
            <a:r>
              <a:rPr lang="ar-EG" b="1" dirty="0" smtClean="0">
                <a:solidFill>
                  <a:srgbClr val="00B050"/>
                </a:solidFill>
                <a:latin typeface="+mj-lt"/>
                <a:cs typeface="Times New Roman" pitchFamily="18" charset="0"/>
              </a:rPr>
              <a:t>النتائج</a:t>
            </a:r>
          </a:p>
          <a:p>
            <a:pPr algn="ctr" rtl="1">
              <a:defRPr/>
            </a:pPr>
            <a:r>
              <a:rPr lang="ar-EG" b="1" dirty="0" smtClean="0">
                <a:solidFill>
                  <a:srgbClr val="00B050"/>
                </a:solidFill>
                <a:latin typeface="+mj-lt"/>
                <a:cs typeface="Times New Roman" pitchFamily="18" charset="0"/>
              </a:rPr>
              <a:t>النواتج</a:t>
            </a:r>
            <a:endParaRPr lang="en-US" sz="1000" b="1" dirty="0">
              <a:latin typeface="+mn-lt"/>
            </a:endParaRPr>
          </a:p>
        </p:txBody>
      </p:sp>
      <p:sp>
        <p:nvSpPr>
          <p:cNvPr id="6" name="Line 51"/>
          <p:cNvSpPr>
            <a:spLocks noChangeShapeType="1"/>
          </p:cNvSpPr>
          <p:nvPr/>
        </p:nvSpPr>
        <p:spPr bwMode="auto">
          <a:xfrm flipV="1">
            <a:off x="2878959" y="3429000"/>
            <a:ext cx="1788" cy="620078"/>
          </a:xfrm>
          <a:prstGeom prst="line">
            <a:avLst/>
          </a:prstGeom>
          <a:noFill/>
          <a:ln w="9525">
            <a:solidFill>
              <a:srgbClr val="000000"/>
            </a:solidFill>
            <a:round/>
            <a:headEnd/>
            <a:tailEnd type="triangle" w="med" len="med"/>
          </a:ln>
        </p:spPr>
        <p:txBody>
          <a:bodyPr/>
          <a:lstStyle/>
          <a:p>
            <a:endParaRPr lang="en-US">
              <a:latin typeface="+mn-lt"/>
            </a:endParaRPr>
          </a:p>
        </p:txBody>
      </p:sp>
      <p:sp>
        <p:nvSpPr>
          <p:cNvPr id="7" name="Line 52"/>
          <p:cNvSpPr>
            <a:spLocks noChangeShapeType="1"/>
          </p:cNvSpPr>
          <p:nvPr/>
        </p:nvSpPr>
        <p:spPr bwMode="auto">
          <a:xfrm>
            <a:off x="2878959" y="2362200"/>
            <a:ext cx="1788" cy="620078"/>
          </a:xfrm>
          <a:prstGeom prst="line">
            <a:avLst/>
          </a:prstGeom>
          <a:noFill/>
          <a:ln w="9525">
            <a:solidFill>
              <a:srgbClr val="000000"/>
            </a:solidFill>
            <a:round/>
            <a:headEnd/>
            <a:tailEnd type="triangle" w="med" len="med"/>
          </a:ln>
        </p:spPr>
        <p:txBody>
          <a:bodyPr/>
          <a:lstStyle/>
          <a:p>
            <a:pPr>
              <a:defRPr/>
            </a:pPr>
            <a:r>
              <a:rPr lang="en-US" sz="1050" dirty="0">
                <a:latin typeface="+mn-lt"/>
              </a:rPr>
              <a:t>        </a:t>
            </a:r>
          </a:p>
        </p:txBody>
      </p:sp>
      <p:sp>
        <p:nvSpPr>
          <p:cNvPr id="8" name="AutoShape 53"/>
          <p:cNvSpPr>
            <a:spLocks/>
          </p:cNvSpPr>
          <p:nvPr/>
        </p:nvSpPr>
        <p:spPr bwMode="auto">
          <a:xfrm flipH="1">
            <a:off x="2106448" y="1599883"/>
            <a:ext cx="257503" cy="853440"/>
          </a:xfrm>
          <a:prstGeom prst="rightBrace">
            <a:avLst>
              <a:gd name="adj1" fmla="val 22222"/>
              <a:gd name="adj2" fmla="val 50000"/>
            </a:avLst>
          </a:prstGeom>
          <a:noFill/>
          <a:ln w="9525">
            <a:solidFill>
              <a:srgbClr val="000000"/>
            </a:solidFill>
            <a:round/>
            <a:headEnd/>
            <a:tailEnd/>
          </a:ln>
        </p:spPr>
        <p:txBody>
          <a:bodyPr/>
          <a:lstStyle/>
          <a:p>
            <a:endParaRPr lang="en-US">
              <a:latin typeface="+mn-lt"/>
            </a:endParaRPr>
          </a:p>
        </p:txBody>
      </p:sp>
      <p:sp>
        <p:nvSpPr>
          <p:cNvPr id="9" name="AutoShape 54"/>
          <p:cNvSpPr>
            <a:spLocks/>
          </p:cNvSpPr>
          <p:nvPr/>
        </p:nvSpPr>
        <p:spPr bwMode="auto">
          <a:xfrm flipH="1">
            <a:off x="2106448" y="4091305"/>
            <a:ext cx="257503" cy="1013460"/>
          </a:xfrm>
          <a:prstGeom prst="rightBrace">
            <a:avLst>
              <a:gd name="adj1" fmla="val 26389"/>
              <a:gd name="adj2" fmla="val 50000"/>
            </a:avLst>
          </a:prstGeom>
          <a:noFill/>
          <a:ln w="9525">
            <a:solidFill>
              <a:srgbClr val="000000"/>
            </a:solidFill>
            <a:round/>
            <a:headEnd/>
            <a:tailEnd/>
          </a:ln>
        </p:spPr>
        <p:txBody>
          <a:bodyPr/>
          <a:lstStyle/>
          <a:p>
            <a:endParaRPr lang="en-US">
              <a:latin typeface="+mn-lt"/>
            </a:endParaRPr>
          </a:p>
        </p:txBody>
      </p:sp>
      <p:sp>
        <p:nvSpPr>
          <p:cNvPr id="10" name="Text Box 55"/>
          <p:cNvSpPr txBox="1">
            <a:spLocks noChangeArrowheads="1"/>
          </p:cNvSpPr>
          <p:nvPr/>
        </p:nvSpPr>
        <p:spPr bwMode="auto">
          <a:xfrm>
            <a:off x="533400" y="1521495"/>
            <a:ext cx="1701800" cy="975360"/>
          </a:xfrm>
          <a:prstGeom prst="rect">
            <a:avLst/>
          </a:prstGeom>
          <a:noFill/>
          <a:ln w="9525">
            <a:noFill/>
            <a:miter lim="800000"/>
            <a:headEnd/>
            <a:tailEnd/>
          </a:ln>
        </p:spPr>
        <p:txBody>
          <a:bodyPr/>
          <a:lstStyle/>
          <a:p>
            <a:pPr algn="ctr" rtl="1"/>
            <a:r>
              <a:rPr lang="ar-EG" b="1" dirty="0" smtClean="0">
                <a:solidFill>
                  <a:schemeClr val="accent1"/>
                </a:solidFill>
                <a:latin typeface="+mj-lt"/>
                <a:cs typeface="Times New Roman" pitchFamily="18" charset="0"/>
              </a:rPr>
              <a:t>المستوى المؤسسي</a:t>
            </a:r>
            <a:endParaRPr lang="en-US" b="1" dirty="0">
              <a:solidFill>
                <a:schemeClr val="accent1"/>
              </a:solidFill>
              <a:latin typeface="+mj-lt"/>
              <a:cs typeface="Times New Roman" pitchFamily="18" charset="0"/>
            </a:endParaRPr>
          </a:p>
          <a:p>
            <a:pPr algn="ctr" rtl="1"/>
            <a:r>
              <a:rPr lang="ar-EG" b="1" dirty="0" smtClean="0">
                <a:solidFill>
                  <a:schemeClr val="accent1"/>
                </a:solidFill>
                <a:latin typeface="+mj-lt"/>
                <a:cs typeface="Times New Roman" pitchFamily="18" charset="0"/>
              </a:rPr>
              <a:t>(من أعلى إلى أسفل)</a:t>
            </a:r>
            <a:endParaRPr lang="en-US" b="1" dirty="0">
              <a:solidFill>
                <a:schemeClr val="accent1"/>
              </a:solidFill>
              <a:latin typeface="+mj-lt"/>
              <a:cs typeface="Times New Roman" pitchFamily="18" charset="0"/>
            </a:endParaRPr>
          </a:p>
        </p:txBody>
      </p:sp>
      <p:sp>
        <p:nvSpPr>
          <p:cNvPr id="11" name="Text Box 56"/>
          <p:cNvSpPr txBox="1">
            <a:spLocks noChangeArrowheads="1"/>
          </p:cNvSpPr>
          <p:nvPr/>
        </p:nvSpPr>
        <p:spPr bwMode="auto">
          <a:xfrm>
            <a:off x="457200" y="4343400"/>
            <a:ext cx="1692166" cy="800100"/>
          </a:xfrm>
          <a:prstGeom prst="rect">
            <a:avLst/>
          </a:prstGeom>
          <a:noFill/>
          <a:ln w="9525">
            <a:noFill/>
            <a:miter lim="800000"/>
            <a:headEnd/>
            <a:tailEnd/>
          </a:ln>
        </p:spPr>
        <p:txBody>
          <a:bodyPr/>
          <a:lstStyle/>
          <a:p>
            <a:pPr algn="ctr" rtl="1"/>
            <a:r>
              <a:rPr lang="ar-EG" b="1" dirty="0" smtClean="0">
                <a:solidFill>
                  <a:schemeClr val="accent1"/>
                </a:solidFill>
                <a:latin typeface="+mj-lt"/>
                <a:cs typeface="Times New Roman" pitchFamily="18" charset="0"/>
              </a:rPr>
              <a:t>مستوى التشغيل</a:t>
            </a:r>
            <a:endParaRPr lang="en-US" b="1" dirty="0">
              <a:solidFill>
                <a:schemeClr val="accent1"/>
              </a:solidFill>
              <a:latin typeface="+mj-lt"/>
              <a:cs typeface="Times New Roman" pitchFamily="18" charset="0"/>
            </a:endParaRPr>
          </a:p>
          <a:p>
            <a:pPr algn="ctr"/>
            <a:r>
              <a:rPr lang="ar-EG" b="1" dirty="0" smtClean="0">
                <a:solidFill>
                  <a:schemeClr val="accent1"/>
                </a:solidFill>
                <a:latin typeface="+mj-lt"/>
                <a:cs typeface="Times New Roman" pitchFamily="18" charset="0"/>
              </a:rPr>
              <a:t>(من أسفل إلى أعلى)</a:t>
            </a:r>
            <a:endParaRPr lang="en-US" b="1" dirty="0">
              <a:solidFill>
                <a:schemeClr val="accent1"/>
              </a:solidFill>
              <a:latin typeface="+mj-lt"/>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3886200"/>
            <a:ext cx="7391400" cy="1676400"/>
          </a:xfrm>
          <a:prstGeom prst="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rtl="1"/>
            <a:r>
              <a:rPr lang="ar-EG" sz="3600" b="1" cap="small" dirty="0" smtClean="0">
                <a:solidFill>
                  <a:srgbClr val="1F497D"/>
                </a:solidFill>
                <a:latin typeface="+mj-lt"/>
                <a:ea typeface="+mj-ea"/>
                <a:cs typeface="Times New Roman" pitchFamily="18" charset="0"/>
              </a:rPr>
              <a:t>النتائج على مستوى المشروع</a:t>
            </a:r>
            <a:endParaRPr lang="en-US" sz="3600" b="1" cap="small" dirty="0">
              <a:solidFill>
                <a:srgbClr val="1F497D"/>
              </a:solidFill>
              <a:latin typeface="+mj-lt"/>
              <a:ea typeface="+mj-ea"/>
              <a:cs typeface="Times New Roman" pitchFamily="18" charset="0"/>
            </a:endParaRPr>
          </a:p>
        </p:txBody>
      </p:sp>
      <p:sp>
        <p:nvSpPr>
          <p:cNvPr id="2" name="Slide Number Placeholder 1"/>
          <p:cNvSpPr>
            <a:spLocks noGrp="1"/>
          </p:cNvSpPr>
          <p:nvPr>
            <p:ph type="sldNum" sz="quarter" idx="4294967295"/>
          </p:nvPr>
        </p:nvSpPr>
        <p:spPr>
          <a:xfrm>
            <a:off x="8640763" y="6170613"/>
            <a:ext cx="503237" cy="503237"/>
          </a:xfrm>
          <a:prstGeom prst="ellipse">
            <a:avLst/>
          </a:prstGeom>
        </p:spPr>
        <p:txBody>
          <a:bodyPr/>
          <a:lstStyle/>
          <a:p>
            <a:fld id="{2754ED01-E2A0-4C1E-8E21-014B99041579}" type="slidenum">
              <a:rPr lang="en-US" smtClean="0"/>
              <a:pPr/>
              <a:t>9</a:t>
            </a:fld>
            <a:endParaRPr lang="en-US"/>
          </a:p>
        </p:txBody>
      </p:sp>
    </p:spTree>
    <p:extLst>
      <p:ext uri="{BB962C8B-B14F-4D97-AF65-F5344CB8AC3E}">
        <p14:creationId xmlns:p14="http://schemas.microsoft.com/office/powerpoint/2010/main" val="4285022595"/>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17410</TotalTime>
  <Words>2844</Words>
  <Application>Microsoft Office PowerPoint</Application>
  <PresentationFormat>On-screen Show (4:3)</PresentationFormat>
  <Paragraphs>397</Paragraphs>
  <Slides>42</Slides>
  <Notes>24</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1_Office Theme</vt:lpstr>
      <vt:lpstr>الإدارة المستندة إلى النتائج  في صندوق البيئة العالمية</vt:lpstr>
      <vt:lpstr>نظرة عامة على العرض التقديمي</vt:lpstr>
      <vt:lpstr>PowerPoint Presentation</vt:lpstr>
      <vt:lpstr>الإدارة المستندة إلى النتائج: التعريف </vt:lpstr>
      <vt:lpstr>متابعة النتائج</vt:lpstr>
      <vt:lpstr>PowerPoint Presentation</vt:lpstr>
      <vt:lpstr>الاتساق بين أهداف مجال التركيز والهدف الاستراتيجي</vt:lpstr>
      <vt:lpstr>إطار صندوق البيئة الخاص  بالإدارة المستندة إلى النتائج</vt:lpstr>
      <vt:lpstr>PowerPoint Presentation</vt:lpstr>
      <vt:lpstr>المؤشرات</vt:lpstr>
      <vt:lpstr>سلسلة نتائج لجنة المساعدة الإنمائية </vt:lpstr>
      <vt:lpstr>PowerPoint Presentation</vt:lpstr>
      <vt:lpstr>PowerPoint Presentation</vt:lpstr>
      <vt:lpstr>خطوط الأساس</vt:lpstr>
      <vt:lpstr>خطوط الأساس لمشروعات الصندوق</vt:lpstr>
      <vt:lpstr>PowerPoint Presentation</vt:lpstr>
      <vt:lpstr>رصد المحفظة المالية</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موجز لمتطلبات أدوات المتابعة لدى الصندوق (متى؟)</vt:lpstr>
      <vt:lpstr>هيكل تركيب أدوات المتابعة لدى الصندوق (ماذا؟)</vt:lpstr>
      <vt:lpstr>PowerPoint Presentation</vt:lpstr>
      <vt:lpstr>PowerPoint Presentation</vt:lpstr>
      <vt:lpstr>PowerPoint Presentation</vt:lpstr>
      <vt:lpstr>أسئلة بشأن أدوات المتابعة الخاصة بالصندوق</vt:lpstr>
      <vt:lpstr>الأجوبة...</vt:lpstr>
      <vt:lpstr>الأجوبة...</vt:lpstr>
      <vt:lpstr>الأجوبة...</vt:lpstr>
      <vt:lpstr>PowerPoint Presentation</vt:lpstr>
      <vt:lpstr>مؤشرات الادارة </vt:lpstr>
      <vt:lpstr>معايير عمل مرفق البيئة العالمي</vt:lpstr>
      <vt:lpstr>PowerPoint Presentation</vt:lpstr>
      <vt:lpstr>تقارير تنفيذ المشروع </vt:lpstr>
      <vt:lpstr>استعراض الرصد السنوي</vt:lpstr>
      <vt:lpstr> الإدارة المستندة على  النتائج مدمجة في دورة المشروع (من فكرة المشروع إلى إنجاز المشروع) </vt:lpstr>
      <vt:lpstr>PowerPoint Presentation</vt:lpstr>
    </vt:vector>
  </TitlesOfParts>
  <Company>The World Bank Group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Focal Area and Cross Cutting Strategies – Chemicals</dc:title>
  <dc:creator>wb350798</dc:creator>
  <cp:lastModifiedBy>Abeer Mohammed Abdul Kad Al Dagestani</cp:lastModifiedBy>
  <cp:revision>274</cp:revision>
  <cp:lastPrinted>2013-09-24T19:33:03Z</cp:lastPrinted>
  <dcterms:created xsi:type="dcterms:W3CDTF">2011-03-08T15:42:01Z</dcterms:created>
  <dcterms:modified xsi:type="dcterms:W3CDTF">2013-12-10T19:14:28Z</dcterms:modified>
</cp:coreProperties>
</file>