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notesSlides/notesSlide1.xml" ContentType="application/vnd.openxmlformats-officedocument.presentationml.notesSlide+xml"/>
  <Override PartName="/ppt/tags/tag3.xml" ContentType="application/vnd.openxmlformats-officedocument.presentationml.tags+xml"/>
  <Override PartName="/ppt/tags/tag4.xml" ContentType="application/vnd.openxmlformats-officedocument.presentationml.tags+xml"/>
  <Override PartName="/ppt/notesSlides/notesSlide2.xml" ContentType="application/vnd.openxmlformats-officedocument.presentationml.notesSlide+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notesSlides/notesSlide3.xml" ContentType="application/vnd.openxmlformats-officedocument.presentationml.notesSlide+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notesSlides/notesSlide4.xml" ContentType="application/vnd.openxmlformats-officedocument.presentationml.notesSlide+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notesSlides/notesSlide5.xml" ContentType="application/vnd.openxmlformats-officedocument.presentationml.notesSlide+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notesSlides/notesSlide6.xml" ContentType="application/vnd.openxmlformats-officedocument.presentationml.notesSlide+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notesSlides/notesSlide7.xml" ContentType="application/vnd.openxmlformats-officedocument.presentationml.notesSlide+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notesSlides/notesSlide8.xml" ContentType="application/vnd.openxmlformats-officedocument.presentationml.notesSlide+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notesSlides/notesSlide9.xml" ContentType="application/vnd.openxmlformats-officedocument.presentationml.notesSlide+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notesSlides/notesSlide10.xml" ContentType="application/vnd.openxmlformats-officedocument.presentationml.notesSlide+xml"/>
  <Override PartName="/ppt/tags/tag68.xml" ContentType="application/vnd.openxmlformats-officedocument.presentationml.tags+xml"/>
  <Override PartName="/ppt/tags/tag69.xml" ContentType="application/vnd.openxmlformats-officedocument.presentationml.tags+xml"/>
  <Override PartName="/ppt/tags/tag70.xml" ContentType="application/vnd.openxmlformats-officedocument.presentationml.tags+xml"/>
  <Override PartName="/ppt/notesSlides/notesSlide11.xml" ContentType="application/vnd.openxmlformats-officedocument.presentationml.notesSlide+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notesSlides/notesSlide12.xml" ContentType="application/vnd.openxmlformats-officedocument.presentationml.notesSlide+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notesSlides/notesSlide13.xml" ContentType="application/vnd.openxmlformats-officedocument.presentationml.notesSlide+xml"/>
  <Override PartName="/ppt/tags/tag79.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notesSlides/notesSlide14.xml" ContentType="application/vnd.openxmlformats-officedocument.presentationml.notesSlide+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notesSlides/notesSlide15.xml" ContentType="application/vnd.openxmlformats-officedocument.presentationml.notesSlide+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656" r:id="rId1"/>
  </p:sldMasterIdLst>
  <p:notesMasterIdLst>
    <p:notesMasterId r:id="rId32"/>
  </p:notesMasterIdLst>
  <p:handoutMasterIdLst>
    <p:handoutMasterId r:id="rId33"/>
  </p:handoutMasterIdLst>
  <p:sldIdLst>
    <p:sldId id="263" r:id="rId2"/>
    <p:sldId id="289" r:id="rId3"/>
    <p:sldId id="290" r:id="rId4"/>
    <p:sldId id="334" r:id="rId5"/>
    <p:sldId id="271" r:id="rId6"/>
    <p:sldId id="312" r:id="rId7"/>
    <p:sldId id="335" r:id="rId8"/>
    <p:sldId id="272" r:id="rId9"/>
    <p:sldId id="310" r:id="rId10"/>
    <p:sldId id="336" r:id="rId11"/>
    <p:sldId id="269" r:id="rId12"/>
    <p:sldId id="304" r:id="rId13"/>
    <p:sldId id="338" r:id="rId14"/>
    <p:sldId id="339" r:id="rId15"/>
    <p:sldId id="311" r:id="rId16"/>
    <p:sldId id="297" r:id="rId17"/>
    <p:sldId id="317" r:id="rId18"/>
    <p:sldId id="318" r:id="rId19"/>
    <p:sldId id="319" r:id="rId20"/>
    <p:sldId id="320" r:id="rId21"/>
    <p:sldId id="287" r:id="rId22"/>
    <p:sldId id="340" r:id="rId23"/>
    <p:sldId id="324" r:id="rId24"/>
    <p:sldId id="325" r:id="rId25"/>
    <p:sldId id="303" r:id="rId26"/>
    <p:sldId id="329" r:id="rId27"/>
    <p:sldId id="341" r:id="rId28"/>
    <p:sldId id="308" r:id="rId29"/>
    <p:sldId id="330" r:id="rId30"/>
    <p:sldId id="305" r:id="rId31"/>
  </p:sldIdLst>
  <p:sldSz cx="9144000" cy="6858000" type="screen4x3"/>
  <p:notesSz cx="6881813" cy="9296400"/>
  <p:defaultTextStyle>
    <a:defPPr>
      <a:defRPr lang="fr-FR"/>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wb400249" initials="SC" lastIdx="1" clrIdx="0"/>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149" autoAdjust="0"/>
    <p:restoredTop sz="92229" autoAdjust="0"/>
  </p:normalViewPr>
  <p:slideViewPr>
    <p:cSldViewPr>
      <p:cViewPr varScale="1">
        <p:scale>
          <a:sx n="76" d="100"/>
          <a:sy n="76" d="100"/>
        </p:scale>
        <p:origin x="-90" y="-74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133" d="100"/>
          <a:sy n="133" d="100"/>
        </p:scale>
        <p:origin x="-528" y="-96"/>
      </p:cViewPr>
      <p:guideLst>
        <p:guide orient="horz" pos="2928"/>
        <p:guide pos="2168"/>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commentAuthors" Target="commentAuthor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handoutMaster" Target="handoutMasters/handoutMaster1.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2982119" cy="464820"/>
          </a:xfrm>
          <a:prstGeom prst="rect">
            <a:avLst/>
          </a:prstGeom>
        </p:spPr>
        <p:txBody>
          <a:bodyPr vert="horz" lIns="92421" tIns="46210" rIns="92421" bIns="46210" rtlCol="0"/>
          <a:lstStyle>
            <a:lvl1pPr algn="l">
              <a:defRPr sz="1200"/>
            </a:lvl1pPr>
          </a:lstStyle>
          <a:p>
            <a:endParaRPr lang="en-US"/>
          </a:p>
        </p:txBody>
      </p:sp>
      <p:sp>
        <p:nvSpPr>
          <p:cNvPr id="3" name="Date Placeholder 2"/>
          <p:cNvSpPr>
            <a:spLocks noGrp="1"/>
          </p:cNvSpPr>
          <p:nvPr>
            <p:ph type="dt" sz="quarter" idx="1"/>
          </p:nvPr>
        </p:nvSpPr>
        <p:spPr>
          <a:xfrm>
            <a:off x="3898101" y="1"/>
            <a:ext cx="2982119" cy="464820"/>
          </a:xfrm>
          <a:prstGeom prst="rect">
            <a:avLst/>
          </a:prstGeom>
        </p:spPr>
        <p:txBody>
          <a:bodyPr vert="horz" lIns="92421" tIns="46210" rIns="92421" bIns="46210" rtlCol="0"/>
          <a:lstStyle>
            <a:lvl1pPr algn="r">
              <a:defRPr sz="1200"/>
            </a:lvl1pPr>
          </a:lstStyle>
          <a:p>
            <a:endParaRPr lang="en-US"/>
          </a:p>
        </p:txBody>
      </p:sp>
      <p:sp>
        <p:nvSpPr>
          <p:cNvPr id="4" name="Footer Placeholder 3"/>
          <p:cNvSpPr>
            <a:spLocks noGrp="1"/>
          </p:cNvSpPr>
          <p:nvPr>
            <p:ph type="ftr" sz="quarter" idx="2"/>
          </p:nvPr>
        </p:nvSpPr>
        <p:spPr>
          <a:xfrm>
            <a:off x="0" y="8829968"/>
            <a:ext cx="2982119" cy="464820"/>
          </a:xfrm>
          <a:prstGeom prst="rect">
            <a:avLst/>
          </a:prstGeom>
        </p:spPr>
        <p:txBody>
          <a:bodyPr vert="horz" lIns="92421" tIns="46210" rIns="92421" bIns="46210" rtlCol="0" anchor="b"/>
          <a:lstStyle>
            <a:lvl1pPr algn="l">
              <a:defRPr sz="1200"/>
            </a:lvl1pPr>
          </a:lstStyle>
          <a:p>
            <a:endParaRPr lang="en-US"/>
          </a:p>
        </p:txBody>
      </p:sp>
      <p:sp>
        <p:nvSpPr>
          <p:cNvPr id="5" name="Slide Number Placeholder 4"/>
          <p:cNvSpPr>
            <a:spLocks noGrp="1"/>
          </p:cNvSpPr>
          <p:nvPr>
            <p:ph type="sldNum" sz="quarter" idx="3"/>
          </p:nvPr>
        </p:nvSpPr>
        <p:spPr>
          <a:xfrm>
            <a:off x="3898101" y="8829968"/>
            <a:ext cx="2982119" cy="464820"/>
          </a:xfrm>
          <a:prstGeom prst="rect">
            <a:avLst/>
          </a:prstGeom>
        </p:spPr>
        <p:txBody>
          <a:bodyPr vert="horz" lIns="92421" tIns="46210" rIns="92421" bIns="46210" rtlCol="0" anchor="b"/>
          <a:lstStyle>
            <a:lvl1pPr algn="r">
              <a:defRPr sz="1200"/>
            </a:lvl1pPr>
          </a:lstStyle>
          <a:p>
            <a:fld id="{B1270BB1-7768-41F8-9F1B-E2E7E9320AB4}" type="slidenum">
              <a:rPr lang="en-US" smtClean="0"/>
              <a:pPr/>
              <a:t>‹#›</a:t>
            </a:fld>
            <a:endParaRPr lang="fr-FR"/>
          </a:p>
        </p:txBody>
      </p:sp>
    </p:spTree>
    <p:extLst>
      <p:ext uri="{BB962C8B-B14F-4D97-AF65-F5344CB8AC3E}">
        <p14:creationId xmlns:p14="http://schemas.microsoft.com/office/powerpoint/2010/main" val="4012657932"/>
      </p:ext>
    </p:extLst>
  </p:cSld>
  <p:clrMap bg1="lt1" tx1="dk1" bg2="lt2" tx2="dk2" accent1="accent1" accent2="accent2" accent3="accent3" accent4="accent4" accent5="accent5" accent6="accent6" hlink="hlink" folHlink="folHlink"/>
  <p:hf/>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3"/>
            <a:ext cx="2982418" cy="464205"/>
          </a:xfrm>
          <a:prstGeom prst="rect">
            <a:avLst/>
          </a:prstGeom>
        </p:spPr>
        <p:txBody>
          <a:bodyPr vert="horz" lIns="87430" tIns="43714" rIns="87430" bIns="43714" rtlCol="0"/>
          <a:lstStyle>
            <a:lvl1pPr algn="l">
              <a:defRPr sz="1100"/>
            </a:lvl1pPr>
          </a:lstStyle>
          <a:p>
            <a:endParaRPr lang="en-US"/>
          </a:p>
        </p:txBody>
      </p:sp>
      <p:sp>
        <p:nvSpPr>
          <p:cNvPr id="3" name="Date Placeholder 2"/>
          <p:cNvSpPr>
            <a:spLocks noGrp="1"/>
          </p:cNvSpPr>
          <p:nvPr>
            <p:ph type="dt" idx="1"/>
          </p:nvPr>
        </p:nvSpPr>
        <p:spPr>
          <a:xfrm>
            <a:off x="3897902" y="3"/>
            <a:ext cx="2982418" cy="464205"/>
          </a:xfrm>
          <a:prstGeom prst="rect">
            <a:avLst/>
          </a:prstGeom>
        </p:spPr>
        <p:txBody>
          <a:bodyPr vert="horz" lIns="87430" tIns="43714" rIns="87430" bIns="43714" rtlCol="0"/>
          <a:lstStyle>
            <a:lvl1pPr algn="r">
              <a:defRPr sz="1100"/>
            </a:lvl1pPr>
          </a:lstStyle>
          <a:p>
            <a:endParaRPr lang="en-US"/>
          </a:p>
        </p:txBody>
      </p:sp>
      <p:sp>
        <p:nvSpPr>
          <p:cNvPr id="4" name="Slide Image Placeholder 3"/>
          <p:cNvSpPr>
            <a:spLocks noGrp="1" noRot="1" noChangeAspect="1"/>
          </p:cNvSpPr>
          <p:nvPr>
            <p:ph type="sldImg" idx="2"/>
          </p:nvPr>
        </p:nvSpPr>
        <p:spPr>
          <a:xfrm>
            <a:off x="1117600" y="698500"/>
            <a:ext cx="4648200" cy="3486150"/>
          </a:xfrm>
          <a:prstGeom prst="rect">
            <a:avLst/>
          </a:prstGeom>
          <a:noFill/>
          <a:ln w="12700">
            <a:solidFill>
              <a:prstClr val="black"/>
            </a:solidFill>
          </a:ln>
        </p:spPr>
        <p:txBody>
          <a:bodyPr vert="horz" lIns="87430" tIns="43714" rIns="87430" bIns="43714" rtlCol="0" anchor="ctr"/>
          <a:lstStyle/>
          <a:p>
            <a:endParaRPr lang="en-US"/>
          </a:p>
        </p:txBody>
      </p:sp>
      <p:sp>
        <p:nvSpPr>
          <p:cNvPr id="5" name="Notes Placeholder 4"/>
          <p:cNvSpPr>
            <a:spLocks noGrp="1"/>
          </p:cNvSpPr>
          <p:nvPr>
            <p:ph type="body" sz="quarter" idx="3"/>
          </p:nvPr>
        </p:nvSpPr>
        <p:spPr>
          <a:xfrm>
            <a:off x="688483" y="4416101"/>
            <a:ext cx="5504853" cy="4182457"/>
          </a:xfrm>
          <a:prstGeom prst="rect">
            <a:avLst/>
          </a:prstGeom>
        </p:spPr>
        <p:txBody>
          <a:bodyPr vert="horz" lIns="87430" tIns="43714" rIns="87430" bIns="43714"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30660"/>
            <a:ext cx="2982418" cy="464205"/>
          </a:xfrm>
          <a:prstGeom prst="rect">
            <a:avLst/>
          </a:prstGeom>
        </p:spPr>
        <p:txBody>
          <a:bodyPr vert="horz" lIns="87430" tIns="43714" rIns="87430" bIns="43714" rtlCol="0" anchor="b"/>
          <a:lstStyle>
            <a:lvl1pPr algn="l">
              <a:defRPr sz="1100"/>
            </a:lvl1pPr>
          </a:lstStyle>
          <a:p>
            <a:endParaRPr lang="en-US"/>
          </a:p>
        </p:txBody>
      </p:sp>
      <p:sp>
        <p:nvSpPr>
          <p:cNvPr id="7" name="Slide Number Placeholder 6"/>
          <p:cNvSpPr>
            <a:spLocks noGrp="1"/>
          </p:cNvSpPr>
          <p:nvPr>
            <p:ph type="sldNum" sz="quarter" idx="5"/>
          </p:nvPr>
        </p:nvSpPr>
        <p:spPr>
          <a:xfrm>
            <a:off x="3897902" y="8830660"/>
            <a:ext cx="2982418" cy="464205"/>
          </a:xfrm>
          <a:prstGeom prst="rect">
            <a:avLst/>
          </a:prstGeom>
        </p:spPr>
        <p:txBody>
          <a:bodyPr vert="horz" lIns="87430" tIns="43714" rIns="87430" bIns="43714" rtlCol="0" anchor="b"/>
          <a:lstStyle>
            <a:lvl1pPr algn="r">
              <a:defRPr sz="1100"/>
            </a:lvl1pPr>
          </a:lstStyle>
          <a:p>
            <a:fld id="{AC37F9C5-DADA-40EF-BCE0-F0AA5007CB72}" type="slidenum">
              <a:rPr lang="en-US" smtClean="0"/>
              <a:pPr/>
              <a:t>‹#›</a:t>
            </a:fld>
            <a:endParaRPr lang="fr-FR"/>
          </a:p>
        </p:txBody>
      </p:sp>
    </p:spTree>
    <p:extLst>
      <p:ext uri="{BB962C8B-B14F-4D97-AF65-F5344CB8AC3E}">
        <p14:creationId xmlns:p14="http://schemas.microsoft.com/office/powerpoint/2010/main" val="3186437734"/>
      </p:ext>
    </p:extLst>
  </p:cSld>
  <p:clrMap bg1="lt1" tx1="dk1" bg2="lt2" tx2="dk2" accent1="accent1" accent2="accent2" accent3="accent3" accent4="accent4" accent5="accent5" accent6="accent6" hlink="hlink" folHlink="folHlink"/>
  <p:hf/>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AC37F9C5-DADA-40EF-BCE0-F0AA5007CB72}" type="slidenum">
              <a:rPr lang="en-US" smtClean="0"/>
              <a:pPr/>
              <a:t>1</a:t>
            </a:fld>
            <a:endParaRPr lang="fr-FR"/>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a:p>
        </p:txBody>
      </p:sp>
      <p:sp>
        <p:nvSpPr>
          <p:cNvPr id="7" name="Header Placeholder 6"/>
          <p:cNvSpPr>
            <a:spLocks noGrp="1"/>
          </p:cNvSpPr>
          <p:nvPr>
            <p:ph type="hdr" sz="quarter" idx="13"/>
          </p:nvPr>
        </p:nvSpPr>
        <p:spPr/>
        <p:txBody>
          <a:bodyPr/>
          <a:lstStyle/>
          <a:p>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dirty="0" smtClean="0">
                <a:effectLst/>
              </a:rPr>
              <a:t>DID YOU KNOW that groundwater is especially valuable because it does not normally require chemical treatment? </a:t>
            </a:r>
            <a:endParaRPr lang="fr-FR" dirty="0">
              <a:effectLst/>
            </a:endParaRPr>
          </a:p>
        </p:txBody>
      </p:sp>
      <p:sp>
        <p:nvSpPr>
          <p:cNvPr id="4" name="Slide Number Placeholder 3"/>
          <p:cNvSpPr>
            <a:spLocks noGrp="1"/>
          </p:cNvSpPr>
          <p:nvPr>
            <p:ph type="sldNum" sz="quarter" idx="10"/>
          </p:nvPr>
        </p:nvSpPr>
        <p:spPr/>
        <p:txBody>
          <a:bodyPr/>
          <a:lstStyle/>
          <a:p>
            <a:pPr>
              <a:defRPr/>
            </a:pPr>
            <a:fld id="{43E46E2D-AFA9-46B7-B130-9C37EDB84BFC}" type="slidenum">
              <a:rPr lang="en-US" smtClean="0"/>
              <a:pPr>
                <a:defRPr/>
              </a:pPr>
              <a:t>19</a:t>
            </a:fld>
            <a:endParaRPr lang="fr-FR"/>
          </a:p>
        </p:txBody>
      </p:sp>
    </p:spTree>
    <p:extLst>
      <p:ext uri="{BB962C8B-B14F-4D97-AF65-F5344CB8AC3E}">
        <p14:creationId xmlns:p14="http://schemas.microsoft.com/office/powerpoint/2010/main" val="422525170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15627" eaLnBrk="0" fontAlgn="base" hangingPunct="0">
              <a:spcBef>
                <a:spcPct val="30000"/>
              </a:spcBef>
              <a:spcAft>
                <a:spcPct val="0"/>
              </a:spcAft>
            </a:pPr>
            <a:r>
              <a:rPr lang="fr-FR" dirty="0" smtClean="0">
                <a:effectLst/>
              </a:rPr>
              <a:t>DID YOU KNOW that land degradation is a severe problem in the Central Highland Zone of Eritrea? </a:t>
            </a:r>
          </a:p>
          <a:p>
            <a:endParaRPr lang="fr-FR" dirty="0"/>
          </a:p>
        </p:txBody>
      </p:sp>
      <p:sp>
        <p:nvSpPr>
          <p:cNvPr id="4" name="Slide Number Placeholder 3"/>
          <p:cNvSpPr>
            <a:spLocks noGrp="1"/>
          </p:cNvSpPr>
          <p:nvPr>
            <p:ph type="sldNum" sz="quarter" idx="10"/>
          </p:nvPr>
        </p:nvSpPr>
        <p:spPr/>
        <p:txBody>
          <a:bodyPr/>
          <a:lstStyle/>
          <a:p>
            <a:pPr>
              <a:defRPr/>
            </a:pPr>
            <a:fld id="{43E46E2D-AFA9-46B7-B130-9C37EDB84BFC}" type="slidenum">
              <a:rPr lang="en-US" smtClean="0"/>
              <a:pPr>
                <a:defRPr/>
              </a:pPr>
              <a:t>20</a:t>
            </a:fld>
            <a:endParaRPr lang="fr-FR"/>
          </a:p>
        </p:txBody>
      </p:sp>
    </p:spTree>
    <p:extLst>
      <p:ext uri="{BB962C8B-B14F-4D97-AF65-F5344CB8AC3E}">
        <p14:creationId xmlns:p14="http://schemas.microsoft.com/office/powerpoint/2010/main" val="383324278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fr-FR" dirty="0" smtClean="0"/>
              <a:t>Text in green box was taken directly from GEF-5 TT Guidelines (April 2011)</a:t>
            </a:r>
          </a:p>
          <a:p>
            <a:endParaRPr lang="fr-FR" baseline="0" dirty="0" smtClean="0"/>
          </a:p>
          <a:p>
            <a:r>
              <a:rPr lang="fr-FR" dirty="0" smtClean="0"/>
              <a:t>Make the case for the thorough and consistent application of GEF TT</a:t>
            </a:r>
            <a:endParaRPr lang="fr-FR" dirty="0"/>
          </a:p>
        </p:txBody>
      </p:sp>
      <p:sp>
        <p:nvSpPr>
          <p:cNvPr id="4" name="Slide Number Placeholder 3"/>
          <p:cNvSpPr>
            <a:spLocks noGrp="1"/>
          </p:cNvSpPr>
          <p:nvPr>
            <p:ph type="sldNum" sz="quarter" idx="10"/>
          </p:nvPr>
        </p:nvSpPr>
        <p:spPr/>
        <p:txBody>
          <a:bodyPr/>
          <a:lstStyle/>
          <a:p>
            <a:fld id="{920C0BB9-C728-497A-97A7-99FDAFA8ADB4}" type="slidenum">
              <a:rPr lang="en-US" smtClean="0">
                <a:solidFill>
                  <a:prstClr val="black"/>
                </a:solidFill>
              </a:rPr>
              <a:pPr/>
              <a:t>23</a:t>
            </a:fld>
            <a:endParaRPr lang="fr-FR" dirty="0">
              <a:solidFill>
                <a:prstClr val="black"/>
              </a:solidFill>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fr-FR" dirty="0" smtClean="0"/>
              <a:t>Text in blue box was taken from GEF-5 TT guidelines, though is slightly abridged.</a:t>
            </a:r>
          </a:p>
          <a:p>
            <a:endParaRPr lang="fr-FR" baseline="0" dirty="0" smtClean="0"/>
          </a:p>
          <a:p>
            <a:r>
              <a:rPr lang="fr-FR" dirty="0" smtClean="0"/>
              <a:t>The Annual Monitoring Review (AMR), the principal reporting tool of the GEF, provides an annual snapshot of the overall state of the </a:t>
            </a:r>
            <a:r>
              <a:rPr lang="fr-FR" dirty="0" err="1" smtClean="0"/>
              <a:t>GEF’s</a:t>
            </a:r>
            <a:r>
              <a:rPr lang="fr-FR" dirty="0" smtClean="0"/>
              <a:t> active portfolio.</a:t>
            </a:r>
            <a:endParaRPr lang="fr-FR" dirty="0"/>
          </a:p>
        </p:txBody>
      </p:sp>
      <p:sp>
        <p:nvSpPr>
          <p:cNvPr id="4" name="Slide Number Placeholder 3"/>
          <p:cNvSpPr>
            <a:spLocks noGrp="1"/>
          </p:cNvSpPr>
          <p:nvPr>
            <p:ph type="sldNum" sz="quarter" idx="10"/>
          </p:nvPr>
        </p:nvSpPr>
        <p:spPr/>
        <p:txBody>
          <a:bodyPr/>
          <a:lstStyle/>
          <a:p>
            <a:fld id="{920C0BB9-C728-497A-97A7-99FDAFA8ADB4}" type="slidenum">
              <a:rPr lang="en-US" smtClean="0">
                <a:solidFill>
                  <a:prstClr val="black"/>
                </a:solidFill>
              </a:rPr>
              <a:pPr/>
              <a:t>24</a:t>
            </a:fld>
            <a:endParaRPr lang="fr-FR" dirty="0">
              <a:solidFill>
                <a:prstClr val="black"/>
              </a:solidFill>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fr-FR" dirty="0" smtClean="0"/>
              <a:t>Make the point that the project should complete only the TTs specific to its objective. State what TTS those are.</a:t>
            </a:r>
          </a:p>
          <a:p>
            <a:endParaRPr lang="fr-FR" baseline="0" dirty="0" smtClean="0"/>
          </a:p>
          <a:p>
            <a:pPr defTabSz="924371">
              <a:defRPr/>
            </a:pPr>
            <a:r>
              <a:rPr lang="fr-FR" dirty="0" smtClean="0"/>
              <a:t>Sheets of the TTs not required of a project can and should be deleted from the template.</a:t>
            </a:r>
          </a:p>
          <a:p>
            <a:endParaRPr lang="fr-FR" dirty="0"/>
          </a:p>
        </p:txBody>
      </p:sp>
      <p:sp>
        <p:nvSpPr>
          <p:cNvPr id="4" name="Slide Number Placeholder 3"/>
          <p:cNvSpPr>
            <a:spLocks noGrp="1"/>
          </p:cNvSpPr>
          <p:nvPr>
            <p:ph type="sldNum" sz="quarter" idx="10"/>
          </p:nvPr>
        </p:nvSpPr>
        <p:spPr/>
        <p:txBody>
          <a:bodyPr/>
          <a:lstStyle/>
          <a:p>
            <a:fld id="{920C0BB9-C728-497A-97A7-99FDAFA8ADB4}" type="slidenum">
              <a:rPr lang="en-US" smtClean="0">
                <a:solidFill>
                  <a:prstClr val="black"/>
                </a:solidFill>
              </a:rPr>
              <a:pPr/>
              <a:t>26</a:t>
            </a:fld>
            <a:endParaRPr lang="fr-FR" dirty="0">
              <a:solidFill>
                <a:prstClr val="black"/>
              </a:solidFill>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fr-FR" dirty="0" smtClean="0"/>
              <a:t>METT = management effectiveness scorecard</a:t>
            </a:r>
          </a:p>
          <a:p>
            <a:r>
              <a:rPr lang="fr-FR" dirty="0" smtClean="0"/>
              <a:t>FSC = financial sustainability scorecard</a:t>
            </a:r>
          </a:p>
          <a:p>
            <a:r>
              <a:rPr lang="fr-FR" dirty="0" smtClean="0"/>
              <a:t>Namibia , India and Zambia have all adopted the METT for their PA systems, after UNDP supported GEF funded biodiversity projects. Other countries are considering doing the same.</a:t>
            </a:r>
            <a:endParaRPr lang="fr-FR"/>
          </a:p>
        </p:txBody>
      </p:sp>
      <p:sp>
        <p:nvSpPr>
          <p:cNvPr id="4" name="Slide Number Placeholder 3"/>
          <p:cNvSpPr>
            <a:spLocks noGrp="1"/>
          </p:cNvSpPr>
          <p:nvPr>
            <p:ph type="sldNum" sz="quarter" idx="10"/>
          </p:nvPr>
        </p:nvSpPr>
        <p:spPr/>
        <p:txBody>
          <a:bodyPr/>
          <a:lstStyle/>
          <a:p>
            <a:fld id="{D75FEAD9-DD92-4ED6-9A47-EACF806D6464}" type="slidenum">
              <a:rPr lang="en-US" smtClean="0"/>
              <a:pPr/>
              <a:t>29</a:t>
            </a:fld>
            <a:endParaRPr lang="fr-F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491873" indent="-491873">
              <a:buFont typeface="+mj-lt"/>
              <a:buAutoNum type="arabicPeriod"/>
            </a:pPr>
            <a:r>
              <a:rPr lang="fr-FR" dirty="0" smtClean="0"/>
              <a:t>Results-based approach at the GEF (RBM)</a:t>
            </a:r>
          </a:p>
          <a:p>
            <a:pPr marL="491873" indent="-491873">
              <a:buFont typeface="+mj-lt"/>
              <a:buAutoNum type="arabicPeriod"/>
            </a:pPr>
            <a:r>
              <a:rPr lang="fr-FR" dirty="0" smtClean="0"/>
              <a:t>Results at the GEF Project Level </a:t>
            </a:r>
          </a:p>
          <a:p>
            <a:pPr marL="491873" indent="-491873">
              <a:buFont typeface="+mj-lt"/>
              <a:buAutoNum type="arabicPeriod"/>
            </a:pPr>
            <a:r>
              <a:rPr lang="fr-FR" dirty="0" smtClean="0"/>
              <a:t>Results at the GEF Portfolio Level (Monitoring)</a:t>
            </a:r>
          </a:p>
        </p:txBody>
      </p:sp>
      <p:sp>
        <p:nvSpPr>
          <p:cNvPr id="4" name="Header Placeholder 3"/>
          <p:cNvSpPr>
            <a:spLocks noGrp="1"/>
          </p:cNvSpPr>
          <p:nvPr>
            <p:ph type="hdr" sz="quarter" idx="10"/>
          </p:nvPr>
        </p:nvSpPr>
        <p:spPr/>
        <p:txBody>
          <a:bodyPr/>
          <a:lstStyle/>
          <a:p>
            <a:endParaRPr lang="en-US"/>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a:p>
        </p:txBody>
      </p:sp>
      <p:sp>
        <p:nvSpPr>
          <p:cNvPr id="7" name="Slide Number Placeholder 6"/>
          <p:cNvSpPr>
            <a:spLocks noGrp="1"/>
          </p:cNvSpPr>
          <p:nvPr>
            <p:ph type="sldNum" sz="quarter" idx="13"/>
          </p:nvPr>
        </p:nvSpPr>
        <p:spPr/>
        <p:txBody>
          <a:bodyPr/>
          <a:lstStyle/>
          <a:p>
            <a:fld id="{AC37F9C5-DADA-40EF-BCE0-F0AA5007CB72}" type="slidenum">
              <a:rPr lang="en-US" smtClean="0"/>
              <a:pPr/>
              <a:t>2</a:t>
            </a:fld>
            <a:endParaRPr lang="fr-F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defTabSz="874396">
              <a:defRPr/>
            </a:pPr>
            <a:r>
              <a:rPr lang="fr-FR" dirty="0" smtClean="0"/>
              <a:t>At the project design phase all projects must include a Logical Framework Analysis (LFA)/Results framework with specific output and outcome indicators that align with the GEF focal area strategic programs. Breaking down the project cycle into three phases (project design, implementation, evaluation), highlights the learning and management aspect of the RBM framework </a:t>
            </a:r>
          </a:p>
        </p:txBody>
      </p:sp>
      <p:sp>
        <p:nvSpPr>
          <p:cNvPr id="4" name="Header Placeholder 3"/>
          <p:cNvSpPr>
            <a:spLocks noGrp="1"/>
          </p:cNvSpPr>
          <p:nvPr>
            <p:ph type="hdr" sz="quarter" idx="10"/>
          </p:nvPr>
        </p:nvSpPr>
        <p:spPr/>
        <p:txBody>
          <a:bodyPr/>
          <a:lstStyle/>
          <a:p>
            <a:endParaRPr lang="en-US"/>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a:p>
        </p:txBody>
      </p:sp>
      <p:sp>
        <p:nvSpPr>
          <p:cNvPr id="7" name="Slide Number Placeholder 6"/>
          <p:cNvSpPr>
            <a:spLocks noGrp="1"/>
          </p:cNvSpPr>
          <p:nvPr>
            <p:ph type="sldNum" sz="quarter" idx="13"/>
          </p:nvPr>
        </p:nvSpPr>
        <p:spPr/>
        <p:txBody>
          <a:bodyPr/>
          <a:lstStyle/>
          <a:p>
            <a:fld id="{AC37F9C5-DADA-40EF-BCE0-F0AA5007CB72}" type="slidenum">
              <a:rPr lang="en-US" smtClean="0"/>
              <a:pPr/>
              <a:t>5</a:t>
            </a:fld>
            <a:endParaRPr lang="fr-F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fr-FR" dirty="0" smtClean="0"/>
              <a:t>Each level of the pyramid is connected to the other in both an upward and downward direction.  In this model the starting point for a monitoring system is a </a:t>
            </a:r>
            <a:r>
              <a:rPr lang="fr-FR" dirty="0" err="1" smtClean="0"/>
              <a:t>project’s</a:t>
            </a:r>
            <a:r>
              <a:rPr lang="fr-FR" dirty="0" smtClean="0"/>
              <a:t> logical/results framework (logframe). The logframe approach (LFA) is not new but it is still useful because it is built on the planning concept of a hierarchy of levels that link project inputs, activities, outputs, outcomes, and goals. A cause-and-effect relationship is assumed, with elements at the lower level contributing to the attainment of those above.</a:t>
            </a:r>
          </a:p>
          <a:p>
            <a:endParaRPr lang="fr-FR" dirty="0"/>
          </a:p>
          <a:p>
            <a:r>
              <a:rPr lang="fr-FR" dirty="0" smtClean="0"/>
              <a:t>At the highest level of RBM is the institution as a whole.  The lower levels contribute towards achieving the overall goal of the GEF. In the GEF Instrument, the GEF operates “as a mechanism for international cooperation for the purpose of providing new and additional grant and concessional funding to meet the agreed incremental cost of measures to achieve agreed global environmental benefits,” in six focal areas. The longer-term expected impact of achieving “global environmental benefits” at an institutional level cannot be monitored on a consistent, periodic basis. If, however, the GEF monitors how outputs and outcomes at the project and program level are progressing towards achieving global environmental benefits, a more in-depth study, analyzing causes and effects of GEF interventions can more accurately be carried out by an evaluation. In other words, the RBM system is part of a process intended to equip the GEF with the information needed to assess how the GEF interventions contribute toward its overall goal.   </a:t>
            </a:r>
          </a:p>
          <a:p>
            <a:endParaRPr lang="fr-FR" dirty="0"/>
          </a:p>
          <a:p>
            <a:r>
              <a:rPr lang="fr-FR" dirty="0" smtClean="0"/>
              <a:t>Three results levels: project, focal area or portfolio-level, and corporate-level. The GEF Secretariat is responsible for measuring results at the focal area or portfolio-level and at the corporate-level. GEF Agencies will ensure the measurement of results at the project-level</a:t>
            </a:r>
          </a:p>
          <a:p>
            <a:endParaRPr lang="fr-FR" b="1" dirty="0"/>
          </a:p>
          <a:p>
            <a:endParaRPr lang="fr-FR" dirty="0"/>
          </a:p>
        </p:txBody>
      </p:sp>
      <p:sp>
        <p:nvSpPr>
          <p:cNvPr id="4" name="Header Placeholder 3"/>
          <p:cNvSpPr>
            <a:spLocks noGrp="1"/>
          </p:cNvSpPr>
          <p:nvPr>
            <p:ph type="hdr" sz="quarter" idx="10"/>
          </p:nvPr>
        </p:nvSpPr>
        <p:spPr/>
        <p:txBody>
          <a:bodyPr/>
          <a:lstStyle/>
          <a:p>
            <a:endParaRPr lang="en-US"/>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a:p>
        </p:txBody>
      </p:sp>
      <p:sp>
        <p:nvSpPr>
          <p:cNvPr id="7" name="Slide Number Placeholder 6"/>
          <p:cNvSpPr>
            <a:spLocks noGrp="1"/>
          </p:cNvSpPr>
          <p:nvPr>
            <p:ph type="sldNum" sz="quarter" idx="13"/>
          </p:nvPr>
        </p:nvSpPr>
        <p:spPr/>
        <p:txBody>
          <a:bodyPr/>
          <a:lstStyle/>
          <a:p>
            <a:fld id="{AC37F9C5-DADA-40EF-BCE0-F0AA5007CB72}" type="slidenum">
              <a:rPr lang="en-US" smtClean="0"/>
              <a:pPr/>
              <a:t>8</a:t>
            </a:fld>
            <a:endParaRPr lang="fr-F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10000"/>
          </a:bodyPr>
          <a:lstStyle/>
          <a:p>
            <a:r>
              <a:rPr lang="fr-FR" b="1" dirty="0"/>
              <a:t>OECD DAC Glossary of Key terms in Evaluation and Results-Based Management:</a:t>
            </a:r>
          </a:p>
          <a:p>
            <a:endParaRPr lang="fr-FR" b="1" dirty="0"/>
          </a:p>
          <a:p>
            <a:pPr defTabSz="874396">
              <a:defRPr/>
            </a:pPr>
            <a:r>
              <a:rPr lang="fr-FR" b="1" i="1" dirty="0"/>
              <a:t>Inputs: </a:t>
            </a:r>
            <a:r>
              <a:rPr lang="fr-FR" dirty="0" smtClean="0"/>
              <a:t>The financial, human, and material resources used for the development intervention</a:t>
            </a:r>
            <a:endParaRPr lang="fr-FR" b="1" i="1" dirty="0"/>
          </a:p>
          <a:p>
            <a:pPr defTabSz="874396">
              <a:defRPr/>
            </a:pPr>
            <a:endParaRPr lang="fr-FR" b="1" i="1" dirty="0"/>
          </a:p>
          <a:p>
            <a:pPr defTabSz="874396">
              <a:defRPr/>
            </a:pPr>
            <a:r>
              <a:rPr lang="fr-FR" b="1" i="1" dirty="0"/>
              <a:t>Activities: </a:t>
            </a:r>
            <a:r>
              <a:rPr lang="fr-FR" dirty="0" smtClean="0"/>
              <a:t>Actions taken or work performed through which inputs, such as funds, technical assistance and other types of resources are mobilized to produce specific outputs</a:t>
            </a:r>
            <a:endParaRPr lang="fr-FR" b="1" i="1" dirty="0"/>
          </a:p>
          <a:p>
            <a:pPr defTabSz="874396">
              <a:defRPr/>
            </a:pPr>
            <a:endParaRPr lang="fr-FR" b="1" i="1" dirty="0"/>
          </a:p>
          <a:p>
            <a:pPr defTabSz="874396">
              <a:defRPr/>
            </a:pPr>
            <a:r>
              <a:rPr lang="fr-FR" b="1" i="1" dirty="0"/>
              <a:t>Outputs: </a:t>
            </a:r>
            <a:r>
              <a:rPr lang="fr-FR" dirty="0" smtClean="0"/>
              <a:t>The products and services which result from the completion of activities within a development intervention.</a:t>
            </a:r>
          </a:p>
          <a:p>
            <a:endParaRPr lang="fr-FR" b="1" dirty="0"/>
          </a:p>
          <a:p>
            <a:r>
              <a:rPr lang="fr-FR" b="1" i="1" dirty="0"/>
              <a:t>Outcome: </a:t>
            </a:r>
            <a:r>
              <a:rPr lang="fr-FR" dirty="0" smtClean="0"/>
              <a:t>The intended or achieved short-term and medium-term effects of an </a:t>
            </a:r>
            <a:r>
              <a:rPr lang="fr-FR" dirty="0" err="1" smtClean="0"/>
              <a:t>intervention’s</a:t>
            </a:r>
            <a:r>
              <a:rPr lang="fr-FR" dirty="0" smtClean="0"/>
              <a:t> outputs, usually requiring the collective effort of partners.  Outcomes represent changes in development conditions which occur between the completion of outputs and the achievement of impact.</a:t>
            </a:r>
          </a:p>
          <a:p>
            <a:r>
              <a:rPr lang="fr-FR" dirty="0" smtClean="0"/>
              <a:t> </a:t>
            </a:r>
          </a:p>
          <a:p>
            <a:r>
              <a:rPr lang="fr-FR" b="1" i="1" dirty="0"/>
              <a:t>Impact: </a:t>
            </a:r>
            <a:r>
              <a:rPr lang="fr-FR" dirty="0" smtClean="0"/>
              <a:t>Positive and negative long-term effects on identifiable population groups produced by a development intervention.  These effects can be economic, socio-cultural, institutional, environmental, technological or of other types.</a:t>
            </a:r>
          </a:p>
          <a:p>
            <a:r>
              <a:rPr lang="fr-FR" dirty="0" smtClean="0"/>
              <a:t> </a:t>
            </a:r>
          </a:p>
          <a:p>
            <a:r>
              <a:rPr lang="fr-FR" b="1" i="1" dirty="0"/>
              <a:t>Results:</a:t>
            </a:r>
            <a:r>
              <a:rPr lang="fr-FR" dirty="0" smtClean="0"/>
              <a:t> Changes in a state or condition which derive from a cause-and- effect relationship.  There are three types of such changes which can be set in motion by a development intervention – its output, outcome and impact.</a:t>
            </a:r>
          </a:p>
          <a:p>
            <a:r>
              <a:rPr lang="fr-FR" dirty="0" smtClean="0"/>
              <a:t> </a:t>
            </a:r>
          </a:p>
          <a:p>
            <a:r>
              <a:rPr lang="fr-FR" b="1" i="1" dirty="0"/>
              <a:t>Goal: </a:t>
            </a:r>
            <a:r>
              <a:rPr lang="fr-FR" dirty="0" smtClean="0"/>
              <a:t>The higher-order objective to which a development intervention is intended to contribute.</a:t>
            </a:r>
          </a:p>
          <a:p>
            <a:r>
              <a:rPr lang="fr-FR" dirty="0" smtClean="0"/>
              <a:t> </a:t>
            </a:r>
          </a:p>
          <a:p>
            <a:endParaRPr lang="fr-FR" dirty="0"/>
          </a:p>
          <a:p>
            <a:endParaRPr lang="fr-FR" dirty="0"/>
          </a:p>
        </p:txBody>
      </p:sp>
      <p:sp>
        <p:nvSpPr>
          <p:cNvPr id="4" name="Header Placeholder 3"/>
          <p:cNvSpPr>
            <a:spLocks noGrp="1"/>
          </p:cNvSpPr>
          <p:nvPr>
            <p:ph type="hdr" sz="quarter" idx="10"/>
          </p:nvPr>
        </p:nvSpPr>
        <p:spPr/>
        <p:txBody>
          <a:bodyPr/>
          <a:lstStyle/>
          <a:p>
            <a:endParaRPr lang="en-US"/>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a:p>
        </p:txBody>
      </p:sp>
      <p:sp>
        <p:nvSpPr>
          <p:cNvPr id="7" name="Slide Number Placeholder 6"/>
          <p:cNvSpPr>
            <a:spLocks noGrp="1"/>
          </p:cNvSpPr>
          <p:nvPr>
            <p:ph type="sldNum" sz="quarter" idx="13"/>
          </p:nvPr>
        </p:nvSpPr>
        <p:spPr/>
        <p:txBody>
          <a:bodyPr/>
          <a:lstStyle/>
          <a:p>
            <a:fld id="{AC37F9C5-DADA-40EF-BCE0-F0AA5007CB72}" type="slidenum">
              <a:rPr lang="en-US" smtClean="0"/>
              <a:pPr/>
              <a:t>11</a:t>
            </a:fld>
            <a:endParaRPr lang="fr-F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fr-FR" dirty="0" smtClean="0"/>
              <a:t>Example from a “simplified” environment project (i.e. I have only taken one activity, all projects contain many more than just this)</a:t>
            </a:r>
          </a:p>
          <a:p>
            <a:endParaRPr lang="fr-FR" baseline="0" dirty="0" smtClean="0"/>
          </a:p>
          <a:p>
            <a:r>
              <a:rPr lang="fr-FR" dirty="0" smtClean="0"/>
              <a:t>Ha = hectares</a:t>
            </a:r>
            <a:endParaRPr lang="fr-FR" dirty="0"/>
          </a:p>
        </p:txBody>
      </p:sp>
      <p:sp>
        <p:nvSpPr>
          <p:cNvPr id="4" name="Header Placeholder 3"/>
          <p:cNvSpPr>
            <a:spLocks noGrp="1"/>
          </p:cNvSpPr>
          <p:nvPr>
            <p:ph type="hdr" sz="quarter" idx="10"/>
          </p:nvPr>
        </p:nvSpPr>
        <p:spPr/>
        <p:txBody>
          <a:bodyPr/>
          <a:lstStyle/>
          <a:p>
            <a:endParaRPr lang="en-US"/>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a:p>
        </p:txBody>
      </p:sp>
      <p:sp>
        <p:nvSpPr>
          <p:cNvPr id="7" name="Slide Number Placeholder 6"/>
          <p:cNvSpPr>
            <a:spLocks noGrp="1"/>
          </p:cNvSpPr>
          <p:nvPr>
            <p:ph type="sldNum" sz="quarter" idx="13"/>
          </p:nvPr>
        </p:nvSpPr>
        <p:spPr/>
        <p:txBody>
          <a:bodyPr/>
          <a:lstStyle/>
          <a:p>
            <a:fld id="{AC37F9C5-DADA-40EF-BCE0-F0AA5007CB72}" type="slidenum">
              <a:rPr lang="en-US" smtClean="0"/>
              <a:pPr/>
              <a:t>12</a:t>
            </a:fld>
            <a:endParaRPr lang="fr-F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fr-FR" dirty="0" smtClean="0"/>
              <a:t>Portfolio Monitoring at both the focal area and corporate-level is based on the indicators and targets set out in each Focal Area results framework and the GEF Strategic Results Framework (GEF-5 programming document). </a:t>
            </a:r>
          </a:p>
          <a:p>
            <a:endParaRPr lang="fr-FR" dirty="0"/>
          </a:p>
          <a:p>
            <a:r>
              <a:rPr lang="fr-FR" dirty="0" smtClean="0"/>
              <a:t>The Secretariat in coordination with the GEF Agencies implement a consistent and integrated RBM approach with the introduction of organization-wide strategic goals. </a:t>
            </a:r>
            <a:r>
              <a:rPr lang="fr-FR" dirty="0" err="1" smtClean="0"/>
              <a:t>GEF’s</a:t>
            </a:r>
            <a:r>
              <a:rPr lang="fr-FR" dirty="0" smtClean="0"/>
              <a:t> results monitoring at the portfolio level identifies and measures outcome results achieved during the project life rather longer-term impacts, which are better captured through</a:t>
            </a:r>
          </a:p>
          <a:p>
            <a:r>
              <a:rPr lang="fr-FR" dirty="0" smtClean="0"/>
              <a:t>evaluations. </a:t>
            </a:r>
          </a:p>
          <a:p>
            <a:endParaRPr lang="fr-FR" dirty="0"/>
          </a:p>
          <a:p>
            <a:r>
              <a:rPr lang="fr-FR" dirty="0" smtClean="0"/>
              <a:t>GEF results monitoring will focus on the measurement of outcomes and core outputs. Immediate outcomes, core outputs and other measures of performance are good proxies for progress towards achieving higher-level results. Implementing Agencies will be responsible for project level results measurement and reporting.</a:t>
            </a:r>
          </a:p>
        </p:txBody>
      </p:sp>
      <p:sp>
        <p:nvSpPr>
          <p:cNvPr id="4" name="Header Placeholder 3"/>
          <p:cNvSpPr>
            <a:spLocks noGrp="1"/>
          </p:cNvSpPr>
          <p:nvPr>
            <p:ph type="hdr" sz="quarter" idx="10"/>
          </p:nvPr>
        </p:nvSpPr>
        <p:spPr/>
        <p:txBody>
          <a:bodyPr/>
          <a:lstStyle/>
          <a:p>
            <a:endParaRPr lang="en-US"/>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a:p>
        </p:txBody>
      </p:sp>
      <p:sp>
        <p:nvSpPr>
          <p:cNvPr id="7" name="Slide Number Placeholder 6"/>
          <p:cNvSpPr>
            <a:spLocks noGrp="1"/>
          </p:cNvSpPr>
          <p:nvPr>
            <p:ph type="sldNum" sz="quarter" idx="13"/>
          </p:nvPr>
        </p:nvSpPr>
        <p:spPr/>
        <p:txBody>
          <a:bodyPr/>
          <a:lstStyle/>
          <a:p>
            <a:fld id="{AC37F9C5-DADA-40EF-BCE0-F0AA5007CB72}" type="slidenum">
              <a:rPr lang="en-US" smtClean="0"/>
              <a:pPr/>
              <a:t>16</a:t>
            </a:fld>
            <a:endParaRPr lang="fr-F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fr-FR" dirty="0" smtClean="0">
                <a:effectLst/>
              </a:rPr>
              <a:t>DID YOU KNOW that 80% of </a:t>
            </a:r>
            <a:r>
              <a:rPr lang="fr-FR" dirty="0" err="1" smtClean="0">
                <a:effectLst/>
              </a:rPr>
              <a:t>Cambodia’s</a:t>
            </a:r>
            <a:r>
              <a:rPr lang="fr-FR" dirty="0" smtClean="0">
                <a:effectLst/>
              </a:rPr>
              <a:t> population live in rural areas, vulnerable to floods, droughts and other climate change-related phenomena?</a:t>
            </a:r>
            <a:endParaRPr lang="fr-FR" dirty="0">
              <a:effectLst/>
            </a:endParaRPr>
          </a:p>
        </p:txBody>
      </p:sp>
      <p:sp>
        <p:nvSpPr>
          <p:cNvPr id="4" name="Header Placeholder 3"/>
          <p:cNvSpPr>
            <a:spLocks noGrp="1"/>
          </p:cNvSpPr>
          <p:nvPr>
            <p:ph type="hdr" sz="quarter" idx="10"/>
          </p:nvPr>
        </p:nvSpPr>
        <p:spPr/>
        <p:txBody>
          <a:bodyPr/>
          <a:lstStyle/>
          <a:p>
            <a:endParaRPr lang="en-US"/>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a:p>
        </p:txBody>
      </p:sp>
      <p:sp>
        <p:nvSpPr>
          <p:cNvPr id="7" name="Slide Number Placeholder 6"/>
          <p:cNvSpPr>
            <a:spLocks noGrp="1"/>
          </p:cNvSpPr>
          <p:nvPr>
            <p:ph type="sldNum" sz="quarter" idx="13"/>
          </p:nvPr>
        </p:nvSpPr>
        <p:spPr/>
        <p:txBody>
          <a:bodyPr/>
          <a:lstStyle/>
          <a:p>
            <a:fld id="{AC37F9C5-DADA-40EF-BCE0-F0AA5007CB72}" type="slidenum">
              <a:rPr lang="en-US" smtClean="0"/>
              <a:pPr/>
              <a:t>17</a:t>
            </a:fld>
            <a:endParaRPr lang="fr-F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fr-FR" dirty="0" smtClean="0"/>
              <a:t>Cape Floral Regions PA – South Africa</a:t>
            </a:r>
            <a:endParaRPr lang="fr-FR" dirty="0"/>
          </a:p>
        </p:txBody>
      </p:sp>
      <p:sp>
        <p:nvSpPr>
          <p:cNvPr id="4" name="Header Placeholder 3"/>
          <p:cNvSpPr>
            <a:spLocks noGrp="1"/>
          </p:cNvSpPr>
          <p:nvPr>
            <p:ph type="hdr" sz="quarter" idx="10"/>
          </p:nvPr>
        </p:nvSpPr>
        <p:spPr/>
        <p:txBody>
          <a:bodyPr/>
          <a:lstStyle/>
          <a:p>
            <a:endParaRPr lang="en-US"/>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a:p>
        </p:txBody>
      </p:sp>
      <p:sp>
        <p:nvSpPr>
          <p:cNvPr id="7" name="Slide Number Placeholder 6"/>
          <p:cNvSpPr>
            <a:spLocks noGrp="1"/>
          </p:cNvSpPr>
          <p:nvPr>
            <p:ph type="sldNum" sz="quarter" idx="13"/>
          </p:nvPr>
        </p:nvSpPr>
        <p:spPr/>
        <p:txBody>
          <a:bodyPr/>
          <a:lstStyle/>
          <a:p>
            <a:fld id="{AC37F9C5-DADA-40EF-BCE0-F0AA5007CB72}" type="slidenum">
              <a:rPr lang="en-US" smtClean="0"/>
              <a:pPr/>
              <a:t>18</a:t>
            </a:fld>
            <a:endParaRPr lang="fr-FR"/>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371600" y="3124200"/>
            <a:ext cx="6400800" cy="1752600"/>
          </a:xfrm>
        </p:spPr>
        <p:txBody>
          <a:bodyPr/>
          <a:lstStyle>
            <a:lvl1pPr marL="0" indent="0" algn="ctr">
              <a:buNone/>
              <a:defRPr sz="28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8" name="Title 7"/>
          <p:cNvSpPr>
            <a:spLocks noGrp="1"/>
          </p:cNvSpPr>
          <p:nvPr>
            <p:ph type="title"/>
          </p:nvPr>
        </p:nvSpPr>
        <p:spPr>
          <a:xfrm>
            <a:off x="457200" y="1828800"/>
            <a:ext cx="8229600" cy="1143000"/>
          </a:xfrm>
        </p:spPr>
        <p:txBody>
          <a:bodyPr/>
          <a:lstStyle>
            <a:lvl1pPr>
              <a:defRPr>
                <a:solidFill>
                  <a:srgbClr val="00B050"/>
                </a:solidFill>
              </a:defRPr>
            </a:lvl1pPr>
          </a:lstStyle>
          <a:p>
            <a:r>
              <a:rPr lang="en-US" dirty="0" smtClean="0"/>
              <a:t>Click to edit Master title style</a:t>
            </a:r>
            <a:endParaRPr lang="en-US" dirty="0"/>
          </a:p>
        </p:txBody>
      </p:sp>
      <p:grpSp>
        <p:nvGrpSpPr>
          <p:cNvPr id="2" name="Group 9"/>
          <p:cNvGrpSpPr/>
          <p:nvPr userDrawn="1"/>
        </p:nvGrpSpPr>
        <p:grpSpPr>
          <a:xfrm>
            <a:off x="0" y="0"/>
            <a:ext cx="9144000" cy="1248156"/>
            <a:chOff x="0" y="152400"/>
            <a:chExt cx="9144000" cy="1248156"/>
          </a:xfrm>
        </p:grpSpPr>
        <p:pic>
          <p:nvPicPr>
            <p:cNvPr id="6" name="Picture 5" descr="GEF-20-PPT-BG-blank.png"/>
            <p:cNvPicPr>
              <a:picLocks noChangeAspect="1"/>
            </p:cNvPicPr>
            <p:nvPr userDrawn="1"/>
          </p:nvPicPr>
          <p:blipFill>
            <a:blip r:embed="rId2" cstate="print"/>
            <a:stretch>
              <a:fillRect/>
            </a:stretch>
          </p:blipFill>
          <p:spPr>
            <a:xfrm>
              <a:off x="0" y="152400"/>
              <a:ext cx="9144000" cy="1246632"/>
            </a:xfrm>
            <a:prstGeom prst="rect">
              <a:avLst/>
            </a:prstGeom>
            <a:effectLst>
              <a:reflection blurRad="6350" stA="50000" endA="300" endPos="38500" dist="50800" dir="5400000" sy="-100000" algn="bl" rotWithShape="0"/>
            </a:effectLst>
          </p:spPr>
        </p:pic>
        <p:pic>
          <p:nvPicPr>
            <p:cNvPr id="7" name="Picture 6" descr="GEF-PPT-BG.png"/>
            <p:cNvPicPr>
              <a:picLocks noChangeAspect="1"/>
            </p:cNvPicPr>
            <p:nvPr userDrawn="1"/>
          </p:nvPicPr>
          <p:blipFill>
            <a:blip r:embed="rId3" cstate="print"/>
            <a:stretch>
              <a:fillRect/>
            </a:stretch>
          </p:blipFill>
          <p:spPr>
            <a:xfrm>
              <a:off x="0" y="152400"/>
              <a:ext cx="9144000" cy="1248156"/>
            </a:xfrm>
            <a:prstGeom prst="rect">
              <a:avLst/>
            </a:prstGeom>
          </p:spPr>
        </p:pic>
      </p:gr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0" y="152400"/>
            <a:ext cx="9144000" cy="838200"/>
          </a:xfrm>
        </p:spPr>
        <p:txBody>
          <a:bodyPr/>
          <a:lstStyle>
            <a:lvl1pPr>
              <a:defRPr sz="3600"/>
            </a:lvl1pPr>
          </a:lstStyle>
          <a:p>
            <a:r>
              <a:rPr lang="en-US" dirty="0" smtClean="0"/>
              <a:t>Click to edit Master title style</a:t>
            </a:r>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6" name="Title 5"/>
          <p:cNvSpPr txBox="1">
            <a:spLocks/>
          </p:cNvSpPr>
          <p:nvPr/>
        </p:nvSpPr>
        <p:spPr>
          <a:xfrm>
            <a:off x="685800" y="3810000"/>
            <a:ext cx="77724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b="1" kern="1200">
                <a:solidFill>
                  <a:srgbClr val="1F497D"/>
                </a:solidFill>
                <a:latin typeface="+mj-lt"/>
                <a:ea typeface="+mj-ea"/>
                <a:cs typeface="+mj-cs"/>
              </a:defRPr>
            </a:lvl1pPr>
          </a:lstStyle>
          <a:p>
            <a:r>
              <a:rPr lang="fr-FR" dirty="0" smtClean="0"/>
              <a:t>Des questions?</a:t>
            </a:r>
            <a:endParaRPr lang="fr-FR" dirty="0"/>
          </a:p>
        </p:txBody>
      </p:sp>
      <p:sp>
        <p:nvSpPr>
          <p:cNvPr id="7" name="Title 1"/>
          <p:cNvSpPr txBox="1">
            <a:spLocks/>
          </p:cNvSpPr>
          <p:nvPr/>
        </p:nvSpPr>
        <p:spPr>
          <a:xfrm>
            <a:off x="685800" y="2286000"/>
            <a:ext cx="7772400" cy="1470025"/>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b="1" kern="1200">
                <a:solidFill>
                  <a:srgbClr val="1F497D"/>
                </a:solidFill>
                <a:latin typeface="+mj-lt"/>
                <a:ea typeface="+mj-ea"/>
                <a:cs typeface="+mj-cs"/>
              </a:defRPr>
            </a:lvl1pPr>
          </a:lstStyle>
          <a:p>
            <a:r>
              <a:rPr lang="fr-FR" sz="4800" dirty="0" smtClean="0">
                <a:solidFill>
                  <a:srgbClr val="00642D"/>
                </a:solidFill>
                <a:latin typeface="+mn-lt"/>
              </a:rPr>
              <a:t>Je vous remercie de votre attention</a:t>
            </a:r>
          </a:p>
        </p:txBody>
      </p:sp>
      <p:pic>
        <p:nvPicPr>
          <p:cNvPr id="9" name="Picture 8" descr="GEF-PPT-BG.png"/>
          <p:cNvPicPr>
            <a:picLocks noChangeAspect="1"/>
          </p:cNvPicPr>
          <p:nvPr userDrawn="1"/>
        </p:nvPicPr>
        <p:blipFill>
          <a:blip r:embed="rId2" cstate="print"/>
          <a:stretch>
            <a:fillRect/>
          </a:stretch>
        </p:blipFill>
        <p:spPr>
          <a:xfrm>
            <a:off x="0" y="5609844"/>
            <a:ext cx="9144000" cy="1248156"/>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 Target="../slides/slid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dirty="0" smtClean="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pic>
        <p:nvPicPr>
          <p:cNvPr id="5" name="Picture 4" descr="GEF-PPT-BG.png">
            <a:hlinkClick r:id="rId7" action="ppaction://hlinksldjump"/>
          </p:cNvPr>
          <p:cNvPicPr>
            <a:picLocks noChangeAspect="1"/>
          </p:cNvPicPr>
          <p:nvPr userDrawn="1"/>
        </p:nvPicPr>
        <p:blipFill>
          <a:blip r:embed="rId8" cstate="print"/>
          <a:stretch>
            <a:fillRect/>
          </a:stretch>
        </p:blipFill>
        <p:spPr>
          <a:xfrm>
            <a:off x="0" y="5609844"/>
            <a:ext cx="9144000" cy="1248156"/>
          </a:xfrm>
          <a:prstGeom prst="rect">
            <a:avLst/>
          </a:prstGeom>
        </p:spPr>
      </p:pic>
    </p:spTree>
  </p:cSld>
  <p:clrMap bg1="lt1" tx1="dk1" bg2="lt2" tx2="dk2" accent1="accent1" accent2="accent2" accent3="accent3" accent4="accent4" accent5="accent5" accent6="accent6" hlink="hlink" folHlink="folHlink"/>
  <p:sldLayoutIdLst>
    <p:sldLayoutId id="2147483657" r:id="rId1"/>
    <p:sldLayoutId id="2147483658" r:id="rId2"/>
    <p:sldLayoutId id="2147483659" r:id="rId3"/>
    <p:sldLayoutId id="2147483660" r:id="rId4"/>
    <p:sldLayoutId id="2147483661" r:id="rId5"/>
  </p:sldLayoutIdLst>
  <p:txStyles>
    <p:titleStyle>
      <a:lvl1pPr algn="ctr" rtl="0" fontAlgn="base">
        <a:spcBef>
          <a:spcPct val="0"/>
        </a:spcBef>
        <a:spcAft>
          <a:spcPct val="0"/>
        </a:spcAft>
        <a:defRPr sz="4400" b="1" kern="1200">
          <a:solidFill>
            <a:srgbClr val="1F497D"/>
          </a:solidFill>
          <a:latin typeface="+mj-lt"/>
          <a:ea typeface="+mj-ea"/>
          <a:cs typeface="+mj-cs"/>
        </a:defRPr>
      </a:lvl1pPr>
      <a:lvl2pPr algn="ctr" rtl="0" fontAlgn="base">
        <a:spcBef>
          <a:spcPct val="0"/>
        </a:spcBef>
        <a:spcAft>
          <a:spcPct val="0"/>
        </a:spcAft>
        <a:defRPr sz="4400">
          <a:solidFill>
            <a:schemeClr val="tx1"/>
          </a:solidFill>
          <a:latin typeface="Calibri" pitchFamily="34" charset="0"/>
        </a:defRPr>
      </a:lvl2pPr>
      <a:lvl3pPr algn="ctr" rtl="0" fontAlgn="base">
        <a:spcBef>
          <a:spcPct val="0"/>
        </a:spcBef>
        <a:spcAft>
          <a:spcPct val="0"/>
        </a:spcAft>
        <a:defRPr sz="4400">
          <a:solidFill>
            <a:schemeClr val="tx1"/>
          </a:solidFill>
          <a:latin typeface="Calibri" pitchFamily="34" charset="0"/>
        </a:defRPr>
      </a:lvl3pPr>
      <a:lvl4pPr algn="ctr" rtl="0" fontAlgn="base">
        <a:spcBef>
          <a:spcPct val="0"/>
        </a:spcBef>
        <a:spcAft>
          <a:spcPct val="0"/>
        </a:spcAft>
        <a:defRPr sz="4400">
          <a:solidFill>
            <a:schemeClr val="tx1"/>
          </a:solidFill>
          <a:latin typeface="Calibri" pitchFamily="34" charset="0"/>
        </a:defRPr>
      </a:lvl4pPr>
      <a:lvl5pPr algn="ctr" rtl="0" fontAlgn="base">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2.xml"/><Relationship Id="rId1" Type="http://schemas.openxmlformats.org/officeDocument/2006/relationships/tags" Target="../tags/tag1.xml"/><Relationship Id="rId4"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44.xml"/><Relationship Id="rId1" Type="http://schemas.openxmlformats.org/officeDocument/2006/relationships/tags" Target="../tags/tag43.xml"/><Relationship Id="rId5" Type="http://schemas.openxmlformats.org/officeDocument/2006/relationships/image" Target="../media/image8.png"/><Relationship Id="rId4" Type="http://schemas.openxmlformats.org/officeDocument/2006/relationships/notesSlide" Target="../notesSlides/notesSlide5.xml"/></Relationships>
</file>

<file path=ppt/slides/_rels/slide12.xml.rels><?xml version="1.0" encoding="UTF-8" standalone="yes"?>
<Relationships xmlns="http://schemas.openxmlformats.org/package/2006/relationships"><Relationship Id="rId8" Type="http://schemas.openxmlformats.org/officeDocument/2006/relationships/tags" Target="../tags/tag52.xml"/><Relationship Id="rId13" Type="http://schemas.openxmlformats.org/officeDocument/2006/relationships/image" Target="../media/image10.jpeg"/><Relationship Id="rId3" Type="http://schemas.openxmlformats.org/officeDocument/2006/relationships/tags" Target="../tags/tag47.xml"/><Relationship Id="rId7" Type="http://schemas.openxmlformats.org/officeDocument/2006/relationships/tags" Target="../tags/tag51.xml"/><Relationship Id="rId12" Type="http://schemas.openxmlformats.org/officeDocument/2006/relationships/image" Target="../media/image9.jpeg"/><Relationship Id="rId2" Type="http://schemas.openxmlformats.org/officeDocument/2006/relationships/tags" Target="../tags/tag46.xml"/><Relationship Id="rId1" Type="http://schemas.openxmlformats.org/officeDocument/2006/relationships/tags" Target="../tags/tag45.xml"/><Relationship Id="rId6" Type="http://schemas.openxmlformats.org/officeDocument/2006/relationships/tags" Target="../tags/tag50.xml"/><Relationship Id="rId11" Type="http://schemas.openxmlformats.org/officeDocument/2006/relationships/notesSlide" Target="../notesSlides/notesSlide6.xml"/><Relationship Id="rId5" Type="http://schemas.openxmlformats.org/officeDocument/2006/relationships/tags" Target="../tags/tag49.xml"/><Relationship Id="rId15" Type="http://schemas.openxmlformats.org/officeDocument/2006/relationships/image" Target="../media/image12.png"/><Relationship Id="rId10" Type="http://schemas.openxmlformats.org/officeDocument/2006/relationships/slideLayout" Target="../slideLayouts/slideLayout4.xml"/><Relationship Id="rId4" Type="http://schemas.openxmlformats.org/officeDocument/2006/relationships/tags" Target="../tags/tag48.xml"/><Relationship Id="rId9" Type="http://schemas.openxmlformats.org/officeDocument/2006/relationships/tags" Target="../tags/tag53.xml"/><Relationship Id="rId14" Type="http://schemas.openxmlformats.org/officeDocument/2006/relationships/image" Target="../media/image11.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slideLayout" Target="../slideLayouts/slideLayout4.xml"/><Relationship Id="rId1" Type="http://schemas.openxmlformats.org/officeDocument/2006/relationships/tags" Target="../tags/tag54.xml"/></Relationships>
</file>

<file path=ppt/slides/_rels/slide16.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56.xml"/><Relationship Id="rId1" Type="http://schemas.openxmlformats.org/officeDocument/2006/relationships/tags" Target="../tags/tag55.xml"/><Relationship Id="rId4" Type="http://schemas.openxmlformats.org/officeDocument/2006/relationships/notesSlide" Target="../notesSlides/notesSlide7.xml"/></Relationships>
</file>

<file path=ppt/slides/_rels/slide17.xml.rels><?xml version="1.0" encoding="UTF-8" standalone="yes"?>
<Relationships xmlns="http://schemas.openxmlformats.org/package/2006/relationships"><Relationship Id="rId3" Type="http://schemas.openxmlformats.org/officeDocument/2006/relationships/tags" Target="../tags/tag59.xml"/><Relationship Id="rId7" Type="http://schemas.openxmlformats.org/officeDocument/2006/relationships/image" Target="../media/image13.jpeg"/><Relationship Id="rId2" Type="http://schemas.openxmlformats.org/officeDocument/2006/relationships/tags" Target="../tags/tag58.xml"/><Relationship Id="rId1" Type="http://schemas.openxmlformats.org/officeDocument/2006/relationships/tags" Target="../tags/tag57.xml"/><Relationship Id="rId6" Type="http://schemas.openxmlformats.org/officeDocument/2006/relationships/notesSlide" Target="../notesSlides/notesSlide8.xml"/><Relationship Id="rId5" Type="http://schemas.openxmlformats.org/officeDocument/2006/relationships/slideLayout" Target="../slideLayouts/slideLayout4.xml"/><Relationship Id="rId4" Type="http://schemas.openxmlformats.org/officeDocument/2006/relationships/tags" Target="../tags/tag60.xml"/></Relationships>
</file>

<file path=ppt/slides/_rels/slide18.xml.rels><?xml version="1.0" encoding="UTF-8" standalone="yes"?>
<Relationships xmlns="http://schemas.openxmlformats.org/package/2006/relationships"><Relationship Id="rId3" Type="http://schemas.openxmlformats.org/officeDocument/2006/relationships/tags" Target="../tags/tag63.xml"/><Relationship Id="rId7" Type="http://schemas.openxmlformats.org/officeDocument/2006/relationships/image" Target="../media/image14.jpeg"/><Relationship Id="rId2" Type="http://schemas.openxmlformats.org/officeDocument/2006/relationships/tags" Target="../tags/tag62.xml"/><Relationship Id="rId1" Type="http://schemas.openxmlformats.org/officeDocument/2006/relationships/tags" Target="../tags/tag61.xml"/><Relationship Id="rId6" Type="http://schemas.openxmlformats.org/officeDocument/2006/relationships/notesSlide" Target="../notesSlides/notesSlide9.xml"/><Relationship Id="rId5" Type="http://schemas.openxmlformats.org/officeDocument/2006/relationships/slideLayout" Target="../slideLayouts/slideLayout4.xml"/><Relationship Id="rId4" Type="http://schemas.openxmlformats.org/officeDocument/2006/relationships/tags" Target="../tags/tag64.xml"/></Relationships>
</file>

<file path=ppt/slides/_rels/slide19.xml.rels><?xml version="1.0" encoding="UTF-8" standalone="yes"?>
<Relationships xmlns="http://schemas.openxmlformats.org/package/2006/relationships"><Relationship Id="rId3" Type="http://schemas.openxmlformats.org/officeDocument/2006/relationships/tags" Target="../tags/tag67.xml"/><Relationship Id="rId2" Type="http://schemas.openxmlformats.org/officeDocument/2006/relationships/tags" Target="../tags/tag66.xml"/><Relationship Id="rId1" Type="http://schemas.openxmlformats.org/officeDocument/2006/relationships/tags" Target="../tags/tag65.xml"/><Relationship Id="rId6" Type="http://schemas.openxmlformats.org/officeDocument/2006/relationships/image" Target="../media/image15.jpeg"/><Relationship Id="rId5" Type="http://schemas.openxmlformats.org/officeDocument/2006/relationships/notesSlide" Target="../notesSlides/notesSlide10.xml"/><Relationship Id="rId4"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4.xml"/><Relationship Id="rId1" Type="http://schemas.openxmlformats.org/officeDocument/2006/relationships/tags" Target="../tags/tag3.xml"/><Relationship Id="rId4"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3" Type="http://schemas.openxmlformats.org/officeDocument/2006/relationships/tags" Target="../tags/tag70.xml"/><Relationship Id="rId2" Type="http://schemas.openxmlformats.org/officeDocument/2006/relationships/tags" Target="../tags/tag69.xml"/><Relationship Id="rId1" Type="http://schemas.openxmlformats.org/officeDocument/2006/relationships/tags" Target="../tags/tag68.xml"/><Relationship Id="rId6" Type="http://schemas.openxmlformats.org/officeDocument/2006/relationships/image" Target="../media/image16.jpeg"/><Relationship Id="rId5" Type="http://schemas.openxmlformats.org/officeDocument/2006/relationships/notesSlide" Target="../notesSlides/notesSlide11.xml"/><Relationship Id="rId4"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2" Type="http://schemas.openxmlformats.org/officeDocument/2006/relationships/slideLayout" Target="../slideLayouts/slideLayout4.xml"/><Relationship Id="rId1" Type="http://schemas.openxmlformats.org/officeDocument/2006/relationships/tags" Target="../tags/tag71.xml"/></Relationships>
</file>

<file path=ppt/slides/_rels/slide22.xml.rels><?xml version="1.0" encoding="UTF-8" standalone="yes"?>
<Relationships xmlns="http://schemas.openxmlformats.org/package/2006/relationships"><Relationship Id="rId2" Type="http://schemas.openxmlformats.org/officeDocument/2006/relationships/slideLayout" Target="../slideLayouts/slideLayout4.xml"/><Relationship Id="rId1" Type="http://schemas.openxmlformats.org/officeDocument/2006/relationships/tags" Target="../tags/tag72.xml"/></Relationships>
</file>

<file path=ppt/slides/_rels/slide23.xml.rels><?xml version="1.0" encoding="UTF-8" standalone="yes"?>
<Relationships xmlns="http://schemas.openxmlformats.org/package/2006/relationships"><Relationship Id="rId3" Type="http://schemas.openxmlformats.org/officeDocument/2006/relationships/tags" Target="../tags/tag75.xml"/><Relationship Id="rId2" Type="http://schemas.openxmlformats.org/officeDocument/2006/relationships/tags" Target="../tags/tag74.xml"/><Relationship Id="rId1" Type="http://schemas.openxmlformats.org/officeDocument/2006/relationships/tags" Target="../tags/tag73.xml"/><Relationship Id="rId5" Type="http://schemas.openxmlformats.org/officeDocument/2006/relationships/notesSlide" Target="../notesSlides/notesSlide12.xml"/><Relationship Id="rId4"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tags" Target="../tags/tag78.xml"/><Relationship Id="rId2" Type="http://schemas.openxmlformats.org/officeDocument/2006/relationships/tags" Target="../tags/tag77.xml"/><Relationship Id="rId1" Type="http://schemas.openxmlformats.org/officeDocument/2006/relationships/tags" Target="../tags/tag76.xml"/><Relationship Id="rId5" Type="http://schemas.openxmlformats.org/officeDocument/2006/relationships/notesSlide" Target="../notesSlides/notesSlide13.xml"/><Relationship Id="rId4"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80.xml"/><Relationship Id="rId1" Type="http://schemas.openxmlformats.org/officeDocument/2006/relationships/tags" Target="../tags/tag79.xml"/></Relationships>
</file>

<file path=ppt/slides/_rels/slide26.xml.rels><?xml version="1.0" encoding="UTF-8" standalone="yes"?>
<Relationships xmlns="http://schemas.openxmlformats.org/package/2006/relationships"><Relationship Id="rId3" Type="http://schemas.openxmlformats.org/officeDocument/2006/relationships/tags" Target="../tags/tag83.xml"/><Relationship Id="rId7" Type="http://schemas.openxmlformats.org/officeDocument/2006/relationships/image" Target="../media/image17.png"/><Relationship Id="rId2" Type="http://schemas.openxmlformats.org/officeDocument/2006/relationships/tags" Target="../tags/tag82.xml"/><Relationship Id="rId1" Type="http://schemas.openxmlformats.org/officeDocument/2006/relationships/tags" Target="../tags/tag81.xml"/><Relationship Id="rId6" Type="http://schemas.openxmlformats.org/officeDocument/2006/relationships/notesSlide" Target="../notesSlides/notesSlide14.xml"/><Relationship Id="rId5" Type="http://schemas.openxmlformats.org/officeDocument/2006/relationships/slideLayout" Target="../slideLayouts/slideLayout2.xml"/><Relationship Id="rId4" Type="http://schemas.openxmlformats.org/officeDocument/2006/relationships/tags" Target="../tags/tag84.xml"/></Relationships>
</file>

<file path=ppt/slides/_rels/slide27.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85.xml"/></Relationships>
</file>

<file path=ppt/slides/_rels/slide28.xml.rels><?xml version="1.0" encoding="UTF-8" standalone="yes"?>
<Relationships xmlns="http://schemas.openxmlformats.org/package/2006/relationships"><Relationship Id="rId8" Type="http://schemas.openxmlformats.org/officeDocument/2006/relationships/image" Target="../media/image18.png"/><Relationship Id="rId3" Type="http://schemas.openxmlformats.org/officeDocument/2006/relationships/tags" Target="../tags/tag88.xml"/><Relationship Id="rId7" Type="http://schemas.openxmlformats.org/officeDocument/2006/relationships/slideLayout" Target="../slideLayouts/slideLayout2.xml"/><Relationship Id="rId2" Type="http://schemas.openxmlformats.org/officeDocument/2006/relationships/tags" Target="../tags/tag87.xml"/><Relationship Id="rId1" Type="http://schemas.openxmlformats.org/officeDocument/2006/relationships/tags" Target="../tags/tag86.xml"/><Relationship Id="rId6" Type="http://schemas.openxmlformats.org/officeDocument/2006/relationships/tags" Target="../tags/tag91.xml"/><Relationship Id="rId5" Type="http://schemas.openxmlformats.org/officeDocument/2006/relationships/tags" Target="../tags/tag90.xml"/><Relationship Id="rId4" Type="http://schemas.openxmlformats.org/officeDocument/2006/relationships/tags" Target="../tags/tag89.xml"/><Relationship Id="rId9" Type="http://schemas.openxmlformats.org/officeDocument/2006/relationships/image" Target="../media/image19.png"/></Relationships>
</file>

<file path=ppt/slides/_rels/slide29.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93.xml"/><Relationship Id="rId1" Type="http://schemas.openxmlformats.org/officeDocument/2006/relationships/tags" Target="../tags/tag92.xml"/><Relationship Id="rId4" Type="http://schemas.openxmlformats.org/officeDocument/2006/relationships/notesSlide" Target="../notesSlides/notesSlide15.xml"/></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4.xml"/><Relationship Id="rId1" Type="http://schemas.openxmlformats.org/officeDocument/2006/relationships/tags" Target="../tags/tag5.xml"/></Relationships>
</file>

<file path=ppt/slides/_rels/slide30.xml.rels><?xml version="1.0" encoding="UTF-8" standalone="yes"?>
<Relationships xmlns="http://schemas.openxmlformats.org/package/2006/relationships"><Relationship Id="rId3" Type="http://schemas.openxmlformats.org/officeDocument/2006/relationships/tags" Target="../tags/tag96.xml"/><Relationship Id="rId2" Type="http://schemas.openxmlformats.org/officeDocument/2006/relationships/tags" Target="../tags/tag95.xml"/><Relationship Id="rId1" Type="http://schemas.openxmlformats.org/officeDocument/2006/relationships/tags" Target="../tags/tag94.xml"/><Relationship Id="rId6" Type="http://schemas.openxmlformats.org/officeDocument/2006/relationships/hyperlink" Target="mailto:oparhizkar@thegef.org" TargetMode="External"/><Relationship Id="rId5" Type="http://schemas.openxmlformats.org/officeDocument/2006/relationships/image" Target="../media/image1.png"/><Relationship Id="rId4"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8" Type="http://schemas.openxmlformats.org/officeDocument/2006/relationships/tags" Target="../tags/tag13.xml"/><Relationship Id="rId13" Type="http://schemas.openxmlformats.org/officeDocument/2006/relationships/tags" Target="../tags/tag18.xml"/><Relationship Id="rId3" Type="http://schemas.openxmlformats.org/officeDocument/2006/relationships/tags" Target="../tags/tag8.xml"/><Relationship Id="rId7" Type="http://schemas.openxmlformats.org/officeDocument/2006/relationships/tags" Target="../tags/tag12.xml"/><Relationship Id="rId12" Type="http://schemas.openxmlformats.org/officeDocument/2006/relationships/tags" Target="../tags/tag17.xml"/><Relationship Id="rId2" Type="http://schemas.openxmlformats.org/officeDocument/2006/relationships/tags" Target="../tags/tag7.xml"/><Relationship Id="rId16" Type="http://schemas.openxmlformats.org/officeDocument/2006/relationships/notesSlide" Target="../notesSlides/notesSlide3.xml"/><Relationship Id="rId1" Type="http://schemas.openxmlformats.org/officeDocument/2006/relationships/tags" Target="../tags/tag6.xml"/><Relationship Id="rId6" Type="http://schemas.openxmlformats.org/officeDocument/2006/relationships/tags" Target="../tags/tag11.xml"/><Relationship Id="rId11" Type="http://schemas.openxmlformats.org/officeDocument/2006/relationships/tags" Target="../tags/tag16.xml"/><Relationship Id="rId5" Type="http://schemas.openxmlformats.org/officeDocument/2006/relationships/tags" Target="../tags/tag10.xml"/><Relationship Id="rId15" Type="http://schemas.openxmlformats.org/officeDocument/2006/relationships/slideLayout" Target="../slideLayouts/slideLayout4.xml"/><Relationship Id="rId10" Type="http://schemas.openxmlformats.org/officeDocument/2006/relationships/tags" Target="../tags/tag15.xml"/><Relationship Id="rId4" Type="http://schemas.openxmlformats.org/officeDocument/2006/relationships/tags" Target="../tags/tag9.xml"/><Relationship Id="rId9" Type="http://schemas.openxmlformats.org/officeDocument/2006/relationships/tags" Target="../tags/tag14.xml"/><Relationship Id="rId14" Type="http://schemas.openxmlformats.org/officeDocument/2006/relationships/tags" Target="../tags/tag19.xml"/></Relationships>
</file>

<file path=ppt/slides/_rels/slide6.xml.rels><?xml version="1.0" encoding="UTF-8" standalone="yes"?>
<Relationships xmlns="http://schemas.openxmlformats.org/package/2006/relationships"><Relationship Id="rId8" Type="http://schemas.openxmlformats.org/officeDocument/2006/relationships/tags" Target="../tags/tag27.xml"/><Relationship Id="rId13" Type="http://schemas.openxmlformats.org/officeDocument/2006/relationships/tags" Target="../tags/tag32.xml"/><Relationship Id="rId18" Type="http://schemas.openxmlformats.org/officeDocument/2006/relationships/image" Target="../media/image6.png"/><Relationship Id="rId3" Type="http://schemas.openxmlformats.org/officeDocument/2006/relationships/tags" Target="../tags/tag22.xml"/><Relationship Id="rId7" Type="http://schemas.openxmlformats.org/officeDocument/2006/relationships/tags" Target="../tags/tag26.xml"/><Relationship Id="rId12" Type="http://schemas.openxmlformats.org/officeDocument/2006/relationships/tags" Target="../tags/tag31.xml"/><Relationship Id="rId17" Type="http://schemas.openxmlformats.org/officeDocument/2006/relationships/image" Target="../media/image5.png"/><Relationship Id="rId2" Type="http://schemas.openxmlformats.org/officeDocument/2006/relationships/tags" Target="../tags/tag21.xml"/><Relationship Id="rId16" Type="http://schemas.openxmlformats.org/officeDocument/2006/relationships/image" Target="../media/image4.png"/><Relationship Id="rId1" Type="http://schemas.openxmlformats.org/officeDocument/2006/relationships/tags" Target="../tags/tag20.xml"/><Relationship Id="rId6" Type="http://schemas.openxmlformats.org/officeDocument/2006/relationships/tags" Target="../tags/tag25.xml"/><Relationship Id="rId11" Type="http://schemas.openxmlformats.org/officeDocument/2006/relationships/tags" Target="../tags/tag30.xml"/><Relationship Id="rId5" Type="http://schemas.openxmlformats.org/officeDocument/2006/relationships/tags" Target="../tags/tag24.xml"/><Relationship Id="rId15" Type="http://schemas.openxmlformats.org/officeDocument/2006/relationships/image" Target="../media/image3.png"/><Relationship Id="rId10" Type="http://schemas.openxmlformats.org/officeDocument/2006/relationships/tags" Target="../tags/tag29.xml"/><Relationship Id="rId19" Type="http://schemas.openxmlformats.org/officeDocument/2006/relationships/image" Target="../media/image7.png"/><Relationship Id="rId4" Type="http://schemas.openxmlformats.org/officeDocument/2006/relationships/tags" Target="../tags/tag23.xml"/><Relationship Id="rId9" Type="http://schemas.openxmlformats.org/officeDocument/2006/relationships/tags" Target="../tags/tag28.xml"/><Relationship Id="rId14"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8" Type="http://schemas.openxmlformats.org/officeDocument/2006/relationships/tags" Target="../tags/tag40.xml"/><Relationship Id="rId3" Type="http://schemas.openxmlformats.org/officeDocument/2006/relationships/tags" Target="../tags/tag35.xml"/><Relationship Id="rId7" Type="http://schemas.openxmlformats.org/officeDocument/2006/relationships/tags" Target="../tags/tag39.xml"/><Relationship Id="rId2" Type="http://schemas.openxmlformats.org/officeDocument/2006/relationships/tags" Target="../tags/tag34.xml"/><Relationship Id="rId1" Type="http://schemas.openxmlformats.org/officeDocument/2006/relationships/tags" Target="../tags/tag33.xml"/><Relationship Id="rId6" Type="http://schemas.openxmlformats.org/officeDocument/2006/relationships/tags" Target="../tags/tag38.xml"/><Relationship Id="rId11" Type="http://schemas.openxmlformats.org/officeDocument/2006/relationships/notesSlide" Target="../notesSlides/notesSlide4.xml"/><Relationship Id="rId5" Type="http://schemas.openxmlformats.org/officeDocument/2006/relationships/tags" Target="../tags/tag37.xml"/><Relationship Id="rId10" Type="http://schemas.openxmlformats.org/officeDocument/2006/relationships/slideLayout" Target="../slideLayouts/slideLayout4.xml"/><Relationship Id="rId4" Type="http://schemas.openxmlformats.org/officeDocument/2006/relationships/tags" Target="../tags/tag36.xml"/><Relationship Id="rId9" Type="http://schemas.openxmlformats.org/officeDocument/2006/relationships/tags" Target="../tags/tag41.xml"/></Relationships>
</file>

<file path=ppt/slides/_rels/slide9.xml.rels><?xml version="1.0" encoding="UTF-8" standalone="yes"?>
<Relationships xmlns="http://schemas.openxmlformats.org/package/2006/relationships"><Relationship Id="rId2" Type="http://schemas.openxmlformats.org/officeDocument/2006/relationships/slideLayout" Target="../slideLayouts/slideLayout4.xml"/><Relationship Id="rId1" Type="http://schemas.openxmlformats.org/officeDocument/2006/relationships/tags" Target="../tags/tag4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Subtitle 9"/>
          <p:cNvSpPr>
            <a:spLocks noGrp="1"/>
          </p:cNvSpPr>
          <p:nvPr>
            <p:ph type="subTitle" idx="1"/>
            <p:custDataLst>
              <p:tags r:id="rId1"/>
            </p:custDataLst>
          </p:nvPr>
        </p:nvSpPr>
        <p:spPr>
          <a:xfrm>
            <a:off x="533400" y="3886200"/>
            <a:ext cx="8077200" cy="1752600"/>
          </a:xfrm>
        </p:spPr>
        <p:txBody>
          <a:bodyPr>
            <a:normAutofit/>
          </a:bodyPr>
          <a:lstStyle/>
          <a:p>
            <a:pPr lvl="0">
              <a:spcBef>
                <a:spcPts val="0"/>
              </a:spcBef>
              <a:defRPr/>
            </a:pPr>
            <a:r>
              <a:rPr lang="fr-FR" dirty="0" smtClean="0"/>
              <a:t>Atelier élargi pour la circonscription du FEM</a:t>
            </a:r>
          </a:p>
          <a:p>
            <a:pPr lvl="0">
              <a:spcBef>
                <a:spcPts val="0"/>
              </a:spcBef>
              <a:defRPr/>
            </a:pPr>
            <a:endParaRPr lang="fr-FR" dirty="0" smtClean="0"/>
          </a:p>
          <a:p>
            <a:pPr lvl="0">
              <a:spcBef>
                <a:spcPts val="0"/>
              </a:spcBef>
              <a:defRPr/>
            </a:pPr>
            <a:endParaRPr lang="fr-FR" dirty="0" smtClean="0"/>
          </a:p>
        </p:txBody>
      </p:sp>
      <p:sp>
        <p:nvSpPr>
          <p:cNvPr id="4" name="Title 3"/>
          <p:cNvSpPr>
            <a:spLocks noGrp="1"/>
          </p:cNvSpPr>
          <p:nvPr>
            <p:ph type="title"/>
            <p:custDataLst>
              <p:tags r:id="rId2"/>
            </p:custDataLst>
          </p:nvPr>
        </p:nvSpPr>
        <p:spPr/>
        <p:txBody>
          <a:bodyPr rtlCol="0">
            <a:normAutofit/>
          </a:bodyPr>
          <a:lstStyle/>
          <a:p>
            <a:pPr fontAlgn="auto">
              <a:spcAft>
                <a:spcPts val="0"/>
              </a:spcAft>
              <a:defRPr/>
            </a:pPr>
            <a:r>
              <a:rPr lang="fr-FR" sz="4000" b="1" dirty="0" smtClean="0">
                <a:solidFill>
                  <a:srgbClr val="00642D"/>
                </a:solidFill>
              </a:rPr>
              <a:t>La gestion par les résultats au FEM</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z="4400" dirty="0" smtClean="0"/>
              <a:t>Indicateurs</a:t>
            </a:r>
            <a:endParaRPr lang="en-US" sz="4400" dirty="0"/>
          </a:p>
        </p:txBody>
      </p:sp>
      <p:sp>
        <p:nvSpPr>
          <p:cNvPr id="3" name="TextBox 2"/>
          <p:cNvSpPr txBox="1"/>
          <p:nvPr/>
        </p:nvSpPr>
        <p:spPr>
          <a:xfrm>
            <a:off x="609600" y="1143000"/>
            <a:ext cx="8229600" cy="4339650"/>
          </a:xfrm>
          <a:prstGeom prst="rect">
            <a:avLst/>
          </a:prstGeom>
          <a:noFill/>
        </p:spPr>
        <p:txBody>
          <a:bodyPr wrap="square" rtlCol="0">
            <a:spAutoFit/>
          </a:bodyPr>
          <a:lstStyle/>
          <a:p>
            <a:r>
              <a:rPr lang="fr-FR" sz="3600" dirty="0">
                <a:latin typeface="+mj-lt"/>
              </a:rPr>
              <a:t>«Un facteur ou paramètre quantitatif ou qualitatif qui fournit un moyen simple et fiable de mesurer, pour refléter les changements liés à une intervention ou d'aider à évaluer la performance d'un acteur du </a:t>
            </a:r>
            <a:r>
              <a:rPr lang="fr-FR" sz="3600" dirty="0" smtClean="0">
                <a:latin typeface="+mj-lt"/>
              </a:rPr>
              <a:t>développement ».</a:t>
            </a:r>
            <a:endParaRPr lang="en-US" sz="3600" dirty="0">
              <a:latin typeface="+mj-lt"/>
            </a:endParaRPr>
          </a:p>
          <a:p>
            <a:endParaRPr lang="en-US" sz="3600" dirty="0" smtClean="0">
              <a:latin typeface="+mj-lt"/>
            </a:endParaRPr>
          </a:p>
          <a:p>
            <a:pPr algn="r"/>
            <a:r>
              <a:rPr lang="fr-FR" sz="2400" dirty="0">
                <a:latin typeface="+mj-lt"/>
              </a:rPr>
              <a:t>- CAD / OCDE 2002</a:t>
            </a:r>
            <a:endParaRPr lang="en-US" sz="2400" dirty="0">
              <a:latin typeface="+mj-lt"/>
            </a:endParaRPr>
          </a:p>
        </p:txBody>
      </p:sp>
    </p:spTree>
    <p:extLst>
      <p:ext uri="{BB962C8B-B14F-4D97-AF65-F5344CB8AC3E}">
        <p14:creationId xmlns:p14="http://schemas.microsoft.com/office/powerpoint/2010/main" val="50800112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a:xfrm>
            <a:off x="457200" y="228600"/>
            <a:ext cx="8229600" cy="533400"/>
          </a:xfrm>
        </p:spPr>
        <p:txBody>
          <a:bodyPr/>
          <a:lstStyle/>
          <a:p>
            <a:r>
              <a:rPr lang="fr-FR" dirty="0" smtClean="0"/>
              <a:t>Chaîne des résultats CAD-OCDE</a:t>
            </a:r>
            <a:endParaRPr lang="fr-FR" dirty="0"/>
          </a:p>
        </p:txBody>
      </p:sp>
      <p:pic>
        <p:nvPicPr>
          <p:cNvPr id="4" name="Picture 3"/>
          <p:cNvPicPr>
            <a:picLocks noChangeAspect="1" noChangeArrowheads="1"/>
          </p:cNvPicPr>
          <p:nvPr>
            <p:custDataLst>
              <p:tags r:id="rId2"/>
            </p:custDataLst>
          </p:nvPr>
        </p:nvPicPr>
        <p:blipFill>
          <a:blip r:embed="rId5" cstate="print"/>
          <a:srcRect/>
          <a:stretch>
            <a:fillRect/>
          </a:stretch>
        </p:blipFill>
        <p:spPr>
          <a:xfrm>
            <a:off x="1752600" y="1066800"/>
            <a:ext cx="5662613" cy="4678362"/>
          </a:xfrm>
          <a:prstGeom prst="rect">
            <a:avLst/>
          </a:prstGeom>
          <a:noFill/>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custDataLst>
              <p:tags r:id="rId1"/>
            </p:custDataLst>
          </p:nvPr>
        </p:nvSpPr>
        <p:spPr>
          <a:xfrm>
            <a:off x="2819400" y="457200"/>
            <a:ext cx="3200400" cy="646331"/>
          </a:xfrm>
          <a:prstGeom prst="rect">
            <a:avLst/>
          </a:prstGeom>
          <a:noFill/>
        </p:spPr>
        <p:txBody>
          <a:bodyPr wrap="square" rtlCol="0">
            <a:spAutoFit/>
          </a:bodyPr>
          <a:lstStyle/>
          <a:p>
            <a:r>
              <a:rPr lang="fr-FR" b="1" u="sng" dirty="0" smtClean="0">
                <a:solidFill>
                  <a:srgbClr val="00B050"/>
                </a:solidFill>
              </a:rPr>
              <a:t>Intrants</a:t>
            </a:r>
            <a:r>
              <a:rPr lang="fr-FR" b="1" dirty="0" smtClean="0">
                <a:solidFill>
                  <a:srgbClr val="00B050"/>
                </a:solidFill>
              </a:rPr>
              <a:t>: </a:t>
            </a:r>
            <a:r>
              <a:rPr lang="fr-FR" b="1" dirty="0" smtClean="0">
                <a:solidFill>
                  <a:schemeClr val="tx1">
                    <a:lumMod val="50000"/>
                    <a:lumOff val="50000"/>
                  </a:schemeClr>
                </a:solidFill>
              </a:rPr>
              <a:t>Financements du FEM et cofinancement</a:t>
            </a:r>
            <a:endParaRPr lang="fr-FR" b="1" dirty="0">
              <a:solidFill>
                <a:schemeClr val="tx1">
                  <a:lumMod val="50000"/>
                  <a:lumOff val="50000"/>
                </a:schemeClr>
              </a:solidFill>
            </a:endParaRPr>
          </a:p>
        </p:txBody>
      </p:sp>
      <p:sp>
        <p:nvSpPr>
          <p:cNvPr id="4" name="TextBox 3"/>
          <p:cNvSpPr txBox="1"/>
          <p:nvPr>
            <p:custDataLst>
              <p:tags r:id="rId2"/>
            </p:custDataLst>
          </p:nvPr>
        </p:nvSpPr>
        <p:spPr>
          <a:xfrm>
            <a:off x="2819400" y="1633961"/>
            <a:ext cx="4495800" cy="1138773"/>
          </a:xfrm>
          <a:prstGeom prst="rect">
            <a:avLst/>
          </a:prstGeom>
          <a:noFill/>
        </p:spPr>
        <p:txBody>
          <a:bodyPr wrap="square" rtlCol="0">
            <a:spAutoFit/>
          </a:bodyPr>
          <a:lstStyle/>
          <a:p>
            <a:r>
              <a:rPr lang="fr-FR" sz="1700" b="1" u="sng" dirty="0" smtClean="0">
                <a:solidFill>
                  <a:srgbClr val="00B050"/>
                </a:solidFill>
              </a:rPr>
              <a:t>Activités</a:t>
            </a:r>
            <a:r>
              <a:rPr lang="fr-FR" sz="1700" dirty="0" smtClean="0"/>
              <a:t>:</a:t>
            </a:r>
            <a:r>
              <a:rPr lang="fr-FR" sz="1700" b="1" dirty="0" smtClean="0">
                <a:solidFill>
                  <a:srgbClr val="00B050"/>
                </a:solidFill>
              </a:rPr>
              <a:t> </a:t>
            </a:r>
            <a:r>
              <a:rPr lang="fr-FR" sz="1700" b="1" dirty="0" smtClean="0">
                <a:solidFill>
                  <a:schemeClr val="tx1">
                    <a:lumMod val="50000"/>
                    <a:lumOff val="50000"/>
                  </a:schemeClr>
                </a:solidFill>
              </a:rPr>
              <a:t>Allouer des terres forestières aux populations locales qu’elles gèrent en appliquant des politiques de gestion forestière durable appropriées</a:t>
            </a:r>
            <a:endParaRPr lang="fr-FR" sz="1700" b="1" dirty="0">
              <a:solidFill>
                <a:schemeClr val="tx1">
                  <a:lumMod val="50000"/>
                  <a:lumOff val="50000"/>
                </a:schemeClr>
              </a:solidFill>
            </a:endParaRPr>
          </a:p>
        </p:txBody>
      </p:sp>
      <p:sp>
        <p:nvSpPr>
          <p:cNvPr id="5" name="TextBox 4"/>
          <p:cNvSpPr txBox="1"/>
          <p:nvPr>
            <p:custDataLst>
              <p:tags r:id="rId3"/>
            </p:custDataLst>
          </p:nvPr>
        </p:nvSpPr>
        <p:spPr>
          <a:xfrm>
            <a:off x="2819400" y="2886670"/>
            <a:ext cx="3200400" cy="1200329"/>
          </a:xfrm>
          <a:prstGeom prst="rect">
            <a:avLst/>
          </a:prstGeom>
          <a:noFill/>
        </p:spPr>
        <p:txBody>
          <a:bodyPr wrap="square" rtlCol="0">
            <a:spAutoFit/>
          </a:bodyPr>
          <a:lstStyle/>
          <a:p>
            <a:r>
              <a:rPr lang="fr-FR" b="1" u="sng" dirty="0" smtClean="0">
                <a:solidFill>
                  <a:srgbClr val="00B050"/>
                </a:solidFill>
              </a:rPr>
              <a:t>Produits:</a:t>
            </a:r>
            <a:r>
              <a:rPr lang="fr-FR" b="1" dirty="0" smtClean="0">
                <a:solidFill>
                  <a:srgbClr val="00B050"/>
                </a:solidFill>
              </a:rPr>
              <a:t> </a:t>
            </a:r>
            <a:r>
              <a:rPr lang="fr-FR" b="1" dirty="0" smtClean="0">
                <a:solidFill>
                  <a:schemeClr val="tx1">
                    <a:lumMod val="50000"/>
                    <a:lumOff val="50000"/>
                  </a:schemeClr>
                </a:solidFill>
              </a:rPr>
              <a:t>Hectares de forêts faisant l’objet d’une gestion durable de proximité</a:t>
            </a:r>
            <a:endParaRPr lang="fr-FR" b="1" dirty="0">
              <a:solidFill>
                <a:schemeClr val="tx1">
                  <a:lumMod val="50000"/>
                  <a:lumOff val="50000"/>
                </a:schemeClr>
              </a:solidFill>
            </a:endParaRPr>
          </a:p>
        </p:txBody>
      </p:sp>
      <p:sp>
        <p:nvSpPr>
          <p:cNvPr id="6" name="TextBox 5"/>
          <p:cNvSpPr txBox="1"/>
          <p:nvPr>
            <p:custDataLst>
              <p:tags r:id="rId4"/>
            </p:custDataLst>
          </p:nvPr>
        </p:nvSpPr>
        <p:spPr>
          <a:xfrm>
            <a:off x="2819400" y="4114800"/>
            <a:ext cx="3657600" cy="646331"/>
          </a:xfrm>
          <a:prstGeom prst="rect">
            <a:avLst/>
          </a:prstGeom>
          <a:noFill/>
        </p:spPr>
        <p:txBody>
          <a:bodyPr wrap="square" rtlCol="0">
            <a:spAutoFit/>
          </a:bodyPr>
          <a:lstStyle/>
          <a:p>
            <a:r>
              <a:rPr lang="fr-FR" b="1" u="sng" dirty="0" smtClean="0">
                <a:solidFill>
                  <a:srgbClr val="00B050"/>
                </a:solidFill>
              </a:rPr>
              <a:t>Résultats:</a:t>
            </a:r>
            <a:r>
              <a:rPr lang="fr-FR" b="1" dirty="0" smtClean="0">
                <a:solidFill>
                  <a:srgbClr val="00B050"/>
                </a:solidFill>
              </a:rPr>
              <a:t> </a:t>
            </a:r>
            <a:r>
              <a:rPr lang="fr-FR" b="1" dirty="0" smtClean="0">
                <a:solidFill>
                  <a:schemeClr val="tx1">
                    <a:lumMod val="50000"/>
                    <a:lumOff val="50000"/>
                  </a:schemeClr>
                </a:solidFill>
              </a:rPr>
              <a:t>Hectares de forêts améliorées </a:t>
            </a:r>
            <a:endParaRPr lang="fr-FR" b="1" dirty="0">
              <a:solidFill>
                <a:schemeClr val="tx1">
                  <a:lumMod val="50000"/>
                  <a:lumOff val="50000"/>
                </a:schemeClr>
              </a:solidFill>
            </a:endParaRPr>
          </a:p>
        </p:txBody>
      </p:sp>
      <p:sp>
        <p:nvSpPr>
          <p:cNvPr id="7" name="TextBox 6"/>
          <p:cNvSpPr txBox="1"/>
          <p:nvPr>
            <p:custDataLst>
              <p:tags r:id="rId5"/>
            </p:custDataLst>
          </p:nvPr>
        </p:nvSpPr>
        <p:spPr>
          <a:xfrm>
            <a:off x="2819400" y="5068669"/>
            <a:ext cx="4495800" cy="646331"/>
          </a:xfrm>
          <a:prstGeom prst="rect">
            <a:avLst/>
          </a:prstGeom>
          <a:noFill/>
        </p:spPr>
        <p:txBody>
          <a:bodyPr wrap="square" rtlCol="0">
            <a:spAutoFit/>
          </a:bodyPr>
          <a:lstStyle/>
          <a:p>
            <a:r>
              <a:rPr lang="fr-FR" b="1" u="sng" dirty="0" smtClean="0">
                <a:solidFill>
                  <a:srgbClr val="00B050"/>
                </a:solidFill>
              </a:rPr>
              <a:t>Impact:</a:t>
            </a:r>
            <a:r>
              <a:rPr lang="fr-FR" b="1" dirty="0" smtClean="0">
                <a:solidFill>
                  <a:srgbClr val="00B050"/>
                </a:solidFill>
              </a:rPr>
              <a:t> </a:t>
            </a:r>
            <a:r>
              <a:rPr lang="fr-FR" b="1" dirty="0" smtClean="0">
                <a:solidFill>
                  <a:schemeClr val="tx1">
                    <a:lumMod val="50000"/>
                    <a:lumOff val="50000"/>
                  </a:schemeClr>
                </a:solidFill>
              </a:rPr>
              <a:t>Piégeage du carbone et biodiversité préservée</a:t>
            </a:r>
            <a:endParaRPr lang="fr-FR" b="1" dirty="0">
              <a:solidFill>
                <a:schemeClr val="tx1">
                  <a:lumMod val="50000"/>
                  <a:lumOff val="50000"/>
                </a:schemeClr>
              </a:solidFill>
            </a:endParaRPr>
          </a:p>
        </p:txBody>
      </p:sp>
      <p:pic>
        <p:nvPicPr>
          <p:cNvPr id="1026" name="Picture 2"/>
          <p:cNvPicPr>
            <a:picLocks noChangeAspect="1" noChangeArrowheads="1"/>
          </p:cNvPicPr>
          <p:nvPr>
            <p:custDataLst>
              <p:tags r:id="rId6"/>
            </p:custDataLst>
          </p:nvPr>
        </p:nvPicPr>
        <p:blipFill>
          <a:blip r:embed="rId12" cstate="print"/>
          <a:srcRect/>
          <a:stretch>
            <a:fillRect/>
          </a:stretch>
        </p:blipFill>
        <p:spPr bwMode="auto">
          <a:xfrm>
            <a:off x="1487176" y="3733800"/>
            <a:ext cx="1332224" cy="1136468"/>
          </a:xfrm>
          <a:prstGeom prst="rect">
            <a:avLst/>
          </a:prstGeom>
          <a:noFill/>
          <a:ln w="9525">
            <a:noFill/>
            <a:miter lim="800000"/>
            <a:headEnd/>
            <a:tailEnd/>
          </a:ln>
        </p:spPr>
      </p:pic>
      <p:pic>
        <p:nvPicPr>
          <p:cNvPr id="1027" name="Picture 3"/>
          <p:cNvPicPr>
            <a:picLocks noChangeAspect="1" noChangeArrowheads="1"/>
          </p:cNvPicPr>
          <p:nvPr>
            <p:custDataLst>
              <p:tags r:id="rId7"/>
            </p:custDataLst>
          </p:nvPr>
        </p:nvPicPr>
        <p:blipFill>
          <a:blip r:embed="rId13" cstate="print"/>
          <a:srcRect/>
          <a:stretch>
            <a:fillRect/>
          </a:stretch>
        </p:blipFill>
        <p:spPr bwMode="auto">
          <a:xfrm>
            <a:off x="1295292" y="1676400"/>
            <a:ext cx="1478464" cy="1109239"/>
          </a:xfrm>
          <a:prstGeom prst="rect">
            <a:avLst/>
          </a:prstGeom>
          <a:noFill/>
          <a:ln w="9525">
            <a:noFill/>
            <a:miter lim="800000"/>
            <a:headEnd/>
            <a:tailEnd/>
          </a:ln>
        </p:spPr>
      </p:pic>
      <p:pic>
        <p:nvPicPr>
          <p:cNvPr id="1029" name="Picture 5"/>
          <p:cNvPicPr>
            <a:picLocks noChangeAspect="1" noChangeArrowheads="1"/>
          </p:cNvPicPr>
          <p:nvPr>
            <p:custDataLst>
              <p:tags r:id="rId8"/>
            </p:custDataLst>
          </p:nvPr>
        </p:nvPicPr>
        <p:blipFill>
          <a:blip r:embed="rId14" cstate="print"/>
          <a:srcRect/>
          <a:stretch>
            <a:fillRect/>
          </a:stretch>
        </p:blipFill>
        <p:spPr bwMode="auto">
          <a:xfrm>
            <a:off x="6172200" y="228600"/>
            <a:ext cx="1371600" cy="1223889"/>
          </a:xfrm>
          <a:prstGeom prst="rect">
            <a:avLst/>
          </a:prstGeom>
          <a:noFill/>
          <a:ln w="9525">
            <a:noFill/>
            <a:miter lim="800000"/>
            <a:headEnd/>
            <a:tailEnd/>
          </a:ln>
        </p:spPr>
      </p:pic>
      <p:pic>
        <p:nvPicPr>
          <p:cNvPr id="1030" name="Picture 6"/>
          <p:cNvPicPr>
            <a:picLocks noChangeAspect="1" noChangeArrowheads="1"/>
          </p:cNvPicPr>
          <p:nvPr>
            <p:custDataLst>
              <p:tags r:id="rId9"/>
            </p:custDataLst>
          </p:nvPr>
        </p:nvPicPr>
        <p:blipFill>
          <a:blip r:embed="rId15" cstate="print"/>
          <a:srcRect/>
          <a:stretch>
            <a:fillRect/>
          </a:stretch>
        </p:blipFill>
        <p:spPr bwMode="auto">
          <a:xfrm>
            <a:off x="7010400" y="4953000"/>
            <a:ext cx="1841989" cy="1197293"/>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029"/>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02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1" nodeType="clickEffect">
                                  <p:stCondLst>
                                    <p:cond delay="0"/>
                                  </p:stCondLst>
                                  <p:childTnLst>
                                    <p:set>
                                      <p:cBhvr>
                                        <p:cTn id="22" dur="1" fill="hold">
                                          <p:stCondLst>
                                            <p:cond delay="0"/>
                                          </p:stCondLst>
                                        </p:cTn>
                                        <p:tgtEl>
                                          <p:spTgt spid="5"/>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026"/>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6"/>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7"/>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103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5" grpId="1"/>
      <p:bldP spid="6" grpId="0"/>
      <p:bldP spid="7"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z="4400" dirty="0"/>
              <a:t>Valeurs de référence</a:t>
            </a:r>
          </a:p>
        </p:txBody>
      </p:sp>
      <p:sp>
        <p:nvSpPr>
          <p:cNvPr id="3" name="TextBox 2"/>
          <p:cNvSpPr txBox="1"/>
          <p:nvPr/>
        </p:nvSpPr>
        <p:spPr>
          <a:xfrm>
            <a:off x="381000" y="1066800"/>
            <a:ext cx="8305800" cy="4524315"/>
          </a:xfrm>
          <a:prstGeom prst="rect">
            <a:avLst/>
          </a:prstGeom>
          <a:noFill/>
        </p:spPr>
        <p:txBody>
          <a:bodyPr wrap="square" rtlCol="0">
            <a:spAutoFit/>
          </a:bodyPr>
          <a:lstStyle/>
          <a:p>
            <a:pPr marL="285750" indent="-285750">
              <a:buFont typeface="Arial" pitchFamily="34" charset="0"/>
              <a:buChar char="•"/>
            </a:pPr>
            <a:r>
              <a:rPr lang="fr-FR" sz="2400" dirty="0">
                <a:latin typeface="+mj-lt"/>
              </a:rPr>
              <a:t>Les premières données sur les participants au projet ou d'autres aspects du projet recueillies avant l'intervention du </a:t>
            </a:r>
            <a:r>
              <a:rPr lang="fr-FR" sz="2400" dirty="0" smtClean="0">
                <a:latin typeface="+mj-lt"/>
              </a:rPr>
              <a:t>projet</a:t>
            </a:r>
          </a:p>
          <a:p>
            <a:pPr marL="285750" indent="-285750">
              <a:buFont typeface="Arial" pitchFamily="34" charset="0"/>
              <a:buChar char="•"/>
            </a:pPr>
            <a:r>
              <a:rPr lang="fr-FR" sz="2400" dirty="0" smtClean="0">
                <a:latin typeface="+mj-lt"/>
              </a:rPr>
              <a:t>Lorsque les </a:t>
            </a:r>
            <a:r>
              <a:rPr lang="fr-FR" sz="2400" dirty="0">
                <a:latin typeface="+mj-lt"/>
              </a:rPr>
              <a:t>données de référence ne sont pas disponibles, il est difficile </a:t>
            </a:r>
            <a:r>
              <a:rPr lang="fr-FR" sz="2400" dirty="0" smtClean="0">
                <a:latin typeface="+mj-lt"/>
              </a:rPr>
              <a:t>de:</a:t>
            </a:r>
            <a:r>
              <a:rPr lang="fr-FR" sz="2400" dirty="0">
                <a:latin typeface="+mj-lt"/>
              </a:rPr>
              <a:t/>
            </a:r>
            <a:br>
              <a:rPr lang="fr-FR" sz="2400" dirty="0">
                <a:latin typeface="+mj-lt"/>
              </a:rPr>
            </a:br>
            <a:r>
              <a:rPr lang="fr-FR" sz="2400" dirty="0" smtClean="0">
                <a:latin typeface="+mj-lt"/>
              </a:rPr>
              <a:t>	-Fixer </a:t>
            </a:r>
            <a:r>
              <a:rPr lang="fr-FR" sz="2400" dirty="0">
                <a:latin typeface="+mj-lt"/>
              </a:rPr>
              <a:t>des objectifs futurs du projet</a:t>
            </a:r>
            <a:br>
              <a:rPr lang="fr-FR" sz="2400" dirty="0">
                <a:latin typeface="+mj-lt"/>
              </a:rPr>
            </a:br>
            <a:r>
              <a:rPr lang="fr-FR" sz="2400" dirty="0" smtClean="0">
                <a:latin typeface="+mj-lt"/>
              </a:rPr>
              <a:t>	-Si </a:t>
            </a:r>
            <a:r>
              <a:rPr lang="fr-FR" sz="2400" dirty="0">
                <a:latin typeface="+mj-lt"/>
              </a:rPr>
              <a:t>vous ne savez pas où vous êtes, comment </a:t>
            </a:r>
            <a:r>
              <a:rPr lang="fr-FR" sz="2400" dirty="0" smtClean="0">
                <a:latin typeface="+mj-lt"/>
              </a:rPr>
              <a:t>pouvez-	vous </a:t>
            </a:r>
            <a:r>
              <a:rPr lang="fr-FR" sz="2400" dirty="0">
                <a:latin typeface="+mj-lt"/>
              </a:rPr>
              <a:t>savoir  </a:t>
            </a:r>
            <a:r>
              <a:rPr lang="fr-FR" sz="2400" dirty="0" smtClean="0">
                <a:latin typeface="+mj-lt"/>
              </a:rPr>
              <a:t>où </a:t>
            </a:r>
            <a:r>
              <a:rPr lang="fr-FR" sz="2400" dirty="0">
                <a:latin typeface="+mj-lt"/>
              </a:rPr>
              <a:t>vous allez?</a:t>
            </a:r>
            <a:br>
              <a:rPr lang="fr-FR" sz="2400" dirty="0">
                <a:latin typeface="+mj-lt"/>
              </a:rPr>
            </a:br>
            <a:r>
              <a:rPr lang="fr-FR" sz="2400" dirty="0" smtClean="0">
                <a:latin typeface="+mj-lt"/>
              </a:rPr>
              <a:t>	-Faire des estimations sur les modifications au fur et à 	mesure que le suivi du projet avance</a:t>
            </a:r>
            <a:r>
              <a:rPr lang="fr-FR" sz="2400" dirty="0">
                <a:latin typeface="+mj-lt"/>
              </a:rPr>
              <a:t/>
            </a:r>
            <a:br>
              <a:rPr lang="fr-FR" sz="2400" dirty="0">
                <a:latin typeface="+mj-lt"/>
              </a:rPr>
            </a:br>
            <a:r>
              <a:rPr lang="fr-FR" sz="2400" dirty="0" smtClean="0">
                <a:latin typeface="+mj-lt"/>
              </a:rPr>
              <a:t>	-Comparer </a:t>
            </a:r>
            <a:r>
              <a:rPr lang="fr-FR" sz="2400" dirty="0">
                <a:latin typeface="+mj-lt"/>
              </a:rPr>
              <a:t>les conditions initiales et les modifications </a:t>
            </a:r>
            <a:r>
              <a:rPr lang="fr-FR" sz="2400" dirty="0" smtClean="0">
                <a:latin typeface="+mj-lt"/>
              </a:rPr>
              <a:t>	dans l’évaluation</a:t>
            </a:r>
            <a:endParaRPr lang="en-US" sz="2400" dirty="0">
              <a:latin typeface="+mj-lt"/>
            </a:endParaRPr>
          </a:p>
        </p:txBody>
      </p:sp>
    </p:spTree>
    <p:extLst>
      <p:ext uri="{BB962C8B-B14F-4D97-AF65-F5344CB8AC3E}">
        <p14:creationId xmlns:p14="http://schemas.microsoft.com/office/powerpoint/2010/main" val="226298884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dirty="0"/>
              <a:t>Valeurs de référence pour les projets du FEM</a:t>
            </a:r>
            <a:endParaRPr lang="en-US" dirty="0"/>
          </a:p>
        </p:txBody>
      </p:sp>
      <p:sp>
        <p:nvSpPr>
          <p:cNvPr id="3" name="TextBox 2"/>
          <p:cNvSpPr txBox="1"/>
          <p:nvPr/>
        </p:nvSpPr>
        <p:spPr>
          <a:xfrm>
            <a:off x="685800" y="1219200"/>
            <a:ext cx="7696200" cy="3637919"/>
          </a:xfrm>
          <a:prstGeom prst="rect">
            <a:avLst/>
          </a:prstGeom>
          <a:noFill/>
        </p:spPr>
        <p:txBody>
          <a:bodyPr wrap="square" rtlCol="0">
            <a:spAutoFit/>
          </a:bodyPr>
          <a:lstStyle/>
          <a:p>
            <a:pPr marL="342900" indent="-342900">
              <a:spcBef>
                <a:spcPct val="20000"/>
              </a:spcBef>
              <a:buFont typeface="Arial" charset="0"/>
              <a:buChar char="•"/>
            </a:pPr>
            <a:r>
              <a:rPr lang="fr-FR" sz="3200" dirty="0">
                <a:latin typeface="+mj-lt"/>
                <a:cs typeface="Times New Roman" pitchFamily="18" charset="0"/>
              </a:rPr>
              <a:t>Doivent être </a:t>
            </a:r>
            <a:r>
              <a:rPr lang="fr-FR" sz="3200" dirty="0" smtClean="0">
                <a:latin typeface="+mj-lt"/>
                <a:cs typeface="Times New Roman" pitchFamily="18" charset="0"/>
              </a:rPr>
              <a:t>en </a:t>
            </a:r>
            <a:r>
              <a:rPr lang="fr-FR" sz="3200" dirty="0">
                <a:latin typeface="+mj-lt"/>
                <a:cs typeface="Times New Roman" pitchFamily="18" charset="0"/>
              </a:rPr>
              <a:t>place avant l’approbation de la </a:t>
            </a:r>
            <a:r>
              <a:rPr lang="fr-FR" sz="3200" dirty="0" smtClean="0">
                <a:latin typeface="+mj-lt"/>
                <a:cs typeface="Times New Roman" pitchFamily="18" charset="0"/>
              </a:rPr>
              <a:t>PDG</a:t>
            </a:r>
          </a:p>
          <a:p>
            <a:pPr marL="342900" indent="-342900">
              <a:spcBef>
                <a:spcPct val="20000"/>
              </a:spcBef>
              <a:buFont typeface="Arial" charset="0"/>
              <a:buChar char="•"/>
            </a:pPr>
            <a:r>
              <a:rPr lang="fr-FR" sz="3200" dirty="0">
                <a:latin typeface="+mj-lt"/>
              </a:rPr>
              <a:t>S'il n'y a pas une figure de référence pour chaque indicateur un plan doit être présenté </a:t>
            </a:r>
            <a:r>
              <a:rPr lang="fr-FR" sz="3200" dirty="0" smtClean="0">
                <a:latin typeface="+mj-lt"/>
              </a:rPr>
              <a:t>pour capturer les valeurs de base </a:t>
            </a:r>
            <a:r>
              <a:rPr lang="fr-FR" sz="3200" dirty="0">
                <a:latin typeface="+mj-lt"/>
              </a:rPr>
              <a:t>pendant la première année de mise en œuvre</a:t>
            </a:r>
            <a:endParaRPr lang="en-US" sz="3200" dirty="0">
              <a:latin typeface="+mj-lt"/>
              <a:cs typeface="Times New Roman" pitchFamily="18" charset="0"/>
            </a:endParaRPr>
          </a:p>
        </p:txBody>
      </p:sp>
    </p:spTree>
    <p:extLst>
      <p:ext uri="{BB962C8B-B14F-4D97-AF65-F5344CB8AC3E}">
        <p14:creationId xmlns:p14="http://schemas.microsoft.com/office/powerpoint/2010/main" val="342877268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custDataLst>
              <p:tags r:id="rId1"/>
            </p:custDataLst>
          </p:nvPr>
        </p:nvSpPr>
        <p:spPr>
          <a:xfrm>
            <a:off x="0" y="3886200"/>
            <a:ext cx="7391400" cy="1676400"/>
          </a:xfrm>
          <a:prstGeom prst="rect">
            <a:avLst/>
          </a:prstGeom>
          <a:solidFill>
            <a:schemeClr val="bg1">
              <a:lumMod val="8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r>
              <a:rPr lang="fr-FR" sz="4000" b="1" cap="small" dirty="0" smtClean="0">
                <a:solidFill>
                  <a:srgbClr val="1F497D"/>
                </a:solidFill>
                <a:latin typeface="+mj-lt"/>
              </a:rPr>
              <a:t>Résultats du portefeuille</a:t>
            </a:r>
            <a:endParaRPr lang="fr-FR" sz="4000" b="1" cap="small" dirty="0">
              <a:solidFill>
                <a:srgbClr val="1F497D"/>
              </a:solidFill>
              <a:latin typeface="+mj-lt"/>
              <a:ea typeface="+mj-ea"/>
              <a:cs typeface="+mj-cs"/>
            </a:endParaRPr>
          </a:p>
        </p:txBody>
      </p:sp>
    </p:spTree>
    <p:extLst>
      <p:ext uri="{BB962C8B-B14F-4D97-AF65-F5344CB8AC3E}">
        <p14:creationId xmlns:p14="http://schemas.microsoft.com/office/powerpoint/2010/main" val="339193075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p:txBody>
          <a:bodyPr/>
          <a:lstStyle/>
          <a:p>
            <a:r>
              <a:rPr lang="fr-FR" dirty="0" smtClean="0"/>
              <a:t>Suivi du portefeuille</a:t>
            </a:r>
            <a:endParaRPr lang="fr-FR" dirty="0"/>
          </a:p>
        </p:txBody>
      </p:sp>
      <p:sp>
        <p:nvSpPr>
          <p:cNvPr id="3" name="Content Placeholder 2"/>
          <p:cNvSpPr>
            <a:spLocks noGrp="1"/>
          </p:cNvSpPr>
          <p:nvPr>
            <p:ph idx="1"/>
            <p:custDataLst>
              <p:tags r:id="rId2"/>
            </p:custDataLst>
          </p:nvPr>
        </p:nvSpPr>
        <p:spPr>
          <a:xfrm>
            <a:off x="457200" y="1447800"/>
            <a:ext cx="8229600" cy="4678363"/>
          </a:xfrm>
        </p:spPr>
        <p:txBody>
          <a:bodyPr/>
          <a:lstStyle/>
          <a:p>
            <a:pPr eaLnBrk="1" hangingPunct="1">
              <a:defRPr/>
            </a:pPr>
            <a:r>
              <a:rPr lang="fr-FR" sz="2800" dirty="0" smtClean="0">
                <a:latin typeface="+mj-lt"/>
              </a:rPr>
              <a:t>Suivi de tout l’éventail des interventions financées par le FEM</a:t>
            </a:r>
          </a:p>
          <a:p>
            <a:pPr>
              <a:defRPr/>
            </a:pPr>
            <a:r>
              <a:rPr lang="fr-FR" sz="2800" dirty="0" smtClean="0">
                <a:latin typeface="+mj-lt"/>
              </a:rPr>
              <a:t>Suivi par le Secrétariat du portefeuille global du FEM </a:t>
            </a:r>
          </a:p>
          <a:p>
            <a:pPr marL="742950" lvl="2" indent="-342900">
              <a:buFont typeface="Wingdings" pitchFamily="2" charset="2"/>
              <a:buChar char="ü"/>
              <a:defRPr/>
            </a:pPr>
            <a:r>
              <a:rPr lang="fr-FR" sz="2800" dirty="0">
                <a:solidFill>
                  <a:srgbClr val="00B050"/>
                </a:solidFill>
                <a:latin typeface="+mj-lt"/>
                <a:cs typeface="Times New Roman" pitchFamily="18" charset="0"/>
              </a:rPr>
              <a:t>Effets positifs sur l’environnement mondial</a:t>
            </a:r>
          </a:p>
          <a:p>
            <a:pPr marL="742950" lvl="2" indent="-342900">
              <a:buFont typeface="Wingdings" pitchFamily="2" charset="2"/>
              <a:buChar char="ü"/>
              <a:defRPr/>
            </a:pPr>
            <a:r>
              <a:rPr lang="fr-FR" sz="2800" dirty="0">
                <a:solidFill>
                  <a:srgbClr val="00B050"/>
                </a:solidFill>
                <a:latin typeface="+mj-lt"/>
                <a:cs typeface="Times New Roman" pitchFamily="18" charset="0"/>
              </a:rPr>
              <a:t>résultats attendus</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custDataLst>
              <p:tags r:id="rId1"/>
            </p:custDataLst>
          </p:nvPr>
        </p:nvSpPr>
        <p:spPr>
          <a:xfrm>
            <a:off x="0" y="5704582"/>
            <a:ext cx="9144000" cy="1015663"/>
          </a:xfrm>
          <a:prstGeom prst="rect">
            <a:avLst/>
          </a:prstGeom>
          <a:solidFill>
            <a:srgbClr val="FFFFFF"/>
          </a:solidFill>
        </p:spPr>
        <p:txBody>
          <a:bodyPr wrap="square">
            <a:spAutoFit/>
          </a:bodyPr>
          <a:lstStyle/>
          <a:p>
            <a:pPr lvl="0"/>
            <a:r>
              <a:rPr lang="fr-FR" sz="3000" b="1" dirty="0">
                <a:latin typeface="Franklin Gothic Book"/>
              </a:rPr>
              <a:t>Changements </a:t>
            </a:r>
            <a:r>
              <a:rPr lang="fr-FR" sz="3000" b="1" dirty="0" smtClean="0">
                <a:latin typeface="Franklin Gothic Book"/>
              </a:rPr>
              <a:t>climatiques : </a:t>
            </a:r>
            <a:endParaRPr lang="fr-FR" sz="3000" b="1" dirty="0">
              <a:latin typeface="Franklin Gothic Book"/>
            </a:endParaRPr>
          </a:p>
          <a:p>
            <a:pPr lvl="0"/>
            <a:r>
              <a:rPr lang="fr-FR" sz="3000" dirty="0">
                <a:latin typeface="Franklin Gothic Book"/>
              </a:rPr>
              <a:t>Réduction des </a:t>
            </a:r>
            <a:r>
              <a:rPr lang="fr-FR" sz="3000" dirty="0" smtClean="0">
                <a:latin typeface="Franklin Gothic Book"/>
              </a:rPr>
              <a:t>émissions </a:t>
            </a:r>
            <a:r>
              <a:rPr lang="fr-FR" sz="3000" dirty="0">
                <a:latin typeface="Franklin Gothic Book"/>
              </a:rPr>
              <a:t>de gaz à effet de serre (GES)</a:t>
            </a:r>
          </a:p>
        </p:txBody>
      </p:sp>
      <p:sp>
        <p:nvSpPr>
          <p:cNvPr id="7" name="Rectangle 6"/>
          <p:cNvSpPr/>
          <p:nvPr>
            <p:custDataLst>
              <p:tags r:id="rId2"/>
            </p:custDataLst>
          </p:nvPr>
        </p:nvSpPr>
        <p:spPr>
          <a:xfrm>
            <a:off x="5943600" y="5638800"/>
            <a:ext cx="3200401" cy="261610"/>
          </a:xfrm>
          <a:prstGeom prst="rect">
            <a:avLst/>
          </a:prstGeom>
        </p:spPr>
        <p:txBody>
          <a:bodyPr wrap="square">
            <a:spAutoFit/>
          </a:bodyPr>
          <a:lstStyle/>
          <a:p>
            <a:r>
              <a:rPr lang="fr-FR" sz="1100" dirty="0"/>
              <a:t>Source: Fonds pour l’environnement mondial</a:t>
            </a:r>
          </a:p>
        </p:txBody>
      </p:sp>
      <p:sp>
        <p:nvSpPr>
          <p:cNvPr id="2" name="Rectangle 1"/>
          <p:cNvSpPr/>
          <p:nvPr>
            <p:custDataLst>
              <p:tags r:id="rId3"/>
            </p:custDataLst>
          </p:nvPr>
        </p:nvSpPr>
        <p:spPr>
          <a:xfrm>
            <a:off x="5029200" y="5920025"/>
            <a:ext cx="4572000" cy="369332"/>
          </a:xfrm>
          <a:prstGeom prst="rect">
            <a:avLst/>
          </a:prstGeom>
        </p:spPr>
        <p:txBody>
          <a:bodyPr>
            <a:spAutoFit/>
          </a:bodyPr>
          <a:lstStyle/>
          <a:p>
            <a:endParaRPr lang="en-US" dirty="0"/>
          </a:p>
        </p:txBody>
      </p:sp>
      <p:pic>
        <p:nvPicPr>
          <p:cNvPr id="3074" name="Picture 2" descr="C:\Users\wb346165\Desktop\pic\25018_510890105600749_391539367_n.jpg"/>
          <p:cNvPicPr>
            <a:picLocks noChangeAspect="1" noChangeArrowheads="1"/>
          </p:cNvPicPr>
          <p:nvPr>
            <p:custDataLst>
              <p:tags r:id="rId4"/>
            </p:custDataLst>
          </p:nvPr>
        </p:nvPicPr>
        <p:blipFill>
          <a:blip r:embed="rId7" cstate="print">
            <a:extLst>
              <a:ext uri="{28A0092B-C50C-407E-A947-70E740481C1C}">
                <a14:useLocalDpi xmlns:a14="http://schemas.microsoft.com/office/drawing/2010/main" val="0"/>
              </a:ext>
            </a:extLst>
          </a:blip>
          <a:srcRect/>
          <a:stretch>
            <a:fillRect/>
          </a:stretch>
        </p:blipFill>
        <p:spPr bwMode="auto">
          <a:xfrm>
            <a:off x="0" y="673"/>
            <a:ext cx="9144000" cy="570390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5006463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custDataLst>
              <p:tags r:id="rId1"/>
            </p:custDataLst>
          </p:nvPr>
        </p:nvSpPr>
        <p:spPr>
          <a:xfrm>
            <a:off x="0" y="5704582"/>
            <a:ext cx="9144000" cy="892552"/>
          </a:xfrm>
          <a:prstGeom prst="rect">
            <a:avLst/>
          </a:prstGeom>
          <a:solidFill>
            <a:srgbClr val="FFFFFF"/>
          </a:solidFill>
        </p:spPr>
        <p:txBody>
          <a:bodyPr wrap="square">
            <a:spAutoFit/>
          </a:bodyPr>
          <a:lstStyle/>
          <a:p>
            <a:pPr lvl="0"/>
            <a:r>
              <a:rPr lang="fr-FR" sz="2600" b="1" dirty="0" smtClean="0"/>
              <a:t>Diversité biologique :</a:t>
            </a:r>
          </a:p>
          <a:p>
            <a:pPr lvl="0"/>
            <a:r>
              <a:rPr lang="fr-FR" sz="2600" dirty="0" smtClean="0"/>
              <a:t>Nombre d’hectares d’aires protégées bénéficiant d’un appui</a:t>
            </a:r>
            <a:endParaRPr lang="fr-FR" sz="2600" dirty="0"/>
          </a:p>
        </p:txBody>
      </p:sp>
      <p:sp>
        <p:nvSpPr>
          <p:cNvPr id="7" name="Rectangle 6"/>
          <p:cNvSpPr/>
          <p:nvPr>
            <p:custDataLst>
              <p:tags r:id="rId2"/>
            </p:custDataLst>
          </p:nvPr>
        </p:nvSpPr>
        <p:spPr>
          <a:xfrm>
            <a:off x="6096000" y="5638800"/>
            <a:ext cx="3048001" cy="261610"/>
          </a:xfrm>
          <a:prstGeom prst="rect">
            <a:avLst/>
          </a:prstGeom>
        </p:spPr>
        <p:txBody>
          <a:bodyPr wrap="square">
            <a:spAutoFit/>
          </a:bodyPr>
          <a:lstStyle/>
          <a:p>
            <a:r>
              <a:rPr lang="fr-FR" sz="1100" dirty="0"/>
              <a:t>Source: </a:t>
            </a:r>
            <a:r>
              <a:rPr lang="fr-FR" sz="1100" dirty="0" smtClean="0"/>
              <a:t>Fonds pour l’environnement mondial</a:t>
            </a:r>
            <a:endParaRPr lang="fr-FR" sz="1100" dirty="0"/>
          </a:p>
        </p:txBody>
      </p:sp>
      <p:sp>
        <p:nvSpPr>
          <p:cNvPr id="2" name="Rectangle 1"/>
          <p:cNvSpPr/>
          <p:nvPr>
            <p:custDataLst>
              <p:tags r:id="rId3"/>
            </p:custDataLst>
          </p:nvPr>
        </p:nvSpPr>
        <p:spPr>
          <a:xfrm>
            <a:off x="5029200" y="5920025"/>
            <a:ext cx="4572000" cy="369332"/>
          </a:xfrm>
          <a:prstGeom prst="rect">
            <a:avLst/>
          </a:prstGeom>
        </p:spPr>
        <p:txBody>
          <a:bodyPr>
            <a:spAutoFit/>
          </a:bodyPr>
          <a:lstStyle/>
          <a:p>
            <a:endParaRPr lang="en-US" dirty="0"/>
          </a:p>
        </p:txBody>
      </p:sp>
      <p:pic>
        <p:nvPicPr>
          <p:cNvPr id="1027" name="Picture 3" descr="C:\Users\wb346165\Desktop\pic\40657_143878558968574_2862555_n.jpg"/>
          <p:cNvPicPr>
            <a:picLocks noChangeAspect="1" noChangeArrowheads="1"/>
          </p:cNvPicPr>
          <p:nvPr>
            <p:custDataLst>
              <p:tags r:id="rId4"/>
            </p:custDataLst>
          </p:nvPr>
        </p:nvPicPr>
        <p:blipFill>
          <a:blip r:embed="rId7" cstate="print">
            <a:extLst>
              <a:ext uri="{28A0092B-C50C-407E-A947-70E740481C1C}">
                <a14:useLocalDpi xmlns:a14="http://schemas.microsoft.com/office/drawing/2010/main" val="0"/>
              </a:ext>
            </a:extLst>
          </a:blip>
          <a:srcRect/>
          <a:stretch>
            <a:fillRect/>
          </a:stretch>
        </p:blipFill>
        <p:spPr bwMode="auto">
          <a:xfrm>
            <a:off x="0" y="5395"/>
            <a:ext cx="9144000" cy="571013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3569233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custDataLst>
              <p:tags r:id="rId1"/>
            </p:custDataLst>
          </p:nvPr>
        </p:nvSpPr>
        <p:spPr>
          <a:xfrm>
            <a:off x="0" y="5657671"/>
            <a:ext cx="9144000" cy="1200329"/>
          </a:xfrm>
          <a:prstGeom prst="rect">
            <a:avLst/>
          </a:prstGeom>
          <a:solidFill>
            <a:srgbClr val="FFFFFF"/>
          </a:solidFill>
        </p:spPr>
        <p:txBody>
          <a:bodyPr wrap="square">
            <a:spAutoFit/>
          </a:bodyPr>
          <a:lstStyle/>
          <a:p>
            <a:pPr lvl="0"/>
            <a:r>
              <a:rPr lang="fr-FR" sz="2400" b="1" dirty="0" smtClean="0"/>
              <a:t>Eaux internationales :</a:t>
            </a:r>
            <a:endParaRPr lang="fr-FR" sz="1100" dirty="0" smtClean="0">
              <a:solidFill>
                <a:schemeClr val="tx1">
                  <a:lumMod val="95000"/>
                  <a:lumOff val="5000"/>
                </a:schemeClr>
              </a:solidFill>
            </a:endParaRPr>
          </a:p>
          <a:p>
            <a:pPr lvl="0"/>
            <a:r>
              <a:rPr lang="fr-FR" sz="2400" dirty="0" smtClean="0"/>
              <a:t>Nombre de partenariats stratégiques financés pour favoriser des réductions mesurables de la pollution des masses d’eau</a:t>
            </a:r>
            <a:endParaRPr lang="fr-FR" sz="2400" dirty="0"/>
          </a:p>
        </p:txBody>
      </p:sp>
      <p:sp>
        <p:nvSpPr>
          <p:cNvPr id="6" name="Rectangle 5"/>
          <p:cNvSpPr/>
          <p:nvPr>
            <p:custDataLst>
              <p:tags r:id="rId2"/>
            </p:custDataLst>
          </p:nvPr>
        </p:nvSpPr>
        <p:spPr>
          <a:xfrm>
            <a:off x="5715001" y="5638800"/>
            <a:ext cx="3352800" cy="261610"/>
          </a:xfrm>
          <a:prstGeom prst="rect">
            <a:avLst/>
          </a:prstGeom>
        </p:spPr>
        <p:txBody>
          <a:bodyPr wrap="square">
            <a:spAutoFit/>
          </a:bodyPr>
          <a:lstStyle/>
          <a:p>
            <a:r>
              <a:rPr lang="fr-FR" sz="1100" dirty="0"/>
              <a:t>Source: Fonds pour l’environnement mondial</a:t>
            </a:r>
          </a:p>
        </p:txBody>
      </p:sp>
      <p:pic>
        <p:nvPicPr>
          <p:cNvPr id="2052" name="Picture 4" descr="C:\Users\wb346165\Desktop\pic\400096_511315045558255_1077317799_n.jpg"/>
          <p:cNvPicPr>
            <a:picLocks noChangeAspect="1" noChangeArrowheads="1"/>
          </p:cNvPicPr>
          <p:nvPr>
            <p:custDataLst>
              <p:tags r:id="rId3"/>
            </p:custDataLst>
          </p:nvPr>
        </p:nvPicPr>
        <p:blipFill>
          <a:blip r:embed="rId6" cstate="print">
            <a:extLst>
              <a:ext uri="{28A0092B-C50C-407E-A947-70E740481C1C}">
                <a14:useLocalDpi xmlns:a14="http://schemas.microsoft.com/office/drawing/2010/main" val="0"/>
              </a:ext>
            </a:extLst>
          </a:blip>
          <a:srcRect/>
          <a:stretch>
            <a:fillRect/>
          </a:stretch>
        </p:blipFill>
        <p:spPr bwMode="auto">
          <a:xfrm>
            <a:off x="0" y="0"/>
            <a:ext cx="9144000" cy="565767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0077741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p:txBody>
          <a:bodyPr/>
          <a:lstStyle/>
          <a:p>
            <a:r>
              <a:rPr lang="fr-FR" sz="3200" dirty="0" smtClean="0"/>
              <a:t>Plan de l’exposé</a:t>
            </a:r>
            <a:endParaRPr lang="fr-FR" sz="3200" dirty="0"/>
          </a:p>
        </p:txBody>
      </p:sp>
      <p:sp>
        <p:nvSpPr>
          <p:cNvPr id="3" name="Content Placeholder 2"/>
          <p:cNvSpPr>
            <a:spLocks noGrp="1"/>
          </p:cNvSpPr>
          <p:nvPr>
            <p:ph idx="1"/>
            <p:custDataLst>
              <p:tags r:id="rId2"/>
            </p:custDataLst>
          </p:nvPr>
        </p:nvSpPr>
        <p:spPr/>
        <p:txBody>
          <a:bodyPr/>
          <a:lstStyle/>
          <a:p>
            <a:pPr marL="514350" indent="-514350">
              <a:buFont typeface="+mj-lt"/>
              <a:buAutoNum type="arabicPeriod"/>
            </a:pPr>
            <a:r>
              <a:rPr lang="fr-FR" dirty="0" smtClean="0"/>
              <a:t>La gestion par les résultats au FEM</a:t>
            </a:r>
          </a:p>
          <a:p>
            <a:pPr marL="514350" indent="-514350">
              <a:buFont typeface="+mj-lt"/>
              <a:buAutoNum type="arabicPeriod"/>
            </a:pPr>
            <a:r>
              <a:rPr lang="fr-FR" dirty="0" smtClean="0"/>
              <a:t>Résultats des projets du FEM</a:t>
            </a:r>
          </a:p>
          <a:p>
            <a:pPr marL="514350" indent="-514350">
              <a:buFont typeface="+mj-lt"/>
              <a:buAutoNum type="arabicPeriod"/>
            </a:pPr>
            <a:r>
              <a:rPr lang="fr-FR" dirty="0" smtClean="0"/>
              <a:t>Résultats du portefeuille du FEM</a:t>
            </a:r>
          </a:p>
          <a:p>
            <a:pPr marL="514350" indent="-514350">
              <a:buFont typeface="+mj-lt"/>
              <a:buAutoNum type="arabicPeriod"/>
            </a:pPr>
            <a:r>
              <a:rPr lang="fr-FR" dirty="0" smtClean="0"/>
              <a:t>Présentation et acquis des outils de suivi</a:t>
            </a:r>
          </a:p>
          <a:p>
            <a:pPr marL="514350" indent="-514350">
              <a:buFont typeface="+mj-lt"/>
              <a:buAutoNum type="arabicPeriod"/>
            </a:pPr>
            <a:r>
              <a:rPr lang="fr-FR" dirty="0" smtClean="0"/>
              <a:t>Rapports, accès des données et transparence</a:t>
            </a:r>
          </a:p>
          <a:p>
            <a:pPr marL="514350" indent="-514350">
              <a:buFont typeface="+mj-lt"/>
              <a:buAutoNum type="arabicPeriod"/>
            </a:pPr>
            <a:r>
              <a:rPr lang="fr-FR" dirty="0"/>
              <a:t>Efficacité de gestion et </a:t>
            </a:r>
            <a:r>
              <a:rPr lang="fr-FR" dirty="0" smtClean="0"/>
              <a:t>efficacité</a:t>
            </a:r>
          </a:p>
          <a:p>
            <a:pPr marL="514350" indent="-514350">
              <a:buFont typeface="+mj-lt"/>
              <a:buAutoNum type="arabicPeriod"/>
            </a:pPr>
            <a:r>
              <a:rPr lang="fr-FR" dirty="0" smtClean="0"/>
              <a:t>Rapports </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custDataLst>
              <p:tags r:id="rId1"/>
            </p:custDataLst>
          </p:nvPr>
        </p:nvSpPr>
        <p:spPr>
          <a:xfrm>
            <a:off x="0" y="5943600"/>
            <a:ext cx="9144000" cy="830997"/>
          </a:xfrm>
          <a:prstGeom prst="rect">
            <a:avLst/>
          </a:prstGeom>
          <a:solidFill>
            <a:srgbClr val="FFFFFF"/>
          </a:solidFill>
          <a:ln>
            <a:noFill/>
          </a:ln>
        </p:spPr>
        <p:txBody>
          <a:bodyPr wrap="square">
            <a:spAutoFit/>
          </a:bodyPr>
          <a:lstStyle/>
          <a:p>
            <a:pPr lvl="0"/>
            <a:r>
              <a:rPr lang="fr-FR" sz="2400" b="1" dirty="0" smtClean="0"/>
              <a:t>Dégradation des sols : </a:t>
            </a:r>
          </a:p>
          <a:p>
            <a:pPr lvl="0"/>
            <a:r>
              <a:rPr lang="fr-FR" sz="2400" dirty="0" smtClean="0"/>
              <a:t>Nombre d’hectares de terres faisant l’objet d’une gestion durable</a:t>
            </a:r>
            <a:endParaRPr lang="fr-FR" sz="2400" dirty="0"/>
          </a:p>
        </p:txBody>
      </p:sp>
      <p:sp>
        <p:nvSpPr>
          <p:cNvPr id="4" name="Rectangle 3"/>
          <p:cNvSpPr/>
          <p:nvPr>
            <p:custDataLst>
              <p:tags r:id="rId2"/>
            </p:custDataLst>
          </p:nvPr>
        </p:nvSpPr>
        <p:spPr>
          <a:xfrm>
            <a:off x="5867400" y="5910590"/>
            <a:ext cx="3200399" cy="261610"/>
          </a:xfrm>
          <a:prstGeom prst="rect">
            <a:avLst/>
          </a:prstGeom>
        </p:spPr>
        <p:txBody>
          <a:bodyPr wrap="square">
            <a:spAutoFit/>
          </a:bodyPr>
          <a:lstStyle/>
          <a:p>
            <a:r>
              <a:rPr lang="fr-FR" sz="1100" dirty="0"/>
              <a:t>Source: Fonds pour l’environnement mondial</a:t>
            </a:r>
          </a:p>
        </p:txBody>
      </p:sp>
      <p:pic>
        <p:nvPicPr>
          <p:cNvPr id="4098" name="Picture 2" descr="C:\Users\wb346165\Desktop\pic\464765_498824990140594_128714596_o.jpg"/>
          <p:cNvPicPr>
            <a:picLocks noChangeAspect="1" noChangeArrowheads="1"/>
          </p:cNvPicPr>
          <p:nvPr>
            <p:custDataLst>
              <p:tags r:id="rId3"/>
            </p:custDataLst>
          </p:nvPr>
        </p:nvPicPr>
        <p:blipFill>
          <a:blip r:embed="rId6" cstate="print">
            <a:extLst>
              <a:ext uri="{28A0092B-C50C-407E-A947-70E740481C1C}">
                <a14:useLocalDpi xmlns:a14="http://schemas.microsoft.com/office/drawing/2010/main" val="0"/>
              </a:ext>
            </a:extLst>
          </a:blip>
          <a:srcRect/>
          <a:stretch>
            <a:fillRect/>
          </a:stretch>
        </p:blipFill>
        <p:spPr bwMode="auto">
          <a:xfrm>
            <a:off x="0" y="0"/>
            <a:ext cx="9144000" cy="59436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5464583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Group 48"/>
          <p:cNvGraphicFramePr>
            <a:graphicFrameLocks/>
          </p:cNvGraphicFramePr>
          <p:nvPr>
            <p:custDataLst>
              <p:tags r:id="rId1"/>
            </p:custDataLst>
            <p:extLst>
              <p:ext uri="{D42A27DB-BD31-4B8C-83A1-F6EECF244321}">
                <p14:modId xmlns:p14="http://schemas.microsoft.com/office/powerpoint/2010/main" val="3282451849"/>
              </p:ext>
            </p:extLst>
          </p:nvPr>
        </p:nvGraphicFramePr>
        <p:xfrm>
          <a:off x="1142999" y="228601"/>
          <a:ext cx="7924800" cy="6120384"/>
        </p:xfrm>
        <a:graphic>
          <a:graphicData uri="http://schemas.openxmlformats.org/drawingml/2006/table">
            <a:tbl>
              <a:tblPr/>
              <a:tblGrid>
                <a:gridCol w="1961584"/>
                <a:gridCol w="2196975"/>
                <a:gridCol w="1887165"/>
                <a:gridCol w="1879076"/>
              </a:tblGrid>
              <a:tr h="878116">
                <a:tc>
                  <a:txBody>
                    <a:bodyPr/>
                    <a:lstStyle/>
                    <a:p>
                      <a:pPr marL="0" marR="0" lvl="0" indent="0" algn="ctr" defTabSz="914400" rtl="0" eaLnBrk="1" fontAlgn="base" latinLnBrk="0" hangingPunct="1">
                        <a:lnSpc>
                          <a:spcPct val="100000"/>
                        </a:lnSpc>
                        <a:spcBef>
                          <a:spcPct val="20000"/>
                        </a:spcBef>
                        <a:spcAft>
                          <a:spcPct val="0"/>
                        </a:spcAft>
                        <a:buClr>
                          <a:schemeClr val="tx1"/>
                        </a:buClr>
                        <a:buSzPct val="120000"/>
                        <a:buFontTx/>
                        <a:buNone/>
                        <a:tabLst/>
                      </a:pPr>
                      <a:r>
                        <a:rPr kumimoji="0" lang="fr-FR" sz="1600" b="1" i="0" u="none" strike="noStrike" cap="none" normalizeH="0" baseline="0" dirty="0" smtClean="0">
                          <a:ln>
                            <a:noFill/>
                          </a:ln>
                          <a:solidFill>
                            <a:schemeClr val="tx1"/>
                          </a:solidFill>
                          <a:effectLst/>
                          <a:latin typeface="+mj-lt"/>
                        </a:rPr>
                        <a:t>Objectif du domaine d’intervention « diversité biologique » :</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6">
                        <a:lumMod val="20000"/>
                        <a:lumOff val="80000"/>
                      </a:schemeClr>
                    </a:solidFill>
                  </a:tcPr>
                </a:tc>
                <a:tc>
                  <a:txBody>
                    <a:bodyPr/>
                    <a:lstStyle/>
                    <a:p>
                      <a:pPr marL="0" marR="0" lvl="0" indent="0" algn="ctr" defTabSz="914400" rtl="0" eaLnBrk="1" fontAlgn="base" latinLnBrk="0" hangingPunct="1">
                        <a:lnSpc>
                          <a:spcPct val="100000"/>
                        </a:lnSpc>
                        <a:spcBef>
                          <a:spcPct val="20000"/>
                        </a:spcBef>
                        <a:spcAft>
                          <a:spcPct val="0"/>
                        </a:spcAft>
                        <a:buClr>
                          <a:schemeClr val="tx1"/>
                        </a:buClr>
                        <a:buSzPct val="120000"/>
                        <a:buFontTx/>
                        <a:buNone/>
                        <a:tabLst/>
                      </a:pPr>
                      <a:r>
                        <a:rPr kumimoji="0" lang="fr-FR" sz="1600" b="1" i="0" u="none" strike="noStrike" cap="none" normalizeH="0" baseline="0" dirty="0" smtClean="0">
                          <a:ln>
                            <a:noFill/>
                          </a:ln>
                          <a:solidFill>
                            <a:schemeClr val="tx1"/>
                          </a:solidFill>
                          <a:effectLst/>
                          <a:latin typeface="+mj-lt"/>
                        </a:rPr>
                        <a:t>Résultat</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6">
                        <a:lumMod val="20000"/>
                        <a:lumOff val="80000"/>
                      </a:schemeClr>
                    </a:solidFill>
                  </a:tcPr>
                </a:tc>
                <a:tc>
                  <a:txBody>
                    <a:bodyPr/>
                    <a:lstStyle/>
                    <a:p>
                      <a:pPr marL="0" marR="0" lvl="0" indent="0" algn="ctr" defTabSz="914400" rtl="0" eaLnBrk="1" fontAlgn="base" latinLnBrk="0" hangingPunct="1">
                        <a:lnSpc>
                          <a:spcPct val="100000"/>
                        </a:lnSpc>
                        <a:spcBef>
                          <a:spcPct val="20000"/>
                        </a:spcBef>
                        <a:spcAft>
                          <a:spcPct val="0"/>
                        </a:spcAft>
                        <a:buClr>
                          <a:schemeClr val="tx1"/>
                        </a:buClr>
                        <a:buSzPct val="120000"/>
                        <a:buFontTx/>
                        <a:buNone/>
                        <a:tabLst/>
                      </a:pPr>
                      <a:r>
                        <a:rPr kumimoji="0" lang="fr-FR" sz="1600" b="1" i="0" u="none" strike="noStrike" cap="none" normalizeH="0" baseline="0" dirty="0" smtClean="0">
                          <a:ln>
                            <a:noFill/>
                          </a:ln>
                          <a:solidFill>
                            <a:schemeClr val="tx1"/>
                          </a:solidFill>
                          <a:effectLst/>
                          <a:latin typeface="+mj-lt"/>
                        </a:rPr>
                        <a:t>Indicateur de résultat</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6">
                        <a:lumMod val="20000"/>
                        <a:lumOff val="80000"/>
                      </a:schemeClr>
                    </a:solidFill>
                  </a:tcPr>
                </a:tc>
                <a:tc>
                  <a:txBody>
                    <a:bodyPr/>
                    <a:lstStyle/>
                    <a:p>
                      <a:pPr marL="0" marR="0" lvl="0" indent="0" algn="ctr" defTabSz="914400" rtl="0" eaLnBrk="1" fontAlgn="base" latinLnBrk="0" hangingPunct="1">
                        <a:lnSpc>
                          <a:spcPct val="100000"/>
                        </a:lnSpc>
                        <a:spcBef>
                          <a:spcPct val="20000"/>
                        </a:spcBef>
                        <a:spcAft>
                          <a:spcPct val="0"/>
                        </a:spcAft>
                        <a:buClr>
                          <a:schemeClr val="tx1"/>
                        </a:buClr>
                        <a:buSzPct val="120000"/>
                        <a:buFontTx/>
                        <a:buNone/>
                        <a:tabLst/>
                      </a:pPr>
                      <a:r>
                        <a:rPr kumimoji="0" lang="fr-FR" sz="1600" b="1" i="0" u="none" strike="noStrike" cap="none" normalizeH="0" baseline="0" dirty="0" smtClean="0">
                          <a:ln>
                            <a:noFill/>
                          </a:ln>
                          <a:solidFill>
                            <a:schemeClr val="tx1"/>
                          </a:solidFill>
                          <a:effectLst/>
                          <a:latin typeface="+mj-lt"/>
                        </a:rPr>
                        <a:t>Indicateur de produits</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6">
                        <a:lumMod val="20000"/>
                        <a:lumOff val="80000"/>
                      </a:schemeClr>
                    </a:solidFill>
                  </a:tcPr>
                </a:tc>
              </a:tr>
              <a:tr h="1410608">
                <a:tc>
                  <a:txBody>
                    <a:bodyPr/>
                    <a:lstStyle/>
                    <a:p>
                      <a:pPr marL="0" marR="0" lvl="0" indent="0" algn="l" defTabSz="914400" rtl="0" eaLnBrk="1" fontAlgn="base" latinLnBrk="0" hangingPunct="1">
                        <a:lnSpc>
                          <a:spcPct val="100000"/>
                        </a:lnSpc>
                        <a:spcBef>
                          <a:spcPct val="20000"/>
                        </a:spcBef>
                        <a:spcAft>
                          <a:spcPct val="0"/>
                        </a:spcAft>
                        <a:buClr>
                          <a:schemeClr val="tx1"/>
                        </a:buClr>
                        <a:buSzPct val="120000"/>
                        <a:buFontTx/>
                        <a:buNone/>
                        <a:tabLst/>
                      </a:pPr>
                      <a:r>
                        <a:rPr lang="fr-FR" sz="1600" kern="1200" dirty="0" smtClean="0">
                          <a:solidFill>
                            <a:schemeClr val="tx1"/>
                          </a:solidFill>
                          <a:latin typeface="+mj-lt"/>
                        </a:rPr>
                        <a:t>Renforcer la viabilité des dispositifs d’aires protégées</a:t>
                      </a:r>
                      <a:endParaRPr kumimoji="0" lang="fr-FR" sz="1600" b="0" i="0" u="none" strike="noStrike" cap="none" normalizeH="0" baseline="0" dirty="0" smtClean="0">
                        <a:ln>
                          <a:noFill/>
                        </a:ln>
                        <a:solidFill>
                          <a:schemeClr val="tx1"/>
                        </a:solidFill>
                        <a:effectLst/>
                        <a:latin typeface="+mj-lt"/>
                        <a:cs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342900" algn="l" defTabSz="914400" rtl="0" eaLnBrk="1" latinLnBrk="0" hangingPunct="1">
                        <a:spcBef>
                          <a:spcPts val="0"/>
                        </a:spcBef>
                        <a:spcAft>
                          <a:spcPts val="0"/>
                        </a:spcAft>
                        <a:buSzPts val="1000"/>
                        <a:buFont typeface="Arial" pitchFamily="34" charset="0"/>
                        <a:buNone/>
                      </a:pPr>
                      <a:r>
                        <a:rPr lang="fr-FR" sz="1600" kern="1200" baseline="0" dirty="0" smtClean="0">
                          <a:solidFill>
                            <a:schemeClr val="tx1"/>
                          </a:solidFill>
                          <a:latin typeface="+mj-lt"/>
                        </a:rPr>
                        <a:t>Revenus accrus des dispositifs d’aires protégées pour faire face aux dépenses totales requises pour leur gestion</a:t>
                      </a:r>
                    </a:p>
                  </a:txBody>
                  <a:tcPr marL="114300" marR="11430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122238" rtl="0" eaLnBrk="1" fontAlgn="base" latinLnBrk="0" hangingPunct="1">
                        <a:lnSpc>
                          <a:spcPct val="100000"/>
                        </a:lnSpc>
                        <a:spcBef>
                          <a:spcPct val="20000"/>
                        </a:spcBef>
                        <a:spcAft>
                          <a:spcPct val="0"/>
                        </a:spcAft>
                        <a:buClr>
                          <a:schemeClr val="tx1"/>
                        </a:buClr>
                        <a:buSzPct val="120000"/>
                        <a:buFontTx/>
                        <a:buNone/>
                        <a:tabLst/>
                      </a:pPr>
                      <a:r>
                        <a:rPr lang="fr-FR" sz="1600" kern="1200" dirty="0" smtClean="0">
                          <a:solidFill>
                            <a:schemeClr val="tx1"/>
                          </a:solidFill>
                          <a:latin typeface="+mj-lt"/>
                        </a:rPr>
                        <a:t>Le revenu annuel total est suffisant pour la gestion des aires protégées</a:t>
                      </a:r>
                      <a:endParaRPr kumimoji="0" lang="fr-FR" sz="1600" b="0" i="0" u="none" strike="noStrike" cap="none" normalizeH="0" baseline="0" dirty="0" smtClean="0">
                        <a:ln>
                          <a:noFill/>
                        </a:ln>
                        <a:solidFill>
                          <a:schemeClr val="tx1"/>
                        </a:solidFill>
                        <a:effectLst/>
                        <a:latin typeface="+mj-lt"/>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122238" rtl="0" eaLnBrk="1" fontAlgn="base" latinLnBrk="0" hangingPunct="1">
                        <a:lnSpc>
                          <a:spcPct val="100000"/>
                        </a:lnSpc>
                        <a:spcBef>
                          <a:spcPct val="20000"/>
                        </a:spcBef>
                        <a:spcAft>
                          <a:spcPct val="0"/>
                        </a:spcAft>
                        <a:buClr>
                          <a:schemeClr val="tx1"/>
                        </a:buClr>
                        <a:buSzPct val="120000"/>
                        <a:buFontTx/>
                        <a:buNone/>
                        <a:tabLst/>
                        <a:defRPr/>
                      </a:pPr>
                      <a:r>
                        <a:rPr kumimoji="0" lang="fr-FR" sz="1600" b="0" i="0" u="none" strike="noStrike" cap="none" normalizeH="0" baseline="0" dirty="0" smtClean="0">
                          <a:ln>
                            <a:noFill/>
                          </a:ln>
                          <a:solidFill>
                            <a:schemeClr val="tx1"/>
                          </a:solidFill>
                          <a:effectLst/>
                          <a:latin typeface="+mj-lt"/>
                        </a:rPr>
                        <a:t>Revenu annuel total - en dollars </a:t>
                      </a:r>
                    </a:p>
                    <a:p>
                      <a:pPr marL="0" marR="0" lvl="0" indent="0" algn="l" defTabSz="122238" rtl="0" eaLnBrk="1" fontAlgn="base" latinLnBrk="0" hangingPunct="1">
                        <a:lnSpc>
                          <a:spcPct val="100000"/>
                        </a:lnSpc>
                        <a:spcBef>
                          <a:spcPct val="20000"/>
                        </a:spcBef>
                        <a:spcAft>
                          <a:spcPct val="0"/>
                        </a:spcAft>
                        <a:buClr>
                          <a:schemeClr val="tx1"/>
                        </a:buClr>
                        <a:buSzPct val="120000"/>
                        <a:buFontTx/>
                        <a:buNone/>
                        <a:tabLst/>
                        <a:defRPr/>
                      </a:pPr>
                      <a:endParaRPr kumimoji="0" lang="fr-FR" sz="1600" b="0" i="0" u="none" strike="noStrike" cap="none" normalizeH="0" baseline="0" dirty="0" smtClean="0">
                        <a:ln>
                          <a:noFill/>
                        </a:ln>
                        <a:solidFill>
                          <a:schemeClr val="tx1"/>
                        </a:solidFill>
                        <a:effectLst/>
                        <a:latin typeface="+mj-lt"/>
                        <a:cs typeface="Arial" charset="0"/>
                      </a:endParaRPr>
                    </a:p>
                    <a:p>
                      <a:pPr marL="0" marR="0" lvl="0" indent="0" algn="l" defTabSz="122238" rtl="0" eaLnBrk="1" fontAlgn="base" latinLnBrk="0" hangingPunct="1">
                        <a:lnSpc>
                          <a:spcPct val="100000"/>
                        </a:lnSpc>
                        <a:spcBef>
                          <a:spcPct val="20000"/>
                        </a:spcBef>
                        <a:spcAft>
                          <a:spcPct val="0"/>
                        </a:spcAft>
                        <a:buClr>
                          <a:schemeClr val="tx1"/>
                        </a:buClr>
                        <a:buSzPct val="120000"/>
                        <a:buFontTx/>
                        <a:buNone/>
                        <a:tabLst/>
                      </a:pPr>
                      <a:r>
                        <a:rPr lang="fr-FR" sz="1600" kern="1200" dirty="0" smtClean="0">
                          <a:solidFill>
                            <a:schemeClr val="tx1"/>
                          </a:solidFill>
                          <a:latin typeface="+mj-lt"/>
                        </a:rPr>
                        <a:t>Plans de financement durable</a:t>
                      </a:r>
                    </a:p>
                    <a:p>
                      <a:pPr marL="0" marR="0" lvl="0" indent="0" algn="l" defTabSz="122238" rtl="0" eaLnBrk="1" fontAlgn="base" latinLnBrk="0" hangingPunct="1">
                        <a:lnSpc>
                          <a:spcPct val="100000"/>
                        </a:lnSpc>
                        <a:spcBef>
                          <a:spcPct val="20000"/>
                        </a:spcBef>
                        <a:spcAft>
                          <a:spcPct val="0"/>
                        </a:spcAft>
                        <a:buClr>
                          <a:schemeClr val="tx1"/>
                        </a:buClr>
                        <a:buSzPct val="120000"/>
                        <a:buFontTx/>
                        <a:buNone/>
                        <a:tabLst/>
                      </a:pPr>
                      <a:r>
                        <a:rPr lang="fr-FR" sz="1600" kern="1200" dirty="0" smtClean="0">
                          <a:solidFill>
                            <a:schemeClr val="tx1"/>
                          </a:solidFill>
                          <a:latin typeface="+mj-lt"/>
                        </a:rPr>
                        <a:t>(Nombre) </a:t>
                      </a:r>
                      <a:endParaRPr kumimoji="0" lang="fr-FR" sz="1600" b="0" i="0" u="none" strike="noStrike" cap="none" normalizeH="0" baseline="0" dirty="0" smtClean="0">
                        <a:ln>
                          <a:noFill/>
                        </a:ln>
                        <a:solidFill>
                          <a:schemeClr val="tx1"/>
                        </a:solidFill>
                        <a:effectLst/>
                        <a:latin typeface="+mj-lt"/>
                        <a:cs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878116">
                <a:tc>
                  <a:txBody>
                    <a:bodyPr/>
                    <a:lstStyle/>
                    <a:p>
                      <a:pPr marL="0" marR="0" lvl="0" indent="0" algn="ctr" defTabSz="914400" rtl="0" eaLnBrk="1" fontAlgn="base" latinLnBrk="0" hangingPunct="1">
                        <a:lnSpc>
                          <a:spcPct val="100000"/>
                        </a:lnSpc>
                        <a:spcBef>
                          <a:spcPct val="20000"/>
                        </a:spcBef>
                        <a:spcAft>
                          <a:spcPct val="0"/>
                        </a:spcAft>
                        <a:buClr>
                          <a:schemeClr val="tx1"/>
                        </a:buClr>
                        <a:buSzPct val="120000"/>
                        <a:buFontTx/>
                        <a:buNone/>
                        <a:tabLst/>
                      </a:pPr>
                      <a:r>
                        <a:rPr kumimoji="0" lang="fr-FR" sz="1600" b="1" i="0" u="none" strike="noStrike" cap="none" normalizeH="0" baseline="0" dirty="0" smtClean="0">
                          <a:ln>
                            <a:noFill/>
                          </a:ln>
                          <a:solidFill>
                            <a:schemeClr val="tx1"/>
                          </a:solidFill>
                          <a:effectLst/>
                          <a:latin typeface="+mj-lt"/>
                        </a:rPr>
                        <a:t>Objectif du domaine d’intervention « changements climatiques »</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6">
                        <a:lumMod val="20000"/>
                        <a:lumOff val="80000"/>
                      </a:schemeClr>
                    </a:solidFill>
                  </a:tcPr>
                </a:tc>
                <a:tc>
                  <a:txBody>
                    <a:bodyPr/>
                    <a:lstStyle/>
                    <a:p>
                      <a:pPr marL="0" marR="0" lvl="0" indent="0" algn="ctr" defTabSz="914400" rtl="0" eaLnBrk="1" fontAlgn="base" latinLnBrk="0" hangingPunct="1">
                        <a:lnSpc>
                          <a:spcPct val="100000"/>
                        </a:lnSpc>
                        <a:spcBef>
                          <a:spcPct val="20000"/>
                        </a:spcBef>
                        <a:spcAft>
                          <a:spcPct val="0"/>
                        </a:spcAft>
                        <a:buClr>
                          <a:schemeClr val="tx1"/>
                        </a:buClr>
                        <a:buSzPct val="120000"/>
                        <a:buFontTx/>
                        <a:buNone/>
                        <a:tabLst/>
                      </a:pPr>
                      <a:r>
                        <a:rPr kumimoji="0" lang="fr-FR" sz="1600" b="1" i="0" u="none" strike="noStrike" cap="none" normalizeH="0" baseline="0" dirty="0" smtClean="0">
                          <a:ln>
                            <a:noFill/>
                          </a:ln>
                          <a:solidFill>
                            <a:schemeClr val="tx1"/>
                          </a:solidFill>
                          <a:effectLst/>
                          <a:latin typeface="+mj-lt"/>
                        </a:rPr>
                        <a:t>Résultat</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6">
                        <a:lumMod val="20000"/>
                        <a:lumOff val="80000"/>
                      </a:schemeClr>
                    </a:solidFill>
                  </a:tcPr>
                </a:tc>
                <a:tc>
                  <a:txBody>
                    <a:bodyPr/>
                    <a:lstStyle/>
                    <a:p>
                      <a:pPr marL="0" marR="0" lvl="0" indent="0" algn="ctr" defTabSz="914400" rtl="0" eaLnBrk="1" fontAlgn="base" latinLnBrk="0" hangingPunct="1">
                        <a:lnSpc>
                          <a:spcPct val="100000"/>
                        </a:lnSpc>
                        <a:spcBef>
                          <a:spcPct val="20000"/>
                        </a:spcBef>
                        <a:spcAft>
                          <a:spcPct val="0"/>
                        </a:spcAft>
                        <a:buClr>
                          <a:schemeClr val="tx1"/>
                        </a:buClr>
                        <a:buSzPct val="120000"/>
                        <a:buFontTx/>
                        <a:buNone/>
                        <a:tabLst/>
                      </a:pPr>
                      <a:r>
                        <a:rPr kumimoji="0" lang="fr-FR" sz="1600" b="1" i="0" u="none" strike="noStrike" cap="none" normalizeH="0" baseline="0" dirty="0" smtClean="0">
                          <a:ln>
                            <a:noFill/>
                          </a:ln>
                          <a:solidFill>
                            <a:schemeClr val="tx1"/>
                          </a:solidFill>
                          <a:effectLst/>
                          <a:latin typeface="+mj-lt"/>
                        </a:rPr>
                        <a:t>Indicateur de résultat</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6">
                        <a:lumMod val="20000"/>
                        <a:lumOff val="80000"/>
                      </a:schemeClr>
                    </a:solidFill>
                  </a:tcPr>
                </a:tc>
                <a:tc>
                  <a:txBody>
                    <a:bodyPr/>
                    <a:lstStyle/>
                    <a:p>
                      <a:pPr marL="0" marR="0" lvl="0" indent="0" algn="ctr" defTabSz="914400" rtl="0" eaLnBrk="1" fontAlgn="base" latinLnBrk="0" hangingPunct="1">
                        <a:lnSpc>
                          <a:spcPct val="100000"/>
                        </a:lnSpc>
                        <a:spcBef>
                          <a:spcPct val="20000"/>
                        </a:spcBef>
                        <a:spcAft>
                          <a:spcPct val="0"/>
                        </a:spcAft>
                        <a:buClr>
                          <a:schemeClr val="tx1"/>
                        </a:buClr>
                        <a:buSzPct val="120000"/>
                        <a:buFontTx/>
                        <a:buNone/>
                        <a:tabLst/>
                      </a:pPr>
                      <a:r>
                        <a:rPr kumimoji="0" lang="fr-FR" sz="1600" b="1" i="0" u="none" strike="noStrike" cap="none" normalizeH="0" baseline="0" dirty="0" smtClean="0">
                          <a:ln>
                            <a:noFill/>
                          </a:ln>
                          <a:solidFill>
                            <a:schemeClr val="tx1"/>
                          </a:solidFill>
                          <a:effectLst/>
                          <a:latin typeface="+mj-lt"/>
                        </a:rPr>
                        <a:t>Indicateur de produits</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6">
                        <a:lumMod val="20000"/>
                        <a:lumOff val="80000"/>
                      </a:schemeClr>
                    </a:solidFill>
                  </a:tcPr>
                </a:tc>
              </a:tr>
              <a:tr h="1481359">
                <a:tc>
                  <a:txBody>
                    <a:bodyPr/>
                    <a:lstStyle/>
                    <a:p>
                      <a:r>
                        <a:rPr lang="fr-FR" sz="1600" kern="1200" baseline="0" dirty="0" smtClean="0">
                          <a:solidFill>
                            <a:schemeClr val="tx1"/>
                          </a:solidFill>
                          <a:latin typeface="+mj-lt"/>
                        </a:rPr>
                        <a:t>Promotion de la démonstration, de la mise en service et du transfert de technologies innovantes à faible intensité de carbone </a:t>
                      </a:r>
                      <a:r>
                        <a:rPr lang="en-US" sz="1600" kern="1200" baseline="0" dirty="0" smtClean="0">
                          <a:solidFill>
                            <a:schemeClr val="tx1"/>
                          </a:solidFill>
                          <a:latin typeface="+mj-lt"/>
                        </a:rPr>
                        <a:t>	</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r>
                        <a:rPr lang="fr-FR" sz="1600" kern="1200" baseline="0" dirty="0" smtClean="0">
                          <a:solidFill>
                            <a:schemeClr val="tx1"/>
                          </a:solidFill>
                          <a:latin typeface="+mj-lt"/>
                        </a:rPr>
                        <a:t>Technologies démontrées, mises en service et transférées de manière concluante </a:t>
                      </a:r>
                    </a:p>
                    <a:p>
                      <a:r>
                        <a:rPr lang="en-US" sz="1600" dirty="0" smtClean="0">
                          <a:latin typeface="+mj-lt"/>
                        </a:rPr>
                        <a:t>	</a:t>
                      </a:r>
                    </a:p>
                  </a:txBody>
                  <a:tcPr marL="114300" marR="11430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r>
                        <a:rPr lang="fr-FR" sz="1600" kern="1200" baseline="0" dirty="0" smtClean="0">
                          <a:solidFill>
                            <a:schemeClr val="tx1"/>
                          </a:solidFill>
                          <a:latin typeface="+mj-lt"/>
                        </a:rPr>
                        <a:t>Pourcentage de technologies démontrées atteignant les objectifs fixés</a:t>
                      </a:r>
                      <a:endParaRPr lang="en-US" sz="1600" kern="1200" baseline="0" dirty="0" smtClean="0">
                        <a:solidFill>
                          <a:schemeClr val="tx1"/>
                        </a:solidFill>
                        <a:latin typeface="+mj-lt"/>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r>
                        <a:rPr lang="fr-FR" sz="1600" kern="1200" baseline="0" dirty="0" smtClean="0">
                          <a:solidFill>
                            <a:schemeClr val="tx1"/>
                          </a:solidFill>
                          <a:latin typeface="+mj-lt"/>
                        </a:rPr>
                        <a:t>Technologies innovantes à faible intensité de carbone démontrées et mises en service sur le terrain </a:t>
                      </a:r>
                    </a:p>
                    <a:p>
                      <a:r>
                        <a:rPr lang="fr-FR" sz="1600" kern="1200" dirty="0" smtClean="0">
                          <a:solidFill>
                            <a:schemeClr val="tx1"/>
                          </a:solidFill>
                          <a:latin typeface="+mj-lt"/>
                        </a:rPr>
                        <a:t>(Nombre) </a:t>
                      </a:r>
                      <a:endParaRPr kumimoji="0" lang="fr-FR" sz="1600" b="0" i="0" u="none" strike="noStrike" cap="none" normalizeH="0" baseline="0" dirty="0" smtClean="0">
                        <a:ln>
                          <a:noFill/>
                        </a:ln>
                        <a:solidFill>
                          <a:schemeClr val="tx1"/>
                        </a:solidFill>
                        <a:effectLst/>
                        <a:latin typeface="+mj-lt"/>
                        <a:cs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Rectangle 2"/>
          <p:cNvSpPr/>
          <p:nvPr>
            <p:custDataLst>
              <p:tags r:id="rId1"/>
            </p:custDataLst>
          </p:nvPr>
        </p:nvSpPr>
        <p:spPr>
          <a:xfrm>
            <a:off x="0" y="3924300"/>
            <a:ext cx="8049768" cy="1676400"/>
          </a:xfrm>
          <a:prstGeom prst="rect">
            <a:avLst/>
          </a:prstGeom>
          <a:solidFill>
            <a:schemeClr val="bg1">
              <a:lumMod val="8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defTabSz="166688"/>
            <a:r>
              <a:rPr lang="fr-FR" sz="3600" b="1" cap="small" dirty="0">
                <a:solidFill>
                  <a:srgbClr val="1F497D"/>
                </a:solidFill>
                <a:latin typeface="+mj-lt"/>
                <a:ea typeface="+mj-ea"/>
                <a:cs typeface="Times New Roman" pitchFamily="18" charset="0"/>
              </a:rPr>
              <a:t>Présentation et acquis des outils de suivi</a:t>
            </a:r>
            <a:br>
              <a:rPr lang="fr-FR" sz="3600" b="1" cap="small" dirty="0">
                <a:solidFill>
                  <a:srgbClr val="1F497D"/>
                </a:solidFill>
                <a:latin typeface="+mj-lt"/>
                <a:ea typeface="+mj-ea"/>
                <a:cs typeface="Times New Roman" pitchFamily="18" charset="0"/>
              </a:rPr>
            </a:br>
            <a:r>
              <a:rPr lang="fr-FR" sz="3600" b="1" cap="small" dirty="0">
                <a:solidFill>
                  <a:srgbClr val="1F497D"/>
                </a:solidFill>
                <a:latin typeface="+mj-lt"/>
                <a:ea typeface="+mj-ea"/>
                <a:cs typeface="Times New Roman" pitchFamily="18" charset="0"/>
              </a:rPr>
              <a:t>Pourquoi ? Quoi ? Quand ?</a:t>
            </a:r>
            <a:endParaRPr lang="en-US" sz="3600" b="1" cap="small" dirty="0">
              <a:solidFill>
                <a:srgbClr val="1F497D"/>
              </a:solidFill>
              <a:latin typeface="+mj-lt"/>
              <a:ea typeface="+mj-ea"/>
              <a:cs typeface="Times New Roman" pitchFamily="18" charset="0"/>
            </a:endParaRPr>
          </a:p>
        </p:txBody>
      </p:sp>
    </p:spTree>
    <p:extLst>
      <p:ext uri="{BB962C8B-B14F-4D97-AF65-F5344CB8AC3E}">
        <p14:creationId xmlns:p14="http://schemas.microsoft.com/office/powerpoint/2010/main" val="342300765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custDataLst>
              <p:tags r:id="rId1"/>
            </p:custDataLst>
          </p:nvPr>
        </p:nvSpPr>
        <p:spPr>
          <a:xfrm>
            <a:off x="304800" y="2362201"/>
            <a:ext cx="8534399" cy="3429000"/>
          </a:xfrm>
        </p:spPr>
        <p:txBody>
          <a:bodyPr>
            <a:normAutofit/>
          </a:bodyPr>
          <a:lstStyle/>
          <a:p>
            <a:r>
              <a:rPr lang="fr-FR" sz="2800" dirty="0" smtClean="0"/>
              <a:t>Montrent les progrès accomplis par rapport aux indicateurs communs à tous les projets</a:t>
            </a:r>
          </a:p>
          <a:p>
            <a:pPr lvl="1"/>
            <a:r>
              <a:rPr lang="fr-FR" dirty="0" smtClean="0"/>
              <a:t>peuvent aussi révéler des défaillances</a:t>
            </a:r>
          </a:p>
          <a:p>
            <a:r>
              <a:rPr lang="fr-FR" sz="2800" dirty="0" smtClean="0"/>
              <a:t>Aident à orienter et éclairer la mise en œuvre du projet</a:t>
            </a:r>
          </a:p>
          <a:p>
            <a:pPr marL="342900" lvl="1" indent="-342900">
              <a:buFont typeface="Arial" charset="0"/>
              <a:buChar char="•"/>
            </a:pPr>
            <a:r>
              <a:rPr lang="fr-FR" dirty="0" smtClean="0"/>
              <a:t>Motivent la poursuite des programmes dans chaque domaine d’intervention</a:t>
            </a:r>
          </a:p>
        </p:txBody>
      </p:sp>
      <p:sp>
        <p:nvSpPr>
          <p:cNvPr id="12" name="TextBox 11"/>
          <p:cNvSpPr txBox="1"/>
          <p:nvPr>
            <p:custDataLst>
              <p:tags r:id="rId2"/>
            </p:custDataLst>
          </p:nvPr>
        </p:nvSpPr>
        <p:spPr>
          <a:xfrm>
            <a:off x="0" y="1524000"/>
            <a:ext cx="9144000" cy="754053"/>
          </a:xfrm>
          <a:prstGeom prst="rect">
            <a:avLst/>
          </a:prstGeom>
          <a:solidFill>
            <a:schemeClr val="accent4"/>
          </a:solidFill>
          <a:ln>
            <a:noFill/>
          </a:ln>
        </p:spPr>
        <p:txBody>
          <a:bodyPr wrap="square" rtlCol="0">
            <a:spAutoFit/>
          </a:bodyPr>
          <a:lstStyle/>
          <a:p>
            <a:pPr algn="ctr"/>
            <a:r>
              <a:rPr lang="fr-FR" sz="2150" i="1" dirty="0">
                <a:solidFill>
                  <a:prstClr val="white"/>
                </a:solidFill>
              </a:rPr>
              <a:t>Évaluer les progrès accomplis </a:t>
            </a:r>
            <a:r>
              <a:rPr lang="fr-FR" sz="2150" i="1" dirty="0" smtClean="0">
                <a:solidFill>
                  <a:prstClr val="white"/>
                </a:solidFill>
              </a:rPr>
              <a:t>en vue d’obtenir les </a:t>
            </a:r>
            <a:r>
              <a:rPr lang="fr-FR" sz="2150" i="1" dirty="0">
                <a:solidFill>
                  <a:prstClr val="white"/>
                </a:solidFill>
              </a:rPr>
              <a:t>impacts et </a:t>
            </a:r>
            <a:r>
              <a:rPr lang="fr-FR" sz="2150" i="1" dirty="0" smtClean="0">
                <a:solidFill>
                  <a:prstClr val="white"/>
                </a:solidFill>
              </a:rPr>
              <a:t>les </a:t>
            </a:r>
            <a:r>
              <a:rPr lang="fr-FR" sz="2150" i="1" dirty="0">
                <a:solidFill>
                  <a:prstClr val="white"/>
                </a:solidFill>
              </a:rPr>
              <a:t>résultats définis au niveau du portefeuille </a:t>
            </a:r>
            <a:r>
              <a:rPr lang="fr-FR" sz="2150" i="1" dirty="0" smtClean="0">
                <a:solidFill>
                  <a:prstClr val="white"/>
                </a:solidFill>
              </a:rPr>
              <a:t>de chaque </a:t>
            </a:r>
            <a:r>
              <a:rPr lang="fr-FR" sz="2150" i="1" dirty="0">
                <a:solidFill>
                  <a:prstClr val="white"/>
                </a:solidFill>
              </a:rPr>
              <a:t>domaine </a:t>
            </a:r>
            <a:r>
              <a:rPr lang="fr-FR" sz="2150" i="1" dirty="0" smtClean="0">
                <a:solidFill>
                  <a:prstClr val="white"/>
                </a:solidFill>
              </a:rPr>
              <a:t>d’intervention</a:t>
            </a:r>
            <a:endParaRPr lang="fr-FR" sz="2150" i="1" dirty="0">
              <a:solidFill>
                <a:prstClr val="white"/>
              </a:solidFill>
            </a:endParaRPr>
          </a:p>
        </p:txBody>
      </p:sp>
      <p:sp>
        <p:nvSpPr>
          <p:cNvPr id="7" name="Rectangle 6"/>
          <p:cNvSpPr/>
          <p:nvPr>
            <p:custDataLst>
              <p:tags r:id="rId3"/>
            </p:custDataLst>
          </p:nvPr>
        </p:nvSpPr>
        <p:spPr>
          <a:xfrm>
            <a:off x="457200" y="304800"/>
            <a:ext cx="8305800" cy="1354217"/>
          </a:xfrm>
          <a:prstGeom prst="rect">
            <a:avLst/>
          </a:prstGeom>
        </p:spPr>
        <p:txBody>
          <a:bodyPr wrap="square">
            <a:spAutoFit/>
          </a:bodyPr>
          <a:lstStyle/>
          <a:p>
            <a:pPr>
              <a:spcBef>
                <a:spcPts val="1200"/>
              </a:spcBef>
            </a:pPr>
            <a:r>
              <a:rPr lang="fr-FR" sz="3600" b="1" dirty="0">
                <a:solidFill>
                  <a:srgbClr val="1F497D"/>
                </a:solidFill>
                <a:latin typeface="+mj-lt"/>
              </a:rPr>
              <a:t>But des outils de suivi du FEM (Pourquoi?)</a:t>
            </a:r>
          </a:p>
          <a:p>
            <a:pPr>
              <a:spcBef>
                <a:spcPts val="1200"/>
              </a:spcBef>
            </a:pPr>
            <a:endParaRPr lang="fr-FR" sz="3600" b="1" dirty="0">
              <a:solidFill>
                <a:srgbClr val="1F497D"/>
              </a:solidFill>
              <a:latin typeface="+mj-lt"/>
              <a:ea typeface="+mj-ea"/>
              <a:cs typeface="+mj-cs"/>
            </a:endParaRPr>
          </a:p>
        </p:txBody>
      </p:sp>
    </p:spTree>
    <p:extLst>
      <p:ext uri="{BB962C8B-B14F-4D97-AF65-F5344CB8AC3E}">
        <p14:creationId xmlns:p14="http://schemas.microsoft.com/office/powerpoint/2010/main" val="2488871172"/>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custDataLst>
              <p:tags r:id="rId1"/>
            </p:custDataLst>
          </p:nvPr>
        </p:nvSpPr>
        <p:spPr>
          <a:xfrm>
            <a:off x="304800" y="2362200"/>
            <a:ext cx="8686800" cy="3352800"/>
          </a:xfrm>
        </p:spPr>
        <p:txBody>
          <a:bodyPr>
            <a:normAutofit/>
          </a:bodyPr>
          <a:lstStyle/>
          <a:p>
            <a:r>
              <a:rPr lang="fr-FR" sz="2000" dirty="0" smtClean="0"/>
              <a:t>Le FEM utilise ces outils pour le suivi de son portefeuille (ou de la performance de celui-ci)</a:t>
            </a:r>
            <a:endParaRPr lang="fr-FR" sz="2000" dirty="0"/>
          </a:p>
          <a:p>
            <a:r>
              <a:rPr lang="fr-FR" sz="2000" dirty="0" smtClean="0"/>
              <a:t>Ils permettent de regrouper les résultats obtenus à l’échelle mondiale</a:t>
            </a:r>
          </a:p>
          <a:p>
            <a:r>
              <a:rPr lang="fr-FR" sz="2000" dirty="0"/>
              <a:t>Les outils de suivi ont pour </a:t>
            </a:r>
            <a:r>
              <a:rPr lang="fr-FR" sz="2000" dirty="0" smtClean="0"/>
              <a:t>but :</a:t>
            </a:r>
            <a:endParaRPr lang="fr-FR" sz="2000" dirty="0"/>
          </a:p>
          <a:p>
            <a:pPr lvl="1"/>
            <a:r>
              <a:rPr lang="fr-FR" dirty="0" smtClean="0"/>
              <a:t> </a:t>
            </a:r>
            <a:r>
              <a:rPr lang="fr-FR" sz="2000" dirty="0" smtClean="0"/>
              <a:t>l’analyse des indicateurs aussi bien au niveau de projets uniques qu’à l’échelle du portefeuille </a:t>
            </a:r>
          </a:p>
          <a:p>
            <a:pPr lvl="1"/>
            <a:r>
              <a:rPr lang="fr-FR" sz="2000" dirty="0"/>
              <a:t>le suivi du résultat global du portefeuille dans les domaines </a:t>
            </a:r>
            <a:r>
              <a:rPr lang="fr-FR" sz="2000" dirty="0" smtClean="0"/>
              <a:t>d’intervention </a:t>
            </a:r>
            <a:endParaRPr lang="fr-FR" sz="2000" dirty="0"/>
          </a:p>
          <a:p>
            <a:r>
              <a:rPr lang="fr-FR" sz="2000" dirty="0" smtClean="0"/>
              <a:t>Les résultats regroupés sont ensuite publiés dans le Rapport de suivi annuel transmis aux bailleurs de fonds</a:t>
            </a:r>
          </a:p>
        </p:txBody>
      </p:sp>
      <p:sp>
        <p:nvSpPr>
          <p:cNvPr id="12" name="TextBox 11"/>
          <p:cNvSpPr txBox="1"/>
          <p:nvPr>
            <p:custDataLst>
              <p:tags r:id="rId2"/>
            </p:custDataLst>
          </p:nvPr>
        </p:nvSpPr>
        <p:spPr>
          <a:xfrm>
            <a:off x="76200" y="1143000"/>
            <a:ext cx="8915400" cy="738664"/>
          </a:xfrm>
          <a:prstGeom prst="rect">
            <a:avLst/>
          </a:prstGeom>
          <a:solidFill>
            <a:schemeClr val="accent6"/>
          </a:solidFill>
          <a:ln>
            <a:noFill/>
          </a:ln>
        </p:spPr>
        <p:txBody>
          <a:bodyPr wrap="square" rtlCol="0">
            <a:spAutoFit/>
          </a:bodyPr>
          <a:lstStyle/>
          <a:p>
            <a:pPr algn="ctr"/>
            <a:r>
              <a:rPr lang="fr-FR" sz="1400" b="1" i="1" dirty="0">
                <a:solidFill>
                  <a:prstClr val="white"/>
                </a:solidFill>
              </a:rPr>
              <a:t>Les données des projets sont </a:t>
            </a:r>
            <a:r>
              <a:rPr lang="fr-FR" sz="1400" b="1" i="1" dirty="0" smtClean="0">
                <a:solidFill>
                  <a:prstClr val="white"/>
                </a:solidFill>
              </a:rPr>
              <a:t>regroupées </a:t>
            </a:r>
            <a:r>
              <a:rPr lang="fr-FR" sz="1400" b="1" i="1" dirty="0">
                <a:solidFill>
                  <a:prstClr val="white"/>
                </a:solidFill>
              </a:rPr>
              <a:t>aux fins </a:t>
            </a:r>
            <a:r>
              <a:rPr lang="fr-FR" sz="1400" b="1" i="1" dirty="0" smtClean="0">
                <a:solidFill>
                  <a:prstClr val="white"/>
                </a:solidFill>
              </a:rPr>
              <a:t>d’analyse </a:t>
            </a:r>
            <a:r>
              <a:rPr lang="fr-FR" sz="1400" b="1" i="1" dirty="0">
                <a:solidFill>
                  <a:prstClr val="white"/>
                </a:solidFill>
              </a:rPr>
              <a:t>des tendances et </a:t>
            </a:r>
            <a:r>
              <a:rPr lang="fr-FR" sz="1400" b="1" i="1" dirty="0" smtClean="0">
                <a:solidFill>
                  <a:prstClr val="white"/>
                </a:solidFill>
              </a:rPr>
              <a:t>des schémas d’évolution de l’ensemble </a:t>
            </a:r>
            <a:r>
              <a:rPr lang="fr-FR" sz="1400" b="1" i="1" dirty="0">
                <a:solidFill>
                  <a:prstClr val="white"/>
                </a:solidFill>
              </a:rPr>
              <a:t>du portefeuille en vue </a:t>
            </a:r>
            <a:r>
              <a:rPr lang="fr-FR" sz="1400" b="1" i="1" dirty="0" smtClean="0">
                <a:solidFill>
                  <a:prstClr val="white"/>
                </a:solidFill>
              </a:rPr>
              <a:t>d’enrichir l’élaboration </a:t>
            </a:r>
            <a:r>
              <a:rPr lang="fr-FR" sz="1400" b="1" i="1" dirty="0">
                <a:solidFill>
                  <a:prstClr val="white"/>
                </a:solidFill>
              </a:rPr>
              <a:t>des futures stratégies du FEM et de rendre compte au Conseil du FEM des résultats du portefeuille dans chaque domaine </a:t>
            </a:r>
            <a:r>
              <a:rPr lang="fr-FR" sz="1400" b="1" i="1" dirty="0" smtClean="0">
                <a:solidFill>
                  <a:prstClr val="white"/>
                </a:solidFill>
              </a:rPr>
              <a:t>d’intervention</a:t>
            </a:r>
            <a:endParaRPr lang="fr-FR" sz="1400" b="1" i="1" dirty="0">
              <a:solidFill>
                <a:prstClr val="white"/>
              </a:solidFill>
            </a:endParaRPr>
          </a:p>
        </p:txBody>
      </p:sp>
      <p:sp>
        <p:nvSpPr>
          <p:cNvPr id="14" name="Rectangle 13"/>
          <p:cNvSpPr/>
          <p:nvPr>
            <p:custDataLst>
              <p:tags r:id="rId3"/>
            </p:custDataLst>
          </p:nvPr>
        </p:nvSpPr>
        <p:spPr>
          <a:xfrm>
            <a:off x="457200" y="304800"/>
            <a:ext cx="8534400" cy="646331"/>
          </a:xfrm>
          <a:prstGeom prst="rect">
            <a:avLst/>
          </a:prstGeom>
        </p:spPr>
        <p:txBody>
          <a:bodyPr wrap="square">
            <a:spAutoFit/>
          </a:bodyPr>
          <a:lstStyle/>
          <a:p>
            <a:pPr>
              <a:spcBef>
                <a:spcPts val="1200"/>
              </a:spcBef>
            </a:pPr>
            <a:r>
              <a:rPr lang="fr-FR" sz="3600" b="1" dirty="0">
                <a:solidFill>
                  <a:srgbClr val="1F497D"/>
                </a:solidFill>
                <a:latin typeface="+mj-lt"/>
              </a:rPr>
              <a:t>But des outils de suivi du FEM (Pourquoi?)</a:t>
            </a:r>
            <a:endParaRPr lang="fr-FR" sz="3600" b="1" dirty="0">
              <a:solidFill>
                <a:srgbClr val="1F497D"/>
              </a:solidFill>
              <a:latin typeface="+mj-lt"/>
              <a:ea typeface="+mj-ea"/>
              <a:cs typeface="+mj-cs"/>
            </a:endParaRPr>
          </a:p>
        </p:txBody>
      </p:sp>
    </p:spTree>
    <p:extLst>
      <p:ext uri="{BB962C8B-B14F-4D97-AF65-F5344CB8AC3E}">
        <p14:creationId xmlns:p14="http://schemas.microsoft.com/office/powerpoint/2010/main" val="327097048"/>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a:xfrm>
            <a:off x="228600" y="152400"/>
            <a:ext cx="8534400" cy="1143000"/>
          </a:xfrm>
        </p:spPr>
        <p:txBody>
          <a:bodyPr/>
          <a:lstStyle/>
          <a:p>
            <a:r>
              <a:rPr lang="fr-FR" sz="3600" dirty="0"/>
              <a:t>Synthèse des modalités </a:t>
            </a:r>
            <a:r>
              <a:rPr lang="fr-FR" sz="3600" dirty="0" smtClean="0"/>
              <a:t>d’utilisation                   des </a:t>
            </a:r>
            <a:r>
              <a:rPr lang="fr-FR" sz="3600" dirty="0"/>
              <a:t>outils de suivi du FEM </a:t>
            </a:r>
            <a:r>
              <a:rPr lang="fr-FR" sz="3600" dirty="0" smtClean="0"/>
              <a:t>(Quand ?)</a:t>
            </a:r>
            <a:endParaRPr lang="fr-FR" sz="3600" dirty="0"/>
          </a:p>
        </p:txBody>
      </p:sp>
      <p:sp>
        <p:nvSpPr>
          <p:cNvPr id="3" name="Content Placeholder 2"/>
          <p:cNvSpPr>
            <a:spLocks noGrp="1"/>
          </p:cNvSpPr>
          <p:nvPr>
            <p:ph idx="1"/>
            <p:custDataLst>
              <p:tags r:id="rId2"/>
            </p:custDataLst>
          </p:nvPr>
        </p:nvSpPr>
        <p:spPr>
          <a:xfrm>
            <a:off x="457200" y="1447800"/>
            <a:ext cx="8229600" cy="4297363"/>
          </a:xfrm>
        </p:spPr>
        <p:txBody>
          <a:bodyPr>
            <a:normAutofit lnSpcReduction="10000"/>
          </a:bodyPr>
          <a:lstStyle/>
          <a:p>
            <a:r>
              <a:rPr lang="fr-FR" sz="2800" dirty="0" smtClean="0"/>
              <a:t>Il existe un outil de suivi adapté aux besoins particuliers de chaque domaine d’intervention </a:t>
            </a:r>
          </a:p>
          <a:p>
            <a:r>
              <a:rPr lang="fr-FR" sz="2800" dirty="0" smtClean="0"/>
              <a:t>Les outils de suivi doivent avoir été finalisés au moment de l’agrément/l’approbation des projets (de moyenne envergure) par la DG  </a:t>
            </a:r>
          </a:p>
          <a:p>
            <a:r>
              <a:rPr lang="fr-FR" sz="2800" dirty="0" smtClean="0"/>
              <a:t>Ils sont soumis à nouveau à mi-parcours et en fin d’exécution des projets</a:t>
            </a:r>
          </a:p>
          <a:p>
            <a:r>
              <a:rPr lang="fr-FR" sz="2800" dirty="0" smtClean="0"/>
              <a:t>Les outils de suivi et les directives associées peuvent être consultés à l’adresse suivante : http://www.thegef.org/gef/tracking_tools </a:t>
            </a:r>
          </a:p>
          <a:p>
            <a:endParaRPr lang="fr-FR" sz="2800"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custDataLst>
              <p:tags r:id="rId1"/>
            </p:custDataLst>
          </p:nvPr>
        </p:nvPicPr>
        <p:blipFill>
          <a:blip r:embed="rId7" cstate="print"/>
          <a:srcRect t="16179"/>
          <a:stretch>
            <a:fillRect/>
          </a:stretch>
        </p:blipFill>
        <p:spPr bwMode="auto">
          <a:xfrm>
            <a:off x="0" y="1295400"/>
            <a:ext cx="9144000" cy="5589164"/>
          </a:xfrm>
          <a:prstGeom prst="rect">
            <a:avLst/>
          </a:prstGeom>
          <a:noFill/>
          <a:ln w="9525">
            <a:noFill/>
            <a:miter lim="800000"/>
            <a:headEnd/>
            <a:tailEnd/>
          </a:ln>
          <a:effectLst/>
        </p:spPr>
      </p:pic>
      <p:sp>
        <p:nvSpPr>
          <p:cNvPr id="3" name="Content Placeholder 2"/>
          <p:cNvSpPr>
            <a:spLocks noGrp="1"/>
          </p:cNvSpPr>
          <p:nvPr>
            <p:ph idx="1"/>
            <p:custDataLst>
              <p:tags r:id="rId2"/>
            </p:custDataLst>
          </p:nvPr>
        </p:nvSpPr>
        <p:spPr>
          <a:xfrm>
            <a:off x="3352800" y="1928826"/>
            <a:ext cx="5410200" cy="2928958"/>
          </a:xfrm>
          <a:solidFill>
            <a:schemeClr val="bg1">
              <a:alpha val="90000"/>
            </a:schemeClr>
          </a:solidFill>
          <a:effectLst>
            <a:outerShdw blurRad="50800" dist="38100" dir="18900000" algn="bl" rotWithShape="0">
              <a:prstClr val="black">
                <a:alpha val="40000"/>
              </a:prstClr>
            </a:outerShdw>
          </a:effectLst>
        </p:spPr>
        <p:txBody>
          <a:bodyPr>
            <a:normAutofit/>
          </a:bodyPr>
          <a:lstStyle/>
          <a:p>
            <a:pPr>
              <a:buNone/>
            </a:pPr>
            <a:r>
              <a:rPr lang="fr-FR" sz="1600" dirty="0" smtClean="0"/>
              <a:t>Exemple d’un tableau de suivi de la biodiversité :</a:t>
            </a:r>
          </a:p>
          <a:p>
            <a:pPr lvl="1"/>
            <a:r>
              <a:rPr lang="fr-FR" sz="1600" dirty="0" smtClean="0">
                <a:solidFill>
                  <a:schemeClr val="accent4"/>
                </a:solidFill>
              </a:rPr>
              <a:t>Objectif 1 : Section I</a:t>
            </a:r>
          </a:p>
          <a:p>
            <a:pPr lvl="1"/>
            <a:r>
              <a:rPr lang="fr-FR" sz="1600" dirty="0" smtClean="0">
                <a:solidFill>
                  <a:schemeClr val="accent4"/>
                </a:solidFill>
              </a:rPr>
              <a:t>Objectif 1 : SECTION II</a:t>
            </a:r>
          </a:p>
          <a:p>
            <a:pPr lvl="1"/>
            <a:r>
              <a:rPr lang="fr-FR" sz="1600" dirty="0" smtClean="0">
                <a:solidFill>
                  <a:schemeClr val="accent4"/>
                </a:solidFill>
              </a:rPr>
              <a:t>Objectif 1 : Section III</a:t>
            </a:r>
          </a:p>
          <a:p>
            <a:pPr lvl="1"/>
            <a:r>
              <a:rPr lang="fr-FR" sz="1600" dirty="0" smtClean="0">
                <a:solidFill>
                  <a:schemeClr val="accent1"/>
                </a:solidFill>
              </a:rPr>
              <a:t>Objectif 2 :</a:t>
            </a:r>
          </a:p>
          <a:p>
            <a:pPr lvl="1"/>
            <a:r>
              <a:rPr lang="fr-FR" sz="1600" dirty="0" smtClean="0">
                <a:solidFill>
                  <a:schemeClr val="accent2"/>
                </a:solidFill>
              </a:rPr>
              <a:t>Objectif 3 :</a:t>
            </a:r>
          </a:p>
        </p:txBody>
      </p:sp>
      <p:grpSp>
        <p:nvGrpSpPr>
          <p:cNvPr id="2" name="Group 1"/>
          <p:cNvGrpSpPr/>
          <p:nvPr>
            <p:custDataLst>
              <p:tags r:id="rId3"/>
            </p:custDataLst>
          </p:nvPr>
        </p:nvGrpSpPr>
        <p:grpSpPr>
          <a:xfrm>
            <a:off x="5410201" y="2057400"/>
            <a:ext cx="3581399" cy="1803813"/>
            <a:chOff x="4357686" y="2571768"/>
            <a:chExt cx="6224269" cy="2646615"/>
          </a:xfrm>
        </p:grpSpPr>
        <p:sp>
          <p:nvSpPr>
            <p:cNvPr id="11" name="Right Brace 10"/>
            <p:cNvSpPr/>
            <p:nvPr/>
          </p:nvSpPr>
          <p:spPr>
            <a:xfrm>
              <a:off x="5786446" y="2571768"/>
              <a:ext cx="928694" cy="1428760"/>
            </a:xfrm>
            <a:prstGeom prst="rightBrace">
              <a:avLst/>
            </a:prstGeom>
            <a:ln w="28575">
              <a:solidFill>
                <a:schemeClr val="accent4"/>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solidFill>
                  <a:prstClr val="black"/>
                </a:solidFill>
              </a:endParaRPr>
            </a:p>
          </p:txBody>
        </p:sp>
        <p:sp>
          <p:nvSpPr>
            <p:cNvPr id="13" name="TextBox 12"/>
            <p:cNvSpPr txBox="1"/>
            <p:nvPr/>
          </p:nvSpPr>
          <p:spPr>
            <a:xfrm>
              <a:off x="6715140" y="2893607"/>
              <a:ext cx="1906133" cy="858002"/>
            </a:xfrm>
            <a:prstGeom prst="rect">
              <a:avLst/>
            </a:prstGeom>
            <a:solidFill>
              <a:schemeClr val="accent4"/>
            </a:solidFill>
            <a:ln w="28575">
              <a:solidFill>
                <a:schemeClr val="accent4"/>
              </a:solidFill>
            </a:ln>
          </p:spPr>
          <p:txBody>
            <a:bodyPr wrap="none" rtlCol="0">
              <a:spAutoFit/>
            </a:bodyPr>
            <a:lstStyle/>
            <a:p>
              <a:r>
                <a:rPr lang="fr-FR" sz="1600" dirty="0">
                  <a:solidFill>
                    <a:prstClr val="black"/>
                  </a:solidFill>
                </a:rPr>
                <a:t>Aires </a:t>
              </a:r>
            </a:p>
            <a:p>
              <a:r>
                <a:rPr lang="fr-FR" sz="1600" dirty="0">
                  <a:solidFill>
                    <a:prstClr val="black"/>
                  </a:solidFill>
                </a:rPr>
                <a:t>protégées</a:t>
              </a:r>
            </a:p>
          </p:txBody>
        </p:sp>
        <p:sp>
          <p:nvSpPr>
            <p:cNvPr id="16" name="TextBox 15"/>
            <p:cNvSpPr txBox="1"/>
            <p:nvPr/>
          </p:nvSpPr>
          <p:spPr>
            <a:xfrm>
              <a:off x="6715139" y="4071966"/>
              <a:ext cx="3290739" cy="361264"/>
            </a:xfrm>
            <a:prstGeom prst="rect">
              <a:avLst/>
            </a:prstGeom>
            <a:solidFill>
              <a:schemeClr val="accent1"/>
            </a:solidFill>
            <a:ln w="28575">
              <a:solidFill>
                <a:schemeClr val="accent1"/>
              </a:solidFill>
            </a:ln>
          </p:spPr>
          <p:txBody>
            <a:bodyPr wrap="none" rtlCol="0">
              <a:spAutoFit/>
            </a:bodyPr>
            <a:lstStyle/>
            <a:p>
              <a:r>
                <a:rPr lang="fr-FR" sz="1000" dirty="0">
                  <a:solidFill>
                    <a:prstClr val="black"/>
                  </a:solidFill>
                </a:rPr>
                <a:t>Prise en compte systématique</a:t>
              </a:r>
            </a:p>
          </p:txBody>
        </p:sp>
        <p:cxnSp>
          <p:nvCxnSpPr>
            <p:cNvPr id="22" name="Straight Arrow Connector 21"/>
            <p:cNvCxnSpPr/>
            <p:nvPr/>
          </p:nvCxnSpPr>
          <p:spPr>
            <a:xfrm>
              <a:off x="4357686" y="4286280"/>
              <a:ext cx="2357454" cy="1588"/>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sp>
          <p:nvSpPr>
            <p:cNvPr id="26" name="TextBox 25"/>
            <p:cNvSpPr txBox="1"/>
            <p:nvPr/>
          </p:nvSpPr>
          <p:spPr>
            <a:xfrm>
              <a:off x="6715140" y="4631328"/>
              <a:ext cx="3866815" cy="587055"/>
            </a:xfrm>
            <a:prstGeom prst="rect">
              <a:avLst/>
            </a:prstGeom>
            <a:solidFill>
              <a:schemeClr val="accent2"/>
            </a:solidFill>
            <a:ln w="28575">
              <a:solidFill>
                <a:schemeClr val="accent2"/>
              </a:solidFill>
            </a:ln>
          </p:spPr>
          <p:txBody>
            <a:bodyPr wrap="square" rtlCol="0">
              <a:spAutoFit/>
            </a:bodyPr>
            <a:lstStyle/>
            <a:p>
              <a:r>
                <a:rPr lang="fr-FR" sz="1000" dirty="0">
                  <a:solidFill>
                    <a:prstClr val="black"/>
                  </a:solidFill>
                </a:rPr>
                <a:t>Prévention des risques biotechnologiques</a:t>
              </a:r>
            </a:p>
          </p:txBody>
        </p:sp>
        <p:cxnSp>
          <p:nvCxnSpPr>
            <p:cNvPr id="27" name="Straight Arrow Connector 26"/>
            <p:cNvCxnSpPr/>
            <p:nvPr/>
          </p:nvCxnSpPr>
          <p:spPr>
            <a:xfrm>
              <a:off x="4357686" y="4856196"/>
              <a:ext cx="2357454" cy="1588"/>
            </a:xfrm>
            <a:prstGeom prst="straightConnector1">
              <a:avLst/>
            </a:prstGeom>
            <a:ln w="28575">
              <a:solidFill>
                <a:schemeClr val="accent2"/>
              </a:solidFill>
              <a:tailEnd type="arrow"/>
            </a:ln>
          </p:spPr>
          <p:style>
            <a:lnRef idx="1">
              <a:schemeClr val="accent1"/>
            </a:lnRef>
            <a:fillRef idx="0">
              <a:schemeClr val="accent1"/>
            </a:fillRef>
            <a:effectRef idx="0">
              <a:schemeClr val="accent1"/>
            </a:effectRef>
            <a:fontRef idx="minor">
              <a:schemeClr val="tx1"/>
            </a:fontRef>
          </p:style>
        </p:cxnSp>
      </p:grpSp>
      <p:sp>
        <p:nvSpPr>
          <p:cNvPr id="17" name="Title 1"/>
          <p:cNvSpPr>
            <a:spLocks noGrp="1"/>
          </p:cNvSpPr>
          <p:nvPr>
            <p:ph type="title"/>
            <p:custDataLst>
              <p:tags r:id="rId4"/>
            </p:custDataLst>
          </p:nvPr>
        </p:nvSpPr>
        <p:spPr>
          <a:xfrm>
            <a:off x="228600" y="76200"/>
            <a:ext cx="8839200" cy="1143000"/>
          </a:xfrm>
        </p:spPr>
        <p:txBody>
          <a:bodyPr/>
          <a:lstStyle/>
          <a:p>
            <a:r>
              <a:rPr lang="fr-FR" sz="3600" dirty="0"/>
              <a:t>Structure des outils de suivi du FEM (</a:t>
            </a:r>
            <a:r>
              <a:rPr lang="fr-FR" sz="3600" dirty="0" smtClean="0"/>
              <a:t>Quoi ?)</a:t>
            </a:r>
            <a:endParaRPr lang="fr-FR" sz="3600" dirty="0"/>
          </a:p>
        </p:txBody>
      </p:sp>
    </p:spTree>
    <p:extLst>
      <p:ext uri="{BB962C8B-B14F-4D97-AF65-F5344CB8AC3E}">
        <p14:creationId xmlns:p14="http://schemas.microsoft.com/office/powerpoint/2010/main" val="3433331624"/>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custDataLst>
              <p:tags r:id="rId1"/>
            </p:custDataLst>
          </p:nvPr>
        </p:nvSpPr>
        <p:spPr>
          <a:xfrm>
            <a:off x="12700" y="3733800"/>
            <a:ext cx="7086600" cy="1676400"/>
          </a:xfrm>
          <a:prstGeom prst="rect">
            <a:avLst/>
          </a:prstGeom>
          <a:solidFill>
            <a:schemeClr val="bg1">
              <a:lumMod val="8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defTabSz="166688"/>
            <a:r>
              <a:rPr lang="fr-FR" sz="3600" b="1" cap="small" dirty="0">
                <a:solidFill>
                  <a:srgbClr val="1F497D"/>
                </a:solidFill>
                <a:latin typeface="+mj-lt"/>
                <a:ea typeface="+mj-ea"/>
                <a:cs typeface="Times New Roman" pitchFamily="18" charset="0"/>
              </a:rPr>
              <a:t>Rapports, accès des données et transparence</a:t>
            </a:r>
            <a:endParaRPr lang="en-US" sz="3600" b="1" cap="small" dirty="0">
              <a:solidFill>
                <a:srgbClr val="1F497D"/>
              </a:solidFill>
              <a:latin typeface="+mj-lt"/>
              <a:ea typeface="+mj-ea"/>
              <a:cs typeface="Times New Roman" pitchFamily="18" charset="0"/>
            </a:endParaRPr>
          </a:p>
        </p:txBody>
      </p:sp>
    </p:spTree>
    <p:extLst>
      <p:ext uri="{BB962C8B-B14F-4D97-AF65-F5344CB8AC3E}">
        <p14:creationId xmlns:p14="http://schemas.microsoft.com/office/powerpoint/2010/main" val="173834220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a:xfrm>
            <a:off x="76200" y="152400"/>
            <a:ext cx="8229600" cy="838200"/>
          </a:xfrm>
        </p:spPr>
        <p:txBody>
          <a:bodyPr/>
          <a:lstStyle/>
          <a:p>
            <a:pPr marL="57150" indent="-1588"/>
            <a:r>
              <a:rPr lang="fr-FR" sz="2600" dirty="0" smtClean="0"/>
              <a:t>Portail cartographique pour consulter et trier les données </a:t>
            </a:r>
            <a:r>
              <a:rPr lang="fr-FR" sz="2400" dirty="0" smtClean="0"/>
              <a:t/>
            </a:r>
            <a:br>
              <a:rPr lang="fr-FR" sz="2400" dirty="0" smtClean="0"/>
            </a:br>
            <a:r>
              <a:rPr lang="fr-FR" sz="1100" dirty="0" smtClean="0">
                <a:solidFill>
                  <a:prstClr val="black">
                    <a:lumMod val="50000"/>
                    <a:lumOff val="50000"/>
                  </a:prstClr>
                </a:solidFill>
                <a:latin typeface="Arial" charset="0"/>
              </a:rPr>
              <a:t>L’étape suivante consiste à observer la progression vers les résultats (réalisations &amp; produits) sur le portail cartographique </a:t>
            </a:r>
            <a:endParaRPr lang="fr-FR" sz="2700" dirty="0" smtClean="0">
              <a:solidFill>
                <a:prstClr val="black"/>
              </a:solidFill>
            </a:endParaRPr>
          </a:p>
        </p:txBody>
      </p:sp>
      <p:sp>
        <p:nvSpPr>
          <p:cNvPr id="3" name="Content Placeholder 2"/>
          <p:cNvSpPr>
            <a:spLocks noGrp="1"/>
          </p:cNvSpPr>
          <p:nvPr>
            <p:ph idx="1"/>
            <p:custDataLst>
              <p:tags r:id="rId2"/>
            </p:custDataLst>
          </p:nvPr>
        </p:nvSpPr>
        <p:spPr>
          <a:xfrm>
            <a:off x="0" y="914400"/>
            <a:ext cx="4038600" cy="561788"/>
          </a:xfrm>
        </p:spPr>
        <p:txBody>
          <a:bodyPr/>
          <a:lstStyle/>
          <a:p>
            <a:pPr marL="0" indent="0" algn="just">
              <a:buNone/>
            </a:pPr>
            <a:r>
              <a:rPr lang="fr-FR" sz="1200" b="1" dirty="0" smtClean="0"/>
              <a:t>Une </a:t>
            </a:r>
            <a:r>
              <a:rPr lang="fr-FR" sz="1200" b="1" dirty="0"/>
              <a:t>carte interactive disponible sur le web </a:t>
            </a:r>
            <a:r>
              <a:rPr lang="fr-FR" sz="1200" dirty="0" smtClean="0"/>
              <a:t>et</a:t>
            </a:r>
            <a:r>
              <a:rPr lang="fr-FR" sz="1200" b="1" dirty="0" smtClean="0"/>
              <a:t> </a:t>
            </a:r>
            <a:r>
              <a:rPr lang="fr-FR" sz="1200" dirty="0" smtClean="0"/>
              <a:t>produite en utilisant les données recueillies dans le cadre du processus du rapport de suivi annuel. </a:t>
            </a:r>
            <a:endParaRPr lang="fr-FR" sz="1200" dirty="0"/>
          </a:p>
        </p:txBody>
      </p:sp>
      <p:pic>
        <p:nvPicPr>
          <p:cNvPr id="1028" name="Picture 4"/>
          <p:cNvPicPr>
            <a:picLocks noChangeAspect="1" noChangeArrowheads="1"/>
          </p:cNvPicPr>
          <p:nvPr>
            <p:custDataLst>
              <p:tags r:id="rId3"/>
            </p:custDataLst>
          </p:nvPr>
        </p:nvPicPr>
        <p:blipFill>
          <a:blip r:embed="rId8" cstate="print"/>
          <a:srcRect/>
          <a:stretch>
            <a:fillRect/>
          </a:stretch>
        </p:blipFill>
        <p:spPr bwMode="auto">
          <a:xfrm>
            <a:off x="0" y="1476188"/>
            <a:ext cx="4038600" cy="5305612"/>
          </a:xfrm>
          <a:prstGeom prst="rect">
            <a:avLst/>
          </a:prstGeom>
          <a:noFill/>
          <a:ln w="9525">
            <a:noFill/>
            <a:miter lim="800000"/>
            <a:headEnd/>
            <a:tailEnd/>
          </a:ln>
          <a:effectLst/>
        </p:spPr>
      </p:pic>
      <p:sp>
        <p:nvSpPr>
          <p:cNvPr id="9" name="Content Placeholder 2"/>
          <p:cNvSpPr txBox="1">
            <a:spLocks/>
          </p:cNvSpPr>
          <p:nvPr>
            <p:custDataLst>
              <p:tags r:id="rId4"/>
            </p:custDataLst>
          </p:nvPr>
        </p:nvSpPr>
        <p:spPr bwMode="auto">
          <a:xfrm>
            <a:off x="4800600" y="1752600"/>
            <a:ext cx="35814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fontAlgn="base">
              <a:spcBef>
                <a:spcPct val="0"/>
              </a:spcBef>
              <a:spcAft>
                <a:spcPct val="0"/>
              </a:spcAft>
            </a:pPr>
            <a:r>
              <a:rPr lang="fr-FR" sz="1100" b="0" dirty="0">
                <a:solidFill>
                  <a:prstClr val="black"/>
                </a:solidFill>
                <a:latin typeface="Arial" charset="0"/>
              </a:rPr>
              <a:t>Le portail cartographique web est directement rattaché à la</a:t>
            </a:r>
            <a:r>
              <a:rPr lang="fr-FR" sz="1100" b="1" dirty="0">
                <a:solidFill>
                  <a:prstClr val="black"/>
                </a:solidFill>
                <a:latin typeface="Arial" charset="0"/>
              </a:rPr>
              <a:t> base de données des projets du FEM en ligne.</a:t>
            </a:r>
            <a:endParaRPr lang="fr-FR" sz="1100" dirty="0">
              <a:solidFill>
                <a:prstClr val="black"/>
              </a:solidFill>
              <a:cs typeface="Arial" charset="0"/>
            </a:endParaRPr>
          </a:p>
        </p:txBody>
      </p:sp>
      <p:pic>
        <p:nvPicPr>
          <p:cNvPr id="7" name="Picture 6"/>
          <p:cNvPicPr>
            <a:picLocks noChangeAspect="1" noChangeArrowheads="1"/>
          </p:cNvPicPr>
          <p:nvPr>
            <p:custDataLst>
              <p:tags r:id="rId5"/>
            </p:custDataLst>
          </p:nvPr>
        </p:nvPicPr>
        <p:blipFill>
          <a:blip r:embed="rId9" cstate="print"/>
          <a:srcRect/>
          <a:stretch>
            <a:fillRect/>
          </a:stretch>
        </p:blipFill>
        <p:spPr bwMode="auto">
          <a:xfrm>
            <a:off x="4876800" y="2286000"/>
            <a:ext cx="2636765" cy="3391237"/>
          </a:xfrm>
          <a:prstGeom prst="rect">
            <a:avLst/>
          </a:prstGeom>
          <a:noFill/>
          <a:ln w="9525">
            <a:noFill/>
            <a:miter lim="800000"/>
            <a:headEnd/>
            <a:tailEnd/>
          </a:ln>
        </p:spPr>
      </p:pic>
      <p:sp>
        <p:nvSpPr>
          <p:cNvPr id="5" name="Rectangle 4"/>
          <p:cNvSpPr/>
          <p:nvPr>
            <p:custDataLst>
              <p:tags r:id="rId6"/>
            </p:custDataLst>
          </p:nvPr>
        </p:nvSpPr>
        <p:spPr>
          <a:xfrm>
            <a:off x="4038600" y="5927619"/>
            <a:ext cx="4572000" cy="701731"/>
          </a:xfrm>
          <a:prstGeom prst="rect">
            <a:avLst/>
          </a:prstGeom>
          <a:solidFill>
            <a:schemeClr val="bg1"/>
          </a:solidFill>
        </p:spPr>
        <p:txBody>
          <a:bodyPr>
            <a:spAutoFit/>
          </a:bodyPr>
          <a:lstStyle/>
          <a:p>
            <a:pPr algn="ctr" defTabSz="800100">
              <a:lnSpc>
                <a:spcPct val="90000"/>
              </a:lnSpc>
            </a:pPr>
            <a:r>
              <a:rPr lang="fr-FR" sz="1100" b="1" dirty="0" smtClean="0">
                <a:solidFill>
                  <a:prstClr val="black"/>
                </a:solidFill>
                <a:latin typeface="Arial" charset="0"/>
              </a:rPr>
              <a:t>Étape suivante : </a:t>
            </a:r>
            <a:r>
              <a:rPr lang="fr-FR" sz="1100" dirty="0" smtClean="0">
                <a:solidFill>
                  <a:prstClr val="black"/>
                </a:solidFill>
                <a:latin typeface="Arial" charset="0"/>
              </a:rPr>
              <a:t>Mettre en place une </a:t>
            </a:r>
            <a:r>
              <a:rPr lang="fr-FR" sz="1100" b="1" dirty="0">
                <a:solidFill>
                  <a:prstClr val="black"/>
                </a:solidFill>
                <a:latin typeface="Arial" charset="0"/>
              </a:rPr>
              <a:t>plateforme de localisation des résultats</a:t>
            </a:r>
            <a:r>
              <a:rPr lang="fr-FR" sz="1100" dirty="0" smtClean="0">
                <a:solidFill>
                  <a:prstClr val="black"/>
                </a:solidFill>
                <a:latin typeface="Arial" charset="0"/>
              </a:rPr>
              <a:t> plus complexe qui serait plus directement rattachée aux réalisations et produits des projets et programmes relevant des domaines d’intervention (actuellement au stade de la planification).</a:t>
            </a:r>
          </a:p>
        </p:txBody>
      </p:sp>
    </p:spTree>
    <p:extLst>
      <p:ext uri="{BB962C8B-B14F-4D97-AF65-F5344CB8AC3E}">
        <p14:creationId xmlns:p14="http://schemas.microsoft.com/office/powerpoint/2010/main" val="370720026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p:txBody>
          <a:bodyPr>
            <a:normAutofit/>
          </a:bodyPr>
          <a:lstStyle/>
          <a:p>
            <a:r>
              <a:rPr lang="fr-FR" sz="3600" dirty="0" smtClean="0"/>
              <a:t>Questions sur  les outils de suivi du FEM</a:t>
            </a:r>
            <a:endParaRPr lang="fr-FR" sz="3600" dirty="0"/>
          </a:p>
        </p:txBody>
      </p:sp>
      <p:sp>
        <p:nvSpPr>
          <p:cNvPr id="3" name="Content Placeholder 2"/>
          <p:cNvSpPr>
            <a:spLocks noGrp="1"/>
          </p:cNvSpPr>
          <p:nvPr>
            <p:ph idx="1"/>
            <p:custDataLst>
              <p:tags r:id="rId2"/>
            </p:custDataLst>
          </p:nvPr>
        </p:nvSpPr>
        <p:spPr>
          <a:xfrm>
            <a:off x="457200" y="1600200"/>
            <a:ext cx="8401080" cy="4525963"/>
          </a:xfrm>
        </p:spPr>
        <p:txBody>
          <a:bodyPr>
            <a:normAutofit/>
          </a:bodyPr>
          <a:lstStyle/>
          <a:p>
            <a:r>
              <a:rPr lang="fr-FR" sz="2800" dirty="0" smtClean="0"/>
              <a:t>Qu’est-ce que les outils de suivi du FEM apportent à chaque projet ?</a:t>
            </a:r>
          </a:p>
          <a:p>
            <a:endParaRPr lang="fr-FR" sz="2800" dirty="0" smtClean="0"/>
          </a:p>
          <a:p>
            <a:r>
              <a:rPr lang="fr-FR" sz="2800" dirty="0" smtClean="0"/>
              <a:t>Qu’est-ce que les outils de suivi du FEM apportent aux pays ?</a:t>
            </a:r>
          </a:p>
          <a:p>
            <a:endParaRPr lang="fr-FR" sz="2800" dirty="0" smtClean="0"/>
          </a:p>
          <a:p>
            <a:r>
              <a:rPr lang="fr-FR" sz="2800" dirty="0" smtClean="0"/>
              <a:t>Qu’est-ce que les outils de suivi du FEM apportent aux Agences de mise en œuvre du FEM ?</a:t>
            </a:r>
          </a:p>
        </p:txBody>
      </p:sp>
    </p:spTree>
    <p:extLst>
      <p:ext uri="{BB962C8B-B14F-4D97-AF65-F5344CB8AC3E}">
        <p14:creationId xmlns:p14="http://schemas.microsoft.com/office/powerpoint/2010/main" val="215040306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custDataLst>
              <p:tags r:id="rId1"/>
            </p:custDataLst>
          </p:nvPr>
        </p:nvSpPr>
        <p:spPr>
          <a:xfrm>
            <a:off x="0" y="3886200"/>
            <a:ext cx="7391400" cy="1676400"/>
          </a:xfrm>
          <a:prstGeom prst="rect">
            <a:avLst/>
          </a:prstGeom>
          <a:solidFill>
            <a:schemeClr val="bg1">
              <a:lumMod val="8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fr-FR" sz="3600" b="1" cap="small" dirty="0">
                <a:solidFill>
                  <a:srgbClr val="1F497D"/>
                </a:solidFill>
                <a:latin typeface="+mj-lt"/>
              </a:rPr>
              <a:t>La gestion par les résultats au FEM</a:t>
            </a: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custDataLst>
              <p:tags r:id="rId1"/>
            </p:custDataLst>
          </p:nvPr>
        </p:nvSpPr>
        <p:spPr>
          <a:xfrm>
            <a:off x="0" y="65782"/>
            <a:ext cx="7467600" cy="1077218"/>
          </a:xfrm>
          <a:prstGeom prst="rect">
            <a:avLst/>
          </a:prstGeom>
        </p:spPr>
        <p:txBody>
          <a:bodyPr wrap="square">
            <a:spAutoFit/>
          </a:bodyPr>
          <a:lstStyle/>
          <a:p>
            <a:r>
              <a:rPr lang="fr-FR" sz="3200" dirty="0" smtClean="0">
                <a:latin typeface="Franklin Gothic Book"/>
              </a:rPr>
              <a:t>Pour en savoir plus : </a:t>
            </a:r>
          </a:p>
          <a:p>
            <a:r>
              <a:rPr lang="fr-FR" sz="3200" dirty="0" smtClean="0">
                <a:latin typeface="Franklin Gothic Book"/>
              </a:rPr>
              <a:t>http://www.thegef.org/gef/RBM</a:t>
            </a:r>
            <a:endParaRPr lang="fr-FR" sz="3200" dirty="0">
              <a:latin typeface="Franklin Gothic Book"/>
              <a:cs typeface="Franklin Gothic Book"/>
            </a:endParaRPr>
          </a:p>
        </p:txBody>
      </p:sp>
      <p:pic>
        <p:nvPicPr>
          <p:cNvPr id="6" name="Picture 5" descr="GEF-PPT-BG.png"/>
          <p:cNvPicPr>
            <a:picLocks noChangeAspect="1"/>
          </p:cNvPicPr>
          <p:nvPr>
            <p:custDataLst>
              <p:tags r:id="rId2"/>
            </p:custDataLst>
          </p:nvPr>
        </p:nvPicPr>
        <p:blipFill>
          <a:blip r:embed="rId5" cstate="print"/>
          <a:stretch>
            <a:fillRect/>
          </a:stretch>
        </p:blipFill>
        <p:spPr>
          <a:xfrm>
            <a:off x="0" y="2590800"/>
            <a:ext cx="9144000" cy="1248156"/>
          </a:xfrm>
          <a:prstGeom prst="rect">
            <a:avLst/>
          </a:prstGeom>
          <a:solidFill>
            <a:schemeClr val="bg1">
              <a:lumMod val="75000"/>
            </a:schemeClr>
          </a:solidFill>
        </p:spPr>
      </p:pic>
      <p:sp>
        <p:nvSpPr>
          <p:cNvPr id="7" name="Rectangle 6"/>
          <p:cNvSpPr/>
          <p:nvPr>
            <p:custDataLst>
              <p:tags r:id="rId3"/>
            </p:custDataLst>
          </p:nvPr>
        </p:nvSpPr>
        <p:spPr>
          <a:xfrm>
            <a:off x="838200" y="4114800"/>
            <a:ext cx="7467600" cy="1569660"/>
          </a:xfrm>
          <a:prstGeom prst="rect">
            <a:avLst/>
          </a:prstGeom>
        </p:spPr>
        <p:txBody>
          <a:bodyPr wrap="square">
            <a:spAutoFit/>
          </a:bodyPr>
          <a:lstStyle/>
          <a:p>
            <a:pPr algn="ctr"/>
            <a:r>
              <a:rPr lang="fr-FR" sz="3200" dirty="0" smtClean="0">
                <a:latin typeface="Franklin Gothic Book"/>
              </a:rPr>
              <a:t>Contactez-nous à RBM :</a:t>
            </a:r>
          </a:p>
          <a:p>
            <a:r>
              <a:rPr lang="fr-FR" sz="3200" dirty="0">
                <a:latin typeface="Franklin Gothic Book"/>
              </a:rPr>
              <a:t>Omid </a:t>
            </a:r>
            <a:r>
              <a:rPr lang="fr-FR" sz="3200" dirty="0" err="1" smtClean="0">
                <a:latin typeface="Franklin Gothic Book"/>
              </a:rPr>
              <a:t>Parhizkar</a:t>
            </a:r>
            <a:r>
              <a:rPr lang="fr-FR" sz="3200" dirty="0" smtClean="0">
                <a:latin typeface="Franklin Gothic Book"/>
              </a:rPr>
              <a:t> : </a:t>
            </a:r>
            <a:r>
              <a:rPr lang="fr-FR" sz="3200" dirty="0" smtClean="0">
                <a:latin typeface="Franklin Gothic Book"/>
                <a:hlinkClick r:id="rId6"/>
              </a:rPr>
              <a:t>oparhizkar@thegef.org</a:t>
            </a:r>
            <a:endParaRPr lang="fr-FR" sz="3200" dirty="0" smtClean="0">
              <a:latin typeface="Franklin Gothic Book"/>
              <a:cs typeface="Franklin Gothic Book"/>
            </a:endParaRPr>
          </a:p>
          <a:p>
            <a:endParaRPr lang="fr-FR" sz="3200" dirty="0">
              <a:latin typeface="Franklin Gothic Book"/>
              <a:cs typeface="Franklin Gothic Book"/>
            </a:endParaRPr>
          </a:p>
        </p:txBody>
      </p:sp>
    </p:spTree>
    <p:extLst>
      <p:ext uri="{BB962C8B-B14F-4D97-AF65-F5344CB8AC3E}">
        <p14:creationId xmlns:p14="http://schemas.microsoft.com/office/powerpoint/2010/main" val="223942974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dirty="0"/>
              <a:t>Gestion </a:t>
            </a:r>
            <a:r>
              <a:rPr lang="fr-FR" dirty="0" smtClean="0"/>
              <a:t>par </a:t>
            </a:r>
            <a:r>
              <a:rPr lang="fr-FR" dirty="0"/>
              <a:t>les résultats: Définition</a:t>
            </a:r>
            <a:endParaRPr lang="en-US" dirty="0"/>
          </a:p>
        </p:txBody>
      </p:sp>
      <p:sp>
        <p:nvSpPr>
          <p:cNvPr id="3" name="TextBox 2"/>
          <p:cNvSpPr txBox="1"/>
          <p:nvPr/>
        </p:nvSpPr>
        <p:spPr>
          <a:xfrm>
            <a:off x="914400" y="1295400"/>
            <a:ext cx="7391400" cy="4247317"/>
          </a:xfrm>
          <a:prstGeom prst="rect">
            <a:avLst/>
          </a:prstGeom>
          <a:noFill/>
        </p:spPr>
        <p:txBody>
          <a:bodyPr wrap="square" rtlCol="0">
            <a:spAutoFit/>
          </a:bodyPr>
          <a:lstStyle/>
          <a:p>
            <a:r>
              <a:rPr lang="fr-FR" sz="3200" dirty="0">
                <a:latin typeface="+mj-lt"/>
              </a:rPr>
              <a:t>Une approche axée sur les résultats vise à améliorer l'efficacité de la gestion et de </a:t>
            </a:r>
            <a:r>
              <a:rPr lang="fr-FR" sz="3200" dirty="0" smtClean="0">
                <a:latin typeface="+mj-lt"/>
              </a:rPr>
              <a:t>la responsabilité « par la définition </a:t>
            </a:r>
            <a:r>
              <a:rPr lang="fr-FR" sz="3200" dirty="0">
                <a:latin typeface="+mj-lt"/>
              </a:rPr>
              <a:t>de résultats escomptés réalistes, le suivi des progrès vers la réalisation des résultats escomptés, en intégrant les leçons apprises dans les décisions de gestion et de </a:t>
            </a:r>
            <a:r>
              <a:rPr lang="fr-FR" sz="3200" dirty="0" smtClean="0">
                <a:latin typeface="+mj-lt"/>
              </a:rPr>
              <a:t>rapport sur </a:t>
            </a:r>
            <a:r>
              <a:rPr lang="fr-FR" sz="3200" dirty="0">
                <a:latin typeface="+mj-lt"/>
              </a:rPr>
              <a:t>les </a:t>
            </a:r>
            <a:r>
              <a:rPr lang="fr-FR" sz="3200" dirty="0" smtClean="0">
                <a:latin typeface="+mj-lt"/>
              </a:rPr>
              <a:t>performances ». </a:t>
            </a:r>
          </a:p>
          <a:p>
            <a:pPr algn="r"/>
            <a:r>
              <a:rPr lang="fr-FR" sz="1400" dirty="0"/>
              <a:t>Agence canadienne de développement international (ACDI) 1999</a:t>
            </a:r>
            <a:endParaRPr lang="en-US" sz="1400" dirty="0">
              <a:latin typeface="+mj-lt"/>
            </a:endParaRPr>
          </a:p>
        </p:txBody>
      </p:sp>
    </p:spTree>
    <p:extLst>
      <p:ext uri="{BB962C8B-B14F-4D97-AF65-F5344CB8AC3E}">
        <p14:creationId xmlns:p14="http://schemas.microsoft.com/office/powerpoint/2010/main" val="133306344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a:xfrm>
            <a:off x="457200" y="0"/>
            <a:ext cx="8229600" cy="1143000"/>
          </a:xfrm>
        </p:spPr>
        <p:txBody>
          <a:bodyPr/>
          <a:lstStyle/>
          <a:p>
            <a:r>
              <a:rPr lang="fr-FR" sz="3200" dirty="0" smtClean="0"/>
              <a:t>Suivi des résultats</a:t>
            </a:r>
            <a:endParaRPr lang="fr-FR" sz="3200" dirty="0"/>
          </a:p>
        </p:txBody>
      </p:sp>
      <p:sp>
        <p:nvSpPr>
          <p:cNvPr id="4" name="Text Box 5"/>
          <p:cNvSpPr txBox="1">
            <a:spLocks noChangeArrowheads="1"/>
          </p:cNvSpPr>
          <p:nvPr>
            <p:custDataLst>
              <p:tags r:id="rId2"/>
            </p:custDataLst>
          </p:nvPr>
        </p:nvSpPr>
        <p:spPr bwMode="auto">
          <a:xfrm>
            <a:off x="609600" y="990600"/>
            <a:ext cx="2480930" cy="400110"/>
          </a:xfrm>
          <a:prstGeom prst="rect">
            <a:avLst/>
          </a:prstGeom>
          <a:noFill/>
          <a:ln w="9525" algn="ctr">
            <a:noFill/>
            <a:miter lim="800000"/>
            <a:headEnd/>
            <a:tailEnd/>
          </a:ln>
        </p:spPr>
        <p:txBody>
          <a:bodyPr>
            <a:spAutoFit/>
          </a:bodyPr>
          <a:lstStyle/>
          <a:p>
            <a:pPr algn="ctr">
              <a:spcBef>
                <a:spcPct val="50000"/>
              </a:spcBef>
            </a:pPr>
            <a:r>
              <a:rPr lang="fr-FR" sz="2000" b="1" dirty="0">
                <a:solidFill>
                  <a:schemeClr val="accent1"/>
                </a:solidFill>
                <a:latin typeface="+mj-lt"/>
              </a:rPr>
              <a:t>Conception du projet</a:t>
            </a:r>
          </a:p>
        </p:txBody>
      </p:sp>
      <p:sp>
        <p:nvSpPr>
          <p:cNvPr id="5" name="Text Box 6"/>
          <p:cNvSpPr txBox="1">
            <a:spLocks noChangeArrowheads="1"/>
          </p:cNvSpPr>
          <p:nvPr>
            <p:custDataLst>
              <p:tags r:id="rId3"/>
            </p:custDataLst>
          </p:nvPr>
        </p:nvSpPr>
        <p:spPr bwMode="auto">
          <a:xfrm>
            <a:off x="3179135" y="990600"/>
            <a:ext cx="2480930" cy="400110"/>
          </a:xfrm>
          <a:prstGeom prst="rect">
            <a:avLst/>
          </a:prstGeom>
          <a:noFill/>
          <a:ln w="9525" algn="ctr">
            <a:noFill/>
            <a:miter lim="800000"/>
            <a:headEnd/>
            <a:tailEnd/>
          </a:ln>
        </p:spPr>
        <p:txBody>
          <a:bodyPr>
            <a:spAutoFit/>
          </a:bodyPr>
          <a:lstStyle/>
          <a:p>
            <a:pPr algn="ctr">
              <a:spcBef>
                <a:spcPct val="50000"/>
              </a:spcBef>
            </a:pPr>
            <a:r>
              <a:rPr lang="fr-FR" sz="2000" b="1" dirty="0">
                <a:solidFill>
                  <a:schemeClr val="accent1"/>
                </a:solidFill>
                <a:latin typeface="+mj-lt"/>
              </a:rPr>
              <a:t>Mise en œuvre</a:t>
            </a:r>
          </a:p>
        </p:txBody>
      </p:sp>
      <p:sp>
        <p:nvSpPr>
          <p:cNvPr id="6" name="Text Box 7"/>
          <p:cNvSpPr txBox="1">
            <a:spLocks noChangeArrowheads="1"/>
          </p:cNvSpPr>
          <p:nvPr>
            <p:custDataLst>
              <p:tags r:id="rId4"/>
            </p:custDataLst>
          </p:nvPr>
        </p:nvSpPr>
        <p:spPr bwMode="auto">
          <a:xfrm>
            <a:off x="5748670" y="990600"/>
            <a:ext cx="2480930" cy="400110"/>
          </a:xfrm>
          <a:prstGeom prst="rect">
            <a:avLst/>
          </a:prstGeom>
          <a:noFill/>
          <a:ln w="9525" algn="ctr">
            <a:noFill/>
            <a:miter lim="800000"/>
            <a:headEnd/>
            <a:tailEnd/>
          </a:ln>
        </p:spPr>
        <p:txBody>
          <a:bodyPr>
            <a:spAutoFit/>
          </a:bodyPr>
          <a:lstStyle/>
          <a:p>
            <a:pPr algn="ctr">
              <a:spcBef>
                <a:spcPct val="50000"/>
              </a:spcBef>
            </a:pPr>
            <a:r>
              <a:rPr lang="fr-FR" sz="2000" b="1" dirty="0">
                <a:solidFill>
                  <a:schemeClr val="accent1"/>
                </a:solidFill>
                <a:latin typeface="+mj-lt"/>
              </a:rPr>
              <a:t>Évaluation</a:t>
            </a:r>
          </a:p>
        </p:txBody>
      </p:sp>
      <p:sp>
        <p:nvSpPr>
          <p:cNvPr id="7" name="Line 8"/>
          <p:cNvSpPr>
            <a:spLocks noChangeShapeType="1"/>
          </p:cNvSpPr>
          <p:nvPr>
            <p:custDataLst>
              <p:tags r:id="rId5"/>
            </p:custDataLst>
          </p:nvPr>
        </p:nvSpPr>
        <p:spPr bwMode="auto">
          <a:xfrm>
            <a:off x="2824716" y="1343140"/>
            <a:ext cx="620233" cy="0"/>
          </a:xfrm>
          <a:prstGeom prst="line">
            <a:avLst/>
          </a:prstGeom>
          <a:noFill/>
          <a:ln w="38100">
            <a:solidFill>
              <a:schemeClr val="tx1"/>
            </a:solidFill>
            <a:round/>
            <a:headEnd/>
            <a:tailEnd type="triangle" w="med" len="med"/>
          </a:ln>
        </p:spPr>
        <p:txBody>
          <a:bodyPr rot="10800000" wrap="none" anchor="ctr"/>
          <a:lstStyle/>
          <a:p>
            <a:endParaRPr lang="en-US">
              <a:latin typeface="+mj-lt"/>
            </a:endParaRPr>
          </a:p>
        </p:txBody>
      </p:sp>
      <p:sp>
        <p:nvSpPr>
          <p:cNvPr id="8" name="Line 9"/>
          <p:cNvSpPr>
            <a:spLocks noChangeShapeType="1"/>
          </p:cNvSpPr>
          <p:nvPr>
            <p:custDataLst>
              <p:tags r:id="rId6"/>
            </p:custDataLst>
          </p:nvPr>
        </p:nvSpPr>
        <p:spPr bwMode="auto">
          <a:xfrm>
            <a:off x="5482856" y="1343140"/>
            <a:ext cx="620233" cy="0"/>
          </a:xfrm>
          <a:prstGeom prst="line">
            <a:avLst/>
          </a:prstGeom>
          <a:noFill/>
          <a:ln w="38100">
            <a:solidFill>
              <a:schemeClr val="tx1"/>
            </a:solidFill>
            <a:round/>
            <a:headEnd/>
            <a:tailEnd type="triangle" w="med" len="med"/>
          </a:ln>
        </p:spPr>
        <p:txBody>
          <a:bodyPr rot="10800000" wrap="none" anchor="ctr"/>
          <a:lstStyle/>
          <a:p>
            <a:endParaRPr lang="en-US">
              <a:latin typeface="+mj-lt"/>
            </a:endParaRPr>
          </a:p>
        </p:txBody>
      </p:sp>
      <p:sp>
        <p:nvSpPr>
          <p:cNvPr id="9" name="Text Box 10"/>
          <p:cNvSpPr txBox="1">
            <a:spLocks noChangeArrowheads="1"/>
          </p:cNvSpPr>
          <p:nvPr>
            <p:custDataLst>
              <p:tags r:id="rId7"/>
            </p:custDataLst>
          </p:nvPr>
        </p:nvSpPr>
        <p:spPr bwMode="auto">
          <a:xfrm>
            <a:off x="875414" y="1695680"/>
            <a:ext cx="1954840" cy="1077218"/>
          </a:xfrm>
          <a:prstGeom prst="rect">
            <a:avLst/>
          </a:prstGeom>
          <a:noFill/>
          <a:ln w="9525" algn="ctr">
            <a:solidFill>
              <a:schemeClr val="tx1"/>
            </a:solidFill>
            <a:miter lim="800000"/>
            <a:headEnd/>
            <a:tailEnd/>
          </a:ln>
        </p:spPr>
        <p:txBody>
          <a:bodyPr wrap="square">
            <a:spAutoFit/>
          </a:bodyPr>
          <a:lstStyle/>
          <a:p>
            <a:pPr algn="ctr"/>
            <a:r>
              <a:rPr lang="fr-FR" sz="1600" dirty="0">
                <a:latin typeface="+mj-lt"/>
              </a:rPr>
              <a:t>Analyse du cadre </a:t>
            </a:r>
            <a:r>
              <a:rPr lang="fr-FR" sz="1600" dirty="0" smtClean="0">
                <a:latin typeface="+mj-lt"/>
              </a:rPr>
              <a:t>de </a:t>
            </a:r>
            <a:r>
              <a:rPr lang="fr-FR" sz="1600" dirty="0">
                <a:latin typeface="+mj-lt"/>
              </a:rPr>
              <a:t>planification/Plan de suivi-évaluation du cadre de résultats</a:t>
            </a:r>
          </a:p>
        </p:txBody>
      </p:sp>
      <p:sp>
        <p:nvSpPr>
          <p:cNvPr id="10" name="AutoShape 11"/>
          <p:cNvSpPr>
            <a:spLocks noChangeArrowheads="1"/>
          </p:cNvSpPr>
          <p:nvPr>
            <p:custDataLst>
              <p:tags r:id="rId8"/>
            </p:custDataLst>
          </p:nvPr>
        </p:nvSpPr>
        <p:spPr bwMode="auto">
          <a:xfrm>
            <a:off x="2667000" y="3124200"/>
            <a:ext cx="4075814" cy="1586429"/>
          </a:xfrm>
          <a:prstGeom prst="rightArrow">
            <a:avLst>
              <a:gd name="adj1" fmla="val 50000"/>
              <a:gd name="adj2" fmla="val 127778"/>
            </a:avLst>
          </a:prstGeom>
          <a:noFill/>
          <a:ln w="9525" algn="ctr">
            <a:solidFill>
              <a:schemeClr val="tx1"/>
            </a:solidFill>
            <a:miter lim="800000"/>
            <a:headEnd/>
            <a:tailEnd/>
          </a:ln>
        </p:spPr>
        <p:txBody>
          <a:bodyPr rot="10800000" wrap="none" anchor="ctr"/>
          <a:lstStyle/>
          <a:p>
            <a:endParaRPr lang="en-US">
              <a:latin typeface="+mj-lt"/>
            </a:endParaRPr>
          </a:p>
        </p:txBody>
      </p:sp>
      <p:sp>
        <p:nvSpPr>
          <p:cNvPr id="11" name="Text Box 12"/>
          <p:cNvSpPr txBox="1">
            <a:spLocks noChangeArrowheads="1"/>
          </p:cNvSpPr>
          <p:nvPr>
            <p:custDataLst>
              <p:tags r:id="rId9"/>
            </p:custDataLst>
          </p:nvPr>
        </p:nvSpPr>
        <p:spPr bwMode="auto">
          <a:xfrm>
            <a:off x="2971800" y="3581400"/>
            <a:ext cx="2927474" cy="707886"/>
          </a:xfrm>
          <a:prstGeom prst="rect">
            <a:avLst/>
          </a:prstGeom>
          <a:noFill/>
          <a:ln w="9525" algn="ctr">
            <a:noFill/>
            <a:miter lim="800000"/>
            <a:headEnd/>
            <a:tailEnd/>
          </a:ln>
        </p:spPr>
        <p:txBody>
          <a:bodyPr wrap="square">
            <a:spAutoFit/>
          </a:bodyPr>
          <a:lstStyle/>
          <a:p>
            <a:pPr algn="ctr"/>
            <a:r>
              <a:rPr lang="fr-FR" sz="2000" dirty="0">
                <a:solidFill>
                  <a:schemeClr val="accent1"/>
                </a:solidFill>
                <a:latin typeface="+mj-lt"/>
              </a:rPr>
              <a:t>Gestion, suivi et transfert des acquis</a:t>
            </a:r>
          </a:p>
        </p:txBody>
      </p:sp>
      <p:sp>
        <p:nvSpPr>
          <p:cNvPr id="12" name="Text Box 13"/>
          <p:cNvSpPr txBox="1">
            <a:spLocks noChangeArrowheads="1"/>
          </p:cNvSpPr>
          <p:nvPr>
            <p:custDataLst>
              <p:tags r:id="rId10"/>
            </p:custDataLst>
          </p:nvPr>
        </p:nvSpPr>
        <p:spPr bwMode="auto">
          <a:xfrm>
            <a:off x="3267740" y="1695680"/>
            <a:ext cx="2215116" cy="923330"/>
          </a:xfrm>
          <a:prstGeom prst="rect">
            <a:avLst/>
          </a:prstGeom>
          <a:noFill/>
          <a:ln w="9525" algn="ctr">
            <a:solidFill>
              <a:schemeClr val="tx1"/>
            </a:solidFill>
            <a:miter lim="800000"/>
            <a:headEnd/>
            <a:tailEnd/>
          </a:ln>
        </p:spPr>
        <p:txBody>
          <a:bodyPr>
            <a:spAutoFit/>
          </a:bodyPr>
          <a:lstStyle/>
          <a:p>
            <a:pPr algn="ctr">
              <a:spcBef>
                <a:spcPct val="50000"/>
              </a:spcBef>
            </a:pPr>
            <a:r>
              <a:rPr lang="fr-FR" dirty="0">
                <a:latin typeface="+mj-lt"/>
              </a:rPr>
              <a:t>Suivi des </a:t>
            </a:r>
            <a:r>
              <a:rPr lang="fr-FR" dirty="0" smtClean="0">
                <a:latin typeface="+mj-lt"/>
              </a:rPr>
              <a:t>progrès ; </a:t>
            </a:r>
            <a:r>
              <a:rPr lang="fr-FR" dirty="0">
                <a:latin typeface="+mj-lt"/>
              </a:rPr>
              <a:t>ajustements à mi-parcours, au besoin</a:t>
            </a:r>
          </a:p>
        </p:txBody>
      </p:sp>
      <p:sp>
        <p:nvSpPr>
          <p:cNvPr id="13" name="Text Box 14"/>
          <p:cNvSpPr txBox="1">
            <a:spLocks noChangeArrowheads="1"/>
          </p:cNvSpPr>
          <p:nvPr>
            <p:custDataLst>
              <p:tags r:id="rId11"/>
            </p:custDataLst>
          </p:nvPr>
        </p:nvSpPr>
        <p:spPr bwMode="auto">
          <a:xfrm>
            <a:off x="5925879" y="1695680"/>
            <a:ext cx="2215116" cy="646331"/>
          </a:xfrm>
          <a:prstGeom prst="rect">
            <a:avLst/>
          </a:prstGeom>
          <a:noFill/>
          <a:ln w="9525" algn="ctr">
            <a:solidFill>
              <a:schemeClr val="tx1"/>
            </a:solidFill>
            <a:miter lim="800000"/>
            <a:headEnd/>
            <a:tailEnd/>
          </a:ln>
        </p:spPr>
        <p:txBody>
          <a:bodyPr>
            <a:spAutoFit/>
          </a:bodyPr>
          <a:lstStyle/>
          <a:p>
            <a:pPr algn="ctr"/>
            <a:r>
              <a:rPr lang="fr-FR" dirty="0">
                <a:latin typeface="+mj-lt"/>
              </a:rPr>
              <a:t>Évaluations finales</a:t>
            </a:r>
          </a:p>
          <a:p>
            <a:pPr algn="ctr"/>
            <a:r>
              <a:rPr lang="fr-FR" dirty="0">
                <a:latin typeface="+mj-lt"/>
              </a:rPr>
              <a:t>Acquis</a:t>
            </a:r>
          </a:p>
        </p:txBody>
      </p:sp>
      <p:cxnSp>
        <p:nvCxnSpPr>
          <p:cNvPr id="14" name="AutoShape 15"/>
          <p:cNvCxnSpPr>
            <a:cxnSpLocks noChangeShapeType="1"/>
          </p:cNvCxnSpPr>
          <p:nvPr>
            <p:custDataLst>
              <p:tags r:id="rId12"/>
            </p:custDataLst>
          </p:nvPr>
        </p:nvCxnSpPr>
        <p:spPr bwMode="auto">
          <a:xfrm rot="5400000" flipH="1">
            <a:off x="4395846" y="23754"/>
            <a:ext cx="46511" cy="5180603"/>
          </a:xfrm>
          <a:prstGeom prst="bentConnector3">
            <a:avLst>
              <a:gd name="adj1" fmla="val -5022856"/>
            </a:avLst>
          </a:prstGeom>
          <a:noFill/>
          <a:ln w="38100">
            <a:solidFill>
              <a:schemeClr val="tx1"/>
            </a:solidFill>
            <a:miter lim="800000"/>
            <a:headEnd/>
            <a:tailEnd type="triangle" w="med" len="med"/>
          </a:ln>
        </p:spPr>
      </p:cxnSp>
      <p:sp>
        <p:nvSpPr>
          <p:cNvPr id="15" name="Text Box 16"/>
          <p:cNvSpPr txBox="1">
            <a:spLocks noChangeArrowheads="1"/>
          </p:cNvSpPr>
          <p:nvPr>
            <p:custDataLst>
              <p:tags r:id="rId13"/>
            </p:custDataLst>
          </p:nvPr>
        </p:nvSpPr>
        <p:spPr bwMode="auto">
          <a:xfrm>
            <a:off x="5389459" y="5105400"/>
            <a:ext cx="2813975" cy="400110"/>
          </a:xfrm>
          <a:prstGeom prst="rect">
            <a:avLst/>
          </a:prstGeom>
          <a:noFill/>
          <a:ln w="9525" algn="ctr">
            <a:noFill/>
            <a:miter lim="800000"/>
            <a:headEnd/>
            <a:tailEnd/>
          </a:ln>
        </p:spPr>
        <p:txBody>
          <a:bodyPr wrap="none">
            <a:spAutoFit/>
          </a:bodyPr>
          <a:lstStyle/>
          <a:p>
            <a:pPr algn="ctr"/>
            <a:r>
              <a:rPr lang="fr-FR" sz="2000" dirty="0">
                <a:solidFill>
                  <a:schemeClr val="accent1"/>
                </a:solidFill>
                <a:latin typeface="+mj-lt"/>
              </a:rPr>
              <a:t>Acquis; </a:t>
            </a:r>
            <a:r>
              <a:rPr lang="fr-FR" sz="2000" dirty="0" smtClean="0">
                <a:solidFill>
                  <a:schemeClr val="accent1"/>
                </a:solidFill>
                <a:latin typeface="+mj-lt"/>
              </a:rPr>
              <a:t>Bonnes </a:t>
            </a:r>
            <a:r>
              <a:rPr lang="fr-FR" sz="2000" dirty="0">
                <a:solidFill>
                  <a:schemeClr val="accent1"/>
                </a:solidFill>
                <a:latin typeface="+mj-lt"/>
              </a:rPr>
              <a:t>pratiques</a:t>
            </a:r>
          </a:p>
        </p:txBody>
      </p:sp>
      <p:sp>
        <p:nvSpPr>
          <p:cNvPr id="16" name="Text Box 17"/>
          <p:cNvSpPr txBox="1">
            <a:spLocks noChangeArrowheads="1"/>
          </p:cNvSpPr>
          <p:nvPr>
            <p:custDataLst>
              <p:tags r:id="rId14"/>
            </p:custDataLst>
          </p:nvPr>
        </p:nvSpPr>
        <p:spPr bwMode="auto">
          <a:xfrm>
            <a:off x="1219200" y="5562600"/>
            <a:ext cx="7848600" cy="261610"/>
          </a:xfrm>
          <a:prstGeom prst="rect">
            <a:avLst/>
          </a:prstGeom>
          <a:noFill/>
          <a:ln w="9525">
            <a:noFill/>
            <a:miter lim="800000"/>
            <a:headEnd/>
            <a:tailEnd/>
          </a:ln>
        </p:spPr>
        <p:txBody>
          <a:bodyPr wrap="square">
            <a:spAutoFit/>
          </a:bodyPr>
          <a:lstStyle/>
          <a:p>
            <a:r>
              <a:rPr lang="fr-FR" sz="1100" dirty="0" smtClean="0"/>
              <a:t>Adapté </a:t>
            </a:r>
            <a:r>
              <a:rPr lang="fr-FR" sz="1100" dirty="0"/>
              <a:t>du document de la Banque mondiale intitulé </a:t>
            </a:r>
            <a:r>
              <a:rPr lang="fr-FR" sz="1100" dirty="0" smtClean="0"/>
              <a:t>« </a:t>
            </a:r>
            <a:r>
              <a:rPr lang="fr-FR" sz="1100" i="1" dirty="0" err="1" smtClean="0"/>
              <a:t>Results</a:t>
            </a:r>
            <a:r>
              <a:rPr lang="fr-FR" sz="1100" i="1" dirty="0" smtClean="0"/>
              <a:t> </a:t>
            </a:r>
            <a:r>
              <a:rPr lang="fr-FR" sz="1100" i="1" dirty="0"/>
              <a:t>Focus in Country Assistance </a:t>
            </a:r>
            <a:r>
              <a:rPr lang="fr-FR" sz="1100" i="1" dirty="0" err="1" smtClean="0"/>
              <a:t>Strategies</a:t>
            </a:r>
            <a:r>
              <a:rPr lang="fr-FR" sz="1100" i="1" dirty="0" smtClean="0"/>
              <a:t> »</a:t>
            </a:r>
            <a:r>
              <a:rPr lang="fr-FR" sz="1100" dirty="0" smtClean="0"/>
              <a:t>, </a:t>
            </a:r>
            <a:r>
              <a:rPr lang="fr-FR" sz="1100" dirty="0"/>
              <a:t>juillet 2005, p. 13</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7"/>
          <p:cNvPicPr>
            <a:picLocks noChangeAspect="1" noChangeArrowheads="1"/>
          </p:cNvPicPr>
          <p:nvPr>
            <p:custDataLst>
              <p:tags r:id="rId1"/>
            </p:custDataLst>
          </p:nvPr>
        </p:nvPicPr>
        <p:blipFill>
          <a:blip r:embed="rId15" cstate="print"/>
          <a:srcRect/>
          <a:stretch>
            <a:fillRect/>
          </a:stretch>
        </p:blipFill>
        <p:spPr bwMode="auto">
          <a:xfrm>
            <a:off x="6218895" y="3733800"/>
            <a:ext cx="2934730" cy="1954530"/>
          </a:xfrm>
          <a:prstGeom prst="rect">
            <a:avLst/>
          </a:prstGeom>
          <a:noFill/>
          <a:ln w="9525">
            <a:noFill/>
            <a:miter lim="800000"/>
            <a:headEnd/>
            <a:tailEnd/>
          </a:ln>
        </p:spPr>
      </p:pic>
      <p:pic>
        <p:nvPicPr>
          <p:cNvPr id="5" name="Picture 4"/>
          <p:cNvPicPr>
            <a:picLocks noChangeAspect="1" noChangeArrowheads="1"/>
          </p:cNvPicPr>
          <p:nvPr>
            <p:custDataLst>
              <p:tags r:id="rId2"/>
            </p:custDataLst>
          </p:nvPr>
        </p:nvPicPr>
        <p:blipFill>
          <a:blip r:embed="rId16" cstate="print"/>
          <a:srcRect/>
          <a:stretch>
            <a:fillRect/>
          </a:stretch>
        </p:blipFill>
        <p:spPr bwMode="auto">
          <a:xfrm>
            <a:off x="3125106" y="1752600"/>
            <a:ext cx="1904093" cy="1599438"/>
          </a:xfrm>
          <a:prstGeom prst="rect">
            <a:avLst/>
          </a:prstGeom>
          <a:noFill/>
          <a:ln w="9525">
            <a:noFill/>
            <a:miter lim="800000"/>
            <a:headEnd/>
            <a:tailEnd/>
          </a:ln>
        </p:spPr>
      </p:pic>
      <p:pic>
        <p:nvPicPr>
          <p:cNvPr id="6" name="Picture 8"/>
          <p:cNvPicPr>
            <a:picLocks noChangeAspect="1" noChangeArrowheads="1"/>
          </p:cNvPicPr>
          <p:nvPr>
            <p:custDataLst>
              <p:tags r:id="rId3"/>
            </p:custDataLst>
          </p:nvPr>
        </p:nvPicPr>
        <p:blipFill>
          <a:blip r:embed="rId17" cstate="print"/>
          <a:stretch>
            <a:fillRect/>
          </a:stretch>
        </p:blipFill>
        <p:spPr bwMode="auto">
          <a:xfrm rot="769549">
            <a:off x="211554" y="168279"/>
            <a:ext cx="1752471" cy="2102965"/>
          </a:xfrm>
          <a:prstGeom prst="rect">
            <a:avLst/>
          </a:prstGeom>
          <a:noFill/>
          <a:ln>
            <a:noFill/>
          </a:ln>
        </p:spPr>
      </p:pic>
      <p:sp>
        <p:nvSpPr>
          <p:cNvPr id="7" name="TextBox 6"/>
          <p:cNvSpPr txBox="1"/>
          <p:nvPr>
            <p:custDataLst>
              <p:tags r:id="rId4"/>
            </p:custDataLst>
          </p:nvPr>
        </p:nvSpPr>
        <p:spPr>
          <a:xfrm>
            <a:off x="2045920" y="228600"/>
            <a:ext cx="3516680" cy="1323439"/>
          </a:xfrm>
          <a:prstGeom prst="rect">
            <a:avLst/>
          </a:prstGeom>
          <a:noFill/>
        </p:spPr>
        <p:txBody>
          <a:bodyPr wrap="square" rtlCol="0">
            <a:spAutoFit/>
          </a:bodyPr>
          <a:lstStyle/>
          <a:p>
            <a:r>
              <a:rPr lang="fr-FR" sz="2000" b="1" dirty="0" smtClean="0">
                <a:solidFill>
                  <a:srgbClr val="000000"/>
                </a:solidFill>
                <a:latin typeface="Franklin Gothic Book"/>
              </a:rPr>
              <a:t>Effets positifs sur l’environnement mondial</a:t>
            </a:r>
          </a:p>
          <a:p>
            <a:r>
              <a:rPr lang="fr-FR" sz="2000" b="1" dirty="0" smtClean="0">
                <a:solidFill>
                  <a:srgbClr val="000000"/>
                </a:solidFill>
                <a:latin typeface="Franklin Gothic Book"/>
              </a:rPr>
              <a:t>Objectifs  stratégiques </a:t>
            </a:r>
          </a:p>
          <a:p>
            <a:endParaRPr lang="fr-FR" sz="2000" b="1" dirty="0">
              <a:solidFill>
                <a:srgbClr val="000000"/>
              </a:solidFill>
              <a:latin typeface="Franklin Gothic Book"/>
              <a:cs typeface="Franklin Gothic Book"/>
            </a:endParaRPr>
          </a:p>
        </p:txBody>
      </p:sp>
      <p:sp>
        <p:nvSpPr>
          <p:cNvPr id="8" name="TextBox 7"/>
          <p:cNvSpPr txBox="1"/>
          <p:nvPr>
            <p:custDataLst>
              <p:tags r:id="rId5"/>
            </p:custDataLst>
          </p:nvPr>
        </p:nvSpPr>
        <p:spPr>
          <a:xfrm>
            <a:off x="4648601" y="3225968"/>
            <a:ext cx="2819400" cy="1323439"/>
          </a:xfrm>
          <a:prstGeom prst="rect">
            <a:avLst/>
          </a:prstGeom>
          <a:noFill/>
        </p:spPr>
        <p:txBody>
          <a:bodyPr wrap="square" rtlCol="0">
            <a:spAutoFit/>
          </a:bodyPr>
          <a:lstStyle/>
          <a:p>
            <a:r>
              <a:rPr lang="fr-FR" sz="2000" b="1" dirty="0" smtClean="0">
                <a:solidFill>
                  <a:srgbClr val="000000"/>
                </a:solidFill>
                <a:latin typeface="Franklin Gothic Book"/>
              </a:rPr>
              <a:t>Buts et objectifs  </a:t>
            </a:r>
          </a:p>
          <a:p>
            <a:r>
              <a:rPr lang="fr-FR" sz="2000" b="1" dirty="0" smtClean="0">
                <a:solidFill>
                  <a:srgbClr val="000000"/>
                </a:solidFill>
                <a:latin typeface="Franklin Gothic Book"/>
              </a:rPr>
              <a:t>des domaines d’intervention</a:t>
            </a:r>
          </a:p>
          <a:p>
            <a:endParaRPr lang="fr-FR" sz="2000" b="1" dirty="0">
              <a:solidFill>
                <a:srgbClr val="000000"/>
              </a:solidFill>
              <a:latin typeface="Franklin Gothic Book"/>
              <a:cs typeface="Franklin Gothic Book"/>
            </a:endParaRPr>
          </a:p>
        </p:txBody>
      </p:sp>
      <p:sp>
        <p:nvSpPr>
          <p:cNvPr id="11" name="TextBox 10"/>
          <p:cNvSpPr txBox="1"/>
          <p:nvPr>
            <p:custDataLst>
              <p:tags r:id="rId6"/>
            </p:custDataLst>
          </p:nvPr>
        </p:nvSpPr>
        <p:spPr>
          <a:xfrm>
            <a:off x="4575312" y="4873306"/>
            <a:ext cx="1905000" cy="1323439"/>
          </a:xfrm>
          <a:prstGeom prst="rect">
            <a:avLst/>
          </a:prstGeom>
          <a:noFill/>
        </p:spPr>
        <p:txBody>
          <a:bodyPr wrap="square" rtlCol="0">
            <a:spAutoFit/>
          </a:bodyPr>
          <a:lstStyle/>
          <a:p>
            <a:r>
              <a:rPr lang="fr-FR" sz="2000" b="1" dirty="0" smtClean="0">
                <a:solidFill>
                  <a:srgbClr val="000000"/>
                </a:solidFill>
                <a:latin typeface="Franklin Gothic Book"/>
              </a:rPr>
              <a:t>Performance des projets et du portefeuille </a:t>
            </a:r>
          </a:p>
          <a:p>
            <a:endParaRPr lang="fr-FR" sz="2000" b="1" dirty="0">
              <a:solidFill>
                <a:srgbClr val="000000"/>
              </a:solidFill>
              <a:latin typeface="Franklin Gothic Book"/>
              <a:cs typeface="Franklin Gothic Book"/>
            </a:endParaRPr>
          </a:p>
        </p:txBody>
      </p:sp>
      <p:pic>
        <p:nvPicPr>
          <p:cNvPr id="12" name="Picture 9"/>
          <p:cNvPicPr>
            <a:picLocks noChangeAspect="1" noChangeArrowheads="1"/>
          </p:cNvPicPr>
          <p:nvPr>
            <p:custDataLst>
              <p:tags r:id="rId7"/>
            </p:custDataLst>
          </p:nvPr>
        </p:nvPicPr>
        <p:blipFill>
          <a:blip r:embed="rId18" cstate="print"/>
          <a:srcRect/>
          <a:stretch>
            <a:fillRect/>
          </a:stretch>
        </p:blipFill>
        <p:spPr bwMode="auto">
          <a:xfrm>
            <a:off x="7467277" y="457200"/>
            <a:ext cx="1676723" cy="1627589"/>
          </a:xfrm>
          <a:prstGeom prst="rect">
            <a:avLst/>
          </a:prstGeom>
          <a:noFill/>
          <a:ln w="9525">
            <a:noFill/>
            <a:miter lim="800000"/>
            <a:headEnd/>
            <a:tailEnd/>
          </a:ln>
        </p:spPr>
      </p:pic>
      <p:sp>
        <p:nvSpPr>
          <p:cNvPr id="13" name="TextBox 12"/>
          <p:cNvSpPr txBox="1"/>
          <p:nvPr>
            <p:custDataLst>
              <p:tags r:id="rId8"/>
            </p:custDataLst>
          </p:nvPr>
        </p:nvSpPr>
        <p:spPr>
          <a:xfrm>
            <a:off x="7315200" y="2076271"/>
            <a:ext cx="1838425" cy="646331"/>
          </a:xfrm>
          <a:prstGeom prst="rect">
            <a:avLst/>
          </a:prstGeom>
          <a:noFill/>
        </p:spPr>
        <p:txBody>
          <a:bodyPr wrap="square" rtlCol="0">
            <a:spAutoFit/>
          </a:bodyPr>
          <a:lstStyle/>
          <a:p>
            <a:r>
              <a:rPr lang="fr-FR" b="1" dirty="0" smtClean="0">
                <a:solidFill>
                  <a:srgbClr val="000000"/>
                </a:solidFill>
                <a:latin typeface="Franklin Gothic Book"/>
              </a:rPr>
              <a:t>Gestion efficace et efficiente</a:t>
            </a:r>
          </a:p>
        </p:txBody>
      </p:sp>
      <p:pic>
        <p:nvPicPr>
          <p:cNvPr id="14" name="Picture 10"/>
          <p:cNvPicPr>
            <a:picLocks noChangeAspect="1" noChangeArrowheads="1"/>
          </p:cNvPicPr>
          <p:nvPr>
            <p:custDataLst>
              <p:tags r:id="rId9"/>
            </p:custDataLst>
          </p:nvPr>
        </p:nvPicPr>
        <p:blipFill>
          <a:blip r:embed="rId19" cstate="print"/>
          <a:srcRect/>
          <a:stretch>
            <a:fillRect/>
          </a:stretch>
        </p:blipFill>
        <p:spPr bwMode="auto">
          <a:xfrm>
            <a:off x="533400" y="3426995"/>
            <a:ext cx="1600200" cy="1600200"/>
          </a:xfrm>
          <a:prstGeom prst="rect">
            <a:avLst/>
          </a:prstGeom>
          <a:noFill/>
          <a:ln w="9525">
            <a:noFill/>
            <a:miter lim="800000"/>
            <a:headEnd/>
            <a:tailEnd/>
          </a:ln>
        </p:spPr>
      </p:pic>
      <p:sp>
        <p:nvSpPr>
          <p:cNvPr id="15" name="TextBox 14"/>
          <p:cNvSpPr txBox="1"/>
          <p:nvPr>
            <p:custDataLst>
              <p:tags r:id="rId10"/>
            </p:custDataLst>
          </p:nvPr>
        </p:nvSpPr>
        <p:spPr>
          <a:xfrm>
            <a:off x="107378" y="5027195"/>
            <a:ext cx="4572906" cy="1015663"/>
          </a:xfrm>
          <a:prstGeom prst="rect">
            <a:avLst/>
          </a:prstGeom>
          <a:noFill/>
        </p:spPr>
        <p:txBody>
          <a:bodyPr wrap="square" rtlCol="0">
            <a:spAutoFit/>
          </a:bodyPr>
          <a:lstStyle/>
          <a:p>
            <a:r>
              <a:rPr lang="fr-FR" sz="2000" b="1" dirty="0" smtClean="0">
                <a:solidFill>
                  <a:srgbClr val="000000"/>
                </a:solidFill>
                <a:latin typeface="Franklin Gothic Book"/>
              </a:rPr>
              <a:t>Transfert de connaissances ciblées  &amp; </a:t>
            </a:r>
          </a:p>
          <a:p>
            <a:r>
              <a:rPr lang="fr-FR" sz="2000" b="1" dirty="0" smtClean="0">
                <a:solidFill>
                  <a:srgbClr val="000000"/>
                </a:solidFill>
                <a:latin typeface="Franklin Gothic Book"/>
              </a:rPr>
              <a:t>accessibilité de l’information</a:t>
            </a:r>
          </a:p>
          <a:p>
            <a:endParaRPr lang="fr-FR" sz="2000" b="1" dirty="0">
              <a:solidFill>
                <a:srgbClr val="000000"/>
              </a:solidFill>
              <a:latin typeface="Franklin Gothic Book"/>
              <a:cs typeface="Franklin Gothic Book"/>
            </a:endParaRPr>
          </a:p>
        </p:txBody>
      </p:sp>
      <p:sp>
        <p:nvSpPr>
          <p:cNvPr id="16" name="Rounded Rectangle 15"/>
          <p:cNvSpPr/>
          <p:nvPr>
            <p:custDataLst>
              <p:tags r:id="rId11"/>
            </p:custDataLst>
          </p:nvPr>
        </p:nvSpPr>
        <p:spPr>
          <a:xfrm>
            <a:off x="383445" y="228600"/>
            <a:ext cx="1447800" cy="533400"/>
          </a:xfrm>
          <a:prstGeom prst="roundRect">
            <a:avLst>
              <a:gd name="adj" fmla="val 0"/>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000" b="1" dirty="0" smtClean="0">
                <a:solidFill>
                  <a:schemeClr val="tx1"/>
                </a:solidFill>
              </a:rPr>
              <a:t>Menu</a:t>
            </a:r>
            <a:endParaRPr lang="fr-FR" sz="2000" b="1" dirty="0">
              <a:solidFill>
                <a:schemeClr val="tx1"/>
              </a:solidFill>
            </a:endParaRPr>
          </a:p>
        </p:txBody>
      </p:sp>
      <p:sp>
        <p:nvSpPr>
          <p:cNvPr id="17" name="Rounded Rectangle 16"/>
          <p:cNvSpPr/>
          <p:nvPr>
            <p:custDataLst>
              <p:tags r:id="rId12"/>
            </p:custDataLst>
          </p:nvPr>
        </p:nvSpPr>
        <p:spPr>
          <a:xfrm>
            <a:off x="3125106" y="3352038"/>
            <a:ext cx="1447800" cy="533400"/>
          </a:xfrm>
          <a:prstGeom prst="roundRect">
            <a:avLst>
              <a:gd name="adj" fmla="val 0"/>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000" b="1" dirty="0" smtClean="0">
                <a:solidFill>
                  <a:schemeClr val="tx1"/>
                </a:solidFill>
              </a:rPr>
              <a:t>Recettes</a:t>
            </a:r>
            <a:endParaRPr lang="fr-FR" sz="2000" b="1" dirty="0">
              <a:solidFill>
                <a:schemeClr val="tx1"/>
              </a:solidFill>
            </a:endParaRPr>
          </a:p>
        </p:txBody>
      </p:sp>
      <p:sp>
        <p:nvSpPr>
          <p:cNvPr id="18" name="Rounded Rectangle 17"/>
          <p:cNvSpPr/>
          <p:nvPr>
            <p:custDataLst>
              <p:tags r:id="rId13"/>
            </p:custDataLst>
          </p:nvPr>
        </p:nvSpPr>
        <p:spPr>
          <a:xfrm>
            <a:off x="6809874" y="5638800"/>
            <a:ext cx="1676400" cy="609600"/>
          </a:xfrm>
          <a:prstGeom prst="roundRect">
            <a:avLst>
              <a:gd name="adj" fmla="val 0"/>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000" b="1" dirty="0" smtClean="0">
                <a:solidFill>
                  <a:schemeClr val="tx1"/>
                </a:solidFill>
              </a:rPr>
              <a:t>Ingrédients</a:t>
            </a:r>
            <a:endParaRPr lang="fr-FR" sz="2000" b="1" dirty="0">
              <a:solidFill>
                <a:schemeClr val="tx1"/>
              </a:solidFill>
            </a:endParaRPr>
          </a:p>
        </p:txBody>
      </p:sp>
    </p:spTree>
    <p:extLst>
      <p:ext uri="{BB962C8B-B14F-4D97-AF65-F5344CB8AC3E}">
        <p14:creationId xmlns:p14="http://schemas.microsoft.com/office/powerpoint/2010/main" val="54382761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152400"/>
            <a:ext cx="8229600" cy="1143000"/>
          </a:xfrm>
        </p:spPr>
        <p:txBody>
          <a:bodyPr/>
          <a:lstStyle/>
          <a:p>
            <a:r>
              <a:rPr lang="fr-FR" sz="3200" dirty="0"/>
              <a:t>L'alignement des objectifs des domaines </a:t>
            </a:r>
            <a:r>
              <a:rPr lang="fr-FR" sz="3200" dirty="0" smtClean="0"/>
              <a:t>d’intervention à </a:t>
            </a:r>
            <a:r>
              <a:rPr lang="fr-FR" sz="3200" dirty="0"/>
              <a:t>l'objectif stratégique</a:t>
            </a:r>
            <a:endParaRPr lang="en-US" sz="3200" dirty="0"/>
          </a:p>
        </p:txBody>
      </p:sp>
      <p:sp>
        <p:nvSpPr>
          <p:cNvPr id="3" name="Content Placeholder 2"/>
          <p:cNvSpPr>
            <a:spLocks noGrp="1"/>
          </p:cNvSpPr>
          <p:nvPr>
            <p:ph idx="1"/>
          </p:nvPr>
        </p:nvSpPr>
        <p:spPr>
          <a:xfrm>
            <a:off x="457200" y="1295400"/>
            <a:ext cx="8229600" cy="4525963"/>
          </a:xfrm>
        </p:spPr>
        <p:txBody>
          <a:bodyPr/>
          <a:lstStyle/>
          <a:p>
            <a:pPr>
              <a:buClr>
                <a:schemeClr val="tx1"/>
              </a:buClr>
              <a:buSzPct val="120000"/>
              <a:buFontTx/>
              <a:buChar char="•"/>
              <a:defRPr/>
            </a:pPr>
            <a:r>
              <a:rPr lang="fr-FR" sz="2200" kern="0" dirty="0">
                <a:latin typeface="+mj-lt"/>
                <a:cs typeface="Times New Roman" pitchFamily="18" charset="0"/>
              </a:rPr>
              <a:t>Les buts et objectifs de chaque domaine d'intervention conforme aux objectifs stratégiques du FEM</a:t>
            </a:r>
          </a:p>
          <a:p>
            <a:pPr>
              <a:buClr>
                <a:schemeClr val="tx1"/>
              </a:buClr>
              <a:buSzPct val="120000"/>
              <a:buFontTx/>
              <a:buChar char="•"/>
              <a:defRPr/>
            </a:pPr>
            <a:r>
              <a:rPr lang="fr-FR" sz="2200" kern="0" dirty="0">
                <a:latin typeface="+mj-lt"/>
                <a:cs typeface="Times New Roman" pitchFamily="18" charset="0"/>
              </a:rPr>
              <a:t>Objectifs au niveau des projets cadrent avec les objectifs du domaine d'intervention</a:t>
            </a:r>
            <a:r>
              <a:rPr lang="fr-FR" dirty="0">
                <a:latin typeface="+mj-lt"/>
              </a:rPr>
              <a:t/>
            </a:r>
            <a:br>
              <a:rPr lang="fr-FR" dirty="0">
                <a:latin typeface="+mj-lt"/>
              </a:rPr>
            </a:br>
            <a:r>
              <a:rPr lang="fr-FR" sz="2200" i="1" kern="0" dirty="0">
                <a:latin typeface="+mj-lt"/>
                <a:cs typeface="Times New Roman" pitchFamily="18" charset="0"/>
              </a:rPr>
              <a:t>Par </a:t>
            </a:r>
            <a:r>
              <a:rPr lang="fr-FR" sz="2200" i="1" kern="0" dirty="0" smtClean="0">
                <a:latin typeface="+mj-lt"/>
                <a:cs typeface="Times New Roman" pitchFamily="18" charset="0"/>
              </a:rPr>
              <a:t>exemple:</a:t>
            </a:r>
            <a:endParaRPr lang="fr-FR" sz="2200" i="1" kern="0" dirty="0">
              <a:latin typeface="+mj-lt"/>
              <a:cs typeface="Times New Roman" pitchFamily="18" charset="0"/>
            </a:endParaRPr>
          </a:p>
          <a:p>
            <a:pPr lvl="1">
              <a:buClr>
                <a:schemeClr val="tx1"/>
              </a:buClr>
              <a:buSzPct val="120000"/>
              <a:buFont typeface="Arial" pitchFamily="34" charset="0"/>
              <a:buChar char="•"/>
              <a:defRPr/>
            </a:pPr>
            <a:r>
              <a:rPr lang="fr-FR" sz="1800" i="1" kern="0" dirty="0" smtClean="0">
                <a:latin typeface="+mj-lt"/>
                <a:cs typeface="Times New Roman" pitchFamily="18" charset="0"/>
              </a:rPr>
              <a:t>Objectif </a:t>
            </a:r>
            <a:r>
              <a:rPr lang="fr-FR" sz="1800" i="1" kern="0" dirty="0">
                <a:latin typeface="+mj-lt"/>
                <a:cs typeface="Times New Roman" pitchFamily="18" charset="0"/>
              </a:rPr>
              <a:t>de BD: Amélioration de la durabilité des systèmes d'aires </a:t>
            </a:r>
            <a:r>
              <a:rPr lang="fr-FR" sz="1800" i="1" kern="0" dirty="0" smtClean="0">
                <a:latin typeface="+mj-lt"/>
                <a:cs typeface="Times New Roman" pitchFamily="18" charset="0"/>
              </a:rPr>
              <a:t>protégées</a:t>
            </a:r>
            <a:endParaRPr lang="fr-FR" dirty="0" smtClean="0">
              <a:latin typeface="+mj-lt"/>
            </a:endParaRPr>
          </a:p>
          <a:p>
            <a:pPr lvl="2">
              <a:buClr>
                <a:schemeClr val="tx1"/>
              </a:buClr>
              <a:buSzPct val="120000"/>
              <a:buFont typeface="Wingdings" pitchFamily="2" charset="2"/>
              <a:buChar char="Ø"/>
              <a:defRPr/>
            </a:pPr>
            <a:r>
              <a:rPr lang="fr-FR" sz="1800" dirty="0" smtClean="0">
                <a:solidFill>
                  <a:srgbClr val="0070C0"/>
                </a:solidFill>
                <a:latin typeface="+mj-lt"/>
                <a:cs typeface="Times New Roman" pitchFamily="18" charset="0"/>
              </a:rPr>
              <a:t>Objectif </a:t>
            </a:r>
            <a:r>
              <a:rPr lang="fr-FR" sz="1800" dirty="0">
                <a:solidFill>
                  <a:srgbClr val="0070C0"/>
                </a:solidFill>
                <a:latin typeface="+mj-lt"/>
                <a:cs typeface="Times New Roman" pitchFamily="18" charset="0"/>
              </a:rPr>
              <a:t>stratégique 1: conserver, </a:t>
            </a:r>
            <a:r>
              <a:rPr lang="fr-FR" sz="1800" dirty="0" smtClean="0">
                <a:solidFill>
                  <a:srgbClr val="0070C0"/>
                </a:solidFill>
                <a:latin typeface="+mj-lt"/>
                <a:cs typeface="Times New Roman" pitchFamily="18" charset="0"/>
              </a:rPr>
              <a:t>utiliser </a:t>
            </a:r>
            <a:r>
              <a:rPr lang="fr-FR" sz="1800" dirty="0">
                <a:solidFill>
                  <a:srgbClr val="0070C0"/>
                </a:solidFill>
                <a:latin typeface="+mj-lt"/>
                <a:cs typeface="Times New Roman" pitchFamily="18" charset="0"/>
              </a:rPr>
              <a:t>de façon durable, et gérer la biodiversité, les écosystèmes et les ressources naturelles au niveau </a:t>
            </a:r>
            <a:r>
              <a:rPr lang="fr-FR" sz="1800" dirty="0" smtClean="0">
                <a:solidFill>
                  <a:srgbClr val="0070C0"/>
                </a:solidFill>
                <a:latin typeface="+mj-lt"/>
                <a:cs typeface="Times New Roman" pitchFamily="18" charset="0"/>
              </a:rPr>
              <a:t>mondial</a:t>
            </a:r>
          </a:p>
          <a:p>
            <a:pPr lvl="1">
              <a:buClr>
                <a:schemeClr val="tx1"/>
              </a:buClr>
              <a:buSzPct val="120000"/>
              <a:buFont typeface="Arial" pitchFamily="34" charset="0"/>
              <a:buChar char="•"/>
              <a:defRPr/>
            </a:pPr>
            <a:r>
              <a:rPr lang="fr-FR" sz="1800" i="1" dirty="0" smtClean="0">
                <a:latin typeface="+mj-lt"/>
                <a:cs typeface="Times New Roman" pitchFamily="18" charset="0"/>
              </a:rPr>
              <a:t>Objectif de CC: </a:t>
            </a:r>
            <a:r>
              <a:rPr lang="fr-FR" sz="1800" i="1" dirty="0">
                <a:latin typeface="+mj-lt"/>
                <a:cs typeface="Times New Roman" pitchFamily="18" charset="0"/>
              </a:rPr>
              <a:t>Promotion de la démonstration, le déploiement et le transfert de technologies à faible émission de carbone </a:t>
            </a:r>
            <a:r>
              <a:rPr lang="fr-FR" sz="1800" i="1" dirty="0" smtClean="0">
                <a:latin typeface="+mj-lt"/>
                <a:cs typeface="Times New Roman" pitchFamily="18" charset="0"/>
              </a:rPr>
              <a:t>innovants</a:t>
            </a:r>
            <a:endParaRPr lang="fr-FR" sz="1800" dirty="0">
              <a:latin typeface="+mj-lt"/>
            </a:endParaRPr>
          </a:p>
          <a:p>
            <a:pPr marL="1257300" lvl="2" indent="-342900">
              <a:buClr>
                <a:schemeClr val="tx1"/>
              </a:buClr>
              <a:buSzPct val="120000"/>
              <a:buFont typeface="Wingdings" pitchFamily="2" charset="2"/>
              <a:buChar char="Ø"/>
              <a:defRPr/>
            </a:pPr>
            <a:r>
              <a:rPr lang="fr-FR" sz="1800" dirty="0" smtClean="0">
                <a:solidFill>
                  <a:srgbClr val="0070C0"/>
                </a:solidFill>
                <a:latin typeface="+mj-lt"/>
                <a:cs typeface="Times New Roman" pitchFamily="18" charset="0"/>
              </a:rPr>
              <a:t>Objectif </a:t>
            </a:r>
            <a:r>
              <a:rPr lang="fr-FR" sz="1800" dirty="0">
                <a:solidFill>
                  <a:srgbClr val="0070C0"/>
                </a:solidFill>
                <a:latin typeface="+mj-lt"/>
                <a:cs typeface="Times New Roman" pitchFamily="18" charset="0"/>
              </a:rPr>
              <a:t>stratégique 2: Réduire les risques globaux du changement climatique par la stabilisation des concentrations de GES dans l'atmosphère à travers des actions de réduction des émissions</a:t>
            </a:r>
          </a:p>
          <a:p>
            <a:pPr marL="1257300" lvl="2" indent="-342900">
              <a:buClr>
                <a:schemeClr val="tx1"/>
              </a:buClr>
              <a:buSzPct val="120000"/>
              <a:buFont typeface="Wingdings" pitchFamily="2" charset="2"/>
              <a:buChar char="Ø"/>
              <a:defRPr/>
            </a:pPr>
            <a:endParaRPr lang="en-US" sz="2200" dirty="0">
              <a:solidFill>
                <a:srgbClr val="0070C0"/>
              </a:solidFill>
              <a:latin typeface="Times New Roman" pitchFamily="18" charset="0"/>
              <a:cs typeface="Times New Roman" pitchFamily="18" charset="0"/>
            </a:endParaRPr>
          </a:p>
        </p:txBody>
      </p:sp>
    </p:spTree>
    <p:extLst>
      <p:ext uri="{BB962C8B-B14F-4D97-AF65-F5344CB8AC3E}">
        <p14:creationId xmlns:p14="http://schemas.microsoft.com/office/powerpoint/2010/main" val="42689322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a:xfrm>
            <a:off x="457200" y="152400"/>
            <a:ext cx="8229600" cy="914400"/>
          </a:xfrm>
        </p:spPr>
        <p:txBody>
          <a:bodyPr/>
          <a:lstStyle/>
          <a:p>
            <a:r>
              <a:rPr lang="fr-FR" sz="3600" dirty="0" smtClean="0"/>
              <a:t>Cadre de gestion par les résultats du FEM</a:t>
            </a:r>
            <a:endParaRPr lang="fr-FR" sz="3600" dirty="0"/>
          </a:p>
        </p:txBody>
      </p:sp>
      <p:grpSp>
        <p:nvGrpSpPr>
          <p:cNvPr id="4" name="Group 41"/>
          <p:cNvGrpSpPr>
            <a:grpSpLocks/>
          </p:cNvGrpSpPr>
          <p:nvPr>
            <p:custDataLst>
              <p:tags r:id="rId2"/>
            </p:custDataLst>
          </p:nvPr>
        </p:nvGrpSpPr>
        <p:grpSpPr bwMode="auto">
          <a:xfrm>
            <a:off x="2971946" y="1295400"/>
            <a:ext cx="5493407" cy="4267200"/>
            <a:chOff x="1252" y="912"/>
            <a:chExt cx="2976" cy="1824"/>
          </a:xfrm>
        </p:grpSpPr>
        <p:sp>
          <p:nvSpPr>
            <p:cNvPr id="12" name="AutoShape 42"/>
            <p:cNvSpPr>
              <a:spLocks noChangeArrowheads="1"/>
            </p:cNvSpPr>
            <p:nvPr/>
          </p:nvSpPr>
          <p:spPr bwMode="auto">
            <a:xfrm>
              <a:off x="1252" y="912"/>
              <a:ext cx="2976" cy="1824"/>
            </a:xfrm>
            <a:prstGeom prst="triangle">
              <a:avLst>
                <a:gd name="adj" fmla="val 50000"/>
              </a:avLst>
            </a:prstGeom>
            <a:solidFill>
              <a:srgbClr val="99CCFF">
                <a:alpha val="49019"/>
              </a:srgbClr>
            </a:solidFill>
            <a:ln w="9525" algn="ctr">
              <a:solidFill>
                <a:srgbClr val="000000"/>
              </a:solidFill>
              <a:miter lim="800000"/>
              <a:headEnd/>
              <a:tailEnd/>
            </a:ln>
          </p:spPr>
          <p:txBody>
            <a:bodyPr rot="10800000" anchor="ctr"/>
            <a:lstStyle/>
            <a:p>
              <a:endParaRPr lang="en-US" dirty="0">
                <a:latin typeface="+mn-lt"/>
              </a:endParaRPr>
            </a:p>
          </p:txBody>
        </p:sp>
        <p:sp>
          <p:nvSpPr>
            <p:cNvPr id="13" name="Text Box 43"/>
            <p:cNvSpPr txBox="1">
              <a:spLocks noChangeArrowheads="1"/>
            </p:cNvSpPr>
            <p:nvPr/>
          </p:nvSpPr>
          <p:spPr bwMode="auto">
            <a:xfrm>
              <a:off x="1871" y="2475"/>
              <a:ext cx="1693" cy="156"/>
            </a:xfrm>
            <a:prstGeom prst="rect">
              <a:avLst/>
            </a:prstGeom>
            <a:noFill/>
            <a:ln w="9525">
              <a:noFill/>
              <a:miter lim="800000"/>
              <a:headEnd/>
              <a:tailEnd/>
            </a:ln>
          </p:spPr>
          <p:txBody>
            <a:bodyPr lIns="67223" tIns="33612" rIns="67223" bIns="33612"/>
            <a:lstStyle/>
            <a:p>
              <a:pPr algn="ctr"/>
              <a:r>
                <a:rPr lang="fr-FR" b="1" dirty="0">
                  <a:solidFill>
                    <a:srgbClr val="000000"/>
                  </a:solidFill>
                  <a:latin typeface="+mn-lt"/>
                </a:rPr>
                <a:t>Objectifs du projet</a:t>
              </a:r>
            </a:p>
            <a:p>
              <a:pPr algn="ctr"/>
              <a:endParaRPr lang="fr-FR" dirty="0">
                <a:solidFill>
                  <a:srgbClr val="000000"/>
                </a:solidFill>
                <a:latin typeface="+mn-lt"/>
              </a:endParaRPr>
            </a:p>
            <a:p>
              <a:pPr algn="ctr"/>
              <a:endParaRPr lang="fr-FR" dirty="0">
                <a:latin typeface="+mn-lt"/>
              </a:endParaRPr>
            </a:p>
          </p:txBody>
        </p:sp>
        <p:sp>
          <p:nvSpPr>
            <p:cNvPr id="14" name="Text Box 44"/>
            <p:cNvSpPr txBox="1">
              <a:spLocks noChangeArrowheads="1"/>
            </p:cNvSpPr>
            <p:nvPr/>
          </p:nvSpPr>
          <p:spPr bwMode="auto">
            <a:xfrm>
              <a:off x="2284" y="1596"/>
              <a:ext cx="912" cy="175"/>
            </a:xfrm>
            <a:prstGeom prst="rect">
              <a:avLst/>
            </a:prstGeom>
            <a:noFill/>
            <a:ln w="9525" algn="ctr">
              <a:noFill/>
              <a:miter lim="800000"/>
              <a:headEnd/>
              <a:tailEnd/>
            </a:ln>
          </p:spPr>
          <p:txBody>
            <a:bodyPr lIns="67223" tIns="33612" rIns="67223" bIns="33612"/>
            <a:lstStyle/>
            <a:p>
              <a:pPr algn="ctr"/>
              <a:r>
                <a:rPr lang="fr-FR" b="1" dirty="0">
                  <a:solidFill>
                    <a:srgbClr val="000000"/>
                  </a:solidFill>
                  <a:latin typeface="+mn-lt"/>
                </a:rPr>
                <a:t>But du domaine </a:t>
              </a:r>
              <a:r>
                <a:rPr lang="fr-FR" b="1" dirty="0" smtClean="0">
                  <a:solidFill>
                    <a:srgbClr val="000000"/>
                  </a:solidFill>
                  <a:latin typeface="+mn-lt"/>
                </a:rPr>
                <a:t>d’intervention</a:t>
              </a:r>
              <a:endParaRPr lang="fr-FR" b="1" dirty="0">
                <a:solidFill>
                  <a:srgbClr val="000000"/>
                </a:solidFill>
                <a:latin typeface="+mn-lt"/>
              </a:endParaRPr>
            </a:p>
            <a:p>
              <a:pPr algn="ctr"/>
              <a:endParaRPr lang="fr-FR" dirty="0">
                <a:latin typeface="+mn-lt"/>
              </a:endParaRPr>
            </a:p>
          </p:txBody>
        </p:sp>
        <p:sp>
          <p:nvSpPr>
            <p:cNvPr id="15" name="Text Box 45"/>
            <p:cNvSpPr txBox="1">
              <a:spLocks noChangeArrowheads="1"/>
            </p:cNvSpPr>
            <p:nvPr/>
          </p:nvSpPr>
          <p:spPr bwMode="auto">
            <a:xfrm>
              <a:off x="2397" y="1016"/>
              <a:ext cx="678" cy="296"/>
            </a:xfrm>
            <a:prstGeom prst="rect">
              <a:avLst/>
            </a:prstGeom>
            <a:noFill/>
            <a:ln w="9525" algn="ctr">
              <a:noFill/>
              <a:miter lim="800000"/>
              <a:headEnd/>
              <a:tailEnd/>
            </a:ln>
          </p:spPr>
          <p:txBody>
            <a:bodyPr lIns="67223" tIns="33612" rIns="67223" bIns="33612"/>
            <a:lstStyle/>
            <a:p>
              <a:pPr algn="ctr"/>
              <a:endParaRPr lang="fr-FR" sz="1600" b="1" dirty="0">
                <a:solidFill>
                  <a:srgbClr val="000000"/>
                </a:solidFill>
                <a:latin typeface="+mn-lt"/>
              </a:endParaRPr>
            </a:p>
            <a:p>
              <a:pPr algn="ctr"/>
              <a:r>
                <a:rPr lang="fr-FR" sz="1600" b="1" dirty="0">
                  <a:solidFill>
                    <a:srgbClr val="000000"/>
                  </a:solidFill>
                  <a:latin typeface="+mn-lt"/>
                </a:rPr>
                <a:t>Objectifs stratégiques du </a:t>
              </a:r>
              <a:r>
                <a:rPr lang="fr-FR" sz="1600" b="1" dirty="0" smtClean="0">
                  <a:solidFill>
                    <a:srgbClr val="000000"/>
                  </a:solidFill>
                  <a:latin typeface="+mn-lt"/>
                </a:rPr>
                <a:t>FEM</a:t>
              </a:r>
              <a:endParaRPr lang="fr-FR" sz="1600" b="1" dirty="0">
                <a:solidFill>
                  <a:srgbClr val="000000"/>
                </a:solidFill>
                <a:latin typeface="+mn-lt"/>
              </a:endParaRPr>
            </a:p>
          </p:txBody>
        </p:sp>
        <p:sp>
          <p:nvSpPr>
            <p:cNvPr id="16" name="Line 46"/>
            <p:cNvSpPr>
              <a:spLocks noChangeShapeType="1"/>
            </p:cNvSpPr>
            <p:nvPr/>
          </p:nvSpPr>
          <p:spPr bwMode="auto">
            <a:xfrm>
              <a:off x="1920" y="1920"/>
              <a:ext cx="1632" cy="0"/>
            </a:xfrm>
            <a:prstGeom prst="line">
              <a:avLst/>
            </a:prstGeom>
            <a:noFill/>
            <a:ln w="9525">
              <a:solidFill>
                <a:srgbClr val="000000"/>
              </a:solidFill>
              <a:prstDash val="dash"/>
              <a:round/>
              <a:headEnd/>
              <a:tailEnd/>
            </a:ln>
          </p:spPr>
          <p:txBody>
            <a:bodyPr/>
            <a:lstStyle/>
            <a:p>
              <a:endParaRPr lang="en-US">
                <a:latin typeface="+mn-lt"/>
              </a:endParaRPr>
            </a:p>
          </p:txBody>
        </p:sp>
        <p:sp>
          <p:nvSpPr>
            <p:cNvPr id="17" name="Text Box 47"/>
            <p:cNvSpPr txBox="1">
              <a:spLocks noChangeArrowheads="1"/>
            </p:cNvSpPr>
            <p:nvPr/>
          </p:nvSpPr>
          <p:spPr bwMode="auto">
            <a:xfrm>
              <a:off x="1954" y="2052"/>
              <a:ext cx="1610" cy="216"/>
            </a:xfrm>
            <a:prstGeom prst="rect">
              <a:avLst/>
            </a:prstGeom>
            <a:noFill/>
            <a:ln w="9525" algn="ctr">
              <a:noFill/>
              <a:miter lim="800000"/>
              <a:headEnd/>
              <a:tailEnd/>
            </a:ln>
          </p:spPr>
          <p:txBody>
            <a:bodyPr lIns="67223" tIns="33612" rIns="67223" bIns="33612"/>
            <a:lstStyle/>
            <a:p>
              <a:pPr algn="ctr"/>
              <a:r>
                <a:rPr lang="fr-FR" b="1" dirty="0">
                  <a:solidFill>
                    <a:srgbClr val="000000"/>
                  </a:solidFill>
                  <a:latin typeface="+mn-lt"/>
                </a:rPr>
                <a:t>Objectifs du domaine </a:t>
              </a:r>
              <a:r>
                <a:rPr lang="fr-FR" b="1" dirty="0" smtClean="0">
                  <a:solidFill>
                    <a:srgbClr val="000000"/>
                  </a:solidFill>
                  <a:latin typeface="+mn-lt"/>
                </a:rPr>
                <a:t>d’intervention</a:t>
              </a:r>
              <a:endParaRPr lang="fr-FR" b="1" dirty="0">
                <a:solidFill>
                  <a:srgbClr val="000000"/>
                </a:solidFill>
                <a:latin typeface="+mn-lt"/>
              </a:endParaRPr>
            </a:p>
            <a:p>
              <a:pPr algn="ctr"/>
              <a:endParaRPr lang="fr-FR" b="1" dirty="0">
                <a:latin typeface="+mn-lt"/>
              </a:endParaRPr>
            </a:p>
          </p:txBody>
        </p:sp>
        <p:sp>
          <p:nvSpPr>
            <p:cNvPr id="18" name="Line 48"/>
            <p:cNvSpPr>
              <a:spLocks noChangeShapeType="1"/>
            </p:cNvSpPr>
            <p:nvPr/>
          </p:nvSpPr>
          <p:spPr bwMode="auto">
            <a:xfrm>
              <a:off x="1584" y="2304"/>
              <a:ext cx="2304" cy="0"/>
            </a:xfrm>
            <a:prstGeom prst="line">
              <a:avLst/>
            </a:prstGeom>
            <a:noFill/>
            <a:ln w="9525">
              <a:solidFill>
                <a:schemeClr val="tx1"/>
              </a:solidFill>
              <a:round/>
              <a:headEnd/>
              <a:tailEnd/>
            </a:ln>
          </p:spPr>
          <p:txBody>
            <a:bodyPr rot="10800000" wrap="none" anchor="ctr"/>
            <a:lstStyle/>
            <a:p>
              <a:endParaRPr lang="en-US">
                <a:latin typeface="+mn-lt"/>
              </a:endParaRPr>
            </a:p>
          </p:txBody>
        </p:sp>
        <p:sp>
          <p:nvSpPr>
            <p:cNvPr id="19" name="Line 49"/>
            <p:cNvSpPr>
              <a:spLocks noChangeShapeType="1"/>
            </p:cNvSpPr>
            <p:nvPr/>
          </p:nvSpPr>
          <p:spPr bwMode="auto">
            <a:xfrm>
              <a:off x="2304" y="1440"/>
              <a:ext cx="864" cy="0"/>
            </a:xfrm>
            <a:prstGeom prst="line">
              <a:avLst/>
            </a:prstGeom>
            <a:noFill/>
            <a:ln w="9525">
              <a:solidFill>
                <a:schemeClr val="tx1"/>
              </a:solidFill>
              <a:round/>
              <a:headEnd/>
              <a:tailEnd/>
            </a:ln>
          </p:spPr>
          <p:txBody>
            <a:bodyPr rot="10800000" wrap="none" anchor="ctr"/>
            <a:lstStyle/>
            <a:p>
              <a:endParaRPr lang="en-US">
                <a:latin typeface="+mn-lt"/>
              </a:endParaRPr>
            </a:p>
          </p:txBody>
        </p:sp>
      </p:grpSp>
      <p:sp>
        <p:nvSpPr>
          <p:cNvPr id="5" name="Text Box 50"/>
          <p:cNvSpPr txBox="1">
            <a:spLocks noChangeArrowheads="1"/>
          </p:cNvSpPr>
          <p:nvPr>
            <p:custDataLst>
              <p:tags r:id="rId3"/>
            </p:custDataLst>
          </p:nvPr>
        </p:nvSpPr>
        <p:spPr bwMode="auto">
          <a:xfrm>
            <a:off x="1934779" y="1615440"/>
            <a:ext cx="1931276" cy="3520440"/>
          </a:xfrm>
          <a:prstGeom prst="rect">
            <a:avLst/>
          </a:prstGeom>
          <a:noFill/>
          <a:ln w="9525">
            <a:noFill/>
            <a:miter lim="800000"/>
            <a:headEnd/>
            <a:tailEnd/>
          </a:ln>
        </p:spPr>
        <p:txBody>
          <a:bodyPr/>
          <a:lstStyle/>
          <a:p>
            <a:pPr algn="ctr">
              <a:defRPr/>
            </a:pPr>
            <a:r>
              <a:rPr lang="fr-FR" sz="1400" b="1" dirty="0" smtClean="0">
                <a:solidFill>
                  <a:srgbClr val="00B050"/>
                </a:solidFill>
                <a:latin typeface="+mn-lt"/>
              </a:rPr>
              <a:t>Effets positifs sur l’environnement </a:t>
            </a:r>
            <a:r>
              <a:rPr lang="fr-FR" sz="1400" b="1" dirty="0">
                <a:solidFill>
                  <a:srgbClr val="00B050"/>
                </a:solidFill>
                <a:latin typeface="+mn-lt"/>
              </a:rPr>
              <a:t>mondial</a:t>
            </a:r>
          </a:p>
          <a:p>
            <a:pPr algn="ctr">
              <a:defRPr/>
            </a:pPr>
            <a:r>
              <a:rPr lang="fr-FR" sz="1400" b="1" dirty="0">
                <a:solidFill>
                  <a:srgbClr val="00B050"/>
                </a:solidFill>
                <a:latin typeface="+mn-lt"/>
              </a:rPr>
              <a:t>Impacts</a:t>
            </a:r>
          </a:p>
          <a:p>
            <a:pPr algn="ctr">
              <a:defRPr/>
            </a:pPr>
            <a:endParaRPr lang="fr-FR" sz="1000" b="1" dirty="0">
              <a:latin typeface="+mn-lt"/>
            </a:endParaRPr>
          </a:p>
          <a:p>
            <a:pPr algn="ctr">
              <a:defRPr/>
            </a:pPr>
            <a:endParaRPr lang="fr-FR" sz="1000" b="1" dirty="0">
              <a:latin typeface="+mn-lt"/>
            </a:endParaRPr>
          </a:p>
          <a:p>
            <a:pPr algn="ctr">
              <a:defRPr/>
            </a:pPr>
            <a:endParaRPr lang="fr-FR" sz="1000" b="1" dirty="0">
              <a:latin typeface="+mn-lt"/>
            </a:endParaRPr>
          </a:p>
          <a:p>
            <a:pPr algn="ctr">
              <a:defRPr/>
            </a:pPr>
            <a:endParaRPr lang="fr-FR" sz="1000" b="1" dirty="0">
              <a:latin typeface="+mn-lt"/>
            </a:endParaRPr>
          </a:p>
          <a:p>
            <a:pPr algn="ctr">
              <a:defRPr/>
            </a:pPr>
            <a:endParaRPr lang="fr-FR" sz="1000" b="1" dirty="0">
              <a:latin typeface="+mn-lt"/>
            </a:endParaRPr>
          </a:p>
          <a:p>
            <a:pPr algn="ctr">
              <a:defRPr/>
            </a:pPr>
            <a:endParaRPr lang="fr-FR" sz="1000" b="1" dirty="0">
              <a:latin typeface="+mn-lt"/>
            </a:endParaRPr>
          </a:p>
          <a:p>
            <a:pPr algn="ctr">
              <a:defRPr/>
            </a:pPr>
            <a:endParaRPr lang="fr-FR" sz="1000" b="1" dirty="0">
              <a:latin typeface="+mn-lt"/>
            </a:endParaRPr>
          </a:p>
          <a:p>
            <a:pPr algn="ctr">
              <a:defRPr/>
            </a:pPr>
            <a:endParaRPr lang="fr-FR" sz="1000" b="1" dirty="0">
              <a:latin typeface="+mn-lt"/>
            </a:endParaRPr>
          </a:p>
          <a:p>
            <a:pPr algn="ctr">
              <a:defRPr/>
            </a:pPr>
            <a:endParaRPr lang="fr-FR" sz="1000" b="1" dirty="0">
              <a:latin typeface="+mn-lt"/>
            </a:endParaRPr>
          </a:p>
          <a:p>
            <a:pPr algn="ctr">
              <a:defRPr/>
            </a:pPr>
            <a:endParaRPr lang="fr-FR" sz="1000" b="1" dirty="0">
              <a:latin typeface="+mn-lt"/>
            </a:endParaRPr>
          </a:p>
          <a:p>
            <a:pPr algn="ctr">
              <a:defRPr/>
            </a:pPr>
            <a:endParaRPr lang="fr-FR" sz="1050" b="1" dirty="0" smtClean="0">
              <a:latin typeface="+mn-lt"/>
            </a:endParaRPr>
          </a:p>
          <a:p>
            <a:pPr algn="ctr">
              <a:defRPr/>
            </a:pPr>
            <a:endParaRPr lang="fr-FR" sz="1050" b="1" dirty="0" smtClean="0">
              <a:latin typeface="+mn-lt"/>
            </a:endParaRPr>
          </a:p>
          <a:p>
            <a:pPr algn="ctr">
              <a:defRPr/>
            </a:pPr>
            <a:endParaRPr lang="fr-FR" sz="1050" b="1" dirty="0" smtClean="0">
              <a:latin typeface="+mn-lt"/>
            </a:endParaRPr>
          </a:p>
          <a:p>
            <a:pPr algn="ctr">
              <a:defRPr/>
            </a:pPr>
            <a:r>
              <a:rPr lang="fr-FR" sz="1400" b="1" dirty="0" smtClean="0">
                <a:solidFill>
                  <a:srgbClr val="00B050"/>
                </a:solidFill>
                <a:latin typeface="+mn-lt"/>
              </a:rPr>
              <a:t>Résultats</a:t>
            </a:r>
            <a:endParaRPr lang="fr-FR" sz="1400" b="1" dirty="0">
              <a:solidFill>
                <a:srgbClr val="00B050"/>
              </a:solidFill>
              <a:latin typeface="+mn-lt"/>
            </a:endParaRPr>
          </a:p>
          <a:p>
            <a:pPr algn="ctr">
              <a:defRPr/>
            </a:pPr>
            <a:r>
              <a:rPr lang="fr-FR" sz="1400" b="1" dirty="0">
                <a:solidFill>
                  <a:srgbClr val="00B050"/>
                </a:solidFill>
                <a:latin typeface="+mn-lt"/>
              </a:rPr>
              <a:t>Produits</a:t>
            </a:r>
          </a:p>
          <a:p>
            <a:pPr algn="ctr">
              <a:defRPr/>
            </a:pPr>
            <a:endParaRPr lang="fr-FR" sz="1000" b="1" dirty="0">
              <a:latin typeface="+mn-lt"/>
            </a:endParaRPr>
          </a:p>
        </p:txBody>
      </p:sp>
      <p:sp>
        <p:nvSpPr>
          <p:cNvPr id="6" name="Line 51"/>
          <p:cNvSpPr>
            <a:spLocks noChangeShapeType="1"/>
          </p:cNvSpPr>
          <p:nvPr>
            <p:custDataLst>
              <p:tags r:id="rId4"/>
            </p:custDataLst>
          </p:nvPr>
        </p:nvSpPr>
        <p:spPr bwMode="auto">
          <a:xfrm flipV="1">
            <a:off x="2878959" y="3429000"/>
            <a:ext cx="1788" cy="620078"/>
          </a:xfrm>
          <a:prstGeom prst="line">
            <a:avLst/>
          </a:prstGeom>
          <a:noFill/>
          <a:ln w="9525">
            <a:solidFill>
              <a:srgbClr val="000000"/>
            </a:solidFill>
            <a:round/>
            <a:headEnd/>
            <a:tailEnd type="triangle" w="med" len="med"/>
          </a:ln>
        </p:spPr>
        <p:txBody>
          <a:bodyPr/>
          <a:lstStyle/>
          <a:p>
            <a:endParaRPr lang="en-US">
              <a:latin typeface="+mn-lt"/>
            </a:endParaRPr>
          </a:p>
        </p:txBody>
      </p:sp>
      <p:sp>
        <p:nvSpPr>
          <p:cNvPr id="7" name="Line 52"/>
          <p:cNvSpPr>
            <a:spLocks noChangeShapeType="1"/>
          </p:cNvSpPr>
          <p:nvPr>
            <p:custDataLst>
              <p:tags r:id="rId5"/>
            </p:custDataLst>
          </p:nvPr>
        </p:nvSpPr>
        <p:spPr bwMode="auto">
          <a:xfrm>
            <a:off x="2878959" y="2530642"/>
            <a:ext cx="1788" cy="620078"/>
          </a:xfrm>
          <a:prstGeom prst="line">
            <a:avLst/>
          </a:prstGeom>
          <a:noFill/>
          <a:ln w="9525">
            <a:solidFill>
              <a:srgbClr val="000000"/>
            </a:solidFill>
            <a:round/>
            <a:headEnd/>
            <a:tailEnd type="triangle" w="med" len="med"/>
          </a:ln>
        </p:spPr>
        <p:txBody>
          <a:bodyPr/>
          <a:lstStyle/>
          <a:p>
            <a:pPr>
              <a:defRPr/>
            </a:pPr>
            <a:r>
              <a:rPr lang="fr-FR" dirty="0" smtClean="0"/>
              <a:t>        </a:t>
            </a:r>
          </a:p>
        </p:txBody>
      </p:sp>
      <p:sp>
        <p:nvSpPr>
          <p:cNvPr id="8" name="AutoShape 53"/>
          <p:cNvSpPr>
            <a:spLocks/>
          </p:cNvSpPr>
          <p:nvPr>
            <p:custDataLst>
              <p:tags r:id="rId6"/>
            </p:custDataLst>
          </p:nvPr>
        </p:nvSpPr>
        <p:spPr bwMode="auto">
          <a:xfrm flipH="1">
            <a:off x="2106448" y="1599883"/>
            <a:ext cx="257503" cy="853440"/>
          </a:xfrm>
          <a:prstGeom prst="rightBrace">
            <a:avLst>
              <a:gd name="adj1" fmla="val 22222"/>
              <a:gd name="adj2" fmla="val 50000"/>
            </a:avLst>
          </a:prstGeom>
          <a:noFill/>
          <a:ln w="9525">
            <a:solidFill>
              <a:srgbClr val="000000"/>
            </a:solidFill>
            <a:round/>
            <a:headEnd/>
            <a:tailEnd/>
          </a:ln>
        </p:spPr>
        <p:txBody>
          <a:bodyPr/>
          <a:lstStyle/>
          <a:p>
            <a:endParaRPr lang="en-US">
              <a:latin typeface="+mn-lt"/>
            </a:endParaRPr>
          </a:p>
        </p:txBody>
      </p:sp>
      <p:sp>
        <p:nvSpPr>
          <p:cNvPr id="9" name="AutoShape 54"/>
          <p:cNvSpPr>
            <a:spLocks/>
          </p:cNvSpPr>
          <p:nvPr>
            <p:custDataLst>
              <p:tags r:id="rId7"/>
            </p:custDataLst>
          </p:nvPr>
        </p:nvSpPr>
        <p:spPr bwMode="auto">
          <a:xfrm flipH="1">
            <a:off x="2106448" y="4091305"/>
            <a:ext cx="257503" cy="1013460"/>
          </a:xfrm>
          <a:prstGeom prst="rightBrace">
            <a:avLst>
              <a:gd name="adj1" fmla="val 26389"/>
              <a:gd name="adj2" fmla="val 50000"/>
            </a:avLst>
          </a:prstGeom>
          <a:noFill/>
          <a:ln w="9525">
            <a:solidFill>
              <a:srgbClr val="000000"/>
            </a:solidFill>
            <a:round/>
            <a:headEnd/>
            <a:tailEnd/>
          </a:ln>
        </p:spPr>
        <p:txBody>
          <a:bodyPr/>
          <a:lstStyle/>
          <a:p>
            <a:endParaRPr lang="en-US">
              <a:latin typeface="+mn-lt"/>
            </a:endParaRPr>
          </a:p>
        </p:txBody>
      </p:sp>
      <p:sp>
        <p:nvSpPr>
          <p:cNvPr id="10" name="Text Box 55"/>
          <p:cNvSpPr txBox="1">
            <a:spLocks noChangeArrowheads="1"/>
          </p:cNvSpPr>
          <p:nvPr>
            <p:custDataLst>
              <p:tags r:id="rId8"/>
            </p:custDataLst>
          </p:nvPr>
        </p:nvSpPr>
        <p:spPr bwMode="auto">
          <a:xfrm>
            <a:off x="533400" y="1539240"/>
            <a:ext cx="1701800" cy="1051560"/>
          </a:xfrm>
          <a:prstGeom prst="rect">
            <a:avLst/>
          </a:prstGeom>
          <a:noFill/>
          <a:ln w="9525">
            <a:noFill/>
            <a:miter lim="800000"/>
            <a:headEnd/>
            <a:tailEnd/>
          </a:ln>
        </p:spPr>
        <p:txBody>
          <a:bodyPr/>
          <a:lstStyle/>
          <a:p>
            <a:pPr algn="ctr"/>
            <a:r>
              <a:rPr lang="fr-FR" sz="1700" b="1" dirty="0">
                <a:solidFill>
                  <a:schemeClr val="accent1"/>
                </a:solidFill>
                <a:latin typeface="+mn-lt"/>
              </a:rPr>
              <a:t>Au plan institutionnel</a:t>
            </a:r>
          </a:p>
          <a:p>
            <a:pPr algn="ctr"/>
            <a:r>
              <a:rPr lang="fr-FR" sz="1700" b="1" dirty="0" smtClean="0">
                <a:solidFill>
                  <a:schemeClr val="accent1"/>
                </a:solidFill>
                <a:latin typeface="+mn-lt"/>
              </a:rPr>
              <a:t>(approche </a:t>
            </a:r>
            <a:r>
              <a:rPr lang="fr-FR" sz="1700" b="1" dirty="0">
                <a:solidFill>
                  <a:schemeClr val="accent1"/>
                </a:solidFill>
                <a:latin typeface="+mn-lt"/>
              </a:rPr>
              <a:t>descendante)</a:t>
            </a:r>
          </a:p>
        </p:txBody>
      </p:sp>
      <p:sp>
        <p:nvSpPr>
          <p:cNvPr id="11" name="Text Box 56"/>
          <p:cNvSpPr txBox="1">
            <a:spLocks noChangeArrowheads="1"/>
          </p:cNvSpPr>
          <p:nvPr>
            <p:custDataLst>
              <p:tags r:id="rId9"/>
            </p:custDataLst>
          </p:nvPr>
        </p:nvSpPr>
        <p:spPr bwMode="auto">
          <a:xfrm>
            <a:off x="457200" y="4215063"/>
            <a:ext cx="1692166" cy="1101891"/>
          </a:xfrm>
          <a:prstGeom prst="rect">
            <a:avLst/>
          </a:prstGeom>
          <a:noFill/>
          <a:ln w="9525">
            <a:noFill/>
            <a:miter lim="800000"/>
            <a:headEnd/>
            <a:tailEnd/>
          </a:ln>
        </p:spPr>
        <p:txBody>
          <a:bodyPr/>
          <a:lstStyle/>
          <a:p>
            <a:pPr algn="ctr"/>
            <a:r>
              <a:rPr lang="fr-FR" sz="1700" b="1" dirty="0">
                <a:solidFill>
                  <a:schemeClr val="accent1"/>
                </a:solidFill>
                <a:latin typeface="+mn-lt"/>
              </a:rPr>
              <a:t>Au plan des opérations</a:t>
            </a:r>
          </a:p>
          <a:p>
            <a:pPr algn="ctr"/>
            <a:r>
              <a:rPr lang="fr-FR" sz="1700" b="1" dirty="0" smtClean="0">
                <a:solidFill>
                  <a:schemeClr val="accent1"/>
                </a:solidFill>
                <a:latin typeface="+mn-lt"/>
              </a:rPr>
              <a:t>(approche </a:t>
            </a:r>
            <a:r>
              <a:rPr lang="fr-FR" sz="1700" b="1" dirty="0">
                <a:solidFill>
                  <a:schemeClr val="accent1"/>
                </a:solidFill>
                <a:latin typeface="+mn-lt"/>
              </a:rPr>
              <a:t>ascendante)</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custDataLst>
              <p:tags r:id="rId1"/>
            </p:custDataLst>
          </p:nvPr>
        </p:nvSpPr>
        <p:spPr>
          <a:xfrm>
            <a:off x="0" y="3886200"/>
            <a:ext cx="7391400" cy="1676400"/>
          </a:xfrm>
          <a:prstGeom prst="rect">
            <a:avLst/>
          </a:prstGeom>
          <a:solidFill>
            <a:schemeClr val="bg1">
              <a:lumMod val="8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fr-FR" sz="3600" b="1" cap="small" dirty="0" smtClean="0">
                <a:solidFill>
                  <a:srgbClr val="1F497D"/>
                </a:solidFill>
                <a:latin typeface="+mj-lt"/>
              </a:rPr>
              <a:t>Résultats des projets</a:t>
            </a:r>
            <a:endParaRPr lang="fr-FR" sz="3600" b="1" cap="small" dirty="0">
              <a:solidFill>
                <a:srgbClr val="1F497D"/>
              </a:solidFill>
              <a:latin typeface="+mj-lt"/>
              <a:ea typeface="+mj-ea"/>
              <a:cs typeface="+mj-cs"/>
            </a:endParaRPr>
          </a:p>
        </p:txBody>
      </p:sp>
    </p:spTree>
    <p:extLst>
      <p:ext uri="{BB962C8B-B14F-4D97-AF65-F5344CB8AC3E}">
        <p14:creationId xmlns:p14="http://schemas.microsoft.com/office/powerpoint/2010/main" val="4285022595"/>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NUM" val="1"/>
</p:tagLst>
</file>

<file path=ppt/tags/tag10.xml><?xml version="1.0" encoding="utf-8"?>
<p:tagLst xmlns:a="http://schemas.openxmlformats.org/drawingml/2006/main" xmlns:r="http://schemas.openxmlformats.org/officeDocument/2006/relationships" xmlns:p="http://schemas.openxmlformats.org/presentationml/2006/main">
  <p:tag name="NUM" val="5"/>
</p:tagLst>
</file>

<file path=ppt/tags/tag11.xml><?xml version="1.0" encoding="utf-8"?>
<p:tagLst xmlns:a="http://schemas.openxmlformats.org/drawingml/2006/main" xmlns:r="http://schemas.openxmlformats.org/officeDocument/2006/relationships" xmlns:p="http://schemas.openxmlformats.org/presentationml/2006/main">
  <p:tag name="NUM" val="6"/>
</p:tagLst>
</file>

<file path=ppt/tags/tag12.xml><?xml version="1.0" encoding="utf-8"?>
<p:tagLst xmlns:a="http://schemas.openxmlformats.org/drawingml/2006/main" xmlns:r="http://schemas.openxmlformats.org/officeDocument/2006/relationships" xmlns:p="http://schemas.openxmlformats.org/presentationml/2006/main">
  <p:tag name="NUM" val="7"/>
</p:tagLst>
</file>

<file path=ppt/tags/tag13.xml><?xml version="1.0" encoding="utf-8"?>
<p:tagLst xmlns:a="http://schemas.openxmlformats.org/drawingml/2006/main" xmlns:r="http://schemas.openxmlformats.org/officeDocument/2006/relationships" xmlns:p="http://schemas.openxmlformats.org/presentationml/2006/main">
  <p:tag name="NUM" val="8"/>
</p:tagLst>
</file>

<file path=ppt/tags/tag14.xml><?xml version="1.0" encoding="utf-8"?>
<p:tagLst xmlns:a="http://schemas.openxmlformats.org/drawingml/2006/main" xmlns:r="http://schemas.openxmlformats.org/officeDocument/2006/relationships" xmlns:p="http://schemas.openxmlformats.org/presentationml/2006/main">
  <p:tag name="NUM" val="9"/>
</p:tagLst>
</file>

<file path=ppt/tags/tag15.xml><?xml version="1.0" encoding="utf-8"?>
<p:tagLst xmlns:a="http://schemas.openxmlformats.org/drawingml/2006/main" xmlns:r="http://schemas.openxmlformats.org/officeDocument/2006/relationships" xmlns:p="http://schemas.openxmlformats.org/presentationml/2006/main">
  <p:tag name="NUM" val="10"/>
</p:tagLst>
</file>

<file path=ppt/tags/tag16.xml><?xml version="1.0" encoding="utf-8"?>
<p:tagLst xmlns:a="http://schemas.openxmlformats.org/drawingml/2006/main" xmlns:r="http://schemas.openxmlformats.org/officeDocument/2006/relationships" xmlns:p="http://schemas.openxmlformats.org/presentationml/2006/main">
  <p:tag name="NUM" val="11"/>
</p:tagLst>
</file>

<file path=ppt/tags/tag17.xml><?xml version="1.0" encoding="utf-8"?>
<p:tagLst xmlns:a="http://schemas.openxmlformats.org/drawingml/2006/main" xmlns:r="http://schemas.openxmlformats.org/officeDocument/2006/relationships" xmlns:p="http://schemas.openxmlformats.org/presentationml/2006/main">
  <p:tag name="NUM" val="12"/>
</p:tagLst>
</file>

<file path=ppt/tags/tag18.xml><?xml version="1.0" encoding="utf-8"?>
<p:tagLst xmlns:a="http://schemas.openxmlformats.org/drawingml/2006/main" xmlns:r="http://schemas.openxmlformats.org/officeDocument/2006/relationships" xmlns:p="http://schemas.openxmlformats.org/presentationml/2006/main">
  <p:tag name="NUM" val="13"/>
</p:tagLst>
</file>

<file path=ppt/tags/tag19.xml><?xml version="1.0" encoding="utf-8"?>
<p:tagLst xmlns:a="http://schemas.openxmlformats.org/drawingml/2006/main" xmlns:r="http://schemas.openxmlformats.org/officeDocument/2006/relationships" xmlns:p="http://schemas.openxmlformats.org/presentationml/2006/main">
  <p:tag name="NUM" val="14"/>
</p:tagLst>
</file>

<file path=ppt/tags/tag2.xml><?xml version="1.0" encoding="utf-8"?>
<p:tagLst xmlns:a="http://schemas.openxmlformats.org/drawingml/2006/main" xmlns:r="http://schemas.openxmlformats.org/officeDocument/2006/relationships" xmlns:p="http://schemas.openxmlformats.org/presentationml/2006/main">
  <p:tag name="NUM" val="2"/>
</p:tagLst>
</file>

<file path=ppt/tags/tag20.xml><?xml version="1.0" encoding="utf-8"?>
<p:tagLst xmlns:a="http://schemas.openxmlformats.org/drawingml/2006/main" xmlns:r="http://schemas.openxmlformats.org/officeDocument/2006/relationships" xmlns:p="http://schemas.openxmlformats.org/presentationml/2006/main">
  <p:tag name="NUM" val="1"/>
</p:tagLst>
</file>

<file path=ppt/tags/tag21.xml><?xml version="1.0" encoding="utf-8"?>
<p:tagLst xmlns:a="http://schemas.openxmlformats.org/drawingml/2006/main" xmlns:r="http://schemas.openxmlformats.org/officeDocument/2006/relationships" xmlns:p="http://schemas.openxmlformats.org/presentationml/2006/main">
  <p:tag name="NUM" val="2"/>
</p:tagLst>
</file>

<file path=ppt/tags/tag22.xml><?xml version="1.0" encoding="utf-8"?>
<p:tagLst xmlns:a="http://schemas.openxmlformats.org/drawingml/2006/main" xmlns:r="http://schemas.openxmlformats.org/officeDocument/2006/relationships" xmlns:p="http://schemas.openxmlformats.org/presentationml/2006/main">
  <p:tag name="NUM" val="3"/>
</p:tagLst>
</file>

<file path=ppt/tags/tag23.xml><?xml version="1.0" encoding="utf-8"?>
<p:tagLst xmlns:a="http://schemas.openxmlformats.org/drawingml/2006/main" xmlns:r="http://schemas.openxmlformats.org/officeDocument/2006/relationships" xmlns:p="http://schemas.openxmlformats.org/presentationml/2006/main">
  <p:tag name="NUM" val="4"/>
</p:tagLst>
</file>

<file path=ppt/tags/tag24.xml><?xml version="1.0" encoding="utf-8"?>
<p:tagLst xmlns:a="http://schemas.openxmlformats.org/drawingml/2006/main" xmlns:r="http://schemas.openxmlformats.org/officeDocument/2006/relationships" xmlns:p="http://schemas.openxmlformats.org/presentationml/2006/main">
  <p:tag name="NUM" val="5"/>
</p:tagLst>
</file>

<file path=ppt/tags/tag25.xml><?xml version="1.0" encoding="utf-8"?>
<p:tagLst xmlns:a="http://schemas.openxmlformats.org/drawingml/2006/main" xmlns:r="http://schemas.openxmlformats.org/officeDocument/2006/relationships" xmlns:p="http://schemas.openxmlformats.org/presentationml/2006/main">
  <p:tag name="NUM" val="6"/>
</p:tagLst>
</file>

<file path=ppt/tags/tag26.xml><?xml version="1.0" encoding="utf-8"?>
<p:tagLst xmlns:a="http://schemas.openxmlformats.org/drawingml/2006/main" xmlns:r="http://schemas.openxmlformats.org/officeDocument/2006/relationships" xmlns:p="http://schemas.openxmlformats.org/presentationml/2006/main">
  <p:tag name="NUM" val="7"/>
</p:tagLst>
</file>

<file path=ppt/tags/tag27.xml><?xml version="1.0" encoding="utf-8"?>
<p:tagLst xmlns:a="http://schemas.openxmlformats.org/drawingml/2006/main" xmlns:r="http://schemas.openxmlformats.org/officeDocument/2006/relationships" xmlns:p="http://schemas.openxmlformats.org/presentationml/2006/main">
  <p:tag name="NUM" val="8"/>
</p:tagLst>
</file>

<file path=ppt/tags/tag28.xml><?xml version="1.0" encoding="utf-8"?>
<p:tagLst xmlns:a="http://schemas.openxmlformats.org/drawingml/2006/main" xmlns:r="http://schemas.openxmlformats.org/officeDocument/2006/relationships" xmlns:p="http://schemas.openxmlformats.org/presentationml/2006/main">
  <p:tag name="NUM" val="9"/>
</p:tagLst>
</file>

<file path=ppt/tags/tag29.xml><?xml version="1.0" encoding="utf-8"?>
<p:tagLst xmlns:a="http://schemas.openxmlformats.org/drawingml/2006/main" xmlns:r="http://schemas.openxmlformats.org/officeDocument/2006/relationships" xmlns:p="http://schemas.openxmlformats.org/presentationml/2006/main">
  <p:tag name="NUM" val="10"/>
</p:tagLst>
</file>

<file path=ppt/tags/tag3.xml><?xml version="1.0" encoding="utf-8"?>
<p:tagLst xmlns:a="http://schemas.openxmlformats.org/drawingml/2006/main" xmlns:r="http://schemas.openxmlformats.org/officeDocument/2006/relationships" xmlns:p="http://schemas.openxmlformats.org/presentationml/2006/main">
  <p:tag name="NUM" val="1"/>
</p:tagLst>
</file>

<file path=ppt/tags/tag30.xml><?xml version="1.0" encoding="utf-8"?>
<p:tagLst xmlns:a="http://schemas.openxmlformats.org/drawingml/2006/main" xmlns:r="http://schemas.openxmlformats.org/officeDocument/2006/relationships" xmlns:p="http://schemas.openxmlformats.org/presentationml/2006/main">
  <p:tag name="NUM" val="11"/>
</p:tagLst>
</file>

<file path=ppt/tags/tag31.xml><?xml version="1.0" encoding="utf-8"?>
<p:tagLst xmlns:a="http://schemas.openxmlformats.org/drawingml/2006/main" xmlns:r="http://schemas.openxmlformats.org/officeDocument/2006/relationships" xmlns:p="http://schemas.openxmlformats.org/presentationml/2006/main">
  <p:tag name="NUM" val="12"/>
</p:tagLst>
</file>

<file path=ppt/tags/tag32.xml><?xml version="1.0" encoding="utf-8"?>
<p:tagLst xmlns:a="http://schemas.openxmlformats.org/drawingml/2006/main" xmlns:r="http://schemas.openxmlformats.org/officeDocument/2006/relationships" xmlns:p="http://schemas.openxmlformats.org/presentationml/2006/main">
  <p:tag name="NUM" val="13"/>
</p:tagLst>
</file>

<file path=ppt/tags/tag33.xml><?xml version="1.0" encoding="utf-8"?>
<p:tagLst xmlns:a="http://schemas.openxmlformats.org/drawingml/2006/main" xmlns:r="http://schemas.openxmlformats.org/officeDocument/2006/relationships" xmlns:p="http://schemas.openxmlformats.org/presentationml/2006/main">
  <p:tag name="NUM" val="1"/>
</p:tagLst>
</file>

<file path=ppt/tags/tag34.xml><?xml version="1.0" encoding="utf-8"?>
<p:tagLst xmlns:a="http://schemas.openxmlformats.org/drawingml/2006/main" xmlns:r="http://schemas.openxmlformats.org/officeDocument/2006/relationships" xmlns:p="http://schemas.openxmlformats.org/presentationml/2006/main">
  <p:tag name="NUM" val="2"/>
</p:tagLst>
</file>

<file path=ppt/tags/tag35.xml><?xml version="1.0" encoding="utf-8"?>
<p:tagLst xmlns:a="http://schemas.openxmlformats.org/drawingml/2006/main" xmlns:r="http://schemas.openxmlformats.org/officeDocument/2006/relationships" xmlns:p="http://schemas.openxmlformats.org/presentationml/2006/main">
  <p:tag name="NUM" val="3"/>
</p:tagLst>
</file>

<file path=ppt/tags/tag36.xml><?xml version="1.0" encoding="utf-8"?>
<p:tagLst xmlns:a="http://schemas.openxmlformats.org/drawingml/2006/main" xmlns:r="http://schemas.openxmlformats.org/officeDocument/2006/relationships" xmlns:p="http://schemas.openxmlformats.org/presentationml/2006/main">
  <p:tag name="NUM" val="4"/>
</p:tagLst>
</file>

<file path=ppt/tags/tag37.xml><?xml version="1.0" encoding="utf-8"?>
<p:tagLst xmlns:a="http://schemas.openxmlformats.org/drawingml/2006/main" xmlns:r="http://schemas.openxmlformats.org/officeDocument/2006/relationships" xmlns:p="http://schemas.openxmlformats.org/presentationml/2006/main">
  <p:tag name="NUM" val="5"/>
</p:tagLst>
</file>

<file path=ppt/tags/tag38.xml><?xml version="1.0" encoding="utf-8"?>
<p:tagLst xmlns:a="http://schemas.openxmlformats.org/drawingml/2006/main" xmlns:r="http://schemas.openxmlformats.org/officeDocument/2006/relationships" xmlns:p="http://schemas.openxmlformats.org/presentationml/2006/main">
  <p:tag name="NUM" val="6"/>
</p:tagLst>
</file>

<file path=ppt/tags/tag39.xml><?xml version="1.0" encoding="utf-8"?>
<p:tagLst xmlns:a="http://schemas.openxmlformats.org/drawingml/2006/main" xmlns:r="http://schemas.openxmlformats.org/officeDocument/2006/relationships" xmlns:p="http://schemas.openxmlformats.org/presentationml/2006/main">
  <p:tag name="NUM" val="7"/>
</p:tagLst>
</file>

<file path=ppt/tags/tag4.xml><?xml version="1.0" encoding="utf-8"?>
<p:tagLst xmlns:a="http://schemas.openxmlformats.org/drawingml/2006/main" xmlns:r="http://schemas.openxmlformats.org/officeDocument/2006/relationships" xmlns:p="http://schemas.openxmlformats.org/presentationml/2006/main">
  <p:tag name="NUM" val="2"/>
</p:tagLst>
</file>

<file path=ppt/tags/tag40.xml><?xml version="1.0" encoding="utf-8"?>
<p:tagLst xmlns:a="http://schemas.openxmlformats.org/drawingml/2006/main" xmlns:r="http://schemas.openxmlformats.org/officeDocument/2006/relationships" xmlns:p="http://schemas.openxmlformats.org/presentationml/2006/main">
  <p:tag name="NUM" val="8"/>
</p:tagLst>
</file>

<file path=ppt/tags/tag41.xml><?xml version="1.0" encoding="utf-8"?>
<p:tagLst xmlns:a="http://schemas.openxmlformats.org/drawingml/2006/main" xmlns:r="http://schemas.openxmlformats.org/officeDocument/2006/relationships" xmlns:p="http://schemas.openxmlformats.org/presentationml/2006/main">
  <p:tag name="NUM" val="9"/>
</p:tagLst>
</file>

<file path=ppt/tags/tag42.xml><?xml version="1.0" encoding="utf-8"?>
<p:tagLst xmlns:a="http://schemas.openxmlformats.org/drawingml/2006/main" xmlns:r="http://schemas.openxmlformats.org/officeDocument/2006/relationships" xmlns:p="http://schemas.openxmlformats.org/presentationml/2006/main">
  <p:tag name="NUM" val="1"/>
</p:tagLst>
</file>

<file path=ppt/tags/tag43.xml><?xml version="1.0" encoding="utf-8"?>
<p:tagLst xmlns:a="http://schemas.openxmlformats.org/drawingml/2006/main" xmlns:r="http://schemas.openxmlformats.org/officeDocument/2006/relationships" xmlns:p="http://schemas.openxmlformats.org/presentationml/2006/main">
  <p:tag name="NUM" val="1"/>
</p:tagLst>
</file>

<file path=ppt/tags/tag44.xml><?xml version="1.0" encoding="utf-8"?>
<p:tagLst xmlns:a="http://schemas.openxmlformats.org/drawingml/2006/main" xmlns:r="http://schemas.openxmlformats.org/officeDocument/2006/relationships" xmlns:p="http://schemas.openxmlformats.org/presentationml/2006/main">
  <p:tag name="NUM" val="2"/>
</p:tagLst>
</file>

<file path=ppt/tags/tag45.xml><?xml version="1.0" encoding="utf-8"?>
<p:tagLst xmlns:a="http://schemas.openxmlformats.org/drawingml/2006/main" xmlns:r="http://schemas.openxmlformats.org/officeDocument/2006/relationships" xmlns:p="http://schemas.openxmlformats.org/presentationml/2006/main">
  <p:tag name="NUM" val="1"/>
</p:tagLst>
</file>

<file path=ppt/tags/tag46.xml><?xml version="1.0" encoding="utf-8"?>
<p:tagLst xmlns:a="http://schemas.openxmlformats.org/drawingml/2006/main" xmlns:r="http://schemas.openxmlformats.org/officeDocument/2006/relationships" xmlns:p="http://schemas.openxmlformats.org/presentationml/2006/main">
  <p:tag name="NUM" val="2"/>
</p:tagLst>
</file>

<file path=ppt/tags/tag47.xml><?xml version="1.0" encoding="utf-8"?>
<p:tagLst xmlns:a="http://schemas.openxmlformats.org/drawingml/2006/main" xmlns:r="http://schemas.openxmlformats.org/officeDocument/2006/relationships" xmlns:p="http://schemas.openxmlformats.org/presentationml/2006/main">
  <p:tag name="NUM" val="3"/>
</p:tagLst>
</file>

<file path=ppt/tags/tag48.xml><?xml version="1.0" encoding="utf-8"?>
<p:tagLst xmlns:a="http://schemas.openxmlformats.org/drawingml/2006/main" xmlns:r="http://schemas.openxmlformats.org/officeDocument/2006/relationships" xmlns:p="http://schemas.openxmlformats.org/presentationml/2006/main">
  <p:tag name="NUM" val="4"/>
</p:tagLst>
</file>

<file path=ppt/tags/tag49.xml><?xml version="1.0" encoding="utf-8"?>
<p:tagLst xmlns:a="http://schemas.openxmlformats.org/drawingml/2006/main" xmlns:r="http://schemas.openxmlformats.org/officeDocument/2006/relationships" xmlns:p="http://schemas.openxmlformats.org/presentationml/2006/main">
  <p:tag name="NUM" val="5"/>
</p:tagLst>
</file>

<file path=ppt/tags/tag5.xml><?xml version="1.0" encoding="utf-8"?>
<p:tagLst xmlns:a="http://schemas.openxmlformats.org/drawingml/2006/main" xmlns:r="http://schemas.openxmlformats.org/officeDocument/2006/relationships" xmlns:p="http://schemas.openxmlformats.org/presentationml/2006/main">
  <p:tag name="NUM" val="1"/>
</p:tagLst>
</file>

<file path=ppt/tags/tag50.xml><?xml version="1.0" encoding="utf-8"?>
<p:tagLst xmlns:a="http://schemas.openxmlformats.org/drawingml/2006/main" xmlns:r="http://schemas.openxmlformats.org/officeDocument/2006/relationships" xmlns:p="http://schemas.openxmlformats.org/presentationml/2006/main">
  <p:tag name="NUM" val="6"/>
</p:tagLst>
</file>

<file path=ppt/tags/tag51.xml><?xml version="1.0" encoding="utf-8"?>
<p:tagLst xmlns:a="http://schemas.openxmlformats.org/drawingml/2006/main" xmlns:r="http://schemas.openxmlformats.org/officeDocument/2006/relationships" xmlns:p="http://schemas.openxmlformats.org/presentationml/2006/main">
  <p:tag name="NUM" val="7"/>
</p:tagLst>
</file>

<file path=ppt/tags/tag52.xml><?xml version="1.0" encoding="utf-8"?>
<p:tagLst xmlns:a="http://schemas.openxmlformats.org/drawingml/2006/main" xmlns:r="http://schemas.openxmlformats.org/officeDocument/2006/relationships" xmlns:p="http://schemas.openxmlformats.org/presentationml/2006/main">
  <p:tag name="NUM" val="8"/>
</p:tagLst>
</file>

<file path=ppt/tags/tag53.xml><?xml version="1.0" encoding="utf-8"?>
<p:tagLst xmlns:a="http://schemas.openxmlformats.org/drawingml/2006/main" xmlns:r="http://schemas.openxmlformats.org/officeDocument/2006/relationships" xmlns:p="http://schemas.openxmlformats.org/presentationml/2006/main">
  <p:tag name="NUM" val="9"/>
</p:tagLst>
</file>

<file path=ppt/tags/tag54.xml><?xml version="1.0" encoding="utf-8"?>
<p:tagLst xmlns:a="http://schemas.openxmlformats.org/drawingml/2006/main" xmlns:r="http://schemas.openxmlformats.org/officeDocument/2006/relationships" xmlns:p="http://schemas.openxmlformats.org/presentationml/2006/main">
  <p:tag name="NUM" val="1"/>
</p:tagLst>
</file>

<file path=ppt/tags/tag55.xml><?xml version="1.0" encoding="utf-8"?>
<p:tagLst xmlns:a="http://schemas.openxmlformats.org/drawingml/2006/main" xmlns:r="http://schemas.openxmlformats.org/officeDocument/2006/relationships" xmlns:p="http://schemas.openxmlformats.org/presentationml/2006/main">
  <p:tag name="NUM" val="1"/>
</p:tagLst>
</file>

<file path=ppt/tags/tag56.xml><?xml version="1.0" encoding="utf-8"?>
<p:tagLst xmlns:a="http://schemas.openxmlformats.org/drawingml/2006/main" xmlns:r="http://schemas.openxmlformats.org/officeDocument/2006/relationships" xmlns:p="http://schemas.openxmlformats.org/presentationml/2006/main">
  <p:tag name="NUM" val="2"/>
</p:tagLst>
</file>

<file path=ppt/tags/tag57.xml><?xml version="1.0" encoding="utf-8"?>
<p:tagLst xmlns:a="http://schemas.openxmlformats.org/drawingml/2006/main" xmlns:r="http://schemas.openxmlformats.org/officeDocument/2006/relationships" xmlns:p="http://schemas.openxmlformats.org/presentationml/2006/main">
  <p:tag name="NUM" val="1"/>
</p:tagLst>
</file>

<file path=ppt/tags/tag58.xml><?xml version="1.0" encoding="utf-8"?>
<p:tagLst xmlns:a="http://schemas.openxmlformats.org/drawingml/2006/main" xmlns:r="http://schemas.openxmlformats.org/officeDocument/2006/relationships" xmlns:p="http://schemas.openxmlformats.org/presentationml/2006/main">
  <p:tag name="NUM" val="2"/>
</p:tagLst>
</file>

<file path=ppt/tags/tag59.xml><?xml version="1.0" encoding="utf-8"?>
<p:tagLst xmlns:a="http://schemas.openxmlformats.org/drawingml/2006/main" xmlns:r="http://schemas.openxmlformats.org/officeDocument/2006/relationships" xmlns:p="http://schemas.openxmlformats.org/presentationml/2006/main">
  <p:tag name="NUM" val="3"/>
</p:tagLst>
</file>

<file path=ppt/tags/tag6.xml><?xml version="1.0" encoding="utf-8"?>
<p:tagLst xmlns:a="http://schemas.openxmlformats.org/drawingml/2006/main" xmlns:r="http://schemas.openxmlformats.org/officeDocument/2006/relationships" xmlns:p="http://schemas.openxmlformats.org/presentationml/2006/main">
  <p:tag name="NUM" val="1"/>
</p:tagLst>
</file>

<file path=ppt/tags/tag60.xml><?xml version="1.0" encoding="utf-8"?>
<p:tagLst xmlns:a="http://schemas.openxmlformats.org/drawingml/2006/main" xmlns:r="http://schemas.openxmlformats.org/officeDocument/2006/relationships" xmlns:p="http://schemas.openxmlformats.org/presentationml/2006/main">
  <p:tag name="NUM" val="4"/>
</p:tagLst>
</file>

<file path=ppt/tags/tag61.xml><?xml version="1.0" encoding="utf-8"?>
<p:tagLst xmlns:a="http://schemas.openxmlformats.org/drawingml/2006/main" xmlns:r="http://schemas.openxmlformats.org/officeDocument/2006/relationships" xmlns:p="http://schemas.openxmlformats.org/presentationml/2006/main">
  <p:tag name="NUM" val="1"/>
</p:tagLst>
</file>

<file path=ppt/tags/tag62.xml><?xml version="1.0" encoding="utf-8"?>
<p:tagLst xmlns:a="http://schemas.openxmlformats.org/drawingml/2006/main" xmlns:r="http://schemas.openxmlformats.org/officeDocument/2006/relationships" xmlns:p="http://schemas.openxmlformats.org/presentationml/2006/main">
  <p:tag name="NUM" val="2"/>
</p:tagLst>
</file>

<file path=ppt/tags/tag63.xml><?xml version="1.0" encoding="utf-8"?>
<p:tagLst xmlns:a="http://schemas.openxmlformats.org/drawingml/2006/main" xmlns:r="http://schemas.openxmlformats.org/officeDocument/2006/relationships" xmlns:p="http://schemas.openxmlformats.org/presentationml/2006/main">
  <p:tag name="NUM" val="3"/>
</p:tagLst>
</file>

<file path=ppt/tags/tag64.xml><?xml version="1.0" encoding="utf-8"?>
<p:tagLst xmlns:a="http://schemas.openxmlformats.org/drawingml/2006/main" xmlns:r="http://schemas.openxmlformats.org/officeDocument/2006/relationships" xmlns:p="http://schemas.openxmlformats.org/presentationml/2006/main">
  <p:tag name="NUM" val="4"/>
</p:tagLst>
</file>

<file path=ppt/tags/tag65.xml><?xml version="1.0" encoding="utf-8"?>
<p:tagLst xmlns:a="http://schemas.openxmlformats.org/drawingml/2006/main" xmlns:r="http://schemas.openxmlformats.org/officeDocument/2006/relationships" xmlns:p="http://schemas.openxmlformats.org/presentationml/2006/main">
  <p:tag name="NUM" val="1"/>
</p:tagLst>
</file>

<file path=ppt/tags/tag66.xml><?xml version="1.0" encoding="utf-8"?>
<p:tagLst xmlns:a="http://schemas.openxmlformats.org/drawingml/2006/main" xmlns:r="http://schemas.openxmlformats.org/officeDocument/2006/relationships" xmlns:p="http://schemas.openxmlformats.org/presentationml/2006/main">
  <p:tag name="NUM" val="2"/>
</p:tagLst>
</file>

<file path=ppt/tags/tag67.xml><?xml version="1.0" encoding="utf-8"?>
<p:tagLst xmlns:a="http://schemas.openxmlformats.org/drawingml/2006/main" xmlns:r="http://schemas.openxmlformats.org/officeDocument/2006/relationships" xmlns:p="http://schemas.openxmlformats.org/presentationml/2006/main">
  <p:tag name="NUM" val="3"/>
</p:tagLst>
</file>

<file path=ppt/tags/tag68.xml><?xml version="1.0" encoding="utf-8"?>
<p:tagLst xmlns:a="http://schemas.openxmlformats.org/drawingml/2006/main" xmlns:r="http://schemas.openxmlformats.org/officeDocument/2006/relationships" xmlns:p="http://schemas.openxmlformats.org/presentationml/2006/main">
  <p:tag name="NUM" val="1"/>
</p:tagLst>
</file>

<file path=ppt/tags/tag69.xml><?xml version="1.0" encoding="utf-8"?>
<p:tagLst xmlns:a="http://schemas.openxmlformats.org/drawingml/2006/main" xmlns:r="http://schemas.openxmlformats.org/officeDocument/2006/relationships" xmlns:p="http://schemas.openxmlformats.org/presentationml/2006/main">
  <p:tag name="NUM" val="2"/>
</p:tagLst>
</file>

<file path=ppt/tags/tag7.xml><?xml version="1.0" encoding="utf-8"?>
<p:tagLst xmlns:a="http://schemas.openxmlformats.org/drawingml/2006/main" xmlns:r="http://schemas.openxmlformats.org/officeDocument/2006/relationships" xmlns:p="http://schemas.openxmlformats.org/presentationml/2006/main">
  <p:tag name="NUM" val="2"/>
</p:tagLst>
</file>

<file path=ppt/tags/tag70.xml><?xml version="1.0" encoding="utf-8"?>
<p:tagLst xmlns:a="http://schemas.openxmlformats.org/drawingml/2006/main" xmlns:r="http://schemas.openxmlformats.org/officeDocument/2006/relationships" xmlns:p="http://schemas.openxmlformats.org/presentationml/2006/main">
  <p:tag name="NUM" val="3"/>
</p:tagLst>
</file>

<file path=ppt/tags/tag71.xml><?xml version="1.0" encoding="utf-8"?>
<p:tagLst xmlns:a="http://schemas.openxmlformats.org/drawingml/2006/main" xmlns:r="http://schemas.openxmlformats.org/officeDocument/2006/relationships" xmlns:p="http://schemas.openxmlformats.org/presentationml/2006/main">
  <p:tag name="NUM" val="1"/>
</p:tagLst>
</file>

<file path=ppt/tags/tag72.xml><?xml version="1.0" encoding="utf-8"?>
<p:tagLst xmlns:a="http://schemas.openxmlformats.org/drawingml/2006/main" xmlns:r="http://schemas.openxmlformats.org/officeDocument/2006/relationships" xmlns:p="http://schemas.openxmlformats.org/presentationml/2006/main">
  <p:tag name="NUM" val="1"/>
</p:tagLst>
</file>

<file path=ppt/tags/tag73.xml><?xml version="1.0" encoding="utf-8"?>
<p:tagLst xmlns:a="http://schemas.openxmlformats.org/drawingml/2006/main" xmlns:r="http://schemas.openxmlformats.org/officeDocument/2006/relationships" xmlns:p="http://schemas.openxmlformats.org/presentationml/2006/main">
  <p:tag name="NUM" val="1"/>
</p:tagLst>
</file>

<file path=ppt/tags/tag74.xml><?xml version="1.0" encoding="utf-8"?>
<p:tagLst xmlns:a="http://schemas.openxmlformats.org/drawingml/2006/main" xmlns:r="http://schemas.openxmlformats.org/officeDocument/2006/relationships" xmlns:p="http://schemas.openxmlformats.org/presentationml/2006/main">
  <p:tag name="NUM" val="2"/>
</p:tagLst>
</file>

<file path=ppt/tags/tag75.xml><?xml version="1.0" encoding="utf-8"?>
<p:tagLst xmlns:a="http://schemas.openxmlformats.org/drawingml/2006/main" xmlns:r="http://schemas.openxmlformats.org/officeDocument/2006/relationships" xmlns:p="http://schemas.openxmlformats.org/presentationml/2006/main">
  <p:tag name="NUM" val="3"/>
</p:tagLst>
</file>

<file path=ppt/tags/tag76.xml><?xml version="1.0" encoding="utf-8"?>
<p:tagLst xmlns:a="http://schemas.openxmlformats.org/drawingml/2006/main" xmlns:r="http://schemas.openxmlformats.org/officeDocument/2006/relationships" xmlns:p="http://schemas.openxmlformats.org/presentationml/2006/main">
  <p:tag name="NUM" val="1"/>
</p:tagLst>
</file>

<file path=ppt/tags/tag77.xml><?xml version="1.0" encoding="utf-8"?>
<p:tagLst xmlns:a="http://schemas.openxmlformats.org/drawingml/2006/main" xmlns:r="http://schemas.openxmlformats.org/officeDocument/2006/relationships" xmlns:p="http://schemas.openxmlformats.org/presentationml/2006/main">
  <p:tag name="NUM" val="2"/>
</p:tagLst>
</file>

<file path=ppt/tags/tag78.xml><?xml version="1.0" encoding="utf-8"?>
<p:tagLst xmlns:a="http://schemas.openxmlformats.org/drawingml/2006/main" xmlns:r="http://schemas.openxmlformats.org/officeDocument/2006/relationships" xmlns:p="http://schemas.openxmlformats.org/presentationml/2006/main">
  <p:tag name="NUM" val="3"/>
</p:tagLst>
</file>

<file path=ppt/tags/tag79.xml><?xml version="1.0" encoding="utf-8"?>
<p:tagLst xmlns:a="http://schemas.openxmlformats.org/drawingml/2006/main" xmlns:r="http://schemas.openxmlformats.org/officeDocument/2006/relationships" xmlns:p="http://schemas.openxmlformats.org/presentationml/2006/main">
  <p:tag name="NUM" val="1"/>
</p:tagLst>
</file>

<file path=ppt/tags/tag8.xml><?xml version="1.0" encoding="utf-8"?>
<p:tagLst xmlns:a="http://schemas.openxmlformats.org/drawingml/2006/main" xmlns:r="http://schemas.openxmlformats.org/officeDocument/2006/relationships" xmlns:p="http://schemas.openxmlformats.org/presentationml/2006/main">
  <p:tag name="NUM" val="3"/>
</p:tagLst>
</file>

<file path=ppt/tags/tag80.xml><?xml version="1.0" encoding="utf-8"?>
<p:tagLst xmlns:a="http://schemas.openxmlformats.org/drawingml/2006/main" xmlns:r="http://schemas.openxmlformats.org/officeDocument/2006/relationships" xmlns:p="http://schemas.openxmlformats.org/presentationml/2006/main">
  <p:tag name="NUM" val="2"/>
</p:tagLst>
</file>

<file path=ppt/tags/tag81.xml><?xml version="1.0" encoding="utf-8"?>
<p:tagLst xmlns:a="http://schemas.openxmlformats.org/drawingml/2006/main" xmlns:r="http://schemas.openxmlformats.org/officeDocument/2006/relationships" xmlns:p="http://schemas.openxmlformats.org/presentationml/2006/main">
  <p:tag name="NUM" val="1"/>
</p:tagLst>
</file>

<file path=ppt/tags/tag82.xml><?xml version="1.0" encoding="utf-8"?>
<p:tagLst xmlns:a="http://schemas.openxmlformats.org/drawingml/2006/main" xmlns:r="http://schemas.openxmlformats.org/officeDocument/2006/relationships" xmlns:p="http://schemas.openxmlformats.org/presentationml/2006/main">
  <p:tag name="NUM" val="2"/>
</p:tagLst>
</file>

<file path=ppt/tags/tag83.xml><?xml version="1.0" encoding="utf-8"?>
<p:tagLst xmlns:a="http://schemas.openxmlformats.org/drawingml/2006/main" xmlns:r="http://schemas.openxmlformats.org/officeDocument/2006/relationships" xmlns:p="http://schemas.openxmlformats.org/presentationml/2006/main">
  <p:tag name="NUM" val="3"/>
</p:tagLst>
</file>

<file path=ppt/tags/tag84.xml><?xml version="1.0" encoding="utf-8"?>
<p:tagLst xmlns:a="http://schemas.openxmlformats.org/drawingml/2006/main" xmlns:r="http://schemas.openxmlformats.org/officeDocument/2006/relationships" xmlns:p="http://schemas.openxmlformats.org/presentationml/2006/main">
  <p:tag name="NUM" val="4"/>
</p:tagLst>
</file>

<file path=ppt/tags/tag85.xml><?xml version="1.0" encoding="utf-8"?>
<p:tagLst xmlns:a="http://schemas.openxmlformats.org/drawingml/2006/main" xmlns:r="http://schemas.openxmlformats.org/officeDocument/2006/relationships" xmlns:p="http://schemas.openxmlformats.org/presentationml/2006/main">
  <p:tag name="NUM" val="1"/>
</p:tagLst>
</file>

<file path=ppt/tags/tag86.xml><?xml version="1.0" encoding="utf-8"?>
<p:tagLst xmlns:a="http://schemas.openxmlformats.org/drawingml/2006/main" xmlns:r="http://schemas.openxmlformats.org/officeDocument/2006/relationships" xmlns:p="http://schemas.openxmlformats.org/presentationml/2006/main">
  <p:tag name="NUM" val="1"/>
</p:tagLst>
</file>

<file path=ppt/tags/tag87.xml><?xml version="1.0" encoding="utf-8"?>
<p:tagLst xmlns:a="http://schemas.openxmlformats.org/drawingml/2006/main" xmlns:r="http://schemas.openxmlformats.org/officeDocument/2006/relationships" xmlns:p="http://schemas.openxmlformats.org/presentationml/2006/main">
  <p:tag name="NUM" val="2"/>
</p:tagLst>
</file>

<file path=ppt/tags/tag88.xml><?xml version="1.0" encoding="utf-8"?>
<p:tagLst xmlns:a="http://schemas.openxmlformats.org/drawingml/2006/main" xmlns:r="http://schemas.openxmlformats.org/officeDocument/2006/relationships" xmlns:p="http://schemas.openxmlformats.org/presentationml/2006/main">
  <p:tag name="NUM" val="3"/>
</p:tagLst>
</file>

<file path=ppt/tags/tag89.xml><?xml version="1.0" encoding="utf-8"?>
<p:tagLst xmlns:a="http://schemas.openxmlformats.org/drawingml/2006/main" xmlns:r="http://schemas.openxmlformats.org/officeDocument/2006/relationships" xmlns:p="http://schemas.openxmlformats.org/presentationml/2006/main">
  <p:tag name="NUM" val="4"/>
</p:tagLst>
</file>

<file path=ppt/tags/tag9.xml><?xml version="1.0" encoding="utf-8"?>
<p:tagLst xmlns:a="http://schemas.openxmlformats.org/drawingml/2006/main" xmlns:r="http://schemas.openxmlformats.org/officeDocument/2006/relationships" xmlns:p="http://schemas.openxmlformats.org/presentationml/2006/main">
  <p:tag name="NUM" val="4"/>
</p:tagLst>
</file>

<file path=ppt/tags/tag90.xml><?xml version="1.0" encoding="utf-8"?>
<p:tagLst xmlns:a="http://schemas.openxmlformats.org/drawingml/2006/main" xmlns:r="http://schemas.openxmlformats.org/officeDocument/2006/relationships" xmlns:p="http://schemas.openxmlformats.org/presentationml/2006/main">
  <p:tag name="NUM" val="5"/>
</p:tagLst>
</file>

<file path=ppt/tags/tag91.xml><?xml version="1.0" encoding="utf-8"?>
<p:tagLst xmlns:a="http://schemas.openxmlformats.org/drawingml/2006/main" xmlns:r="http://schemas.openxmlformats.org/officeDocument/2006/relationships" xmlns:p="http://schemas.openxmlformats.org/presentationml/2006/main">
  <p:tag name="NUM" val="6"/>
</p:tagLst>
</file>

<file path=ppt/tags/tag92.xml><?xml version="1.0" encoding="utf-8"?>
<p:tagLst xmlns:a="http://schemas.openxmlformats.org/drawingml/2006/main" xmlns:r="http://schemas.openxmlformats.org/officeDocument/2006/relationships" xmlns:p="http://schemas.openxmlformats.org/presentationml/2006/main">
  <p:tag name="NUM" val="1"/>
</p:tagLst>
</file>

<file path=ppt/tags/tag93.xml><?xml version="1.0" encoding="utf-8"?>
<p:tagLst xmlns:a="http://schemas.openxmlformats.org/drawingml/2006/main" xmlns:r="http://schemas.openxmlformats.org/officeDocument/2006/relationships" xmlns:p="http://schemas.openxmlformats.org/presentationml/2006/main">
  <p:tag name="NUM" val="2"/>
</p:tagLst>
</file>

<file path=ppt/tags/tag94.xml><?xml version="1.0" encoding="utf-8"?>
<p:tagLst xmlns:a="http://schemas.openxmlformats.org/drawingml/2006/main" xmlns:r="http://schemas.openxmlformats.org/officeDocument/2006/relationships" xmlns:p="http://schemas.openxmlformats.org/presentationml/2006/main">
  <p:tag name="NUM" val="1"/>
</p:tagLst>
</file>

<file path=ppt/tags/tag95.xml><?xml version="1.0" encoding="utf-8"?>
<p:tagLst xmlns:a="http://schemas.openxmlformats.org/drawingml/2006/main" xmlns:r="http://schemas.openxmlformats.org/officeDocument/2006/relationships" xmlns:p="http://schemas.openxmlformats.org/presentationml/2006/main">
  <p:tag name="NUM" val="2"/>
</p:tagLst>
</file>

<file path=ppt/tags/tag96.xml><?xml version="1.0" encoding="utf-8"?>
<p:tagLst xmlns:a="http://schemas.openxmlformats.org/drawingml/2006/main" xmlns:r="http://schemas.openxmlformats.org/officeDocument/2006/relationships" xmlns:p="http://schemas.openxmlformats.org/presentationml/2006/main">
  <p:tag name="NUM" val="3"/>
</p:tagLst>
</file>

<file path=ppt/theme/theme1.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16670</TotalTime>
  <Words>1932</Words>
  <Application>Microsoft Office PowerPoint</Application>
  <PresentationFormat>On-screen Show (4:3)</PresentationFormat>
  <Paragraphs>238</Paragraphs>
  <Slides>30</Slides>
  <Notes>15</Notes>
  <HiddenSlides>0</HiddenSlides>
  <MMClips>0</MMClips>
  <ScaleCrop>false</ScaleCrop>
  <HeadingPairs>
    <vt:vector size="4" baseType="variant">
      <vt:variant>
        <vt:lpstr>Theme</vt:lpstr>
      </vt:variant>
      <vt:variant>
        <vt:i4>1</vt:i4>
      </vt:variant>
      <vt:variant>
        <vt:lpstr>Slide Titles</vt:lpstr>
      </vt:variant>
      <vt:variant>
        <vt:i4>30</vt:i4>
      </vt:variant>
    </vt:vector>
  </HeadingPairs>
  <TitlesOfParts>
    <vt:vector size="31" baseType="lpstr">
      <vt:lpstr>1_Office Theme</vt:lpstr>
      <vt:lpstr>La gestion par les résultats au FEM</vt:lpstr>
      <vt:lpstr>Plan de l’exposé</vt:lpstr>
      <vt:lpstr>PowerPoint Presentation</vt:lpstr>
      <vt:lpstr>Gestion par les résultats: Définition</vt:lpstr>
      <vt:lpstr>Suivi des résultats</vt:lpstr>
      <vt:lpstr>PowerPoint Presentation</vt:lpstr>
      <vt:lpstr>L'alignement des objectifs des domaines d’intervention à l'objectif stratégique</vt:lpstr>
      <vt:lpstr>Cadre de gestion par les résultats du FEM</vt:lpstr>
      <vt:lpstr>PowerPoint Presentation</vt:lpstr>
      <vt:lpstr>Indicateurs</vt:lpstr>
      <vt:lpstr>Chaîne des résultats CAD-OCDE</vt:lpstr>
      <vt:lpstr>PowerPoint Presentation</vt:lpstr>
      <vt:lpstr>Valeurs de référence</vt:lpstr>
      <vt:lpstr>Valeurs de référence pour les projets du FEM</vt:lpstr>
      <vt:lpstr>PowerPoint Presentation</vt:lpstr>
      <vt:lpstr>Suivi du portefeuille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Synthèse des modalités d’utilisation                   des outils de suivi du FEM (Quand ?)</vt:lpstr>
      <vt:lpstr>Structure des outils de suivi du FEM (Quoi ?)</vt:lpstr>
      <vt:lpstr>PowerPoint Presentation</vt:lpstr>
      <vt:lpstr>Portail cartographique pour consulter et trier les données  L’étape suivante consiste à observer la progression vers les résultats (réalisations &amp; produits) sur le portail cartographique </vt:lpstr>
      <vt:lpstr>Questions sur  les outils de suivi du FEM</vt:lpstr>
      <vt:lpstr>PowerPoint Presentation</vt:lpstr>
    </vt:vector>
  </TitlesOfParts>
  <Company>The World Bank Group</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Focal Area and Cross Cutting Strategies – Chemicals</dc:title>
  <dc:creator>wb350798</dc:creator>
  <cp:lastModifiedBy>Maria Camila Perez Gabilondo</cp:lastModifiedBy>
  <cp:revision>187</cp:revision>
  <cp:lastPrinted>2012-09-11T23:35:15Z</cp:lastPrinted>
  <dcterms:created xsi:type="dcterms:W3CDTF">2011-03-08T15:42:01Z</dcterms:created>
  <dcterms:modified xsi:type="dcterms:W3CDTF">2013-09-24T20:20:51Z</dcterms:modified>
</cp:coreProperties>
</file>