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35"/>
  </p:notesMasterIdLst>
  <p:handoutMasterIdLst>
    <p:handoutMasterId r:id="rId36"/>
  </p:handoutMasterIdLst>
  <p:sldIdLst>
    <p:sldId id="263" r:id="rId2"/>
    <p:sldId id="289" r:id="rId3"/>
    <p:sldId id="290" r:id="rId4"/>
    <p:sldId id="335" r:id="rId5"/>
    <p:sldId id="271" r:id="rId6"/>
    <p:sldId id="312" r:id="rId7"/>
    <p:sldId id="339" r:id="rId8"/>
    <p:sldId id="272" r:id="rId9"/>
    <p:sldId id="310" r:id="rId10"/>
    <p:sldId id="338" r:id="rId11"/>
    <p:sldId id="269" r:id="rId12"/>
    <p:sldId id="304" r:id="rId13"/>
    <p:sldId id="342" r:id="rId14"/>
    <p:sldId id="343" r:id="rId15"/>
    <p:sldId id="311" r:id="rId16"/>
    <p:sldId id="297" r:id="rId17"/>
    <p:sldId id="317" r:id="rId18"/>
    <p:sldId id="318" r:id="rId19"/>
    <p:sldId id="319" r:id="rId20"/>
    <p:sldId id="320" r:id="rId21"/>
    <p:sldId id="287" r:id="rId22"/>
    <p:sldId id="336" r:id="rId23"/>
    <p:sldId id="324" r:id="rId24"/>
    <p:sldId id="325" r:id="rId25"/>
    <p:sldId id="303" r:id="rId26"/>
    <p:sldId id="329" r:id="rId27"/>
    <p:sldId id="337" r:id="rId28"/>
    <p:sldId id="308" r:id="rId29"/>
    <p:sldId id="331" r:id="rId30"/>
    <p:sldId id="332" r:id="rId31"/>
    <p:sldId id="333" r:id="rId32"/>
    <p:sldId id="334" r:id="rId33"/>
    <p:sldId id="305" r:id="rId34"/>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64" autoAdjust="0"/>
    <p:restoredTop sz="92212" autoAdjust="0"/>
  </p:normalViewPr>
  <p:slideViewPr>
    <p:cSldViewPr>
      <p:cViewPr varScale="1">
        <p:scale>
          <a:sx n="76" d="100"/>
          <a:sy n="76" d="100"/>
        </p:scale>
        <p:origin x="-90" y="-7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55" tIns="46578" rIns="93155" bIns="46578" rtlCol="0"/>
          <a:lstStyle>
            <a:lvl1pPr algn="l">
              <a:defRPr sz="13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55" tIns="46578" rIns="93155" bIns="46578" rtlCol="0"/>
          <a:lstStyle>
            <a:lvl1pPr algn="r">
              <a:defRPr sz="1300"/>
            </a:lvl1pPr>
          </a:lstStyle>
          <a:p>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55" tIns="46578" rIns="93155" bIns="46578" rtlCol="0" anchor="b"/>
          <a:lstStyle>
            <a:lvl1pPr algn="l">
              <a:defRPr sz="1300"/>
            </a:lvl1pPr>
          </a:lstStyle>
          <a:p>
            <a:endParaRPr lang="en-US"/>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3155" tIns="46578" rIns="93155" bIns="46578"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038145" cy="464205"/>
          </a:xfrm>
          <a:prstGeom prst="rect">
            <a:avLst/>
          </a:prstGeom>
        </p:spPr>
        <p:txBody>
          <a:bodyPr vert="horz" lIns="88125" tIns="44062" rIns="88125" bIns="44062" rtlCol="0"/>
          <a:lstStyle>
            <a:lvl1pPr algn="l">
              <a:defRPr sz="1200"/>
            </a:lvl1pPr>
          </a:lstStyle>
          <a:p>
            <a:endParaRPr lang="en-US"/>
          </a:p>
        </p:txBody>
      </p:sp>
      <p:sp>
        <p:nvSpPr>
          <p:cNvPr id="3" name="Date Placeholder 2"/>
          <p:cNvSpPr>
            <a:spLocks noGrp="1"/>
          </p:cNvSpPr>
          <p:nvPr>
            <p:ph type="dt" idx="1"/>
          </p:nvPr>
        </p:nvSpPr>
        <p:spPr>
          <a:xfrm>
            <a:off x="3970734" y="3"/>
            <a:ext cx="3038145" cy="464205"/>
          </a:xfrm>
          <a:prstGeom prst="rect">
            <a:avLst/>
          </a:prstGeom>
        </p:spPr>
        <p:txBody>
          <a:bodyPr vert="horz" lIns="88125" tIns="44062" rIns="88125" bIns="44062" rtlCol="0"/>
          <a:lstStyle>
            <a:lvl1pPr algn="r">
              <a:defRPr sz="1200"/>
            </a:lvl1pPr>
          </a:lstStyle>
          <a:p>
            <a:endParaRPr lang="en-US"/>
          </a:p>
        </p:txBody>
      </p:sp>
      <p:sp>
        <p:nvSpPr>
          <p:cNvPr id="4" name="Slide Image Placeholder 3"/>
          <p:cNvSpPr>
            <a:spLocks noGrp="1" noRot="1" noChangeAspect="1"/>
          </p:cNvSpPr>
          <p:nvPr>
            <p:ph type="sldImg" idx="2"/>
          </p:nvPr>
        </p:nvSpPr>
        <p:spPr>
          <a:xfrm>
            <a:off x="1182688" y="698500"/>
            <a:ext cx="4646612" cy="3486150"/>
          </a:xfrm>
          <a:prstGeom prst="rect">
            <a:avLst/>
          </a:prstGeom>
          <a:noFill/>
          <a:ln w="12700">
            <a:solidFill>
              <a:prstClr val="black"/>
            </a:solidFill>
          </a:ln>
        </p:spPr>
        <p:txBody>
          <a:bodyPr vert="horz" lIns="88125" tIns="44062" rIns="88125" bIns="44062" rtlCol="0" anchor="ctr"/>
          <a:lstStyle/>
          <a:p>
            <a:endParaRPr lang="en-US"/>
          </a:p>
        </p:txBody>
      </p:sp>
      <p:sp>
        <p:nvSpPr>
          <p:cNvPr id="5" name="Notes Placeholder 4"/>
          <p:cNvSpPr>
            <a:spLocks noGrp="1"/>
          </p:cNvSpPr>
          <p:nvPr>
            <p:ph type="body" sz="quarter" idx="3"/>
          </p:nvPr>
        </p:nvSpPr>
        <p:spPr>
          <a:xfrm>
            <a:off x="701347" y="4416101"/>
            <a:ext cx="5607711" cy="4182457"/>
          </a:xfrm>
          <a:prstGeom prst="rect">
            <a:avLst/>
          </a:prstGeom>
        </p:spPr>
        <p:txBody>
          <a:bodyPr vert="horz" lIns="88125" tIns="44062" rIns="88125" bIns="440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3038145" cy="464205"/>
          </a:xfrm>
          <a:prstGeom prst="rect">
            <a:avLst/>
          </a:prstGeom>
        </p:spPr>
        <p:txBody>
          <a:bodyPr vert="horz" lIns="88125" tIns="44062" rIns="88125" bIns="44062" rtlCol="0" anchor="b"/>
          <a:lstStyle>
            <a:lvl1pPr algn="l">
              <a:defRPr sz="1200"/>
            </a:lvl1pPr>
          </a:lstStyle>
          <a:p>
            <a:endParaRPr lang="en-US"/>
          </a:p>
        </p:txBody>
      </p:sp>
      <p:sp>
        <p:nvSpPr>
          <p:cNvPr id="7" name="Slide Number Placeholder 6"/>
          <p:cNvSpPr>
            <a:spLocks noGrp="1"/>
          </p:cNvSpPr>
          <p:nvPr>
            <p:ph type="sldNum" sz="quarter" idx="5"/>
          </p:nvPr>
        </p:nvSpPr>
        <p:spPr>
          <a:xfrm>
            <a:off x="3970734" y="8830660"/>
            <a:ext cx="3038145" cy="464205"/>
          </a:xfrm>
          <a:prstGeom prst="rect">
            <a:avLst/>
          </a:prstGeom>
        </p:spPr>
        <p:txBody>
          <a:bodyPr vert="horz" lIns="88125" tIns="44062" rIns="88125" bIns="4406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latin typeface="Times New Roman" pitchFamily="18" charset="0"/>
                <a:cs typeface="Times New Roman" pitchFamily="18" charset="0"/>
              </a:rPr>
              <a:t>DID YOU KNOW that groundwater is especially valuable because it does not normally require chemical treatment? </a:t>
            </a:r>
            <a:endParaRPr lang="en-US" dirty="0">
              <a:effectLst/>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19</a:t>
            </a:fld>
            <a:endParaRPr lang="en-US"/>
          </a:p>
        </p:txBody>
      </p:sp>
    </p:spTree>
    <p:extLst>
      <p:ext uri="{BB962C8B-B14F-4D97-AF65-F5344CB8AC3E}">
        <p14:creationId xmlns:p14="http://schemas.microsoft.com/office/powerpoint/2010/main" val="4225251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2903" eaLnBrk="0" fontAlgn="base" hangingPunct="0">
              <a:spcBef>
                <a:spcPct val="30000"/>
              </a:spcBef>
              <a:spcAft>
                <a:spcPct val="0"/>
              </a:spcAft>
            </a:pPr>
            <a:r>
              <a:rPr lang="en-US" dirty="0" smtClean="0">
                <a:effectLst/>
                <a:latin typeface="Times New Roman" pitchFamily="18" charset="0"/>
                <a:cs typeface="Times New Roman" pitchFamily="18" charset="0"/>
              </a:rPr>
              <a:t>DID YOU KNOW that land degradation is a severe problem in the Central Highland Zone of Eritrea? </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20</a:t>
            </a:fld>
            <a:endParaRPr lang="en-US"/>
          </a:p>
        </p:txBody>
      </p:sp>
    </p:spTree>
    <p:extLst>
      <p:ext uri="{BB962C8B-B14F-4D97-AF65-F5344CB8AC3E}">
        <p14:creationId xmlns:p14="http://schemas.microsoft.com/office/powerpoint/2010/main" val="3833242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latin typeface="Times New Roman" pitchFamily="18" charset="0"/>
                <a:cs typeface="Times New Roman" pitchFamily="18" charset="0"/>
              </a:rPr>
              <a:t>Text in box was taken directly from GEF-5 TT Guidelines (April 2011)</a:t>
            </a:r>
          </a:p>
          <a:p>
            <a:endParaRPr lang="en-ZA" baseline="0" dirty="0" smtClean="0">
              <a:latin typeface="Times New Roman" pitchFamily="18" charset="0"/>
              <a:cs typeface="Times New Roman" pitchFamily="18" charset="0"/>
            </a:endParaRPr>
          </a:p>
          <a:p>
            <a:r>
              <a:rPr lang="en-ZA" baseline="0" dirty="0" smtClean="0">
                <a:latin typeface="Times New Roman" pitchFamily="18" charset="0"/>
                <a:cs typeface="Times New Roman" pitchFamily="18" charset="0"/>
              </a:rPr>
              <a:t>Make the case for the thorough and consistent application of GEF TT</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23</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Text in</a:t>
            </a:r>
            <a:r>
              <a:rPr lang="en-ZA" baseline="0" dirty="0" smtClean="0">
                <a:latin typeface="Times New Roman" pitchFamily="18" charset="0"/>
                <a:cs typeface="Times New Roman" pitchFamily="18" charset="0"/>
              </a:rPr>
              <a:t> </a:t>
            </a:r>
            <a:r>
              <a:rPr lang="en-ZA" baseline="0" dirty="0" err="1" smtClean="0">
                <a:latin typeface="Times New Roman" pitchFamily="18" charset="0"/>
                <a:cs typeface="Times New Roman" pitchFamily="18" charset="0"/>
              </a:rPr>
              <a:t>organge</a:t>
            </a:r>
            <a:r>
              <a:rPr lang="en-ZA" baseline="0" dirty="0" smtClean="0">
                <a:latin typeface="Times New Roman" pitchFamily="18" charset="0"/>
                <a:cs typeface="Times New Roman" pitchFamily="18" charset="0"/>
              </a:rPr>
              <a:t> box was taken from GEF-5 TT guidelines, though is slightly abridged.</a:t>
            </a:r>
          </a:p>
          <a:p>
            <a:endParaRPr lang="en-ZA" baseline="0" dirty="0" smtClean="0">
              <a:latin typeface="Times New Roman" pitchFamily="18" charset="0"/>
              <a:cs typeface="Times New Roman" pitchFamily="18" charset="0"/>
            </a:endParaRPr>
          </a:p>
          <a:p>
            <a:r>
              <a:rPr lang="en-ZA" dirty="0" smtClean="0">
                <a:latin typeface="Times New Roman" pitchFamily="18" charset="0"/>
                <a:cs typeface="Times New Roman" pitchFamily="18" charset="0"/>
              </a:rPr>
              <a:t>The Annual Monitoring Review (AMR), the principal reporting tool of the GEF, provides an annual snapshot of the overall state of the GEF’s active portfolio.</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24</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Make the point that the project should</a:t>
            </a:r>
            <a:r>
              <a:rPr lang="en-ZA" baseline="0" dirty="0" smtClean="0">
                <a:latin typeface="Times New Roman" pitchFamily="18" charset="0"/>
                <a:cs typeface="Times New Roman" pitchFamily="18" charset="0"/>
              </a:rPr>
              <a:t> complete only the TTs specific to its objective. State what TTS those are.</a:t>
            </a:r>
          </a:p>
          <a:p>
            <a:endParaRPr lang="en-ZA" baseline="0" dirty="0" smtClean="0">
              <a:latin typeface="Times New Roman" pitchFamily="18" charset="0"/>
              <a:cs typeface="Times New Roman" pitchFamily="18" charset="0"/>
            </a:endParaRPr>
          </a:p>
          <a:p>
            <a:pPr defTabSz="931717">
              <a:defRPr/>
            </a:pPr>
            <a:r>
              <a:rPr lang="en-ZA" baseline="0" dirty="0" smtClean="0">
                <a:latin typeface="Times New Roman" pitchFamily="18" charset="0"/>
                <a:cs typeface="Times New Roman" pitchFamily="18" charset="0"/>
              </a:rPr>
              <a:t>Sheets of the TTs not required of a project can and should be deleted from the template.</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26</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 </a:t>
            </a:r>
            <a:r>
              <a:rPr lang="en-US" b="1" dirty="0">
                <a:latin typeface="Times New Roman" pitchFamily="18" charset="0"/>
                <a:cs typeface="Times New Roman" pitchFamily="18" charset="0"/>
              </a:rPr>
              <a:t>A web-based interactive map </a:t>
            </a:r>
            <a:r>
              <a:rPr lang="en-US" dirty="0">
                <a:latin typeface="Times New Roman" pitchFamily="18" charset="0"/>
                <a:cs typeface="Times New Roman" pitchFamily="18" charset="0"/>
              </a:rPr>
              <a:t>developed using the data received through the Annual Monitoring Review (AMR) process. </a:t>
            </a:r>
          </a:p>
        </p:txBody>
      </p:sp>
      <p:sp>
        <p:nvSpPr>
          <p:cNvPr id="7" name="Slide Number Placeholder 6"/>
          <p:cNvSpPr>
            <a:spLocks noGrp="1"/>
          </p:cNvSpPr>
          <p:nvPr>
            <p:ph type="sldNum" sz="quarter" idx="13"/>
          </p:nvPr>
        </p:nvSpPr>
        <p:spPr/>
        <p:txBody>
          <a:bodyPr/>
          <a:lstStyle/>
          <a:p>
            <a:fld id="{AC37F9C5-DADA-40EF-BCE0-F0AA5007CB72}" type="slidenum">
              <a:rPr lang="en-US" smtClean="0"/>
              <a:pPr/>
              <a:t>28</a:t>
            </a:fld>
            <a:endParaRPr lang="en-US"/>
          </a:p>
        </p:txBody>
      </p:sp>
    </p:spTree>
    <p:extLst>
      <p:ext uri="{BB962C8B-B14F-4D97-AF65-F5344CB8AC3E}">
        <p14:creationId xmlns:p14="http://schemas.microsoft.com/office/powerpoint/2010/main" val="1883214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METT = management</a:t>
            </a:r>
            <a:r>
              <a:rPr lang="en-ZA" baseline="0" dirty="0" smtClean="0">
                <a:latin typeface="Times New Roman" pitchFamily="18" charset="0"/>
                <a:cs typeface="Times New Roman" pitchFamily="18" charset="0"/>
              </a:rPr>
              <a:t> effectiveness scorecard</a:t>
            </a:r>
          </a:p>
          <a:p>
            <a:r>
              <a:rPr lang="en-ZA" baseline="0" dirty="0" smtClean="0">
                <a:latin typeface="Times New Roman" pitchFamily="18" charset="0"/>
                <a:cs typeface="Times New Roman" pitchFamily="18" charset="0"/>
              </a:rPr>
              <a:t>FSC = financial sustainability scorecard</a:t>
            </a:r>
          </a:p>
          <a:p>
            <a:r>
              <a:rPr lang="en-ZA" baseline="0" dirty="0" smtClean="0">
                <a:latin typeface="Times New Roman" pitchFamily="18" charset="0"/>
                <a:cs typeface="Times New Roman" pitchFamily="18" charset="0"/>
              </a:rPr>
              <a:t>Namibia , India and Zambia have all adopted the METT for their PA systems, after UNDP supported GEF funded biodiversity projects. Other countries are considering doing the same.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29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METT = management</a:t>
            </a:r>
            <a:r>
              <a:rPr lang="en-ZA" baseline="0" dirty="0" smtClean="0"/>
              <a:t> effectiveness scorecard</a:t>
            </a:r>
          </a:p>
          <a:p>
            <a:r>
              <a:rPr lang="en-ZA" baseline="0" dirty="0" smtClean="0"/>
              <a:t>FSC = financial sustainability scorecard</a:t>
            </a:r>
          </a:p>
          <a:p>
            <a:r>
              <a:rPr lang="en-ZA" baseline="0" dirty="0" smtClean="0"/>
              <a:t>Namibia , India and Zambia have all adopted the METT for their PA systems, after UNDP supported GEF funded biodiversity projects. Other countries are considering doing the same.</a:t>
            </a:r>
            <a:endParaRPr lang="en-US" dirty="0"/>
          </a:p>
        </p:txBody>
      </p:sp>
      <p:sp>
        <p:nvSpPr>
          <p:cNvPr id="4" name="Slide Number Placeholder 3"/>
          <p:cNvSpPr>
            <a:spLocks noGrp="1"/>
          </p:cNvSpPr>
          <p:nvPr>
            <p:ph type="sldNum" sz="quarter" idx="10"/>
          </p:nvPr>
        </p:nvSpPr>
        <p:spPr/>
        <p:txBody>
          <a:bodyPr/>
          <a:lstStyle/>
          <a:p>
            <a:fld id="{D75FEAD9-DD92-4ED6-9A47-EACF806D6464}" type="slidenum">
              <a:rPr lang="en-US" smtClean="0"/>
              <a:pPr/>
              <a:t>30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METT = management</a:t>
            </a:r>
            <a:r>
              <a:rPr lang="en-ZA" baseline="0" dirty="0" smtClean="0"/>
              <a:t> effectiveness scorecard</a:t>
            </a:r>
          </a:p>
          <a:p>
            <a:r>
              <a:rPr lang="en-ZA" baseline="0" dirty="0" smtClean="0"/>
              <a:t>FSC = financial sustainability scorecard</a:t>
            </a:r>
          </a:p>
          <a:p>
            <a:r>
              <a:rPr lang="en-ZA" baseline="0" dirty="0" smtClean="0"/>
              <a:t>Namibia , India and Zambia have all adopted the METT for their PA systems, after UNDP supported GEF funded biodiversity projects. Other countries are considering doing the same.</a:t>
            </a:r>
            <a:endParaRPr lang="en-US" dirty="0"/>
          </a:p>
        </p:txBody>
      </p:sp>
      <p:sp>
        <p:nvSpPr>
          <p:cNvPr id="4" name="Slide Number Placeholder 3"/>
          <p:cNvSpPr>
            <a:spLocks noGrp="1"/>
          </p:cNvSpPr>
          <p:nvPr>
            <p:ph type="sldNum" sz="quarter" idx="10"/>
          </p:nvPr>
        </p:nvSpPr>
        <p:spPr/>
        <p:txBody>
          <a:bodyPr/>
          <a:lstStyle/>
          <a:p>
            <a:fld id="{D75FEAD9-DD92-4ED6-9A47-EACF806D6464}" type="slidenum">
              <a:rPr lang="en-US" smtClean="0"/>
              <a:pPr/>
              <a:t>31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METT = management</a:t>
            </a:r>
            <a:r>
              <a:rPr lang="en-ZA" baseline="0" dirty="0" smtClean="0">
                <a:latin typeface="Times New Roman" pitchFamily="18" charset="0"/>
                <a:cs typeface="Times New Roman" pitchFamily="18" charset="0"/>
              </a:rPr>
              <a:t> effectiveness scorecard</a:t>
            </a:r>
          </a:p>
          <a:p>
            <a:r>
              <a:rPr lang="en-ZA" baseline="0" dirty="0" smtClean="0">
                <a:latin typeface="Times New Roman" pitchFamily="18" charset="0"/>
                <a:cs typeface="Times New Roman" pitchFamily="18" charset="0"/>
              </a:rPr>
              <a:t>FSC = financial sustainability scorecard</a:t>
            </a:r>
          </a:p>
          <a:p>
            <a:r>
              <a:rPr lang="en-ZA" baseline="0" dirty="0" smtClean="0">
                <a:latin typeface="Times New Roman" pitchFamily="18" charset="0"/>
                <a:cs typeface="Times New Roman" pitchFamily="18" charset="0"/>
              </a:rPr>
              <a:t>Namibia , India and Zambia have all adopted the METT for their PA systems, after UNDP supported GEF funded biodiversity projects. Other countries are considering doing the same.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95782" indent="-495782">
              <a:buFont typeface="+mj-lt"/>
              <a:buAutoNum type="arabicPeriod"/>
            </a:pPr>
            <a:r>
              <a:rPr lang="en-US" dirty="0" smtClean="0"/>
              <a:t>Results-based approach at the GEF (RBM)</a:t>
            </a:r>
          </a:p>
          <a:p>
            <a:pPr marL="495782" indent="-495782">
              <a:buFont typeface="+mj-lt"/>
              <a:buAutoNum type="arabicPeriod"/>
            </a:pPr>
            <a:r>
              <a:rPr lang="en-US" dirty="0" smtClean="0"/>
              <a:t>Results at the GEF Project Level </a:t>
            </a:r>
          </a:p>
          <a:p>
            <a:pPr marL="495782" indent="-495782">
              <a:buFont typeface="+mj-lt"/>
              <a:buAutoNum type="arabicPeriod"/>
            </a:pPr>
            <a:r>
              <a:rPr lang="en-US" dirty="0" smtClean="0"/>
              <a:t>Results at the GEF Portfolio Level (Monitoring)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33</a:t>
            </a:fld>
            <a:endParaRPr lang="en-US"/>
          </a:p>
        </p:txBody>
      </p:sp>
    </p:spTree>
    <p:extLst>
      <p:ext uri="{BB962C8B-B14F-4D97-AF65-F5344CB8AC3E}">
        <p14:creationId xmlns:p14="http://schemas.microsoft.com/office/powerpoint/2010/main" val="234181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81345">
              <a:defRPr/>
            </a:pPr>
            <a:r>
              <a:rPr lang="en-US" dirty="0">
                <a:latin typeface="Times New Roman" pitchFamily="18" charset="0"/>
                <a:cs typeface="Times New Roman" pitchFamily="18" charset="0"/>
              </a:rPr>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a:t>
            </a:r>
            <a:r>
              <a:rPr lang="en-US" dirty="0" smtClean="0">
                <a:latin typeface="Times New Roman" pitchFamily="18" charset="0"/>
                <a:cs typeface="Times New Roman" pitchFamily="18" charset="0"/>
              </a:rPr>
              <a:t>framework.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Each level of the pyramid is connected to the other in both an upward and downward direction.  In this model the starting point for a monitoring system is a project’s logical/results framework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The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latin typeface="Times New Roman" pitchFamily="18" charset="0"/>
                <a:cs typeface="Times New Roman" pitchFamily="18" charset="0"/>
              </a:rPr>
              <a:t>OECD DAC Glossary of Key terms in Evaluation and Results-Based Management:</a:t>
            </a:r>
          </a:p>
          <a:p>
            <a:endParaRPr lang="en-US" b="1" dirty="0">
              <a:latin typeface="Times New Roman" pitchFamily="18" charset="0"/>
              <a:cs typeface="Times New Roman" pitchFamily="18" charset="0"/>
            </a:endParaRPr>
          </a:p>
          <a:p>
            <a:pPr defTabSz="881345">
              <a:defRPr/>
            </a:pPr>
            <a:r>
              <a:rPr lang="en-US" b="1" i="1" dirty="0">
                <a:latin typeface="Times New Roman" pitchFamily="18" charset="0"/>
                <a:cs typeface="Times New Roman" pitchFamily="18" charset="0"/>
              </a:rPr>
              <a:t>Inputs: </a:t>
            </a:r>
            <a:r>
              <a:rPr lang="en-US" dirty="0">
                <a:latin typeface="Times New Roman" pitchFamily="18" charset="0"/>
                <a:cs typeface="Times New Roman" pitchFamily="18" charset="0"/>
              </a:rPr>
              <a:t>The financial, human, and material resources used for the development intervention</a:t>
            </a:r>
            <a:endParaRPr lang="en-US" b="1" i="1" dirty="0">
              <a:latin typeface="Times New Roman" pitchFamily="18" charset="0"/>
              <a:cs typeface="Times New Roman" pitchFamily="18" charset="0"/>
            </a:endParaRPr>
          </a:p>
          <a:p>
            <a:pPr defTabSz="881345">
              <a:defRPr/>
            </a:pPr>
            <a:endParaRPr lang="en-US" b="1" i="1" dirty="0">
              <a:latin typeface="Times New Roman" pitchFamily="18" charset="0"/>
              <a:cs typeface="Times New Roman" pitchFamily="18" charset="0"/>
            </a:endParaRPr>
          </a:p>
          <a:p>
            <a:pPr defTabSz="881345">
              <a:defRPr/>
            </a:pPr>
            <a:r>
              <a:rPr lang="en-US" b="1" i="1" dirty="0">
                <a:latin typeface="Times New Roman" pitchFamily="18" charset="0"/>
                <a:cs typeface="Times New Roman" pitchFamily="18" charset="0"/>
              </a:rPr>
              <a:t>Activities: </a:t>
            </a:r>
            <a:r>
              <a:rPr lang="en-US"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b="1" i="1" dirty="0">
              <a:latin typeface="Times New Roman" pitchFamily="18" charset="0"/>
              <a:cs typeface="Times New Roman" pitchFamily="18" charset="0"/>
            </a:endParaRPr>
          </a:p>
          <a:p>
            <a:pPr defTabSz="881345">
              <a:defRPr/>
            </a:pPr>
            <a:endParaRPr lang="en-US" b="1" i="1" dirty="0">
              <a:latin typeface="Times New Roman" pitchFamily="18" charset="0"/>
              <a:cs typeface="Times New Roman" pitchFamily="18" charset="0"/>
            </a:endParaRPr>
          </a:p>
          <a:p>
            <a:pPr defTabSz="881345">
              <a:defRPr/>
            </a:pPr>
            <a:r>
              <a:rPr lang="en-US" b="1" i="1" dirty="0">
                <a:latin typeface="Times New Roman" pitchFamily="18" charset="0"/>
                <a:cs typeface="Times New Roman" pitchFamily="18" charset="0"/>
              </a:rPr>
              <a:t>Outputs: </a:t>
            </a:r>
            <a:r>
              <a:rPr lang="en-US" dirty="0">
                <a:latin typeface="Times New Roman" pitchFamily="18" charset="0"/>
                <a:cs typeface="Times New Roman" pitchFamily="18" charset="0"/>
              </a:rPr>
              <a:t>The products and services which result from the completion of activities within a development intervention.</a:t>
            </a:r>
          </a:p>
          <a:p>
            <a:endParaRPr lang="en-US" b="1" dirty="0">
              <a:latin typeface="Times New Roman" pitchFamily="18" charset="0"/>
              <a:cs typeface="Times New Roman" pitchFamily="18" charset="0"/>
            </a:endParaRPr>
          </a:p>
          <a:p>
            <a:r>
              <a:rPr lang="en-US" b="1" i="1" dirty="0">
                <a:latin typeface="Times New Roman" pitchFamily="18" charset="0"/>
                <a:cs typeface="Times New Roman" pitchFamily="18" charset="0"/>
              </a:rPr>
              <a:t>Outcome: </a:t>
            </a:r>
            <a:r>
              <a:rPr lang="en-US"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Impact: </a:t>
            </a:r>
            <a:r>
              <a:rPr lang="en-US"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latin typeface="Times New Roman" pitchFamily="18" charset="0"/>
                <a:cs typeface="Times New Roman" pitchFamily="18" charset="0"/>
              </a:rPr>
              <a:t>Results:</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Goal: </a:t>
            </a:r>
            <a:r>
              <a:rPr lang="en-US" dirty="0">
                <a:latin typeface="Times New Roman" pitchFamily="18" charset="0"/>
                <a:cs typeface="Times New Roman" pitchFamily="18" charset="0"/>
              </a:rPr>
              <a:t>The higher-order objective to which a development intervention is intended to contribute.</a:t>
            </a:r>
          </a:p>
          <a:p>
            <a:r>
              <a:rPr lang="en-US" dirty="0">
                <a:latin typeface="Times New Roman" pitchFamily="18" charset="0"/>
                <a:cs typeface="Times New Roman" pitchFamily="18" charset="0"/>
              </a:rPr>
              <a:t>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Example from a “simplified” environment project (i.e.</a:t>
            </a:r>
            <a:r>
              <a:rPr lang="en-US" baseline="0" dirty="0" smtClean="0">
                <a:latin typeface="Times New Roman" pitchFamily="18" charset="0"/>
                <a:cs typeface="Times New Roman" pitchFamily="18" charset="0"/>
              </a:rPr>
              <a:t> I have only taken one activity, all projects contain many more than just this)</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Ha = hectares</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latin typeface="Times New Roman" pitchFamily="18" charset="0"/>
                <a:cs typeface="Times New Roman" pitchFamily="18" charset="0"/>
              </a:rPr>
              <a:t>evaluations.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ffectLst/>
                <a:latin typeface="Times New Roman" pitchFamily="18" charset="0"/>
                <a:cs typeface="Times New Roman" pitchFamily="18" charset="0"/>
              </a:rPr>
              <a:t>DID YOU KNOW that 80% of Cambodia’s population live in rural areas, vulnerable to floods, droughts and other climate change-related phenomena?</a:t>
            </a:r>
            <a:endParaRPr lang="en-US" dirty="0">
              <a:effectLst/>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Cape Floral</a:t>
            </a:r>
            <a:r>
              <a:rPr lang="en-US" baseline="0" dirty="0" smtClean="0">
                <a:latin typeface="Times New Roman" pitchFamily="18" charset="0"/>
                <a:cs typeface="Times New Roman" pitchFamily="18" charset="0"/>
              </a:rPr>
              <a:t> Regions PA – South Africa</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mailto:oparhizkar@thegef.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733800"/>
            <a:ext cx="7315200" cy="2057400"/>
          </a:xfrm>
        </p:spPr>
        <p:txBody>
          <a:bodyPr>
            <a:normAutofit/>
          </a:bodyPr>
          <a:lstStyle/>
          <a:p>
            <a:pPr lvl="0">
              <a:spcBef>
                <a:spcPts val="0"/>
              </a:spcBef>
              <a:defRPr/>
            </a:pPr>
            <a:r>
              <a:rPr lang="en-US" smtClean="0"/>
              <a:t>GEF Expanded </a:t>
            </a:r>
            <a:r>
              <a:rPr lang="en-US" dirty="0"/>
              <a:t>Constituency </a:t>
            </a:r>
            <a:r>
              <a:rPr lang="en-US" dirty="0" smtClean="0"/>
              <a:t>Workshop</a:t>
            </a:r>
          </a:p>
          <a:p>
            <a:pPr lvl="0">
              <a:spcBef>
                <a:spcPts val="0"/>
              </a:spcBef>
              <a:defRPr/>
            </a:pPr>
            <a:r>
              <a:rPr lang="en-US" dirty="0" smtClean="0"/>
              <a:t>16-17 December, 2013</a:t>
            </a:r>
          </a:p>
          <a:p>
            <a:pPr lvl="0">
              <a:spcBef>
                <a:spcPts val="0"/>
              </a:spcBef>
              <a:defRPr/>
            </a:pPr>
            <a:r>
              <a:rPr lang="en-US" dirty="0" smtClean="0"/>
              <a:t>Marrakech, Morocco</a:t>
            </a:r>
            <a:endParaRPr lang="en-US" dirty="0"/>
          </a:p>
        </p:txBody>
      </p:sp>
      <p:sp>
        <p:nvSpPr>
          <p:cNvPr id="4" name="Title 3"/>
          <p:cNvSpPr>
            <a:spLocks noGrp="1"/>
          </p:cNvSpPr>
          <p:nvPr>
            <p:ph type="title"/>
          </p:nvPr>
        </p:nvSpPr>
        <p:spPr>
          <a:xfrm>
            <a:off x="457200" y="1828800"/>
            <a:ext cx="8305800" cy="1143000"/>
          </a:xfrm>
        </p:spPr>
        <p:txBody>
          <a:bodyPr rtlCol="0">
            <a:noAutofit/>
          </a:bodyPr>
          <a:lstStyle/>
          <a:p>
            <a:pPr fontAlgn="auto">
              <a:spcAft>
                <a:spcPts val="0"/>
              </a:spcAft>
              <a:defRPr/>
            </a:pPr>
            <a:r>
              <a:rPr lang="en-US" sz="4000" b="1" dirty="0" smtClean="0">
                <a:solidFill>
                  <a:srgbClr val="00642D"/>
                </a:solidFill>
                <a:ea typeface="+mn-ea"/>
                <a:cs typeface="Times New Roman" pitchFamily="18" charset="0"/>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Indicators</a:t>
            </a:r>
            <a:endParaRPr lang="en-US" dirty="0"/>
          </a:p>
        </p:txBody>
      </p:sp>
      <p:sp>
        <p:nvSpPr>
          <p:cNvPr id="3" name="Content Placeholder 2"/>
          <p:cNvSpPr>
            <a:spLocks noGrp="1"/>
          </p:cNvSpPr>
          <p:nvPr>
            <p:ph idx="1"/>
          </p:nvPr>
        </p:nvSpPr>
        <p:spPr/>
        <p:txBody>
          <a:bodyPr/>
          <a:lstStyle/>
          <a:p>
            <a:pPr>
              <a:buNone/>
            </a:pPr>
            <a:r>
              <a:rPr lang="en-US" sz="3600" dirty="0" smtClean="0">
                <a:latin typeface="+mj-lt"/>
                <a:cs typeface="Times New Roman" pitchFamily="18" charset="0"/>
              </a:rPr>
              <a:t>“A quantitative or qualitative factor or variable that provides a simple and reliable means to measure achievement, to reflect changes connected to an intervention, or to help assess the performance of a development actor”.</a:t>
            </a:r>
          </a:p>
          <a:p>
            <a:pPr algn="r">
              <a:buNone/>
            </a:pPr>
            <a:r>
              <a:rPr lang="en-US" sz="2400" dirty="0" smtClean="0">
                <a:latin typeface="+mj-lt"/>
                <a:cs typeface="Times New Roman" pitchFamily="18" charset="0"/>
              </a:rPr>
              <a:t>-- OECD /DAC 2002</a:t>
            </a:r>
          </a:p>
          <a:p>
            <a:pPr>
              <a:buNone/>
            </a:pPr>
            <a:endParaRPr lang="en-US" dirty="0"/>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Autofit/>
          </a:bodyPr>
          <a:lstStyle/>
          <a:p>
            <a:r>
              <a:rPr lang="en-US" dirty="0" smtClean="0">
                <a:cs typeface="Times New Roman" pitchFamily="18" charset="0"/>
              </a:rPr>
              <a:t>OECD DAC Results Chain</a:t>
            </a:r>
            <a:endParaRPr lang="en-US" dirty="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11</a:t>
            </a:fld>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Inputs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GEF and co-finance resources</a:t>
            </a:r>
            <a:endParaRPr lang="en-US" b="1" dirty="0">
              <a:solidFill>
                <a:schemeClr val="tx1">
                  <a:lumMod val="50000"/>
                  <a:lumOff val="50000"/>
                </a:schemeClr>
              </a:solidFill>
              <a:latin typeface="Times New Roman" pitchFamily="18" charset="0"/>
              <a:cs typeface="Times New Roman" pitchFamily="18" charset="0"/>
            </a:endParaRPr>
          </a:p>
        </p:txBody>
      </p:sp>
      <p:sp>
        <p:nvSpPr>
          <p:cNvPr id="4" name="TextBox 3"/>
          <p:cNvSpPr txBox="1"/>
          <p:nvPr/>
        </p:nvSpPr>
        <p:spPr>
          <a:xfrm>
            <a:off x="2819400" y="1633961"/>
            <a:ext cx="44958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Activities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Allocate forest land to local communities to manage with appropriate sustainable forest management policies</a:t>
            </a:r>
            <a:r>
              <a:rPr lang="en-US" dirty="0" smtClean="0">
                <a:latin typeface="Times New Roman" pitchFamily="18" charset="0"/>
                <a:cs typeface="Times New Roman" pitchFamily="18" charset="0"/>
              </a:rPr>
              <a:t>;</a:t>
            </a:r>
            <a:endParaRPr lang="en-US" b="1" dirty="0">
              <a:solidFill>
                <a:schemeClr val="tx1">
                  <a:lumMod val="50000"/>
                  <a:lumOff val="50000"/>
                </a:schemeClr>
              </a:solidFill>
              <a:latin typeface="Times New Roman" pitchFamily="18" charset="0"/>
              <a:cs typeface="Times New Roman" pitchFamily="18" charset="0"/>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forest under community sustainable  forest management</a:t>
            </a:r>
            <a:endParaRPr lang="en-US" b="1" dirty="0">
              <a:solidFill>
                <a:schemeClr val="tx1">
                  <a:lumMod val="50000"/>
                  <a:lumOff val="50000"/>
                </a:schemeClr>
              </a:solidFill>
              <a:latin typeface="Times New Roman" pitchFamily="18" charset="0"/>
              <a:cs typeface="Times New Roman" pitchFamily="18" charset="0"/>
            </a:endParaRPr>
          </a:p>
        </p:txBody>
      </p:sp>
      <p:sp>
        <p:nvSpPr>
          <p:cNvPr id="6" name="TextBox 5"/>
          <p:cNvSpPr txBox="1"/>
          <p:nvPr/>
        </p:nvSpPr>
        <p:spPr>
          <a:xfrm>
            <a:off x="2819400" y="4114800"/>
            <a:ext cx="3657600" cy="369332"/>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Outcomes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improved forests </a:t>
            </a:r>
            <a:endParaRPr lang="en-US" b="1" dirty="0">
              <a:solidFill>
                <a:schemeClr val="tx1">
                  <a:lumMod val="50000"/>
                  <a:lumOff val="50000"/>
                </a:schemeClr>
              </a:solidFill>
              <a:latin typeface="Times New Roman" pitchFamily="18" charset="0"/>
              <a:cs typeface="Times New Roman" pitchFamily="18" charset="0"/>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Impact</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Sequestration of carbon and biodiversity conserved</a:t>
            </a:r>
            <a:endParaRPr lang="en-US" b="1" dirty="0">
              <a:solidFill>
                <a:schemeClr val="tx1">
                  <a:lumMod val="50000"/>
                  <a:lumOff val="50000"/>
                </a:schemeClr>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Baselines</a:t>
            </a:r>
            <a:endParaRPr lang="en-US" dirty="0"/>
          </a:p>
        </p:txBody>
      </p:sp>
      <p:sp>
        <p:nvSpPr>
          <p:cNvPr id="3" name="Content Placeholder 2"/>
          <p:cNvSpPr>
            <a:spLocks noGrp="1"/>
          </p:cNvSpPr>
          <p:nvPr>
            <p:ph idx="1"/>
          </p:nvPr>
        </p:nvSpPr>
        <p:spPr/>
        <p:txBody>
          <a:bodyPr>
            <a:normAutofit/>
          </a:bodyPr>
          <a:lstStyle/>
          <a:p>
            <a:r>
              <a:rPr lang="en-US" sz="2400" dirty="0" smtClean="0">
                <a:latin typeface="+mj-lt"/>
                <a:cs typeface="Times New Roman" pitchFamily="18" charset="0"/>
              </a:rPr>
              <a:t>Initial data on project participants or other project aspects collected prior to the project intervention</a:t>
            </a:r>
          </a:p>
          <a:p>
            <a:r>
              <a:rPr lang="en-US" sz="2400" dirty="0" smtClean="0">
                <a:latin typeface="+mj-lt"/>
                <a:cs typeface="Times New Roman" pitchFamily="18" charset="0"/>
              </a:rPr>
              <a:t>When baseline data are not available it is difficult to:</a:t>
            </a:r>
          </a:p>
          <a:p>
            <a:pPr lvl="1"/>
            <a:r>
              <a:rPr lang="en-US" sz="2400" dirty="0" smtClean="0">
                <a:latin typeface="+mj-lt"/>
                <a:cs typeface="Times New Roman" pitchFamily="18" charset="0"/>
              </a:rPr>
              <a:t>Set future targets of the project</a:t>
            </a:r>
          </a:p>
          <a:p>
            <a:pPr lvl="1"/>
            <a:r>
              <a:rPr lang="en-US" sz="2400" dirty="0" smtClean="0">
                <a:latin typeface="+mj-lt"/>
                <a:cs typeface="Times New Roman" pitchFamily="18" charset="0"/>
              </a:rPr>
              <a:t>If you do not know where you </a:t>
            </a:r>
            <a:r>
              <a:rPr lang="en-US" sz="2400" b="1" dirty="0" smtClean="0">
                <a:latin typeface="+mj-lt"/>
                <a:cs typeface="Times New Roman" pitchFamily="18" charset="0"/>
              </a:rPr>
              <a:t>are</a:t>
            </a:r>
            <a:r>
              <a:rPr lang="en-US" sz="2400" dirty="0" smtClean="0">
                <a:latin typeface="+mj-lt"/>
                <a:cs typeface="Times New Roman" pitchFamily="18" charset="0"/>
              </a:rPr>
              <a:t>, how can you know where you </a:t>
            </a:r>
            <a:r>
              <a:rPr lang="en-US" sz="2400" b="1" dirty="0" smtClean="0">
                <a:latin typeface="+mj-lt"/>
                <a:cs typeface="Times New Roman" pitchFamily="18" charset="0"/>
              </a:rPr>
              <a:t>are going</a:t>
            </a:r>
            <a:r>
              <a:rPr lang="en-US" sz="2400" dirty="0" smtClean="0">
                <a:latin typeface="+mj-lt"/>
                <a:cs typeface="Times New Roman" pitchFamily="18" charset="0"/>
              </a:rPr>
              <a:t>?</a:t>
            </a:r>
          </a:p>
          <a:p>
            <a:pPr lvl="1"/>
            <a:r>
              <a:rPr lang="en-US" sz="2400" dirty="0" smtClean="0">
                <a:latin typeface="+mj-lt"/>
                <a:cs typeface="Times New Roman" pitchFamily="18" charset="0"/>
              </a:rPr>
              <a:t>Estimate changes as a project proceeds in monitoring</a:t>
            </a:r>
          </a:p>
          <a:p>
            <a:pPr lvl="1"/>
            <a:r>
              <a:rPr lang="en-US" sz="2400" dirty="0" smtClean="0">
                <a:latin typeface="+mj-lt"/>
                <a:cs typeface="Times New Roman" pitchFamily="18" charset="0"/>
              </a:rPr>
              <a:t>Compare the initial conditions and changes of project in an evaluation</a:t>
            </a:r>
          </a:p>
          <a:p>
            <a:endParaRPr lang="en-US"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cs typeface="Times New Roman" pitchFamily="18" charset="0"/>
              </a:rPr>
              <a:t>Baselines for GEF Projects</a:t>
            </a:r>
            <a:endParaRPr lang="en-US" sz="3600" dirty="0"/>
          </a:p>
        </p:txBody>
      </p:sp>
      <p:sp>
        <p:nvSpPr>
          <p:cNvPr id="3" name="Content Placeholder 2"/>
          <p:cNvSpPr>
            <a:spLocks noGrp="1"/>
          </p:cNvSpPr>
          <p:nvPr>
            <p:ph idx="1"/>
          </p:nvPr>
        </p:nvSpPr>
        <p:spPr/>
        <p:txBody>
          <a:bodyPr/>
          <a:lstStyle/>
          <a:p>
            <a:r>
              <a:rPr lang="en-US" dirty="0" smtClean="0">
                <a:latin typeface="+mj-lt"/>
                <a:cs typeface="Times New Roman" pitchFamily="18" charset="0"/>
              </a:rPr>
              <a:t>Must be in place by CEO Endorsement/ approval </a:t>
            </a:r>
          </a:p>
          <a:p>
            <a:r>
              <a:rPr lang="en-US" dirty="0" smtClean="0">
                <a:latin typeface="+mj-lt"/>
                <a:cs typeface="Times New Roman" pitchFamily="18" charset="0"/>
              </a:rPr>
              <a:t>If there is not a baseline figure for every indicator </a:t>
            </a:r>
            <a:r>
              <a:rPr lang="en-US" dirty="0" smtClean="0">
                <a:latin typeface="+mj-lt"/>
                <a:cs typeface="Times New Roman" pitchFamily="18" charset="0"/>
                <a:sym typeface="Wingdings" pitchFamily="2" charset="2"/>
              </a:rPr>
              <a:t> a plan must be outlined as to how to capture baseline during first year of implementation</a:t>
            </a:r>
            <a:endParaRPr lang="en-US" dirty="0">
              <a:latin typeface="+mj-lt"/>
              <a:cs typeface="Times New Roman" pitchFamily="18" charset="0"/>
            </a:endParaRPr>
          </a:p>
        </p:txBody>
      </p:sp>
      <p:sp>
        <p:nvSpPr>
          <p:cNvPr id="4" name="Slide Number Placeholder 3"/>
          <p:cNvSpPr>
            <a:spLocks noGrp="1"/>
          </p:cNvSpPr>
          <p:nvPr>
            <p:ph type="sldNum" sz="quarter" idx="4294967295"/>
          </p:nvPr>
        </p:nvSpPr>
        <p:spPr>
          <a:xfrm>
            <a:off x="8458200" y="6170613"/>
            <a:ext cx="685800" cy="503237"/>
          </a:xfrm>
          <a:prstGeom prst="ellipse">
            <a:avLst/>
          </a:prstGeom>
        </p:spPr>
        <p:txBody>
          <a:bodyPr/>
          <a:lstStyle/>
          <a:p>
            <a:fld id="{2754ED01-E2A0-4C1E-8E21-014B99041579}"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4000" b="1" cap="small" dirty="0" smtClean="0">
                <a:solidFill>
                  <a:srgbClr val="1F497D"/>
                </a:solidFill>
                <a:latin typeface="+mj-lt"/>
                <a:ea typeface="+mj-ea"/>
                <a:cs typeface="Times New Roman" pitchFamily="18" charset="0"/>
              </a:rPr>
              <a:t>Portfolio Level Results</a:t>
            </a:r>
            <a:endParaRPr lang="en-US" sz="4000" b="1" cap="small" dirty="0">
              <a:solidFill>
                <a:srgbClr val="1F497D"/>
              </a:solidFill>
              <a:latin typeface="+mj-lt"/>
              <a:ea typeface="+mj-ea"/>
              <a:cs typeface="Times New Roman" pitchFamily="18" charset="0"/>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15</a:t>
            </a:fld>
            <a:endParaRPr lang="en-US"/>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cs typeface="Times New Roman" pitchFamily="18" charset="0"/>
              </a:rPr>
              <a:t>Portfolio Monitoring</a:t>
            </a:r>
            <a:endParaRPr lang="en-US" dirty="0">
              <a:cs typeface="Times New Roman" pitchFamily="18" charset="0"/>
            </a:endParaRPr>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latin typeface="+mj-lt"/>
                <a:cs typeface="Times New Roman" pitchFamily="18" charset="0"/>
              </a:rPr>
              <a:t>Monitoring the entire set of interventions funded by the GEF</a:t>
            </a:r>
          </a:p>
          <a:p>
            <a:pPr>
              <a:defRPr/>
            </a:pPr>
            <a:r>
              <a:rPr lang="en-US" sz="2800" dirty="0" smtClean="0">
                <a:latin typeface="+mj-lt"/>
                <a:cs typeface="Times New Roman" pitchFamily="18" charset="0"/>
              </a:rPr>
              <a:t>Secretariat's Monitoring Focused on Overall GEF Portfolio </a:t>
            </a:r>
          </a:p>
          <a:p>
            <a:pPr marL="742950" lvl="2" indent="-342900">
              <a:buFont typeface="Wingdings" pitchFamily="2" charset="2"/>
              <a:buChar char="ü"/>
              <a:defRPr/>
            </a:pPr>
            <a:r>
              <a:rPr lang="en-US" sz="2800" dirty="0" smtClean="0">
                <a:solidFill>
                  <a:srgbClr val="00B050"/>
                </a:solidFill>
                <a:latin typeface="+mj-lt"/>
                <a:cs typeface="Times New Roman" pitchFamily="18" charset="0"/>
              </a:rPr>
              <a:t>Global Environmental Benefits</a:t>
            </a:r>
          </a:p>
          <a:p>
            <a:pPr marL="742950" lvl="2" indent="-342900">
              <a:buFont typeface="Wingdings" pitchFamily="2" charset="2"/>
              <a:buChar char="ü"/>
              <a:defRPr/>
            </a:pPr>
            <a:r>
              <a:rPr lang="en-US" sz="2800" dirty="0" smtClean="0">
                <a:solidFill>
                  <a:srgbClr val="00B050"/>
                </a:solidFill>
                <a:latin typeface="+mj-lt"/>
                <a:cs typeface="Times New Roman" pitchFamily="18" charset="0"/>
              </a:rPr>
              <a:t>Focal are expected outcomes</a:t>
            </a:r>
          </a:p>
          <a:p>
            <a:pPr>
              <a:buNone/>
            </a:pPr>
            <a:endParaRPr lang="en-US" dirty="0"/>
          </a:p>
        </p:txBody>
      </p:sp>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a:latin typeface="Times New Roman" pitchFamily="18" charset="0"/>
                <a:cs typeface="Times New Roman" pitchFamily="18" charset="0"/>
              </a:rPr>
              <a:t>Climate Change: </a:t>
            </a:r>
          </a:p>
          <a:p>
            <a:pPr lvl="0"/>
            <a:r>
              <a:rPr lang="en-US" sz="3200" dirty="0">
                <a:latin typeface="Times New Roman" pitchFamily="18" charset="0"/>
                <a:cs typeface="Times New Roman" pitchFamily="18" charset="0"/>
              </a:rPr>
              <a:t>Green House Gas (GHG) emissions reduced</a:t>
            </a: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17</a:t>
            </a:fld>
            <a:endParaRPr lang="en-US" dirty="0"/>
          </a:p>
        </p:txBody>
      </p:sp>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smtClean="0">
                <a:latin typeface="Times New Roman" pitchFamily="18" charset="0"/>
                <a:cs typeface="Times New Roman" pitchFamily="18" charset="0"/>
              </a:rPr>
              <a:t>Biodiversity:</a:t>
            </a:r>
          </a:p>
          <a:p>
            <a:pPr lvl="0"/>
            <a:r>
              <a:rPr lang="en-US" sz="3200" dirty="0" smtClean="0">
                <a:latin typeface="Times New Roman" pitchFamily="18" charset="0"/>
                <a:cs typeface="Times New Roman" pitchFamily="18" charset="0"/>
              </a:rPr>
              <a:t>ha of protected area (PA) supported</a:t>
            </a:r>
            <a:endParaRPr lang="en-US" sz="3200" dirty="0">
              <a:latin typeface="Times New Roman" pitchFamily="18" charset="0"/>
              <a:cs typeface="Times New Roman" pitchFamily="18" charset="0"/>
            </a:endParaRP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18</a:t>
            </a:fld>
            <a:endParaRPr lang="en-US" dirty="0"/>
          </a:p>
        </p:txBody>
      </p:sp>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57671"/>
            <a:ext cx="9144000" cy="1200329"/>
          </a:xfrm>
          <a:prstGeom prst="rect">
            <a:avLst/>
          </a:prstGeom>
          <a:solidFill>
            <a:srgbClr val="FFFFFF"/>
          </a:solidFill>
        </p:spPr>
        <p:txBody>
          <a:bodyPr wrap="square">
            <a:spAutoFit/>
          </a:bodyPr>
          <a:lstStyle/>
          <a:p>
            <a:pPr lvl="0"/>
            <a:r>
              <a:rPr lang="en-US" sz="2400" b="1" dirty="0" smtClean="0">
                <a:latin typeface="Times New Roman" pitchFamily="18" charset="0"/>
                <a:cs typeface="Times New Roman" pitchFamily="18" charset="0"/>
              </a:rPr>
              <a:t>International Waters:</a:t>
            </a:r>
            <a:endParaRPr lang="en-US" sz="1100" dirty="0" smtClean="0">
              <a:solidFill>
                <a:schemeClr val="tx1">
                  <a:lumMod val="95000"/>
                  <a:lumOff val="5000"/>
                </a:schemeClr>
              </a:solidFill>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No. of strategic partnerships funded to produce measurable pollution reductions in water bodies</a:t>
            </a:r>
            <a:endParaRPr lang="en-US" sz="2400" dirty="0">
              <a:latin typeface="Times New Roman" pitchFamily="18" charset="0"/>
              <a:cs typeface="Times New Roman" pitchFamily="18" charset="0"/>
            </a:endParaRPr>
          </a:p>
        </p:txBody>
      </p:sp>
      <p:sp>
        <p:nvSpPr>
          <p:cNvPr id="6" name="Rectangle 5"/>
          <p:cNvSpPr/>
          <p:nvPr/>
        </p:nvSpPr>
        <p:spPr>
          <a:xfrm>
            <a:off x="6781800" y="5638800"/>
            <a:ext cx="2427268" cy="261610"/>
          </a:xfrm>
          <a:prstGeom prst="rect">
            <a:avLst/>
          </a:prstGeom>
        </p:spPr>
        <p:txBody>
          <a:bodyPr wrap="none">
            <a:spAutoFit/>
          </a:bodyPr>
          <a:lstStyle/>
          <a:p>
            <a:r>
              <a:rPr lang="en-US" sz="1100" dirty="0"/>
              <a:t>Source: Global Environment Facility</a:t>
            </a:r>
          </a:p>
        </p:txBody>
      </p:sp>
      <p:pic>
        <p:nvPicPr>
          <p:cNvPr id="2052" name="Picture 4" descr="C:\Users\wb346165\Desktop\pic\400096_511315045558255_1077317799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19</a:t>
            </a:fld>
            <a:endParaRPr lang="en-US" dirty="0"/>
          </a:p>
        </p:txBody>
      </p:sp>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cs typeface="Times New Roman" pitchFamily="18" charset="0"/>
              </a:rPr>
              <a:t>Presentation Overview</a:t>
            </a:r>
            <a:endParaRPr lang="en-US" sz="3200" dirty="0">
              <a:cs typeface="Times New Roman" pitchFamily="18" charset="0"/>
            </a:endParaRPr>
          </a:p>
        </p:txBody>
      </p:sp>
      <p:sp>
        <p:nvSpPr>
          <p:cNvPr id="3" name="Content Placeholder 2"/>
          <p:cNvSpPr>
            <a:spLocks noGrp="1"/>
          </p:cNvSpPr>
          <p:nvPr>
            <p:ph idx="1"/>
          </p:nvPr>
        </p:nvSpPr>
        <p:spPr>
          <a:xfrm>
            <a:off x="457200" y="1524000"/>
            <a:ext cx="8229600" cy="4525963"/>
          </a:xfrm>
        </p:spPr>
        <p:txBody>
          <a:bodyPr/>
          <a:lstStyle/>
          <a:p>
            <a:pPr marL="514350" indent="-514350">
              <a:buFont typeface="+mj-lt"/>
              <a:buAutoNum type="arabicPeriod"/>
            </a:pPr>
            <a:r>
              <a:rPr lang="en-US" dirty="0" smtClean="0">
                <a:latin typeface="+mj-lt"/>
                <a:cs typeface="Times New Roman" pitchFamily="18" charset="0"/>
              </a:rPr>
              <a:t>Results Based Management at GEF</a:t>
            </a:r>
          </a:p>
          <a:p>
            <a:pPr marL="514350" indent="-514350">
              <a:buFont typeface="+mj-lt"/>
              <a:buAutoNum type="arabicPeriod"/>
            </a:pPr>
            <a:r>
              <a:rPr lang="en-US" dirty="0" smtClean="0">
                <a:latin typeface="+mj-lt"/>
                <a:cs typeface="Times New Roman" pitchFamily="18" charset="0"/>
              </a:rPr>
              <a:t>Project Level Results</a:t>
            </a:r>
          </a:p>
          <a:p>
            <a:pPr marL="514350" indent="-514350">
              <a:buFont typeface="+mj-lt"/>
              <a:buAutoNum type="arabicPeriod"/>
            </a:pPr>
            <a:r>
              <a:rPr lang="en-US" dirty="0" smtClean="0">
                <a:latin typeface="+mj-lt"/>
                <a:cs typeface="Times New Roman" pitchFamily="18" charset="0"/>
              </a:rPr>
              <a:t>Portfolio Level Results</a:t>
            </a:r>
          </a:p>
          <a:p>
            <a:pPr marL="514350" indent="-514350">
              <a:buFont typeface="+mj-lt"/>
              <a:buAutoNum type="arabicPeriod"/>
            </a:pPr>
            <a:r>
              <a:rPr lang="en-US" dirty="0" smtClean="0">
                <a:latin typeface="+mj-lt"/>
                <a:cs typeface="Times New Roman" pitchFamily="18" charset="0"/>
              </a:rPr>
              <a:t>Tracking Tools and Lessons</a:t>
            </a:r>
          </a:p>
          <a:p>
            <a:pPr marL="514350" indent="-514350">
              <a:buFont typeface="+mj-lt"/>
              <a:buAutoNum type="arabicPeriod"/>
            </a:pPr>
            <a:r>
              <a:rPr lang="en-US" dirty="0" smtClean="0">
                <a:latin typeface="+mj-lt"/>
                <a:cs typeface="Times New Roman" pitchFamily="18" charset="0"/>
              </a:rPr>
              <a:t>Data Access and Transparency </a:t>
            </a:r>
          </a:p>
          <a:p>
            <a:pPr marL="514350" indent="-514350">
              <a:buFont typeface="+mj-lt"/>
              <a:buAutoNum type="arabicPeriod"/>
            </a:pPr>
            <a:r>
              <a:rPr lang="en-US" dirty="0" smtClean="0">
                <a:latin typeface="+mj-lt"/>
                <a:cs typeface="Times New Roman" pitchFamily="18" charset="0"/>
              </a:rPr>
              <a:t>Management Effectiveness &amp; Efficiency</a:t>
            </a:r>
          </a:p>
          <a:p>
            <a:pPr marL="514350" indent="-514350">
              <a:buFont typeface="+mj-lt"/>
              <a:buAutoNum type="arabicPeriod"/>
            </a:pPr>
            <a:r>
              <a:rPr lang="en-US" dirty="0" smtClean="0">
                <a:latin typeface="+mj-lt"/>
                <a:cs typeface="Times New Roman" pitchFamily="18" charset="0"/>
              </a:rPr>
              <a:t>Reporting</a:t>
            </a:r>
          </a:p>
          <a:p>
            <a:pPr marL="514350" indent="-514350">
              <a:buFont typeface="+mj-lt"/>
              <a:buAutoNum type="arabicPeriod"/>
            </a:pPr>
            <a:endParaRPr lang="en-US" dirty="0" smtClean="0"/>
          </a:p>
          <a:p>
            <a:pPr marL="514350" indent="-514350" algn="r">
              <a:buNone/>
            </a:pPr>
            <a:endParaRPr lang="en-US" dirty="0" smtClean="0"/>
          </a:p>
          <a:p>
            <a:pPr marL="514350" indent="-514350" algn="r">
              <a:buFont typeface="+mj-lt"/>
              <a:buAutoNum type="arabicPeriod"/>
            </a:pPr>
            <a:endParaRPr lang="en-US" sz="800" dirty="0" smtClean="0"/>
          </a:p>
          <a:p>
            <a:pPr marL="514350" indent="-514350" algn="r">
              <a:buFont typeface="+mj-lt"/>
              <a:buAutoNum type="arabicPeriod"/>
            </a:pPr>
            <a:endParaRPr lang="en-US" sz="1000"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943600"/>
            <a:ext cx="9144000" cy="954107"/>
          </a:xfrm>
          <a:prstGeom prst="rect">
            <a:avLst/>
          </a:prstGeom>
          <a:solidFill>
            <a:srgbClr val="FFFFFF"/>
          </a:solidFill>
          <a:ln>
            <a:noFill/>
          </a:ln>
        </p:spPr>
        <p:txBody>
          <a:bodyPr wrap="square">
            <a:spAutoFit/>
          </a:bodyPr>
          <a:lstStyle/>
          <a:p>
            <a:pPr lvl="0"/>
            <a:r>
              <a:rPr lang="en-US" sz="2800" b="1" dirty="0" smtClean="0">
                <a:latin typeface="Times New Roman" pitchFamily="18" charset="0"/>
                <a:cs typeface="Times New Roman" pitchFamily="18" charset="0"/>
              </a:rPr>
              <a:t>Land Degradation: </a:t>
            </a:r>
          </a:p>
          <a:p>
            <a:pPr lvl="0"/>
            <a:r>
              <a:rPr lang="en-US" sz="2800" dirty="0" smtClean="0">
                <a:latin typeface="Times New Roman" pitchFamily="18" charset="0"/>
                <a:cs typeface="Times New Roman" pitchFamily="18" charset="0"/>
              </a:rPr>
              <a:t>ha brought under sustainable land management (SLM)</a:t>
            </a:r>
            <a:endParaRPr lang="en-US" sz="2800" dirty="0">
              <a:latin typeface="Times New Roman" pitchFamily="18" charset="0"/>
              <a:cs typeface="Times New Roman" pitchFamily="18" charset="0"/>
            </a:endParaRPr>
          </a:p>
        </p:txBody>
      </p:sp>
      <p:sp>
        <p:nvSpPr>
          <p:cNvPr id="4" name="Rectangle 3"/>
          <p:cNvSpPr/>
          <p:nvPr/>
        </p:nvSpPr>
        <p:spPr>
          <a:xfrm>
            <a:off x="6781800" y="5910590"/>
            <a:ext cx="2427268" cy="261610"/>
          </a:xfrm>
          <a:prstGeom prst="rect">
            <a:avLst/>
          </a:prstGeom>
        </p:spPr>
        <p:txBody>
          <a:bodyPr wrap="none">
            <a:spAutoFit/>
          </a:bodyPr>
          <a:lstStyle/>
          <a:p>
            <a:r>
              <a:rPr lang="en-US" sz="1100" dirty="0"/>
              <a:t>Source: Global Environment Facility</a:t>
            </a:r>
          </a:p>
        </p:txBody>
      </p:sp>
      <p:pic>
        <p:nvPicPr>
          <p:cNvPr id="4098" name="Picture 2" descr="C:\Users\wb346165\Desktop\pic\464765_498824990140594_128714596_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20</a:t>
            </a:fld>
            <a:endParaRPr lang="en-US" dirty="0"/>
          </a:p>
        </p:txBody>
      </p:sp>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extLst>
              <p:ext uri="{D42A27DB-BD31-4B8C-83A1-F6EECF244321}">
                <p14:modId xmlns:p14="http://schemas.microsoft.com/office/powerpoint/2010/main" val="792392174"/>
              </p:ext>
            </p:extLst>
          </p:nvPr>
        </p:nvGraphicFramePr>
        <p:xfrm>
          <a:off x="457200" y="152400"/>
          <a:ext cx="8077200" cy="5867400"/>
        </p:xfrm>
        <a:graphic>
          <a:graphicData uri="http://schemas.openxmlformats.org/drawingml/2006/table">
            <a:tbl>
              <a:tblPr/>
              <a:tblGrid>
                <a:gridCol w="1999307"/>
                <a:gridCol w="2239224"/>
                <a:gridCol w="1923457"/>
                <a:gridCol w="1915212"/>
              </a:tblGrid>
              <a:tr h="6179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16099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j-lt"/>
                          <a:ea typeface="+mn-ea"/>
                          <a:cs typeface="Times New Roman" pitchFamily="18" charset="0"/>
                        </a:rPr>
                        <a:t>Improved sustainability of protected area systems</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j-lt"/>
                          <a:ea typeface="+mn-ea"/>
                          <a:cs typeface="Times New Roman" pitchFamily="18" charset="0"/>
                        </a:rPr>
                        <a:t>Increased revenue for protected </a:t>
                      </a:r>
                      <a:r>
                        <a:rPr lang="en-US" sz="1800" kern="1200" baseline="0" dirty="0">
                          <a:solidFill>
                            <a:schemeClr val="tx1"/>
                          </a:solidFill>
                          <a:latin typeface="+mj-lt"/>
                          <a:ea typeface="+mn-ea"/>
                          <a:cs typeface="Times New Roman" pitchFamily="18" charset="0"/>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j-lt"/>
                          <a:ea typeface="+mn-ea"/>
                          <a:cs typeface="Times New Roman" pitchFamily="18" charset="0"/>
                        </a:rPr>
                        <a:t>Total annual revenue is sufficient for management of protected area</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j-lt"/>
                          <a:cs typeface="Times New Roman" pitchFamily="18"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mj-lt"/>
                        <a:cs typeface="Times New Roman" pitchFamily="18"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j-lt"/>
                          <a:ea typeface="+mn-ea"/>
                          <a:cs typeface="Times New Roman" pitchFamily="18" charset="0"/>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j-lt"/>
                          <a:ea typeface="+mn-ea"/>
                          <a:cs typeface="Times New Roman" pitchFamily="18" charset="0"/>
                        </a:rPr>
                        <a:t>(No.) </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9228">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mj-lt"/>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439241">
                <a:tc>
                  <a:txBody>
                    <a:bodyPr/>
                    <a:lstStyle/>
                    <a:p>
                      <a:r>
                        <a:rPr lang="en-US" sz="1800" kern="1200" baseline="0" dirty="0" smtClean="0">
                          <a:solidFill>
                            <a:schemeClr val="tx1"/>
                          </a:solidFill>
                          <a:latin typeface="+mj-lt"/>
                          <a:ea typeface="+mn-ea"/>
                          <a:cs typeface="Times New Roman" pitchFamily="18" charset="0"/>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j-lt"/>
                          <a:ea typeface="+mn-ea"/>
                          <a:cs typeface="Times New Roman" pitchFamily="18" charset="0"/>
                        </a:rPr>
                        <a:t>Technologies successfully demonstrated, deployed, and transferred </a:t>
                      </a:r>
                    </a:p>
                    <a:p>
                      <a:r>
                        <a:rPr lang="en-US" sz="1800" kern="1200" baseline="0" dirty="0" smtClean="0">
                          <a:solidFill>
                            <a:schemeClr val="tx1"/>
                          </a:solidFill>
                          <a:latin typeface="+mj-lt"/>
                          <a:ea typeface="+mn-ea"/>
                          <a:cs typeface="Times New Roman" pitchFamily="18" charset="0"/>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j-lt"/>
                          <a:ea typeface="+mn-ea"/>
                          <a:cs typeface="Times New Roman" pitchFamily="18" charset="0"/>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j-lt"/>
                          <a:ea typeface="+mn-ea"/>
                          <a:cs typeface="Times New Roman" pitchFamily="18" charset="0"/>
                        </a:rPr>
                        <a:t>Innovative low-carbon technologies demonstrated and deployed on the ground </a:t>
                      </a:r>
                    </a:p>
                    <a:p>
                      <a:r>
                        <a:rPr lang="en-US" sz="1800" kern="1200" dirty="0" smtClean="0">
                          <a:solidFill>
                            <a:schemeClr val="tx1"/>
                          </a:solidFill>
                          <a:latin typeface="+mj-lt"/>
                          <a:ea typeface="+mn-ea"/>
                          <a:cs typeface="Times New Roman" pitchFamily="18" charset="0"/>
                        </a:rPr>
                        <a:t>(No.) </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pPr marL="401638" indent="0">
              <a:buNone/>
            </a:pPr>
            <a:r>
              <a:rPr lang="en-US" sz="4000" dirty="0" smtClean="0">
                <a:latin typeface="Times New Roman" pitchFamily="18" charset="0"/>
                <a:cs typeface="Times New Roman" pitchFamily="18" charset="0"/>
              </a:rPr>
              <a:t>Tracking Tools and Lessons</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Why? What? When?</a:t>
            </a:r>
            <a:endParaRPr lang="en-US" sz="4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22</a:t>
            </a:fld>
            <a:endParaRPr lang="en-US" dirty="0"/>
          </a:p>
        </p:txBody>
      </p:sp>
      <p:sp>
        <p:nvSpPr>
          <p:cNvPr id="4" name="Rectangle 3"/>
          <p:cNvSpPr/>
          <p:nvPr/>
        </p:nvSpPr>
        <p:spPr>
          <a:xfrm>
            <a:off x="0" y="3886200"/>
            <a:ext cx="76962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mj-lt"/>
                <a:ea typeface="+mj-ea"/>
                <a:cs typeface="Times New Roman" pitchFamily="18" charset="0"/>
              </a:rPr>
              <a:t>Tracking Tools and Lessons</a:t>
            </a:r>
          </a:p>
          <a:p>
            <a:pPr defTabSz="166688"/>
            <a:r>
              <a:rPr lang="en-US" sz="3600" b="1" cap="small" dirty="0" smtClean="0">
                <a:solidFill>
                  <a:srgbClr val="1F497D"/>
                </a:solidFill>
                <a:latin typeface="+mj-lt"/>
                <a:ea typeface="+mj-ea"/>
                <a:cs typeface="Times New Roman" pitchFamily="18" charset="0"/>
              </a:rPr>
              <a:t>Why?  What?  When?</a:t>
            </a:r>
            <a:endParaRPr lang="en-US" sz="3600" b="1" cap="small" dirty="0">
              <a:solidFill>
                <a:srgbClr val="1F497D"/>
              </a:solidFill>
              <a:latin typeface="+mj-lt"/>
              <a:ea typeface="+mj-ea"/>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8034366" cy="3768733"/>
          </a:xfrm>
        </p:spPr>
        <p:txBody>
          <a:bodyPr>
            <a:normAutofit/>
          </a:bodyPr>
          <a:lstStyle/>
          <a:p>
            <a:r>
              <a:rPr lang="en-ZA" sz="2800" dirty="0" smtClean="0">
                <a:latin typeface="+mj-lt"/>
                <a:cs typeface="Times New Roman" pitchFamily="18" charset="0"/>
              </a:rPr>
              <a:t>Demonstrates progress made against indicators common to all projects</a:t>
            </a:r>
          </a:p>
          <a:p>
            <a:pPr lvl="1"/>
            <a:r>
              <a:rPr lang="en-ZA" dirty="0" smtClean="0">
                <a:latin typeface="+mj-lt"/>
                <a:cs typeface="Times New Roman" pitchFamily="18" charset="0"/>
              </a:rPr>
              <a:t>can also reveal shortcomings</a:t>
            </a:r>
          </a:p>
          <a:p>
            <a:r>
              <a:rPr lang="en-ZA" sz="2800" dirty="0" smtClean="0">
                <a:latin typeface="+mj-lt"/>
                <a:cs typeface="Times New Roman" pitchFamily="18" charset="0"/>
              </a:rPr>
              <a:t>Helps to guide and inform project implementation</a:t>
            </a:r>
          </a:p>
          <a:p>
            <a:pPr marL="342900" lvl="1" indent="-342900">
              <a:buFont typeface="Arial" charset="0"/>
              <a:buChar char="•"/>
            </a:pPr>
            <a:r>
              <a:rPr lang="en-ZA" dirty="0" smtClean="0">
                <a:latin typeface="+mj-lt"/>
                <a:cs typeface="Times New Roman" pitchFamily="18" charset="0"/>
              </a:rPr>
              <a:t>Provides </a:t>
            </a:r>
            <a:r>
              <a:rPr lang="en-ZA" dirty="0">
                <a:latin typeface="+mj-lt"/>
                <a:cs typeface="Times New Roman" pitchFamily="18" charset="0"/>
              </a:rPr>
              <a:t>justification for continued investment in </a:t>
            </a:r>
            <a:r>
              <a:rPr lang="en-ZA" dirty="0" smtClean="0">
                <a:latin typeface="+mj-lt"/>
                <a:cs typeface="Times New Roman" pitchFamily="18" charset="0"/>
              </a:rPr>
              <a:t>each focal area </a:t>
            </a:r>
            <a:r>
              <a:rPr lang="en-ZA" dirty="0">
                <a:latin typeface="+mj-lt"/>
                <a:cs typeface="Times New Roman" pitchFamily="18" charset="0"/>
              </a:rPr>
              <a:t>programming</a:t>
            </a:r>
          </a:p>
          <a:p>
            <a:endParaRPr lang="en-ZA" sz="2800" dirty="0" smtClean="0"/>
          </a:p>
          <a:p>
            <a:endParaRPr lang="en-US" sz="28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23</a:t>
            </a:fld>
            <a:endParaRPr lang="en-US" dirty="0"/>
          </a:p>
        </p:txBody>
      </p:sp>
      <p:sp>
        <p:nvSpPr>
          <p:cNvPr id="12" name="TextBox 11"/>
          <p:cNvSpPr txBox="1"/>
          <p:nvPr/>
        </p:nvSpPr>
        <p:spPr>
          <a:xfrm>
            <a:off x="76200" y="1524000"/>
            <a:ext cx="8572528" cy="830997"/>
          </a:xfrm>
          <a:prstGeom prst="rect">
            <a:avLst/>
          </a:prstGeom>
          <a:solidFill>
            <a:schemeClr val="accent4"/>
          </a:solidFill>
          <a:ln>
            <a:noFill/>
          </a:ln>
        </p:spPr>
        <p:txBody>
          <a:bodyPr wrap="square" rtlCol="0">
            <a:spAutoFit/>
          </a:bodyPr>
          <a:lstStyle/>
          <a:p>
            <a:pPr algn="ctr"/>
            <a:r>
              <a:rPr lang="en-US" sz="2400" i="1" dirty="0">
                <a:solidFill>
                  <a:prstClr val="white"/>
                </a:solidFill>
                <a:latin typeface="+mj-lt"/>
                <a:cs typeface="Times New Roman" pitchFamily="18" charset="0"/>
              </a:rPr>
              <a:t>To measure progress in achieving the impacts and outcomes established at the portfolio level under </a:t>
            </a:r>
            <a:r>
              <a:rPr lang="en-US" sz="2400" i="1" dirty="0" smtClean="0">
                <a:solidFill>
                  <a:prstClr val="white"/>
                </a:solidFill>
                <a:latin typeface="+mj-lt"/>
                <a:cs typeface="Times New Roman" pitchFamily="18" charset="0"/>
              </a:rPr>
              <a:t>each focal </a:t>
            </a:r>
            <a:r>
              <a:rPr lang="en-US" sz="2400" i="1" dirty="0">
                <a:solidFill>
                  <a:prstClr val="white"/>
                </a:solidFill>
                <a:latin typeface="+mj-lt"/>
                <a:cs typeface="Times New Roman" pitchFamily="18" charset="0"/>
              </a:rPr>
              <a:t>area</a:t>
            </a:r>
          </a:p>
        </p:txBody>
      </p:sp>
      <p:sp>
        <p:nvSpPr>
          <p:cNvPr id="7" name="Rectangle 6"/>
          <p:cNvSpPr/>
          <p:nvPr/>
        </p:nvSpPr>
        <p:spPr>
          <a:xfrm>
            <a:off x="457200" y="304800"/>
            <a:ext cx="8305800" cy="1292662"/>
          </a:xfrm>
          <a:prstGeom prst="rect">
            <a:avLst/>
          </a:prstGeom>
        </p:spPr>
        <p:txBody>
          <a:bodyPr wrap="square">
            <a:spAutoFit/>
          </a:bodyPr>
          <a:lstStyle/>
          <a:p>
            <a:pPr>
              <a:spcBef>
                <a:spcPts val="1200"/>
              </a:spcBef>
            </a:pPr>
            <a:r>
              <a:rPr lang="en-ZA" sz="3200" b="1" dirty="0">
                <a:solidFill>
                  <a:srgbClr val="1F497D"/>
                </a:solidFill>
                <a:latin typeface="+mj-lt"/>
                <a:ea typeface="+mj-ea"/>
                <a:cs typeface="Times New Roman" pitchFamily="18" charset="0"/>
              </a:rPr>
              <a:t>Purpose of the GEF </a:t>
            </a:r>
            <a:r>
              <a:rPr lang="en-ZA" sz="3200" b="1" dirty="0" smtClean="0">
                <a:solidFill>
                  <a:srgbClr val="1F497D"/>
                </a:solidFill>
                <a:latin typeface="+mj-lt"/>
                <a:ea typeface="+mj-ea"/>
                <a:cs typeface="Times New Roman" pitchFamily="18" charset="0"/>
              </a:rPr>
              <a:t>Tracking Tools </a:t>
            </a:r>
            <a:r>
              <a:rPr lang="en-ZA" sz="3200" b="1" dirty="0">
                <a:solidFill>
                  <a:srgbClr val="1F497D"/>
                </a:solidFill>
                <a:latin typeface="+mj-lt"/>
                <a:cs typeface="Times New Roman" pitchFamily="18" charset="0"/>
              </a:rPr>
              <a:t>(why?)</a:t>
            </a:r>
          </a:p>
          <a:p>
            <a:pPr>
              <a:spcBef>
                <a:spcPts val="1200"/>
              </a:spcBef>
            </a:pP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267728" cy="4429132"/>
          </a:xfrm>
        </p:spPr>
        <p:txBody>
          <a:bodyPr>
            <a:normAutofit/>
          </a:bodyPr>
          <a:lstStyle/>
          <a:p>
            <a:r>
              <a:rPr lang="en-US" sz="2000" dirty="0" smtClean="0">
                <a:latin typeface="+mj-lt"/>
                <a:cs typeface="Times New Roman" pitchFamily="18" charset="0"/>
              </a:rPr>
              <a:t>TTs are GEF Portfolio </a:t>
            </a:r>
            <a:r>
              <a:rPr lang="en-US" sz="2000" dirty="0">
                <a:latin typeface="+mj-lt"/>
                <a:cs typeface="Times New Roman" pitchFamily="18" charset="0"/>
              </a:rPr>
              <a:t>monitoring tool </a:t>
            </a:r>
            <a:r>
              <a:rPr lang="en-US" sz="2000" dirty="0" smtClean="0">
                <a:latin typeface="+mj-lt"/>
                <a:cs typeface="Times New Roman" pitchFamily="18" charset="0"/>
              </a:rPr>
              <a:t>(a portfolio performance tool)</a:t>
            </a:r>
            <a:endParaRPr lang="en-US" sz="2000" dirty="0">
              <a:latin typeface="+mj-lt"/>
              <a:cs typeface="Times New Roman" pitchFamily="18" charset="0"/>
            </a:endParaRPr>
          </a:p>
          <a:p>
            <a:r>
              <a:rPr lang="en-ZA" sz="2000" dirty="0" smtClean="0">
                <a:latin typeface="+mj-lt"/>
                <a:cs typeface="Times New Roman" pitchFamily="18" charset="0"/>
              </a:rPr>
              <a:t>Allows for aggregation of results at the global level</a:t>
            </a:r>
          </a:p>
          <a:p>
            <a:r>
              <a:rPr lang="en-US" sz="2000" dirty="0">
                <a:latin typeface="+mj-lt"/>
                <a:cs typeface="Times New Roman" pitchFamily="18" charset="0"/>
              </a:rPr>
              <a:t>TTs are intended:</a:t>
            </a:r>
          </a:p>
          <a:p>
            <a:pPr lvl="1"/>
            <a:r>
              <a:rPr lang="en-US" sz="2000" dirty="0">
                <a:latin typeface="+mj-lt"/>
                <a:cs typeface="Times New Roman" pitchFamily="18" charset="0"/>
              </a:rPr>
              <a:t> </a:t>
            </a:r>
            <a:r>
              <a:rPr lang="en-US" sz="2000" dirty="0" smtClean="0">
                <a:latin typeface="+mj-lt"/>
                <a:cs typeface="Times New Roman" pitchFamily="18" charset="0"/>
              </a:rPr>
              <a:t>To </a:t>
            </a:r>
            <a:r>
              <a:rPr lang="en-US" sz="2000" dirty="0">
                <a:latin typeface="+mj-lt"/>
                <a:cs typeface="Times New Roman" pitchFamily="18" charset="0"/>
              </a:rPr>
              <a:t>roll up indicators from the individual project level to the portfolio </a:t>
            </a:r>
            <a:r>
              <a:rPr lang="en-US" sz="2000" dirty="0" smtClean="0">
                <a:latin typeface="+mj-lt"/>
                <a:cs typeface="Times New Roman" pitchFamily="18" charset="0"/>
              </a:rPr>
              <a:t/>
            </a:r>
            <a:br>
              <a:rPr lang="en-US" sz="2000" dirty="0" smtClean="0">
                <a:latin typeface="+mj-lt"/>
                <a:cs typeface="Times New Roman" pitchFamily="18" charset="0"/>
              </a:rPr>
            </a:br>
            <a:r>
              <a:rPr lang="en-US" sz="2000" dirty="0" smtClean="0">
                <a:latin typeface="+mj-lt"/>
                <a:cs typeface="Times New Roman" pitchFamily="18" charset="0"/>
              </a:rPr>
              <a:t> level </a:t>
            </a:r>
            <a:endParaRPr lang="en-US" sz="2000" dirty="0">
              <a:latin typeface="+mj-lt"/>
              <a:cs typeface="Times New Roman" pitchFamily="18" charset="0"/>
            </a:endParaRPr>
          </a:p>
          <a:p>
            <a:pPr lvl="1"/>
            <a:r>
              <a:rPr lang="en-US" sz="2000" dirty="0">
                <a:latin typeface="+mj-lt"/>
                <a:cs typeface="Times New Roman" pitchFamily="18" charset="0"/>
              </a:rPr>
              <a:t>To track overall portfolio performance in focal areas </a:t>
            </a:r>
          </a:p>
          <a:p>
            <a:r>
              <a:rPr lang="en-ZA" sz="2000" dirty="0" smtClean="0">
                <a:latin typeface="+mj-lt"/>
                <a:cs typeface="Times New Roman" pitchFamily="18" charset="0"/>
              </a:rPr>
              <a:t>Aggregated results are then published by the GEF in the </a:t>
            </a:r>
            <a:r>
              <a:rPr lang="en-ZA" sz="2000" i="1" dirty="0" smtClean="0">
                <a:latin typeface="+mj-lt"/>
                <a:cs typeface="Times New Roman" pitchFamily="18" charset="0"/>
              </a:rPr>
              <a:t>Annual Monitoring Report (AMR)</a:t>
            </a:r>
            <a:r>
              <a:rPr lang="en-ZA" sz="2000" dirty="0" smtClean="0">
                <a:latin typeface="+mj-lt"/>
                <a:cs typeface="Times New Roman" pitchFamily="18" charset="0"/>
              </a:rPr>
              <a:t>, shared with donors</a:t>
            </a: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24</a:t>
            </a:fld>
            <a:endParaRPr lang="en-US" dirty="0"/>
          </a:p>
        </p:txBody>
      </p:sp>
      <p:sp>
        <p:nvSpPr>
          <p:cNvPr id="12" name="TextBox 11"/>
          <p:cNvSpPr txBox="1"/>
          <p:nvPr/>
        </p:nvSpPr>
        <p:spPr>
          <a:xfrm>
            <a:off x="190472" y="1447800"/>
            <a:ext cx="8572528" cy="830997"/>
          </a:xfrm>
          <a:prstGeom prst="rect">
            <a:avLst/>
          </a:prstGeom>
          <a:solidFill>
            <a:schemeClr val="accent6"/>
          </a:solidFill>
          <a:ln>
            <a:noFill/>
          </a:ln>
        </p:spPr>
        <p:txBody>
          <a:bodyPr wrap="square" rtlCol="0">
            <a:spAutoFit/>
          </a:bodyPr>
          <a:lstStyle/>
          <a:p>
            <a:pPr algn="ctr" defTabSz="166688"/>
            <a:r>
              <a:rPr lang="en-US" sz="1600" b="1" i="1" dirty="0">
                <a:solidFill>
                  <a:prstClr val="white"/>
                </a:solidFill>
                <a:latin typeface="+mj-lt"/>
                <a:cs typeface="Times New Roman" pitchFamily="18" charset="0"/>
              </a:rPr>
              <a:t>Project data is aggregated for analysis of directional trends &amp; patterns at a portfolio-wide level to inform the development of future GEF strategies and to report to </a:t>
            </a:r>
            <a:r>
              <a:rPr lang="en-US" sz="1600" b="1" i="1" dirty="0" smtClean="0">
                <a:solidFill>
                  <a:prstClr val="white"/>
                </a:solidFill>
                <a:latin typeface="+mj-lt"/>
                <a:cs typeface="Times New Roman" pitchFamily="18" charset="0"/>
              </a:rPr>
              <a:t>GEF </a:t>
            </a:r>
            <a:r>
              <a:rPr lang="en-US" sz="1600" b="1" i="1" dirty="0">
                <a:solidFill>
                  <a:prstClr val="white"/>
                </a:solidFill>
                <a:latin typeface="+mj-lt"/>
                <a:cs typeface="Times New Roman" pitchFamily="18" charset="0"/>
              </a:rPr>
              <a:t>Council on portfolio-level performance in </a:t>
            </a:r>
            <a:r>
              <a:rPr lang="en-US" sz="1600" b="1" i="1" dirty="0" smtClean="0">
                <a:solidFill>
                  <a:prstClr val="white"/>
                </a:solidFill>
                <a:latin typeface="+mj-lt"/>
                <a:cs typeface="Times New Roman" pitchFamily="18" charset="0"/>
              </a:rPr>
              <a:t>each focal </a:t>
            </a:r>
            <a:r>
              <a:rPr lang="en-US" sz="1600" b="1" i="1" dirty="0">
                <a:solidFill>
                  <a:prstClr val="white"/>
                </a:solidFill>
                <a:latin typeface="+mj-lt"/>
                <a:cs typeface="Times New Roman" pitchFamily="18" charset="0"/>
              </a:rPr>
              <a:t>area</a:t>
            </a:r>
          </a:p>
        </p:txBody>
      </p:sp>
      <p:sp>
        <p:nvSpPr>
          <p:cNvPr id="14" name="Rectangle 13"/>
          <p:cNvSpPr/>
          <p:nvPr/>
        </p:nvSpPr>
        <p:spPr>
          <a:xfrm>
            <a:off x="457200" y="304800"/>
            <a:ext cx="8534400" cy="584775"/>
          </a:xfrm>
          <a:prstGeom prst="rect">
            <a:avLst/>
          </a:prstGeom>
        </p:spPr>
        <p:txBody>
          <a:bodyPr wrap="square">
            <a:spAutoFit/>
          </a:bodyPr>
          <a:lstStyle/>
          <a:p>
            <a:pPr>
              <a:spcBef>
                <a:spcPts val="1200"/>
              </a:spcBef>
            </a:pPr>
            <a:r>
              <a:rPr lang="en-ZA" sz="3200" b="1" dirty="0">
                <a:solidFill>
                  <a:srgbClr val="1F497D"/>
                </a:solidFill>
                <a:latin typeface="+mj-lt"/>
                <a:ea typeface="+mj-ea"/>
                <a:cs typeface="Times New Roman" pitchFamily="18" charset="0"/>
              </a:rPr>
              <a:t>Purpose of the GEF </a:t>
            </a:r>
            <a:r>
              <a:rPr lang="en-ZA" sz="3200" b="1" dirty="0" smtClean="0">
                <a:solidFill>
                  <a:srgbClr val="1F497D"/>
                </a:solidFill>
                <a:latin typeface="+mj-lt"/>
                <a:ea typeface="+mj-ea"/>
                <a:cs typeface="Times New Roman" pitchFamily="18" charset="0"/>
              </a:rPr>
              <a:t>Tracking Tools (why?)</a:t>
            </a:r>
            <a:endParaRPr lang="en-ZA" sz="3200" b="1" dirty="0">
              <a:solidFill>
                <a:srgbClr val="1F497D"/>
              </a:solidFill>
              <a:latin typeface="+mj-lt"/>
              <a:ea typeface="+mj-ea"/>
              <a:cs typeface="Times New Roman" pitchFamily="18" charset="0"/>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3600" dirty="0">
                <a:cs typeface="Times New Roman" pitchFamily="18" charset="0"/>
              </a:rPr>
              <a:t>Summary of GEF TT requirements </a:t>
            </a:r>
            <a:r>
              <a:rPr lang="en-US" sz="3600" dirty="0" smtClean="0">
                <a:cs typeface="Times New Roman" pitchFamily="18" charset="0"/>
              </a:rPr>
              <a:t>(When?)</a:t>
            </a:r>
            <a:endParaRPr lang="en-US" sz="3600" dirty="0">
              <a:cs typeface="Times New Roman" pitchFamily="18" charset="0"/>
            </a:endParaRPr>
          </a:p>
        </p:txBody>
      </p:sp>
      <p:sp>
        <p:nvSpPr>
          <p:cNvPr id="3" name="Content Placeholder 2"/>
          <p:cNvSpPr>
            <a:spLocks noGrp="1"/>
          </p:cNvSpPr>
          <p:nvPr>
            <p:ph idx="1"/>
          </p:nvPr>
        </p:nvSpPr>
        <p:spPr>
          <a:xfrm>
            <a:off x="457200" y="1646237"/>
            <a:ext cx="8229600" cy="4525963"/>
          </a:xfrm>
        </p:spPr>
        <p:txBody>
          <a:bodyPr/>
          <a:lstStyle/>
          <a:p>
            <a:r>
              <a:rPr lang="en-US" sz="2800" dirty="0" smtClean="0">
                <a:latin typeface="+mj-lt"/>
                <a:cs typeface="Times New Roman" pitchFamily="18" charset="0"/>
              </a:rPr>
              <a:t>Each focal area has its own tracking tool to meet its unique needs </a:t>
            </a:r>
          </a:p>
          <a:p>
            <a:r>
              <a:rPr lang="en-US" sz="2800" dirty="0" smtClean="0">
                <a:latin typeface="+mj-lt"/>
                <a:cs typeface="Times New Roman" pitchFamily="18" charset="0"/>
              </a:rPr>
              <a:t>TTs must be complete at CEO Endorsement for FSPs or CEO approval for MSPs </a:t>
            </a:r>
          </a:p>
          <a:p>
            <a:r>
              <a:rPr lang="en-US" sz="2800" dirty="0" smtClean="0">
                <a:latin typeface="+mj-lt"/>
                <a:cs typeface="Times New Roman" pitchFamily="18" charset="0"/>
              </a:rPr>
              <a:t>TTs submitted again at mid-term and project completion</a:t>
            </a:r>
          </a:p>
          <a:p>
            <a:r>
              <a:rPr lang="en-US" sz="2800" dirty="0" smtClean="0">
                <a:latin typeface="+mj-lt"/>
                <a:cs typeface="Times New Roman" pitchFamily="18" charset="0"/>
              </a:rPr>
              <a:t>TT &amp; their associated guidelines can be found: http://www.thegef.org/gef/tracking_tools </a:t>
            </a:r>
          </a:p>
          <a:p>
            <a:endParaRPr lang="en-US" sz="2800"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17" name="Title 1"/>
          <p:cNvSpPr>
            <a:spLocks noGrp="1"/>
          </p:cNvSpPr>
          <p:nvPr>
            <p:ph type="title"/>
          </p:nvPr>
        </p:nvSpPr>
        <p:spPr>
          <a:xfrm>
            <a:off x="228600" y="76200"/>
            <a:ext cx="8839200" cy="1143000"/>
          </a:xfrm>
        </p:spPr>
        <p:txBody>
          <a:bodyPr/>
          <a:lstStyle/>
          <a:p>
            <a:r>
              <a:rPr lang="en-ZA" sz="3200" dirty="0">
                <a:cs typeface="Times New Roman" pitchFamily="18" charset="0"/>
              </a:rPr>
              <a:t>Structure of the GEF Tracking </a:t>
            </a:r>
            <a:r>
              <a:rPr lang="en-ZA" sz="3200" dirty="0" smtClean="0">
                <a:cs typeface="Times New Roman" pitchFamily="18" charset="0"/>
              </a:rPr>
              <a:t>Tools </a:t>
            </a:r>
            <a:r>
              <a:rPr lang="en-US" sz="3200" dirty="0" smtClean="0">
                <a:cs typeface="Times New Roman" pitchFamily="18" charset="0"/>
              </a:rPr>
              <a:t>(What</a:t>
            </a:r>
            <a:r>
              <a:rPr lang="en-US" sz="3200" dirty="0">
                <a:cs typeface="Times New Roman" pitchFamily="18" charset="0"/>
              </a:rPr>
              <a:t>?)</a:t>
            </a:r>
          </a:p>
        </p:txBody>
      </p:sp>
      <p:sp>
        <p:nvSpPr>
          <p:cNvPr id="3" name="Content Placeholder 2"/>
          <p:cNvSpPr>
            <a:spLocks noGrp="1"/>
          </p:cNvSpPr>
          <p:nvPr>
            <p:ph idx="1"/>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en-ZA" sz="1600" dirty="0" smtClean="0"/>
              <a:t>Sample of Biodiversity TT </a:t>
            </a:r>
            <a:r>
              <a:rPr lang="en-ZA" sz="1600" dirty="0" err="1" smtClean="0"/>
              <a:t>spreadsheets</a:t>
            </a:r>
            <a:r>
              <a:rPr lang="en-ZA" sz="1600" dirty="0" smtClean="0"/>
              <a:t>:</a:t>
            </a:r>
          </a:p>
          <a:p>
            <a:pPr lvl="1"/>
            <a:r>
              <a:rPr lang="en-ZA" sz="1600" dirty="0" smtClean="0">
                <a:solidFill>
                  <a:schemeClr val="accent4"/>
                </a:solidFill>
              </a:rPr>
              <a:t>Objective 1. Section I</a:t>
            </a:r>
          </a:p>
          <a:p>
            <a:pPr lvl="1"/>
            <a:r>
              <a:rPr lang="en-ZA" sz="1600" dirty="0" smtClean="0">
                <a:solidFill>
                  <a:schemeClr val="accent4"/>
                </a:solidFill>
              </a:rPr>
              <a:t>Objective 1. Section II</a:t>
            </a:r>
          </a:p>
          <a:p>
            <a:pPr lvl="1"/>
            <a:r>
              <a:rPr lang="en-ZA" sz="1600" dirty="0" smtClean="0">
                <a:solidFill>
                  <a:schemeClr val="accent4"/>
                </a:solidFill>
              </a:rPr>
              <a:t>Objective 1. Section III</a:t>
            </a:r>
          </a:p>
          <a:p>
            <a:pPr lvl="1"/>
            <a:r>
              <a:rPr lang="en-ZA" sz="1600" dirty="0" smtClean="0">
                <a:solidFill>
                  <a:schemeClr val="accent1"/>
                </a:solidFill>
              </a:rPr>
              <a:t>Objective 2.</a:t>
            </a:r>
          </a:p>
          <a:p>
            <a:pPr lvl="1"/>
            <a:r>
              <a:rPr lang="en-ZA" sz="1600" dirty="0" smtClean="0">
                <a:solidFill>
                  <a:schemeClr val="accent2"/>
                </a:solidFill>
              </a:rPr>
              <a:t>Objective 3.</a:t>
            </a:r>
          </a:p>
        </p:txBody>
      </p:sp>
      <p:sp>
        <p:nvSpPr>
          <p:cNvPr id="4" name="Slide Number Placeholder 3"/>
          <p:cNvSpPr>
            <a:spLocks noGrp="1"/>
          </p:cNvSpPr>
          <p:nvPr>
            <p:ph type="sldNum" sz="quarter" idx="4294967295"/>
          </p:nvPr>
        </p:nvSpPr>
        <p:spPr>
          <a:xfrm>
            <a:off x="8458201" y="6507163"/>
            <a:ext cx="685800" cy="503237"/>
          </a:xfrm>
          <a:prstGeom prst="ellipse">
            <a:avLst/>
          </a:prstGeom>
        </p:spPr>
        <p:txBody>
          <a:bodyPr/>
          <a:lstStyle/>
          <a:p>
            <a:fld id="{2754ED01-E2A0-4C1E-8E21-014B99041579}" type="slidenum">
              <a:rPr lang="en-US" smtClean="0"/>
              <a:pPr/>
              <a:t>26</a:t>
            </a:fld>
            <a:endParaRPr lang="en-US" dirty="0"/>
          </a:p>
        </p:txBody>
      </p:sp>
      <p:grpSp>
        <p:nvGrpSpPr>
          <p:cNvPr id="2" name="Group 1"/>
          <p:cNvGrpSpPr/>
          <p:nvPr/>
        </p:nvGrpSpPr>
        <p:grpSpPr>
          <a:xfrm>
            <a:off x="5410200" y="2057400"/>
            <a:ext cx="3295000" cy="1742257"/>
            <a:chOff x="4357686" y="2571768"/>
            <a:chExt cx="4399991" cy="2556298"/>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419631" cy="858001"/>
            </a:xfrm>
            <a:prstGeom prst="rect">
              <a:avLst/>
            </a:prstGeom>
            <a:solidFill>
              <a:schemeClr val="accent4"/>
            </a:solidFill>
            <a:ln w="28575">
              <a:solidFill>
                <a:schemeClr val="accent4"/>
              </a:solidFill>
            </a:ln>
          </p:spPr>
          <p:txBody>
            <a:bodyPr wrap="none" rtlCol="0">
              <a:spAutoFit/>
            </a:bodyPr>
            <a:lstStyle/>
            <a:p>
              <a:r>
                <a:rPr lang="en-ZA" sz="1600" dirty="0">
                  <a:solidFill>
                    <a:prstClr val="black"/>
                  </a:solidFill>
                </a:rPr>
                <a:t>Protected</a:t>
              </a:r>
            </a:p>
            <a:p>
              <a:r>
                <a:rPr lang="en-ZA" sz="1600" dirty="0">
                  <a:solidFill>
                    <a:prstClr val="black"/>
                  </a:solidFill>
                </a:rPr>
                <a:t>Areas</a:t>
              </a:r>
              <a:endParaRPr lang="en-US" sz="1600" dirty="0">
                <a:solidFill>
                  <a:prstClr val="black"/>
                </a:solidFill>
              </a:endParaRPr>
            </a:p>
          </p:txBody>
        </p:sp>
        <p:sp>
          <p:nvSpPr>
            <p:cNvPr id="16" name="TextBox 15"/>
            <p:cNvSpPr txBox="1"/>
            <p:nvPr/>
          </p:nvSpPr>
          <p:spPr>
            <a:xfrm>
              <a:off x="6715139" y="4071966"/>
              <a:ext cx="2042538" cy="496738"/>
            </a:xfrm>
            <a:prstGeom prst="rect">
              <a:avLst/>
            </a:prstGeom>
            <a:solidFill>
              <a:schemeClr val="accent1"/>
            </a:solidFill>
            <a:ln w="28575">
              <a:solidFill>
                <a:schemeClr val="accent1"/>
              </a:solidFill>
            </a:ln>
          </p:spPr>
          <p:txBody>
            <a:bodyPr wrap="none" rtlCol="0">
              <a:spAutoFit/>
            </a:bodyPr>
            <a:lstStyle/>
            <a:p>
              <a:r>
                <a:rPr lang="en-ZA" sz="1600" dirty="0">
                  <a:solidFill>
                    <a:prstClr val="black"/>
                  </a:solidFill>
                </a:rPr>
                <a:t>Mainstreaming</a:t>
              </a:r>
              <a:endParaRPr lang="en-US" sz="1600" dirty="0">
                <a:solidFill>
                  <a:prstClr val="black"/>
                </a:solidFill>
              </a:endParaRP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15140" y="4631328"/>
              <a:ext cx="1372537" cy="496738"/>
            </a:xfrm>
            <a:prstGeom prst="rect">
              <a:avLst/>
            </a:prstGeom>
            <a:solidFill>
              <a:schemeClr val="accent2"/>
            </a:solidFill>
            <a:ln w="28575">
              <a:solidFill>
                <a:schemeClr val="accent2"/>
              </a:solidFill>
            </a:ln>
          </p:spPr>
          <p:txBody>
            <a:bodyPr wrap="none" rtlCol="0">
              <a:spAutoFit/>
            </a:bodyPr>
            <a:lstStyle/>
            <a:p>
              <a:r>
                <a:rPr lang="en-ZA" sz="1600" dirty="0">
                  <a:solidFill>
                    <a:prstClr val="black"/>
                  </a:solidFill>
                </a:rPr>
                <a:t>Biosafety</a:t>
              </a:r>
              <a:endParaRPr lang="en-US" sz="1600" dirty="0">
                <a:solidFill>
                  <a:prstClr val="black"/>
                </a:solidFill>
              </a:endParaRP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smtClean="0"/>
          </a:p>
          <a:p>
            <a:pPr>
              <a:buNone/>
            </a:pPr>
            <a:endParaRPr lang="en-US" dirty="0" smtClean="0"/>
          </a:p>
          <a:p>
            <a:pPr>
              <a:buNone/>
            </a:pPr>
            <a:endParaRPr lang="en-US" dirty="0" smtClean="0"/>
          </a:p>
          <a:p>
            <a:pPr marL="290513" indent="0">
              <a:buNone/>
            </a:pPr>
            <a:r>
              <a:rPr lang="en-US" sz="3600" b="1" cap="small" dirty="0" smtClean="0">
                <a:latin typeface="Times New Roman" pitchFamily="18" charset="0"/>
                <a:cs typeface="Times New Roman" pitchFamily="18" charset="0"/>
              </a:rPr>
              <a:t>Reporting, Data Access &amp; Transparency</a:t>
            </a:r>
            <a:endParaRPr lang="en-US" sz="3600" b="1"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27</a:t>
            </a:fld>
            <a:endParaRPr lang="en-US" dirty="0"/>
          </a:p>
        </p:txBody>
      </p:sp>
      <p:sp>
        <p:nvSpPr>
          <p:cNvPr id="4" name="Rectangle 3"/>
          <p:cNvSpPr/>
          <p:nvPr/>
        </p:nvSpPr>
        <p:spPr>
          <a:xfrm>
            <a:off x="-4175" y="3748414"/>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mj-lt"/>
                <a:ea typeface="+mj-ea"/>
                <a:cs typeface="Times New Roman" pitchFamily="18" charset="0"/>
              </a:rPr>
              <a:t>Data Access &amp; Transparency</a:t>
            </a:r>
            <a:endParaRPr lang="en-US" sz="3600" b="1" cap="small" dirty="0">
              <a:solidFill>
                <a:srgbClr val="1F497D"/>
              </a:solidFill>
              <a:latin typeface="+mj-lt"/>
              <a:ea typeface="+mj-ea"/>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0" y="-46966"/>
            <a:ext cx="5181600" cy="6904966"/>
          </a:xfrm>
          <a:prstGeom prst="rect">
            <a:avLst/>
          </a:prstGeom>
          <a:noFill/>
          <a:ln w="9525">
            <a:noFill/>
            <a:miter lim="800000"/>
            <a:headEnd/>
            <a:tailEnd/>
          </a:ln>
          <a:effectLst/>
        </p:spPr>
      </p:pic>
      <p:sp>
        <p:nvSpPr>
          <p:cNvPr id="10" name="Rectangle 9"/>
          <p:cNvSpPr/>
          <p:nvPr/>
        </p:nvSpPr>
        <p:spPr>
          <a:xfrm>
            <a:off x="5189621" y="0"/>
            <a:ext cx="3954379" cy="13890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0100">
              <a:lnSpc>
                <a:spcPct val="90000"/>
              </a:lnSpc>
            </a:pPr>
            <a:r>
              <a:rPr lang="en-US" sz="2400" b="1" dirty="0" smtClean="0">
                <a:solidFill>
                  <a:srgbClr val="000000"/>
                </a:solidFill>
                <a:latin typeface="Times New Roman" pitchFamily="18" charset="0"/>
                <a:cs typeface="Times New Roman" pitchFamily="18" charset="0"/>
              </a:rPr>
              <a:t>Mapping Portal to Access and Sort Data</a:t>
            </a:r>
          </a:p>
        </p:txBody>
      </p:sp>
      <p:sp>
        <p:nvSpPr>
          <p:cNvPr id="11" name="Rectangle 10"/>
          <p:cNvSpPr/>
          <p:nvPr/>
        </p:nvSpPr>
        <p:spPr>
          <a:xfrm>
            <a:off x="5189621" y="5181600"/>
            <a:ext cx="3954379" cy="1312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400" b="1" dirty="0" smtClean="0">
                <a:solidFill>
                  <a:srgbClr val="000000"/>
                </a:solidFill>
                <a:latin typeface="Times New Roman" pitchFamily="18" charset="0"/>
                <a:cs typeface="Times New Roman" pitchFamily="18" charset="0"/>
              </a:rPr>
              <a:t>Next Step: Progress toward Results (outcomes &amp; outputs) Captured through Mapping Portal</a:t>
            </a:r>
            <a:r>
              <a:rPr lang="en-US" sz="2400" b="1" dirty="0" smtClean="0">
                <a:solidFill>
                  <a:srgbClr val="000000"/>
                </a:solidFill>
                <a:latin typeface="Franklin Gothic Book"/>
                <a:cs typeface="Franklin Gothic Book"/>
              </a:rPr>
              <a:t>  </a:t>
            </a:r>
            <a:endParaRPr lang="en-US" sz="2400" b="1" dirty="0">
              <a:solidFill>
                <a:srgbClr val="000000"/>
              </a:solidFill>
              <a:latin typeface="Franklin Gothic Book"/>
              <a:cs typeface="Franklin Gothic Book"/>
            </a:endParaRPr>
          </a:p>
        </p:txBody>
      </p:sp>
      <p:sp>
        <p:nvSpPr>
          <p:cNvPr id="2" name="Slide Number Placeholder 1"/>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28</a:t>
            </a:fld>
            <a:endParaRPr lang="en-US" dirty="0"/>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ZA" sz="3600" dirty="0" smtClean="0">
                <a:latin typeface="Times New Roman" pitchFamily="18" charset="0"/>
                <a:cs typeface="Times New Roman" pitchFamily="18" charset="0"/>
              </a:rPr>
              <a:t>Questions about the GEF Tracking Tools</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sz="2800" dirty="0" smtClean="0">
                <a:latin typeface="Times New Roman" pitchFamily="18" charset="0"/>
                <a:cs typeface="Times New Roman" pitchFamily="18" charset="0"/>
              </a:rPr>
              <a:t>What benefits do the GEF Tracking Tools bring to individual projects?</a:t>
            </a:r>
          </a:p>
          <a:p>
            <a:endParaRPr lang="en-ZA" sz="2800" dirty="0" smtClean="0"/>
          </a:p>
          <a:p>
            <a:r>
              <a:rPr lang="en-ZA" sz="2800" dirty="0" smtClean="0">
                <a:latin typeface="Times New Roman" pitchFamily="18" charset="0"/>
                <a:cs typeface="Times New Roman" pitchFamily="18" charset="0"/>
              </a:rPr>
              <a:t>What benefits do the GEF Tracking Tools bring to countries?</a:t>
            </a:r>
          </a:p>
          <a:p>
            <a:endParaRPr lang="en-ZA" sz="2800" dirty="0" smtClean="0"/>
          </a:p>
          <a:p>
            <a:r>
              <a:rPr lang="en-ZA" sz="2800" dirty="0" smtClean="0">
                <a:latin typeface="Times New Roman" pitchFamily="18" charset="0"/>
                <a:cs typeface="Times New Roman" pitchFamily="18" charset="0"/>
              </a:rPr>
              <a:t>What benefits do the GEF Tracking Tools bring to GEF Agencies?</a:t>
            </a: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29</a:t>
            </a:fld>
            <a:endParaRPr lang="en-US"/>
          </a:p>
        </p:txBody>
      </p:sp>
    </p:spTree>
    <p:extLst>
      <p:ext uri="{BB962C8B-B14F-4D97-AF65-F5344CB8AC3E}">
        <p14:creationId xmlns:p14="http://schemas.microsoft.com/office/powerpoint/2010/main" val="2125815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63236"/>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cap="small" dirty="0">
                <a:solidFill>
                  <a:srgbClr val="1F497D"/>
                </a:solidFill>
                <a:latin typeface="+mj-lt"/>
                <a:ea typeface="+mj-ea"/>
                <a:cs typeface="Times New Roman" pitchFamily="18" charset="0"/>
              </a:rPr>
              <a:t>Results Based Management at the GEF</a:t>
            </a: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Times New Roman" pitchFamily="18" charset="0"/>
                <a:cs typeface="Times New Roman" pitchFamily="18" charset="0"/>
              </a:rPr>
              <a:t>Answers...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dirty="0" smtClean="0">
                <a:latin typeface="Times New Roman" pitchFamily="18" charset="0"/>
                <a:cs typeface="Times New Roman" pitchFamily="18" charset="0"/>
              </a:rPr>
              <a:t>What benefits do the GEF Tracking Tools bring to individual projects?</a:t>
            </a:r>
          </a:p>
          <a:p>
            <a:pPr lvl="1"/>
            <a:r>
              <a:rPr lang="en-ZA" dirty="0" smtClean="0">
                <a:latin typeface="Times New Roman" pitchFamily="18" charset="0"/>
                <a:cs typeface="Times New Roman" pitchFamily="18" charset="0"/>
              </a:rPr>
              <a:t>serve as a meter stick by which project progress is measured; independent of project design/location/etc.</a:t>
            </a:r>
          </a:p>
          <a:p>
            <a:pPr lvl="1"/>
            <a:r>
              <a:rPr lang="en-ZA" dirty="0" smtClean="0">
                <a:latin typeface="Times New Roman" pitchFamily="18" charset="0"/>
                <a:cs typeface="Times New Roman" pitchFamily="18" charset="0"/>
              </a:rPr>
              <a:t>reveal shortcomings in project progress or design; e.g. if midterm level is far below 50% of the target</a:t>
            </a:r>
          </a:p>
          <a:p>
            <a:pPr lvl="1"/>
            <a:r>
              <a:rPr lang="en-ZA" dirty="0" smtClean="0">
                <a:latin typeface="Times New Roman" pitchFamily="18" charset="0"/>
                <a:cs typeface="Times New Roman" pitchFamily="18" charset="0"/>
              </a:rPr>
              <a:t>inform the MTR and TE reports</a:t>
            </a: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30</a:t>
            </a:fld>
            <a:endParaRPr lang="en-US"/>
          </a:p>
        </p:txBody>
      </p:sp>
    </p:spTree>
    <p:extLst>
      <p:ext uri="{BB962C8B-B14F-4D97-AF65-F5344CB8AC3E}">
        <p14:creationId xmlns:p14="http://schemas.microsoft.com/office/powerpoint/2010/main" val="188190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Times New Roman" pitchFamily="18" charset="0"/>
                <a:cs typeface="Times New Roman" pitchFamily="18" charset="0"/>
              </a:rPr>
              <a:t>Answers...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dirty="0" smtClean="0">
                <a:latin typeface="Times New Roman" pitchFamily="18" charset="0"/>
                <a:cs typeface="Times New Roman" pitchFamily="18" charset="0"/>
              </a:rPr>
              <a:t>What benefits do the GEF Tracking Tools bring to countries?</a:t>
            </a:r>
          </a:p>
          <a:p>
            <a:pPr lvl="1"/>
            <a:r>
              <a:rPr lang="en-ZA" dirty="0" smtClean="0">
                <a:latin typeface="Times New Roman" pitchFamily="18" charset="0"/>
                <a:cs typeface="Times New Roman" pitchFamily="18" charset="0"/>
              </a:rPr>
              <a:t>can be adopted and adapted for national use (e.g. METT and FSC for PA systems)</a:t>
            </a:r>
          </a:p>
          <a:p>
            <a:pPr lvl="1"/>
            <a:r>
              <a:rPr lang="en-ZA" dirty="0" smtClean="0">
                <a:latin typeface="Times New Roman" pitchFamily="18" charset="0"/>
                <a:cs typeface="Times New Roman" pitchFamily="18" charset="0"/>
              </a:rPr>
              <a:t>provide learning opportunities (e.g. via GEF Learning Missions)</a:t>
            </a:r>
          </a:p>
        </p:txBody>
      </p:sp>
      <p:sp>
        <p:nvSpPr>
          <p:cNvPr id="4" name="Slide Number Placeholder 3"/>
          <p:cNvSpPr>
            <a:spLocks noGrp="1"/>
          </p:cNvSpPr>
          <p:nvPr>
            <p:ph type="sldNum" sz="quarter" idx="4294967295"/>
          </p:nvPr>
        </p:nvSpPr>
        <p:spPr>
          <a:xfrm>
            <a:off x="8382000" y="6202363"/>
            <a:ext cx="762001" cy="503237"/>
          </a:xfrm>
          <a:prstGeom prst="ellipse">
            <a:avLst/>
          </a:prstGeom>
        </p:spPr>
        <p:txBody>
          <a:bodyPr/>
          <a:lstStyle/>
          <a:p>
            <a:fld id="{2754ED01-E2A0-4C1E-8E21-014B99041579}" type="slidenum">
              <a:rPr lang="en-US" smtClean="0"/>
              <a:pPr/>
              <a:t>31</a:t>
            </a:fld>
            <a:endParaRPr lang="en-US" dirty="0"/>
          </a:p>
        </p:txBody>
      </p:sp>
    </p:spTree>
    <p:extLst>
      <p:ext uri="{BB962C8B-B14F-4D97-AF65-F5344CB8AC3E}">
        <p14:creationId xmlns:p14="http://schemas.microsoft.com/office/powerpoint/2010/main" val="358295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latin typeface="Times New Roman" pitchFamily="18" charset="0"/>
                <a:cs typeface="Times New Roman" pitchFamily="18" charset="0"/>
              </a:rPr>
              <a:t>Answers...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dirty="0" smtClean="0">
                <a:latin typeface="Times New Roman" pitchFamily="18" charset="0"/>
                <a:cs typeface="Times New Roman" pitchFamily="18" charset="0"/>
              </a:rPr>
              <a:t>What benefits do the GEF Tracking Tools bring to GEF Agencies?</a:t>
            </a:r>
          </a:p>
          <a:p>
            <a:pPr lvl="1"/>
            <a:r>
              <a:rPr lang="en-ZA" dirty="0" smtClean="0">
                <a:latin typeface="Times New Roman" pitchFamily="18" charset="0"/>
                <a:cs typeface="Times New Roman" pitchFamily="18" charset="0"/>
              </a:rPr>
              <a:t>allow for the aggregation of data of all projects within a GEF Focal Area/Strategic Objective, </a:t>
            </a:r>
            <a:r>
              <a:rPr lang="en-ZA" dirty="0" smtClean="0">
                <a:latin typeface="Times New Roman" pitchFamily="18" charset="0"/>
                <a:cs typeface="Times New Roman" pitchFamily="18" charset="0"/>
                <a:sym typeface="Wingdings" pitchFamily="2" charset="2"/>
              </a:rPr>
              <a:t>yielding total results of a portfolio of projects</a:t>
            </a:r>
          </a:p>
          <a:p>
            <a:pPr lvl="1"/>
            <a:r>
              <a:rPr lang="en-ZA" dirty="0" smtClean="0">
                <a:latin typeface="Times New Roman" pitchFamily="18" charset="0"/>
                <a:cs typeface="Times New Roman" pitchFamily="18" charset="0"/>
                <a:sym typeface="Wingdings" pitchFamily="2" charset="2"/>
              </a:rPr>
              <a:t>serve as an independently verified source of data on the progress of projects</a:t>
            </a:r>
          </a:p>
        </p:txBody>
      </p:sp>
      <p:sp>
        <p:nvSpPr>
          <p:cNvPr id="4" name="Slide Number Placeholder 3"/>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32</a:t>
            </a:fld>
            <a:endParaRPr lang="en-US" dirty="0"/>
          </a:p>
        </p:txBody>
      </p:sp>
    </p:spTree>
    <p:extLst>
      <p:ext uri="{BB962C8B-B14F-4D97-AF65-F5344CB8AC3E}">
        <p14:creationId xmlns:p14="http://schemas.microsoft.com/office/powerpoint/2010/main" val="45347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066800"/>
            <a:ext cx="7086600" cy="1077218"/>
          </a:xfrm>
          <a:prstGeom prst="rect">
            <a:avLst/>
          </a:prstGeom>
        </p:spPr>
        <p:txBody>
          <a:bodyPr wrap="square">
            <a:spAutoFit/>
          </a:bodyPr>
          <a:lstStyle/>
          <a:p>
            <a:r>
              <a:rPr lang="en-US" sz="3200" dirty="0" smtClean="0">
                <a:latin typeface="Times New Roman" pitchFamily="18" charset="0"/>
                <a:cs typeface="Times New Roman" pitchFamily="18" charset="0"/>
              </a:rPr>
              <a:t>For more information: </a:t>
            </a:r>
          </a:p>
          <a:p>
            <a:r>
              <a:rPr lang="en-US" sz="3200" dirty="0" smtClean="0">
                <a:latin typeface="Times New Roman" pitchFamily="18" charset="0"/>
                <a:cs typeface="Times New Roman" pitchFamily="18" charset="0"/>
              </a:rPr>
              <a:t>http://www.thegef.org/gef/RBM</a:t>
            </a:r>
            <a:endParaRPr lang="en-US" sz="3200" dirty="0">
              <a:latin typeface="Times New Roman" pitchFamily="18" charset="0"/>
              <a:cs typeface="Times New Roman" pitchFamily="18" charset="0"/>
            </a:endParaRPr>
          </a:p>
        </p:txBody>
      </p:sp>
      <p:pic>
        <p:nvPicPr>
          <p:cNvPr id="6" name="Picture 5" descr="GEF-PPT-BG.png"/>
          <p:cNvPicPr>
            <a:picLocks noChangeAspect="1"/>
          </p:cNvPicPr>
          <p:nvPr/>
        </p:nvPicPr>
        <p:blipFill>
          <a:blip r:embed="rId3" cstate="print"/>
          <a:stretch>
            <a:fillRect/>
          </a:stretch>
        </p:blipFill>
        <p:spPr>
          <a:xfrm>
            <a:off x="0" y="2590800"/>
            <a:ext cx="9144000" cy="1248156"/>
          </a:xfrm>
          <a:prstGeom prst="rect">
            <a:avLst/>
          </a:prstGeom>
          <a:solidFill>
            <a:schemeClr val="bg1">
              <a:lumMod val="75000"/>
            </a:schemeClr>
          </a:solidFill>
        </p:spPr>
      </p:pic>
      <p:sp>
        <p:nvSpPr>
          <p:cNvPr id="7" name="Rectangle 6"/>
          <p:cNvSpPr/>
          <p:nvPr/>
        </p:nvSpPr>
        <p:spPr>
          <a:xfrm>
            <a:off x="838200" y="4114800"/>
            <a:ext cx="7467600" cy="1569660"/>
          </a:xfrm>
          <a:prstGeom prst="rect">
            <a:avLst/>
          </a:prstGeom>
        </p:spPr>
        <p:txBody>
          <a:bodyPr wrap="square">
            <a:spAutoFit/>
          </a:bodyPr>
          <a:lstStyle/>
          <a:p>
            <a:pPr algn="ctr"/>
            <a:r>
              <a:rPr lang="en-US" sz="3200" dirty="0" smtClean="0">
                <a:latin typeface="Times New Roman" pitchFamily="18" charset="0"/>
                <a:cs typeface="Times New Roman" pitchFamily="18" charset="0"/>
              </a:rPr>
              <a:t>Contact us at RBM:</a:t>
            </a:r>
          </a:p>
          <a:p>
            <a:r>
              <a:rPr lang="en-US" sz="3200" dirty="0" smtClean="0">
                <a:latin typeface="Times New Roman" pitchFamily="18" charset="0"/>
                <a:cs typeface="Times New Roman" pitchFamily="18" charset="0"/>
              </a:rPr>
              <a:t>Dr. </a:t>
            </a:r>
            <a:r>
              <a:rPr lang="en-US" sz="3200" dirty="0" err="1" smtClean="0">
                <a:latin typeface="Times New Roman" pitchFamily="18" charset="0"/>
                <a:cs typeface="Times New Roman" pitchFamily="18" charset="0"/>
              </a:rPr>
              <a:t>Omid</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Parhizkar</a:t>
            </a:r>
            <a:r>
              <a:rPr lang="en-US"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hlinkClick r:id="rId4"/>
              </a:rPr>
              <a:t>oparhizkar@thegef.org</a:t>
            </a:r>
            <a:endParaRPr lang="en-US" sz="3200" dirty="0" smtClean="0">
              <a:latin typeface="Times New Roman" pitchFamily="18" charset="0"/>
              <a:cs typeface="Times New Roman" pitchFamily="18" charset="0"/>
            </a:endParaRPr>
          </a:p>
          <a:p>
            <a:endParaRPr lang="en-US" sz="3200" dirty="0">
              <a:latin typeface="Franklin Gothic Book"/>
              <a:cs typeface="Franklin Gothic Book"/>
            </a:endParaRPr>
          </a:p>
        </p:txBody>
      </p:sp>
      <p:sp>
        <p:nvSpPr>
          <p:cNvPr id="2" name="Slide Number Placeholder 1"/>
          <p:cNvSpPr>
            <a:spLocks noGrp="1"/>
          </p:cNvSpPr>
          <p:nvPr>
            <p:ph type="sldNum" sz="quarter" idx="4294967295"/>
          </p:nvPr>
        </p:nvSpPr>
        <p:spPr>
          <a:xfrm>
            <a:off x="8458199" y="6170613"/>
            <a:ext cx="685801" cy="503237"/>
          </a:xfrm>
          <a:prstGeom prst="ellipse">
            <a:avLst/>
          </a:prstGeom>
        </p:spPr>
        <p:txBody>
          <a:bodyPr/>
          <a:lstStyle/>
          <a:p>
            <a:fld id="{2754ED01-E2A0-4C1E-8E21-014B99041579}" type="slidenum">
              <a:rPr lang="en-US" smtClean="0"/>
              <a:pPr/>
              <a:t>33</a:t>
            </a:fld>
            <a:endParaRPr lang="en-US"/>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cs typeface="Times New Roman" pitchFamily="18" charset="0"/>
              </a:rPr>
              <a:t>Results-Based Management: Definition</a:t>
            </a:r>
            <a:endParaRPr lang="en-US" sz="3200" dirty="0"/>
          </a:p>
        </p:txBody>
      </p:sp>
      <p:sp>
        <p:nvSpPr>
          <p:cNvPr id="3" name="Content Placeholder 2"/>
          <p:cNvSpPr>
            <a:spLocks noGrp="1"/>
          </p:cNvSpPr>
          <p:nvPr>
            <p:ph idx="1"/>
          </p:nvPr>
        </p:nvSpPr>
        <p:spPr>
          <a:xfrm>
            <a:off x="533400" y="1600201"/>
            <a:ext cx="8153400" cy="4114800"/>
          </a:xfrm>
        </p:spPr>
        <p:txBody>
          <a:bodyPr/>
          <a:lstStyle/>
          <a:p>
            <a:pPr>
              <a:buNone/>
            </a:pPr>
            <a:r>
              <a:rPr lang="en-US" dirty="0" smtClean="0">
                <a:latin typeface="+mj-lt"/>
                <a:cs typeface="Times New Roman" pitchFamily="18" charset="0"/>
              </a:rPr>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600" i="1" dirty="0" smtClean="0">
                <a:latin typeface="+mj-lt"/>
                <a:cs typeface="Times New Roman" pitchFamily="18" charset="0"/>
              </a:rPr>
              <a:t>Canadian International Development Agency (CIDA), 1999</a:t>
            </a:r>
            <a:r>
              <a:rPr lang="en-US" sz="1600" dirty="0" smtClean="0">
                <a:latin typeface="+mj-lt"/>
                <a:cs typeface="Times New Roman" pitchFamily="18" charset="0"/>
              </a:rPr>
              <a:t> </a:t>
            </a:r>
          </a:p>
          <a:p>
            <a:pPr>
              <a:buNone/>
            </a:pP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cs typeface="Times New Roman" pitchFamily="18" charset="0"/>
              </a:rPr>
              <a:t>Tracking Results</a:t>
            </a:r>
            <a:endParaRPr lang="en-US" sz="3200" dirty="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5</a:t>
            </a:fld>
            <a:endParaRPr lang="en-US"/>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cs typeface="Times New Roman" pitchFamily="18" charset="0"/>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cs typeface="Times New Roman" pitchFamily="18" charset="0"/>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cs typeface="Times New Roman" pitchFamily="18" charset="0"/>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cs typeface="Times New Roman" pitchFamily="18" charset="0"/>
              </a:rPr>
              <a:t>LFA/Results framework</a:t>
            </a:r>
          </a:p>
          <a:p>
            <a:pPr algn="ctr"/>
            <a:r>
              <a:rPr lang="en-US" dirty="0">
                <a:latin typeface="+mj-lt"/>
                <a:cs typeface="Times New Roman" pitchFamily="18" charset="0"/>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cs typeface="Times New Roman" pitchFamily="18" charset="0"/>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dirty="0">
                <a:latin typeface="+mj-lt"/>
                <a:cs typeface="Times New Roman" pitchFamily="18" charset="0"/>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dirty="0">
                <a:latin typeface="+mj-lt"/>
                <a:cs typeface="Times New Roman" pitchFamily="18" charset="0"/>
              </a:rPr>
              <a:t>Terminal Evaluations</a:t>
            </a:r>
          </a:p>
          <a:p>
            <a:pPr algn="ctr"/>
            <a:r>
              <a:rPr lang="en-US" dirty="0">
                <a:latin typeface="+mj-lt"/>
                <a:cs typeface="Times New Roman" pitchFamily="18" charset="0"/>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cs typeface="Times New Roman" pitchFamily="18" charset="0"/>
              </a:rPr>
              <a:t>Lessons learned; Good practices</a:t>
            </a:r>
          </a:p>
        </p:txBody>
      </p:sp>
      <p:sp>
        <p:nvSpPr>
          <p:cNvPr id="16" name="Text Box 17"/>
          <p:cNvSpPr txBox="1">
            <a:spLocks noChangeArrowheads="1"/>
          </p:cNvSpPr>
          <p:nvPr/>
        </p:nvSpPr>
        <p:spPr bwMode="auto">
          <a:xfrm>
            <a:off x="2209800" y="5562600"/>
            <a:ext cx="6256841" cy="276999"/>
          </a:xfrm>
          <a:prstGeom prst="rect">
            <a:avLst/>
          </a:prstGeom>
          <a:noFill/>
          <a:ln w="9525">
            <a:noFill/>
            <a:miter lim="800000"/>
            <a:headEnd/>
            <a:tailEnd/>
          </a:ln>
        </p:spPr>
        <p:txBody>
          <a:bodyPr wrap="none">
            <a:spAutoFit/>
          </a:bodyPr>
          <a:lstStyle/>
          <a:p>
            <a:r>
              <a:rPr lang="en-US" sz="1200" dirty="0"/>
              <a:t> </a:t>
            </a:r>
            <a:r>
              <a:rPr lang="en-US" sz="1100" dirty="0"/>
              <a:t>Adapted from the World Bank’s </a:t>
            </a:r>
            <a:r>
              <a:rPr lang="en-US" sz="1100" i="1" dirty="0"/>
              <a:t>Results Focus in Country Assistance Strategies</a:t>
            </a:r>
            <a:r>
              <a:rPr lang="en-US" sz="11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noChangeArrowheads="1"/>
          </p:cNvPicPr>
          <p:nvPr/>
        </p:nvPicPr>
        <p:blipFill>
          <a:blip r:embed="rId2" cstate="print"/>
          <a:srcRect/>
          <a:stretch>
            <a:fillRect/>
          </a:stretch>
        </p:blipFill>
        <p:spPr bwMode="auto">
          <a:xfrm>
            <a:off x="6218895" y="3733800"/>
            <a:ext cx="2934730" cy="195453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125106" y="1752600"/>
            <a:ext cx="1904093" cy="1599438"/>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tretch>
            <a:fillRect/>
          </a:stretch>
        </p:blipFill>
        <p:spPr bwMode="auto">
          <a:xfrm rot="769549">
            <a:off x="209703" y="184754"/>
            <a:ext cx="1737132" cy="2084558"/>
          </a:xfrm>
          <a:prstGeom prst="rect">
            <a:avLst/>
          </a:prstGeom>
          <a:noFill/>
          <a:ln>
            <a:noFill/>
          </a:ln>
        </p:spPr>
      </p:pic>
      <p:sp>
        <p:nvSpPr>
          <p:cNvPr id="7" name="TextBox 6"/>
          <p:cNvSpPr txBox="1"/>
          <p:nvPr/>
        </p:nvSpPr>
        <p:spPr>
          <a:xfrm>
            <a:off x="2045920" y="228600"/>
            <a:ext cx="351668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Global Environmental Benefits</a:t>
            </a:r>
          </a:p>
          <a:p>
            <a:r>
              <a:rPr lang="en-US" sz="2000" b="1" dirty="0" smtClean="0">
                <a:solidFill>
                  <a:srgbClr val="000000"/>
                </a:solidFill>
                <a:latin typeface="Times New Roman" pitchFamily="18" charset="0"/>
                <a:cs typeface="Times New Roman" pitchFamily="18" charset="0"/>
              </a:rPr>
              <a:t>Strategic Goals</a:t>
            </a:r>
          </a:p>
          <a:p>
            <a:endParaRPr lang="en-US" sz="2000" b="1" dirty="0">
              <a:solidFill>
                <a:srgbClr val="000000"/>
              </a:solidFill>
              <a:latin typeface="Franklin Gothic Book"/>
              <a:cs typeface="Franklin Gothic Book"/>
            </a:endParaRPr>
          </a:p>
        </p:txBody>
      </p:sp>
      <p:sp>
        <p:nvSpPr>
          <p:cNvPr id="8" name="TextBox 7"/>
          <p:cNvSpPr txBox="1"/>
          <p:nvPr/>
        </p:nvSpPr>
        <p:spPr>
          <a:xfrm>
            <a:off x="4648601" y="3225968"/>
            <a:ext cx="28194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Focal Area Goals </a:t>
            </a:r>
          </a:p>
          <a:p>
            <a:r>
              <a:rPr lang="en-US" sz="2000" b="1" dirty="0" smtClean="0">
                <a:solidFill>
                  <a:srgbClr val="000000"/>
                </a:solidFill>
                <a:latin typeface="Times New Roman" pitchFamily="18" charset="0"/>
                <a:cs typeface="Times New Roman" pitchFamily="18" charset="0"/>
              </a:rPr>
              <a:t>and Objectives</a:t>
            </a:r>
          </a:p>
          <a:p>
            <a:endParaRPr lang="en-US" sz="2000" b="1" dirty="0">
              <a:solidFill>
                <a:srgbClr val="000000"/>
              </a:solidFill>
              <a:latin typeface="Franklin Gothic Book"/>
              <a:cs typeface="Franklin Gothic Book"/>
            </a:endParaRPr>
          </a:p>
        </p:txBody>
      </p:sp>
      <p:sp>
        <p:nvSpPr>
          <p:cNvPr id="11" name="TextBox 10"/>
          <p:cNvSpPr txBox="1"/>
          <p:nvPr/>
        </p:nvSpPr>
        <p:spPr>
          <a:xfrm>
            <a:off x="4575312" y="4873306"/>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Project and Portfolio Performance</a:t>
            </a:r>
          </a:p>
          <a:p>
            <a:endParaRPr lang="en-US" sz="2000" b="1" dirty="0">
              <a:solidFill>
                <a:srgbClr val="000000"/>
              </a:solidFill>
              <a:latin typeface="Franklin Gothic Book"/>
              <a:cs typeface="Franklin Gothic Book"/>
            </a:endParaRPr>
          </a:p>
        </p:txBody>
      </p:sp>
      <p:pic>
        <p:nvPicPr>
          <p:cNvPr id="12" name="Picture 9"/>
          <p:cNvPicPr>
            <a:picLocks noChangeAspect="1" noChangeArrowheads="1"/>
          </p:cNvPicPr>
          <p:nvPr/>
        </p:nvPicPr>
        <p:blipFill>
          <a:blip r:embed="rId5" cstate="print"/>
          <a:srcRect/>
          <a:stretch>
            <a:fillRect/>
          </a:stretch>
        </p:blipFill>
        <p:spPr bwMode="auto">
          <a:xfrm>
            <a:off x="6629400" y="457514"/>
            <a:ext cx="1905000" cy="1627275"/>
          </a:xfrm>
          <a:prstGeom prst="rect">
            <a:avLst/>
          </a:prstGeom>
          <a:noFill/>
          <a:ln w="9525">
            <a:noFill/>
            <a:miter lim="800000"/>
            <a:headEnd/>
            <a:tailEnd/>
          </a:ln>
        </p:spPr>
      </p:pic>
      <p:sp>
        <p:nvSpPr>
          <p:cNvPr id="13" name="TextBox 12"/>
          <p:cNvSpPr txBox="1"/>
          <p:nvPr/>
        </p:nvSpPr>
        <p:spPr>
          <a:xfrm>
            <a:off x="6858000" y="2133601"/>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Management Effectiveness &amp; Efficiency</a:t>
            </a:r>
          </a:p>
          <a:p>
            <a:endParaRPr lang="en-US" sz="2000" b="1" dirty="0">
              <a:solidFill>
                <a:srgbClr val="000000"/>
              </a:solidFill>
              <a:latin typeface="Franklin Gothic Book"/>
              <a:cs typeface="Franklin Gothic Book"/>
            </a:endParaRPr>
          </a:p>
        </p:txBody>
      </p:sp>
      <p:pic>
        <p:nvPicPr>
          <p:cNvPr id="14" name="Picture 10"/>
          <p:cNvPicPr>
            <a:picLocks noChangeAspect="1" noChangeArrowheads="1"/>
          </p:cNvPicPr>
          <p:nvPr/>
        </p:nvPicPr>
        <p:blipFill>
          <a:blip r:embed="rId6" cstate="print"/>
          <a:srcRect/>
          <a:stretch>
            <a:fillRect/>
          </a:stretch>
        </p:blipFill>
        <p:spPr bwMode="auto">
          <a:xfrm>
            <a:off x="685800" y="3122195"/>
            <a:ext cx="1752600" cy="1752600"/>
          </a:xfrm>
          <a:prstGeom prst="rect">
            <a:avLst/>
          </a:prstGeom>
          <a:noFill/>
          <a:ln w="9525">
            <a:noFill/>
            <a:miter lim="800000"/>
            <a:headEnd/>
            <a:tailEnd/>
          </a:ln>
        </p:spPr>
      </p:pic>
      <p:sp>
        <p:nvSpPr>
          <p:cNvPr id="15" name="TextBox 14"/>
          <p:cNvSpPr txBox="1"/>
          <p:nvPr/>
        </p:nvSpPr>
        <p:spPr>
          <a:xfrm>
            <a:off x="228600" y="5029200"/>
            <a:ext cx="31242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Targeted Learning &amp; </a:t>
            </a:r>
          </a:p>
          <a:p>
            <a:r>
              <a:rPr lang="en-US" sz="2000" b="1" dirty="0" smtClean="0">
                <a:solidFill>
                  <a:srgbClr val="000000"/>
                </a:solidFill>
                <a:latin typeface="Times New Roman" pitchFamily="18" charset="0"/>
                <a:cs typeface="Times New Roman" pitchFamily="18" charset="0"/>
              </a:rPr>
              <a:t>Information Accessibility</a:t>
            </a:r>
          </a:p>
          <a:p>
            <a:endParaRPr lang="en-US" sz="2000" b="1" dirty="0">
              <a:solidFill>
                <a:srgbClr val="000000"/>
              </a:solidFill>
              <a:latin typeface="Times New Roman" pitchFamily="18" charset="0"/>
              <a:cs typeface="Times New Roman" pitchFamily="18" charset="0"/>
            </a:endParaRPr>
          </a:p>
        </p:txBody>
      </p:sp>
      <p:sp>
        <p:nvSpPr>
          <p:cNvPr id="16" name="Rounded Rectangle 15"/>
          <p:cNvSpPr/>
          <p:nvPr/>
        </p:nvSpPr>
        <p:spPr>
          <a:xfrm>
            <a:off x="383445" y="228600"/>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Menu</a:t>
            </a:r>
            <a:endParaRPr lang="en-US" sz="2000" b="1" dirty="0">
              <a:solidFill>
                <a:schemeClr val="tx1"/>
              </a:solidFill>
              <a:latin typeface="Times New Roman" pitchFamily="18" charset="0"/>
              <a:cs typeface="Times New Roman" pitchFamily="18" charset="0"/>
            </a:endParaRPr>
          </a:p>
        </p:txBody>
      </p:sp>
      <p:sp>
        <p:nvSpPr>
          <p:cNvPr id="17" name="Rounded Rectangle 16"/>
          <p:cNvSpPr/>
          <p:nvPr/>
        </p:nvSpPr>
        <p:spPr>
          <a:xfrm>
            <a:off x="3125106" y="3352038"/>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Recipes</a:t>
            </a:r>
            <a:endParaRPr lang="en-US" sz="2000" b="1" dirty="0">
              <a:solidFill>
                <a:schemeClr val="tx1"/>
              </a:solidFill>
              <a:latin typeface="Times New Roman" pitchFamily="18" charset="0"/>
              <a:cs typeface="Times New Roman" pitchFamily="18" charset="0"/>
            </a:endParaRPr>
          </a:p>
        </p:txBody>
      </p:sp>
      <p:sp>
        <p:nvSpPr>
          <p:cNvPr id="18" name="Rounded Rectangle 17"/>
          <p:cNvSpPr/>
          <p:nvPr/>
        </p:nvSpPr>
        <p:spPr>
          <a:xfrm>
            <a:off x="6809874" y="5638800"/>
            <a:ext cx="1676400" cy="6096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Ingredients</a:t>
            </a:r>
            <a:endParaRPr lang="en-US" sz="2000" b="1" dirty="0">
              <a:solidFill>
                <a:schemeClr val="tx1"/>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6</a:t>
            </a:fld>
            <a:endParaRPr lang="en-US"/>
          </a:p>
        </p:txBody>
      </p:sp>
    </p:spTree>
    <p:extLst>
      <p:ext uri="{BB962C8B-B14F-4D97-AF65-F5344CB8AC3E}">
        <p14:creationId xmlns:p14="http://schemas.microsoft.com/office/powerpoint/2010/main" val="54382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3200" dirty="0" smtClean="0">
                <a:cs typeface="Times New Roman" pitchFamily="18" charset="0"/>
              </a:rPr>
              <a:t>Alignment of Focal Area Objectives to Strategic Goal</a:t>
            </a:r>
            <a:endParaRPr lang="en-US" sz="3200" dirty="0"/>
          </a:p>
        </p:txBody>
      </p:sp>
      <p:sp>
        <p:nvSpPr>
          <p:cNvPr id="3" name="Content Placeholder 2"/>
          <p:cNvSpPr>
            <a:spLocks noGrp="1"/>
          </p:cNvSpPr>
          <p:nvPr>
            <p:ph idx="1"/>
          </p:nvPr>
        </p:nvSpPr>
        <p:spPr>
          <a:xfrm>
            <a:off x="457200" y="1295400"/>
            <a:ext cx="8229600" cy="4678363"/>
          </a:xfrm>
        </p:spPr>
        <p:txBody>
          <a:bodyPr/>
          <a:lstStyle/>
          <a:p>
            <a:pPr lvl="0">
              <a:buClr>
                <a:schemeClr val="tx1"/>
              </a:buClr>
              <a:buSzPct val="120000"/>
              <a:buFontTx/>
              <a:buChar char="•"/>
              <a:defRPr/>
            </a:pPr>
            <a:r>
              <a:rPr lang="en-US" sz="2200" kern="0" dirty="0" smtClean="0">
                <a:latin typeface="+mj-lt"/>
                <a:cs typeface="Times New Roman" pitchFamily="18" charset="0"/>
                <a:sym typeface="Wingdings" pitchFamily="2" charset="2"/>
              </a:rPr>
              <a:t>Each focal area’s goals and objectives align with GEF Strategic Goals</a:t>
            </a:r>
          </a:p>
          <a:p>
            <a:pPr lvl="0">
              <a:buClr>
                <a:schemeClr val="tx1"/>
              </a:buClr>
              <a:buSzPct val="120000"/>
              <a:buFontTx/>
              <a:buChar char="•"/>
              <a:defRPr/>
            </a:pPr>
            <a:r>
              <a:rPr lang="en-US" sz="2200" kern="0" dirty="0" smtClean="0">
                <a:latin typeface="+mj-lt"/>
                <a:cs typeface="Times New Roman" pitchFamily="18" charset="0"/>
                <a:sym typeface="Wingdings" pitchFamily="2" charset="2"/>
              </a:rPr>
              <a:t>Project level goals align with focal area objectives</a:t>
            </a:r>
          </a:p>
          <a:p>
            <a:pPr lvl="0">
              <a:buClr>
                <a:schemeClr val="tx1"/>
              </a:buClr>
              <a:buSzPct val="120000"/>
              <a:buNone/>
              <a:defRPr/>
            </a:pPr>
            <a:r>
              <a:rPr lang="en-US" sz="2200" i="1" kern="0" dirty="0" smtClean="0">
                <a:latin typeface="+mj-lt"/>
                <a:cs typeface="Times New Roman" pitchFamily="18" charset="0"/>
                <a:sym typeface="Wingdings" pitchFamily="2" charset="2"/>
              </a:rPr>
              <a:t>	Example: </a:t>
            </a:r>
          </a:p>
          <a:p>
            <a:pPr marL="800100" lvl="1" indent="-342900">
              <a:buClr>
                <a:schemeClr val="tx1"/>
              </a:buClr>
              <a:buSzPct val="120000"/>
              <a:buFontTx/>
              <a:buChar char="•"/>
              <a:defRPr/>
            </a:pPr>
            <a:r>
              <a:rPr lang="en-US" sz="2200" i="1" kern="0" dirty="0" smtClean="0">
                <a:latin typeface="+mj-lt"/>
                <a:cs typeface="Times New Roman" pitchFamily="18" charset="0"/>
                <a:sym typeface="Wingdings" pitchFamily="2" charset="2"/>
              </a:rPr>
              <a:t>BD Objective: </a:t>
            </a:r>
            <a:r>
              <a:rPr lang="en-US" sz="2000" dirty="0" smtClean="0">
                <a:latin typeface="+mj-lt"/>
                <a:cs typeface="Times New Roman" pitchFamily="18" charset="0"/>
              </a:rPr>
              <a:t>Improved sustainability of protected area systems</a:t>
            </a:r>
            <a:endParaRPr lang="en-US" sz="2000" dirty="0" smtClean="0">
              <a:latin typeface="+mj-lt"/>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mj-lt"/>
                <a:cs typeface="Times New Roman" pitchFamily="18" charset="0"/>
                <a:sym typeface="Wingdings" pitchFamily="2" charset="2"/>
              </a:rPr>
              <a:t>Strategic Goal 1: </a:t>
            </a:r>
            <a:r>
              <a:rPr lang="en-US" sz="2200" dirty="0" smtClean="0">
                <a:solidFill>
                  <a:srgbClr val="0070C0"/>
                </a:solidFill>
                <a:latin typeface="+mj-lt"/>
                <a:cs typeface="Times New Roman" pitchFamily="18" charset="0"/>
              </a:rPr>
              <a:t>Conserve, sustainably use, and manage biodiversity, ecosystems and natural resources globally</a:t>
            </a:r>
          </a:p>
          <a:p>
            <a:pPr marL="800100" lvl="1" indent="-342900">
              <a:buClr>
                <a:schemeClr val="tx1"/>
              </a:buClr>
              <a:buSzPct val="120000"/>
              <a:buFontTx/>
              <a:buChar char="•"/>
              <a:defRPr/>
            </a:pPr>
            <a:r>
              <a:rPr lang="en-US" sz="2200" i="1" dirty="0" smtClean="0">
                <a:latin typeface="+mj-lt"/>
                <a:cs typeface="Times New Roman" pitchFamily="18" charset="0"/>
              </a:rPr>
              <a:t>CC Objective: </a:t>
            </a:r>
            <a:r>
              <a:rPr lang="en-US" sz="2000" dirty="0" smtClean="0">
                <a:latin typeface="+mj-lt"/>
                <a:cs typeface="Times New Roman" pitchFamily="18" charset="0"/>
              </a:rPr>
              <a:t>Promote the demonstration, deployment, and transfer of innovative low-carbon technologies</a:t>
            </a:r>
            <a:endParaRPr lang="en-US" sz="2000" dirty="0" smtClean="0">
              <a:latin typeface="+mj-lt"/>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mj-lt"/>
                <a:cs typeface="Times New Roman" pitchFamily="18" charset="0"/>
              </a:rPr>
              <a:t>Strategic Goal 2: Reduce global climate change risks by stabilizing atmospheric GHG concentrations through emission reduction actions</a:t>
            </a:r>
            <a:endParaRPr lang="en-US" sz="2200" i="1" dirty="0" smtClean="0">
              <a:solidFill>
                <a:srgbClr val="0070C0"/>
              </a:solidFill>
              <a:latin typeface="+mj-lt"/>
              <a:cs typeface="Times New Roman" pitchFamily="18" charset="0"/>
            </a:endParaRPr>
          </a:p>
          <a:p>
            <a:endParaRPr lang="en-US"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smtClean="0">
                <a:cs typeface="Times New Roman" pitchFamily="18" charset="0"/>
              </a:rPr>
              <a:t>GEF RBM Framework</a:t>
            </a:r>
            <a:endParaRPr lang="en-US" dirty="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8</a:t>
            </a:fld>
            <a:endParaRPr lang="en-US"/>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j-lt"/>
                  <a:cs typeface="Times New Roman" pitchFamily="18" charset="0"/>
                </a:rPr>
                <a:t>Project</a:t>
              </a:r>
              <a:r>
                <a:rPr lang="en-US" dirty="0" smtClean="0">
                  <a:solidFill>
                    <a:srgbClr val="000000"/>
                  </a:solidFill>
                  <a:latin typeface="+mj-lt"/>
                  <a:cs typeface="Times New Roman" pitchFamily="18" charset="0"/>
                </a:rPr>
                <a:t> </a:t>
              </a:r>
              <a:r>
                <a:rPr lang="en-US" b="1" dirty="0">
                  <a:solidFill>
                    <a:srgbClr val="000000"/>
                  </a:solidFill>
                  <a:latin typeface="+mj-lt"/>
                  <a:cs typeface="Times New Roman" pitchFamily="18" charset="0"/>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smtClean="0">
                  <a:solidFill>
                    <a:srgbClr val="000000"/>
                  </a:solidFill>
                  <a:latin typeface="+mj-lt"/>
                  <a:cs typeface="Times New Roman" pitchFamily="18" charset="0"/>
                </a:rPr>
                <a:t>Focal Area Goal</a:t>
              </a:r>
              <a:endParaRPr lang="en-US" b="1" dirty="0">
                <a:solidFill>
                  <a:srgbClr val="000000"/>
                </a:solidFill>
                <a:latin typeface="+mj-lt"/>
                <a:cs typeface="Times New Roman" pitchFamily="18" charset="0"/>
              </a:endParaRPr>
            </a:p>
            <a:p>
              <a:pPr algn="ctr"/>
              <a:endParaRPr lang="en-US" dirty="0">
                <a:latin typeface="+mn-lt"/>
              </a:endParaRPr>
            </a:p>
          </p:txBody>
        </p:sp>
        <p:sp>
          <p:nvSpPr>
            <p:cNvPr id="15" name="Text Box 45"/>
            <p:cNvSpPr txBox="1">
              <a:spLocks noChangeArrowheads="1"/>
            </p:cNvSpPr>
            <p:nvPr/>
          </p:nvSpPr>
          <p:spPr bwMode="auto">
            <a:xfrm>
              <a:off x="2490" y="977"/>
              <a:ext cx="530" cy="293"/>
            </a:xfrm>
            <a:prstGeom prst="rect">
              <a:avLst/>
            </a:prstGeom>
            <a:noFill/>
            <a:ln w="9525" algn="ctr">
              <a:noFill/>
              <a:miter lim="800000"/>
              <a:headEnd/>
              <a:tailEnd/>
            </a:ln>
          </p:spPr>
          <p:txBody>
            <a:bodyPr lIns="67223" tIns="33612" rIns="67223" bIns="33612"/>
            <a:lstStyle/>
            <a:p>
              <a:pPr algn="ctr"/>
              <a:endParaRPr lang="en-US" sz="1600" b="1" dirty="0">
                <a:solidFill>
                  <a:srgbClr val="000000"/>
                </a:solidFill>
                <a:latin typeface="+mj-lt"/>
              </a:endParaRPr>
            </a:p>
            <a:p>
              <a:pPr algn="ctr"/>
              <a:r>
                <a:rPr lang="en-US" sz="1600" b="1" dirty="0">
                  <a:solidFill>
                    <a:srgbClr val="000000"/>
                  </a:solidFill>
                  <a:latin typeface="+mj-lt"/>
                  <a:cs typeface="Times New Roman" pitchFamily="18" charset="0"/>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j-lt"/>
                  <a:cs typeface="Times New Roman" pitchFamily="18" charset="0"/>
                </a:rPr>
                <a:t>Focal </a:t>
              </a:r>
              <a:r>
                <a:rPr lang="en-US" b="1" dirty="0" smtClean="0">
                  <a:solidFill>
                    <a:srgbClr val="000000"/>
                  </a:solidFill>
                  <a:latin typeface="+mj-lt"/>
                  <a:cs typeface="Times New Roman" pitchFamily="18" charset="0"/>
                </a:rPr>
                <a:t>Area Obje</a:t>
              </a:r>
              <a:r>
                <a:rPr lang="en-US" b="1" dirty="0" smtClean="0">
                  <a:solidFill>
                    <a:srgbClr val="000000"/>
                  </a:solidFill>
                  <a:latin typeface="+mj-lt"/>
                </a:rPr>
                <a:t>ctives</a:t>
              </a:r>
              <a:endParaRPr lang="en-US" b="1" dirty="0">
                <a:solidFill>
                  <a:srgbClr val="000000"/>
                </a:solidFill>
                <a:latin typeface="+mj-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j-lt"/>
                <a:cs typeface="Times New Roman" pitchFamily="18" charset="0"/>
              </a:rPr>
              <a:t>GEB</a:t>
            </a:r>
          </a:p>
          <a:p>
            <a:pPr algn="ctr">
              <a:defRPr/>
            </a:pPr>
            <a:r>
              <a:rPr lang="en-US" b="1" dirty="0">
                <a:solidFill>
                  <a:srgbClr val="00B050"/>
                </a:solidFill>
                <a:latin typeface="+mj-lt"/>
                <a:cs typeface="Times New Roman" pitchFamily="18" charset="0"/>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j-lt"/>
                <a:cs typeface="Times New Roman" pitchFamily="18" charset="0"/>
              </a:rPr>
              <a:t>Outcomes</a:t>
            </a:r>
            <a:endParaRPr lang="en-US" b="1" dirty="0">
              <a:solidFill>
                <a:srgbClr val="00B050"/>
              </a:solidFill>
              <a:latin typeface="+mj-lt"/>
              <a:cs typeface="Times New Roman" pitchFamily="18" charset="0"/>
            </a:endParaRPr>
          </a:p>
          <a:p>
            <a:pPr algn="ctr">
              <a:defRPr/>
            </a:pPr>
            <a:r>
              <a:rPr lang="en-US" b="1" dirty="0">
                <a:solidFill>
                  <a:srgbClr val="00B050"/>
                </a:solidFill>
                <a:latin typeface="+mj-lt"/>
                <a:cs typeface="Times New Roman" pitchFamily="18" charset="0"/>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21495"/>
            <a:ext cx="1701800" cy="975360"/>
          </a:xfrm>
          <a:prstGeom prst="rect">
            <a:avLst/>
          </a:prstGeom>
          <a:noFill/>
          <a:ln w="9525">
            <a:noFill/>
            <a:miter lim="800000"/>
            <a:headEnd/>
            <a:tailEnd/>
          </a:ln>
        </p:spPr>
        <p:txBody>
          <a:bodyPr/>
          <a:lstStyle/>
          <a:p>
            <a:pPr algn="ctr"/>
            <a:r>
              <a:rPr lang="en-US" b="1" dirty="0">
                <a:solidFill>
                  <a:schemeClr val="accent1"/>
                </a:solidFill>
                <a:latin typeface="+mj-lt"/>
                <a:cs typeface="Times New Roman" pitchFamily="18" charset="0"/>
              </a:rPr>
              <a:t>Institutional Level</a:t>
            </a:r>
          </a:p>
          <a:p>
            <a:pPr algn="ctr"/>
            <a:r>
              <a:rPr lang="en-US" b="1" dirty="0">
                <a:solidFill>
                  <a:schemeClr val="accent1"/>
                </a:solidFill>
                <a:latin typeface="+mj-lt"/>
                <a:cs typeface="Times New Roman" pitchFamily="18" charset="0"/>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j-lt"/>
                <a:cs typeface="Times New Roman" pitchFamily="18" charset="0"/>
              </a:rPr>
              <a:t>Operating Level</a:t>
            </a:r>
          </a:p>
          <a:p>
            <a:pPr algn="ctr"/>
            <a:r>
              <a:rPr lang="en-US" b="1" dirty="0">
                <a:solidFill>
                  <a:schemeClr val="accent1"/>
                </a:solidFill>
                <a:latin typeface="+mj-lt"/>
                <a:cs typeface="Times New Roman" pitchFamily="18" charset="0"/>
              </a:rPr>
              <a:t>(bottom-up)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smtClean="0">
                <a:solidFill>
                  <a:srgbClr val="1F497D"/>
                </a:solidFill>
                <a:latin typeface="+mj-lt"/>
                <a:ea typeface="+mj-ea"/>
                <a:cs typeface="Times New Roman" pitchFamily="18" charset="0"/>
              </a:rPr>
              <a:t>Project Level Results</a:t>
            </a:r>
            <a:endParaRPr lang="en-US" sz="3600" b="1" cap="small" dirty="0">
              <a:solidFill>
                <a:srgbClr val="1F497D"/>
              </a:solidFill>
              <a:latin typeface="+mj-lt"/>
              <a:ea typeface="+mj-ea"/>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9</a:t>
            </a:fld>
            <a:endParaRPr lang="en-US"/>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16909</TotalTime>
  <Words>2226</Words>
  <Application>Microsoft Office PowerPoint</Application>
  <PresentationFormat>On-screen Show (4:3)</PresentationFormat>
  <Paragraphs>317</Paragraphs>
  <Slides>33</Slides>
  <Notes>20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1_Office Theme</vt:lpstr>
      <vt:lpstr>Results Based Management at the GEF</vt:lpstr>
      <vt:lpstr>Presentation Overview</vt:lpstr>
      <vt:lpstr>PowerPoint Presentation</vt:lpstr>
      <vt:lpstr>Results-Based Management: Definition</vt:lpstr>
      <vt:lpstr>Tracking Results</vt:lpstr>
      <vt:lpstr>PowerPoint Presentation</vt:lpstr>
      <vt:lpstr>Alignment of Focal Area Objectives to Strategic Goal</vt:lpstr>
      <vt:lpstr>GEF RBM Framework</vt:lpstr>
      <vt:lpstr>PowerPoint Presentation</vt:lpstr>
      <vt:lpstr>Indicators</vt:lpstr>
      <vt:lpstr>OECD DAC Results Chain</vt:lpstr>
      <vt:lpstr>PowerPoint Presentation</vt:lpstr>
      <vt:lpstr>Baselines</vt:lpstr>
      <vt:lpstr>Baselines for GEF Projects</vt:lpstr>
      <vt:lpstr>PowerPoint Presentation</vt:lpstr>
      <vt:lpstr>Portfolio Monitoring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GEF TT requirements (When?)</vt:lpstr>
      <vt:lpstr>Structure of the GEF Tracking Tools (What?)</vt:lpstr>
      <vt:lpstr>PowerPoint Presentation</vt:lpstr>
      <vt:lpstr>PowerPoint Presentation</vt:lpstr>
      <vt:lpstr>Questions about the GEF Tracking Tools</vt:lpstr>
      <vt:lpstr>Answers...</vt:lpstr>
      <vt:lpstr>Answers...</vt:lpstr>
      <vt:lpstr>Answers...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Maria Camila Perez Gabilondo</cp:lastModifiedBy>
  <cp:revision>206</cp:revision>
  <cp:lastPrinted>2013-09-24T19:33:03Z</cp:lastPrinted>
  <dcterms:created xsi:type="dcterms:W3CDTF">2011-03-08T15:42:01Z</dcterms:created>
  <dcterms:modified xsi:type="dcterms:W3CDTF">2013-11-11T19:42:54Z</dcterms:modified>
</cp:coreProperties>
</file>