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13"/>
  </p:notesMasterIdLst>
  <p:handoutMasterIdLst>
    <p:handoutMasterId r:id="rId14"/>
  </p:handoutMasterIdLst>
  <p:sldIdLst>
    <p:sldId id="264" r:id="rId2"/>
    <p:sldId id="280" r:id="rId3"/>
    <p:sldId id="292" r:id="rId4"/>
    <p:sldId id="294" r:id="rId5"/>
    <p:sldId id="287" r:id="rId6"/>
    <p:sldId id="290" r:id="rId7"/>
    <p:sldId id="266" r:id="rId8"/>
    <p:sldId id="265" r:id="rId9"/>
    <p:sldId id="289" r:id="rId10"/>
    <p:sldId id="284" r:id="rId11"/>
    <p:sldId id="291" r:id="rId1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86514" autoAdjust="0"/>
  </p:normalViewPr>
  <p:slideViewPr>
    <p:cSldViewPr>
      <p:cViewPr>
        <p:scale>
          <a:sx n="70" d="100"/>
          <a:sy n="70" d="100"/>
        </p:scale>
        <p:origin x="-2248" y="-280"/>
      </p:cViewPr>
      <p:guideLst>
        <p:guide orient="horz" pos="2160"/>
        <p:guide pos="2880"/>
      </p:guideLst>
    </p:cSldViewPr>
  </p:slideViewPr>
  <p:outlineViewPr>
    <p:cViewPr>
      <p:scale>
        <a:sx n="33" d="100"/>
        <a:sy n="33" d="100"/>
      </p:scale>
      <p:origin x="108"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4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handoutMaster" Target="handoutMasters/handoutMaster1.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commentAuthors" Target="commentAuthors.xml"/><Relationship Id="rId8" Type="http://schemas.openxmlformats.org/officeDocument/2006/relationships/slide" Target="slides/slide7.xml"/><Relationship Id="rId13" Type="http://schemas.openxmlformats.org/officeDocument/2006/relationships/notesMaster" Target="notesMasters/notesMaster1.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18F60AFE-B7A1-4ACA-AC1E-3C9843E41516}" type="datetimeFigureOut">
              <a:rPr lang="en-US" smtClean="0"/>
              <a:t>2012-10-29</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B643E8AF-7E5F-4A82-A773-C00E71F4C8C8}" type="slidenum">
              <a:rPr lang="en-US" smtClean="0"/>
              <a:t>‹#›</a:t>
            </a:fld>
            <a:endParaRPr lang="en-US"/>
          </a:p>
        </p:txBody>
      </p:sp>
    </p:spTree>
    <p:extLst>
      <p:ext uri="{BB962C8B-B14F-4D97-AF65-F5344CB8AC3E}">
        <p14:creationId xmlns:p14="http://schemas.microsoft.com/office/powerpoint/2010/main" val="32935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wrap="square" lIns="96658" tIns="48329" rIns="96658" bIns="48329" numCol="1" anchor="t" anchorCtr="0" compatLnSpc="1">
            <a:prstTxWarp prst="textNoShape">
              <a:avLst/>
            </a:prstTxWarp>
          </a:bodyPr>
          <a:lstStyle>
            <a:lvl1pPr>
              <a:defRPr sz="1200">
                <a:latin typeface="Calibri" pitchFamily="34" charset="0"/>
              </a:defRPr>
            </a:lvl1pPr>
          </a:lstStyle>
          <a:p>
            <a:endParaRPr lang="en-US" dirty="0"/>
          </a:p>
        </p:txBody>
      </p:sp>
      <p:sp>
        <p:nvSpPr>
          <p:cNvPr id="3" name="Date Placeholder 2"/>
          <p:cNvSpPr>
            <a:spLocks noGrp="1"/>
          </p:cNvSpPr>
          <p:nvPr>
            <p:ph type="dt" idx="1"/>
          </p:nvPr>
        </p:nvSpPr>
        <p:spPr>
          <a:xfrm>
            <a:off x="4143587" y="1"/>
            <a:ext cx="3169920" cy="480060"/>
          </a:xfrm>
          <a:prstGeom prst="rect">
            <a:avLst/>
          </a:prstGeom>
        </p:spPr>
        <p:txBody>
          <a:bodyPr vert="horz" wrap="square" lIns="96658" tIns="48329" rIns="96658" bIns="48329" numCol="1" anchor="t" anchorCtr="0" compatLnSpc="1">
            <a:prstTxWarp prst="textNoShape">
              <a:avLst/>
            </a:prstTxWarp>
          </a:bodyPr>
          <a:lstStyle>
            <a:lvl1pPr algn="r">
              <a:defRPr sz="1200">
                <a:latin typeface="Calibri" pitchFamily="34" charset="0"/>
              </a:defRPr>
            </a:lvl1pPr>
          </a:lstStyle>
          <a:p>
            <a:fld id="{87BCB0B9-1B5B-4E6F-9551-313D0E0C22FC}" type="datetimeFigureOut">
              <a:rPr lang="en-US"/>
              <a:pPr/>
              <a:t>2012-10-29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wrap="square" lIns="96658" tIns="48329" rIns="96658" bIns="48329"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58" tIns="48329" rIns="96658" bIns="4832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wrap="square" lIns="96658" tIns="48329" rIns="96658" bIns="48329" numCol="1" anchor="b" anchorCtr="0" compatLnSpc="1">
            <a:prstTxWarp prst="textNoShape">
              <a:avLst/>
            </a:prstTxWarp>
          </a:bodyPr>
          <a:lstStyle>
            <a:lvl1pPr>
              <a:defRPr sz="1200">
                <a:latin typeface="Calibri" pitchFamily="34" charset="0"/>
              </a:defRPr>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58" tIns="48329" rIns="96658" bIns="48329" numCol="1" anchor="b" anchorCtr="0" compatLnSpc="1">
            <a:prstTxWarp prst="textNoShape">
              <a:avLst/>
            </a:prstTxWarp>
          </a:bodyPr>
          <a:lstStyle>
            <a:lvl1pPr algn="r">
              <a:defRPr sz="1200">
                <a:latin typeface="Calibri" pitchFamily="34" charset="0"/>
              </a:defRPr>
            </a:lvl1pPr>
          </a:lstStyle>
          <a:p>
            <a:fld id="{C50E7C04-DC3C-48D2-95AE-53EAD3EDC5B9}" type="slidenum">
              <a:rPr lang="en-US"/>
              <a:pPr/>
              <a:t>‹#›</a:t>
            </a:fld>
            <a:endParaRPr lang="en-US" dirty="0"/>
          </a:p>
        </p:txBody>
      </p:sp>
    </p:spTree>
    <p:extLst>
      <p:ext uri="{BB962C8B-B14F-4D97-AF65-F5344CB8AC3E}">
        <p14:creationId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dirty="0" smtClean="0">
                <a:latin typeface="Times New Roman" pitchFamily="18" charset="0"/>
                <a:ea typeface="ＭＳ Ｐゴシック" pitchFamily="34" charset="-128"/>
                <a:cs typeface="Times New Roman" pitchFamily="18" charset="0"/>
              </a:rPr>
              <a:t>Strategic Approach to International Chemicals Management is an overarching set of principles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dirty="0" smtClean="0">
              <a:latin typeface="Times New Roman" pitchFamily="18" charset="0"/>
              <a:ea typeface="ＭＳ Ｐゴシック" pitchFamily="34" charset="-128"/>
              <a:cs typeface="Times New Roman" pitchFamily="18" charset="0"/>
            </a:endParaRPr>
          </a:p>
          <a:p>
            <a:pPr eaLnBrk="1" hangingPunct="1">
              <a:spcBef>
                <a:spcPct val="0"/>
              </a:spcBef>
            </a:pPr>
            <a:r>
              <a:rPr lang="en-US" dirty="0" smtClean="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electirc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4" Type="http://schemas.openxmlformats.org/officeDocument/2006/relationships/slideLayout" Target="../slideLayouts/slideLayout4.xml"/><Relationship Id="rId5" Type="http://schemas.openxmlformats.org/officeDocument/2006/relationships/slideLayout" Target="../slideLayouts/slideLayout5.xml"/><Relationship Id="rId7" Type="http://schemas.openxmlformats.org/officeDocument/2006/relationships/slideLayout" Target="../slideLayouts/slideLayout7.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image" Target="../media/image1.png"/><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9"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4" r:id="rId7"/>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image" Target="../media/image8.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hyperlink" Target="mailto:isow@theGEF.org" TargetMode="External"/><Relationship Id="rId3" Type="http://schemas.openxmlformats.org/officeDocument/2006/relationships/hyperlink" Target="mailto:asookdeo@thegef.org" TargetMode="External"/><Relationship Id="rId5"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fr-FR" sz="4000" dirty="0" smtClean="0">
                <a:solidFill>
                  <a:srgbClr val="00642D"/>
                </a:solidFill>
                <a:ea typeface="+mn-ea"/>
                <a:cs typeface="+mn-cs"/>
              </a:rPr>
              <a:t> Substances chimiques</a:t>
            </a:r>
            <a:endParaRPr lang="fr-FR" dirty="0"/>
          </a:p>
        </p:txBody>
      </p:sp>
      <p:sp>
        <p:nvSpPr>
          <p:cNvPr id="5" name="Subtitle 9"/>
          <p:cNvSpPr txBox="1">
            <a:spLocks/>
          </p:cNvSpPr>
          <p:nvPr/>
        </p:nvSpPr>
        <p:spPr bwMode="auto">
          <a:xfrm>
            <a:off x="914400" y="3962400"/>
            <a:ext cx="7315200" cy="160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lgn="ctr">
              <a:spcBef>
                <a:spcPts val="0"/>
              </a:spcBef>
              <a:defRPr/>
            </a:pPr>
            <a:r>
              <a:rPr lang="fr-FR" sz="2800" dirty="0" smtClean="0">
                <a:solidFill>
                  <a:schemeClr val="tx1">
                    <a:tint val="75000"/>
                  </a:schemeClr>
                </a:solidFill>
                <a:latin typeface="+mn-lt"/>
                <a:cs typeface="+mn-cs"/>
              </a:rPr>
              <a:t>Atelier Elargi pour la Circonscription</a:t>
            </a:r>
          </a:p>
          <a:p>
            <a:pPr lvl="0" algn="ctr">
              <a:spcBef>
                <a:spcPts val="0"/>
              </a:spcBef>
              <a:defRPr/>
            </a:pPr>
            <a:r>
              <a:rPr lang="fr-FR" sz="2800" dirty="0">
                <a:solidFill>
                  <a:schemeClr val="tx1">
                    <a:tint val="75000"/>
                  </a:schemeClr>
                </a:solidFill>
              </a:rPr>
              <a:t>30 Octobre au 1 Novembre 2012</a:t>
            </a:r>
          </a:p>
          <a:p>
            <a:pPr lvl="0" algn="ctr">
              <a:spcBef>
                <a:spcPts val="0"/>
              </a:spcBef>
              <a:defRPr/>
            </a:pPr>
            <a:r>
              <a:rPr lang="fr-FR" sz="2800" dirty="0">
                <a:solidFill>
                  <a:schemeClr val="tx1">
                    <a:tint val="75000"/>
                  </a:schemeClr>
                </a:solidFill>
              </a:rPr>
              <a:t>Arusha, Tanzanie</a:t>
            </a:r>
          </a:p>
          <a:p>
            <a:pPr lvl="0" algn="ctr">
              <a:spcBef>
                <a:spcPts val="0"/>
              </a:spcBef>
              <a:defRPr/>
            </a:pPr>
            <a:endParaRPr lang="pt-BR" sz="2800" dirty="0" smtClean="0">
              <a:solidFill>
                <a:schemeClr val="tx1">
                  <a:tint val="75000"/>
                </a:schemeClr>
              </a:solidFill>
              <a:latin typeface="+mn-l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fr-FR"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fr-FR" sz="2000" u="sng" dirty="0" smtClean="0">
                <a:latin typeface="Times New Roman" pitchFamily="18" charset="0"/>
                <a:ea typeface="ＭＳ Ｐゴシック" pitchFamily="34" charset="-128"/>
                <a:cs typeface="Times New Roman" pitchFamily="18" charset="0"/>
              </a:rPr>
              <a:t>Pour plus d’informations :</a:t>
            </a:r>
          </a:p>
          <a:p>
            <a:pPr algn="ctr" eaLnBrk="1" hangingPunct="1">
              <a:buFontTx/>
              <a:buNone/>
            </a:pPr>
            <a:endParaRPr lang="fr-FR" sz="2000" u="sng" dirty="0" smtClean="0">
              <a:latin typeface="Times New Roman" pitchFamily="18" charset="0"/>
              <a:ea typeface="ＭＳ Ｐゴシック" pitchFamily="34" charset="-128"/>
              <a:cs typeface="Times New Roman" pitchFamily="18" charset="0"/>
            </a:endParaRPr>
          </a:p>
          <a:p>
            <a:pPr eaLnBrk="1" hangingPunct="1">
              <a:buFontTx/>
              <a:buNone/>
            </a:pPr>
            <a:r>
              <a:rPr lang="fr-FR" sz="1800" b="1" i="1" dirty="0" smtClean="0">
                <a:latin typeface="Times New Roman" pitchFamily="18" charset="0"/>
                <a:ea typeface="ＭＳ Ｐゴシック" pitchFamily="34" charset="-128"/>
                <a:cs typeface="Times New Roman" pitchFamily="18" charset="0"/>
              </a:rPr>
              <a:t>Ibrahima Sow    </a:t>
            </a:r>
            <a:r>
              <a:rPr lang="fr-FR" sz="1800" i="1" dirty="0" smtClean="0">
                <a:latin typeface="Times New Roman" pitchFamily="18" charset="0"/>
                <a:ea typeface="ＭＳ Ｐゴシック" pitchFamily="34" charset="-128"/>
                <a:cs typeface="Times New Roman" pitchFamily="18" charset="0"/>
              </a:rPr>
              <a:t>Coordonnateur du module « substances chimiques »	</a:t>
            </a:r>
            <a:r>
              <a:rPr lang="fr-FR" sz="1800" i="1" dirty="0" smtClean="0">
                <a:latin typeface="Times New Roman" pitchFamily="18" charset="0"/>
                <a:ea typeface="ＭＳ Ｐゴシック" pitchFamily="34" charset="-128"/>
                <a:cs typeface="Times New Roman" pitchFamily="18" charset="0"/>
                <a:hlinkClick r:id="rId2"/>
              </a:rPr>
              <a:t>isow@thegef.org</a:t>
            </a:r>
            <a:endParaRPr lang="fr-FR" sz="1800" i="1" dirty="0" smtClean="0">
              <a:latin typeface="Times New Roman" pitchFamily="18" charset="0"/>
              <a:ea typeface="ＭＳ Ｐゴシック" pitchFamily="34" charset="-128"/>
              <a:cs typeface="Times New Roman" pitchFamily="18" charset="0"/>
            </a:endParaRPr>
          </a:p>
          <a:p>
            <a:pPr eaLnBrk="1" hangingPunct="1">
              <a:buFontTx/>
              <a:buNone/>
            </a:pPr>
            <a:r>
              <a:rPr lang="fr-FR" sz="1800" b="1" i="1" dirty="0" smtClean="0">
                <a:latin typeface="Times New Roman" pitchFamily="18" charset="0"/>
                <a:ea typeface="ＭＳ Ｐゴシック" pitchFamily="34" charset="-128"/>
                <a:cs typeface="Times New Roman" pitchFamily="18" charset="0"/>
              </a:rPr>
              <a:t>Anil Sookdeo     </a:t>
            </a:r>
            <a:r>
              <a:rPr lang="fr-FR" sz="1800" i="1" dirty="0" smtClean="0">
                <a:latin typeface="Times New Roman" pitchFamily="18" charset="0"/>
                <a:ea typeface="ＭＳ Ｐゴシック" pitchFamily="34" charset="-128"/>
                <a:cs typeface="Times New Roman" pitchFamily="18" charset="0"/>
              </a:rPr>
              <a:t>Spécialiste de l’environnement 	                        </a:t>
            </a:r>
            <a:r>
              <a:rPr lang="fr-FR" sz="1800" i="1" dirty="0" smtClean="0">
                <a:latin typeface="Times New Roman" pitchFamily="18" charset="0"/>
                <a:ea typeface="ＭＳ Ｐゴシック" pitchFamily="34" charset="-128"/>
                <a:cs typeface="Times New Roman" pitchFamily="18" charset="0"/>
                <a:hlinkClick r:id="rId3"/>
              </a:rPr>
              <a:t>asookdeo@thegef.org</a:t>
            </a:r>
            <a:endParaRPr lang="fr-FR" sz="1800" i="1" dirty="0" smtClean="0">
              <a:latin typeface="Times New Roman" pitchFamily="18" charset="0"/>
              <a:ea typeface="ＭＳ Ｐゴシック" pitchFamily="34" charset="-128"/>
              <a:cs typeface="Times New Roman" pitchFamily="18" charset="0"/>
            </a:endParaRPr>
          </a:p>
          <a:p>
            <a:pPr eaLnBrk="1" hangingPunct="1">
              <a:buNone/>
            </a:pPr>
            <a:r>
              <a:rPr lang="fr-FR" sz="1800" b="1" i="1" dirty="0" smtClean="0">
                <a:latin typeface="Times New Roman" pitchFamily="18" charset="0"/>
                <a:ea typeface="ＭＳ Ｐゴシック" pitchFamily="34" charset="-128"/>
                <a:cs typeface="Times New Roman" pitchFamily="18" charset="0"/>
              </a:rPr>
              <a:t>Evelyn Swain     </a:t>
            </a:r>
            <a:r>
              <a:rPr lang="fr-FR" sz="1800" i="1" dirty="0" smtClean="0">
                <a:latin typeface="Times New Roman" pitchFamily="18" charset="0"/>
                <a:ea typeface="ＭＳ Ｐゴシック" pitchFamily="34" charset="-128"/>
                <a:cs typeface="Times New Roman" pitchFamily="18" charset="0"/>
              </a:rPr>
              <a:t>Spécialiste de l’environnement  		            </a:t>
            </a:r>
            <a:r>
              <a:rPr lang="fr-FR"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fr-FR" sz="1800" b="1" i="1" dirty="0" smtClean="0">
                <a:latin typeface="Times New Roman" pitchFamily="18" charset="0"/>
                <a:ea typeface="ＭＳ Ｐゴシック" pitchFamily="34" charset="-128"/>
                <a:cs typeface="Times New Roman" pitchFamily="18" charset="0"/>
              </a:rPr>
              <a:t>Jie Pan	            </a:t>
            </a:r>
            <a:r>
              <a:rPr lang="fr-FR" sz="1800" i="1" dirty="0" smtClean="0">
                <a:latin typeface="Times New Roman" pitchFamily="18" charset="0"/>
                <a:ea typeface="ＭＳ Ｐゴシック" pitchFamily="34" charset="-128"/>
                <a:cs typeface="Times New Roman" pitchFamily="18" charset="0"/>
              </a:rPr>
              <a:t>Junior Professional </a:t>
            </a:r>
            <a:r>
              <a:rPr lang="fr-FR" sz="1800" i="1" dirty="0" err="1" smtClean="0">
                <a:latin typeface="Times New Roman" pitchFamily="18" charset="0"/>
                <a:ea typeface="ＭＳ Ｐゴシック" pitchFamily="34" charset="-128"/>
                <a:cs typeface="Times New Roman" pitchFamily="18" charset="0"/>
              </a:rPr>
              <a:t>Associate</a:t>
            </a:r>
            <a:r>
              <a:rPr lang="fr-FR" sz="1800" i="1" dirty="0" smtClean="0">
                <a:latin typeface="Times New Roman" pitchFamily="18" charset="0"/>
                <a:ea typeface="ＭＳ Ｐゴシック" pitchFamily="34" charset="-128"/>
                <a:cs typeface="Times New Roman" pitchFamily="18" charset="0"/>
              </a:rPr>
              <a:t>  (JPA) 		</a:t>
            </a:r>
            <a:r>
              <a:rPr lang="fr-FR"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endParaRPr lang="fr-FR"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4"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5"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6"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371600" y="1905000"/>
            <a:ext cx="6781800" cy="2819400"/>
          </a:xfrm>
          <a:prstGeom prst="rect">
            <a:avLst/>
          </a:prstGeom>
        </p:spPr>
        <p:txBody>
          <a:bodyPr>
            <a:normAutofit lnSpcReduction="10000"/>
          </a:bodyPr>
          <a:lstStyle/>
          <a:p>
            <a:pPr marL="342900" marR="0" lvl="0" indent="-342900" algn="ctr" defTabSz="914400" rtl="0" eaLnBrk="1" fontAlgn="base" latinLnBrk="0" hangingPunct="1">
              <a:lnSpc>
                <a:spcPct val="100000"/>
              </a:lnSpc>
              <a:spcBef>
                <a:spcPct val="20000"/>
              </a:spcBef>
              <a:spcAft>
                <a:spcPct val="0"/>
              </a:spcAft>
              <a:buClrTx/>
              <a:buSzTx/>
              <a:tabLst/>
              <a:defRPr/>
            </a:pPr>
            <a:r>
              <a:rPr lang="en-US" sz="5400" b="1" dirty="0" smtClean="0">
                <a:solidFill>
                  <a:srgbClr val="00642D"/>
                </a:solidFill>
                <a:latin typeface="+mj-lt"/>
                <a:cs typeface="+mn-cs"/>
              </a:rPr>
              <a:t>Merci !</a:t>
            </a:r>
          </a:p>
          <a:p>
            <a:pPr marL="342900" marR="0" lvl="0" indent="-342900" algn="ctr" defTabSz="914400" rtl="0" eaLnBrk="1" fontAlgn="base" latinLnBrk="0" hangingPunct="1">
              <a:lnSpc>
                <a:spcPct val="100000"/>
              </a:lnSpc>
              <a:spcBef>
                <a:spcPct val="20000"/>
              </a:spcBef>
              <a:spcAft>
                <a:spcPct val="0"/>
              </a:spcAft>
              <a:buClrTx/>
              <a:buSzTx/>
              <a:tabLst/>
              <a:defRPr/>
            </a:pPr>
            <a:endParaRPr lang="en-US" sz="5400" b="1" dirty="0" smtClean="0">
              <a:solidFill>
                <a:srgbClr val="00642D"/>
              </a:solidFill>
              <a:latin typeface="+mj-lt"/>
              <a:cs typeface="+mn-cs"/>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5400" b="1" i="0" u="none" strike="noStrike" kern="1200" cap="none" spc="0" normalizeH="0" baseline="0" noProof="0" dirty="0" smtClean="0">
                <a:ln>
                  <a:noFill/>
                </a:ln>
                <a:solidFill>
                  <a:srgbClr val="005DA2"/>
                </a:solidFill>
                <a:effectLst/>
                <a:uLnTx/>
                <a:uFillTx/>
                <a:latin typeface="+mn-lt"/>
                <a:ea typeface="+mn-ea"/>
                <a:cs typeface="+mn-cs"/>
              </a:rPr>
              <a:t>Des questions?</a:t>
            </a:r>
            <a:endParaRPr kumimoji="0" lang="en-US" sz="5400" b="1" i="0" u="none" strike="noStrike" kern="1200" cap="none" spc="0" normalizeH="0" baseline="0" noProof="0" dirty="0">
              <a:ln>
                <a:noFill/>
              </a:ln>
              <a:solidFill>
                <a:srgbClr val="005DA2"/>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fr-FR" dirty="0" smtClean="0"/>
              <a:t/>
            </a:r>
            <a:br>
              <a:rPr lang="fr-FR" dirty="0" smtClean="0"/>
            </a:br>
            <a:r>
              <a:rPr lang="fr-FR" sz="4200" dirty="0" smtClean="0"/>
              <a:t>Le FEM et les substances chimiques </a:t>
            </a:r>
            <a:br>
              <a:rPr lang="fr-FR" sz="4200" dirty="0" smtClean="0"/>
            </a:br>
            <a:r>
              <a:rPr lang="fr-FR" sz="4200" dirty="0" smtClean="0"/>
              <a:t>Contexte général</a:t>
            </a:r>
            <a:r>
              <a:rPr lang="fr-FR" dirty="0" smtClean="0"/>
              <a:t/>
            </a:r>
            <a:br>
              <a:rPr lang="fr-FR" dirty="0" smtClean="0"/>
            </a:br>
            <a:endParaRPr lang="fr-FR" dirty="0" smtClean="0"/>
          </a:p>
        </p:txBody>
      </p:sp>
      <p:sp>
        <p:nvSpPr>
          <p:cNvPr id="18435" name="Content Placeholder 6"/>
          <p:cNvSpPr>
            <a:spLocks noGrp="1"/>
          </p:cNvSpPr>
          <p:nvPr>
            <p:ph idx="1"/>
          </p:nvPr>
        </p:nvSpPr>
        <p:spPr>
          <a:xfrm>
            <a:off x="457200" y="1600201"/>
            <a:ext cx="8229600" cy="4114800"/>
          </a:xfrm>
        </p:spPr>
        <p:txBody>
          <a:bodyPr>
            <a:normAutofit fontScale="77500" lnSpcReduction="20000"/>
          </a:bodyPr>
          <a:lstStyle/>
          <a:p>
            <a:r>
              <a:rPr lang="fr-FR" dirty="0" smtClean="0"/>
              <a:t>Le FEM fournit des ressources dans les domaines suivants de la gestion des substances chimiques</a:t>
            </a:r>
          </a:p>
          <a:p>
            <a:pPr lvl="1"/>
            <a:r>
              <a:rPr lang="fr-FR" dirty="0" smtClean="0"/>
              <a:t>Élimination progressive des polluants organiques persistants – Convention de Stockholm</a:t>
            </a:r>
          </a:p>
          <a:p>
            <a:pPr lvl="1"/>
            <a:r>
              <a:rPr lang="fr-FR" dirty="0" smtClean="0"/>
              <a:t>Élimination progressive des substances appauvrissant la couche d’ozone (SAO), en particulier dans les pays en transition – Protocole de Montréal</a:t>
            </a:r>
          </a:p>
          <a:p>
            <a:pPr lvl="1"/>
            <a:r>
              <a:rPr lang="fr-FR" dirty="0" smtClean="0"/>
              <a:t>Activités pilotes sur le mercure : accompagner et éclairer la négociation de l’instrument sur le mercure</a:t>
            </a:r>
          </a:p>
          <a:p>
            <a:pPr lvl="1"/>
            <a:r>
              <a:rPr lang="fr-FR" dirty="0" smtClean="0"/>
              <a:t>Activités pilotes sur les substances chimiques constituant une menace pour la planète (et problématique connexe) – liées aux objectifs de l’Approche stratégique de la gestion internationale des produits chimiques (ASGIPC)</a:t>
            </a:r>
          </a:p>
          <a:p>
            <a:endParaRPr lang="fr-FR" dirty="0" smtClean="0"/>
          </a:p>
          <a:p>
            <a:endParaRPr lang="fr-FR" dirty="0" smtClean="0"/>
          </a:p>
        </p:txBody>
      </p:sp>
    </p:spTree>
  </p:cSld>
  <p:clrMapOvr>
    <a:masterClrMapping/>
  </p:clrMapOvr>
  <p:transition xmlns:p14="http://schemas.microsoft.com/office/powerpoint/2010/main">
    <p:cut thruBlk="1"/>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4000" dirty="0" smtClean="0"/>
              <a:t>L’investissements du </a:t>
            </a:r>
            <a:r>
              <a:rPr lang="fr-FR" sz="4000" dirty="0"/>
              <a:t>FEM </a:t>
            </a:r>
            <a:r>
              <a:rPr lang="fr-FR" sz="4000" dirty="0" smtClean="0"/>
              <a:t>sur les substances chimiques- </a:t>
            </a:r>
            <a:r>
              <a:rPr lang="fr-FR" sz="4000" dirty="0"/>
              <a:t>Tour d’horizon</a:t>
            </a:r>
            <a:endParaRPr lang="en-US" sz="4000" dirty="0"/>
          </a:p>
        </p:txBody>
      </p:sp>
      <p:sp>
        <p:nvSpPr>
          <p:cNvPr id="3" name="Content Placeholder 2"/>
          <p:cNvSpPr>
            <a:spLocks noGrp="1"/>
          </p:cNvSpPr>
          <p:nvPr>
            <p:ph idx="1"/>
          </p:nvPr>
        </p:nvSpPr>
        <p:spPr>
          <a:xfrm>
            <a:off x="457200" y="1371600"/>
            <a:ext cx="8686800" cy="5181600"/>
          </a:xfrm>
        </p:spPr>
        <p:txBody>
          <a:bodyPr/>
          <a:lstStyle/>
          <a:p>
            <a:r>
              <a:rPr lang="en-US" sz="2400" dirty="0">
                <a:latin typeface="Calibri" pitchFamily="34" charset="0"/>
              </a:rPr>
              <a:t>568.8</a:t>
            </a:r>
            <a:r>
              <a:rPr lang="fr-FR" sz="2400" dirty="0" smtClean="0"/>
              <a:t> </a:t>
            </a:r>
            <a:r>
              <a:rPr lang="fr-FR" sz="2400" dirty="0"/>
              <a:t>M USD d’investissements et </a:t>
            </a:r>
            <a:r>
              <a:rPr lang="en-US" sz="2400" dirty="0">
                <a:latin typeface="Calibri" pitchFamily="34" charset="0"/>
              </a:rPr>
              <a:t>1474.5</a:t>
            </a:r>
            <a:r>
              <a:rPr lang="fr-FR" sz="2400" dirty="0" smtClean="0"/>
              <a:t> </a:t>
            </a:r>
            <a:r>
              <a:rPr lang="fr-FR" sz="2400" dirty="0"/>
              <a:t>M USD de ressources additionnelles </a:t>
            </a:r>
            <a:r>
              <a:rPr lang="fr-FR" sz="2400" dirty="0" smtClean="0"/>
              <a:t>des </a:t>
            </a:r>
            <a:r>
              <a:rPr lang="fr-FR" sz="2400" dirty="0"/>
              <a:t>partenaires des secteurs public et privé </a:t>
            </a:r>
            <a:r>
              <a:rPr lang="fr-FR" sz="2400" dirty="0" smtClean="0"/>
              <a:t>pour </a:t>
            </a:r>
            <a:r>
              <a:rPr lang="fr-FR" sz="2400" dirty="0"/>
              <a:t>la gestion des substances </a:t>
            </a:r>
            <a:r>
              <a:rPr lang="fr-FR" sz="2400" dirty="0" smtClean="0"/>
              <a:t>chimiques depuis 2001.</a:t>
            </a:r>
          </a:p>
          <a:p>
            <a:pPr marL="0" indent="0">
              <a:buNone/>
            </a:pPr>
            <a:endParaRPr lang="fr-FR" sz="2400" dirty="0" smtClean="0"/>
          </a:p>
          <a:p>
            <a:r>
              <a:rPr lang="fr-FR" sz="2400" dirty="0"/>
              <a:t>L</a:t>
            </a:r>
            <a:r>
              <a:rPr lang="fr-FR" sz="2400" dirty="0" smtClean="0"/>
              <a:t>e </a:t>
            </a:r>
            <a:r>
              <a:rPr lang="fr-FR" sz="2400" dirty="0"/>
              <a:t>FEM a financé des activités </a:t>
            </a:r>
            <a:r>
              <a:rPr lang="fr-FR" sz="2400" dirty="0" smtClean="0"/>
              <a:t>habilitantes </a:t>
            </a:r>
            <a:r>
              <a:rPr lang="fr-FR" sz="2400" dirty="0"/>
              <a:t>de développement des </a:t>
            </a:r>
            <a:r>
              <a:rPr lang="fr-FR" sz="2400" i="1" dirty="0"/>
              <a:t>Plan National de Mise en </a:t>
            </a:r>
            <a:r>
              <a:rPr lang="fr-FR" sz="2400" i="1" dirty="0" err="1"/>
              <a:t>Oeuvre</a:t>
            </a:r>
            <a:r>
              <a:rPr lang="fr-FR" sz="2400" i="1" dirty="0"/>
              <a:t> </a:t>
            </a:r>
            <a:r>
              <a:rPr lang="fr-FR" sz="2400" dirty="0"/>
              <a:t>(PNM)</a:t>
            </a:r>
            <a:r>
              <a:rPr lang="fr-FR" sz="2400" dirty="0" smtClean="0"/>
              <a:t> </a:t>
            </a:r>
            <a:r>
              <a:rPr lang="fr-FR" sz="2400" dirty="0"/>
              <a:t>pour tous les pays en développement </a:t>
            </a:r>
            <a:r>
              <a:rPr lang="fr-FR" sz="2400" dirty="0" smtClean="0"/>
              <a:t>Parties. Jusqu'ici </a:t>
            </a:r>
            <a:r>
              <a:rPr lang="en-US" sz="2400" dirty="0" smtClean="0">
                <a:latin typeface="Calibri" pitchFamily="34" charset="0"/>
              </a:rPr>
              <a:t>108 Parties </a:t>
            </a:r>
            <a:r>
              <a:rPr lang="fr-FR" sz="2400" dirty="0" smtClean="0"/>
              <a:t>ont </a:t>
            </a:r>
            <a:r>
              <a:rPr lang="fr-FR" sz="2400" dirty="0"/>
              <a:t>déjà soumis leurs </a:t>
            </a:r>
            <a:r>
              <a:rPr lang="fr-FR" sz="2400" dirty="0" smtClean="0"/>
              <a:t>PNM au Secrétariat </a:t>
            </a:r>
            <a:r>
              <a:rPr lang="fr-FR" sz="2400" dirty="0"/>
              <a:t>de la Convention de </a:t>
            </a:r>
            <a:r>
              <a:rPr lang="fr-FR" sz="2400" dirty="0" smtClean="0"/>
              <a:t>Stockholm. En plus le FEM a</a:t>
            </a:r>
            <a:r>
              <a:rPr lang="en-US" sz="2400" dirty="0" smtClean="0">
                <a:latin typeface="Calibri" pitchFamily="34" charset="0"/>
              </a:rPr>
              <a:t> </a:t>
            </a:r>
            <a:r>
              <a:rPr lang="fr-FR" sz="2400" dirty="0"/>
              <a:t>financé </a:t>
            </a:r>
            <a:r>
              <a:rPr lang="fr-FR" sz="2400" dirty="0" smtClean="0"/>
              <a:t>109 projets pour </a:t>
            </a:r>
            <a:r>
              <a:rPr lang="fr-FR" sz="2400" dirty="0"/>
              <a:t>l'élimination des </a:t>
            </a:r>
            <a:r>
              <a:rPr lang="fr-FR" sz="2400" dirty="0" smtClean="0"/>
              <a:t>substances chimiques.</a:t>
            </a:r>
            <a:endParaRPr lang="fr-FR" dirty="0" smtClean="0"/>
          </a:p>
          <a:p>
            <a:endParaRPr lang="fr-FR" dirty="0"/>
          </a:p>
          <a:p>
            <a:endParaRPr lang="en-US" dirty="0"/>
          </a:p>
        </p:txBody>
      </p:sp>
    </p:spTree>
    <p:extLst>
      <p:ext uri="{BB962C8B-B14F-4D97-AF65-F5344CB8AC3E}">
        <p14:creationId xmlns:p14="http://schemas.microsoft.com/office/powerpoint/2010/main" val="3162451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19200" y="3945365"/>
            <a:ext cx="7696200" cy="615553"/>
          </a:xfrm>
          <a:prstGeom prst="rect">
            <a:avLst/>
          </a:prstGeom>
          <a:noFill/>
        </p:spPr>
        <p:txBody>
          <a:bodyPr>
            <a:spAutoFit/>
          </a:bodyPr>
          <a:lstStyle/>
          <a:p>
            <a:pPr>
              <a:defRPr/>
            </a:pPr>
            <a:r>
              <a:rPr lang="en-US" sz="1600" b="1" dirty="0" smtClean="0">
                <a:latin typeface="+mn-lt"/>
              </a:rPr>
              <a:t>Tableau </a:t>
            </a:r>
            <a:r>
              <a:rPr lang="en-US" sz="1600" b="1" dirty="0">
                <a:latin typeface="+mn-lt"/>
              </a:rPr>
              <a:t>1: </a:t>
            </a:r>
            <a:r>
              <a:rPr lang="fr-FR" sz="1600" b="1" dirty="0">
                <a:solidFill>
                  <a:srgbClr val="292929"/>
                </a:solidFill>
                <a:latin typeface="+mn-lt"/>
              </a:rPr>
              <a:t>L’utilisation des </a:t>
            </a:r>
            <a:r>
              <a:rPr lang="fr-FR" sz="1600" b="1" dirty="0" smtClean="0">
                <a:solidFill>
                  <a:srgbClr val="292929"/>
                </a:solidFill>
                <a:latin typeface="+mn-lt"/>
              </a:rPr>
              <a:t>ressources sur les substances chimique</a:t>
            </a:r>
            <a:r>
              <a:rPr lang="en-US" sz="1600" b="1" dirty="0" smtClean="0">
                <a:solidFill>
                  <a:srgbClr val="292929"/>
                </a:solidFill>
                <a:latin typeface="+mn-lt"/>
              </a:rPr>
              <a:t> </a:t>
            </a:r>
            <a:r>
              <a:rPr lang="en-US" sz="1600" b="1" dirty="0">
                <a:solidFill>
                  <a:srgbClr val="292929"/>
                </a:solidFill>
                <a:latin typeface="+mn-lt"/>
              </a:rPr>
              <a:t>au </a:t>
            </a:r>
            <a:r>
              <a:rPr lang="en-US" sz="1600" b="1" dirty="0" err="1">
                <a:solidFill>
                  <a:srgbClr val="292929"/>
                </a:solidFill>
                <a:latin typeface="+mn-lt"/>
              </a:rPr>
              <a:t>cours</a:t>
            </a:r>
            <a:r>
              <a:rPr lang="en-US" sz="1600" b="1" dirty="0">
                <a:solidFill>
                  <a:srgbClr val="292929"/>
                </a:solidFill>
                <a:latin typeface="+mn-lt"/>
              </a:rPr>
              <a:t> de FEM-5</a:t>
            </a:r>
          </a:p>
          <a:p>
            <a:pPr algn="ctr">
              <a:defRPr/>
            </a:pPr>
            <a:endParaRPr lang="en-US" dirty="0">
              <a:latin typeface="+mj-lt"/>
            </a:endParaRPr>
          </a:p>
        </p:txBody>
      </p:sp>
      <p:sp>
        <p:nvSpPr>
          <p:cNvPr id="8195" name="TextBox 6"/>
          <p:cNvSpPr txBox="1">
            <a:spLocks noChangeArrowheads="1"/>
          </p:cNvSpPr>
          <p:nvPr/>
        </p:nvSpPr>
        <p:spPr bwMode="auto">
          <a:xfrm>
            <a:off x="381000" y="752198"/>
            <a:ext cx="87630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Char char="•"/>
            </a:pPr>
            <a:endParaRPr lang="en-US" sz="1400" dirty="0" smtClean="0">
              <a:solidFill>
                <a:srgbClr val="292929"/>
              </a:solidFill>
            </a:endParaRPr>
          </a:p>
          <a:p>
            <a:pPr eaLnBrk="1" hangingPunct="1">
              <a:buFont typeface="Arial" charset="0"/>
              <a:buChar char="•"/>
            </a:pPr>
            <a:r>
              <a:rPr lang="en-US" sz="1400" dirty="0" smtClean="0">
                <a:solidFill>
                  <a:srgbClr val="292929"/>
                </a:solidFill>
              </a:rPr>
              <a:t>174.7 </a:t>
            </a:r>
            <a:r>
              <a:rPr lang="fr-FR" sz="1400" dirty="0" smtClean="0"/>
              <a:t>M </a:t>
            </a:r>
            <a:r>
              <a:rPr lang="fr-FR" sz="1400" dirty="0"/>
              <a:t>USD d’investissements et </a:t>
            </a:r>
            <a:r>
              <a:rPr lang="en-US" sz="1400" dirty="0" smtClean="0">
                <a:latin typeface="Calibri" pitchFamily="34" charset="0"/>
              </a:rPr>
              <a:t>670 </a:t>
            </a:r>
            <a:r>
              <a:rPr lang="fr-FR" sz="1400" dirty="0" smtClean="0"/>
              <a:t> </a:t>
            </a:r>
            <a:r>
              <a:rPr lang="fr-FR" sz="1400" dirty="0"/>
              <a:t>M USD de ressources additionnelles</a:t>
            </a:r>
            <a:endParaRPr lang="en-US" sz="1400" dirty="0" smtClean="0">
              <a:solidFill>
                <a:srgbClr val="292929"/>
              </a:solidFill>
            </a:endParaRPr>
          </a:p>
          <a:p>
            <a:pPr eaLnBrk="1" hangingPunct="1">
              <a:buFont typeface="Arial" charset="0"/>
              <a:buChar char="•"/>
            </a:pPr>
            <a:endParaRPr lang="en-US" sz="1400" dirty="0">
              <a:solidFill>
                <a:srgbClr val="292929"/>
              </a:solidFill>
            </a:endParaRPr>
          </a:p>
          <a:p>
            <a:pPr eaLnBrk="1" hangingPunct="1">
              <a:buFont typeface="Arial" charset="0"/>
              <a:buChar char="•"/>
            </a:pPr>
            <a:r>
              <a:rPr lang="fr-FR" sz="1400" dirty="0" smtClean="0"/>
              <a:t>Approbation </a:t>
            </a:r>
            <a:r>
              <a:rPr lang="fr-FR" sz="1400" dirty="0"/>
              <a:t>de </a:t>
            </a:r>
            <a:r>
              <a:rPr lang="fr-FR" sz="1400" dirty="0" smtClean="0"/>
              <a:t>45 </a:t>
            </a:r>
            <a:r>
              <a:rPr lang="fr-FR" sz="1400" dirty="0"/>
              <a:t>projets pilotes sur la réduction </a:t>
            </a:r>
            <a:r>
              <a:rPr lang="fr-FR" sz="1400" dirty="0" smtClean="0"/>
              <a:t>des substances chimiques </a:t>
            </a:r>
            <a:r>
              <a:rPr lang="fr-FR" sz="1400" dirty="0"/>
              <a:t>sur les </a:t>
            </a:r>
            <a:r>
              <a:rPr lang="fr-FR" sz="1400" dirty="0" smtClean="0"/>
              <a:t>58 </a:t>
            </a:r>
            <a:r>
              <a:rPr lang="fr-FR" sz="1400" dirty="0"/>
              <a:t>projets que nous avons reçus</a:t>
            </a:r>
            <a:endParaRPr lang="en-US" sz="1400" dirty="0" smtClean="0">
              <a:solidFill>
                <a:srgbClr val="292929"/>
              </a:solidFill>
            </a:endParaRPr>
          </a:p>
          <a:p>
            <a:pPr eaLnBrk="1" hangingPunct="1"/>
            <a:endParaRPr lang="en-US" sz="1400" dirty="0" smtClean="0">
              <a:solidFill>
                <a:srgbClr val="292929"/>
              </a:solidFill>
            </a:endParaRPr>
          </a:p>
          <a:p>
            <a:pPr eaLnBrk="1" hangingPunct="1">
              <a:buFont typeface="Arial" charset="0"/>
              <a:buChar char="•"/>
            </a:pPr>
            <a:r>
              <a:rPr lang="fr-FR" sz="1400" dirty="0" smtClean="0"/>
              <a:t>Approbation </a:t>
            </a:r>
            <a:r>
              <a:rPr lang="fr-FR" sz="1400" dirty="0"/>
              <a:t>de </a:t>
            </a:r>
            <a:r>
              <a:rPr lang="fr-FR" sz="1400" dirty="0" smtClean="0"/>
              <a:t>8 </a:t>
            </a:r>
            <a:r>
              <a:rPr lang="fr-FR" sz="1400" dirty="0"/>
              <a:t>projets pilotes sur la réduction du mercure : </a:t>
            </a:r>
            <a:r>
              <a:rPr lang="fr-FR" sz="1400" dirty="0" smtClean="0"/>
              <a:t>orpaillage, secteur </a:t>
            </a:r>
            <a:r>
              <a:rPr lang="fr-FR" sz="1400" dirty="0"/>
              <a:t>de la </a:t>
            </a:r>
            <a:r>
              <a:rPr lang="fr-FR" sz="1400" dirty="0" smtClean="0"/>
              <a:t>santé, </a:t>
            </a:r>
            <a:r>
              <a:rPr lang="fr-FR" sz="1400" dirty="0"/>
              <a:t>élaboration de </a:t>
            </a:r>
            <a:r>
              <a:rPr lang="fr-FR" sz="1400" dirty="0" smtClean="0"/>
              <a:t>l'inventaire, et mercure dans les produits</a:t>
            </a:r>
          </a:p>
          <a:p>
            <a:pPr eaLnBrk="1" hangingPunct="1">
              <a:buFont typeface="Arial" charset="0"/>
              <a:buChar char="•"/>
            </a:pPr>
            <a:endParaRPr lang="fr-FR" sz="1400" dirty="0"/>
          </a:p>
          <a:p>
            <a:pPr eaLnBrk="1" hangingPunct="1">
              <a:buFont typeface="Arial" charset="0"/>
              <a:buChar char="•"/>
            </a:pPr>
            <a:r>
              <a:rPr lang="fr-FR" sz="1400" dirty="0"/>
              <a:t>Approbation </a:t>
            </a:r>
            <a:r>
              <a:rPr lang="fr-FR" sz="1400" dirty="0" smtClean="0"/>
              <a:t>de </a:t>
            </a:r>
            <a:r>
              <a:rPr lang="en-US" sz="1400" dirty="0" smtClean="0">
                <a:solidFill>
                  <a:srgbClr val="292929"/>
                </a:solidFill>
              </a:rPr>
              <a:t>1 </a:t>
            </a:r>
            <a:r>
              <a:rPr lang="fr-FR" sz="1400" dirty="0"/>
              <a:t>projets </a:t>
            </a:r>
            <a:r>
              <a:rPr lang="fr-FR" sz="1400" dirty="0" smtClean="0"/>
              <a:t>pilote </a:t>
            </a:r>
            <a:r>
              <a:rPr lang="en-US" sz="1400" dirty="0" err="1" smtClean="0">
                <a:solidFill>
                  <a:srgbClr val="292929"/>
                </a:solidFill>
              </a:rPr>
              <a:t>sur</a:t>
            </a:r>
            <a:r>
              <a:rPr lang="en-US" sz="1400" dirty="0" smtClean="0">
                <a:solidFill>
                  <a:srgbClr val="292929"/>
                </a:solidFill>
              </a:rPr>
              <a:t> la </a:t>
            </a:r>
            <a:r>
              <a:rPr lang="fr-FR" sz="1400" dirty="0"/>
              <a:t>g</a:t>
            </a:r>
            <a:r>
              <a:rPr lang="fr-FR" sz="1400" dirty="0" smtClean="0"/>
              <a:t>estion </a:t>
            </a:r>
            <a:r>
              <a:rPr lang="fr-FR" sz="1400" dirty="0"/>
              <a:t>des déchets électroniques</a:t>
            </a:r>
            <a:r>
              <a:rPr lang="en-US" sz="1400" dirty="0" smtClean="0">
                <a:solidFill>
                  <a:srgbClr val="292929"/>
                </a:solidFill>
              </a:rPr>
              <a:t> en </a:t>
            </a:r>
            <a:r>
              <a:rPr lang="en-US" sz="1400" dirty="0" err="1" smtClean="0">
                <a:solidFill>
                  <a:srgbClr val="292929"/>
                </a:solidFill>
              </a:rPr>
              <a:t>Afrique</a:t>
            </a:r>
            <a:r>
              <a:rPr lang="en-US" sz="1400" dirty="0" smtClean="0">
                <a:solidFill>
                  <a:srgbClr val="292929"/>
                </a:solidFill>
              </a:rPr>
              <a:t> avec la participation des </a:t>
            </a:r>
            <a:r>
              <a:rPr lang="fr-FR" sz="1400" dirty="0"/>
              <a:t>Centres Régionaux des Conventions de Bâle et de Stockholm </a:t>
            </a:r>
            <a:r>
              <a:rPr lang="en-US" sz="1400" dirty="0"/>
              <a:t>. </a:t>
            </a:r>
          </a:p>
          <a:p>
            <a:pPr eaLnBrk="1" hangingPunct="1"/>
            <a:endParaRPr lang="en-US" sz="1400" dirty="0">
              <a:solidFill>
                <a:srgbClr val="292929"/>
              </a:solidFill>
            </a:endParaRPr>
          </a:p>
          <a:p>
            <a:pPr eaLnBrk="1" hangingPunct="1">
              <a:buFont typeface="Arial" charset="0"/>
              <a:buChar char="•"/>
            </a:pPr>
            <a:r>
              <a:rPr lang="fr-FR" sz="1400" dirty="0"/>
              <a:t>Jusqu'à présent, le FEM a reçu 54 activités </a:t>
            </a:r>
            <a:r>
              <a:rPr lang="fr-FR" sz="1400" dirty="0" smtClean="0"/>
              <a:t>habilitantes. </a:t>
            </a:r>
            <a:r>
              <a:rPr lang="fr-FR" sz="1400" dirty="0"/>
              <a:t>17 ont été approuvés et le reste sont en processus d'examen</a:t>
            </a:r>
            <a:endParaRPr lang="en-US" sz="1400" dirty="0" smtClean="0">
              <a:solidFill>
                <a:srgbClr val="292929"/>
              </a:solidFill>
            </a:endParaRPr>
          </a:p>
        </p:txBody>
      </p:sp>
      <p:sp>
        <p:nvSpPr>
          <p:cNvPr id="9" name="TextBox 8"/>
          <p:cNvSpPr txBox="1"/>
          <p:nvPr/>
        </p:nvSpPr>
        <p:spPr>
          <a:xfrm>
            <a:off x="381000" y="261990"/>
            <a:ext cx="8231312" cy="461665"/>
          </a:xfrm>
          <a:prstGeom prst="rect">
            <a:avLst/>
          </a:prstGeom>
          <a:noFill/>
        </p:spPr>
        <p:txBody>
          <a:bodyPr wrap="square">
            <a:spAutoFit/>
          </a:bodyPr>
          <a:lstStyle/>
          <a:p>
            <a:pPr>
              <a:defRPr/>
            </a:pPr>
            <a:r>
              <a:rPr lang="fr-FR" sz="2400" b="1" dirty="0" smtClean="0">
                <a:solidFill>
                  <a:srgbClr val="1F497D"/>
                </a:solidFill>
                <a:latin typeface="+mj-lt"/>
                <a:ea typeface="+mj-ea"/>
                <a:cs typeface="+mj-cs"/>
              </a:rPr>
              <a:t>L’utilisation </a:t>
            </a:r>
            <a:r>
              <a:rPr lang="fr-FR" sz="2400" b="1" dirty="0">
                <a:solidFill>
                  <a:srgbClr val="1F497D"/>
                </a:solidFill>
                <a:latin typeface="+mj-lt"/>
                <a:ea typeface="+mj-ea"/>
                <a:cs typeface="+mj-cs"/>
              </a:rPr>
              <a:t>des ressources</a:t>
            </a:r>
            <a:r>
              <a:rPr lang="en-US" sz="2400" b="1" dirty="0">
                <a:solidFill>
                  <a:srgbClr val="1F497D"/>
                </a:solidFill>
                <a:latin typeface="+mj-lt"/>
                <a:ea typeface="+mj-ea"/>
                <a:cs typeface="+mj-cs"/>
              </a:rPr>
              <a:t> </a:t>
            </a:r>
            <a:r>
              <a:rPr lang="en-US" sz="2400" b="1" dirty="0" smtClean="0">
                <a:solidFill>
                  <a:srgbClr val="1F497D"/>
                </a:solidFill>
                <a:latin typeface="+mj-lt"/>
                <a:ea typeface="+mj-ea"/>
                <a:cs typeface="+mj-cs"/>
              </a:rPr>
              <a:t>au </a:t>
            </a:r>
            <a:r>
              <a:rPr lang="en-US" sz="2400" b="1" dirty="0" err="1" smtClean="0">
                <a:solidFill>
                  <a:srgbClr val="1F497D"/>
                </a:solidFill>
                <a:latin typeface="+mj-lt"/>
                <a:ea typeface="+mj-ea"/>
                <a:cs typeface="+mj-cs"/>
              </a:rPr>
              <a:t>cours</a:t>
            </a:r>
            <a:r>
              <a:rPr lang="en-US" sz="2400" b="1" dirty="0" smtClean="0">
                <a:solidFill>
                  <a:srgbClr val="1F497D"/>
                </a:solidFill>
                <a:latin typeface="+mj-lt"/>
                <a:ea typeface="+mj-ea"/>
                <a:cs typeface="+mj-cs"/>
              </a:rPr>
              <a:t> de FEM-5</a:t>
            </a:r>
            <a:endParaRPr lang="en-US" sz="2400" b="1" dirty="0">
              <a:solidFill>
                <a:srgbClr val="1F497D"/>
              </a:solidFill>
              <a:latin typeface="+mj-lt"/>
              <a:ea typeface="+mj-ea"/>
              <a:cs typeface="+mj-cs"/>
            </a:endParaRPr>
          </a:p>
        </p:txBody>
      </p:sp>
      <p:graphicFrame>
        <p:nvGraphicFramePr>
          <p:cNvPr id="10" name="Table 9"/>
          <p:cNvGraphicFramePr>
            <a:graphicFrameLocks noGrp="1"/>
          </p:cNvGraphicFramePr>
          <p:nvPr>
            <p:extLst>
              <p:ext uri="{D42A27DB-BD31-4B8C-83A1-F6EECF244321}">
                <p14:modId xmlns:p14="http://schemas.microsoft.com/office/powerpoint/2010/main" val="4101947763"/>
              </p:ext>
            </p:extLst>
          </p:nvPr>
        </p:nvGraphicFramePr>
        <p:xfrm>
          <a:off x="469186" y="4206635"/>
          <a:ext cx="8054939" cy="2682071"/>
        </p:xfrm>
        <a:graphic>
          <a:graphicData uri="http://schemas.openxmlformats.org/drawingml/2006/table">
            <a:tbl>
              <a:tblPr/>
              <a:tblGrid>
                <a:gridCol w="1610988"/>
                <a:gridCol w="1150706"/>
                <a:gridCol w="1457560"/>
                <a:gridCol w="1304133"/>
                <a:gridCol w="1189062"/>
                <a:gridCol w="1342490"/>
              </a:tblGrid>
              <a:tr h="518131">
                <a:tc>
                  <a:txBody>
                    <a:bodyPr/>
                    <a:lstStyle/>
                    <a:p>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dirty="0" err="1" smtClean="0">
                          <a:effectLst/>
                          <a:latin typeface="Calibri"/>
                        </a:rPr>
                        <a:t>Mercure</a:t>
                      </a:r>
                      <a:r>
                        <a:rPr lang="en-US" sz="1400" b="1" dirty="0" smtClean="0">
                          <a:effectLst/>
                          <a:latin typeface="Calibri"/>
                        </a:rPr>
                        <a:t> </a:t>
                      </a:r>
                      <a:r>
                        <a:rPr lang="en-US" sz="1400" b="1" dirty="0">
                          <a:effectLst/>
                          <a:latin typeface="Calibri"/>
                        </a:rPr>
                        <a:t>(M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fr-FR" sz="1400" b="1" dirty="0" smtClean="0"/>
                        <a:t>SAO</a:t>
                      </a:r>
                      <a:r>
                        <a:rPr lang="en-US" sz="1400" dirty="0">
                          <a:effectLst/>
                          <a:latin typeface="arial"/>
                        </a:rPr>
                        <a:t/>
                      </a:r>
                      <a:br>
                        <a:rPr lang="en-US" sz="1400" dirty="0">
                          <a:effectLst/>
                          <a:latin typeface="arial"/>
                        </a:rPr>
                      </a:br>
                      <a:r>
                        <a:rPr lang="en-US" sz="1400" b="1" dirty="0">
                          <a:effectLst/>
                          <a:latin typeface="Calibri"/>
                        </a:rPr>
                        <a:t>(M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i="1" dirty="0" smtClean="0">
                          <a:effectLst/>
                        </a:rPr>
                        <a:t>Substances </a:t>
                      </a:r>
                      <a:r>
                        <a:rPr lang="en-US" sz="1400" b="1" i="1" dirty="0" err="1" smtClean="0">
                          <a:effectLst/>
                        </a:rPr>
                        <a:t>Chimiques</a:t>
                      </a:r>
                      <a:r>
                        <a:rPr lang="en-US" sz="1400" dirty="0" smtClean="0">
                          <a:effectLst/>
                        </a:rPr>
                        <a:t> </a:t>
                      </a:r>
                      <a:r>
                        <a:rPr lang="en-US" sz="1400" dirty="0">
                          <a:effectLst/>
                          <a:latin typeface="arial"/>
                        </a:rPr>
                        <a:t/>
                      </a:r>
                      <a:br>
                        <a:rPr lang="en-US" sz="1400" dirty="0">
                          <a:effectLst/>
                          <a:latin typeface="arial"/>
                        </a:rPr>
                      </a:br>
                      <a:r>
                        <a:rPr lang="en-US" sz="1400" b="1" dirty="0">
                          <a:effectLst/>
                          <a:latin typeface="Calibri"/>
                        </a:rPr>
                        <a:t>(M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i="1" dirty="0" smtClean="0">
                          <a:effectLst/>
                        </a:rPr>
                        <a:t>Bonne </a:t>
                      </a:r>
                      <a:r>
                        <a:rPr lang="en-US" sz="1400" b="1" i="1" dirty="0" err="1" smtClean="0">
                          <a:effectLst/>
                        </a:rPr>
                        <a:t>gestion</a:t>
                      </a:r>
                      <a:r>
                        <a:rPr lang="en-US" sz="1400" b="1" i="1" dirty="0" smtClean="0">
                          <a:effectLst/>
                        </a:rPr>
                        <a:t> des substances</a:t>
                      </a:r>
                      <a:r>
                        <a:rPr lang="en-US" sz="1400" dirty="0" smtClean="0">
                          <a:effectLst/>
                        </a:rPr>
                        <a:t> </a:t>
                      </a:r>
                      <a:r>
                        <a:rPr lang="en-US" sz="1400" dirty="0">
                          <a:effectLst/>
                          <a:latin typeface="arial"/>
                        </a:rPr>
                        <a:t/>
                      </a:r>
                      <a:br>
                        <a:rPr lang="en-US" sz="1400" dirty="0">
                          <a:effectLst/>
                          <a:latin typeface="arial"/>
                        </a:rPr>
                      </a:br>
                      <a:r>
                        <a:rPr lang="en-US" sz="1400" b="1" dirty="0">
                          <a:effectLst/>
                          <a:latin typeface="Calibri"/>
                        </a:rPr>
                        <a:t>(M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a:effectLst/>
                          <a:latin typeface="Calibri"/>
                        </a:rPr>
                        <a:t>Total </a:t>
                      </a:r>
                      <a:r>
                        <a:rPr lang="en-US" sz="1400">
                          <a:effectLst/>
                          <a:latin typeface="arial"/>
                        </a:rPr>
                        <a:t/>
                      </a:r>
                      <a:br>
                        <a:rPr lang="en-US" sz="1400">
                          <a:effectLst/>
                          <a:latin typeface="arial"/>
                        </a:rPr>
                      </a:br>
                      <a:r>
                        <a:rPr lang="en-US" sz="1400" b="1">
                          <a:effectLst/>
                          <a:latin typeface="Calibri"/>
                        </a:rPr>
                        <a:t>(M USD)</a:t>
                      </a:r>
                      <a:endParaRPr lang="en-US" sz="1400">
                        <a:effectLst/>
                        <a:latin typeface="arial"/>
                      </a:endParaRPr>
                    </a:p>
                  </a:txBody>
                  <a:tcPr marT="45706" marB="45706">
                    <a:lnL>
                      <a:noFill/>
                    </a:lnL>
                    <a:lnR>
                      <a:noFill/>
                    </a:lnR>
                    <a:lnT>
                      <a:noFill/>
                    </a:lnT>
                    <a:lnB>
                      <a:noFill/>
                    </a:lnB>
                    <a:solidFill>
                      <a:srgbClr val="4F81BD"/>
                    </a:solidFill>
                  </a:tcPr>
                </a:tc>
              </a:tr>
              <a:tr h="262102">
                <a:tc>
                  <a:txBody>
                    <a:bodyPr/>
                    <a:lstStyle/>
                    <a:p>
                      <a:r>
                        <a:rPr lang="en-US" sz="1400" dirty="0" err="1" smtClean="0">
                          <a:effectLst/>
                          <a:latin typeface="+mn-lt"/>
                        </a:rPr>
                        <a:t>Ressources</a:t>
                      </a:r>
                      <a:r>
                        <a:rPr lang="en-US" sz="1400" dirty="0" smtClean="0">
                          <a:effectLst/>
                          <a:latin typeface="+mn-lt"/>
                        </a:rPr>
                        <a:t> </a:t>
                      </a:r>
                      <a:r>
                        <a:rPr lang="en-US" sz="1400" dirty="0" err="1" smtClean="0">
                          <a:effectLst/>
                          <a:latin typeface="+mn-lt"/>
                        </a:rPr>
                        <a:t>allouées</a:t>
                      </a:r>
                      <a:r>
                        <a:rPr lang="en-US" sz="1400" dirty="0" smtClean="0">
                          <a:effectLst/>
                          <a:latin typeface="+mn-lt"/>
                        </a:rPr>
                        <a:t> </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15.0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25.0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375.0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10.0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smtClean="0">
                          <a:effectLst/>
                          <a:latin typeface="Calibri"/>
                        </a:rPr>
                        <a:t>425</a:t>
                      </a:r>
                      <a:endParaRPr lang="en-US" sz="1400" dirty="0">
                        <a:effectLst/>
                        <a:latin typeface="arial"/>
                      </a:endParaRPr>
                    </a:p>
                  </a:txBody>
                  <a:tcPr marT="45706" marB="45706">
                    <a:lnL>
                      <a:noFill/>
                    </a:lnL>
                    <a:lnR>
                      <a:noFill/>
                    </a:lnR>
                    <a:lnT>
                      <a:noFill/>
                    </a:lnT>
                    <a:lnB>
                      <a:noFill/>
                    </a:lnB>
                    <a:solidFill>
                      <a:srgbClr val="D0D8E8"/>
                    </a:solidFill>
                  </a:tcPr>
                </a:tc>
              </a:tr>
              <a:tr h="262102">
                <a:tc>
                  <a:txBody>
                    <a:bodyPr/>
                    <a:lstStyle/>
                    <a:p>
                      <a:r>
                        <a:rPr lang="fr-FR" sz="1400" dirty="0" smtClean="0">
                          <a:effectLst/>
                        </a:rPr>
                        <a:t>Utilisé</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5.5</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6.8</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160.8</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1.6</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174.7</a:t>
                      </a:r>
                      <a:endParaRPr lang="en-US" sz="1400" dirty="0">
                        <a:effectLst/>
                        <a:latin typeface="arial"/>
                      </a:endParaRPr>
                    </a:p>
                  </a:txBody>
                  <a:tcPr marT="45706" marB="45706">
                    <a:lnL>
                      <a:noFill/>
                    </a:lnL>
                    <a:lnR>
                      <a:noFill/>
                    </a:lnR>
                    <a:lnT>
                      <a:noFill/>
                    </a:lnT>
                    <a:lnB>
                      <a:noFill/>
                    </a:lnB>
                    <a:solidFill>
                      <a:srgbClr val="E9EDF4"/>
                    </a:solidFill>
                  </a:tcPr>
                </a:tc>
              </a:tr>
              <a:tr h="262102">
                <a:tc>
                  <a:txBody>
                    <a:bodyPr/>
                    <a:lstStyle/>
                    <a:p>
                      <a:r>
                        <a:rPr lang="fr-FR" sz="1400" dirty="0" smtClean="0">
                          <a:effectLst/>
                        </a:rPr>
                        <a:t>Sous processus </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a:effectLst/>
                          <a:latin typeface="Calibri"/>
                        </a:rPr>
                        <a:t>0</a:t>
                      </a:r>
                      <a:endParaRPr lang="en-US" sz="1400">
                        <a:effectLst/>
                        <a:latin typeface="arial"/>
                      </a:endParaRPr>
                    </a:p>
                  </a:txBody>
                  <a:tcPr marT="45706" marB="45706">
                    <a:lnL>
                      <a:noFill/>
                    </a:lnL>
                    <a:lnR>
                      <a:noFill/>
                    </a:lnR>
                    <a:lnT>
                      <a:noFill/>
                    </a:lnT>
                    <a:lnB>
                      <a:noFill/>
                    </a:lnB>
                    <a:solidFill>
                      <a:srgbClr val="D0D8E8"/>
                    </a:solidFill>
                  </a:tcPr>
                </a:tc>
                <a:tc>
                  <a:txBody>
                    <a:bodyPr/>
                    <a:lstStyle/>
                    <a:p>
                      <a:pPr algn="r"/>
                      <a:r>
                        <a:rPr lang="en-US" sz="1400">
                          <a:effectLst/>
                          <a:latin typeface="Calibri"/>
                        </a:rPr>
                        <a:t>0</a:t>
                      </a:r>
                      <a:endParaRPr lang="en-US" sz="140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smtClean="0">
                          <a:effectLst/>
                          <a:latin typeface="arial"/>
                        </a:rPr>
                        <a:t>77</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smtClean="0">
                          <a:effectLst/>
                          <a:latin typeface="Calibri"/>
                        </a:rPr>
                        <a:t>77</a:t>
                      </a:r>
                      <a:endParaRPr lang="en-US" sz="1400" dirty="0">
                        <a:effectLst/>
                        <a:latin typeface="arial"/>
                      </a:endParaRPr>
                    </a:p>
                  </a:txBody>
                  <a:tcPr marT="45706" marB="45706">
                    <a:lnL>
                      <a:noFill/>
                    </a:lnL>
                    <a:lnR>
                      <a:noFill/>
                    </a:lnR>
                    <a:lnT>
                      <a:noFill/>
                    </a:lnT>
                    <a:lnB>
                      <a:noFill/>
                    </a:lnB>
                    <a:solidFill>
                      <a:srgbClr val="D0D8E8"/>
                    </a:solidFill>
                  </a:tcPr>
                </a:tc>
              </a:tr>
              <a:tr h="262102">
                <a:tc>
                  <a:txBody>
                    <a:bodyPr/>
                    <a:lstStyle/>
                    <a:p>
                      <a:r>
                        <a:rPr lang="fr-FR" sz="1400" dirty="0" smtClean="0">
                          <a:effectLst/>
                        </a:rPr>
                        <a:t>inutilisé</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9.5</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18.2</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131.7</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8.4</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167.8</a:t>
                      </a:r>
                      <a:endParaRPr lang="en-US" sz="1400" dirty="0">
                        <a:effectLst/>
                        <a:latin typeface="arial"/>
                      </a:endParaRPr>
                    </a:p>
                  </a:txBody>
                  <a:tcPr marT="45706" marB="45706">
                    <a:lnL>
                      <a:noFill/>
                    </a:lnL>
                    <a:lnR>
                      <a:noFill/>
                    </a:lnR>
                    <a:lnT>
                      <a:noFill/>
                    </a:lnT>
                    <a:lnB>
                      <a:noFill/>
                    </a:lnB>
                    <a:solidFill>
                      <a:srgbClr val="E9EDF4"/>
                    </a:solidFill>
                  </a:tcPr>
                </a:tc>
              </a:tr>
              <a:tr h="262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effectLst/>
                        </a:rPr>
                        <a:t>Utilisé</a:t>
                      </a:r>
                      <a:r>
                        <a:rPr lang="en-US" sz="1400" dirty="0" smtClean="0">
                          <a:effectLst/>
                          <a:latin typeface="arial"/>
                        </a:rPr>
                        <a:t>%</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36.7%</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27.2%</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42.9%</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16%</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41%</a:t>
                      </a:r>
                      <a:endParaRPr lang="en-US" sz="1400" dirty="0">
                        <a:effectLst/>
                        <a:latin typeface="arial"/>
                      </a:endParaRPr>
                    </a:p>
                  </a:txBody>
                  <a:tcPr marT="45706" marB="45706">
                    <a:lnL>
                      <a:noFill/>
                    </a:lnL>
                    <a:lnR>
                      <a:noFill/>
                    </a:lnR>
                    <a:lnT>
                      <a:noFill/>
                    </a:lnT>
                    <a:lnB>
                      <a:noFill/>
                    </a:lnB>
                    <a:solidFill>
                      <a:srgbClr val="E9EDF4"/>
                    </a:solidFill>
                  </a:tcPr>
                </a:tc>
              </a:tr>
            </a:tbl>
          </a:graphicData>
        </a:graphic>
      </p:graphicFrame>
    </p:spTree>
    <p:extLst>
      <p:ext uri="{BB962C8B-B14F-4D97-AF65-F5344CB8AC3E}">
        <p14:creationId xmlns:p14="http://schemas.microsoft.com/office/powerpoint/2010/main" val="19596454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Polluants organiques persistants</a:t>
            </a:r>
            <a:endParaRPr lang="fr-FR" dirty="0"/>
          </a:p>
        </p:txBody>
      </p:sp>
      <p:sp>
        <p:nvSpPr>
          <p:cNvPr id="6" name="Content Placeholder 5"/>
          <p:cNvSpPr>
            <a:spLocks noGrp="1"/>
          </p:cNvSpPr>
          <p:nvPr>
            <p:ph idx="1"/>
          </p:nvPr>
        </p:nvSpPr>
        <p:spPr>
          <a:xfrm>
            <a:off x="457200" y="1600201"/>
            <a:ext cx="8229600" cy="4114800"/>
          </a:xfrm>
        </p:spPr>
        <p:txBody>
          <a:bodyPr>
            <a:normAutofit fontScale="70000" lnSpcReduction="20000"/>
          </a:bodyPr>
          <a:lstStyle/>
          <a:p>
            <a:pPr>
              <a:buFont typeface="Wingdings" pitchFamily="2" charset="2"/>
              <a:buChar char="Ø"/>
            </a:pPr>
            <a:r>
              <a:rPr lang="fr-FR" dirty="0" smtClean="0">
                <a:latin typeface="Times New Roman" pitchFamily="18" charset="0"/>
                <a:cs typeface="Times New Roman" pitchFamily="18" charset="0"/>
              </a:rPr>
              <a:t>La plupart des projets du FEM seront axés sur les priorités des plans nationaux de mise en œuvre, y compris la réduction des polychlorobiphényles (PCB), des pesticides contenant des POP, du </a:t>
            </a:r>
            <a:r>
              <a:rPr lang="fr-FR" dirty="0" smtClean="0">
                <a:latin typeface="Times New Roman"/>
                <a:cs typeface="Times New Roman"/>
              </a:rPr>
              <a:t>DDT (dichlorodiphényltrichloroéthane)</a:t>
            </a:r>
            <a:r>
              <a:rPr lang="fr-FR" dirty="0" smtClean="0">
                <a:latin typeface="Times New Roman" pitchFamily="18" charset="0"/>
                <a:cs typeface="Times New Roman" pitchFamily="18" charset="0"/>
              </a:rPr>
              <a:t> et des POP produits involontairement</a:t>
            </a:r>
          </a:p>
          <a:p>
            <a:pPr>
              <a:buFont typeface="Wingdings" pitchFamily="2" charset="2"/>
              <a:buChar char="Ø"/>
            </a:pPr>
            <a:endParaRPr lang="fr-FR" dirty="0" smtClean="0">
              <a:latin typeface="Times New Roman" pitchFamily="18" charset="0"/>
              <a:cs typeface="Times New Roman" pitchFamily="18" charset="0"/>
            </a:endParaRPr>
          </a:p>
          <a:p>
            <a:pPr>
              <a:buFont typeface="Wingdings" pitchFamily="2" charset="2"/>
              <a:buChar char="Ø"/>
            </a:pPr>
            <a:r>
              <a:rPr lang="fr-FR" dirty="0" smtClean="0">
                <a:latin typeface="Times New Roman" pitchFamily="18" charset="0"/>
                <a:cs typeface="Times New Roman" pitchFamily="18" charset="0"/>
              </a:rPr>
              <a:t>Dans le cadre de FEM-5, les Parties sont invitées à soumettre des demandes de financement (maximum de 250 000 dollars) pour l’examen et la mise à jour de leurs plans nationaux de mise en œuvre</a:t>
            </a:r>
          </a:p>
          <a:p>
            <a:pPr>
              <a:buFont typeface="Wingdings" pitchFamily="2" charset="2"/>
              <a:buChar char="Ø"/>
            </a:pPr>
            <a:endParaRPr lang="fr-FR" dirty="0" smtClean="0">
              <a:latin typeface="Times New Roman" pitchFamily="18" charset="0"/>
              <a:cs typeface="Times New Roman" pitchFamily="18" charset="0"/>
            </a:endParaRPr>
          </a:p>
          <a:p>
            <a:pPr>
              <a:buFont typeface="Wingdings" pitchFamily="2" charset="2"/>
              <a:buChar char="Ø"/>
            </a:pPr>
            <a:r>
              <a:rPr lang="fr-FR" dirty="0" smtClean="0">
                <a:latin typeface="Times New Roman" pitchFamily="18" charset="0"/>
                <a:cs typeface="Times New Roman" pitchFamily="18" charset="0"/>
              </a:rPr>
              <a:t>Les Parties peuvent proposer des activités témoins ou pilotes portant sur les nouveaux POP</a:t>
            </a:r>
          </a:p>
          <a:p>
            <a:pPr>
              <a:buFont typeface="Wingdings" pitchFamily="2" charset="2"/>
              <a:buChar char="Ø"/>
            </a:pPr>
            <a:endParaRPr lang="fr-FR" dirty="0" smtClean="0">
              <a:latin typeface="Times New Roman" pitchFamily="18" charset="0"/>
              <a:cs typeface="Times New Roman" pitchFamily="18" charset="0"/>
            </a:endParaRPr>
          </a:p>
          <a:p>
            <a:pPr algn="just">
              <a:buFont typeface="Wingdings" pitchFamily="2" charset="2"/>
              <a:buChar char="Ø"/>
            </a:pPr>
            <a:endParaRPr lang="fr-FR" dirty="0" smtClean="0">
              <a:latin typeface="Times New Roman" pitchFamily="18" charset="0"/>
              <a:cs typeface="Times New Roman" pitchFamily="18" charset="0"/>
            </a:endParaRPr>
          </a:p>
          <a:p>
            <a:pPr algn="just">
              <a:buFont typeface="Wingdings" pitchFamily="2" charset="2"/>
              <a:buChar char="Ø"/>
            </a:pPr>
            <a:endParaRPr lang="fr-FR" dirty="0" smtClean="0">
              <a:latin typeface="Times New Roman" pitchFamily="18" charset="0"/>
              <a:cs typeface="Times New Roman" pitchFamily="18" charset="0"/>
            </a:endParaRPr>
          </a:p>
          <a:p>
            <a:endParaRPr lang="fr-FR"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a:xfrm>
            <a:off x="457200" y="228600"/>
            <a:ext cx="8229600" cy="1143000"/>
          </a:xfrm>
        </p:spPr>
        <p:txBody>
          <a:bodyPr/>
          <a:lstStyle/>
          <a:p>
            <a:r>
              <a:rPr lang="fr-FR" dirty="0" smtClean="0"/>
              <a:t>Financement de l’application du Protocole de Montréal</a:t>
            </a:r>
          </a:p>
        </p:txBody>
      </p:sp>
      <p:sp>
        <p:nvSpPr>
          <p:cNvPr id="26626" name="Content Placeholder 2"/>
          <p:cNvSpPr>
            <a:spLocks noGrp="1"/>
          </p:cNvSpPr>
          <p:nvPr>
            <p:ph idx="1"/>
          </p:nvPr>
        </p:nvSpPr>
        <p:spPr/>
        <p:txBody>
          <a:bodyPr>
            <a:normAutofit fontScale="70000" lnSpcReduction="20000"/>
          </a:bodyPr>
          <a:lstStyle/>
          <a:p>
            <a:pPr lvl="1"/>
            <a:endParaRPr lang="fr-FR" dirty="0" smtClean="0"/>
          </a:p>
          <a:p>
            <a:r>
              <a:rPr lang="fr-FR" dirty="0" smtClean="0"/>
              <a:t>Le FEM appuie l’application du Protocole de Montréal dans les pays en transition. Pendant FEM-5, 25 M USD seront consacrés à l’élimination progressive des substances appauvrissant la couche d’ozone (SAO)</a:t>
            </a:r>
          </a:p>
          <a:p>
            <a:endParaRPr lang="fr-FR" dirty="0" smtClean="0"/>
          </a:p>
          <a:p>
            <a:r>
              <a:rPr lang="fr-FR" dirty="0" smtClean="0"/>
              <a:t>Le FEM a investi 232 M USD pour éliminer progressivement les SAO dans les pays en transition. Les quantités de SAO éliminées dans les pays en transition et en Russie équivalent approximativement à celles éliminées dans l’ensemble des pays en développement. </a:t>
            </a:r>
          </a:p>
          <a:p>
            <a:endParaRPr lang="fr-FR" dirty="0" smtClean="0"/>
          </a:p>
          <a:p>
            <a:r>
              <a:rPr lang="fr-FR" dirty="0" smtClean="0"/>
              <a:t>Le FEM continue d’appuyer les efforts déployés par les pays en transition admissibles pour éliminer les hydrochlorofluorocarbones (HCFC) et le bromure de méthyle.</a:t>
            </a:r>
          </a:p>
          <a:p>
            <a:endParaRPr lang="fr-FR"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700" dirty="0" smtClean="0"/>
              <a:t>Financement d’accompagnement des travaux du Comité intergouvernemental de négociation sur le mercure</a:t>
            </a:r>
          </a:p>
        </p:txBody>
      </p:sp>
      <p:sp>
        <p:nvSpPr>
          <p:cNvPr id="6" name="Content Placeholder 5"/>
          <p:cNvSpPr>
            <a:spLocks noGrp="1"/>
          </p:cNvSpPr>
          <p:nvPr>
            <p:ph idx="1"/>
          </p:nvPr>
        </p:nvSpPr>
        <p:spPr>
          <a:xfrm>
            <a:off x="3810000" y="1219200"/>
            <a:ext cx="5105400" cy="4267200"/>
          </a:xfrm>
        </p:spPr>
        <p:txBody>
          <a:bodyPr>
            <a:noAutofit/>
          </a:bodyPr>
          <a:lstStyle/>
          <a:p>
            <a:pPr>
              <a:buNone/>
            </a:pPr>
            <a:r>
              <a:rPr lang="fr-FR" sz="1400" dirty="0" smtClean="0"/>
              <a:t>Pendant FEM 5, 15 M USD seront consacrés à des activités pilotes de réduction du mercure.</a:t>
            </a:r>
          </a:p>
          <a:p>
            <a:endParaRPr lang="fr-FR" sz="1400" dirty="0" smtClean="0"/>
          </a:p>
          <a:p>
            <a:pPr lvl="1"/>
            <a:r>
              <a:rPr lang="fr-FR" sz="1400" dirty="0" smtClean="0"/>
              <a:t>Le FEM a contribué à tous les travaux du CIN sur le mercure. </a:t>
            </a:r>
          </a:p>
          <a:p>
            <a:pPr lvl="1"/>
            <a:r>
              <a:rPr lang="fr-FR" sz="1400" dirty="0" smtClean="0"/>
              <a:t>Les projets devraient porter sur l’un ou plusieurs des enjeux suivants :</a:t>
            </a:r>
          </a:p>
          <a:p>
            <a:pPr lvl="1"/>
            <a:r>
              <a:rPr lang="fr-FR" sz="1400" dirty="0" smtClean="0"/>
              <a:t>réduction de l’utilisation du mercure dans la fabrication de produits ;</a:t>
            </a:r>
          </a:p>
          <a:p>
            <a:pPr lvl="1"/>
            <a:r>
              <a:rPr lang="fr-FR" sz="1400" dirty="0" smtClean="0"/>
              <a:t>réduction de l’utilisation du mercure dans les procédés industriels ; </a:t>
            </a:r>
          </a:p>
          <a:p>
            <a:pPr lvl="1"/>
            <a:r>
              <a:rPr lang="fr-FR" sz="1400" dirty="0" smtClean="0"/>
              <a:t>réduction de l’utilisation du mercure et de l’exposition à ce polluant dans l’orpaillage ;</a:t>
            </a:r>
          </a:p>
          <a:p>
            <a:pPr lvl="1"/>
            <a:r>
              <a:rPr lang="fr-FR" sz="1400" dirty="0" smtClean="0"/>
              <a:t>renforcement des capacités d’entreposage du mercure ;</a:t>
            </a:r>
          </a:p>
          <a:p>
            <a:pPr lvl="1"/>
            <a:r>
              <a:rPr lang="fr-FR" sz="1400" dirty="0" smtClean="0"/>
              <a:t>réduction des émissions de mercure dans l’atmosphère ; </a:t>
            </a:r>
          </a:p>
          <a:p>
            <a:pPr lvl="1"/>
            <a:r>
              <a:rPr lang="fr-FR" sz="1400" dirty="0" smtClean="0"/>
              <a:t>amélioration de la collecte des données et de l’information scientifique au niveau national ; </a:t>
            </a:r>
          </a:p>
          <a:p>
            <a:pPr lvl="1"/>
            <a:r>
              <a:rPr lang="fr-FR" sz="1400" dirty="0" smtClean="0"/>
              <a:t>renforcement des capacités de gestion des déchets et sites contaminés.</a:t>
            </a:r>
          </a:p>
          <a:p>
            <a:endParaRPr lang="fr-FR" sz="1400" dirty="0"/>
          </a:p>
        </p:txBody>
      </p:sp>
      <p:sp>
        <p:nvSpPr>
          <p:cNvPr id="5" name="Rounded Rectangle 4"/>
          <p:cNvSpPr/>
          <p:nvPr/>
        </p:nvSpPr>
        <p:spPr>
          <a:xfrm>
            <a:off x="533400" y="1600200"/>
            <a:ext cx="32766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latin typeface="Times New Roman" pitchFamily="18" charset="0"/>
                <a:cs typeface="Times New Roman" pitchFamily="18" charset="0"/>
              </a:rPr>
              <a:t>« Les ressources destinées au travail sur le mercure pendant FEM-5 visent le financement d’évaluations et d’activités pilotes qui permettront de faire avancer l’élaboration d’un instrument mondial de réduction de la pollution par le mercure et de renforcer la capacité des pays à appliquer les dispositions de cet instrument lorsqu’il entrera en vigueur. »</a:t>
            </a:r>
          </a:p>
          <a:p>
            <a:pPr algn="ctr" defTabSz="792000"/>
            <a:r>
              <a:rPr lang="fr-FR" sz="1400" dirty="0" smtClean="0">
                <a:latin typeface="Times New Roman" pitchFamily="18" charset="0"/>
                <a:cs typeface="Times New Roman" pitchFamily="18" charset="0"/>
              </a:rPr>
              <a:t>        </a:t>
            </a:r>
            <a:r>
              <a:rPr lang="fr-FR" sz="1400" i="1" dirty="0" smtClean="0">
                <a:latin typeface="Times New Roman" pitchFamily="18" charset="0"/>
                <a:cs typeface="Times New Roman" pitchFamily="18" charset="0"/>
              </a:rPr>
              <a:t>Stratégie de programmation </a:t>
            </a:r>
          </a:p>
          <a:p>
            <a:pPr algn="ctr" defTabSz="792000"/>
            <a:r>
              <a:rPr lang="fr-FR" sz="1400" i="1" dirty="0" smtClean="0">
                <a:latin typeface="Times New Roman" pitchFamily="18" charset="0"/>
                <a:cs typeface="Times New Roman" pitchFamily="18" charset="0"/>
              </a:rPr>
              <a:t>du FEM pour le mercure</a:t>
            </a:r>
            <a:endParaRPr lang="fr-FR" sz="1400" dirty="0"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fr-FR" dirty="0" smtClean="0"/>
              <a:t>Financement de la gestion des substances chimiques</a:t>
            </a:r>
            <a:endParaRPr lang="fr-FR" dirty="0"/>
          </a:p>
        </p:txBody>
      </p:sp>
      <p:sp>
        <p:nvSpPr>
          <p:cNvPr id="26626" name="Content Placeholder 2"/>
          <p:cNvSpPr>
            <a:spLocks noGrp="1"/>
          </p:cNvSpPr>
          <p:nvPr>
            <p:ph idx="1"/>
          </p:nvPr>
        </p:nvSpPr>
        <p:spPr/>
        <p:txBody>
          <a:bodyPr/>
          <a:lstStyle/>
          <a:p>
            <a:endParaRPr lang="fr-FR" dirty="0" smtClean="0"/>
          </a:p>
          <a:p>
            <a:pPr lvl="1"/>
            <a:endParaRPr lang="fr-FR" dirty="0" smtClean="0"/>
          </a:p>
          <a:p>
            <a:endParaRPr lang="fr-FR" dirty="0" smtClean="0"/>
          </a:p>
        </p:txBody>
      </p:sp>
      <p:sp>
        <p:nvSpPr>
          <p:cNvPr id="6" name="TextBox 5"/>
          <p:cNvSpPr txBox="1"/>
          <p:nvPr/>
        </p:nvSpPr>
        <p:spPr>
          <a:xfrm>
            <a:off x="304800" y="1524001"/>
            <a:ext cx="8382000" cy="3954929"/>
          </a:xfrm>
          <a:prstGeom prst="rect">
            <a:avLst/>
          </a:prstGeom>
          <a:noFill/>
        </p:spPr>
        <p:txBody>
          <a:bodyPr wrap="square" rtlCol="0">
            <a:spAutoFit/>
          </a:bodyPr>
          <a:lstStyle/>
          <a:p>
            <a:pPr>
              <a:buFont typeface="Wingdings" pitchFamily="2" charset="2"/>
              <a:buChar char="Ø"/>
            </a:pPr>
            <a:r>
              <a:rPr lang="fr-FR" sz="2400" dirty="0" smtClean="0">
                <a:latin typeface="Times New Roman" pitchFamily="18" charset="0"/>
                <a:cs typeface="Times New Roman" pitchFamily="18" charset="0"/>
              </a:rPr>
              <a:t>Pendant FEM-5, 10 M USD seront consacrés à la gestion sans risque des substances chimiques, notamment dans les domaines suivants :</a:t>
            </a:r>
          </a:p>
          <a:p>
            <a:pPr lvl="1">
              <a:spcAft>
                <a:spcPts val="600"/>
              </a:spcAft>
              <a:buFont typeface="Arial" pitchFamily="34" charset="0"/>
              <a:buChar char="•"/>
            </a:pPr>
            <a:r>
              <a:rPr lang="fr-FR" sz="2000" dirty="0" smtClean="0">
                <a:latin typeface="Times New Roman" pitchFamily="18" charset="0"/>
                <a:cs typeface="Times New Roman" pitchFamily="18" charset="0"/>
              </a:rPr>
              <a:t> Déchets électroniques – Des projets bien conçus de gestion des déchets électroniques devraient prendre en compte les problèmes causés par le mercure et les POP. </a:t>
            </a:r>
          </a:p>
          <a:p>
            <a:pPr lvl="1">
              <a:spcAft>
                <a:spcPts val="600"/>
              </a:spcAft>
              <a:buFont typeface="Arial" pitchFamily="34" charset="0"/>
              <a:buChar char="•"/>
            </a:pPr>
            <a:r>
              <a:rPr lang="fr-FR" sz="2000" dirty="0" smtClean="0">
                <a:latin typeface="Times New Roman" pitchFamily="18" charset="0"/>
                <a:cs typeface="Times New Roman" pitchFamily="18" charset="0"/>
              </a:rPr>
              <a:t> Produits contenant des substances chimiques constituant une menace pour la planète, conformément à</a:t>
            </a:r>
            <a:r>
              <a:rPr lang="fr-FR" sz="2000" dirty="0" smtClean="0"/>
              <a:t> </a:t>
            </a:r>
            <a:r>
              <a:rPr lang="fr-FR" sz="2000" dirty="0" smtClean="0">
                <a:latin typeface="Times New Roman" pitchFamily="18" charset="0"/>
                <a:cs typeface="Times New Roman" pitchFamily="18" charset="0"/>
              </a:rPr>
              <a:t>l’Approche stratégique de la gestion internationale des produits chimiques (ASGIPC</a:t>
            </a:r>
            <a:r>
              <a:rPr lang="fr-FR" sz="2000" dirty="0" smtClean="0"/>
              <a:t>).</a:t>
            </a:r>
            <a:endParaRPr lang="fr-FR" sz="2000" dirty="0" smtClean="0">
              <a:latin typeface="Times New Roman" pitchFamily="18" charset="0"/>
              <a:cs typeface="Times New Roman" pitchFamily="18" charset="0"/>
            </a:endParaRPr>
          </a:p>
          <a:p>
            <a:pPr lvl="1">
              <a:spcAft>
                <a:spcPts val="600"/>
              </a:spcAft>
              <a:buFont typeface="Arial" pitchFamily="34" charset="0"/>
              <a:buChar char="•"/>
            </a:pPr>
            <a:r>
              <a:rPr lang="fr-FR" sz="2000" dirty="0" smtClean="0">
                <a:latin typeface="Times New Roman" pitchFamily="18" charset="0"/>
                <a:cs typeface="Times New Roman" pitchFamily="18" charset="0"/>
              </a:rPr>
              <a:t> Plomb contenu dans la peinture.</a:t>
            </a:r>
          </a:p>
          <a:p>
            <a:endParaRPr lang="fr-FR"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301273"/>
          </a:xfrm>
          <a:prstGeom prst="rect">
            <a:avLst/>
          </a:prstGeom>
          <a:ln>
            <a:noFill/>
          </a:ln>
          <a:effectLst>
            <a:softEdge rad="112500"/>
          </a:effectLst>
        </p:spPr>
      </p:pic>
      <p:sp>
        <p:nvSpPr>
          <p:cNvPr id="2" name="Title 1"/>
          <p:cNvSpPr>
            <a:spLocks noGrp="1"/>
          </p:cNvSpPr>
          <p:nvPr>
            <p:ph type="title"/>
          </p:nvPr>
        </p:nvSpPr>
        <p:spPr>
          <a:xfrm>
            <a:off x="457200" y="274638"/>
            <a:ext cx="8229600" cy="1058407"/>
          </a:xfrm>
        </p:spPr>
        <p:txBody>
          <a:bodyPr/>
          <a:lstStyle/>
          <a:p>
            <a:r>
              <a:rPr lang="fr-FR" sz="3600" dirty="0" smtClean="0"/>
              <a:t>Rechercher des synergies pour les projets de gestion des substances chimiques</a:t>
            </a:r>
            <a:endParaRPr lang="fr-FR" sz="3600" dirty="0"/>
          </a:p>
        </p:txBody>
      </p:sp>
      <p:sp>
        <p:nvSpPr>
          <p:cNvPr id="6" name="Content Placeholder 5"/>
          <p:cNvSpPr>
            <a:spLocks noGrp="1"/>
          </p:cNvSpPr>
          <p:nvPr>
            <p:ph idx="1"/>
          </p:nvPr>
        </p:nvSpPr>
        <p:spPr>
          <a:xfrm>
            <a:off x="457200" y="1600201"/>
            <a:ext cx="8382000" cy="4191000"/>
          </a:xfrm>
        </p:spPr>
        <p:txBody>
          <a:bodyPr>
            <a:normAutofit fontScale="55000" lnSpcReduction="20000"/>
          </a:bodyPr>
          <a:lstStyle/>
          <a:p>
            <a:pPr>
              <a:buFont typeface="Wingdings" pitchFamily="2" charset="2"/>
              <a:buChar char="Ø"/>
            </a:pPr>
            <a:r>
              <a:rPr lang="fr-FR" dirty="0" smtClean="0">
                <a:latin typeface="Times New Roman" pitchFamily="18" charset="0"/>
                <a:cs typeface="Times New Roman" pitchFamily="18" charset="0"/>
              </a:rPr>
              <a:t>Pendant FEM-5, la recherche de synergies sera encouragée dans les projets afin d’en accroître l’impact. </a:t>
            </a:r>
          </a:p>
          <a:p>
            <a:endParaRPr lang="fr-FR" dirty="0" smtClean="0">
              <a:latin typeface="Times New Roman" pitchFamily="18" charset="0"/>
              <a:cs typeface="Times New Roman" pitchFamily="18" charset="0"/>
            </a:endParaRPr>
          </a:p>
          <a:p>
            <a:pPr>
              <a:buFont typeface="Wingdings" pitchFamily="2" charset="2"/>
              <a:buChar char="Ø"/>
            </a:pPr>
            <a:r>
              <a:rPr lang="fr-FR" dirty="0" smtClean="0">
                <a:latin typeface="Times New Roman" pitchFamily="18" charset="0"/>
                <a:cs typeface="Times New Roman" pitchFamily="18" charset="0"/>
              </a:rPr>
              <a:t>Voici quelques exemples d’activités plurisectorielles ou de projets de gestion de plusieurs substances chimiques auxquels les pays pourraient juger utile de s’intéresser :</a:t>
            </a:r>
          </a:p>
          <a:p>
            <a:pPr>
              <a:buFont typeface="Wingdings" pitchFamily="2" charset="2"/>
              <a:buChar char="Ø"/>
            </a:pPr>
            <a:endParaRPr lang="fr-FR" dirty="0" smtClean="0">
              <a:latin typeface="Times New Roman" pitchFamily="18" charset="0"/>
              <a:cs typeface="Times New Roman" pitchFamily="18" charset="0"/>
            </a:endParaRPr>
          </a:p>
          <a:p>
            <a:pPr lvl="1">
              <a:buFont typeface="Wingdings" pitchFamily="2" charset="2"/>
              <a:buChar char="Ø"/>
            </a:pPr>
            <a:r>
              <a:rPr lang="fr-FR" dirty="0" smtClean="0">
                <a:latin typeface="Times New Roman" pitchFamily="18" charset="0"/>
                <a:cs typeface="Times New Roman" pitchFamily="18" charset="0"/>
              </a:rPr>
              <a:t>Traitement des POP, des déchets électroniques, du mercure et du plomb, et amélioration de la gestion des déchets</a:t>
            </a:r>
          </a:p>
          <a:p>
            <a:pPr lvl="1">
              <a:buFont typeface="Wingdings" pitchFamily="2" charset="2"/>
              <a:buChar char="Ø"/>
            </a:pPr>
            <a:r>
              <a:rPr lang="fr-FR" dirty="0" smtClean="0">
                <a:latin typeface="Times New Roman" pitchFamily="18" charset="0"/>
                <a:cs typeface="Times New Roman" pitchFamily="18" charset="0"/>
              </a:rPr>
              <a:t>Lampes à mercure et autres déchets lors de projets de maîtrise de l’énergie dans les bâtiments et les systèmes d’éclairage</a:t>
            </a:r>
          </a:p>
          <a:p>
            <a:pPr lvl="1">
              <a:buFont typeface="Wingdings" pitchFamily="2" charset="2"/>
              <a:buChar char="Ø"/>
            </a:pPr>
            <a:r>
              <a:rPr lang="fr-FR" dirty="0" smtClean="0">
                <a:latin typeface="Times New Roman" pitchFamily="18" charset="0"/>
                <a:cs typeface="Times New Roman" pitchFamily="18" charset="0"/>
              </a:rPr>
              <a:t>Projets de maîtrise de l’énergie dans les secteurs de la production et de l’utilisation de systèmes de chauffage/refroidissement/climatisation, et projets d’élimination progressive des SAO.</a:t>
            </a:r>
          </a:p>
          <a:p>
            <a:pPr lvl="1">
              <a:buFont typeface="Wingdings" pitchFamily="2" charset="2"/>
              <a:buChar char="Ø"/>
            </a:pPr>
            <a:r>
              <a:rPr lang="fr-FR" dirty="0" smtClean="0">
                <a:latin typeface="Times New Roman" pitchFamily="18" charset="0"/>
                <a:cs typeface="Times New Roman" pitchFamily="18" charset="0"/>
              </a:rPr>
              <a:t>Réduction du mercure et des POP dans les déchets médicaux</a:t>
            </a:r>
          </a:p>
          <a:p>
            <a:pPr lvl="1">
              <a:buFont typeface="Wingdings" pitchFamily="2" charset="2"/>
              <a:buChar char="Ø"/>
            </a:pPr>
            <a:r>
              <a:rPr lang="fr-FR" dirty="0" smtClean="0">
                <a:latin typeface="Times New Roman" pitchFamily="18" charset="0"/>
                <a:cs typeface="Times New Roman" pitchFamily="18" charset="0"/>
              </a:rPr>
              <a:t>Projets incorporant la mise en application des principes des conventions de Bâle, de Rotterdam et de Stockholm.</a:t>
            </a:r>
          </a:p>
          <a:p>
            <a:pPr lvl="1">
              <a:buFont typeface="Wingdings" pitchFamily="2" charset="2"/>
              <a:buChar char="Ø"/>
            </a:pPr>
            <a:r>
              <a:rPr lang="fr-FR" dirty="0" smtClean="0">
                <a:latin typeface="Times New Roman" pitchFamily="18" charset="0"/>
                <a:cs typeface="Times New Roman" pitchFamily="18" charset="0"/>
              </a:rPr>
              <a:t>Destruction simultanée de POP et SAO.</a:t>
            </a:r>
          </a:p>
          <a:p>
            <a:endParaRPr lang="fr-FR"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3622</TotalTime>
  <Words>1798</Words>
  <Application>Microsoft Macintosh PowerPoint</Application>
  <PresentationFormat>On-screen Show (4:3)</PresentationFormat>
  <Paragraphs>148</Paragraphs>
  <Slides>11</Slides>
  <Notes>7</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2_Office Theme</vt:lpstr>
      <vt:lpstr> Substances chimiques</vt:lpstr>
      <vt:lpstr> Le FEM et les substances chimiques  Contexte général </vt:lpstr>
      <vt:lpstr>L’investissements du FEM sur les substances chimiques- Tour d’horizon</vt:lpstr>
      <vt:lpstr>PowerPoint Presentation</vt:lpstr>
      <vt:lpstr>Polluants organiques persistants</vt:lpstr>
      <vt:lpstr>Financement de l’application du Protocole de Montréal</vt:lpstr>
      <vt:lpstr>Financement d’accompagnement des travaux du Comité intergouvernemental de négociation sur le mercure</vt:lpstr>
      <vt:lpstr>Financement de la gestion des substances chimiques</vt:lpstr>
      <vt:lpstr>Rechercher des synergies pour les projets de gestion des substances chimiques</vt:lpstr>
      <vt:lpstr>PowerPoint Presentation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Roland Sundström</cp:lastModifiedBy>
  <cp:revision>354</cp:revision>
  <cp:lastPrinted>2012-10-21T18:55:04Z</cp:lastPrinted>
  <dcterms:created xsi:type="dcterms:W3CDTF">2011-09-19T19:13:15Z</dcterms:created>
  <dcterms:modified xsi:type="dcterms:W3CDTF">2012-10-29T13:48:36Z</dcterms:modified>
</cp:coreProperties>
</file>