
<file path=[Content_Types].xml><?xml version="1.0" encoding="utf-8"?>
<Types xmlns="http://schemas.openxmlformats.org/package/2006/content-types">
  <Default Extension="xml" ContentType="application/xml"/>
  <Default Extension="jpeg" ContentType="image/jpeg"/>
  <Default Extension="png" ContentType="image/pn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handoutMasterIdLst>
    <p:handoutMasterId r:id="rId14"/>
  </p:handoutMasterIdLst>
  <p:sldIdLst>
    <p:sldId id="264" r:id="rId2"/>
    <p:sldId id="280" r:id="rId3"/>
    <p:sldId id="292" r:id="rId4"/>
    <p:sldId id="291" r:id="rId5"/>
    <p:sldId id="287" r:id="rId6"/>
    <p:sldId id="290" r:id="rId7"/>
    <p:sldId id="266" r:id="rId8"/>
    <p:sldId id="265" r:id="rId9"/>
    <p:sldId id="289" r:id="rId10"/>
    <p:sldId id="284" r:id="rId11"/>
    <p:sldId id="283" r:id="rId1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il Sookdeo" initials="AB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820" autoAdjust="0"/>
  </p:normalViewPr>
  <p:slideViewPr>
    <p:cSldViewPr>
      <p:cViewPr varScale="1">
        <p:scale>
          <a:sx n="72" d="100"/>
          <a:sy n="72" d="100"/>
        </p:scale>
        <p:origin x="-2152" y="-112"/>
      </p:cViewPr>
      <p:guideLst>
        <p:guide orient="horz" pos="2160"/>
        <p:guide pos="2880"/>
      </p:guideLst>
    </p:cSldViewPr>
  </p:slideViewPr>
  <p:notesTextViewPr>
    <p:cViewPr>
      <p:scale>
        <a:sx n="100" d="100"/>
        <a:sy n="100" d="100"/>
      </p:scale>
      <p:origin x="0" y="0"/>
    </p:cViewPr>
  </p:notesTextViewPr>
  <p:notesViewPr>
    <p:cSldViewPr>
      <p:cViewPr varScale="1">
        <p:scale>
          <a:sx n="86" d="100"/>
          <a:sy n="86" d="100"/>
        </p:scale>
        <p:origin x="-3846"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4" Type="http://schemas.openxmlformats.org/officeDocument/2006/relationships/handoutMaster" Target="handoutMasters/handoutMaster1.xml"/><Relationship Id="rId20"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commentAuthors" Target="commentAuthors.xml"/><Relationship Id="rId8" Type="http://schemas.openxmlformats.org/officeDocument/2006/relationships/slide" Target="slides/slide7.xml"/><Relationship Id="rId13" Type="http://schemas.openxmlformats.org/officeDocument/2006/relationships/notesMaster" Target="notesMasters/notesMaster1.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presProps" Target="presProps.xml"/><Relationship Id="rId19"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01E21C60-A907-4A81-8A5E-378503EDEDB2}" type="datetimeFigureOut">
              <a:rPr lang="en-US" smtClean="0"/>
              <a:t>2012-10-29</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2EC564C0-E091-4A56-B88D-96C8FE41132E}" type="slidenum">
              <a:rPr lang="en-US" smtClean="0"/>
              <a:t>‹#›</a:t>
            </a:fld>
            <a:endParaRPr lang="en-US"/>
          </a:p>
        </p:txBody>
      </p:sp>
    </p:spTree>
    <p:extLst>
      <p:ext uri="{BB962C8B-B14F-4D97-AF65-F5344CB8AC3E}">
        <p14:creationId xmlns:p14="http://schemas.microsoft.com/office/powerpoint/2010/main" val="26772111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wrap="square" lIns="96661" tIns="48331" rIns="96661" bIns="48331" numCol="1" anchor="t" anchorCtr="0" compatLnSpc="1">
            <a:prstTxWarp prst="textNoShape">
              <a:avLst/>
            </a:prstTxWarp>
          </a:bodyPr>
          <a:lstStyle>
            <a:lvl1pPr>
              <a:defRPr sz="1300">
                <a:latin typeface="Calibri" pitchFamily="34" charset="0"/>
              </a:defRPr>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wrap="square" lIns="96661" tIns="48331" rIns="96661" bIns="48331" numCol="1" anchor="t" anchorCtr="0" compatLnSpc="1">
            <a:prstTxWarp prst="textNoShape">
              <a:avLst/>
            </a:prstTxWarp>
          </a:bodyPr>
          <a:lstStyle>
            <a:lvl1pPr algn="r">
              <a:defRPr sz="1300">
                <a:latin typeface="Calibri" pitchFamily="34" charset="0"/>
              </a:defRPr>
            </a:lvl1pPr>
          </a:lstStyle>
          <a:p>
            <a:fld id="{87BCB0B9-1B5B-4E6F-9551-313D0E0C22FC}" type="datetimeFigureOut">
              <a:rPr lang="en-US"/>
              <a:pPr/>
              <a:t>2012-10-29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wrap="square" lIns="96661" tIns="48331" rIns="96661" bIns="48331"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19474"/>
            <a:ext cx="3169920" cy="480060"/>
          </a:xfrm>
          <a:prstGeom prst="rect">
            <a:avLst/>
          </a:prstGeom>
        </p:spPr>
        <p:txBody>
          <a:bodyPr vert="horz" wrap="square" lIns="96661" tIns="48331" rIns="96661" bIns="48331" numCol="1" anchor="b" anchorCtr="0" compatLnSpc="1">
            <a:prstTxWarp prst="textNoShape">
              <a:avLst/>
            </a:prstTxWarp>
          </a:bodyPr>
          <a:lstStyle>
            <a:lvl1pPr>
              <a:defRPr sz="1300">
                <a:latin typeface="Calibri" pitchFamily="34" charset="0"/>
              </a:defRPr>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wrap="square" lIns="96661" tIns="48331" rIns="96661" bIns="48331" numCol="1" anchor="b" anchorCtr="0" compatLnSpc="1">
            <a:prstTxWarp prst="textNoShape">
              <a:avLst/>
            </a:prstTxWarp>
          </a:bodyPr>
          <a:lstStyle>
            <a:lvl1pPr algn="r">
              <a:defRPr sz="1300">
                <a:latin typeface="Calibri" pitchFamily="34" charset="0"/>
              </a:defRPr>
            </a:lvl1pPr>
          </a:lstStyle>
          <a:p>
            <a:fld id="{C50E7C04-DC3C-48D2-95AE-53EAD3EDC5B9}" type="slidenum">
              <a:rPr lang="en-US"/>
              <a:pPr/>
              <a:t>‹#›</a:t>
            </a:fld>
            <a:endParaRPr lang="en-US"/>
          </a:p>
        </p:txBody>
      </p:sp>
    </p:spTree>
    <p:extLst>
      <p:ext uri="{BB962C8B-B14F-4D97-AF65-F5344CB8AC3E}">
        <p14:creationId xmlns:p14="http://schemas.microsoft.com/office/powerpoint/2010/main" val="37467070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234037C3-4F0E-49C4-A511-B9153CE6F119}"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GEF is the Interim Financial Mechanism of the Stockholm</a:t>
            </a:r>
            <a:r>
              <a:rPr lang="en-US" baseline="0" dirty="0" smtClean="0">
                <a:ea typeface="ＭＳ Ｐゴシック" pitchFamily="34" charset="-128"/>
              </a:rPr>
              <a:t> Convention on Persistent Organic Chemicals.  Currently 22 Chemicals are controlled by the Convention.  The first action of Parties is to develop a National Implementation Plan (NIP) that describes the actions and priorities the Party will undertake to address POPs.  The GEF has funded 138 parties so far for these NIPs.  Parties have submitted projects post NIP to implement capacity building to manage POPs and phase out POPS, including DDT, PCB, Dioxins and Furans and Agricultural POPS.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GEF is not a Financial Mechanism of the Montreal Protocol.  The majority of countries are funded by the Multilateral Fund for their ODS phase out, however when the Protocol was created, the USSR was a party and they were supposed to phase out their ODS by themselves.  When the USSR broke up, the resulting CEITS inherited the Montreal Protocol Classification of the USSR and so were not eligible for MLF funding.  The GEF Council stepped in to assist these countries and continue to do so.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Mercury is an elemental substance and is highly toxic.  Countries are currently negotiating a new agreement on Mercury through an intergovernmental negotiating committee (INC).  The GEF supports this process by providing funding to countries to examine specific issues related to the potential convention.  Projects include storage of mercury (note that as an element, mercury cannot be destroyed and has to be safely stored – much the same as nuclear waste).  The INC has met 3 times and at the 3</a:t>
            </a:r>
            <a:r>
              <a:rPr lang="en-US" baseline="30000" dirty="0" smtClean="0">
                <a:ea typeface="ＭＳ Ｐゴシック" pitchFamily="34" charset="-128"/>
              </a:rPr>
              <a:t>rd</a:t>
            </a:r>
            <a:r>
              <a:rPr lang="en-US" baseline="0" dirty="0" smtClean="0">
                <a:ea typeface="ＭＳ Ｐゴシック" pitchFamily="34" charset="-128"/>
              </a:rPr>
              <a:t> meeting discussions on a Financial Mechanism has started.  The GEF put forward its position on this at that meeting.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t>
            </a:r>
            <a:r>
              <a:rPr lang="en-US" sz="1300" dirty="0">
                <a:latin typeface="Times New Roman" pitchFamily="18" charset="0"/>
                <a:ea typeface="ＭＳ Ｐゴシック" pitchFamily="34" charset="-128"/>
                <a:cs typeface="Times New Roman" pitchFamily="18" charset="0"/>
              </a:rPr>
              <a:t>Strategic Approach to International Chemicals Management is an overarching set of principles that seek harmonizing chemicals and waste management.  The SAICM has a voluntary funding mechanism called the Quick Start Program (QSP) which funds projects up to 250K for countries to do activities such as developing chemical profiles, reviewing or developing national legislation or policy etc.  The GEF independently has included funding in GEF 5 to explore issues such as e-waste, lead in paints and chemicals of global concern in products.</a:t>
            </a:r>
          </a:p>
          <a:p>
            <a:pPr eaLnBrk="1" hangingPunct="1">
              <a:spcBef>
                <a:spcPct val="0"/>
              </a:spcBef>
            </a:pPr>
            <a:endParaRPr lang="en-US" sz="1300" dirty="0">
              <a:latin typeface="Times New Roman" pitchFamily="18" charset="0"/>
              <a:ea typeface="ＭＳ Ｐゴシック" pitchFamily="34" charset="-128"/>
              <a:cs typeface="Times New Roman" pitchFamily="18" charset="0"/>
            </a:endParaRPr>
          </a:p>
          <a:p>
            <a:pPr eaLnBrk="1" hangingPunct="1">
              <a:spcBef>
                <a:spcPct val="0"/>
              </a:spcBef>
            </a:pPr>
            <a:r>
              <a:rPr lang="en-US" sz="1300" dirty="0">
                <a:latin typeface="Times New Roman" pitchFamily="18" charset="0"/>
                <a:ea typeface="ＭＳ Ｐゴシック" pitchFamily="34" charset="-128"/>
                <a:cs typeface="Times New Roman" pitchFamily="18" charset="0"/>
              </a:rPr>
              <a:t>The SAICM is an output of the International Conference on Chemicals Management (ICCM) and seeks to cover the gaps in the three Chemical Conventions.  Under the QSP developing countries and countries with economies in transition are eligible and can access funds once they officially communicate to the SAICM Secretariat a designated national focal point.</a:t>
            </a:r>
            <a:endParaRPr lang="en-US" dirty="0" smtClean="0">
              <a:ea typeface="ＭＳ Ｐゴシック" pitchFamily="34" charset="-128"/>
            </a:endParaRPr>
          </a:p>
        </p:txBody>
      </p:sp>
      <p:sp>
        <p:nvSpPr>
          <p:cNvPr id="19459" name="Slide Number Placeholder 3"/>
          <p:cNvSpPr>
            <a:spLocks noGrp="1"/>
          </p:cNvSpPr>
          <p:nvPr>
            <p:ph type="sldNum" sz="quarter" idx="5"/>
          </p:nvPr>
        </p:nvSpPr>
        <p:spPr bwMode="auto">
          <a:noFill/>
          <a:ln>
            <a:miter lim="800000"/>
            <a:headEnd/>
            <a:tailEnd/>
          </a:ln>
        </p:spPr>
        <p:txBody>
          <a:bodyPr/>
          <a:lstStyle/>
          <a:p>
            <a:fld id="{0479201A-D88A-4FDC-BA80-21056AFBE126}"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ea typeface="ＭＳ Ｐゴシック" pitchFamily="34" charset="-128"/>
              </a:rPr>
              <a:t>PCB projects are usually in the Electricity generation and transmission sector.  Typical projects include doing a detailed inventory of PCBS contained in equipment in use and equipment not in use, developing an environmentally sound management plan for the in use equipment and safe handling, interim storage and final disposal of PCBs in stockpiles and end of life equipment.  Projects can also include replacement of equipment.  Contaminated equipment and soil is also included in projects.</a:t>
            </a:r>
          </a:p>
          <a:p>
            <a:pPr eaLnBrk="1" hangingPunct="1">
              <a:spcBef>
                <a:spcPct val="0"/>
              </a:spcBef>
            </a:pPr>
            <a:endParaRPr lang="en-US" smtClean="0">
              <a:ea typeface="ＭＳ Ｐゴシック" pitchFamily="34" charset="-128"/>
            </a:endParaRPr>
          </a:p>
          <a:p>
            <a:pPr eaLnBrk="1" hangingPunct="1">
              <a:spcBef>
                <a:spcPct val="0"/>
              </a:spcBef>
            </a:pPr>
            <a:r>
              <a:rPr lang="en-US" smtClean="0">
                <a:ea typeface="ＭＳ Ｐゴシック" pitchFamily="34" charset="-128"/>
              </a:rPr>
              <a:t>Pesticide projects usually involve re-packaging, safe storage and disposal of pesticide stockpiles.  </a:t>
            </a:r>
          </a:p>
          <a:p>
            <a:pPr eaLnBrk="1" hangingPunct="1">
              <a:spcBef>
                <a:spcPct val="0"/>
              </a:spcBef>
            </a:pPr>
            <a:endParaRPr lang="en-US" smtClean="0">
              <a:ea typeface="ＭＳ Ｐゴシック" pitchFamily="34" charset="-128"/>
            </a:endParaRPr>
          </a:p>
          <a:p>
            <a:pPr eaLnBrk="1" hangingPunct="1">
              <a:spcBef>
                <a:spcPct val="0"/>
              </a:spcBef>
            </a:pPr>
            <a:r>
              <a:rPr lang="en-US" smtClean="0">
                <a:ea typeface="ＭＳ Ｐゴシック" pitchFamily="34" charset="-128"/>
              </a:rPr>
              <a:t>DDT projects typically focus on looking at alternatives for DDT in vector control.  DDT use is not prohibited under the convention as long as countries have an exemption from the Convention, however they need to over the long term reduce and eliminate the use of DDT by finding suitable, chemical and non-chemical alternatives.</a:t>
            </a:r>
          </a:p>
          <a:p>
            <a:pPr eaLnBrk="1" hangingPunct="1">
              <a:spcBef>
                <a:spcPct val="0"/>
              </a:spcBef>
            </a:pPr>
            <a:endParaRPr lang="en-US" smtClean="0">
              <a:ea typeface="ＭＳ Ｐゴシック" pitchFamily="34" charset="-128"/>
            </a:endParaRPr>
          </a:p>
          <a:p>
            <a:pPr eaLnBrk="1" hangingPunct="1">
              <a:spcBef>
                <a:spcPct val="0"/>
              </a:spcBef>
            </a:pPr>
            <a:r>
              <a:rPr lang="en-US" smtClean="0">
                <a:ea typeface="ＭＳ Ｐゴシック" pitchFamily="34" charset="-128"/>
              </a:rPr>
              <a:t>COP 4 added nine new Chemicals to the initial 12,and COP 5 added one more.  Under the Convention this triggers an update of National Implementation Plans.  There is up to a maximum per country of 250K for this purpose and countries can  access either through direct access or agency access.  So far 5 countries have applied via direct access (Kenya is already approved) and three others have applied via agency access (Kazakhstan has its NIP update approved with a larger FSP)</a:t>
            </a:r>
          </a:p>
        </p:txBody>
      </p:sp>
      <p:sp>
        <p:nvSpPr>
          <p:cNvPr id="1741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85305" indent="-302040" eaLnBrk="0" hangingPunct="0">
              <a:defRPr>
                <a:solidFill>
                  <a:schemeClr val="tx1"/>
                </a:solidFill>
                <a:latin typeface="Arial" charset="0"/>
                <a:ea typeface="ＭＳ Ｐゴシック" pitchFamily="34" charset="-128"/>
              </a:defRPr>
            </a:lvl2pPr>
            <a:lvl3pPr marL="1208161" indent="-241632" eaLnBrk="0" hangingPunct="0">
              <a:defRPr>
                <a:solidFill>
                  <a:schemeClr val="tx1"/>
                </a:solidFill>
                <a:latin typeface="Arial" charset="0"/>
                <a:ea typeface="ＭＳ Ｐゴシック" pitchFamily="34" charset="-128"/>
              </a:defRPr>
            </a:lvl3pPr>
            <a:lvl4pPr marL="1691426" indent="-241632" eaLnBrk="0" hangingPunct="0">
              <a:defRPr>
                <a:solidFill>
                  <a:schemeClr val="tx1"/>
                </a:solidFill>
                <a:latin typeface="Arial" charset="0"/>
                <a:ea typeface="ＭＳ Ｐゴシック" pitchFamily="34" charset="-128"/>
              </a:defRPr>
            </a:lvl4pPr>
            <a:lvl5pPr marL="2174690" indent="-241632" eaLnBrk="0" hangingPunct="0">
              <a:defRPr>
                <a:solidFill>
                  <a:schemeClr val="tx1"/>
                </a:solidFill>
                <a:latin typeface="Arial" charset="0"/>
                <a:ea typeface="ＭＳ Ｐゴシック" pitchFamily="34" charset="-128"/>
              </a:defRPr>
            </a:lvl5pPr>
            <a:lvl6pPr marL="2657954" indent="-241632" eaLnBrk="0" fontAlgn="base" hangingPunct="0">
              <a:spcBef>
                <a:spcPct val="0"/>
              </a:spcBef>
              <a:spcAft>
                <a:spcPct val="0"/>
              </a:spcAft>
              <a:defRPr>
                <a:solidFill>
                  <a:schemeClr val="tx1"/>
                </a:solidFill>
                <a:latin typeface="Arial" charset="0"/>
                <a:ea typeface="ＭＳ Ｐゴシック" pitchFamily="34" charset="-128"/>
              </a:defRPr>
            </a:lvl6pPr>
            <a:lvl7pPr marL="3141218" indent="-241632" eaLnBrk="0" fontAlgn="base" hangingPunct="0">
              <a:spcBef>
                <a:spcPct val="0"/>
              </a:spcBef>
              <a:spcAft>
                <a:spcPct val="0"/>
              </a:spcAft>
              <a:defRPr>
                <a:solidFill>
                  <a:schemeClr val="tx1"/>
                </a:solidFill>
                <a:latin typeface="Arial" charset="0"/>
                <a:ea typeface="ＭＳ Ｐゴシック" pitchFamily="34" charset="-128"/>
              </a:defRPr>
            </a:lvl7pPr>
            <a:lvl8pPr marL="3624483" indent="-241632" eaLnBrk="0" fontAlgn="base" hangingPunct="0">
              <a:spcBef>
                <a:spcPct val="0"/>
              </a:spcBef>
              <a:spcAft>
                <a:spcPct val="0"/>
              </a:spcAft>
              <a:defRPr>
                <a:solidFill>
                  <a:schemeClr val="tx1"/>
                </a:solidFill>
                <a:latin typeface="Arial" charset="0"/>
                <a:ea typeface="ＭＳ Ｐゴシック" pitchFamily="34" charset="-128"/>
              </a:defRPr>
            </a:lvl8pPr>
            <a:lvl9pPr marL="4107747" indent="-241632"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fld id="{22598BD5-3AA4-4211-AF42-25F66C4E60FD}" type="slidenum">
              <a:rPr lang="en-US" smtClean="0">
                <a:latin typeface="Calibri" pitchFamily="34" charset="0"/>
              </a:rPr>
              <a:pPr eaLnBrk="1" hangingPunct="1">
                <a:defRPr/>
              </a:pPr>
              <a:t>3</a:t>
            </a:fld>
            <a:endParaRPr lang="en-US"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PCB projects are usually in the Electricity</a:t>
            </a:r>
            <a:r>
              <a:rPr lang="en-US" baseline="0" dirty="0" smtClean="0">
                <a:ea typeface="ＭＳ Ｐゴシック" pitchFamily="34" charset="-128"/>
              </a:rPr>
              <a:t> generation and transmission sector.  Typical projects include doing a detailed inventory of PCBS contained in equipment in use and equipment not in use, developing an environmentally sound management plan for the in use equipment and safe handling, interim storage and final disposal of PCBs in stockpiles and end of life equipment.  Projects can also include replacement of equipment.  Contaminated equipment and soil is also included in projects.  While PCB is included in the list of Unintentionally Produced POPs (U-POPS), we have not had projects that addresses unintentional releases of PCBs.  Equipment that contains PCBs include transformers and capacitors used in electricity generation and transmission.  It is also found in the ballasts in old fluorescent bulbs, refrigerators, some types of paints etc.  They are/were used when there was the need to have an </a:t>
            </a:r>
            <a:r>
              <a:rPr lang="en-US" baseline="0" dirty="0" err="1" smtClean="0">
                <a:ea typeface="ＭＳ Ｐゴシック" pitchFamily="34" charset="-128"/>
              </a:rPr>
              <a:t>electirc</a:t>
            </a:r>
            <a:r>
              <a:rPr lang="en-US" baseline="0" dirty="0" smtClean="0">
                <a:ea typeface="ＭＳ Ｐゴシック" pitchFamily="34" charset="-128"/>
              </a:rPr>
              <a:t> insulator.</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Pesticide projects usually involve re-packaging, safe storage and disposal of pesticide stockpiles.  Obsolete Stocks of DDT used as pesticide are included in these projects.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DDT projects typically focus on looking at alternatives for DDT in vector control.  DDT use is not prohibited under the convention as long as countries have an exemption from the Convention, however they need to over the long term reduce and eliminate the use of DDT by finding suitable, chemical and non-chemical alternatives.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COP 4 added nine new Chemicals to the initial 12,and COP 5 added one more.  Under the Convention this triggers an update of National Implementation Plans.  There is up to a maximum per country of 250K for this purpose and countries can  access either through direct access or agency access.  So far 5 countries have applied via direct access (Kenya is already approved) and three others have applied via agency access (Kazakhstan has its NIP update approved with a larger FSP)</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The GEF has funded the phase</a:t>
            </a:r>
            <a:r>
              <a:rPr lang="en-US" baseline="0" dirty="0" smtClean="0">
                <a:ea typeface="ＭＳ Ｐゴシック" pitchFamily="34" charset="-128"/>
              </a:rPr>
              <a:t> out of CFC in the CEITS.  We are now investing in the phase out of HCFCs in these countries.  The main applications of HCFCs are in the heating and cooling sector, refrigeration, industrial solvents, insulation foams, fire-fighting agents.</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25603" name="Slide Number Placeholder 3"/>
          <p:cNvSpPr>
            <a:spLocks noGrp="1"/>
          </p:cNvSpPr>
          <p:nvPr>
            <p:ph type="sldNum" sz="quarter" idx="5"/>
          </p:nvPr>
        </p:nvSpPr>
        <p:spPr bwMode="auto">
          <a:noFill/>
          <a:ln>
            <a:miter lim="800000"/>
            <a:headEnd/>
            <a:tailEnd/>
          </a:ln>
        </p:spPr>
        <p:txBody>
          <a:bodyPr/>
          <a:lstStyle/>
          <a:p>
            <a:fld id="{0D10A2A2-05C4-4E2B-A6E4-4CA73E7FDFC6}" type="slidenum">
              <a:rPr lang="en-US"/>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E-waste covers a range of consumer and other products.  It can range from mobile phones,</a:t>
            </a:r>
            <a:r>
              <a:rPr lang="en-US" baseline="0" dirty="0" smtClean="0">
                <a:ea typeface="ＭＳ Ｐゴシック" pitchFamily="34" charset="-128"/>
              </a:rPr>
              <a:t> to computer, refrigerators, stoves, microwave ovens etc. Once there is a chip in it is can be considered e-waste.  Proper handling of this waste is necessary due to the hazardous chemicals in them included POPs. Mercury and lead, however significant revenues can be generated from proper recycling of these wastes.  There are precious metals, recyclable plastics, copper etc that have a high resale value.</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Encouraging synergy</a:t>
            </a:r>
            <a:r>
              <a:rPr lang="en-US" baseline="0" dirty="0" smtClean="0">
                <a:ea typeface="ＭＳ Ｐゴシック" pitchFamily="34" charset="-128"/>
              </a:rPr>
              <a:t> is an advantage to the recipient country since they can deal with a number of issues through one project or program.  Most e-waste for example contains some of the new POPs and burning of the cables and plastic from this waste will produce dioxins and furans so that proper handling of this waste eliminates both the amount of e-waste but also POPs.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When projects are designed to replace lighting or to create green buildings, while replacing energy inefficient equipment it makes sense to deal with the waste which contains POPs, mercury and ODS.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Medical waste contains mercury from medical devices such as thermometers.  Safe handling of this waste removes the mercury and reduction and proper incineration reduces the production of U-POPS.</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57347" name="Slide Number Placeholder 3"/>
          <p:cNvSpPr>
            <a:spLocks noGrp="1"/>
          </p:cNvSpPr>
          <p:nvPr>
            <p:ph type="sldNum" sz="quarter" idx="5"/>
          </p:nvPr>
        </p:nvSpPr>
        <p:spPr bwMode="auto">
          <a:noFill/>
          <a:ln>
            <a:miter lim="800000"/>
            <a:headEnd/>
            <a:tailEnd/>
          </a:ln>
        </p:spPr>
        <p:txBody>
          <a:bodyPr/>
          <a:lstStyle/>
          <a:p>
            <a:fld id="{ABF26B00-80E5-4B7A-B57A-A99122E93B13}" type="slidenum">
              <a:rPr lang="en-US"/>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5" Type="http://schemas.openxmlformats.org/officeDocument/2006/relationships/slideLayout" Target="../slideLayouts/slideLayout5.xml"/><Relationship Id="rId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image" Target="../media/image8.jpe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hyperlink" Target="mailto:isow@theGEF.org" TargetMode="External"/><Relationship Id="rId3" Type="http://schemas.openxmlformats.org/officeDocument/2006/relationships/hyperlink" Target="mailto:asookdeo@thegef.org" TargetMode="External"/><Relationship Id="rId5"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057400"/>
            <a:ext cx="8229600" cy="1143000"/>
          </a:xfrm>
        </p:spPr>
        <p:txBody>
          <a:bodyPr/>
          <a:lstStyle/>
          <a:p>
            <a:r>
              <a:rPr lang="en-US" sz="4000" dirty="0" smtClean="0">
                <a:solidFill>
                  <a:srgbClr val="00642D"/>
                </a:solidFill>
                <a:ea typeface="+mn-ea"/>
                <a:cs typeface="+mn-cs"/>
              </a:rPr>
              <a:t>Chemicals Update</a:t>
            </a:r>
            <a:endParaRPr lang="en-US" sz="4000" dirty="0">
              <a:solidFill>
                <a:srgbClr val="00642D"/>
              </a:solidFill>
              <a:ea typeface="+mn-ea"/>
              <a:cs typeface="+mn-cs"/>
            </a:endParaRPr>
          </a:p>
        </p:txBody>
      </p:sp>
      <p:sp>
        <p:nvSpPr>
          <p:cNvPr id="9" name="Subtitle 8"/>
          <p:cNvSpPr>
            <a:spLocks noGrp="1"/>
          </p:cNvSpPr>
          <p:nvPr>
            <p:ph type="subTitle" idx="1"/>
          </p:nvPr>
        </p:nvSpPr>
        <p:spPr>
          <a:xfrm>
            <a:off x="1371600" y="3886200"/>
            <a:ext cx="6400800" cy="1752600"/>
          </a:xfrm>
        </p:spPr>
        <p:txBody>
          <a:bodyPr/>
          <a:lstStyle/>
          <a:p>
            <a:pPr lvl="0">
              <a:spcBef>
                <a:spcPts val="0"/>
              </a:spcBef>
              <a:defRPr/>
            </a:pPr>
            <a:r>
              <a:rPr lang="en-US" dirty="0" smtClean="0"/>
              <a:t>GEF Expanded Constituency Workshop</a:t>
            </a:r>
          </a:p>
          <a:p>
            <a:pPr>
              <a:spcBef>
                <a:spcPts val="0"/>
              </a:spcBef>
              <a:defRPr/>
            </a:pPr>
            <a:r>
              <a:rPr lang="it-IT" dirty="0"/>
              <a:t>30 October to 1 November 2012</a:t>
            </a:r>
          </a:p>
          <a:p>
            <a:pPr>
              <a:spcBef>
                <a:spcPts val="0"/>
              </a:spcBef>
              <a:defRPr/>
            </a:pPr>
            <a:r>
              <a:rPr lang="it-IT"/>
              <a:t>Arusha, Tanzania</a:t>
            </a:r>
          </a:p>
          <a:p>
            <a:pPr lvl="0">
              <a:spcBef>
                <a:spcPts val="0"/>
              </a:spcBef>
              <a:defRPr/>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p:cNvSpPr>
            <a:spLocks noGrp="1"/>
          </p:cNvSpPr>
          <p:nvPr>
            <p:ph idx="1"/>
          </p:nvPr>
        </p:nvSpPr>
        <p:spPr>
          <a:xfrm>
            <a:off x="609600" y="2362200"/>
            <a:ext cx="8229600" cy="3428999"/>
          </a:xfrm>
        </p:spPr>
        <p:txBody>
          <a:bodyPr/>
          <a:lstStyle/>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algn="ctr" eaLnBrk="1" hangingPunct="1">
              <a:buFontTx/>
              <a:buNone/>
            </a:pPr>
            <a:r>
              <a:rPr lang="en-US" sz="2000" u="sng" dirty="0" smtClean="0">
                <a:latin typeface="Times New Roman" pitchFamily="18" charset="0"/>
                <a:ea typeface="ＭＳ Ｐゴシック" pitchFamily="34" charset="-128"/>
                <a:cs typeface="Times New Roman" pitchFamily="18" charset="0"/>
              </a:rPr>
              <a:t>Contact Information</a:t>
            </a:r>
          </a:p>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eaLnBrk="1" hangingPunct="1">
              <a:buFontTx/>
              <a:buNone/>
            </a:pPr>
            <a:r>
              <a:rPr lang="en-US" sz="1800" b="1" i="1" dirty="0" smtClean="0">
                <a:latin typeface="Times New Roman" pitchFamily="18" charset="0"/>
                <a:ea typeface="ＭＳ Ｐゴシック" pitchFamily="34" charset="-128"/>
                <a:cs typeface="Times New Roman" pitchFamily="18" charset="0"/>
              </a:rPr>
              <a:t>Ibrahima Sow</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Chemicals Cluster Coordinator	</a:t>
            </a:r>
            <a:r>
              <a:rPr lang="en-US" sz="1800" i="1" dirty="0" smtClean="0">
                <a:latin typeface="Times New Roman" pitchFamily="18" charset="0"/>
                <a:ea typeface="ＭＳ Ｐゴシック" pitchFamily="34" charset="-128"/>
                <a:cs typeface="Times New Roman" pitchFamily="18" charset="0"/>
                <a:hlinkClick r:id="rId2"/>
              </a:rPr>
              <a:t>isow@thegef.org</a:t>
            </a:r>
            <a:endParaRPr lang="en-US" sz="1800" i="1" dirty="0" smtClean="0">
              <a:latin typeface="Times New Roman" pitchFamily="18" charset="0"/>
              <a:ea typeface="ＭＳ Ｐゴシック" pitchFamily="34" charset="-128"/>
              <a:cs typeface="Times New Roman" pitchFamily="18" charset="0"/>
            </a:endParaRPr>
          </a:p>
          <a:p>
            <a:pPr eaLnBrk="1" hangingPunct="1">
              <a:buFontTx/>
              <a:buNone/>
            </a:pPr>
            <a:r>
              <a:rPr lang="en-US" sz="1800" b="1" i="1" dirty="0" smtClean="0">
                <a:latin typeface="Times New Roman" pitchFamily="18" charset="0"/>
                <a:ea typeface="ＭＳ Ｐゴシック" pitchFamily="34" charset="-128"/>
                <a:cs typeface="Times New Roman" pitchFamily="18" charset="0"/>
              </a:rPr>
              <a:t>Anil Sookdeo</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Environmental Specialist 		</a:t>
            </a:r>
            <a:r>
              <a:rPr lang="en-US" sz="1800" i="1" dirty="0" smtClean="0">
                <a:latin typeface="Times New Roman" pitchFamily="18" charset="0"/>
                <a:ea typeface="ＭＳ Ｐゴシック" pitchFamily="34" charset="-128"/>
                <a:cs typeface="Times New Roman" pitchFamily="18" charset="0"/>
                <a:hlinkClick r:id="rId3"/>
              </a:rPr>
              <a:t>asookdeo@thegef.org</a:t>
            </a:r>
            <a:endParaRPr lang="en-US" sz="1800" i="1" dirty="0" smtClean="0">
              <a:latin typeface="Times New Roman" pitchFamily="18" charset="0"/>
              <a:ea typeface="ＭＳ Ｐゴシック" pitchFamily="34" charset="-128"/>
              <a:cs typeface="Times New Roman" pitchFamily="18" charset="0"/>
            </a:endParaRPr>
          </a:p>
          <a:p>
            <a:pPr eaLnBrk="1" hangingPunct="1">
              <a:buNone/>
            </a:pPr>
            <a:r>
              <a:rPr lang="en-US" sz="1800" b="1" i="1" dirty="0" smtClean="0">
                <a:latin typeface="Times New Roman" pitchFamily="18" charset="0"/>
                <a:ea typeface="ＭＳ Ｐゴシック" pitchFamily="34" charset="-128"/>
                <a:cs typeface="Times New Roman" pitchFamily="18" charset="0"/>
              </a:rPr>
              <a:t>Evelyn Swain</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Environmental Specialist   		 </a:t>
            </a:r>
            <a:r>
              <a:rPr lang="en-US" sz="1800" i="1" dirty="0" smtClean="0">
                <a:latin typeface="Times New Roman" pitchFamily="18" charset="0"/>
                <a:ea typeface="ＭＳ Ｐゴシック" pitchFamily="34" charset="-128"/>
                <a:cs typeface="Times New Roman" pitchFamily="18" charset="0"/>
                <a:hlinkClick r:id="rId3"/>
              </a:rPr>
              <a:t>eswain@thegef.org</a:t>
            </a:r>
          </a:p>
          <a:p>
            <a:pPr eaLnBrk="1" hangingPunct="1">
              <a:buFontTx/>
              <a:buNone/>
            </a:pPr>
            <a:r>
              <a:rPr lang="en-US" sz="1800" b="1" i="1" dirty="0" err="1" smtClean="0">
                <a:latin typeface="Times New Roman" pitchFamily="18" charset="0"/>
                <a:ea typeface="ＭＳ Ｐゴシック" pitchFamily="34" charset="-128"/>
                <a:cs typeface="Times New Roman" pitchFamily="18" charset="0"/>
              </a:rPr>
              <a:t>Jie</a:t>
            </a:r>
            <a:r>
              <a:rPr lang="en-US" sz="1800" b="1" i="1" dirty="0" smtClean="0">
                <a:latin typeface="Times New Roman" pitchFamily="18" charset="0"/>
                <a:ea typeface="ＭＳ Ｐゴシック" pitchFamily="34" charset="-128"/>
                <a:cs typeface="Times New Roman" pitchFamily="18" charset="0"/>
              </a:rPr>
              <a:t> Pan</a:t>
            </a:r>
            <a:r>
              <a:rPr lang="en-US" sz="1800" b="1" i="1" dirty="0">
                <a:latin typeface="Times New Roman" pitchFamily="18" charset="0"/>
                <a:ea typeface="ＭＳ Ｐゴシック" pitchFamily="34" charset="-128"/>
                <a:cs typeface="Times New Roman" pitchFamily="18" charset="0"/>
              </a:rPr>
              <a:t>	</a:t>
            </a:r>
            <a:r>
              <a:rPr lang="en-US" sz="1800" b="1" i="1" dirty="0" smtClean="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Junior Professional Associate   	 </a:t>
            </a:r>
            <a:r>
              <a:rPr lang="en-US" sz="1800" i="1" dirty="0" smtClean="0">
                <a:latin typeface="Times New Roman" pitchFamily="18" charset="0"/>
                <a:ea typeface="ＭＳ Ｐゴシック" pitchFamily="34" charset="-128"/>
                <a:cs typeface="Times New Roman" pitchFamily="18" charset="0"/>
                <a:hlinkClick r:id="rId3"/>
              </a:rPr>
              <a:t>jpan@thegef.org</a:t>
            </a:r>
          </a:p>
          <a:p>
            <a:pPr eaLnBrk="1" hangingPunct="1">
              <a:buFontTx/>
              <a:buNone/>
            </a:pPr>
            <a:endParaRPr lang="en-US" sz="1800" u="sng" dirty="0" smtClean="0">
              <a:latin typeface="Times New Roman" pitchFamily="18" charset="0"/>
              <a:ea typeface="ＭＳ Ｐゴシック" pitchFamily="34" charset="-128"/>
              <a:cs typeface="Times New Roman" pitchFamily="18" charset="0"/>
              <a:hlinkClick r:id="rId3"/>
            </a:endParaRPr>
          </a:p>
        </p:txBody>
      </p:sp>
      <p:pic>
        <p:nvPicPr>
          <p:cNvPr id="11" name="Picture 10" descr="Medical Waste_china.JPG"/>
          <p:cNvPicPr>
            <a:picLocks noChangeAspect="1"/>
          </p:cNvPicPr>
          <p:nvPr/>
        </p:nvPicPr>
        <p:blipFill>
          <a:blip r:embed="rId4" cstate="print"/>
          <a:stretch>
            <a:fillRect/>
          </a:stretch>
        </p:blipFill>
        <p:spPr>
          <a:xfrm>
            <a:off x="6324600" y="0"/>
            <a:ext cx="2819400" cy="2114550"/>
          </a:xfrm>
          <a:prstGeom prst="rect">
            <a:avLst/>
          </a:prstGeom>
          <a:ln>
            <a:noFill/>
          </a:ln>
          <a:effectLst>
            <a:softEdge rad="112500"/>
          </a:effectLst>
        </p:spPr>
      </p:pic>
      <p:pic>
        <p:nvPicPr>
          <p:cNvPr id="12" name="Picture 11" descr="Drums containing DDT_Panama.JPG"/>
          <p:cNvPicPr>
            <a:picLocks noChangeAspect="1"/>
          </p:cNvPicPr>
          <p:nvPr/>
        </p:nvPicPr>
        <p:blipFill>
          <a:blip r:embed="rId5" cstate="print"/>
          <a:stretch>
            <a:fillRect/>
          </a:stretch>
        </p:blipFill>
        <p:spPr>
          <a:xfrm>
            <a:off x="2895600" y="0"/>
            <a:ext cx="3434983" cy="2286000"/>
          </a:xfrm>
          <a:prstGeom prst="rect">
            <a:avLst/>
          </a:prstGeom>
          <a:ln>
            <a:noFill/>
          </a:ln>
          <a:effectLst>
            <a:softEdge rad="112500"/>
          </a:effectLst>
        </p:spPr>
      </p:pic>
      <p:pic>
        <p:nvPicPr>
          <p:cNvPr id="13" name="Picture 12" descr="PCB label.JPG"/>
          <p:cNvPicPr>
            <a:picLocks noChangeAspect="1"/>
          </p:cNvPicPr>
          <p:nvPr/>
        </p:nvPicPr>
        <p:blipFill>
          <a:blip r:embed="rId6" cstate="print"/>
          <a:stretch>
            <a:fillRect/>
          </a:stretch>
        </p:blipFill>
        <p:spPr>
          <a:xfrm>
            <a:off x="0" y="0"/>
            <a:ext cx="2895600" cy="1927038"/>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
            </a:r>
            <a:br>
              <a:rPr lang="en-US" dirty="0" smtClean="0"/>
            </a:br>
            <a:r>
              <a:rPr lang="en-US" dirty="0" smtClean="0"/>
              <a:t>GEF Chemicals -Background</a:t>
            </a:r>
            <a:br>
              <a:rPr lang="en-US" dirty="0" smtClean="0"/>
            </a:br>
            <a:endParaRPr lang="en-US" dirty="0" smtClean="0"/>
          </a:p>
        </p:txBody>
      </p:sp>
      <p:sp>
        <p:nvSpPr>
          <p:cNvPr id="18435" name="Content Placeholder 6"/>
          <p:cNvSpPr>
            <a:spLocks noGrp="1"/>
          </p:cNvSpPr>
          <p:nvPr>
            <p:ph idx="1"/>
          </p:nvPr>
        </p:nvSpPr>
        <p:spPr>
          <a:xfrm>
            <a:off x="381000" y="1371600"/>
            <a:ext cx="8229600" cy="4114800"/>
          </a:xfrm>
        </p:spPr>
        <p:txBody>
          <a:bodyPr>
            <a:normAutofit fontScale="77500" lnSpcReduction="20000"/>
          </a:bodyPr>
          <a:lstStyle/>
          <a:p>
            <a:r>
              <a:rPr lang="en-GB" dirty="0" smtClean="0"/>
              <a:t>The GEF </a:t>
            </a:r>
            <a:r>
              <a:rPr lang="en-US" dirty="0" smtClean="0"/>
              <a:t>provides resources to the following areas related to chemicals management</a:t>
            </a:r>
          </a:p>
          <a:p>
            <a:pPr lvl="1"/>
            <a:endParaRPr lang="en-US" dirty="0" smtClean="0"/>
          </a:p>
          <a:p>
            <a:pPr lvl="1"/>
            <a:r>
              <a:rPr lang="en-US" dirty="0" smtClean="0"/>
              <a:t>Phase out of Persistent Organic Pollutants – Stockholm Convention</a:t>
            </a:r>
          </a:p>
          <a:p>
            <a:pPr lvl="1"/>
            <a:r>
              <a:rPr lang="en-US" dirty="0" smtClean="0"/>
              <a:t>Phase out of Ozone Depleting Substances (ODS), specifically to countries with economies in transition – Montreal Protocol</a:t>
            </a:r>
          </a:p>
          <a:p>
            <a:pPr lvl="1"/>
            <a:r>
              <a:rPr lang="en-US" dirty="0" smtClean="0"/>
              <a:t>Pilot activities on mercury – to support and inform ongoing negotiations of an agreement on Mercury</a:t>
            </a:r>
          </a:p>
          <a:p>
            <a:pPr lvl="1"/>
            <a:r>
              <a:rPr lang="en-US" dirty="0" smtClean="0"/>
              <a:t>Pilot activities on chemicals (and chemical issues) of global concern – related to the objectives of the Strategic Approach to International Chemicals Management (SAICM)</a:t>
            </a:r>
          </a:p>
          <a:p>
            <a:endParaRPr lang="en-US" dirty="0" smtClean="0"/>
          </a:p>
          <a:p>
            <a:endParaRPr lang="en-US" dirty="0" smtClean="0"/>
          </a:p>
        </p:txBody>
      </p:sp>
    </p:spTree>
  </p:cSld>
  <p:clrMapOvr>
    <a:masterClrMapping/>
  </p:clrMapOvr>
  <p:transition xmlns:p14="http://schemas.microsoft.com/office/powerpoint/2010/main">
    <p:cut thruBlk="1"/>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a:gradFill rotWithShape="1">
            <a:gsLst>
              <a:gs pos="0">
                <a:srgbClr val="5E9EFF"/>
              </a:gs>
              <a:gs pos="39999">
                <a:srgbClr val="85C2FF"/>
              </a:gs>
              <a:gs pos="70000">
                <a:srgbClr val="C4D6EB"/>
              </a:gs>
              <a:gs pos="100000">
                <a:srgbClr val="FFEBFA"/>
              </a:gs>
            </a:gsLst>
            <a:lin ang="5400000" scaled="0"/>
          </a:gradFill>
          <a:ln cap="flat">
            <a:solidFill>
              <a:srgbClr val="46AAC5"/>
            </a:solidFill>
          </a:ln>
          <a:effectLst>
            <a:outerShdw dist="20000" dir="5400000" rotWithShape="0">
              <a:srgbClr val="000000">
                <a:alpha val="37999"/>
              </a:srgbClr>
            </a:outerShdw>
          </a:effectLst>
        </p:spPr>
        <p:txBody>
          <a:bodyPr/>
          <a:lstStyle/>
          <a:p>
            <a:pPr eaLnBrk="1" fontAlgn="auto" hangingPunct="1">
              <a:spcAft>
                <a:spcPts val="0"/>
              </a:spcAft>
              <a:defRPr/>
            </a:pPr>
            <a:r>
              <a:rPr lang="en-US" sz="3600" dirty="0" smtClean="0">
                <a:solidFill>
                  <a:schemeClr val="dk1"/>
                </a:solidFill>
                <a:ea typeface="+mn-ea"/>
                <a:cs typeface="+mn-cs"/>
              </a:rPr>
              <a:t>Overview of GEF Investment on POPs</a:t>
            </a:r>
            <a:endParaRPr lang="en-US" sz="3600" dirty="0">
              <a:solidFill>
                <a:schemeClr val="dk1"/>
              </a:solidFill>
              <a:ea typeface="+mn-ea"/>
              <a:cs typeface="+mn-cs"/>
            </a:endParaRPr>
          </a:p>
        </p:txBody>
      </p:sp>
      <p:sp>
        <p:nvSpPr>
          <p:cNvPr id="4099" name="TextBox 4"/>
          <p:cNvSpPr txBox="1">
            <a:spLocks noChangeArrowheads="1"/>
          </p:cNvSpPr>
          <p:nvPr/>
        </p:nvSpPr>
        <p:spPr bwMode="auto">
          <a:xfrm>
            <a:off x="457200" y="1447800"/>
            <a:ext cx="8382000" cy="486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400" dirty="0">
                <a:latin typeface="Calibri" pitchFamily="34" charset="0"/>
              </a:rPr>
              <a:t>Since 2001 the GEF has committed US$ 568.8 million to projects in the POPs focal area and leveraged some US$ 1474.5 million in co-financing from partners in the public and private sectors, bringing the total value of the GEF POPs portfolio to over US$2 billion. </a:t>
            </a:r>
          </a:p>
          <a:p>
            <a:pPr eaLnBrk="1" hangingPunct="1"/>
            <a:endParaRPr lang="en-US" sz="2400" dirty="0">
              <a:latin typeface="Calibri" pitchFamily="34" charset="0"/>
            </a:endParaRPr>
          </a:p>
          <a:p>
            <a:pPr eaLnBrk="1" hangingPunct="1"/>
            <a:r>
              <a:rPr lang="en-US" sz="2400" dirty="0">
                <a:latin typeface="Calibri" pitchFamily="34" charset="0"/>
              </a:rPr>
              <a:t>To date, the GEF has financed NIPs development projects for all developing countries Parties requiring support, so far 108 Parties have already submitted their NIPs to the Secretariat to the Stockholm Convention. The GEF also financed 109 post-NIP development projects for the implementation of the Convention. </a:t>
            </a:r>
          </a:p>
          <a:p>
            <a:pPr eaLnBrk="1" hangingPunct="1"/>
            <a:endParaRPr lang="en-US" sz="2800" dirty="0"/>
          </a:p>
          <a:p>
            <a:pPr eaLnBrk="1" hangingPunct="1"/>
            <a:endParaRPr lang="en-US" dirty="0"/>
          </a:p>
        </p:txBody>
      </p:sp>
    </p:spTree>
    <p:extLst>
      <p:ext uri="{BB962C8B-B14F-4D97-AF65-F5344CB8AC3E}">
        <p14:creationId xmlns:p14="http://schemas.microsoft.com/office/powerpoint/2010/main" val="419519793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6348" y="3767246"/>
            <a:ext cx="7696200" cy="369888"/>
          </a:xfrm>
          <a:prstGeom prst="rect">
            <a:avLst/>
          </a:prstGeom>
          <a:noFill/>
        </p:spPr>
        <p:txBody>
          <a:bodyPr>
            <a:spAutoFit/>
          </a:bodyPr>
          <a:lstStyle/>
          <a:p>
            <a:pPr algn="ctr">
              <a:defRPr/>
            </a:pPr>
            <a:r>
              <a:rPr lang="en-US" dirty="0">
                <a:latin typeface="+mj-lt"/>
              </a:rPr>
              <a:t>Table 1: GEF 5 resources utilization for Chemicals </a:t>
            </a:r>
          </a:p>
        </p:txBody>
      </p:sp>
      <p:sp>
        <p:nvSpPr>
          <p:cNvPr id="8195" name="TextBox 6"/>
          <p:cNvSpPr txBox="1">
            <a:spLocks noChangeArrowheads="1"/>
          </p:cNvSpPr>
          <p:nvPr/>
        </p:nvSpPr>
        <p:spPr bwMode="auto">
          <a:xfrm>
            <a:off x="381000" y="846767"/>
            <a:ext cx="8458200"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buFont typeface="Arial" charset="0"/>
              <a:buChar char="•"/>
            </a:pPr>
            <a:r>
              <a:rPr lang="en-US" sz="1400" dirty="0">
                <a:solidFill>
                  <a:srgbClr val="292929"/>
                </a:solidFill>
              </a:rPr>
              <a:t> </a:t>
            </a:r>
            <a:r>
              <a:rPr lang="en-US" sz="1400" dirty="0" smtClean="0">
                <a:solidFill>
                  <a:srgbClr val="292929"/>
                </a:solidFill>
              </a:rPr>
              <a:t>174.7 </a:t>
            </a:r>
            <a:r>
              <a:rPr lang="en-US" sz="1400" dirty="0">
                <a:solidFill>
                  <a:srgbClr val="292929"/>
                </a:solidFill>
              </a:rPr>
              <a:t>Million in GEF investments plus an additional ~670M in other resources to Chemicals (see Table 1 for detail</a:t>
            </a:r>
            <a:r>
              <a:rPr lang="en-US" sz="1400" dirty="0" smtClean="0">
                <a:solidFill>
                  <a:srgbClr val="292929"/>
                </a:solidFill>
              </a:rPr>
              <a:t>);</a:t>
            </a:r>
          </a:p>
          <a:p>
            <a:pPr eaLnBrk="1" hangingPunct="1">
              <a:buFont typeface="Arial" charset="0"/>
              <a:buChar char="•"/>
            </a:pPr>
            <a:endParaRPr lang="en-US" sz="1400" dirty="0">
              <a:solidFill>
                <a:srgbClr val="292929"/>
              </a:solidFill>
            </a:endParaRPr>
          </a:p>
          <a:p>
            <a:pPr eaLnBrk="1" hangingPunct="1">
              <a:buFont typeface="Arial" charset="0"/>
              <a:buChar char="•"/>
            </a:pPr>
            <a:r>
              <a:rPr lang="en-US" sz="1400" dirty="0" smtClean="0">
                <a:solidFill>
                  <a:srgbClr val="292929"/>
                </a:solidFill>
              </a:rPr>
              <a:t>Received 58 FSPs/MSPs for POPs elimination and approved 45 of them. </a:t>
            </a:r>
          </a:p>
          <a:p>
            <a:pPr eaLnBrk="1" hangingPunct="1">
              <a:buFont typeface="Arial" charset="0"/>
              <a:buChar char="•"/>
            </a:pPr>
            <a:endParaRPr lang="en-US" sz="1400" dirty="0">
              <a:solidFill>
                <a:srgbClr val="292929"/>
              </a:solidFill>
            </a:endParaRPr>
          </a:p>
          <a:p>
            <a:pPr eaLnBrk="1" hangingPunct="1">
              <a:buFont typeface="Arial" charset="0"/>
              <a:buChar char="•"/>
            </a:pPr>
            <a:r>
              <a:rPr lang="en-US" sz="1400" dirty="0" smtClean="0">
                <a:solidFill>
                  <a:srgbClr val="292929"/>
                </a:solidFill>
              </a:rPr>
              <a:t>Approved </a:t>
            </a:r>
            <a:r>
              <a:rPr lang="en-US" sz="1400" dirty="0">
                <a:solidFill>
                  <a:srgbClr val="292929"/>
                </a:solidFill>
              </a:rPr>
              <a:t>8 pilot projects on Mercury Reduction on artisanal gold mining, mercury emission in Health Care Sector, inventory development, and mercury in products. </a:t>
            </a:r>
          </a:p>
          <a:p>
            <a:pPr eaLnBrk="1" hangingPunct="1">
              <a:buFont typeface="Arial" charset="0"/>
              <a:buChar char="•"/>
            </a:pPr>
            <a:endParaRPr lang="en-US" sz="1400" dirty="0">
              <a:solidFill>
                <a:srgbClr val="292929"/>
              </a:solidFill>
            </a:endParaRPr>
          </a:p>
          <a:p>
            <a:pPr eaLnBrk="1" hangingPunct="1">
              <a:buFont typeface="Arial" charset="0"/>
              <a:buChar char="•"/>
            </a:pPr>
            <a:r>
              <a:rPr lang="en-US" sz="1400" dirty="0">
                <a:solidFill>
                  <a:srgbClr val="292929"/>
                </a:solidFill>
              </a:rPr>
              <a:t>Approved 1 pilot project for Africa region on E-waste Management, emphasizing the role of regional centers of the Stockholm and Basel Convention. </a:t>
            </a:r>
            <a:endParaRPr lang="en-US" sz="1400" dirty="0" smtClean="0">
              <a:solidFill>
                <a:srgbClr val="292929"/>
              </a:solidFill>
            </a:endParaRPr>
          </a:p>
          <a:p>
            <a:pPr eaLnBrk="1" hangingPunct="1"/>
            <a:endParaRPr lang="en-US" sz="1400" dirty="0">
              <a:solidFill>
                <a:srgbClr val="292929"/>
              </a:solidFill>
            </a:endParaRPr>
          </a:p>
          <a:p>
            <a:pPr eaLnBrk="1" hangingPunct="1">
              <a:buFont typeface="Arial" charset="0"/>
              <a:buChar char="•"/>
            </a:pPr>
            <a:r>
              <a:rPr lang="en-US" sz="1400" dirty="0" smtClean="0">
                <a:solidFill>
                  <a:srgbClr val="292929"/>
                </a:solidFill>
              </a:rPr>
              <a:t>Up until now the GEF has received 54 project proposals to update NIPs. </a:t>
            </a:r>
            <a:r>
              <a:rPr lang="en-US" sz="1400" dirty="0">
                <a:solidFill>
                  <a:srgbClr val="292929"/>
                </a:solidFill>
              </a:rPr>
              <a:t>1</a:t>
            </a:r>
            <a:r>
              <a:rPr lang="en-US" sz="1400" dirty="0" smtClean="0">
                <a:solidFill>
                  <a:srgbClr val="292929"/>
                </a:solidFill>
              </a:rPr>
              <a:t>7 have been approved and the rest has been reviewed by the GEF and awaits Agency/country response.</a:t>
            </a:r>
          </a:p>
        </p:txBody>
      </p:sp>
      <p:sp>
        <p:nvSpPr>
          <p:cNvPr id="9" name="TextBox 8"/>
          <p:cNvSpPr txBox="1"/>
          <p:nvPr/>
        </p:nvSpPr>
        <p:spPr>
          <a:xfrm>
            <a:off x="780836" y="261991"/>
            <a:ext cx="7086600" cy="584775"/>
          </a:xfrm>
          <a:prstGeom prst="rect">
            <a:avLst/>
          </a:prstGeom>
          <a:noFill/>
        </p:spPr>
        <p:txBody>
          <a:bodyPr wrap="square">
            <a:spAutoFit/>
          </a:bodyPr>
          <a:lstStyle/>
          <a:p>
            <a:pPr>
              <a:defRPr/>
            </a:pPr>
            <a:r>
              <a:rPr lang="en-US" sz="3200" b="1" dirty="0" smtClean="0">
                <a:solidFill>
                  <a:srgbClr val="1F497D"/>
                </a:solidFill>
                <a:latin typeface="+mj-lt"/>
                <a:ea typeface="+mj-ea"/>
                <a:cs typeface="+mj-cs"/>
              </a:rPr>
              <a:t>Chemicals </a:t>
            </a:r>
            <a:r>
              <a:rPr lang="en-US" sz="3200" b="1" dirty="0">
                <a:solidFill>
                  <a:srgbClr val="1F497D"/>
                </a:solidFill>
                <a:latin typeface="+mj-lt"/>
                <a:ea typeface="+mj-ea"/>
                <a:cs typeface="+mj-cs"/>
              </a:rPr>
              <a:t>Resources Utilization in GEF5</a:t>
            </a:r>
          </a:p>
        </p:txBody>
      </p:sp>
      <p:graphicFrame>
        <p:nvGraphicFramePr>
          <p:cNvPr id="10" name="Table 9"/>
          <p:cNvGraphicFramePr>
            <a:graphicFrameLocks noGrp="1"/>
          </p:cNvGraphicFramePr>
          <p:nvPr>
            <p:extLst>
              <p:ext uri="{D42A27DB-BD31-4B8C-83A1-F6EECF244321}">
                <p14:modId xmlns:p14="http://schemas.microsoft.com/office/powerpoint/2010/main" val="1993358942"/>
              </p:ext>
            </p:extLst>
          </p:nvPr>
        </p:nvGraphicFramePr>
        <p:xfrm>
          <a:off x="560369" y="4114800"/>
          <a:ext cx="8054939" cy="2041991"/>
        </p:xfrm>
        <a:graphic>
          <a:graphicData uri="http://schemas.openxmlformats.org/drawingml/2006/table">
            <a:tbl>
              <a:tblPr/>
              <a:tblGrid>
                <a:gridCol w="1610988"/>
                <a:gridCol w="1150706"/>
                <a:gridCol w="1457560"/>
                <a:gridCol w="1304133"/>
                <a:gridCol w="1189062"/>
                <a:gridCol w="1342490"/>
              </a:tblGrid>
              <a:tr h="518131">
                <a:tc>
                  <a:txBody>
                    <a:bodyPr/>
                    <a:lstStyle/>
                    <a:p>
                      <a:endParaRPr lang="en-US" sz="1400" dirty="0">
                        <a:effectLst/>
                        <a:latin typeface="arial"/>
                      </a:endParaRPr>
                    </a:p>
                  </a:txBody>
                  <a:tcPr marT="45706" marB="45706">
                    <a:lnL>
                      <a:noFill/>
                    </a:lnL>
                    <a:lnR>
                      <a:noFill/>
                    </a:lnR>
                    <a:lnT>
                      <a:noFill/>
                    </a:lnT>
                    <a:lnB>
                      <a:noFill/>
                    </a:lnB>
                    <a:solidFill>
                      <a:srgbClr val="4F81BD"/>
                    </a:solidFill>
                  </a:tcPr>
                </a:tc>
                <a:tc>
                  <a:txBody>
                    <a:bodyPr/>
                    <a:lstStyle/>
                    <a:p>
                      <a:pPr algn="ctr"/>
                      <a:r>
                        <a:rPr lang="en-US" sz="1400" b="1" dirty="0">
                          <a:effectLst/>
                          <a:latin typeface="Calibri"/>
                        </a:rPr>
                        <a:t>Mercury (M USD)</a:t>
                      </a:r>
                      <a:endParaRPr lang="en-US" sz="1400" dirty="0">
                        <a:effectLst/>
                        <a:latin typeface="arial"/>
                      </a:endParaRPr>
                    </a:p>
                  </a:txBody>
                  <a:tcPr marT="45706" marB="45706">
                    <a:lnL>
                      <a:noFill/>
                    </a:lnL>
                    <a:lnR>
                      <a:noFill/>
                    </a:lnR>
                    <a:lnT>
                      <a:noFill/>
                    </a:lnT>
                    <a:lnB>
                      <a:noFill/>
                    </a:lnB>
                    <a:solidFill>
                      <a:srgbClr val="4F81BD"/>
                    </a:solidFill>
                  </a:tcPr>
                </a:tc>
                <a:tc>
                  <a:txBody>
                    <a:bodyPr/>
                    <a:lstStyle/>
                    <a:p>
                      <a:pPr algn="ctr"/>
                      <a:r>
                        <a:rPr lang="en-US" sz="1400" b="1" dirty="0">
                          <a:effectLst/>
                          <a:latin typeface="Calibri"/>
                        </a:rPr>
                        <a:t>Ozone</a:t>
                      </a:r>
                      <a:r>
                        <a:rPr lang="en-US" sz="1400" dirty="0">
                          <a:effectLst/>
                          <a:latin typeface="arial"/>
                        </a:rPr>
                        <a:t/>
                      </a:r>
                      <a:br>
                        <a:rPr lang="en-US" sz="1400" dirty="0">
                          <a:effectLst/>
                          <a:latin typeface="arial"/>
                        </a:rPr>
                      </a:br>
                      <a:r>
                        <a:rPr lang="en-US" sz="1400" b="1" dirty="0">
                          <a:effectLst/>
                          <a:latin typeface="Calibri"/>
                        </a:rPr>
                        <a:t>(M USD)</a:t>
                      </a:r>
                      <a:endParaRPr lang="en-US" sz="1400" dirty="0">
                        <a:effectLst/>
                        <a:latin typeface="arial"/>
                      </a:endParaRPr>
                    </a:p>
                  </a:txBody>
                  <a:tcPr marT="45706" marB="45706">
                    <a:lnL>
                      <a:noFill/>
                    </a:lnL>
                    <a:lnR>
                      <a:noFill/>
                    </a:lnR>
                    <a:lnT>
                      <a:noFill/>
                    </a:lnT>
                    <a:lnB>
                      <a:noFill/>
                    </a:lnB>
                    <a:solidFill>
                      <a:srgbClr val="4F81BD"/>
                    </a:solidFill>
                  </a:tcPr>
                </a:tc>
                <a:tc>
                  <a:txBody>
                    <a:bodyPr/>
                    <a:lstStyle/>
                    <a:p>
                      <a:pPr algn="ctr"/>
                      <a:r>
                        <a:rPr lang="en-US" sz="1400" b="1" dirty="0" smtClean="0">
                          <a:effectLst/>
                          <a:latin typeface="Calibri"/>
                        </a:rPr>
                        <a:t>POPs</a:t>
                      </a:r>
                      <a:r>
                        <a:rPr lang="en-US" sz="1400" dirty="0">
                          <a:effectLst/>
                          <a:latin typeface="arial"/>
                        </a:rPr>
                        <a:t/>
                      </a:r>
                      <a:br>
                        <a:rPr lang="en-US" sz="1400" dirty="0">
                          <a:effectLst/>
                          <a:latin typeface="arial"/>
                        </a:rPr>
                      </a:br>
                      <a:r>
                        <a:rPr lang="en-US" sz="1400" b="1" dirty="0">
                          <a:effectLst/>
                          <a:latin typeface="Calibri"/>
                        </a:rPr>
                        <a:t>(M USD)</a:t>
                      </a:r>
                      <a:endParaRPr lang="en-US" sz="1400" dirty="0">
                        <a:effectLst/>
                        <a:latin typeface="arial"/>
                      </a:endParaRPr>
                    </a:p>
                  </a:txBody>
                  <a:tcPr marT="45706" marB="45706">
                    <a:lnL>
                      <a:noFill/>
                    </a:lnL>
                    <a:lnR>
                      <a:noFill/>
                    </a:lnR>
                    <a:lnT>
                      <a:noFill/>
                    </a:lnT>
                    <a:lnB>
                      <a:noFill/>
                    </a:lnB>
                    <a:solidFill>
                      <a:srgbClr val="4F81BD"/>
                    </a:solidFill>
                  </a:tcPr>
                </a:tc>
                <a:tc>
                  <a:txBody>
                    <a:bodyPr/>
                    <a:lstStyle/>
                    <a:p>
                      <a:pPr algn="ctr"/>
                      <a:r>
                        <a:rPr lang="en-US" sz="1400" b="1">
                          <a:effectLst/>
                          <a:latin typeface="Calibri"/>
                        </a:rPr>
                        <a:t>SCM</a:t>
                      </a:r>
                      <a:r>
                        <a:rPr lang="en-US" sz="1400">
                          <a:effectLst/>
                          <a:latin typeface="arial"/>
                        </a:rPr>
                        <a:t/>
                      </a:r>
                      <a:br>
                        <a:rPr lang="en-US" sz="1400">
                          <a:effectLst/>
                          <a:latin typeface="arial"/>
                        </a:rPr>
                      </a:br>
                      <a:r>
                        <a:rPr lang="en-US" sz="1400" b="1">
                          <a:effectLst/>
                          <a:latin typeface="Calibri"/>
                        </a:rPr>
                        <a:t>(M USD)</a:t>
                      </a:r>
                      <a:endParaRPr lang="en-US" sz="1400">
                        <a:effectLst/>
                        <a:latin typeface="arial"/>
                      </a:endParaRPr>
                    </a:p>
                  </a:txBody>
                  <a:tcPr marT="45706" marB="45706">
                    <a:lnL>
                      <a:noFill/>
                    </a:lnL>
                    <a:lnR>
                      <a:noFill/>
                    </a:lnR>
                    <a:lnT>
                      <a:noFill/>
                    </a:lnT>
                    <a:lnB>
                      <a:noFill/>
                    </a:lnB>
                    <a:solidFill>
                      <a:srgbClr val="4F81BD"/>
                    </a:solidFill>
                  </a:tcPr>
                </a:tc>
                <a:tc>
                  <a:txBody>
                    <a:bodyPr/>
                    <a:lstStyle/>
                    <a:p>
                      <a:pPr algn="ctr"/>
                      <a:r>
                        <a:rPr lang="en-US" sz="1400" b="1">
                          <a:effectLst/>
                          <a:latin typeface="Calibri"/>
                        </a:rPr>
                        <a:t>Total </a:t>
                      </a:r>
                      <a:r>
                        <a:rPr lang="en-US" sz="1400">
                          <a:effectLst/>
                          <a:latin typeface="arial"/>
                        </a:rPr>
                        <a:t/>
                      </a:r>
                      <a:br>
                        <a:rPr lang="en-US" sz="1400">
                          <a:effectLst/>
                          <a:latin typeface="arial"/>
                        </a:rPr>
                      </a:br>
                      <a:r>
                        <a:rPr lang="en-US" sz="1400" b="1">
                          <a:effectLst/>
                          <a:latin typeface="Calibri"/>
                        </a:rPr>
                        <a:t>(M USD)</a:t>
                      </a:r>
                      <a:endParaRPr lang="en-US" sz="1400">
                        <a:effectLst/>
                        <a:latin typeface="arial"/>
                      </a:endParaRPr>
                    </a:p>
                  </a:txBody>
                  <a:tcPr marT="45706" marB="45706">
                    <a:lnL>
                      <a:noFill/>
                    </a:lnL>
                    <a:lnR>
                      <a:noFill/>
                    </a:lnR>
                    <a:lnT>
                      <a:noFill/>
                    </a:lnT>
                    <a:lnB>
                      <a:noFill/>
                    </a:lnB>
                    <a:solidFill>
                      <a:srgbClr val="4F81BD"/>
                    </a:solidFill>
                  </a:tcPr>
                </a:tc>
              </a:tr>
              <a:tr h="262102">
                <a:tc>
                  <a:txBody>
                    <a:bodyPr/>
                    <a:lstStyle/>
                    <a:p>
                      <a:r>
                        <a:rPr lang="en-US" sz="1400" dirty="0">
                          <a:effectLst/>
                          <a:latin typeface="Calibri"/>
                        </a:rPr>
                        <a:t>GEF 5 Allocation</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a:effectLst/>
                          <a:latin typeface="Calibri"/>
                        </a:rPr>
                        <a:t>15.0</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a:effectLst/>
                          <a:latin typeface="Calibri"/>
                        </a:rPr>
                        <a:t>25.0</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a:effectLst/>
                          <a:latin typeface="Calibri"/>
                        </a:rPr>
                        <a:t>375.0</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a:effectLst/>
                          <a:latin typeface="Calibri"/>
                        </a:rPr>
                        <a:t>10.0</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smtClean="0">
                          <a:effectLst/>
                          <a:latin typeface="Calibri"/>
                        </a:rPr>
                        <a:t>425</a:t>
                      </a:r>
                      <a:endParaRPr lang="en-US" sz="1400" dirty="0">
                        <a:effectLst/>
                        <a:latin typeface="arial"/>
                      </a:endParaRPr>
                    </a:p>
                  </a:txBody>
                  <a:tcPr marT="45706" marB="45706">
                    <a:lnL>
                      <a:noFill/>
                    </a:lnL>
                    <a:lnR>
                      <a:noFill/>
                    </a:lnR>
                    <a:lnT>
                      <a:noFill/>
                    </a:lnT>
                    <a:lnB>
                      <a:noFill/>
                    </a:lnB>
                    <a:solidFill>
                      <a:srgbClr val="D0D8E8"/>
                    </a:solidFill>
                  </a:tcPr>
                </a:tc>
              </a:tr>
              <a:tr h="262102">
                <a:tc>
                  <a:txBody>
                    <a:bodyPr/>
                    <a:lstStyle/>
                    <a:p>
                      <a:r>
                        <a:rPr lang="en-US" sz="1400">
                          <a:effectLst/>
                          <a:latin typeface="Calibri"/>
                        </a:rPr>
                        <a:t>Utilized</a:t>
                      </a:r>
                      <a:endParaRPr lang="en-US" sz="140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Calibri"/>
                        </a:rPr>
                        <a:t>5.5</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a:effectLst/>
                          <a:latin typeface="Calibri"/>
                        </a:rPr>
                        <a:t>6.8</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Calibri"/>
                        </a:rPr>
                        <a:t>160.8</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a:effectLst/>
                          <a:latin typeface="Calibri"/>
                        </a:rPr>
                        <a:t>1.6</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Calibri"/>
                        </a:rPr>
                        <a:t>174.7</a:t>
                      </a:r>
                      <a:endParaRPr lang="en-US" sz="1400" dirty="0">
                        <a:effectLst/>
                        <a:latin typeface="arial"/>
                      </a:endParaRPr>
                    </a:p>
                  </a:txBody>
                  <a:tcPr marT="45706" marB="45706">
                    <a:lnL>
                      <a:noFill/>
                    </a:lnL>
                    <a:lnR>
                      <a:noFill/>
                    </a:lnR>
                    <a:lnT>
                      <a:noFill/>
                    </a:lnT>
                    <a:lnB>
                      <a:noFill/>
                    </a:lnB>
                    <a:solidFill>
                      <a:srgbClr val="E9EDF4"/>
                    </a:solidFill>
                  </a:tcPr>
                </a:tc>
              </a:tr>
              <a:tr h="262102">
                <a:tc>
                  <a:txBody>
                    <a:bodyPr/>
                    <a:lstStyle/>
                    <a:p>
                      <a:r>
                        <a:rPr lang="en-US" sz="1400">
                          <a:effectLst/>
                          <a:latin typeface="Calibri"/>
                        </a:rPr>
                        <a:t>Pending</a:t>
                      </a:r>
                      <a:endParaRPr lang="en-US" sz="1400">
                        <a:effectLst/>
                        <a:latin typeface="arial"/>
                      </a:endParaRPr>
                    </a:p>
                  </a:txBody>
                  <a:tcPr marT="45706" marB="45706">
                    <a:lnL>
                      <a:noFill/>
                    </a:lnL>
                    <a:lnR>
                      <a:noFill/>
                    </a:lnR>
                    <a:lnT>
                      <a:noFill/>
                    </a:lnT>
                    <a:lnB>
                      <a:noFill/>
                    </a:lnB>
                    <a:solidFill>
                      <a:srgbClr val="D0D8E8"/>
                    </a:solidFill>
                  </a:tcPr>
                </a:tc>
                <a:tc>
                  <a:txBody>
                    <a:bodyPr/>
                    <a:lstStyle/>
                    <a:p>
                      <a:pPr algn="r"/>
                      <a:r>
                        <a:rPr lang="en-US" sz="1400">
                          <a:effectLst/>
                          <a:latin typeface="Calibri"/>
                        </a:rPr>
                        <a:t>0</a:t>
                      </a:r>
                      <a:endParaRPr lang="en-US" sz="1400">
                        <a:effectLst/>
                        <a:latin typeface="arial"/>
                      </a:endParaRPr>
                    </a:p>
                  </a:txBody>
                  <a:tcPr marT="45706" marB="45706">
                    <a:lnL>
                      <a:noFill/>
                    </a:lnL>
                    <a:lnR>
                      <a:noFill/>
                    </a:lnR>
                    <a:lnT>
                      <a:noFill/>
                    </a:lnT>
                    <a:lnB>
                      <a:noFill/>
                    </a:lnB>
                    <a:solidFill>
                      <a:srgbClr val="D0D8E8"/>
                    </a:solidFill>
                  </a:tcPr>
                </a:tc>
                <a:tc>
                  <a:txBody>
                    <a:bodyPr/>
                    <a:lstStyle/>
                    <a:p>
                      <a:pPr algn="r"/>
                      <a:r>
                        <a:rPr lang="en-US" sz="1400">
                          <a:effectLst/>
                          <a:latin typeface="Calibri"/>
                        </a:rPr>
                        <a:t>0</a:t>
                      </a:r>
                      <a:endParaRPr lang="en-US" sz="140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smtClean="0">
                          <a:effectLst/>
                          <a:latin typeface="arial"/>
                        </a:rPr>
                        <a:t>77</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a:effectLst/>
                          <a:latin typeface="Calibri"/>
                        </a:rPr>
                        <a:t>0</a:t>
                      </a:r>
                      <a:endParaRPr lang="en-US" sz="1400" dirty="0">
                        <a:effectLst/>
                        <a:latin typeface="arial"/>
                      </a:endParaRPr>
                    </a:p>
                  </a:txBody>
                  <a:tcPr marT="45706" marB="45706">
                    <a:lnL>
                      <a:noFill/>
                    </a:lnL>
                    <a:lnR>
                      <a:noFill/>
                    </a:lnR>
                    <a:lnT>
                      <a:noFill/>
                    </a:lnT>
                    <a:lnB>
                      <a:noFill/>
                    </a:lnB>
                    <a:solidFill>
                      <a:srgbClr val="D0D8E8"/>
                    </a:solidFill>
                  </a:tcPr>
                </a:tc>
                <a:tc>
                  <a:txBody>
                    <a:bodyPr/>
                    <a:lstStyle/>
                    <a:p>
                      <a:pPr algn="r"/>
                      <a:r>
                        <a:rPr lang="en-US" sz="1400" dirty="0" smtClean="0">
                          <a:effectLst/>
                          <a:latin typeface="Calibri"/>
                        </a:rPr>
                        <a:t>77</a:t>
                      </a:r>
                      <a:endParaRPr lang="en-US" sz="1400" dirty="0">
                        <a:effectLst/>
                        <a:latin typeface="arial"/>
                      </a:endParaRPr>
                    </a:p>
                  </a:txBody>
                  <a:tcPr marT="45706" marB="45706">
                    <a:lnL>
                      <a:noFill/>
                    </a:lnL>
                    <a:lnR>
                      <a:noFill/>
                    </a:lnR>
                    <a:lnT>
                      <a:noFill/>
                    </a:lnT>
                    <a:lnB>
                      <a:noFill/>
                    </a:lnB>
                    <a:solidFill>
                      <a:srgbClr val="D0D8E8"/>
                    </a:solidFill>
                  </a:tcPr>
                </a:tc>
              </a:tr>
              <a:tr h="262102">
                <a:tc>
                  <a:txBody>
                    <a:bodyPr/>
                    <a:lstStyle/>
                    <a:p>
                      <a:r>
                        <a:rPr lang="en-US" sz="1400">
                          <a:effectLst/>
                          <a:latin typeface="Calibri"/>
                        </a:rPr>
                        <a:t>Remaining</a:t>
                      </a:r>
                      <a:endParaRPr lang="en-US" sz="140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Calibri"/>
                        </a:rPr>
                        <a:t>9.5</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a:effectLst/>
                          <a:latin typeface="Calibri"/>
                        </a:rPr>
                        <a:t>18.2</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131.7</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a:effectLst/>
                          <a:latin typeface="Calibri"/>
                        </a:rPr>
                        <a:t>8.4</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167.8</a:t>
                      </a:r>
                      <a:endParaRPr lang="en-US" sz="1400" dirty="0">
                        <a:effectLst/>
                        <a:latin typeface="arial"/>
                      </a:endParaRPr>
                    </a:p>
                  </a:txBody>
                  <a:tcPr marT="45706" marB="45706">
                    <a:lnL>
                      <a:noFill/>
                    </a:lnL>
                    <a:lnR>
                      <a:noFill/>
                    </a:lnR>
                    <a:lnT>
                      <a:noFill/>
                    </a:lnT>
                    <a:lnB>
                      <a:noFill/>
                    </a:lnB>
                    <a:solidFill>
                      <a:srgbClr val="E9EDF4"/>
                    </a:solidFill>
                  </a:tcPr>
                </a:tc>
              </a:tr>
              <a:tr h="262102">
                <a:tc>
                  <a:txBody>
                    <a:bodyPr/>
                    <a:lstStyle/>
                    <a:p>
                      <a:r>
                        <a:rPr lang="en-US" sz="1400" dirty="0" smtClean="0">
                          <a:effectLst/>
                          <a:latin typeface="arial"/>
                        </a:rPr>
                        <a:t>Utilization%</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36.7%</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27.2%</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42.9%</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16%</a:t>
                      </a:r>
                      <a:endParaRPr lang="en-US" sz="1400" dirty="0">
                        <a:effectLst/>
                        <a:latin typeface="arial"/>
                      </a:endParaRPr>
                    </a:p>
                  </a:txBody>
                  <a:tcPr marT="45706" marB="45706">
                    <a:lnL>
                      <a:noFill/>
                    </a:lnL>
                    <a:lnR>
                      <a:noFill/>
                    </a:lnR>
                    <a:lnT>
                      <a:noFill/>
                    </a:lnT>
                    <a:lnB>
                      <a:noFill/>
                    </a:lnB>
                    <a:solidFill>
                      <a:srgbClr val="E9EDF4"/>
                    </a:solidFill>
                  </a:tcPr>
                </a:tc>
                <a:tc>
                  <a:txBody>
                    <a:bodyPr/>
                    <a:lstStyle/>
                    <a:p>
                      <a:pPr algn="r"/>
                      <a:r>
                        <a:rPr lang="en-US" sz="1400" dirty="0" smtClean="0">
                          <a:effectLst/>
                          <a:latin typeface="arial"/>
                        </a:rPr>
                        <a:t>41%</a:t>
                      </a:r>
                      <a:endParaRPr lang="en-US" sz="1400" dirty="0">
                        <a:effectLst/>
                        <a:latin typeface="arial"/>
                      </a:endParaRPr>
                    </a:p>
                  </a:txBody>
                  <a:tcPr marT="45706" marB="45706">
                    <a:lnL>
                      <a:noFill/>
                    </a:lnL>
                    <a:lnR>
                      <a:noFill/>
                    </a:lnR>
                    <a:lnT>
                      <a:noFill/>
                    </a:lnT>
                    <a:lnB>
                      <a:noFill/>
                    </a:lnB>
                    <a:solidFill>
                      <a:srgbClr val="E9EDF4"/>
                    </a:solidFill>
                  </a:tcPr>
                </a:tc>
              </a:tr>
            </a:tbl>
          </a:graphicData>
        </a:graphic>
      </p:graphicFrame>
    </p:spTree>
    <p:extLst>
      <p:ext uri="{BB962C8B-B14F-4D97-AF65-F5344CB8AC3E}">
        <p14:creationId xmlns:p14="http://schemas.microsoft.com/office/powerpoint/2010/main" val="3237378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Persistent Organic Pollutants</a:t>
            </a:r>
            <a:endParaRPr lang="en-US" dirty="0"/>
          </a:p>
        </p:txBody>
      </p:sp>
      <p:sp>
        <p:nvSpPr>
          <p:cNvPr id="6" name="Content Placeholder 5"/>
          <p:cNvSpPr>
            <a:spLocks noGrp="1"/>
          </p:cNvSpPr>
          <p:nvPr>
            <p:ph idx="1"/>
          </p:nvPr>
        </p:nvSpPr>
        <p:spPr>
          <a:xfrm>
            <a:off x="457200" y="1600201"/>
            <a:ext cx="8229600" cy="4114800"/>
          </a:xfrm>
        </p:spPr>
        <p:txBody>
          <a:bodyPr>
            <a:normAutofit fontScale="77500" lnSpcReduction="20000"/>
          </a:bodyPr>
          <a:lstStyle/>
          <a:p>
            <a:pPr algn="just">
              <a:buFont typeface="Wingdings" pitchFamily="2" charset="2"/>
              <a:buChar char="Ø"/>
            </a:pPr>
            <a:r>
              <a:rPr lang="en-US" dirty="0" smtClean="0">
                <a:latin typeface="Times New Roman" pitchFamily="18" charset="0"/>
                <a:cs typeface="Times New Roman" pitchFamily="18" charset="0"/>
              </a:rPr>
              <a:t>The majority of projects in GEF will be to implement the National Implementation Plans’ priorities,  including reduction </a:t>
            </a:r>
            <a:r>
              <a:rPr lang="en-US" dirty="0" err="1" smtClean="0">
                <a:latin typeface="Times New Roman" pitchFamily="18" charset="0"/>
                <a:cs typeface="Times New Roman" pitchFamily="18" charset="0"/>
              </a:rPr>
              <a:t>Polychorobiphenyls</a:t>
            </a:r>
            <a:r>
              <a:rPr lang="en-US" dirty="0" smtClean="0">
                <a:latin typeface="Times New Roman" pitchFamily="18" charset="0"/>
                <a:cs typeface="Times New Roman" pitchFamily="18" charset="0"/>
              </a:rPr>
              <a:t> (PCBs), POPs pesticides, </a:t>
            </a:r>
            <a:r>
              <a:rPr lang="en-US" dirty="0" smtClean="0">
                <a:latin typeface="Times New Roman"/>
                <a:cs typeface="Times New Roman"/>
              </a:rPr>
              <a:t>DDT (dichlorodiphenyltrichloroethane)</a:t>
            </a:r>
            <a:r>
              <a:rPr lang="en-US" dirty="0" smtClean="0">
                <a:latin typeface="Times New Roman" pitchFamily="18" charset="0"/>
                <a:cs typeface="Times New Roman" pitchFamily="18" charset="0"/>
              </a:rPr>
              <a:t> and unintentionally produced POPs (U-POPs)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In GEF 5 Parties are encouraged to apply for funding (up to a maximum of 250K) to review and update their National Implementation Plans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There is an opportunity to submit demonstration/pilot activities addressing new POPS.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ODS Cylinders_Cambodia.JPG"/>
          <p:cNvPicPr>
            <a:picLocks noChangeAspect="1"/>
          </p:cNvPicPr>
          <p:nvPr/>
        </p:nvPicPr>
        <p:blipFill>
          <a:blip r:embed="rId3" cstate="print">
            <a:lum bright="70000" contrast="-70000"/>
          </a:blip>
          <a:stretch>
            <a:fillRect/>
          </a:stretch>
        </p:blipFill>
        <p:spPr>
          <a:xfrm>
            <a:off x="1371600" y="1600200"/>
            <a:ext cx="5791200" cy="4343400"/>
          </a:xfrm>
          <a:prstGeom prst="ellipse">
            <a:avLst/>
          </a:prstGeom>
          <a:ln>
            <a:noFill/>
          </a:ln>
          <a:effectLst>
            <a:softEdge rad="112500"/>
          </a:effectLst>
        </p:spPr>
      </p:pic>
      <p:sp>
        <p:nvSpPr>
          <p:cNvPr id="2" name="Title 1"/>
          <p:cNvSpPr>
            <a:spLocks noGrp="1"/>
          </p:cNvSpPr>
          <p:nvPr>
            <p:ph type="title"/>
          </p:nvPr>
        </p:nvSpPr>
        <p:spPr/>
        <p:txBody>
          <a:bodyPr/>
          <a:lstStyle/>
          <a:p>
            <a:r>
              <a:rPr lang="en-US" smtClean="0"/>
              <a:t>GEF supports the Montreal Protocol</a:t>
            </a:r>
            <a:endParaRPr lang="en-US" dirty="0" smtClean="0"/>
          </a:p>
        </p:txBody>
      </p:sp>
      <p:sp>
        <p:nvSpPr>
          <p:cNvPr id="26626" name="Content Placeholder 2"/>
          <p:cNvSpPr>
            <a:spLocks noGrp="1"/>
          </p:cNvSpPr>
          <p:nvPr>
            <p:ph idx="1"/>
          </p:nvPr>
        </p:nvSpPr>
        <p:spPr/>
        <p:txBody>
          <a:bodyPr>
            <a:normAutofit fontScale="70000" lnSpcReduction="20000"/>
          </a:bodyPr>
          <a:lstStyle/>
          <a:p>
            <a:pPr lvl="1"/>
            <a:endParaRPr lang="en-US" dirty="0" smtClean="0"/>
          </a:p>
          <a:p>
            <a:r>
              <a:rPr lang="en-GB" dirty="0" smtClean="0"/>
              <a:t>GEF supports implementation of the Montreal Protocol (MP) in countries with economies in transition (CEITs). </a:t>
            </a:r>
            <a:r>
              <a:rPr lang="en-US" dirty="0" smtClean="0"/>
              <a:t>GEF5 has an allocation of 25M for the phase-out of Ozone Depleting Substances (ODS).</a:t>
            </a:r>
          </a:p>
          <a:p>
            <a:endParaRPr lang="en-US" dirty="0" smtClean="0"/>
          </a:p>
          <a:p>
            <a:r>
              <a:rPr lang="en-US" dirty="0" smtClean="0"/>
              <a:t>GEF has invested 232M for ODS phase-out in CEITs countries. </a:t>
            </a:r>
            <a:r>
              <a:rPr lang="en-GB" dirty="0" smtClean="0"/>
              <a:t>GEF financed ODS phase out in Russia and CEITs, which is roughly equivalent to amounts phased out in all developing countries. </a:t>
            </a:r>
          </a:p>
          <a:p>
            <a:endParaRPr lang="en-GB" dirty="0" smtClean="0"/>
          </a:p>
          <a:p>
            <a:r>
              <a:rPr lang="en-US" dirty="0" smtClean="0"/>
              <a:t>The GEF continues to support eligible CEITs on achieving phase out of hydro chlorofluorocarbons (HCFC) and methyl bromide.</a:t>
            </a:r>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funding for Mercury INC process</a:t>
            </a:r>
            <a:endParaRPr lang="en-US" dirty="0" smtClean="0"/>
          </a:p>
        </p:txBody>
      </p:sp>
      <p:sp>
        <p:nvSpPr>
          <p:cNvPr id="6" name="Content Placeholder 5"/>
          <p:cNvSpPr>
            <a:spLocks noGrp="1"/>
          </p:cNvSpPr>
          <p:nvPr>
            <p:ph idx="1"/>
          </p:nvPr>
        </p:nvSpPr>
        <p:spPr>
          <a:xfrm>
            <a:off x="3810000" y="1600201"/>
            <a:ext cx="5105400" cy="4267200"/>
          </a:xfrm>
        </p:spPr>
        <p:txBody>
          <a:bodyPr>
            <a:normAutofit fontScale="62500" lnSpcReduction="20000"/>
          </a:bodyPr>
          <a:lstStyle/>
          <a:p>
            <a:pPr>
              <a:buNone/>
            </a:pPr>
            <a:r>
              <a:rPr lang="en-US" dirty="0" smtClean="0"/>
              <a:t>GEF5 has an allocation of 15M for activities related to pilot mercury reduction.</a:t>
            </a:r>
          </a:p>
          <a:p>
            <a:endParaRPr lang="en-GB" dirty="0" smtClean="0"/>
          </a:p>
          <a:p>
            <a:pPr lvl="1"/>
            <a:r>
              <a:rPr lang="en-GB" dirty="0" smtClean="0"/>
              <a:t>GEF has contributed to all mercury INCs. </a:t>
            </a:r>
          </a:p>
          <a:p>
            <a:pPr lvl="1"/>
            <a:r>
              <a:rPr lang="en-GB" dirty="0" smtClean="0"/>
              <a:t>Projects should address one or more of the following issues:</a:t>
            </a:r>
            <a:endParaRPr lang="en-US" dirty="0" smtClean="0"/>
          </a:p>
          <a:p>
            <a:pPr lvl="1"/>
            <a:r>
              <a:rPr lang="en-US" dirty="0" smtClean="0"/>
              <a:t>Reducing mercury use in products </a:t>
            </a:r>
          </a:p>
          <a:p>
            <a:pPr lvl="1"/>
            <a:r>
              <a:rPr lang="en-US" dirty="0" smtClean="0"/>
              <a:t>Reducing mercury use in industrial processes </a:t>
            </a:r>
          </a:p>
          <a:p>
            <a:pPr lvl="1"/>
            <a:r>
              <a:rPr lang="en-US" dirty="0" smtClean="0"/>
              <a:t>Reducing mercury use and exposures in artisanal and small-scale gold mining</a:t>
            </a:r>
          </a:p>
          <a:p>
            <a:pPr lvl="1"/>
            <a:r>
              <a:rPr lang="en-US" dirty="0" smtClean="0"/>
              <a:t>Enhancing capacity for mercury storage </a:t>
            </a:r>
          </a:p>
          <a:p>
            <a:pPr lvl="1"/>
            <a:r>
              <a:rPr lang="en-US" dirty="0" smtClean="0"/>
              <a:t>Reducing atmospheric emissions of mercury </a:t>
            </a:r>
          </a:p>
          <a:p>
            <a:pPr lvl="1"/>
            <a:r>
              <a:rPr lang="en-US" dirty="0" smtClean="0"/>
              <a:t>Improved data and scientific information at the national level </a:t>
            </a:r>
          </a:p>
          <a:p>
            <a:pPr lvl="1"/>
            <a:r>
              <a:rPr lang="en-US" dirty="0" smtClean="0"/>
              <a:t>Enhancing capacity to address waste and contaminated sites</a:t>
            </a:r>
          </a:p>
          <a:p>
            <a:endParaRPr lang="en-US" dirty="0"/>
          </a:p>
        </p:txBody>
      </p:sp>
      <p:sp>
        <p:nvSpPr>
          <p:cNvPr id="5" name="Rounded Rectangle 4"/>
          <p:cNvSpPr/>
          <p:nvPr/>
        </p:nvSpPr>
        <p:spPr>
          <a:xfrm>
            <a:off x="685800" y="1600200"/>
            <a:ext cx="2819400" cy="419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Times New Roman" pitchFamily="18" charset="0"/>
                <a:cs typeface="Times New Roman" pitchFamily="18" charset="0"/>
              </a:rPr>
              <a:t>“GEF 5 mercury resources are intended to support assessment and pilot activities that will advance the development of the global mercury instrument and improve countries’ abilities to implement the its provisions when the (mercury) instrument enters into force.  ”</a:t>
            </a:r>
          </a:p>
          <a:p>
            <a:r>
              <a:rPr lang="en-US" sz="1400" dirty="0" smtClean="0">
                <a:latin typeface="Times New Roman" pitchFamily="18" charset="0"/>
                <a:cs typeface="Times New Roman" pitchFamily="18" charset="0"/>
              </a:rPr>
              <a:t>                   - </a:t>
            </a:r>
            <a:r>
              <a:rPr lang="en-US" sz="1400" i="1" dirty="0" smtClean="0">
                <a:latin typeface="Times New Roman" pitchFamily="18" charset="0"/>
                <a:cs typeface="Times New Roman" pitchFamily="18" charset="0"/>
              </a:rPr>
              <a:t>GEF Strategy for Mercury Programming</a:t>
            </a:r>
            <a:endParaRPr lang="en-US" sz="1400" dirty="0" smtClean="0">
              <a:latin typeface="Times New Roman" pitchFamily="18" charset="0"/>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funding for Chemicals Management</a:t>
            </a:r>
            <a:endParaRPr lang="en-US" dirty="0"/>
          </a:p>
        </p:txBody>
      </p:sp>
      <p:sp>
        <p:nvSpPr>
          <p:cNvPr id="26626" name="Content Placeholder 2"/>
          <p:cNvSpPr>
            <a:spLocks noGrp="1"/>
          </p:cNvSpPr>
          <p:nvPr>
            <p:ph idx="1"/>
          </p:nvPr>
        </p:nvSpPr>
        <p:spPr/>
        <p:txBody>
          <a:bodyPr/>
          <a:lstStyle/>
          <a:p>
            <a:endParaRPr lang="en-US" smtClean="0"/>
          </a:p>
          <a:p>
            <a:pPr lvl="1"/>
            <a:endParaRPr lang="en-US" smtClean="0"/>
          </a:p>
          <a:p>
            <a:endParaRPr lang="en-US" dirty="0" smtClean="0"/>
          </a:p>
        </p:txBody>
      </p:sp>
      <p:sp>
        <p:nvSpPr>
          <p:cNvPr id="6" name="TextBox 5"/>
          <p:cNvSpPr txBox="1"/>
          <p:nvPr/>
        </p:nvSpPr>
        <p:spPr>
          <a:xfrm>
            <a:off x="457200" y="1524000"/>
            <a:ext cx="8229600" cy="4524315"/>
          </a:xfrm>
          <a:prstGeom prst="rect">
            <a:avLst/>
          </a:prstGeom>
          <a:noFill/>
        </p:spPr>
        <p:txBody>
          <a:bodyPr wrap="square" rtlCol="0">
            <a:spAutoFit/>
          </a:bodyPr>
          <a:lstStyle/>
          <a:p>
            <a:pPr>
              <a:buFont typeface="Wingdings" pitchFamily="2" charset="2"/>
              <a:buChar char="Ø"/>
            </a:pPr>
            <a:r>
              <a:rPr lang="en-US" sz="2400" dirty="0" smtClean="0">
                <a:latin typeface="Times New Roman" pitchFamily="18" charset="0"/>
                <a:cs typeface="Times New Roman" pitchFamily="18" charset="0"/>
              </a:rPr>
              <a:t>GEF5 has an allocation of 10M for sound chemicals management to cover the following issues:</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E-waste – properly designed e-waste projects should take into account mercury and POPs issues as relevant. </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Products containing chemicals of global concern, consistent with Strategic Approach to International Chemicals Management (SAICM)</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Lead in paint</a:t>
            </a:r>
          </a:p>
          <a:p>
            <a:endParaRPr lang="en-US" sz="2400" dirty="0" smtClean="0">
              <a:latin typeface="Times New Roman" pitchFamily="18" charset="0"/>
              <a:cs typeface="Times New Roman" pitchFamily="18" charset="0"/>
            </a:endParaRPr>
          </a:p>
        </p:txBody>
      </p:sp>
      <p:pic>
        <p:nvPicPr>
          <p:cNvPr id="8" name="Picture 7" descr="DSC01987.jpg"/>
          <p:cNvPicPr>
            <a:picLocks noChangeAspect="1"/>
          </p:cNvPicPr>
          <p:nvPr/>
        </p:nvPicPr>
        <p:blipFill>
          <a:blip r:embed="rId3" cstate="print"/>
          <a:stretch>
            <a:fillRect/>
          </a:stretch>
        </p:blipFill>
        <p:spPr>
          <a:xfrm>
            <a:off x="5791200" y="4419600"/>
            <a:ext cx="2854508" cy="1899690"/>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SC01899.jpg"/>
          <p:cNvPicPr>
            <a:picLocks noChangeAspect="1"/>
          </p:cNvPicPr>
          <p:nvPr/>
        </p:nvPicPr>
        <p:blipFill>
          <a:blip r:embed="rId3" cstate="print">
            <a:clrChange>
              <a:clrFrom>
                <a:srgbClr val="111015"/>
              </a:clrFrom>
              <a:clrTo>
                <a:srgbClr val="111015">
                  <a:alpha val="0"/>
                </a:srgbClr>
              </a:clrTo>
            </a:clrChange>
            <a:lum bright="40000"/>
          </a:blip>
          <a:stretch>
            <a:fillRect/>
          </a:stretch>
        </p:blipFill>
        <p:spPr>
          <a:xfrm>
            <a:off x="5334000" y="1133026"/>
            <a:ext cx="3810000" cy="5724974"/>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Finding Synergy in the Chemicals Portfolio</a:t>
            </a:r>
            <a:endParaRPr lang="en-US" dirty="0"/>
          </a:p>
        </p:txBody>
      </p:sp>
      <p:sp>
        <p:nvSpPr>
          <p:cNvPr id="6" name="Content Placeholder 5"/>
          <p:cNvSpPr>
            <a:spLocks noGrp="1"/>
          </p:cNvSpPr>
          <p:nvPr>
            <p:ph idx="1"/>
          </p:nvPr>
        </p:nvSpPr>
        <p:spPr/>
        <p:txBody>
          <a:bodyPr>
            <a:normAutofit fontScale="62500" lnSpcReduction="20000"/>
          </a:bodyPr>
          <a:lstStyle/>
          <a:p>
            <a:pPr>
              <a:buFont typeface="Wingdings" pitchFamily="2" charset="2"/>
              <a:buChar char="Ø"/>
            </a:pPr>
            <a:r>
              <a:rPr lang="en-US" dirty="0" smtClean="0">
                <a:latin typeface="Times New Roman" pitchFamily="18" charset="0"/>
                <a:cs typeface="Times New Roman" pitchFamily="18" charset="0"/>
              </a:rPr>
              <a:t>In GEF 5 more synergy in projects is encouraged in order to achieve greater impact. </a:t>
            </a:r>
          </a:p>
          <a:p>
            <a:endParaRPr lang="en-US" dirty="0" smtClean="0">
              <a:latin typeface="Times New Roman" pitchFamily="18" charset="0"/>
              <a:cs typeface="Times New Roman" pitchFamily="18" charset="0"/>
            </a:endParaRPr>
          </a:p>
          <a:p>
            <a:pPr>
              <a:buFont typeface="Wingdings" pitchFamily="2" charset="2"/>
              <a:buChar char="Ø"/>
            </a:pPr>
            <a:r>
              <a:rPr lang="en-US" dirty="0" smtClean="0">
                <a:latin typeface="Times New Roman" pitchFamily="18" charset="0"/>
                <a:cs typeface="Times New Roman" pitchFamily="18" charset="0"/>
              </a:rPr>
              <a:t>In this regard, multi focal area, or multi-chemical projects that countries may wish to consider would include:</a:t>
            </a:r>
          </a:p>
          <a:p>
            <a:pPr>
              <a:buFont typeface="Wingdings" pitchFamily="2" charset="2"/>
              <a:buChar char="Ø"/>
            </a:pPr>
            <a:endParaRPr lang="en-US" dirty="0" smtClean="0">
              <a:latin typeface="Times New Roman" pitchFamily="18" charset="0"/>
              <a:cs typeface="Times New Roman" pitchFamily="18" charset="0"/>
            </a:endParaRPr>
          </a:p>
          <a:p>
            <a:pPr lvl="1">
              <a:buFont typeface="Wingdings" pitchFamily="2" charset="2"/>
              <a:buChar char="Ø"/>
            </a:pPr>
            <a:r>
              <a:rPr lang="en-US" dirty="0" smtClean="0">
                <a:latin typeface="Times New Roman" pitchFamily="18" charset="0"/>
                <a:cs typeface="Times New Roman" pitchFamily="18" charset="0"/>
              </a:rPr>
              <a:t>Dealing with POPs, e-waste, mercury, lead and improving waste management.</a:t>
            </a:r>
          </a:p>
          <a:p>
            <a:pPr lvl="1">
              <a:buFont typeface="Wingdings" pitchFamily="2" charset="2"/>
              <a:buChar char="Ø"/>
            </a:pPr>
            <a:r>
              <a:rPr lang="en-US" dirty="0" smtClean="0">
                <a:latin typeface="Times New Roman" pitchFamily="18" charset="0"/>
                <a:cs typeface="Times New Roman" pitchFamily="18" charset="0"/>
              </a:rPr>
              <a:t>Mercury lamps and other waste products in building/lighting efficiency projects</a:t>
            </a:r>
          </a:p>
          <a:p>
            <a:pPr lvl="1">
              <a:buFont typeface="Wingdings" pitchFamily="2" charset="2"/>
              <a:buChar char="Ø"/>
            </a:pPr>
            <a:r>
              <a:rPr lang="en-US" dirty="0" smtClean="0">
                <a:latin typeface="Times New Roman" pitchFamily="18" charset="0"/>
                <a:cs typeface="Times New Roman" pitchFamily="18" charset="0"/>
              </a:rPr>
              <a:t>Projects that seek to improve energy efficiency in the heating/cooling/air-conditioning production and consumption sector and phase out of ODS.</a:t>
            </a:r>
          </a:p>
          <a:p>
            <a:pPr lvl="1">
              <a:buFont typeface="Wingdings" pitchFamily="2" charset="2"/>
              <a:buChar char="Ø"/>
            </a:pPr>
            <a:r>
              <a:rPr lang="en-US" dirty="0" smtClean="0">
                <a:latin typeface="Times New Roman" pitchFamily="18" charset="0"/>
                <a:cs typeface="Times New Roman" pitchFamily="18" charset="0"/>
              </a:rPr>
              <a:t>Mercury and POPS reduction in medical waste</a:t>
            </a:r>
          </a:p>
          <a:p>
            <a:pPr lvl="1">
              <a:buFont typeface="Wingdings" pitchFamily="2" charset="2"/>
              <a:buChar char="Ø"/>
            </a:pPr>
            <a:r>
              <a:rPr lang="en-US" dirty="0" smtClean="0">
                <a:latin typeface="Times New Roman" pitchFamily="18" charset="0"/>
                <a:cs typeface="Times New Roman" pitchFamily="18" charset="0"/>
              </a:rPr>
              <a:t>Projects that incorporate action on Basel, Rotterdam and Stockholm Conventions.</a:t>
            </a:r>
          </a:p>
          <a:p>
            <a:pPr lvl="1">
              <a:buFont typeface="Wingdings" pitchFamily="2" charset="2"/>
              <a:buChar char="Ø"/>
            </a:pPr>
            <a:r>
              <a:rPr lang="en-US" dirty="0" smtClean="0">
                <a:latin typeface="Times New Roman" pitchFamily="18" charset="0"/>
                <a:cs typeface="Times New Roman" pitchFamily="18" charset="0"/>
              </a:rPr>
              <a:t>POPs and ODS co- destruction.</a:t>
            </a:r>
          </a:p>
          <a:p>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3133</TotalTime>
  <Words>2237</Words>
  <Application>Microsoft Macintosh PowerPoint</Application>
  <PresentationFormat>On-screen Show (4:3)</PresentationFormat>
  <Paragraphs>156</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1_Office Theme</vt:lpstr>
      <vt:lpstr>Chemicals Update</vt:lpstr>
      <vt:lpstr> GEF Chemicals -Background </vt:lpstr>
      <vt:lpstr>Overview of GEF Investment on POPs</vt:lpstr>
      <vt:lpstr>PowerPoint Presentation</vt:lpstr>
      <vt:lpstr>Persistent Organic Pollutants</vt:lpstr>
      <vt:lpstr>GEF supports the Montreal Protocol</vt:lpstr>
      <vt:lpstr>GEF funding for Mercury INC process</vt:lpstr>
      <vt:lpstr>GEF funding for Chemicals Management</vt:lpstr>
      <vt:lpstr>Finding Synergy in the Chemicals Portfolio</vt:lpstr>
      <vt:lpstr>PowerPoint Presentation</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wb400978</dc:creator>
  <cp:lastModifiedBy>Roland Sundström</cp:lastModifiedBy>
  <cp:revision>322</cp:revision>
  <cp:lastPrinted>2012-10-21T17:52:43Z</cp:lastPrinted>
  <dcterms:created xsi:type="dcterms:W3CDTF">2011-09-19T19:13:15Z</dcterms:created>
  <dcterms:modified xsi:type="dcterms:W3CDTF">2012-10-29T13:47:58Z</dcterms:modified>
</cp:coreProperties>
</file>