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2"/>
  </p:notesMasterIdLst>
  <p:handoutMasterIdLst>
    <p:handoutMasterId r:id="rId13"/>
  </p:handoutMasterIdLst>
  <p:sldIdLst>
    <p:sldId id="264" r:id="rId2"/>
    <p:sldId id="280" r:id="rId3"/>
    <p:sldId id="288" r:id="rId4"/>
    <p:sldId id="287" r:id="rId5"/>
    <p:sldId id="290" r:id="rId6"/>
    <p:sldId id="266" r:id="rId7"/>
    <p:sldId id="265" r:id="rId8"/>
    <p:sldId id="289" r:id="rId9"/>
    <p:sldId id="284" r:id="rId10"/>
    <p:sldId id="283" r:id="rId11"/>
  </p:sldIdLst>
  <p:sldSz cx="9144000" cy="6858000" type="screen4x3"/>
  <p:notesSz cx="7315200" cy="9601200"/>
  <p:defaultTextStyle>
    <a:defPPr>
      <a:defRPr lang="en-US"/>
    </a:defPPr>
    <a:lvl1pPr algn="l" rtl="0" fontAlgn="base">
      <a:spcBef>
        <a:spcPct val="0"/>
      </a:spcBef>
      <a:spcAft>
        <a:spcPct val="0"/>
      </a:spcAft>
      <a:defRPr kern="1200">
        <a:solidFill>
          <a:schemeClr val="tx1"/>
        </a:solidFill>
        <a:latin typeface="Arial" pitchFamily="34" charset="0"/>
        <a:ea typeface="ＭＳ Ｐゴシック" pitchFamily="34" charset="-128"/>
        <a:cs typeface="+mn-cs"/>
      </a:defRPr>
    </a:lvl1pPr>
    <a:lvl2pPr marL="457200" algn="l" rtl="0" fontAlgn="base">
      <a:spcBef>
        <a:spcPct val="0"/>
      </a:spcBef>
      <a:spcAft>
        <a:spcPct val="0"/>
      </a:spcAft>
      <a:defRPr kern="1200">
        <a:solidFill>
          <a:schemeClr val="tx1"/>
        </a:solidFill>
        <a:latin typeface="Arial" pitchFamily="34" charset="0"/>
        <a:ea typeface="ＭＳ Ｐゴシック" pitchFamily="34" charset="-128"/>
        <a:cs typeface="+mn-cs"/>
      </a:defRPr>
    </a:lvl2pPr>
    <a:lvl3pPr marL="914400" algn="l" rtl="0" fontAlgn="base">
      <a:spcBef>
        <a:spcPct val="0"/>
      </a:spcBef>
      <a:spcAft>
        <a:spcPct val="0"/>
      </a:spcAft>
      <a:defRPr kern="1200">
        <a:solidFill>
          <a:schemeClr val="tx1"/>
        </a:solidFill>
        <a:latin typeface="Arial" pitchFamily="34" charset="0"/>
        <a:ea typeface="ＭＳ Ｐゴシック" pitchFamily="34" charset="-128"/>
        <a:cs typeface="+mn-cs"/>
      </a:defRPr>
    </a:lvl3pPr>
    <a:lvl4pPr marL="1371600" algn="l" rtl="0" fontAlgn="base">
      <a:spcBef>
        <a:spcPct val="0"/>
      </a:spcBef>
      <a:spcAft>
        <a:spcPct val="0"/>
      </a:spcAft>
      <a:defRPr kern="1200">
        <a:solidFill>
          <a:schemeClr val="tx1"/>
        </a:solidFill>
        <a:latin typeface="Arial" pitchFamily="34" charset="0"/>
        <a:ea typeface="ＭＳ Ｐゴシック" pitchFamily="34" charset="-128"/>
        <a:cs typeface="+mn-cs"/>
      </a:defRPr>
    </a:lvl4pPr>
    <a:lvl5pPr marL="1828800" algn="l" rtl="0" fontAlgn="base">
      <a:spcBef>
        <a:spcPct val="0"/>
      </a:spcBef>
      <a:spcAft>
        <a:spcPct val="0"/>
      </a:spcAft>
      <a:defRPr kern="1200">
        <a:solidFill>
          <a:schemeClr val="tx1"/>
        </a:solidFill>
        <a:latin typeface="Arial" pitchFamily="34" charset="0"/>
        <a:ea typeface="ＭＳ Ｐゴシック" pitchFamily="34" charset="-128"/>
        <a:cs typeface="+mn-cs"/>
      </a:defRPr>
    </a:lvl5pPr>
    <a:lvl6pPr marL="2286000" algn="l" defTabSz="914400" rtl="0" eaLnBrk="1" latinLnBrk="0" hangingPunct="1">
      <a:defRPr kern="1200">
        <a:solidFill>
          <a:schemeClr val="tx1"/>
        </a:solidFill>
        <a:latin typeface="Arial" pitchFamily="34" charset="0"/>
        <a:ea typeface="ＭＳ Ｐゴシック" pitchFamily="34" charset="-128"/>
        <a:cs typeface="+mn-cs"/>
      </a:defRPr>
    </a:lvl6pPr>
    <a:lvl7pPr marL="2743200" algn="l" defTabSz="914400" rtl="0" eaLnBrk="1" latinLnBrk="0" hangingPunct="1">
      <a:defRPr kern="1200">
        <a:solidFill>
          <a:schemeClr val="tx1"/>
        </a:solidFill>
        <a:latin typeface="Arial" pitchFamily="34" charset="0"/>
        <a:ea typeface="ＭＳ Ｐゴシック" pitchFamily="34" charset="-128"/>
        <a:cs typeface="+mn-cs"/>
      </a:defRPr>
    </a:lvl7pPr>
    <a:lvl8pPr marL="3200400" algn="l" defTabSz="914400" rtl="0" eaLnBrk="1" latinLnBrk="0" hangingPunct="1">
      <a:defRPr kern="1200">
        <a:solidFill>
          <a:schemeClr val="tx1"/>
        </a:solidFill>
        <a:latin typeface="Arial" pitchFamily="34" charset="0"/>
        <a:ea typeface="ＭＳ Ｐゴシック" pitchFamily="34" charset="-128"/>
        <a:cs typeface="+mn-cs"/>
      </a:defRPr>
    </a:lvl8pPr>
    <a:lvl9pPr marL="3657600" algn="l" defTabSz="914400" rtl="0" eaLnBrk="1" latinLnBrk="0" hangingPunct="1">
      <a:defRPr kern="1200">
        <a:solidFill>
          <a:schemeClr val="tx1"/>
        </a:solidFill>
        <a:latin typeface="Arial" pitchFamily="34" charset="0"/>
        <a:ea typeface="ＭＳ Ｐゴシック" pitchFamily="34" charset="-128"/>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nil Sookdeo" initials="ABS" lastIdx="2"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29292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9820" autoAdjust="0"/>
  </p:normalViewPr>
  <p:slideViewPr>
    <p:cSldViewPr>
      <p:cViewPr varScale="1">
        <p:scale>
          <a:sx n="56" d="100"/>
          <a:sy n="56" d="100"/>
        </p:scale>
        <p:origin x="-864" y="-102"/>
      </p:cViewPr>
      <p:guideLst>
        <p:guide orient="horz" pos="2160"/>
        <p:guide pos="2880"/>
      </p:guideLst>
    </p:cSldViewPr>
  </p:slideViewPr>
  <p:notesTextViewPr>
    <p:cViewPr>
      <p:scale>
        <a:sx n="100" d="100"/>
        <a:sy n="100" d="100"/>
      </p:scale>
      <p:origin x="0" y="0"/>
    </p:cViewPr>
  </p:notesTextViewPr>
  <p:notesViewPr>
    <p:cSldViewPr>
      <p:cViewPr varScale="1">
        <p:scale>
          <a:sx n="86" d="100"/>
          <a:sy n="86" d="100"/>
        </p:scale>
        <p:origin x="-3846" y="-78"/>
      </p:cViewPr>
      <p:guideLst>
        <p:guide orient="horz" pos="3024"/>
        <p:guide pos="2304"/>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handoutMaster" Target="handoutMasters/handout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70238" cy="4794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4143375" y="0"/>
            <a:ext cx="3170238" cy="479425"/>
          </a:xfrm>
          <a:prstGeom prst="rect">
            <a:avLst/>
          </a:prstGeom>
        </p:spPr>
        <p:txBody>
          <a:bodyPr vert="horz" lIns="91440" tIns="45720" rIns="91440" bIns="45720" rtlCol="0"/>
          <a:lstStyle>
            <a:lvl1pPr algn="r">
              <a:defRPr sz="1200"/>
            </a:lvl1pPr>
          </a:lstStyle>
          <a:p>
            <a:fld id="{E9CE5A26-706E-4643-ACEF-20B4D0F14B31}" type="datetimeFigureOut">
              <a:rPr lang="en-US" smtClean="0"/>
              <a:t>9/19/2012</a:t>
            </a:fld>
            <a:endParaRPr lang="en-US"/>
          </a:p>
        </p:txBody>
      </p:sp>
      <p:sp>
        <p:nvSpPr>
          <p:cNvPr id="4" name="Footer Placeholder 3"/>
          <p:cNvSpPr>
            <a:spLocks noGrp="1"/>
          </p:cNvSpPr>
          <p:nvPr>
            <p:ph type="ftr" sz="quarter" idx="2"/>
          </p:nvPr>
        </p:nvSpPr>
        <p:spPr>
          <a:xfrm>
            <a:off x="0" y="9120188"/>
            <a:ext cx="3170238" cy="4794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4143375" y="9120188"/>
            <a:ext cx="3170238" cy="479425"/>
          </a:xfrm>
          <a:prstGeom prst="rect">
            <a:avLst/>
          </a:prstGeom>
        </p:spPr>
        <p:txBody>
          <a:bodyPr vert="horz" lIns="91440" tIns="45720" rIns="91440" bIns="45720" rtlCol="0" anchor="b"/>
          <a:lstStyle>
            <a:lvl1pPr algn="r">
              <a:defRPr sz="1200"/>
            </a:lvl1pPr>
          </a:lstStyle>
          <a:p>
            <a:fld id="{DD91C422-BDC5-418B-871C-762C5B0BC8FF}" type="slidenum">
              <a:rPr lang="en-US" smtClean="0"/>
              <a:t>‹#›</a:t>
            </a:fld>
            <a:endParaRPr lang="en-US"/>
          </a:p>
        </p:txBody>
      </p:sp>
    </p:spTree>
    <p:extLst>
      <p:ext uri="{BB962C8B-B14F-4D97-AF65-F5344CB8AC3E}">
        <p14:creationId xmlns:p14="http://schemas.microsoft.com/office/powerpoint/2010/main" val="421339257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0060"/>
          </a:xfrm>
          <a:prstGeom prst="rect">
            <a:avLst/>
          </a:prstGeom>
        </p:spPr>
        <p:txBody>
          <a:bodyPr vert="horz" wrap="square" lIns="96661" tIns="48331" rIns="96661" bIns="48331" numCol="1" anchor="t" anchorCtr="0" compatLnSpc="1">
            <a:prstTxWarp prst="textNoShape">
              <a:avLst/>
            </a:prstTxWarp>
          </a:bodyPr>
          <a:lstStyle>
            <a:lvl1pPr>
              <a:defRPr sz="1300">
                <a:latin typeface="Calibri" pitchFamily="34" charset="0"/>
              </a:defRPr>
            </a:lvl1pPr>
          </a:lstStyle>
          <a:p>
            <a:endParaRPr lang="en-US"/>
          </a:p>
        </p:txBody>
      </p:sp>
      <p:sp>
        <p:nvSpPr>
          <p:cNvPr id="3" name="Date Placeholder 2"/>
          <p:cNvSpPr>
            <a:spLocks noGrp="1"/>
          </p:cNvSpPr>
          <p:nvPr>
            <p:ph type="dt" idx="1"/>
          </p:nvPr>
        </p:nvSpPr>
        <p:spPr>
          <a:xfrm>
            <a:off x="4143587" y="0"/>
            <a:ext cx="3169920" cy="480060"/>
          </a:xfrm>
          <a:prstGeom prst="rect">
            <a:avLst/>
          </a:prstGeom>
        </p:spPr>
        <p:txBody>
          <a:bodyPr vert="horz" wrap="square" lIns="96661" tIns="48331" rIns="96661" bIns="48331" numCol="1" anchor="t" anchorCtr="0" compatLnSpc="1">
            <a:prstTxWarp prst="textNoShape">
              <a:avLst/>
            </a:prstTxWarp>
          </a:bodyPr>
          <a:lstStyle>
            <a:lvl1pPr algn="r">
              <a:defRPr sz="1300">
                <a:latin typeface="Calibri" pitchFamily="34" charset="0"/>
              </a:defRPr>
            </a:lvl1pPr>
          </a:lstStyle>
          <a:p>
            <a:fld id="{87BCB0B9-1B5B-4E6F-9551-313D0E0C22FC}" type="datetimeFigureOut">
              <a:rPr lang="en-US"/>
              <a:pPr/>
              <a:t>9/19/2012</a:t>
            </a:fld>
            <a:endParaRPr lang="en-US"/>
          </a:p>
        </p:txBody>
      </p:sp>
      <p:sp>
        <p:nvSpPr>
          <p:cNvPr id="4" name="Slide Image Placeholder 3"/>
          <p:cNvSpPr>
            <a:spLocks noGrp="1" noRot="1" noChangeAspect="1"/>
          </p:cNvSpPr>
          <p:nvPr>
            <p:ph type="sldImg" idx="2"/>
          </p:nvPr>
        </p:nvSpPr>
        <p:spPr>
          <a:xfrm>
            <a:off x="1257300" y="720725"/>
            <a:ext cx="4800600" cy="3600450"/>
          </a:xfrm>
          <a:prstGeom prst="rect">
            <a:avLst/>
          </a:prstGeom>
          <a:noFill/>
          <a:ln w="12700">
            <a:solidFill>
              <a:prstClr val="black"/>
            </a:solidFill>
          </a:ln>
        </p:spPr>
        <p:txBody>
          <a:bodyPr vert="horz" wrap="square" lIns="96661" tIns="48331" rIns="96661" bIns="48331" numCol="1" anchor="ctr" anchorCtr="0" compatLnSpc="1">
            <a:prstTxWarp prst="textNoShape">
              <a:avLst/>
            </a:prstTxWarp>
          </a:bodyPr>
          <a:lstStyle/>
          <a:p>
            <a:pPr lvl="0"/>
            <a:endParaRPr lang="en-US" smtClean="0"/>
          </a:p>
        </p:txBody>
      </p:sp>
      <p:sp>
        <p:nvSpPr>
          <p:cNvPr id="5" name="Notes Placeholder 4"/>
          <p:cNvSpPr>
            <a:spLocks noGrp="1"/>
          </p:cNvSpPr>
          <p:nvPr>
            <p:ph type="body" sz="quarter" idx="3"/>
          </p:nvPr>
        </p:nvSpPr>
        <p:spPr>
          <a:xfrm>
            <a:off x="731520" y="4560570"/>
            <a:ext cx="5852160" cy="4320540"/>
          </a:xfrm>
          <a:prstGeom prst="rect">
            <a:avLst/>
          </a:prstGeom>
        </p:spPr>
        <p:txBody>
          <a:bodyPr vert="horz" lIns="96661" tIns="48331" rIns="96661" bIns="48331"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9119474"/>
            <a:ext cx="3169920" cy="480060"/>
          </a:xfrm>
          <a:prstGeom prst="rect">
            <a:avLst/>
          </a:prstGeom>
        </p:spPr>
        <p:txBody>
          <a:bodyPr vert="horz" wrap="square" lIns="96661" tIns="48331" rIns="96661" bIns="48331" numCol="1" anchor="b" anchorCtr="0" compatLnSpc="1">
            <a:prstTxWarp prst="textNoShape">
              <a:avLst/>
            </a:prstTxWarp>
          </a:bodyPr>
          <a:lstStyle>
            <a:lvl1pPr>
              <a:defRPr sz="1300">
                <a:latin typeface="Calibri" pitchFamily="34" charset="0"/>
              </a:defRPr>
            </a:lvl1pPr>
          </a:lstStyle>
          <a:p>
            <a:endParaRPr lang="en-US"/>
          </a:p>
        </p:txBody>
      </p:sp>
      <p:sp>
        <p:nvSpPr>
          <p:cNvPr id="7" name="Slide Number Placeholder 6"/>
          <p:cNvSpPr>
            <a:spLocks noGrp="1"/>
          </p:cNvSpPr>
          <p:nvPr>
            <p:ph type="sldNum" sz="quarter" idx="5"/>
          </p:nvPr>
        </p:nvSpPr>
        <p:spPr>
          <a:xfrm>
            <a:off x="4143587" y="9119474"/>
            <a:ext cx="3169920" cy="480060"/>
          </a:xfrm>
          <a:prstGeom prst="rect">
            <a:avLst/>
          </a:prstGeom>
        </p:spPr>
        <p:txBody>
          <a:bodyPr vert="horz" wrap="square" lIns="96661" tIns="48331" rIns="96661" bIns="48331" numCol="1" anchor="b" anchorCtr="0" compatLnSpc="1">
            <a:prstTxWarp prst="textNoShape">
              <a:avLst/>
            </a:prstTxWarp>
          </a:bodyPr>
          <a:lstStyle>
            <a:lvl1pPr algn="r">
              <a:defRPr sz="1300">
                <a:latin typeface="Calibri" pitchFamily="34" charset="0"/>
              </a:defRPr>
            </a:lvl1pPr>
          </a:lstStyle>
          <a:p>
            <a:fld id="{C50E7C04-DC3C-48D2-95AE-53EAD3EDC5B9}" type="slidenum">
              <a:rPr lang="en-US"/>
              <a:pPr/>
              <a:t>‹#›</a:t>
            </a:fld>
            <a:endParaRPr lang="en-US"/>
          </a:p>
        </p:txBody>
      </p:sp>
    </p:spTree>
    <p:extLst>
      <p:ext uri="{BB962C8B-B14F-4D97-AF65-F5344CB8AC3E}">
        <p14:creationId xmlns:p14="http://schemas.microsoft.com/office/powerpoint/2010/main" val="374670705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ＭＳ Ｐゴシック" charset="0"/>
        <a:cs typeface="+mn-cs"/>
      </a:defRPr>
    </a:lvl1pPr>
    <a:lvl2pPr marL="457200" algn="l" rtl="0" eaLnBrk="0" fontAlgn="base" hangingPunct="0">
      <a:spcBef>
        <a:spcPct val="30000"/>
      </a:spcBef>
      <a:spcAft>
        <a:spcPct val="0"/>
      </a:spcAft>
      <a:defRPr sz="1200" kern="1200">
        <a:solidFill>
          <a:schemeClr val="tx1"/>
        </a:solidFill>
        <a:latin typeface="+mn-lt"/>
        <a:ea typeface="ＭＳ Ｐゴシック" charset="0"/>
        <a:cs typeface="+mn-cs"/>
      </a:defRPr>
    </a:lvl2pPr>
    <a:lvl3pPr marL="914400" algn="l" rtl="0" eaLnBrk="0" fontAlgn="base" hangingPunct="0">
      <a:spcBef>
        <a:spcPct val="30000"/>
      </a:spcBef>
      <a:spcAft>
        <a:spcPct val="0"/>
      </a:spcAft>
      <a:defRPr sz="1200" kern="1200">
        <a:solidFill>
          <a:schemeClr val="tx1"/>
        </a:solidFill>
        <a:latin typeface="+mn-lt"/>
        <a:ea typeface="ＭＳ Ｐゴシック" charset="0"/>
        <a:cs typeface="+mn-cs"/>
      </a:defRPr>
    </a:lvl3pPr>
    <a:lvl4pPr marL="1371600" algn="l" rtl="0" eaLnBrk="0" fontAlgn="base" hangingPunct="0">
      <a:spcBef>
        <a:spcPct val="30000"/>
      </a:spcBef>
      <a:spcAft>
        <a:spcPct val="0"/>
      </a:spcAft>
      <a:defRPr sz="1200" kern="1200">
        <a:solidFill>
          <a:schemeClr val="tx1"/>
        </a:solidFill>
        <a:latin typeface="+mn-lt"/>
        <a:ea typeface="ＭＳ Ｐゴシック" charset="0"/>
        <a:cs typeface="+mn-cs"/>
      </a:defRPr>
    </a:lvl4pPr>
    <a:lvl5pPr marL="1828800" algn="l" rtl="0" eaLnBrk="0" fontAlgn="base" hangingPunct="0">
      <a:spcBef>
        <a:spcPct val="30000"/>
      </a:spcBef>
      <a:spcAft>
        <a:spcPct val="0"/>
      </a:spcAft>
      <a:defRPr sz="1200" kern="1200">
        <a:solidFill>
          <a:schemeClr val="tx1"/>
        </a:solidFill>
        <a:latin typeface="+mn-lt"/>
        <a:ea typeface="ＭＳ Ｐゴシック" charset="0"/>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noTextEdi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ea typeface="ＭＳ Ｐゴシック" pitchFamily="34" charset="-128"/>
            </a:endParaRPr>
          </a:p>
        </p:txBody>
      </p:sp>
      <p:sp>
        <p:nvSpPr>
          <p:cNvPr id="15363" name="Slide Number Placeholder 3"/>
          <p:cNvSpPr>
            <a:spLocks noGrp="1"/>
          </p:cNvSpPr>
          <p:nvPr>
            <p:ph type="sldNum" sz="quarter" idx="5"/>
          </p:nvPr>
        </p:nvSpPr>
        <p:spPr bwMode="auto">
          <a:noFill/>
          <a:ln>
            <a:miter lim="800000"/>
            <a:headEnd/>
            <a:tailEnd/>
          </a:ln>
        </p:spPr>
        <p:txBody>
          <a:bodyPr/>
          <a:lstStyle/>
          <a:p>
            <a:fld id="{234037C3-4F0E-49C4-A511-B9153CE6F119}" type="slidenum">
              <a:rPr lang="en-US"/>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Slide Image Placeholder 1"/>
          <p:cNvSpPr>
            <a:spLocks noGrp="1" noRot="1" noChangeAspect="1" noTextEdit="1"/>
          </p:cNvSpPr>
          <p:nvPr>
            <p:ph type="sldImg"/>
          </p:nvPr>
        </p:nvSpPr>
        <p:spPr bwMode="auto">
          <a:noFill/>
          <a:ln>
            <a:solidFill>
              <a:srgbClr val="000000"/>
            </a:solidFill>
            <a:miter lim="800000"/>
            <a:headEnd/>
            <a:tailEnd/>
          </a:ln>
        </p:spPr>
      </p:sp>
      <p:sp>
        <p:nvSpPr>
          <p:cNvPr id="19458"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dirty="0" smtClean="0">
                <a:ea typeface="ＭＳ Ｐゴシック" pitchFamily="34" charset="-128"/>
              </a:rPr>
              <a:t>GEF is the Interim Financial Mechanism of the Stockholm</a:t>
            </a:r>
            <a:r>
              <a:rPr lang="en-US" baseline="0" dirty="0" smtClean="0">
                <a:ea typeface="ＭＳ Ｐゴシック" pitchFamily="34" charset="-128"/>
              </a:rPr>
              <a:t> Convention on Persistent Organic Chemicals.  Currently 22 Chemicals are controlled by the Convention.  The first action of Parties is to develop a National Implementation Plan (NIP) that describes the actions and priorities the Party will undertake to address POPs.  The GEF has funded 138 parties so far for these NIPs.  Parties have submitted projects post NIP to implement capacity building to manage POPs and phase out POPS, including DDT, PCB, Dioxins and Furans and Agricultural POPS.</a:t>
            </a:r>
          </a:p>
          <a:p>
            <a:pPr eaLnBrk="1" hangingPunct="1">
              <a:spcBef>
                <a:spcPct val="0"/>
              </a:spcBef>
            </a:pPr>
            <a:endParaRPr lang="en-US" baseline="0" dirty="0" smtClean="0">
              <a:ea typeface="ＭＳ Ｐゴシック" pitchFamily="34" charset="-128"/>
            </a:endParaRPr>
          </a:p>
          <a:p>
            <a:pPr eaLnBrk="1" hangingPunct="1">
              <a:spcBef>
                <a:spcPct val="0"/>
              </a:spcBef>
            </a:pPr>
            <a:r>
              <a:rPr lang="en-US" baseline="0" dirty="0" smtClean="0">
                <a:ea typeface="ＭＳ Ｐゴシック" pitchFamily="34" charset="-128"/>
              </a:rPr>
              <a:t>The GEF is not a Financial Mechanism of the Montreal Protocol.  The majority of countries are funded by the Multilateral Fund for their ODS phase out, however when the Protocol was created, the USSR was a party and they were supposed to phase out their ODS by themselves.  When the USSR broke up, the resulting CEITS inherited the Montreal Protocol Classification of the USSR and so were not eligible for MLF funding.  The GEF Council stepped in to assist these countries and continue to do so.</a:t>
            </a:r>
          </a:p>
          <a:p>
            <a:pPr eaLnBrk="1" hangingPunct="1">
              <a:spcBef>
                <a:spcPct val="0"/>
              </a:spcBef>
            </a:pPr>
            <a:endParaRPr lang="en-US" baseline="0" dirty="0" smtClean="0">
              <a:ea typeface="ＭＳ Ｐゴシック" pitchFamily="34" charset="-128"/>
            </a:endParaRPr>
          </a:p>
          <a:p>
            <a:pPr eaLnBrk="1" hangingPunct="1">
              <a:spcBef>
                <a:spcPct val="0"/>
              </a:spcBef>
            </a:pPr>
            <a:r>
              <a:rPr lang="en-US" baseline="0" dirty="0" smtClean="0">
                <a:ea typeface="ＭＳ Ｐゴシック" pitchFamily="34" charset="-128"/>
              </a:rPr>
              <a:t>Mercury is an elemental substance and is highly toxic.  Countries are currently negotiating a new agreement on Mercury through an intergovernmental negotiating committee (INC).  The GEF supports this process by providing funding to countries to examine specific issues related to the potential convention.  Projects include storage of mercury (note that as an element, mercury cannot be destroyed and has to be safely stored – much the same as nuclear waste).  The INC has met 3 times and at the 3</a:t>
            </a:r>
            <a:r>
              <a:rPr lang="en-US" baseline="30000" dirty="0" smtClean="0">
                <a:ea typeface="ＭＳ Ｐゴシック" pitchFamily="34" charset="-128"/>
              </a:rPr>
              <a:t>rd</a:t>
            </a:r>
            <a:r>
              <a:rPr lang="en-US" baseline="0" dirty="0" smtClean="0">
                <a:ea typeface="ＭＳ Ｐゴシック" pitchFamily="34" charset="-128"/>
              </a:rPr>
              <a:t> meeting discussions on a Financial Mechanism has started.  The GEF put forward its position on this at that meeting. </a:t>
            </a:r>
          </a:p>
          <a:p>
            <a:pPr eaLnBrk="1" hangingPunct="1">
              <a:spcBef>
                <a:spcPct val="0"/>
              </a:spcBef>
            </a:pPr>
            <a:endParaRPr lang="en-US" baseline="0" dirty="0" smtClean="0">
              <a:ea typeface="ＭＳ Ｐゴシック" pitchFamily="34" charset="-128"/>
            </a:endParaRPr>
          </a:p>
          <a:p>
            <a:pPr eaLnBrk="1" hangingPunct="1">
              <a:spcBef>
                <a:spcPct val="0"/>
              </a:spcBef>
            </a:pPr>
            <a:r>
              <a:rPr lang="en-US" baseline="0" dirty="0" smtClean="0">
                <a:ea typeface="ＭＳ Ｐゴシック" pitchFamily="34" charset="-128"/>
              </a:rPr>
              <a:t>The </a:t>
            </a:r>
            <a:r>
              <a:rPr lang="en-US" sz="1300" dirty="0">
                <a:latin typeface="Times New Roman" pitchFamily="18" charset="0"/>
                <a:ea typeface="ＭＳ Ｐゴシック" pitchFamily="34" charset="-128"/>
                <a:cs typeface="Times New Roman" pitchFamily="18" charset="0"/>
              </a:rPr>
              <a:t>Strategic Approach to International Chemicals Management is an overarching set of principles that seek harmonizing chemicals and waste management.  The SAICM has a voluntary funding mechanism called the Quick Start Program (QSP) which funds projects up to 250K for countries to do activities such as developing chemical profiles, reviewing or developing national legislation or policy etc.  The GEF independently has included funding in GEF 5 to explore issues such as e-waste, lead in paints and chemicals of global concern in products.</a:t>
            </a:r>
          </a:p>
          <a:p>
            <a:pPr eaLnBrk="1" hangingPunct="1">
              <a:spcBef>
                <a:spcPct val="0"/>
              </a:spcBef>
            </a:pPr>
            <a:endParaRPr lang="en-US" sz="1300" dirty="0">
              <a:latin typeface="Times New Roman" pitchFamily="18" charset="0"/>
              <a:ea typeface="ＭＳ Ｐゴシック" pitchFamily="34" charset="-128"/>
              <a:cs typeface="Times New Roman" pitchFamily="18" charset="0"/>
            </a:endParaRPr>
          </a:p>
          <a:p>
            <a:pPr eaLnBrk="1" hangingPunct="1">
              <a:spcBef>
                <a:spcPct val="0"/>
              </a:spcBef>
            </a:pPr>
            <a:r>
              <a:rPr lang="en-US" sz="1300" dirty="0">
                <a:latin typeface="Times New Roman" pitchFamily="18" charset="0"/>
                <a:ea typeface="ＭＳ Ｐゴシック" pitchFamily="34" charset="-128"/>
                <a:cs typeface="Times New Roman" pitchFamily="18" charset="0"/>
              </a:rPr>
              <a:t>The SAICM is an output of the International Conference on Chemicals Management (ICCM) and seeks to cover the gaps in the three Chemical Conventions.  Under the QSP developing countries and countries with economies in transition are eligible and can access funds once they officially communicate to the SAICM Secretariat a designated national focal point.</a:t>
            </a:r>
            <a:endParaRPr lang="en-US" dirty="0" smtClean="0">
              <a:ea typeface="ＭＳ Ｐゴシック" pitchFamily="34" charset="-128"/>
            </a:endParaRPr>
          </a:p>
        </p:txBody>
      </p:sp>
      <p:sp>
        <p:nvSpPr>
          <p:cNvPr id="19459" name="Slide Number Placeholder 3"/>
          <p:cNvSpPr>
            <a:spLocks noGrp="1"/>
          </p:cNvSpPr>
          <p:nvPr>
            <p:ph type="sldNum" sz="quarter" idx="5"/>
          </p:nvPr>
        </p:nvSpPr>
        <p:spPr bwMode="auto">
          <a:noFill/>
          <a:ln>
            <a:miter lim="800000"/>
            <a:headEnd/>
            <a:tailEnd/>
          </a:ln>
        </p:spPr>
        <p:txBody>
          <a:bodyPr/>
          <a:lstStyle/>
          <a:p>
            <a:fld id="{0479201A-D88A-4FDC-BA80-21056AFBE126}" type="slidenum">
              <a:rPr lang="en-US"/>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Slide Image Placeholder 1"/>
          <p:cNvSpPr>
            <a:spLocks noGrp="1" noRot="1" noChangeAspect="1" noTextEdit="1"/>
          </p:cNvSpPr>
          <p:nvPr>
            <p:ph type="sldImg"/>
          </p:nvPr>
        </p:nvSpPr>
        <p:spPr bwMode="auto">
          <a:noFill/>
          <a:ln>
            <a:solidFill>
              <a:srgbClr val="000000"/>
            </a:solidFill>
            <a:miter lim="800000"/>
            <a:headEnd/>
            <a:tailEnd/>
          </a:ln>
        </p:spPr>
      </p:sp>
      <p:sp>
        <p:nvSpPr>
          <p:cNvPr id="29698"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dirty="0" smtClean="0">
                <a:ea typeface="ＭＳ Ｐゴシック" pitchFamily="34" charset="-128"/>
              </a:rPr>
              <a:t>Up</a:t>
            </a:r>
            <a:r>
              <a:rPr lang="en-US" baseline="0" dirty="0" smtClean="0">
                <a:ea typeface="ＭＳ Ｐゴシック" pitchFamily="34" charset="-128"/>
              </a:rPr>
              <a:t> to the end of GEF 4 investments in Chemicals is 450M plus 700M in co-financing.  GEF 5 has an allocation of 375M for POPs, 15M for Mercury, 25M for ODS and 10M for Sound Management of Chemicals.  We have programmed so far 88M plus 489M in Co-financing. </a:t>
            </a:r>
          </a:p>
          <a:p>
            <a:pPr eaLnBrk="1" hangingPunct="1">
              <a:spcBef>
                <a:spcPct val="0"/>
              </a:spcBef>
            </a:pPr>
            <a:endParaRPr lang="en-US" baseline="0" dirty="0" smtClean="0">
              <a:ea typeface="ＭＳ Ｐゴシック" pitchFamily="34" charset="-128"/>
            </a:endParaRPr>
          </a:p>
          <a:p>
            <a:pPr eaLnBrk="1" hangingPunct="1">
              <a:spcBef>
                <a:spcPct val="0"/>
              </a:spcBef>
            </a:pPr>
            <a:r>
              <a:rPr lang="en-US" baseline="0" dirty="0" smtClean="0">
                <a:ea typeface="ＭＳ Ｐゴシック" pitchFamily="34" charset="-128"/>
              </a:rPr>
              <a:t>The Mercury Projects approved are: Improve the Health and Environment of Artisanal and Small Scale Gold Mining (ASGM) Communities by Reducing Mercury Emissions and Promoting Sound Chemical Management – A regional project in Africa implemented by UNIDO (Burkina Faso, Mali and Senegal) and A Mercury Inventory and management system within the following project approved for Kazakhstan - NIP Update, Integration of POPs into National Planning and Promoting Sound Healthcare Waste Management in Kazakhstan.</a:t>
            </a:r>
          </a:p>
          <a:p>
            <a:pPr eaLnBrk="1" hangingPunct="1">
              <a:spcBef>
                <a:spcPct val="0"/>
              </a:spcBef>
            </a:pPr>
            <a:endParaRPr lang="en-US" baseline="0" dirty="0" smtClean="0">
              <a:ea typeface="ＭＳ Ｐゴシック" pitchFamily="34" charset="-128"/>
            </a:endParaRPr>
          </a:p>
          <a:p>
            <a:pPr eaLnBrk="1" hangingPunct="1">
              <a:spcBef>
                <a:spcPct val="0"/>
              </a:spcBef>
            </a:pPr>
            <a:r>
              <a:rPr lang="en-US" baseline="0" dirty="0" smtClean="0">
                <a:ea typeface="ＭＳ Ｐゴシック" pitchFamily="34" charset="-128"/>
              </a:rPr>
              <a:t>The approved NIPS are Kenya through direct access and Kazakhstan through agency access.  The following proposal for NIP Updates under direct access are being reviewed – Uganda, Mali and Senegal.  Macedonia has applied through agency access (UNICO)</a:t>
            </a:r>
          </a:p>
          <a:p>
            <a:pPr eaLnBrk="1" hangingPunct="1">
              <a:spcBef>
                <a:spcPct val="0"/>
              </a:spcBef>
            </a:pPr>
            <a:endParaRPr lang="en-US" baseline="0" dirty="0" smtClean="0">
              <a:ea typeface="ＭＳ Ｐゴシック" pitchFamily="34" charset="-128"/>
            </a:endParaRPr>
          </a:p>
          <a:p>
            <a:pPr eaLnBrk="1" hangingPunct="1">
              <a:spcBef>
                <a:spcPct val="0"/>
              </a:spcBef>
            </a:pPr>
            <a:r>
              <a:rPr lang="en-US" baseline="0" dirty="0" smtClean="0">
                <a:ea typeface="ＭＳ Ｐゴシック" pitchFamily="34" charset="-128"/>
              </a:rPr>
              <a:t>Metered Dose Inhalers (MDIs) are used for asthma and COPD treatment.  The propellant in them was CFC.  These need to be replaced with HFC.  The projects in this sector helps companies reformulate the product and modify the delivery mechanism of the devices which requires both technology transfer and technical assistance.</a:t>
            </a:r>
            <a:endParaRPr lang="en-US" dirty="0" smtClean="0">
              <a:ea typeface="ＭＳ Ｐゴシック" pitchFamily="34" charset="-128"/>
            </a:endParaRPr>
          </a:p>
        </p:txBody>
      </p:sp>
      <p:sp>
        <p:nvSpPr>
          <p:cNvPr id="29699" name="Slide Number Placeholder 3"/>
          <p:cNvSpPr>
            <a:spLocks noGrp="1"/>
          </p:cNvSpPr>
          <p:nvPr>
            <p:ph type="sldNum" sz="quarter" idx="5"/>
          </p:nvPr>
        </p:nvSpPr>
        <p:spPr bwMode="auto">
          <a:noFill/>
          <a:ln>
            <a:miter lim="800000"/>
            <a:headEnd/>
            <a:tailEnd/>
          </a:ln>
        </p:spPr>
        <p:txBody>
          <a:bodyPr/>
          <a:lstStyle/>
          <a:p>
            <a:fld id="{C81B67B1-525D-4B67-B3EE-9742C2F731A5}" type="slidenum">
              <a:rPr lang="en-US"/>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Slide Image Placeholder 1"/>
          <p:cNvSpPr>
            <a:spLocks noGrp="1" noRot="1" noChangeAspect="1" noTextEdit="1"/>
          </p:cNvSpPr>
          <p:nvPr>
            <p:ph type="sldImg"/>
          </p:nvPr>
        </p:nvSpPr>
        <p:spPr bwMode="auto">
          <a:noFill/>
          <a:ln>
            <a:solidFill>
              <a:srgbClr val="000000"/>
            </a:solidFill>
            <a:miter lim="800000"/>
            <a:headEnd/>
            <a:tailEnd/>
          </a:ln>
        </p:spPr>
      </p:sp>
      <p:sp>
        <p:nvSpPr>
          <p:cNvPr id="29698"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dirty="0" smtClean="0">
                <a:ea typeface="ＭＳ Ｐゴシック" pitchFamily="34" charset="-128"/>
              </a:rPr>
              <a:t>PCB projects are usually in the Electricity</a:t>
            </a:r>
            <a:r>
              <a:rPr lang="en-US" baseline="0" dirty="0" smtClean="0">
                <a:ea typeface="ＭＳ Ｐゴシック" pitchFamily="34" charset="-128"/>
              </a:rPr>
              <a:t> generation and transmission sector.  Typical projects include doing a detailed inventory of PCBS contained in equipment in use and equipment not in use, developing an environmentally sound management plan for the in use equipment and safe handling, interim storage and final disposal of PCBs in stockpiles and end of life equipment.  Projects can also include replacement of equipment.  Contaminated equipment and soil is also included in projects.  While PCB is included in the list of Unintentionally Produced POPs (U-POPS), we have not had projects that addresses unintentional releases of PCBs.  Equipment that contains PCBs include transformers and capacitors used in electricity generation and transmission.  It is also found in the ballasts in old fluorescent bulbs, refrigerators, some types of paints etc.  They are/were used when there was the need to have an </a:t>
            </a:r>
            <a:r>
              <a:rPr lang="en-US" baseline="0" dirty="0" err="1" smtClean="0">
                <a:ea typeface="ＭＳ Ｐゴシック" pitchFamily="34" charset="-128"/>
              </a:rPr>
              <a:t>electirc</a:t>
            </a:r>
            <a:r>
              <a:rPr lang="en-US" baseline="0" dirty="0" smtClean="0">
                <a:ea typeface="ＭＳ Ｐゴシック" pitchFamily="34" charset="-128"/>
              </a:rPr>
              <a:t> insulator.</a:t>
            </a:r>
          </a:p>
          <a:p>
            <a:pPr eaLnBrk="1" hangingPunct="1">
              <a:spcBef>
                <a:spcPct val="0"/>
              </a:spcBef>
            </a:pPr>
            <a:endParaRPr lang="en-US" baseline="0" dirty="0" smtClean="0">
              <a:ea typeface="ＭＳ Ｐゴシック" pitchFamily="34" charset="-128"/>
            </a:endParaRPr>
          </a:p>
          <a:p>
            <a:pPr eaLnBrk="1" hangingPunct="1">
              <a:spcBef>
                <a:spcPct val="0"/>
              </a:spcBef>
            </a:pPr>
            <a:r>
              <a:rPr lang="en-US" baseline="0" dirty="0" smtClean="0">
                <a:ea typeface="ＭＳ Ｐゴシック" pitchFamily="34" charset="-128"/>
              </a:rPr>
              <a:t>Pesticide projects usually involve re-packaging, safe storage and disposal of pesticide stockpiles.  Obsolete Stocks of DDT used as pesticide are included in these projects.</a:t>
            </a:r>
          </a:p>
          <a:p>
            <a:pPr eaLnBrk="1" hangingPunct="1">
              <a:spcBef>
                <a:spcPct val="0"/>
              </a:spcBef>
            </a:pPr>
            <a:endParaRPr lang="en-US" baseline="0" dirty="0" smtClean="0">
              <a:ea typeface="ＭＳ Ｐゴシック" pitchFamily="34" charset="-128"/>
            </a:endParaRPr>
          </a:p>
          <a:p>
            <a:pPr eaLnBrk="1" hangingPunct="1">
              <a:spcBef>
                <a:spcPct val="0"/>
              </a:spcBef>
            </a:pPr>
            <a:r>
              <a:rPr lang="en-US" baseline="0" dirty="0" smtClean="0">
                <a:ea typeface="ＭＳ Ｐゴシック" pitchFamily="34" charset="-128"/>
              </a:rPr>
              <a:t>DDT projects typically focus on looking at alternatives for DDT in vector control.  DDT use is not prohibited under the convention as long as countries have an exemption from the Convention, however they need to over the long term reduce and eliminate the use of DDT by finding suitable, chemical and non-chemical alternatives.</a:t>
            </a:r>
          </a:p>
          <a:p>
            <a:pPr eaLnBrk="1" hangingPunct="1">
              <a:spcBef>
                <a:spcPct val="0"/>
              </a:spcBef>
            </a:pPr>
            <a:endParaRPr lang="en-US" baseline="0" dirty="0" smtClean="0">
              <a:ea typeface="ＭＳ Ｐゴシック" pitchFamily="34" charset="-128"/>
            </a:endParaRPr>
          </a:p>
          <a:p>
            <a:pPr eaLnBrk="1" hangingPunct="1">
              <a:spcBef>
                <a:spcPct val="0"/>
              </a:spcBef>
            </a:pPr>
            <a:r>
              <a:rPr lang="en-US" baseline="0" dirty="0" smtClean="0">
                <a:ea typeface="ＭＳ Ｐゴシック" pitchFamily="34" charset="-128"/>
              </a:rPr>
              <a:t>COP 4 added nine new Chemicals to the initial 12,and COP 5 added one more.  Under the Convention this triggers an update of National Implementation Plans.  There is up to a maximum per country of 250K for this purpose and countries can  access either through direct access or agency access.  So far 5 countries have applied via direct access (Kenya is already approved) and three others have applied via agency access (Kazakhstan has its NIP update approved with a larger FSP)</a:t>
            </a:r>
            <a:endParaRPr lang="en-US" dirty="0" smtClean="0">
              <a:ea typeface="ＭＳ Ｐゴシック" pitchFamily="34" charset="-128"/>
            </a:endParaRPr>
          </a:p>
        </p:txBody>
      </p:sp>
      <p:sp>
        <p:nvSpPr>
          <p:cNvPr id="29699" name="Slide Number Placeholder 3"/>
          <p:cNvSpPr>
            <a:spLocks noGrp="1"/>
          </p:cNvSpPr>
          <p:nvPr>
            <p:ph type="sldNum" sz="quarter" idx="5"/>
          </p:nvPr>
        </p:nvSpPr>
        <p:spPr bwMode="auto">
          <a:noFill/>
          <a:ln>
            <a:miter lim="800000"/>
            <a:headEnd/>
            <a:tailEnd/>
          </a:ln>
        </p:spPr>
        <p:txBody>
          <a:bodyPr/>
          <a:lstStyle/>
          <a:p>
            <a:fld id="{C81B67B1-525D-4B67-B3EE-9742C2F731A5}" type="slidenum">
              <a:rPr lang="en-US"/>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Slide Image Placeholder 1"/>
          <p:cNvSpPr>
            <a:spLocks noGrp="1" noRot="1" noChangeAspect="1" noTextEdit="1"/>
          </p:cNvSpPr>
          <p:nvPr>
            <p:ph type="sldImg"/>
          </p:nvPr>
        </p:nvSpPr>
        <p:spPr bwMode="auto">
          <a:noFill/>
          <a:ln>
            <a:solidFill>
              <a:srgbClr val="000000"/>
            </a:solidFill>
            <a:miter lim="800000"/>
            <a:headEnd/>
            <a:tailEnd/>
          </a:ln>
        </p:spPr>
      </p:sp>
      <p:sp>
        <p:nvSpPr>
          <p:cNvPr id="27650"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dirty="0" smtClean="0">
                <a:ea typeface="ＭＳ Ｐゴシック" pitchFamily="34" charset="-128"/>
              </a:rPr>
              <a:t>The GEF has funded the phase</a:t>
            </a:r>
            <a:r>
              <a:rPr lang="en-US" baseline="0" dirty="0" smtClean="0">
                <a:ea typeface="ＭＳ Ｐゴシック" pitchFamily="34" charset="-128"/>
              </a:rPr>
              <a:t> out of CFC in the CEITS.  We are now investing in the phase out of HCFCs in these countries.  The main applications of HCFCs are in the heating and cooling sector, refrigeration, industrial solvents, insulation foams, fire-fighting agents.</a:t>
            </a:r>
            <a:endParaRPr lang="en-US" dirty="0" smtClean="0">
              <a:ea typeface="ＭＳ Ｐゴシック" pitchFamily="34" charset="-128"/>
            </a:endParaRPr>
          </a:p>
        </p:txBody>
      </p:sp>
      <p:sp>
        <p:nvSpPr>
          <p:cNvPr id="27651" name="Slide Number Placeholder 3"/>
          <p:cNvSpPr>
            <a:spLocks noGrp="1"/>
          </p:cNvSpPr>
          <p:nvPr>
            <p:ph type="sldNum" sz="quarter" idx="5"/>
          </p:nvPr>
        </p:nvSpPr>
        <p:spPr bwMode="auto">
          <a:noFill/>
          <a:ln>
            <a:miter lim="800000"/>
            <a:headEnd/>
            <a:tailEnd/>
          </a:ln>
        </p:spPr>
        <p:txBody>
          <a:bodyPr/>
          <a:lstStyle/>
          <a:p>
            <a:fld id="{F9CF6F55-3D88-485E-A77A-1F9BD953AD15}" type="slidenum">
              <a:rPr lang="en-US"/>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Slide Image Placeholder 1"/>
          <p:cNvSpPr>
            <a:spLocks noGrp="1" noRot="1" noChangeAspect="1" noTextEdit="1"/>
          </p:cNvSpPr>
          <p:nvPr>
            <p:ph type="sldImg"/>
          </p:nvPr>
        </p:nvSpPr>
        <p:spPr bwMode="auto">
          <a:noFill/>
          <a:ln>
            <a:solidFill>
              <a:srgbClr val="000000"/>
            </a:solidFill>
            <a:miter lim="800000"/>
            <a:headEnd/>
            <a:tailEnd/>
          </a:ln>
        </p:spPr>
      </p:sp>
      <p:sp>
        <p:nvSpPr>
          <p:cNvPr id="2560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ea typeface="ＭＳ Ｐゴシック" pitchFamily="34" charset="-128"/>
            </a:endParaRPr>
          </a:p>
        </p:txBody>
      </p:sp>
      <p:sp>
        <p:nvSpPr>
          <p:cNvPr id="25603" name="Slide Number Placeholder 3"/>
          <p:cNvSpPr>
            <a:spLocks noGrp="1"/>
          </p:cNvSpPr>
          <p:nvPr>
            <p:ph type="sldNum" sz="quarter" idx="5"/>
          </p:nvPr>
        </p:nvSpPr>
        <p:spPr bwMode="auto">
          <a:noFill/>
          <a:ln>
            <a:miter lim="800000"/>
            <a:headEnd/>
            <a:tailEnd/>
          </a:ln>
        </p:spPr>
        <p:txBody>
          <a:bodyPr/>
          <a:lstStyle/>
          <a:p>
            <a:fld id="{0D10A2A2-05C4-4E2B-A6E4-4CA73E7FDFC6}" type="slidenum">
              <a:rPr lang="en-US"/>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Slide Image Placeholder 1"/>
          <p:cNvSpPr>
            <a:spLocks noGrp="1" noRot="1" noChangeAspect="1" noTextEdit="1"/>
          </p:cNvSpPr>
          <p:nvPr>
            <p:ph type="sldImg"/>
          </p:nvPr>
        </p:nvSpPr>
        <p:spPr bwMode="auto">
          <a:noFill/>
          <a:ln>
            <a:solidFill>
              <a:srgbClr val="000000"/>
            </a:solidFill>
            <a:miter lim="800000"/>
            <a:headEnd/>
            <a:tailEnd/>
          </a:ln>
        </p:spPr>
      </p:sp>
      <p:sp>
        <p:nvSpPr>
          <p:cNvPr id="27650"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dirty="0" smtClean="0">
                <a:ea typeface="ＭＳ Ｐゴシック" pitchFamily="34" charset="-128"/>
              </a:rPr>
              <a:t>E-waste covers a range of consumer and other products.  It can range from mobile phones,</a:t>
            </a:r>
            <a:r>
              <a:rPr lang="en-US" baseline="0" dirty="0" smtClean="0">
                <a:ea typeface="ＭＳ Ｐゴシック" pitchFamily="34" charset="-128"/>
              </a:rPr>
              <a:t> to computer, refrigerators, stoves, microwave ovens etc. Once there is a chip in it is can be considered e-waste.  Proper handling of this waste is necessary due to the hazardous chemicals in them included POPs. Mercury and lead, however significant revenues can be generated from proper recycling of these wastes.  There are precious metals, recyclable plastics, copper etc that have a high resale value.</a:t>
            </a:r>
            <a:endParaRPr lang="en-US" dirty="0" smtClean="0">
              <a:ea typeface="ＭＳ Ｐゴシック" pitchFamily="34" charset="-128"/>
            </a:endParaRPr>
          </a:p>
        </p:txBody>
      </p:sp>
      <p:sp>
        <p:nvSpPr>
          <p:cNvPr id="27651" name="Slide Number Placeholder 3"/>
          <p:cNvSpPr>
            <a:spLocks noGrp="1"/>
          </p:cNvSpPr>
          <p:nvPr>
            <p:ph type="sldNum" sz="quarter" idx="5"/>
          </p:nvPr>
        </p:nvSpPr>
        <p:spPr bwMode="auto">
          <a:noFill/>
          <a:ln>
            <a:miter lim="800000"/>
            <a:headEnd/>
            <a:tailEnd/>
          </a:ln>
        </p:spPr>
        <p:txBody>
          <a:bodyPr/>
          <a:lstStyle/>
          <a:p>
            <a:fld id="{F9CF6F55-3D88-485E-A77A-1F9BD953AD15}" type="slidenum">
              <a:rPr lang="en-US"/>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Slide Image Placeholder 1"/>
          <p:cNvSpPr>
            <a:spLocks noGrp="1" noRot="1" noChangeAspect="1" noTextEdit="1"/>
          </p:cNvSpPr>
          <p:nvPr>
            <p:ph type="sldImg"/>
          </p:nvPr>
        </p:nvSpPr>
        <p:spPr bwMode="auto">
          <a:noFill/>
          <a:ln>
            <a:solidFill>
              <a:srgbClr val="000000"/>
            </a:solidFill>
            <a:miter lim="800000"/>
            <a:headEnd/>
            <a:tailEnd/>
          </a:ln>
        </p:spPr>
      </p:sp>
      <p:sp>
        <p:nvSpPr>
          <p:cNvPr id="29698"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dirty="0" smtClean="0">
                <a:ea typeface="ＭＳ Ｐゴシック" pitchFamily="34" charset="-128"/>
              </a:rPr>
              <a:t>Encouraging synergy</a:t>
            </a:r>
            <a:r>
              <a:rPr lang="en-US" baseline="0" dirty="0" smtClean="0">
                <a:ea typeface="ＭＳ Ｐゴシック" pitchFamily="34" charset="-128"/>
              </a:rPr>
              <a:t> is an advantage to the recipient country since they can deal with a number of issues through one project or program.  Most e-waste for example contains some of the new POPs and burning of the cables and plastic from this waste will produce dioxins and furans so that proper handling of this waste eliminates both the amount of e-waste but also POPs.  </a:t>
            </a:r>
          </a:p>
          <a:p>
            <a:pPr eaLnBrk="1" hangingPunct="1">
              <a:spcBef>
                <a:spcPct val="0"/>
              </a:spcBef>
            </a:pPr>
            <a:endParaRPr lang="en-US" baseline="0" dirty="0" smtClean="0">
              <a:ea typeface="ＭＳ Ｐゴシック" pitchFamily="34" charset="-128"/>
            </a:endParaRPr>
          </a:p>
          <a:p>
            <a:pPr eaLnBrk="1" hangingPunct="1">
              <a:spcBef>
                <a:spcPct val="0"/>
              </a:spcBef>
            </a:pPr>
            <a:r>
              <a:rPr lang="en-US" baseline="0" dirty="0" smtClean="0">
                <a:ea typeface="ＭＳ Ｐゴシック" pitchFamily="34" charset="-128"/>
              </a:rPr>
              <a:t>When projects are designed to replace lighting or to create green buildings, while replacing energy inefficient equipment it makes sense to deal with the waste which contains POPs, mercury and ODS.</a:t>
            </a:r>
          </a:p>
          <a:p>
            <a:pPr eaLnBrk="1" hangingPunct="1">
              <a:spcBef>
                <a:spcPct val="0"/>
              </a:spcBef>
            </a:pPr>
            <a:endParaRPr lang="en-US" baseline="0" dirty="0" smtClean="0">
              <a:ea typeface="ＭＳ Ｐゴシック" pitchFamily="34" charset="-128"/>
            </a:endParaRPr>
          </a:p>
          <a:p>
            <a:pPr eaLnBrk="1" hangingPunct="1">
              <a:spcBef>
                <a:spcPct val="0"/>
              </a:spcBef>
            </a:pPr>
            <a:r>
              <a:rPr lang="en-US" baseline="0" dirty="0" smtClean="0">
                <a:ea typeface="ＭＳ Ｐゴシック" pitchFamily="34" charset="-128"/>
              </a:rPr>
              <a:t>Medical waste contains mercury from medical devices such as thermometers.  Safe handling of this waste removes the mercury and reduction and proper incineration reduces the production of U-POPS.</a:t>
            </a:r>
            <a:endParaRPr lang="en-US" dirty="0" smtClean="0">
              <a:ea typeface="ＭＳ Ｐゴシック" pitchFamily="34" charset="-128"/>
            </a:endParaRPr>
          </a:p>
        </p:txBody>
      </p:sp>
      <p:sp>
        <p:nvSpPr>
          <p:cNvPr id="29699" name="Slide Number Placeholder 3"/>
          <p:cNvSpPr>
            <a:spLocks noGrp="1"/>
          </p:cNvSpPr>
          <p:nvPr>
            <p:ph type="sldNum" sz="quarter" idx="5"/>
          </p:nvPr>
        </p:nvSpPr>
        <p:spPr bwMode="auto">
          <a:noFill/>
          <a:ln>
            <a:miter lim="800000"/>
            <a:headEnd/>
            <a:tailEnd/>
          </a:ln>
        </p:spPr>
        <p:txBody>
          <a:bodyPr/>
          <a:lstStyle/>
          <a:p>
            <a:fld id="{C81B67B1-525D-4B67-B3EE-9742C2F731A5}" type="slidenum">
              <a:rPr lang="en-US"/>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Slide Image Placeholder 1"/>
          <p:cNvSpPr>
            <a:spLocks noGrp="1" noRot="1" noChangeAspect="1" noTextEdit="1"/>
          </p:cNvSpPr>
          <p:nvPr>
            <p:ph type="sldImg"/>
          </p:nvPr>
        </p:nvSpPr>
        <p:spPr bwMode="auto">
          <a:noFill/>
          <a:ln>
            <a:solidFill>
              <a:srgbClr val="000000"/>
            </a:solidFill>
            <a:miter lim="800000"/>
            <a:headEnd/>
            <a:tailEnd/>
          </a:ln>
        </p:spPr>
      </p:sp>
      <p:sp>
        <p:nvSpPr>
          <p:cNvPr id="57346"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ea typeface="ＭＳ Ｐゴシック" pitchFamily="34" charset="-128"/>
            </a:endParaRPr>
          </a:p>
        </p:txBody>
      </p:sp>
      <p:sp>
        <p:nvSpPr>
          <p:cNvPr id="57347" name="Slide Number Placeholder 3"/>
          <p:cNvSpPr>
            <a:spLocks noGrp="1"/>
          </p:cNvSpPr>
          <p:nvPr>
            <p:ph type="sldNum" sz="quarter" idx="5"/>
          </p:nvPr>
        </p:nvSpPr>
        <p:spPr bwMode="auto">
          <a:noFill/>
          <a:ln>
            <a:miter lim="800000"/>
            <a:headEnd/>
            <a:tailEnd/>
          </a:ln>
        </p:spPr>
        <p:txBody>
          <a:bodyPr/>
          <a:lstStyle/>
          <a:p>
            <a:fld id="{ABF26B00-80E5-4B7A-B57A-A99122E93B13}" type="slidenum">
              <a:rPr lang="en-US"/>
              <a:pPr/>
              <a:t>10</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3124200"/>
            <a:ext cx="6400800" cy="1752600"/>
          </a:xfrm>
        </p:spPr>
        <p:txBody>
          <a:bodyPr/>
          <a:lstStyle>
            <a:lvl1pPr marL="0" indent="0" algn="ctr">
              <a:buNone/>
              <a:defRPr sz="28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8" name="Title 7"/>
          <p:cNvSpPr>
            <a:spLocks noGrp="1"/>
          </p:cNvSpPr>
          <p:nvPr>
            <p:ph type="title"/>
          </p:nvPr>
        </p:nvSpPr>
        <p:spPr>
          <a:xfrm>
            <a:off x="457200" y="1828800"/>
            <a:ext cx="8229600" cy="1143000"/>
          </a:xfrm>
        </p:spPr>
        <p:txBody>
          <a:bodyPr/>
          <a:lstStyle>
            <a:lvl1pPr>
              <a:defRPr>
                <a:solidFill>
                  <a:srgbClr val="00B050"/>
                </a:solidFill>
              </a:defRPr>
            </a:lvl1pPr>
          </a:lstStyle>
          <a:p>
            <a:r>
              <a:rPr lang="en-US" dirty="0" smtClean="0"/>
              <a:t>Click to edit Master title style</a:t>
            </a:r>
            <a:endParaRPr lang="en-US" dirty="0"/>
          </a:p>
        </p:txBody>
      </p:sp>
      <p:grpSp>
        <p:nvGrpSpPr>
          <p:cNvPr id="2" name="Group 9"/>
          <p:cNvGrpSpPr/>
          <p:nvPr userDrawn="1"/>
        </p:nvGrpSpPr>
        <p:grpSpPr>
          <a:xfrm>
            <a:off x="0" y="152400"/>
            <a:ext cx="9144000" cy="1248156"/>
            <a:chOff x="0" y="152400"/>
            <a:chExt cx="9144000" cy="1248156"/>
          </a:xfrm>
        </p:grpSpPr>
        <p:pic>
          <p:nvPicPr>
            <p:cNvPr id="6" name="Picture 5" descr="GEF-20-PPT-BG-blank.png"/>
            <p:cNvPicPr>
              <a:picLocks noChangeAspect="1"/>
            </p:cNvPicPr>
            <p:nvPr userDrawn="1"/>
          </p:nvPicPr>
          <p:blipFill>
            <a:blip r:embed="rId2" cstate="print"/>
            <a:stretch>
              <a:fillRect/>
            </a:stretch>
          </p:blipFill>
          <p:spPr>
            <a:xfrm>
              <a:off x="0" y="152400"/>
              <a:ext cx="9144000" cy="1246632"/>
            </a:xfrm>
            <a:prstGeom prst="rect">
              <a:avLst/>
            </a:prstGeom>
            <a:effectLst>
              <a:reflection blurRad="6350" stA="50000" endA="300" endPos="38500" dist="50800" dir="5400000" sy="-100000" algn="bl" rotWithShape="0"/>
            </a:effectLst>
          </p:spPr>
        </p:pic>
        <p:pic>
          <p:nvPicPr>
            <p:cNvPr id="7" name="Picture 6" descr="GEF-PPT-BG.png"/>
            <p:cNvPicPr>
              <a:picLocks noChangeAspect="1"/>
            </p:cNvPicPr>
            <p:nvPr userDrawn="1"/>
          </p:nvPicPr>
          <p:blipFill>
            <a:blip r:embed="rId3" cstate="print"/>
            <a:stretch>
              <a:fillRect/>
            </a:stretch>
          </p:blipFill>
          <p:spPr>
            <a:xfrm>
              <a:off x="0" y="152400"/>
              <a:ext cx="9144000" cy="1248156"/>
            </a:xfrm>
            <a:prstGeom prst="rect">
              <a:avLst/>
            </a:prstGeom>
          </p:spPr>
        </p:pic>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0" y="152400"/>
            <a:ext cx="9144000" cy="838200"/>
          </a:xfrm>
        </p:spPr>
        <p:txBody>
          <a:bodyPr/>
          <a:lstStyle>
            <a:lvl1pPr>
              <a:defRPr sz="3600"/>
            </a:lvl1pPr>
          </a:lstStyle>
          <a:p>
            <a:r>
              <a:rPr lang="en-US" dirty="0" smtClean="0"/>
              <a:t>Click to edit Master title style</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6" name="Title 5"/>
          <p:cNvSpPr txBox="1">
            <a:spLocks/>
          </p:cNvSpPr>
          <p:nvPr/>
        </p:nvSpPr>
        <p:spPr>
          <a:xfrm>
            <a:off x="685800" y="3810000"/>
            <a:ext cx="77724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b="1" kern="1200">
                <a:solidFill>
                  <a:srgbClr val="1F497D"/>
                </a:solidFill>
                <a:latin typeface="+mj-lt"/>
                <a:ea typeface="+mj-ea"/>
                <a:cs typeface="+mj-cs"/>
              </a:defRPr>
            </a:lvl1pPr>
          </a:lstStyle>
          <a:p>
            <a:r>
              <a:rPr lang="ru-RU" dirty="0" smtClean="0"/>
              <a:t>Вопросы</a:t>
            </a:r>
            <a:r>
              <a:rPr lang="en-US" dirty="0" smtClean="0"/>
              <a:t>?</a:t>
            </a:r>
            <a:endParaRPr lang="en-US" dirty="0"/>
          </a:p>
        </p:txBody>
      </p:sp>
      <p:sp>
        <p:nvSpPr>
          <p:cNvPr id="7" name="Title 1"/>
          <p:cNvSpPr txBox="1">
            <a:spLocks/>
          </p:cNvSpPr>
          <p:nvPr/>
        </p:nvSpPr>
        <p:spPr>
          <a:xfrm>
            <a:off x="685800" y="2286000"/>
            <a:ext cx="7772400" cy="1470025"/>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b="1" kern="1200">
                <a:solidFill>
                  <a:srgbClr val="1F497D"/>
                </a:solidFill>
                <a:latin typeface="+mj-lt"/>
                <a:ea typeface="+mj-ea"/>
                <a:cs typeface="+mj-cs"/>
              </a:defRPr>
            </a:lvl1pPr>
          </a:lstStyle>
          <a:p>
            <a:r>
              <a:rPr lang="ru-RU" sz="4800" dirty="0" smtClean="0">
                <a:solidFill>
                  <a:srgbClr val="00642D"/>
                </a:solidFill>
                <a:latin typeface="+mn-lt"/>
                <a:ea typeface="+mn-ea"/>
                <a:cs typeface="+mn-cs"/>
              </a:rPr>
              <a:t>Спасибо за</a:t>
            </a:r>
            <a:r>
              <a:rPr lang="ru-RU" sz="4800" baseline="0" dirty="0" smtClean="0">
                <a:solidFill>
                  <a:srgbClr val="00642D"/>
                </a:solidFill>
                <a:latin typeface="+mn-lt"/>
                <a:ea typeface="+mn-ea"/>
                <a:cs typeface="+mn-cs"/>
              </a:rPr>
              <a:t> внимание</a:t>
            </a:r>
            <a:endParaRPr lang="en-US" sz="4800" dirty="0" smtClean="0">
              <a:solidFill>
                <a:srgbClr val="00642D"/>
              </a:solidFill>
              <a:latin typeface="+mn-lt"/>
              <a:ea typeface="+mn-ea"/>
              <a:cs typeface="+mn-cs"/>
            </a:endParaRPr>
          </a:p>
        </p:txBody>
      </p:sp>
      <p:pic>
        <p:nvPicPr>
          <p:cNvPr id="9" name="Picture 8" descr="GEF-PPT-BG.png"/>
          <p:cNvPicPr>
            <a:picLocks noChangeAspect="1"/>
          </p:cNvPicPr>
          <p:nvPr userDrawn="1"/>
        </p:nvPicPr>
        <p:blipFill>
          <a:blip r:embed="rId2" cstate="print"/>
          <a:stretch>
            <a:fillRect/>
          </a:stretch>
        </p:blipFill>
        <p:spPr>
          <a:xfrm>
            <a:off x="0" y="5609844"/>
            <a:ext cx="9144000" cy="1248156"/>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pic>
        <p:nvPicPr>
          <p:cNvPr id="5" name="Picture 4" descr="GEF-PPT-BG.png"/>
          <p:cNvPicPr>
            <a:picLocks noChangeAspect="1"/>
          </p:cNvPicPr>
          <p:nvPr userDrawn="1"/>
        </p:nvPicPr>
        <p:blipFill>
          <a:blip r:embed="rId7" cstate="print"/>
          <a:stretch>
            <a:fillRect/>
          </a:stretch>
        </p:blipFill>
        <p:spPr>
          <a:xfrm>
            <a:off x="0" y="5609844"/>
            <a:ext cx="9144000" cy="1248156"/>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txStyles>
    <p:titleStyle>
      <a:lvl1pPr algn="ctr" rtl="0" fontAlgn="base">
        <a:spcBef>
          <a:spcPct val="0"/>
        </a:spcBef>
        <a:spcAft>
          <a:spcPct val="0"/>
        </a:spcAft>
        <a:defRPr sz="4400" b="1" kern="1200">
          <a:solidFill>
            <a:srgbClr val="1F497D"/>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5.jpeg"/><Relationship Id="rId4" Type="http://schemas.openxmlformats.org/officeDocument/2006/relationships/image" Target="../media/image4.jpe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mailto:asookdeo@thegef.org" TargetMode="External"/><Relationship Id="rId7" Type="http://schemas.openxmlformats.org/officeDocument/2006/relationships/image" Target="../media/image11.jpeg"/><Relationship Id="rId2" Type="http://schemas.openxmlformats.org/officeDocument/2006/relationships/hyperlink" Target="mailto:isow@theGEF.org" TargetMode="External"/><Relationship Id="rId1" Type="http://schemas.openxmlformats.org/officeDocument/2006/relationships/slideLayout" Target="../slideLayouts/slideLayout2.xml"/><Relationship Id="rId6" Type="http://schemas.openxmlformats.org/officeDocument/2006/relationships/image" Target="../media/image10.jpeg"/><Relationship Id="rId5" Type="http://schemas.openxmlformats.org/officeDocument/2006/relationships/image" Target="../media/image9.jpeg"/><Relationship Id="rId4" Type="http://schemas.openxmlformats.org/officeDocument/2006/relationships/hyperlink" Target="mailto:mboucher@thegef.org"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228600" y="2057400"/>
            <a:ext cx="8686800" cy="1143000"/>
          </a:xfrm>
        </p:spPr>
        <p:txBody>
          <a:bodyPr/>
          <a:lstStyle/>
          <a:p>
            <a:r>
              <a:rPr lang="ru-RU" dirty="0" smtClean="0"/>
              <a:t>Обновленные данные по Стокгольмской Конвенции </a:t>
            </a:r>
            <a:r>
              <a:rPr lang="en-US" dirty="0" smtClean="0"/>
              <a:t>– </a:t>
            </a:r>
            <a:r>
              <a:rPr lang="ru-RU" dirty="0" smtClean="0"/>
              <a:t>Химические вещества</a:t>
            </a:r>
            <a:endParaRPr lang="en-US" dirty="0"/>
          </a:p>
        </p:txBody>
      </p:sp>
      <p:sp>
        <p:nvSpPr>
          <p:cNvPr id="9" name="Subtitle 8"/>
          <p:cNvSpPr>
            <a:spLocks noGrp="1"/>
          </p:cNvSpPr>
          <p:nvPr>
            <p:ph type="subTitle" idx="1"/>
          </p:nvPr>
        </p:nvSpPr>
        <p:spPr>
          <a:xfrm>
            <a:off x="1066800" y="3886200"/>
            <a:ext cx="6934200" cy="1752600"/>
          </a:xfrm>
        </p:spPr>
        <p:txBody>
          <a:bodyPr/>
          <a:lstStyle/>
          <a:p>
            <a:r>
              <a:rPr lang="ru-RU" sz="2400" dirty="0" smtClean="0"/>
              <a:t>Расширенное совещание на уровне группы стран</a:t>
            </a:r>
            <a:endParaRPr lang="en-US" sz="2400" dirty="0" smtClean="0"/>
          </a:p>
          <a:p>
            <a:pPr>
              <a:spcBef>
                <a:spcPts val="0"/>
              </a:spcBef>
            </a:pPr>
            <a:r>
              <a:rPr lang="ru-RU" sz="2400" dirty="0">
                <a:solidFill>
                  <a:prstClr val="black">
                    <a:tint val="75000"/>
                  </a:prstClr>
                </a:solidFill>
              </a:rPr>
              <a:t>Ереван, Армения </a:t>
            </a:r>
          </a:p>
          <a:p>
            <a:pPr lvl="0">
              <a:spcBef>
                <a:spcPts val="0"/>
              </a:spcBef>
            </a:pPr>
            <a:r>
              <a:rPr lang="ru-RU" sz="2400" dirty="0">
                <a:solidFill>
                  <a:prstClr val="black">
                    <a:tint val="75000"/>
                  </a:prstClr>
                </a:solidFill>
              </a:rPr>
              <a:t>2</a:t>
            </a:r>
            <a:r>
              <a:rPr lang="en-US" sz="2400" dirty="0">
                <a:solidFill>
                  <a:prstClr val="black">
                    <a:tint val="75000"/>
                  </a:prstClr>
                </a:solidFill>
              </a:rPr>
              <a:t>5-2</a:t>
            </a:r>
            <a:r>
              <a:rPr lang="ru-RU" sz="2400" dirty="0">
                <a:solidFill>
                  <a:prstClr val="black">
                    <a:tint val="75000"/>
                  </a:prstClr>
                </a:solidFill>
              </a:rPr>
              <a:t>7</a:t>
            </a:r>
            <a:r>
              <a:rPr lang="en-US" sz="2400" dirty="0">
                <a:solidFill>
                  <a:prstClr val="black">
                    <a:tint val="75000"/>
                  </a:prstClr>
                </a:solidFill>
              </a:rPr>
              <a:t> </a:t>
            </a:r>
            <a:r>
              <a:rPr lang="ru-RU" sz="2400" dirty="0">
                <a:solidFill>
                  <a:prstClr val="black">
                    <a:tint val="75000"/>
                  </a:prstClr>
                </a:solidFill>
              </a:rPr>
              <a:t>сентября 2012 года</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458200" cy="1143000"/>
          </a:xfrm>
        </p:spPr>
        <p:txBody>
          <a:bodyPr/>
          <a:lstStyle/>
          <a:p>
            <a:r>
              <a:rPr lang="en-US" dirty="0" smtClean="0"/>
              <a:t/>
            </a:r>
            <a:br>
              <a:rPr lang="en-US" dirty="0" smtClean="0"/>
            </a:br>
            <a:r>
              <a:rPr lang="ru-RU" dirty="0" smtClean="0"/>
              <a:t>ТО ГЭФ «Химические вещества» – основные сведения </a:t>
            </a:r>
            <a:r>
              <a:rPr lang="en-US" dirty="0" smtClean="0"/>
              <a:t/>
            </a:r>
            <a:br>
              <a:rPr lang="en-US" dirty="0" smtClean="0"/>
            </a:br>
            <a:endParaRPr lang="en-US" dirty="0" smtClean="0"/>
          </a:p>
        </p:txBody>
      </p:sp>
      <p:sp>
        <p:nvSpPr>
          <p:cNvPr id="18435" name="Content Placeholder 6"/>
          <p:cNvSpPr>
            <a:spLocks noGrp="1"/>
          </p:cNvSpPr>
          <p:nvPr>
            <p:ph idx="1"/>
          </p:nvPr>
        </p:nvSpPr>
        <p:spPr>
          <a:xfrm>
            <a:off x="228600" y="1600200"/>
            <a:ext cx="8686800" cy="4267199"/>
          </a:xfrm>
        </p:spPr>
        <p:txBody>
          <a:bodyPr>
            <a:normAutofit fontScale="55000" lnSpcReduction="20000"/>
          </a:bodyPr>
          <a:lstStyle/>
          <a:p>
            <a:r>
              <a:rPr lang="ru-RU" sz="4000" dirty="0" smtClean="0"/>
              <a:t>ГЭФ предоставляет средства на следующие направления деятельности в области рационального использования химических веществ</a:t>
            </a:r>
            <a:endParaRPr lang="en-US" sz="4000" dirty="0" smtClean="0"/>
          </a:p>
          <a:p>
            <a:pPr lvl="1"/>
            <a:endParaRPr lang="en-US" dirty="0" smtClean="0"/>
          </a:p>
          <a:p>
            <a:pPr lvl="1"/>
            <a:r>
              <a:rPr lang="ru-RU" sz="3600" dirty="0" smtClean="0"/>
              <a:t>Поэтапный отказ от стойких органических загрязнителей – Стокгольмская конвенция</a:t>
            </a:r>
            <a:endParaRPr lang="en-US" sz="3600" dirty="0" smtClean="0"/>
          </a:p>
          <a:p>
            <a:pPr lvl="1"/>
            <a:r>
              <a:rPr lang="ru-RU" sz="3600" dirty="0" smtClean="0"/>
              <a:t>Поэтапный отказ от </a:t>
            </a:r>
            <a:r>
              <a:rPr lang="ru-RU" sz="3600" dirty="0" err="1" smtClean="0"/>
              <a:t>озоноразрушающих</a:t>
            </a:r>
            <a:r>
              <a:rPr lang="ru-RU" sz="3600" dirty="0" smtClean="0"/>
              <a:t> веществ (ОРВ</a:t>
            </a:r>
            <a:r>
              <a:rPr lang="en-US" sz="3600" dirty="0" smtClean="0"/>
              <a:t>), </a:t>
            </a:r>
            <a:r>
              <a:rPr lang="ru-RU" sz="3600" dirty="0" smtClean="0"/>
              <a:t>в частности,  в странах с переходной экономикой – </a:t>
            </a:r>
            <a:r>
              <a:rPr lang="ru-RU" sz="3600" dirty="0" err="1" smtClean="0"/>
              <a:t>Монреальский</a:t>
            </a:r>
            <a:r>
              <a:rPr lang="ru-RU" sz="3600" dirty="0" smtClean="0"/>
              <a:t> протокол</a:t>
            </a:r>
            <a:endParaRPr lang="en-US" sz="3600" dirty="0" smtClean="0"/>
          </a:p>
          <a:p>
            <a:pPr lvl="1"/>
            <a:r>
              <a:rPr lang="ru-RU" sz="3600" dirty="0" err="1" smtClean="0"/>
              <a:t>Пилотные</a:t>
            </a:r>
            <a:r>
              <a:rPr lang="ru-RU" sz="3600" dirty="0" smtClean="0"/>
              <a:t> мероприятия в отношении ртути – с целью содействия ведущимся переговорам по договору о ртути и их информационной поддержки</a:t>
            </a:r>
            <a:endParaRPr lang="en-US" sz="3600" dirty="0" smtClean="0"/>
          </a:p>
          <a:p>
            <a:pPr lvl="1"/>
            <a:r>
              <a:rPr lang="ru-RU" sz="3600" dirty="0" err="1" smtClean="0"/>
              <a:t>Пилотные</a:t>
            </a:r>
            <a:r>
              <a:rPr lang="ru-RU" sz="3600" dirty="0" smtClean="0"/>
              <a:t> мероприятия в отношении химических веществ (и вопросов, касающихся химических веществ</a:t>
            </a:r>
            <a:r>
              <a:rPr lang="en-US" sz="3600" dirty="0" smtClean="0"/>
              <a:t>)</a:t>
            </a:r>
            <a:r>
              <a:rPr lang="ru-RU" sz="3600" dirty="0" smtClean="0"/>
              <a:t>, вызывающих озабоченность в глобальном масштабе, - в связи с задачами Стратегического подхода к международному регулированию химических веществ </a:t>
            </a:r>
            <a:r>
              <a:rPr lang="en-US" sz="3600" dirty="0" smtClean="0"/>
              <a:t>(</a:t>
            </a:r>
            <a:r>
              <a:rPr lang="ru-RU" sz="3600" dirty="0" smtClean="0"/>
              <a:t>СПМРХВ</a:t>
            </a:r>
            <a:r>
              <a:rPr lang="en-US" sz="3600" dirty="0" smtClean="0"/>
              <a:t>)</a:t>
            </a:r>
          </a:p>
        </p:txBody>
      </p:sp>
    </p:spTree>
  </p:cSld>
  <p:clrMapOvr>
    <a:masterClrMapping/>
  </p:clrMapOvr>
  <p:transition>
    <p:cut thruBlk="1"/>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dirty="0" smtClean="0"/>
              <a:t>ГЭФ 5 – Основные достижения</a:t>
            </a:r>
            <a:endParaRPr lang="en-US" dirty="0"/>
          </a:p>
        </p:txBody>
      </p:sp>
      <p:sp>
        <p:nvSpPr>
          <p:cNvPr id="9" name="Content Placeholder 8"/>
          <p:cNvSpPr>
            <a:spLocks noGrp="1"/>
          </p:cNvSpPr>
          <p:nvPr>
            <p:ph idx="1"/>
          </p:nvPr>
        </p:nvSpPr>
        <p:spPr>
          <a:xfrm>
            <a:off x="0" y="1524000"/>
            <a:ext cx="6553200" cy="4267200"/>
          </a:xfrm>
        </p:spPr>
        <p:txBody>
          <a:bodyPr>
            <a:noAutofit/>
          </a:bodyPr>
          <a:lstStyle/>
          <a:p>
            <a:r>
              <a:rPr lang="ru-RU" sz="1600" dirty="0" smtClean="0"/>
              <a:t>Инвестиции в ТО «Химические вещества» составили 88  млн. долл. США из средств ГЭФ и еще 489 млн. долл. США из других источников</a:t>
            </a:r>
            <a:r>
              <a:rPr lang="en-US" sz="1600" dirty="0" smtClean="0"/>
              <a:t>.</a:t>
            </a:r>
          </a:p>
          <a:p>
            <a:endParaRPr lang="en-US" sz="1600" dirty="0" smtClean="0"/>
          </a:p>
          <a:p>
            <a:r>
              <a:rPr lang="ru-RU" sz="1600" dirty="0" smtClean="0"/>
              <a:t>Утверждены 2 </a:t>
            </a:r>
            <a:r>
              <a:rPr lang="ru-RU" sz="1600" dirty="0" err="1" smtClean="0"/>
              <a:t>пилотных</a:t>
            </a:r>
            <a:r>
              <a:rPr lang="ru-RU" sz="1600" dirty="0" smtClean="0"/>
              <a:t> проекта сокращения выбросов ртути: один – при кустарной золотодобыче, а второй – в сфере здравоохранения</a:t>
            </a:r>
            <a:r>
              <a:rPr lang="en-US" sz="1600" dirty="0" smtClean="0"/>
              <a:t>. </a:t>
            </a:r>
          </a:p>
          <a:p>
            <a:endParaRPr lang="en-US" sz="1600" dirty="0" smtClean="0"/>
          </a:p>
          <a:p>
            <a:r>
              <a:rPr lang="ru-RU" sz="1600" dirty="0" smtClean="0"/>
              <a:t>Утверждено выделение средств для пересмотра ряда Национальных планов осуществления (НПО) – как через организации-исполнители, так и в рамках прямого доступа, и мы призываем все Стороны, имеющие право на получение помощи, продолжать подачу заявок на пересмотр НПО. </a:t>
            </a:r>
            <a:endParaRPr lang="en-US" sz="1600" dirty="0" smtClean="0"/>
          </a:p>
          <a:p>
            <a:endParaRPr lang="en-US" sz="1600" dirty="0" smtClean="0"/>
          </a:p>
          <a:p>
            <a:r>
              <a:rPr lang="ru-RU" sz="1600" dirty="0" smtClean="0"/>
              <a:t>Одобрен предложенный Россией проект постепенного отказа от применения </a:t>
            </a:r>
            <a:r>
              <a:rPr lang="ru-RU" sz="1600" dirty="0" err="1" smtClean="0"/>
              <a:t>хлорфторуглерода</a:t>
            </a:r>
            <a:r>
              <a:rPr lang="ru-RU" sz="1600" dirty="0" smtClean="0"/>
              <a:t> (ХФУ) в дозированных ингаляторах</a:t>
            </a:r>
            <a:r>
              <a:rPr lang="en-US" sz="1600" dirty="0" smtClean="0"/>
              <a:t>.</a:t>
            </a:r>
          </a:p>
          <a:p>
            <a:endParaRPr lang="en-US" sz="1600" dirty="0"/>
          </a:p>
        </p:txBody>
      </p:sp>
      <p:pic>
        <p:nvPicPr>
          <p:cNvPr id="59394" name="Picture 2" descr="L:\Photos\COP5\Task FOrce 3.JPG"/>
          <p:cNvPicPr>
            <a:picLocks noChangeAspect="1" noChangeArrowheads="1"/>
          </p:cNvPicPr>
          <p:nvPr/>
        </p:nvPicPr>
        <p:blipFill>
          <a:blip r:embed="rId3" cstate="print"/>
          <a:srcRect/>
          <a:stretch>
            <a:fillRect/>
          </a:stretch>
        </p:blipFill>
        <p:spPr bwMode="auto">
          <a:xfrm>
            <a:off x="6629400" y="3200400"/>
            <a:ext cx="2400300" cy="1600200"/>
          </a:xfrm>
          <a:prstGeom prst="rect">
            <a:avLst/>
          </a:prstGeom>
          <a:noFill/>
        </p:spPr>
      </p:pic>
      <p:pic>
        <p:nvPicPr>
          <p:cNvPr id="59395" name="Picture 3" descr="L:\Photos\COP5\Ibrahima at the GEF Side Event.JPG"/>
          <p:cNvPicPr>
            <a:picLocks noChangeAspect="1" noChangeArrowheads="1"/>
          </p:cNvPicPr>
          <p:nvPr/>
        </p:nvPicPr>
        <p:blipFill>
          <a:blip r:embed="rId4" cstate="print"/>
          <a:srcRect/>
          <a:stretch>
            <a:fillRect/>
          </a:stretch>
        </p:blipFill>
        <p:spPr bwMode="auto">
          <a:xfrm>
            <a:off x="6629400" y="4953000"/>
            <a:ext cx="2425161" cy="1590168"/>
          </a:xfrm>
          <a:prstGeom prst="rect">
            <a:avLst/>
          </a:prstGeom>
          <a:noFill/>
        </p:spPr>
      </p:pic>
      <p:pic>
        <p:nvPicPr>
          <p:cNvPr id="8" name="Picture 2" descr="L:\Photos\COP5\CEO addressing the Plenary.JPG"/>
          <p:cNvPicPr>
            <a:picLocks noChangeAspect="1" noChangeArrowheads="1"/>
          </p:cNvPicPr>
          <p:nvPr/>
        </p:nvPicPr>
        <p:blipFill>
          <a:blip r:embed="rId5" cstate="print"/>
          <a:srcRect/>
          <a:stretch>
            <a:fillRect/>
          </a:stretch>
        </p:blipFill>
        <p:spPr bwMode="auto">
          <a:xfrm>
            <a:off x="6629400" y="1524000"/>
            <a:ext cx="2384423" cy="1546650"/>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143000"/>
          </a:xfrm>
        </p:spPr>
        <p:txBody>
          <a:bodyPr/>
          <a:lstStyle/>
          <a:p>
            <a:r>
              <a:rPr lang="ru-RU" dirty="0" smtClean="0"/>
              <a:t>Стойкие органические загрязнители</a:t>
            </a:r>
            <a:endParaRPr lang="en-US" dirty="0"/>
          </a:p>
        </p:txBody>
      </p:sp>
      <p:sp>
        <p:nvSpPr>
          <p:cNvPr id="6" name="Content Placeholder 5"/>
          <p:cNvSpPr>
            <a:spLocks noGrp="1"/>
          </p:cNvSpPr>
          <p:nvPr>
            <p:ph idx="1"/>
          </p:nvPr>
        </p:nvSpPr>
        <p:spPr>
          <a:xfrm>
            <a:off x="457200" y="1600201"/>
            <a:ext cx="8458200" cy="4114800"/>
          </a:xfrm>
        </p:spPr>
        <p:txBody>
          <a:bodyPr>
            <a:normAutofit fontScale="70000" lnSpcReduction="20000"/>
          </a:bodyPr>
          <a:lstStyle/>
          <a:p>
            <a:pPr algn="just">
              <a:buFont typeface="Wingdings" pitchFamily="2" charset="2"/>
              <a:buChar char="Ø"/>
            </a:pPr>
            <a:r>
              <a:rPr lang="ru-RU" dirty="0" smtClean="0">
                <a:latin typeface="Times New Roman" pitchFamily="18" charset="0"/>
                <a:cs typeface="Times New Roman" pitchFamily="18" charset="0"/>
              </a:rPr>
              <a:t>Большинство проектов ГЭФ направлено на решение первоочередных задач, предусмотренных Национальными планами осуществления, в том числе на сокращение производства </a:t>
            </a:r>
            <a:r>
              <a:rPr lang="ru-RU" dirty="0" err="1" smtClean="0">
                <a:latin typeface="Times New Roman" pitchFamily="18" charset="0"/>
                <a:cs typeface="Times New Roman" pitchFamily="18" charset="0"/>
              </a:rPr>
              <a:t>полихлордифенилов</a:t>
            </a:r>
            <a:r>
              <a:rPr lang="ru-RU" dirty="0" smtClean="0">
                <a:latin typeface="Times New Roman" pitchFamily="18" charset="0"/>
                <a:cs typeface="Times New Roman" pitchFamily="18" charset="0"/>
              </a:rPr>
              <a:t> (ПХД), пестицидов, содержащих СОЗ, ДДТ (</a:t>
            </a:r>
            <a:r>
              <a:rPr lang="ru-RU" dirty="0" err="1" smtClean="0">
                <a:latin typeface="Times New Roman" pitchFamily="18" charset="0"/>
                <a:cs typeface="Times New Roman" pitchFamily="18" charset="0"/>
              </a:rPr>
              <a:t>дихлордифенилтрихлорэтана</a:t>
            </a:r>
            <a:r>
              <a:rPr lang="ru-RU" dirty="0" smtClean="0">
                <a:latin typeface="Times New Roman" pitchFamily="18" charset="0"/>
                <a:cs typeface="Times New Roman" pitchFamily="18" charset="0"/>
              </a:rPr>
              <a:t>) и ненамеренно произведенных СОЗ </a:t>
            </a:r>
            <a:r>
              <a:rPr lang="en-US" dirty="0" smtClean="0">
                <a:latin typeface="Times New Roman" pitchFamily="18" charset="0"/>
                <a:cs typeface="Times New Roman" pitchFamily="18" charset="0"/>
              </a:rPr>
              <a:t>(</a:t>
            </a:r>
            <a:r>
              <a:rPr lang="ru-RU" dirty="0" smtClean="0">
                <a:latin typeface="Times New Roman" pitchFamily="18" charset="0"/>
                <a:cs typeface="Times New Roman" pitchFamily="18" charset="0"/>
              </a:rPr>
              <a:t>НПСОЗ</a:t>
            </a:r>
            <a:r>
              <a:rPr lang="en-US" dirty="0" smtClean="0">
                <a:latin typeface="Times New Roman" pitchFamily="18" charset="0"/>
                <a:cs typeface="Times New Roman" pitchFamily="18" charset="0"/>
              </a:rPr>
              <a:t>)</a:t>
            </a:r>
          </a:p>
          <a:p>
            <a:pPr algn="just">
              <a:buFont typeface="Wingdings" pitchFamily="2" charset="2"/>
              <a:buChar char="Ø"/>
            </a:pPr>
            <a:endParaRPr lang="en-US" dirty="0" smtClean="0">
              <a:latin typeface="Times New Roman" pitchFamily="18" charset="0"/>
              <a:cs typeface="Times New Roman" pitchFamily="18" charset="0"/>
            </a:endParaRPr>
          </a:p>
          <a:p>
            <a:pPr algn="just">
              <a:buFont typeface="Wingdings" pitchFamily="2" charset="2"/>
              <a:buChar char="Ø"/>
            </a:pPr>
            <a:r>
              <a:rPr lang="ru-RU" dirty="0" smtClean="0">
                <a:latin typeface="Times New Roman" pitchFamily="18" charset="0"/>
                <a:cs typeface="Times New Roman" pitchFamily="18" charset="0"/>
              </a:rPr>
              <a:t>В период ГЭФ-5 Сторонам предлагается подавать заявки на финансирование (в объеме до 250 тыс. долл. США) пересмотра и обновления своих Национальных планов осуществления</a:t>
            </a:r>
            <a:endParaRPr lang="en-US" dirty="0" smtClean="0">
              <a:latin typeface="Times New Roman" pitchFamily="18" charset="0"/>
              <a:cs typeface="Times New Roman" pitchFamily="18" charset="0"/>
            </a:endParaRPr>
          </a:p>
          <a:p>
            <a:pPr algn="just">
              <a:buFont typeface="Wingdings" pitchFamily="2" charset="2"/>
              <a:buChar char="Ø"/>
            </a:pPr>
            <a:endParaRPr lang="en-US" dirty="0" smtClean="0">
              <a:latin typeface="Times New Roman" pitchFamily="18" charset="0"/>
              <a:cs typeface="Times New Roman" pitchFamily="18" charset="0"/>
            </a:endParaRPr>
          </a:p>
          <a:p>
            <a:pPr algn="just">
              <a:buFont typeface="Wingdings" pitchFamily="2" charset="2"/>
              <a:buChar char="Ø"/>
            </a:pPr>
            <a:r>
              <a:rPr lang="ru-RU" dirty="0" smtClean="0">
                <a:latin typeface="Times New Roman" pitchFamily="18" charset="0"/>
                <a:cs typeface="Times New Roman" pitchFamily="18" charset="0"/>
              </a:rPr>
              <a:t>Имеется возможность представлять к финансированию демонстрационные/</a:t>
            </a:r>
            <a:r>
              <a:rPr lang="ru-RU" dirty="0" err="1" smtClean="0">
                <a:latin typeface="Times New Roman" pitchFamily="18" charset="0"/>
                <a:cs typeface="Times New Roman" pitchFamily="18" charset="0"/>
              </a:rPr>
              <a:t>пилотные</a:t>
            </a:r>
            <a:r>
              <a:rPr lang="ru-RU" dirty="0" smtClean="0">
                <a:latin typeface="Times New Roman" pitchFamily="18" charset="0"/>
                <a:cs typeface="Times New Roman" pitchFamily="18" charset="0"/>
              </a:rPr>
              <a:t> мероприятия в отношении новых СОЗ</a:t>
            </a:r>
            <a:r>
              <a:rPr lang="en-US" dirty="0" smtClean="0">
                <a:latin typeface="Times New Roman" pitchFamily="18" charset="0"/>
                <a:cs typeface="Times New Roman" pitchFamily="18" charset="0"/>
              </a:rPr>
              <a:t>.</a:t>
            </a:r>
          </a:p>
          <a:p>
            <a:pPr algn="just">
              <a:buFont typeface="Wingdings" pitchFamily="2" charset="2"/>
              <a:buChar char="Ø"/>
            </a:pPr>
            <a:endParaRPr lang="en-US" dirty="0" smtClean="0">
              <a:latin typeface="Times New Roman" pitchFamily="18" charset="0"/>
              <a:cs typeface="Times New Roman" pitchFamily="18" charset="0"/>
            </a:endParaRPr>
          </a:p>
          <a:p>
            <a:pPr algn="just">
              <a:buFont typeface="Wingdings" pitchFamily="2" charset="2"/>
              <a:buChar char="Ø"/>
            </a:pPr>
            <a:endParaRPr lang="en-US" dirty="0" smtClean="0">
              <a:latin typeface="Times New Roman" pitchFamily="18" charset="0"/>
              <a:cs typeface="Times New Roman" pitchFamily="18" charset="0"/>
            </a:endParaRPr>
          </a:p>
          <a:p>
            <a:pPr algn="just">
              <a:buFont typeface="Wingdings" pitchFamily="2" charset="2"/>
              <a:buChar char="Ø"/>
            </a:pPr>
            <a:endParaRPr lang="en-US" dirty="0" smtClean="0">
              <a:latin typeface="Times New Roman" pitchFamily="18" charset="0"/>
              <a:cs typeface="Times New Roman" pitchFamily="18" charset="0"/>
            </a:endParaRPr>
          </a:p>
          <a:p>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dirty="0" smtClean="0"/>
              <a:t>ГЭФ оказывает поддержку </a:t>
            </a:r>
            <a:r>
              <a:rPr lang="ru-RU" dirty="0" err="1" smtClean="0"/>
              <a:t>Монреальскому</a:t>
            </a:r>
            <a:r>
              <a:rPr lang="ru-RU" dirty="0" smtClean="0"/>
              <a:t> протоколу</a:t>
            </a:r>
            <a:endParaRPr lang="en-US" dirty="0" smtClean="0"/>
          </a:p>
        </p:txBody>
      </p:sp>
      <p:sp>
        <p:nvSpPr>
          <p:cNvPr id="26626" name="Content Placeholder 2"/>
          <p:cNvSpPr>
            <a:spLocks noGrp="1"/>
          </p:cNvSpPr>
          <p:nvPr>
            <p:ph idx="1"/>
          </p:nvPr>
        </p:nvSpPr>
        <p:spPr/>
        <p:txBody>
          <a:bodyPr>
            <a:normAutofit fontScale="70000" lnSpcReduction="20000"/>
          </a:bodyPr>
          <a:lstStyle/>
          <a:p>
            <a:pPr lvl="1"/>
            <a:endParaRPr lang="en-US" dirty="0" smtClean="0"/>
          </a:p>
          <a:p>
            <a:r>
              <a:rPr lang="ru-RU" dirty="0" smtClean="0"/>
              <a:t>ГЭФ оказывает поддержку осуществлению </a:t>
            </a:r>
            <a:r>
              <a:rPr lang="ru-RU" dirty="0" err="1" smtClean="0"/>
              <a:t>Монреальского</a:t>
            </a:r>
            <a:r>
              <a:rPr lang="ru-RU" dirty="0" smtClean="0"/>
              <a:t> протокола (МП) в странах с переходной экономикой (СПЭ). ГЭФ-5 предусматривает выделение 25 млн. долл. США на постепенный отказ от </a:t>
            </a:r>
            <a:r>
              <a:rPr lang="ru-RU" dirty="0" err="1" smtClean="0"/>
              <a:t>озоноразрушающих</a:t>
            </a:r>
            <a:r>
              <a:rPr lang="ru-RU" dirty="0" smtClean="0"/>
              <a:t> веществ (ОРВ). </a:t>
            </a:r>
            <a:endParaRPr lang="en-US" dirty="0" smtClean="0"/>
          </a:p>
          <a:p>
            <a:endParaRPr lang="en-US" dirty="0" smtClean="0"/>
          </a:p>
          <a:p>
            <a:r>
              <a:rPr lang="ru-RU" dirty="0" smtClean="0"/>
              <a:t>ГЭФ инвестировал 232 млн. долл. США в постепенный отказ от ОРВ в СПЭ. ГЭФ профинансировал в России и СПЭ постепенный отказ от ОРВ в объемах, эквивалентных объемам ОРВ, выведенных из употребления во всех развивающихся странах</a:t>
            </a:r>
            <a:r>
              <a:rPr lang="en-GB" dirty="0" smtClean="0"/>
              <a:t>. </a:t>
            </a:r>
          </a:p>
          <a:p>
            <a:endParaRPr lang="en-GB" dirty="0" smtClean="0"/>
          </a:p>
          <a:p>
            <a:r>
              <a:rPr lang="ru-RU" dirty="0" smtClean="0"/>
              <a:t>ГЭФ продолжает оказывать странам, имеющим право на получение помощи, содействие в постепенном отказе от </a:t>
            </a:r>
            <a:r>
              <a:rPr lang="ru-RU" dirty="0" err="1" smtClean="0"/>
              <a:t>гидрохлорфторуглеродов</a:t>
            </a:r>
            <a:r>
              <a:rPr lang="ru-RU" dirty="0" smtClean="0"/>
              <a:t> (ГХФУ) и </a:t>
            </a:r>
            <a:r>
              <a:rPr lang="ru-RU" dirty="0" err="1" smtClean="0"/>
              <a:t>метилбромида</a:t>
            </a:r>
            <a:r>
              <a:rPr lang="ru-RU" dirty="0" smtClean="0"/>
              <a:t>. </a:t>
            </a:r>
            <a:endParaRPr lang="en-US" dirty="0" smtClean="0"/>
          </a:p>
          <a:p>
            <a:endParaRPr lang="en-US" dirty="0" smtClean="0"/>
          </a:p>
        </p:txBody>
      </p:sp>
      <p:pic>
        <p:nvPicPr>
          <p:cNvPr id="7" name="Picture 6" descr="ODS Cylinders_Cambodia.JPG"/>
          <p:cNvPicPr>
            <a:picLocks noChangeAspect="1"/>
          </p:cNvPicPr>
          <p:nvPr/>
        </p:nvPicPr>
        <p:blipFill>
          <a:blip r:embed="rId3" cstate="print">
            <a:lum bright="70000" contrast="-70000"/>
          </a:blip>
          <a:stretch>
            <a:fillRect/>
          </a:stretch>
        </p:blipFill>
        <p:spPr>
          <a:xfrm>
            <a:off x="1371600" y="1524000"/>
            <a:ext cx="5791200" cy="4343400"/>
          </a:xfrm>
          <a:prstGeom prst="rect">
            <a:avLst/>
          </a:prstGeom>
          <a:ln>
            <a:noFill/>
          </a:ln>
          <a:effectLst>
            <a:outerShdw blurRad="127000" dist="38100" dir="2700000" algn="ctr">
              <a:srgbClr val="000000">
                <a:alpha val="45000"/>
              </a:srgbClr>
            </a:outerShdw>
            <a:softEdge rad="112500"/>
          </a:effectLst>
          <a:scene3d>
            <a:camera prst="perspectiveFront" fov="2700000">
              <a:rot lat="20376000" lon="1938000" rev="20112001"/>
            </a:camera>
            <a:lightRig rig="soft" dir="t">
              <a:rot lat="0" lon="0" rev="0"/>
            </a:lightRig>
          </a:scene3d>
          <a:sp3d prstMaterial="translucentPowder">
            <a:bevelT w="203200" h="50800" prst="softRound"/>
          </a:sp3d>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143000"/>
          </a:xfrm>
        </p:spPr>
        <p:txBody>
          <a:bodyPr/>
          <a:lstStyle/>
          <a:p>
            <a:r>
              <a:rPr lang="ru-RU" dirty="0" smtClean="0">
                <a:solidFill>
                  <a:schemeClr val="tx1"/>
                </a:solidFill>
              </a:rPr>
              <a:t>ГЭФ оказывает финансовую помощь процессу переговоров по ртути</a:t>
            </a:r>
            <a:endParaRPr lang="en-US" dirty="0" smtClean="0">
              <a:solidFill>
                <a:schemeClr val="tx1"/>
              </a:solidFill>
            </a:endParaRPr>
          </a:p>
        </p:txBody>
      </p:sp>
      <p:sp>
        <p:nvSpPr>
          <p:cNvPr id="6" name="Content Placeholder 5"/>
          <p:cNvSpPr>
            <a:spLocks noGrp="1"/>
          </p:cNvSpPr>
          <p:nvPr>
            <p:ph idx="1"/>
          </p:nvPr>
        </p:nvSpPr>
        <p:spPr>
          <a:xfrm>
            <a:off x="3810000" y="1600201"/>
            <a:ext cx="5105400" cy="4267200"/>
          </a:xfrm>
        </p:spPr>
        <p:txBody>
          <a:bodyPr>
            <a:normAutofit fontScale="55000" lnSpcReduction="20000"/>
          </a:bodyPr>
          <a:lstStyle/>
          <a:p>
            <a:pPr>
              <a:buNone/>
            </a:pPr>
            <a:r>
              <a:rPr lang="ru-RU" dirty="0" smtClean="0"/>
              <a:t>Бюджетом ГЭФ-5 предусмотрено выделение 15 млн. долл. США на финансирование </a:t>
            </a:r>
            <a:r>
              <a:rPr lang="ru-RU" dirty="0" err="1" smtClean="0"/>
              <a:t>пилотных</a:t>
            </a:r>
            <a:r>
              <a:rPr lang="ru-RU" dirty="0" smtClean="0"/>
              <a:t> мероприятий по сокращению выбросов ртути.</a:t>
            </a:r>
            <a:endParaRPr lang="en-GB" dirty="0" smtClean="0"/>
          </a:p>
          <a:p>
            <a:pPr lvl="1"/>
            <a:r>
              <a:rPr lang="ru-RU" dirty="0" smtClean="0"/>
              <a:t>ГЭФ вносил вклад в проведение всех заседаний МКВП по ртути</a:t>
            </a:r>
            <a:r>
              <a:rPr lang="en-GB" dirty="0" smtClean="0"/>
              <a:t>. </a:t>
            </a:r>
          </a:p>
          <a:p>
            <a:pPr lvl="1"/>
            <a:r>
              <a:rPr lang="ru-RU" dirty="0" smtClean="0"/>
              <a:t>Проекты должны быть направлены на решение одной или нескольких из следующих проблем: </a:t>
            </a:r>
            <a:endParaRPr lang="en-US" dirty="0" smtClean="0"/>
          </a:p>
          <a:p>
            <a:pPr lvl="1"/>
            <a:r>
              <a:rPr lang="ru-RU" dirty="0" smtClean="0"/>
              <a:t>Сокращение использования ртути в готовой продукции</a:t>
            </a:r>
            <a:endParaRPr lang="en-US" dirty="0" smtClean="0"/>
          </a:p>
          <a:p>
            <a:pPr lvl="1"/>
            <a:r>
              <a:rPr lang="ru-RU" dirty="0" smtClean="0"/>
              <a:t>Сокращение применения ртути в промышленных процессах</a:t>
            </a:r>
            <a:endParaRPr lang="en-US" dirty="0" smtClean="0"/>
          </a:p>
          <a:p>
            <a:pPr lvl="1"/>
            <a:r>
              <a:rPr lang="ru-RU" dirty="0" smtClean="0"/>
              <a:t>Сокращение применения и воздействия ртути  в кустарной и маломасштабной золотодобыче</a:t>
            </a:r>
            <a:endParaRPr lang="en-US" dirty="0" smtClean="0"/>
          </a:p>
          <a:p>
            <a:pPr lvl="1"/>
            <a:r>
              <a:rPr lang="ru-RU" dirty="0" smtClean="0"/>
              <a:t>Наращивание потенциала в сфере хранения ртути </a:t>
            </a:r>
            <a:r>
              <a:rPr lang="en-US" dirty="0" smtClean="0"/>
              <a:t> </a:t>
            </a:r>
          </a:p>
          <a:p>
            <a:pPr lvl="1"/>
            <a:r>
              <a:rPr lang="ru-RU" dirty="0" smtClean="0"/>
              <a:t>Сокращение выбросов ртути в атмосферу</a:t>
            </a:r>
            <a:endParaRPr lang="en-US" dirty="0" smtClean="0"/>
          </a:p>
          <a:p>
            <a:pPr lvl="1"/>
            <a:r>
              <a:rPr lang="ru-RU" dirty="0" smtClean="0"/>
              <a:t>Повышение качества данных и научной информации на национальном уровне</a:t>
            </a:r>
            <a:endParaRPr lang="en-US" dirty="0" smtClean="0"/>
          </a:p>
          <a:p>
            <a:pPr lvl="1"/>
            <a:r>
              <a:rPr lang="ru-RU" dirty="0" smtClean="0"/>
              <a:t>Наращивание потенциала обезвреживания отходов и очистки загрязненных участков</a:t>
            </a:r>
            <a:endParaRPr lang="en-US" dirty="0" smtClean="0"/>
          </a:p>
          <a:p>
            <a:endParaRPr lang="en-US" dirty="0"/>
          </a:p>
        </p:txBody>
      </p:sp>
      <p:sp>
        <p:nvSpPr>
          <p:cNvPr id="5" name="Rounded Rectangle 4"/>
          <p:cNvSpPr/>
          <p:nvPr/>
        </p:nvSpPr>
        <p:spPr>
          <a:xfrm>
            <a:off x="685800" y="1600200"/>
            <a:ext cx="2819400" cy="4191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400" dirty="0" smtClean="0">
                <a:latin typeface="Times New Roman" pitchFamily="18" charset="0"/>
                <a:cs typeface="Times New Roman" pitchFamily="18" charset="0"/>
              </a:rPr>
              <a:t>“</a:t>
            </a:r>
            <a:r>
              <a:rPr lang="ru-RU" sz="1400" dirty="0" smtClean="0">
                <a:latin typeface="Times New Roman" pitchFamily="18" charset="0"/>
                <a:cs typeface="Times New Roman" pitchFamily="18" charset="0"/>
              </a:rPr>
              <a:t>Средства, выделяемые в период ГЭФ-5 на решение проблем, связанных с ртутью, предназначены для помощи в проведении оценок и </a:t>
            </a:r>
            <a:r>
              <a:rPr lang="ru-RU" sz="1400" dirty="0" err="1" smtClean="0">
                <a:latin typeface="Times New Roman" pitchFamily="18" charset="0"/>
                <a:cs typeface="Times New Roman" pitchFamily="18" charset="0"/>
              </a:rPr>
              <a:t>пилотных</a:t>
            </a:r>
            <a:r>
              <a:rPr lang="ru-RU" sz="1400" dirty="0" smtClean="0">
                <a:latin typeface="Times New Roman" pitchFamily="18" charset="0"/>
                <a:cs typeface="Times New Roman" pitchFamily="18" charset="0"/>
              </a:rPr>
              <a:t> мероприятий, способствующих разработке  глобального документа по ртути и расширению возможностей стран по проведению в жизнь его положений, когда документ (по ртути) вступит в силу</a:t>
            </a:r>
            <a:r>
              <a:rPr lang="en-US" sz="1400" dirty="0" smtClean="0">
                <a:latin typeface="Times New Roman" pitchFamily="18" charset="0"/>
                <a:cs typeface="Times New Roman" pitchFamily="18" charset="0"/>
              </a:rPr>
              <a:t>.  ”</a:t>
            </a:r>
          </a:p>
          <a:p>
            <a:r>
              <a:rPr lang="en-US" sz="1400" dirty="0" smtClean="0">
                <a:latin typeface="Times New Roman" pitchFamily="18" charset="0"/>
                <a:cs typeface="Times New Roman" pitchFamily="18" charset="0"/>
              </a:rPr>
              <a:t>                   - </a:t>
            </a:r>
            <a:r>
              <a:rPr lang="ru-RU" sz="1400" i="1" dirty="0" smtClean="0">
                <a:latin typeface="Times New Roman" pitchFamily="18" charset="0"/>
                <a:cs typeface="Times New Roman" pitchFamily="18" charset="0"/>
              </a:rPr>
              <a:t>Стратегия ГЭФ в области разработки программ по ртути</a:t>
            </a:r>
            <a:endParaRPr lang="en-US" sz="1400" dirty="0" smtClean="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z="3600" dirty="0" smtClean="0"/>
              <a:t>ГЭФ – финансирование мер по регулированию химических веществ</a:t>
            </a:r>
            <a:endParaRPr lang="en-US" sz="3600" dirty="0"/>
          </a:p>
        </p:txBody>
      </p:sp>
      <p:sp>
        <p:nvSpPr>
          <p:cNvPr id="26626" name="Content Placeholder 2"/>
          <p:cNvSpPr>
            <a:spLocks noGrp="1"/>
          </p:cNvSpPr>
          <p:nvPr>
            <p:ph idx="1"/>
          </p:nvPr>
        </p:nvSpPr>
        <p:spPr/>
        <p:txBody>
          <a:bodyPr/>
          <a:lstStyle/>
          <a:p>
            <a:endParaRPr lang="en-US" smtClean="0"/>
          </a:p>
          <a:p>
            <a:pPr lvl="1"/>
            <a:endParaRPr lang="en-US" smtClean="0"/>
          </a:p>
          <a:p>
            <a:endParaRPr lang="en-US" dirty="0" smtClean="0"/>
          </a:p>
        </p:txBody>
      </p:sp>
      <p:pic>
        <p:nvPicPr>
          <p:cNvPr id="8" name="Picture 7" descr="DSC01987.jpg"/>
          <p:cNvPicPr>
            <a:picLocks noChangeAspect="1"/>
          </p:cNvPicPr>
          <p:nvPr/>
        </p:nvPicPr>
        <p:blipFill>
          <a:blip r:embed="rId3" cstate="print"/>
          <a:stretch>
            <a:fillRect/>
          </a:stretch>
        </p:blipFill>
        <p:spPr>
          <a:xfrm>
            <a:off x="6019800" y="4343400"/>
            <a:ext cx="2854508" cy="1899690"/>
          </a:xfrm>
          <a:prstGeom prst="rect">
            <a:avLst/>
          </a:prstGeom>
          <a:ln>
            <a:noFill/>
          </a:ln>
          <a:effectLst>
            <a:softEdge rad="112500"/>
          </a:effectLst>
        </p:spPr>
      </p:pic>
      <p:sp>
        <p:nvSpPr>
          <p:cNvPr id="6" name="TextBox 5"/>
          <p:cNvSpPr txBox="1"/>
          <p:nvPr/>
        </p:nvSpPr>
        <p:spPr>
          <a:xfrm>
            <a:off x="228600" y="1371600"/>
            <a:ext cx="8610600" cy="4832092"/>
          </a:xfrm>
          <a:prstGeom prst="rect">
            <a:avLst/>
          </a:prstGeom>
          <a:noFill/>
        </p:spPr>
        <p:txBody>
          <a:bodyPr wrap="square" rtlCol="0">
            <a:spAutoFit/>
          </a:bodyPr>
          <a:lstStyle/>
          <a:p>
            <a:pPr>
              <a:buFont typeface="Wingdings" pitchFamily="2" charset="2"/>
              <a:buChar char="Ø"/>
            </a:pPr>
            <a:r>
              <a:rPr lang="ru-RU" sz="2000" dirty="0" smtClean="0">
                <a:latin typeface="Times New Roman" pitchFamily="18" charset="0"/>
                <a:cs typeface="Times New Roman" pitchFamily="18" charset="0"/>
              </a:rPr>
              <a:t>В период ГЭФ-5 10 млн. долл. США выделено на финансирование мер по рациональному использованию химических веществ, предусматривающих решение следующих проблем:</a:t>
            </a:r>
            <a:endParaRPr lang="en-US" sz="2000" dirty="0" smtClean="0">
              <a:latin typeface="Times New Roman" pitchFamily="18" charset="0"/>
              <a:cs typeface="Times New Roman" pitchFamily="18" charset="0"/>
            </a:endParaRPr>
          </a:p>
          <a:p>
            <a:pPr lvl="1">
              <a:buFont typeface="Arial" pitchFamily="34" charset="0"/>
              <a:buChar char="•"/>
            </a:pPr>
            <a:endParaRPr lang="en-US" sz="2000" dirty="0" smtClean="0">
              <a:latin typeface="Times New Roman" pitchFamily="18" charset="0"/>
              <a:cs typeface="Times New Roman" pitchFamily="18" charset="0"/>
            </a:endParaRPr>
          </a:p>
          <a:p>
            <a:pPr lvl="1">
              <a:buFont typeface="Arial" pitchFamily="34" charset="0"/>
              <a:buChar char="•"/>
            </a:pPr>
            <a:r>
              <a:rPr lang="ru-RU" sz="2000" smtClean="0">
                <a:latin typeface="Times New Roman" pitchFamily="18" charset="0"/>
                <a:cs typeface="Times New Roman" pitchFamily="18" charset="0"/>
              </a:rPr>
              <a:t> Электронные </a:t>
            </a:r>
            <a:r>
              <a:rPr lang="ru-RU" sz="2000" dirty="0" smtClean="0">
                <a:latin typeface="Times New Roman" pitchFamily="18" charset="0"/>
                <a:cs typeface="Times New Roman" pitchFamily="18" charset="0"/>
              </a:rPr>
              <a:t>отходы – надлежащим образом разработанные проекты утилизации электронных отходов должны учитывать соответствующие проблемы ртути и СОЗ</a:t>
            </a:r>
            <a:r>
              <a:rPr lang="en-US" sz="2000" dirty="0" smtClean="0">
                <a:latin typeface="Times New Roman" pitchFamily="18" charset="0"/>
                <a:cs typeface="Times New Roman" pitchFamily="18" charset="0"/>
              </a:rPr>
              <a:t>. </a:t>
            </a:r>
          </a:p>
          <a:p>
            <a:pPr lvl="1">
              <a:buFont typeface="Arial" pitchFamily="34" charset="0"/>
              <a:buChar char="•"/>
            </a:pPr>
            <a:endParaRPr lang="en-US" sz="2000" dirty="0" smtClean="0">
              <a:latin typeface="Times New Roman" pitchFamily="18" charset="0"/>
              <a:cs typeface="Times New Roman" pitchFamily="18" charset="0"/>
            </a:endParaRPr>
          </a:p>
          <a:p>
            <a:pPr lvl="1">
              <a:buFont typeface="Arial" pitchFamily="34" charset="0"/>
              <a:buChar char="•"/>
            </a:pPr>
            <a:r>
              <a:rPr lang="ru-RU" sz="2000" dirty="0" smtClean="0">
                <a:latin typeface="Times New Roman" pitchFamily="18" charset="0"/>
                <a:cs typeface="Times New Roman" pitchFamily="18" charset="0"/>
              </a:rPr>
              <a:t>Продукты, содержащие химические вещества, вызывающие озабоченность в глобальном масштабе, в соответствии со Стратегическим подходом к международному</a:t>
            </a:r>
            <a:br>
              <a:rPr lang="ru-RU" sz="2000" dirty="0" smtClean="0">
                <a:latin typeface="Times New Roman" pitchFamily="18" charset="0"/>
                <a:cs typeface="Times New Roman" pitchFamily="18" charset="0"/>
              </a:rPr>
            </a:br>
            <a:r>
              <a:rPr lang="ru-RU" sz="2000" dirty="0" smtClean="0">
                <a:latin typeface="Times New Roman" pitchFamily="18" charset="0"/>
                <a:cs typeface="Times New Roman" pitchFamily="18" charset="0"/>
              </a:rPr>
              <a:t>регулированию химических веществ </a:t>
            </a:r>
            <a:r>
              <a:rPr lang="en-US" sz="2000" dirty="0" smtClean="0">
                <a:latin typeface="Times New Roman" pitchFamily="18" charset="0"/>
                <a:cs typeface="Times New Roman" pitchFamily="18" charset="0"/>
              </a:rPr>
              <a:t>(</a:t>
            </a:r>
            <a:r>
              <a:rPr lang="ru-RU" sz="2000" dirty="0" smtClean="0">
                <a:latin typeface="Times New Roman" pitchFamily="18" charset="0"/>
                <a:cs typeface="Times New Roman" pitchFamily="18" charset="0"/>
              </a:rPr>
              <a:t>СПМРХВ</a:t>
            </a:r>
            <a:r>
              <a:rPr lang="en-US" sz="2000" dirty="0" smtClean="0">
                <a:latin typeface="Times New Roman" pitchFamily="18" charset="0"/>
                <a:cs typeface="Times New Roman" pitchFamily="18" charset="0"/>
              </a:rPr>
              <a:t>)</a:t>
            </a:r>
            <a:endParaRPr lang="ru-RU" sz="2000" dirty="0" smtClean="0">
              <a:latin typeface="Times New Roman" pitchFamily="18" charset="0"/>
              <a:cs typeface="Times New Roman" pitchFamily="18" charset="0"/>
            </a:endParaRPr>
          </a:p>
          <a:p>
            <a:pPr lvl="1">
              <a:buFont typeface="Arial" pitchFamily="34" charset="0"/>
              <a:buChar char="•"/>
            </a:pPr>
            <a:endParaRPr lang="en-US" sz="2400" dirty="0" smtClean="0">
              <a:latin typeface="Times New Roman" pitchFamily="18" charset="0"/>
              <a:cs typeface="Times New Roman" pitchFamily="18" charset="0"/>
            </a:endParaRPr>
          </a:p>
          <a:p>
            <a:pPr lvl="1">
              <a:buFont typeface="Arial" pitchFamily="34" charset="0"/>
              <a:buChar char="•"/>
            </a:pPr>
            <a:r>
              <a:rPr lang="ru-RU" sz="2000" dirty="0" smtClean="0">
                <a:latin typeface="Times New Roman" pitchFamily="18" charset="0"/>
                <a:cs typeface="Times New Roman" pitchFamily="18" charset="0"/>
              </a:rPr>
              <a:t>Краски, содержащие свинец</a:t>
            </a:r>
            <a:endParaRPr lang="en-US" sz="2000" dirty="0" smtClean="0">
              <a:latin typeface="Times New Roman" pitchFamily="18" charset="0"/>
              <a:cs typeface="Times New Roman" pitchFamily="18" charset="0"/>
            </a:endParaRPr>
          </a:p>
          <a:p>
            <a:endParaRPr lang="en-US" sz="2400" dirty="0" smtClean="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DSC01899.jpg"/>
          <p:cNvPicPr>
            <a:picLocks noChangeAspect="1"/>
          </p:cNvPicPr>
          <p:nvPr/>
        </p:nvPicPr>
        <p:blipFill>
          <a:blip r:embed="rId3" cstate="print">
            <a:clrChange>
              <a:clrFrom>
                <a:srgbClr val="111015"/>
              </a:clrFrom>
              <a:clrTo>
                <a:srgbClr val="111015">
                  <a:alpha val="0"/>
                </a:srgbClr>
              </a:clrTo>
            </a:clrChange>
            <a:lum bright="40000"/>
          </a:blip>
          <a:stretch>
            <a:fillRect/>
          </a:stretch>
        </p:blipFill>
        <p:spPr>
          <a:xfrm>
            <a:off x="5334000" y="1133026"/>
            <a:ext cx="3810000" cy="5724974"/>
          </a:xfrm>
          <a:prstGeom prst="rect">
            <a:avLst/>
          </a:prstGeom>
          <a:ln>
            <a:noFill/>
          </a:ln>
          <a:effectLst>
            <a:softEdge rad="112500"/>
          </a:effectLst>
        </p:spPr>
      </p:pic>
      <p:sp>
        <p:nvSpPr>
          <p:cNvPr id="2" name="Title 1"/>
          <p:cNvSpPr>
            <a:spLocks noGrp="1"/>
          </p:cNvSpPr>
          <p:nvPr>
            <p:ph type="title"/>
          </p:nvPr>
        </p:nvSpPr>
        <p:spPr>
          <a:xfrm>
            <a:off x="0" y="228600"/>
            <a:ext cx="9144000" cy="1143000"/>
          </a:xfrm>
        </p:spPr>
        <p:txBody>
          <a:bodyPr/>
          <a:lstStyle/>
          <a:p>
            <a:r>
              <a:rPr lang="ru-RU" sz="3600" dirty="0" smtClean="0"/>
              <a:t>Обеспечение синергии в портфеле проектов в ТО «Химические вещества»</a:t>
            </a:r>
            <a:endParaRPr lang="en-US" sz="3600" dirty="0"/>
          </a:p>
        </p:txBody>
      </p:sp>
      <p:sp>
        <p:nvSpPr>
          <p:cNvPr id="6" name="Content Placeholder 5"/>
          <p:cNvSpPr>
            <a:spLocks noGrp="1"/>
          </p:cNvSpPr>
          <p:nvPr>
            <p:ph idx="1"/>
          </p:nvPr>
        </p:nvSpPr>
        <p:spPr>
          <a:xfrm>
            <a:off x="457200" y="1600200"/>
            <a:ext cx="8686800" cy="4525963"/>
          </a:xfrm>
        </p:spPr>
        <p:txBody>
          <a:bodyPr>
            <a:normAutofit fontScale="55000" lnSpcReduction="20000"/>
          </a:bodyPr>
          <a:lstStyle/>
          <a:p>
            <a:pPr>
              <a:buFont typeface="Wingdings" pitchFamily="2" charset="2"/>
              <a:buChar char="Ø"/>
            </a:pPr>
            <a:r>
              <a:rPr lang="ru-RU" dirty="0" smtClean="0">
                <a:latin typeface="Times New Roman" pitchFamily="18" charset="0"/>
                <a:cs typeface="Times New Roman" pitchFamily="18" charset="0"/>
              </a:rPr>
              <a:t>На период ГЭФ-5 поставлена задача формирования синергетической связи между проектами с целью усиления их воздействия</a:t>
            </a:r>
            <a:r>
              <a:rPr lang="en-US" dirty="0" smtClean="0">
                <a:latin typeface="Times New Roman" pitchFamily="18" charset="0"/>
                <a:cs typeface="Times New Roman" pitchFamily="18" charset="0"/>
              </a:rPr>
              <a:t>. </a:t>
            </a:r>
          </a:p>
          <a:p>
            <a:endParaRPr lang="en-US" dirty="0" smtClean="0">
              <a:latin typeface="Times New Roman" pitchFamily="18" charset="0"/>
              <a:cs typeface="Times New Roman" pitchFamily="18" charset="0"/>
            </a:endParaRPr>
          </a:p>
          <a:p>
            <a:pPr>
              <a:buFont typeface="Wingdings" pitchFamily="2" charset="2"/>
              <a:buChar char="Ø"/>
            </a:pPr>
            <a:r>
              <a:rPr lang="ru-RU" dirty="0" smtClean="0">
                <a:latin typeface="Times New Roman" pitchFamily="18" charset="0"/>
                <a:cs typeface="Times New Roman" pitchFamily="18" charset="0"/>
              </a:rPr>
              <a:t>В связи с этим странам предлагается рассмотреть возможность разработки </a:t>
            </a:r>
            <a:r>
              <a:rPr lang="ru-RU" dirty="0" err="1" smtClean="0">
                <a:latin typeface="Times New Roman" pitchFamily="18" charset="0"/>
                <a:cs typeface="Times New Roman" pitchFamily="18" charset="0"/>
              </a:rPr>
              <a:t>межтематических</a:t>
            </a:r>
            <a:r>
              <a:rPr lang="ru-RU" dirty="0" smtClean="0">
                <a:latin typeface="Times New Roman" pitchFamily="18" charset="0"/>
                <a:cs typeface="Times New Roman" pitchFamily="18" charset="0"/>
              </a:rPr>
              <a:t> проектов или проектов в отношении нескольких химических веществ по следующей тематике</a:t>
            </a:r>
            <a:r>
              <a:rPr lang="en-US" dirty="0" smtClean="0">
                <a:latin typeface="Times New Roman" pitchFamily="18" charset="0"/>
                <a:cs typeface="Times New Roman" pitchFamily="18" charset="0"/>
              </a:rPr>
              <a:t>:</a:t>
            </a:r>
          </a:p>
          <a:p>
            <a:pPr>
              <a:buFont typeface="Wingdings" pitchFamily="2" charset="2"/>
              <a:buChar char="Ø"/>
            </a:pPr>
            <a:endParaRPr lang="en-US" dirty="0" smtClean="0">
              <a:latin typeface="Times New Roman" pitchFamily="18" charset="0"/>
              <a:cs typeface="Times New Roman" pitchFamily="18" charset="0"/>
            </a:endParaRPr>
          </a:p>
          <a:p>
            <a:pPr lvl="1">
              <a:buFont typeface="Wingdings" pitchFamily="2" charset="2"/>
              <a:buChar char="Ø"/>
            </a:pPr>
            <a:r>
              <a:rPr lang="ru-RU" sz="2900" dirty="0" smtClean="0">
                <a:latin typeface="Times New Roman" pitchFamily="18" charset="0"/>
                <a:cs typeface="Times New Roman" pitchFamily="18" charset="0"/>
              </a:rPr>
              <a:t>Решение проблем СОЗ, электронных отходов, ртути, свинца и совершенствование технологий сбора и удаления отходов</a:t>
            </a:r>
            <a:r>
              <a:rPr lang="en-US" sz="2900" dirty="0" smtClean="0">
                <a:latin typeface="Times New Roman" pitchFamily="18" charset="0"/>
                <a:cs typeface="Times New Roman" pitchFamily="18" charset="0"/>
              </a:rPr>
              <a:t>.</a:t>
            </a:r>
          </a:p>
          <a:p>
            <a:pPr lvl="1">
              <a:buFont typeface="Wingdings" pitchFamily="2" charset="2"/>
              <a:buChar char="Ø"/>
            </a:pPr>
            <a:r>
              <a:rPr lang="ru-RU" sz="2900" dirty="0" smtClean="0">
                <a:latin typeface="Times New Roman" pitchFamily="18" charset="0"/>
                <a:cs typeface="Times New Roman" pitchFamily="18" charset="0"/>
              </a:rPr>
              <a:t>Утилизация ламп, содержащих ртуть, и других отходов в рамках повышения </a:t>
            </a:r>
            <a:r>
              <a:rPr lang="ru-RU" sz="2900" dirty="0" err="1" smtClean="0">
                <a:latin typeface="Times New Roman" pitchFamily="18" charset="0"/>
                <a:cs typeface="Times New Roman" pitchFamily="18" charset="0"/>
              </a:rPr>
              <a:t>энергоэффективности</a:t>
            </a:r>
            <a:r>
              <a:rPr lang="ru-RU" sz="2900" dirty="0" smtClean="0">
                <a:latin typeface="Times New Roman" pitchFamily="18" charset="0"/>
                <a:cs typeface="Times New Roman" pitchFamily="18" charset="0"/>
              </a:rPr>
              <a:t> зданий / внедрения энергосберегающих осветительных приборов</a:t>
            </a:r>
            <a:endParaRPr lang="en-US" sz="2900" dirty="0" smtClean="0">
              <a:latin typeface="Times New Roman" pitchFamily="18" charset="0"/>
              <a:cs typeface="Times New Roman" pitchFamily="18" charset="0"/>
            </a:endParaRPr>
          </a:p>
          <a:p>
            <a:pPr lvl="1">
              <a:buFont typeface="Wingdings" pitchFamily="2" charset="2"/>
              <a:buChar char="Ø"/>
            </a:pPr>
            <a:r>
              <a:rPr lang="ru-RU" sz="2900" dirty="0" smtClean="0">
                <a:latin typeface="Times New Roman" pitchFamily="18" charset="0"/>
                <a:cs typeface="Times New Roman" pitchFamily="18" charset="0"/>
              </a:rPr>
              <a:t>Проекты, направленные на повышение </a:t>
            </a:r>
            <a:r>
              <a:rPr lang="ru-RU" sz="2900" dirty="0" err="1" smtClean="0">
                <a:latin typeface="Times New Roman" pitchFamily="18" charset="0"/>
                <a:cs typeface="Times New Roman" pitchFamily="18" charset="0"/>
              </a:rPr>
              <a:t>энергоэффективности</a:t>
            </a:r>
            <a:r>
              <a:rPr lang="ru-RU" sz="2900" dirty="0" smtClean="0">
                <a:latin typeface="Times New Roman" pitchFamily="18" charset="0"/>
                <a:cs typeface="Times New Roman" pitchFamily="18" charset="0"/>
              </a:rPr>
              <a:t> в сфере производства и эксплуатации отопительного/холодильного  оборудования/кондиционеров и на постепенный отказ от ОРВ</a:t>
            </a:r>
            <a:r>
              <a:rPr lang="en-US" sz="2900" dirty="0" smtClean="0">
                <a:latin typeface="Times New Roman" pitchFamily="18" charset="0"/>
                <a:cs typeface="Times New Roman" pitchFamily="18" charset="0"/>
              </a:rPr>
              <a:t>.</a:t>
            </a:r>
          </a:p>
          <a:p>
            <a:pPr lvl="1">
              <a:buFont typeface="Wingdings" pitchFamily="2" charset="2"/>
              <a:buChar char="Ø"/>
            </a:pPr>
            <a:r>
              <a:rPr lang="ru-RU" sz="2900" dirty="0" smtClean="0">
                <a:latin typeface="Times New Roman" pitchFamily="18" charset="0"/>
                <a:cs typeface="Times New Roman" pitchFamily="18" charset="0"/>
              </a:rPr>
              <a:t>Сокращение содержания ртути и СОЗ в медицинских отходах</a:t>
            </a:r>
            <a:endParaRPr lang="en-US" sz="2900" dirty="0" smtClean="0">
              <a:latin typeface="Times New Roman" pitchFamily="18" charset="0"/>
              <a:cs typeface="Times New Roman" pitchFamily="18" charset="0"/>
            </a:endParaRPr>
          </a:p>
          <a:p>
            <a:pPr lvl="1">
              <a:buFont typeface="Wingdings" pitchFamily="2" charset="2"/>
              <a:buChar char="Ø"/>
            </a:pPr>
            <a:r>
              <a:rPr lang="ru-RU" sz="2900" dirty="0" smtClean="0">
                <a:latin typeface="Times New Roman" pitchFamily="18" charset="0"/>
                <a:cs typeface="Times New Roman" pitchFamily="18" charset="0"/>
              </a:rPr>
              <a:t>Проекты, предусматривающие меры</a:t>
            </a:r>
            <a:r>
              <a:rPr lang="en-US" sz="2900" dirty="0" smtClean="0">
                <a:latin typeface="Times New Roman" pitchFamily="18" charset="0"/>
                <a:cs typeface="Times New Roman" pitchFamily="18" charset="0"/>
              </a:rPr>
              <a:t> </a:t>
            </a:r>
            <a:r>
              <a:rPr lang="ru-RU" sz="2900" dirty="0" smtClean="0">
                <a:latin typeface="Times New Roman" pitchFamily="18" charset="0"/>
                <a:cs typeface="Times New Roman" pitchFamily="18" charset="0"/>
              </a:rPr>
              <a:t>по осуществлению </a:t>
            </a:r>
            <a:r>
              <a:rPr lang="ru-RU" sz="2900" dirty="0" err="1" smtClean="0">
                <a:latin typeface="Times New Roman" pitchFamily="18" charset="0"/>
                <a:cs typeface="Times New Roman" pitchFamily="18" charset="0"/>
              </a:rPr>
              <a:t>Базельской</a:t>
            </a:r>
            <a:r>
              <a:rPr lang="ru-RU" sz="2900" dirty="0" smtClean="0">
                <a:latin typeface="Times New Roman" pitchFamily="18" charset="0"/>
                <a:cs typeface="Times New Roman" pitchFamily="18" charset="0"/>
              </a:rPr>
              <a:t>, </a:t>
            </a:r>
            <a:r>
              <a:rPr lang="ru-RU" sz="2900" dirty="0" err="1" smtClean="0">
                <a:latin typeface="Times New Roman" pitchFamily="18" charset="0"/>
                <a:cs typeface="Times New Roman" pitchFamily="18" charset="0"/>
              </a:rPr>
              <a:t>Роттердамской</a:t>
            </a:r>
            <a:r>
              <a:rPr lang="ru-RU" sz="2900" dirty="0" smtClean="0">
                <a:latin typeface="Times New Roman" pitchFamily="18" charset="0"/>
                <a:cs typeface="Times New Roman" pitchFamily="18" charset="0"/>
              </a:rPr>
              <a:t> и Стокгольмской конвенций</a:t>
            </a:r>
            <a:r>
              <a:rPr lang="en-US" sz="2900" dirty="0" smtClean="0">
                <a:latin typeface="Times New Roman" pitchFamily="18" charset="0"/>
                <a:cs typeface="Times New Roman" pitchFamily="18" charset="0"/>
              </a:rPr>
              <a:t>.</a:t>
            </a:r>
          </a:p>
          <a:p>
            <a:pPr lvl="1">
              <a:buFont typeface="Wingdings" pitchFamily="2" charset="2"/>
              <a:buChar char="Ø"/>
            </a:pPr>
            <a:r>
              <a:rPr lang="ru-RU" sz="2900" dirty="0" smtClean="0">
                <a:latin typeface="Times New Roman" pitchFamily="18" charset="0"/>
                <a:cs typeface="Times New Roman" pitchFamily="18" charset="0"/>
              </a:rPr>
              <a:t>Совместное уничтожение СОЗ и ОРВ</a:t>
            </a:r>
            <a:r>
              <a:rPr lang="en-US" sz="2900" dirty="0" smtClean="0">
                <a:latin typeface="Times New Roman" pitchFamily="18" charset="0"/>
                <a:cs typeface="Times New Roman" pitchFamily="18" charset="0"/>
              </a:rPr>
              <a:t>.</a:t>
            </a:r>
            <a:endParaRPr lang="en-US" sz="2900"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Content Placeholder 2"/>
          <p:cNvSpPr>
            <a:spLocks noGrp="1"/>
          </p:cNvSpPr>
          <p:nvPr>
            <p:ph idx="1"/>
          </p:nvPr>
        </p:nvSpPr>
        <p:spPr>
          <a:xfrm>
            <a:off x="609600" y="2362200"/>
            <a:ext cx="8382000" cy="3428999"/>
          </a:xfrm>
        </p:spPr>
        <p:txBody>
          <a:bodyPr/>
          <a:lstStyle/>
          <a:p>
            <a:pPr algn="ctr" eaLnBrk="1" hangingPunct="1">
              <a:buFontTx/>
              <a:buNone/>
            </a:pPr>
            <a:endParaRPr lang="en-US" sz="2000" u="sng" dirty="0" smtClean="0">
              <a:latin typeface="Times New Roman" pitchFamily="18" charset="0"/>
              <a:ea typeface="ＭＳ Ｐゴシック" pitchFamily="34" charset="-128"/>
              <a:cs typeface="Times New Roman" pitchFamily="18" charset="0"/>
            </a:endParaRPr>
          </a:p>
          <a:p>
            <a:pPr algn="ctr" eaLnBrk="1" hangingPunct="1">
              <a:buFontTx/>
              <a:buNone/>
            </a:pPr>
            <a:r>
              <a:rPr lang="ru-RU" sz="2000" u="sng" dirty="0" smtClean="0">
                <a:latin typeface="Times New Roman" pitchFamily="18" charset="0"/>
                <a:ea typeface="ＭＳ Ｐゴシック" pitchFamily="34" charset="-128"/>
                <a:cs typeface="Times New Roman" pitchFamily="18" charset="0"/>
              </a:rPr>
              <a:t>Контактная информация</a:t>
            </a:r>
            <a:endParaRPr lang="en-US" sz="2000" u="sng" dirty="0" smtClean="0">
              <a:latin typeface="Times New Roman" pitchFamily="18" charset="0"/>
              <a:ea typeface="ＭＳ Ｐゴシック" pitchFamily="34" charset="-128"/>
              <a:cs typeface="Times New Roman" pitchFamily="18" charset="0"/>
            </a:endParaRPr>
          </a:p>
          <a:p>
            <a:pPr algn="ctr" eaLnBrk="1" hangingPunct="1">
              <a:buFontTx/>
              <a:buNone/>
            </a:pPr>
            <a:endParaRPr lang="en-US" sz="2000" u="sng" dirty="0" smtClean="0">
              <a:latin typeface="Times New Roman" pitchFamily="18" charset="0"/>
              <a:ea typeface="ＭＳ Ｐゴシック" pitchFamily="34" charset="-128"/>
              <a:cs typeface="Times New Roman" pitchFamily="18" charset="0"/>
            </a:endParaRPr>
          </a:p>
          <a:p>
            <a:pPr eaLnBrk="1" hangingPunct="1">
              <a:buFontTx/>
              <a:buNone/>
            </a:pPr>
            <a:r>
              <a:rPr lang="ru-RU" sz="1800" b="1" i="1" dirty="0" err="1" smtClean="0">
                <a:latin typeface="Times New Roman" pitchFamily="18" charset="0"/>
                <a:ea typeface="ＭＳ Ｐゴシック" pitchFamily="34" charset="-128"/>
                <a:cs typeface="Times New Roman" pitchFamily="18" charset="0"/>
              </a:rPr>
              <a:t>Ибрахима</a:t>
            </a:r>
            <a:r>
              <a:rPr lang="ru-RU" sz="1800" b="1" i="1" dirty="0" smtClean="0">
                <a:latin typeface="Times New Roman" pitchFamily="18" charset="0"/>
                <a:ea typeface="ＭＳ Ｐゴシック" pitchFamily="34" charset="-128"/>
                <a:cs typeface="Times New Roman" pitchFamily="18" charset="0"/>
              </a:rPr>
              <a:t> </a:t>
            </a:r>
            <a:r>
              <a:rPr lang="ru-RU" sz="1800" b="1" i="1" dirty="0" err="1" smtClean="0">
                <a:latin typeface="Times New Roman" pitchFamily="18" charset="0"/>
                <a:ea typeface="ＭＳ Ｐゴシック" pitchFamily="34" charset="-128"/>
                <a:cs typeface="Times New Roman" pitchFamily="18" charset="0"/>
              </a:rPr>
              <a:t>Соу</a:t>
            </a:r>
            <a:r>
              <a:rPr lang="en-US" sz="1800" b="1" i="1" dirty="0">
                <a:latin typeface="Times New Roman" pitchFamily="18" charset="0"/>
                <a:ea typeface="ＭＳ Ｐゴシック" pitchFamily="34" charset="-128"/>
                <a:cs typeface="Times New Roman" pitchFamily="18" charset="0"/>
              </a:rPr>
              <a:t>	</a:t>
            </a:r>
            <a:r>
              <a:rPr lang="ru-RU" sz="1800" i="1" dirty="0" smtClean="0">
                <a:latin typeface="Times New Roman" pitchFamily="18" charset="0"/>
                <a:ea typeface="ＭＳ Ｐゴシック" pitchFamily="34" charset="-128"/>
                <a:cs typeface="Times New Roman" pitchFamily="18" charset="0"/>
              </a:rPr>
              <a:t>Координатор Группы химических веществ</a:t>
            </a:r>
            <a:r>
              <a:rPr lang="en-US" sz="1800" i="1" dirty="0" smtClean="0">
                <a:latin typeface="Times New Roman" pitchFamily="18" charset="0"/>
                <a:ea typeface="ＭＳ Ｐゴシック" pitchFamily="34" charset="-128"/>
                <a:cs typeface="Times New Roman" pitchFamily="18" charset="0"/>
              </a:rPr>
              <a:t>	</a:t>
            </a:r>
            <a:r>
              <a:rPr lang="en-US" sz="1800" i="1" dirty="0" smtClean="0">
                <a:latin typeface="Times New Roman" pitchFamily="18" charset="0"/>
                <a:ea typeface="ＭＳ Ｐゴシック" pitchFamily="34" charset="-128"/>
                <a:cs typeface="Times New Roman" pitchFamily="18" charset="0"/>
                <a:hlinkClick r:id="rId2"/>
              </a:rPr>
              <a:t>isow@thegef.org</a:t>
            </a:r>
            <a:endParaRPr lang="en-US" sz="1800" i="1" dirty="0" smtClean="0">
              <a:latin typeface="Times New Roman" pitchFamily="18" charset="0"/>
              <a:ea typeface="ＭＳ Ｐゴシック" pitchFamily="34" charset="-128"/>
              <a:cs typeface="Times New Roman" pitchFamily="18" charset="0"/>
            </a:endParaRPr>
          </a:p>
          <a:p>
            <a:pPr eaLnBrk="1" hangingPunct="1">
              <a:buFontTx/>
              <a:buNone/>
            </a:pPr>
            <a:r>
              <a:rPr lang="ru-RU" sz="1800" b="1" i="1" dirty="0" err="1" smtClean="0">
                <a:latin typeface="Times New Roman" pitchFamily="18" charset="0"/>
                <a:ea typeface="ＭＳ Ｐゴシック" pitchFamily="34" charset="-128"/>
                <a:cs typeface="Times New Roman" pitchFamily="18" charset="0"/>
              </a:rPr>
              <a:t>Анил</a:t>
            </a:r>
            <a:r>
              <a:rPr lang="ru-RU" sz="1800" b="1" i="1" dirty="0" smtClean="0">
                <a:latin typeface="Times New Roman" pitchFamily="18" charset="0"/>
                <a:ea typeface="ＭＳ Ｐゴシック" pitchFamily="34" charset="-128"/>
                <a:cs typeface="Times New Roman" pitchFamily="18" charset="0"/>
              </a:rPr>
              <a:t> </a:t>
            </a:r>
            <a:r>
              <a:rPr lang="ru-RU" sz="1800" b="1" i="1" dirty="0" err="1" smtClean="0">
                <a:latin typeface="Times New Roman" pitchFamily="18" charset="0"/>
                <a:ea typeface="ＭＳ Ｐゴシック" pitchFamily="34" charset="-128"/>
                <a:cs typeface="Times New Roman" pitchFamily="18" charset="0"/>
              </a:rPr>
              <a:t>Сукдео</a:t>
            </a:r>
            <a:r>
              <a:rPr lang="en-US" sz="1800" b="1" i="1" dirty="0">
                <a:latin typeface="Times New Roman" pitchFamily="18" charset="0"/>
                <a:ea typeface="ＭＳ Ｐゴシック" pitchFamily="34" charset="-128"/>
                <a:cs typeface="Times New Roman" pitchFamily="18" charset="0"/>
              </a:rPr>
              <a:t>	</a:t>
            </a:r>
            <a:r>
              <a:rPr lang="ru-RU" sz="1800" i="1" dirty="0" smtClean="0">
                <a:latin typeface="Times New Roman" pitchFamily="18" charset="0"/>
                <a:ea typeface="ＭＳ Ｐゴシック" pitchFamily="34" charset="-128"/>
                <a:cs typeface="Times New Roman" pitchFamily="18" charset="0"/>
              </a:rPr>
              <a:t>Сотрудник по экологическим вопросам      </a:t>
            </a:r>
            <a:r>
              <a:rPr lang="en-US" sz="1800" i="1" dirty="0" smtClean="0">
                <a:latin typeface="Times New Roman" pitchFamily="18" charset="0"/>
                <a:ea typeface="ＭＳ Ｐゴシック" pitchFamily="34" charset="-128"/>
                <a:cs typeface="Times New Roman" pitchFamily="18" charset="0"/>
                <a:hlinkClick r:id="rId3"/>
              </a:rPr>
              <a:t>asookdeo@thegef.org</a:t>
            </a:r>
            <a:endParaRPr lang="en-US" sz="1800" i="1" dirty="0" smtClean="0">
              <a:latin typeface="Times New Roman" pitchFamily="18" charset="0"/>
              <a:ea typeface="ＭＳ Ｐゴシック" pitchFamily="34" charset="-128"/>
              <a:cs typeface="Times New Roman" pitchFamily="18" charset="0"/>
            </a:endParaRPr>
          </a:p>
          <a:p>
            <a:pPr eaLnBrk="1" hangingPunct="1">
              <a:buNone/>
            </a:pPr>
            <a:r>
              <a:rPr lang="ru-RU" sz="1800" b="1" i="1" dirty="0" smtClean="0">
                <a:latin typeface="Times New Roman" pitchFamily="18" charset="0"/>
                <a:ea typeface="ＭＳ Ｐゴシック" pitchFamily="34" charset="-128"/>
                <a:cs typeface="Times New Roman" pitchFamily="18" charset="0"/>
              </a:rPr>
              <a:t>Ивлин</a:t>
            </a:r>
            <a:r>
              <a:rPr lang="en-US" sz="1800" b="1" i="1" dirty="0" smtClean="0">
                <a:latin typeface="Times New Roman" pitchFamily="18" charset="0"/>
                <a:ea typeface="ＭＳ Ｐゴシック" pitchFamily="34" charset="-128"/>
                <a:cs typeface="Times New Roman" pitchFamily="18" charset="0"/>
              </a:rPr>
              <a:t> </a:t>
            </a:r>
            <a:r>
              <a:rPr lang="ru-RU" sz="1800" b="1" i="1" dirty="0" err="1" smtClean="0">
                <a:latin typeface="Times New Roman" pitchFamily="18" charset="0"/>
                <a:ea typeface="ＭＳ Ｐゴシック" pitchFamily="34" charset="-128"/>
                <a:cs typeface="Times New Roman" pitchFamily="18" charset="0"/>
              </a:rPr>
              <a:t>Свейн</a:t>
            </a:r>
            <a:r>
              <a:rPr lang="en-US" sz="1800" b="1" i="1" dirty="0">
                <a:latin typeface="Times New Roman" pitchFamily="18" charset="0"/>
                <a:ea typeface="ＭＳ Ｐゴシック" pitchFamily="34" charset="-128"/>
                <a:cs typeface="Times New Roman" pitchFamily="18" charset="0"/>
              </a:rPr>
              <a:t>	</a:t>
            </a:r>
            <a:r>
              <a:rPr lang="ru-RU" sz="1800" i="1" dirty="0" smtClean="0">
                <a:latin typeface="Times New Roman" pitchFamily="18" charset="0"/>
                <a:ea typeface="ＭＳ Ｐゴシック" pitchFamily="34" charset="-128"/>
                <a:cs typeface="Times New Roman" pitchFamily="18" charset="0"/>
              </a:rPr>
              <a:t> Сотрудник по экологическим вопросам        </a:t>
            </a:r>
            <a:r>
              <a:rPr lang="en-US" sz="1800" i="1" dirty="0" smtClean="0">
                <a:latin typeface="Times New Roman" pitchFamily="18" charset="0"/>
                <a:ea typeface="ＭＳ Ｐゴシック" pitchFamily="34" charset="-128"/>
                <a:cs typeface="Times New Roman" pitchFamily="18" charset="0"/>
              </a:rPr>
              <a:t> </a:t>
            </a:r>
            <a:r>
              <a:rPr lang="en-US" sz="1800" i="1" dirty="0" smtClean="0">
                <a:latin typeface="Times New Roman" pitchFamily="18" charset="0"/>
                <a:ea typeface="ＭＳ Ｐゴシック" pitchFamily="34" charset="-128"/>
                <a:cs typeface="Times New Roman" pitchFamily="18" charset="0"/>
                <a:hlinkClick r:id="rId3"/>
              </a:rPr>
              <a:t>eswain@thegef.org</a:t>
            </a:r>
          </a:p>
          <a:p>
            <a:pPr eaLnBrk="1" hangingPunct="1">
              <a:buFontTx/>
              <a:buNone/>
            </a:pPr>
            <a:r>
              <a:rPr lang="ru-RU" sz="1800" b="1" i="1" dirty="0" err="1" smtClean="0">
                <a:latin typeface="Times New Roman" pitchFamily="18" charset="0"/>
                <a:ea typeface="ＭＳ Ｐゴシック" pitchFamily="34" charset="-128"/>
                <a:cs typeface="Times New Roman" pitchFamily="18" charset="0"/>
              </a:rPr>
              <a:t>Цзи</a:t>
            </a:r>
            <a:r>
              <a:rPr lang="ru-RU" sz="1800" b="1" i="1" dirty="0" smtClean="0">
                <a:latin typeface="Times New Roman" pitchFamily="18" charset="0"/>
                <a:ea typeface="ＭＳ Ｐゴシック" pitchFamily="34" charset="-128"/>
                <a:cs typeface="Times New Roman" pitchFamily="18" charset="0"/>
              </a:rPr>
              <a:t> </a:t>
            </a:r>
            <a:r>
              <a:rPr lang="ru-RU" sz="1800" b="1" i="1" dirty="0" err="1" smtClean="0">
                <a:latin typeface="Times New Roman" pitchFamily="18" charset="0"/>
                <a:ea typeface="ＭＳ Ｐゴシック" pitchFamily="34" charset="-128"/>
                <a:cs typeface="Times New Roman" pitchFamily="18" charset="0"/>
              </a:rPr>
              <a:t>Пань</a:t>
            </a:r>
            <a:r>
              <a:rPr lang="en-US" sz="1800" b="1" i="1" dirty="0" smtClean="0">
                <a:latin typeface="Times New Roman" pitchFamily="18" charset="0"/>
                <a:ea typeface="ＭＳ Ｐゴシック" pitchFamily="34" charset="-128"/>
                <a:cs typeface="Times New Roman" pitchFamily="18" charset="0"/>
              </a:rPr>
              <a:t>	</a:t>
            </a:r>
            <a:r>
              <a:rPr lang="ru-RU" sz="1800" i="1" dirty="0" smtClean="0">
                <a:latin typeface="Times New Roman" pitchFamily="18" charset="0"/>
                <a:ea typeface="ＭＳ Ｐゴシック" pitchFamily="34" charset="-128"/>
                <a:cs typeface="Times New Roman" pitchFamily="18" charset="0"/>
              </a:rPr>
              <a:t>Мл. сотрудник категории специалистов</a:t>
            </a:r>
            <a:r>
              <a:rPr lang="en-US" sz="1800" i="1" dirty="0" smtClean="0">
                <a:latin typeface="Times New Roman" pitchFamily="18" charset="0"/>
                <a:ea typeface="ＭＳ Ｐゴシック" pitchFamily="34" charset="-128"/>
                <a:cs typeface="Times New Roman" pitchFamily="18" charset="0"/>
              </a:rPr>
              <a:t>	 </a:t>
            </a:r>
            <a:r>
              <a:rPr lang="en-US" sz="1800" i="1" dirty="0" smtClean="0">
                <a:latin typeface="Times New Roman" pitchFamily="18" charset="0"/>
                <a:ea typeface="ＭＳ Ｐゴシック" pitchFamily="34" charset="-128"/>
                <a:cs typeface="Times New Roman" pitchFamily="18" charset="0"/>
                <a:hlinkClick r:id="rId3"/>
              </a:rPr>
              <a:t>jpan@thegef.org</a:t>
            </a:r>
          </a:p>
          <a:p>
            <a:pPr eaLnBrk="1" hangingPunct="1">
              <a:buFontTx/>
              <a:buNone/>
            </a:pPr>
            <a:r>
              <a:rPr lang="ru-RU" sz="1800" b="1" i="1" dirty="0" smtClean="0">
                <a:latin typeface="Times New Roman" pitchFamily="18" charset="0"/>
                <a:ea typeface="ＭＳ Ｐゴシック" pitchFamily="34" charset="-128"/>
                <a:cs typeface="Times New Roman" pitchFamily="18" charset="0"/>
              </a:rPr>
              <a:t>Мари</a:t>
            </a:r>
            <a:r>
              <a:rPr lang="en-US" sz="1800" b="1" i="1" dirty="0" smtClean="0">
                <a:latin typeface="Times New Roman" pitchFamily="18" charset="0"/>
                <a:ea typeface="ＭＳ Ｐゴシック" pitchFamily="34" charset="-128"/>
                <a:cs typeface="Times New Roman" pitchFamily="18" charset="0"/>
              </a:rPr>
              <a:t> </a:t>
            </a:r>
            <a:r>
              <a:rPr lang="ru-RU" sz="1800" b="1" i="1" dirty="0" smtClean="0">
                <a:latin typeface="Times New Roman" pitchFamily="18" charset="0"/>
                <a:ea typeface="ＭＳ Ｐゴシック" pitchFamily="34" charset="-128"/>
                <a:cs typeface="Times New Roman" pitchFamily="18" charset="0"/>
              </a:rPr>
              <a:t>Буше      </a:t>
            </a:r>
            <a:r>
              <a:rPr lang="ru-RU" sz="1800" i="1" dirty="0" smtClean="0">
                <a:latin typeface="Times New Roman" pitchFamily="18" charset="0"/>
                <a:ea typeface="ＭＳ Ｐゴシック" pitchFamily="34" charset="-128"/>
                <a:cs typeface="Times New Roman" pitchFamily="18" charset="0"/>
              </a:rPr>
              <a:t>Прикомандированный представитель АООС  </a:t>
            </a:r>
            <a:r>
              <a:rPr lang="en-US" sz="1800" i="1" dirty="0" smtClean="0">
                <a:latin typeface="Times New Roman" pitchFamily="18" charset="0"/>
                <a:ea typeface="ＭＳ Ｐゴシック" pitchFamily="34" charset="-128"/>
                <a:cs typeface="Times New Roman" pitchFamily="18" charset="0"/>
                <a:hlinkClick r:id="rId4"/>
              </a:rPr>
              <a:t>mboucher@thegef.org</a:t>
            </a:r>
            <a:endParaRPr lang="en-US" sz="1800" i="1" dirty="0" smtClean="0">
              <a:latin typeface="Times New Roman" pitchFamily="18" charset="0"/>
              <a:ea typeface="ＭＳ Ｐゴシック" pitchFamily="34" charset="-128"/>
              <a:cs typeface="Times New Roman" pitchFamily="18" charset="0"/>
            </a:endParaRPr>
          </a:p>
          <a:p>
            <a:pPr eaLnBrk="1" hangingPunct="1">
              <a:buFontTx/>
              <a:buNone/>
            </a:pPr>
            <a:endParaRPr lang="en-US" sz="1800" u="sng" dirty="0" smtClean="0">
              <a:latin typeface="Times New Roman" pitchFamily="18" charset="0"/>
              <a:ea typeface="ＭＳ Ｐゴシック" pitchFamily="34" charset="-128"/>
              <a:cs typeface="Times New Roman" pitchFamily="18" charset="0"/>
              <a:hlinkClick r:id="rId3"/>
            </a:endParaRPr>
          </a:p>
        </p:txBody>
      </p:sp>
      <p:pic>
        <p:nvPicPr>
          <p:cNvPr id="11" name="Picture 10" descr="Medical Waste_china.JPG"/>
          <p:cNvPicPr>
            <a:picLocks noChangeAspect="1"/>
          </p:cNvPicPr>
          <p:nvPr/>
        </p:nvPicPr>
        <p:blipFill>
          <a:blip r:embed="rId5" cstate="print"/>
          <a:stretch>
            <a:fillRect/>
          </a:stretch>
        </p:blipFill>
        <p:spPr>
          <a:xfrm>
            <a:off x="6324600" y="0"/>
            <a:ext cx="2819400" cy="2114550"/>
          </a:xfrm>
          <a:prstGeom prst="rect">
            <a:avLst/>
          </a:prstGeom>
          <a:ln>
            <a:noFill/>
          </a:ln>
          <a:effectLst>
            <a:softEdge rad="112500"/>
          </a:effectLst>
        </p:spPr>
      </p:pic>
      <p:pic>
        <p:nvPicPr>
          <p:cNvPr id="12" name="Picture 11" descr="Drums containing DDT_Panama.JPG"/>
          <p:cNvPicPr>
            <a:picLocks noChangeAspect="1"/>
          </p:cNvPicPr>
          <p:nvPr/>
        </p:nvPicPr>
        <p:blipFill>
          <a:blip r:embed="rId6" cstate="print"/>
          <a:stretch>
            <a:fillRect/>
          </a:stretch>
        </p:blipFill>
        <p:spPr>
          <a:xfrm>
            <a:off x="2895600" y="0"/>
            <a:ext cx="3434983" cy="2286000"/>
          </a:xfrm>
          <a:prstGeom prst="rect">
            <a:avLst/>
          </a:prstGeom>
          <a:ln>
            <a:noFill/>
          </a:ln>
          <a:effectLst>
            <a:softEdge rad="112500"/>
          </a:effectLst>
        </p:spPr>
      </p:pic>
      <p:pic>
        <p:nvPicPr>
          <p:cNvPr id="13" name="Picture 12" descr="PCB label.JPG"/>
          <p:cNvPicPr>
            <a:picLocks noChangeAspect="1"/>
          </p:cNvPicPr>
          <p:nvPr/>
        </p:nvPicPr>
        <p:blipFill>
          <a:blip r:embed="rId7" cstate="print"/>
          <a:stretch>
            <a:fillRect/>
          </a:stretch>
        </p:blipFill>
        <p:spPr>
          <a:xfrm>
            <a:off x="0" y="0"/>
            <a:ext cx="2895600" cy="1927038"/>
          </a:xfrm>
          <a:prstGeom prst="rect">
            <a:avLst/>
          </a:prstGeom>
          <a:ln>
            <a:noFill/>
          </a:ln>
          <a:effectLst>
            <a:softEdge rad="112500"/>
          </a:effectLst>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3534</TotalTime>
  <Words>2074</Words>
  <Application>Microsoft Office PowerPoint</Application>
  <PresentationFormat>On-screen Show (4:3)</PresentationFormat>
  <Paragraphs>114</Paragraphs>
  <Slides>10</Slides>
  <Notes>9</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1_Office Theme</vt:lpstr>
      <vt:lpstr>Обновленные данные по Стокгольмской Конвенции – Химические вещества</vt:lpstr>
      <vt:lpstr> ТО ГЭФ «Химические вещества» – основные сведения  </vt:lpstr>
      <vt:lpstr>ГЭФ 5 – Основные достижения</vt:lpstr>
      <vt:lpstr>Стойкие органические загрязнители</vt:lpstr>
      <vt:lpstr>ГЭФ оказывает поддержку Монреальскому протоколу</vt:lpstr>
      <vt:lpstr>ГЭФ оказывает финансовую помощь процессу переговоров по ртути</vt:lpstr>
      <vt:lpstr>ГЭФ – финансирование мер по регулированию химических веществ</vt:lpstr>
      <vt:lpstr>Обеспечение синергии в портфеле проектов в ТО «Химические вещества»</vt:lpstr>
      <vt:lpstr>PowerPoint Presentation</vt:lpstr>
      <vt:lpstr>PowerPoint Presentation</vt:lpstr>
    </vt:vector>
  </TitlesOfParts>
  <Company>The World Bank Group</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wb400978</dc:creator>
  <cp:lastModifiedBy>Robert T. Schreiber</cp:lastModifiedBy>
  <cp:revision>349</cp:revision>
  <cp:lastPrinted>2012-09-19T20:04:06Z</cp:lastPrinted>
  <dcterms:created xsi:type="dcterms:W3CDTF">2011-09-19T19:13:15Z</dcterms:created>
  <dcterms:modified xsi:type="dcterms:W3CDTF">2012-09-19T20:04:19Z</dcterms:modified>
</cp:coreProperties>
</file>