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451" r:id="rId2"/>
    <p:sldId id="453" r:id="rId3"/>
    <p:sldId id="454" r:id="rId4"/>
    <p:sldId id="455" r:id="rId5"/>
    <p:sldId id="456" r:id="rId6"/>
    <p:sldId id="457" r:id="rId7"/>
    <p:sldId id="458" r:id="rId8"/>
    <p:sldId id="459" r:id="rId9"/>
    <p:sldId id="460" r:id="rId10"/>
    <p:sldId id="461" r:id="rId11"/>
    <p:sldId id="462" r:id="rId12"/>
    <p:sldId id="463" r:id="rId13"/>
    <p:sldId id="464" r:id="rId14"/>
    <p:sldId id="465" r:id="rId15"/>
    <p:sldId id="466" r:id="rId16"/>
    <p:sldId id="467" r:id="rId1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80" autoAdjust="0"/>
    <p:restoredTop sz="75971" autoAdjust="0"/>
  </p:normalViewPr>
  <p:slideViewPr>
    <p:cSldViewPr>
      <p:cViewPr varScale="1">
        <p:scale>
          <a:sx n="67" d="100"/>
          <a:sy n="67" d="100"/>
        </p:scale>
        <p:origin x="72" y="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6/5/2015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438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584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380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b="1" i="1" baseline="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b="1" i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287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123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2394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70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584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1351">
              <a:defRPr/>
            </a:pPr>
            <a:r>
              <a:rPr lang="en-US" b="1" dirty="0" smtClean="0"/>
              <a:t>GEF 6 IW Strategy</a:t>
            </a:r>
          </a:p>
          <a:p>
            <a:pPr defTabSz="94135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2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0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0625" y="704850"/>
            <a:ext cx="2114550" cy="1585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139" y="2524232"/>
            <a:ext cx="5670019" cy="6157924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89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1351">
              <a:defRPr/>
            </a:pPr>
            <a:r>
              <a:rPr lang="en-US" b="1" dirty="0" smtClean="0"/>
              <a:t>GEF 6 IW Strategy</a:t>
            </a:r>
          </a:p>
          <a:p>
            <a:pPr defTabSz="94135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50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65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>
                <a:solidFill>
                  <a:prstClr val="black"/>
                </a:solidFill>
              </a:rPr>
              <a:pPr/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52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C4845AC-8045-41FE-8218-6C3AF1773C5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F421456-B610-4BE0-A336-178282ACE5E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74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11" r:id="rId6"/>
    <p:sldLayoutId id="2147483712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600" b="1" dirty="0">
                <a:solidFill>
                  <a:srgbClr val="00642D"/>
                </a:solidFill>
                <a:latin typeface="+mn-lt"/>
                <a:ea typeface="+mn-ea"/>
                <a:cs typeface="Times New Roman" panose="02020603050405020304" pitchFamily="18" charset="0"/>
              </a:rPr>
              <a:t>GEF 6 Programming Directions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sz="3200" b="1" dirty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Expanded Constituency Workshop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Tbilisi, Georgia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dirty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June 22-24, 2015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4409" y="971550"/>
            <a:ext cx="6172200" cy="342900"/>
          </a:xfrm>
          <a:solidFill>
            <a:srgbClr val="0099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34409" y="1371600"/>
            <a:ext cx="6184551" cy="685800"/>
          </a:xfrm>
          <a:prstGeom prst="roundRect">
            <a:avLst/>
          </a:prstGeom>
          <a:solidFill>
            <a:srgbClr val="33CC33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white"/>
                </a:solidFill>
              </a:rPr>
              <a:t>Goal: To achieve multiple environmental, social and economic benefits from improved management of all types of forests and trees outside of forests.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1664366" y="3173250"/>
            <a:ext cx="751579" cy="21900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3247782" y="3152367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407105" y="3172165"/>
            <a:ext cx="718562" cy="215261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79959" y="2160418"/>
            <a:ext cx="1520391" cy="910688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SFM 1: To maintain forest resources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971800" y="2167895"/>
            <a:ext cx="1314450" cy="910688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SFM 2: To enhance forest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72200" y="2160416"/>
            <a:ext cx="1721535" cy="910688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prstClr val="white"/>
                </a:solidFill>
              </a:rPr>
              <a:t>SFM 4: To increase regional and global cooperation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279959" y="3516296"/>
            <a:ext cx="6663891" cy="1455755"/>
          </a:xfrm>
          <a:prstGeom prst="roundRect">
            <a:avLst/>
          </a:prstGeom>
          <a:solidFill>
            <a:srgbClr val="33CC33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Integrated land use planning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Identification and monitoring of HCVF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Identifying and monitoring forest loss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Developing and implementing model projects for PES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Capacity development for SFM within local communities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Supporting sustainable finance mechanisms for SFM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050" dirty="0">
              <a:solidFill>
                <a:prstClr val="white"/>
              </a:solidFill>
            </a:endParaRP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050" dirty="0">
              <a:solidFill>
                <a:prstClr val="white"/>
              </a:solidFill>
            </a:endParaRP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Building of technical and institutional capacities to identify degraded forest landscapes and monitor forest restoration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Integrating plantation management in landscape restoration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Private sector engagement</a:t>
            </a:r>
          </a:p>
          <a:p>
            <a:pPr marL="128588" indent="-1285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prstClr val="white"/>
                </a:solidFill>
              </a:rPr>
              <a:t>Global technologies for national progress</a:t>
            </a:r>
            <a:endParaRPr lang="en-US" sz="900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550823" y="2167895"/>
            <a:ext cx="1314450" cy="910688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SFM 3: To restore forest ecosystems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845698" y="3173251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64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5814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GEF 6 Programming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International Waters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624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b="1" dirty="0"/>
              <a:t>International Waters Focal Area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8650" y="2319804"/>
            <a:ext cx="28502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</a:pPr>
            <a:r>
              <a:rPr lang="en-US" sz="1500" b="1" dirty="0">
                <a:solidFill>
                  <a:prstClr val="black"/>
                </a:solidFill>
              </a:rPr>
              <a:t>33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river basins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8650" y="1889379"/>
            <a:ext cx="424449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solidFill>
                  <a:srgbClr val="1F497D"/>
                </a:solidFill>
              </a:rPr>
              <a:t>GEF – largest financier of international waters:</a:t>
            </a:r>
            <a:endParaRPr lang="en-US" sz="1650" b="1" dirty="0">
              <a:solidFill>
                <a:srgbClr val="C00000"/>
              </a:solidFill>
            </a:endParaRPr>
          </a:p>
          <a:p>
            <a:endParaRPr lang="en-US" sz="165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4880354"/>
            <a:ext cx="6390863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rgbClr val="1F497D"/>
                </a:solidFill>
              </a:rPr>
              <a:t>Goal:</a:t>
            </a:r>
            <a:r>
              <a:rPr lang="en-US" sz="1600" dirty="0">
                <a:solidFill>
                  <a:prstClr val="black"/>
                </a:solidFill>
              </a:rPr>
              <a:t> to promote collective management for </a:t>
            </a:r>
            <a:r>
              <a:rPr lang="en-US" sz="1600" b="1" dirty="0" err="1">
                <a:solidFill>
                  <a:prstClr val="black"/>
                </a:solidFill>
              </a:rPr>
              <a:t>transboundary</a:t>
            </a:r>
            <a:r>
              <a:rPr lang="en-US" sz="1600" b="1" dirty="0">
                <a:solidFill>
                  <a:prstClr val="black"/>
                </a:solidFill>
              </a:rPr>
              <a:t> water systems </a:t>
            </a:r>
            <a:r>
              <a:rPr lang="en-US" sz="1600" dirty="0">
                <a:solidFill>
                  <a:prstClr val="black"/>
                </a:solidFill>
              </a:rPr>
              <a:t>and foster policy, legal, and institutional reforms and investments towards sustainable use and maintenance of ecosystem services.</a:t>
            </a:r>
          </a:p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600" b="1" dirty="0">
                <a:solidFill>
                  <a:srgbClr val="1F497D"/>
                </a:solidFill>
              </a:rPr>
              <a:t>Focus</a:t>
            </a:r>
            <a:r>
              <a:rPr lang="en-US" sz="1600" dirty="0">
                <a:solidFill>
                  <a:srgbClr val="1F497D"/>
                </a:solidFill>
              </a:rPr>
              <a:t>: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n-US" sz="1600" b="1" dirty="0">
                <a:solidFill>
                  <a:prstClr val="black"/>
                </a:solidFill>
              </a:rPr>
              <a:t>joint management </a:t>
            </a:r>
            <a:r>
              <a:rPr lang="en-US" sz="1600" dirty="0">
                <a:solidFill>
                  <a:prstClr val="black"/>
                </a:solidFill>
              </a:rPr>
              <a:t>of shared water systems to balance competing uses and enabling </a:t>
            </a:r>
            <a:r>
              <a:rPr lang="en-US" sz="1600" b="1" dirty="0">
                <a:solidFill>
                  <a:prstClr val="black"/>
                </a:solidFill>
              </a:rPr>
              <a:t>sharing of benefits </a:t>
            </a:r>
            <a:r>
              <a:rPr lang="en-US" sz="1600" dirty="0">
                <a:solidFill>
                  <a:prstClr val="black"/>
                </a:solidFill>
              </a:rPr>
              <a:t>from their utilization.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0610" y="2735386"/>
            <a:ext cx="2045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10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lakes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650" y="3012385"/>
            <a:ext cx="325621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7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groundwater systems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39476" y="3418207"/>
            <a:ext cx="37240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23 of the Earth’s 66 large marine ecosystems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0063" y="3883823"/>
            <a:ext cx="4543103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Approximately $1.4 billion / $8.4 billion in co-financing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28037" y="4406998"/>
            <a:ext cx="3154774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Working with more than 170 nations</a:t>
            </a:r>
            <a:r>
              <a:rPr lang="en-US" sz="1500" b="1" dirty="0">
                <a:solidFill>
                  <a:srgbClr val="FF0000"/>
                </a:solidFill>
              </a:rPr>
              <a:t> 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30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82414"/>
            <a:ext cx="6858000" cy="4493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4178" y="914558"/>
            <a:ext cx="6343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4546A">
                    <a:lumMod val="75000"/>
                  </a:srgbClr>
                </a:solidFill>
              </a:rPr>
              <a:t>Where does the GEF work – river basins, lakes, aquifers, LMEs &amp; open oceans</a:t>
            </a:r>
          </a:p>
        </p:txBody>
      </p:sp>
    </p:spTree>
    <p:extLst>
      <p:ext uri="{BB962C8B-B14F-4D97-AF65-F5344CB8AC3E}">
        <p14:creationId xmlns:p14="http://schemas.microsoft.com/office/powerpoint/2010/main" val="299000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11" y="1314450"/>
            <a:ext cx="6233890" cy="434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71550"/>
            <a:ext cx="6858000" cy="6858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000" b="1" dirty="0"/>
              <a:t>GEF 6 - IW Strategy</a:t>
            </a:r>
          </a:p>
        </p:txBody>
      </p:sp>
    </p:spTree>
    <p:extLst>
      <p:ext uri="{BB962C8B-B14F-4D97-AF65-F5344CB8AC3E}">
        <p14:creationId xmlns:p14="http://schemas.microsoft.com/office/powerpoint/2010/main" val="365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2028825" y="1428750"/>
          <a:ext cx="5086350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350"/>
              </a:tblGrid>
              <a:tr h="4457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783348">
                <a:tc>
                  <a:txBody>
                    <a:bodyPr/>
                    <a:lstStyle/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2153331" y="1428752"/>
            <a:ext cx="4914900" cy="3915758"/>
            <a:chOff x="1600200" y="205051"/>
            <a:chExt cx="6104804" cy="5098420"/>
          </a:xfrm>
        </p:grpSpPr>
        <p:sp>
          <p:nvSpPr>
            <p:cNvPr id="39" name="Oval 38"/>
            <p:cNvSpPr/>
            <p:nvPr/>
          </p:nvSpPr>
          <p:spPr>
            <a:xfrm>
              <a:off x="1877412" y="205051"/>
              <a:ext cx="5827592" cy="64696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rgbClr val="1F497D"/>
                  </a:solidFill>
                </a:rPr>
                <a:t>Delivering GEF International Waters Global Environment Benefits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1600200" y="3733800"/>
              <a:ext cx="2674655" cy="1569671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Foundational Capacity Building/Enabling environments, Basic Policy  and cooperation framework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2946874" y="2514600"/>
              <a:ext cx="2655962" cy="1510884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Strengthening policy and legal and institutional frameworks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9" name="Flowchart: Magnetic Disk 48"/>
            <p:cNvSpPr/>
            <p:nvPr/>
          </p:nvSpPr>
          <p:spPr>
            <a:xfrm>
              <a:off x="4038600" y="1326907"/>
              <a:ext cx="2738215" cy="1309338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Full-scale SAP Implementation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38" name="Shape 37"/>
            <p:cNvSpPr/>
            <p:nvPr/>
          </p:nvSpPr>
          <p:spPr>
            <a:xfrm rot="20791679">
              <a:off x="1613765" y="1252099"/>
              <a:ext cx="3520699" cy="2166818"/>
            </a:xfrm>
            <a:prstGeom prst="swooshArrow">
              <a:avLst>
                <a:gd name="adj1" fmla="val 17356"/>
                <a:gd name="adj2" fmla="val 2338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 rot="18026887">
            <a:off x="2224978" y="3382219"/>
            <a:ext cx="623426" cy="264848"/>
          </a:xfrm>
        </p:spPr>
        <p:txBody>
          <a:bodyPr>
            <a:noAutofit/>
          </a:bodyPr>
          <a:lstStyle/>
          <a:p>
            <a:r>
              <a:rPr lang="en-US" sz="1350" dirty="0">
                <a:solidFill>
                  <a:schemeClr val="tx1"/>
                </a:solidFill>
              </a:rPr>
              <a:t>TDA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8819174">
            <a:off x="2677772" y="2837325"/>
            <a:ext cx="623426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dirty="0">
                <a:solidFill>
                  <a:prstClr val="black"/>
                </a:solidFill>
              </a:rPr>
              <a:t>SAP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 rot="20324902">
            <a:off x="3769243" y="2264038"/>
            <a:ext cx="1074839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>
                <a:solidFill>
                  <a:srgbClr val="1F497D"/>
                </a:solidFill>
              </a:rPr>
              <a:t>Transformational Change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 bwMode="auto">
          <a:xfrm>
            <a:off x="1428750" y="971550"/>
            <a:ext cx="6286500" cy="457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50" b="1"/>
              <a:t>GEF IW investments through series of interventions</a:t>
            </a:r>
            <a:endParaRPr lang="en-US" sz="2250" b="1" dirty="0"/>
          </a:p>
        </p:txBody>
      </p:sp>
    </p:spTree>
    <p:extLst>
      <p:ext uri="{BB962C8B-B14F-4D97-AF65-F5344CB8AC3E}">
        <p14:creationId xmlns:p14="http://schemas.microsoft.com/office/powerpoint/2010/main" val="226936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819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713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57200"/>
            <a:ext cx="6686550" cy="8572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CBD Strategic Plan for Biodiversity, 2011-2020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25" y="1981200"/>
            <a:ext cx="8478075" cy="4237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6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143001" y="857250"/>
            <a:ext cx="6857999" cy="4857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9667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3" algn="ctr" eaLnBrk="1" hangingPunct="1"/>
            <a:r>
              <a:rPr lang="en-US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20 Aichi Biodiversity Targets</a:t>
            </a:r>
          </a:p>
        </p:txBody>
      </p:sp>
      <p:sp>
        <p:nvSpPr>
          <p:cNvPr id="33795" name="Text Placeholder 11"/>
          <p:cNvSpPr>
            <a:spLocks noGrp="1"/>
          </p:cNvSpPr>
          <p:nvPr>
            <p:ph type="body" sz="half" idx="1"/>
          </p:nvPr>
        </p:nvSpPr>
        <p:spPr>
          <a:xfrm>
            <a:off x="1143000" y="1343025"/>
            <a:ext cx="3038475" cy="4543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b="1" dirty="0">
                <a:ea typeface="ＭＳ Ｐゴシック" pitchFamily="34" charset="-128"/>
              </a:rPr>
              <a:t>Strategic goal A. Address the underlying causes of biodiversity loss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1: By 2020, People are aware of the values of biodiversity and the steps they can take to conserve and use it sustainably.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2: By 2020, biodiversity values are integrated into national and local development and poverty reduction strategies and planning processes and national accounts …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3: By 2020, incentives, including subsidies, harmful to biodiversity are eliminated, phased out or reformed …….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4: By 2020, Governments, business and stakeholders have plans for sustainable production and consumption and keep the impacts resource use within safe ecological limits.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b="1" dirty="0">
                <a:ea typeface="ＭＳ Ｐゴシック" pitchFamily="34" charset="-128"/>
              </a:rPr>
              <a:t>Strategic goal B. Reduce the direct pressures on biodiversity and promote sustainable use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5: By 2020, the rate of loss of all natural habitats, including forests, is at least halved and where feasible brought close to zero, and degradation and fragmentation is significantly reduced.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6: By 2020 all stocks managed and harvested sustainably, so that overfishing is avoided.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7: By 2020 areas under agriculture, aquaculture and forestry are managed sustainably, ensuring conservation of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8: By 2020, pollution, including from excess nutrients, has been brought to levels that are not detrimental to ecosystem function and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9: By 2020, invasive alien species and pathways are identified and prioritized, priority species are controlled or eradicated, and measures are in place to manage pathways to prevent their introduction and establishment.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50" dirty="0">
                <a:ea typeface="ＭＳ Ｐゴシック" pitchFamily="34" charset="-128"/>
              </a:rPr>
              <a:t>Target 10:  By 2015, the multiple anthropogenic pressures on coral reefs, and other vulnerable ecosystems impacted by climate change or ocean acidification are minimized, so as to maintain their integrity and functioning.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825" dirty="0"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825" dirty="0">
              <a:ea typeface="ＭＳ Ｐゴシック" pitchFamily="34" charset="-128"/>
            </a:endParaRPr>
          </a:p>
        </p:txBody>
      </p:sp>
      <p:sp>
        <p:nvSpPr>
          <p:cNvPr id="33796" name="Content Placeholder 12"/>
          <p:cNvSpPr>
            <a:spLocks noGrp="1"/>
          </p:cNvSpPr>
          <p:nvPr>
            <p:ph sz="half" idx="2"/>
          </p:nvPr>
        </p:nvSpPr>
        <p:spPr>
          <a:xfrm>
            <a:off x="4181476" y="1343025"/>
            <a:ext cx="3579019" cy="4410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b="1" dirty="0">
                <a:ea typeface="ＭＳ Ｐゴシック" pitchFamily="34" charset="-128"/>
              </a:rPr>
              <a:t>Strategic goal C: To improve the status of biodiversity by safeguarding ecosystems, species and genetic diversity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11: By 2020, at least 17 per cent of terrestrial and inland water, and 10 per cent of coastal and marine areas are conserved through systems of protected areas…...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12:  By 2020 the extinction of known threatened species has been prevented and their conservation status, particularly of those most in decline, has been improved and sustained.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13: By 2020, the genetic diversity of cultivated plants and farmed and domesticated animals and of wild relatives is maintained,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b="1" dirty="0">
                <a:ea typeface="ＭＳ Ｐゴシック" pitchFamily="34" charset="-128"/>
              </a:rPr>
              <a:t>Strategic goal D: Enhance the benefits to all from biodiversity and ecosystem services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14: By 2020, ecosystems that provide essential services, including services are restored and safeguarded,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15: By 2020, ecosystem resilience and the contribution of biodiversity to carbon stocks has been enhanced, through conservation and restoration, including restoration of at least 15 per cent of degraded ecosystems,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16: By 2015, the Nagoya Protocol on Access  and Benefits Sharing is in force and operational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b="1" dirty="0">
                <a:ea typeface="ＭＳ Ｐゴシック" pitchFamily="34" charset="-128"/>
              </a:rPr>
              <a:t>Strategic goal E. Enhance implementation through participatory planning, knowledge management and capacity building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17: By 2015 each Party has developed, adopted as a policy instrument, and has commenced implementing an effective, participatory and updated NBSAP.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18: By 2020, the traditional knowledge, innovations and practices of indigenous and local communities and their customary use, are respected.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19: By 2020, knowledge, the science base and technologies relating to biodiversity, its values, functioning, status and trends, and the consequences of its loss, are improved, widely shared and transferred, and applied.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788" dirty="0">
                <a:ea typeface="ＭＳ Ｐゴシック" pitchFamily="34" charset="-128"/>
              </a:rPr>
              <a:t>Target 20: By 2020, the mobilization of financial resources for effectively implementing the Strategic Plan for Biodiversity 2011-2020 from all sources,, should increase substantially .</a:t>
            </a:r>
          </a:p>
        </p:txBody>
      </p:sp>
    </p:spTree>
    <p:extLst>
      <p:ext uri="{BB962C8B-B14F-4D97-AF65-F5344CB8AC3E}">
        <p14:creationId xmlns:p14="http://schemas.microsoft.com/office/powerpoint/2010/main" val="6138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7"/>
          <p:cNvSpPr txBox="1">
            <a:spLocks noChangeArrowheads="1"/>
          </p:cNvSpPr>
          <p:nvPr/>
        </p:nvSpPr>
        <p:spPr bwMode="auto">
          <a:xfrm>
            <a:off x="1827611" y="1845470"/>
            <a:ext cx="10025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Understand values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92" y="1851422"/>
            <a:ext cx="454819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506" y="2636044"/>
            <a:ext cx="439341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1827611" y="2630092"/>
            <a:ext cx="1002506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Mainstream biodiversity</a:t>
            </a:r>
          </a:p>
        </p:txBody>
      </p:sp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9" y="3432574"/>
            <a:ext cx="445294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1841899" y="3432573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Address incentives</a:t>
            </a:r>
          </a:p>
        </p:txBody>
      </p:sp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173" y="4262437"/>
            <a:ext cx="44410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TextBox 10"/>
          <p:cNvSpPr txBox="1">
            <a:spLocks noChangeArrowheads="1"/>
          </p:cNvSpPr>
          <p:nvPr/>
        </p:nvSpPr>
        <p:spPr bwMode="auto">
          <a:xfrm>
            <a:off x="1799036" y="4262438"/>
            <a:ext cx="10025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Sustainable production</a:t>
            </a:r>
          </a:p>
        </p:txBody>
      </p:sp>
      <p:pic>
        <p:nvPicPr>
          <p:cNvPr id="82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6" y="5062538"/>
            <a:ext cx="450056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3" name="TextBox 12"/>
          <p:cNvSpPr txBox="1">
            <a:spLocks noChangeArrowheads="1"/>
          </p:cNvSpPr>
          <p:nvPr/>
        </p:nvSpPr>
        <p:spPr bwMode="auto">
          <a:xfrm>
            <a:off x="1833564" y="5049442"/>
            <a:ext cx="10025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Halve rate of loss</a:t>
            </a:r>
          </a:p>
        </p:txBody>
      </p:sp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173" y="1847850"/>
            <a:ext cx="44410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3343276" y="1845470"/>
            <a:ext cx="10025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Sustainable fisheries</a:t>
            </a:r>
          </a:p>
        </p:txBody>
      </p: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3320655" y="2636044"/>
            <a:ext cx="1002506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Manage within limits</a:t>
            </a:r>
          </a:p>
        </p:txBody>
      </p:sp>
      <p:pic>
        <p:nvPicPr>
          <p:cNvPr id="820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3" y="2636045"/>
            <a:ext cx="439341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476626"/>
            <a:ext cx="439341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9" name="TextBox 19"/>
          <p:cNvSpPr txBox="1">
            <a:spLocks noChangeArrowheads="1"/>
          </p:cNvSpPr>
          <p:nvPr/>
        </p:nvSpPr>
        <p:spPr bwMode="auto">
          <a:xfrm>
            <a:off x="3238500" y="3492104"/>
            <a:ext cx="10013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 dirty="0">
                <a:solidFill>
                  <a:srgbClr val="000000"/>
                </a:solidFill>
              </a:rPr>
              <a:t>Reduce pollution</a:t>
            </a:r>
          </a:p>
        </p:txBody>
      </p:sp>
      <p:sp>
        <p:nvSpPr>
          <p:cNvPr id="8210" name="TextBox 20"/>
          <p:cNvSpPr txBox="1">
            <a:spLocks noChangeArrowheads="1"/>
          </p:cNvSpPr>
          <p:nvPr/>
        </p:nvSpPr>
        <p:spPr bwMode="auto">
          <a:xfrm>
            <a:off x="3315891" y="4337449"/>
            <a:ext cx="95130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Reduce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invasive spp.</a:t>
            </a:r>
          </a:p>
        </p:txBody>
      </p:sp>
      <p:sp>
        <p:nvSpPr>
          <p:cNvPr id="8211" name="TextBox 21"/>
          <p:cNvSpPr txBox="1">
            <a:spLocks noChangeArrowheads="1"/>
          </p:cNvSpPr>
          <p:nvPr/>
        </p:nvSpPr>
        <p:spPr bwMode="auto">
          <a:xfrm>
            <a:off x="3271837" y="5106592"/>
            <a:ext cx="96797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Minimize reef loss</a:t>
            </a:r>
          </a:p>
        </p:txBody>
      </p:sp>
      <p:sp>
        <p:nvSpPr>
          <p:cNvPr id="8212" name="TextBox 22"/>
          <p:cNvSpPr txBox="1">
            <a:spLocks noChangeArrowheads="1"/>
          </p:cNvSpPr>
          <p:nvPr/>
        </p:nvSpPr>
        <p:spPr bwMode="auto">
          <a:xfrm>
            <a:off x="4937524" y="1822847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Protected areas</a:t>
            </a:r>
          </a:p>
        </p:txBody>
      </p:sp>
      <p:sp>
        <p:nvSpPr>
          <p:cNvPr id="8213" name="TextBox 23"/>
          <p:cNvSpPr txBox="1">
            <a:spLocks noChangeArrowheads="1"/>
          </p:cNvSpPr>
          <p:nvPr/>
        </p:nvSpPr>
        <p:spPr bwMode="auto">
          <a:xfrm>
            <a:off x="4973242" y="2438401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Prevent extinctions</a:t>
            </a:r>
          </a:p>
        </p:txBody>
      </p:sp>
      <p:sp>
        <p:nvSpPr>
          <p:cNvPr id="8214" name="TextBox 24"/>
          <p:cNvSpPr txBox="1">
            <a:spLocks noChangeArrowheads="1"/>
          </p:cNvSpPr>
          <p:nvPr/>
        </p:nvSpPr>
        <p:spPr bwMode="auto">
          <a:xfrm>
            <a:off x="4981575" y="3051573"/>
            <a:ext cx="10013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Conserve gene pool</a:t>
            </a:r>
          </a:p>
        </p:txBody>
      </p:sp>
      <p:sp>
        <p:nvSpPr>
          <p:cNvPr id="8215" name="TextBox 25"/>
          <p:cNvSpPr txBox="1">
            <a:spLocks noChangeArrowheads="1"/>
          </p:cNvSpPr>
          <p:nvPr/>
        </p:nvSpPr>
        <p:spPr bwMode="auto">
          <a:xfrm>
            <a:off x="4980386" y="4395789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Restore ecosystems</a:t>
            </a:r>
          </a:p>
        </p:txBody>
      </p:sp>
      <p:sp>
        <p:nvSpPr>
          <p:cNvPr id="8216" name="TextBox 26"/>
          <p:cNvSpPr txBox="1">
            <a:spLocks noChangeArrowheads="1"/>
          </p:cNvSpPr>
          <p:nvPr/>
        </p:nvSpPr>
        <p:spPr bwMode="auto">
          <a:xfrm>
            <a:off x="4999436" y="5156598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Enhance resilience</a:t>
            </a:r>
          </a:p>
        </p:txBody>
      </p:sp>
      <p:sp>
        <p:nvSpPr>
          <p:cNvPr id="8217" name="TextBox 27"/>
          <p:cNvSpPr txBox="1">
            <a:spLocks noChangeArrowheads="1"/>
          </p:cNvSpPr>
          <p:nvPr/>
        </p:nvSpPr>
        <p:spPr bwMode="auto">
          <a:xfrm>
            <a:off x="6686551" y="1860949"/>
            <a:ext cx="1002506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Implement Nagoya Prot.</a:t>
            </a:r>
          </a:p>
        </p:txBody>
      </p:sp>
      <p:sp>
        <p:nvSpPr>
          <p:cNvPr id="8218" name="TextBox 28"/>
          <p:cNvSpPr txBox="1">
            <a:spLocks noChangeArrowheads="1"/>
          </p:cNvSpPr>
          <p:nvPr/>
        </p:nvSpPr>
        <p:spPr bwMode="auto">
          <a:xfrm>
            <a:off x="6719888" y="3168253"/>
            <a:ext cx="10013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Revise NBSAPs</a:t>
            </a:r>
          </a:p>
        </p:txBody>
      </p:sp>
      <p:sp>
        <p:nvSpPr>
          <p:cNvPr id="8219" name="TextBox 29"/>
          <p:cNvSpPr txBox="1">
            <a:spLocks noChangeArrowheads="1"/>
          </p:cNvSpPr>
          <p:nvPr/>
        </p:nvSpPr>
        <p:spPr bwMode="auto">
          <a:xfrm>
            <a:off x="6685361" y="3796904"/>
            <a:ext cx="100250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Respect and  conserve TK</a:t>
            </a:r>
          </a:p>
        </p:txBody>
      </p:sp>
      <p:sp>
        <p:nvSpPr>
          <p:cNvPr id="8220" name="TextBox 30"/>
          <p:cNvSpPr txBox="1">
            <a:spLocks noChangeArrowheads="1"/>
          </p:cNvSpPr>
          <p:nvPr/>
        </p:nvSpPr>
        <p:spPr bwMode="auto">
          <a:xfrm>
            <a:off x="6721080" y="4412458"/>
            <a:ext cx="100250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Improve knowledge</a:t>
            </a:r>
          </a:p>
        </p:txBody>
      </p:sp>
      <p:sp>
        <p:nvSpPr>
          <p:cNvPr id="8221" name="TextBox 31"/>
          <p:cNvSpPr txBox="1">
            <a:spLocks noChangeArrowheads="1"/>
          </p:cNvSpPr>
          <p:nvPr/>
        </p:nvSpPr>
        <p:spPr bwMode="auto">
          <a:xfrm>
            <a:off x="6730605" y="5119689"/>
            <a:ext cx="100131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Mobilize resources</a:t>
            </a:r>
          </a:p>
        </p:txBody>
      </p:sp>
      <p:pic>
        <p:nvPicPr>
          <p:cNvPr id="822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335066"/>
            <a:ext cx="439341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8" y="5106591"/>
            <a:ext cx="439341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94" y="1838325"/>
            <a:ext cx="444104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379" y="2458642"/>
            <a:ext cx="465534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6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3114675"/>
            <a:ext cx="433388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7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433889"/>
            <a:ext cx="450056" cy="59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9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94" y="5160169"/>
            <a:ext cx="439341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0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588" y="1860947"/>
            <a:ext cx="439341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1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019" y="3190875"/>
            <a:ext cx="439341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2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735" y="3862388"/>
            <a:ext cx="4286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3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311" y="4498182"/>
            <a:ext cx="445294" cy="60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4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62" y="5175647"/>
            <a:ext cx="433388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350171" y="1422796"/>
            <a:ext cx="2972990" cy="46101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373166" y="1582340"/>
            <a:ext cx="1627584" cy="2386013"/>
          </a:xfrm>
          <a:prstGeom prst="round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384036" y="3980855"/>
            <a:ext cx="1626394" cy="2118122"/>
          </a:xfrm>
          <a:prstGeom prst="roundRect">
            <a:avLst/>
          </a:prstGeom>
          <a:solidFill>
            <a:schemeClr val="accent6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080522" y="1576387"/>
            <a:ext cx="1751409" cy="1179909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080522" y="2842021"/>
            <a:ext cx="1751409" cy="3330179"/>
          </a:xfrm>
          <a:prstGeom prst="roundRect">
            <a:avLst/>
          </a:prstGeom>
          <a:solidFill>
            <a:srgbClr val="7030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40" name="TextBox 47"/>
          <p:cNvSpPr txBox="1">
            <a:spLocks noChangeArrowheads="1"/>
          </p:cNvSpPr>
          <p:nvPr/>
        </p:nvSpPr>
        <p:spPr bwMode="auto">
          <a:xfrm>
            <a:off x="1385887" y="1571625"/>
            <a:ext cx="288131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 dirty="0">
                <a:solidFill>
                  <a:srgbClr val="000000"/>
                </a:solidFill>
              </a:rPr>
              <a:t>Biodiversity mainstreaming</a:t>
            </a:r>
          </a:p>
        </p:txBody>
      </p:sp>
      <p:sp>
        <p:nvSpPr>
          <p:cNvPr id="8241" name="TextBox 48"/>
          <p:cNvSpPr txBox="1">
            <a:spLocks noChangeArrowheads="1"/>
          </p:cNvSpPr>
          <p:nvPr/>
        </p:nvSpPr>
        <p:spPr bwMode="auto">
          <a:xfrm>
            <a:off x="4373166" y="1538287"/>
            <a:ext cx="162758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Protection</a:t>
            </a:r>
          </a:p>
        </p:txBody>
      </p:sp>
      <p:sp>
        <p:nvSpPr>
          <p:cNvPr id="8242" name="TextBox 49"/>
          <p:cNvSpPr txBox="1">
            <a:spLocks noChangeArrowheads="1"/>
          </p:cNvSpPr>
          <p:nvPr/>
        </p:nvSpPr>
        <p:spPr bwMode="auto">
          <a:xfrm>
            <a:off x="4399360" y="4035029"/>
            <a:ext cx="162758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Restoration</a:t>
            </a:r>
          </a:p>
        </p:txBody>
      </p:sp>
      <p:sp>
        <p:nvSpPr>
          <p:cNvPr id="8243" name="TextBox 50"/>
          <p:cNvSpPr txBox="1">
            <a:spLocks noChangeArrowheads="1"/>
          </p:cNvSpPr>
          <p:nvPr/>
        </p:nvSpPr>
        <p:spPr bwMode="auto">
          <a:xfrm>
            <a:off x="6140055" y="1546623"/>
            <a:ext cx="162639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ABS</a:t>
            </a:r>
          </a:p>
        </p:txBody>
      </p:sp>
      <p:sp>
        <p:nvSpPr>
          <p:cNvPr id="8244" name="TextBox 51"/>
          <p:cNvSpPr txBox="1">
            <a:spLocks noChangeArrowheads="1"/>
          </p:cNvSpPr>
          <p:nvPr/>
        </p:nvSpPr>
        <p:spPr bwMode="auto">
          <a:xfrm>
            <a:off x="6123386" y="2837260"/>
            <a:ext cx="162639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350">
                <a:solidFill>
                  <a:srgbClr val="000000"/>
                </a:solidFill>
              </a:rPr>
              <a:t>Enabling</a:t>
            </a:r>
          </a:p>
        </p:txBody>
      </p:sp>
    </p:spTree>
    <p:extLst>
      <p:ext uri="{BB962C8B-B14F-4D97-AF65-F5344CB8AC3E}">
        <p14:creationId xmlns:p14="http://schemas.microsoft.com/office/powerpoint/2010/main" val="38994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4409" y="971550"/>
            <a:ext cx="6172200" cy="3429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Biodiversity Strategy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5829301" y="4267142"/>
            <a:ext cx="2059094" cy="57966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10. Integration of biodiversity and ecosystem services into development and finance planning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34409" y="1371600"/>
            <a:ext cx="6184551" cy="6858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1617416" y="3152365"/>
            <a:ext cx="751579" cy="21900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3247782" y="3152367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407105" y="3172165"/>
            <a:ext cx="718562" cy="215261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79959" y="2160418"/>
            <a:ext cx="1520391" cy="91068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BD1:  Improve Sustainability of Protected Area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914650" y="2160418"/>
            <a:ext cx="1314450" cy="91068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BD 2: Reduce Threats 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829300" y="2160416"/>
            <a:ext cx="2064435" cy="91068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prstClr val="white"/>
                </a:solidFill>
              </a:rPr>
              <a:t>BD4: Mainstream Biodiversity Conservation and Sustainable Use into Production Landscapes/ Seascapes 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279959" y="3516296"/>
            <a:ext cx="1520391" cy="94916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1. Improving financial sustainability and effective management of the national 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79959" y="4572000"/>
            <a:ext cx="1520391" cy="97155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2 . Nature’s Last Stand: Expanding 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914650" y="3516831"/>
            <a:ext cx="1314450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3. Preventing the extinction 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829301" y="3517294"/>
            <a:ext cx="2072645" cy="58656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9. Managing the human-biodiversity interface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925866" y="4171951"/>
            <a:ext cx="1314450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4. Prevention, control, and management of invasive alien species.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914650" y="4873279"/>
            <a:ext cx="1314450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5. 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371812" y="2167895"/>
            <a:ext cx="1314450" cy="91068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BD 3: Sustainably Use Biodiversity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59261" y="3516298"/>
            <a:ext cx="1339553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6. Ridge to Reef+: 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384363" y="4233113"/>
            <a:ext cx="1314450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7. Securing Agriculture’s Future:  Sustainable use of plant and animal 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384363" y="4919485"/>
            <a:ext cx="1314450" cy="58702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8. 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4666686" y="3180969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0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5200"/>
            <a:ext cx="8229600" cy="1143000"/>
          </a:xfrm>
        </p:spPr>
        <p:txBody>
          <a:bodyPr/>
          <a:lstStyle/>
          <a:p>
            <a:r>
              <a:rPr lang="en-US" dirty="0" smtClean="0"/>
              <a:t>GEF 6 Programming</a:t>
            </a:r>
            <a:br>
              <a:rPr lang="en-US" dirty="0" smtClean="0"/>
            </a:br>
            <a:r>
              <a:rPr lang="en-US" dirty="0" smtClean="0"/>
              <a:t>Land Degradation Strategy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77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4409" y="971550"/>
            <a:ext cx="6172200" cy="342900"/>
          </a:xfrm>
          <a:solidFill>
            <a:srgbClr val="6633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1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LD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34409" y="1371600"/>
            <a:ext cx="6184551" cy="685800"/>
          </a:xfrm>
          <a:prstGeom prst="roundRect">
            <a:avLst/>
          </a:prstGeom>
          <a:solidFill>
            <a:srgbClr val="CC9900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</a:rPr>
              <a:t>Goal: To arrest or reverse land degradation (desertification and deforestation) </a:t>
            </a:r>
          </a:p>
        </p:txBody>
      </p:sp>
      <p:sp>
        <p:nvSpPr>
          <p:cNvPr id="14" name="Up Arrow 13"/>
          <p:cNvSpPr/>
          <p:nvPr/>
        </p:nvSpPr>
        <p:spPr>
          <a:xfrm>
            <a:off x="1664366" y="3173250"/>
            <a:ext cx="751579" cy="21900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3247782" y="3152367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407105" y="3172165"/>
            <a:ext cx="718562" cy="215261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79959" y="2160418"/>
            <a:ext cx="1520391" cy="910688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LD 1: Agriculture and Rangeland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971800" y="2167895"/>
            <a:ext cx="1314450" cy="910688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LD 2: Forest Landscapes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72200" y="2160416"/>
            <a:ext cx="1721535" cy="910688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prstClr val="white"/>
                </a:solidFill>
              </a:rPr>
              <a:t>LD 4: Institutional and Policy Frameworks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279959" y="3516296"/>
            <a:ext cx="1520391" cy="949167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1. Agro-ecological Intensification – efficient use of natural capital (land, soil, water, and vegetation) in crop and livestock production systems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279959" y="4572000"/>
            <a:ext cx="1520391" cy="97155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2. SLM in Climate-Smart Agriculture – innovative practices for increasing vegetative cover and soil organic carbon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971800" y="3516830"/>
            <a:ext cx="1314450" cy="1040145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3. Landscape Management and Restoration – community and livelihood-based options for increasing forest and tree cover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172201" y="3517294"/>
            <a:ext cx="1729745" cy="711806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5. Mainstreaming SLM in Development – influencing institutions, policies, and governance frameworks for SLM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550823" y="2167895"/>
            <a:ext cx="1314450" cy="910688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LD 3: Integrated Landscapes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25721" y="3516298"/>
            <a:ext cx="1339553" cy="1040678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900" dirty="0">
                <a:solidFill>
                  <a:prstClr val="white"/>
                </a:solidFill>
              </a:rPr>
              <a:t>4. Scaling-up SLM – moving appropriate interventions to scale for crop and rangeland productivity</a:t>
            </a:r>
          </a:p>
        </p:txBody>
      </p:sp>
      <p:sp>
        <p:nvSpPr>
          <p:cNvPr id="36" name="Up Arrow 35"/>
          <p:cNvSpPr/>
          <p:nvPr/>
        </p:nvSpPr>
        <p:spPr>
          <a:xfrm>
            <a:off x="4845698" y="3173251"/>
            <a:ext cx="724700" cy="206818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5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8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857250"/>
          </a:xfrm>
        </p:spPr>
        <p:txBody>
          <a:bodyPr/>
          <a:lstStyle/>
          <a:p>
            <a:r>
              <a:rPr lang="en-US" dirty="0" smtClean="0"/>
              <a:t>GEF 6 Programming</a:t>
            </a:r>
            <a:br>
              <a:rPr lang="en-US" dirty="0" smtClean="0"/>
            </a:br>
            <a:r>
              <a:rPr lang="en-US" dirty="0" smtClean="0"/>
              <a:t>Sustainable Forests Management Strategy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1600200" y="4686300"/>
            <a:ext cx="6115050" cy="5715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2514600"/>
            <a:ext cx="1543050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How The Incentive Mechanism Works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14650" y="2571751"/>
            <a:ext cx="10858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Investments from 2+ FAs seeking multiple benefits from managing forests sustainably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600700" y="2571750"/>
            <a:ext cx="971550" cy="971550"/>
            <a:chOff x="5943600" y="3276600"/>
            <a:chExt cx="1295400" cy="1295400"/>
          </a:xfrm>
        </p:grpSpPr>
        <p:sp>
          <p:nvSpPr>
            <p:cNvPr id="50" name="Right Arrow 49"/>
            <p:cNvSpPr/>
            <p:nvPr/>
          </p:nvSpPr>
          <p:spPr>
            <a:xfrm rot="10800000" flipV="1">
              <a:off x="5943600" y="3276600"/>
              <a:ext cx="1295400" cy="1295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96000" y="3581400"/>
              <a:ext cx="1143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50" dirty="0">
                  <a:solidFill>
                    <a:schemeClr val="accent4">
                      <a:lumMod val="75000"/>
                    </a:schemeClr>
                  </a:solidFill>
                </a:rPr>
                <a:t>Incentive funds released in ratio of 2:1 of FA investment</a:t>
              </a:r>
            </a:p>
          </p:txBody>
        </p:sp>
      </p:grpSp>
      <p:pic>
        <p:nvPicPr>
          <p:cNvPr id="1042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5416">
            <a:off x="2950348" y="1635899"/>
            <a:ext cx="1192919" cy="1192919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0800000"/>
            </a:lightRig>
          </a:scene3d>
        </p:spPr>
      </p:pic>
      <p:pic>
        <p:nvPicPr>
          <p:cNvPr id="49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028950" y="3371850"/>
            <a:ext cx="1192919" cy="1192919"/>
          </a:xfrm>
          <a:prstGeom prst="rect">
            <a:avLst/>
          </a:prstGeom>
          <a:noFill/>
          <a:scene3d>
            <a:camera prst="orthographicFront">
              <a:rot lat="10800000" lon="0" rev="0"/>
            </a:camera>
            <a:lightRig rig="threePt" dir="t"/>
          </a:scene3d>
        </p:spPr>
      </p:pic>
      <p:grpSp>
        <p:nvGrpSpPr>
          <p:cNvPr id="26" name="Group 25"/>
          <p:cNvGrpSpPr/>
          <p:nvPr/>
        </p:nvGrpSpPr>
        <p:grpSpPr>
          <a:xfrm>
            <a:off x="1543050" y="1943100"/>
            <a:ext cx="1314450" cy="2514600"/>
            <a:chOff x="533400" y="2362200"/>
            <a:chExt cx="1752600" cy="3352800"/>
          </a:xfrm>
        </p:grpSpPr>
        <p:grpSp>
          <p:nvGrpSpPr>
            <p:cNvPr id="3" name="Group 28"/>
            <p:cNvGrpSpPr/>
            <p:nvPr/>
          </p:nvGrpSpPr>
          <p:grpSpPr>
            <a:xfrm>
              <a:off x="533400" y="2362200"/>
              <a:ext cx="1752600" cy="3352800"/>
              <a:chOff x="533400" y="1600200"/>
              <a:chExt cx="1752600" cy="36576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09600" y="1600200"/>
                <a:ext cx="1676400" cy="3657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3400" y="1600200"/>
                <a:ext cx="1547348" cy="402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STAR Resources</a:t>
                </a:r>
              </a:p>
            </p:txBody>
          </p:sp>
        </p:grpSp>
        <p:pic>
          <p:nvPicPr>
            <p:cNvPr id="33" name="Picture 2" descr="Ogiek, Keny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3810000"/>
              <a:ext cx="990600" cy="691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90600" y="4800600"/>
              <a:ext cx="990600" cy="573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40" descr="threatenedtrochetiopsis_ebenu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0600" y="2895600"/>
              <a:ext cx="99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990600" y="3200400"/>
              <a:ext cx="483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BD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90600" y="4191000"/>
              <a:ext cx="464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CC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90600" y="5029200"/>
              <a:ext cx="457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LD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00201" y="4686300"/>
            <a:ext cx="4414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e.g.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14550" y="4686300"/>
            <a:ext cx="12153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BD $2,000,000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14551" y="4972050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LD $1,000,000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3100" y="4800600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343651" y="4800600"/>
            <a:ext cx="13227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SFM $1,500,000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9101" y="4686301"/>
            <a:ext cx="12926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Total Project $4,500,000</a:t>
            </a:r>
          </a:p>
        </p:txBody>
      </p:sp>
      <p:sp>
        <p:nvSpPr>
          <p:cNvPr id="44" name="Right Arrow 43"/>
          <p:cNvSpPr/>
          <p:nvPr/>
        </p:nvSpPr>
        <p:spPr>
          <a:xfrm>
            <a:off x="3371850" y="4800600"/>
            <a:ext cx="733806" cy="36347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Right Arrow 45"/>
          <p:cNvSpPr/>
          <p:nvPr/>
        </p:nvSpPr>
        <p:spPr>
          <a:xfrm rot="10800000">
            <a:off x="5486400" y="4800600"/>
            <a:ext cx="733806" cy="36347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48" name="Group 28"/>
          <p:cNvGrpSpPr/>
          <p:nvPr/>
        </p:nvGrpSpPr>
        <p:grpSpPr>
          <a:xfrm>
            <a:off x="6646214" y="2593996"/>
            <a:ext cx="1257300" cy="869909"/>
            <a:chOff x="632018" y="1986105"/>
            <a:chExt cx="1676400" cy="2651149"/>
          </a:xfrm>
        </p:grpSpPr>
        <p:sp>
          <p:nvSpPr>
            <p:cNvPr id="57" name="Rectangle 56"/>
            <p:cNvSpPr/>
            <p:nvPr/>
          </p:nvSpPr>
          <p:spPr>
            <a:xfrm>
              <a:off x="632018" y="1986105"/>
              <a:ext cx="1676400" cy="26511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1833" y="2666303"/>
              <a:ext cx="1425383" cy="1406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GEF-6 SFM Incentive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56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11105</TotalTime>
  <Words>1405</Words>
  <Application>Microsoft Office PowerPoint</Application>
  <PresentationFormat>On-screen Show (4:3)</PresentationFormat>
  <Paragraphs>167</Paragraphs>
  <Slides>16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Andes</vt:lpstr>
      <vt:lpstr>Arial</vt:lpstr>
      <vt:lpstr>Calibri</vt:lpstr>
      <vt:lpstr>Times New Roman</vt:lpstr>
      <vt:lpstr>Wingdings</vt:lpstr>
      <vt:lpstr>1_Office Theme</vt:lpstr>
      <vt:lpstr>Adobe Acrobat Document</vt:lpstr>
      <vt:lpstr>GEF 6 Programming Directions</vt:lpstr>
      <vt:lpstr>CBD Strategic Plan for Biodiversity, 2011-2020</vt:lpstr>
      <vt:lpstr>PowerPoint Presentation</vt:lpstr>
      <vt:lpstr>PowerPoint Presentation</vt:lpstr>
      <vt:lpstr>GEF-6 Biodiversity Strategy</vt:lpstr>
      <vt:lpstr>GEF 6 Programming Land Degradation Strategy </vt:lpstr>
      <vt:lpstr>GEF-6 LD Strategy</vt:lpstr>
      <vt:lpstr>GEF 6 Programming Sustainable Forests Management Strategy </vt:lpstr>
      <vt:lpstr>How The Incentive Mechanism Works</vt:lpstr>
      <vt:lpstr>Sustainable Forest Management GEF-6 Strategy</vt:lpstr>
      <vt:lpstr>GEF 6 Programming International Waters</vt:lpstr>
      <vt:lpstr>International Waters Focal Area</vt:lpstr>
      <vt:lpstr>PowerPoint Presentation</vt:lpstr>
      <vt:lpstr>GEF 6 - IW Strategy</vt:lpstr>
      <vt:lpstr>TDA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Nicolas Alejandro Marquez Pizzanelli</cp:lastModifiedBy>
  <cp:revision>203</cp:revision>
  <cp:lastPrinted>2015-03-13T21:16:34Z</cp:lastPrinted>
  <dcterms:created xsi:type="dcterms:W3CDTF">2013-04-08T16:30:17Z</dcterms:created>
  <dcterms:modified xsi:type="dcterms:W3CDTF">2015-06-05T16:25:06Z</dcterms:modified>
</cp:coreProperties>
</file>