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Lst>
  <p:notesMasterIdLst>
    <p:notesMasterId r:id="rId16"/>
  </p:notesMasterIdLst>
  <p:handoutMasterIdLst>
    <p:handoutMasterId r:id="rId17"/>
  </p:handoutMasterIdLst>
  <p:sldIdLst>
    <p:sldId id="274" r:id="rId3"/>
    <p:sldId id="276" r:id="rId4"/>
    <p:sldId id="261" r:id="rId5"/>
    <p:sldId id="259" r:id="rId6"/>
    <p:sldId id="258" r:id="rId7"/>
    <p:sldId id="263" r:id="rId8"/>
    <p:sldId id="265" r:id="rId9"/>
    <p:sldId id="266" r:id="rId10"/>
    <p:sldId id="267" r:id="rId11"/>
    <p:sldId id="268" r:id="rId12"/>
    <p:sldId id="269" r:id="rId13"/>
    <p:sldId id="270" r:id="rId14"/>
    <p:sldId id="262" r:id="rId15"/>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384" autoAdjust="0"/>
  </p:normalViewPr>
  <p:slideViewPr>
    <p:cSldViewPr snapToGrid="0">
      <p:cViewPr varScale="1">
        <p:scale>
          <a:sx n="58" d="100"/>
          <a:sy n="58" d="100"/>
        </p:scale>
        <p:origin x="90" y="11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91E06C-92C1-4178-8214-BA1595026DD1}" type="doc">
      <dgm:prSet loTypeId="urn:microsoft.com/office/officeart/2009/layout/CircleArrowProcess" loCatId="cycle" qsTypeId="urn:microsoft.com/office/officeart/2005/8/quickstyle/simple1" qsCatId="simple" csTypeId="urn:microsoft.com/office/officeart/2005/8/colors/colorful3" csCatId="colorful" phldr="1"/>
      <dgm:spPr/>
      <dgm:t>
        <a:bodyPr/>
        <a:lstStyle/>
        <a:p>
          <a:endParaRPr lang="en-US"/>
        </a:p>
      </dgm:t>
    </dgm:pt>
    <dgm:pt modelId="{36773350-2664-4200-8A06-9D19B336DAD4}">
      <dgm:prSet phldrT="[Text]" custT="1"/>
      <dgm:spPr/>
      <dgm:t>
        <a:bodyPr/>
        <a:lstStyle/>
        <a:p>
          <a:r>
            <a:rPr lang="en-US" sz="2400" dirty="0" smtClean="0"/>
            <a:t>1. Facilitating innovation &amp; technology transfer</a:t>
          </a:r>
          <a:endParaRPr lang="en-US" sz="2400" dirty="0"/>
        </a:p>
      </dgm:t>
    </dgm:pt>
    <dgm:pt modelId="{3D12B6CB-2B0F-40F9-BE83-456F8598B52B}" type="parTrans" cxnId="{095CDB0F-25A1-4329-B60A-51E8C09304BC}">
      <dgm:prSet/>
      <dgm:spPr/>
      <dgm:t>
        <a:bodyPr/>
        <a:lstStyle/>
        <a:p>
          <a:endParaRPr lang="en-US"/>
        </a:p>
      </dgm:t>
    </dgm:pt>
    <dgm:pt modelId="{F18D094F-2F7F-4FB0-9C7A-EE46D71FA4B0}" type="sibTrans" cxnId="{095CDB0F-25A1-4329-B60A-51E8C09304BC}">
      <dgm:prSet/>
      <dgm:spPr/>
      <dgm:t>
        <a:bodyPr/>
        <a:lstStyle/>
        <a:p>
          <a:endParaRPr lang="en-US"/>
        </a:p>
      </dgm:t>
    </dgm:pt>
    <dgm:pt modelId="{E78AFEA7-8A11-492A-81F3-68E4C93A9DE7}">
      <dgm:prSet phldrT="[Text]" custT="1"/>
      <dgm:spPr/>
      <dgm:t>
        <a:bodyPr/>
        <a:lstStyle/>
        <a:p>
          <a:r>
            <a:rPr lang="en-US" sz="2400" dirty="0" smtClean="0"/>
            <a:t>2. Catalyzing systemic impacts through synergistic multi-focal initiatives</a:t>
          </a:r>
          <a:endParaRPr lang="en-US" sz="2400" dirty="0"/>
        </a:p>
      </dgm:t>
    </dgm:pt>
    <dgm:pt modelId="{D751C209-5851-429C-A6A3-20C2DEECBA92}" type="parTrans" cxnId="{CED3A653-E19E-4527-A9CC-54E41285C655}">
      <dgm:prSet/>
      <dgm:spPr/>
      <dgm:t>
        <a:bodyPr/>
        <a:lstStyle/>
        <a:p>
          <a:endParaRPr lang="en-US"/>
        </a:p>
      </dgm:t>
    </dgm:pt>
    <dgm:pt modelId="{090B8515-33C6-466B-8E6F-F616B0E69194}" type="sibTrans" cxnId="{CED3A653-E19E-4527-A9CC-54E41285C655}">
      <dgm:prSet/>
      <dgm:spPr/>
      <dgm:t>
        <a:bodyPr/>
        <a:lstStyle/>
        <a:p>
          <a:endParaRPr lang="en-US"/>
        </a:p>
      </dgm:t>
    </dgm:pt>
    <dgm:pt modelId="{8B7B5BFF-5A50-4AD6-8E1D-3C137488CF12}">
      <dgm:prSet phldrT="[Text]" custT="1"/>
      <dgm:spPr/>
      <dgm:t>
        <a:bodyPr/>
        <a:lstStyle/>
        <a:p>
          <a:r>
            <a:rPr lang="en-US" sz="2400" dirty="0" smtClean="0"/>
            <a:t>3. Building on Convention obligations for reporting &amp; assessments </a:t>
          </a:r>
          <a:br>
            <a:rPr lang="en-US" sz="2400" dirty="0" smtClean="0"/>
          </a:br>
          <a:r>
            <a:rPr lang="en-US" sz="2400" dirty="0" smtClean="0"/>
            <a:t>towards mainstreaming</a:t>
          </a:r>
          <a:endParaRPr lang="en-US" sz="2400" dirty="0"/>
        </a:p>
      </dgm:t>
    </dgm:pt>
    <dgm:pt modelId="{329361F4-168D-4DBD-8EFC-E208C5718403}" type="parTrans" cxnId="{A7A12492-6070-4A16-91B3-3CE4CA023443}">
      <dgm:prSet/>
      <dgm:spPr/>
      <dgm:t>
        <a:bodyPr/>
        <a:lstStyle/>
        <a:p>
          <a:endParaRPr lang="en-US"/>
        </a:p>
      </dgm:t>
    </dgm:pt>
    <dgm:pt modelId="{BA38103F-3721-4613-A8F8-19B7218AABFF}" type="sibTrans" cxnId="{A7A12492-6070-4A16-91B3-3CE4CA023443}">
      <dgm:prSet/>
      <dgm:spPr/>
      <dgm:t>
        <a:bodyPr/>
        <a:lstStyle/>
        <a:p>
          <a:endParaRPr lang="en-US"/>
        </a:p>
      </dgm:t>
    </dgm:pt>
    <dgm:pt modelId="{060013FB-E4DB-43AC-AADD-88F08A9ED101}" type="pres">
      <dgm:prSet presAssocID="{B791E06C-92C1-4178-8214-BA1595026DD1}" presName="Name0" presStyleCnt="0">
        <dgm:presLayoutVars>
          <dgm:chMax val="7"/>
          <dgm:chPref val="7"/>
          <dgm:dir/>
          <dgm:animLvl val="lvl"/>
        </dgm:presLayoutVars>
      </dgm:prSet>
      <dgm:spPr/>
      <dgm:t>
        <a:bodyPr/>
        <a:lstStyle/>
        <a:p>
          <a:endParaRPr lang="en-US"/>
        </a:p>
      </dgm:t>
    </dgm:pt>
    <dgm:pt modelId="{EC899AD5-7E39-44DC-B0F1-D99267A5A79A}" type="pres">
      <dgm:prSet presAssocID="{36773350-2664-4200-8A06-9D19B336DAD4}" presName="Accent1" presStyleCnt="0"/>
      <dgm:spPr/>
    </dgm:pt>
    <dgm:pt modelId="{8855E326-854E-4176-ABDC-A19C6F3FB271}" type="pres">
      <dgm:prSet presAssocID="{36773350-2664-4200-8A06-9D19B336DAD4}" presName="Accent" presStyleLbl="node1" presStyleIdx="0" presStyleCnt="3" custAng="434514" custLinFactNeighborX="22828" custLinFactNeighborY="-5583"/>
      <dgm:spPr/>
    </dgm:pt>
    <dgm:pt modelId="{FB67A469-AFDD-4174-B38F-8AC05E3F0E4E}" type="pres">
      <dgm:prSet presAssocID="{36773350-2664-4200-8A06-9D19B336DAD4}" presName="Parent1" presStyleLbl="revTx" presStyleIdx="0" presStyleCnt="3" custScaleX="237929" custLinFactX="-41685" custLinFactNeighborX="-100000" custLinFactNeighborY="-87855">
        <dgm:presLayoutVars>
          <dgm:chMax val="1"/>
          <dgm:chPref val="1"/>
          <dgm:bulletEnabled val="1"/>
        </dgm:presLayoutVars>
      </dgm:prSet>
      <dgm:spPr/>
      <dgm:t>
        <a:bodyPr/>
        <a:lstStyle/>
        <a:p>
          <a:endParaRPr lang="en-US"/>
        </a:p>
      </dgm:t>
    </dgm:pt>
    <dgm:pt modelId="{4876B87B-5AAD-4640-917F-F557B458F8D7}" type="pres">
      <dgm:prSet presAssocID="{E78AFEA7-8A11-492A-81F3-68E4C93A9DE7}" presName="Accent2" presStyleCnt="0"/>
      <dgm:spPr/>
    </dgm:pt>
    <dgm:pt modelId="{DA5A6F3B-76EF-463D-8008-CF6FA061693A}" type="pres">
      <dgm:prSet presAssocID="{E78AFEA7-8A11-492A-81F3-68E4C93A9DE7}" presName="Accent" presStyleLbl="node1" presStyleIdx="1" presStyleCnt="3" custAng="21084356" custScaleX="98320" custLinFactNeighborX="-3484" custLinFactNeighborY="-13167"/>
      <dgm:spPr/>
    </dgm:pt>
    <dgm:pt modelId="{A2E7A357-9BF7-4E0E-A8D0-E7946CCDDF01}" type="pres">
      <dgm:prSet presAssocID="{E78AFEA7-8A11-492A-81F3-68E4C93A9DE7}" presName="Parent2" presStyleLbl="revTx" presStyleIdx="1" presStyleCnt="3" custScaleX="350990" custScaleY="137986" custLinFactX="37368" custLinFactNeighborX="100000" custLinFactNeighborY="-3836">
        <dgm:presLayoutVars>
          <dgm:chMax val="1"/>
          <dgm:chPref val="1"/>
          <dgm:bulletEnabled val="1"/>
        </dgm:presLayoutVars>
      </dgm:prSet>
      <dgm:spPr/>
      <dgm:t>
        <a:bodyPr/>
        <a:lstStyle/>
        <a:p>
          <a:endParaRPr lang="en-US"/>
        </a:p>
      </dgm:t>
    </dgm:pt>
    <dgm:pt modelId="{CEC2566E-5531-4FEF-BDBF-D9C67BDBF84E}" type="pres">
      <dgm:prSet presAssocID="{8B7B5BFF-5A50-4AD6-8E1D-3C137488CF12}" presName="Accent3" presStyleCnt="0"/>
      <dgm:spPr/>
    </dgm:pt>
    <dgm:pt modelId="{C41C42AE-1970-45C4-9A68-15A1A700122A}" type="pres">
      <dgm:prSet presAssocID="{8B7B5BFF-5A50-4AD6-8E1D-3C137488CF12}" presName="Accent" presStyleLbl="node1" presStyleIdx="2" presStyleCnt="3" custAng="20825555" custLinFactNeighborX="47124" custLinFactNeighborY="-2199"/>
      <dgm:spPr/>
    </dgm:pt>
    <dgm:pt modelId="{9BC62867-9192-438E-8078-1DF44CAC616F}" type="pres">
      <dgm:prSet presAssocID="{8B7B5BFF-5A50-4AD6-8E1D-3C137488CF12}" presName="Parent3" presStyleLbl="revTx" presStyleIdx="2" presStyleCnt="3" custScaleX="331365" custScaleY="173182" custLinFactX="-26127" custLinFactNeighborX="-100000" custLinFactNeighborY="-11227">
        <dgm:presLayoutVars>
          <dgm:chMax val="1"/>
          <dgm:chPref val="1"/>
          <dgm:bulletEnabled val="1"/>
        </dgm:presLayoutVars>
      </dgm:prSet>
      <dgm:spPr/>
      <dgm:t>
        <a:bodyPr/>
        <a:lstStyle/>
        <a:p>
          <a:endParaRPr lang="en-US"/>
        </a:p>
      </dgm:t>
    </dgm:pt>
  </dgm:ptLst>
  <dgm:cxnLst>
    <dgm:cxn modelId="{8E02BB4E-315F-4580-B2A9-7EF2A745A655}" type="presOf" srcId="{E78AFEA7-8A11-492A-81F3-68E4C93A9DE7}" destId="{A2E7A357-9BF7-4E0E-A8D0-E7946CCDDF01}" srcOrd="0" destOrd="0" presId="urn:microsoft.com/office/officeart/2009/layout/CircleArrowProcess"/>
    <dgm:cxn modelId="{CED3A653-E19E-4527-A9CC-54E41285C655}" srcId="{B791E06C-92C1-4178-8214-BA1595026DD1}" destId="{E78AFEA7-8A11-492A-81F3-68E4C93A9DE7}" srcOrd="1" destOrd="0" parTransId="{D751C209-5851-429C-A6A3-20C2DEECBA92}" sibTransId="{090B8515-33C6-466B-8E6F-F616B0E69194}"/>
    <dgm:cxn modelId="{095CDB0F-25A1-4329-B60A-51E8C09304BC}" srcId="{B791E06C-92C1-4178-8214-BA1595026DD1}" destId="{36773350-2664-4200-8A06-9D19B336DAD4}" srcOrd="0" destOrd="0" parTransId="{3D12B6CB-2B0F-40F9-BE83-456F8598B52B}" sibTransId="{F18D094F-2F7F-4FB0-9C7A-EE46D71FA4B0}"/>
    <dgm:cxn modelId="{8F11D468-84FC-4ACA-B1A3-F02B7D78C1DF}" type="presOf" srcId="{B791E06C-92C1-4178-8214-BA1595026DD1}" destId="{060013FB-E4DB-43AC-AADD-88F08A9ED101}" srcOrd="0" destOrd="0" presId="urn:microsoft.com/office/officeart/2009/layout/CircleArrowProcess"/>
    <dgm:cxn modelId="{6B65A1B5-2DFD-4604-B2B9-2DE76E363AA5}" type="presOf" srcId="{36773350-2664-4200-8A06-9D19B336DAD4}" destId="{FB67A469-AFDD-4174-B38F-8AC05E3F0E4E}" srcOrd="0" destOrd="0" presId="urn:microsoft.com/office/officeart/2009/layout/CircleArrowProcess"/>
    <dgm:cxn modelId="{ABB198CF-72F4-496A-B0AC-11F8F1D040A5}" type="presOf" srcId="{8B7B5BFF-5A50-4AD6-8E1D-3C137488CF12}" destId="{9BC62867-9192-438E-8078-1DF44CAC616F}" srcOrd="0" destOrd="0" presId="urn:microsoft.com/office/officeart/2009/layout/CircleArrowProcess"/>
    <dgm:cxn modelId="{A7A12492-6070-4A16-91B3-3CE4CA023443}" srcId="{B791E06C-92C1-4178-8214-BA1595026DD1}" destId="{8B7B5BFF-5A50-4AD6-8E1D-3C137488CF12}" srcOrd="2" destOrd="0" parTransId="{329361F4-168D-4DBD-8EFC-E208C5718403}" sibTransId="{BA38103F-3721-4613-A8F8-19B7218AABFF}"/>
    <dgm:cxn modelId="{2AD4ADD4-C913-4A50-BC4E-74E667C35031}" type="presParOf" srcId="{060013FB-E4DB-43AC-AADD-88F08A9ED101}" destId="{EC899AD5-7E39-44DC-B0F1-D99267A5A79A}" srcOrd="0" destOrd="0" presId="urn:microsoft.com/office/officeart/2009/layout/CircleArrowProcess"/>
    <dgm:cxn modelId="{D6F30AE6-CEF1-4046-B537-E2F3D7AB07E7}" type="presParOf" srcId="{EC899AD5-7E39-44DC-B0F1-D99267A5A79A}" destId="{8855E326-854E-4176-ABDC-A19C6F3FB271}" srcOrd="0" destOrd="0" presId="urn:microsoft.com/office/officeart/2009/layout/CircleArrowProcess"/>
    <dgm:cxn modelId="{872D1B8D-3285-402F-A310-0C7A6064E4A0}" type="presParOf" srcId="{060013FB-E4DB-43AC-AADD-88F08A9ED101}" destId="{FB67A469-AFDD-4174-B38F-8AC05E3F0E4E}" srcOrd="1" destOrd="0" presId="urn:microsoft.com/office/officeart/2009/layout/CircleArrowProcess"/>
    <dgm:cxn modelId="{A36A0B01-A2D4-44CB-AB44-250118E4F620}" type="presParOf" srcId="{060013FB-E4DB-43AC-AADD-88F08A9ED101}" destId="{4876B87B-5AAD-4640-917F-F557B458F8D7}" srcOrd="2" destOrd="0" presId="urn:microsoft.com/office/officeart/2009/layout/CircleArrowProcess"/>
    <dgm:cxn modelId="{E1EA7169-55B3-4CD3-95C8-ABDBE9AE8BC1}" type="presParOf" srcId="{4876B87B-5AAD-4640-917F-F557B458F8D7}" destId="{DA5A6F3B-76EF-463D-8008-CF6FA061693A}" srcOrd="0" destOrd="0" presId="urn:microsoft.com/office/officeart/2009/layout/CircleArrowProcess"/>
    <dgm:cxn modelId="{6CFFD82A-E18E-4FE7-BD5A-2204E21DDF15}" type="presParOf" srcId="{060013FB-E4DB-43AC-AADD-88F08A9ED101}" destId="{A2E7A357-9BF7-4E0E-A8D0-E7946CCDDF01}" srcOrd="3" destOrd="0" presId="urn:microsoft.com/office/officeart/2009/layout/CircleArrowProcess"/>
    <dgm:cxn modelId="{9D5D8101-62CA-496C-91DA-9570DAE5544D}" type="presParOf" srcId="{060013FB-E4DB-43AC-AADD-88F08A9ED101}" destId="{CEC2566E-5531-4FEF-BDBF-D9C67BDBF84E}" srcOrd="4" destOrd="0" presId="urn:microsoft.com/office/officeart/2009/layout/CircleArrowProcess"/>
    <dgm:cxn modelId="{6BB44FBB-7BA9-4299-8E84-B2ABC2E4345E}" type="presParOf" srcId="{CEC2566E-5531-4FEF-BDBF-D9C67BDBF84E}" destId="{C41C42AE-1970-45C4-9A68-15A1A700122A}" srcOrd="0" destOrd="0" presId="urn:microsoft.com/office/officeart/2009/layout/CircleArrowProcess"/>
    <dgm:cxn modelId="{4CFE5117-BA2E-4CA9-8A3E-6172BC1B162C}" type="presParOf" srcId="{060013FB-E4DB-43AC-AADD-88F08A9ED101}" destId="{9BC62867-9192-438E-8078-1DF44CAC616F}"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6434"/>
          </a:xfrm>
          <a:prstGeom prst="rect">
            <a:avLst/>
          </a:prstGeom>
        </p:spPr>
        <p:txBody>
          <a:bodyPr vert="horz" lIns="92446" tIns="46223" rIns="92446" bIns="46223" rtlCol="0"/>
          <a:lstStyle>
            <a:lvl1pPr algn="r">
              <a:defRPr sz="1200"/>
            </a:lvl1pPr>
          </a:lstStyle>
          <a:p>
            <a:fld id="{9AFB6747-2FB5-47DB-9EEC-28EBA2201597}" type="datetimeFigureOut">
              <a:rPr lang="en-US" smtClean="0"/>
              <a:t>6/5/2015</a:t>
            </a:fld>
            <a:endParaRPr lang="en-US"/>
          </a:p>
        </p:txBody>
      </p:sp>
      <p:sp>
        <p:nvSpPr>
          <p:cNvPr id="4" name="Footer Placeholder 3"/>
          <p:cNvSpPr>
            <a:spLocks noGrp="1"/>
          </p:cNvSpPr>
          <p:nvPr>
            <p:ph type="ftr" sz="quarter" idx="2"/>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6433"/>
          </a:xfrm>
          <a:prstGeom prst="rect">
            <a:avLst/>
          </a:prstGeom>
        </p:spPr>
        <p:txBody>
          <a:bodyPr vert="horz" lIns="92446" tIns="46223" rIns="92446" bIns="46223" rtlCol="0" anchor="b"/>
          <a:lstStyle>
            <a:lvl1pPr algn="r">
              <a:defRPr sz="1200"/>
            </a:lvl1pPr>
          </a:lstStyle>
          <a:p>
            <a:fld id="{51EE7D4A-4B58-4A50-B5BE-70094C9C5519}" type="slidenum">
              <a:rPr lang="en-US" smtClean="0"/>
              <a:t>‹#›</a:t>
            </a:fld>
            <a:endParaRPr lang="en-US"/>
          </a:p>
        </p:txBody>
      </p:sp>
    </p:spTree>
    <p:extLst>
      <p:ext uri="{BB962C8B-B14F-4D97-AF65-F5344CB8AC3E}">
        <p14:creationId xmlns:p14="http://schemas.microsoft.com/office/powerpoint/2010/main" val="20252314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BC675B70-18FF-40EA-A8F6-4ED70BF8E2C2}" type="datetimeFigureOut">
              <a:rPr lang="en-US" smtClean="0"/>
              <a:t>6/5/2015</a:t>
            </a:fld>
            <a:endParaRPr lang="en-US"/>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F76A36E4-4FFE-4CC2-8661-4C45D250F332}" type="slidenum">
              <a:rPr lang="en-US" smtClean="0"/>
              <a:t>‹#›</a:t>
            </a:fld>
            <a:endParaRPr lang="en-US"/>
          </a:p>
        </p:txBody>
      </p:sp>
    </p:spTree>
    <p:extLst>
      <p:ext uri="{BB962C8B-B14F-4D97-AF65-F5344CB8AC3E}">
        <p14:creationId xmlns:p14="http://schemas.microsoft.com/office/powerpoint/2010/main" val="2984338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28986921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defTabSz="923799">
              <a:buAutoNum type="arabicParenR"/>
              <a:defRPr/>
            </a:pPr>
            <a:r>
              <a:rPr lang="en-US" b="0" dirty="0" smtClean="0"/>
              <a:t>Develop and demonstrate new tools and economic approaches for managing harmful</a:t>
            </a:r>
            <a:r>
              <a:rPr lang="en-US" b="0" baseline="0" dirty="0" smtClean="0"/>
              <a:t> chemicals and waste in a sound manner</a:t>
            </a:r>
          </a:p>
          <a:p>
            <a:pPr marL="228600" indent="-228600" defTabSz="923799">
              <a:buAutoNum type="arabicParenR"/>
              <a:defRPr/>
            </a:pPr>
            <a:r>
              <a:rPr lang="en-US" b="0" baseline="0" dirty="0" smtClean="0"/>
              <a:t>Support enabling activities and promote their integration into national budgets and planning processes, national and sector policies and actions and global monitoring</a:t>
            </a:r>
          </a:p>
          <a:p>
            <a:pPr marL="228600" indent="-228600" defTabSz="923799">
              <a:buAutoNum type="arabicParenR"/>
              <a:defRPr/>
            </a:pPr>
            <a:r>
              <a:rPr lang="en-US" b="0" baseline="0" dirty="0" smtClean="0"/>
              <a:t>Reduction and elimination of POPs</a:t>
            </a:r>
          </a:p>
          <a:p>
            <a:pPr marL="228600" indent="-228600" defTabSz="923799">
              <a:buAutoNum type="arabicParenR"/>
              <a:defRPr/>
            </a:pPr>
            <a:r>
              <a:rPr lang="en-US" b="0" baseline="0" dirty="0" smtClean="0"/>
              <a:t>Reduction or elimination of anthropogenic emissions and releases of mercury to the environment</a:t>
            </a:r>
          </a:p>
          <a:p>
            <a:pPr marL="228600" indent="-228600" defTabSz="923799">
              <a:buAutoNum type="arabicParenR"/>
              <a:defRPr/>
            </a:pPr>
            <a:r>
              <a:rPr lang="en-US" b="0" baseline="0" dirty="0" smtClean="0"/>
              <a:t>Complete the phase out of ozone depleting substances (ODS) in countries with economies in transition (CEITs) and assist Article 5 countries under the Montreal Protocol to achieve climate mitigation benefits from </a:t>
            </a:r>
            <a:r>
              <a:rPr lang="en-US" b="0" baseline="0" dirty="0" err="1" smtClean="0"/>
              <a:t>hydrochlorofluorocarbons</a:t>
            </a:r>
            <a:r>
              <a:rPr lang="en-US" b="0" baseline="0" dirty="0" smtClean="0"/>
              <a:t> (HCFC) phase-out programs</a:t>
            </a:r>
          </a:p>
          <a:p>
            <a:pPr marL="228600" indent="-228600" defTabSz="923799">
              <a:buAutoNum type="arabicParenR"/>
              <a:defRPr/>
            </a:pPr>
            <a:r>
              <a:rPr lang="en-US" b="0" baseline="0" dirty="0" smtClean="0"/>
              <a:t>Support regional approaches to eliminate and reduce harmful chemicals and waste in LDCs and SIDS</a:t>
            </a:r>
            <a:endParaRPr lang="en-US" b="0"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94215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3</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032967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84043" eaLnBrk="0" fontAlgn="base" hangingPunct="0">
              <a:spcBef>
                <a:spcPct val="0"/>
              </a:spcBef>
              <a:spcAft>
                <a:spcPct val="0"/>
              </a:spcAft>
              <a:defRPr/>
            </a:pPr>
            <a:r>
              <a:rPr lang="en-US" sz="1100" dirty="0" smtClean="0"/>
              <a:t>We </a:t>
            </a:r>
            <a:r>
              <a:rPr lang="en-US" sz="1100" dirty="0"/>
              <a:t>have a 20+ years of history of supporting mitigation, and then adaptation projects on the ground.  Every replenishment is special, but this one is particularly special for the climate change arena.  First and foremost, the Green Climate Fund has been established, to be capitalized soon.  Also, the anticipated 2015 agreement falls right in the middle of the GEF-6 period. The GEF as an institution is also evolving, responding to the guidance from the COP, learning from the lessons of our history, feedback from our partners (countries and GEF Agencies), and seeing the trends in how countries address the climate challenges with GEF financing. </a:t>
            </a:r>
          </a:p>
          <a:p>
            <a:pPr marL="0" marR="0" indent="0" algn="l" defTabSz="884043" rtl="0" eaLnBrk="0" fontAlgn="base" latinLnBrk="0" hangingPunct="0">
              <a:lnSpc>
                <a:spcPct val="100000"/>
              </a:lnSpc>
              <a:spcBef>
                <a:spcPct val="0"/>
              </a:spcBef>
              <a:spcAft>
                <a:spcPct val="0"/>
              </a:spcAft>
              <a:buClrTx/>
              <a:buSzTx/>
              <a:buFontTx/>
              <a:buNone/>
              <a:tabLst/>
              <a:defRPr/>
            </a:pPr>
            <a:endParaRPr lang="en-US" sz="1100" b="0" dirty="0" smtClean="0"/>
          </a:p>
          <a:p>
            <a:pPr marL="0" marR="0" indent="0" algn="l" defTabSz="884043" rtl="0" eaLnBrk="0" fontAlgn="base" latinLnBrk="0" hangingPunct="0">
              <a:lnSpc>
                <a:spcPct val="100000"/>
              </a:lnSpc>
              <a:spcBef>
                <a:spcPct val="0"/>
              </a:spcBef>
              <a:spcAft>
                <a:spcPct val="0"/>
              </a:spcAft>
              <a:buClrTx/>
              <a:buSzTx/>
              <a:buFontTx/>
              <a:buNone/>
              <a:tabLst/>
              <a:defRPr/>
            </a:pPr>
            <a:r>
              <a:rPr lang="en-US" sz="1100" b="0" dirty="0" smtClean="0"/>
              <a:t>Following</a:t>
            </a:r>
            <a:r>
              <a:rPr lang="en-US" sz="1100" b="0" baseline="0" dirty="0" smtClean="0"/>
              <a:t> the GEF2020 vision, our strategy comprises a multi-pronged approach</a:t>
            </a:r>
            <a:r>
              <a:rPr lang="en-US" sz="1100" b="0" dirty="0" smtClean="0"/>
              <a:t> to help countries address key drivers of global environmental degradation that stem from underlying global mega-trends, notably urbanization, population growth, and the rising middle</a:t>
            </a:r>
            <a:r>
              <a:rPr lang="en-US" sz="1100" b="0" baseline="0" dirty="0" smtClean="0"/>
              <a:t> class, while also seeking to enhance synergies across focal areas.</a:t>
            </a:r>
            <a:endParaRPr lang="en-US" sz="1100" dirty="0" smtClean="0">
              <a:latin typeface="Arial" charset="0"/>
              <a:ea typeface="Arial" charset="0"/>
              <a:cs typeface="Arial" charset="0"/>
            </a:endParaRPr>
          </a:p>
          <a:p>
            <a:pPr defTabSz="884043" eaLnBrk="0" fontAlgn="base" hangingPunct="0">
              <a:spcBef>
                <a:spcPct val="0"/>
              </a:spcBef>
              <a:spcAft>
                <a:spcPct val="0"/>
              </a:spcAft>
              <a:defRPr/>
            </a:pPr>
            <a:endParaRPr lang="en-US" sz="1100" dirty="0"/>
          </a:p>
          <a:p>
            <a:pPr defTabSz="884043" eaLnBrk="0" fontAlgn="base" hangingPunct="0">
              <a:spcBef>
                <a:spcPct val="0"/>
              </a:spcBef>
              <a:spcAft>
                <a:spcPct val="0"/>
              </a:spcAft>
              <a:defRPr/>
            </a:pPr>
            <a:r>
              <a:rPr lang="en-US" sz="1100" dirty="0"/>
              <a:t>With this background, in GEF-6, our proposal is to explore complementarity to maximize synergies, and build the GEF strategy around our unique values. There are three elements that define GEF’s unique value </a:t>
            </a:r>
            <a:r>
              <a:rPr lang="en-US" sz="1100" dirty="0" smtClean="0"/>
              <a:t>propositions</a:t>
            </a:r>
            <a:r>
              <a:rPr lang="en-US" sz="1100" baseline="0" dirty="0" smtClean="0"/>
              <a:t> in climate financing. </a:t>
            </a:r>
          </a:p>
          <a:p>
            <a:pPr marL="228600" indent="-228600" defTabSz="884043" eaLnBrk="0" fontAlgn="base" hangingPunct="0">
              <a:spcBef>
                <a:spcPct val="0"/>
              </a:spcBef>
              <a:spcAft>
                <a:spcPct val="0"/>
              </a:spcAft>
              <a:buAutoNum type="arabicParenR"/>
              <a:defRPr/>
            </a:pPr>
            <a:r>
              <a:rPr lang="en-US" sz="1100" baseline="0" dirty="0" smtClean="0"/>
              <a:t>Facilitating innovation and technology transfer</a:t>
            </a:r>
          </a:p>
          <a:p>
            <a:pPr marL="628650" lvl="1" indent="-171450" defTabSz="884043" eaLnBrk="0" fontAlgn="base" hangingPunct="0">
              <a:spcBef>
                <a:spcPct val="0"/>
              </a:spcBef>
              <a:spcAft>
                <a:spcPct val="0"/>
              </a:spcAft>
              <a:buFontTx/>
              <a:buChar char="-"/>
              <a:defRPr/>
            </a:pPr>
            <a:r>
              <a:rPr lang="en-US" sz="1100" baseline="0" dirty="0" smtClean="0"/>
              <a:t>GEF resources play a key role in piloting emerging innovative solutions including technologies, management practices, supportive policies and strategies, and financial tools</a:t>
            </a:r>
          </a:p>
          <a:p>
            <a:pPr marL="628650" lvl="1" indent="-171450" defTabSz="884043" eaLnBrk="0" fontAlgn="base" hangingPunct="0">
              <a:spcBef>
                <a:spcPct val="0"/>
              </a:spcBef>
              <a:spcAft>
                <a:spcPct val="0"/>
              </a:spcAft>
              <a:buFontTx/>
              <a:buChar char="-"/>
              <a:defRPr/>
            </a:pPr>
            <a:r>
              <a:rPr lang="en-US" sz="1100" baseline="0" dirty="0" smtClean="0"/>
              <a:t>By supporting pilots of emerging solutions, the GEF can mitigate risks and help initiate or accelerate the pace of delivery of such solutions</a:t>
            </a:r>
          </a:p>
          <a:p>
            <a:pPr marL="628650" lvl="1" indent="-171450" defTabSz="884043" eaLnBrk="0" fontAlgn="base" hangingPunct="0">
              <a:spcBef>
                <a:spcPct val="0"/>
              </a:spcBef>
              <a:spcAft>
                <a:spcPct val="0"/>
              </a:spcAft>
              <a:buFontTx/>
              <a:buChar char="-"/>
              <a:defRPr/>
            </a:pPr>
            <a:r>
              <a:rPr lang="en-US" sz="1100" baseline="0" dirty="0" smtClean="0"/>
              <a:t>Thus catalyzing action by partners to generate additional global environmental benefits beyond GEF interventions</a:t>
            </a:r>
          </a:p>
          <a:p>
            <a:pPr marL="228600" indent="-228600" defTabSz="884043" eaLnBrk="0" fontAlgn="base" hangingPunct="0">
              <a:spcBef>
                <a:spcPct val="0"/>
              </a:spcBef>
              <a:spcAft>
                <a:spcPct val="0"/>
              </a:spcAft>
              <a:buAutoNum type="arabicParenR"/>
              <a:defRPr/>
            </a:pPr>
            <a:r>
              <a:rPr lang="en-US" sz="1100" baseline="0" dirty="0" smtClean="0"/>
              <a:t>Catalyzing systemic impacts through synergistic multi-focal initiatives</a:t>
            </a:r>
          </a:p>
          <a:p>
            <a:pPr marL="628650" lvl="1" indent="-171450" defTabSz="884043" eaLnBrk="0" fontAlgn="base" hangingPunct="0">
              <a:spcBef>
                <a:spcPct val="0"/>
              </a:spcBef>
              <a:spcAft>
                <a:spcPct val="0"/>
              </a:spcAft>
              <a:buFontTx/>
              <a:buChar char="-"/>
              <a:defRPr/>
            </a:pPr>
            <a:r>
              <a:rPr lang="en-US" sz="1100" baseline="0" dirty="0" smtClean="0"/>
              <a:t>There is a strong correlation between climate change and the other GEF focal areas, as well as an increasing synergy among their respective objectives</a:t>
            </a:r>
          </a:p>
          <a:p>
            <a:pPr marL="628650" lvl="1" indent="-171450" defTabSz="884043" eaLnBrk="0" fontAlgn="base" hangingPunct="0">
              <a:spcBef>
                <a:spcPct val="0"/>
              </a:spcBef>
              <a:spcAft>
                <a:spcPct val="0"/>
              </a:spcAft>
              <a:buFontTx/>
              <a:buChar char="-"/>
              <a:defRPr/>
            </a:pPr>
            <a:r>
              <a:rPr lang="en-US" sz="1100" baseline="0" dirty="0" smtClean="0"/>
              <a:t>Furthermore, climate change has the potential to significantly affect global environmental benefits in all GEF focal areas</a:t>
            </a:r>
          </a:p>
          <a:p>
            <a:pPr marL="628650" lvl="1" indent="-171450" defTabSz="884043" eaLnBrk="0" fontAlgn="base" hangingPunct="0">
              <a:spcBef>
                <a:spcPct val="0"/>
              </a:spcBef>
              <a:spcAft>
                <a:spcPct val="0"/>
              </a:spcAft>
              <a:buFontTx/>
              <a:buChar char="-"/>
              <a:defRPr/>
            </a:pPr>
            <a:r>
              <a:rPr lang="en-US" sz="1100" baseline="0" dirty="0" smtClean="0"/>
              <a:t>Recognizing this, it is important to harness mitigation options to address climate change impacts and integrate climate resilience measures into all GEF areas to address climate change risks</a:t>
            </a:r>
          </a:p>
          <a:p>
            <a:pPr marL="628650" lvl="1" indent="-171450" defTabSz="884043" eaLnBrk="0" fontAlgn="base" hangingPunct="0">
              <a:spcBef>
                <a:spcPct val="0"/>
              </a:spcBef>
              <a:spcAft>
                <a:spcPct val="0"/>
              </a:spcAft>
              <a:buFontTx/>
              <a:buChar char="-"/>
              <a:defRPr/>
            </a:pPr>
            <a:r>
              <a:rPr lang="en-US" sz="1100" dirty="0" smtClean="0"/>
              <a:t>Examples</a:t>
            </a:r>
            <a:r>
              <a:rPr lang="en-US" sz="1100" baseline="0" dirty="0" smtClean="0"/>
              <a:t> of synergies between climate change mitigation and other focal areas:</a:t>
            </a:r>
          </a:p>
          <a:p>
            <a:pPr marL="1085850" lvl="2" indent="-171450" defTabSz="884043" eaLnBrk="0" fontAlgn="base" hangingPunct="0">
              <a:spcBef>
                <a:spcPct val="0"/>
              </a:spcBef>
              <a:spcAft>
                <a:spcPct val="0"/>
              </a:spcAft>
              <a:buFontTx/>
              <a:buChar char="-"/>
              <a:defRPr/>
            </a:pPr>
            <a:r>
              <a:rPr lang="en-US" sz="1100" baseline="0" dirty="0" smtClean="0"/>
              <a:t>Integrated urban management and infrastructure investment that encompass sustainable transport, clean energy solutions, urban biodiversity, structural resilience against climate change effects and extreme events, etc. </a:t>
            </a:r>
          </a:p>
          <a:p>
            <a:pPr marL="1085850" lvl="2" indent="-171450">
              <a:buFontTx/>
              <a:buChar char="-"/>
            </a:pPr>
            <a:r>
              <a:rPr lang="en-US" sz="1100" baseline="0" dirty="0" smtClean="0"/>
              <a:t>Urban systems that impose less stress on ecosystem services within and outside urban boundaries</a:t>
            </a:r>
          </a:p>
          <a:p>
            <a:pPr marL="1085850" lvl="2" indent="-171450">
              <a:buFontTx/>
              <a:buChar char="-"/>
            </a:pPr>
            <a:r>
              <a:rPr lang="en-US" sz="1100" baseline="0" dirty="0" smtClean="0"/>
              <a:t>Forest management with biodiversity priorities, SFM, and mitigation actions to provide carbon benefits and other social and environmental benefits as an ecosystem</a:t>
            </a:r>
          </a:p>
          <a:p>
            <a:pPr marL="1085850" lvl="2" indent="-171450">
              <a:buFontTx/>
              <a:buChar char="-"/>
            </a:pPr>
            <a:r>
              <a:rPr lang="en-US" sz="1100" baseline="0" dirty="0" smtClean="0"/>
              <a:t>Agricultural practices that respond to land degradation and enhance soil quality while reducing agro </a:t>
            </a:r>
            <a:r>
              <a:rPr lang="en-US" sz="1100" baseline="0" dirty="0" err="1" smtClean="0"/>
              <a:t>ghg</a:t>
            </a:r>
            <a:r>
              <a:rPr lang="en-US" sz="1100" baseline="0" dirty="0" smtClean="0"/>
              <a:t> emissions</a:t>
            </a:r>
          </a:p>
          <a:p>
            <a:pPr marL="1085850" lvl="2" indent="-171450">
              <a:buFontTx/>
              <a:buChar char="-"/>
            </a:pPr>
            <a:r>
              <a:rPr lang="en-US" sz="1100" baseline="0" dirty="0" smtClean="0"/>
              <a:t>Water-food-energy nexus</a:t>
            </a:r>
          </a:p>
          <a:p>
            <a:pPr marL="1085850" lvl="2" indent="-171450">
              <a:buFontTx/>
              <a:buChar char="-"/>
            </a:pPr>
            <a:r>
              <a:rPr lang="en-US" sz="1100" baseline="0" dirty="0" smtClean="0"/>
              <a:t>Coupled mercury emission reduction and energy efficiency improvement in manufacturing sector</a:t>
            </a:r>
          </a:p>
          <a:p>
            <a:pPr marL="1085850" lvl="2" indent="-171450">
              <a:buFontTx/>
              <a:buChar char="-"/>
            </a:pPr>
            <a:r>
              <a:rPr lang="en-US" sz="1100" baseline="0" dirty="0" smtClean="0"/>
              <a:t>Reduction in </a:t>
            </a:r>
            <a:r>
              <a:rPr lang="en-US" sz="1100" baseline="0" dirty="0" err="1" smtClean="0"/>
              <a:t>ghg</a:t>
            </a:r>
            <a:r>
              <a:rPr lang="en-US" sz="1100" baseline="0" dirty="0" smtClean="0"/>
              <a:t> emissions from landfills coupled with reduction in release of chemical pollutants and contamination</a:t>
            </a:r>
          </a:p>
          <a:p>
            <a:pPr marL="1085850" lvl="2" indent="-171450">
              <a:buFontTx/>
              <a:buChar char="-"/>
            </a:pPr>
            <a:r>
              <a:rPr lang="en-US" sz="1100" baseline="0" dirty="0" smtClean="0"/>
              <a:t>Integrated mitigation and adaptation projects that promote low-emission growth and systemic identification of climate vulnerabilities in areas such as coastal systems, urban transport, and housing</a:t>
            </a:r>
            <a:endParaRPr lang="en-US" sz="1100" dirty="0" smtClean="0"/>
          </a:p>
          <a:p>
            <a:pPr marL="228600" indent="-228600" defTabSz="884043" eaLnBrk="0" fontAlgn="base" hangingPunct="0">
              <a:spcBef>
                <a:spcPct val="0"/>
              </a:spcBef>
              <a:spcAft>
                <a:spcPct val="0"/>
              </a:spcAft>
              <a:buAutoNum type="arabicParenR"/>
              <a:defRPr/>
            </a:pPr>
            <a:r>
              <a:rPr lang="en-US" sz="1100" baseline="0" dirty="0" smtClean="0"/>
              <a:t>Building on Convention obligations for reporting and assessments towards mainstreaming</a:t>
            </a:r>
          </a:p>
          <a:p>
            <a:pPr marL="628650" lvl="1" indent="-171450" defTabSz="884043" eaLnBrk="0" fontAlgn="base" hangingPunct="0">
              <a:spcBef>
                <a:spcPct val="0"/>
              </a:spcBef>
              <a:spcAft>
                <a:spcPct val="0"/>
              </a:spcAft>
              <a:buFontTx/>
              <a:buChar char="-"/>
              <a:defRPr/>
            </a:pPr>
            <a:r>
              <a:rPr lang="en-US" sz="1100" baseline="0" dirty="0" smtClean="0"/>
              <a:t>The GEF is currently the only institution with the mandate to finance NCs and BURs</a:t>
            </a:r>
          </a:p>
          <a:p>
            <a:pPr marL="628650" lvl="1" indent="-171450" defTabSz="884043" eaLnBrk="0" fontAlgn="base" hangingPunct="0">
              <a:spcBef>
                <a:spcPct val="0"/>
              </a:spcBef>
              <a:spcAft>
                <a:spcPct val="0"/>
              </a:spcAft>
              <a:buFontTx/>
              <a:buChar char="-"/>
              <a:defRPr/>
            </a:pPr>
            <a:r>
              <a:rPr lang="en-US" sz="1100" baseline="0" dirty="0" smtClean="0"/>
              <a:t>The GEF also supports NAMAs, TNAs, NAPAs, and other assessments</a:t>
            </a:r>
          </a:p>
          <a:p>
            <a:pPr marL="628650" lvl="1" indent="-171450" defTabSz="884043" eaLnBrk="0" fontAlgn="base" hangingPunct="0">
              <a:spcBef>
                <a:spcPct val="0"/>
              </a:spcBef>
              <a:spcAft>
                <a:spcPct val="0"/>
              </a:spcAft>
              <a:buFontTx/>
              <a:buChar char="-"/>
              <a:defRPr/>
            </a:pPr>
            <a:r>
              <a:rPr lang="en-US" sz="1100" baseline="0" dirty="0" smtClean="0"/>
              <a:t>The GEF has been requested to provide support to countries to initiate or intensify domestic preparations for their INDCs for COP 21 in Paris</a:t>
            </a:r>
          </a:p>
          <a:p>
            <a:pPr marL="628650" lvl="1" indent="-171450" defTabSz="884043" eaLnBrk="0" fontAlgn="base" hangingPunct="0">
              <a:spcBef>
                <a:spcPct val="0"/>
              </a:spcBef>
              <a:spcAft>
                <a:spcPct val="0"/>
              </a:spcAft>
              <a:buFontTx/>
              <a:buChar char="-"/>
              <a:defRPr/>
            </a:pPr>
            <a:r>
              <a:rPr lang="en-US" sz="1100" baseline="0" dirty="0" smtClean="0"/>
              <a:t>This GEF support may generate information to support the development of other international goals</a:t>
            </a:r>
            <a:r>
              <a:rPr lang="en-US" sz="1100" baseline="0" smtClean="0"/>
              <a:t>, such as the SDGs</a:t>
            </a:r>
            <a:endParaRPr lang="en-US" sz="1100" baseline="0" dirty="0" smtClean="0"/>
          </a:p>
          <a:p>
            <a:pPr marL="628650" lvl="1" indent="-171450" defTabSz="884043" eaLnBrk="0" fontAlgn="base" hangingPunct="0">
              <a:spcBef>
                <a:spcPct val="0"/>
              </a:spcBef>
              <a:spcAft>
                <a:spcPct val="0"/>
              </a:spcAft>
              <a:buFontTx/>
              <a:buChar char="-"/>
              <a:defRPr/>
            </a:pPr>
            <a:endParaRPr lang="en-US" sz="1100" dirty="0"/>
          </a:p>
          <a:p>
            <a:pPr>
              <a:spcBef>
                <a:spcPct val="0"/>
              </a:spcBef>
            </a:pPr>
            <a:endParaRPr lang="en-US" baseline="0" dirty="0" smtClean="0"/>
          </a:p>
          <a:p>
            <a:pPr>
              <a:spcBef>
                <a:spcPct val="0"/>
              </a:spcBef>
            </a:pPr>
            <a:endParaRPr lang="en-US" baseline="0" dirty="0" smtClean="0"/>
          </a:p>
          <a:p>
            <a:pPr>
              <a:spcBef>
                <a:spcPct val="0"/>
              </a:spcBef>
            </a:pPr>
            <a:endParaRPr lang="en-US" baseline="0" dirty="0" smtClean="0"/>
          </a:p>
        </p:txBody>
      </p:sp>
      <p:sp>
        <p:nvSpPr>
          <p:cNvPr id="1843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fld id="{329280B8-3D1B-4E1A-8834-990BA9746967}" type="slidenum">
              <a:rPr lang="en-US" smtClean="0">
                <a:solidFill>
                  <a:srgbClr val="000000"/>
                </a:solidFill>
              </a:rPr>
              <a:pPr eaLnBrk="1" hangingPunct="1"/>
              <a:t>4</a:t>
            </a:fld>
            <a:endParaRPr lang="en-US" dirty="0" smtClean="0">
              <a:solidFill>
                <a:srgbClr val="000000"/>
              </a:solidFill>
            </a:endParaRPr>
          </a:p>
        </p:txBody>
      </p:sp>
    </p:spTree>
    <p:extLst>
      <p:ext uri="{BB962C8B-B14F-4D97-AF65-F5344CB8AC3E}">
        <p14:creationId xmlns:p14="http://schemas.microsoft.com/office/powerpoint/2010/main" val="2250261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charset="0"/>
                <a:ea typeface="Arial" charset="0"/>
                <a:cs typeface="Arial" charset="0"/>
              </a:rPr>
              <a:t>The goal of the GEF-6 Climate Change Mitigation Program is to support developing countries and economies in transition to make transformational shifts towards a low emission development path. The GEF support also aims to enable recipient countries to prepare for the new instrument under the UNFCCC applicable to all Parties.</a:t>
            </a:r>
            <a:r>
              <a:rPr lang="en-US" b="0" dirty="0" smtClean="0"/>
              <a:t> </a:t>
            </a:r>
          </a:p>
          <a:p>
            <a:endParaRPr lang="en-US" sz="1200" dirty="0" smtClean="0">
              <a:latin typeface="Arial" charset="0"/>
              <a:ea typeface="Arial" charset="0"/>
              <a:cs typeface="Arial" charset="0"/>
            </a:endParaRPr>
          </a:p>
          <a:p>
            <a:r>
              <a:rPr lang="en-US" sz="1200" dirty="0" smtClean="0">
                <a:latin typeface="Arial" charset="0"/>
                <a:ea typeface="Arial" charset="0"/>
                <a:cs typeface="Arial" charset="0"/>
              </a:rPr>
              <a:t>We have three objectives that support this goal:</a:t>
            </a:r>
          </a:p>
          <a:p>
            <a:pPr marL="228600" indent="-228600">
              <a:buAutoNum type="arabicParenR"/>
            </a:pPr>
            <a:r>
              <a:rPr lang="en-US" sz="1200" baseline="0" dirty="0" smtClean="0">
                <a:latin typeface="Arial" charset="0"/>
                <a:ea typeface="Arial" charset="0"/>
                <a:cs typeface="Arial" charset="0"/>
              </a:rPr>
              <a:t>Promote innovation, technology transfer, and supportive policies and strategies</a:t>
            </a:r>
          </a:p>
          <a:p>
            <a:pPr marL="228600" indent="-228600">
              <a:buAutoNum type="arabicParenR"/>
            </a:pPr>
            <a:r>
              <a:rPr lang="en-US" sz="1200" baseline="0" dirty="0" smtClean="0">
                <a:latin typeface="Arial" charset="0"/>
                <a:ea typeface="Arial" charset="0"/>
                <a:cs typeface="Arial" charset="0"/>
              </a:rPr>
              <a:t>Demonstrate mitigation options with systemic impacts</a:t>
            </a:r>
          </a:p>
          <a:p>
            <a:pPr marL="228600" indent="-228600">
              <a:buAutoNum type="arabicParenR"/>
            </a:pPr>
            <a:r>
              <a:rPr lang="en-US" sz="1200" baseline="0" dirty="0" smtClean="0">
                <a:latin typeface="Arial" charset="0"/>
                <a:ea typeface="Arial" charset="0"/>
                <a:cs typeface="Arial" charset="0"/>
              </a:rPr>
              <a:t>Foster enabling conditions to mainstream mitigation concerns into sustainable development strategies</a:t>
            </a:r>
            <a:endParaRPr lang="en-US" sz="1200" dirty="0" smtClean="0">
              <a:latin typeface="Arial" charset="0"/>
              <a:ea typeface="Arial" charset="0"/>
              <a:cs typeface="Arial" charset="0"/>
            </a:endParaRPr>
          </a:p>
          <a:p>
            <a:pPr defTabSz="933961">
              <a:defRPr/>
            </a:pPr>
            <a:endParaRPr lang="en-US" b="0" baseline="0" dirty="0" smtClean="0"/>
          </a:p>
          <a:p>
            <a:pPr defTabSz="933961">
              <a:defRPr/>
            </a:pPr>
            <a:r>
              <a:rPr lang="en-US" b="0" baseline="0" dirty="0" smtClean="0"/>
              <a:t>There are five key programs that derive from these objectives. </a:t>
            </a:r>
            <a:r>
              <a:rPr lang="en-US" sz="1200" dirty="0" smtClean="0">
                <a:latin typeface="Arial" charset="0"/>
                <a:ea typeface="Arial" charset="0"/>
                <a:cs typeface="Arial" charset="0"/>
              </a:rPr>
              <a:t>They represent a suite of measures to assess and address risks and barriers that remain in the transformation toward low-carbon development.</a:t>
            </a:r>
            <a:r>
              <a:rPr lang="en-US" sz="1200" baseline="0" dirty="0" smtClean="0">
                <a:latin typeface="Arial" charset="0"/>
                <a:ea typeface="Arial" charset="0"/>
                <a:cs typeface="Arial" charset="0"/>
              </a:rPr>
              <a:t> </a:t>
            </a:r>
          </a:p>
          <a:p>
            <a:pPr marL="228600" indent="-228600" defTabSz="933961">
              <a:buAutoNum type="arabicParenR"/>
              <a:defRPr/>
            </a:pPr>
            <a:r>
              <a:rPr lang="en-US" sz="1200" baseline="0" dirty="0" smtClean="0">
                <a:latin typeface="Arial" charset="0"/>
                <a:cs typeface="Arial" charset="0"/>
              </a:rPr>
              <a:t>Promote timely development, demonstration and financing of low-carbon technologies and mitigation options</a:t>
            </a:r>
          </a:p>
          <a:p>
            <a:pPr marL="228600" indent="-228600" defTabSz="933961">
              <a:buAutoNum type="arabicParenR"/>
              <a:defRPr/>
            </a:pPr>
            <a:r>
              <a:rPr lang="en-US" sz="1200" baseline="0" dirty="0" smtClean="0">
                <a:latin typeface="Arial" charset="0"/>
                <a:cs typeface="Arial" charset="0"/>
              </a:rPr>
              <a:t>Develop and demonstrate innovative policy packages and market initiatives to foster new range of mitigation actions</a:t>
            </a:r>
          </a:p>
          <a:p>
            <a:pPr marL="228600" indent="-228600" defTabSz="933961">
              <a:buAutoNum type="arabicParenR"/>
              <a:defRPr/>
            </a:pPr>
            <a:r>
              <a:rPr lang="en-US" sz="1200" baseline="0" dirty="0" smtClean="0">
                <a:latin typeface="Arial" charset="0"/>
                <a:cs typeface="Arial" charset="0"/>
              </a:rPr>
              <a:t>Promote integrated low-emission urban systems</a:t>
            </a:r>
          </a:p>
          <a:p>
            <a:pPr marL="228600" indent="-228600" defTabSz="933961">
              <a:buAutoNum type="arabicParenR"/>
              <a:defRPr/>
            </a:pPr>
            <a:r>
              <a:rPr lang="en-US" sz="1200" baseline="0" dirty="0" smtClean="0">
                <a:latin typeface="Arial" charset="0"/>
                <a:cs typeface="Arial" charset="0"/>
              </a:rPr>
              <a:t>Promote conservation and enhancement of carbon stocks in forests and other land-use, and support climate smart agriculture</a:t>
            </a:r>
          </a:p>
          <a:p>
            <a:pPr marL="228600" indent="-228600" defTabSz="933961">
              <a:buAutoNum type="arabicParenR"/>
              <a:defRPr/>
            </a:pPr>
            <a:r>
              <a:rPr lang="en-US" sz="1200" baseline="0" dirty="0" smtClean="0">
                <a:latin typeface="Arial" charset="0"/>
                <a:cs typeface="Arial" charset="0"/>
              </a:rPr>
              <a:t>Integrate findings of convention obligations and enabling activities into national planning processes and mitigation contributions</a:t>
            </a:r>
          </a:p>
          <a:p>
            <a:pPr defTabSz="933961">
              <a:defRPr/>
            </a:pPr>
            <a:endParaRPr lang="en-US" sz="1200" baseline="0" dirty="0" smtClean="0">
              <a:latin typeface="Arial" charset="0"/>
              <a:cs typeface="Arial" charset="0"/>
            </a:endParaRPr>
          </a:p>
          <a:p>
            <a:pPr defTabSz="933961">
              <a:defRPr/>
            </a:pPr>
            <a:r>
              <a:rPr lang="en-US" sz="1200" baseline="0" dirty="0" smtClean="0">
                <a:latin typeface="Arial" charset="0"/>
                <a:cs typeface="Arial" charset="0"/>
              </a:rPr>
              <a:t>These programs aim to achieve three main outcomes: </a:t>
            </a:r>
          </a:p>
          <a:p>
            <a:pPr marL="228600" indent="-228600" defTabSz="933961">
              <a:buAutoNum type="arabicParenR"/>
              <a:defRPr/>
            </a:pPr>
            <a:r>
              <a:rPr lang="en-US" sz="1200" baseline="0" dirty="0" smtClean="0">
                <a:latin typeface="Arial" charset="0"/>
                <a:cs typeface="Arial" charset="0"/>
              </a:rPr>
              <a:t>accelerated adoption of innovative technologies and management practices for GHG emission reduction and carbon sequestration; </a:t>
            </a:r>
          </a:p>
          <a:p>
            <a:pPr marL="228600" indent="-228600" defTabSz="933961">
              <a:buAutoNum type="arabicParenR"/>
              <a:defRPr/>
            </a:pPr>
            <a:r>
              <a:rPr lang="en-US" sz="1200" baseline="0" dirty="0" smtClean="0">
                <a:latin typeface="Arial" charset="0"/>
                <a:cs typeface="Arial" charset="0"/>
              </a:rPr>
              <a:t>established policy, planning and regulatory frameworks to foster accelerated low GHG development and emissions mitigation; and</a:t>
            </a:r>
          </a:p>
          <a:p>
            <a:pPr marL="228600" indent="-228600" defTabSz="933961">
              <a:buAutoNum type="arabicParenR"/>
              <a:defRPr/>
            </a:pPr>
            <a:r>
              <a:rPr lang="en-US" sz="1200" baseline="0" dirty="0" smtClean="0">
                <a:latin typeface="Arial" charset="0"/>
                <a:cs typeface="Arial" charset="0"/>
              </a:rPr>
              <a:t>demonstrated and operationalized financial mechanisms to support GHG reductions</a:t>
            </a:r>
            <a:endParaRPr lang="en-US" sz="1200" dirty="0" smtClean="0">
              <a:latin typeface="Arial" charset="0"/>
              <a:cs typeface="Arial" charset="0"/>
            </a:endParaRPr>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426947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6</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9366937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 of the GEF adaptation program is to increase resilience </a:t>
            </a:r>
            <a:r>
              <a:rPr lang="en-US" dirty="0" err="1" smtClean="0"/>
              <a:t>ot</a:t>
            </a:r>
            <a:r>
              <a:rPr lang="en-US" dirty="0" smtClean="0"/>
              <a:t> the adverse impacts of climate change in vulnerable developing countries, through both near- and long-term adaptation measures in affected sectors, areas and communities; leading to a reduction of expected socio-economic losses associated with climate</a:t>
            </a:r>
            <a:r>
              <a:rPr lang="en-US" baseline="0" dirty="0" smtClean="0"/>
              <a:t> change and variability</a:t>
            </a:r>
          </a:p>
          <a:p>
            <a:endParaRPr lang="en-US" baseline="0" dirty="0" smtClean="0"/>
          </a:p>
          <a:p>
            <a:r>
              <a:rPr lang="en-US" baseline="0" dirty="0" smtClean="0"/>
              <a:t>The goal is supported through three strategic objectives:</a:t>
            </a:r>
          </a:p>
          <a:p>
            <a:pPr marL="228600" indent="-228600">
              <a:buAutoNum type="arabicParenR"/>
            </a:pPr>
            <a:r>
              <a:rPr lang="en-US" baseline="0" dirty="0" smtClean="0"/>
              <a:t>Reduce the vulnerability of people, livelihoods, physical assets and natural systems to the adverse effects of climate change;</a:t>
            </a:r>
          </a:p>
          <a:p>
            <a:pPr marL="228600" indent="-228600">
              <a:buAutoNum type="arabicParenR"/>
            </a:pPr>
            <a:r>
              <a:rPr lang="en-US" baseline="0" dirty="0" smtClean="0"/>
              <a:t>Strengthen institutional and technical capacities for effective climate change adaptation</a:t>
            </a:r>
          </a:p>
          <a:p>
            <a:pPr marL="228600" indent="-228600">
              <a:buAutoNum type="arabicParenR"/>
            </a:pPr>
            <a:r>
              <a:rPr lang="en-US" baseline="0" dirty="0" smtClean="0"/>
              <a:t>Integrate climate change adaptation into relevant policies, plans and </a:t>
            </a:r>
            <a:r>
              <a:rPr lang="en-US" baseline="0" smtClean="0"/>
              <a:t>associated processes</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t>7</a:t>
            </a:fld>
            <a:endParaRPr lang="en-US"/>
          </a:p>
        </p:txBody>
      </p:sp>
    </p:spTree>
    <p:extLst>
      <p:ext uri="{BB962C8B-B14F-4D97-AF65-F5344CB8AC3E}">
        <p14:creationId xmlns:p14="http://schemas.microsoft.com/office/powerpoint/2010/main" val="3221362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doing so – committed to an integrated approach through two strategic pillars </a:t>
            </a:r>
          </a:p>
          <a:p>
            <a:endParaRPr lang="en-US" dirty="0" smtClean="0"/>
          </a:p>
          <a:p>
            <a:pPr marL="228600" indent="-228600">
              <a:buAutoNum type="arabicParenR"/>
            </a:pPr>
            <a:r>
              <a:rPr lang="en-US" dirty="0" smtClean="0"/>
              <a:t>integrating CCA into relevant policies, plans, programs and decision-making processes</a:t>
            </a:r>
            <a:r>
              <a:rPr lang="en-US" baseline="0" dirty="0" smtClean="0"/>
              <a:t>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Addressing urgent needs, gaps in climate information, monitoring and evaluation capacity, and medium and long-term needs</a:t>
            </a:r>
            <a:endParaRPr lang="en-US" baseline="0" dirty="0" smtClean="0"/>
          </a:p>
          <a:p>
            <a:endParaRPr lang="en-US" baseline="0" dirty="0" smtClean="0"/>
          </a:p>
          <a:p>
            <a:r>
              <a:rPr lang="en-US" baseline="0" dirty="0" smtClean="0"/>
              <a:t>2) </a:t>
            </a:r>
            <a:r>
              <a:rPr lang="en-US" dirty="0" smtClean="0"/>
              <a:t>pursing initiatives that cut across both adaptation and other</a:t>
            </a:r>
            <a:r>
              <a:rPr lang="en-US" baseline="0" dirty="0" smtClean="0"/>
              <a:t> GEF focal areas.</a:t>
            </a:r>
          </a:p>
          <a:p>
            <a:r>
              <a:rPr lang="en-US" dirty="0" smtClean="0"/>
              <a:t>Because the GEF is the financial mechanism to several multi-lateral environmental agreements, the GEF is uniquely placed to harness the synergies between CCA and global environmental benefits and to manage potential trade-offs between them.</a:t>
            </a:r>
          </a:p>
          <a:p>
            <a:r>
              <a:rPr lang="en-US" dirty="0" smtClean="0"/>
              <a:t>Consequently, there are a few key opportunities by working across focal areas:</a:t>
            </a:r>
          </a:p>
          <a:p>
            <a:pPr marL="171450" indent="-171450">
              <a:buFontTx/>
              <a:buChar char="-"/>
            </a:pPr>
            <a:r>
              <a:rPr lang="en-US" dirty="0" smtClean="0"/>
              <a:t>Fosters broad-based partnerships and greater development coherence.  Better integrated with national strategies and more stakeholders</a:t>
            </a:r>
          </a:p>
          <a:p>
            <a:pPr marL="171450" indent="-171450">
              <a:buFontTx/>
              <a:buChar char="-"/>
            </a:pPr>
            <a:r>
              <a:rPr lang="en-US" dirty="0" smtClean="0"/>
              <a:t>May</a:t>
            </a:r>
            <a:r>
              <a:rPr lang="en-US" baseline="0" dirty="0" smtClean="0"/>
              <a:t> create greater human benefits, for example by working with water initiatives to create greater access to water, or sustainable management of mangroves in face of sea level rise and coastal erosion</a:t>
            </a:r>
          </a:p>
          <a:p>
            <a:pPr marL="171450" indent="-171450">
              <a:buFontTx/>
              <a:buChar char="-"/>
            </a:pPr>
            <a:r>
              <a:rPr lang="en-US" baseline="0" dirty="0" smtClean="0"/>
              <a:t>Reduce transaction costs and increase cost-effectiveness</a:t>
            </a:r>
          </a:p>
          <a:p>
            <a:pPr marL="171450" indent="-171450">
              <a:buFontTx/>
              <a:buChar char="-"/>
            </a:pPr>
            <a:r>
              <a:rPr lang="en-US" baseline="0" dirty="0" smtClean="0"/>
              <a:t>Economies of scale</a:t>
            </a:r>
          </a:p>
          <a:p>
            <a:pPr marL="171450" indent="-171450">
              <a:buFontTx/>
              <a:buChar char="-"/>
            </a:pPr>
            <a:endParaRPr lang="en-US" dirty="0" smtClean="0"/>
          </a:p>
          <a:p>
            <a:pPr marL="0" marR="0" indent="0" algn="l" defTabSz="923799" rtl="0" eaLnBrk="1" fontAlgn="auto" latinLnBrk="0" hangingPunct="1">
              <a:lnSpc>
                <a:spcPct val="100000"/>
              </a:lnSpc>
              <a:spcBef>
                <a:spcPts val="0"/>
              </a:spcBef>
              <a:spcAft>
                <a:spcPts val="0"/>
              </a:spcAft>
              <a:buClrTx/>
              <a:buSzTx/>
              <a:buFontTx/>
              <a:buNone/>
              <a:tabLst/>
              <a:defRPr/>
            </a:pPr>
            <a:r>
              <a:rPr lang="en-US" baseline="0" dirty="0" smtClean="0"/>
              <a:t>On an operational level, the GEF will continue programming in key economic sectors, but will explore new mechanisms for innovation through greater private sector collaboration, particularly risk transfer and insurance, and ecosystem-based adaptation.  There is an increased focus on areas of heightened vulnerability, such as SIDS and urban centers.</a:t>
            </a:r>
          </a:p>
          <a:p>
            <a:pPr marL="0" marR="0" indent="0" algn="l" defTabSz="923799" rtl="0" eaLnBrk="1" fontAlgn="auto" latinLnBrk="0" hangingPunct="1">
              <a:lnSpc>
                <a:spcPct val="100000"/>
              </a:lnSpc>
              <a:spcBef>
                <a:spcPts val="0"/>
              </a:spcBef>
              <a:spcAft>
                <a:spcPts val="0"/>
              </a:spcAft>
              <a:buClrTx/>
              <a:buSzTx/>
              <a:buFontTx/>
              <a:buNone/>
              <a:tabLst/>
              <a:defRPr/>
            </a:pPr>
            <a:r>
              <a:rPr lang="en-US" baseline="0" dirty="0" smtClean="0"/>
              <a:t>-Private sector engagement is a growing priority throughout the GEF and that includes in CCA.</a:t>
            </a:r>
            <a:endParaRPr lang="en-US" sz="1200" b="1" baseline="0" dirty="0" smtClean="0">
              <a:solidFill>
                <a:srgbClr val="002060"/>
              </a:solidFill>
            </a:endParaRPr>
          </a:p>
          <a:p>
            <a:pPr marL="0" marR="0" indent="0" algn="l" defTabSz="923799" rtl="0" eaLnBrk="1" fontAlgn="auto" latinLnBrk="0" hangingPunct="1">
              <a:lnSpc>
                <a:spcPct val="100000"/>
              </a:lnSpc>
              <a:spcBef>
                <a:spcPts val="0"/>
              </a:spcBef>
              <a:spcAft>
                <a:spcPts val="0"/>
              </a:spcAft>
              <a:buClrTx/>
              <a:buSzTx/>
              <a:buFontTx/>
              <a:buNone/>
              <a:tabLst/>
              <a:defRPr/>
            </a:pPr>
            <a:r>
              <a:rPr lang="en-US" sz="1200" b="0" baseline="0" dirty="0" smtClean="0">
                <a:solidFill>
                  <a:srgbClr val="002060"/>
                </a:solidFill>
              </a:rPr>
              <a:t>-Building on past experience, the GEF will seek opportunities to expand private sector engagement through:</a:t>
            </a:r>
          </a:p>
          <a:p>
            <a:pPr marL="571500" lvl="1" indent="-171450">
              <a:spcBef>
                <a:spcPct val="0"/>
              </a:spcBef>
              <a:buFont typeface="Arial" panose="020B0604020202020204" pitchFamily="34" charset="0"/>
              <a:buChar char="•"/>
            </a:pPr>
            <a:r>
              <a:rPr lang="en-US" sz="2100" dirty="0" smtClean="0"/>
              <a:t>Awareness raising, including of potential risks and response measures</a:t>
            </a:r>
          </a:p>
          <a:p>
            <a:pPr marL="571500" lvl="1" indent="-171450">
              <a:spcBef>
                <a:spcPct val="0"/>
              </a:spcBef>
              <a:buFont typeface="Arial" panose="020B0604020202020204" pitchFamily="34" charset="0"/>
              <a:buChar char="•"/>
            </a:pPr>
            <a:r>
              <a:rPr lang="en-US" sz="2100" dirty="0" smtClean="0"/>
              <a:t>Capacity building to help private entities manage CC risks</a:t>
            </a:r>
          </a:p>
          <a:p>
            <a:pPr marL="571500" lvl="1" indent="-171450">
              <a:spcBef>
                <a:spcPct val="0"/>
              </a:spcBef>
              <a:buFont typeface="Arial" panose="020B0604020202020204" pitchFamily="34" charset="0"/>
              <a:buChar char="•"/>
            </a:pPr>
            <a:r>
              <a:rPr lang="en-US" sz="2100" dirty="0" smtClean="0"/>
              <a:t>Efforts to improve policies &amp; regulatory</a:t>
            </a:r>
            <a:r>
              <a:rPr lang="en-US" sz="2100" baseline="0" dirty="0" smtClean="0"/>
              <a:t> environments and institutional infrastructure</a:t>
            </a:r>
            <a:endParaRPr lang="en-US" sz="2100" dirty="0" smtClean="0"/>
          </a:p>
          <a:p>
            <a:pPr marL="571500" lvl="1" indent="-171450">
              <a:spcBef>
                <a:spcPct val="0"/>
              </a:spcBef>
              <a:buFont typeface="Arial" panose="020B0604020202020204" pitchFamily="34" charset="0"/>
              <a:buChar char="•"/>
            </a:pPr>
            <a:r>
              <a:rPr lang="en-US" sz="2100" dirty="0" smtClean="0"/>
              <a:t>Public-private partnerships that promote private sector responses to CC; and,</a:t>
            </a:r>
          </a:p>
          <a:p>
            <a:pPr marL="571500" lvl="1" indent="-171450">
              <a:spcBef>
                <a:spcPct val="0"/>
              </a:spcBef>
              <a:buFont typeface="Arial" panose="020B0604020202020204" pitchFamily="34" charset="0"/>
              <a:buChar char="•"/>
            </a:pPr>
            <a:r>
              <a:rPr lang="en-US" sz="2100" dirty="0" smtClean="0"/>
              <a:t>Entrepreneurship development to open and seize emerging private sector opportunities to reduce CC vulnerabilities</a:t>
            </a:r>
          </a:p>
          <a:p>
            <a:pPr marL="400050" lvl="1" indent="0">
              <a:spcBef>
                <a:spcPct val="0"/>
              </a:spcBef>
              <a:buFont typeface="Arial" panose="020B0604020202020204" pitchFamily="34" charset="0"/>
              <a:buNone/>
            </a:pPr>
            <a:endParaRPr lang="en-US" sz="2100" dirty="0" smtClean="0"/>
          </a:p>
          <a:p>
            <a:pPr marL="400050" lvl="1" indent="0">
              <a:spcBef>
                <a:spcPct val="0"/>
              </a:spcBef>
              <a:buFont typeface="Arial" panose="020B0604020202020204" pitchFamily="34" charset="0"/>
              <a:buNone/>
            </a:pPr>
            <a:r>
              <a:rPr lang="en-US" sz="2100" dirty="0" smtClean="0"/>
              <a:t>-Projects</a:t>
            </a:r>
            <a:r>
              <a:rPr lang="en-US" sz="2100" baseline="0" dirty="0" smtClean="0"/>
              <a:t> that propose use of tools for engagement with the private sector could include a range of private sector players, such as capital providers, financial intermediaries and industry partners (large corps, SME and innovators). E.g. projects that engage insurance companies in understanding and responding to risks of CC</a:t>
            </a:r>
          </a:p>
          <a:p>
            <a:pPr marL="571500" lvl="1" indent="-171450">
              <a:spcBef>
                <a:spcPct val="0"/>
              </a:spcBef>
              <a:buFont typeface="Arial" panose="020B0604020202020204" pitchFamily="34" charset="0"/>
              <a:buChar char="•"/>
            </a:pPr>
            <a:r>
              <a:rPr lang="en-US" sz="1200" b="0" dirty="0" smtClean="0">
                <a:solidFill>
                  <a:srgbClr val="002060"/>
                </a:solidFill>
              </a:rPr>
              <a:t>Risk Transfer &amp; Insurance – within private sector engagement, the ($4.6B) insurance industry</a:t>
            </a:r>
            <a:r>
              <a:rPr lang="en-US" sz="1200" b="0" baseline="0" dirty="0" smtClean="0">
                <a:solidFill>
                  <a:srgbClr val="002060"/>
                </a:solidFill>
              </a:rPr>
              <a:t> presents considerable potential for adaptation b/c the industry plays a key role in determining the financial incentives for any given decisions concerning exposure to and protection from risk of business, public or individual assets.  Project might for ex, support regulatory assistance, weather risk models and products and public awareness</a:t>
            </a:r>
            <a:endParaRPr lang="en-US" b="1" dirty="0" smtClean="0"/>
          </a:p>
          <a:p>
            <a:pPr marL="0" indent="0">
              <a:buFontTx/>
              <a:buNone/>
            </a:pPr>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t>8</a:t>
            </a:fld>
            <a:endParaRPr lang="en-US"/>
          </a:p>
        </p:txBody>
      </p:sp>
    </p:spTree>
    <p:extLst>
      <p:ext uri="{BB962C8B-B14F-4D97-AF65-F5344CB8AC3E}">
        <p14:creationId xmlns:p14="http://schemas.microsoft.com/office/powerpoint/2010/main" val="29563728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0" dirty="0" smtClean="0"/>
              <a:t>Based</a:t>
            </a:r>
            <a:r>
              <a:rPr lang="en-US" b="0" baseline="0" dirty="0" smtClean="0"/>
              <a:t> on the two pillars and the interest in private sector engagement and EBM, the APS will focus on ten priority areas.  The first seven correspond to the core sectors.  </a:t>
            </a:r>
          </a:p>
          <a:p>
            <a:pPr defTabSz="923799">
              <a:defRPr/>
            </a:pPr>
            <a:r>
              <a:rPr lang="en-US" b="0" baseline="0" dirty="0" smtClean="0"/>
              <a:t>Climate service info services is a cross-cutting priority</a:t>
            </a:r>
          </a:p>
          <a:p>
            <a:pPr defTabSz="923799">
              <a:defRPr/>
            </a:pPr>
            <a:r>
              <a:rPr lang="en-US" b="0" baseline="0" dirty="0" smtClean="0"/>
              <a:t>And the remaining two are priorities across GEF focal areas</a:t>
            </a:r>
          </a:p>
          <a:p>
            <a:pPr defTabSz="923799">
              <a:defRPr/>
            </a:pPr>
            <a:endParaRPr lang="en-US" b="0" baseline="0" dirty="0" smtClean="0"/>
          </a:p>
          <a:p>
            <a:pPr defTabSz="923799">
              <a:defRPr/>
            </a:pPr>
            <a:endParaRPr lang="en-US" b="0" baseline="0" dirty="0" smtClean="0"/>
          </a:p>
          <a:p>
            <a:pPr marL="171450" indent="-171450" defTabSz="923799">
              <a:buFontTx/>
              <a:buChar char="-"/>
              <a:defRPr/>
            </a:pPr>
            <a:r>
              <a:rPr lang="en-US" b="0" baseline="0" dirty="0" smtClean="0"/>
              <a:t>Approx. 29% of LDCF and 26% of SCCF investments promote adaptation in </a:t>
            </a:r>
            <a:r>
              <a:rPr lang="en-US" b="0" baseline="0" dirty="0" err="1" smtClean="0"/>
              <a:t>Agr</a:t>
            </a:r>
            <a:r>
              <a:rPr lang="en-US" b="0" baseline="0" dirty="0" smtClean="0"/>
              <a:t> &amp; Food security , including demo and deployment of innovative, climate resilient </a:t>
            </a:r>
            <a:r>
              <a:rPr lang="en-US" b="0" baseline="0" dirty="0" err="1" smtClean="0"/>
              <a:t>techn</a:t>
            </a:r>
            <a:r>
              <a:rPr lang="en-US" b="0" baseline="0" dirty="0" smtClean="0"/>
              <a:t> for </a:t>
            </a:r>
            <a:r>
              <a:rPr lang="en-US" b="0" baseline="0" dirty="0" err="1" smtClean="0"/>
              <a:t>agr</a:t>
            </a:r>
            <a:r>
              <a:rPr lang="en-US" b="0" baseline="0" dirty="0" smtClean="0"/>
              <a:t> production and processing.  Projects under this theme include 1) integrating climate-resilient tools and measures into </a:t>
            </a:r>
            <a:r>
              <a:rPr lang="en-US" b="0" baseline="0" dirty="0" err="1" smtClean="0"/>
              <a:t>agr</a:t>
            </a:r>
            <a:r>
              <a:rPr lang="en-US" b="0" baseline="0" dirty="0" smtClean="0"/>
              <a:t> policies; policy and </a:t>
            </a:r>
            <a:r>
              <a:rPr lang="en-US" b="0" baseline="0" dirty="0" err="1" smtClean="0"/>
              <a:t>regu</a:t>
            </a:r>
            <a:r>
              <a:rPr lang="en-US" b="0" baseline="0" dirty="0" smtClean="0"/>
              <a:t> </a:t>
            </a:r>
            <a:r>
              <a:rPr lang="en-US" b="0" baseline="0" dirty="0" err="1" smtClean="0"/>
              <a:t>env</a:t>
            </a:r>
            <a:r>
              <a:rPr lang="en-US" b="0" baseline="0" dirty="0" smtClean="0"/>
              <a:t> as well as reforming incentive structures and subsidies and expanding access to markets, credit risk and transfer and other </a:t>
            </a:r>
            <a:r>
              <a:rPr lang="en-US" b="0" baseline="0" dirty="0" err="1" smtClean="0"/>
              <a:t>financies</a:t>
            </a:r>
            <a:r>
              <a:rPr lang="en-US" b="0" baseline="0" dirty="0" smtClean="0"/>
              <a:t> services along with access to extension services, agro-meteorological info and climate-resilient </a:t>
            </a:r>
            <a:r>
              <a:rPr lang="en-US" b="0" baseline="0" dirty="0" err="1" smtClean="0"/>
              <a:t>techn</a:t>
            </a:r>
            <a:r>
              <a:rPr lang="en-US" b="0" baseline="0" dirty="0" smtClean="0"/>
              <a:t>.  There are numerous opportunities for linking with all the other GEF focal areas. And tremendous potential for expanding private sector engagement by working throughout the </a:t>
            </a:r>
            <a:r>
              <a:rPr lang="en-US" b="0" baseline="0" dirty="0" err="1" smtClean="0"/>
              <a:t>agr</a:t>
            </a:r>
            <a:r>
              <a:rPr lang="en-US" b="0" baseline="0" dirty="0" smtClean="0"/>
              <a:t> supply change and by enhancing access to insurance and micro-finance services.</a:t>
            </a:r>
          </a:p>
          <a:p>
            <a:pPr marL="171450" indent="-171450" defTabSz="923799">
              <a:buFontTx/>
              <a:buChar char="-"/>
              <a:defRPr/>
            </a:pPr>
            <a:r>
              <a:rPr lang="en-US" b="0" baseline="0" dirty="0" smtClean="0"/>
              <a:t>Water resource management is another important theme that has captured 14% of LDCF project funds and nearly 25% of SCCF providing support to climate-resilient water governance, watershed </a:t>
            </a:r>
            <a:r>
              <a:rPr lang="en-US" b="0" baseline="0" dirty="0" err="1" smtClean="0"/>
              <a:t>mgt</a:t>
            </a:r>
            <a:r>
              <a:rPr lang="en-US" b="0" baseline="0" dirty="0" smtClean="0"/>
              <a:t>, and the transfer and adoption of technologies for water harvesting and efficiently.  There are a number of new areas for future consideration, including: 1) adoption of proven technologies; 2) enhancing the knowledge based for c-resilient </a:t>
            </a:r>
            <a:r>
              <a:rPr lang="en-US" b="0" baseline="0" dirty="0" err="1" smtClean="0"/>
              <a:t>mgt</a:t>
            </a:r>
            <a:r>
              <a:rPr lang="en-US" b="0" baseline="0" dirty="0" smtClean="0"/>
              <a:t>, and strengthening regulatory frameworks and economic incentive structures.</a:t>
            </a:r>
          </a:p>
          <a:p>
            <a:pPr marL="171450" indent="-171450" defTabSz="923799">
              <a:buFontTx/>
              <a:buChar char="-"/>
              <a:defRPr/>
            </a:pPr>
            <a:r>
              <a:rPr lang="en-US" b="0" baseline="0" dirty="0" smtClean="0"/>
              <a:t>CZ are at the interface of both land and sea impacts from CC and are therefore highly vulnerable. 13 and 11% of LDCF and SCCF – reduce vulnerability of coastal communities to CC impacts (e.g. sea level rise, storms, floods, erosion) through improved land-use planning, climate-resilient coastal infrastructure and the sustainable </a:t>
            </a:r>
            <a:r>
              <a:rPr lang="en-US" b="0" baseline="0" dirty="0" err="1" smtClean="0"/>
              <a:t>mgt</a:t>
            </a:r>
            <a:r>
              <a:rPr lang="en-US" b="0" baseline="0" dirty="0" smtClean="0"/>
              <a:t> of natural infrastructures.  We are looking to strengthening early-warning systems, promoting diversified and resilient livelihoods, integrating adaption measures into coastal settlement planning and infrastructure investments and scaling up private-sector engagement (e.g. climate-proofing ports, coastal roads, tourism.</a:t>
            </a:r>
          </a:p>
          <a:p>
            <a:pPr marL="171450" indent="-171450" defTabSz="923799">
              <a:buFontTx/>
              <a:buChar char="-"/>
              <a:defRPr/>
            </a:pPr>
            <a:r>
              <a:rPr lang="en-US" b="0" baseline="0" dirty="0" smtClean="0"/>
              <a:t>infrastructure is reflected in the previous sectors and includes not only address CZ </a:t>
            </a:r>
            <a:r>
              <a:rPr lang="en-US" b="0" baseline="0" dirty="0" err="1" smtClean="0"/>
              <a:t>Mgt</a:t>
            </a:r>
            <a:r>
              <a:rPr lang="en-US" b="0" baseline="0" dirty="0" smtClean="0"/>
              <a:t> and enhanced flood risk </a:t>
            </a:r>
            <a:r>
              <a:rPr lang="en-US" b="0" baseline="0" dirty="0" err="1" smtClean="0"/>
              <a:t>mgt</a:t>
            </a:r>
            <a:r>
              <a:rPr lang="en-US" b="0" baseline="0" dirty="0" smtClean="0"/>
              <a:t>, but also areas of transportation, urban settlements, water supplies and sanitation and energy.  GEF funds are seeking to strengthen structural codes and standards and their enforcement, mainstream adaptation tools across infrastructure planning and development and catalyze private sector investments in infrastructure and settlement planning. </a:t>
            </a:r>
          </a:p>
          <a:p>
            <a:pPr marL="171450" indent="-171450" defTabSz="923799">
              <a:buFontTx/>
              <a:buChar char="-"/>
              <a:defRPr/>
            </a:pPr>
            <a:r>
              <a:rPr lang="en-US" b="0" dirty="0" smtClean="0"/>
              <a:t>DRM – the Adaptation Program has financed measures to reduce CC-induced disaster risks across sectors through info services, capacity building and public works. In particular need to further mainstream DR info, assessment tools and appropriate mitigation measures across relevant policies, </a:t>
            </a:r>
            <a:r>
              <a:rPr lang="en-US" b="0" dirty="0" err="1" smtClean="0"/>
              <a:t>dev</a:t>
            </a:r>
            <a:r>
              <a:rPr lang="en-US" b="0" dirty="0" smtClean="0"/>
              <a:t> frameworks and investment plans, strengthen disaster preparedness for effective response at all levels and disaster contingency planning, increase access to early-warning info, </a:t>
            </a:r>
            <a:r>
              <a:rPr lang="en-US" b="0" dirty="0" err="1" smtClean="0"/>
              <a:t>edu</a:t>
            </a:r>
            <a:r>
              <a:rPr lang="en-US" b="0" dirty="0" smtClean="0"/>
              <a:t> and awareness</a:t>
            </a:r>
            <a:r>
              <a:rPr lang="en-US" b="0" baseline="0" dirty="0" smtClean="0"/>
              <a:t> raising on CC-induced hazards at all levels and promote the </a:t>
            </a:r>
            <a:r>
              <a:rPr lang="en-US" b="0" baseline="0" dirty="0" err="1" smtClean="0"/>
              <a:t>dev</a:t>
            </a:r>
            <a:r>
              <a:rPr lang="en-US" b="0" baseline="0" dirty="0" smtClean="0"/>
              <a:t> of an access to financial instruments for DRM, including risk transfer.</a:t>
            </a:r>
          </a:p>
          <a:p>
            <a:pPr marL="171450" indent="-171450" defTabSz="923799">
              <a:buFontTx/>
              <a:buChar char="-"/>
              <a:defRPr/>
            </a:pPr>
            <a:r>
              <a:rPr lang="en-US" b="0" baseline="0" dirty="0" smtClean="0"/>
              <a:t>NRM has served as a means to enhance not only natural assets, but also people and their livelihoods and to reduce the vulnerability of fragile ecosystems.  This includes, inter alia, strengthening environmental </a:t>
            </a:r>
            <a:r>
              <a:rPr lang="en-US" b="0" baseline="0" dirty="0" err="1" smtClean="0"/>
              <a:t>mgt</a:t>
            </a:r>
            <a:r>
              <a:rPr lang="en-US" b="0" baseline="0" dirty="0" smtClean="0"/>
              <a:t> in vulnerable areas; protecting ecosystem and natural resources that shield communities from coastal hazards and flood risk (</a:t>
            </a:r>
            <a:r>
              <a:rPr lang="en-US" b="0" baseline="0" dirty="0" err="1" smtClean="0"/>
              <a:t>ie</a:t>
            </a:r>
            <a:r>
              <a:rPr lang="en-US" b="0" baseline="0" dirty="0" smtClean="0"/>
              <a:t> reefs and mangroves) and promoting sustainable, resilient and diversified livelihoods.</a:t>
            </a:r>
            <a:endParaRPr lang="en-US" b="1" dirty="0" smtClean="0"/>
          </a:p>
          <a:p>
            <a:pPr marL="171450" indent="-171450" defTabSz="923799">
              <a:buFontTx/>
              <a:buChar char="-"/>
              <a:defRPr/>
            </a:pPr>
            <a:r>
              <a:rPr lang="en-US" b="0" dirty="0" smtClean="0"/>
              <a:t>Health</a:t>
            </a:r>
            <a:r>
              <a:rPr lang="en-US" b="0" baseline="0" dirty="0" smtClean="0"/>
              <a:t> – to date only 3% of SCCF. There is a considerable need to strengthen evidence to mainstream CCA in the public health sector.  The World Health Organization has been a particularly critical partner in these efforts in supporting the NAP process in LDCs.</a:t>
            </a:r>
          </a:p>
          <a:p>
            <a:pPr marL="171450" indent="-171450" defTabSz="923799">
              <a:buFontTx/>
              <a:buChar char="-"/>
              <a:defRPr/>
            </a:pPr>
            <a:endParaRPr lang="en-US" b="0" dirty="0" smtClean="0"/>
          </a:p>
          <a:p>
            <a:pPr defTabSz="923799">
              <a:defRPr/>
            </a:pPr>
            <a:endParaRPr lang="en-US" b="1"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t>9</a:t>
            </a:fld>
            <a:endParaRPr lang="en-US"/>
          </a:p>
        </p:txBody>
      </p:sp>
    </p:spTree>
    <p:extLst>
      <p:ext uri="{BB962C8B-B14F-4D97-AF65-F5344CB8AC3E}">
        <p14:creationId xmlns:p14="http://schemas.microsoft.com/office/powerpoint/2010/main" val="35930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10</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23981816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1"/>
            <a:ext cx="12192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828800" y="3124200"/>
            <a:ext cx="85344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609600" y="1828800"/>
            <a:ext cx="109728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6335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12192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417946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914400" y="3810000"/>
            <a:ext cx="10363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sz="4400" dirty="0" smtClean="0"/>
              <a:t>Questions?</a:t>
            </a:r>
            <a:endParaRPr lang="en-US" sz="4400" dirty="0"/>
          </a:p>
        </p:txBody>
      </p:sp>
      <p:sp>
        <p:nvSpPr>
          <p:cNvPr id="7" name="Title 1"/>
          <p:cNvSpPr txBox="1">
            <a:spLocks/>
          </p:cNvSpPr>
          <p:nvPr/>
        </p:nvSpPr>
        <p:spPr>
          <a:xfrm>
            <a:off x="914400" y="2286001"/>
            <a:ext cx="103632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12192000" cy="1248156"/>
          </a:xfrm>
          <a:prstGeom prst="rect">
            <a:avLst/>
          </a:prstGeom>
        </p:spPr>
      </p:pic>
    </p:spTree>
    <p:extLst>
      <p:ext uri="{BB962C8B-B14F-4D97-AF65-F5344CB8AC3E}">
        <p14:creationId xmlns:p14="http://schemas.microsoft.com/office/powerpoint/2010/main" val="1732726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09383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3606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12192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559249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7764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09600" y="6356351"/>
            <a:ext cx="2844800" cy="365125"/>
          </a:xfrm>
          <a:prstGeom prst="rect">
            <a:avLst/>
          </a:prstGeom>
        </p:spPr>
        <p:txBody>
          <a:bodyPr/>
          <a:lstStyle>
            <a:lvl1pPr fontAlgn="auto">
              <a:spcBef>
                <a:spcPts val="0"/>
              </a:spcBef>
              <a:spcAft>
                <a:spcPts val="0"/>
              </a:spcAft>
              <a:defRPr>
                <a:solidFill>
                  <a:schemeClr val="tx1">
                    <a:tint val="75000"/>
                  </a:schemeClr>
                </a:solidFill>
                <a:latin typeface="+mn-lt"/>
                <a:ea typeface="+mn-ea"/>
                <a:cs typeface="+mn-cs"/>
              </a:defRPr>
            </a:lvl1pPr>
          </a:lstStyle>
          <a:p>
            <a:pPr>
              <a:defRPr/>
            </a:pPr>
            <a:endParaRPr lang="en-US" altLang="ja-JP">
              <a:solidFill>
                <a:prstClr val="black">
                  <a:tint val="75000"/>
                </a:prstClr>
              </a:solidFill>
            </a:endParaRPr>
          </a:p>
        </p:txBody>
      </p:sp>
      <p:sp>
        <p:nvSpPr>
          <p:cNvPr id="6" name="Footer Placeholder 5"/>
          <p:cNvSpPr>
            <a:spLocks noGrp="1" noChangeArrowheads="1"/>
          </p:cNvSpPr>
          <p:nvPr>
            <p:ph type="ftr" sz="quarter" idx="11"/>
          </p:nvPr>
        </p:nvSpPr>
        <p:spPr>
          <a:xfrm>
            <a:off x="4165600" y="6356351"/>
            <a:ext cx="3860800" cy="365125"/>
          </a:xfrm>
          <a:prstGeom prst="rect">
            <a:avLst/>
          </a:prstGeom>
        </p:spPr>
        <p:txBody>
          <a:bodyPr/>
          <a:lstStyle>
            <a:lvl1pPr>
              <a:defRPr/>
            </a:lvl1pPr>
          </a:lstStyle>
          <a:p>
            <a:pPr>
              <a:defRPr/>
            </a:pPr>
            <a:endParaRPr lang="en-US" altLang="ja-JP">
              <a:solidFill>
                <a:prstClr val="black"/>
              </a:solidFill>
            </a:endParaRPr>
          </a:p>
        </p:txBody>
      </p:sp>
      <p:sp>
        <p:nvSpPr>
          <p:cNvPr id="7" name="Slide Number Placeholder 6"/>
          <p:cNvSpPr>
            <a:spLocks noGrp="1" noChangeArrowheads="1"/>
          </p:cNvSpPr>
          <p:nvPr>
            <p:ph type="sldNum" sz="quarter" idx="12"/>
          </p:nvPr>
        </p:nvSpPr>
        <p:spPr>
          <a:xfrm>
            <a:off x="8737600" y="6356351"/>
            <a:ext cx="2844800" cy="365125"/>
          </a:xfrm>
          <a:prstGeom prst="rect">
            <a:avLst/>
          </a:prstGeom>
        </p:spPr>
        <p:txBody>
          <a:bodyPr/>
          <a:lstStyle>
            <a:lvl1pPr>
              <a:defRPr/>
            </a:lvl1pPr>
          </a:lstStyle>
          <a:p>
            <a:fld id="{BC858B2A-5704-4D95-821F-9BFE26873B5C}" type="slidenum">
              <a:rPr lang="ja-JP" altLang="en-US">
                <a:solidFill>
                  <a:prstClr val="black"/>
                </a:solidFill>
              </a:rPr>
              <a:pPr/>
              <a:t>‹#›</a:t>
            </a:fld>
            <a:endParaRPr lang="en-US" altLang="ja-JP">
              <a:solidFill>
                <a:prstClr val="black"/>
              </a:solidFill>
            </a:endParaRPr>
          </a:p>
        </p:txBody>
      </p:sp>
    </p:spTree>
    <p:extLst>
      <p:ext uri="{BB962C8B-B14F-4D97-AF65-F5344CB8AC3E}">
        <p14:creationId xmlns:p14="http://schemas.microsoft.com/office/powerpoint/2010/main" val="2969314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124200"/>
            <a:ext cx="85344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609600" y="1828800"/>
            <a:ext cx="109728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12192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093754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4182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0030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8" cstate="print"/>
          <a:srcRect/>
          <a:stretch>
            <a:fillRect/>
          </a:stretch>
        </p:blipFill>
        <p:spPr bwMode="auto">
          <a:xfrm>
            <a:off x="0" y="5610226"/>
            <a:ext cx="12192000" cy="1247775"/>
          </a:xfrm>
          <a:prstGeom prst="rect">
            <a:avLst/>
          </a:prstGeom>
          <a:noFill/>
          <a:ln w="9525">
            <a:noFill/>
            <a:miter lim="800000"/>
            <a:headEnd/>
            <a:tailEnd/>
          </a:ln>
        </p:spPr>
      </p:pic>
    </p:spTree>
    <p:extLst>
      <p:ext uri="{BB962C8B-B14F-4D97-AF65-F5344CB8AC3E}">
        <p14:creationId xmlns:p14="http://schemas.microsoft.com/office/powerpoint/2010/main" val="9105994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12192000" cy="1248156"/>
          </a:xfrm>
          <a:prstGeom prst="rect">
            <a:avLst/>
          </a:prstGeom>
        </p:spPr>
      </p:pic>
    </p:spTree>
    <p:extLst>
      <p:ext uri="{BB962C8B-B14F-4D97-AF65-F5344CB8AC3E}">
        <p14:creationId xmlns:p14="http://schemas.microsoft.com/office/powerpoint/2010/main" val="2622752624"/>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840966"/>
            <a:ext cx="8229600" cy="1143000"/>
          </a:xfrm>
        </p:spPr>
        <p:txBody>
          <a:bodyPr/>
          <a:lstStyle/>
          <a:p>
            <a:pPr>
              <a:lnSpc>
                <a:spcPct val="80000"/>
              </a:lnSpc>
              <a:spcBef>
                <a:spcPct val="20000"/>
              </a:spcBef>
              <a:defRPr/>
            </a:pPr>
            <a:r>
              <a:rPr lang="en-US" b="1" dirty="0">
                <a:solidFill>
                  <a:srgbClr val="00642D"/>
                </a:solidFill>
                <a:latin typeface="+mn-lt"/>
                <a:ea typeface="+mn-ea"/>
                <a:cs typeface="Times New Roman" panose="02020603050405020304" pitchFamily="18" charset="0"/>
              </a:rPr>
              <a:t>GEF 6 Programming Directions</a:t>
            </a:r>
          </a:p>
        </p:txBody>
      </p:sp>
      <p:sp>
        <p:nvSpPr>
          <p:cNvPr id="3" name="Subtitle 2"/>
          <p:cNvSpPr>
            <a:spLocks noGrp="1"/>
          </p:cNvSpPr>
          <p:nvPr>
            <p:ph type="subTitle" idx="1"/>
          </p:nvPr>
        </p:nvSpPr>
        <p:spPr>
          <a:xfrm>
            <a:off x="2895600" y="4001219"/>
            <a:ext cx="6400800" cy="2819400"/>
          </a:xfrm>
        </p:spPr>
        <p:txBody>
          <a:bodyPr/>
          <a:lstStyle/>
          <a:p>
            <a:pPr>
              <a:lnSpc>
                <a:spcPct val="80000"/>
              </a:lnSpc>
              <a:defRPr/>
            </a:pPr>
            <a:endParaRPr lang="en-US" sz="3200" b="1" dirty="0">
              <a:solidFill>
                <a:srgbClr val="00642D"/>
              </a:solidFill>
              <a:cs typeface="Times New Roman" panose="02020603050405020304" pitchFamily="18" charset="0"/>
            </a:endParaRPr>
          </a:p>
          <a:p>
            <a:pPr>
              <a:lnSpc>
                <a:spcPct val="80000"/>
              </a:lnSpc>
              <a:defRPr/>
            </a:pPr>
            <a:r>
              <a:rPr lang="en-US" sz="3200" b="1" dirty="0">
                <a:solidFill>
                  <a:srgbClr val="00642D"/>
                </a:solidFill>
                <a:latin typeface="+mj-lt"/>
                <a:cs typeface="Times New Roman" panose="02020603050405020304" pitchFamily="18" charset="0"/>
              </a:rPr>
              <a:t>GEF Expanded Constituency Workshop </a:t>
            </a:r>
            <a:endParaRPr lang="en-US" sz="3200" b="1" dirty="0">
              <a:solidFill>
                <a:schemeClr val="tx1"/>
              </a:solidFill>
              <a:latin typeface="+mj-lt"/>
            </a:endParaRPr>
          </a:p>
          <a:p>
            <a:pPr>
              <a:lnSpc>
                <a:spcPct val="80000"/>
              </a:lnSpc>
              <a:defRPr/>
            </a:pPr>
            <a:r>
              <a:rPr lang="en-US" sz="3200" b="1" dirty="0">
                <a:solidFill>
                  <a:schemeClr val="tx1"/>
                </a:solidFill>
                <a:latin typeface="Andes" panose="02000000000000000000" pitchFamily="50" charset="0"/>
                <a:cs typeface="Times New Roman" panose="02020603050405020304" pitchFamily="18" charset="0"/>
              </a:rPr>
              <a:t>Tbilisi, Georgia</a:t>
            </a:r>
            <a:endParaRPr lang="en-US" sz="3200" dirty="0">
              <a:solidFill>
                <a:schemeClr val="tx1"/>
              </a:solidFill>
              <a:latin typeface="Andes" panose="02000000000000000000" pitchFamily="50" charset="0"/>
              <a:cs typeface="Times New Roman" pitchFamily="18" charset="0"/>
            </a:endParaRPr>
          </a:p>
          <a:p>
            <a:pPr>
              <a:lnSpc>
                <a:spcPct val="80000"/>
              </a:lnSpc>
              <a:defRPr/>
            </a:pPr>
            <a:r>
              <a:rPr lang="en-US" sz="3200" dirty="0">
                <a:solidFill>
                  <a:schemeClr val="tx1"/>
                </a:solidFill>
                <a:latin typeface="Andes" panose="02000000000000000000" pitchFamily="50" charset="0"/>
                <a:cs typeface="Times New Roman" pitchFamily="18" charset="0"/>
              </a:rPr>
              <a:t>June 22-24, 2015</a:t>
            </a:r>
            <a:endParaRPr lang="en-US" sz="3200" dirty="0">
              <a:solidFill>
                <a:schemeClr val="tx1"/>
              </a:solidFill>
              <a:latin typeface="Andes" panose="02000000000000000000" pitchFamily="50" charset="0"/>
              <a:cs typeface="Times New Roman" pitchFamily="18" charset="0"/>
            </a:endParaRPr>
          </a:p>
        </p:txBody>
      </p:sp>
    </p:spTree>
    <p:extLst>
      <p:ext uri="{BB962C8B-B14F-4D97-AF65-F5344CB8AC3E}">
        <p14:creationId xmlns:p14="http://schemas.microsoft.com/office/powerpoint/2010/main" val="26061892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3124200"/>
            <a:ext cx="10972800" cy="2362200"/>
          </a:xfrm>
        </p:spPr>
        <p:txBody>
          <a:bodyPr/>
          <a:lstStyle/>
          <a:p>
            <a:r>
              <a:rPr lang="en-US" sz="4400" b="1" dirty="0">
                <a:solidFill>
                  <a:srgbClr val="00642D"/>
                </a:solidFill>
                <a:latin typeface="+mn-lt"/>
              </a:rPr>
              <a:t>GEF-6 Programming</a:t>
            </a:r>
            <a:br>
              <a:rPr lang="en-US" sz="4400" b="1" dirty="0">
                <a:solidFill>
                  <a:srgbClr val="00642D"/>
                </a:solidFill>
                <a:latin typeface="+mn-lt"/>
              </a:rPr>
            </a:br>
            <a:r>
              <a:rPr lang="en-US" sz="4400" b="1" dirty="0">
                <a:solidFill>
                  <a:srgbClr val="00642D"/>
                </a:solidFill>
                <a:latin typeface="+mn-lt"/>
              </a:rPr>
              <a:t>Chemical and Waste</a:t>
            </a:r>
            <a:r>
              <a:rPr lang="en-US" dirty="0" smtClean="0">
                <a:solidFill>
                  <a:srgbClr val="00642D"/>
                </a:solidFill>
                <a:latin typeface="+mn-lt"/>
              </a:rPr>
              <a:t/>
            </a:r>
            <a:br>
              <a:rPr lang="en-US" dirty="0" smtClean="0">
                <a:solidFill>
                  <a:srgbClr val="00642D"/>
                </a:solidFill>
                <a:latin typeface="+mn-lt"/>
              </a:rPr>
            </a:br>
            <a:endParaRPr lang="en-US" dirty="0">
              <a:latin typeface="+mn-lt"/>
            </a:endParaRPr>
          </a:p>
        </p:txBody>
      </p:sp>
    </p:spTree>
    <p:extLst>
      <p:ext uri="{BB962C8B-B14F-4D97-AF65-F5344CB8AC3E}">
        <p14:creationId xmlns:p14="http://schemas.microsoft.com/office/powerpoint/2010/main" val="8523180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072640" y="152400"/>
            <a:ext cx="8046720" cy="457200"/>
          </a:xfrm>
          <a:solidFill>
            <a:srgbClr val="7030A0"/>
          </a:solidFill>
        </p:spPr>
        <p:txBody>
          <a:bodyPr>
            <a:normAutofit fontScale="90000"/>
          </a:bodyPr>
          <a:lstStyle/>
          <a:p>
            <a:pPr algn="ctr"/>
            <a:r>
              <a:rPr lang="en-US" sz="2800" b="1" dirty="0">
                <a:solidFill>
                  <a:schemeClr val="bg1"/>
                </a:solidFill>
                <a:latin typeface="Arial" pitchFamily="34" charset="0"/>
                <a:cs typeface="Arial" pitchFamily="34" charset="0"/>
              </a:rPr>
              <a:t>GEF-6 C&amp;W Strategy</a:t>
            </a:r>
          </a:p>
        </p:txBody>
      </p:sp>
      <p:sp>
        <p:nvSpPr>
          <p:cNvPr id="7" name="Rounded Rectangle 6"/>
          <p:cNvSpPr/>
          <p:nvPr/>
        </p:nvSpPr>
        <p:spPr>
          <a:xfrm>
            <a:off x="2072640" y="690940"/>
            <a:ext cx="8046720" cy="898724"/>
          </a:xfrm>
          <a:prstGeom prst="roundRect">
            <a:avLst/>
          </a:prstGeom>
          <a:solidFill>
            <a:schemeClr val="accent4">
              <a:lumMod val="75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chemeClr val="bg1"/>
              </a:solidFill>
            </a:endParaRPr>
          </a:p>
          <a:p>
            <a:pPr algn="ctr" fontAlgn="base">
              <a:spcBef>
                <a:spcPct val="0"/>
              </a:spcBef>
              <a:spcAft>
                <a:spcPct val="0"/>
              </a:spcAft>
            </a:pPr>
            <a:r>
              <a:rPr lang="en-US" dirty="0">
                <a:solidFill>
                  <a:schemeClr val="bg1"/>
                </a:solidFill>
              </a:rPr>
              <a:t>Goal: to prevent exposure of humans and environment to harmful C&amp;W of global importance, including POPs, mercury and ODS, through significant reduction in production, use, consumption and emissions/releases of those C&amp;W</a:t>
            </a:r>
          </a:p>
          <a:p>
            <a:pPr algn="ctr" fontAlgn="base">
              <a:spcBef>
                <a:spcPct val="0"/>
              </a:spcBef>
              <a:spcAft>
                <a:spcPct val="0"/>
              </a:spcAft>
            </a:pPr>
            <a:endParaRPr lang="en-US" dirty="0">
              <a:solidFill>
                <a:schemeClr val="bg1"/>
              </a:solidFill>
            </a:endParaRPr>
          </a:p>
        </p:txBody>
      </p:sp>
      <p:sp>
        <p:nvSpPr>
          <p:cNvPr id="14" name="Up Arrow 13"/>
          <p:cNvSpPr/>
          <p:nvPr/>
        </p:nvSpPr>
        <p:spPr>
          <a:xfrm>
            <a:off x="3400387" y="3126981"/>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787640" y="3126982"/>
            <a:ext cx="1005840"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2072639" y="1751198"/>
            <a:ext cx="365760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schemeClr val="bg1"/>
                </a:solidFill>
              </a:rPr>
              <a:t>Objective 1: Develop the enabling conditions, tools and environment for the sound management of harmful chemicals and wastes</a:t>
            </a:r>
          </a:p>
        </p:txBody>
      </p:sp>
      <p:sp>
        <p:nvSpPr>
          <p:cNvPr id="18" name="Rounded Rectangle 17"/>
          <p:cNvSpPr/>
          <p:nvPr/>
        </p:nvSpPr>
        <p:spPr>
          <a:xfrm>
            <a:off x="6461760" y="1751198"/>
            <a:ext cx="365760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schemeClr val="bg1"/>
                </a:solidFill>
              </a:rPr>
              <a:t>Objective 2: Reduce the prevalence of harmful chemicals and waste and support the implementation of clean alternative technologies/substances</a:t>
            </a:r>
          </a:p>
        </p:txBody>
      </p:sp>
      <p:sp>
        <p:nvSpPr>
          <p:cNvPr id="22" name="Rounded Rectangle 21"/>
          <p:cNvSpPr/>
          <p:nvPr/>
        </p:nvSpPr>
        <p:spPr>
          <a:xfrm>
            <a:off x="2072640" y="3586370"/>
            <a:ext cx="3657600" cy="949075"/>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dirty="0">
                <a:solidFill>
                  <a:schemeClr val="tx1"/>
                </a:solidFill>
              </a:rPr>
              <a:t>1. New tools and economic approaches for managing harmful chemicals and waste in a sound manner</a:t>
            </a:r>
          </a:p>
        </p:txBody>
      </p:sp>
      <p:sp>
        <p:nvSpPr>
          <p:cNvPr id="23" name="Rounded Rectangle 22"/>
          <p:cNvSpPr/>
          <p:nvPr/>
        </p:nvSpPr>
        <p:spPr>
          <a:xfrm>
            <a:off x="2072640" y="4670534"/>
            <a:ext cx="3657600" cy="892067"/>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dirty="0">
                <a:solidFill>
                  <a:schemeClr val="tx1"/>
                </a:solidFill>
              </a:rPr>
              <a:t>2. Enabling activities and their integration into sector, national, and global processes</a:t>
            </a:r>
          </a:p>
        </p:txBody>
      </p:sp>
      <p:sp>
        <p:nvSpPr>
          <p:cNvPr id="28" name="Rounded Rectangle 27"/>
          <p:cNvSpPr/>
          <p:nvPr/>
        </p:nvSpPr>
        <p:spPr>
          <a:xfrm>
            <a:off x="6461761" y="3586369"/>
            <a:ext cx="3672841" cy="357142"/>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dirty="0">
                <a:solidFill>
                  <a:schemeClr val="tx1"/>
                </a:solidFill>
              </a:rPr>
              <a:t>3. Reduction and elimination of POPs</a:t>
            </a:r>
          </a:p>
        </p:txBody>
      </p:sp>
      <p:sp>
        <p:nvSpPr>
          <p:cNvPr id="20" name="Rounded Rectangle 19"/>
          <p:cNvSpPr/>
          <p:nvPr/>
        </p:nvSpPr>
        <p:spPr>
          <a:xfrm>
            <a:off x="6461760" y="3990280"/>
            <a:ext cx="3672840" cy="609600"/>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dirty="0">
                <a:solidFill>
                  <a:schemeClr val="tx1"/>
                </a:solidFill>
              </a:rPr>
              <a:t>4. Reduction or elimination of emissions and releases of mercury</a:t>
            </a:r>
          </a:p>
        </p:txBody>
      </p:sp>
      <p:sp>
        <p:nvSpPr>
          <p:cNvPr id="21" name="Rounded Rectangle 20"/>
          <p:cNvSpPr/>
          <p:nvPr/>
        </p:nvSpPr>
        <p:spPr>
          <a:xfrm>
            <a:off x="6461762" y="4646649"/>
            <a:ext cx="3672839" cy="731608"/>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dirty="0">
                <a:solidFill>
                  <a:schemeClr val="tx1"/>
                </a:solidFill>
              </a:rPr>
              <a:t>5. Phase out of ODS in CEITs &amp; Article 5 countries under the Montreal Protocol</a:t>
            </a:r>
          </a:p>
        </p:txBody>
      </p:sp>
      <p:sp>
        <p:nvSpPr>
          <p:cNvPr id="24" name="Rounded Rectangle 23"/>
          <p:cNvSpPr/>
          <p:nvPr/>
        </p:nvSpPr>
        <p:spPr>
          <a:xfrm>
            <a:off x="6461760" y="5425027"/>
            <a:ext cx="3657600" cy="442374"/>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dirty="0">
                <a:solidFill>
                  <a:schemeClr val="tx1"/>
                </a:solidFill>
              </a:rPr>
              <a:t>6. Regional approaches in LDCs and SIDs</a:t>
            </a:r>
            <a:endParaRPr lang="en-US" sz="1200" dirty="0">
              <a:solidFill>
                <a:schemeClr val="tx1"/>
              </a:solidFill>
            </a:endParaRPr>
          </a:p>
        </p:txBody>
      </p:sp>
    </p:spTree>
    <p:extLst>
      <p:ext uri="{BB962C8B-B14F-4D97-AF65-F5344CB8AC3E}">
        <p14:creationId xmlns:p14="http://schemas.microsoft.com/office/powerpoint/2010/main" val="5083644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&amp; W Innovative Approaches</a:t>
            </a:r>
            <a:endParaRPr lang="en-US" dirty="0"/>
          </a:p>
        </p:txBody>
      </p:sp>
      <p:sp>
        <p:nvSpPr>
          <p:cNvPr id="3" name="Content Placeholder 2"/>
          <p:cNvSpPr>
            <a:spLocks noGrp="1"/>
          </p:cNvSpPr>
          <p:nvPr>
            <p:ph idx="1"/>
          </p:nvPr>
        </p:nvSpPr>
        <p:spPr/>
        <p:txBody>
          <a:bodyPr>
            <a:normAutofit/>
          </a:bodyPr>
          <a:lstStyle/>
          <a:p>
            <a:r>
              <a:rPr lang="en-US" sz="2000" dirty="0"/>
              <a:t>Piloting of cleaner production to remove toxics including new POPS and mercury from products – through partnerships with the private sector.</a:t>
            </a:r>
          </a:p>
          <a:p>
            <a:pPr marL="0" indent="0">
              <a:buNone/>
            </a:pPr>
            <a:endParaRPr lang="en-US" sz="2000" dirty="0"/>
          </a:p>
          <a:p>
            <a:r>
              <a:rPr lang="en-US" sz="2000" dirty="0"/>
              <a:t>Removing the barriers for investment of the private sector to manage waste streams.</a:t>
            </a:r>
          </a:p>
          <a:p>
            <a:endParaRPr lang="en-US" sz="2000" dirty="0"/>
          </a:p>
          <a:p>
            <a:r>
              <a:rPr lang="en-US" sz="2000" dirty="0"/>
              <a:t>Promoting access to finance to small and medium enterprises to allow for investment – particularly in waste recycling, ASGM and other sectors that can generate income but are difficult to invest in due to risk or nature of the sector.</a:t>
            </a:r>
          </a:p>
          <a:p>
            <a:endParaRPr lang="en-US" sz="2000" dirty="0"/>
          </a:p>
        </p:txBody>
      </p:sp>
    </p:spTree>
    <p:extLst>
      <p:ext uri="{BB962C8B-B14F-4D97-AF65-F5344CB8AC3E}">
        <p14:creationId xmlns:p14="http://schemas.microsoft.com/office/powerpoint/2010/main" val="4602031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nvPr>
        </p:nvGraphicFramePr>
        <p:xfrm>
          <a:off x="4343400" y="990600"/>
          <a:ext cx="3498850" cy="4525962"/>
        </p:xfrm>
        <a:graphic>
          <a:graphicData uri="http://schemas.openxmlformats.org/presentationml/2006/ole">
            <mc:AlternateContent xmlns:mc="http://schemas.openxmlformats.org/markup-compatibility/2006">
              <mc:Choice xmlns:v="urn:schemas-microsoft-com:vml" Requires="v">
                <p:oleObj spid="_x0000_s1038" r:id="rId3" imgW="5829233" imgH="7543775" progId="AcroExch.Document.7">
                  <p:embed/>
                </p:oleObj>
              </mc:Choice>
              <mc:Fallback>
                <p:oleObj r:id="rId3" imgW="5829233" imgH="7543775"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990600"/>
                        <a:ext cx="349885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125633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72" y="786711"/>
            <a:ext cx="12192000" cy="838200"/>
          </a:xfrm>
        </p:spPr>
        <p:txBody>
          <a:bodyPr/>
          <a:lstStyle/>
          <a:p>
            <a:r>
              <a:rPr lang="en-US" dirty="0">
                <a:solidFill>
                  <a:srgbClr val="006600"/>
                </a:solidFill>
                <a:cs typeface="Arial" panose="020B0604020202020204" pitchFamily="34" charset="0"/>
              </a:rPr>
              <a:t>GEF-6 Programming</a:t>
            </a:r>
          </a:p>
        </p:txBody>
      </p:sp>
      <p:sp>
        <p:nvSpPr>
          <p:cNvPr id="3" name="Rectangle 2"/>
          <p:cNvSpPr/>
          <p:nvPr/>
        </p:nvSpPr>
        <p:spPr>
          <a:xfrm>
            <a:off x="8449158" y="2910874"/>
            <a:ext cx="914400" cy="2541394"/>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Rectangle 3"/>
          <p:cNvSpPr/>
          <p:nvPr/>
        </p:nvSpPr>
        <p:spPr>
          <a:xfrm>
            <a:off x="7539279" y="2913282"/>
            <a:ext cx="914400" cy="2541394"/>
          </a:xfrm>
          <a:prstGeom prst="rect">
            <a:avLst/>
          </a:prstGeom>
          <a:solidFill>
            <a:srgbClr val="CC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 name="Rectangle 4"/>
          <p:cNvSpPr/>
          <p:nvPr/>
        </p:nvSpPr>
        <p:spPr>
          <a:xfrm>
            <a:off x="6629400" y="2913282"/>
            <a:ext cx="914400" cy="254139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Rectangle 5"/>
          <p:cNvSpPr/>
          <p:nvPr/>
        </p:nvSpPr>
        <p:spPr>
          <a:xfrm>
            <a:off x="5704772" y="2913282"/>
            <a:ext cx="914400" cy="2554066"/>
          </a:xfrm>
          <a:prstGeom prst="rect">
            <a:avLst/>
          </a:prstGeom>
          <a:solidFill>
            <a:srgbClr val="5AB28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 name="Rectangle 6"/>
          <p:cNvSpPr/>
          <p:nvPr/>
        </p:nvSpPr>
        <p:spPr>
          <a:xfrm>
            <a:off x="4813347" y="2900610"/>
            <a:ext cx="914400" cy="2613750"/>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 name="Trapezoid 7"/>
          <p:cNvSpPr/>
          <p:nvPr/>
        </p:nvSpPr>
        <p:spPr>
          <a:xfrm>
            <a:off x="2971800" y="1709046"/>
            <a:ext cx="6391758" cy="1224176"/>
          </a:xfrm>
          <a:prstGeom prst="trapezoid">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p:nvSpPr>
        <p:spPr>
          <a:xfrm>
            <a:off x="3886582" y="2933222"/>
            <a:ext cx="914400" cy="2554068"/>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p:nvSpPr>
        <p:spPr>
          <a:xfrm>
            <a:off x="2951782" y="2933222"/>
            <a:ext cx="914400" cy="258113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1" name="TextBox 10"/>
          <p:cNvSpPr txBox="1"/>
          <p:nvPr/>
        </p:nvSpPr>
        <p:spPr>
          <a:xfrm>
            <a:off x="3111798" y="3479457"/>
            <a:ext cx="492443" cy="1349985"/>
          </a:xfrm>
          <a:prstGeom prst="rect">
            <a:avLst/>
          </a:prstGeom>
          <a:noFill/>
          <a:ln>
            <a:noFill/>
          </a:ln>
        </p:spPr>
        <p:txBody>
          <a:bodyPr vert="vert270" wrap="none" rtlCol="0">
            <a:spAutoFit/>
          </a:bodyPr>
          <a:lstStyle/>
          <a:p>
            <a:r>
              <a:rPr lang="en-US" sz="2000" b="1" dirty="0">
                <a:solidFill>
                  <a:prstClr val="white"/>
                </a:solidFill>
              </a:rPr>
              <a:t>Biodiversity</a:t>
            </a:r>
          </a:p>
        </p:txBody>
      </p:sp>
      <p:sp>
        <p:nvSpPr>
          <p:cNvPr id="12" name="TextBox 11"/>
          <p:cNvSpPr txBox="1"/>
          <p:nvPr/>
        </p:nvSpPr>
        <p:spPr>
          <a:xfrm>
            <a:off x="3986815" y="3606351"/>
            <a:ext cx="800219" cy="1406796"/>
          </a:xfrm>
          <a:prstGeom prst="rect">
            <a:avLst/>
          </a:prstGeom>
          <a:noFill/>
          <a:ln>
            <a:noFill/>
          </a:ln>
        </p:spPr>
        <p:txBody>
          <a:bodyPr vert="vert270" wrap="none" rtlCol="0">
            <a:spAutoFit/>
          </a:bodyPr>
          <a:lstStyle/>
          <a:p>
            <a:pPr algn="ctr"/>
            <a:r>
              <a:rPr lang="en-US" sz="2000" b="1" dirty="0">
                <a:solidFill>
                  <a:prstClr val="white"/>
                </a:solidFill>
              </a:rPr>
              <a:t>Land</a:t>
            </a:r>
            <a:r>
              <a:rPr lang="en-US" sz="1600" b="1" dirty="0">
                <a:solidFill>
                  <a:prstClr val="white"/>
                </a:solidFill>
              </a:rPr>
              <a:t> </a:t>
            </a:r>
            <a:br>
              <a:rPr lang="en-US" sz="1600" b="1" dirty="0">
                <a:solidFill>
                  <a:prstClr val="white"/>
                </a:solidFill>
              </a:rPr>
            </a:br>
            <a:r>
              <a:rPr lang="en-US" sz="2000" b="1" dirty="0">
                <a:solidFill>
                  <a:prstClr val="white"/>
                </a:solidFill>
              </a:rPr>
              <a:t>Degradation</a:t>
            </a:r>
          </a:p>
        </p:txBody>
      </p:sp>
      <p:sp>
        <p:nvSpPr>
          <p:cNvPr id="13" name="TextBox 12"/>
          <p:cNvSpPr txBox="1"/>
          <p:nvPr/>
        </p:nvSpPr>
        <p:spPr>
          <a:xfrm>
            <a:off x="6857057" y="3206207"/>
            <a:ext cx="800219" cy="1804084"/>
          </a:xfrm>
          <a:prstGeom prst="rect">
            <a:avLst/>
          </a:prstGeom>
          <a:noFill/>
          <a:ln>
            <a:noFill/>
          </a:ln>
        </p:spPr>
        <p:txBody>
          <a:bodyPr vert="vert270" wrap="none" rtlCol="0">
            <a:spAutoFit/>
          </a:bodyPr>
          <a:lstStyle/>
          <a:p>
            <a:r>
              <a:rPr lang="en-US" sz="2000" b="1" dirty="0">
                <a:solidFill>
                  <a:prstClr val="white"/>
                </a:solidFill>
              </a:rPr>
              <a:t>Climate Change </a:t>
            </a:r>
          </a:p>
          <a:p>
            <a:pPr algn="ctr"/>
            <a:r>
              <a:rPr lang="en-US" sz="2000" b="1" dirty="0">
                <a:solidFill>
                  <a:prstClr val="white"/>
                </a:solidFill>
              </a:rPr>
              <a:t>Mitigation</a:t>
            </a:r>
          </a:p>
        </p:txBody>
      </p:sp>
      <p:sp>
        <p:nvSpPr>
          <p:cNvPr id="14" name="TextBox 13"/>
          <p:cNvSpPr txBox="1"/>
          <p:nvPr/>
        </p:nvSpPr>
        <p:spPr>
          <a:xfrm>
            <a:off x="8610601" y="2960575"/>
            <a:ext cx="492443" cy="2125775"/>
          </a:xfrm>
          <a:prstGeom prst="rect">
            <a:avLst/>
          </a:prstGeom>
          <a:noFill/>
          <a:ln>
            <a:noFill/>
          </a:ln>
        </p:spPr>
        <p:txBody>
          <a:bodyPr vert="vert270" wrap="none" rtlCol="0">
            <a:spAutoFit/>
          </a:bodyPr>
          <a:lstStyle/>
          <a:p>
            <a:r>
              <a:rPr lang="en-US" sz="2000" b="1" dirty="0">
                <a:solidFill>
                  <a:prstClr val="white"/>
                </a:solidFill>
              </a:rPr>
              <a:t>Chemicals &amp; Waste</a:t>
            </a:r>
          </a:p>
        </p:txBody>
      </p:sp>
      <p:sp>
        <p:nvSpPr>
          <p:cNvPr id="15" name="TextBox 14"/>
          <p:cNvSpPr txBox="1"/>
          <p:nvPr/>
        </p:nvSpPr>
        <p:spPr>
          <a:xfrm>
            <a:off x="4948122" y="3334335"/>
            <a:ext cx="800219" cy="1538370"/>
          </a:xfrm>
          <a:prstGeom prst="rect">
            <a:avLst/>
          </a:prstGeom>
          <a:noFill/>
          <a:ln>
            <a:noFill/>
          </a:ln>
        </p:spPr>
        <p:txBody>
          <a:bodyPr vert="vert270" wrap="none" rtlCol="0">
            <a:spAutoFit/>
          </a:bodyPr>
          <a:lstStyle/>
          <a:p>
            <a:r>
              <a:rPr lang="en-US" sz="2000" b="1" dirty="0">
                <a:solidFill>
                  <a:prstClr val="white"/>
                </a:solidFill>
              </a:rPr>
              <a:t>International </a:t>
            </a:r>
            <a:br>
              <a:rPr lang="en-US" sz="2000" b="1" dirty="0">
                <a:solidFill>
                  <a:prstClr val="white"/>
                </a:solidFill>
              </a:rPr>
            </a:br>
            <a:r>
              <a:rPr lang="en-US" sz="2000" b="1" dirty="0">
                <a:solidFill>
                  <a:prstClr val="white"/>
                </a:solidFill>
              </a:rPr>
              <a:t>Waters</a:t>
            </a:r>
          </a:p>
        </p:txBody>
      </p:sp>
      <p:sp>
        <p:nvSpPr>
          <p:cNvPr id="16" name="TextBox 15"/>
          <p:cNvSpPr txBox="1"/>
          <p:nvPr/>
        </p:nvSpPr>
        <p:spPr>
          <a:xfrm>
            <a:off x="5734675" y="3590864"/>
            <a:ext cx="923330" cy="1231171"/>
          </a:xfrm>
          <a:prstGeom prst="rect">
            <a:avLst/>
          </a:prstGeom>
          <a:noFill/>
          <a:ln>
            <a:noFill/>
          </a:ln>
        </p:spPr>
        <p:txBody>
          <a:bodyPr vert="vert270" wrap="none" rtlCol="0">
            <a:spAutoFit/>
          </a:bodyPr>
          <a:lstStyle/>
          <a:p>
            <a:pPr algn="ctr"/>
            <a:r>
              <a:rPr lang="en-US" sz="1600" b="1" dirty="0">
                <a:solidFill>
                  <a:prstClr val="white"/>
                </a:solidFill>
              </a:rPr>
              <a:t>Sustainable</a:t>
            </a:r>
            <a:br>
              <a:rPr lang="en-US" sz="1600" b="1" dirty="0">
                <a:solidFill>
                  <a:prstClr val="white"/>
                </a:solidFill>
              </a:rPr>
            </a:br>
            <a:r>
              <a:rPr lang="en-US" sz="1600" b="1" dirty="0">
                <a:solidFill>
                  <a:prstClr val="white"/>
                </a:solidFill>
              </a:rPr>
              <a:t>Forest </a:t>
            </a:r>
            <a:br>
              <a:rPr lang="en-US" sz="1600" b="1" dirty="0">
                <a:solidFill>
                  <a:prstClr val="white"/>
                </a:solidFill>
              </a:rPr>
            </a:br>
            <a:r>
              <a:rPr lang="en-US" sz="1600" b="1" dirty="0">
                <a:solidFill>
                  <a:prstClr val="white"/>
                </a:solidFill>
              </a:rPr>
              <a:t>Management</a:t>
            </a:r>
          </a:p>
        </p:txBody>
      </p:sp>
      <p:sp>
        <p:nvSpPr>
          <p:cNvPr id="17" name="Rectangle 16"/>
          <p:cNvSpPr/>
          <p:nvPr/>
        </p:nvSpPr>
        <p:spPr>
          <a:xfrm>
            <a:off x="2987494" y="2195866"/>
            <a:ext cx="2243006" cy="307777"/>
          </a:xfrm>
          <a:prstGeom prst="rect">
            <a:avLst/>
          </a:prstGeom>
        </p:spPr>
        <p:txBody>
          <a:bodyPr wrap="square">
            <a:spAutoFit/>
          </a:bodyPr>
          <a:lstStyle/>
          <a:p>
            <a:pPr marL="285750" indent="-285750" algn="ctr">
              <a:buFont typeface="Wingdings" pitchFamily="2" charset="2"/>
              <a:buChar char="v"/>
            </a:pPr>
            <a:r>
              <a:rPr lang="en-US" sz="1400" b="1" dirty="0">
                <a:solidFill>
                  <a:prstClr val="white"/>
                </a:solidFill>
              </a:rPr>
              <a:t>Food Security</a:t>
            </a:r>
          </a:p>
        </p:txBody>
      </p:sp>
      <p:sp>
        <p:nvSpPr>
          <p:cNvPr id="18" name="TextBox 17"/>
          <p:cNvSpPr txBox="1"/>
          <p:nvPr/>
        </p:nvSpPr>
        <p:spPr>
          <a:xfrm>
            <a:off x="4800982" y="2137209"/>
            <a:ext cx="2138478" cy="523220"/>
          </a:xfrm>
          <a:prstGeom prst="rect">
            <a:avLst/>
          </a:prstGeom>
          <a:noFill/>
        </p:spPr>
        <p:txBody>
          <a:bodyPr wrap="square" rtlCol="0">
            <a:spAutoFit/>
          </a:bodyPr>
          <a:lstStyle/>
          <a:p>
            <a:pPr marL="742950" lvl="1" indent="-285750" algn="ctr">
              <a:buFont typeface="Wingdings" pitchFamily="2" charset="2"/>
              <a:buChar char="v"/>
            </a:pPr>
            <a:r>
              <a:rPr lang="en-US" sz="1400" b="1" dirty="0">
                <a:solidFill>
                  <a:prstClr val="white"/>
                </a:solidFill>
              </a:rPr>
              <a:t>Sustainable Cities</a:t>
            </a:r>
            <a:endParaRPr lang="en-US" sz="1400" dirty="0">
              <a:solidFill>
                <a:prstClr val="black"/>
              </a:solidFill>
            </a:endParaRPr>
          </a:p>
        </p:txBody>
      </p:sp>
      <p:sp>
        <p:nvSpPr>
          <p:cNvPr id="19" name="Rectangle 18"/>
          <p:cNvSpPr/>
          <p:nvPr/>
        </p:nvSpPr>
        <p:spPr>
          <a:xfrm>
            <a:off x="7361016" y="2219554"/>
            <a:ext cx="1462260" cy="307777"/>
          </a:xfrm>
          <a:prstGeom prst="rect">
            <a:avLst/>
          </a:prstGeom>
        </p:spPr>
        <p:txBody>
          <a:bodyPr wrap="none">
            <a:spAutoFit/>
          </a:bodyPr>
          <a:lstStyle/>
          <a:p>
            <a:pPr marL="285750" indent="-285750">
              <a:buFont typeface="Wingdings" pitchFamily="2" charset="2"/>
              <a:buChar char="v"/>
            </a:pPr>
            <a:r>
              <a:rPr lang="en-US" sz="1400" b="1" dirty="0">
                <a:solidFill>
                  <a:prstClr val="white"/>
                </a:solidFill>
              </a:rPr>
              <a:t>Commodities</a:t>
            </a:r>
            <a:endParaRPr lang="en-US" sz="1400" dirty="0">
              <a:solidFill>
                <a:prstClr val="black"/>
              </a:solidFill>
            </a:endParaRPr>
          </a:p>
        </p:txBody>
      </p:sp>
      <p:sp>
        <p:nvSpPr>
          <p:cNvPr id="20" name="TextBox 19"/>
          <p:cNvSpPr txBox="1"/>
          <p:nvPr/>
        </p:nvSpPr>
        <p:spPr>
          <a:xfrm>
            <a:off x="7700721" y="3174291"/>
            <a:ext cx="800219" cy="1804084"/>
          </a:xfrm>
          <a:prstGeom prst="rect">
            <a:avLst/>
          </a:prstGeom>
          <a:noFill/>
          <a:ln>
            <a:noFill/>
          </a:ln>
        </p:spPr>
        <p:txBody>
          <a:bodyPr vert="vert270" wrap="none" rtlCol="0">
            <a:spAutoFit/>
          </a:bodyPr>
          <a:lstStyle/>
          <a:p>
            <a:r>
              <a:rPr lang="en-US" sz="2000" b="1" dirty="0">
                <a:solidFill>
                  <a:prstClr val="white"/>
                </a:solidFill>
              </a:rPr>
              <a:t>Climate Change </a:t>
            </a:r>
          </a:p>
          <a:p>
            <a:r>
              <a:rPr lang="en-US" sz="2000" b="1" dirty="0">
                <a:solidFill>
                  <a:prstClr val="white"/>
                </a:solidFill>
              </a:rPr>
              <a:t>Adaptation</a:t>
            </a:r>
          </a:p>
        </p:txBody>
      </p:sp>
    </p:spTree>
    <p:extLst>
      <p:ext uri="{BB962C8B-B14F-4D97-AF65-F5344CB8AC3E}">
        <p14:creationId xmlns:p14="http://schemas.microsoft.com/office/powerpoint/2010/main" val="4178803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828800"/>
            <a:ext cx="10972800" cy="4229100"/>
          </a:xfrm>
        </p:spPr>
        <p:txBody>
          <a:bodyPr/>
          <a:lstStyle/>
          <a:p>
            <a:r>
              <a:rPr lang="en-US" dirty="0" smtClean="0"/>
              <a:t>GEF 6 Programming</a:t>
            </a:r>
            <a:br>
              <a:rPr lang="en-US" dirty="0" smtClean="0"/>
            </a:br>
            <a:r>
              <a:rPr lang="en-US" dirty="0" smtClean="0"/>
              <a:t>Climate Change</a:t>
            </a:r>
            <a:br>
              <a:rPr lang="en-US" dirty="0" smtClean="0"/>
            </a:br>
            <a:r>
              <a:rPr lang="en-US" dirty="0" smtClean="0"/>
              <a:t>Mitigation</a:t>
            </a:r>
            <a:endParaRPr lang="en-US" dirty="0"/>
          </a:p>
        </p:txBody>
      </p:sp>
    </p:spTree>
    <p:extLst>
      <p:ext uri="{BB962C8B-B14F-4D97-AF65-F5344CB8AC3E}">
        <p14:creationId xmlns:p14="http://schemas.microsoft.com/office/powerpoint/2010/main" val="14273664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600200" y="0"/>
            <a:ext cx="8915400" cy="914400"/>
          </a:xfrm>
        </p:spPr>
        <p:txBody>
          <a:bodyPr/>
          <a:lstStyle/>
          <a:p>
            <a:pPr eaLnBrk="1" hangingPunct="1"/>
            <a:r>
              <a:rPr lang="es-CO" sz="2800" dirty="0">
                <a:solidFill>
                  <a:srgbClr val="006600"/>
                </a:solidFill>
                <a:latin typeface="Arial" charset="0"/>
                <a:cs typeface="Arial" charset="0"/>
              </a:rPr>
              <a:t>GEF’s Unique Value for Climate Financing</a:t>
            </a:r>
          </a:p>
        </p:txBody>
      </p:sp>
      <p:sp>
        <p:nvSpPr>
          <p:cNvPr id="7171" name="TextBox 48"/>
          <p:cNvSpPr txBox="1">
            <a:spLocks noChangeArrowheads="1"/>
          </p:cNvSpPr>
          <p:nvPr/>
        </p:nvSpPr>
        <p:spPr bwMode="auto">
          <a:xfrm>
            <a:off x="1749425" y="838201"/>
            <a:ext cx="85344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sz="2200" dirty="0">
              <a:solidFill>
                <a:srgbClr val="000000"/>
              </a:solidFill>
            </a:endParaRPr>
          </a:p>
        </p:txBody>
      </p:sp>
      <p:graphicFrame>
        <p:nvGraphicFramePr>
          <p:cNvPr id="2" name="Diagram 1"/>
          <p:cNvGraphicFramePr/>
          <p:nvPr>
            <p:extLst>
              <p:ext uri="{D42A27DB-BD31-4B8C-83A1-F6EECF244321}">
                <p14:modId xmlns:p14="http://schemas.microsoft.com/office/powerpoint/2010/main" val="3463921062"/>
              </p:ext>
            </p:extLst>
          </p:nvPr>
        </p:nvGraphicFramePr>
        <p:xfrm>
          <a:off x="2361211" y="762000"/>
          <a:ext cx="8302625"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le 3"/>
          <p:cNvSpPr/>
          <p:nvPr/>
        </p:nvSpPr>
        <p:spPr>
          <a:xfrm>
            <a:off x="1600200" y="2133600"/>
            <a:ext cx="2895600" cy="2133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latin typeface="Arial" pitchFamily="34" charset="0"/>
                <a:cs typeface="Arial" pitchFamily="34" charset="0"/>
                <a:sym typeface="Wingdings" pitchFamily="2" charset="2"/>
              </a:rPr>
              <a:t>Assisting developing</a:t>
            </a:r>
            <a:r>
              <a:rPr lang="en-US" dirty="0">
                <a:solidFill>
                  <a:srgbClr val="000000"/>
                </a:solidFill>
                <a:latin typeface="Arial" pitchFamily="34" charset="0"/>
                <a:cs typeface="Arial" pitchFamily="34" charset="0"/>
              </a:rPr>
              <a:t> countries in defining and implementing mitigation measures towards 2015 agreement</a:t>
            </a:r>
            <a:endParaRPr lang="es-CO"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13679895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752600" y="239307"/>
            <a:ext cx="8686800" cy="457200"/>
          </a:xfrm>
          <a:solidFill>
            <a:srgbClr val="CC9900"/>
          </a:solidFill>
          <a:ln>
            <a:solidFill>
              <a:srgbClr val="FF6600"/>
            </a:solidFill>
          </a:ln>
        </p:spPr>
        <p:txBody>
          <a:bodyPr>
            <a:normAutofit fontScale="90000"/>
          </a:bodyPr>
          <a:lstStyle/>
          <a:p>
            <a:pPr algn="ctr"/>
            <a:r>
              <a:rPr lang="en-US" sz="2800" b="1" dirty="0">
                <a:solidFill>
                  <a:schemeClr val="bg1"/>
                </a:solidFill>
                <a:latin typeface="Arial" pitchFamily="34" charset="0"/>
                <a:cs typeface="Arial" pitchFamily="34" charset="0"/>
              </a:rPr>
              <a:t>GEF-6 CCM Strategy</a:t>
            </a:r>
          </a:p>
        </p:txBody>
      </p:sp>
      <p:sp>
        <p:nvSpPr>
          <p:cNvPr id="9" name="Rounded Rectangle 8"/>
          <p:cNvSpPr/>
          <p:nvPr/>
        </p:nvSpPr>
        <p:spPr>
          <a:xfrm>
            <a:off x="1752600" y="1697528"/>
            <a:ext cx="2743200" cy="1097280"/>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Objective 1: Promote </a:t>
            </a:r>
            <a:r>
              <a:rPr lang="en-US" sz="1600" b="1" dirty="0" smtClean="0">
                <a:solidFill>
                  <a:prstClr val="white"/>
                </a:solidFill>
              </a:rPr>
              <a:t>innovation, </a:t>
            </a:r>
            <a:r>
              <a:rPr lang="en-US" sz="1600" b="1" dirty="0">
                <a:solidFill>
                  <a:prstClr val="white"/>
                </a:solidFill>
              </a:rPr>
              <a:t>technology </a:t>
            </a:r>
            <a:r>
              <a:rPr lang="en-US" sz="1600" b="1" dirty="0" smtClean="0">
                <a:solidFill>
                  <a:prstClr val="white"/>
                </a:solidFill>
              </a:rPr>
              <a:t>transfer, and supportive policies and strategies</a:t>
            </a:r>
            <a:endParaRPr lang="en-US" sz="1600" b="1" dirty="0">
              <a:solidFill>
                <a:prstClr val="white"/>
              </a:solidFill>
            </a:endParaRPr>
          </a:p>
        </p:txBody>
      </p:sp>
      <p:sp>
        <p:nvSpPr>
          <p:cNvPr id="10" name="Rounded Rectangle 9"/>
          <p:cNvSpPr/>
          <p:nvPr/>
        </p:nvSpPr>
        <p:spPr>
          <a:xfrm>
            <a:off x="4722514" y="1697528"/>
            <a:ext cx="2743200" cy="1097280"/>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Objective 2: Demonstrate </a:t>
            </a:r>
            <a:r>
              <a:rPr lang="en-US" sz="1600" b="1" dirty="0" smtClean="0">
                <a:solidFill>
                  <a:prstClr val="white"/>
                </a:solidFill>
              </a:rPr>
              <a:t>mitigation options with systemic impacts</a:t>
            </a:r>
            <a:endParaRPr lang="en-US" sz="1600" b="1" dirty="0">
              <a:solidFill>
                <a:prstClr val="white"/>
              </a:solidFill>
            </a:endParaRPr>
          </a:p>
        </p:txBody>
      </p:sp>
      <p:sp>
        <p:nvSpPr>
          <p:cNvPr id="11" name="Rounded Rectangle 10"/>
          <p:cNvSpPr/>
          <p:nvPr/>
        </p:nvSpPr>
        <p:spPr>
          <a:xfrm>
            <a:off x="7696200" y="1697528"/>
            <a:ext cx="2743200" cy="1097280"/>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Objective 3: Foster enabling conditions to mainstream mitigation concerns into </a:t>
            </a:r>
            <a:r>
              <a:rPr lang="en-US" sz="1600" b="1" dirty="0" smtClean="0">
                <a:solidFill>
                  <a:prstClr val="white"/>
                </a:solidFill>
              </a:rPr>
              <a:t>SD strategies</a:t>
            </a:r>
            <a:endParaRPr lang="en-US" sz="1600" b="1" dirty="0">
              <a:solidFill>
                <a:prstClr val="white"/>
              </a:solidFill>
            </a:endParaRPr>
          </a:p>
        </p:txBody>
      </p:sp>
      <p:sp>
        <p:nvSpPr>
          <p:cNvPr id="13" name="Rounded Rectangle 12"/>
          <p:cNvSpPr/>
          <p:nvPr/>
        </p:nvSpPr>
        <p:spPr>
          <a:xfrm>
            <a:off x="1790296" y="3471464"/>
            <a:ext cx="2705100"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1.</a:t>
            </a:r>
            <a:r>
              <a:rPr lang="en-US" sz="1600" dirty="0">
                <a:solidFill>
                  <a:prstClr val="white"/>
                </a:solidFill>
              </a:rPr>
              <a:t> </a:t>
            </a:r>
            <a:r>
              <a:rPr lang="en-US" sz="1600" dirty="0" smtClean="0">
                <a:solidFill>
                  <a:prstClr val="white"/>
                </a:solidFill>
              </a:rPr>
              <a:t>Low </a:t>
            </a:r>
            <a:r>
              <a:rPr lang="en-US" sz="1600" dirty="0">
                <a:solidFill>
                  <a:prstClr val="white"/>
                </a:solidFill>
              </a:rPr>
              <a:t>carbon technologies and mitigation options</a:t>
            </a:r>
          </a:p>
        </p:txBody>
      </p:sp>
      <p:sp>
        <p:nvSpPr>
          <p:cNvPr id="15" name="Rounded Rectangle 14"/>
          <p:cNvSpPr/>
          <p:nvPr/>
        </p:nvSpPr>
        <p:spPr>
          <a:xfrm>
            <a:off x="1790296" y="4559901"/>
            <a:ext cx="2705100"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2</a:t>
            </a:r>
            <a:r>
              <a:rPr lang="en-US" sz="1600" dirty="0">
                <a:solidFill>
                  <a:prstClr val="white"/>
                </a:solidFill>
              </a:rPr>
              <a:t> . Innovative policy packages and market initiatives </a:t>
            </a:r>
          </a:p>
        </p:txBody>
      </p:sp>
      <p:sp>
        <p:nvSpPr>
          <p:cNvPr id="20" name="Rounded Rectangle 19"/>
          <p:cNvSpPr/>
          <p:nvPr/>
        </p:nvSpPr>
        <p:spPr>
          <a:xfrm>
            <a:off x="4759872" y="3472610"/>
            <a:ext cx="2668484"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3.</a:t>
            </a:r>
            <a:r>
              <a:rPr lang="en-US" sz="1600" dirty="0">
                <a:solidFill>
                  <a:prstClr val="white"/>
                </a:solidFill>
              </a:rPr>
              <a:t> </a:t>
            </a:r>
            <a:r>
              <a:rPr lang="en-US" sz="1600" dirty="0" smtClean="0">
                <a:solidFill>
                  <a:prstClr val="white"/>
                </a:solidFill>
              </a:rPr>
              <a:t>Integrated, low-emission </a:t>
            </a:r>
            <a:r>
              <a:rPr lang="en-US" sz="1600" dirty="0">
                <a:solidFill>
                  <a:prstClr val="white"/>
                </a:solidFill>
              </a:rPr>
              <a:t>urban systems</a:t>
            </a:r>
          </a:p>
        </p:txBody>
      </p:sp>
      <p:sp>
        <p:nvSpPr>
          <p:cNvPr id="21" name="Rounded Rectangle 20"/>
          <p:cNvSpPr/>
          <p:nvPr/>
        </p:nvSpPr>
        <p:spPr>
          <a:xfrm>
            <a:off x="4722514" y="4559901"/>
            <a:ext cx="2680359"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4. </a:t>
            </a:r>
            <a:r>
              <a:rPr lang="en-US" sz="1600" dirty="0" smtClean="0">
                <a:solidFill>
                  <a:prstClr val="white"/>
                </a:solidFill>
              </a:rPr>
              <a:t>Carbon stocks in forests </a:t>
            </a:r>
            <a:r>
              <a:rPr lang="en-US" sz="1600" dirty="0">
                <a:solidFill>
                  <a:prstClr val="white"/>
                </a:solidFill>
              </a:rPr>
              <a:t>and other </a:t>
            </a:r>
            <a:r>
              <a:rPr lang="en-US" sz="1600" dirty="0" smtClean="0">
                <a:solidFill>
                  <a:prstClr val="white"/>
                </a:solidFill>
              </a:rPr>
              <a:t>land-use</a:t>
            </a:r>
            <a:r>
              <a:rPr lang="en-US" sz="1600" dirty="0">
                <a:solidFill>
                  <a:prstClr val="white"/>
                </a:solidFill>
              </a:rPr>
              <a:t>, and </a:t>
            </a:r>
            <a:r>
              <a:rPr lang="en-US" sz="1600" dirty="0" smtClean="0">
                <a:solidFill>
                  <a:prstClr val="white"/>
                </a:solidFill>
              </a:rPr>
              <a:t>climate-smart </a:t>
            </a:r>
            <a:r>
              <a:rPr lang="en-US" sz="1600" dirty="0">
                <a:solidFill>
                  <a:prstClr val="white"/>
                </a:solidFill>
              </a:rPr>
              <a:t>agriculture</a:t>
            </a:r>
          </a:p>
        </p:txBody>
      </p:sp>
      <p:sp>
        <p:nvSpPr>
          <p:cNvPr id="24" name="Rounded Rectangle 23"/>
          <p:cNvSpPr/>
          <p:nvPr/>
        </p:nvSpPr>
        <p:spPr>
          <a:xfrm>
            <a:off x="7616748" y="3471464"/>
            <a:ext cx="2902103"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5.</a:t>
            </a:r>
            <a:r>
              <a:rPr lang="en-US" sz="1600" dirty="0">
                <a:solidFill>
                  <a:prstClr val="white"/>
                </a:solidFill>
              </a:rPr>
              <a:t> Convention </a:t>
            </a:r>
            <a:r>
              <a:rPr lang="en-US" sz="1600" dirty="0" smtClean="0">
                <a:solidFill>
                  <a:prstClr val="white"/>
                </a:solidFill>
              </a:rPr>
              <a:t>obligations and enabling activities for national planning and mitigation contributions</a:t>
            </a:r>
            <a:endParaRPr lang="en-US" sz="1600" dirty="0">
              <a:solidFill>
                <a:prstClr val="white"/>
              </a:solidFill>
            </a:endParaRPr>
          </a:p>
        </p:txBody>
      </p:sp>
      <p:sp>
        <p:nvSpPr>
          <p:cNvPr id="7" name="Rounded Rectangle 6"/>
          <p:cNvSpPr/>
          <p:nvPr/>
        </p:nvSpPr>
        <p:spPr>
          <a:xfrm>
            <a:off x="1752600" y="837706"/>
            <a:ext cx="8686800" cy="631716"/>
          </a:xfrm>
          <a:prstGeom prst="roundRect">
            <a:avLst/>
          </a:prstGeom>
          <a:solidFill>
            <a:srgbClr val="DFB107"/>
          </a:solid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prstClr val="white"/>
                </a:solidFill>
              </a:rPr>
              <a:t>Goal: To support developing countries to make transformational shifts towards low emission, resilient development path </a:t>
            </a:r>
          </a:p>
        </p:txBody>
      </p:sp>
      <p:sp>
        <p:nvSpPr>
          <p:cNvPr id="14" name="Up Arrow 13"/>
          <p:cNvSpPr/>
          <p:nvPr/>
        </p:nvSpPr>
        <p:spPr>
          <a:xfrm>
            <a:off x="2623147" y="2987133"/>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5610981" y="2995257"/>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8588759" y="2992124"/>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3667242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2514600"/>
            <a:ext cx="8229600" cy="3352800"/>
          </a:xfrm>
        </p:spPr>
        <p:txBody>
          <a:bodyPr/>
          <a:lstStyle/>
          <a:p>
            <a:r>
              <a:rPr lang="en-US" dirty="0" smtClean="0">
                <a:solidFill>
                  <a:srgbClr val="00642D"/>
                </a:solidFill>
                <a:latin typeface="+mn-lt"/>
              </a:rPr>
              <a:t>GEF 6 Programming</a:t>
            </a:r>
            <a:br>
              <a:rPr lang="en-US" dirty="0" smtClean="0">
                <a:solidFill>
                  <a:srgbClr val="00642D"/>
                </a:solidFill>
                <a:latin typeface="+mn-lt"/>
              </a:rPr>
            </a:br>
            <a:r>
              <a:rPr lang="en-US" dirty="0" smtClean="0">
                <a:solidFill>
                  <a:srgbClr val="00642D"/>
                </a:solidFill>
                <a:latin typeface="+mn-lt"/>
              </a:rPr>
              <a:t>Climate Change</a:t>
            </a:r>
            <a:br>
              <a:rPr lang="en-US" dirty="0" smtClean="0">
                <a:solidFill>
                  <a:srgbClr val="00642D"/>
                </a:solidFill>
                <a:latin typeface="+mn-lt"/>
              </a:rPr>
            </a:br>
            <a:r>
              <a:rPr lang="en-US" dirty="0" smtClean="0">
                <a:solidFill>
                  <a:srgbClr val="00642D"/>
                </a:solidFill>
                <a:latin typeface="+mn-lt"/>
              </a:rPr>
              <a:t>Adaptation</a:t>
            </a:r>
            <a:br>
              <a:rPr lang="en-US" dirty="0" smtClean="0">
                <a:solidFill>
                  <a:srgbClr val="00642D"/>
                </a:solidFill>
                <a:latin typeface="+mn-lt"/>
              </a:rPr>
            </a:br>
            <a:endParaRPr lang="en-US" dirty="0">
              <a:latin typeface="+mn-lt"/>
            </a:endParaRPr>
          </a:p>
        </p:txBody>
      </p:sp>
    </p:spTree>
    <p:extLst>
      <p:ext uri="{BB962C8B-B14F-4D97-AF65-F5344CB8AC3E}">
        <p14:creationId xmlns:p14="http://schemas.microsoft.com/office/powerpoint/2010/main" val="34741980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457200"/>
            <a:ext cx="8229600" cy="1143000"/>
          </a:xfrm>
        </p:spPr>
        <p:txBody>
          <a:bodyPr>
            <a:noAutofit/>
          </a:bodyPr>
          <a:lstStyle/>
          <a:p>
            <a:r>
              <a:rPr lang="en-US" sz="3600" b="1" dirty="0">
                <a:solidFill>
                  <a:schemeClr val="tx1"/>
                </a:solidFill>
              </a:rPr>
              <a:t>Adaptation Programming Strategy: </a:t>
            </a:r>
            <a:br>
              <a:rPr lang="en-US" sz="3600" b="1" dirty="0">
                <a:solidFill>
                  <a:schemeClr val="tx1"/>
                </a:solidFill>
              </a:rPr>
            </a:br>
            <a:r>
              <a:rPr lang="en-US" sz="3600" b="1" dirty="0">
                <a:solidFill>
                  <a:schemeClr val="tx1"/>
                </a:solidFill>
              </a:rPr>
              <a:t>Goal &amp; Objectives </a:t>
            </a:r>
            <a:br>
              <a:rPr lang="en-US" sz="3600" b="1" dirty="0">
                <a:solidFill>
                  <a:schemeClr val="tx1"/>
                </a:solidFill>
              </a:rPr>
            </a:br>
            <a:endParaRPr lang="en-US" sz="3600" b="1" dirty="0">
              <a:solidFill>
                <a:schemeClr val="tx1"/>
              </a:solidFill>
            </a:endParaRPr>
          </a:p>
        </p:txBody>
      </p:sp>
      <p:sp>
        <p:nvSpPr>
          <p:cNvPr id="3" name="Content Placeholder 2"/>
          <p:cNvSpPr>
            <a:spLocks noGrp="1"/>
          </p:cNvSpPr>
          <p:nvPr>
            <p:ph idx="1"/>
          </p:nvPr>
        </p:nvSpPr>
        <p:spPr>
          <a:xfrm>
            <a:off x="1865229" y="1864206"/>
            <a:ext cx="3785693" cy="3850794"/>
          </a:xfrm>
          <a:solidFill>
            <a:schemeClr val="bg1"/>
          </a:solidFill>
          <a:ln>
            <a:noFill/>
          </a:ln>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sz="2600" dirty="0">
                <a:solidFill>
                  <a:schemeClr val="tx1"/>
                </a:solidFill>
              </a:rPr>
              <a:t>Goal:  “</a:t>
            </a:r>
            <a:r>
              <a:rPr lang="en-US" sz="2600" dirty="0">
                <a:solidFill>
                  <a:srgbClr val="00B050"/>
                </a:solidFill>
              </a:rPr>
              <a:t>increase resilience to the adverse impacts of climate change in vulnerable developing countries,</a:t>
            </a:r>
            <a:r>
              <a:rPr lang="en-US" sz="2600" dirty="0">
                <a:solidFill>
                  <a:srgbClr val="92D050"/>
                </a:solidFill>
              </a:rPr>
              <a:t> </a:t>
            </a:r>
            <a:r>
              <a:rPr lang="en-US" sz="2600" dirty="0">
                <a:solidFill>
                  <a:schemeClr val="tx1"/>
                </a:solidFill>
              </a:rPr>
              <a:t>through both near- and long-term adaptation measures in affected sectors, areas and communities…”</a:t>
            </a:r>
          </a:p>
        </p:txBody>
      </p:sp>
      <p:grpSp>
        <p:nvGrpSpPr>
          <p:cNvPr id="12" name="Group 11"/>
          <p:cNvGrpSpPr/>
          <p:nvPr/>
        </p:nvGrpSpPr>
        <p:grpSpPr>
          <a:xfrm>
            <a:off x="5943601" y="824378"/>
            <a:ext cx="4923225" cy="5576422"/>
            <a:chOff x="4113357" y="1176286"/>
            <a:chExt cx="5016400" cy="5519453"/>
          </a:xfrm>
        </p:grpSpPr>
        <p:sp>
          <p:nvSpPr>
            <p:cNvPr id="13" name="Circular Arrow 12"/>
            <p:cNvSpPr/>
            <p:nvPr/>
          </p:nvSpPr>
          <p:spPr>
            <a:xfrm rot="1357999">
              <a:off x="6454846" y="1176286"/>
              <a:ext cx="2419352" cy="2305622"/>
            </a:xfrm>
            <a:prstGeom prst="circularArrow">
              <a:avLst>
                <a:gd name="adj1" fmla="val 10980"/>
                <a:gd name="adj2" fmla="val 1142322"/>
                <a:gd name="adj3" fmla="val 4500000"/>
                <a:gd name="adj4" fmla="val 10800000"/>
                <a:gd name="adj5" fmla="val 12500"/>
              </a:avLst>
            </a:prstGeom>
          </p:spPr>
          <p:style>
            <a:lnRef idx="1">
              <a:schemeClr val="accent5"/>
            </a:lnRef>
            <a:fillRef idx="2">
              <a:schemeClr val="accent5"/>
            </a:fillRef>
            <a:effectRef idx="1">
              <a:schemeClr val="accent5"/>
            </a:effectRef>
            <a:fontRef idx="minor">
              <a:schemeClr val="dk1"/>
            </a:fontRef>
          </p:style>
        </p:sp>
        <p:sp>
          <p:nvSpPr>
            <p:cNvPr id="14" name="Freeform 13"/>
            <p:cNvSpPr/>
            <p:nvPr/>
          </p:nvSpPr>
          <p:spPr>
            <a:xfrm>
              <a:off x="4190999" y="2205491"/>
              <a:ext cx="4023511" cy="676265"/>
            </a:xfrm>
            <a:custGeom>
              <a:avLst/>
              <a:gdLst>
                <a:gd name="connsiteX0" fmla="*/ 0 w 4023511"/>
                <a:gd name="connsiteY0" fmla="*/ 0 h 676265"/>
                <a:gd name="connsiteX1" fmla="*/ 4023511 w 4023511"/>
                <a:gd name="connsiteY1" fmla="*/ 0 h 676265"/>
                <a:gd name="connsiteX2" fmla="*/ 4023511 w 4023511"/>
                <a:gd name="connsiteY2" fmla="*/ 676265 h 676265"/>
                <a:gd name="connsiteX3" fmla="*/ 0 w 4023511"/>
                <a:gd name="connsiteY3" fmla="*/ 676265 h 676265"/>
                <a:gd name="connsiteX4" fmla="*/ 0 w 402351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3511" h="676265">
                  <a:moveTo>
                    <a:pt x="0" y="0"/>
                  </a:moveTo>
                  <a:lnTo>
                    <a:pt x="4023511" y="0"/>
                  </a:lnTo>
                  <a:lnTo>
                    <a:pt x="4023511"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4605" tIns="14605" rIns="14605" bIns="14605" numCol="1" spcCol="1270" anchor="ctr" anchorCtr="0">
              <a:noAutofit/>
            </a:bodyPr>
            <a:lstStyle/>
            <a:p>
              <a:pPr algn="ctr" defTabSz="1022350">
                <a:lnSpc>
                  <a:spcPct val="90000"/>
                </a:lnSpc>
                <a:spcBef>
                  <a:spcPct val="0"/>
                </a:spcBef>
                <a:spcAft>
                  <a:spcPct val="35000"/>
                </a:spcAft>
              </a:pPr>
              <a:r>
                <a:rPr lang="en-US" sz="2000" dirty="0"/>
                <a:t>1) Reduce the vulnerability of people, livelihoods, physical assets and natural systems </a:t>
              </a:r>
            </a:p>
          </p:txBody>
        </p:sp>
        <p:sp>
          <p:nvSpPr>
            <p:cNvPr id="15" name="Shape 14"/>
            <p:cNvSpPr/>
            <p:nvPr/>
          </p:nvSpPr>
          <p:spPr>
            <a:xfrm>
              <a:off x="4501569" y="3000084"/>
              <a:ext cx="2251622" cy="2023420"/>
            </a:xfrm>
            <a:prstGeom prst="leftCircularArrow">
              <a:avLst>
                <a:gd name="adj1" fmla="val 10980"/>
                <a:gd name="adj2" fmla="val 1142322"/>
                <a:gd name="adj3" fmla="val 6300000"/>
                <a:gd name="adj4" fmla="val 19549548"/>
                <a:gd name="adj5" fmla="val 11314"/>
              </a:avLst>
            </a:prstGeom>
          </p:spPr>
          <p:style>
            <a:lnRef idx="1">
              <a:schemeClr val="accent5"/>
            </a:lnRef>
            <a:fillRef idx="2">
              <a:schemeClr val="accent5"/>
            </a:fillRef>
            <a:effectRef idx="1">
              <a:schemeClr val="accent5"/>
            </a:effectRef>
            <a:fontRef idx="minor">
              <a:schemeClr val="dk1"/>
            </a:fontRef>
          </p:style>
        </p:sp>
        <p:sp>
          <p:nvSpPr>
            <p:cNvPr id="16" name="Freeform 15"/>
            <p:cNvSpPr/>
            <p:nvPr/>
          </p:nvSpPr>
          <p:spPr>
            <a:xfrm>
              <a:off x="5344443" y="3729491"/>
              <a:ext cx="3785314" cy="676265"/>
            </a:xfrm>
            <a:custGeom>
              <a:avLst/>
              <a:gdLst>
                <a:gd name="connsiteX0" fmla="*/ 0 w 3785314"/>
                <a:gd name="connsiteY0" fmla="*/ 0 h 676265"/>
                <a:gd name="connsiteX1" fmla="*/ 3785314 w 3785314"/>
                <a:gd name="connsiteY1" fmla="*/ 0 h 676265"/>
                <a:gd name="connsiteX2" fmla="*/ 3785314 w 3785314"/>
                <a:gd name="connsiteY2" fmla="*/ 676265 h 676265"/>
                <a:gd name="connsiteX3" fmla="*/ 0 w 3785314"/>
                <a:gd name="connsiteY3" fmla="*/ 676265 h 676265"/>
                <a:gd name="connsiteX4" fmla="*/ 0 w 3785314"/>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5314" h="676265">
                  <a:moveTo>
                    <a:pt x="0" y="0"/>
                  </a:moveTo>
                  <a:lnTo>
                    <a:pt x="3785314" y="0"/>
                  </a:lnTo>
                  <a:lnTo>
                    <a:pt x="3785314"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algn="ctr" defTabSz="977900">
                <a:lnSpc>
                  <a:spcPct val="90000"/>
                </a:lnSpc>
                <a:spcBef>
                  <a:spcPct val="0"/>
                </a:spcBef>
                <a:spcAft>
                  <a:spcPct val="35000"/>
                </a:spcAft>
              </a:pPr>
              <a:r>
                <a:rPr lang="en-US" sz="2000" dirty="0"/>
                <a:t>2) Strengthen institutional and technical capacities </a:t>
              </a:r>
            </a:p>
          </p:txBody>
        </p:sp>
        <p:sp>
          <p:nvSpPr>
            <p:cNvPr id="17" name="Block Arc 16"/>
            <p:cNvSpPr/>
            <p:nvPr/>
          </p:nvSpPr>
          <p:spPr>
            <a:xfrm>
              <a:off x="6065140" y="4556913"/>
              <a:ext cx="2240893" cy="2138826"/>
            </a:xfrm>
            <a:prstGeom prst="blockArc">
              <a:avLst>
                <a:gd name="adj1" fmla="val 13400198"/>
                <a:gd name="adj2" fmla="val 7563972"/>
                <a:gd name="adj3" fmla="val 14636"/>
              </a:avLst>
            </a:prstGeom>
          </p:spPr>
          <p:style>
            <a:lnRef idx="1">
              <a:schemeClr val="accent5"/>
            </a:lnRef>
            <a:fillRef idx="2">
              <a:schemeClr val="accent5"/>
            </a:fillRef>
            <a:effectRef idx="1">
              <a:schemeClr val="accent5"/>
            </a:effectRef>
            <a:fontRef idx="minor">
              <a:schemeClr val="dk1"/>
            </a:fontRef>
          </p:style>
        </p:sp>
        <p:sp>
          <p:nvSpPr>
            <p:cNvPr id="18" name="Freeform 17"/>
            <p:cNvSpPr/>
            <p:nvPr/>
          </p:nvSpPr>
          <p:spPr>
            <a:xfrm>
              <a:off x="4113357" y="5490313"/>
              <a:ext cx="3365246" cy="828319"/>
            </a:xfrm>
            <a:custGeom>
              <a:avLst/>
              <a:gdLst>
                <a:gd name="connsiteX0" fmla="*/ 0 w 4523161"/>
                <a:gd name="connsiteY0" fmla="*/ 0 h 676265"/>
                <a:gd name="connsiteX1" fmla="*/ 4523161 w 4523161"/>
                <a:gd name="connsiteY1" fmla="*/ 0 h 676265"/>
                <a:gd name="connsiteX2" fmla="*/ 4523161 w 4523161"/>
                <a:gd name="connsiteY2" fmla="*/ 676265 h 676265"/>
                <a:gd name="connsiteX3" fmla="*/ 0 w 4523161"/>
                <a:gd name="connsiteY3" fmla="*/ 676265 h 676265"/>
                <a:gd name="connsiteX4" fmla="*/ 0 w 452316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3161" h="676265">
                  <a:moveTo>
                    <a:pt x="0" y="0"/>
                  </a:moveTo>
                  <a:lnTo>
                    <a:pt x="4523161" y="0"/>
                  </a:lnTo>
                  <a:lnTo>
                    <a:pt x="4523161" y="676265"/>
                  </a:lnTo>
                  <a:lnTo>
                    <a:pt x="0" y="676265"/>
                  </a:lnTo>
                  <a:lnTo>
                    <a:pt x="0" y="0"/>
                  </a:lnTo>
                  <a:close/>
                </a:path>
              </a:pathLst>
            </a:custGeom>
            <a:solidFill>
              <a:schemeClr val="bg1">
                <a:alpha val="50000"/>
              </a:schemeClr>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335" tIns="13335" rIns="13335" bIns="13335" numCol="1" spcCol="1270" anchor="ctr" anchorCtr="0">
              <a:noAutofit/>
            </a:bodyPr>
            <a:lstStyle/>
            <a:p>
              <a:pPr algn="ctr" defTabSz="933450">
                <a:lnSpc>
                  <a:spcPct val="90000"/>
                </a:lnSpc>
                <a:spcBef>
                  <a:spcPct val="0"/>
                </a:spcBef>
                <a:spcAft>
                  <a:spcPct val="35000"/>
                </a:spcAft>
              </a:pPr>
              <a:r>
                <a:rPr lang="en-US" sz="2000" dirty="0"/>
                <a:t>3) Integrate climate change adaptation into relevant policies, plans and associated processes</a:t>
              </a:r>
            </a:p>
          </p:txBody>
        </p:sp>
      </p:grpSp>
    </p:spTree>
    <p:extLst>
      <p:ext uri="{BB962C8B-B14F-4D97-AF65-F5344CB8AC3E}">
        <p14:creationId xmlns:p14="http://schemas.microsoft.com/office/powerpoint/2010/main" val="26037264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8617" y="304800"/>
            <a:ext cx="8229600" cy="1143000"/>
          </a:xfrm>
        </p:spPr>
        <p:txBody>
          <a:bodyPr/>
          <a:lstStyle/>
          <a:p>
            <a:r>
              <a:rPr lang="en-US" sz="3600" b="1" dirty="0">
                <a:solidFill>
                  <a:schemeClr val="tx1"/>
                </a:solidFill>
              </a:rPr>
              <a:t>Adaptation Programming Strategy: </a:t>
            </a:r>
            <a:br>
              <a:rPr lang="en-US" sz="3600" b="1" dirty="0">
                <a:solidFill>
                  <a:schemeClr val="tx1"/>
                </a:solidFill>
              </a:rPr>
            </a:br>
            <a:r>
              <a:rPr lang="en-US" sz="3600" b="1" dirty="0">
                <a:solidFill>
                  <a:schemeClr val="tx1"/>
                </a:solidFill>
              </a:rPr>
              <a:t>2 Core Pillars &amp; Innovations</a:t>
            </a:r>
          </a:p>
        </p:txBody>
      </p:sp>
      <p:sp>
        <p:nvSpPr>
          <p:cNvPr id="3" name="Content Placeholder 2"/>
          <p:cNvSpPr>
            <a:spLocks noGrp="1"/>
          </p:cNvSpPr>
          <p:nvPr>
            <p:ph idx="1"/>
          </p:nvPr>
        </p:nvSpPr>
        <p:spPr>
          <a:xfrm>
            <a:off x="1981200" y="1524001"/>
            <a:ext cx="8229600" cy="4525963"/>
          </a:xfrm>
        </p:spPr>
        <p:txBody>
          <a:bodyPr/>
          <a:lstStyle/>
          <a:p>
            <a:pPr marL="0" indent="0">
              <a:buNone/>
            </a:pPr>
            <a:r>
              <a:rPr lang="en-US" i="1" dirty="0" smtClean="0"/>
              <a:t>Pillars</a:t>
            </a:r>
            <a:r>
              <a:rPr lang="en-US" dirty="0" smtClean="0"/>
              <a:t>: </a:t>
            </a:r>
          </a:p>
          <a:p>
            <a:pPr marL="0" indent="0">
              <a:buNone/>
            </a:pPr>
            <a:r>
              <a:rPr lang="en-US" dirty="0" smtClean="0"/>
              <a:t>1) Integrating </a:t>
            </a:r>
            <a:r>
              <a:rPr lang="en-US" dirty="0"/>
              <a:t>CCA into relevant policies, plans, programs and decision-making processes </a:t>
            </a:r>
            <a:endParaRPr lang="en-US" dirty="0" smtClean="0"/>
          </a:p>
          <a:p>
            <a:pPr lvl="1"/>
            <a:r>
              <a:rPr lang="en-US" dirty="0" smtClean="0"/>
              <a:t>Preparation and implementation of NAPAs </a:t>
            </a:r>
          </a:p>
          <a:p>
            <a:pPr marL="0" indent="0">
              <a:buNone/>
            </a:pPr>
            <a:r>
              <a:rPr lang="en-US" dirty="0" smtClean="0"/>
              <a:t>2) Pursing initiatives that cut across both adaptation and other GEF focal areas.</a:t>
            </a:r>
          </a:p>
          <a:p>
            <a:pPr marL="0" indent="0">
              <a:buNone/>
            </a:pPr>
            <a:endParaRPr lang="en-US" dirty="0"/>
          </a:p>
          <a:p>
            <a:pPr marL="0" indent="0">
              <a:spcBef>
                <a:spcPct val="0"/>
              </a:spcBef>
              <a:buNone/>
            </a:pPr>
            <a:r>
              <a:rPr lang="en-US" sz="2400" i="1" dirty="0"/>
              <a:t>Innovations</a:t>
            </a:r>
            <a:r>
              <a:rPr lang="en-US" sz="2400" dirty="0"/>
              <a:t>: Private sector engagement &amp;  </a:t>
            </a:r>
            <a:r>
              <a:rPr lang="en-US" dirty="0" smtClean="0"/>
              <a:t>Ecosystem-based </a:t>
            </a:r>
            <a:r>
              <a:rPr lang="en-US" dirty="0"/>
              <a:t>Adaptation</a:t>
            </a:r>
            <a:endParaRPr lang="en-US" sz="2100" dirty="0"/>
          </a:p>
          <a:p>
            <a:pPr marL="571500" lvl="1" indent="-171450">
              <a:spcBef>
                <a:spcPct val="0"/>
              </a:spcBef>
              <a:buFont typeface="Arial" panose="020B0604020202020204" pitchFamily="34" charset="0"/>
              <a:buChar char="•"/>
            </a:pPr>
            <a:endParaRPr lang="en-US" sz="2100"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061693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8617" y="685800"/>
            <a:ext cx="8229600" cy="1143000"/>
          </a:xfrm>
        </p:spPr>
        <p:txBody>
          <a:bodyPr/>
          <a:lstStyle/>
          <a:p>
            <a:r>
              <a:rPr lang="en-US" sz="3600" b="1" dirty="0">
                <a:solidFill>
                  <a:schemeClr val="tx1"/>
                </a:solidFill>
              </a:rPr>
              <a:t>Adaptation Programming Strategy: </a:t>
            </a:r>
            <a:br>
              <a:rPr lang="en-US" sz="3600" b="1" dirty="0">
                <a:solidFill>
                  <a:schemeClr val="tx1"/>
                </a:solidFill>
              </a:rPr>
            </a:br>
            <a:r>
              <a:rPr lang="en-US" sz="3600" b="1" dirty="0">
                <a:solidFill>
                  <a:schemeClr val="tx1"/>
                </a:solidFill>
              </a:rPr>
              <a:t>Thematic Priorities</a:t>
            </a:r>
          </a:p>
        </p:txBody>
      </p:sp>
      <p:sp>
        <p:nvSpPr>
          <p:cNvPr id="3" name="Content Placeholder 2"/>
          <p:cNvSpPr>
            <a:spLocks noGrp="1"/>
          </p:cNvSpPr>
          <p:nvPr>
            <p:ph idx="1"/>
          </p:nvPr>
        </p:nvSpPr>
        <p:spPr>
          <a:xfrm>
            <a:off x="1981200" y="2362200"/>
            <a:ext cx="4343400" cy="4114800"/>
          </a:xfrm>
        </p:spPr>
        <p:txBody>
          <a:bodyPr/>
          <a:lstStyle/>
          <a:p>
            <a:pPr marL="171450" indent="-171450">
              <a:spcBef>
                <a:spcPct val="0"/>
              </a:spcBef>
              <a:buFont typeface="Arial" panose="020B0604020202020204" pitchFamily="34" charset="0"/>
              <a:buChar char="•"/>
            </a:pPr>
            <a:r>
              <a:rPr lang="en-US" sz="2400" dirty="0"/>
              <a:t>Agriculture and food security</a:t>
            </a:r>
          </a:p>
          <a:p>
            <a:pPr marL="171450" indent="-171450">
              <a:spcBef>
                <a:spcPct val="0"/>
              </a:spcBef>
              <a:buFont typeface="Arial" panose="020B0604020202020204" pitchFamily="34" charset="0"/>
              <a:buChar char="•"/>
            </a:pPr>
            <a:r>
              <a:rPr lang="en-US" sz="2400" dirty="0"/>
              <a:t>Water resources management</a:t>
            </a:r>
          </a:p>
          <a:p>
            <a:pPr marL="171450" indent="-171450">
              <a:spcBef>
                <a:spcPct val="0"/>
              </a:spcBef>
              <a:buFont typeface="Arial" panose="020B0604020202020204" pitchFamily="34" charset="0"/>
              <a:buChar char="•"/>
            </a:pPr>
            <a:r>
              <a:rPr lang="en-US" sz="2400" dirty="0"/>
              <a:t>Coastal zone management</a:t>
            </a:r>
          </a:p>
          <a:p>
            <a:pPr marL="171450" indent="-171450">
              <a:spcBef>
                <a:spcPct val="0"/>
              </a:spcBef>
              <a:buFont typeface="Arial" panose="020B0604020202020204" pitchFamily="34" charset="0"/>
              <a:buChar char="•"/>
            </a:pPr>
            <a:r>
              <a:rPr lang="en-US" sz="2400" dirty="0"/>
              <a:t>Infrastructure</a:t>
            </a:r>
          </a:p>
          <a:p>
            <a:pPr marL="171450" indent="-171450">
              <a:spcBef>
                <a:spcPct val="0"/>
              </a:spcBef>
              <a:buFont typeface="Arial" panose="020B0604020202020204" pitchFamily="34" charset="0"/>
              <a:buChar char="•"/>
            </a:pPr>
            <a:r>
              <a:rPr lang="en-US" sz="2400" dirty="0"/>
              <a:t>Disaster risk management</a:t>
            </a:r>
          </a:p>
          <a:p>
            <a:pPr marL="171450" indent="-171450">
              <a:spcBef>
                <a:spcPct val="0"/>
              </a:spcBef>
              <a:buFont typeface="Arial" panose="020B0604020202020204" pitchFamily="34" charset="0"/>
              <a:buChar char="•"/>
            </a:pPr>
            <a:r>
              <a:rPr lang="en-US" sz="2400" dirty="0"/>
              <a:t>Natural resources management</a:t>
            </a:r>
          </a:p>
          <a:p>
            <a:pPr marL="171450" indent="-171450">
              <a:spcBef>
                <a:spcPct val="0"/>
              </a:spcBef>
              <a:buFont typeface="Arial" panose="020B0604020202020204" pitchFamily="34" charset="0"/>
              <a:buChar char="•"/>
            </a:pPr>
            <a:r>
              <a:rPr lang="en-US" sz="2400" dirty="0"/>
              <a:t>Health</a:t>
            </a:r>
          </a:p>
        </p:txBody>
      </p:sp>
      <p:sp>
        <p:nvSpPr>
          <p:cNvPr id="4" name="Rectangle 3"/>
          <p:cNvSpPr/>
          <p:nvPr/>
        </p:nvSpPr>
        <p:spPr>
          <a:xfrm>
            <a:off x="6172200" y="2480609"/>
            <a:ext cx="4572000" cy="1200329"/>
          </a:xfrm>
          <a:prstGeom prst="rect">
            <a:avLst/>
          </a:prstGeom>
        </p:spPr>
        <p:txBody>
          <a:bodyPr>
            <a:spAutoFit/>
          </a:bodyPr>
          <a:lstStyle/>
          <a:p>
            <a:pPr marL="171450" indent="-171450">
              <a:spcBef>
                <a:spcPct val="0"/>
              </a:spcBef>
              <a:buFont typeface="Arial" panose="020B0604020202020204" pitchFamily="34" charset="0"/>
              <a:buChar char="•"/>
            </a:pPr>
            <a:r>
              <a:rPr lang="en-US" sz="2400" dirty="0"/>
              <a:t>Climate information services</a:t>
            </a:r>
          </a:p>
          <a:p>
            <a:pPr marL="171450" indent="-171450">
              <a:spcBef>
                <a:spcPct val="0"/>
              </a:spcBef>
              <a:buFont typeface="Arial" panose="020B0604020202020204" pitchFamily="34" charset="0"/>
              <a:buChar char="•"/>
            </a:pPr>
            <a:r>
              <a:rPr lang="en-US" sz="2400" dirty="0"/>
              <a:t>Climate-resilient urban systems</a:t>
            </a:r>
          </a:p>
          <a:p>
            <a:pPr marL="171450" indent="-171450">
              <a:spcBef>
                <a:spcPct val="0"/>
              </a:spcBef>
              <a:buFont typeface="Arial" panose="020B0604020202020204" pitchFamily="34" charset="0"/>
              <a:buChar char="•"/>
            </a:pPr>
            <a:r>
              <a:rPr lang="en-US" sz="2400" dirty="0"/>
              <a:t>Small Island Developing States</a:t>
            </a:r>
          </a:p>
        </p:txBody>
      </p:sp>
    </p:spTree>
    <p:extLst>
      <p:ext uri="{BB962C8B-B14F-4D97-AF65-F5344CB8AC3E}">
        <p14:creationId xmlns:p14="http://schemas.microsoft.com/office/powerpoint/2010/main" val="2051001339"/>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TotalTime>
  <Words>2734</Words>
  <Application>Microsoft Office PowerPoint</Application>
  <PresentationFormat>Widescreen</PresentationFormat>
  <Paragraphs>182</Paragraphs>
  <Slides>13</Slides>
  <Notes>10</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22" baseType="lpstr">
      <vt:lpstr>ＭＳ Ｐゴシック</vt:lpstr>
      <vt:lpstr>Andes</vt:lpstr>
      <vt:lpstr>Arial</vt:lpstr>
      <vt:lpstr>Calibri</vt:lpstr>
      <vt:lpstr>Times New Roman</vt:lpstr>
      <vt:lpstr>Wingdings</vt:lpstr>
      <vt:lpstr>1_Office Theme</vt:lpstr>
      <vt:lpstr>Office Theme</vt:lpstr>
      <vt:lpstr>Adobe Acrobat Document</vt:lpstr>
      <vt:lpstr>GEF 6 Programming Directions</vt:lpstr>
      <vt:lpstr>GEF-6 Programming</vt:lpstr>
      <vt:lpstr>GEF 6 Programming Climate Change Mitigation</vt:lpstr>
      <vt:lpstr>GEF’s Unique Value for Climate Financing</vt:lpstr>
      <vt:lpstr>GEF-6 CCM Strategy</vt:lpstr>
      <vt:lpstr>GEF 6 Programming Climate Change Adaptation </vt:lpstr>
      <vt:lpstr>Adaptation Programming Strategy:  Goal &amp; Objectives  </vt:lpstr>
      <vt:lpstr>Adaptation Programming Strategy:  2 Core Pillars &amp; Innovations</vt:lpstr>
      <vt:lpstr>Adaptation Programming Strategy:  Thematic Priorities</vt:lpstr>
      <vt:lpstr>GEF-6 Programming Chemical and Waste </vt:lpstr>
      <vt:lpstr>GEF-6 C&amp;W Strategy</vt:lpstr>
      <vt:lpstr>C &amp; W Innovative Approaches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GEF 6 Programming Climate Change Mitigation</dc:title>
  <dc:creator>Susan W. Matindi Waithaka</dc:creator>
  <cp:lastModifiedBy>Nicolas Alejandro Marquez Pizzanelli</cp:lastModifiedBy>
  <cp:revision>20</cp:revision>
  <cp:lastPrinted>2015-02-05T21:14:58Z</cp:lastPrinted>
  <dcterms:created xsi:type="dcterms:W3CDTF">2015-02-04T21:58:57Z</dcterms:created>
  <dcterms:modified xsi:type="dcterms:W3CDTF">2015-06-05T16:25:15Z</dcterms:modified>
</cp:coreProperties>
</file>