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16"/>
  </p:notesMasterIdLst>
  <p:handoutMasterIdLst>
    <p:handoutMasterId r:id="rId17"/>
  </p:handoutMasterIdLst>
  <p:sldIdLst>
    <p:sldId id="263" r:id="rId2"/>
    <p:sldId id="308" r:id="rId3"/>
    <p:sldId id="286" r:id="rId4"/>
    <p:sldId id="278" r:id="rId5"/>
    <p:sldId id="280" r:id="rId6"/>
    <p:sldId id="291" r:id="rId7"/>
    <p:sldId id="298" r:id="rId8"/>
    <p:sldId id="299" r:id="rId9"/>
    <p:sldId id="300" r:id="rId10"/>
    <p:sldId id="301" r:id="rId11"/>
    <p:sldId id="304" r:id="rId12"/>
    <p:sldId id="305" r:id="rId13"/>
    <p:sldId id="287" r:id="rId14"/>
    <p:sldId id="306" r:id="rId15"/>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84" autoAdjust="0"/>
    <p:restoredTop sz="94660"/>
  </p:normalViewPr>
  <p:slideViewPr>
    <p:cSldViewPr>
      <p:cViewPr>
        <p:scale>
          <a:sx n="79" d="100"/>
          <a:sy n="79" d="100"/>
        </p:scale>
        <p:origin x="-19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Phase </a:t>
          </a:r>
          <a:r>
            <a:rPr lang="en-US" b="1" dirty="0" err="1" smtClean="0">
              <a:effectLst>
                <a:outerShdw blurRad="38100" dist="38100" dir="2700000" algn="tl">
                  <a:srgbClr val="000000">
                    <a:alpha val="43137"/>
                  </a:srgbClr>
                </a:outerShdw>
              </a:effectLst>
            </a:rPr>
            <a:t>pilote</a:t>
          </a:r>
          <a:r>
            <a:rPr lang="en-US" b="1" dirty="0" smtClean="0">
              <a:effectLst>
                <a:outerShdw blurRad="38100" dist="38100" dir="2700000" algn="tl">
                  <a:srgbClr val="000000">
                    <a:alpha val="43137"/>
                  </a:srgbClr>
                </a:outerShdw>
              </a:effectLst>
            </a:rPr>
            <a:t> du FEM</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FEM-2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FEM-3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FEM-4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FEM-5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FEM-1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313F21E4-04F2-4FFE-ADDA-3EA8D6F14E9A}" type="presOf" srcId="{63DCC17B-03D4-4878-A2A0-3E6F0D2AE90A}" destId="{1A790A60-7A5D-4846-8EE7-D326B1D9245C}" srcOrd="0" destOrd="0" presId="urn:microsoft.com/office/officeart/2005/8/layout/chevron1"/>
    <dgm:cxn modelId="{5DA963FE-5C37-462C-908E-BD9846EC8F9E}" srcId="{737A44EB-2F93-474B-B872-C65EE49955D9}" destId="{0E0FA419-325B-4FCB-898F-4E244F39510F}" srcOrd="2" destOrd="0" parTransId="{E703A4B1-EC11-4C32-832D-7FAA1BA8A4B3}" sibTransId="{61F6C000-5F0B-4C18-B3A9-BF9B3268EA6A}"/>
    <dgm:cxn modelId="{FE6F77B1-E69B-49FE-B4A0-4F42EE248A29}" srcId="{737A44EB-2F93-474B-B872-C65EE49955D9}" destId="{2270E380-55DD-4C6D-A62D-8564A0A9D0DD}" srcOrd="4" destOrd="0" parTransId="{D9C499E4-8420-4CDB-ADC9-44F3597BE831}" sibTransId="{21910036-279B-4A6A-AD00-BADB6FC78851}"/>
    <dgm:cxn modelId="{A16E1A30-C84E-46E9-BC39-7E0A4742ECA7}" type="presOf" srcId="{87A616E7-0BFC-482D-AC45-93420ED183CA}" destId="{DA03B4F6-B71C-4212-8ED3-D5183358792E}"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D3CBF2B3-52DC-4916-BDF4-A833594949A0}" srcId="{737A44EB-2F93-474B-B872-C65EE49955D9}" destId="{87A616E7-0BFC-482D-AC45-93420ED183CA}" srcOrd="1" destOrd="0" parTransId="{ADBB9E8B-1947-4E18-8BE7-8C50F92B71FD}" sibTransId="{9539F7DE-9321-4E0C-BF08-A29B7936758B}"/>
    <dgm:cxn modelId="{0587AD73-82AB-4395-A3C8-EC00F5BF6834}" type="presOf" srcId="{2270E380-55DD-4C6D-A62D-8564A0A9D0DD}" destId="{D5A4ABC0-5653-463D-8E55-3FEF477E8BE4}" srcOrd="0" destOrd="0" presId="urn:microsoft.com/office/officeart/2005/8/layout/chevron1"/>
    <dgm:cxn modelId="{F3B3E21E-5EA8-4D7D-B3F0-C504A1698E64}" srcId="{737A44EB-2F93-474B-B872-C65EE49955D9}" destId="{63DCC17B-03D4-4878-A2A0-3E6F0D2AE90A}" srcOrd="5" destOrd="0" parTransId="{722DB7C4-8912-48C3-AC46-7B82BB39D53D}" sibTransId="{1F28A114-DA12-4BCA-95D0-54BFB19639F1}"/>
    <dgm:cxn modelId="{3DDBDA91-DBBA-42AE-96D1-51626B3DA688}" srcId="{737A44EB-2F93-474B-B872-C65EE49955D9}" destId="{3871E286-4A65-475D-AC8E-D604ADC65ECB}" srcOrd="3" destOrd="0" parTransId="{DB258CFE-381C-4158-AA54-4F5D1627DB16}" sibTransId="{F047D73E-A2B4-4F04-B255-15A8DF241B12}"/>
    <dgm:cxn modelId="{4B12CB0D-97C4-4EE2-A2DC-B23D48A003AE}" type="presOf" srcId="{40579586-20D5-40D1-9099-B3CE8E84E259}" destId="{5A3E39D2-990E-460E-90C2-46EE9941C94A}" srcOrd="0" destOrd="0" presId="urn:microsoft.com/office/officeart/2005/8/layout/chevron1"/>
    <dgm:cxn modelId="{04A96E08-2641-487B-BFBF-C865F3A09FD8}" type="presOf" srcId="{3871E286-4A65-475D-AC8E-D604ADC65ECB}" destId="{5EC29B9D-99F0-452D-A2AF-008BDE9ED651}" srcOrd="0" destOrd="0" presId="urn:microsoft.com/office/officeart/2005/8/layout/chevron1"/>
    <dgm:cxn modelId="{2BB59E89-1962-42CD-B8D7-FD78D9FDCE6F}" type="presOf" srcId="{0E0FA419-325B-4FCB-898F-4E244F39510F}" destId="{7D340523-8BE2-4178-91C7-3A52F26D7798}" srcOrd="0" destOrd="0" presId="urn:microsoft.com/office/officeart/2005/8/layout/chevron1"/>
    <dgm:cxn modelId="{08A042F8-AB36-4431-B082-F5A12F87918C}" type="presOf" srcId="{737A44EB-2F93-474B-B872-C65EE49955D9}" destId="{972FDC80-1CD2-473D-B3B3-9087C5BE4DAB}" srcOrd="0" destOrd="0" presId="urn:microsoft.com/office/officeart/2005/8/layout/chevron1"/>
    <dgm:cxn modelId="{3CC79D77-AA33-4653-9891-22447B474896}" type="presParOf" srcId="{972FDC80-1CD2-473D-B3B3-9087C5BE4DAB}" destId="{5A3E39D2-990E-460E-90C2-46EE9941C94A}" srcOrd="0" destOrd="0" presId="urn:microsoft.com/office/officeart/2005/8/layout/chevron1"/>
    <dgm:cxn modelId="{A212EA5A-2497-4830-B329-156A1E98F1D2}" type="presParOf" srcId="{972FDC80-1CD2-473D-B3B3-9087C5BE4DAB}" destId="{E0D5799A-B0FC-4944-BC6E-937FE72B3028}" srcOrd="1" destOrd="0" presId="urn:microsoft.com/office/officeart/2005/8/layout/chevron1"/>
    <dgm:cxn modelId="{88D13B11-FC56-4CDB-B6A8-01412B56FFA9}" type="presParOf" srcId="{972FDC80-1CD2-473D-B3B3-9087C5BE4DAB}" destId="{DA03B4F6-B71C-4212-8ED3-D5183358792E}" srcOrd="2" destOrd="0" presId="urn:microsoft.com/office/officeart/2005/8/layout/chevron1"/>
    <dgm:cxn modelId="{86DDFEDD-B943-48BE-AB40-6E1CB1AB5B7B}" type="presParOf" srcId="{972FDC80-1CD2-473D-B3B3-9087C5BE4DAB}" destId="{1F7E4406-0D6A-4815-A4D4-F04F8928FE45}" srcOrd="3" destOrd="0" presId="urn:microsoft.com/office/officeart/2005/8/layout/chevron1"/>
    <dgm:cxn modelId="{4D2D4F2B-FE1A-46D2-8125-323FD1BA010B}" type="presParOf" srcId="{972FDC80-1CD2-473D-B3B3-9087C5BE4DAB}" destId="{7D340523-8BE2-4178-91C7-3A52F26D7798}" srcOrd="4" destOrd="0" presId="urn:microsoft.com/office/officeart/2005/8/layout/chevron1"/>
    <dgm:cxn modelId="{3DB258D0-71B0-4D3B-9595-A088EC91EB23}" type="presParOf" srcId="{972FDC80-1CD2-473D-B3B3-9087C5BE4DAB}" destId="{0EFE49EF-1927-4C8A-B347-C63A4534BCAD}" srcOrd="5" destOrd="0" presId="urn:microsoft.com/office/officeart/2005/8/layout/chevron1"/>
    <dgm:cxn modelId="{85AE4EB1-D2A0-4BFB-B41D-99A8CE034582}" type="presParOf" srcId="{972FDC80-1CD2-473D-B3B3-9087C5BE4DAB}" destId="{5EC29B9D-99F0-452D-A2AF-008BDE9ED651}" srcOrd="6" destOrd="0" presId="urn:microsoft.com/office/officeart/2005/8/layout/chevron1"/>
    <dgm:cxn modelId="{C0D38A9F-45AD-4962-931A-549F6579976C}" type="presParOf" srcId="{972FDC80-1CD2-473D-B3B3-9087C5BE4DAB}" destId="{77776984-C89A-408C-9873-74AC1D3D08A8}" srcOrd="7" destOrd="0" presId="urn:microsoft.com/office/officeart/2005/8/layout/chevron1"/>
    <dgm:cxn modelId="{F599BD80-1026-4EF4-A21E-7BD55341A134}" type="presParOf" srcId="{972FDC80-1CD2-473D-B3B3-9087C5BE4DAB}" destId="{D5A4ABC0-5653-463D-8E55-3FEF477E8BE4}" srcOrd="8" destOrd="0" presId="urn:microsoft.com/office/officeart/2005/8/layout/chevron1"/>
    <dgm:cxn modelId="{F838B499-1BB4-45C0-B2AE-CFE79A3B1B9F}" type="presParOf" srcId="{972FDC80-1CD2-473D-B3B3-9087C5BE4DAB}" destId="{AB8857BF-BD34-4D46-96A4-8EFC7ED62386}" srcOrd="9" destOrd="0" presId="urn:microsoft.com/office/officeart/2005/8/layout/chevron1"/>
    <dgm:cxn modelId="{ABD69551-5CC3-4AB8-8672-B69EF6299361}"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Phase </a:t>
          </a:r>
          <a:r>
            <a:rPr lang="en-US" b="1" dirty="0" err="1" smtClean="0">
              <a:effectLst>
                <a:outerShdw blurRad="38100" dist="38100" dir="2700000" algn="tl">
                  <a:srgbClr val="000000">
                    <a:alpha val="43137"/>
                  </a:srgbClr>
                </a:outerShdw>
              </a:effectLst>
            </a:rPr>
            <a:t>pilote</a:t>
          </a:r>
          <a:r>
            <a:rPr lang="en-US" b="1" dirty="0" smtClean="0">
              <a:effectLst>
                <a:outerShdw blurRad="38100" dist="38100" dir="2700000" algn="tl">
                  <a:srgbClr val="000000">
                    <a:alpha val="43137"/>
                  </a:srgbClr>
                </a:outerShdw>
              </a:effectLst>
            </a:rPr>
            <a:t> du FEM</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FEM-2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FEM-3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FEM-4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FEM-5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FEM-1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7C89DCC8-058F-496D-9259-1B5433519339}" type="presOf" srcId="{63DCC17B-03D4-4878-A2A0-3E6F0D2AE90A}" destId="{1A790A60-7A5D-4846-8EE7-D326B1D9245C}" srcOrd="0" destOrd="0" presId="urn:microsoft.com/office/officeart/2005/8/layout/chevron1"/>
    <dgm:cxn modelId="{0F5DEF14-24A1-4926-84FB-04F4256A1E7B}" type="presOf" srcId="{87A616E7-0BFC-482D-AC45-93420ED183CA}" destId="{DA03B4F6-B71C-4212-8ED3-D5183358792E}" srcOrd="0" destOrd="0" presId="urn:microsoft.com/office/officeart/2005/8/layout/chevron1"/>
    <dgm:cxn modelId="{108D86BA-6616-4959-A88D-B8014E45F6FC}" type="presOf" srcId="{737A44EB-2F93-474B-B872-C65EE49955D9}" destId="{972FDC80-1CD2-473D-B3B3-9087C5BE4DAB}" srcOrd="0" destOrd="0" presId="urn:microsoft.com/office/officeart/2005/8/layout/chevron1"/>
    <dgm:cxn modelId="{0C8DBAD8-322E-4881-BDB8-61DFFDCA4645}" type="presOf" srcId="{40579586-20D5-40D1-9099-B3CE8E84E259}" destId="{5A3E39D2-990E-460E-90C2-46EE9941C94A}" srcOrd="0" destOrd="0" presId="urn:microsoft.com/office/officeart/2005/8/layout/chevron1"/>
    <dgm:cxn modelId="{3DDBDA91-DBBA-42AE-96D1-51626B3DA688}" srcId="{737A44EB-2F93-474B-B872-C65EE49955D9}" destId="{3871E286-4A65-475D-AC8E-D604ADC65ECB}" srcOrd="3" destOrd="0" parTransId="{DB258CFE-381C-4158-AA54-4F5D1627DB16}" sibTransId="{F047D73E-A2B4-4F04-B255-15A8DF241B12}"/>
    <dgm:cxn modelId="{C44308A7-1765-411F-9B3D-1DA92DEFBCF5}" type="presOf" srcId="{3871E286-4A65-475D-AC8E-D604ADC65ECB}" destId="{5EC29B9D-99F0-452D-A2AF-008BDE9ED651}"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F3B3E21E-5EA8-4D7D-B3F0-C504A1698E64}" srcId="{737A44EB-2F93-474B-B872-C65EE49955D9}" destId="{63DCC17B-03D4-4878-A2A0-3E6F0D2AE90A}" srcOrd="5" destOrd="0" parTransId="{722DB7C4-8912-48C3-AC46-7B82BB39D53D}" sibTransId="{1F28A114-DA12-4BCA-95D0-54BFB19639F1}"/>
    <dgm:cxn modelId="{53EE7694-8425-488C-A2BC-F92EF63382D4}" type="presOf" srcId="{2270E380-55DD-4C6D-A62D-8564A0A9D0DD}" destId="{D5A4ABC0-5653-463D-8E55-3FEF477E8BE4}"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5E669E02-7D0D-4748-8253-7E8577E4CFC7}" srcId="{737A44EB-2F93-474B-B872-C65EE49955D9}" destId="{40579586-20D5-40D1-9099-B3CE8E84E259}" srcOrd="0" destOrd="0" parTransId="{A7CB56BA-9C37-4AE6-9E60-9A106C0DF332}" sibTransId="{B6C29995-F125-4A74-A16D-CA6226CAC566}"/>
    <dgm:cxn modelId="{5DA963FE-5C37-462C-908E-BD9846EC8F9E}" srcId="{737A44EB-2F93-474B-B872-C65EE49955D9}" destId="{0E0FA419-325B-4FCB-898F-4E244F39510F}" srcOrd="2" destOrd="0" parTransId="{E703A4B1-EC11-4C32-832D-7FAA1BA8A4B3}" sibTransId="{61F6C000-5F0B-4C18-B3A9-BF9B3268EA6A}"/>
    <dgm:cxn modelId="{B8861446-FFC0-46D6-8E0A-8C71D1C8E293}" type="presOf" srcId="{0E0FA419-325B-4FCB-898F-4E244F39510F}" destId="{7D340523-8BE2-4178-91C7-3A52F26D7798}" srcOrd="0" destOrd="0" presId="urn:microsoft.com/office/officeart/2005/8/layout/chevron1"/>
    <dgm:cxn modelId="{E048003E-CAB9-440F-AC45-6D749DAC03C0}" type="presParOf" srcId="{972FDC80-1CD2-473D-B3B3-9087C5BE4DAB}" destId="{5A3E39D2-990E-460E-90C2-46EE9941C94A}" srcOrd="0" destOrd="0" presId="urn:microsoft.com/office/officeart/2005/8/layout/chevron1"/>
    <dgm:cxn modelId="{2ACD2D46-5C7C-40CD-B566-2D885EA23A76}" type="presParOf" srcId="{972FDC80-1CD2-473D-B3B3-9087C5BE4DAB}" destId="{E0D5799A-B0FC-4944-BC6E-937FE72B3028}" srcOrd="1" destOrd="0" presId="urn:microsoft.com/office/officeart/2005/8/layout/chevron1"/>
    <dgm:cxn modelId="{982C3B61-64C9-4419-89D6-72FAF94DF7D3}" type="presParOf" srcId="{972FDC80-1CD2-473D-B3B3-9087C5BE4DAB}" destId="{DA03B4F6-B71C-4212-8ED3-D5183358792E}" srcOrd="2" destOrd="0" presId="urn:microsoft.com/office/officeart/2005/8/layout/chevron1"/>
    <dgm:cxn modelId="{E52DF069-A0EB-4C2F-B401-0B7D26804F28}" type="presParOf" srcId="{972FDC80-1CD2-473D-B3B3-9087C5BE4DAB}" destId="{1F7E4406-0D6A-4815-A4D4-F04F8928FE45}" srcOrd="3" destOrd="0" presId="urn:microsoft.com/office/officeart/2005/8/layout/chevron1"/>
    <dgm:cxn modelId="{DFFF0C38-E3E6-4B94-B92F-9288786E9313}" type="presParOf" srcId="{972FDC80-1CD2-473D-B3B3-9087C5BE4DAB}" destId="{7D340523-8BE2-4178-91C7-3A52F26D7798}" srcOrd="4" destOrd="0" presId="urn:microsoft.com/office/officeart/2005/8/layout/chevron1"/>
    <dgm:cxn modelId="{10B4D018-6A2D-425F-AE7F-9F129CE1C20F}" type="presParOf" srcId="{972FDC80-1CD2-473D-B3B3-9087C5BE4DAB}" destId="{0EFE49EF-1927-4C8A-B347-C63A4534BCAD}" srcOrd="5" destOrd="0" presId="urn:microsoft.com/office/officeart/2005/8/layout/chevron1"/>
    <dgm:cxn modelId="{47DC53D5-8DAC-4716-9D94-6037D37922E5}" type="presParOf" srcId="{972FDC80-1CD2-473D-B3B3-9087C5BE4DAB}" destId="{5EC29B9D-99F0-452D-A2AF-008BDE9ED651}" srcOrd="6" destOrd="0" presId="urn:microsoft.com/office/officeart/2005/8/layout/chevron1"/>
    <dgm:cxn modelId="{5D303198-C6D9-4FCE-BE02-DD4A775D3E79}" type="presParOf" srcId="{972FDC80-1CD2-473D-B3B3-9087C5BE4DAB}" destId="{77776984-C89A-408C-9873-74AC1D3D08A8}" srcOrd="7" destOrd="0" presId="urn:microsoft.com/office/officeart/2005/8/layout/chevron1"/>
    <dgm:cxn modelId="{E048C496-7B86-4F58-80E3-BD2A8BAB96A6}" type="presParOf" srcId="{972FDC80-1CD2-473D-B3B3-9087C5BE4DAB}" destId="{D5A4ABC0-5653-463D-8E55-3FEF477E8BE4}" srcOrd="8" destOrd="0" presId="urn:microsoft.com/office/officeart/2005/8/layout/chevron1"/>
    <dgm:cxn modelId="{5D98947F-9043-476B-BD54-F0CD5C3AD79D}" type="presParOf" srcId="{972FDC80-1CD2-473D-B3B3-9087C5BE4DAB}" destId="{AB8857BF-BD34-4D46-96A4-8EFC7ED62386}" srcOrd="9" destOrd="0" presId="urn:microsoft.com/office/officeart/2005/8/layout/chevron1"/>
    <dgm:cxn modelId="{A1294059-1557-4665-BB22-01018D495655}"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Phase </a:t>
          </a:r>
          <a:r>
            <a:rPr lang="en-US" b="1" dirty="0" err="1" smtClean="0">
              <a:effectLst>
                <a:outerShdw blurRad="38100" dist="38100" dir="2700000" algn="tl">
                  <a:srgbClr val="000000">
                    <a:alpha val="43137"/>
                  </a:srgbClr>
                </a:outerShdw>
              </a:effectLst>
            </a:rPr>
            <a:t>pilote</a:t>
          </a:r>
          <a:r>
            <a:rPr lang="en-US" b="1" dirty="0" smtClean="0">
              <a:effectLst>
                <a:outerShdw blurRad="38100" dist="38100" dir="2700000" algn="tl">
                  <a:srgbClr val="000000">
                    <a:alpha val="43137"/>
                  </a:srgbClr>
                </a:outerShdw>
              </a:effectLst>
            </a:rPr>
            <a:t> du FEM</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FEM-2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FEM-3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FEM-4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FEM-5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FEM-1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CAEFE7E2-B4B8-4831-8B27-B2067CFD0094}" type="presOf" srcId="{87A616E7-0BFC-482D-AC45-93420ED183CA}" destId="{DA03B4F6-B71C-4212-8ED3-D5183358792E}" srcOrd="0" destOrd="0" presId="urn:microsoft.com/office/officeart/2005/8/layout/chevron1"/>
    <dgm:cxn modelId="{3DDBDA91-DBBA-42AE-96D1-51626B3DA688}" srcId="{737A44EB-2F93-474B-B872-C65EE49955D9}" destId="{3871E286-4A65-475D-AC8E-D604ADC65ECB}" srcOrd="3" destOrd="0" parTransId="{DB258CFE-381C-4158-AA54-4F5D1627DB16}" sibTransId="{F047D73E-A2B4-4F04-B255-15A8DF241B12}"/>
    <dgm:cxn modelId="{B2C1DBC7-A100-449F-90C4-B3B11E5FF0E4}" type="presOf" srcId="{2270E380-55DD-4C6D-A62D-8564A0A9D0DD}" destId="{D5A4ABC0-5653-463D-8E55-3FEF477E8BE4}"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F3B3E21E-5EA8-4D7D-B3F0-C504A1698E64}" srcId="{737A44EB-2F93-474B-B872-C65EE49955D9}" destId="{63DCC17B-03D4-4878-A2A0-3E6F0D2AE90A}" srcOrd="5" destOrd="0" parTransId="{722DB7C4-8912-48C3-AC46-7B82BB39D53D}" sibTransId="{1F28A114-DA12-4BCA-95D0-54BFB19639F1}"/>
    <dgm:cxn modelId="{FE6F77B1-E69B-49FE-B4A0-4F42EE248A29}" srcId="{737A44EB-2F93-474B-B872-C65EE49955D9}" destId="{2270E380-55DD-4C6D-A62D-8564A0A9D0DD}" srcOrd="4" destOrd="0" parTransId="{D9C499E4-8420-4CDB-ADC9-44F3597BE831}" sibTransId="{21910036-279B-4A6A-AD00-BADB6FC78851}"/>
    <dgm:cxn modelId="{DAC2B978-BC98-4A55-9B65-2AB797299227}" type="presOf" srcId="{40579586-20D5-40D1-9099-B3CE8E84E259}" destId="{5A3E39D2-990E-460E-90C2-46EE9941C94A}"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5DA963FE-5C37-462C-908E-BD9846EC8F9E}" srcId="{737A44EB-2F93-474B-B872-C65EE49955D9}" destId="{0E0FA419-325B-4FCB-898F-4E244F39510F}" srcOrd="2" destOrd="0" parTransId="{E703A4B1-EC11-4C32-832D-7FAA1BA8A4B3}" sibTransId="{61F6C000-5F0B-4C18-B3A9-BF9B3268EA6A}"/>
    <dgm:cxn modelId="{46EC44D6-91F0-4614-B674-99D75C1C2E0A}" type="presOf" srcId="{0E0FA419-325B-4FCB-898F-4E244F39510F}" destId="{7D340523-8BE2-4178-91C7-3A52F26D7798}" srcOrd="0" destOrd="0" presId="urn:microsoft.com/office/officeart/2005/8/layout/chevron1"/>
    <dgm:cxn modelId="{137428BB-A288-46D8-BFB5-794186B38B8F}" type="presOf" srcId="{63DCC17B-03D4-4878-A2A0-3E6F0D2AE90A}" destId="{1A790A60-7A5D-4846-8EE7-D326B1D9245C}" srcOrd="0" destOrd="0" presId="urn:microsoft.com/office/officeart/2005/8/layout/chevron1"/>
    <dgm:cxn modelId="{2887024F-C4EA-4468-A0FE-6425D8615F1E}" type="presOf" srcId="{737A44EB-2F93-474B-B872-C65EE49955D9}" destId="{972FDC80-1CD2-473D-B3B3-9087C5BE4DAB}" srcOrd="0" destOrd="0" presId="urn:microsoft.com/office/officeart/2005/8/layout/chevron1"/>
    <dgm:cxn modelId="{33A0BB34-F19C-4197-A979-2AD854299E7C}" type="presOf" srcId="{3871E286-4A65-475D-AC8E-D604ADC65ECB}" destId="{5EC29B9D-99F0-452D-A2AF-008BDE9ED651}" srcOrd="0" destOrd="0" presId="urn:microsoft.com/office/officeart/2005/8/layout/chevron1"/>
    <dgm:cxn modelId="{17801A18-F2FA-44F4-BC6D-DA83388719D9}" type="presParOf" srcId="{972FDC80-1CD2-473D-B3B3-9087C5BE4DAB}" destId="{5A3E39D2-990E-460E-90C2-46EE9941C94A}" srcOrd="0" destOrd="0" presId="urn:microsoft.com/office/officeart/2005/8/layout/chevron1"/>
    <dgm:cxn modelId="{C07A64C4-6AC2-42CD-891B-09171D92F400}" type="presParOf" srcId="{972FDC80-1CD2-473D-B3B3-9087C5BE4DAB}" destId="{E0D5799A-B0FC-4944-BC6E-937FE72B3028}" srcOrd="1" destOrd="0" presId="urn:microsoft.com/office/officeart/2005/8/layout/chevron1"/>
    <dgm:cxn modelId="{0B4F0A1B-12A6-4379-9340-4F421767C50E}" type="presParOf" srcId="{972FDC80-1CD2-473D-B3B3-9087C5BE4DAB}" destId="{DA03B4F6-B71C-4212-8ED3-D5183358792E}" srcOrd="2" destOrd="0" presId="urn:microsoft.com/office/officeart/2005/8/layout/chevron1"/>
    <dgm:cxn modelId="{10124DE8-9E0C-457E-80BE-0874C1BF5FF6}" type="presParOf" srcId="{972FDC80-1CD2-473D-B3B3-9087C5BE4DAB}" destId="{1F7E4406-0D6A-4815-A4D4-F04F8928FE45}" srcOrd="3" destOrd="0" presId="urn:microsoft.com/office/officeart/2005/8/layout/chevron1"/>
    <dgm:cxn modelId="{2C9DDED8-949C-4E71-9E79-DE0285FEBAE5}" type="presParOf" srcId="{972FDC80-1CD2-473D-B3B3-9087C5BE4DAB}" destId="{7D340523-8BE2-4178-91C7-3A52F26D7798}" srcOrd="4" destOrd="0" presId="urn:microsoft.com/office/officeart/2005/8/layout/chevron1"/>
    <dgm:cxn modelId="{4209430F-EF55-4A70-AD5B-3ABB2B54616E}" type="presParOf" srcId="{972FDC80-1CD2-473D-B3B3-9087C5BE4DAB}" destId="{0EFE49EF-1927-4C8A-B347-C63A4534BCAD}" srcOrd="5" destOrd="0" presId="urn:microsoft.com/office/officeart/2005/8/layout/chevron1"/>
    <dgm:cxn modelId="{BEDC65D5-B9F2-4DD3-B57A-B2BE645F6954}" type="presParOf" srcId="{972FDC80-1CD2-473D-B3B3-9087C5BE4DAB}" destId="{5EC29B9D-99F0-452D-A2AF-008BDE9ED651}" srcOrd="6" destOrd="0" presId="urn:microsoft.com/office/officeart/2005/8/layout/chevron1"/>
    <dgm:cxn modelId="{A4A08F0B-C226-4E88-8AFF-2F82EED4A9B1}" type="presParOf" srcId="{972FDC80-1CD2-473D-B3B3-9087C5BE4DAB}" destId="{77776984-C89A-408C-9873-74AC1D3D08A8}" srcOrd="7" destOrd="0" presId="urn:microsoft.com/office/officeart/2005/8/layout/chevron1"/>
    <dgm:cxn modelId="{659BE580-7CD6-4A71-96F9-44E5BA730B70}" type="presParOf" srcId="{972FDC80-1CD2-473D-B3B3-9087C5BE4DAB}" destId="{D5A4ABC0-5653-463D-8E55-3FEF477E8BE4}" srcOrd="8" destOrd="0" presId="urn:microsoft.com/office/officeart/2005/8/layout/chevron1"/>
    <dgm:cxn modelId="{EF9859C7-09F8-449B-99E0-B28A9102F140}" type="presParOf" srcId="{972FDC80-1CD2-473D-B3B3-9087C5BE4DAB}" destId="{AB8857BF-BD34-4D46-96A4-8EFC7ED62386}" srcOrd="9" destOrd="0" presId="urn:microsoft.com/office/officeart/2005/8/layout/chevron1"/>
    <dgm:cxn modelId="{93C9002B-5ACC-4F86-A413-05C655A90D5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E7F5635-0F68-4B4A-BB95-305B3935EAF7}" type="doc">
      <dgm:prSet loTypeId="urn:microsoft.com/office/officeart/2005/8/layout/hierarchy2" loCatId="hierarchy" qsTypeId="urn:microsoft.com/office/officeart/2005/8/quickstyle/simple4" qsCatId="simple" csTypeId="urn:microsoft.com/office/officeart/2005/8/colors/colorful5" csCatId="colorful" phldr="1"/>
      <dgm:spPr/>
      <dgm:t>
        <a:bodyPr/>
        <a:lstStyle/>
        <a:p>
          <a:endParaRPr lang="en-GB"/>
        </a:p>
      </dgm:t>
    </dgm:pt>
    <dgm:pt modelId="{9C2B8EA3-A579-4FDD-8EC0-E903EEE3C34F}">
      <dgm:prSet phldrT="[Text]" custT="1"/>
      <dgm:spPr>
        <a:effectLst>
          <a:outerShdw blurRad="50800" dist="38100" dir="2700000" algn="tl" rotWithShape="0">
            <a:prstClr val="black">
              <a:alpha val="40000"/>
            </a:prstClr>
          </a:outerShdw>
        </a:effectLst>
      </dgm:spPr>
      <dgm:t>
        <a:bodyPr/>
        <a:lstStyle/>
        <a:p>
          <a:r>
            <a:rPr lang="en-US" sz="1800" b="1" dirty="0" err="1" smtClean="0">
              <a:effectLst>
                <a:outerShdw blurRad="38100" dist="38100" dir="2700000" algn="tl">
                  <a:srgbClr val="000000">
                    <a:alpha val="43137"/>
                  </a:srgbClr>
                </a:outerShdw>
              </a:effectLst>
            </a:rPr>
            <a:t>Activités</a:t>
          </a:r>
          <a:r>
            <a:rPr lang="en-US" sz="1800" b="1" dirty="0" smtClean="0">
              <a:effectLst>
                <a:outerShdw blurRad="38100" dist="38100" dir="2700000" algn="tl">
                  <a:srgbClr val="000000">
                    <a:alpha val="43137"/>
                  </a:srgbClr>
                </a:outerShdw>
              </a:effectLst>
            </a:rPr>
            <a:t> </a:t>
          </a:r>
          <a:r>
            <a:rPr lang="en-US" sz="1800" b="1" dirty="0" err="1" smtClean="0">
              <a:effectLst>
                <a:outerShdw blurRad="38100" dist="38100" dir="2700000" algn="tl">
                  <a:srgbClr val="000000">
                    <a:alpha val="43137"/>
                  </a:srgbClr>
                </a:outerShdw>
              </a:effectLst>
            </a:rPr>
            <a:t>habilitantes</a:t>
          </a:r>
          <a:r>
            <a:rPr lang="en-US" sz="1800" b="1" dirty="0" smtClean="0">
              <a:effectLst>
                <a:outerShdw blurRad="38100" dist="38100" dir="2700000" algn="tl">
                  <a:srgbClr val="000000">
                    <a:alpha val="43137"/>
                  </a:srgbClr>
                </a:outerShdw>
              </a:effectLst>
            </a:rPr>
            <a:t> du FEM</a:t>
          </a:r>
          <a:endParaRPr lang="en-GB" sz="1800" b="1" dirty="0">
            <a:effectLst>
              <a:outerShdw blurRad="38100" dist="38100" dir="2700000" algn="tl">
                <a:srgbClr val="000000">
                  <a:alpha val="43137"/>
                </a:srgbClr>
              </a:outerShdw>
            </a:effectLst>
          </a:endParaRPr>
        </a:p>
      </dgm:t>
    </dgm:pt>
    <dgm:pt modelId="{4CE3EC28-81A2-437E-8100-353F2D70B82B}" type="parTrans" cxnId="{1FBA6EDC-0631-4729-A40F-4D86CD6554AC}">
      <dgm:prSet/>
      <dgm:spPr/>
      <dgm:t>
        <a:bodyPr/>
        <a:lstStyle/>
        <a:p>
          <a:endParaRPr lang="en-GB" b="1">
            <a:effectLst>
              <a:outerShdw blurRad="38100" dist="38100" dir="2700000" algn="tl">
                <a:srgbClr val="000000">
                  <a:alpha val="43137"/>
                </a:srgbClr>
              </a:outerShdw>
            </a:effectLst>
          </a:endParaRPr>
        </a:p>
      </dgm:t>
    </dgm:pt>
    <dgm:pt modelId="{357F8266-C843-41AE-894E-A011E45F28D5}" type="sibTrans" cxnId="{1FBA6EDC-0631-4729-A40F-4D86CD6554AC}">
      <dgm:prSet/>
      <dgm:spPr/>
      <dgm:t>
        <a:bodyPr/>
        <a:lstStyle/>
        <a:p>
          <a:endParaRPr lang="en-GB" b="1">
            <a:effectLst>
              <a:outerShdw blurRad="38100" dist="38100" dir="2700000" algn="tl">
                <a:srgbClr val="000000">
                  <a:alpha val="43137"/>
                </a:srgbClr>
              </a:outerShdw>
            </a:effectLst>
          </a:endParaRPr>
        </a:p>
      </dgm:t>
    </dgm:pt>
    <dgm:pt modelId="{ECD7D999-0D3C-4748-BD7F-AEAAC3EE2BCA}">
      <dgm:prSet phldrT="[Text]" custT="1"/>
      <dgm:spPr>
        <a:effectLst>
          <a:outerShdw blurRad="50800" dist="38100" dir="2700000" algn="tl" rotWithShape="0">
            <a:prstClr val="black">
              <a:alpha val="40000"/>
            </a:prstClr>
          </a:outerShdw>
        </a:effectLst>
      </dgm:spPr>
      <dgm:t>
        <a:bodyPr/>
        <a:lstStyle/>
        <a:p>
          <a:r>
            <a:rPr lang="en-US" sz="2000" b="1" dirty="0" err="1" smtClean="0">
              <a:effectLst>
                <a:outerShdw blurRad="38100" dist="38100" dir="2700000" algn="tl">
                  <a:srgbClr val="000000">
                    <a:alpha val="43137"/>
                  </a:srgbClr>
                </a:outerShdw>
              </a:effectLst>
            </a:rPr>
            <a:t>Processus</a:t>
          </a:r>
          <a:r>
            <a:rPr lang="en-US" sz="2000" b="1" dirty="0" smtClean="0">
              <a:effectLst>
                <a:outerShdw blurRad="38100" dist="38100" dir="2700000" algn="tl">
                  <a:srgbClr val="000000">
                    <a:alpha val="43137"/>
                  </a:srgbClr>
                </a:outerShdw>
              </a:effectLst>
            </a:rPr>
            <a:t> </a:t>
          </a:r>
          <a:r>
            <a:rPr lang="en-US" sz="2000" b="1" dirty="0" err="1" smtClean="0">
              <a:effectLst>
                <a:outerShdw blurRad="38100" dist="38100" dir="2700000" algn="tl">
                  <a:srgbClr val="000000">
                    <a:alpha val="43137"/>
                  </a:srgbClr>
                </a:outerShdw>
              </a:effectLst>
            </a:rPr>
            <a:t>facilité</a:t>
          </a:r>
          <a:r>
            <a:rPr lang="en-US" sz="2000" b="1" dirty="0" smtClean="0">
              <a:effectLst>
                <a:outerShdw blurRad="38100" dist="38100" dir="2700000" algn="tl">
                  <a:srgbClr val="000000">
                    <a:alpha val="43137"/>
                  </a:srgbClr>
                </a:outerShdw>
              </a:effectLst>
            </a:rPr>
            <a:t> par </a:t>
          </a:r>
          <a:r>
            <a:rPr lang="en-US" sz="2000" b="1" dirty="0" err="1" smtClean="0">
              <a:effectLst>
                <a:outerShdw blurRad="38100" dist="38100" dir="2700000" algn="tl">
                  <a:srgbClr val="000000">
                    <a:alpha val="43137"/>
                  </a:srgbClr>
                </a:outerShdw>
              </a:effectLst>
            </a:rPr>
            <a:t>une</a:t>
          </a:r>
          <a:r>
            <a:rPr lang="en-US" sz="2000" b="1" dirty="0" smtClean="0">
              <a:effectLst>
                <a:outerShdw blurRad="38100" dist="38100" dir="2700000" algn="tl">
                  <a:srgbClr val="000000">
                    <a:alpha val="43137"/>
                  </a:srgbClr>
                </a:outerShdw>
              </a:effectLst>
            </a:rPr>
            <a:t> </a:t>
          </a:r>
          <a:r>
            <a:rPr lang="en-US" sz="2000" b="1" dirty="0" err="1" smtClean="0">
              <a:effectLst>
                <a:outerShdw blurRad="38100" dist="38100" dir="2700000" algn="tl">
                  <a:srgbClr val="000000">
                    <a:alpha val="43137"/>
                  </a:srgbClr>
                </a:outerShdw>
              </a:effectLst>
            </a:rPr>
            <a:t>entité</a:t>
          </a:r>
          <a:r>
            <a:rPr lang="en-US" sz="2000" b="1" dirty="0" smtClean="0">
              <a:effectLst>
                <a:outerShdw blurRad="38100" dist="38100" dir="2700000" algn="tl">
                  <a:srgbClr val="000000">
                    <a:alpha val="43137"/>
                  </a:srgbClr>
                </a:outerShdw>
              </a:effectLst>
            </a:rPr>
            <a:t> </a:t>
          </a:r>
          <a:r>
            <a:rPr lang="en-US" sz="2000" b="1" dirty="0" err="1" smtClean="0">
              <a:effectLst>
                <a:outerShdw blurRad="38100" dist="38100" dir="2700000" algn="tl">
                  <a:srgbClr val="000000">
                    <a:alpha val="43137"/>
                  </a:srgbClr>
                </a:outerShdw>
              </a:effectLst>
            </a:rPr>
            <a:t>d’exécution</a:t>
          </a:r>
          <a:endParaRPr lang="en-GB" sz="2000" b="1" dirty="0">
            <a:effectLst>
              <a:outerShdw blurRad="38100" dist="38100" dir="2700000" algn="tl">
                <a:srgbClr val="000000">
                  <a:alpha val="43137"/>
                </a:srgbClr>
              </a:outerShdw>
            </a:effectLst>
          </a:endParaRPr>
        </a:p>
      </dgm:t>
    </dgm:pt>
    <dgm:pt modelId="{3B862300-8F40-4C7F-870E-D491FC4A90B5}" type="parTrans" cxnId="{0C258929-622E-4831-BB90-C3E2D935249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E3C70FB4-E5ED-4F0D-BDAF-19EB0F9E2B21}" type="sibTrans" cxnId="{0C258929-622E-4831-BB90-C3E2D935249A}">
      <dgm:prSet/>
      <dgm:spPr/>
      <dgm:t>
        <a:bodyPr/>
        <a:lstStyle/>
        <a:p>
          <a:endParaRPr lang="en-GB" b="1">
            <a:effectLst>
              <a:outerShdw blurRad="38100" dist="38100" dir="2700000" algn="tl">
                <a:srgbClr val="000000">
                  <a:alpha val="43137"/>
                </a:srgbClr>
              </a:outerShdw>
            </a:effectLst>
          </a:endParaRPr>
        </a:p>
      </dgm:t>
    </dgm:pt>
    <dgm:pt modelId="{4AD26F03-F2BA-449D-B4A3-1BD2DB995956}">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endParaRPr lang="en-GB" sz="2300" b="1" dirty="0">
            <a:effectLst>
              <a:outerShdw blurRad="38100" dist="38100" dir="2700000" algn="tl">
                <a:srgbClr val="000000">
                  <a:alpha val="43137"/>
                </a:srgbClr>
              </a:outerShdw>
            </a:effectLst>
          </a:endParaRPr>
        </a:p>
      </dgm:t>
    </dgm:pt>
    <dgm:pt modelId="{3563E157-8F3E-441E-A745-CA41758A0814}" type="parTrans" cxnId="{FA819061-712A-4D26-88EC-AE2D83714FD2}">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395AC57-BAB3-4225-A664-CC70760DEB92}" type="sibTrans" cxnId="{FA819061-712A-4D26-88EC-AE2D83714FD2}">
      <dgm:prSet/>
      <dgm:spPr/>
      <dgm:t>
        <a:bodyPr/>
        <a:lstStyle/>
        <a:p>
          <a:endParaRPr lang="en-GB" b="1">
            <a:effectLst>
              <a:outerShdw blurRad="38100" dist="38100" dir="2700000" algn="tl">
                <a:srgbClr val="000000">
                  <a:alpha val="43137"/>
                </a:srgbClr>
              </a:outerShdw>
            </a:effectLst>
          </a:endParaRPr>
        </a:p>
      </dgm:t>
    </dgm:pt>
    <dgm:pt modelId="{BE911E29-0897-4957-B428-2C7F3AD2E8FE}">
      <dgm:prSet phldrT="[Text]" custT="1"/>
      <dgm:spPr>
        <a:effectLst>
          <a:outerShdw blurRad="50800" dist="38100" dir="2700000" algn="tl" rotWithShape="0">
            <a:prstClr val="black">
              <a:alpha val="40000"/>
            </a:prstClr>
          </a:outerShdw>
        </a:effectLst>
      </dgm:spPr>
      <dgm:t>
        <a:bodyPr/>
        <a:lstStyle/>
        <a:p>
          <a:r>
            <a:rPr lang="en-US" sz="2000" b="1" dirty="0" err="1" smtClean="0">
              <a:effectLst>
                <a:outerShdw blurRad="38100" dist="38100" dir="2700000" algn="tl">
                  <a:srgbClr val="000000">
                    <a:alpha val="43137"/>
                  </a:srgbClr>
                </a:outerShdw>
              </a:effectLst>
            </a:rPr>
            <a:t>Accès</a:t>
          </a:r>
          <a:r>
            <a:rPr lang="en-US" sz="2000" b="1" dirty="0" smtClean="0">
              <a:effectLst>
                <a:outerShdw blurRad="38100" dist="38100" dir="2700000" algn="tl">
                  <a:srgbClr val="000000">
                    <a:alpha val="43137"/>
                  </a:srgbClr>
                </a:outerShdw>
              </a:effectLst>
            </a:rPr>
            <a:t> direct par les pays</a:t>
          </a:r>
          <a:endParaRPr lang="en-GB" sz="2000" b="1" dirty="0">
            <a:effectLst>
              <a:outerShdw blurRad="38100" dist="38100" dir="2700000" algn="tl">
                <a:srgbClr val="000000">
                  <a:alpha val="43137"/>
                </a:srgbClr>
              </a:outerShdw>
            </a:effectLst>
          </a:endParaRPr>
        </a:p>
      </dgm:t>
    </dgm:pt>
    <dgm:pt modelId="{3B407C44-248F-42FC-8C99-98B98281BEFF}" type="parTrans" cxnId="{75DB013C-3DD4-4F68-AA4C-050A4C2380B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558A93F-14DA-4C3B-8019-8AB3071D84AA}" type="sibTrans" cxnId="{75DB013C-3DD4-4F68-AA4C-050A4C2380BD}">
      <dgm:prSet/>
      <dgm:spPr/>
      <dgm:t>
        <a:bodyPr/>
        <a:lstStyle/>
        <a:p>
          <a:endParaRPr lang="en-GB" b="1">
            <a:effectLst>
              <a:outerShdw blurRad="38100" dist="38100" dir="2700000" algn="tl">
                <a:srgbClr val="000000">
                  <a:alpha val="43137"/>
                </a:srgbClr>
              </a:outerShdw>
            </a:effectLst>
          </a:endParaRPr>
        </a:p>
      </dgm:t>
    </dgm:pt>
    <dgm:pt modelId="{001B22BD-697D-4A38-A592-586B32FCFC77}">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2000" b="1" dirty="0" smtClean="0">
              <a:effectLst>
                <a:outerShdw blurRad="38100" dist="38100" dir="2700000" algn="tl">
                  <a:srgbClr val="000000">
                    <a:alpha val="43137"/>
                  </a:srgbClr>
                </a:outerShdw>
              </a:effectLst>
            </a:rPr>
            <a:t>Respect des </a:t>
          </a:r>
          <a:r>
            <a:rPr lang="en-US" sz="2000" b="1" dirty="0" err="1" smtClean="0">
              <a:effectLst>
                <a:outerShdw blurRad="38100" dist="38100" dir="2700000" algn="tl">
                  <a:srgbClr val="000000">
                    <a:alpha val="43137"/>
                  </a:srgbClr>
                </a:outerShdw>
              </a:effectLst>
            </a:rPr>
            <a:t>procédures</a:t>
          </a:r>
          <a:r>
            <a:rPr lang="en-US" sz="2000" b="1" dirty="0" smtClean="0">
              <a:effectLst>
                <a:outerShdw blurRad="38100" dist="38100" dir="2700000" algn="tl">
                  <a:srgbClr val="000000">
                    <a:alpha val="43137"/>
                  </a:srgbClr>
                </a:outerShdw>
              </a:effectLst>
            </a:rPr>
            <a:t> de la </a:t>
          </a:r>
          <a:r>
            <a:rPr lang="en-US" sz="2000" b="1" dirty="0" err="1" smtClean="0">
              <a:effectLst>
                <a:outerShdw blurRad="38100" dist="38100" dir="2700000" algn="tl">
                  <a:srgbClr val="000000">
                    <a:alpha val="43137"/>
                  </a:srgbClr>
                </a:outerShdw>
              </a:effectLst>
            </a:rPr>
            <a:t>Banque</a:t>
          </a:r>
          <a:r>
            <a:rPr lang="en-US" sz="2000" b="1" dirty="0" smtClean="0">
              <a:effectLst>
                <a:outerShdw blurRad="38100" dist="38100" dir="2700000" algn="tl">
                  <a:srgbClr val="000000">
                    <a:alpha val="43137"/>
                  </a:srgbClr>
                </a:outerShdw>
              </a:effectLst>
            </a:rPr>
            <a:t> </a:t>
          </a:r>
          <a:r>
            <a:rPr lang="en-US" sz="2000" b="1" dirty="0" err="1" smtClean="0">
              <a:effectLst>
                <a:outerShdw blurRad="38100" dist="38100" dir="2700000" algn="tl">
                  <a:srgbClr val="000000">
                    <a:alpha val="43137"/>
                  </a:srgbClr>
                </a:outerShdw>
              </a:effectLst>
            </a:rPr>
            <a:t>mondiale</a:t>
          </a:r>
          <a:r>
            <a:rPr lang="en-US" sz="2000" b="1" dirty="0" smtClean="0">
              <a:effectLst>
                <a:outerShdw blurRad="38100" dist="38100" dir="2700000" algn="tl">
                  <a:srgbClr val="000000">
                    <a:alpha val="43137"/>
                  </a:srgbClr>
                </a:outerShdw>
              </a:effectLst>
            </a:rPr>
            <a:t> par les pays</a:t>
          </a:r>
          <a:endParaRPr lang="en-GB" sz="2000" b="1" dirty="0">
            <a:effectLst>
              <a:outerShdw blurRad="38100" dist="38100" dir="2700000" algn="tl">
                <a:srgbClr val="000000">
                  <a:alpha val="43137"/>
                </a:srgbClr>
              </a:outerShdw>
            </a:effectLst>
          </a:endParaRPr>
        </a:p>
      </dgm:t>
    </dgm:pt>
    <dgm:pt modelId="{553A2AB4-99CA-40C9-A2BF-68EAA7DFF383}" type="parTrans" cxnId="{2011E9B8-47C0-41E9-858B-2723BA77474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9D709B5-59C3-44BC-B3F3-4B460F62F13A}" type="sibTrans" cxnId="{2011E9B8-47C0-41E9-858B-2723BA77474A}">
      <dgm:prSet/>
      <dgm:spPr/>
      <dgm:t>
        <a:bodyPr/>
        <a:lstStyle/>
        <a:p>
          <a:endParaRPr lang="en-GB" b="1">
            <a:effectLst>
              <a:outerShdw blurRad="38100" dist="38100" dir="2700000" algn="tl">
                <a:srgbClr val="000000">
                  <a:alpha val="43137"/>
                </a:srgbClr>
              </a:outerShdw>
            </a:effectLst>
          </a:endParaRPr>
        </a:p>
      </dgm:t>
    </dgm:pt>
    <dgm:pt modelId="{F99887E9-2B63-4001-844E-4AA0E46F71A1}">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endParaRPr lang="en-GB" sz="3300" b="1" dirty="0">
            <a:effectLst>
              <a:outerShdw blurRad="38100" dist="38100" dir="2700000" algn="tl">
                <a:srgbClr val="000000">
                  <a:alpha val="43137"/>
                </a:srgbClr>
              </a:outerShdw>
            </a:effectLst>
          </a:endParaRPr>
        </a:p>
      </dgm:t>
    </dgm:pt>
    <dgm:pt modelId="{81D94D29-3BE0-4172-93CA-F1C7FD8900E4}" type="sibTrans" cxnId="{B85411C3-A93C-4FCF-A146-9F28CAFD7CCD}">
      <dgm:prSet/>
      <dgm:spPr/>
      <dgm:t>
        <a:bodyPr/>
        <a:lstStyle/>
        <a:p>
          <a:endParaRPr lang="en-GB" b="1">
            <a:effectLst>
              <a:outerShdw blurRad="38100" dist="38100" dir="2700000" algn="tl">
                <a:srgbClr val="000000">
                  <a:alpha val="43137"/>
                </a:srgbClr>
              </a:outerShdw>
            </a:effectLst>
          </a:endParaRPr>
        </a:p>
      </dgm:t>
    </dgm:pt>
    <dgm:pt modelId="{EA5E3179-9B3D-494D-9AE2-14D3B5194157}" type="parTrans" cxnId="{B85411C3-A93C-4FCF-A146-9F28CAFD7CC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C8061398-D8F1-4333-B1FC-A6ADC28A0244}" type="pres">
      <dgm:prSet presAssocID="{6E7F5635-0F68-4B4A-BB95-305B3935EAF7}" presName="diagram" presStyleCnt="0">
        <dgm:presLayoutVars>
          <dgm:chPref val="1"/>
          <dgm:dir/>
          <dgm:animOne val="branch"/>
          <dgm:animLvl val="lvl"/>
          <dgm:resizeHandles val="exact"/>
        </dgm:presLayoutVars>
      </dgm:prSet>
      <dgm:spPr/>
      <dgm:t>
        <a:bodyPr/>
        <a:lstStyle/>
        <a:p>
          <a:endParaRPr lang="en-GB"/>
        </a:p>
      </dgm:t>
    </dgm:pt>
    <dgm:pt modelId="{0BCAC82D-8735-445B-B544-EC0CF9A6084F}" type="pres">
      <dgm:prSet presAssocID="{9C2B8EA3-A579-4FDD-8EC0-E903EEE3C34F}" presName="root1" presStyleCnt="0"/>
      <dgm:spPr/>
    </dgm:pt>
    <dgm:pt modelId="{59C255F7-24E9-4A85-BF53-66B57B8D1569}" type="pres">
      <dgm:prSet presAssocID="{9C2B8EA3-A579-4FDD-8EC0-E903EEE3C34F}" presName="LevelOneTextNode" presStyleLbl="node0" presStyleIdx="0" presStyleCnt="1" custScaleX="53077" custScaleY="224112" custLinFactNeighborX="-976" custLinFactNeighborY="1037">
        <dgm:presLayoutVars>
          <dgm:chPref val="3"/>
        </dgm:presLayoutVars>
      </dgm:prSet>
      <dgm:spPr/>
      <dgm:t>
        <a:bodyPr/>
        <a:lstStyle/>
        <a:p>
          <a:endParaRPr lang="en-GB"/>
        </a:p>
      </dgm:t>
    </dgm:pt>
    <dgm:pt modelId="{F1949E48-77D1-4C85-8664-E3DEE52B1FE8}" type="pres">
      <dgm:prSet presAssocID="{9C2B8EA3-A579-4FDD-8EC0-E903EEE3C34F}" presName="level2hierChild" presStyleCnt="0"/>
      <dgm:spPr/>
    </dgm:pt>
    <dgm:pt modelId="{64A6A8FB-C9D5-4078-833F-5C4C91979F18}" type="pres">
      <dgm:prSet presAssocID="{3B862300-8F40-4C7F-870E-D491FC4A90B5}" presName="conn2-1" presStyleLbl="parChTrans1D2" presStyleIdx="0" presStyleCnt="2"/>
      <dgm:spPr/>
      <dgm:t>
        <a:bodyPr/>
        <a:lstStyle/>
        <a:p>
          <a:endParaRPr lang="en-GB"/>
        </a:p>
      </dgm:t>
    </dgm:pt>
    <dgm:pt modelId="{3D23EB57-6945-4621-AA83-CE3CA4647F63}" type="pres">
      <dgm:prSet presAssocID="{3B862300-8F40-4C7F-870E-D491FC4A90B5}" presName="connTx" presStyleLbl="parChTrans1D2" presStyleIdx="0" presStyleCnt="2"/>
      <dgm:spPr/>
      <dgm:t>
        <a:bodyPr/>
        <a:lstStyle/>
        <a:p>
          <a:endParaRPr lang="en-GB"/>
        </a:p>
      </dgm:t>
    </dgm:pt>
    <dgm:pt modelId="{FAD3FC94-2284-403B-8262-2E6AB57BB78A}" type="pres">
      <dgm:prSet presAssocID="{ECD7D999-0D3C-4748-BD7F-AEAAC3EE2BCA}" presName="root2" presStyleCnt="0"/>
      <dgm:spPr/>
    </dgm:pt>
    <dgm:pt modelId="{B3B25DCA-456B-4D53-90EE-AFE0A754BD0D}" type="pres">
      <dgm:prSet presAssocID="{ECD7D999-0D3C-4748-BD7F-AEAAC3EE2BCA}" presName="LevelTwoTextNode" presStyleLbl="node2" presStyleIdx="0" presStyleCnt="2" custScaleX="59662" custScaleY="133754" custLinFactNeighborX="-19424" custLinFactNeighborY="1295">
        <dgm:presLayoutVars>
          <dgm:chPref val="3"/>
        </dgm:presLayoutVars>
      </dgm:prSet>
      <dgm:spPr/>
      <dgm:t>
        <a:bodyPr/>
        <a:lstStyle/>
        <a:p>
          <a:endParaRPr lang="en-GB"/>
        </a:p>
      </dgm:t>
    </dgm:pt>
    <dgm:pt modelId="{D6BDDDF0-5156-4BC1-9AEF-56BCE2D13C1F}" type="pres">
      <dgm:prSet presAssocID="{ECD7D999-0D3C-4748-BD7F-AEAAC3EE2BCA}" presName="level3hierChild" presStyleCnt="0"/>
      <dgm:spPr/>
    </dgm:pt>
    <dgm:pt modelId="{DCBD16AA-8694-47B1-9964-9855ABBEE21F}" type="pres">
      <dgm:prSet presAssocID="{EA5E3179-9B3D-494D-9AE2-14D3B5194157}" presName="conn2-1" presStyleLbl="parChTrans1D3" presStyleIdx="0" presStyleCnt="3"/>
      <dgm:spPr/>
      <dgm:t>
        <a:bodyPr/>
        <a:lstStyle/>
        <a:p>
          <a:endParaRPr lang="en-GB"/>
        </a:p>
      </dgm:t>
    </dgm:pt>
    <dgm:pt modelId="{33FBDE0C-FD9D-452F-AA75-5421B237E2AB}" type="pres">
      <dgm:prSet presAssocID="{EA5E3179-9B3D-494D-9AE2-14D3B5194157}" presName="connTx" presStyleLbl="parChTrans1D3" presStyleIdx="0" presStyleCnt="3"/>
      <dgm:spPr/>
      <dgm:t>
        <a:bodyPr/>
        <a:lstStyle/>
        <a:p>
          <a:endParaRPr lang="en-GB"/>
        </a:p>
      </dgm:t>
    </dgm:pt>
    <dgm:pt modelId="{AB0C96A2-79B8-44A7-A5D7-F4171DAC99D4}" type="pres">
      <dgm:prSet presAssocID="{F99887E9-2B63-4001-844E-4AA0E46F71A1}" presName="root2" presStyleCnt="0"/>
      <dgm:spPr/>
    </dgm:pt>
    <dgm:pt modelId="{2ECAB2DF-19D4-40CA-88E6-4B17B3180985}" type="pres">
      <dgm:prSet presAssocID="{F99887E9-2B63-4001-844E-4AA0E46F71A1}" presName="LevelTwoTextNode" presStyleLbl="node3" presStyleIdx="0" presStyleCnt="3" custScaleX="130720" custScaleY="151926" custLinFactNeighborY="-30654">
        <dgm:presLayoutVars>
          <dgm:chPref val="3"/>
        </dgm:presLayoutVars>
      </dgm:prSet>
      <dgm:spPr/>
      <dgm:t>
        <a:bodyPr/>
        <a:lstStyle/>
        <a:p>
          <a:endParaRPr lang="en-GB"/>
        </a:p>
      </dgm:t>
    </dgm:pt>
    <dgm:pt modelId="{EBDF7A55-B7C7-4EC0-B1B7-17EB2B020EAC}" type="pres">
      <dgm:prSet presAssocID="{F99887E9-2B63-4001-844E-4AA0E46F71A1}" presName="level3hierChild" presStyleCnt="0"/>
      <dgm:spPr/>
    </dgm:pt>
    <dgm:pt modelId="{BC7A9CDC-97FA-41EB-BE9E-25395241016F}" type="pres">
      <dgm:prSet presAssocID="{3563E157-8F3E-441E-A745-CA41758A0814}" presName="conn2-1" presStyleLbl="parChTrans1D3" presStyleIdx="1" presStyleCnt="3"/>
      <dgm:spPr/>
      <dgm:t>
        <a:bodyPr/>
        <a:lstStyle/>
        <a:p>
          <a:endParaRPr lang="en-GB"/>
        </a:p>
      </dgm:t>
    </dgm:pt>
    <dgm:pt modelId="{802FF6C4-CCBC-4437-8EB2-FF79DD6A4525}" type="pres">
      <dgm:prSet presAssocID="{3563E157-8F3E-441E-A745-CA41758A0814}" presName="connTx" presStyleLbl="parChTrans1D3" presStyleIdx="1" presStyleCnt="3"/>
      <dgm:spPr/>
      <dgm:t>
        <a:bodyPr/>
        <a:lstStyle/>
        <a:p>
          <a:endParaRPr lang="en-GB"/>
        </a:p>
      </dgm:t>
    </dgm:pt>
    <dgm:pt modelId="{E041B735-343D-4F3B-B204-0C951601E4F1}" type="pres">
      <dgm:prSet presAssocID="{4AD26F03-F2BA-449D-B4A3-1BD2DB995956}" presName="root2" presStyleCnt="0"/>
      <dgm:spPr/>
    </dgm:pt>
    <dgm:pt modelId="{1A167DB2-1F87-4754-806E-A24991409057}" type="pres">
      <dgm:prSet presAssocID="{4AD26F03-F2BA-449D-B4A3-1BD2DB995956}" presName="LevelTwoTextNode" presStyleLbl="node3" presStyleIdx="1" presStyleCnt="3" custScaleX="110279" custScaleY="91993" custLinFactNeighborX="5262" custLinFactNeighborY="640">
        <dgm:presLayoutVars>
          <dgm:chPref val="3"/>
        </dgm:presLayoutVars>
      </dgm:prSet>
      <dgm:spPr/>
      <dgm:t>
        <a:bodyPr/>
        <a:lstStyle/>
        <a:p>
          <a:endParaRPr lang="en-GB"/>
        </a:p>
      </dgm:t>
    </dgm:pt>
    <dgm:pt modelId="{EA3271A2-4889-45FC-B209-04D1C50EC5D9}" type="pres">
      <dgm:prSet presAssocID="{4AD26F03-F2BA-449D-B4A3-1BD2DB995956}" presName="level3hierChild" presStyleCnt="0"/>
      <dgm:spPr/>
    </dgm:pt>
    <dgm:pt modelId="{CD1331E7-BBCD-4345-9D5E-811B2E3AE145}" type="pres">
      <dgm:prSet presAssocID="{3B407C44-248F-42FC-8C99-98B98281BEFF}" presName="conn2-1" presStyleLbl="parChTrans1D2" presStyleIdx="1" presStyleCnt="2"/>
      <dgm:spPr/>
      <dgm:t>
        <a:bodyPr/>
        <a:lstStyle/>
        <a:p>
          <a:endParaRPr lang="en-GB"/>
        </a:p>
      </dgm:t>
    </dgm:pt>
    <dgm:pt modelId="{A6876B04-2231-44F9-AFC4-9E54B7B785FE}" type="pres">
      <dgm:prSet presAssocID="{3B407C44-248F-42FC-8C99-98B98281BEFF}" presName="connTx" presStyleLbl="parChTrans1D2" presStyleIdx="1" presStyleCnt="2"/>
      <dgm:spPr/>
      <dgm:t>
        <a:bodyPr/>
        <a:lstStyle/>
        <a:p>
          <a:endParaRPr lang="en-GB"/>
        </a:p>
      </dgm:t>
    </dgm:pt>
    <dgm:pt modelId="{10FEC5C3-091B-42D8-9B0C-51EB2E65E7A0}" type="pres">
      <dgm:prSet presAssocID="{BE911E29-0897-4957-B428-2C7F3AD2E8FE}" presName="root2" presStyleCnt="0"/>
      <dgm:spPr/>
    </dgm:pt>
    <dgm:pt modelId="{3331C839-0625-4511-B949-174EDF05926B}" type="pres">
      <dgm:prSet presAssocID="{BE911E29-0897-4957-B428-2C7F3AD2E8FE}" presName="LevelTwoTextNode" presStyleLbl="node2" presStyleIdx="1" presStyleCnt="2" custScaleX="59662" custScaleY="70921" custLinFactNeighborX="-19424" custLinFactNeighborY="1295">
        <dgm:presLayoutVars>
          <dgm:chPref val="3"/>
        </dgm:presLayoutVars>
      </dgm:prSet>
      <dgm:spPr/>
      <dgm:t>
        <a:bodyPr/>
        <a:lstStyle/>
        <a:p>
          <a:endParaRPr lang="en-GB"/>
        </a:p>
      </dgm:t>
    </dgm:pt>
    <dgm:pt modelId="{A224D19C-298D-4044-8112-06EE6EB51621}" type="pres">
      <dgm:prSet presAssocID="{BE911E29-0897-4957-B428-2C7F3AD2E8FE}" presName="level3hierChild" presStyleCnt="0"/>
      <dgm:spPr/>
    </dgm:pt>
    <dgm:pt modelId="{E3912C2B-1407-40FA-8906-05989F3D84DE}" type="pres">
      <dgm:prSet presAssocID="{553A2AB4-99CA-40C9-A2BF-68EAA7DFF383}" presName="conn2-1" presStyleLbl="parChTrans1D3" presStyleIdx="2" presStyleCnt="3"/>
      <dgm:spPr/>
      <dgm:t>
        <a:bodyPr/>
        <a:lstStyle/>
        <a:p>
          <a:endParaRPr lang="en-GB"/>
        </a:p>
      </dgm:t>
    </dgm:pt>
    <dgm:pt modelId="{A61500B4-6A35-4CF0-92A8-58C8E37C6DC0}" type="pres">
      <dgm:prSet presAssocID="{553A2AB4-99CA-40C9-A2BF-68EAA7DFF383}" presName="connTx" presStyleLbl="parChTrans1D3" presStyleIdx="2" presStyleCnt="3"/>
      <dgm:spPr/>
      <dgm:t>
        <a:bodyPr/>
        <a:lstStyle/>
        <a:p>
          <a:endParaRPr lang="en-GB"/>
        </a:p>
      </dgm:t>
    </dgm:pt>
    <dgm:pt modelId="{E0515DFF-FDFC-4FC9-8CBC-83E683875F48}" type="pres">
      <dgm:prSet presAssocID="{001B22BD-697D-4A38-A592-586B32FCFC77}" presName="root2" presStyleCnt="0"/>
      <dgm:spPr/>
    </dgm:pt>
    <dgm:pt modelId="{F62B8BE8-EAD0-411B-B272-1365F46B254C}" type="pres">
      <dgm:prSet presAssocID="{001B22BD-697D-4A38-A592-586B32FCFC77}" presName="LevelTwoTextNode" presStyleLbl="node3" presStyleIdx="2" presStyleCnt="3" custScaleX="159044" custScaleY="80402" custLinFactNeighborX="-1055" custLinFactNeighborY="7348">
        <dgm:presLayoutVars>
          <dgm:chPref val="3"/>
        </dgm:presLayoutVars>
      </dgm:prSet>
      <dgm:spPr/>
      <dgm:t>
        <a:bodyPr/>
        <a:lstStyle/>
        <a:p>
          <a:endParaRPr lang="en-GB"/>
        </a:p>
      </dgm:t>
    </dgm:pt>
    <dgm:pt modelId="{93D1FE23-F276-46C7-9664-074D639A33F4}" type="pres">
      <dgm:prSet presAssocID="{001B22BD-697D-4A38-A592-586B32FCFC77}" presName="level3hierChild" presStyleCnt="0"/>
      <dgm:spPr/>
    </dgm:pt>
  </dgm:ptLst>
  <dgm:cxnLst>
    <dgm:cxn modelId="{EFF7ECB3-33B2-4ECF-A889-F81807C9F0DA}" type="presOf" srcId="{553A2AB4-99CA-40C9-A2BF-68EAA7DFF383}" destId="{A61500B4-6A35-4CF0-92A8-58C8E37C6DC0}" srcOrd="1" destOrd="0" presId="urn:microsoft.com/office/officeart/2005/8/layout/hierarchy2"/>
    <dgm:cxn modelId="{BBCCBC40-4FFC-44C9-82E1-FA92B85C8ABA}" type="presOf" srcId="{F99887E9-2B63-4001-844E-4AA0E46F71A1}" destId="{2ECAB2DF-19D4-40CA-88E6-4B17B3180985}" srcOrd="0" destOrd="0" presId="urn:microsoft.com/office/officeart/2005/8/layout/hierarchy2"/>
    <dgm:cxn modelId="{CEB24CED-7229-4B66-AA21-E8CCC6C8CBF8}" type="presOf" srcId="{9C2B8EA3-A579-4FDD-8EC0-E903EEE3C34F}" destId="{59C255F7-24E9-4A85-BF53-66B57B8D1569}" srcOrd="0" destOrd="0" presId="urn:microsoft.com/office/officeart/2005/8/layout/hierarchy2"/>
    <dgm:cxn modelId="{9CDD7E95-CFA2-4B6B-97C7-FE1201AD0894}" type="presOf" srcId="{3B862300-8F40-4C7F-870E-D491FC4A90B5}" destId="{64A6A8FB-C9D5-4078-833F-5C4C91979F18}" srcOrd="0" destOrd="0" presId="urn:microsoft.com/office/officeart/2005/8/layout/hierarchy2"/>
    <dgm:cxn modelId="{5EE27FD0-0E96-4FFE-B56C-C46B4C299FAF}" type="presOf" srcId="{001B22BD-697D-4A38-A592-586B32FCFC77}" destId="{F62B8BE8-EAD0-411B-B272-1365F46B254C}" srcOrd="0" destOrd="0" presId="urn:microsoft.com/office/officeart/2005/8/layout/hierarchy2"/>
    <dgm:cxn modelId="{FA819061-712A-4D26-88EC-AE2D83714FD2}" srcId="{ECD7D999-0D3C-4748-BD7F-AEAAC3EE2BCA}" destId="{4AD26F03-F2BA-449D-B4A3-1BD2DB995956}" srcOrd="1" destOrd="0" parTransId="{3563E157-8F3E-441E-A745-CA41758A0814}" sibTransId="{6395AC57-BAB3-4225-A664-CC70760DEB92}"/>
    <dgm:cxn modelId="{75DB013C-3DD4-4F68-AA4C-050A4C2380BD}" srcId="{9C2B8EA3-A579-4FDD-8EC0-E903EEE3C34F}" destId="{BE911E29-0897-4957-B428-2C7F3AD2E8FE}" srcOrd="1" destOrd="0" parTransId="{3B407C44-248F-42FC-8C99-98B98281BEFF}" sibTransId="{8558A93F-14DA-4C3B-8019-8AB3071D84AA}"/>
    <dgm:cxn modelId="{1FD8C2EF-F918-4FF0-8E68-750095CE9969}" type="presOf" srcId="{BE911E29-0897-4957-B428-2C7F3AD2E8FE}" destId="{3331C839-0625-4511-B949-174EDF05926B}" srcOrd="0" destOrd="0" presId="urn:microsoft.com/office/officeart/2005/8/layout/hierarchy2"/>
    <dgm:cxn modelId="{3A8CA9BE-B2DF-4B39-B509-AE8AD8CC91A3}" type="presOf" srcId="{3B862300-8F40-4C7F-870E-D491FC4A90B5}" destId="{3D23EB57-6945-4621-AA83-CE3CA4647F63}" srcOrd="1" destOrd="0" presId="urn:microsoft.com/office/officeart/2005/8/layout/hierarchy2"/>
    <dgm:cxn modelId="{FC3DA1F1-5E2B-4772-ADB1-20F335AE1469}" type="presOf" srcId="{553A2AB4-99CA-40C9-A2BF-68EAA7DFF383}" destId="{E3912C2B-1407-40FA-8906-05989F3D84DE}" srcOrd="0" destOrd="0" presId="urn:microsoft.com/office/officeart/2005/8/layout/hierarchy2"/>
    <dgm:cxn modelId="{0775BE2F-7428-4349-A46A-47DB2DF93C75}" type="presOf" srcId="{EA5E3179-9B3D-494D-9AE2-14D3B5194157}" destId="{33FBDE0C-FD9D-452F-AA75-5421B237E2AB}" srcOrd="1" destOrd="0" presId="urn:microsoft.com/office/officeart/2005/8/layout/hierarchy2"/>
    <dgm:cxn modelId="{58CC2E93-B44D-428A-AD3A-30A3289B1666}" type="presOf" srcId="{3B407C44-248F-42FC-8C99-98B98281BEFF}" destId="{CD1331E7-BBCD-4345-9D5E-811B2E3AE145}" srcOrd="0" destOrd="0" presId="urn:microsoft.com/office/officeart/2005/8/layout/hierarchy2"/>
    <dgm:cxn modelId="{C1BD91D8-074A-4719-A4D4-025C295AE1E5}" type="presOf" srcId="{3563E157-8F3E-441E-A745-CA41758A0814}" destId="{BC7A9CDC-97FA-41EB-BE9E-25395241016F}" srcOrd="0" destOrd="0" presId="urn:microsoft.com/office/officeart/2005/8/layout/hierarchy2"/>
    <dgm:cxn modelId="{2011E9B8-47C0-41E9-858B-2723BA77474A}" srcId="{BE911E29-0897-4957-B428-2C7F3AD2E8FE}" destId="{001B22BD-697D-4A38-A592-586B32FCFC77}" srcOrd="0" destOrd="0" parTransId="{553A2AB4-99CA-40C9-A2BF-68EAA7DFF383}" sibTransId="{69D709B5-59C3-44BC-B3F3-4B460F62F13A}"/>
    <dgm:cxn modelId="{8BC430BF-ABDA-4B3E-8D96-558477BA4F5F}" type="presOf" srcId="{EA5E3179-9B3D-494D-9AE2-14D3B5194157}" destId="{DCBD16AA-8694-47B1-9964-9855ABBEE21F}" srcOrd="0" destOrd="0" presId="urn:microsoft.com/office/officeart/2005/8/layout/hierarchy2"/>
    <dgm:cxn modelId="{597FA078-A227-4127-9991-215B0E4FF436}" type="presOf" srcId="{6E7F5635-0F68-4B4A-BB95-305B3935EAF7}" destId="{C8061398-D8F1-4333-B1FC-A6ADC28A0244}" srcOrd="0" destOrd="0" presId="urn:microsoft.com/office/officeart/2005/8/layout/hierarchy2"/>
    <dgm:cxn modelId="{7D06E076-0B4A-4112-9CA3-9A4EDB87CD94}" type="presOf" srcId="{ECD7D999-0D3C-4748-BD7F-AEAAC3EE2BCA}" destId="{B3B25DCA-456B-4D53-90EE-AFE0A754BD0D}" srcOrd="0" destOrd="0" presId="urn:microsoft.com/office/officeart/2005/8/layout/hierarchy2"/>
    <dgm:cxn modelId="{E0E9A736-FCA9-4B7D-BA63-CB4E79E72DA5}" type="presOf" srcId="{3563E157-8F3E-441E-A745-CA41758A0814}" destId="{802FF6C4-CCBC-4437-8EB2-FF79DD6A4525}" srcOrd="1" destOrd="0" presId="urn:microsoft.com/office/officeart/2005/8/layout/hierarchy2"/>
    <dgm:cxn modelId="{E3F36309-469F-4691-AE6B-F0ED3BF5E776}" type="presOf" srcId="{4AD26F03-F2BA-449D-B4A3-1BD2DB995956}" destId="{1A167DB2-1F87-4754-806E-A24991409057}" srcOrd="0" destOrd="0" presId="urn:microsoft.com/office/officeart/2005/8/layout/hierarchy2"/>
    <dgm:cxn modelId="{5D0ED0A6-3212-4067-A4BA-1DD2C7DA0255}" type="presOf" srcId="{3B407C44-248F-42FC-8C99-98B98281BEFF}" destId="{A6876B04-2231-44F9-AFC4-9E54B7B785FE}" srcOrd="1" destOrd="0" presId="urn:microsoft.com/office/officeart/2005/8/layout/hierarchy2"/>
    <dgm:cxn modelId="{B85411C3-A93C-4FCF-A146-9F28CAFD7CCD}" srcId="{ECD7D999-0D3C-4748-BD7F-AEAAC3EE2BCA}" destId="{F99887E9-2B63-4001-844E-4AA0E46F71A1}" srcOrd="0" destOrd="0" parTransId="{EA5E3179-9B3D-494D-9AE2-14D3B5194157}" sibTransId="{81D94D29-3BE0-4172-93CA-F1C7FD8900E4}"/>
    <dgm:cxn modelId="{1FBA6EDC-0631-4729-A40F-4D86CD6554AC}" srcId="{6E7F5635-0F68-4B4A-BB95-305B3935EAF7}" destId="{9C2B8EA3-A579-4FDD-8EC0-E903EEE3C34F}" srcOrd="0" destOrd="0" parTransId="{4CE3EC28-81A2-437E-8100-353F2D70B82B}" sibTransId="{357F8266-C843-41AE-894E-A011E45F28D5}"/>
    <dgm:cxn modelId="{0C258929-622E-4831-BB90-C3E2D935249A}" srcId="{9C2B8EA3-A579-4FDD-8EC0-E903EEE3C34F}" destId="{ECD7D999-0D3C-4748-BD7F-AEAAC3EE2BCA}" srcOrd="0" destOrd="0" parTransId="{3B862300-8F40-4C7F-870E-D491FC4A90B5}" sibTransId="{E3C70FB4-E5ED-4F0D-BDAF-19EB0F9E2B21}"/>
    <dgm:cxn modelId="{F31623EB-E321-48ED-B67D-8FFC69EFF131}" type="presParOf" srcId="{C8061398-D8F1-4333-B1FC-A6ADC28A0244}" destId="{0BCAC82D-8735-445B-B544-EC0CF9A6084F}" srcOrd="0" destOrd="0" presId="urn:microsoft.com/office/officeart/2005/8/layout/hierarchy2"/>
    <dgm:cxn modelId="{676F169D-1DA7-4229-B858-EFE7B449D9E5}" type="presParOf" srcId="{0BCAC82D-8735-445B-B544-EC0CF9A6084F}" destId="{59C255F7-24E9-4A85-BF53-66B57B8D1569}" srcOrd="0" destOrd="0" presId="urn:microsoft.com/office/officeart/2005/8/layout/hierarchy2"/>
    <dgm:cxn modelId="{1D595829-C562-44CA-A5C0-76DFBCBB8A51}" type="presParOf" srcId="{0BCAC82D-8735-445B-B544-EC0CF9A6084F}" destId="{F1949E48-77D1-4C85-8664-E3DEE52B1FE8}" srcOrd="1" destOrd="0" presId="urn:microsoft.com/office/officeart/2005/8/layout/hierarchy2"/>
    <dgm:cxn modelId="{82997415-F1C1-4076-AAED-775573FFD2EA}" type="presParOf" srcId="{F1949E48-77D1-4C85-8664-E3DEE52B1FE8}" destId="{64A6A8FB-C9D5-4078-833F-5C4C91979F18}" srcOrd="0" destOrd="0" presId="urn:microsoft.com/office/officeart/2005/8/layout/hierarchy2"/>
    <dgm:cxn modelId="{A046D369-F53D-46BD-A633-5C0F39EC512B}" type="presParOf" srcId="{64A6A8FB-C9D5-4078-833F-5C4C91979F18}" destId="{3D23EB57-6945-4621-AA83-CE3CA4647F63}" srcOrd="0" destOrd="0" presId="urn:microsoft.com/office/officeart/2005/8/layout/hierarchy2"/>
    <dgm:cxn modelId="{D1C2DF8A-72E3-45AA-8DD3-2BC5B1019F8B}" type="presParOf" srcId="{F1949E48-77D1-4C85-8664-E3DEE52B1FE8}" destId="{FAD3FC94-2284-403B-8262-2E6AB57BB78A}" srcOrd="1" destOrd="0" presId="urn:microsoft.com/office/officeart/2005/8/layout/hierarchy2"/>
    <dgm:cxn modelId="{1F5C16D8-714F-4C23-AC51-4142D7EBCF53}" type="presParOf" srcId="{FAD3FC94-2284-403B-8262-2E6AB57BB78A}" destId="{B3B25DCA-456B-4D53-90EE-AFE0A754BD0D}" srcOrd="0" destOrd="0" presId="urn:microsoft.com/office/officeart/2005/8/layout/hierarchy2"/>
    <dgm:cxn modelId="{BCEC32BA-2B2F-4DC1-AA92-1A475094748A}" type="presParOf" srcId="{FAD3FC94-2284-403B-8262-2E6AB57BB78A}" destId="{D6BDDDF0-5156-4BC1-9AEF-56BCE2D13C1F}" srcOrd="1" destOrd="0" presId="urn:microsoft.com/office/officeart/2005/8/layout/hierarchy2"/>
    <dgm:cxn modelId="{614B4504-6971-45C2-8FD0-9011D5F03256}" type="presParOf" srcId="{D6BDDDF0-5156-4BC1-9AEF-56BCE2D13C1F}" destId="{DCBD16AA-8694-47B1-9964-9855ABBEE21F}" srcOrd="0" destOrd="0" presId="urn:microsoft.com/office/officeart/2005/8/layout/hierarchy2"/>
    <dgm:cxn modelId="{3E8866BF-07C9-43E1-9B13-AEC4AC62932E}" type="presParOf" srcId="{DCBD16AA-8694-47B1-9964-9855ABBEE21F}" destId="{33FBDE0C-FD9D-452F-AA75-5421B237E2AB}" srcOrd="0" destOrd="0" presId="urn:microsoft.com/office/officeart/2005/8/layout/hierarchy2"/>
    <dgm:cxn modelId="{1FBF57EA-C5C6-4DCA-9546-E274BEADB56C}" type="presParOf" srcId="{D6BDDDF0-5156-4BC1-9AEF-56BCE2D13C1F}" destId="{AB0C96A2-79B8-44A7-A5D7-F4171DAC99D4}" srcOrd="1" destOrd="0" presId="urn:microsoft.com/office/officeart/2005/8/layout/hierarchy2"/>
    <dgm:cxn modelId="{3D42C91F-211A-41F2-8333-97DACE532828}" type="presParOf" srcId="{AB0C96A2-79B8-44A7-A5D7-F4171DAC99D4}" destId="{2ECAB2DF-19D4-40CA-88E6-4B17B3180985}" srcOrd="0" destOrd="0" presId="urn:microsoft.com/office/officeart/2005/8/layout/hierarchy2"/>
    <dgm:cxn modelId="{678DAFCB-0229-4841-B95C-43E8A88A0656}" type="presParOf" srcId="{AB0C96A2-79B8-44A7-A5D7-F4171DAC99D4}" destId="{EBDF7A55-B7C7-4EC0-B1B7-17EB2B020EAC}" srcOrd="1" destOrd="0" presId="urn:microsoft.com/office/officeart/2005/8/layout/hierarchy2"/>
    <dgm:cxn modelId="{BBD77F3A-167F-403D-8DAB-CC0AEBB3CB88}" type="presParOf" srcId="{D6BDDDF0-5156-4BC1-9AEF-56BCE2D13C1F}" destId="{BC7A9CDC-97FA-41EB-BE9E-25395241016F}" srcOrd="2" destOrd="0" presId="urn:microsoft.com/office/officeart/2005/8/layout/hierarchy2"/>
    <dgm:cxn modelId="{77CE3657-4B0C-4666-B61A-F7EFBB513EE2}" type="presParOf" srcId="{BC7A9CDC-97FA-41EB-BE9E-25395241016F}" destId="{802FF6C4-CCBC-4437-8EB2-FF79DD6A4525}" srcOrd="0" destOrd="0" presId="urn:microsoft.com/office/officeart/2005/8/layout/hierarchy2"/>
    <dgm:cxn modelId="{56D2D2DB-7F24-49B4-8B48-2892822123EA}" type="presParOf" srcId="{D6BDDDF0-5156-4BC1-9AEF-56BCE2D13C1F}" destId="{E041B735-343D-4F3B-B204-0C951601E4F1}" srcOrd="3" destOrd="0" presId="urn:microsoft.com/office/officeart/2005/8/layout/hierarchy2"/>
    <dgm:cxn modelId="{0AD2844F-CEBD-4673-B882-4C263E88653B}" type="presParOf" srcId="{E041B735-343D-4F3B-B204-0C951601E4F1}" destId="{1A167DB2-1F87-4754-806E-A24991409057}" srcOrd="0" destOrd="0" presId="urn:microsoft.com/office/officeart/2005/8/layout/hierarchy2"/>
    <dgm:cxn modelId="{7E31AB24-AAF7-40F5-9B30-8EE29AE44055}" type="presParOf" srcId="{E041B735-343D-4F3B-B204-0C951601E4F1}" destId="{EA3271A2-4889-45FC-B209-04D1C50EC5D9}" srcOrd="1" destOrd="0" presId="urn:microsoft.com/office/officeart/2005/8/layout/hierarchy2"/>
    <dgm:cxn modelId="{D60A1950-BE14-45F4-8F18-DE0789849078}" type="presParOf" srcId="{F1949E48-77D1-4C85-8664-E3DEE52B1FE8}" destId="{CD1331E7-BBCD-4345-9D5E-811B2E3AE145}" srcOrd="2" destOrd="0" presId="urn:microsoft.com/office/officeart/2005/8/layout/hierarchy2"/>
    <dgm:cxn modelId="{E0D5F118-9AA0-4F77-A219-D01BBB37CE52}" type="presParOf" srcId="{CD1331E7-BBCD-4345-9D5E-811B2E3AE145}" destId="{A6876B04-2231-44F9-AFC4-9E54B7B785FE}" srcOrd="0" destOrd="0" presId="urn:microsoft.com/office/officeart/2005/8/layout/hierarchy2"/>
    <dgm:cxn modelId="{123CF7D8-BBC0-4433-A704-F7E4EF0FBC59}" type="presParOf" srcId="{F1949E48-77D1-4C85-8664-E3DEE52B1FE8}" destId="{10FEC5C3-091B-42D8-9B0C-51EB2E65E7A0}" srcOrd="3" destOrd="0" presId="urn:microsoft.com/office/officeart/2005/8/layout/hierarchy2"/>
    <dgm:cxn modelId="{4614CD9E-FD26-4A74-A429-DAC60B0E5CD5}" type="presParOf" srcId="{10FEC5C3-091B-42D8-9B0C-51EB2E65E7A0}" destId="{3331C839-0625-4511-B949-174EDF05926B}" srcOrd="0" destOrd="0" presId="urn:microsoft.com/office/officeart/2005/8/layout/hierarchy2"/>
    <dgm:cxn modelId="{2F1A596F-B23F-4177-8713-A37B10CBA2A8}" type="presParOf" srcId="{10FEC5C3-091B-42D8-9B0C-51EB2E65E7A0}" destId="{A224D19C-298D-4044-8112-06EE6EB51621}" srcOrd="1" destOrd="0" presId="urn:microsoft.com/office/officeart/2005/8/layout/hierarchy2"/>
    <dgm:cxn modelId="{E543230A-6EA8-4E26-A2EE-E5B5BA5FF29C}" type="presParOf" srcId="{A224D19C-298D-4044-8112-06EE6EB51621}" destId="{E3912C2B-1407-40FA-8906-05989F3D84DE}" srcOrd="0" destOrd="0" presId="urn:microsoft.com/office/officeart/2005/8/layout/hierarchy2"/>
    <dgm:cxn modelId="{6B042C70-102F-44A8-BE7B-57ECD17A255D}" type="presParOf" srcId="{E3912C2B-1407-40FA-8906-05989F3D84DE}" destId="{A61500B4-6A35-4CF0-92A8-58C8E37C6DC0}" srcOrd="0" destOrd="0" presId="urn:microsoft.com/office/officeart/2005/8/layout/hierarchy2"/>
    <dgm:cxn modelId="{FAA6C45B-1C51-4167-9D02-FBBAB7BFEB00}" type="presParOf" srcId="{A224D19C-298D-4044-8112-06EE6EB51621}" destId="{E0515DFF-FDFC-4FC9-8CBC-83E683875F48}" srcOrd="1" destOrd="0" presId="urn:microsoft.com/office/officeart/2005/8/layout/hierarchy2"/>
    <dgm:cxn modelId="{B2FAC73E-D1BA-4D8B-A44E-24582E7964A9}" type="presParOf" srcId="{E0515DFF-FDFC-4FC9-8CBC-83E683875F48}" destId="{F62B8BE8-EAD0-411B-B272-1365F46B254C}" srcOrd="0" destOrd="0" presId="urn:microsoft.com/office/officeart/2005/8/layout/hierarchy2"/>
    <dgm:cxn modelId="{C25F3EA6-BF58-4FB3-BB88-E741990176D7}" type="presParOf" srcId="{E0515DFF-FDFC-4FC9-8CBC-83E683875F48}" destId="{93D1FE23-F276-46C7-9664-074D639A33F4}"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Phase </a:t>
          </a:r>
          <a:r>
            <a:rPr lang="en-US" sz="900" b="1" kern="1200" dirty="0" err="1" smtClean="0">
              <a:effectLst>
                <a:outerShdw blurRad="38100" dist="38100" dir="2700000" algn="tl">
                  <a:srgbClr val="000000">
                    <a:alpha val="43137"/>
                  </a:srgbClr>
                </a:outerShdw>
              </a:effectLst>
            </a:rPr>
            <a:t>pilote</a:t>
          </a:r>
          <a:r>
            <a:rPr lang="en-US" sz="900" b="1" kern="1200" dirty="0" smtClean="0">
              <a:effectLst>
                <a:outerShdw blurRad="38100" dist="38100" dir="2700000" algn="tl">
                  <a:srgbClr val="000000">
                    <a:alpha val="43137"/>
                  </a:srgbClr>
                </a:outerShdw>
              </a:effectLst>
            </a:rPr>
            <a:t> du FEM</a:t>
          </a:r>
          <a:endParaRPr lang="en-GB" sz="900" b="1" kern="1200" dirty="0">
            <a:effectLst>
              <a:outerShdw blurRad="38100" dist="38100" dir="2700000" algn="tl">
                <a:srgbClr val="000000">
                  <a:alpha val="43137"/>
                </a:srgbClr>
              </a:outerShdw>
            </a:effectLst>
          </a:endParaRPr>
        </a:p>
      </dsp:txBody>
      <dsp:txXfrm>
        <a:off x="224432" y="83343"/>
        <a:ext cx="664369"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FEM-1</a:t>
          </a:r>
          <a:endParaRPr lang="en-GB" sz="900" b="1" kern="1200" dirty="0">
            <a:effectLst>
              <a:outerShdw blurRad="38100" dist="38100" dir="2700000" algn="tl">
                <a:srgbClr val="000000">
                  <a:alpha val="43137"/>
                </a:srgbClr>
              </a:outerShdw>
            </a:effectLst>
          </a:endParaRPr>
        </a:p>
      </dsp:txBody>
      <dsp:txXfrm>
        <a:off x="1220985" y="83343"/>
        <a:ext cx="664369"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FEM-2</a:t>
          </a:r>
          <a:endParaRPr lang="en-GB" sz="900" b="1" kern="1200" dirty="0">
            <a:effectLst>
              <a:outerShdw blurRad="38100" dist="38100" dir="2700000" algn="tl">
                <a:srgbClr val="000000">
                  <a:alpha val="43137"/>
                </a:srgbClr>
              </a:outerShdw>
            </a:effectLst>
          </a:endParaRPr>
        </a:p>
      </dsp:txBody>
      <dsp:txXfrm>
        <a:off x="2217538" y="83343"/>
        <a:ext cx="664369"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FEM-3</a:t>
          </a:r>
          <a:endParaRPr lang="en-GB" sz="900" b="1" kern="1200" dirty="0">
            <a:effectLst>
              <a:outerShdw blurRad="38100" dist="38100" dir="2700000" algn="tl">
                <a:srgbClr val="000000">
                  <a:alpha val="43137"/>
                </a:srgbClr>
              </a:outerShdw>
            </a:effectLst>
          </a:endParaRPr>
        </a:p>
      </dsp:txBody>
      <dsp:txXfrm>
        <a:off x="3214091" y="83343"/>
        <a:ext cx="664369"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FEM-4</a:t>
          </a:r>
          <a:endParaRPr lang="en-GB" sz="900" b="1" kern="1200" dirty="0">
            <a:effectLst>
              <a:outerShdw blurRad="38100" dist="38100" dir="2700000" algn="tl">
                <a:srgbClr val="000000">
                  <a:alpha val="43137"/>
                </a:srgbClr>
              </a:outerShdw>
            </a:effectLst>
          </a:endParaRPr>
        </a:p>
      </dsp:txBody>
      <dsp:txXfrm>
        <a:off x="4210645" y="83343"/>
        <a:ext cx="664369"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FEM-5</a:t>
          </a:r>
          <a:endParaRPr lang="en-GB" sz="900" b="1" kern="1200" dirty="0">
            <a:effectLst>
              <a:outerShdw blurRad="38100" dist="38100" dir="2700000" algn="tl">
                <a:srgbClr val="000000">
                  <a:alpha val="43137"/>
                </a:srgbClr>
              </a:outerShdw>
            </a:effectLst>
          </a:endParaRPr>
        </a:p>
      </dsp:txBody>
      <dsp:txXfrm>
        <a:off x="5207198" y="83343"/>
        <a:ext cx="664369" cy="4429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Phase </a:t>
          </a:r>
          <a:r>
            <a:rPr lang="en-US" sz="900" b="1" kern="1200" dirty="0" err="1" smtClean="0">
              <a:effectLst>
                <a:outerShdw blurRad="38100" dist="38100" dir="2700000" algn="tl">
                  <a:srgbClr val="000000">
                    <a:alpha val="43137"/>
                  </a:srgbClr>
                </a:outerShdw>
              </a:effectLst>
            </a:rPr>
            <a:t>pilote</a:t>
          </a:r>
          <a:r>
            <a:rPr lang="en-US" sz="900" b="1" kern="1200" dirty="0" smtClean="0">
              <a:effectLst>
                <a:outerShdw blurRad="38100" dist="38100" dir="2700000" algn="tl">
                  <a:srgbClr val="000000">
                    <a:alpha val="43137"/>
                  </a:srgbClr>
                </a:outerShdw>
              </a:effectLst>
            </a:rPr>
            <a:t> du FEM</a:t>
          </a:r>
          <a:endParaRPr lang="en-GB" sz="900" b="1" kern="1200" dirty="0">
            <a:effectLst>
              <a:outerShdw blurRad="38100" dist="38100" dir="2700000" algn="tl">
                <a:srgbClr val="000000">
                  <a:alpha val="43137"/>
                </a:srgbClr>
              </a:outerShdw>
            </a:effectLst>
          </a:endParaRPr>
        </a:p>
      </dsp:txBody>
      <dsp:txXfrm>
        <a:off x="224432" y="83343"/>
        <a:ext cx="664369"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FEM-1</a:t>
          </a:r>
          <a:endParaRPr lang="en-GB" sz="900" b="1" kern="1200" dirty="0">
            <a:effectLst>
              <a:outerShdw blurRad="38100" dist="38100" dir="2700000" algn="tl">
                <a:srgbClr val="000000">
                  <a:alpha val="43137"/>
                </a:srgbClr>
              </a:outerShdw>
            </a:effectLst>
          </a:endParaRPr>
        </a:p>
      </dsp:txBody>
      <dsp:txXfrm>
        <a:off x="1220985" y="83343"/>
        <a:ext cx="664369"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FEM-2</a:t>
          </a:r>
          <a:endParaRPr lang="en-GB" sz="900" b="1" kern="1200" dirty="0">
            <a:effectLst>
              <a:outerShdw blurRad="38100" dist="38100" dir="2700000" algn="tl">
                <a:srgbClr val="000000">
                  <a:alpha val="43137"/>
                </a:srgbClr>
              </a:outerShdw>
            </a:effectLst>
          </a:endParaRPr>
        </a:p>
      </dsp:txBody>
      <dsp:txXfrm>
        <a:off x="2217538" y="83343"/>
        <a:ext cx="664369"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FEM-3</a:t>
          </a:r>
          <a:endParaRPr lang="en-GB" sz="900" b="1" kern="1200" dirty="0">
            <a:effectLst>
              <a:outerShdw blurRad="38100" dist="38100" dir="2700000" algn="tl">
                <a:srgbClr val="000000">
                  <a:alpha val="43137"/>
                </a:srgbClr>
              </a:outerShdw>
            </a:effectLst>
          </a:endParaRPr>
        </a:p>
      </dsp:txBody>
      <dsp:txXfrm>
        <a:off x="3214091" y="83343"/>
        <a:ext cx="664369"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FEM-4</a:t>
          </a:r>
          <a:endParaRPr lang="en-GB" sz="900" b="1" kern="1200" dirty="0">
            <a:effectLst>
              <a:outerShdw blurRad="38100" dist="38100" dir="2700000" algn="tl">
                <a:srgbClr val="000000">
                  <a:alpha val="43137"/>
                </a:srgbClr>
              </a:outerShdw>
            </a:effectLst>
          </a:endParaRPr>
        </a:p>
      </dsp:txBody>
      <dsp:txXfrm>
        <a:off x="4210645" y="83343"/>
        <a:ext cx="664369"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FEM-5</a:t>
          </a:r>
          <a:endParaRPr lang="en-GB" sz="900" b="1" kern="1200" dirty="0">
            <a:effectLst>
              <a:outerShdw blurRad="38100" dist="38100" dir="2700000" algn="tl">
                <a:srgbClr val="000000">
                  <a:alpha val="43137"/>
                </a:srgbClr>
              </a:outerShdw>
            </a:effectLst>
          </a:endParaRPr>
        </a:p>
      </dsp:txBody>
      <dsp:txXfrm>
        <a:off x="5207198" y="83343"/>
        <a:ext cx="664369" cy="4429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Phase </a:t>
          </a:r>
          <a:r>
            <a:rPr lang="en-US" sz="900" b="1" kern="1200" dirty="0" err="1" smtClean="0">
              <a:effectLst>
                <a:outerShdw blurRad="38100" dist="38100" dir="2700000" algn="tl">
                  <a:srgbClr val="000000">
                    <a:alpha val="43137"/>
                  </a:srgbClr>
                </a:outerShdw>
              </a:effectLst>
            </a:rPr>
            <a:t>pilote</a:t>
          </a:r>
          <a:r>
            <a:rPr lang="en-US" sz="900" b="1" kern="1200" dirty="0" smtClean="0">
              <a:effectLst>
                <a:outerShdw blurRad="38100" dist="38100" dir="2700000" algn="tl">
                  <a:srgbClr val="000000">
                    <a:alpha val="43137"/>
                  </a:srgbClr>
                </a:outerShdw>
              </a:effectLst>
            </a:rPr>
            <a:t> du FEM</a:t>
          </a:r>
          <a:endParaRPr lang="en-GB" sz="900" b="1" kern="1200" dirty="0">
            <a:effectLst>
              <a:outerShdw blurRad="38100" dist="38100" dir="2700000" algn="tl">
                <a:srgbClr val="000000">
                  <a:alpha val="43137"/>
                </a:srgbClr>
              </a:outerShdw>
            </a:effectLst>
          </a:endParaRPr>
        </a:p>
      </dsp:txBody>
      <dsp:txXfrm>
        <a:off x="224432" y="83343"/>
        <a:ext cx="664369"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FEM-1</a:t>
          </a:r>
          <a:endParaRPr lang="en-GB" sz="900" b="1" kern="1200" dirty="0">
            <a:effectLst>
              <a:outerShdw blurRad="38100" dist="38100" dir="2700000" algn="tl">
                <a:srgbClr val="000000">
                  <a:alpha val="43137"/>
                </a:srgbClr>
              </a:outerShdw>
            </a:effectLst>
          </a:endParaRPr>
        </a:p>
      </dsp:txBody>
      <dsp:txXfrm>
        <a:off x="1220985" y="83343"/>
        <a:ext cx="664369"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FEM-2</a:t>
          </a:r>
          <a:endParaRPr lang="en-GB" sz="900" b="1" kern="1200" dirty="0">
            <a:effectLst>
              <a:outerShdw blurRad="38100" dist="38100" dir="2700000" algn="tl">
                <a:srgbClr val="000000">
                  <a:alpha val="43137"/>
                </a:srgbClr>
              </a:outerShdw>
            </a:effectLst>
          </a:endParaRPr>
        </a:p>
      </dsp:txBody>
      <dsp:txXfrm>
        <a:off x="2217538" y="83343"/>
        <a:ext cx="664369"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FEM-3</a:t>
          </a:r>
          <a:endParaRPr lang="en-GB" sz="900" b="1" kern="1200" dirty="0">
            <a:effectLst>
              <a:outerShdw blurRad="38100" dist="38100" dir="2700000" algn="tl">
                <a:srgbClr val="000000">
                  <a:alpha val="43137"/>
                </a:srgbClr>
              </a:outerShdw>
            </a:effectLst>
          </a:endParaRPr>
        </a:p>
      </dsp:txBody>
      <dsp:txXfrm>
        <a:off x="3214091" y="83343"/>
        <a:ext cx="664369"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FEM-4</a:t>
          </a:r>
          <a:endParaRPr lang="en-GB" sz="900" b="1" kern="1200" dirty="0">
            <a:effectLst>
              <a:outerShdw blurRad="38100" dist="38100" dir="2700000" algn="tl">
                <a:srgbClr val="000000">
                  <a:alpha val="43137"/>
                </a:srgbClr>
              </a:outerShdw>
            </a:effectLst>
          </a:endParaRPr>
        </a:p>
      </dsp:txBody>
      <dsp:txXfrm>
        <a:off x="4210645" y="83343"/>
        <a:ext cx="664369"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FEM-5</a:t>
          </a:r>
          <a:endParaRPr lang="en-GB" sz="900" b="1" kern="1200" dirty="0">
            <a:effectLst>
              <a:outerShdw blurRad="38100" dist="38100" dir="2700000" algn="tl">
                <a:srgbClr val="000000">
                  <a:alpha val="43137"/>
                </a:srgbClr>
              </a:outerShdw>
            </a:effectLst>
          </a:endParaRPr>
        </a:p>
      </dsp:txBody>
      <dsp:txXfrm>
        <a:off x="5207198" y="83343"/>
        <a:ext cx="664369" cy="4429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C255F7-24E9-4A85-BF53-66B57B8D1569}">
      <dsp:nvSpPr>
        <dsp:cNvPr id="0" name=""/>
        <dsp:cNvSpPr/>
      </dsp:nvSpPr>
      <dsp:spPr>
        <a:xfrm>
          <a:off x="0" y="1487562"/>
          <a:ext cx="1280568" cy="2703531"/>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err="1" smtClean="0">
              <a:effectLst>
                <a:outerShdw blurRad="38100" dist="38100" dir="2700000" algn="tl">
                  <a:srgbClr val="000000">
                    <a:alpha val="43137"/>
                  </a:srgbClr>
                </a:outerShdw>
              </a:effectLst>
            </a:rPr>
            <a:t>Activités</a:t>
          </a:r>
          <a:r>
            <a:rPr lang="en-US" sz="1800" b="1" kern="1200" dirty="0" smtClean="0">
              <a:effectLst>
                <a:outerShdw blurRad="38100" dist="38100" dir="2700000" algn="tl">
                  <a:srgbClr val="000000">
                    <a:alpha val="43137"/>
                  </a:srgbClr>
                </a:outerShdw>
              </a:effectLst>
            </a:rPr>
            <a:t> </a:t>
          </a:r>
          <a:r>
            <a:rPr lang="en-US" sz="1800" b="1" kern="1200" dirty="0" err="1" smtClean="0">
              <a:effectLst>
                <a:outerShdw blurRad="38100" dist="38100" dir="2700000" algn="tl">
                  <a:srgbClr val="000000">
                    <a:alpha val="43137"/>
                  </a:srgbClr>
                </a:outerShdw>
              </a:effectLst>
            </a:rPr>
            <a:t>habilitantes</a:t>
          </a:r>
          <a:r>
            <a:rPr lang="en-US" sz="1800" b="1" kern="1200" dirty="0" smtClean="0">
              <a:effectLst>
                <a:outerShdw blurRad="38100" dist="38100" dir="2700000" algn="tl">
                  <a:srgbClr val="000000">
                    <a:alpha val="43137"/>
                  </a:srgbClr>
                </a:outerShdw>
              </a:effectLst>
            </a:rPr>
            <a:t> du FEM</a:t>
          </a:r>
          <a:endParaRPr lang="en-GB" sz="1800" b="1" kern="1200" dirty="0">
            <a:effectLst>
              <a:outerShdw blurRad="38100" dist="38100" dir="2700000" algn="tl">
                <a:srgbClr val="000000">
                  <a:alpha val="43137"/>
                </a:srgbClr>
              </a:outerShdw>
            </a:effectLst>
          </a:endParaRPr>
        </a:p>
      </dsp:txBody>
      <dsp:txXfrm>
        <a:off x="37507" y="1525069"/>
        <a:ext cx="1205554" cy="2628517"/>
      </dsp:txXfrm>
    </dsp:sp>
    <dsp:sp modelId="{64A6A8FB-C9D5-4078-833F-5C4C91979F18}">
      <dsp:nvSpPr>
        <dsp:cNvPr id="0" name=""/>
        <dsp:cNvSpPr/>
      </dsp:nvSpPr>
      <dsp:spPr>
        <a:xfrm rot="17922424">
          <a:off x="1007664" y="2356820"/>
          <a:ext cx="1050297" cy="43814"/>
        </a:xfrm>
        <a:custGeom>
          <a:avLst/>
          <a:gdLst/>
          <a:ahLst/>
          <a:cxnLst/>
          <a:rect l="0" t="0" r="0" b="0"/>
          <a:pathLst>
            <a:path>
              <a:moveTo>
                <a:pt x="0" y="21907"/>
              </a:moveTo>
              <a:lnTo>
                <a:pt x="1050297" y="21907"/>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1506556" y="2352469"/>
        <a:ext cx="52514" cy="52514"/>
      </dsp:txXfrm>
    </dsp:sp>
    <dsp:sp modelId="{B3B25DCA-456B-4D53-90EE-AFE0A754BD0D}">
      <dsp:nvSpPr>
        <dsp:cNvPr id="0" name=""/>
        <dsp:cNvSpPr/>
      </dsp:nvSpPr>
      <dsp:spPr>
        <a:xfrm>
          <a:off x="1785059" y="1111368"/>
          <a:ext cx="1439441" cy="1613515"/>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err="1" smtClean="0">
              <a:effectLst>
                <a:outerShdw blurRad="38100" dist="38100" dir="2700000" algn="tl">
                  <a:srgbClr val="000000">
                    <a:alpha val="43137"/>
                  </a:srgbClr>
                </a:outerShdw>
              </a:effectLst>
            </a:rPr>
            <a:t>Processus</a:t>
          </a:r>
          <a:r>
            <a:rPr lang="en-US" sz="2000" b="1" kern="1200" dirty="0" smtClean="0">
              <a:effectLst>
                <a:outerShdw blurRad="38100" dist="38100" dir="2700000" algn="tl">
                  <a:srgbClr val="000000">
                    <a:alpha val="43137"/>
                  </a:srgbClr>
                </a:outerShdw>
              </a:effectLst>
            </a:rPr>
            <a:t> </a:t>
          </a:r>
          <a:r>
            <a:rPr lang="en-US" sz="2000" b="1" kern="1200" dirty="0" err="1" smtClean="0">
              <a:effectLst>
                <a:outerShdw blurRad="38100" dist="38100" dir="2700000" algn="tl">
                  <a:srgbClr val="000000">
                    <a:alpha val="43137"/>
                  </a:srgbClr>
                </a:outerShdw>
              </a:effectLst>
            </a:rPr>
            <a:t>facilité</a:t>
          </a:r>
          <a:r>
            <a:rPr lang="en-US" sz="2000" b="1" kern="1200" dirty="0" smtClean="0">
              <a:effectLst>
                <a:outerShdw blurRad="38100" dist="38100" dir="2700000" algn="tl">
                  <a:srgbClr val="000000">
                    <a:alpha val="43137"/>
                  </a:srgbClr>
                </a:outerShdw>
              </a:effectLst>
            </a:rPr>
            <a:t> par </a:t>
          </a:r>
          <a:r>
            <a:rPr lang="en-US" sz="2000" b="1" kern="1200" dirty="0" err="1" smtClean="0">
              <a:effectLst>
                <a:outerShdw blurRad="38100" dist="38100" dir="2700000" algn="tl">
                  <a:srgbClr val="000000">
                    <a:alpha val="43137"/>
                  </a:srgbClr>
                </a:outerShdw>
              </a:effectLst>
            </a:rPr>
            <a:t>une</a:t>
          </a:r>
          <a:r>
            <a:rPr lang="en-US" sz="2000" b="1" kern="1200" dirty="0" smtClean="0">
              <a:effectLst>
                <a:outerShdw blurRad="38100" dist="38100" dir="2700000" algn="tl">
                  <a:srgbClr val="000000">
                    <a:alpha val="43137"/>
                  </a:srgbClr>
                </a:outerShdw>
              </a:effectLst>
            </a:rPr>
            <a:t> </a:t>
          </a:r>
          <a:r>
            <a:rPr lang="en-US" sz="2000" b="1" kern="1200" dirty="0" err="1" smtClean="0">
              <a:effectLst>
                <a:outerShdw blurRad="38100" dist="38100" dir="2700000" algn="tl">
                  <a:srgbClr val="000000">
                    <a:alpha val="43137"/>
                  </a:srgbClr>
                </a:outerShdw>
              </a:effectLst>
            </a:rPr>
            <a:t>entité</a:t>
          </a:r>
          <a:r>
            <a:rPr lang="en-US" sz="2000" b="1" kern="1200" dirty="0" smtClean="0">
              <a:effectLst>
                <a:outerShdw blurRad="38100" dist="38100" dir="2700000" algn="tl">
                  <a:srgbClr val="000000">
                    <a:alpha val="43137"/>
                  </a:srgbClr>
                </a:outerShdw>
              </a:effectLst>
            </a:rPr>
            <a:t> </a:t>
          </a:r>
          <a:r>
            <a:rPr lang="en-US" sz="2000" b="1" kern="1200" dirty="0" err="1" smtClean="0">
              <a:effectLst>
                <a:outerShdw blurRad="38100" dist="38100" dir="2700000" algn="tl">
                  <a:srgbClr val="000000">
                    <a:alpha val="43137"/>
                  </a:srgbClr>
                </a:outerShdw>
              </a:effectLst>
            </a:rPr>
            <a:t>d’exécution</a:t>
          </a:r>
          <a:endParaRPr lang="en-GB" sz="2000" b="1" kern="1200" dirty="0">
            <a:effectLst>
              <a:outerShdw blurRad="38100" dist="38100" dir="2700000" algn="tl">
                <a:srgbClr val="000000">
                  <a:alpha val="43137"/>
                </a:srgbClr>
              </a:outerShdw>
            </a:effectLst>
          </a:endParaRPr>
        </a:p>
      </dsp:txBody>
      <dsp:txXfrm>
        <a:off x="1827219" y="1153528"/>
        <a:ext cx="1355121" cy="1529195"/>
      </dsp:txXfrm>
    </dsp:sp>
    <dsp:sp modelId="{DCBD16AA-8694-47B1-9964-9855ABBEE21F}">
      <dsp:nvSpPr>
        <dsp:cNvPr id="0" name=""/>
        <dsp:cNvSpPr/>
      </dsp:nvSpPr>
      <dsp:spPr>
        <a:xfrm rot="19503423">
          <a:off x="3066848" y="1395338"/>
          <a:ext cx="1749005" cy="43814"/>
        </a:xfrm>
        <a:custGeom>
          <a:avLst/>
          <a:gdLst/>
          <a:ahLst/>
          <a:cxnLst/>
          <a:rect l="0" t="0" r="0" b="0"/>
          <a:pathLst>
            <a:path>
              <a:moveTo>
                <a:pt x="0" y="21907"/>
              </a:moveTo>
              <a:lnTo>
                <a:pt x="1749005" y="21907"/>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a:off x="3897626" y="1373520"/>
        <a:ext cx="87450" cy="87450"/>
      </dsp:txXfrm>
    </dsp:sp>
    <dsp:sp modelId="{2ECAB2DF-19D4-40CA-88E6-4B17B3180985}">
      <dsp:nvSpPr>
        <dsp:cNvPr id="0" name=""/>
        <dsp:cNvSpPr/>
      </dsp:nvSpPr>
      <dsp:spPr>
        <a:xfrm>
          <a:off x="4658201" y="0"/>
          <a:ext cx="3153830" cy="1832729"/>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endParaRPr lang="en-GB" sz="3300" b="1" kern="1200" dirty="0">
            <a:effectLst>
              <a:outerShdw blurRad="38100" dist="38100" dir="2700000" algn="tl">
                <a:srgbClr val="000000">
                  <a:alpha val="43137"/>
                </a:srgbClr>
              </a:outerShdw>
            </a:effectLst>
          </a:endParaRPr>
        </a:p>
      </dsp:txBody>
      <dsp:txXfrm>
        <a:off x="4711880" y="53679"/>
        <a:ext cx="3046472" cy="1725371"/>
      </dsp:txXfrm>
    </dsp:sp>
    <dsp:sp modelId="{BC7A9CDC-97FA-41EB-BE9E-25395241016F}">
      <dsp:nvSpPr>
        <dsp:cNvPr id="0" name=""/>
        <dsp:cNvSpPr/>
      </dsp:nvSpPr>
      <dsp:spPr>
        <a:xfrm rot="1957342">
          <a:off x="3078340" y="2395688"/>
          <a:ext cx="1852975" cy="43814"/>
        </a:xfrm>
        <a:custGeom>
          <a:avLst/>
          <a:gdLst/>
          <a:ahLst/>
          <a:cxnLst/>
          <a:rect l="0" t="0" r="0" b="0"/>
          <a:pathLst>
            <a:path>
              <a:moveTo>
                <a:pt x="0" y="21907"/>
              </a:moveTo>
              <a:lnTo>
                <a:pt x="1852975" y="21907"/>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a:off x="3958503" y="2371270"/>
        <a:ext cx="92648" cy="92648"/>
      </dsp:txXfrm>
    </dsp:sp>
    <dsp:sp modelId="{1A167DB2-1F87-4754-806E-A24991409057}">
      <dsp:nvSpPr>
        <dsp:cNvPr id="0" name=""/>
        <dsp:cNvSpPr/>
      </dsp:nvSpPr>
      <dsp:spPr>
        <a:xfrm>
          <a:off x="4785155" y="2362194"/>
          <a:ext cx="2660658" cy="1109739"/>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817658" y="2394697"/>
        <a:ext cx="2595652" cy="1044733"/>
      </dsp:txXfrm>
    </dsp:sp>
    <dsp:sp modelId="{CD1331E7-BBCD-4345-9D5E-811B2E3AE145}">
      <dsp:nvSpPr>
        <dsp:cNvPr id="0" name=""/>
        <dsp:cNvSpPr/>
      </dsp:nvSpPr>
      <dsp:spPr>
        <a:xfrm rot="4133111">
          <a:off x="832594" y="3470628"/>
          <a:ext cx="1400438" cy="43814"/>
        </a:xfrm>
        <a:custGeom>
          <a:avLst/>
          <a:gdLst/>
          <a:ahLst/>
          <a:cxnLst/>
          <a:rect l="0" t="0" r="0" b="0"/>
          <a:pathLst>
            <a:path>
              <a:moveTo>
                <a:pt x="0" y="21907"/>
              </a:moveTo>
              <a:lnTo>
                <a:pt x="1400438" y="21907"/>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1497802" y="3457524"/>
        <a:ext cx="70021" cy="70021"/>
      </dsp:txXfrm>
    </dsp:sp>
    <dsp:sp modelId="{3331C839-0625-4511-B949-174EDF05926B}">
      <dsp:nvSpPr>
        <dsp:cNvPr id="0" name=""/>
        <dsp:cNvSpPr/>
      </dsp:nvSpPr>
      <dsp:spPr>
        <a:xfrm>
          <a:off x="1785059" y="3717971"/>
          <a:ext cx="1439441" cy="855541"/>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err="1" smtClean="0">
              <a:effectLst>
                <a:outerShdw blurRad="38100" dist="38100" dir="2700000" algn="tl">
                  <a:srgbClr val="000000">
                    <a:alpha val="43137"/>
                  </a:srgbClr>
                </a:outerShdw>
              </a:effectLst>
            </a:rPr>
            <a:t>Accès</a:t>
          </a:r>
          <a:r>
            <a:rPr lang="en-US" sz="2000" b="1" kern="1200" dirty="0" smtClean="0">
              <a:effectLst>
                <a:outerShdw blurRad="38100" dist="38100" dir="2700000" algn="tl">
                  <a:srgbClr val="000000">
                    <a:alpha val="43137"/>
                  </a:srgbClr>
                </a:outerShdw>
              </a:effectLst>
            </a:rPr>
            <a:t> direct par les pays</a:t>
          </a:r>
          <a:endParaRPr lang="en-GB" sz="2000" b="1" kern="1200" dirty="0">
            <a:effectLst>
              <a:outerShdw blurRad="38100" dist="38100" dir="2700000" algn="tl">
                <a:srgbClr val="000000">
                  <a:alpha val="43137"/>
                </a:srgbClr>
              </a:outerShdw>
            </a:effectLst>
          </a:endParaRPr>
        </a:p>
      </dsp:txBody>
      <dsp:txXfrm>
        <a:off x="1810117" y="3743029"/>
        <a:ext cx="1389325" cy="805425"/>
      </dsp:txXfrm>
    </dsp:sp>
    <dsp:sp modelId="{E3912C2B-1407-40FA-8906-05989F3D84DE}">
      <dsp:nvSpPr>
        <dsp:cNvPr id="0" name=""/>
        <dsp:cNvSpPr/>
      </dsp:nvSpPr>
      <dsp:spPr>
        <a:xfrm rot="178092">
          <a:off x="3223555" y="4160344"/>
          <a:ext cx="1410138" cy="43814"/>
        </a:xfrm>
        <a:custGeom>
          <a:avLst/>
          <a:gdLst/>
          <a:ahLst/>
          <a:cxnLst/>
          <a:rect l="0" t="0" r="0" b="0"/>
          <a:pathLst>
            <a:path>
              <a:moveTo>
                <a:pt x="0" y="21907"/>
              </a:moveTo>
              <a:lnTo>
                <a:pt x="1410138" y="21907"/>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3893370" y="4146998"/>
        <a:ext cx="70506" cy="70506"/>
      </dsp:txXfrm>
    </dsp:sp>
    <dsp:sp modelId="{F62B8BE8-EAD0-411B-B272-1365F46B254C}">
      <dsp:nvSpPr>
        <dsp:cNvPr id="0" name=""/>
        <dsp:cNvSpPr/>
      </dsp:nvSpPr>
      <dsp:spPr>
        <a:xfrm>
          <a:off x="4632747" y="3733804"/>
          <a:ext cx="3837192" cy="969913"/>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Respect des </a:t>
          </a:r>
          <a:r>
            <a:rPr lang="en-US" sz="2000" b="1" kern="1200" dirty="0" err="1" smtClean="0">
              <a:effectLst>
                <a:outerShdw blurRad="38100" dist="38100" dir="2700000" algn="tl">
                  <a:srgbClr val="000000">
                    <a:alpha val="43137"/>
                  </a:srgbClr>
                </a:outerShdw>
              </a:effectLst>
            </a:rPr>
            <a:t>procédures</a:t>
          </a:r>
          <a:r>
            <a:rPr lang="en-US" sz="2000" b="1" kern="1200" dirty="0" smtClean="0">
              <a:effectLst>
                <a:outerShdw blurRad="38100" dist="38100" dir="2700000" algn="tl">
                  <a:srgbClr val="000000">
                    <a:alpha val="43137"/>
                  </a:srgbClr>
                </a:outerShdw>
              </a:effectLst>
            </a:rPr>
            <a:t> de la </a:t>
          </a:r>
          <a:r>
            <a:rPr lang="en-US" sz="2000" b="1" kern="1200" dirty="0" err="1" smtClean="0">
              <a:effectLst>
                <a:outerShdw blurRad="38100" dist="38100" dir="2700000" algn="tl">
                  <a:srgbClr val="000000">
                    <a:alpha val="43137"/>
                  </a:srgbClr>
                </a:outerShdw>
              </a:effectLst>
            </a:rPr>
            <a:t>Banque</a:t>
          </a:r>
          <a:r>
            <a:rPr lang="en-US" sz="2000" b="1" kern="1200" dirty="0" smtClean="0">
              <a:effectLst>
                <a:outerShdw blurRad="38100" dist="38100" dir="2700000" algn="tl">
                  <a:srgbClr val="000000">
                    <a:alpha val="43137"/>
                  </a:srgbClr>
                </a:outerShdw>
              </a:effectLst>
            </a:rPr>
            <a:t> </a:t>
          </a:r>
          <a:r>
            <a:rPr lang="en-US" sz="2000" b="1" kern="1200" dirty="0" err="1" smtClean="0">
              <a:effectLst>
                <a:outerShdw blurRad="38100" dist="38100" dir="2700000" algn="tl">
                  <a:srgbClr val="000000">
                    <a:alpha val="43137"/>
                  </a:srgbClr>
                </a:outerShdw>
              </a:effectLst>
            </a:rPr>
            <a:t>mondiale</a:t>
          </a:r>
          <a:r>
            <a:rPr lang="en-US" sz="2000" b="1" kern="1200" dirty="0" smtClean="0">
              <a:effectLst>
                <a:outerShdw blurRad="38100" dist="38100" dir="2700000" algn="tl">
                  <a:srgbClr val="000000">
                    <a:alpha val="43137"/>
                  </a:srgbClr>
                </a:outerShdw>
              </a:effectLst>
            </a:rPr>
            <a:t> par les pays</a:t>
          </a:r>
          <a:endParaRPr lang="en-GB" sz="2000" b="1" kern="1200" dirty="0">
            <a:effectLst>
              <a:outerShdw blurRad="38100" dist="38100" dir="2700000" algn="tl">
                <a:srgbClr val="000000">
                  <a:alpha val="43137"/>
                </a:srgbClr>
              </a:outerShdw>
            </a:effectLst>
          </a:endParaRPr>
        </a:p>
      </dsp:txBody>
      <dsp:txXfrm>
        <a:off x="4661155" y="3762212"/>
        <a:ext cx="3780376" cy="91309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10</a:t>
            </a:fld>
            <a:endParaRPr lang="en-US"/>
          </a:p>
        </p:txBody>
      </p:sp>
    </p:spTree>
    <p:extLst>
      <p:ext uri="{BB962C8B-B14F-4D97-AF65-F5344CB8AC3E}">
        <p14:creationId xmlns:p14="http://schemas.microsoft.com/office/powerpoint/2010/main" val="39636140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11</a:t>
            </a:fld>
            <a:endParaRPr lang="en-US"/>
          </a:p>
        </p:txBody>
      </p:sp>
    </p:spTree>
    <p:extLst>
      <p:ext uri="{BB962C8B-B14F-4D97-AF65-F5344CB8AC3E}">
        <p14:creationId xmlns:p14="http://schemas.microsoft.com/office/powerpoint/2010/main" val="1115256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12</a:t>
            </a:fld>
            <a:endParaRPr lang="en-US"/>
          </a:p>
        </p:txBody>
      </p:sp>
    </p:spTree>
    <p:extLst>
      <p:ext uri="{BB962C8B-B14F-4D97-AF65-F5344CB8AC3E}">
        <p14:creationId xmlns:p14="http://schemas.microsoft.com/office/powerpoint/2010/main" val="19765618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13</a:t>
            </a:fld>
            <a:endParaRPr lang="en-US"/>
          </a:p>
        </p:txBody>
      </p:sp>
    </p:spTree>
    <p:extLst>
      <p:ext uri="{BB962C8B-B14F-4D97-AF65-F5344CB8AC3E}">
        <p14:creationId xmlns:p14="http://schemas.microsoft.com/office/powerpoint/2010/main" val="16624906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14</a:t>
            </a:fld>
            <a:endParaRPr lang="en-US"/>
          </a:p>
        </p:txBody>
      </p:sp>
    </p:spTree>
    <p:extLst>
      <p:ext uri="{BB962C8B-B14F-4D97-AF65-F5344CB8AC3E}">
        <p14:creationId xmlns:p14="http://schemas.microsoft.com/office/powerpoint/2010/main" val="1562041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a:t>1. </a:t>
            </a:r>
            <a:r>
              <a:rPr lang="en-US" sz="1300" dirty="0">
                <a:ea typeface="ＭＳ Ｐゴシック" pitchFamily="34" charset="-128"/>
              </a:rPr>
              <a:t>The utilization of US$68 million of EA funding has enabled 138 countries to prepare their NIPs.</a:t>
            </a:r>
          </a:p>
          <a:p>
            <a:pPr lvl="0"/>
            <a:r>
              <a:rPr lang="en-US" sz="1300" dirty="0">
                <a:ea typeface="ＭＳ Ｐゴシック" pitchFamily="34" charset="-128"/>
              </a:rPr>
              <a:t>2. Up to </a:t>
            </a:r>
            <a:r>
              <a:rPr lang="en-US" sz="1300" dirty="0">
                <a:solidFill>
                  <a:srgbClr val="292929"/>
                </a:solidFill>
              </a:rPr>
              <a:t>US$250,000 of GEF5 resources are allocated to eligible parties to review and update NIPs.</a:t>
            </a:r>
          </a:p>
          <a:p>
            <a:pPr lvl="0"/>
            <a:r>
              <a:rPr lang="en-US" sz="1300" dirty="0">
                <a:solidFill>
                  <a:srgbClr val="292929"/>
                </a:solidFill>
              </a:rPr>
              <a:t>3. </a:t>
            </a:r>
            <a:r>
              <a:rPr lang="en-US" sz="1300" dirty="0"/>
              <a:t>For GEF 5 the is US$ 80 million for National communications, technology needs assessment is  set aside.  Up to US$500,000 available for each country.</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3</a:t>
            </a:fld>
            <a:endParaRPr lang="en-US"/>
          </a:p>
        </p:txBody>
      </p:sp>
    </p:spTree>
    <p:extLst>
      <p:ext uri="{BB962C8B-B14F-4D97-AF65-F5344CB8AC3E}">
        <p14:creationId xmlns:p14="http://schemas.microsoft.com/office/powerpoint/2010/main" val="2502056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buFontTx/>
              <a:buChar char="•"/>
            </a:pPr>
            <a:r>
              <a:rPr lang="tr-TR" sz="1300" dirty="0"/>
              <a:t> </a:t>
            </a:r>
            <a:r>
              <a:rPr lang="en-US" sz="1300" dirty="0"/>
              <a:t>In reality, demand for FAS funds is high, so the GEF is accepting proposals for Biodiversity Enabling Activities (BD EA) of approx. </a:t>
            </a:r>
            <a:r>
              <a:rPr lang="en-US" sz="1300" b="1" dirty="0"/>
              <a:t>$220K based on a financial analysis of past support and given that for most countries this is a revision of an existing plan.</a:t>
            </a:r>
          </a:p>
          <a:p>
            <a:pPr>
              <a:buFontTx/>
              <a:buChar char="•"/>
            </a:pPr>
            <a:r>
              <a:rPr lang="tr-TR" sz="1300" dirty="0"/>
              <a:t> </a:t>
            </a:r>
            <a:r>
              <a:rPr lang="en-US" sz="1300" dirty="0"/>
              <a:t>Proposals with a GEF budget beyond this amount will need to be well justified.   </a:t>
            </a:r>
          </a:p>
          <a:p>
            <a:pPr>
              <a:buFontTx/>
              <a:buChar char="•"/>
            </a:pPr>
            <a:r>
              <a:rPr lang="en-US" sz="1300" dirty="0"/>
              <a:t>India was able to submit a proposal with a budget of $220,000</a:t>
            </a:r>
            <a:endParaRPr lang="tr-TR" sz="1300" dirty="0"/>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4</a:t>
            </a:fld>
            <a:endParaRPr lang="en-US"/>
          </a:p>
        </p:txBody>
      </p:sp>
    </p:spTree>
    <p:extLst>
      <p:ext uri="{BB962C8B-B14F-4D97-AF65-F5344CB8AC3E}">
        <p14:creationId xmlns:p14="http://schemas.microsoft.com/office/powerpoint/2010/main" val="1362384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5</a:t>
            </a:fld>
            <a:endParaRPr lang="en-US"/>
          </a:p>
        </p:txBody>
      </p:sp>
    </p:spTree>
    <p:extLst>
      <p:ext uri="{BB962C8B-B14F-4D97-AF65-F5344CB8AC3E}">
        <p14:creationId xmlns:p14="http://schemas.microsoft.com/office/powerpoint/2010/main" val="1429059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6</a:t>
            </a:fld>
            <a:endParaRPr lang="en-US"/>
          </a:p>
        </p:txBody>
      </p:sp>
    </p:spTree>
    <p:extLst>
      <p:ext uri="{BB962C8B-B14F-4D97-AF65-F5344CB8AC3E}">
        <p14:creationId xmlns:p14="http://schemas.microsoft.com/office/powerpoint/2010/main" val="1005054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7</a:t>
            </a:fld>
            <a:endParaRPr lang="en-US"/>
          </a:p>
        </p:txBody>
      </p:sp>
    </p:spTree>
    <p:extLst>
      <p:ext uri="{BB962C8B-B14F-4D97-AF65-F5344CB8AC3E}">
        <p14:creationId xmlns:p14="http://schemas.microsoft.com/office/powerpoint/2010/main" val="2020230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8</a:t>
            </a:fld>
            <a:endParaRPr lang="en-US"/>
          </a:p>
        </p:txBody>
      </p:sp>
    </p:spTree>
    <p:extLst>
      <p:ext uri="{BB962C8B-B14F-4D97-AF65-F5344CB8AC3E}">
        <p14:creationId xmlns:p14="http://schemas.microsoft.com/office/powerpoint/2010/main" val="1226255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9</a:t>
            </a:fld>
            <a:endParaRPr lang="en-US"/>
          </a:p>
        </p:txBody>
      </p:sp>
    </p:spTree>
    <p:extLst>
      <p:ext uri="{BB962C8B-B14F-4D97-AF65-F5344CB8AC3E}">
        <p14:creationId xmlns:p14="http://schemas.microsoft.com/office/powerpoint/2010/main" val="30321607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3" name="Group 12"/>
          <p:cNvGrpSpPr/>
          <p:nvPr userDrawn="1"/>
        </p:nvGrpSpPr>
        <p:grpSpPr>
          <a:xfrm>
            <a:off x="0" y="0"/>
            <a:ext cx="9144000" cy="1295400"/>
            <a:chOff x="0" y="0"/>
            <a:chExt cx="9144000" cy="1295400"/>
          </a:xfrm>
        </p:grpSpPr>
        <p:pic>
          <p:nvPicPr>
            <p:cNvPr id="11" name="Picture 10" descr="GEF-20-PPT-BG-blank.png"/>
            <p:cNvPicPr>
              <a:picLocks noChangeAspect="1"/>
            </p:cNvPicPr>
            <p:nvPr userDrawn="1"/>
          </p:nvPicPr>
          <p:blipFill>
            <a:blip r:embed="rId2" cstate="print"/>
            <a:stretch>
              <a:fillRect/>
            </a:stretch>
          </p:blipFill>
          <p:spPr bwMode="auto">
            <a:xfrm>
              <a:off x="0" y="0"/>
              <a:ext cx="9144000" cy="1246251"/>
            </a:xfrm>
            <a:prstGeom prst="rect">
              <a:avLst/>
            </a:prstGeom>
            <a:effectLst>
              <a:reflection blurRad="6350" stA="50000" endA="300" endPos="38500" dist="50800" dir="5400000" sy="-100000" algn="bl" rotWithShape="0"/>
            </a:effectLst>
          </p:spPr>
        </p:pic>
        <p:pic>
          <p:nvPicPr>
            <p:cNvPr id="10" name="Picture 2"/>
            <p:cNvPicPr>
              <a:picLocks noChangeAspect="1" noChangeArrowheads="1"/>
            </p:cNvPicPr>
            <p:nvPr userDrawn="1"/>
          </p:nvPicPr>
          <p:blipFill>
            <a:blip r:embed="rId3" cstate="print"/>
            <a:srcRect/>
            <a:stretch>
              <a:fillRect/>
            </a:stretch>
          </p:blipFill>
          <p:spPr bwMode="auto">
            <a:xfrm>
              <a:off x="1" y="0"/>
              <a:ext cx="9143999" cy="1295400"/>
            </a:xfrm>
            <a:prstGeom prst="rect">
              <a:avLst/>
            </a:prstGeom>
            <a:noFill/>
            <a:ln w="9525">
              <a:noFill/>
              <a:miter lim="800000"/>
              <a:headEnd/>
              <a:tailEnd/>
            </a:ln>
            <a:effectLst/>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676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48200" y="1676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371600"/>
            <a:ext cx="8229600" cy="43434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2" name="Picture 2"/>
          <p:cNvPicPr>
            <a:picLocks noChangeAspect="1" noChangeArrowheads="1"/>
          </p:cNvPicPr>
          <p:nvPr userDrawn="1"/>
        </p:nvPicPr>
        <p:blipFill>
          <a:blip r:embed="rId7" cstate="print"/>
          <a:srcRect/>
          <a:stretch>
            <a:fillRect/>
          </a:stretch>
        </p:blipFill>
        <p:spPr bwMode="auto">
          <a:xfrm>
            <a:off x="1" y="5562601"/>
            <a:ext cx="9143999" cy="12954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thegef.org/gef/node/3891"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www.thegef.org/gef/LD_direct_access_template" TargetMode="External"/><Relationship Id="rId4" Type="http://schemas.openxmlformats.org/officeDocument/2006/relationships/hyperlink" Target="http://www.thegef.org/gef/BD_direct_access_template"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2.xml"/><Relationship Id="rId16" Type="http://schemas.openxmlformats.org/officeDocument/2006/relationships/diagramColors" Target="../diagrams/colors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image" Target="../media/image5.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www.cbd.int/nbsap/guidance-tools/financ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fontScale="90000"/>
          </a:bodyPr>
          <a:lstStyle/>
          <a:p>
            <a:pPr fontAlgn="auto">
              <a:spcAft>
                <a:spcPts val="0"/>
              </a:spcAft>
              <a:defRPr/>
            </a:pPr>
            <a:r>
              <a:rPr lang="fr-FR" sz="4000" dirty="0">
                <a:solidFill>
                  <a:srgbClr val="1F497D"/>
                </a:solidFill>
              </a:rPr>
              <a:t>Financements du FEM pour les activités habilitantes</a:t>
            </a:r>
            <a:endParaRPr lang="en-US" sz="4000" b="1" dirty="0" smtClean="0">
              <a:solidFill>
                <a:srgbClr val="1F497D"/>
              </a:solidFill>
              <a:ea typeface="+mn-ea"/>
              <a:cs typeface="+mn-cs"/>
            </a:endParaRPr>
          </a:p>
        </p:txBody>
      </p:sp>
      <p:sp>
        <p:nvSpPr>
          <p:cNvPr id="6" name="Subtitle 9"/>
          <p:cNvSpPr txBox="1">
            <a:spLocks/>
          </p:cNvSpPr>
          <p:nvPr/>
        </p:nvSpPr>
        <p:spPr bwMode="auto">
          <a:xfrm>
            <a:off x="914400" y="42672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defRPr/>
            </a:pPr>
            <a:r>
              <a:rPr lang="fr-FR" sz="2800" dirty="0" smtClean="0">
                <a:solidFill>
                  <a:schemeClr val="tx1">
                    <a:tint val="75000"/>
                  </a:schemeClr>
                </a:solidFill>
                <a:latin typeface="+mn-lt"/>
                <a:cs typeface="+mn-cs"/>
              </a:rPr>
              <a:t>Atelier Elargi pour la Circonscription</a:t>
            </a:r>
          </a:p>
          <a:p>
            <a:pPr lvl="0" algn="ctr">
              <a:spcBef>
                <a:spcPts val="0"/>
              </a:spcBef>
              <a:defRPr/>
            </a:pPr>
            <a:r>
              <a:rPr lang="fr-FR" sz="2800" dirty="0">
                <a:solidFill>
                  <a:schemeClr val="tx1">
                    <a:tint val="75000"/>
                  </a:schemeClr>
                </a:solidFill>
              </a:rPr>
              <a:t>30 Octobre au 1 Novembre 2012</a:t>
            </a:r>
          </a:p>
          <a:p>
            <a:pPr lvl="0" algn="ctr">
              <a:spcBef>
                <a:spcPts val="0"/>
              </a:spcBef>
              <a:defRPr/>
            </a:pPr>
            <a:r>
              <a:rPr lang="fr-FR" sz="2800" dirty="0">
                <a:solidFill>
                  <a:schemeClr val="tx1">
                    <a:tint val="75000"/>
                  </a:schemeClr>
                </a:solidFill>
              </a:rPr>
              <a:t>Arusha, Tanzanie</a:t>
            </a:r>
          </a:p>
          <a:p>
            <a:pPr lvl="0" algn="ctr">
              <a:spcBef>
                <a:spcPts val="0"/>
              </a:spcBef>
              <a:defRPr/>
            </a:pPr>
            <a:endParaRPr lang="pt-BR" sz="2800" dirty="0" smtClean="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382000" cy="1676400"/>
          </a:xfrm>
        </p:spPr>
        <p:txBody>
          <a:bodyPr/>
          <a:lstStyle/>
          <a:p>
            <a:r>
              <a:rPr lang="fr-FR" sz="3200" dirty="0"/>
              <a:t>Rapport sur l’état d’avancement des activités habilitantes concernant </a:t>
            </a:r>
            <a:r>
              <a:rPr lang="fr-FR" sz="3200" dirty="0" smtClean="0"/>
              <a:t>la dégradation des sols </a:t>
            </a:r>
            <a:endParaRPr lang="en-US" sz="3200" dirty="0"/>
          </a:p>
        </p:txBody>
      </p:sp>
      <p:sp>
        <p:nvSpPr>
          <p:cNvPr id="5" name="Content Placeholder 4"/>
          <p:cNvSpPr>
            <a:spLocks noGrp="1"/>
          </p:cNvSpPr>
          <p:nvPr>
            <p:ph idx="1"/>
          </p:nvPr>
        </p:nvSpPr>
        <p:spPr>
          <a:xfrm>
            <a:off x="304800" y="1447800"/>
            <a:ext cx="8534400" cy="4648200"/>
          </a:xfrm>
        </p:spPr>
        <p:txBody>
          <a:bodyPr>
            <a:normAutofit/>
          </a:bodyPr>
          <a:lstStyle/>
          <a:p>
            <a:pPr marL="0" indent="0">
              <a:buNone/>
            </a:pPr>
            <a:r>
              <a:rPr lang="fr-FR" sz="2800" b="1" dirty="0" smtClean="0"/>
              <a:t>Tous les trois modalités sont utilisées:</a:t>
            </a:r>
            <a:endParaRPr lang="fr-FR" sz="2800" b="1" dirty="0" smtClean="0">
              <a:solidFill>
                <a:srgbClr val="000000"/>
              </a:solidFill>
            </a:endParaRPr>
          </a:p>
          <a:p>
            <a:pPr lvl="1">
              <a:buFont typeface="Arial" pitchFamily="34" charset="0"/>
              <a:buChar char="•"/>
            </a:pPr>
            <a:r>
              <a:rPr lang="fr-FR" dirty="0" smtClean="0">
                <a:solidFill>
                  <a:srgbClr val="000000"/>
                </a:solidFill>
              </a:rPr>
              <a:t>11 pays qui avaient opté pour </a:t>
            </a:r>
            <a:r>
              <a:rPr lang="fr-FR" b="1" dirty="0" smtClean="0">
                <a:solidFill>
                  <a:srgbClr val="000000"/>
                </a:solidFill>
              </a:rPr>
              <a:t>l’accès direct </a:t>
            </a:r>
            <a:r>
              <a:rPr lang="fr-FR" dirty="0" smtClean="0">
                <a:solidFill>
                  <a:srgbClr val="000000"/>
                </a:solidFill>
              </a:rPr>
              <a:t>et sollicité le montant maximum </a:t>
            </a:r>
            <a:endParaRPr lang="fr-FR" dirty="0">
              <a:solidFill>
                <a:srgbClr val="000000"/>
              </a:solidFill>
            </a:endParaRPr>
          </a:p>
          <a:p>
            <a:pPr lvl="1">
              <a:buFont typeface="Arial" pitchFamily="34" charset="0"/>
              <a:buChar char="•"/>
            </a:pPr>
            <a:r>
              <a:rPr lang="fr-FR" dirty="0" smtClean="0">
                <a:solidFill>
                  <a:srgbClr val="000000"/>
                </a:solidFill>
              </a:rPr>
              <a:t>11 pays qui se sont adressés à une </a:t>
            </a:r>
            <a:r>
              <a:rPr lang="fr-FR" b="1" dirty="0" smtClean="0">
                <a:solidFill>
                  <a:srgbClr val="000000"/>
                </a:solidFill>
              </a:rPr>
              <a:t>entité d’exécution du FEM: </a:t>
            </a:r>
            <a:r>
              <a:rPr lang="fr-FR" dirty="0" smtClean="0">
                <a:solidFill>
                  <a:srgbClr val="000000"/>
                </a:solidFill>
              </a:rPr>
              <a:t>FAO (3), le PNUE (7), et le PNUD (1) </a:t>
            </a:r>
          </a:p>
          <a:p>
            <a:pPr lvl="1">
              <a:buFont typeface="Arial" pitchFamily="34" charset="0"/>
              <a:buChar char="•"/>
            </a:pPr>
            <a:r>
              <a:rPr lang="fr-FR" dirty="0" smtClean="0">
                <a:solidFill>
                  <a:srgbClr val="000000"/>
                </a:solidFill>
              </a:rPr>
              <a:t>72 pays qui ont préféré recourir à un </a:t>
            </a:r>
            <a:r>
              <a:rPr lang="fr-FR" b="1" dirty="0" smtClean="0">
                <a:solidFill>
                  <a:srgbClr val="000000"/>
                </a:solidFill>
              </a:rPr>
              <a:t>projet cadre </a:t>
            </a:r>
            <a:r>
              <a:rPr lang="fr-FR" dirty="0" smtClean="0">
                <a:solidFill>
                  <a:srgbClr val="000000"/>
                </a:solidFill>
              </a:rPr>
              <a:t>bénéficiant de la procédure accéléré</a:t>
            </a:r>
          </a:p>
          <a:p>
            <a:pPr lvl="1">
              <a:buFont typeface="Wingdings" pitchFamily="2" charset="2"/>
              <a:buChar char="Ø"/>
            </a:pPr>
            <a:r>
              <a:rPr lang="fr-FR" dirty="0">
                <a:solidFill>
                  <a:srgbClr val="000000"/>
                </a:solidFill>
              </a:rPr>
              <a:t> </a:t>
            </a:r>
            <a:r>
              <a:rPr lang="fr-FR" b="1" dirty="0"/>
              <a:t>Aucune demande au FEM </a:t>
            </a:r>
            <a:r>
              <a:rPr lang="fr-FR" b="1" dirty="0" smtClean="0"/>
              <a:t>de la part de </a:t>
            </a:r>
            <a:r>
              <a:rPr lang="fr-FR" b="1" dirty="0"/>
              <a:t>50 pays</a:t>
            </a:r>
            <a:endParaRPr lang="fr-FR" b="1" dirty="0">
              <a:solidFill>
                <a:srgbClr val="000000"/>
              </a:solidFill>
            </a:endParaRPr>
          </a:p>
          <a:p>
            <a:pPr lvl="1">
              <a:buFont typeface="Wingdings" pitchFamily="2" charset="2"/>
              <a:buChar char="Ø"/>
            </a:pPr>
            <a:endParaRPr lang="fr-FR" dirty="0" smtClean="0">
              <a:solidFill>
                <a:srgbClr val="0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noFill/>
          <a:ln/>
        </p:spPr>
        <p:txBody>
          <a:bodyPr/>
          <a:lstStyle/>
          <a:p>
            <a:r>
              <a:rPr lang="en-US" sz="2800" dirty="0" err="1" smtClean="0">
                <a:solidFill>
                  <a:schemeClr val="tx2"/>
                </a:solidFill>
              </a:rPr>
              <a:t>Financements</a:t>
            </a:r>
            <a:r>
              <a:rPr lang="en-US" sz="2800" dirty="0" smtClean="0">
                <a:solidFill>
                  <a:schemeClr val="tx2"/>
                </a:solidFill>
              </a:rPr>
              <a:t> </a:t>
            </a:r>
            <a:r>
              <a:rPr lang="fr-FR" sz="2800" dirty="0" smtClean="0">
                <a:solidFill>
                  <a:schemeClr val="tx2"/>
                </a:solidFill>
              </a:rPr>
              <a:t>du FEM </a:t>
            </a:r>
            <a:br>
              <a:rPr lang="fr-FR" sz="2800" dirty="0" smtClean="0">
                <a:solidFill>
                  <a:schemeClr val="tx2"/>
                </a:solidFill>
              </a:rPr>
            </a:br>
            <a:r>
              <a:rPr lang="fr-FR" sz="2800" dirty="0" smtClean="0">
                <a:solidFill>
                  <a:schemeClr val="tx2"/>
                </a:solidFill>
              </a:rPr>
              <a:t>pour les activités habilitantes concernant les POP</a:t>
            </a:r>
            <a:endParaRPr lang="tr-TR" sz="2800" dirty="0">
              <a:solidFill>
                <a:schemeClr val="tx2"/>
              </a:solidFill>
            </a:endParaRPr>
          </a:p>
        </p:txBody>
      </p:sp>
      <p:sp>
        <p:nvSpPr>
          <p:cNvPr id="8" name="Content Placeholder 7"/>
          <p:cNvSpPr>
            <a:spLocks noGrp="1"/>
          </p:cNvSpPr>
          <p:nvPr>
            <p:ph idx="1"/>
          </p:nvPr>
        </p:nvSpPr>
        <p:spPr>
          <a:xfrm>
            <a:off x="457200" y="1295400"/>
            <a:ext cx="8229600" cy="4191000"/>
          </a:xfrm>
        </p:spPr>
        <p:txBody>
          <a:bodyPr>
            <a:normAutofit fontScale="92500" lnSpcReduction="10000"/>
          </a:bodyPr>
          <a:lstStyle/>
          <a:p>
            <a:pPr marL="800100" lvl="1" indent="-342900" defTabSz="895350">
              <a:buFont typeface="Wingdings" pitchFamily="2" charset="2"/>
              <a:buChar char="§"/>
            </a:pPr>
            <a:r>
              <a:rPr lang="fr-FR" sz="2000" dirty="0">
                <a:solidFill>
                  <a:srgbClr val="000000"/>
                </a:solidFill>
              </a:rPr>
              <a:t>Les dispositions de la </a:t>
            </a:r>
            <a:r>
              <a:rPr lang="fr-FR" sz="2000" dirty="0" smtClean="0">
                <a:solidFill>
                  <a:srgbClr val="000000"/>
                </a:solidFill>
              </a:rPr>
              <a:t>Convention de Stockholm peuvent </a:t>
            </a:r>
            <a:r>
              <a:rPr lang="fr-FR" sz="2000" dirty="0">
                <a:solidFill>
                  <a:srgbClr val="000000"/>
                </a:solidFill>
              </a:rPr>
              <a:t>être appliquées au moyen des </a:t>
            </a:r>
            <a:r>
              <a:rPr lang="fr-FR" sz="2000" b="1" dirty="0">
                <a:solidFill>
                  <a:srgbClr val="000000"/>
                </a:solidFill>
              </a:rPr>
              <a:t>fonds </a:t>
            </a:r>
            <a:r>
              <a:rPr lang="fr-FR" sz="2000" b="1" dirty="0" err="1">
                <a:solidFill>
                  <a:srgbClr val="000000"/>
                </a:solidFill>
              </a:rPr>
              <a:t>préaffectés</a:t>
            </a:r>
            <a:r>
              <a:rPr lang="fr-FR" sz="2000" b="1" dirty="0">
                <a:solidFill>
                  <a:srgbClr val="000000"/>
                </a:solidFill>
              </a:rPr>
              <a:t> du domaine d’intervention</a:t>
            </a:r>
            <a:r>
              <a:rPr lang="fr-FR" sz="2000" dirty="0">
                <a:solidFill>
                  <a:srgbClr val="000000"/>
                </a:solidFill>
              </a:rPr>
              <a:t>, les pays remplissant les critères d’admissibilité pouvant avoir accès à un montant maximum de </a:t>
            </a:r>
            <a:r>
              <a:rPr lang="fr-FR" sz="2000" b="1" dirty="0" smtClean="0">
                <a:solidFill>
                  <a:srgbClr val="000000"/>
                </a:solidFill>
              </a:rPr>
              <a:t>250.000 </a:t>
            </a:r>
            <a:r>
              <a:rPr lang="fr-FR" sz="2000" b="1" dirty="0">
                <a:solidFill>
                  <a:srgbClr val="000000"/>
                </a:solidFill>
              </a:rPr>
              <a:t>USD </a:t>
            </a:r>
            <a:r>
              <a:rPr lang="fr-FR" sz="2000" dirty="0" smtClean="0">
                <a:solidFill>
                  <a:srgbClr val="000000"/>
                </a:solidFill>
              </a:rPr>
              <a:t>pour réviser et actualiser leurs plans nationaux de mise en œuvre afin d’y inclure les 10 nouvelles substances chimiques qui ont été ajoutées à la Convention à la quatrième et à la cinquième réunion de la Conférence des parties, conformément aux obligations résultant de l’article 7 de la Convention</a:t>
            </a:r>
            <a:r>
              <a:rPr lang="en-US" sz="2000" dirty="0" smtClean="0">
                <a:solidFill>
                  <a:srgbClr val="000000"/>
                </a:solidFill>
              </a:rPr>
              <a:t>.</a:t>
            </a:r>
          </a:p>
          <a:p>
            <a:pPr marL="800100" lvl="1" indent="-342900" defTabSz="895350">
              <a:buFont typeface="Wingdings" pitchFamily="2" charset="2"/>
              <a:buChar char="§"/>
            </a:pPr>
            <a:r>
              <a:rPr lang="en-US" sz="2000" dirty="0" smtClean="0">
                <a:solidFill>
                  <a:srgbClr val="000000"/>
                </a:solidFill>
              </a:rPr>
              <a:t>Des aides </a:t>
            </a:r>
            <a:r>
              <a:rPr lang="en-US" sz="2000" dirty="0" err="1" smtClean="0">
                <a:solidFill>
                  <a:srgbClr val="000000"/>
                </a:solidFill>
              </a:rPr>
              <a:t>seront</a:t>
            </a:r>
            <a:r>
              <a:rPr lang="en-US" sz="2000" dirty="0" smtClean="0">
                <a:solidFill>
                  <a:srgbClr val="000000"/>
                </a:solidFill>
              </a:rPr>
              <a:t> </a:t>
            </a:r>
            <a:r>
              <a:rPr lang="en-US" sz="2000" dirty="0" err="1" smtClean="0">
                <a:solidFill>
                  <a:srgbClr val="000000"/>
                </a:solidFill>
              </a:rPr>
              <a:t>accordées</a:t>
            </a:r>
            <a:r>
              <a:rPr lang="en-US" sz="2000" dirty="0" smtClean="0">
                <a:solidFill>
                  <a:srgbClr val="000000"/>
                </a:solidFill>
              </a:rPr>
              <a:t> en </a:t>
            </a:r>
            <a:r>
              <a:rPr lang="en-US" sz="2000" dirty="0" err="1" smtClean="0">
                <a:solidFill>
                  <a:srgbClr val="000000"/>
                </a:solidFill>
              </a:rPr>
              <a:t>vue</a:t>
            </a:r>
            <a:r>
              <a:rPr lang="en-US" sz="2000" dirty="0" smtClean="0">
                <a:solidFill>
                  <a:srgbClr val="000000"/>
                </a:solidFill>
              </a:rPr>
              <a:t> des </a:t>
            </a:r>
            <a:r>
              <a:rPr lang="fr-FR" sz="2000" dirty="0" smtClean="0">
                <a:solidFill>
                  <a:srgbClr val="000000"/>
                </a:solidFill>
              </a:rPr>
              <a:t>activités suiv</a:t>
            </a:r>
            <a:r>
              <a:rPr lang="fr-FR" sz="2000" dirty="0">
                <a:solidFill>
                  <a:srgbClr val="000000"/>
                </a:solidFill>
              </a:rPr>
              <a:t>a</a:t>
            </a:r>
            <a:r>
              <a:rPr lang="fr-FR" sz="2000" dirty="0" smtClean="0">
                <a:solidFill>
                  <a:srgbClr val="000000"/>
                </a:solidFill>
              </a:rPr>
              <a:t>ntes :</a:t>
            </a:r>
          </a:p>
          <a:p>
            <a:pPr lvl="2" algn="just">
              <a:buFont typeface="Wingdings" pitchFamily="2" charset="2"/>
              <a:buChar char="Ø"/>
            </a:pPr>
            <a:r>
              <a:rPr lang="fr-FR" sz="1600" dirty="0" smtClean="0">
                <a:solidFill>
                  <a:srgbClr val="000000"/>
                </a:solidFill>
                <a:ea typeface="ＭＳ Ｐゴシック" pitchFamily="34" charset="-128"/>
              </a:rPr>
              <a:t>Mécanisme de coordination</a:t>
            </a:r>
          </a:p>
          <a:p>
            <a:pPr lvl="2" algn="just">
              <a:buFont typeface="Wingdings" pitchFamily="2" charset="2"/>
              <a:buChar char="Ø"/>
            </a:pPr>
            <a:r>
              <a:rPr lang="fr-FR" sz="1600" dirty="0" smtClean="0">
                <a:solidFill>
                  <a:srgbClr val="000000"/>
                </a:solidFill>
                <a:ea typeface="ＭＳ Ｐゴシック" pitchFamily="34" charset="-128"/>
              </a:rPr>
              <a:t> Inventaire </a:t>
            </a:r>
            <a:r>
              <a:rPr lang="fr-FR" sz="1600" dirty="0" smtClean="0"/>
              <a:t>préliminaire </a:t>
            </a:r>
            <a:r>
              <a:rPr lang="fr-FR" sz="1600" dirty="0" smtClean="0">
                <a:solidFill>
                  <a:srgbClr val="000000"/>
                </a:solidFill>
                <a:ea typeface="ＭＳ Ｐゴシック" pitchFamily="34" charset="-128"/>
              </a:rPr>
              <a:t>des nouveaux POP et évaluation des capacités nationales</a:t>
            </a:r>
          </a:p>
          <a:p>
            <a:pPr lvl="2" algn="just">
              <a:buFont typeface="Wingdings" pitchFamily="2" charset="2"/>
              <a:buChar char="Ø"/>
            </a:pPr>
            <a:r>
              <a:rPr lang="fr-FR" sz="1600" dirty="0" smtClean="0">
                <a:solidFill>
                  <a:srgbClr val="000000"/>
                </a:solidFill>
                <a:ea typeface="ＭＳ Ｐゴシック" pitchFamily="34" charset="-128"/>
              </a:rPr>
              <a:t>Définition </a:t>
            </a:r>
            <a:r>
              <a:rPr lang="fr-FR" sz="1600" dirty="0" smtClean="0">
                <a:ea typeface="ＭＳ Ｐゴシック" pitchFamily="34" charset="-128"/>
              </a:rPr>
              <a:t>des priorités</a:t>
            </a:r>
          </a:p>
          <a:p>
            <a:pPr lvl="2" algn="just">
              <a:buFont typeface="Wingdings" pitchFamily="2" charset="2"/>
              <a:buChar char="Ø"/>
            </a:pPr>
            <a:r>
              <a:rPr lang="fr-FR" sz="1600" dirty="0" smtClean="0">
                <a:solidFill>
                  <a:srgbClr val="000000"/>
                </a:solidFill>
                <a:ea typeface="ＭＳ Ｐゴシック" pitchFamily="34" charset="-128"/>
              </a:rPr>
              <a:t>Formulation de plans d’action nationaux pour les nouveaux POP</a:t>
            </a:r>
            <a:endParaRPr lang="fr-FR" sz="1600" b="1" dirty="0" smtClean="0">
              <a:solidFill>
                <a:srgbClr val="000000"/>
              </a:solidFill>
              <a:ea typeface="ＭＳ Ｐゴシック" pitchFamily="34" charset="-128"/>
            </a:endParaRPr>
          </a:p>
          <a:p>
            <a:pPr lvl="2" algn="just">
              <a:buFont typeface="Wingdings" pitchFamily="2" charset="2"/>
              <a:buChar char="Ø"/>
            </a:pPr>
            <a:r>
              <a:rPr lang="fr-FR" sz="1600" dirty="0" smtClean="0">
                <a:solidFill>
                  <a:srgbClr val="000000"/>
                </a:solidFill>
                <a:ea typeface="ＭＳ Ｐゴシック" pitchFamily="34" charset="-128"/>
              </a:rPr>
              <a:t>Transmission à la Conférence des parties des plans nationaux de mise en œuvre approuvés</a:t>
            </a:r>
            <a:endParaRPr lang="fr-FR" sz="1600" dirty="0" smtClean="0">
              <a:solidFill>
                <a:srgbClr val="000000"/>
              </a:solidFill>
            </a:endParaRPr>
          </a:p>
          <a:p>
            <a:pPr marL="800100" lvl="1" indent="-342900" defTabSz="895350">
              <a:buNone/>
            </a:pPr>
            <a:endParaRPr lang="en-US" sz="2000" dirty="0" smtClean="0">
              <a:solidFill>
                <a:srgbClr val="000000"/>
              </a:solidFill>
            </a:endParaRPr>
          </a:p>
          <a:p>
            <a:pPr>
              <a:buNone/>
            </a:pPr>
            <a:endParaRPr lang="en-US" dirty="0">
              <a:solidFill>
                <a:srgbClr val="0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sz="2800" dirty="0"/>
              <a:t>Rapport sur l’état d’avancement des activités habilitantes concernant </a:t>
            </a:r>
            <a:r>
              <a:rPr lang="fr-FR" sz="2800" dirty="0" smtClean="0"/>
              <a:t>les POP</a:t>
            </a:r>
            <a:endParaRPr lang="en-US" sz="2800" dirty="0"/>
          </a:p>
        </p:txBody>
      </p:sp>
      <p:sp>
        <p:nvSpPr>
          <p:cNvPr id="5" name="Content Placeholder 4"/>
          <p:cNvSpPr>
            <a:spLocks noGrp="1"/>
          </p:cNvSpPr>
          <p:nvPr>
            <p:ph idx="1"/>
          </p:nvPr>
        </p:nvSpPr>
        <p:spPr>
          <a:xfrm>
            <a:off x="304800" y="1066800"/>
            <a:ext cx="8534400" cy="4572000"/>
          </a:xfrm>
        </p:spPr>
        <p:txBody>
          <a:bodyPr>
            <a:normAutofit fontScale="25000" lnSpcReduction="20000"/>
          </a:bodyPr>
          <a:lstStyle/>
          <a:p>
            <a:pPr>
              <a:lnSpc>
                <a:spcPct val="110000"/>
              </a:lnSpc>
            </a:pPr>
            <a:r>
              <a:rPr lang="fr-FR" sz="8800" b="1" dirty="0" smtClean="0"/>
              <a:t>Accès direct :</a:t>
            </a:r>
          </a:p>
          <a:p>
            <a:pPr>
              <a:lnSpc>
                <a:spcPct val="110000"/>
              </a:lnSpc>
              <a:buFont typeface="Arial" charset="0"/>
              <a:buNone/>
            </a:pPr>
            <a:r>
              <a:rPr lang="fr-FR" sz="8800" dirty="0" smtClean="0"/>
              <a:t>     Pour l’instant, quatre pays, à savoir le Kenya, le Mali, l’Ouganda et le Sénégal, ont opté pour la procédure d’accès direct  pour financer les activités habilitantes nécessaires en vue de l’actualisation de leurs plans nationaux de mise en œuvre. La demande du Kenya a été approuvée récemment et les trois autres demandes sont en cours d’examen.</a:t>
            </a:r>
          </a:p>
          <a:p>
            <a:pPr>
              <a:lnSpc>
                <a:spcPct val="110000"/>
              </a:lnSpc>
            </a:pPr>
            <a:r>
              <a:rPr lang="fr-FR" sz="8800" b="1" dirty="0" smtClean="0"/>
              <a:t>Entités d’exécution :</a:t>
            </a:r>
          </a:p>
          <a:p>
            <a:pPr>
              <a:lnSpc>
                <a:spcPct val="110000"/>
              </a:lnSpc>
              <a:buFont typeface="Arial" charset="0"/>
              <a:buNone/>
            </a:pPr>
            <a:r>
              <a:rPr lang="fr-FR" sz="8800" dirty="0" smtClean="0"/>
              <a:t>     La Bosnie-Herzégovine et la Macédoine se sont adressé à l’ONUDI. Les deux demandes sont en cours d’examen.</a:t>
            </a:r>
          </a:p>
          <a:p>
            <a:pPr>
              <a:lnSpc>
                <a:spcPct val="110000"/>
              </a:lnSpc>
            </a:pPr>
            <a:r>
              <a:rPr lang="fr-FR" sz="8800" b="1" dirty="0" smtClean="0"/>
              <a:t>Intégration dans des projets de grande envergure  :</a:t>
            </a:r>
          </a:p>
          <a:p>
            <a:pPr>
              <a:lnSpc>
                <a:spcPct val="110000"/>
              </a:lnSpc>
              <a:buFont typeface="Arial" charset="0"/>
              <a:buNone/>
            </a:pPr>
            <a:r>
              <a:rPr lang="fr-FR" sz="8800" dirty="0" smtClean="0"/>
              <a:t>     Un projet de grande envergure présenté par le Kazakhstan et récemment approuvé prévoit l’actualisation du plan national de mise en œuvre au titre d’une composante distincte.</a:t>
            </a:r>
          </a:p>
          <a:p>
            <a:pPr>
              <a:lnSpc>
                <a:spcPct val="110000"/>
              </a:lnSpc>
              <a:buFont typeface="Arial" charset="0"/>
              <a:buNone/>
            </a:pPr>
            <a:r>
              <a:rPr lang="fr-FR" sz="9600" dirty="0" smtClean="0"/>
              <a:t> </a:t>
            </a:r>
          </a:p>
          <a:p>
            <a:pPr>
              <a:buNone/>
            </a:pPr>
            <a:endParaRPr lang="fr-FR" dirty="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a:xfrm>
            <a:off x="381000" y="381000"/>
            <a:ext cx="8229600" cy="777875"/>
          </a:xfrm>
          <a:noFill/>
          <a:ln/>
        </p:spPr>
        <p:txBody>
          <a:bodyPr/>
          <a:lstStyle/>
          <a:p>
            <a:r>
              <a:rPr lang="en-US" dirty="0" err="1" smtClean="0"/>
              <a:t>Formulaires</a:t>
            </a:r>
            <a:r>
              <a:rPr lang="en-US" dirty="0" smtClean="0"/>
              <a:t> Types</a:t>
            </a:r>
            <a:endParaRPr lang="tr-TR" dirty="0"/>
          </a:p>
        </p:txBody>
      </p:sp>
      <p:sp>
        <p:nvSpPr>
          <p:cNvPr id="5" name="Content Placeholder 4"/>
          <p:cNvSpPr>
            <a:spLocks noGrp="1"/>
          </p:cNvSpPr>
          <p:nvPr>
            <p:ph idx="1"/>
          </p:nvPr>
        </p:nvSpPr>
        <p:spPr>
          <a:xfrm>
            <a:off x="0" y="1447800"/>
            <a:ext cx="9144000" cy="4525963"/>
          </a:xfrm>
        </p:spPr>
        <p:txBody>
          <a:bodyPr>
            <a:normAutofit fontScale="47500" lnSpcReduction="20000"/>
          </a:bodyPr>
          <a:lstStyle/>
          <a:p>
            <a:pPr defTabSz="895350">
              <a:buNone/>
            </a:pPr>
            <a:r>
              <a:rPr lang="en-US" sz="4000" b="1" dirty="0" smtClean="0">
                <a:solidFill>
                  <a:srgbClr val="000000"/>
                </a:solidFill>
                <a:latin typeface="Arial" pitchFamily="34" charset="0"/>
                <a:cs typeface="Arial" pitchFamily="34" charset="0"/>
              </a:rPr>
              <a:t>Les </a:t>
            </a:r>
            <a:r>
              <a:rPr lang="en-US" sz="4000" b="1" dirty="0" err="1" smtClean="0">
                <a:solidFill>
                  <a:srgbClr val="000000"/>
                </a:solidFill>
                <a:latin typeface="Arial" pitchFamily="34" charset="0"/>
                <a:cs typeface="Arial" pitchFamily="34" charset="0"/>
              </a:rPr>
              <a:t>formulaires</a:t>
            </a:r>
            <a:r>
              <a:rPr lang="en-US" sz="4000" b="1" dirty="0" smtClean="0">
                <a:solidFill>
                  <a:srgbClr val="000000"/>
                </a:solidFill>
                <a:latin typeface="Arial" pitchFamily="34" charset="0"/>
                <a:cs typeface="Arial" pitchFamily="34" charset="0"/>
              </a:rPr>
              <a:t> types de </a:t>
            </a:r>
            <a:r>
              <a:rPr lang="en-US" sz="4000" b="1" dirty="0" err="1" smtClean="0">
                <a:solidFill>
                  <a:srgbClr val="000000"/>
                </a:solidFill>
                <a:latin typeface="Arial" pitchFamily="34" charset="0"/>
                <a:cs typeface="Arial" pitchFamily="34" charset="0"/>
              </a:rPr>
              <a:t>demandes</a:t>
            </a:r>
            <a:r>
              <a:rPr lang="en-US" sz="4000" b="1" dirty="0" smtClean="0">
                <a:solidFill>
                  <a:srgbClr val="000000"/>
                </a:solidFill>
                <a:latin typeface="Arial" pitchFamily="34" charset="0"/>
                <a:cs typeface="Arial" pitchFamily="34" charset="0"/>
              </a:rPr>
              <a:t> de </a:t>
            </a:r>
            <a:r>
              <a:rPr lang="en-US" sz="4000" b="1" dirty="0" err="1" smtClean="0">
                <a:solidFill>
                  <a:srgbClr val="000000"/>
                </a:solidFill>
                <a:latin typeface="Arial" pitchFamily="34" charset="0"/>
                <a:cs typeface="Arial" pitchFamily="34" charset="0"/>
              </a:rPr>
              <a:t>financement</a:t>
            </a:r>
            <a:r>
              <a:rPr lang="en-US" sz="4000" b="1" dirty="0" smtClean="0">
                <a:solidFill>
                  <a:srgbClr val="000000"/>
                </a:solidFill>
                <a:latin typeface="Arial" pitchFamily="34" charset="0"/>
                <a:cs typeface="Arial" pitchFamily="34" charset="0"/>
              </a:rPr>
              <a:t> </a:t>
            </a:r>
            <a:r>
              <a:rPr lang="en-US" sz="4000" b="1" dirty="0" err="1" smtClean="0">
                <a:solidFill>
                  <a:srgbClr val="000000"/>
                </a:solidFill>
                <a:latin typeface="Arial" pitchFamily="34" charset="0"/>
                <a:cs typeface="Arial" pitchFamily="34" charset="0"/>
              </a:rPr>
              <a:t>d’activités</a:t>
            </a:r>
            <a:r>
              <a:rPr lang="en-US" sz="4000" b="1" dirty="0" smtClean="0">
                <a:solidFill>
                  <a:srgbClr val="000000"/>
                </a:solidFill>
                <a:latin typeface="Arial" pitchFamily="34" charset="0"/>
                <a:cs typeface="Arial" pitchFamily="34" charset="0"/>
              </a:rPr>
              <a:t> </a:t>
            </a:r>
            <a:r>
              <a:rPr lang="en-US" sz="4000" b="1" dirty="0" err="1" smtClean="0">
                <a:solidFill>
                  <a:srgbClr val="000000"/>
                </a:solidFill>
                <a:latin typeface="Arial" pitchFamily="34" charset="0"/>
                <a:cs typeface="Arial" pitchFamily="34" charset="0"/>
              </a:rPr>
              <a:t>habilitantes</a:t>
            </a:r>
            <a:r>
              <a:rPr lang="en-US" sz="4000" b="1" dirty="0" smtClean="0">
                <a:solidFill>
                  <a:srgbClr val="000000"/>
                </a:solidFill>
                <a:latin typeface="Arial" pitchFamily="34" charset="0"/>
                <a:cs typeface="Arial" pitchFamily="34" charset="0"/>
              </a:rPr>
              <a:t> </a:t>
            </a:r>
            <a:r>
              <a:rPr lang="en-US" sz="4000" b="1" dirty="0" err="1" smtClean="0">
                <a:solidFill>
                  <a:srgbClr val="000000"/>
                </a:solidFill>
                <a:latin typeface="Arial" pitchFamily="34" charset="0"/>
                <a:cs typeface="Arial" pitchFamily="34" charset="0"/>
              </a:rPr>
              <a:t>sont</a:t>
            </a:r>
            <a:r>
              <a:rPr lang="en-US" sz="4000" b="1" dirty="0" smtClean="0">
                <a:solidFill>
                  <a:srgbClr val="000000"/>
                </a:solidFill>
                <a:latin typeface="Arial" pitchFamily="34" charset="0"/>
                <a:cs typeface="Arial" pitchFamily="34" charset="0"/>
              </a:rPr>
              <a:t> </a:t>
            </a:r>
            <a:r>
              <a:rPr lang="en-US" sz="4000" b="1" dirty="0" err="1" smtClean="0">
                <a:solidFill>
                  <a:srgbClr val="000000"/>
                </a:solidFill>
                <a:latin typeface="Arial" pitchFamily="34" charset="0"/>
                <a:cs typeface="Arial" pitchFamily="34" charset="0"/>
              </a:rPr>
              <a:t>disponibles</a:t>
            </a:r>
            <a:r>
              <a:rPr lang="en-US" sz="4000" b="1" dirty="0" smtClean="0">
                <a:solidFill>
                  <a:srgbClr val="000000"/>
                </a:solidFill>
                <a:latin typeface="Arial" pitchFamily="34" charset="0"/>
                <a:cs typeface="Arial" pitchFamily="34" charset="0"/>
              </a:rPr>
              <a:t> </a:t>
            </a:r>
            <a:r>
              <a:rPr lang="en-US" sz="4000" b="1" dirty="0" err="1" smtClean="0">
                <a:solidFill>
                  <a:srgbClr val="000000"/>
                </a:solidFill>
                <a:latin typeface="Arial" pitchFamily="34" charset="0"/>
                <a:cs typeface="Arial" pitchFamily="34" charset="0"/>
              </a:rPr>
              <a:t>sur</a:t>
            </a:r>
            <a:r>
              <a:rPr lang="en-US" sz="4000" b="1" dirty="0" smtClean="0">
                <a:solidFill>
                  <a:srgbClr val="000000"/>
                </a:solidFill>
                <a:latin typeface="Arial" pitchFamily="34" charset="0"/>
                <a:cs typeface="Arial" pitchFamily="34" charset="0"/>
              </a:rPr>
              <a:t> le site Web du </a:t>
            </a:r>
            <a:r>
              <a:rPr lang="en-US" sz="4000" b="1" dirty="0">
                <a:solidFill>
                  <a:srgbClr val="000000"/>
                </a:solidFill>
                <a:latin typeface="Arial" pitchFamily="34" charset="0"/>
                <a:cs typeface="Arial" pitchFamily="34" charset="0"/>
              </a:rPr>
              <a:t>F</a:t>
            </a:r>
            <a:r>
              <a:rPr lang="en-US" sz="4000" b="1" dirty="0" smtClean="0">
                <a:solidFill>
                  <a:srgbClr val="000000"/>
                </a:solidFill>
                <a:latin typeface="Arial" pitchFamily="34" charset="0"/>
                <a:cs typeface="Arial" pitchFamily="34" charset="0"/>
              </a:rPr>
              <a:t>EM :</a:t>
            </a:r>
          </a:p>
          <a:p>
            <a:pPr defTabSz="895350">
              <a:buNone/>
            </a:pPr>
            <a:endParaRPr lang="en-US" sz="2800" b="1" dirty="0" smtClean="0">
              <a:solidFill>
                <a:srgbClr val="000000"/>
              </a:solidFill>
              <a:latin typeface="Arial" pitchFamily="34" charset="0"/>
              <a:cs typeface="Arial" pitchFamily="34" charset="0"/>
            </a:endParaRPr>
          </a:p>
          <a:p>
            <a:pPr defTabSz="895350">
              <a:buFont typeface="Arial" pitchFamily="34" charset="0"/>
              <a:buChar char="•"/>
            </a:pPr>
            <a:r>
              <a:rPr lang="fr-FR" sz="4000" dirty="0" smtClean="0">
                <a:solidFill>
                  <a:srgbClr val="000000"/>
                </a:solidFill>
                <a:latin typeface="Arial" pitchFamily="34" charset="0"/>
                <a:cs typeface="Arial" pitchFamily="34" charset="0"/>
              </a:rPr>
              <a:t>Formulaire type pour le </a:t>
            </a:r>
            <a:r>
              <a:rPr lang="en-US" sz="4000" dirty="0" err="1" smtClean="0">
                <a:solidFill>
                  <a:srgbClr val="000000"/>
                </a:solidFill>
                <a:latin typeface="Arial" pitchFamily="34" charset="0"/>
                <a:cs typeface="Arial" pitchFamily="34" charset="0"/>
              </a:rPr>
              <a:t>financement</a:t>
            </a:r>
            <a:r>
              <a:rPr lang="en-US" sz="4000" dirty="0" smtClean="0">
                <a:solidFill>
                  <a:srgbClr val="000000"/>
                </a:solidFill>
                <a:latin typeface="Arial" pitchFamily="34" charset="0"/>
                <a:cs typeface="Arial" pitchFamily="34" charset="0"/>
              </a:rPr>
              <a:t> </a:t>
            </a:r>
            <a:r>
              <a:rPr lang="en-US" sz="4000" dirty="0" err="1">
                <a:solidFill>
                  <a:srgbClr val="000000"/>
                </a:solidFill>
                <a:latin typeface="Arial" pitchFamily="34" charset="0"/>
                <a:cs typeface="Arial" pitchFamily="34" charset="0"/>
              </a:rPr>
              <a:t>d’activités</a:t>
            </a:r>
            <a:r>
              <a:rPr lang="en-US" sz="4000" dirty="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habilitantes</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présenté</a:t>
            </a:r>
            <a:r>
              <a:rPr lang="en-US" sz="4000" dirty="0" smtClean="0">
                <a:solidFill>
                  <a:srgbClr val="000000"/>
                </a:solidFill>
                <a:latin typeface="Arial" pitchFamily="34" charset="0"/>
                <a:cs typeface="Arial" pitchFamily="34" charset="0"/>
              </a:rPr>
              <a:t> avec le </a:t>
            </a:r>
            <a:r>
              <a:rPr lang="en-US" sz="4000" dirty="0" err="1" smtClean="0">
                <a:solidFill>
                  <a:srgbClr val="000000"/>
                </a:solidFill>
                <a:latin typeface="Arial" pitchFamily="34" charset="0"/>
                <a:cs typeface="Arial" pitchFamily="34" charset="0"/>
              </a:rPr>
              <a:t>concours</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d’une</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entité</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d’exécution</a:t>
            </a:r>
            <a:r>
              <a:rPr lang="en-US" sz="4000" dirty="0" smtClean="0">
                <a:solidFill>
                  <a:srgbClr val="000000"/>
                </a:solidFill>
                <a:latin typeface="Arial" pitchFamily="34" charset="0"/>
                <a:cs typeface="Arial" pitchFamily="34" charset="0"/>
              </a:rPr>
              <a:t> (PNUD, PNUE) : </a:t>
            </a:r>
          </a:p>
          <a:p>
            <a:pPr marL="144463" lvl="1" indent="-142875" defTabSz="895350">
              <a:buNone/>
            </a:pPr>
            <a:r>
              <a:rPr lang="en-US" sz="4000" dirty="0" smtClean="0">
                <a:solidFill>
                  <a:srgbClr val="000000"/>
                </a:solidFill>
                <a:latin typeface="Arial" pitchFamily="34" charset="0"/>
                <a:cs typeface="Arial" pitchFamily="34" charset="0"/>
              </a:rPr>
              <a:t>	</a:t>
            </a:r>
            <a:r>
              <a:rPr lang="en-US" sz="4000" dirty="0" smtClean="0">
                <a:solidFill>
                  <a:srgbClr val="000000"/>
                </a:solidFill>
                <a:latin typeface="Arial" pitchFamily="34" charset="0"/>
                <a:cs typeface="Arial" pitchFamily="34" charset="0"/>
                <a:hlinkClick r:id="rId3"/>
              </a:rPr>
              <a:t>http://www.thegef.org/gef/node/3891</a:t>
            </a:r>
            <a:endParaRPr lang="en-US" sz="4000" dirty="0" smtClean="0">
              <a:solidFill>
                <a:srgbClr val="000000"/>
              </a:solidFill>
              <a:latin typeface="Arial" pitchFamily="34" charset="0"/>
              <a:cs typeface="Arial" pitchFamily="34" charset="0"/>
            </a:endParaRPr>
          </a:p>
          <a:p>
            <a:pPr defTabSz="895350"/>
            <a:endParaRPr lang="en-US" sz="2800" dirty="0" smtClean="0">
              <a:solidFill>
                <a:srgbClr val="000000"/>
              </a:solidFill>
              <a:latin typeface="Arial" pitchFamily="34" charset="0"/>
              <a:cs typeface="Arial" pitchFamily="34" charset="0"/>
            </a:endParaRPr>
          </a:p>
          <a:p>
            <a:pPr marL="144463" lvl="1" indent="-142875" defTabSz="895350">
              <a:buFont typeface="Arial" pitchFamily="34" charset="0"/>
              <a:buChar char="•"/>
            </a:pPr>
            <a:r>
              <a:rPr lang="tr-TR" sz="4000" dirty="0" smtClean="0">
                <a:solidFill>
                  <a:srgbClr val="000000"/>
                </a:solidFill>
                <a:latin typeface="Arial" pitchFamily="34" charset="0"/>
                <a:cs typeface="Arial" pitchFamily="34" charset="0"/>
              </a:rPr>
              <a:t> </a:t>
            </a:r>
            <a:r>
              <a:rPr lang="fr-FR" sz="4000" dirty="0" smtClean="0">
                <a:solidFill>
                  <a:srgbClr val="000000"/>
                </a:solidFill>
                <a:latin typeface="Arial" pitchFamily="34" charset="0"/>
                <a:cs typeface="Arial" pitchFamily="34" charset="0"/>
              </a:rPr>
              <a:t>Formulaire type d’accès d</a:t>
            </a:r>
            <a:r>
              <a:rPr lang="en-US" sz="4000" dirty="0" err="1" smtClean="0">
                <a:solidFill>
                  <a:srgbClr val="000000"/>
                </a:solidFill>
                <a:latin typeface="Arial" pitchFamily="34" charset="0"/>
                <a:cs typeface="Arial" pitchFamily="34" charset="0"/>
              </a:rPr>
              <a:t>irect</a:t>
            </a:r>
            <a:r>
              <a:rPr lang="en-US" sz="4000" dirty="0" smtClean="0">
                <a:solidFill>
                  <a:srgbClr val="000000"/>
                </a:solidFill>
                <a:latin typeface="Arial" pitchFamily="34" charset="0"/>
                <a:cs typeface="Arial" pitchFamily="34" charset="0"/>
              </a:rPr>
              <a:t> pour les </a:t>
            </a:r>
            <a:r>
              <a:rPr lang="en-US" sz="4000" dirty="0" err="1" smtClean="0">
                <a:solidFill>
                  <a:srgbClr val="000000"/>
                </a:solidFill>
                <a:latin typeface="Arial" pitchFamily="34" charset="0"/>
                <a:cs typeface="Arial" pitchFamily="34" charset="0"/>
              </a:rPr>
              <a:t>établissements</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d’exécution</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dont</a:t>
            </a:r>
            <a:r>
              <a:rPr lang="en-US" sz="4000" dirty="0" smtClean="0">
                <a:solidFill>
                  <a:srgbClr val="000000"/>
                </a:solidFill>
                <a:latin typeface="Arial" pitchFamily="34" charset="0"/>
                <a:cs typeface="Arial" pitchFamily="34" charset="0"/>
              </a:rPr>
              <a:t> les </a:t>
            </a:r>
            <a:r>
              <a:rPr lang="en-US" sz="4000" dirty="0" err="1" smtClean="0">
                <a:solidFill>
                  <a:srgbClr val="000000"/>
                </a:solidFill>
                <a:latin typeface="Arial" pitchFamily="34" charset="0"/>
                <a:cs typeface="Arial" pitchFamily="34" charset="0"/>
              </a:rPr>
              <a:t>procédures</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fiduciaires</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ont</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été</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évaluées</a:t>
            </a:r>
            <a:r>
              <a:rPr lang="en-US" sz="4000" dirty="0" smtClean="0">
                <a:solidFill>
                  <a:srgbClr val="000000"/>
                </a:solidFill>
                <a:latin typeface="Arial" pitchFamily="34" charset="0"/>
                <a:cs typeface="Arial" pitchFamily="34" charset="0"/>
              </a:rPr>
              <a:t> et </a:t>
            </a:r>
            <a:r>
              <a:rPr lang="en-US" sz="4000" dirty="0" err="1" smtClean="0">
                <a:solidFill>
                  <a:srgbClr val="000000"/>
                </a:solidFill>
                <a:latin typeface="Arial" pitchFamily="34" charset="0"/>
                <a:cs typeface="Arial" pitchFamily="34" charset="0"/>
              </a:rPr>
              <a:t>approuvées</a:t>
            </a:r>
            <a:r>
              <a:rPr lang="en-US" sz="4000" dirty="0" smtClean="0">
                <a:solidFill>
                  <a:srgbClr val="000000"/>
                </a:solidFill>
                <a:latin typeface="Arial" pitchFamily="34" charset="0"/>
                <a:cs typeface="Arial" pitchFamily="34" charset="0"/>
              </a:rPr>
              <a:t> par la </a:t>
            </a:r>
            <a:r>
              <a:rPr lang="en-US" sz="4000" dirty="0" err="1" smtClean="0">
                <a:solidFill>
                  <a:srgbClr val="000000"/>
                </a:solidFill>
                <a:latin typeface="Arial" pitchFamily="34" charset="0"/>
                <a:cs typeface="Arial" pitchFamily="34" charset="0"/>
              </a:rPr>
              <a:t>Banque</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mondiale</a:t>
            </a:r>
            <a:r>
              <a:rPr lang="en-US" sz="4000" dirty="0" smtClean="0">
                <a:solidFill>
                  <a:srgbClr val="000000"/>
                </a:solidFill>
                <a:latin typeface="Arial" pitchFamily="34" charset="0"/>
                <a:cs typeface="Arial" pitchFamily="34" charset="0"/>
              </a:rPr>
              <a:t> </a:t>
            </a:r>
            <a:r>
              <a:rPr lang="tr-TR" sz="4000" dirty="0" smtClean="0">
                <a:solidFill>
                  <a:srgbClr val="000000"/>
                </a:solidFill>
                <a:latin typeface="Arial" pitchFamily="34" charset="0"/>
                <a:cs typeface="Arial" pitchFamily="34" charset="0"/>
              </a:rPr>
              <a:t>: </a:t>
            </a:r>
            <a:endParaRPr lang="en-US" sz="4000" dirty="0" smtClean="0">
              <a:solidFill>
                <a:srgbClr val="000000"/>
              </a:solidFill>
              <a:latin typeface="Arial" pitchFamily="34" charset="0"/>
              <a:cs typeface="Arial" pitchFamily="34" charset="0"/>
            </a:endParaRPr>
          </a:p>
          <a:p>
            <a:pPr marL="144463" lvl="1" indent="-142875" defTabSz="895350">
              <a:buFont typeface="Arial" pitchFamily="34" charset="0"/>
              <a:buChar char="•"/>
            </a:pPr>
            <a:endParaRPr lang="en-US" sz="4000" dirty="0" smtClean="0">
              <a:solidFill>
                <a:srgbClr val="000000"/>
              </a:solidFill>
              <a:latin typeface="Arial" pitchFamily="34" charset="0"/>
              <a:cs typeface="Arial" pitchFamily="34" charset="0"/>
            </a:endParaRPr>
          </a:p>
          <a:p>
            <a:pPr marL="601663" lvl="2" indent="-142875" defTabSz="895350">
              <a:buFontTx/>
              <a:buChar char="–"/>
            </a:pPr>
            <a:r>
              <a:rPr lang="en-US" sz="4000" b="1" dirty="0" err="1" smtClean="0">
                <a:solidFill>
                  <a:schemeClr val="accent1"/>
                </a:solidFill>
                <a:latin typeface="Arial" pitchFamily="34" charset="0"/>
                <a:cs typeface="Arial" pitchFamily="34" charset="0"/>
              </a:rPr>
              <a:t>Biodiversité</a:t>
            </a:r>
            <a:r>
              <a:rPr lang="en-US" sz="4000" b="1" dirty="0" smtClean="0">
                <a:solidFill>
                  <a:schemeClr val="accent1"/>
                </a:solidFill>
                <a:latin typeface="Arial" pitchFamily="34" charset="0"/>
                <a:cs typeface="Arial" pitchFamily="34" charset="0"/>
              </a:rPr>
              <a:t> </a:t>
            </a:r>
            <a:r>
              <a:rPr lang="en-US" sz="3500" dirty="0" smtClean="0">
                <a:solidFill>
                  <a:srgbClr val="000000"/>
                </a:solidFill>
                <a:latin typeface="Arial" pitchFamily="34" charset="0"/>
                <a:cs typeface="Arial" pitchFamily="34" charset="0"/>
              </a:rPr>
              <a:t>- </a:t>
            </a:r>
            <a:r>
              <a:rPr lang="tr-TR" sz="3500" dirty="0" smtClean="0">
                <a:solidFill>
                  <a:srgbClr val="000000"/>
                </a:solidFill>
                <a:latin typeface="Arial" pitchFamily="34" charset="0"/>
                <a:cs typeface="Arial" pitchFamily="34" charset="0"/>
                <a:hlinkClick r:id="rId4"/>
              </a:rPr>
              <a:t>http://www.thegef.org/gef/BD_direct_access_template</a:t>
            </a:r>
            <a:endParaRPr lang="en-US" sz="3500" dirty="0" smtClean="0">
              <a:solidFill>
                <a:srgbClr val="000000"/>
              </a:solidFill>
              <a:latin typeface="Arial" pitchFamily="34" charset="0"/>
              <a:cs typeface="Arial" pitchFamily="34" charset="0"/>
            </a:endParaRPr>
          </a:p>
          <a:p>
            <a:pPr marL="601663" lvl="2" indent="-142875" defTabSz="895350">
              <a:buFontTx/>
              <a:buChar char="–"/>
            </a:pPr>
            <a:r>
              <a:rPr lang="en-US" sz="4000" b="1" dirty="0" err="1" smtClean="0">
                <a:solidFill>
                  <a:schemeClr val="accent1"/>
                </a:solidFill>
                <a:latin typeface="Arial" pitchFamily="34" charset="0"/>
                <a:cs typeface="Arial" pitchFamily="34" charset="0"/>
              </a:rPr>
              <a:t>Changement</a:t>
            </a:r>
            <a:r>
              <a:rPr lang="en-US" sz="4000" b="1" dirty="0" smtClean="0">
                <a:solidFill>
                  <a:schemeClr val="accent1"/>
                </a:solidFill>
                <a:latin typeface="Arial" pitchFamily="34" charset="0"/>
                <a:cs typeface="Arial" pitchFamily="34" charset="0"/>
              </a:rPr>
              <a:t> </a:t>
            </a:r>
            <a:r>
              <a:rPr lang="en-US" sz="4000" b="1" dirty="0" err="1" smtClean="0">
                <a:solidFill>
                  <a:schemeClr val="accent1"/>
                </a:solidFill>
                <a:latin typeface="Arial" pitchFamily="34" charset="0"/>
                <a:cs typeface="Arial" pitchFamily="34" charset="0"/>
              </a:rPr>
              <a:t>climatique</a:t>
            </a:r>
            <a:r>
              <a:rPr lang="en-US" sz="4000" b="1" dirty="0" smtClean="0">
                <a:solidFill>
                  <a:schemeClr val="accent1"/>
                </a:solidFill>
                <a:latin typeface="Arial" pitchFamily="34" charset="0"/>
                <a:cs typeface="Arial" pitchFamily="34" charset="0"/>
              </a:rPr>
              <a:t> - </a:t>
            </a:r>
            <a:r>
              <a:rPr lang="en-US" sz="3500" dirty="0" smtClean="0">
                <a:solidFill>
                  <a:srgbClr val="000000"/>
                </a:solidFill>
                <a:latin typeface="Arial" pitchFamily="34" charset="0"/>
                <a:cs typeface="Arial" pitchFamily="34" charset="0"/>
              </a:rPr>
              <a:t>https://www.thegef.org/gef/CC_direct_access_template</a:t>
            </a:r>
            <a:r>
              <a:rPr lang="tr-TR" sz="3500" dirty="0" smtClean="0">
                <a:solidFill>
                  <a:srgbClr val="000000"/>
                </a:solidFill>
                <a:latin typeface="Arial" pitchFamily="34" charset="0"/>
                <a:cs typeface="Arial" pitchFamily="34" charset="0"/>
              </a:rPr>
              <a:t> </a:t>
            </a:r>
            <a:endParaRPr lang="en-US" sz="3500" dirty="0" smtClean="0">
              <a:solidFill>
                <a:srgbClr val="000000"/>
              </a:solidFill>
              <a:latin typeface="Arial" pitchFamily="34" charset="0"/>
              <a:cs typeface="Arial" pitchFamily="34" charset="0"/>
            </a:endParaRPr>
          </a:p>
          <a:p>
            <a:pPr marL="601663" lvl="2" indent="-142875" defTabSz="895350">
              <a:buFontTx/>
              <a:buChar char="–"/>
            </a:pPr>
            <a:r>
              <a:rPr lang="en-US" sz="4000" b="1" dirty="0" err="1" smtClean="0">
                <a:solidFill>
                  <a:schemeClr val="accent1"/>
                </a:solidFill>
                <a:latin typeface="Arial" pitchFamily="34" charset="0"/>
                <a:cs typeface="Arial" pitchFamily="34" charset="0"/>
              </a:rPr>
              <a:t>Dégradation</a:t>
            </a:r>
            <a:r>
              <a:rPr lang="en-US" sz="4000" b="1" dirty="0" smtClean="0">
                <a:solidFill>
                  <a:schemeClr val="accent1"/>
                </a:solidFill>
                <a:latin typeface="Arial" pitchFamily="34" charset="0"/>
                <a:cs typeface="Arial" pitchFamily="34" charset="0"/>
              </a:rPr>
              <a:t> des sols -</a:t>
            </a:r>
            <a:r>
              <a:rPr lang="en-US" sz="3500" dirty="0" smtClean="0">
                <a:solidFill>
                  <a:srgbClr val="000000"/>
                </a:solidFill>
                <a:latin typeface="Arial" pitchFamily="34" charset="0"/>
                <a:cs typeface="Arial" pitchFamily="34" charset="0"/>
              </a:rPr>
              <a:t> </a:t>
            </a:r>
            <a:r>
              <a:rPr lang="en-US" sz="3500" dirty="0" smtClean="0">
                <a:solidFill>
                  <a:srgbClr val="000000"/>
                </a:solidFill>
                <a:latin typeface="Arial" pitchFamily="34" charset="0"/>
                <a:cs typeface="Arial" pitchFamily="34" charset="0"/>
                <a:hlinkClick r:id="rId5"/>
              </a:rPr>
              <a:t>https://www.thegef.org/gef/LD_direct_access_template</a:t>
            </a:r>
            <a:endParaRPr lang="en-US" sz="3500" dirty="0" smtClean="0">
              <a:solidFill>
                <a:srgbClr val="000000"/>
              </a:solidFill>
              <a:latin typeface="Arial" pitchFamily="34" charset="0"/>
              <a:cs typeface="Arial" pitchFamily="34" charset="0"/>
            </a:endParaRPr>
          </a:p>
          <a:p>
            <a:pPr marL="601663" lvl="2" indent="-142875" defTabSz="895350">
              <a:buFontTx/>
              <a:buChar char="–"/>
            </a:pPr>
            <a:r>
              <a:rPr lang="en-US" sz="4000" b="1" dirty="0" smtClean="0">
                <a:solidFill>
                  <a:schemeClr val="accent1"/>
                </a:solidFill>
                <a:latin typeface="Arial" pitchFamily="34" charset="0"/>
                <a:cs typeface="Arial" pitchFamily="34" charset="0"/>
              </a:rPr>
              <a:t>POP </a:t>
            </a:r>
            <a:r>
              <a:rPr lang="en-US" sz="3500" dirty="0" smtClean="0">
                <a:solidFill>
                  <a:srgbClr val="000000"/>
                </a:solidFill>
                <a:latin typeface="Arial" pitchFamily="34" charset="0"/>
                <a:cs typeface="Arial" pitchFamily="34" charset="0"/>
              </a:rPr>
              <a:t>- https://www.thegef.org/gef/POPs_direct_access_template</a:t>
            </a:r>
            <a:endParaRPr lang="tr-TR" sz="3500" dirty="0" smtClean="0">
              <a:solidFill>
                <a:srgbClr val="000000"/>
              </a:solidFill>
              <a:latin typeface="Arial" pitchFamily="34" charset="0"/>
              <a:cs typeface="Arial" pitchFamily="34" charset="0"/>
            </a:endParaRPr>
          </a:p>
          <a:p>
            <a:pPr marL="144463" lvl="1" indent="-142875" defTabSz="895350"/>
            <a:endParaRPr lang="en-US" b="1" dirty="0" smtClean="0">
              <a:solidFill>
                <a:srgbClr val="000000"/>
              </a:solidFill>
              <a:latin typeface="Arial" pitchFamily="34" charset="0"/>
              <a:cs typeface="Arial" pitchFamily="34" charset="0"/>
            </a:endParaRPr>
          </a:p>
          <a:p>
            <a:endParaRPr lang="en-US" dirty="0">
              <a:solidFill>
                <a:srgbClr val="0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lgn="ctr">
              <a:buNone/>
            </a:pPr>
            <a:endParaRPr lang="fr-FR" b="1" dirty="0" smtClean="0">
              <a:solidFill>
                <a:srgbClr val="1F497D"/>
              </a:solidFill>
            </a:endParaRPr>
          </a:p>
          <a:p>
            <a:pPr marL="0" indent="0" algn="ctr">
              <a:buNone/>
            </a:pPr>
            <a:endParaRPr lang="fr-FR" b="1" dirty="0">
              <a:solidFill>
                <a:srgbClr val="1F497D"/>
              </a:solidFill>
            </a:endParaRPr>
          </a:p>
          <a:p>
            <a:pPr marL="0" indent="0" algn="ctr">
              <a:buNone/>
            </a:pPr>
            <a:r>
              <a:rPr lang="fr-FR" b="1" dirty="0" smtClean="0">
                <a:solidFill>
                  <a:srgbClr val="1F497D"/>
                </a:solidFill>
              </a:rPr>
              <a:t>Merci de votre attention</a:t>
            </a:r>
          </a:p>
          <a:p>
            <a:pPr algn="ctr"/>
            <a:endParaRPr lang="fr-FR" b="1" dirty="0">
              <a:solidFill>
                <a:srgbClr val="1F497D"/>
              </a:solidFill>
            </a:endParaRPr>
          </a:p>
          <a:p>
            <a:pPr marL="0" indent="0" algn="ctr">
              <a:buNone/>
            </a:pPr>
            <a:r>
              <a:rPr lang="fr-FR" b="1" dirty="0" smtClean="0">
                <a:solidFill>
                  <a:srgbClr val="1F497D"/>
                </a:solidFill>
              </a:rPr>
              <a:t>Des questions ?</a:t>
            </a:r>
            <a:endParaRPr lang="fr-FR" b="1" dirty="0">
              <a:solidFill>
                <a:srgbClr val="1F497D"/>
              </a:solidFill>
            </a:endParaRPr>
          </a:p>
        </p:txBody>
      </p:sp>
    </p:spTree>
    <p:extLst>
      <p:ext uri="{BB962C8B-B14F-4D97-AF65-F5344CB8AC3E}">
        <p14:creationId xmlns:p14="http://schemas.microsoft.com/office/powerpoint/2010/main" val="4037940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xfrm>
            <a:off x="457200" y="-90488"/>
            <a:ext cx="8229600" cy="1143001"/>
          </a:xfrm>
          <a:noFill/>
          <a:ln/>
        </p:spPr>
        <p:txBody>
          <a:bodyPr/>
          <a:lstStyle/>
          <a:p>
            <a:r>
              <a:rPr lang="tr-TR" sz="2800" dirty="0" smtClean="0"/>
              <a:t>1</a:t>
            </a:r>
            <a:r>
              <a:rPr lang="fr-FR" sz="2800" dirty="0" smtClean="0"/>
              <a:t>Financements du FEM pour les activités habilitantes</a:t>
            </a:r>
            <a:endParaRPr lang="tr-TR" sz="2800" dirty="0"/>
          </a:p>
        </p:txBody>
      </p:sp>
      <p:sp>
        <p:nvSpPr>
          <p:cNvPr id="529411" name="Line 3"/>
          <p:cNvSpPr>
            <a:spLocks noChangeShapeType="1"/>
          </p:cNvSpPr>
          <p:nvPr/>
        </p:nvSpPr>
        <p:spPr bwMode="auto">
          <a:xfrm>
            <a:off x="0" y="1052513"/>
            <a:ext cx="9144000" cy="0"/>
          </a:xfrm>
          <a:prstGeom prst="line">
            <a:avLst/>
          </a:prstGeom>
          <a:noFill/>
          <a:ln w="38100">
            <a:solidFill>
              <a:srgbClr val="800000"/>
            </a:solidFill>
            <a:round/>
            <a:headEnd/>
            <a:tailEnd/>
          </a:ln>
          <a:effectLst/>
        </p:spPr>
        <p:txBody>
          <a:bodyPr/>
          <a:lstStyle/>
          <a:p>
            <a:endParaRPr lang="tr-TR"/>
          </a:p>
        </p:txBody>
      </p:sp>
      <p:sp>
        <p:nvSpPr>
          <p:cNvPr id="529414" name="TextBox 5"/>
          <p:cNvSpPr txBox="1">
            <a:spLocks noChangeArrowheads="1"/>
          </p:cNvSpPr>
          <p:nvPr/>
        </p:nvSpPr>
        <p:spPr bwMode="auto">
          <a:xfrm>
            <a:off x="2971800" y="2743200"/>
            <a:ext cx="3276600" cy="586639"/>
          </a:xfrm>
          <a:prstGeom prst="rect">
            <a:avLst/>
          </a:prstGeom>
          <a:noFill/>
          <a:ln w="9525">
            <a:noFill/>
            <a:miter lim="800000"/>
            <a:headEnd/>
            <a:tailEnd/>
          </a:ln>
        </p:spPr>
        <p:txBody>
          <a:bodyPr wrap="square" lIns="93286" tIns="46643" rIns="93286" bIns="46643">
            <a:spAutoFit/>
          </a:bodyPr>
          <a:lstStyle/>
          <a:p>
            <a:pPr algn="ctr" defTabSz="933450"/>
            <a:r>
              <a:rPr lang="fr-FR" sz="1600" dirty="0" smtClean="0"/>
              <a:t>1ère génération d’activités habilitantes du FEM</a:t>
            </a:r>
          </a:p>
        </p:txBody>
      </p:sp>
      <p:sp>
        <p:nvSpPr>
          <p:cNvPr id="529415" name="TextBox 6"/>
          <p:cNvSpPr txBox="1">
            <a:spLocks noChangeArrowheads="1"/>
          </p:cNvSpPr>
          <p:nvPr/>
        </p:nvSpPr>
        <p:spPr bwMode="auto">
          <a:xfrm>
            <a:off x="6096000" y="2743200"/>
            <a:ext cx="2819400" cy="586639"/>
          </a:xfrm>
          <a:prstGeom prst="rect">
            <a:avLst/>
          </a:prstGeom>
          <a:noFill/>
          <a:ln w="9525">
            <a:noFill/>
            <a:miter lim="800000"/>
            <a:headEnd/>
            <a:tailEnd/>
          </a:ln>
        </p:spPr>
        <p:txBody>
          <a:bodyPr wrap="square" lIns="93286" tIns="46643" rIns="93286" bIns="46643">
            <a:spAutoFit/>
          </a:bodyPr>
          <a:lstStyle/>
          <a:p>
            <a:pPr algn="ctr" defTabSz="933450"/>
            <a:r>
              <a:rPr lang="fr-FR" sz="1600" dirty="0" smtClean="0"/>
              <a:t>2ème génération d’activités habilitantes du FEM</a:t>
            </a:r>
          </a:p>
        </p:txBody>
      </p:sp>
      <p:sp>
        <p:nvSpPr>
          <p:cNvPr id="529416" name="Right Brace 7"/>
          <p:cNvSpPr>
            <a:spLocks/>
          </p:cNvSpPr>
          <p:nvPr/>
        </p:nvSpPr>
        <p:spPr bwMode="auto">
          <a:xfrm rot="5400000">
            <a:off x="7543800" y="15240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16" name="Snip and Round Single Corner Rectangle 15"/>
          <p:cNvSpPr/>
          <p:nvPr/>
        </p:nvSpPr>
        <p:spPr>
          <a:xfrm>
            <a:off x="0" y="10668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err="1" smtClean="0"/>
              <a:t>Biodiversité</a:t>
            </a:r>
            <a:endParaRPr lang="en-US" b="1" dirty="0"/>
          </a:p>
        </p:txBody>
      </p:sp>
      <p:sp>
        <p:nvSpPr>
          <p:cNvPr id="17" name="Snip and Round Single Corner Rectangle 16"/>
          <p:cNvSpPr/>
          <p:nvPr/>
        </p:nvSpPr>
        <p:spPr>
          <a:xfrm>
            <a:off x="0" y="30480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err="1" smtClean="0"/>
              <a:t>Changement</a:t>
            </a:r>
            <a:r>
              <a:rPr lang="en-US" b="1" dirty="0" smtClean="0"/>
              <a:t> </a:t>
            </a:r>
            <a:r>
              <a:rPr lang="en-US" b="1" dirty="0" err="1" smtClean="0"/>
              <a:t>Climatique</a:t>
            </a:r>
            <a:endParaRPr lang="en-US" b="1" dirty="0" smtClean="0"/>
          </a:p>
        </p:txBody>
      </p:sp>
      <p:sp>
        <p:nvSpPr>
          <p:cNvPr id="23" name="Right Brace 4"/>
          <p:cNvSpPr>
            <a:spLocks/>
          </p:cNvSpPr>
          <p:nvPr/>
        </p:nvSpPr>
        <p:spPr bwMode="auto">
          <a:xfrm rot="5400000">
            <a:off x="6172200" y="4724400"/>
            <a:ext cx="228600" cy="19050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24" name="Right Brace 7"/>
          <p:cNvSpPr>
            <a:spLocks/>
          </p:cNvSpPr>
          <p:nvPr/>
        </p:nvSpPr>
        <p:spPr bwMode="auto">
          <a:xfrm rot="5400000">
            <a:off x="7772400" y="5105400"/>
            <a:ext cx="228600" cy="11430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29" name="Snip and Round Single Corner Rectangle 28"/>
          <p:cNvSpPr/>
          <p:nvPr/>
        </p:nvSpPr>
        <p:spPr>
          <a:xfrm>
            <a:off x="0" y="46482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POP</a:t>
            </a:r>
            <a:endParaRPr lang="en-US" b="1" dirty="0"/>
          </a:p>
        </p:txBody>
      </p:sp>
      <p:sp>
        <p:nvSpPr>
          <p:cNvPr id="33" name="Right Brace 4"/>
          <p:cNvSpPr>
            <a:spLocks/>
          </p:cNvSpPr>
          <p:nvPr/>
        </p:nvSpPr>
        <p:spPr bwMode="auto">
          <a:xfrm rot="5400000">
            <a:off x="4572000" y="-304800"/>
            <a:ext cx="304800" cy="47244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35" name="Right Brace 4"/>
          <p:cNvSpPr>
            <a:spLocks/>
          </p:cNvSpPr>
          <p:nvPr/>
        </p:nvSpPr>
        <p:spPr bwMode="auto">
          <a:xfrm rot="5400000">
            <a:off x="4381500" y="1714500"/>
            <a:ext cx="304800" cy="48006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40" name="Right Brace 7"/>
          <p:cNvSpPr>
            <a:spLocks/>
          </p:cNvSpPr>
          <p:nvPr/>
        </p:nvSpPr>
        <p:spPr bwMode="auto">
          <a:xfrm rot="5400000">
            <a:off x="7391400" y="35814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44" name="TextBox 43"/>
          <p:cNvSpPr txBox="1"/>
          <p:nvPr/>
        </p:nvSpPr>
        <p:spPr>
          <a:xfrm>
            <a:off x="8077200" y="4419600"/>
            <a:ext cx="1066800" cy="523220"/>
          </a:xfrm>
          <a:prstGeom prst="rect">
            <a:avLst/>
          </a:prstGeom>
          <a:noFill/>
        </p:spPr>
        <p:txBody>
          <a:bodyPr wrap="square" rtlCol="0">
            <a:spAutoFit/>
          </a:bodyPr>
          <a:lstStyle/>
          <a:p>
            <a:r>
              <a:rPr lang="en-US" sz="1400" dirty="0" smtClean="0"/>
              <a:t>*For NCs and TNAs </a:t>
            </a:r>
            <a:endParaRPr lang="en-US" sz="1400" dirty="0"/>
          </a:p>
        </p:txBody>
      </p:sp>
      <p:graphicFrame>
        <p:nvGraphicFramePr>
          <p:cNvPr id="37" name="Diagram 36"/>
          <p:cNvGraphicFramePr/>
          <p:nvPr>
            <p:extLst>
              <p:ext uri="{D42A27DB-BD31-4B8C-83A1-F6EECF244321}">
                <p14:modId xmlns:p14="http://schemas.microsoft.com/office/powerpoint/2010/main" val="2777052884"/>
              </p:ext>
            </p:extLst>
          </p:nvPr>
        </p:nvGraphicFramePr>
        <p:xfrm>
          <a:off x="2209800" y="1295400"/>
          <a:ext cx="6096000" cy="609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1" name="Diagram 40"/>
          <p:cNvGraphicFramePr/>
          <p:nvPr>
            <p:extLst>
              <p:ext uri="{D42A27DB-BD31-4B8C-83A1-F6EECF244321}">
                <p14:modId xmlns:p14="http://schemas.microsoft.com/office/powerpoint/2010/main" val="2777052884"/>
              </p:ext>
            </p:extLst>
          </p:nvPr>
        </p:nvGraphicFramePr>
        <p:xfrm>
          <a:off x="2057400" y="3276600"/>
          <a:ext cx="6096000" cy="6095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5" name="Diagram 44"/>
          <p:cNvGraphicFramePr/>
          <p:nvPr>
            <p:extLst>
              <p:ext uri="{D42A27DB-BD31-4B8C-83A1-F6EECF244321}">
                <p14:modId xmlns:p14="http://schemas.microsoft.com/office/powerpoint/2010/main" val="2777052884"/>
              </p:ext>
            </p:extLst>
          </p:nvPr>
        </p:nvGraphicFramePr>
        <p:xfrm>
          <a:off x="2362200" y="4953000"/>
          <a:ext cx="6096000" cy="609599"/>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pSp>
        <p:nvGrpSpPr>
          <p:cNvPr id="46" name="Oval 8"/>
          <p:cNvGrpSpPr>
            <a:grpSpLocks/>
          </p:cNvGrpSpPr>
          <p:nvPr/>
        </p:nvGrpSpPr>
        <p:grpSpPr bwMode="auto">
          <a:xfrm>
            <a:off x="3657600" y="2209800"/>
            <a:ext cx="1981200" cy="609621"/>
            <a:chOff x="2196" y="2268"/>
            <a:chExt cx="841" cy="520"/>
          </a:xfrm>
        </p:grpSpPr>
        <p:pic>
          <p:nvPicPr>
            <p:cNvPr id="47" name="Oval 8"/>
            <p:cNvPicPr>
              <a:picLocks noChangeArrowheads="1"/>
            </p:cNvPicPr>
            <p:nvPr/>
          </p:nvPicPr>
          <p:blipFill>
            <a:blip r:embed="rId18" cstate="print"/>
            <a:srcRect/>
            <a:stretch>
              <a:fillRect/>
            </a:stretch>
          </p:blipFill>
          <p:spPr bwMode="auto">
            <a:xfrm>
              <a:off x="2245" y="2333"/>
              <a:ext cx="792" cy="390"/>
            </a:xfrm>
            <a:prstGeom prst="rect">
              <a:avLst/>
            </a:prstGeom>
            <a:noFill/>
          </p:spPr>
        </p:pic>
        <p:sp>
          <p:nvSpPr>
            <p:cNvPr id="48" name="Text Box 11"/>
            <p:cNvSpPr txBox="1">
              <a:spLocks noChangeArrowheads="1"/>
            </p:cNvSpPr>
            <p:nvPr/>
          </p:nvSpPr>
          <p:spPr bwMode="auto">
            <a:xfrm>
              <a:off x="2196" y="2268"/>
              <a:ext cx="823" cy="520"/>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~60 millions </a:t>
              </a:r>
              <a:r>
                <a:rPr lang="en-US" sz="1200" b="1" dirty="0" err="1" smtClean="0">
                  <a:solidFill>
                    <a:schemeClr val="bg1"/>
                  </a:solidFill>
                  <a:effectLst>
                    <a:outerShdw blurRad="38100" dist="38100" dir="2700000" algn="tl">
                      <a:srgbClr val="C0C0C0"/>
                    </a:outerShdw>
                  </a:effectLst>
                </a:rPr>
                <a:t>d’USD</a:t>
              </a:r>
              <a:endParaRPr lang="en-GB" sz="1200" b="1" dirty="0">
                <a:solidFill>
                  <a:schemeClr val="bg1"/>
                </a:solidFill>
                <a:effectLst>
                  <a:outerShdw blurRad="38100" dist="38100" dir="2700000" algn="tl">
                    <a:srgbClr val="C0C0C0"/>
                  </a:outerShdw>
                </a:effectLst>
              </a:endParaRPr>
            </a:p>
          </p:txBody>
        </p:sp>
      </p:grpSp>
      <p:grpSp>
        <p:nvGrpSpPr>
          <p:cNvPr id="49" name="Oval 9"/>
          <p:cNvGrpSpPr>
            <a:grpSpLocks/>
          </p:cNvGrpSpPr>
          <p:nvPr/>
        </p:nvGrpSpPr>
        <p:grpSpPr bwMode="auto">
          <a:xfrm>
            <a:off x="6553200" y="2286000"/>
            <a:ext cx="2171700" cy="457159"/>
            <a:chOff x="4187" y="1403"/>
            <a:chExt cx="988" cy="282"/>
          </a:xfrm>
        </p:grpSpPr>
        <p:pic>
          <p:nvPicPr>
            <p:cNvPr id="50" name="Oval 9"/>
            <p:cNvPicPr>
              <a:picLocks noChangeArrowheads="1"/>
            </p:cNvPicPr>
            <p:nvPr/>
          </p:nvPicPr>
          <p:blipFill>
            <a:blip r:embed="rId19" cstate="print"/>
            <a:srcRect/>
            <a:stretch>
              <a:fillRect/>
            </a:stretch>
          </p:blipFill>
          <p:spPr bwMode="auto">
            <a:xfrm>
              <a:off x="4187" y="1403"/>
              <a:ext cx="988" cy="282"/>
            </a:xfrm>
            <a:prstGeom prst="rect">
              <a:avLst/>
            </a:prstGeom>
            <a:noFill/>
          </p:spPr>
        </p:pic>
        <p:sp>
          <p:nvSpPr>
            <p:cNvPr id="51" name="Text Box 14"/>
            <p:cNvSpPr txBox="1">
              <a:spLocks noChangeArrowheads="1"/>
            </p:cNvSpPr>
            <p:nvPr/>
          </p:nvSpPr>
          <p:spPr bwMode="auto">
            <a:xfrm>
              <a:off x="4297" y="1403"/>
              <a:ext cx="748" cy="282"/>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~40 millions </a:t>
              </a:r>
              <a:r>
                <a:rPr lang="en-US" sz="1200" b="1" dirty="0" err="1" smtClean="0">
                  <a:solidFill>
                    <a:schemeClr val="bg1"/>
                  </a:solidFill>
                  <a:effectLst>
                    <a:outerShdw blurRad="38100" dist="38100" dir="2700000" algn="tl">
                      <a:srgbClr val="C0C0C0"/>
                    </a:outerShdw>
                  </a:effectLst>
                </a:rPr>
                <a:t>d’USD</a:t>
              </a:r>
              <a:endParaRPr lang="en-US" sz="1200" b="1" dirty="0" smtClean="0">
                <a:solidFill>
                  <a:schemeClr val="bg1"/>
                </a:solidFill>
                <a:effectLst>
                  <a:outerShdw blurRad="38100" dist="38100" dir="2700000" algn="tl">
                    <a:srgbClr val="C0C0C0"/>
                  </a:outerShdw>
                </a:effectLst>
              </a:endParaRPr>
            </a:p>
          </p:txBody>
        </p:sp>
      </p:grpSp>
      <p:grpSp>
        <p:nvGrpSpPr>
          <p:cNvPr id="52" name="Oval 8"/>
          <p:cNvGrpSpPr>
            <a:grpSpLocks/>
          </p:cNvGrpSpPr>
          <p:nvPr/>
        </p:nvGrpSpPr>
        <p:grpSpPr bwMode="auto">
          <a:xfrm>
            <a:off x="5105400" y="5867400"/>
            <a:ext cx="2442761" cy="456717"/>
            <a:chOff x="1353" y="3113"/>
            <a:chExt cx="1509" cy="405"/>
          </a:xfrm>
        </p:grpSpPr>
        <p:pic>
          <p:nvPicPr>
            <p:cNvPr id="53" name="Oval 8"/>
            <p:cNvPicPr>
              <a:picLocks noChangeArrowheads="1"/>
            </p:cNvPicPr>
            <p:nvPr/>
          </p:nvPicPr>
          <p:blipFill>
            <a:blip r:embed="rId18" cstate="print"/>
            <a:srcRect/>
            <a:stretch>
              <a:fillRect/>
            </a:stretch>
          </p:blipFill>
          <p:spPr bwMode="auto">
            <a:xfrm>
              <a:off x="1552" y="3113"/>
              <a:ext cx="1237" cy="405"/>
            </a:xfrm>
            <a:prstGeom prst="rect">
              <a:avLst/>
            </a:prstGeom>
            <a:noFill/>
          </p:spPr>
        </p:pic>
        <p:sp>
          <p:nvSpPr>
            <p:cNvPr id="54" name="Text Box 11"/>
            <p:cNvSpPr txBox="1">
              <a:spLocks noChangeArrowheads="1"/>
            </p:cNvSpPr>
            <p:nvPr/>
          </p:nvSpPr>
          <p:spPr bwMode="auto">
            <a:xfrm>
              <a:off x="1353" y="3178"/>
              <a:ext cx="1509" cy="286"/>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~68 millions </a:t>
              </a:r>
              <a:r>
                <a:rPr lang="en-US" sz="1200" b="1" dirty="0" err="1" smtClean="0">
                  <a:solidFill>
                    <a:schemeClr val="bg1"/>
                  </a:solidFill>
                  <a:effectLst>
                    <a:outerShdw blurRad="38100" dist="38100" dir="2700000" algn="tl">
                      <a:srgbClr val="C0C0C0"/>
                    </a:outerShdw>
                  </a:effectLst>
                </a:rPr>
                <a:t>d’USD</a:t>
              </a:r>
              <a:endParaRPr lang="en-GB" sz="1200" b="1" dirty="0">
                <a:solidFill>
                  <a:schemeClr val="bg1"/>
                </a:solidFill>
                <a:effectLst>
                  <a:outerShdw blurRad="38100" dist="38100" dir="2700000" algn="tl">
                    <a:srgbClr val="C0C0C0"/>
                  </a:outerShdw>
                </a:effectLst>
              </a:endParaRPr>
            </a:p>
          </p:txBody>
        </p:sp>
      </p:grpSp>
      <p:grpSp>
        <p:nvGrpSpPr>
          <p:cNvPr id="55" name="Oval 8"/>
          <p:cNvGrpSpPr>
            <a:grpSpLocks/>
          </p:cNvGrpSpPr>
          <p:nvPr/>
        </p:nvGrpSpPr>
        <p:grpSpPr bwMode="auto">
          <a:xfrm>
            <a:off x="3429000" y="4343400"/>
            <a:ext cx="1981200" cy="609621"/>
            <a:chOff x="2196" y="2268"/>
            <a:chExt cx="841" cy="520"/>
          </a:xfrm>
        </p:grpSpPr>
        <p:pic>
          <p:nvPicPr>
            <p:cNvPr id="56" name="Oval 8"/>
            <p:cNvPicPr>
              <a:picLocks noChangeArrowheads="1"/>
            </p:cNvPicPr>
            <p:nvPr/>
          </p:nvPicPr>
          <p:blipFill>
            <a:blip r:embed="rId18" cstate="print"/>
            <a:srcRect/>
            <a:stretch>
              <a:fillRect/>
            </a:stretch>
          </p:blipFill>
          <p:spPr bwMode="auto">
            <a:xfrm>
              <a:off x="2245" y="2333"/>
              <a:ext cx="792" cy="390"/>
            </a:xfrm>
            <a:prstGeom prst="rect">
              <a:avLst/>
            </a:prstGeom>
            <a:noFill/>
          </p:spPr>
        </p:pic>
        <p:sp>
          <p:nvSpPr>
            <p:cNvPr id="57" name="Text Box 11"/>
            <p:cNvSpPr txBox="1">
              <a:spLocks noChangeArrowheads="1"/>
            </p:cNvSpPr>
            <p:nvPr/>
          </p:nvSpPr>
          <p:spPr bwMode="auto">
            <a:xfrm>
              <a:off x="2196" y="2268"/>
              <a:ext cx="823" cy="520"/>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~185 millions </a:t>
              </a:r>
              <a:r>
                <a:rPr lang="en-US" sz="1200" b="1" dirty="0" err="1" smtClean="0">
                  <a:solidFill>
                    <a:schemeClr val="bg1"/>
                  </a:solidFill>
                  <a:effectLst>
                    <a:outerShdw blurRad="38100" dist="38100" dir="2700000" algn="tl">
                      <a:srgbClr val="C0C0C0"/>
                    </a:outerShdw>
                  </a:effectLst>
                </a:rPr>
                <a:t>d’USD</a:t>
              </a:r>
              <a:endParaRPr lang="en-GB" sz="1200" b="1" dirty="0">
                <a:solidFill>
                  <a:schemeClr val="bg1"/>
                </a:solidFill>
                <a:effectLst>
                  <a:outerShdw blurRad="38100" dist="38100" dir="2700000" algn="tl">
                    <a:srgbClr val="C0C0C0"/>
                  </a:outerShdw>
                </a:effectLst>
              </a:endParaRPr>
            </a:p>
          </p:txBody>
        </p:sp>
      </p:grpSp>
      <p:grpSp>
        <p:nvGrpSpPr>
          <p:cNvPr id="58" name="Oval 8"/>
          <p:cNvGrpSpPr>
            <a:grpSpLocks/>
          </p:cNvGrpSpPr>
          <p:nvPr/>
        </p:nvGrpSpPr>
        <p:grpSpPr bwMode="auto">
          <a:xfrm>
            <a:off x="6323784" y="4343400"/>
            <a:ext cx="1938796" cy="609621"/>
            <a:chOff x="2228" y="2268"/>
            <a:chExt cx="823" cy="520"/>
          </a:xfrm>
        </p:grpSpPr>
        <p:pic>
          <p:nvPicPr>
            <p:cNvPr id="59" name="Oval 8"/>
            <p:cNvPicPr>
              <a:picLocks noChangeArrowheads="1"/>
            </p:cNvPicPr>
            <p:nvPr/>
          </p:nvPicPr>
          <p:blipFill>
            <a:blip r:embed="rId18" cstate="print"/>
            <a:srcRect/>
            <a:stretch>
              <a:fillRect/>
            </a:stretch>
          </p:blipFill>
          <p:spPr bwMode="auto">
            <a:xfrm>
              <a:off x="2245" y="2333"/>
              <a:ext cx="792" cy="390"/>
            </a:xfrm>
            <a:prstGeom prst="rect">
              <a:avLst/>
            </a:prstGeom>
            <a:noFill/>
          </p:spPr>
        </p:pic>
        <p:sp>
          <p:nvSpPr>
            <p:cNvPr id="60" name="Text Box 11"/>
            <p:cNvSpPr txBox="1">
              <a:spLocks noChangeArrowheads="1"/>
            </p:cNvSpPr>
            <p:nvPr/>
          </p:nvSpPr>
          <p:spPr bwMode="auto">
            <a:xfrm>
              <a:off x="2228" y="2268"/>
              <a:ext cx="823" cy="520"/>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~80 millions </a:t>
              </a:r>
              <a:r>
                <a:rPr lang="en-US" sz="1200" b="1" dirty="0" err="1" smtClean="0">
                  <a:solidFill>
                    <a:schemeClr val="bg1"/>
                  </a:solidFill>
                  <a:effectLst>
                    <a:outerShdw blurRad="38100" dist="38100" dir="2700000" algn="tl">
                      <a:srgbClr val="C0C0C0"/>
                    </a:outerShdw>
                  </a:effectLst>
                </a:rPr>
                <a:t>d’USD</a:t>
              </a:r>
              <a:r>
                <a:rPr lang="en-US" sz="1200" b="1" dirty="0" smtClean="0">
                  <a:solidFill>
                    <a:schemeClr val="bg1"/>
                  </a:solidFill>
                  <a:effectLst>
                    <a:outerShdw blurRad="38100" dist="38100" dir="2700000" algn="tl">
                      <a:srgbClr val="C0C0C0"/>
                    </a:outerShdw>
                  </a:effectLst>
                </a:rPr>
                <a:t>*</a:t>
              </a:r>
              <a:endParaRPr lang="en-GB" sz="1200" b="1" dirty="0">
                <a:solidFill>
                  <a:schemeClr val="bg1"/>
                </a:solidFill>
                <a:effectLst>
                  <a:outerShdw blurRad="38100" dist="38100" dir="2700000" algn="tl">
                    <a:srgbClr val="C0C0C0"/>
                  </a:outerShdw>
                </a:effectLst>
              </a:endParaRPr>
            </a:p>
          </p:txBody>
        </p:sp>
      </p:grpSp>
      <p:grpSp>
        <p:nvGrpSpPr>
          <p:cNvPr id="61" name="Oval 8"/>
          <p:cNvGrpSpPr>
            <a:grpSpLocks/>
          </p:cNvGrpSpPr>
          <p:nvPr/>
        </p:nvGrpSpPr>
        <p:grpSpPr bwMode="auto">
          <a:xfrm>
            <a:off x="7205204" y="5791200"/>
            <a:ext cx="1938796" cy="609621"/>
            <a:chOff x="2228" y="2268"/>
            <a:chExt cx="823" cy="520"/>
          </a:xfrm>
        </p:grpSpPr>
        <p:pic>
          <p:nvPicPr>
            <p:cNvPr id="62" name="Oval 8"/>
            <p:cNvPicPr>
              <a:picLocks noChangeArrowheads="1"/>
            </p:cNvPicPr>
            <p:nvPr/>
          </p:nvPicPr>
          <p:blipFill>
            <a:blip r:embed="rId18" cstate="print"/>
            <a:srcRect/>
            <a:stretch>
              <a:fillRect/>
            </a:stretch>
          </p:blipFill>
          <p:spPr bwMode="auto">
            <a:xfrm>
              <a:off x="2245" y="2333"/>
              <a:ext cx="792" cy="390"/>
            </a:xfrm>
            <a:prstGeom prst="rect">
              <a:avLst/>
            </a:prstGeom>
            <a:noFill/>
          </p:spPr>
        </p:pic>
        <p:sp>
          <p:nvSpPr>
            <p:cNvPr id="63" name="Text Box 11"/>
            <p:cNvSpPr txBox="1">
              <a:spLocks noChangeArrowheads="1"/>
            </p:cNvSpPr>
            <p:nvPr/>
          </p:nvSpPr>
          <p:spPr bwMode="auto">
            <a:xfrm>
              <a:off x="2228" y="2268"/>
              <a:ext cx="823" cy="520"/>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~10 - 35 millions </a:t>
              </a:r>
              <a:r>
                <a:rPr lang="en-US" sz="1200" b="1" dirty="0" err="1" smtClean="0">
                  <a:solidFill>
                    <a:schemeClr val="bg1"/>
                  </a:solidFill>
                  <a:effectLst>
                    <a:outerShdw blurRad="38100" dist="38100" dir="2700000" algn="tl">
                      <a:srgbClr val="C0C0C0"/>
                    </a:outerShdw>
                  </a:effectLst>
                </a:rPr>
                <a:t>d’USD</a:t>
              </a:r>
              <a:endParaRPr lang="en-GB" sz="1200" b="1" dirty="0">
                <a:solidFill>
                  <a:schemeClr val="bg1"/>
                </a:solidFill>
                <a:effectLst>
                  <a:outerShdw blurRad="38100" dist="38100" dir="2700000" algn="tl">
                    <a:srgbClr val="C0C0C0"/>
                  </a:outerShdw>
                </a:effectLst>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Rectangle 2"/>
          <p:cNvSpPr>
            <a:spLocks noGrp="1" noChangeArrowheads="1"/>
          </p:cNvSpPr>
          <p:nvPr>
            <p:ph type="title"/>
          </p:nvPr>
        </p:nvSpPr>
        <p:spPr>
          <a:xfrm>
            <a:off x="206375" y="198438"/>
            <a:ext cx="8686800" cy="927100"/>
          </a:xfrm>
          <a:noFill/>
          <a:ln/>
        </p:spPr>
        <p:txBody>
          <a:bodyPr/>
          <a:lstStyle/>
          <a:p>
            <a:r>
              <a:rPr lang="en-US" sz="2800" dirty="0"/>
              <a:t/>
            </a:r>
            <a:br>
              <a:rPr lang="en-US" sz="2800" dirty="0"/>
            </a:br>
            <a:endParaRPr lang="tr-TR" sz="2800" dirty="0"/>
          </a:p>
        </p:txBody>
      </p:sp>
      <p:graphicFrame>
        <p:nvGraphicFramePr>
          <p:cNvPr id="5" name="Diagram 4"/>
          <p:cNvGraphicFramePr/>
          <p:nvPr>
            <p:extLst>
              <p:ext uri="{D42A27DB-BD31-4B8C-83A1-F6EECF244321}">
                <p14:modId xmlns:p14="http://schemas.microsoft.com/office/powerpoint/2010/main" val="4169025861"/>
              </p:ext>
            </p:extLst>
          </p:nvPr>
        </p:nvGraphicFramePr>
        <p:xfrm>
          <a:off x="381000" y="838200"/>
          <a:ext cx="8503456" cy="49558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76519" name="Rectangle 7"/>
          <p:cNvSpPr>
            <a:spLocks noChangeArrowheads="1"/>
          </p:cNvSpPr>
          <p:nvPr/>
        </p:nvSpPr>
        <p:spPr bwMode="auto">
          <a:xfrm>
            <a:off x="381000" y="1143000"/>
            <a:ext cx="4312399" cy="400110"/>
          </a:xfrm>
          <a:prstGeom prst="rect">
            <a:avLst/>
          </a:prstGeom>
          <a:noFill/>
          <a:ln w="9525">
            <a:noFill/>
            <a:miter lim="800000"/>
            <a:headEnd/>
            <a:tailEnd/>
          </a:ln>
          <a:effectLst/>
        </p:spPr>
        <p:txBody>
          <a:bodyPr wrap="none">
            <a:spAutoFit/>
          </a:bodyPr>
          <a:lstStyle/>
          <a:p>
            <a:r>
              <a:rPr lang="en-US" sz="2000" b="1" dirty="0" err="1" smtClean="0">
                <a:solidFill>
                  <a:srgbClr val="000000"/>
                </a:solidFill>
                <a:latin typeface="Arial" pitchFamily="34" charset="0"/>
                <a:cs typeface="Arial" pitchFamily="34" charset="0"/>
              </a:rPr>
              <a:t>Modalités</a:t>
            </a:r>
            <a:r>
              <a:rPr lang="en-US" sz="2000" b="1" dirty="0" smtClean="0">
                <a:solidFill>
                  <a:srgbClr val="000000"/>
                </a:solidFill>
                <a:latin typeface="Arial" pitchFamily="34" charset="0"/>
                <a:cs typeface="Arial" pitchFamily="34" charset="0"/>
              </a:rPr>
              <a:t> </a:t>
            </a:r>
            <a:r>
              <a:rPr lang="en-US" sz="2000" b="1" dirty="0" err="1" smtClean="0">
                <a:solidFill>
                  <a:srgbClr val="000000"/>
                </a:solidFill>
                <a:latin typeface="Arial" pitchFamily="34" charset="0"/>
                <a:cs typeface="Arial" pitchFamily="34" charset="0"/>
              </a:rPr>
              <a:t>d’accès</a:t>
            </a:r>
            <a:r>
              <a:rPr lang="en-US" sz="2000" b="1" dirty="0" smtClean="0">
                <a:solidFill>
                  <a:srgbClr val="000000"/>
                </a:solidFill>
                <a:latin typeface="Arial" pitchFamily="34" charset="0"/>
                <a:cs typeface="Arial" pitchFamily="34" charset="0"/>
              </a:rPr>
              <a:t> à </a:t>
            </a:r>
            <a:r>
              <a:rPr lang="en-US" sz="2000" b="1" dirty="0" err="1" smtClean="0">
                <a:solidFill>
                  <a:srgbClr val="000000"/>
                </a:solidFill>
                <a:latin typeface="Arial" pitchFamily="34" charset="0"/>
                <a:cs typeface="Arial" pitchFamily="34" charset="0"/>
              </a:rPr>
              <a:t>l’aide</a:t>
            </a:r>
            <a:r>
              <a:rPr lang="en-US" sz="2000" b="1" dirty="0" smtClean="0">
                <a:solidFill>
                  <a:srgbClr val="000000"/>
                </a:solidFill>
                <a:latin typeface="Arial" pitchFamily="34" charset="0"/>
                <a:cs typeface="Arial" pitchFamily="34" charset="0"/>
              </a:rPr>
              <a:t> du FEM</a:t>
            </a:r>
            <a:endParaRPr lang="tr-TR" sz="2000" b="1" dirty="0">
              <a:solidFill>
                <a:srgbClr val="000000"/>
              </a:solidFill>
              <a:latin typeface="Arial" pitchFamily="34" charset="0"/>
              <a:cs typeface="Arial" pitchFamily="34" charset="0"/>
            </a:endParaRPr>
          </a:p>
        </p:txBody>
      </p:sp>
      <p:pic>
        <p:nvPicPr>
          <p:cNvPr id="576520" name="Picture 11" descr="GEF-logo-HP.gif"/>
          <p:cNvPicPr>
            <a:picLocks noChangeAspect="1"/>
          </p:cNvPicPr>
          <p:nvPr/>
        </p:nvPicPr>
        <p:blipFill>
          <a:blip r:embed="rId8" cstate="print"/>
          <a:srcRect/>
          <a:stretch>
            <a:fillRect/>
          </a:stretch>
        </p:blipFill>
        <p:spPr bwMode="auto">
          <a:xfrm>
            <a:off x="609600" y="4191000"/>
            <a:ext cx="804863" cy="631825"/>
          </a:xfrm>
          <a:prstGeom prst="rect">
            <a:avLst/>
          </a:prstGeom>
          <a:noFill/>
          <a:ln w="9525">
            <a:noFill/>
            <a:miter lim="800000"/>
            <a:headEnd/>
            <a:tailEnd/>
          </a:ln>
        </p:spPr>
      </p:pic>
      <p:sp>
        <p:nvSpPr>
          <p:cNvPr id="9" name="TextBox 8"/>
          <p:cNvSpPr txBox="1">
            <a:spLocks noChangeArrowheads="1"/>
          </p:cNvSpPr>
          <p:nvPr/>
        </p:nvSpPr>
        <p:spPr bwMode="auto">
          <a:xfrm>
            <a:off x="5029200" y="990600"/>
            <a:ext cx="3200400" cy="1661983"/>
          </a:xfrm>
          <a:prstGeom prst="rect">
            <a:avLst/>
          </a:prstGeom>
          <a:noFill/>
          <a:ln w="9525">
            <a:noFill/>
            <a:miter lim="800000"/>
            <a:headEnd/>
            <a:tailEnd/>
          </a:ln>
        </p:spPr>
        <p:txBody>
          <a:bodyPr wrap="square" lIns="91430" tIns="45715" rIns="91430" bIns="45715">
            <a:spAutoFit/>
          </a:bodyPr>
          <a:lstStyle/>
          <a:p>
            <a:pPr lvl="0" algn="ctr"/>
            <a:r>
              <a:rPr lang="en-US" b="1" dirty="0" err="1" smtClean="0">
                <a:solidFill>
                  <a:schemeClr val="bg1"/>
                </a:solidFill>
                <a:effectLst>
                  <a:outerShdw blurRad="38100" dist="38100" dir="2700000" algn="tl">
                    <a:srgbClr val="000000">
                      <a:alpha val="43137"/>
                    </a:srgbClr>
                  </a:outerShdw>
                </a:effectLst>
              </a:rPr>
              <a:t>Activités</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habilitantes</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réalisées</a:t>
            </a:r>
            <a:r>
              <a:rPr lang="en-US" b="1" dirty="0" smtClean="0">
                <a:solidFill>
                  <a:schemeClr val="bg1"/>
                </a:solidFill>
                <a:effectLst>
                  <a:outerShdw blurRad="38100" dist="38100" dir="2700000" algn="tl">
                    <a:srgbClr val="000000">
                      <a:alpha val="43137"/>
                    </a:srgbClr>
                  </a:outerShdw>
                </a:effectLst>
              </a:rPr>
              <a:t> par le </a:t>
            </a:r>
            <a:r>
              <a:rPr lang="en-US" b="1" dirty="0" err="1" smtClean="0">
                <a:solidFill>
                  <a:schemeClr val="bg1"/>
                </a:solidFill>
                <a:effectLst>
                  <a:outerShdw blurRad="38100" dist="38100" dir="2700000" algn="tl">
                    <a:srgbClr val="000000">
                      <a:alpha val="43137"/>
                    </a:srgbClr>
                  </a:outerShdw>
                </a:effectLst>
              </a:rPr>
              <a:t>biais</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d’une</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entité</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d’exécution</a:t>
            </a:r>
            <a:r>
              <a:rPr lang="en-US" b="1" dirty="0" smtClean="0">
                <a:solidFill>
                  <a:schemeClr val="bg1"/>
                </a:solidFill>
                <a:effectLst>
                  <a:outerShdw blurRad="38100" dist="38100" dir="2700000" algn="tl">
                    <a:srgbClr val="000000">
                      <a:alpha val="43137"/>
                    </a:srgbClr>
                  </a:outerShdw>
                </a:effectLst>
              </a:rPr>
              <a:t> du FEM</a:t>
            </a:r>
          </a:p>
          <a:p>
            <a:pPr algn="ctr"/>
            <a:endParaRPr lang="en-US" sz="1600" b="1" dirty="0" smtClean="0">
              <a:solidFill>
                <a:schemeClr val="bg1"/>
              </a:solidFill>
              <a:effectLst>
                <a:outerShdw blurRad="38100" dist="38100" dir="2700000" algn="tl">
                  <a:srgbClr val="000000">
                    <a:alpha val="43137"/>
                  </a:srgbClr>
                </a:outerShdw>
              </a:effectLst>
            </a:endParaRPr>
          </a:p>
          <a:p>
            <a:pPr algn="ctr"/>
            <a:r>
              <a:rPr lang="en-US" sz="1600" b="1" dirty="0" err="1" smtClean="0">
                <a:solidFill>
                  <a:schemeClr val="bg1"/>
                </a:solidFill>
                <a:effectLst>
                  <a:outerShdw blurRad="38100" dist="38100" dir="2700000" algn="tl">
                    <a:srgbClr val="000000">
                      <a:alpha val="43137"/>
                    </a:srgbClr>
                  </a:outerShdw>
                </a:effectLst>
              </a:rPr>
              <a:t>Appui</a:t>
            </a:r>
            <a:r>
              <a:rPr lang="en-US" sz="1600" b="1" dirty="0" smtClean="0">
                <a:solidFill>
                  <a:schemeClr val="bg1"/>
                </a:solidFill>
                <a:effectLst>
                  <a:outerShdw blurRad="38100" dist="38100" dir="2700000" algn="tl">
                    <a:srgbClr val="000000">
                      <a:alpha val="43137"/>
                    </a:srgbClr>
                  </a:outerShdw>
                </a:effectLst>
              </a:rPr>
              <a:t> aux propositions </a:t>
            </a:r>
            <a:r>
              <a:rPr lang="en-US" sz="1600" b="1" dirty="0" err="1" smtClean="0">
                <a:solidFill>
                  <a:schemeClr val="bg1"/>
                </a:solidFill>
                <a:effectLst>
                  <a:outerShdw blurRad="38100" dist="38100" dir="2700000" algn="tl">
                    <a:srgbClr val="000000">
                      <a:alpha val="43137"/>
                    </a:srgbClr>
                  </a:outerShdw>
                </a:effectLst>
              </a:rPr>
              <a:t>impulsées</a:t>
            </a:r>
            <a:r>
              <a:rPr lang="en-US" sz="1600" b="1" dirty="0" smtClean="0">
                <a:solidFill>
                  <a:schemeClr val="bg1"/>
                </a:solidFill>
                <a:effectLst>
                  <a:outerShdw blurRad="38100" dist="38100" dir="2700000" algn="tl">
                    <a:srgbClr val="000000">
                      <a:alpha val="43137"/>
                    </a:srgbClr>
                  </a:outerShdw>
                </a:effectLst>
              </a:rPr>
              <a:t> par les pays</a:t>
            </a:r>
            <a:endParaRPr lang="en-GB" sz="1600" b="1" dirty="0" err="1" smtClean="0">
              <a:solidFill>
                <a:schemeClr val="bg1"/>
              </a:solidFill>
              <a:effectLst>
                <a:outerShdw blurRad="38100" dist="38100" dir="2700000" algn="tl">
                  <a:srgbClr val="000000">
                    <a:alpha val="43137"/>
                  </a:srgbClr>
                </a:outerShdw>
              </a:effectLst>
            </a:endParaRPr>
          </a:p>
        </p:txBody>
      </p:sp>
      <p:sp>
        <p:nvSpPr>
          <p:cNvPr id="12" name="TextBox 11"/>
          <p:cNvSpPr txBox="1"/>
          <p:nvPr/>
        </p:nvSpPr>
        <p:spPr>
          <a:xfrm>
            <a:off x="5105400" y="3200400"/>
            <a:ext cx="2819400" cy="1077218"/>
          </a:xfrm>
          <a:prstGeom prst="rect">
            <a:avLst/>
          </a:prstGeom>
          <a:noFill/>
        </p:spPr>
        <p:txBody>
          <a:bodyPr wrap="square" rtlCol="0">
            <a:spAutoFit/>
          </a:bodyPr>
          <a:lstStyle/>
          <a:p>
            <a:pPr algn="ctr"/>
            <a:r>
              <a:rPr lang="en-US" sz="1600" b="1" dirty="0" err="1" smtClean="0">
                <a:solidFill>
                  <a:schemeClr val="bg1"/>
                </a:solidFill>
                <a:latin typeface="Arial" pitchFamily="34" charset="0"/>
                <a:cs typeface="Arial" pitchFamily="34" charset="0"/>
              </a:rPr>
              <a:t>Projets</a:t>
            </a:r>
            <a:r>
              <a:rPr lang="en-US" sz="1600" b="1" dirty="0" smtClean="0">
                <a:solidFill>
                  <a:schemeClr val="bg1"/>
                </a:solidFill>
                <a:latin typeface="Arial" pitchFamily="34" charset="0"/>
                <a:cs typeface="Arial" pitchFamily="34" charset="0"/>
              </a:rPr>
              <a:t> cadres du PNUE (</a:t>
            </a:r>
            <a:r>
              <a:rPr lang="en-US" sz="1600" b="1" dirty="0" err="1" smtClean="0">
                <a:solidFill>
                  <a:schemeClr val="bg1"/>
                </a:solidFill>
                <a:latin typeface="Arial" pitchFamily="34" charset="0"/>
                <a:cs typeface="Arial" pitchFamily="34" charset="0"/>
              </a:rPr>
              <a:t>biodiversité</a:t>
            </a:r>
            <a:r>
              <a:rPr lang="en-US" sz="1600" b="1" dirty="0" smtClean="0">
                <a:solidFill>
                  <a:schemeClr val="bg1"/>
                </a:solidFill>
                <a:latin typeface="Arial" pitchFamily="34" charset="0"/>
                <a:cs typeface="Arial" pitchFamily="34" charset="0"/>
              </a:rPr>
              <a:t>, </a:t>
            </a:r>
            <a:r>
              <a:rPr lang="en-US" sz="1600" b="1" dirty="0" err="1" smtClean="0">
                <a:solidFill>
                  <a:schemeClr val="bg1"/>
                </a:solidFill>
                <a:latin typeface="Arial" pitchFamily="34" charset="0"/>
                <a:cs typeface="Arial" pitchFamily="34" charset="0"/>
              </a:rPr>
              <a:t>changement</a:t>
            </a:r>
            <a:r>
              <a:rPr lang="en-US" sz="1600" b="1" dirty="0" smtClean="0">
                <a:solidFill>
                  <a:schemeClr val="bg1"/>
                </a:solidFill>
                <a:latin typeface="Arial" pitchFamily="34" charset="0"/>
                <a:cs typeface="Arial" pitchFamily="34" charset="0"/>
              </a:rPr>
              <a:t> </a:t>
            </a:r>
            <a:r>
              <a:rPr lang="en-US" sz="1600" b="1" dirty="0" err="1" smtClean="0">
                <a:solidFill>
                  <a:schemeClr val="bg1"/>
                </a:solidFill>
                <a:latin typeface="Arial" pitchFamily="34" charset="0"/>
                <a:cs typeface="Arial" pitchFamily="34" charset="0"/>
              </a:rPr>
              <a:t>climatique</a:t>
            </a:r>
            <a:r>
              <a:rPr lang="en-US" sz="1600" b="1" dirty="0" smtClean="0">
                <a:solidFill>
                  <a:schemeClr val="bg1"/>
                </a:solidFill>
                <a:latin typeface="Arial" pitchFamily="34" charset="0"/>
                <a:cs typeface="Arial" pitchFamily="34" charset="0"/>
              </a:rPr>
              <a:t> et </a:t>
            </a:r>
            <a:r>
              <a:rPr lang="en-US" sz="1600" b="1" dirty="0" err="1" smtClean="0">
                <a:solidFill>
                  <a:schemeClr val="bg1"/>
                </a:solidFill>
                <a:latin typeface="Arial" pitchFamily="34" charset="0"/>
                <a:cs typeface="Arial" pitchFamily="34" charset="0"/>
              </a:rPr>
              <a:t>dégradation</a:t>
            </a:r>
            <a:r>
              <a:rPr lang="en-US" sz="1600" b="1" dirty="0" smtClean="0">
                <a:solidFill>
                  <a:schemeClr val="bg1"/>
                </a:solidFill>
                <a:latin typeface="Arial" pitchFamily="34" charset="0"/>
                <a:cs typeface="Arial" pitchFamily="34" charset="0"/>
              </a:rPr>
              <a:t> des sols)</a:t>
            </a:r>
            <a:endParaRPr lang="en-US" sz="1600" b="1"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2" name="Rectangle 2"/>
          <p:cNvSpPr>
            <a:spLocks noChangeArrowheads="1"/>
          </p:cNvSpPr>
          <p:nvPr/>
        </p:nvSpPr>
        <p:spPr bwMode="auto">
          <a:xfrm>
            <a:off x="0" y="1143000"/>
            <a:ext cx="8661400" cy="307777"/>
          </a:xfrm>
          <a:prstGeom prst="rect">
            <a:avLst/>
          </a:prstGeom>
          <a:noFill/>
          <a:ln w="9525">
            <a:noFill/>
            <a:miter lim="800000"/>
            <a:headEnd/>
            <a:tailEnd/>
          </a:ln>
        </p:spPr>
        <p:txBody>
          <a:bodyPr lIns="0" tIns="0" rIns="0" bIns="0">
            <a:spAutoFit/>
          </a:bodyPr>
          <a:lstStyle/>
          <a:p>
            <a:pPr algn="ctr"/>
            <a:endParaRPr lang="es-ES" sz="2000" b="1" dirty="0">
              <a:solidFill>
                <a:srgbClr val="000000"/>
              </a:solidFill>
            </a:endParaRPr>
          </a:p>
        </p:txBody>
      </p:sp>
      <p:sp>
        <p:nvSpPr>
          <p:cNvPr id="534533" name="Rectangle 3"/>
          <p:cNvSpPr>
            <a:spLocks noChangeArrowheads="1"/>
          </p:cNvSpPr>
          <p:nvPr/>
        </p:nvSpPr>
        <p:spPr bwMode="auto">
          <a:xfrm>
            <a:off x="0" y="1524000"/>
            <a:ext cx="8772525" cy="3877985"/>
          </a:xfrm>
          <a:prstGeom prst="rect">
            <a:avLst/>
          </a:prstGeom>
          <a:noFill/>
          <a:ln w="9525">
            <a:noFill/>
            <a:miter lim="800000"/>
            <a:headEnd/>
            <a:tailEnd/>
          </a:ln>
        </p:spPr>
        <p:txBody>
          <a:bodyPr lIns="0" tIns="0" rIns="0" bIns="0">
            <a:spAutoFit/>
          </a:bodyPr>
          <a:lstStyle/>
          <a:p>
            <a:pPr marL="800100" lvl="1" indent="-342900" defTabSz="895350">
              <a:spcBef>
                <a:spcPct val="20000"/>
              </a:spcBef>
              <a:buFont typeface="Arial" pitchFamily="34" charset="0"/>
              <a:buChar char="•"/>
            </a:pPr>
            <a:r>
              <a:rPr lang="fr-FR" sz="2000" dirty="0" smtClean="0"/>
              <a:t>Les dispositions de la CDB peuvent être mises en œuvre au moyen des fonds </a:t>
            </a:r>
            <a:r>
              <a:rPr lang="fr-FR" sz="2000" dirty="0" err="1" smtClean="0"/>
              <a:t>préaffectés</a:t>
            </a:r>
            <a:r>
              <a:rPr lang="fr-FR" sz="2000" dirty="0" smtClean="0"/>
              <a:t> du domaine d’intervention, les pays remplissant les critères d’admissibilité pouvant avoir accès </a:t>
            </a:r>
            <a:r>
              <a:rPr lang="fr-FR" sz="2000" b="1" dirty="0" smtClean="0"/>
              <a:t>à un montant maximum de 500.000 USD (</a:t>
            </a:r>
            <a:r>
              <a:rPr lang="fr-FR" sz="2000" dirty="0" smtClean="0"/>
              <a:t>en moyenne 220.000 USD)</a:t>
            </a:r>
            <a:r>
              <a:rPr lang="fr-FR" sz="2000" b="1" dirty="0" smtClean="0"/>
              <a:t> </a:t>
            </a:r>
            <a:r>
              <a:rPr lang="fr-FR" sz="2000" dirty="0" smtClean="0"/>
              <a:t>en vue de la mise en œuvre d’activités habilitantes. Ainsi, les pays n’ont pas besoin de puiser dans leur allocation au titre du STAR.</a:t>
            </a:r>
          </a:p>
          <a:p>
            <a:pPr marL="800100" lvl="1" indent="-342900" defTabSz="895350">
              <a:spcBef>
                <a:spcPct val="20000"/>
              </a:spcBef>
            </a:pPr>
            <a:endParaRPr lang="fr-FR" sz="2000" dirty="0" smtClean="0"/>
          </a:p>
          <a:p>
            <a:pPr marL="800100" lvl="1" indent="-342900" defTabSz="895350">
              <a:spcBef>
                <a:spcPct val="20000"/>
              </a:spcBef>
              <a:buFont typeface="Arial" pitchFamily="34" charset="0"/>
              <a:buChar char="•"/>
            </a:pPr>
            <a:r>
              <a:rPr lang="fr-FR" sz="2000" dirty="0" smtClean="0"/>
              <a:t>Il est cependant possible d’associer les fonds </a:t>
            </a:r>
            <a:r>
              <a:rPr lang="fr-FR" sz="2000" dirty="0" err="1" smtClean="0"/>
              <a:t>préaffectés</a:t>
            </a:r>
            <a:r>
              <a:rPr lang="fr-FR" sz="2000" dirty="0" smtClean="0"/>
              <a:t> du domaine d’intervention et les ressources allouées au titre du STAR pour financer des activités habilitantes de plus grande envergure</a:t>
            </a:r>
            <a:endParaRPr lang="en-US" sz="2000" dirty="0" smtClean="0"/>
          </a:p>
          <a:p>
            <a:pPr marL="342900" indent="-342900" defTabSz="895350">
              <a:spcBef>
                <a:spcPct val="20000"/>
              </a:spcBef>
              <a:buFontTx/>
              <a:buChar char="•"/>
            </a:pPr>
            <a:endParaRPr lang="en-US" sz="2000" dirty="0">
              <a:solidFill>
                <a:srgbClr val="000000"/>
              </a:solidFill>
            </a:endParaRPr>
          </a:p>
          <a:p>
            <a:pPr marL="342900" indent="-342900" defTabSz="895350">
              <a:lnSpc>
                <a:spcPct val="80000"/>
              </a:lnSpc>
              <a:spcBef>
                <a:spcPct val="20000"/>
              </a:spcBef>
              <a:buFont typeface="Wingdings" pitchFamily="2" charset="2"/>
              <a:buNone/>
            </a:pPr>
            <a:endParaRPr lang="en-US" sz="2000" dirty="0">
              <a:solidFill>
                <a:srgbClr val="000000"/>
              </a:solidFill>
            </a:endParaRPr>
          </a:p>
        </p:txBody>
      </p:sp>
      <p:sp>
        <p:nvSpPr>
          <p:cNvPr id="534536" name="Rectangle 8"/>
          <p:cNvSpPr>
            <a:spLocks noChangeArrowheads="1"/>
          </p:cNvSpPr>
          <p:nvPr/>
        </p:nvSpPr>
        <p:spPr bwMode="auto">
          <a:xfrm>
            <a:off x="304800" y="4800600"/>
            <a:ext cx="8208962" cy="1015663"/>
          </a:xfrm>
          <a:prstGeom prst="rect">
            <a:avLst/>
          </a:prstGeom>
          <a:noFill/>
          <a:ln w="9525">
            <a:noFill/>
            <a:miter lim="800000"/>
            <a:headEnd/>
            <a:tailEnd/>
          </a:ln>
          <a:effectLst/>
        </p:spPr>
        <p:txBody>
          <a:bodyPr wrap="square">
            <a:spAutoFit/>
          </a:bodyPr>
          <a:lstStyle/>
          <a:p>
            <a:endParaRPr lang="en-US" sz="1400" dirty="0" smtClean="0">
              <a:solidFill>
                <a:srgbClr val="000000"/>
              </a:solidFill>
            </a:endParaRPr>
          </a:p>
          <a:p>
            <a:pPr algn="ctr"/>
            <a:r>
              <a:rPr lang="fr-FR" sz="1400" dirty="0" smtClean="0">
                <a:solidFill>
                  <a:srgbClr val="000000"/>
                </a:solidFill>
              </a:rPr>
              <a:t>On trouvera davantage d’informations sur l’appui du FEM </a:t>
            </a:r>
            <a:r>
              <a:rPr lang="fr-FR" sz="1400" dirty="0">
                <a:solidFill>
                  <a:srgbClr val="000000"/>
                </a:solidFill>
              </a:rPr>
              <a:t>aux stratégies et plans </a:t>
            </a:r>
            <a:r>
              <a:rPr lang="fr-FR" sz="1400" dirty="0" smtClean="0">
                <a:solidFill>
                  <a:srgbClr val="000000"/>
                </a:solidFill>
              </a:rPr>
              <a:t>d'action </a:t>
            </a:r>
            <a:r>
              <a:rPr lang="fr-FR" sz="1400" dirty="0">
                <a:solidFill>
                  <a:srgbClr val="000000"/>
                </a:solidFill>
              </a:rPr>
              <a:t>nationaux de promotion de la </a:t>
            </a:r>
            <a:r>
              <a:rPr lang="fr-FR" sz="1400" dirty="0" smtClean="0">
                <a:solidFill>
                  <a:srgbClr val="000000"/>
                </a:solidFill>
              </a:rPr>
              <a:t>biodiversité et aux activités connexes à l’adresse </a:t>
            </a:r>
            <a:r>
              <a:rPr lang="tr-TR" sz="1400" dirty="0" smtClean="0">
                <a:solidFill>
                  <a:srgbClr val="000000"/>
                </a:solidFill>
              </a:rPr>
              <a:t>:</a:t>
            </a:r>
            <a:endParaRPr lang="tr-TR" sz="1400" dirty="0">
              <a:solidFill>
                <a:srgbClr val="000000"/>
              </a:solidFill>
              <a:hlinkClick r:id="rId3"/>
            </a:endParaRPr>
          </a:p>
          <a:p>
            <a:pPr algn="ctr"/>
            <a:r>
              <a:rPr lang="tr-TR" sz="1400" dirty="0">
                <a:solidFill>
                  <a:srgbClr val="000000"/>
                </a:solidFill>
                <a:hlinkClick r:id="rId3"/>
              </a:rPr>
              <a:t>http://www.cbd.int/nbsap/guidance-tools/finance</a:t>
            </a:r>
            <a:r>
              <a:rPr lang="tr-TR" dirty="0">
                <a:solidFill>
                  <a:srgbClr val="000000"/>
                </a:solidFill>
                <a:hlinkClick r:id="rId3"/>
              </a:rPr>
              <a:t>/</a:t>
            </a:r>
            <a:r>
              <a:rPr lang="tr-TR" dirty="0">
                <a:solidFill>
                  <a:srgbClr val="000000"/>
                </a:solidFill>
              </a:rPr>
              <a:t> </a:t>
            </a:r>
          </a:p>
        </p:txBody>
      </p:sp>
      <p:sp>
        <p:nvSpPr>
          <p:cNvPr id="7" name="Title 6"/>
          <p:cNvSpPr>
            <a:spLocks noGrp="1"/>
          </p:cNvSpPr>
          <p:nvPr>
            <p:ph type="title"/>
          </p:nvPr>
        </p:nvSpPr>
        <p:spPr>
          <a:xfrm>
            <a:off x="609600" y="381000"/>
            <a:ext cx="8229600" cy="1524000"/>
          </a:xfrm>
        </p:spPr>
        <p:txBody>
          <a:bodyPr/>
          <a:lstStyle/>
          <a:p>
            <a:r>
              <a:rPr lang="en-US" sz="3200" dirty="0" err="1" smtClean="0">
                <a:solidFill>
                  <a:schemeClr val="tx2"/>
                </a:solidFill>
              </a:rPr>
              <a:t>Appui</a:t>
            </a:r>
            <a:r>
              <a:rPr lang="en-US" sz="3200" dirty="0" smtClean="0">
                <a:solidFill>
                  <a:schemeClr val="tx2"/>
                </a:solidFill>
              </a:rPr>
              <a:t> du FEM aux </a:t>
            </a:r>
            <a:r>
              <a:rPr lang="en-US" sz="3200" dirty="0" err="1" smtClean="0">
                <a:solidFill>
                  <a:schemeClr val="tx2"/>
                </a:solidFill>
              </a:rPr>
              <a:t>activités</a:t>
            </a:r>
            <a:r>
              <a:rPr lang="en-US" sz="3200" dirty="0" smtClean="0">
                <a:solidFill>
                  <a:schemeClr val="tx2"/>
                </a:solidFill>
              </a:rPr>
              <a:t> </a:t>
            </a:r>
            <a:r>
              <a:rPr lang="en-US" sz="3200" dirty="0" err="1" smtClean="0">
                <a:solidFill>
                  <a:schemeClr val="tx2"/>
                </a:solidFill>
              </a:rPr>
              <a:t>habilitantes</a:t>
            </a:r>
            <a:r>
              <a:rPr lang="en-US" sz="3200" dirty="0" smtClean="0">
                <a:solidFill>
                  <a:schemeClr val="tx2"/>
                </a:solidFill>
              </a:rPr>
              <a:t> </a:t>
            </a:r>
            <a:r>
              <a:rPr lang="en-US" sz="3200" dirty="0" err="1" smtClean="0">
                <a:solidFill>
                  <a:schemeClr val="tx2"/>
                </a:solidFill>
              </a:rPr>
              <a:t>concernant</a:t>
            </a:r>
            <a:r>
              <a:rPr lang="en-US" sz="3200" dirty="0" smtClean="0">
                <a:solidFill>
                  <a:schemeClr val="tx2"/>
                </a:solidFill>
              </a:rPr>
              <a:t> la </a:t>
            </a:r>
            <a:r>
              <a:rPr lang="en-US" sz="3200" dirty="0" err="1" smtClean="0">
                <a:solidFill>
                  <a:schemeClr val="tx2"/>
                </a:solidFill>
              </a:rPr>
              <a:t>biodiversité</a:t>
            </a:r>
            <a:r>
              <a:rPr lang="es-ES" dirty="0" smtClean="0">
                <a:solidFill>
                  <a:srgbClr val="000000"/>
                </a:solidFill>
              </a:rPr>
              <a:t/>
            </a:r>
            <a:br>
              <a:rPr lang="es-ES" dirty="0" smtClean="0">
                <a:solidFill>
                  <a:srgbClr val="000000"/>
                </a:solidFill>
              </a:rPr>
            </a:b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a:xfrm>
            <a:off x="533400" y="381000"/>
            <a:ext cx="8229600" cy="1143000"/>
          </a:xfrm>
          <a:noFill/>
          <a:ln/>
        </p:spPr>
        <p:txBody>
          <a:bodyPr/>
          <a:lstStyle/>
          <a:p>
            <a:r>
              <a:rPr lang="en-US" sz="2800" dirty="0" err="1" smtClean="0">
                <a:solidFill>
                  <a:schemeClr val="tx2"/>
                </a:solidFill>
              </a:rPr>
              <a:t>Appui</a:t>
            </a:r>
            <a:r>
              <a:rPr lang="en-US" sz="2800" dirty="0" smtClean="0">
                <a:solidFill>
                  <a:schemeClr val="tx2"/>
                </a:solidFill>
              </a:rPr>
              <a:t> du FEM aux </a:t>
            </a:r>
            <a:r>
              <a:rPr lang="en-US" sz="2800" dirty="0" err="1" smtClean="0">
                <a:solidFill>
                  <a:schemeClr val="tx2"/>
                </a:solidFill>
              </a:rPr>
              <a:t>activités</a:t>
            </a:r>
            <a:r>
              <a:rPr lang="en-US" sz="2800" dirty="0" smtClean="0">
                <a:solidFill>
                  <a:schemeClr val="tx2"/>
                </a:solidFill>
              </a:rPr>
              <a:t> </a:t>
            </a:r>
            <a:r>
              <a:rPr lang="en-US" sz="2800" dirty="0" err="1" smtClean="0">
                <a:solidFill>
                  <a:schemeClr val="tx2"/>
                </a:solidFill>
              </a:rPr>
              <a:t>habilitantes</a:t>
            </a:r>
            <a:r>
              <a:rPr lang="en-US" sz="2800" dirty="0" smtClean="0">
                <a:solidFill>
                  <a:schemeClr val="tx2"/>
                </a:solidFill>
              </a:rPr>
              <a:t> </a:t>
            </a:r>
            <a:r>
              <a:rPr lang="en-US" sz="2800" dirty="0" err="1" smtClean="0">
                <a:solidFill>
                  <a:schemeClr val="tx2"/>
                </a:solidFill>
              </a:rPr>
              <a:t>concernant</a:t>
            </a:r>
            <a:r>
              <a:rPr lang="en-US" sz="2800" dirty="0" smtClean="0">
                <a:solidFill>
                  <a:schemeClr val="tx2"/>
                </a:solidFill>
              </a:rPr>
              <a:t> la </a:t>
            </a:r>
            <a:r>
              <a:rPr lang="en-US" sz="2800" dirty="0" err="1" smtClean="0">
                <a:solidFill>
                  <a:schemeClr val="tx2"/>
                </a:solidFill>
              </a:rPr>
              <a:t>biodiversité</a:t>
            </a:r>
            <a:r>
              <a:rPr lang="es-ES" sz="2800" dirty="0" smtClean="0">
                <a:solidFill>
                  <a:srgbClr val="000000"/>
                </a:solidFill>
              </a:rPr>
              <a:t/>
            </a:r>
            <a:br>
              <a:rPr lang="es-ES" sz="2800" dirty="0" smtClean="0">
                <a:solidFill>
                  <a:srgbClr val="000000"/>
                </a:solidFill>
              </a:rPr>
            </a:br>
            <a:endParaRPr lang="tr-TR" sz="2800" dirty="0"/>
          </a:p>
        </p:txBody>
      </p:sp>
      <p:sp>
        <p:nvSpPr>
          <p:cNvPr id="5" name="Content Placeholder 4"/>
          <p:cNvSpPr>
            <a:spLocks noGrp="1"/>
          </p:cNvSpPr>
          <p:nvPr>
            <p:ph idx="1"/>
          </p:nvPr>
        </p:nvSpPr>
        <p:spPr>
          <a:xfrm>
            <a:off x="457200" y="1371600"/>
            <a:ext cx="8229600" cy="4525963"/>
          </a:xfrm>
        </p:spPr>
        <p:txBody>
          <a:bodyPr>
            <a:normAutofit fontScale="85000" lnSpcReduction="10000"/>
          </a:bodyPr>
          <a:lstStyle/>
          <a:p>
            <a:pPr defTabSz="895350">
              <a:buFontTx/>
              <a:buChar char="•"/>
            </a:pPr>
            <a:r>
              <a:rPr lang="fr-FR" sz="2800" dirty="0" smtClean="0">
                <a:solidFill>
                  <a:srgbClr val="000000"/>
                </a:solidFill>
              </a:rPr>
              <a:t>Le FEM finance des activités habilitantes permettant de : </a:t>
            </a:r>
          </a:p>
          <a:p>
            <a:pPr marL="782638" lvl="1" indent="-334963" defTabSz="895350">
              <a:buFontTx/>
              <a:buChar char="–"/>
            </a:pPr>
            <a:r>
              <a:rPr lang="fr-FR" dirty="0" smtClean="0">
                <a:solidFill>
                  <a:srgbClr val="000000"/>
                </a:solidFill>
              </a:rPr>
              <a:t>réviser les stratégies et plans d'action nationaux de promotion de la biodiversité conformément au nouveau plan stratégique de la CDB ;</a:t>
            </a:r>
          </a:p>
          <a:p>
            <a:pPr marL="782638" lvl="1" indent="-334963" defTabSz="895350">
              <a:buFontTx/>
              <a:buChar char="–"/>
            </a:pPr>
            <a:r>
              <a:rPr lang="fr-FR" dirty="0" smtClean="0">
                <a:solidFill>
                  <a:srgbClr val="000000"/>
                </a:solidFill>
              </a:rPr>
              <a:t>donner suite aux directives liées au Centre d'échange ; et,</a:t>
            </a:r>
          </a:p>
          <a:p>
            <a:pPr marL="782638" lvl="1" indent="-334963" defTabSz="895350">
              <a:buFontTx/>
              <a:buChar char="–"/>
            </a:pPr>
            <a:r>
              <a:rPr lang="fr-FR" dirty="0">
                <a:solidFill>
                  <a:srgbClr val="000000"/>
                </a:solidFill>
              </a:rPr>
              <a:t>p</a:t>
            </a:r>
            <a:r>
              <a:rPr lang="fr-FR" dirty="0" smtClean="0">
                <a:solidFill>
                  <a:srgbClr val="000000"/>
                </a:solidFill>
              </a:rPr>
              <a:t>réparer le 5</a:t>
            </a:r>
            <a:r>
              <a:rPr lang="fr-FR" baseline="30000" dirty="0" smtClean="0">
                <a:solidFill>
                  <a:srgbClr val="000000"/>
                </a:solidFill>
              </a:rPr>
              <a:t>ème</a:t>
            </a:r>
            <a:r>
              <a:rPr lang="fr-FR" dirty="0" smtClean="0">
                <a:solidFill>
                  <a:srgbClr val="000000"/>
                </a:solidFill>
              </a:rPr>
              <a:t> rapport national sur la biodiversité.</a:t>
            </a:r>
          </a:p>
          <a:p>
            <a:pPr marL="782638" lvl="1" indent="-334963" defTabSz="895350">
              <a:buFontTx/>
              <a:buChar char="–"/>
            </a:pPr>
            <a:endParaRPr lang="fr-FR" dirty="0" smtClean="0">
              <a:solidFill>
                <a:srgbClr val="000000"/>
              </a:solidFill>
              <a:latin typeface="Arial" pitchFamily="34" charset="0"/>
              <a:cs typeface="Arial" pitchFamily="34" charset="0"/>
            </a:endParaRPr>
          </a:p>
          <a:p>
            <a:pPr marL="342900" lvl="1" indent="-342900" defTabSz="895350">
              <a:buFontTx/>
              <a:buChar char="•"/>
            </a:pPr>
            <a:r>
              <a:rPr lang="fr-FR" dirty="0" smtClean="0">
                <a:solidFill>
                  <a:srgbClr val="000000"/>
                </a:solidFill>
              </a:rPr>
              <a:t>Une procédure accélérée d’accès aux fonds pour les activités habilitantes en vue de la préparation du </a:t>
            </a:r>
            <a:r>
              <a:rPr lang="fr-FR" dirty="0">
                <a:solidFill>
                  <a:srgbClr val="000000"/>
                </a:solidFill>
              </a:rPr>
              <a:t>deuxième rapport sur la </a:t>
            </a:r>
            <a:r>
              <a:rPr lang="fr-FR" dirty="0" smtClean="0">
                <a:solidFill>
                  <a:srgbClr val="000000"/>
                </a:solidFill>
              </a:rPr>
              <a:t>biosécurité (</a:t>
            </a:r>
            <a:r>
              <a:rPr lang="fr-FR" dirty="0" smtClean="0"/>
              <a:t>présentée</a:t>
            </a:r>
            <a:r>
              <a:rPr lang="fr-FR" dirty="0" smtClean="0">
                <a:solidFill>
                  <a:srgbClr val="FF0000"/>
                </a:solidFill>
              </a:rPr>
              <a:t> </a:t>
            </a:r>
            <a:r>
              <a:rPr lang="fr-FR" dirty="0" smtClean="0">
                <a:solidFill>
                  <a:srgbClr val="000000"/>
                </a:solidFill>
              </a:rPr>
              <a:t>en septembre 2011) a été mise en place par l’entremise du PNUE. </a:t>
            </a:r>
          </a:p>
          <a:p>
            <a:endParaRPr lang="fr-FR" dirty="0">
              <a:solidFill>
                <a:srgbClr val="00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sz="2800" dirty="0" smtClean="0"/>
              <a:t>Rapport sur l’état d’avancement des activités habilitantes concernant la biodiversité pendant FEM-5</a:t>
            </a:r>
            <a:endParaRPr lang="fr-FR" sz="2800" dirty="0"/>
          </a:p>
        </p:txBody>
      </p:sp>
      <p:sp>
        <p:nvSpPr>
          <p:cNvPr id="5" name="Content Placeholder 4"/>
          <p:cNvSpPr>
            <a:spLocks noGrp="1"/>
          </p:cNvSpPr>
          <p:nvPr>
            <p:ph idx="1"/>
          </p:nvPr>
        </p:nvSpPr>
        <p:spPr>
          <a:xfrm>
            <a:off x="457200" y="1600201"/>
            <a:ext cx="8229600" cy="4191000"/>
          </a:xfrm>
        </p:spPr>
        <p:txBody>
          <a:bodyPr>
            <a:normAutofit fontScale="70000" lnSpcReduction="20000"/>
          </a:bodyPr>
          <a:lstStyle/>
          <a:p>
            <a:r>
              <a:rPr lang="fr-FR" dirty="0" smtClean="0">
                <a:solidFill>
                  <a:srgbClr val="000000"/>
                </a:solidFill>
              </a:rPr>
              <a:t>Intervention rapide auprès de la CDB en vue de l’élaboration du modèle type destiné au processus de révision des </a:t>
            </a:r>
            <a:r>
              <a:rPr lang="fr-FR" dirty="0">
                <a:solidFill>
                  <a:srgbClr val="000000"/>
                </a:solidFill>
              </a:rPr>
              <a:t>Stratégie et Plan d’Action Nationale sur la </a:t>
            </a:r>
            <a:r>
              <a:rPr lang="fr-FR" dirty="0" smtClean="0">
                <a:solidFill>
                  <a:srgbClr val="000000"/>
                </a:solidFill>
              </a:rPr>
              <a:t>Biodiversité (</a:t>
            </a:r>
            <a:r>
              <a:rPr lang="fr-FR" dirty="0">
                <a:solidFill>
                  <a:srgbClr val="000000"/>
                </a:solidFill>
              </a:rPr>
              <a:t>toutes </a:t>
            </a:r>
            <a:r>
              <a:rPr lang="fr-FR" dirty="0" smtClean="0">
                <a:solidFill>
                  <a:srgbClr val="000000"/>
                </a:solidFill>
              </a:rPr>
              <a:t>obligations incluses, à savoir gestion des risques sociaux, évaluation des besoins technologiques, </a:t>
            </a:r>
            <a:r>
              <a:rPr lang="fr-FR" dirty="0" err="1" smtClean="0">
                <a:solidFill>
                  <a:srgbClr val="000000"/>
                </a:solidFill>
              </a:rPr>
              <a:t>etc</a:t>
            </a:r>
            <a:r>
              <a:rPr lang="fr-FR" dirty="0" smtClean="0">
                <a:solidFill>
                  <a:srgbClr val="000000"/>
                </a:solidFill>
              </a:rPr>
              <a:t>)</a:t>
            </a:r>
          </a:p>
          <a:p>
            <a:r>
              <a:rPr lang="fr-FR" dirty="0" smtClean="0">
                <a:solidFill>
                  <a:srgbClr val="000000"/>
                </a:solidFill>
              </a:rPr>
              <a:t>111 pays parmi 145, soit environ 77%, ont déjà reçu une aide (Stratégie et Plan d’Action Nationale sur la Biodiversité et </a:t>
            </a:r>
            <a:r>
              <a:rPr lang="fr-FR" dirty="0">
                <a:solidFill>
                  <a:srgbClr val="000000"/>
                </a:solidFill>
              </a:rPr>
              <a:t>5eme rapports nationaux)</a:t>
            </a:r>
          </a:p>
          <a:p>
            <a:r>
              <a:rPr lang="fr-FR" dirty="0"/>
              <a:t>SPANB forum lancé lors de la COP-11 à Hyderabad (www.nbsapforum.net)</a:t>
            </a:r>
            <a:br>
              <a:rPr lang="fr-FR" dirty="0"/>
            </a:br>
            <a:r>
              <a:rPr lang="fr-FR" dirty="0" smtClean="0"/>
              <a:t>	-pour fournir un soutien </a:t>
            </a:r>
            <a:r>
              <a:rPr lang="fr-FR" dirty="0"/>
              <a:t>technique aux pays dans l'élaboration </a:t>
            </a:r>
            <a:r>
              <a:rPr lang="fr-FR" dirty="0" smtClean="0"/>
              <a:t>	de </a:t>
            </a:r>
            <a:r>
              <a:rPr lang="fr-FR" dirty="0"/>
              <a:t>leurs SPANB avec le soutien du </a:t>
            </a:r>
            <a:r>
              <a:rPr lang="fr-FR" dirty="0" smtClean="0"/>
              <a:t>FEM</a:t>
            </a:r>
          </a:p>
          <a:p>
            <a:pPr marL="0" indent="0">
              <a:buNone/>
            </a:pPr>
            <a:r>
              <a:rPr lang="fr-FR" dirty="0"/>
              <a:t>	</a:t>
            </a:r>
            <a:r>
              <a:rPr lang="fr-FR" dirty="0" smtClean="0"/>
              <a:t>-partenariat </a:t>
            </a:r>
            <a:r>
              <a:rPr lang="fr-FR" dirty="0"/>
              <a:t>entre le PNUD, le PNUE, la CDB et le FEM</a:t>
            </a:r>
          </a:p>
          <a:p>
            <a:endParaRPr lang="fr-FR" dirty="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xfrm>
            <a:off x="-152400" y="76200"/>
            <a:ext cx="9601200" cy="1371600"/>
          </a:xfrm>
          <a:noFill/>
          <a:ln/>
        </p:spPr>
        <p:txBody>
          <a:bodyPr/>
          <a:lstStyle/>
          <a:p>
            <a:r>
              <a:rPr lang="en-US" sz="2500" dirty="0" err="1" smtClean="0">
                <a:solidFill>
                  <a:schemeClr val="tx2"/>
                </a:solidFill>
              </a:rPr>
              <a:t>Financements</a:t>
            </a:r>
            <a:r>
              <a:rPr lang="en-US" sz="2500" dirty="0" smtClean="0">
                <a:solidFill>
                  <a:schemeClr val="tx2"/>
                </a:solidFill>
              </a:rPr>
              <a:t> </a:t>
            </a:r>
            <a:r>
              <a:rPr lang="fr-FR" sz="2500" dirty="0" smtClean="0">
                <a:solidFill>
                  <a:schemeClr val="tx2"/>
                </a:solidFill>
              </a:rPr>
              <a:t>du FEM </a:t>
            </a:r>
            <a:br>
              <a:rPr lang="fr-FR" sz="2500" dirty="0" smtClean="0">
                <a:solidFill>
                  <a:schemeClr val="tx2"/>
                </a:solidFill>
              </a:rPr>
            </a:br>
            <a:r>
              <a:rPr lang="fr-FR" sz="2500" dirty="0" smtClean="0">
                <a:solidFill>
                  <a:schemeClr val="tx2"/>
                </a:solidFill>
              </a:rPr>
              <a:t>pour les activités habilitantes concernant le changement climatique</a:t>
            </a:r>
            <a:r>
              <a:rPr lang="es-ES" sz="2800" dirty="0" smtClean="0">
                <a:solidFill>
                  <a:srgbClr val="000000"/>
                </a:solidFill>
              </a:rPr>
              <a:t/>
            </a:r>
            <a:br>
              <a:rPr lang="es-ES" sz="2800" dirty="0" smtClean="0">
                <a:solidFill>
                  <a:srgbClr val="000000"/>
                </a:solidFill>
              </a:rPr>
            </a:br>
            <a:endParaRPr lang="tr-TR" sz="2800" dirty="0"/>
          </a:p>
        </p:txBody>
      </p:sp>
      <p:sp>
        <p:nvSpPr>
          <p:cNvPr id="8" name="Content Placeholder 7"/>
          <p:cNvSpPr>
            <a:spLocks noGrp="1"/>
          </p:cNvSpPr>
          <p:nvPr>
            <p:ph idx="1"/>
          </p:nvPr>
        </p:nvSpPr>
        <p:spPr>
          <a:xfrm>
            <a:off x="457200" y="1219200"/>
            <a:ext cx="8229600" cy="4191000"/>
          </a:xfrm>
        </p:spPr>
        <p:txBody>
          <a:bodyPr>
            <a:normAutofit fontScale="92500" lnSpcReduction="20000"/>
          </a:bodyPr>
          <a:lstStyle/>
          <a:p>
            <a:pPr marL="800100" lvl="1" indent="-342900" defTabSz="895350">
              <a:buFont typeface="Arial" pitchFamily="34" charset="0"/>
              <a:buChar char="•"/>
            </a:pPr>
            <a:r>
              <a:rPr lang="fr-FR" sz="2000" dirty="0" smtClean="0">
                <a:solidFill>
                  <a:srgbClr val="000000"/>
                </a:solidFill>
              </a:rPr>
              <a:t>Le FEM apporte son appui aux activités habilitantes liées à la préparation des communications nationales devant être présentées à la Convention-cadre des Nations Unies sur les changements climatiques (CCNUCC) en application de ses articles 4.1 et 12.1.</a:t>
            </a:r>
          </a:p>
          <a:p>
            <a:pPr marL="800100" lvl="1" indent="-342900" defTabSz="895350">
              <a:buFont typeface="Arial" pitchFamily="34" charset="0"/>
              <a:buChar char="•"/>
            </a:pPr>
            <a:endParaRPr lang="fr-FR" sz="2000" dirty="0" smtClean="0">
              <a:solidFill>
                <a:srgbClr val="000000"/>
              </a:solidFill>
            </a:endParaRPr>
          </a:p>
          <a:p>
            <a:pPr marL="800100" lvl="1" indent="-342900" defTabSz="895350">
              <a:buFont typeface="Arial" pitchFamily="34" charset="0"/>
              <a:buChar char="•"/>
            </a:pPr>
            <a:r>
              <a:rPr lang="fr-FR" sz="2000" dirty="0">
                <a:solidFill>
                  <a:srgbClr val="000000"/>
                </a:solidFill>
              </a:rPr>
              <a:t>Les dispositions de la </a:t>
            </a:r>
            <a:r>
              <a:rPr lang="fr-FR" sz="2000" dirty="0" smtClean="0">
                <a:solidFill>
                  <a:srgbClr val="000000"/>
                </a:solidFill>
              </a:rPr>
              <a:t>CCNUCC peuvent </a:t>
            </a:r>
            <a:r>
              <a:rPr lang="fr-FR" sz="2000" dirty="0">
                <a:solidFill>
                  <a:srgbClr val="000000"/>
                </a:solidFill>
              </a:rPr>
              <a:t>être appliquées au moyen des </a:t>
            </a:r>
            <a:r>
              <a:rPr lang="fr-FR" sz="2000" b="1" dirty="0">
                <a:solidFill>
                  <a:srgbClr val="000000"/>
                </a:solidFill>
              </a:rPr>
              <a:t>fonds </a:t>
            </a:r>
            <a:r>
              <a:rPr lang="fr-FR" sz="2000" b="1" dirty="0" err="1">
                <a:solidFill>
                  <a:srgbClr val="000000"/>
                </a:solidFill>
              </a:rPr>
              <a:t>préaffectés</a:t>
            </a:r>
            <a:r>
              <a:rPr lang="fr-FR" sz="2000" b="1" dirty="0">
                <a:solidFill>
                  <a:srgbClr val="000000"/>
                </a:solidFill>
              </a:rPr>
              <a:t> du domaine d’intervention</a:t>
            </a:r>
            <a:r>
              <a:rPr lang="fr-FR" sz="2000" dirty="0">
                <a:solidFill>
                  <a:srgbClr val="000000"/>
                </a:solidFill>
              </a:rPr>
              <a:t>, les pays remplissant les critères d’admissibilité pouvant avoir accès à un montant maximum de </a:t>
            </a:r>
            <a:r>
              <a:rPr lang="fr-FR" sz="2000" b="1" dirty="0">
                <a:solidFill>
                  <a:srgbClr val="000000"/>
                </a:solidFill>
              </a:rPr>
              <a:t>500.000 USD </a:t>
            </a:r>
            <a:r>
              <a:rPr lang="fr-FR" sz="2000" dirty="0">
                <a:solidFill>
                  <a:srgbClr val="000000"/>
                </a:solidFill>
              </a:rPr>
              <a:t>en vue de la mise en œuvre d’activités habilitantes. Ainsi, les pays n’ont pas besoin de puiser dans leur allocation au titre du STAR.</a:t>
            </a:r>
          </a:p>
          <a:p>
            <a:pPr marL="800100" lvl="1" indent="-342900" defTabSz="895350"/>
            <a:endParaRPr lang="fr-FR" sz="2000" dirty="0">
              <a:solidFill>
                <a:srgbClr val="000000"/>
              </a:solidFill>
            </a:endParaRPr>
          </a:p>
          <a:p>
            <a:pPr marL="800100" lvl="1" indent="-342900" defTabSz="895350">
              <a:buFont typeface="Arial" pitchFamily="34" charset="0"/>
              <a:buChar char="•"/>
            </a:pPr>
            <a:r>
              <a:rPr lang="fr-FR" sz="2000" dirty="0">
                <a:solidFill>
                  <a:srgbClr val="000000"/>
                </a:solidFill>
              </a:rPr>
              <a:t>Il est cependant possible d’associer les </a:t>
            </a:r>
            <a:r>
              <a:rPr lang="fr-FR" sz="2000" b="1" dirty="0">
                <a:solidFill>
                  <a:srgbClr val="000000"/>
                </a:solidFill>
              </a:rPr>
              <a:t>fonds </a:t>
            </a:r>
            <a:r>
              <a:rPr lang="fr-FR" sz="2000" b="1" dirty="0" err="1">
                <a:solidFill>
                  <a:srgbClr val="000000"/>
                </a:solidFill>
              </a:rPr>
              <a:t>préaffectés</a:t>
            </a:r>
            <a:r>
              <a:rPr lang="fr-FR" sz="2000" b="1" dirty="0">
                <a:solidFill>
                  <a:srgbClr val="000000"/>
                </a:solidFill>
              </a:rPr>
              <a:t> du domaine d’intervention </a:t>
            </a:r>
            <a:r>
              <a:rPr lang="fr-FR" sz="2000" dirty="0">
                <a:solidFill>
                  <a:srgbClr val="000000"/>
                </a:solidFill>
              </a:rPr>
              <a:t>et les ressources allouées au titre du </a:t>
            </a:r>
            <a:r>
              <a:rPr lang="fr-FR" sz="2000" b="1" dirty="0">
                <a:solidFill>
                  <a:srgbClr val="000000"/>
                </a:solidFill>
              </a:rPr>
              <a:t>STAR</a:t>
            </a:r>
            <a:r>
              <a:rPr lang="fr-FR" sz="2000" dirty="0">
                <a:solidFill>
                  <a:srgbClr val="000000"/>
                </a:solidFill>
              </a:rPr>
              <a:t> pour financer des activités habilitantes de plus grande </a:t>
            </a:r>
            <a:r>
              <a:rPr lang="fr-FR" sz="2000" dirty="0" smtClean="0">
                <a:solidFill>
                  <a:srgbClr val="000000"/>
                </a:solidFill>
              </a:rPr>
              <a:t>envergure.  Cette procédure est généralement destinée aux grands pays en développement.</a:t>
            </a:r>
          </a:p>
          <a:p>
            <a:pPr marL="800100" lvl="1" indent="-342900" defTabSz="895350">
              <a:buFont typeface="Arial" pitchFamily="34" charset="0"/>
              <a:buChar char="•"/>
            </a:pPr>
            <a:endParaRPr lang="fr-FR" sz="2000" dirty="0" smtClean="0">
              <a:solidFill>
                <a:srgbClr val="000000"/>
              </a:solidFill>
            </a:endParaRPr>
          </a:p>
          <a:p>
            <a:pPr marL="800100" lvl="1" indent="-342900" defTabSz="895350">
              <a:buFont typeface="Arial" pitchFamily="34" charset="0"/>
              <a:buChar char="•"/>
            </a:pPr>
            <a:endParaRPr lang="fr-FR" sz="2000" dirty="0" smtClean="0">
              <a:solidFill>
                <a:srgbClr val="000000"/>
              </a:solidFill>
            </a:endParaRPr>
          </a:p>
          <a:p>
            <a:endParaRPr lang="fr-FR" dirty="0">
              <a:solidFill>
                <a:srgbClr val="0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sz="2800" dirty="0"/>
              <a:t>Rapport sur l’état d’avancement des activités habilitantes concernant </a:t>
            </a:r>
            <a:r>
              <a:rPr lang="fr-FR" sz="2800" dirty="0" smtClean="0"/>
              <a:t>le changement climatique</a:t>
            </a:r>
            <a:endParaRPr lang="en-US" sz="2800" dirty="0"/>
          </a:p>
        </p:txBody>
      </p:sp>
      <p:sp>
        <p:nvSpPr>
          <p:cNvPr id="5" name="Content Placeholder 4"/>
          <p:cNvSpPr>
            <a:spLocks noGrp="1"/>
          </p:cNvSpPr>
          <p:nvPr>
            <p:ph idx="1"/>
          </p:nvPr>
        </p:nvSpPr>
        <p:spPr>
          <a:xfrm>
            <a:off x="457200" y="1600201"/>
            <a:ext cx="8229600" cy="4191000"/>
          </a:xfrm>
        </p:spPr>
        <p:txBody>
          <a:bodyPr>
            <a:normAutofit fontScale="85000" lnSpcReduction="20000"/>
          </a:bodyPr>
          <a:lstStyle/>
          <a:p>
            <a:pPr lvl="0"/>
            <a:r>
              <a:rPr lang="fr-FR" dirty="0" smtClean="0">
                <a:solidFill>
                  <a:srgbClr val="000000"/>
                </a:solidFill>
              </a:rPr>
              <a:t>Plus de 140 pays ont reçu une aide du FEM en vue de la préparation de leurs communications nationales. Les troisièmes communications en sont à des stades divers d’élaboration.  </a:t>
            </a:r>
          </a:p>
          <a:p>
            <a:pPr lvl="0"/>
            <a:r>
              <a:rPr lang="fr-FR" dirty="0" smtClean="0">
                <a:solidFill>
                  <a:srgbClr val="000000"/>
                </a:solidFill>
              </a:rPr>
              <a:t>Pendant FEM-5, le FEM a récemment approuvé :</a:t>
            </a:r>
          </a:p>
          <a:p>
            <a:pPr lvl="1"/>
            <a:r>
              <a:rPr lang="fr-FR" dirty="0" smtClean="0">
                <a:solidFill>
                  <a:srgbClr val="000000"/>
                </a:solidFill>
              </a:rPr>
              <a:t>Un projet-cadre du PNUE pour les pays les moins avancés et les petits États insulaires en développement (22 pays) </a:t>
            </a:r>
          </a:p>
          <a:p>
            <a:pPr lvl="1"/>
            <a:r>
              <a:rPr lang="fr-FR" dirty="0" smtClean="0">
                <a:solidFill>
                  <a:srgbClr val="000000"/>
                </a:solidFill>
              </a:rPr>
              <a:t>Un projet de grande envergure en vue de l’établissement de la troisième communication nationale de la Colombie</a:t>
            </a:r>
          </a:p>
          <a:p>
            <a:pPr lvl="1"/>
            <a:r>
              <a:rPr lang="fr-FR" dirty="0" smtClean="0">
                <a:solidFill>
                  <a:srgbClr val="000000"/>
                </a:solidFill>
              </a:rPr>
              <a:t>Un projet de grande envergure en vue de l’établissement de la troisième communication nationale de l’Inde </a:t>
            </a:r>
            <a:r>
              <a:rPr lang="fr-FR" dirty="0" smtClean="0"/>
              <a:t>contient leur premier rapport biennal</a:t>
            </a:r>
            <a:endParaRPr lang="fr-FR" dirty="0" smtClean="0">
              <a:solidFill>
                <a:srgbClr val="000000"/>
              </a:solidFill>
            </a:endParaRPr>
          </a:p>
          <a:p>
            <a:pPr lvl="1"/>
            <a:endParaRPr lang="fr-FR" dirty="0" smtClean="0">
              <a:solidFill>
                <a:srgbClr val="000000"/>
              </a:solidFill>
            </a:endParaRPr>
          </a:p>
          <a:p>
            <a:endParaRPr lang="fr-FR" dirty="0">
              <a:solidFill>
                <a:srgbClr val="00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xfrm>
            <a:off x="-381000" y="0"/>
            <a:ext cx="9829800" cy="1371600"/>
          </a:xfrm>
          <a:noFill/>
          <a:ln/>
        </p:spPr>
        <p:txBody>
          <a:bodyPr/>
          <a:lstStyle/>
          <a:p>
            <a:r>
              <a:rPr lang="en-US" sz="2600" dirty="0" err="1" smtClean="0">
                <a:solidFill>
                  <a:schemeClr val="tx2"/>
                </a:solidFill>
              </a:rPr>
              <a:t>Financements</a:t>
            </a:r>
            <a:r>
              <a:rPr lang="en-US" sz="2600" dirty="0" smtClean="0">
                <a:solidFill>
                  <a:schemeClr val="tx2"/>
                </a:solidFill>
              </a:rPr>
              <a:t> </a:t>
            </a:r>
            <a:r>
              <a:rPr lang="fr-FR" sz="2600" dirty="0" smtClean="0">
                <a:solidFill>
                  <a:schemeClr val="tx2"/>
                </a:solidFill>
              </a:rPr>
              <a:t>du FEM </a:t>
            </a:r>
            <a:br>
              <a:rPr lang="fr-FR" sz="2600" dirty="0" smtClean="0">
                <a:solidFill>
                  <a:schemeClr val="tx2"/>
                </a:solidFill>
              </a:rPr>
            </a:br>
            <a:r>
              <a:rPr lang="fr-FR" sz="2600" dirty="0" smtClean="0">
                <a:solidFill>
                  <a:schemeClr val="tx2"/>
                </a:solidFill>
              </a:rPr>
              <a:t>pour les activités habilitantes concernant la dégradation des sols</a:t>
            </a:r>
            <a:endParaRPr lang="tr-TR" sz="2600" dirty="0">
              <a:solidFill>
                <a:schemeClr val="tx2"/>
              </a:solidFill>
            </a:endParaRPr>
          </a:p>
        </p:txBody>
      </p:sp>
      <p:sp>
        <p:nvSpPr>
          <p:cNvPr id="8" name="Content Placeholder 7"/>
          <p:cNvSpPr>
            <a:spLocks noGrp="1"/>
          </p:cNvSpPr>
          <p:nvPr>
            <p:ph idx="1"/>
          </p:nvPr>
        </p:nvSpPr>
        <p:spPr>
          <a:xfrm>
            <a:off x="457200" y="1295400"/>
            <a:ext cx="8229600" cy="4191000"/>
          </a:xfrm>
        </p:spPr>
        <p:txBody>
          <a:bodyPr>
            <a:normAutofit fontScale="85000" lnSpcReduction="20000"/>
          </a:bodyPr>
          <a:lstStyle/>
          <a:p>
            <a:pPr marL="400050" defTabSz="895350">
              <a:buFont typeface="Arial" pitchFamily="34" charset="0"/>
              <a:buChar char="•"/>
            </a:pPr>
            <a:r>
              <a:rPr lang="fr-FR" sz="2400" dirty="0" smtClean="0">
                <a:solidFill>
                  <a:srgbClr val="000000"/>
                </a:solidFill>
              </a:rPr>
              <a:t>Le FEM finance pour la première fois des activités habilitantes au titre de la CNULD.</a:t>
            </a:r>
          </a:p>
          <a:p>
            <a:pPr marL="400050" defTabSz="895350">
              <a:buNone/>
            </a:pPr>
            <a:endParaRPr lang="fr-FR" sz="2400" dirty="0" smtClean="0">
              <a:solidFill>
                <a:srgbClr val="000000"/>
              </a:solidFill>
            </a:endParaRPr>
          </a:p>
          <a:p>
            <a:pPr marL="400050" lvl="1" indent="-342900" defTabSz="895350">
              <a:buFont typeface="Arial" pitchFamily="34" charset="0"/>
              <a:buChar char="•"/>
            </a:pPr>
            <a:r>
              <a:rPr lang="fr-FR" sz="2400" dirty="0" smtClean="0">
                <a:solidFill>
                  <a:srgbClr val="000000"/>
                </a:solidFill>
              </a:rPr>
              <a:t>Les pays remplissant les critères d’admissibilité peuvent avoir accès à une aide d’un montant maximum de </a:t>
            </a:r>
            <a:r>
              <a:rPr lang="fr-FR" sz="2400" b="1" dirty="0" smtClean="0">
                <a:solidFill>
                  <a:srgbClr val="000000"/>
                </a:solidFill>
              </a:rPr>
              <a:t>150.000 dollars </a:t>
            </a:r>
            <a:r>
              <a:rPr lang="fr-FR" sz="2400" dirty="0" smtClean="0">
                <a:solidFill>
                  <a:srgbClr val="000000"/>
                </a:solidFill>
              </a:rPr>
              <a:t>pour engager des activités habilitantes pendant </a:t>
            </a:r>
            <a:r>
              <a:rPr lang="fr-FR" sz="2400" dirty="0">
                <a:solidFill>
                  <a:srgbClr val="000000"/>
                </a:solidFill>
              </a:rPr>
              <a:t>FEM-5. Ainsi,  ils n’ont pas besoin de puiser à cette fin dans leur allocation au titre du STAR.</a:t>
            </a:r>
          </a:p>
          <a:p>
            <a:pPr marL="400050" defTabSz="895350">
              <a:buNone/>
            </a:pPr>
            <a:endParaRPr lang="fr-FR" sz="2400" dirty="0" smtClean="0">
              <a:solidFill>
                <a:srgbClr val="000000"/>
              </a:solidFill>
            </a:endParaRPr>
          </a:p>
          <a:p>
            <a:pPr marL="400050" defTabSz="895350">
              <a:buFont typeface="Arial" pitchFamily="34" charset="0"/>
              <a:buChar char="•"/>
            </a:pPr>
            <a:r>
              <a:rPr lang="fr-FR" sz="2400" dirty="0" smtClean="0">
                <a:solidFill>
                  <a:srgbClr val="000000"/>
                </a:solidFill>
              </a:rPr>
              <a:t>Les aides financières du FEM viennent appuyer deux types d’interventions: a) l’alignement des programmes d’action nationaux sur la Stratégie </a:t>
            </a:r>
            <a:r>
              <a:rPr lang="fr-FR" sz="2400" dirty="0">
                <a:solidFill>
                  <a:srgbClr val="000000"/>
                </a:solidFill>
              </a:rPr>
              <a:t>décennale de la </a:t>
            </a:r>
            <a:r>
              <a:rPr lang="fr-FR" sz="2400" dirty="0" smtClean="0">
                <a:solidFill>
                  <a:srgbClr val="000000"/>
                </a:solidFill>
              </a:rPr>
              <a:t>CNULD; et, b) le processus d’établissement de rapports, conformément aux dispositions de la CNULD.</a:t>
            </a:r>
          </a:p>
          <a:p>
            <a:pPr marL="400050" defTabSz="895350">
              <a:buNone/>
            </a:pPr>
            <a:endParaRPr lang="fr-FR" sz="2400" dirty="0" smtClean="0">
              <a:solidFill>
                <a:srgbClr val="000000"/>
              </a:solidFill>
            </a:endParaRPr>
          </a:p>
          <a:p>
            <a:pPr marL="400050" defTabSz="895350">
              <a:buFont typeface="Arial" pitchFamily="34" charset="0"/>
              <a:buChar char="•"/>
            </a:pPr>
            <a:r>
              <a:rPr lang="fr-FR" sz="2400" dirty="0" smtClean="0">
                <a:solidFill>
                  <a:srgbClr val="000000"/>
                </a:solidFill>
              </a:rPr>
              <a:t>Les résultats visés sont l’achèvement et l’alignement des plans d’action nationaux et la préparation des rapports nationaux.</a:t>
            </a:r>
          </a:p>
          <a:p>
            <a:endParaRPr lang="fr-FR" dirty="0">
              <a:solidFill>
                <a:srgbClr val="0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76923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1781</TotalTime>
  <Words>1448</Words>
  <Application>Microsoft Office PowerPoint</Application>
  <PresentationFormat>On-screen Show (4:3)</PresentationFormat>
  <Paragraphs>144</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1_Office Theme</vt:lpstr>
      <vt:lpstr>Financements du FEM pour les activités habilitantes</vt:lpstr>
      <vt:lpstr>1Financements du FEM pour les activités habilitantes</vt:lpstr>
      <vt:lpstr> </vt:lpstr>
      <vt:lpstr>Appui du FEM aux activités habilitantes concernant la biodiversité </vt:lpstr>
      <vt:lpstr>Appui du FEM aux activités habilitantes concernant la biodiversité </vt:lpstr>
      <vt:lpstr>Rapport sur l’état d’avancement des activités habilitantes concernant la biodiversité pendant FEM-5</vt:lpstr>
      <vt:lpstr>Financements du FEM  pour les activités habilitantes concernant le changement climatique </vt:lpstr>
      <vt:lpstr>Rapport sur l’état d’avancement des activités habilitantes concernant le changement climatique</vt:lpstr>
      <vt:lpstr>Financements du FEM  pour les activités habilitantes concernant la dégradation des sols</vt:lpstr>
      <vt:lpstr>Rapport sur l’état d’avancement des activités habilitantes concernant la dégradation des sols </vt:lpstr>
      <vt:lpstr>Financements du FEM  pour les activités habilitantes concernant les POP</vt:lpstr>
      <vt:lpstr>Rapport sur l’état d’avancement des activités habilitantes concernant les POP</vt:lpstr>
      <vt:lpstr>Formulaires Types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193</cp:revision>
  <cp:lastPrinted>2012-10-23T22:22:06Z</cp:lastPrinted>
  <dcterms:created xsi:type="dcterms:W3CDTF">2011-03-08T15:42:01Z</dcterms:created>
  <dcterms:modified xsi:type="dcterms:W3CDTF">2012-10-23T22:22:19Z</dcterms:modified>
</cp:coreProperties>
</file>