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400" r:id="rId3"/>
    <p:sldId id="410" r:id="rId4"/>
    <p:sldId id="382" r:id="rId5"/>
    <p:sldId id="386" r:id="rId6"/>
    <p:sldId id="407" r:id="rId7"/>
    <p:sldId id="405" r:id="rId8"/>
    <p:sldId id="406" r:id="rId9"/>
  </p:sldIdLst>
  <p:sldSz cx="9144000" cy="6858000" type="screen4x3"/>
  <p:notesSz cx="6881813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87647" autoAdjust="0"/>
  </p:normalViewPr>
  <p:slideViewPr>
    <p:cSldViewPr>
      <p:cViewPr varScale="1">
        <p:scale>
          <a:sx n="81" d="100"/>
          <a:sy n="81" d="100"/>
        </p:scale>
        <p:origin x="17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1" y="0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1" y="8829967"/>
            <a:ext cx="2982119" cy="464820"/>
          </a:xfrm>
          <a:prstGeom prst="rect">
            <a:avLst/>
          </a:prstGeom>
        </p:spPr>
        <p:txBody>
          <a:bodyPr vert="horz" lIns="92414" tIns="46207" rIns="92414" bIns="46207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902" y="3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23" tIns="43711" rIns="87423" bIns="4371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83" y="4416101"/>
            <a:ext cx="5504853" cy="4182457"/>
          </a:xfrm>
          <a:prstGeom prst="rect">
            <a:avLst/>
          </a:prstGeom>
        </p:spPr>
        <p:txBody>
          <a:bodyPr vert="horz" lIns="87423" tIns="43711" rIns="87423" bIns="43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902" y="8830661"/>
            <a:ext cx="2982418" cy="464205"/>
          </a:xfrm>
          <a:prstGeom prst="rect">
            <a:avLst/>
          </a:prstGeom>
        </p:spPr>
        <p:txBody>
          <a:bodyPr vert="horz" lIns="87423" tIns="43711" rIns="87423" bIns="43711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15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 that this is</a:t>
            </a:r>
            <a:r>
              <a:rPr lang="en-US" baseline="0" dirty="0" smtClean="0"/>
              <a:t> largely another “accreditation” Policy, similar to fiduciary standards and safeguards.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224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84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84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762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Thank you for your attention</a:t>
            </a: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sites/thegef.org/files/documents/C.41.Inf_.03_GEF_Practices_on%20Disclosure_of_Information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0" y="1792727"/>
            <a:ext cx="4267200" cy="2286000"/>
          </a:xfrm>
        </p:spPr>
        <p:txBody>
          <a:bodyPr rtlCol="0">
            <a:normAutofit fontScale="90000"/>
          </a:bodyPr>
          <a:lstStyle/>
          <a:p>
            <a:pPr algn="l">
              <a:defRPr/>
            </a:pPr>
            <a:r>
              <a:rPr lang="en-US" sz="5300" dirty="0" smtClean="0">
                <a:solidFill>
                  <a:srgbClr val="00642D"/>
                </a:solidFill>
                <a:latin typeface="+mn-lt"/>
              </a:rPr>
              <a:t>Gender Equality </a:t>
            </a:r>
            <a:br>
              <a:rPr lang="en-US" sz="5300" dirty="0" smtClean="0">
                <a:solidFill>
                  <a:srgbClr val="00642D"/>
                </a:solidFill>
                <a:latin typeface="+mn-lt"/>
              </a:rPr>
            </a:br>
            <a:r>
              <a:rPr lang="en-US" sz="5300" dirty="0" smtClean="0">
                <a:solidFill>
                  <a:srgbClr val="00642D"/>
                </a:solidFill>
                <a:latin typeface="+mn-lt"/>
              </a:rPr>
              <a:t>Action Plan (</a:t>
            </a:r>
            <a:r>
              <a:rPr lang="en-US" sz="5300" dirty="0">
                <a:solidFill>
                  <a:srgbClr val="00642D"/>
                </a:solidFill>
                <a:latin typeface="+mn-lt"/>
              </a:rPr>
              <a:t>GEAP</a:t>
            </a:r>
            <a:r>
              <a:rPr lang="en-US" sz="5300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200" dirty="0">
                <a:solidFill>
                  <a:schemeClr val="accent3">
                    <a:lumMod val="50000"/>
                  </a:schemeClr>
                </a:solidFill>
              </a:rPr>
            </a:br>
            <a:endParaRPr lang="en-US" sz="32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15626"/>
            <a:ext cx="3581400" cy="279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2200" y="4572000"/>
            <a:ext cx="5220929" cy="1875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b="1" dirty="0">
                <a:solidFill>
                  <a:prstClr val="black"/>
                </a:solidFill>
                <a:latin typeface="+mj-lt"/>
                <a:cs typeface="Times New Roman" pitchFamily="18" charset="0"/>
              </a:rPr>
              <a:t>GEF Expanded </a:t>
            </a:r>
            <a:r>
              <a:rPr lang="en-US" sz="32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Constituency </a:t>
            </a:r>
            <a:r>
              <a:rPr lang="en-US" sz="32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Workshop</a:t>
            </a:r>
            <a:endParaRPr lang="en-US" sz="3200" b="1" dirty="0">
              <a:solidFill>
                <a:prstClr val="black"/>
              </a:solidFill>
              <a:latin typeface="+mj-lt"/>
              <a:cs typeface="+mn-cs"/>
            </a:endParaRP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prstClr val="black"/>
                </a:solidFill>
                <a:latin typeface="+mj-lt"/>
                <a:cs typeface="Times New Roman" panose="02020603050405020304" pitchFamily="18" charset="0"/>
              </a:rPr>
              <a:t>Colombo, Sri Lanka</a:t>
            </a:r>
            <a:endParaRPr lang="en-US" sz="3200" b="1" dirty="0">
              <a:solidFill>
                <a:prstClr val="black"/>
              </a:solidFill>
              <a:latin typeface="+mj-lt"/>
              <a:cs typeface="Times New Roman" pitchFamily="18" charset="0"/>
            </a:endParaRP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prstClr val="black"/>
                </a:solidFill>
                <a:latin typeface="+mj-lt"/>
                <a:cs typeface="Times New Roman" pitchFamily="18" charset="0"/>
              </a:rPr>
              <a:t>March 17-19, </a:t>
            </a:r>
            <a:r>
              <a:rPr lang="en-US" sz="3200" b="1" dirty="0">
                <a:solidFill>
                  <a:prstClr val="black"/>
                </a:solidFill>
                <a:latin typeface="+mj-lt"/>
                <a:cs typeface="Times New Roman" pitchFamily="18" charset="0"/>
              </a:rPr>
              <a:t>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599" y="631371"/>
            <a:ext cx="6858000" cy="5019869"/>
          </a:xfrm>
        </p:spPr>
        <p:txBody>
          <a:bodyPr/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300" b="1" i="1" dirty="0" smtClean="0">
                <a:cs typeface="Arial" charset="0"/>
              </a:rPr>
              <a:t>GEF </a:t>
            </a:r>
            <a:r>
              <a:rPr lang="en-US" sz="2300" b="1" i="1" dirty="0">
                <a:cs typeface="Arial" charset="0"/>
              </a:rPr>
              <a:t>Policy on Gender </a:t>
            </a:r>
            <a:r>
              <a:rPr lang="en-US" sz="2300" b="1" i="1" dirty="0" smtClean="0">
                <a:cs typeface="Arial" charset="0"/>
              </a:rPr>
              <a:t>Mainstreaming (2011)</a:t>
            </a:r>
            <a:r>
              <a:rPr lang="en-US" sz="2300" dirty="0" smtClean="0">
                <a:cs typeface="Arial" charset="0"/>
              </a:rPr>
              <a:t>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2000" dirty="0" smtClean="0">
                <a:cs typeface="Arial" charset="0"/>
              </a:rPr>
              <a:t>“</a:t>
            </a:r>
            <a:r>
              <a:rPr lang="en-US" sz="2000" dirty="0">
                <a:cs typeface="Arial" charset="0"/>
              </a:rPr>
              <a:t>The GEF recognizes that gender equality is an important goal in the context of the projects that it finances because it advances both the GEF’s goals for attaining </a:t>
            </a:r>
            <a:r>
              <a:rPr lang="en-US" sz="2000" dirty="0" smtClean="0">
                <a:cs typeface="Arial" charset="0"/>
              </a:rPr>
              <a:t>GEBs </a:t>
            </a:r>
            <a:r>
              <a:rPr lang="en-US" sz="2000" dirty="0">
                <a:cs typeface="Arial" charset="0"/>
              </a:rPr>
              <a:t>and the goal of gender equity and social </a:t>
            </a:r>
            <a:r>
              <a:rPr lang="en-US" sz="2000" dirty="0" smtClean="0">
                <a:cs typeface="Arial" charset="0"/>
              </a:rPr>
              <a:t>inclusion”.</a:t>
            </a:r>
          </a:p>
          <a:p>
            <a:pPr marL="0" indent="0">
              <a:spcBef>
                <a:spcPct val="0"/>
              </a:spcBef>
              <a:buNone/>
            </a:pPr>
            <a:endParaRPr lang="en-US" sz="2300" dirty="0">
              <a:cs typeface="Arial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sz="2300" b="1" i="1" dirty="0" smtClean="0">
                <a:cs typeface="Arial" charset="0"/>
              </a:rPr>
              <a:t>The GEF 2020 Strategy</a:t>
            </a:r>
            <a:r>
              <a:rPr lang="en-US" sz="2300" i="1" dirty="0" smtClean="0">
                <a:cs typeface="Arial" charset="0"/>
              </a:rPr>
              <a:t>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2000" dirty="0">
                <a:cs typeface="Arial" charset="0"/>
              </a:rPr>
              <a:t>C</a:t>
            </a:r>
            <a:r>
              <a:rPr lang="en-US" sz="2000" dirty="0" smtClean="0">
                <a:cs typeface="Arial" charset="0"/>
              </a:rPr>
              <a:t>ommits </a:t>
            </a:r>
            <a:r>
              <a:rPr lang="en-US" sz="2000" dirty="0">
                <a:cs typeface="Arial" charset="0"/>
              </a:rPr>
              <a:t>to further strengthen GEF’s focus on gender equality and women’s empowerment</a:t>
            </a:r>
            <a:r>
              <a:rPr lang="en-US" sz="2300" dirty="0">
                <a:cs typeface="Arial" charset="0"/>
              </a:rPr>
              <a:t>.  </a:t>
            </a:r>
            <a:endParaRPr lang="en-US" sz="2300" dirty="0" smtClean="0">
              <a:cs typeface="Arial" charset="0"/>
            </a:endParaRPr>
          </a:p>
          <a:p>
            <a:pPr marL="0" indent="0">
              <a:spcBef>
                <a:spcPct val="0"/>
              </a:spcBef>
              <a:buNone/>
            </a:pPr>
            <a:endParaRPr lang="en-US" sz="2300" dirty="0"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en-US" sz="2300" b="1" i="1" dirty="0" smtClean="0">
                <a:cs typeface="Arial" charset="0"/>
              </a:rPr>
              <a:t>GEF-6 </a:t>
            </a:r>
            <a:r>
              <a:rPr lang="en-US" sz="2300" b="1" i="1" dirty="0">
                <a:cs typeface="Arial" charset="0"/>
              </a:rPr>
              <a:t>Policy </a:t>
            </a:r>
            <a:r>
              <a:rPr lang="en-US" sz="2300" b="1" i="1" dirty="0" smtClean="0">
                <a:cs typeface="Arial" charset="0"/>
              </a:rPr>
              <a:t>Recommendations: 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sz="2000" dirty="0" smtClean="0">
                <a:cs typeface="Arial" charset="0"/>
              </a:rPr>
              <a:t>The GEF </a:t>
            </a:r>
            <a:r>
              <a:rPr lang="en-US" sz="2000" dirty="0">
                <a:cs typeface="Arial" charset="0"/>
              </a:rPr>
              <a:t>Secretariat, </a:t>
            </a:r>
            <a:r>
              <a:rPr lang="en-US" sz="2000" dirty="0" smtClean="0">
                <a:cs typeface="Arial" charset="0"/>
              </a:rPr>
              <a:t>together with </a:t>
            </a:r>
            <a:r>
              <a:rPr lang="en-US" sz="2000" dirty="0">
                <a:cs typeface="Arial" charset="0"/>
              </a:rPr>
              <a:t>GEF Agencies and other relevant partners, develop an action plan on gender to enhance gender </a:t>
            </a:r>
            <a:r>
              <a:rPr lang="en-US" sz="2000" dirty="0" smtClean="0">
                <a:cs typeface="Arial" charset="0"/>
              </a:rPr>
              <a:t>mainstreaming. </a:t>
            </a:r>
            <a:endParaRPr lang="en-US" sz="2000" dirty="0">
              <a:cs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 smtClean="0"/>
              <a:t>Introduction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1" y="2221832"/>
            <a:ext cx="2286000" cy="371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071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762000"/>
            <a:ext cx="7543800" cy="4572000"/>
          </a:xfrm>
        </p:spPr>
        <p:txBody>
          <a:bodyPr/>
          <a:lstStyle/>
          <a:p>
            <a:r>
              <a:rPr lang="en-US" sz="2000" b="1" i="1" dirty="0" smtClean="0">
                <a:latin typeface="Calibri" panose="020F0502020204030204" pitchFamily="34" charset="0"/>
                <a:cs typeface="Times New Roman" pitchFamily="18" charset="0"/>
              </a:rPr>
              <a:t>Policy on Gender Mainstreaming </a:t>
            </a:r>
            <a:r>
              <a:rPr lang="en-US" sz="2000" dirty="0" smtClean="0">
                <a:latin typeface="Calibri" panose="020F0502020204030204" pitchFamily="34" charset="0"/>
                <a:cs typeface="Times New Roman" pitchFamily="18" charset="0"/>
              </a:rPr>
              <a:t>(PL/SD/02) was adopted  (2011)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Calibri" panose="020F0502020204030204" pitchFamily="34" charset="0"/>
                <a:cs typeface="Times New Roman" pitchFamily="18" charset="0"/>
              </a:rPr>
              <a:t>GEF’s commitment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enhancing gender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equality 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through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GEF 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operations.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Policy calls 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on the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GEF 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Agencies </a:t>
            </a:r>
            <a:r>
              <a:rPr 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have policies, strategies, or action plans that meet the seven minimum standards: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Institutional capacity for gender mainstreaming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Consideration of gender elements in project design, implementation and review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Undertake project gender analysis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Measures to minimize/mitigate adverse gender impacts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Integration of gender sensitive activities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Monitoring and evaluation of gender mainstreaming progress</a:t>
            </a:r>
          </a:p>
          <a:p>
            <a:pPr lvl="2">
              <a:buFont typeface="+mj-lt"/>
              <a:buAutoNum type="arabicParenR"/>
            </a:pPr>
            <a:r>
              <a:rPr lang="en-US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Inclusion of gender experts in projects\</a:t>
            </a:r>
          </a:p>
          <a:p>
            <a:pPr marL="0" indent="0"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000" dirty="0"/>
          </a:p>
          <a:p>
            <a:endParaRPr lang="en-US" sz="2400" dirty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dirty="0" smtClean="0"/>
              <a:t>GEF Policy on Gender Mainstreaming</a:t>
            </a:r>
          </a:p>
        </p:txBody>
      </p:sp>
    </p:spTree>
    <p:extLst>
      <p:ext uri="{BB962C8B-B14F-4D97-AF65-F5344CB8AC3E}">
        <p14:creationId xmlns:p14="http://schemas.microsoft.com/office/powerpoint/2010/main" val="1745300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21771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2800" dirty="0" smtClean="0"/>
              <a:t>Gaps and Challenges</a:t>
            </a:r>
          </a:p>
        </p:txBody>
      </p:sp>
      <p:sp>
        <p:nvSpPr>
          <p:cNvPr id="2" name="Rectangle 1"/>
          <p:cNvSpPr/>
          <p:nvPr/>
        </p:nvSpPr>
        <p:spPr>
          <a:xfrm>
            <a:off x="304800" y="990600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6200" y="667435"/>
            <a:ext cx="7010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+mn-lt"/>
              </a:rPr>
              <a:t>Gender integration varies </a:t>
            </a:r>
            <a:r>
              <a:rPr lang="en-US" sz="2200" dirty="0">
                <a:latin typeface="+mn-lt"/>
              </a:rPr>
              <a:t>between </a:t>
            </a:r>
            <a:r>
              <a:rPr lang="en-US" sz="2200" dirty="0" smtClean="0">
                <a:latin typeface="+mn-lt"/>
              </a:rPr>
              <a:t>Focal Areas, GEF Agencies, and Projects: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</a:t>
            </a:r>
            <a:r>
              <a:rPr lang="en-US" sz="2200" dirty="0" smtClean="0">
                <a:latin typeface="+mn-lt"/>
              </a:rPr>
              <a:t>elatively </a:t>
            </a:r>
            <a:r>
              <a:rPr lang="en-US" sz="2200" dirty="0">
                <a:latin typeface="+mn-lt"/>
              </a:rPr>
              <a:t>strong in </a:t>
            </a:r>
            <a:r>
              <a:rPr lang="en-US" sz="2200" dirty="0" smtClean="0">
                <a:latin typeface="+mn-lt"/>
              </a:rPr>
              <a:t>NRM and CCA projects </a:t>
            </a:r>
          </a:p>
          <a:p>
            <a:pPr lvl="1"/>
            <a:r>
              <a:rPr lang="en-US" sz="2200" dirty="0">
                <a:latin typeface="+mn-lt"/>
              </a:rPr>
              <a:t>	</a:t>
            </a:r>
            <a:r>
              <a:rPr lang="en-US" sz="2200" dirty="0" smtClean="0">
                <a:latin typeface="+mn-lt"/>
              </a:rPr>
              <a:t>(LD 82%, BD and IW 50%, CCA 40%)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</a:rPr>
              <a:t>OPS5: 73% </a:t>
            </a:r>
            <a:r>
              <a:rPr lang="en-US" sz="2200" dirty="0">
                <a:latin typeface="+mn-lt"/>
              </a:rPr>
              <a:t>of the </a:t>
            </a:r>
            <a:r>
              <a:rPr lang="en-US" sz="2200" dirty="0" smtClean="0">
                <a:latin typeface="+mn-lt"/>
              </a:rPr>
              <a:t>gender-relevant GEF </a:t>
            </a:r>
            <a:r>
              <a:rPr lang="en-US" sz="2200" dirty="0">
                <a:latin typeface="+mn-lt"/>
              </a:rPr>
              <a:t>projects have </a:t>
            </a:r>
            <a:r>
              <a:rPr lang="en-US" sz="2200" dirty="0" smtClean="0">
                <a:latin typeface="+mn-lt"/>
              </a:rPr>
              <a:t>addressed gender, but </a:t>
            </a:r>
            <a:r>
              <a:rPr lang="en-US" sz="2200" dirty="0">
                <a:latin typeface="+mn-lt"/>
              </a:rPr>
              <a:t>only </a:t>
            </a:r>
            <a:r>
              <a:rPr lang="en-US" sz="2200" dirty="0" smtClean="0">
                <a:latin typeface="+mn-lt"/>
              </a:rPr>
              <a:t>35% </a:t>
            </a:r>
            <a:r>
              <a:rPr lang="en-US" sz="2200" dirty="0">
                <a:latin typeface="+mn-lt"/>
              </a:rPr>
              <a:t>of them adequately addressed gender </a:t>
            </a:r>
            <a:r>
              <a:rPr lang="en-US" sz="2200" dirty="0" smtClean="0">
                <a:latin typeface="+mn-lt"/>
              </a:rPr>
              <a:t>mainstreaming</a:t>
            </a:r>
          </a:p>
          <a:p>
            <a:pPr lvl="1"/>
            <a:endParaRPr lang="en-US" sz="2200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+mn-lt"/>
              </a:rPr>
              <a:t>Some Reasons for the Gaps: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L</a:t>
            </a:r>
            <a:r>
              <a:rPr lang="en-US" sz="2200" dirty="0" smtClean="0">
                <a:latin typeface="+mn-lt"/>
              </a:rPr>
              <a:t>ack </a:t>
            </a:r>
            <a:r>
              <a:rPr lang="en-US" sz="2200" dirty="0">
                <a:latin typeface="+mn-lt"/>
              </a:rPr>
              <a:t>of concrete </a:t>
            </a:r>
            <a:r>
              <a:rPr lang="en-US" sz="2200" dirty="0" smtClean="0">
                <a:latin typeface="+mn-lt"/>
              </a:rPr>
              <a:t>guidance (e.g. project cycle, etc);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L</a:t>
            </a:r>
            <a:r>
              <a:rPr lang="en-US" sz="2200" dirty="0" smtClean="0">
                <a:latin typeface="+mn-lt"/>
              </a:rPr>
              <a:t>imited </a:t>
            </a:r>
            <a:r>
              <a:rPr lang="en-US" sz="2200" dirty="0">
                <a:latin typeface="+mn-lt"/>
              </a:rPr>
              <a:t>analysis and approach identified by each focal </a:t>
            </a:r>
            <a:r>
              <a:rPr lang="en-US" sz="2200" dirty="0" smtClean="0">
                <a:latin typeface="+mn-lt"/>
              </a:rPr>
              <a:t>area;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</a:rPr>
              <a:t>limited sharing of information and tools;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n-lt"/>
              </a:rPr>
              <a:t>limited </a:t>
            </a:r>
            <a:r>
              <a:rPr lang="en-US" sz="2200" dirty="0">
                <a:latin typeface="+mn-lt"/>
              </a:rPr>
              <a:t>institutional capacity </a:t>
            </a:r>
            <a:endParaRPr lang="en-US" sz="2200" dirty="0" smtClean="0">
              <a:latin typeface="+mn-lt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200" dirty="0">
              <a:latin typeface="+mn-l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886" y="2819400"/>
            <a:ext cx="2332347" cy="309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467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2800" dirty="0" smtClean="0"/>
              <a:t>GEF </a:t>
            </a:r>
            <a:r>
              <a:rPr lang="en-US" sz="2800" dirty="0"/>
              <a:t>Gender Equality Action </a:t>
            </a:r>
            <a:r>
              <a:rPr lang="en-US" sz="2800" dirty="0" smtClean="0"/>
              <a:t>Plan (GEAP)</a:t>
            </a:r>
            <a:endParaRPr lang="en-US" sz="2800" dirty="0" smtClean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800" y="898206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073764"/>
            <a:ext cx="6934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+mn-lt"/>
              </a:rPr>
              <a:t>Concrete </a:t>
            </a:r>
            <a:r>
              <a:rPr lang="en-US" sz="2200" b="1" dirty="0">
                <a:latin typeface="+mn-lt"/>
              </a:rPr>
              <a:t>road </a:t>
            </a:r>
            <a:r>
              <a:rPr lang="en-US" sz="2200" b="1" dirty="0" smtClean="0">
                <a:latin typeface="+mn-lt"/>
              </a:rPr>
              <a:t>map </a:t>
            </a:r>
            <a:r>
              <a:rPr lang="en-US" sz="2200" b="1" dirty="0">
                <a:latin typeface="+mn-lt"/>
              </a:rPr>
              <a:t>to implement the GEF Policy on Gender </a:t>
            </a:r>
            <a:r>
              <a:rPr lang="en-US" sz="2200" b="1" dirty="0" smtClean="0">
                <a:latin typeface="+mn-lt"/>
              </a:rPr>
              <a:t>Mainstreaming </a:t>
            </a:r>
          </a:p>
          <a:p>
            <a:endParaRPr lang="en-US" sz="2200" b="1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+mn-lt"/>
              </a:rPr>
              <a:t>Objective: </a:t>
            </a:r>
            <a:r>
              <a:rPr lang="en-US" sz="2200" dirty="0" smtClean="0">
                <a:latin typeface="+mn-lt"/>
              </a:rPr>
              <a:t>GEF </a:t>
            </a:r>
            <a:r>
              <a:rPr lang="en-US" sz="2200" dirty="0">
                <a:latin typeface="+mn-lt"/>
              </a:rPr>
              <a:t>policy and programming to advance both the GEF’s goals for attaining </a:t>
            </a:r>
            <a:r>
              <a:rPr lang="en-US" sz="2200" dirty="0" smtClean="0">
                <a:latin typeface="+mn-lt"/>
              </a:rPr>
              <a:t>GEBs </a:t>
            </a:r>
            <a:r>
              <a:rPr lang="en-US" sz="2200" dirty="0">
                <a:latin typeface="+mn-lt"/>
              </a:rPr>
              <a:t>and the goal of gender equality and women’s empowerment</a:t>
            </a:r>
            <a:r>
              <a:rPr lang="en-US" sz="2200" dirty="0" smtClean="0">
                <a:latin typeface="+mn-lt"/>
              </a:rPr>
              <a:t>.</a:t>
            </a:r>
          </a:p>
          <a:p>
            <a:endParaRPr lang="en-US" sz="2200" b="1" dirty="0" smtClean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1" dirty="0" smtClean="0">
                <a:latin typeface="+mn-lt"/>
              </a:rPr>
              <a:t>Duration: </a:t>
            </a:r>
            <a:r>
              <a:rPr lang="en-US" sz="2200" dirty="0" smtClean="0">
                <a:latin typeface="+mn-lt"/>
              </a:rPr>
              <a:t>Initially during </a:t>
            </a:r>
            <a:r>
              <a:rPr lang="en-US" sz="2200" dirty="0">
                <a:latin typeface="+mn-lt"/>
              </a:rPr>
              <a:t>the GEF-6 </a:t>
            </a:r>
            <a:r>
              <a:rPr lang="en-US" sz="2200" dirty="0" smtClean="0">
                <a:latin typeface="+mn-lt"/>
              </a:rPr>
              <a:t>period (</a:t>
            </a:r>
            <a:r>
              <a:rPr lang="en-US" sz="2200" dirty="0">
                <a:latin typeface="+mn-lt"/>
              </a:rPr>
              <a:t>FY15-18</a:t>
            </a:r>
            <a:r>
              <a:rPr lang="en-US" sz="2200" dirty="0" smtClean="0">
                <a:latin typeface="+mn-lt"/>
              </a:rPr>
              <a:t>). </a:t>
            </a:r>
          </a:p>
          <a:p>
            <a:endParaRPr lang="en-US" sz="2200" dirty="0" smtClean="0">
              <a:latin typeface="+mn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743" y="3886200"/>
            <a:ext cx="5077244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2578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1718" y="533400"/>
            <a:ext cx="7239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1</a:t>
            </a:r>
            <a:r>
              <a:rPr lang="en-US" sz="1800" b="1" dirty="0" smtClean="0"/>
              <a:t>. Project Cycle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800" dirty="0" smtClean="0"/>
              <a:t>Develop a Guideline </a:t>
            </a:r>
            <a:r>
              <a:rPr lang="en-US" sz="1800" dirty="0"/>
              <a:t>on Mainstreaming Gender in GEF Project </a:t>
            </a:r>
            <a:r>
              <a:rPr lang="en-US" sz="1800" dirty="0" smtClean="0"/>
              <a:t>Cycle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800" dirty="0" smtClean="0"/>
              <a:t>Incorporate in Project </a:t>
            </a:r>
            <a:r>
              <a:rPr lang="en-US" sz="1800" dirty="0"/>
              <a:t>Templates and </a:t>
            </a:r>
            <a:r>
              <a:rPr lang="en-US" sz="1800" dirty="0" smtClean="0"/>
              <a:t>Guidelines</a:t>
            </a: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2</a:t>
            </a:r>
            <a:r>
              <a:rPr lang="en-US" sz="1800" b="1" dirty="0"/>
              <a:t>. Programming and Policies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800" dirty="0" smtClean="0"/>
              <a:t>Support gender responsive projects, based on country demand and GEF-6 Strategy	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800" dirty="0" smtClean="0"/>
              <a:t>Mainstream gender in key GEF Strategy and Policy documents. </a:t>
            </a:r>
          </a:p>
          <a:p>
            <a:pPr marL="0" indent="0">
              <a:buNone/>
            </a:pPr>
            <a:r>
              <a:rPr lang="en-US" sz="1800" b="1" dirty="0" smtClean="0"/>
              <a:t>3. Knowledge </a:t>
            </a:r>
            <a:r>
              <a:rPr lang="en-US" sz="1800" b="1" dirty="0"/>
              <a:t>Management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800" dirty="0"/>
              <a:t>Enhance KM on gender equality, in line with new KM strategy (Knowledge products, webpage, etc)</a:t>
            </a:r>
          </a:p>
          <a:p>
            <a:pPr marL="0" indent="0">
              <a:buNone/>
            </a:pPr>
            <a:r>
              <a:rPr lang="en-US" sz="1800" b="1" dirty="0"/>
              <a:t>4. Results Based Management</a:t>
            </a:r>
          </a:p>
          <a:p>
            <a:pPr marL="914400" lvl="1" indent="-514350">
              <a:buFont typeface="Arial" panose="020B0604020202020204" pitchFamily="34" charset="0"/>
              <a:buChar char="•"/>
            </a:pPr>
            <a:r>
              <a:rPr lang="en-US" sz="1800" dirty="0"/>
              <a:t>Strengthen GEF-wide accountability for gender mainstreaming by having Corporate and Focal Area level indicators and targets.</a:t>
            </a:r>
          </a:p>
          <a:p>
            <a:pPr marL="0" indent="0">
              <a:buNone/>
            </a:pPr>
            <a:r>
              <a:rPr lang="en-US" sz="1800" b="1" dirty="0"/>
              <a:t>5. Capacity Development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Strengthen capacity at GEFSEC institution and staff levels, OFPs and partners at the country level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3200" dirty="0" smtClean="0">
                <a:latin typeface="Calibri" pitchFamily="34" charset="0"/>
              </a:rPr>
              <a:t>Key elements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2200"/>
            <a:ext cx="1791718" cy="312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25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86" y="914400"/>
            <a:ext cx="66294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/>
              <a:t>To be monitored through project and aggregated at the corporate level.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Percentage </a:t>
            </a:r>
            <a:r>
              <a:rPr lang="en-US" sz="2000" dirty="0"/>
              <a:t>of projects that have conducted </a:t>
            </a:r>
            <a:r>
              <a:rPr lang="en-US" sz="2000" b="1" dirty="0"/>
              <a:t>gender analysis </a:t>
            </a:r>
            <a:r>
              <a:rPr lang="en-US" sz="2000" dirty="0"/>
              <a:t>during project preparation</a:t>
            </a:r>
            <a:r>
              <a:rPr lang="en-US" sz="2000" dirty="0" smtClean="0"/>
              <a:t>.</a:t>
            </a: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Percentage </a:t>
            </a:r>
            <a:r>
              <a:rPr lang="en-US" sz="2000" dirty="0"/>
              <a:t>of projects that have incorporated </a:t>
            </a:r>
            <a:r>
              <a:rPr lang="en-US" sz="2000" b="1" dirty="0"/>
              <a:t>gender responsive project results framework</a:t>
            </a:r>
            <a:r>
              <a:rPr lang="en-US" sz="2000" dirty="0"/>
              <a:t> (e.g. gender responsive output, outcome, indicator, budget, </a:t>
            </a:r>
            <a:r>
              <a:rPr lang="en-US" sz="2000" dirty="0" err="1"/>
              <a:t>etc</a:t>
            </a:r>
            <a:r>
              <a:rPr lang="en-US" sz="2000" dirty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Share </a:t>
            </a:r>
            <a:r>
              <a:rPr lang="en-US" sz="2000" dirty="0"/>
              <a:t>of </a:t>
            </a:r>
            <a:r>
              <a:rPr lang="en-US" sz="2000" b="1" dirty="0"/>
              <a:t>women and men as direct beneficiaries </a:t>
            </a:r>
            <a:r>
              <a:rPr lang="en-US" sz="2000" dirty="0"/>
              <a:t>of project.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Share </a:t>
            </a:r>
            <a:r>
              <a:rPr lang="en-US" sz="2000" dirty="0"/>
              <a:t>of </a:t>
            </a:r>
            <a:r>
              <a:rPr lang="en-US" sz="2000" b="1" dirty="0"/>
              <a:t>convention related national reports incorporated gender dimensions </a:t>
            </a:r>
            <a:r>
              <a:rPr lang="en-US" sz="2000" dirty="0"/>
              <a:t>(e.g. NBSAP, NAPA, </a:t>
            </a:r>
            <a:r>
              <a:rPr lang="en-US" sz="2000" dirty="0" smtClean="0"/>
              <a:t>TDA/SAP</a:t>
            </a:r>
            <a:r>
              <a:rPr lang="en-US" sz="2000" dirty="0"/>
              <a:t>, etc.).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Percentage </a:t>
            </a:r>
            <a:r>
              <a:rPr lang="en-US" sz="2000" dirty="0"/>
              <a:t>of </a:t>
            </a:r>
            <a:r>
              <a:rPr lang="en-US" sz="2000" b="1" dirty="0"/>
              <a:t>monitoring and evaluation reports </a:t>
            </a:r>
            <a:r>
              <a:rPr lang="en-US" sz="2000" dirty="0" smtClean="0"/>
              <a:t>that </a:t>
            </a:r>
            <a:r>
              <a:rPr lang="en-US" sz="2000" dirty="0"/>
              <a:t>incorporates gender equality/women’s empowerment issues and assess results/progress. </a:t>
            </a:r>
          </a:p>
          <a:p>
            <a:endParaRPr lang="en-US" sz="20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eaLnBrk="1" hangingPunct="1"/>
            <a:r>
              <a:rPr lang="en-US" sz="2800" dirty="0">
                <a:latin typeface="Calibri" pitchFamily="34" charset="0"/>
              </a:rPr>
              <a:t>GEF-6 Core Gender Indicators</a:t>
            </a:r>
            <a:endParaRPr lang="en-US" sz="2800" dirty="0" smtClean="0">
              <a:latin typeface="Calibri" pitchFamily="34" charset="0"/>
            </a:endParaRP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086" y="2758616"/>
            <a:ext cx="2057400" cy="29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04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Contact: Yoko Watanabe </a:t>
            </a:r>
          </a:p>
          <a:p>
            <a:pPr marL="0" indent="0" algn="ctr">
              <a:buNone/>
            </a:pPr>
            <a:r>
              <a:rPr lang="en-US" dirty="0" smtClean="0"/>
              <a:t>ywatanabe@thegef.org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29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5926</TotalTime>
  <Words>449</Words>
  <Application>Microsoft Office PowerPoint</Application>
  <PresentationFormat>On-screen Show (4:3)</PresentationFormat>
  <Paragraphs>75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Office Theme</vt:lpstr>
      <vt:lpstr>Gender Equality  Action Plan (GEAP) </vt:lpstr>
      <vt:lpstr>PowerPoint Presentation</vt:lpstr>
      <vt:lpstr>PowerPoint Presentation</vt:lpstr>
      <vt:lpstr>Gaps and Challenges</vt:lpstr>
      <vt:lpstr>GEF Gender Equality Action Plan (GEAP)</vt:lpstr>
      <vt:lpstr>Key elements </vt:lpstr>
      <vt:lpstr>GEF-6 Core Gender Indicators</vt:lpstr>
      <vt:lpstr>Thank you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Camila Perez Gabilondo</cp:lastModifiedBy>
  <cp:revision>510</cp:revision>
  <cp:lastPrinted>2014-09-25T16:47:31Z</cp:lastPrinted>
  <dcterms:created xsi:type="dcterms:W3CDTF">2011-03-08T15:42:01Z</dcterms:created>
  <dcterms:modified xsi:type="dcterms:W3CDTF">2015-03-16T02:04:06Z</dcterms:modified>
</cp:coreProperties>
</file>