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 id="2147483680" r:id="rId3"/>
  </p:sldMasterIdLst>
  <p:notesMasterIdLst>
    <p:notesMasterId r:id="rId47"/>
  </p:notesMasterIdLst>
  <p:handoutMasterIdLst>
    <p:handoutMasterId r:id="rId48"/>
  </p:handoutMasterIdLst>
  <p:sldIdLst>
    <p:sldId id="393" r:id="rId4"/>
    <p:sldId id="382" r:id="rId5"/>
    <p:sldId id="384" r:id="rId6"/>
    <p:sldId id="385" r:id="rId7"/>
    <p:sldId id="386" r:id="rId8"/>
    <p:sldId id="387" r:id="rId9"/>
    <p:sldId id="388" r:id="rId10"/>
    <p:sldId id="389" r:id="rId11"/>
    <p:sldId id="409" r:id="rId12"/>
    <p:sldId id="410" r:id="rId13"/>
    <p:sldId id="411" r:id="rId14"/>
    <p:sldId id="412" r:id="rId15"/>
    <p:sldId id="413" r:id="rId16"/>
    <p:sldId id="414" r:id="rId17"/>
    <p:sldId id="415" r:id="rId18"/>
    <p:sldId id="416" r:id="rId19"/>
    <p:sldId id="417" r:id="rId20"/>
    <p:sldId id="420" r:id="rId21"/>
    <p:sldId id="421" r:id="rId22"/>
    <p:sldId id="423" r:id="rId23"/>
    <p:sldId id="424" r:id="rId24"/>
    <p:sldId id="425" r:id="rId25"/>
    <p:sldId id="426" r:id="rId26"/>
    <p:sldId id="427" r:id="rId27"/>
    <p:sldId id="428" r:id="rId28"/>
    <p:sldId id="429" r:id="rId29"/>
    <p:sldId id="431" r:id="rId30"/>
    <p:sldId id="432" r:id="rId31"/>
    <p:sldId id="433" r:id="rId32"/>
    <p:sldId id="434" r:id="rId33"/>
    <p:sldId id="435" r:id="rId34"/>
    <p:sldId id="436" r:id="rId35"/>
    <p:sldId id="437" r:id="rId36"/>
    <p:sldId id="438" r:id="rId37"/>
    <p:sldId id="439" r:id="rId38"/>
    <p:sldId id="440" r:id="rId39"/>
    <p:sldId id="441" r:id="rId40"/>
    <p:sldId id="442" r:id="rId41"/>
    <p:sldId id="443" r:id="rId42"/>
    <p:sldId id="444" r:id="rId43"/>
    <p:sldId id="445" r:id="rId44"/>
    <p:sldId id="446" r:id="rId45"/>
    <p:sldId id="447" r:id="rId46"/>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1382" autoAdjust="0"/>
  </p:normalViewPr>
  <p:slideViewPr>
    <p:cSldViewPr>
      <p:cViewPr varScale="1">
        <p:scale>
          <a:sx n="103" d="100"/>
          <a:sy n="103" d="100"/>
        </p:scale>
        <p:origin x="191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796"/>
    </p:cViewPr>
  </p:sorterViewPr>
  <p:notesViewPr>
    <p:cSldViewPr>
      <p:cViewPr varScale="1">
        <p:scale>
          <a:sx n="133" d="100"/>
          <a:sy n="133" d="100"/>
        </p:scale>
        <p:origin x="-528" y="-96"/>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14" tIns="46207" rIns="92414" bIns="46207" rtlCol="0"/>
          <a:lstStyle>
            <a:lvl1pPr algn="l">
              <a:defRPr sz="1200"/>
            </a:lvl1pPr>
          </a:lstStyle>
          <a:p>
            <a:endParaRPr lang="en-US"/>
          </a:p>
        </p:txBody>
      </p:sp>
      <p:sp>
        <p:nvSpPr>
          <p:cNvPr id="3" name="Date Placeholder 2"/>
          <p:cNvSpPr>
            <a:spLocks noGrp="1"/>
          </p:cNvSpPr>
          <p:nvPr>
            <p:ph type="dt" sz="quarter" idx="1"/>
          </p:nvPr>
        </p:nvSpPr>
        <p:spPr>
          <a:xfrm>
            <a:off x="3898101" y="0"/>
            <a:ext cx="2982119" cy="464820"/>
          </a:xfrm>
          <a:prstGeom prst="rect">
            <a:avLst/>
          </a:prstGeom>
        </p:spPr>
        <p:txBody>
          <a:bodyPr vert="horz" lIns="92414" tIns="46207" rIns="92414" bIns="46207" rtlCol="0"/>
          <a:lstStyle>
            <a:lvl1pPr algn="r">
              <a:defRPr sz="1200"/>
            </a:lvl1pPr>
          </a:lstStyle>
          <a:p>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14" tIns="46207" rIns="92414" bIns="46207" rtlCol="0" anchor="b"/>
          <a:lstStyle>
            <a:lvl1pPr algn="l">
              <a:defRPr sz="1200"/>
            </a:lvl1pPr>
          </a:lstStyle>
          <a:p>
            <a:endParaRPr lang="en-US"/>
          </a:p>
        </p:txBody>
      </p:sp>
      <p:sp>
        <p:nvSpPr>
          <p:cNvPr id="5" name="Slide Number Placeholder 4"/>
          <p:cNvSpPr>
            <a:spLocks noGrp="1"/>
          </p:cNvSpPr>
          <p:nvPr>
            <p:ph type="sldNum" sz="quarter" idx="3"/>
          </p:nvPr>
        </p:nvSpPr>
        <p:spPr>
          <a:xfrm>
            <a:off x="3898101" y="8829967"/>
            <a:ext cx="2982119" cy="464820"/>
          </a:xfrm>
          <a:prstGeom prst="rect">
            <a:avLst/>
          </a:prstGeom>
        </p:spPr>
        <p:txBody>
          <a:bodyPr vert="horz" lIns="92414" tIns="46207" rIns="92414" bIns="46207"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82418" cy="464205"/>
          </a:xfrm>
          <a:prstGeom prst="rect">
            <a:avLst/>
          </a:prstGeom>
        </p:spPr>
        <p:txBody>
          <a:bodyPr vert="horz" lIns="87423" tIns="43711" rIns="87423" bIns="43711" rtlCol="0"/>
          <a:lstStyle>
            <a:lvl1pPr algn="l">
              <a:defRPr sz="1100"/>
            </a:lvl1pPr>
          </a:lstStyle>
          <a:p>
            <a:endParaRPr lang="en-US"/>
          </a:p>
        </p:txBody>
      </p:sp>
      <p:sp>
        <p:nvSpPr>
          <p:cNvPr id="3" name="Date Placeholder 2"/>
          <p:cNvSpPr>
            <a:spLocks noGrp="1"/>
          </p:cNvSpPr>
          <p:nvPr>
            <p:ph type="dt" idx="1"/>
          </p:nvPr>
        </p:nvSpPr>
        <p:spPr>
          <a:xfrm>
            <a:off x="3897902" y="3"/>
            <a:ext cx="2982418" cy="464205"/>
          </a:xfrm>
          <a:prstGeom prst="rect">
            <a:avLst/>
          </a:prstGeom>
        </p:spPr>
        <p:txBody>
          <a:bodyPr vert="horz" lIns="87423" tIns="43711" rIns="87423" bIns="43711" rtlCol="0"/>
          <a:lstStyle>
            <a:lvl1pPr algn="r">
              <a:defRPr sz="1100"/>
            </a:lvl1pPr>
          </a:lstStyle>
          <a:p>
            <a:endParaRPr lang="en-US"/>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423" tIns="43711" rIns="87423" bIns="43711" rtlCol="0" anchor="ctr"/>
          <a:lstStyle/>
          <a:p>
            <a:endParaRPr lang="en-US"/>
          </a:p>
        </p:txBody>
      </p:sp>
      <p:sp>
        <p:nvSpPr>
          <p:cNvPr id="5" name="Notes Placeholder 4"/>
          <p:cNvSpPr>
            <a:spLocks noGrp="1"/>
          </p:cNvSpPr>
          <p:nvPr>
            <p:ph type="body" sz="quarter" idx="3"/>
          </p:nvPr>
        </p:nvSpPr>
        <p:spPr>
          <a:xfrm>
            <a:off x="688483" y="4416101"/>
            <a:ext cx="5504853" cy="4182457"/>
          </a:xfrm>
          <a:prstGeom prst="rect">
            <a:avLst/>
          </a:prstGeom>
        </p:spPr>
        <p:txBody>
          <a:bodyPr vert="horz" lIns="87423" tIns="43711" rIns="87423" bIns="4371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1"/>
            <a:ext cx="2982418" cy="464205"/>
          </a:xfrm>
          <a:prstGeom prst="rect">
            <a:avLst/>
          </a:prstGeom>
        </p:spPr>
        <p:txBody>
          <a:bodyPr vert="horz" lIns="87423" tIns="43711" rIns="87423" bIns="43711" rtlCol="0" anchor="b"/>
          <a:lstStyle>
            <a:lvl1pPr algn="l">
              <a:defRPr sz="1100"/>
            </a:lvl1pPr>
          </a:lstStyle>
          <a:p>
            <a:endParaRPr lang="en-US"/>
          </a:p>
        </p:txBody>
      </p:sp>
      <p:sp>
        <p:nvSpPr>
          <p:cNvPr id="7" name="Slide Number Placeholder 6"/>
          <p:cNvSpPr>
            <a:spLocks noGrp="1"/>
          </p:cNvSpPr>
          <p:nvPr>
            <p:ph type="sldNum" sz="quarter" idx="5"/>
          </p:nvPr>
        </p:nvSpPr>
        <p:spPr>
          <a:xfrm>
            <a:off x="3897902" y="8830661"/>
            <a:ext cx="2982418" cy="464205"/>
          </a:xfrm>
          <a:prstGeom prst="rect">
            <a:avLst/>
          </a:prstGeom>
        </p:spPr>
        <p:txBody>
          <a:bodyPr vert="horz" lIns="87423" tIns="43711" rIns="87423" bIns="43711"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137156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0000"/>
              </a:lnSpc>
              <a:buNone/>
            </a:pPr>
            <a:r>
              <a:rPr lang="en-US" sz="1200" dirty="0" smtClean="0"/>
              <a:t>In GEF-6, SGP will have a three-pronged approach</a:t>
            </a:r>
          </a:p>
          <a:p>
            <a:pPr>
              <a:lnSpc>
                <a:spcPct val="90000"/>
              </a:lnSpc>
            </a:pPr>
            <a:r>
              <a:rPr lang="en-US" sz="1200" dirty="0" smtClean="0"/>
              <a:t>Focus on globally recognized ecosystems</a:t>
            </a:r>
          </a:p>
          <a:p>
            <a:pPr>
              <a:lnSpc>
                <a:spcPct val="90000"/>
              </a:lnSpc>
            </a:pPr>
            <a:r>
              <a:rPr lang="en-US" sz="1200" dirty="0" smtClean="0"/>
              <a:t>Set up institutional and financial support mechanisms</a:t>
            </a:r>
          </a:p>
          <a:p>
            <a:pPr>
              <a:lnSpc>
                <a:spcPct val="90000"/>
              </a:lnSpc>
            </a:pPr>
            <a:r>
              <a:rPr lang="en-US" sz="1200" dirty="0" smtClean="0"/>
              <a:t>Systematically develop the capacity of local and national civil society stakeholder</a:t>
            </a:r>
            <a:r>
              <a:rPr lang="en-US" sz="1100" dirty="0" smtClean="0"/>
              <a:t>s. </a:t>
            </a:r>
          </a:p>
          <a:p>
            <a:endParaRPr lang="en-US" dirty="0"/>
          </a:p>
        </p:txBody>
      </p:sp>
      <p:sp>
        <p:nvSpPr>
          <p:cNvPr id="4" name="Slide Number Placeholder 3"/>
          <p:cNvSpPr>
            <a:spLocks noGrp="1"/>
          </p:cNvSpPr>
          <p:nvPr>
            <p:ph type="sldNum" sz="quarter" idx="10"/>
          </p:nvPr>
        </p:nvSpPr>
        <p:spPr/>
        <p:txBody>
          <a:bodyPr/>
          <a:lstStyle/>
          <a:p>
            <a:pPr>
              <a:defRPr/>
            </a:pPr>
            <a:fld id="{D758901D-F2CB-4B0F-A014-76C6CA589F60}" type="slidenum">
              <a:rPr lang="en-US" smtClean="0">
                <a:solidFill>
                  <a:prstClr val="black"/>
                </a:solidFill>
              </a:rPr>
              <a:pPr>
                <a:defRPr/>
              </a:pPr>
              <a:t>17</a:t>
            </a:fld>
            <a:endParaRPr lang="en-US">
              <a:solidFill>
                <a:prstClr val="black"/>
              </a:solidFill>
            </a:endParaRPr>
          </a:p>
        </p:txBody>
      </p:sp>
    </p:spTree>
    <p:extLst>
      <p:ext uri="{BB962C8B-B14F-4D97-AF65-F5344CB8AC3E}">
        <p14:creationId xmlns:p14="http://schemas.microsoft.com/office/powerpoint/2010/main" val="477607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52C9E-F09B-4166-86CD-D95E5E89B783}"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671679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pPr>
              <a:lnSpc>
                <a:spcPct val="80000"/>
              </a:lnSpc>
            </a:pPr>
            <a:r>
              <a:rPr lang="en-US" sz="1200" dirty="0" smtClean="0">
                <a:latin typeface="Calibri" pitchFamily="34" charset="0"/>
              </a:rPr>
              <a:t>UNDP</a:t>
            </a:r>
          </a:p>
          <a:p>
            <a:pPr>
              <a:lnSpc>
                <a:spcPct val="80000"/>
              </a:lnSpc>
            </a:pPr>
            <a:r>
              <a:rPr lang="en-US" sz="1200" dirty="0" smtClean="0">
                <a:latin typeface="Calibri" pitchFamily="34" charset="0"/>
              </a:rPr>
              <a:t>UNEP</a:t>
            </a:r>
          </a:p>
          <a:p>
            <a:pPr>
              <a:lnSpc>
                <a:spcPct val="80000"/>
              </a:lnSpc>
            </a:pPr>
            <a:r>
              <a:rPr lang="en-US" sz="1200" dirty="0" smtClean="0">
                <a:latin typeface="Calibri" pitchFamily="34" charset="0"/>
              </a:rPr>
              <a:t>UNV</a:t>
            </a:r>
          </a:p>
          <a:p>
            <a:pPr>
              <a:lnSpc>
                <a:spcPct val="80000"/>
              </a:lnSpc>
            </a:pPr>
            <a:r>
              <a:rPr lang="en-US" sz="1200" dirty="0" smtClean="0">
                <a:latin typeface="Calibri" pitchFamily="34" charset="0"/>
              </a:rPr>
              <a:t>World Bank</a:t>
            </a:r>
          </a:p>
          <a:p>
            <a:pPr>
              <a:lnSpc>
                <a:spcPct val="80000"/>
              </a:lnSpc>
            </a:pPr>
            <a:r>
              <a:rPr lang="en-US" sz="1200" dirty="0" smtClean="0">
                <a:latin typeface="Calibri" pitchFamily="34" charset="0"/>
              </a:rPr>
              <a:t>European Commission</a:t>
            </a:r>
          </a:p>
          <a:p>
            <a:pPr>
              <a:lnSpc>
                <a:spcPct val="80000"/>
              </a:lnSpc>
            </a:pPr>
            <a:r>
              <a:rPr lang="en-US" sz="1200" dirty="0" smtClean="0">
                <a:latin typeface="Calibri" pitchFamily="34" charset="0"/>
              </a:rPr>
              <a:t>New Zealand Aid</a:t>
            </a:r>
          </a:p>
          <a:p>
            <a:pPr>
              <a:lnSpc>
                <a:spcPct val="80000"/>
              </a:lnSpc>
            </a:pPr>
            <a:r>
              <a:rPr lang="en-US" sz="1200" dirty="0" err="1" smtClean="0">
                <a:latin typeface="Calibri" pitchFamily="34" charset="0"/>
              </a:rPr>
              <a:t>AusAID</a:t>
            </a:r>
            <a:endParaRPr lang="en-US" sz="1200" dirty="0" smtClean="0">
              <a:latin typeface="Calibri" pitchFamily="34" charset="0"/>
            </a:endParaRPr>
          </a:p>
          <a:p>
            <a:pPr>
              <a:lnSpc>
                <a:spcPct val="80000"/>
              </a:lnSpc>
            </a:pPr>
            <a:r>
              <a:rPr lang="en-US" sz="1200" dirty="0" smtClean="0">
                <a:latin typeface="Calibri" pitchFamily="34" charset="0"/>
              </a:rPr>
              <a:t>United Nations Foundation</a:t>
            </a:r>
          </a:p>
          <a:p>
            <a:pPr>
              <a:lnSpc>
                <a:spcPct val="80000"/>
              </a:lnSpc>
            </a:pPr>
            <a:r>
              <a:rPr lang="en-US" sz="1200" dirty="0" smtClean="0">
                <a:latin typeface="Calibri" pitchFamily="34" charset="0"/>
              </a:rPr>
              <a:t>Government of Japan</a:t>
            </a:r>
          </a:p>
          <a:p>
            <a:pPr>
              <a:lnSpc>
                <a:spcPct val="80000"/>
              </a:lnSpc>
            </a:pPr>
            <a:r>
              <a:rPr lang="en-US" sz="1200" dirty="0" smtClean="0">
                <a:latin typeface="Calibri" pitchFamily="34" charset="0"/>
              </a:rPr>
              <a:t>German Government </a:t>
            </a:r>
          </a:p>
          <a:p>
            <a:pPr>
              <a:lnSpc>
                <a:spcPct val="80000"/>
              </a:lnSpc>
            </a:pPr>
            <a:r>
              <a:rPr lang="en-US" sz="1200" dirty="0" smtClean="0">
                <a:latin typeface="Calibri" pitchFamily="34" charset="0"/>
              </a:rPr>
              <a:t>Swiss Agency for Development and Cooperation</a:t>
            </a:r>
          </a:p>
          <a:p>
            <a:pPr>
              <a:lnSpc>
                <a:spcPct val="90000"/>
              </a:lnSpc>
            </a:pPr>
            <a:r>
              <a:rPr lang="en-US" sz="1200" dirty="0" smtClean="0">
                <a:latin typeface="Calibri" pitchFamily="34" charset="0"/>
              </a:rPr>
              <a:t>ASEAN Center for Biodiversity</a:t>
            </a:r>
          </a:p>
          <a:p>
            <a:pPr>
              <a:lnSpc>
                <a:spcPct val="90000"/>
              </a:lnSpc>
            </a:pPr>
            <a:r>
              <a:rPr lang="en-US" sz="1200" dirty="0" smtClean="0">
                <a:latin typeface="Calibri" pitchFamily="34" charset="0"/>
              </a:rPr>
              <a:t>National Environmental Funds</a:t>
            </a:r>
          </a:p>
          <a:p>
            <a:pPr>
              <a:lnSpc>
                <a:spcPct val="90000"/>
              </a:lnSpc>
            </a:pPr>
            <a:r>
              <a:rPr lang="en-US" sz="1200" dirty="0" smtClean="0">
                <a:latin typeface="Calibri" pitchFamily="34" charset="0"/>
              </a:rPr>
              <a:t>International NGOs (RSBP/Birdlife, etc.)</a:t>
            </a:r>
          </a:p>
          <a:p>
            <a:pPr>
              <a:lnSpc>
                <a:spcPct val="90000"/>
              </a:lnSpc>
            </a:pPr>
            <a:r>
              <a:rPr lang="en-US" sz="1200" dirty="0" smtClean="0">
                <a:latin typeface="Calibri" pitchFamily="34" charset="0"/>
              </a:rPr>
              <a:t>ICRAN</a:t>
            </a:r>
          </a:p>
          <a:p>
            <a:pPr>
              <a:lnSpc>
                <a:spcPct val="90000"/>
              </a:lnSpc>
            </a:pPr>
            <a:r>
              <a:rPr lang="en-US" sz="1200" dirty="0" smtClean="0">
                <a:latin typeface="Calibri" pitchFamily="34" charset="0"/>
              </a:rPr>
              <a:t>IPEN</a:t>
            </a:r>
          </a:p>
          <a:p>
            <a:pPr>
              <a:lnSpc>
                <a:spcPct val="90000"/>
              </a:lnSpc>
            </a:pPr>
            <a:r>
              <a:rPr lang="en-US" sz="1200" dirty="0" smtClean="0">
                <a:latin typeface="Calibri" pitchFamily="34" charset="0"/>
              </a:rPr>
              <a:t>Women’s Groups</a:t>
            </a:r>
          </a:p>
          <a:p>
            <a:pPr>
              <a:lnSpc>
                <a:spcPct val="90000"/>
              </a:lnSpc>
            </a:pPr>
            <a:r>
              <a:rPr lang="en-US" sz="1200" dirty="0" smtClean="0">
                <a:latin typeface="Calibri" pitchFamily="34" charset="0"/>
              </a:rPr>
              <a:t>British Petroleum, Coca-Cola, Expedia</a:t>
            </a:r>
          </a:p>
          <a:p>
            <a:pPr>
              <a:lnSpc>
                <a:spcPct val="90000"/>
              </a:lnSpc>
            </a:pPr>
            <a:r>
              <a:rPr lang="en-US" sz="1200" dirty="0" smtClean="0">
                <a:latin typeface="Calibri" pitchFamily="34" charset="0"/>
              </a:rPr>
              <a:t>Development Bank of Southern Africa, HSBC</a:t>
            </a:r>
          </a:p>
          <a:p>
            <a:pPr>
              <a:lnSpc>
                <a:spcPct val="90000"/>
              </a:lnSpc>
            </a:pPr>
            <a:r>
              <a:rPr lang="en-US" sz="1200" dirty="0" smtClean="0">
                <a:latin typeface="Calibri" pitchFamily="34" charset="0"/>
              </a:rPr>
              <a:t>Hotel Associations</a:t>
            </a:r>
          </a:p>
          <a:p>
            <a:pPr>
              <a:lnSpc>
                <a:spcPct val="80000"/>
              </a:lnSpc>
            </a:pPr>
            <a:endParaRPr lang="en-US" sz="1200" dirty="0" smtClean="0">
              <a:latin typeface="Calibri" pitchFamily="34" charset="0"/>
            </a:endParaRPr>
          </a:p>
          <a:p>
            <a:endParaRPr lang="en-US" dirty="0" smtClean="0">
              <a:latin typeface="Arial" pitchFamily="34" charset="0"/>
            </a:endParaRPr>
          </a:p>
        </p:txBody>
      </p:sp>
      <p:sp>
        <p:nvSpPr>
          <p:cNvPr id="44036" name="Slide Number Placeholder 3"/>
          <p:cNvSpPr>
            <a:spLocks noGrp="1"/>
          </p:cNvSpPr>
          <p:nvPr>
            <p:ph type="sldNum" sz="quarter" idx="5"/>
          </p:nvPr>
        </p:nvSpPr>
        <p:spPr>
          <a:noFill/>
        </p:spPr>
        <p:txBody>
          <a:bodyPr/>
          <a:lstStyle/>
          <a:p>
            <a:fld id="{2792DE18-559D-4B37-8FC9-4C152D59C610}" type="slidenum">
              <a:rPr lang="en-US">
                <a:solidFill>
                  <a:prstClr val="black"/>
                </a:solidFill>
                <a:latin typeface="Arial" pitchFamily="34" charset="0"/>
              </a:rPr>
              <a:pPr/>
              <a:t>19</a:t>
            </a:fld>
            <a:endParaRPr lang="en-US">
              <a:solidFill>
                <a:prstClr val="black"/>
              </a:solidFill>
              <a:latin typeface="Arial" pitchFamily="34" charset="0"/>
            </a:endParaRPr>
          </a:p>
        </p:txBody>
      </p:sp>
    </p:spTree>
    <p:extLst>
      <p:ext uri="{BB962C8B-B14F-4D97-AF65-F5344CB8AC3E}">
        <p14:creationId xmlns:p14="http://schemas.microsoft.com/office/powerpoint/2010/main" val="4120489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E4BF6B5-A9B7-41BB-815B-28A2574024B6}" type="slidenum">
              <a:rPr lang="en-US" altLang="en-US" smtClean="0">
                <a:solidFill>
                  <a:srgbClr val="000000"/>
                </a:solidFill>
              </a:rPr>
              <a:pPr/>
              <a:t>20</a:t>
            </a:fld>
            <a:endParaRPr lang="en-US" altLang="en-US" smtClean="0">
              <a:solidFill>
                <a:srgbClr val="000000"/>
              </a:solidFill>
            </a:endParaRPr>
          </a:p>
        </p:txBody>
      </p:sp>
      <p:sp>
        <p:nvSpPr>
          <p:cNvPr id="1126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1"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Tree>
    <p:extLst>
      <p:ext uri="{BB962C8B-B14F-4D97-AF65-F5344CB8AC3E}">
        <p14:creationId xmlns:p14="http://schemas.microsoft.com/office/powerpoint/2010/main" val="3972113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 typeface="Arial" charset="0"/>
              <a:buChar char="•"/>
            </a:pPr>
            <a:r>
              <a:rPr lang="en-US" altLang="en-US" b="1" dirty="0" smtClean="0">
                <a:ea typeface="ＭＳ Ｐゴシック" panose="020B0600070205080204" pitchFamily="34" charset="-128"/>
              </a:rPr>
              <a:t>CD = Strengthen</a:t>
            </a:r>
            <a:r>
              <a:rPr lang="en-US" altLang="en-US" b="1" baseline="0" dirty="0" smtClean="0">
                <a:ea typeface="ＭＳ Ｐゴシック" panose="020B0600070205080204" pitchFamily="34" charset="-128"/>
              </a:rPr>
              <a:t> abilities to address issues.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altLang="en-US" dirty="0" smtClean="0">
                <a:ea typeface="ＭＳ Ｐゴシック" panose="020B0600070205080204" pitchFamily="34" charset="-128"/>
              </a:rPr>
              <a:t>There are many definitions of what capacity development means. This is just an example of one that we use, which is UNPD’s definition.</a:t>
            </a:r>
          </a:p>
          <a:p>
            <a:pPr marL="171450" indent="-171450">
              <a:buFont typeface="Arial" charset="0"/>
              <a:buChar char="•"/>
            </a:pPr>
            <a:endParaRPr lang="en-US" altLang="en-US" b="1" dirty="0" smtClean="0">
              <a:ea typeface="ＭＳ Ｐゴシック" panose="020B0600070205080204" pitchFamily="34" charset="-128"/>
            </a:endParaRPr>
          </a:p>
          <a:p>
            <a:pPr marL="171450" indent="-171450">
              <a:buFont typeface="Arial" charset="0"/>
              <a:buChar char="•"/>
            </a:pPr>
            <a:endParaRPr lang="en-US" altLang="en-US" dirty="0" smtClean="0">
              <a:ea typeface="ＭＳ Ｐゴシック" panose="020B0600070205080204" pitchFamily="34" charset="-128"/>
            </a:endParaRPr>
          </a:p>
          <a:p>
            <a:pPr marL="171450" indent="-171450">
              <a:buFont typeface="Arial" charset="0"/>
              <a:buChar char="•"/>
            </a:pPr>
            <a:endParaRPr lang="en-US" altLang="en-US" dirty="0" smtClean="0">
              <a:ea typeface="ＭＳ Ｐゴシック" panose="020B0600070205080204" pitchFamily="34" charset="-128"/>
            </a:endParaRPr>
          </a:p>
          <a:p>
            <a:pPr marL="171450" indent="-171450">
              <a:buFont typeface="Arial" charset="0"/>
              <a:buChar char="•"/>
            </a:pPr>
            <a:r>
              <a:rPr lang="en-US" altLang="en-US" dirty="0" smtClean="0">
                <a:ea typeface="ＭＳ Ｐゴシック" panose="020B0600070205080204" pitchFamily="34" charset="-128"/>
              </a:rPr>
              <a:t>For those of you</a:t>
            </a:r>
            <a:r>
              <a:rPr lang="en-US" altLang="en-US" baseline="0" dirty="0" smtClean="0">
                <a:ea typeface="ＭＳ Ｐゴシック" panose="020B0600070205080204" pitchFamily="34" charset="-128"/>
              </a:rPr>
              <a:t> who might not know, </a:t>
            </a:r>
            <a:r>
              <a:rPr lang="en-US" altLang="en-US" dirty="0" smtClean="0">
                <a:ea typeface="ＭＳ Ｐゴシック" panose="020B0600070205080204" pitchFamily="34" charset="-128"/>
              </a:rPr>
              <a:t>Capacity Development</a:t>
            </a:r>
            <a:r>
              <a:rPr lang="en-US" altLang="en-US" baseline="0" dirty="0" smtClean="0">
                <a:ea typeface="ＭＳ Ｐゴシック" panose="020B0600070205080204" pitchFamily="34" charset="-128"/>
              </a:rPr>
              <a:t> is a key issue in development politics since the end of World War II, when there was a clear need to strengthen the abilities of those who would be in charge of reconstructing the devastated world and promoting development across the globe. </a:t>
            </a:r>
            <a:endParaRPr lang="en-US" altLang="en-US" dirty="0" smtClean="0">
              <a:ea typeface="ＭＳ Ｐゴシック" panose="020B0600070205080204" pitchFamily="34" charset="-128"/>
            </a:endParaRPr>
          </a:p>
          <a:p>
            <a:pPr marL="171450" indent="-171450">
              <a:buFont typeface="Arial" charset="0"/>
              <a:buChar char="•"/>
            </a:pPr>
            <a:r>
              <a:rPr lang="en-US" altLang="en-US" dirty="0" smtClean="0">
                <a:ea typeface="ＭＳ Ｐゴシック" panose="020B0600070205080204" pitchFamily="34" charset="-128"/>
              </a:rPr>
              <a:t>With</a:t>
            </a:r>
            <a:r>
              <a:rPr lang="en-US" altLang="en-US" baseline="0" dirty="0" smtClean="0">
                <a:ea typeface="ＭＳ Ｐゴシック" panose="020B0600070205080204" pitchFamily="34" charset="-128"/>
              </a:rPr>
              <a:t> the Declaration on Millennium Development Goals in September 2000, the importance of Capacity Development came again to the fore. </a:t>
            </a:r>
          </a:p>
          <a:p>
            <a:pPr marL="171450" indent="-171450">
              <a:buFont typeface="Arial" charset="0"/>
              <a:buChar char="•"/>
            </a:pPr>
            <a:r>
              <a:rPr lang="en-US" altLang="en-US" baseline="0" dirty="0" smtClean="0">
                <a:ea typeface="ＭＳ Ｐゴシック" panose="020B0600070205080204" pitchFamily="34" charset="-128"/>
              </a:rPr>
              <a:t>In that context, the GEF Council in its 22</a:t>
            </a:r>
            <a:r>
              <a:rPr lang="en-US" altLang="en-US" baseline="30000" dirty="0" smtClean="0">
                <a:ea typeface="ＭＳ Ｐゴシック" panose="020B0600070205080204" pitchFamily="34" charset="-128"/>
              </a:rPr>
              <a:t>nd</a:t>
            </a:r>
            <a:r>
              <a:rPr lang="en-US" altLang="en-US" baseline="0" dirty="0" smtClean="0">
                <a:ea typeface="ＭＳ Ｐゴシック" panose="020B0600070205080204" pitchFamily="34" charset="-128"/>
              </a:rPr>
              <a:t> meeting in 2003 approved the document on Strategic Approach to Enhance Capacity Building and requested the GEF Secretariat to take appropriate measures to operationalize it. </a:t>
            </a:r>
          </a:p>
          <a:p>
            <a:pPr marL="171450" indent="-171450">
              <a:buFont typeface="Arial" charset="0"/>
              <a:buChar char="•"/>
            </a:pPr>
            <a:r>
              <a:rPr lang="en-US" altLang="en-US" baseline="0" dirty="0" smtClean="0">
                <a:ea typeface="ＭＳ Ｐゴシック" panose="020B0600070205080204" pitchFamily="34" charset="-128"/>
              </a:rPr>
              <a:t>In response to the Council, the GEF Secretariat adopted its approach on Cross-Cutting Capacity Development (CCCD), aimed at </a:t>
            </a:r>
            <a:r>
              <a:rPr lang="en-US" dirty="0" smtClean="0">
                <a:effectLst/>
              </a:rPr>
              <a:t>addressing national environmental issues in recipient countries in a systemic manner (which is transversal</a:t>
            </a:r>
            <a:r>
              <a:rPr lang="en-US" baseline="0" dirty="0" smtClean="0">
                <a:effectLst/>
              </a:rPr>
              <a:t>, </a:t>
            </a:r>
            <a:r>
              <a:rPr lang="en-US" dirty="0" smtClean="0">
                <a:effectLst/>
              </a:rPr>
              <a:t>crosscutting</a:t>
            </a:r>
            <a:r>
              <a:rPr lang="en-US" baseline="0" dirty="0" smtClean="0">
                <a:effectLst/>
              </a:rPr>
              <a:t> or across environmental focal areas), but also paying attention to projects in a regular individual manner (per each focal area separately)</a:t>
            </a:r>
            <a:r>
              <a:rPr lang="en-US" dirty="0" smtClean="0">
                <a:effectLst/>
              </a:rPr>
              <a:t>.</a:t>
            </a:r>
            <a:endParaRPr lang="en-US" altLang="en-US" dirty="0" smtClean="0">
              <a:ea typeface="ＭＳ Ｐゴシック" panose="020B0600070205080204" pitchFamily="34" charset="-128"/>
            </a:endParaRPr>
          </a:p>
          <a:p>
            <a:pPr marL="171450" indent="-171450">
              <a:buFont typeface="Arial" charset="0"/>
              <a:buChar char="•"/>
            </a:pPr>
            <a:r>
              <a:rPr lang="en-US" altLang="en-US" dirty="0" smtClean="0">
                <a:ea typeface="ＭＳ Ｐゴシック" panose="020B0600070205080204" pitchFamily="34" charset="-128"/>
              </a:rPr>
              <a:t>Of the many definitions of capacity development,</a:t>
            </a:r>
            <a:r>
              <a:rPr lang="en-US" altLang="en-US" baseline="0" dirty="0" smtClean="0">
                <a:ea typeface="ＭＳ Ｐゴシック" panose="020B0600070205080204" pitchFamily="34" charset="-128"/>
              </a:rPr>
              <a:t> a</a:t>
            </a:r>
            <a:r>
              <a:rPr lang="en-US" altLang="en-US" dirty="0" smtClean="0">
                <a:ea typeface="ＭＳ Ｐゴシック" panose="020B0600070205080204" pitchFamily="34" charset="-128"/>
              </a:rPr>
              <a:t>t the GEF, we like to use this definition on screen</a:t>
            </a:r>
            <a:r>
              <a:rPr lang="en-US" altLang="en-US" baseline="0" dirty="0" smtClean="0">
                <a:ea typeface="ＭＳ Ｐゴシック" panose="020B0600070205080204" pitchFamily="34" charset="-128"/>
              </a:rPr>
              <a:t>, which is clearly focused on the environment. </a:t>
            </a:r>
            <a:endParaRPr lang="en-US" altLang="en-US" dirty="0" smtClean="0">
              <a:ea typeface="ＭＳ Ｐゴシック" panose="020B0600070205080204" pitchFamily="34" charset="-128"/>
            </a:endParaRP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7C5C61-B052-42F5-A167-EF7650029901}" type="slidenum">
              <a:rPr lang="en-US" altLang="en-US" smtClean="0">
                <a:latin typeface="Arial" panose="020B0604020202020204" pitchFamily="34" charset="0"/>
              </a:rPr>
              <a:pPr>
                <a:spcBef>
                  <a:spcPct val="0"/>
                </a:spcBef>
              </a:pPr>
              <a:t>21</a:t>
            </a:fld>
            <a:endParaRPr lang="en-US" altLang="en-US" smtClean="0">
              <a:latin typeface="Arial" panose="020B0604020202020204" pitchFamily="34" charset="0"/>
            </a:endParaRPr>
          </a:p>
        </p:txBody>
      </p:sp>
    </p:spTree>
    <p:extLst>
      <p:ext uri="{BB962C8B-B14F-4D97-AF65-F5344CB8AC3E}">
        <p14:creationId xmlns:p14="http://schemas.microsoft.com/office/powerpoint/2010/main" val="399410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92500" lnSpcReduction="20000"/>
          </a:bodyPr>
          <a:lstStyle/>
          <a:p>
            <a:pPr>
              <a:defRPr/>
            </a:pPr>
            <a:r>
              <a:rPr lang="en-US" b="1" dirty="0" smtClean="0"/>
              <a:t>When the GEF started</a:t>
            </a:r>
            <a:r>
              <a:rPr lang="en-US" b="1" baseline="0" dirty="0" smtClean="0"/>
              <a:t> to work on CD, these were the 4 pathways there were identified:</a:t>
            </a:r>
            <a:endParaRPr lang="en-US" dirty="0" smtClean="0"/>
          </a:p>
          <a:p>
            <a:pPr>
              <a:defRPr/>
            </a:pPr>
            <a:r>
              <a:rPr lang="en-US" b="1" dirty="0" smtClean="0"/>
              <a:t>The first time that we did</a:t>
            </a:r>
            <a:r>
              <a:rPr lang="en-US" b="1" baseline="0" dirty="0" smtClean="0"/>
              <a:t> strategic focus on CD 4 pathways were identified (GEF-3): </a:t>
            </a:r>
          </a:p>
          <a:p>
            <a:pPr>
              <a:defRPr/>
            </a:pPr>
            <a:r>
              <a:rPr lang="en-US" b="1" baseline="0" dirty="0" smtClean="0"/>
              <a:t>- Every country would do a self-assessment in order to fulfill the commitments under the conventions</a:t>
            </a:r>
          </a:p>
          <a:p>
            <a:pPr>
              <a:defRPr/>
            </a:pPr>
            <a:r>
              <a:rPr lang="en-US" b="1" baseline="0" dirty="0" smtClean="0"/>
              <a:t>- Making sure that every project should include CD (which is different from the capacities created by project which are for the project)</a:t>
            </a:r>
          </a:p>
          <a:p>
            <a:pPr>
              <a:defRPr/>
            </a:pPr>
            <a:r>
              <a:rPr lang="en-US" b="1" baseline="0" dirty="0" smtClean="0"/>
              <a:t>- CCCD developing the institutional capacity across conventions </a:t>
            </a:r>
          </a:p>
          <a:p>
            <a:pPr>
              <a:defRPr/>
            </a:pPr>
            <a:r>
              <a:rPr lang="en-US" b="1" baseline="0" dirty="0" smtClean="0"/>
              <a:t>- Something special for SIDS and LDCs</a:t>
            </a:r>
          </a:p>
          <a:p>
            <a:pPr>
              <a:defRPr/>
            </a:pPr>
            <a:endParaRPr lang="en-US" dirty="0" smtClean="0"/>
          </a:p>
          <a:p>
            <a:pPr>
              <a:defRPr/>
            </a:pPr>
            <a:endParaRPr lang="en-US" dirty="0" smtClean="0"/>
          </a:p>
          <a:p>
            <a:pPr>
              <a:defRPr/>
            </a:pPr>
            <a:endParaRPr lang="en-US" dirty="0" smtClean="0"/>
          </a:p>
          <a:p>
            <a:pPr>
              <a:defRPr/>
            </a:pPr>
            <a:r>
              <a:rPr lang="en-US" dirty="0" smtClean="0"/>
              <a:t>The</a:t>
            </a:r>
            <a:r>
              <a:rPr lang="en-US" baseline="0" dirty="0" smtClean="0"/>
              <a:t> 2003 </a:t>
            </a:r>
            <a:r>
              <a:rPr lang="en-US" dirty="0" smtClean="0"/>
              <a:t>GEF Council document (GEF-3) on Strategic Approach to Enhancing Capacity Building identified 4 pathways to promote</a:t>
            </a:r>
            <a:r>
              <a:rPr lang="en-US" baseline="0" dirty="0" smtClean="0"/>
              <a:t> </a:t>
            </a:r>
            <a:r>
              <a:rPr lang="en-US" dirty="0" smtClean="0"/>
              <a:t>capacity development:</a:t>
            </a:r>
          </a:p>
          <a:p>
            <a:pPr>
              <a:defRPr/>
            </a:pPr>
            <a:r>
              <a:rPr lang="en-US" dirty="0" smtClean="0"/>
              <a:t>  </a:t>
            </a:r>
          </a:p>
          <a:p>
            <a:pPr marL="0" indent="0">
              <a:buFontTx/>
              <a:buNone/>
              <a:defRPr/>
            </a:pPr>
            <a:r>
              <a:rPr lang="en-US" dirty="0" smtClean="0"/>
              <a:t>1) Conducting National Capacity Self-Assessments (NCSAs)</a:t>
            </a:r>
            <a:r>
              <a:rPr lang="en-US" baseline="0" dirty="0" smtClean="0"/>
              <a:t> - </a:t>
            </a:r>
            <a:r>
              <a:rPr lang="en-US" dirty="0" smtClean="0"/>
              <a:t>a process about</a:t>
            </a:r>
            <a:r>
              <a:rPr lang="en-US" baseline="0" dirty="0" smtClean="0"/>
              <a:t> which I </a:t>
            </a:r>
            <a:r>
              <a:rPr lang="en-US" dirty="0" smtClean="0"/>
              <a:t>will talk in a moment.</a:t>
            </a:r>
          </a:p>
          <a:p>
            <a:pPr marL="0" indent="0">
              <a:buFontTx/>
              <a:buNone/>
              <a:defRPr/>
            </a:pPr>
            <a:r>
              <a:rPr lang="en-US" dirty="0" smtClean="0"/>
              <a:t>2) Paying greater </a:t>
            </a:r>
            <a:r>
              <a:rPr lang="en-US" baseline="0" dirty="0" smtClean="0"/>
              <a:t>attention to Regular </a:t>
            </a:r>
            <a:r>
              <a:rPr lang="en-US" dirty="0" smtClean="0"/>
              <a:t>Capacity Development (CD),</a:t>
            </a:r>
            <a:r>
              <a:rPr lang="en-US" baseline="0" dirty="0" smtClean="0"/>
              <a:t> </a:t>
            </a:r>
            <a:r>
              <a:rPr lang="en-US" dirty="0" smtClean="0"/>
              <a:t>at the individual focal area projects.</a:t>
            </a:r>
          </a:p>
          <a:p>
            <a:pPr marL="0" indent="0">
              <a:buFontTx/>
              <a:buNone/>
              <a:defRPr/>
            </a:pPr>
            <a:r>
              <a:rPr lang="en-US" dirty="0" smtClean="0"/>
              <a:t>3) Promoting Cross-Cutting Capacity Development (CCCD), which </a:t>
            </a:r>
            <a:r>
              <a:rPr lang="en-US" b="1" dirty="0" smtClean="0"/>
              <a:t>takes</a:t>
            </a:r>
            <a:r>
              <a:rPr lang="en-US" b="1" baseline="0" dirty="0" smtClean="0"/>
              <a:t> place </a:t>
            </a:r>
            <a:r>
              <a:rPr lang="en-US" b="1" dirty="0" smtClean="0"/>
              <a:t>cross-cutting,</a:t>
            </a:r>
            <a:r>
              <a:rPr lang="en-US" b="1" baseline="0" dirty="0" smtClean="0"/>
              <a:t> </a:t>
            </a:r>
            <a:r>
              <a:rPr lang="en-US" b="1" dirty="0" smtClean="0"/>
              <a:t>transversally or</a:t>
            </a:r>
            <a:r>
              <a:rPr lang="en-US" b="1" baseline="0" dirty="0" smtClean="0"/>
              <a:t> across the different environmental focal areas. CCCD</a:t>
            </a:r>
            <a:r>
              <a:rPr lang="en-US" b="1" dirty="0" smtClean="0"/>
              <a:t> has been considered "a cost-effective means of addressing capacity building needs at a systemic or institutional level that are not unique to any one focal area, but will assist countries to manage global environmental issues"</a:t>
            </a:r>
            <a:r>
              <a:rPr lang="en-US" dirty="0" smtClean="0"/>
              <a:t>. This CCCD approach focus particularly at strengthening capacity at partner institutions and organizations in order to create the enabling environment for capacity</a:t>
            </a:r>
            <a:r>
              <a:rPr lang="en-US" baseline="0" dirty="0" smtClean="0"/>
              <a:t> development at the national level</a:t>
            </a:r>
            <a:r>
              <a:rPr lang="en-US" dirty="0" smtClean="0"/>
              <a:t>.</a:t>
            </a:r>
          </a:p>
          <a:p>
            <a:pPr>
              <a:defRPr/>
            </a:pPr>
            <a:r>
              <a:rPr lang="en-US" dirty="0" smtClean="0"/>
              <a:t>4)</a:t>
            </a:r>
            <a:r>
              <a:rPr lang="en-US" baseline="0" dirty="0" smtClean="0"/>
              <a:t> </a:t>
            </a:r>
            <a:r>
              <a:rPr lang="en-US" dirty="0" smtClean="0"/>
              <a:t>Paying critical attention to Capacity Development in the LDCs and SIDS, many of which have chronically</a:t>
            </a:r>
            <a:r>
              <a:rPr lang="en-US" baseline="0" dirty="0" smtClean="0"/>
              <a:t> </a:t>
            </a:r>
            <a:r>
              <a:rPr lang="en-US" dirty="0" smtClean="0"/>
              <a:t>low project management capacities. This fourth</a:t>
            </a:r>
            <a:r>
              <a:rPr lang="en-US" baseline="0" dirty="0" smtClean="0"/>
              <a:t> pathway was also approved by the GEF Council </a:t>
            </a:r>
            <a:r>
              <a:rPr lang="en-US" dirty="0" smtClean="0"/>
              <a:t>in response to guidance from the CBD and UNFCCC</a:t>
            </a:r>
            <a:r>
              <a:rPr lang="en-US" baseline="0" dirty="0" smtClean="0"/>
              <a:t> </a:t>
            </a:r>
            <a:r>
              <a:rPr lang="en-US" dirty="0" smtClean="0"/>
              <a:t>COPs, both of which had</a:t>
            </a:r>
            <a:r>
              <a:rPr lang="en-US" baseline="0" dirty="0" smtClean="0"/>
              <a:t> </a:t>
            </a:r>
            <a:r>
              <a:rPr lang="en-US" dirty="0" smtClean="0"/>
              <a:t>requested the GEF to provide capacitation</a:t>
            </a:r>
            <a:r>
              <a:rPr lang="en-US" baseline="0" dirty="0" smtClean="0"/>
              <a:t> </a:t>
            </a:r>
            <a:r>
              <a:rPr lang="en-US" dirty="0" smtClean="0"/>
              <a:t>funding to</a:t>
            </a:r>
            <a:r>
              <a:rPr lang="en-US" baseline="0" dirty="0" smtClean="0"/>
              <a:t> </a:t>
            </a:r>
            <a:r>
              <a:rPr lang="en-US" dirty="0" smtClean="0"/>
              <a:t>LDCs and SIDS. This</a:t>
            </a:r>
            <a:r>
              <a:rPr lang="en-US" baseline="0" dirty="0" smtClean="0"/>
              <a:t> focus on LDCs and SIDS </a:t>
            </a:r>
            <a:r>
              <a:rPr lang="en-US" dirty="0" smtClean="0"/>
              <a:t>was also part of the</a:t>
            </a:r>
            <a:r>
              <a:rPr lang="en-US" baseline="0" dirty="0" smtClean="0"/>
              <a:t> </a:t>
            </a:r>
            <a:r>
              <a:rPr lang="en-US" dirty="0" smtClean="0"/>
              <a:t>GEF-3,</a:t>
            </a:r>
            <a:r>
              <a:rPr lang="en-US" baseline="0" dirty="0" smtClean="0"/>
              <a:t> </a:t>
            </a:r>
            <a:r>
              <a:rPr lang="en-US" dirty="0" smtClean="0"/>
              <a:t>GEF-4,</a:t>
            </a:r>
            <a:r>
              <a:rPr lang="en-US" baseline="0" dirty="0" smtClean="0"/>
              <a:t> and GEF-5 programming strategies</a:t>
            </a:r>
            <a:r>
              <a:rPr lang="en-US" dirty="0" smtClean="0"/>
              <a:t>.</a:t>
            </a:r>
          </a:p>
          <a:p>
            <a:pPr>
              <a:defRPr/>
            </a:pPr>
            <a:endParaRPr lang="en-US" dirty="0" smtClean="0"/>
          </a:p>
          <a:p>
            <a:pPr>
              <a:defRPr/>
            </a:pPr>
            <a:endParaRPr lang="en-US" baseline="0" dirty="0" smtClean="0"/>
          </a:p>
          <a:p>
            <a:pPr>
              <a:defRPr/>
            </a:pPr>
            <a:endParaRPr lang="en-US" baseline="0" dirty="0" smtClean="0"/>
          </a:p>
          <a:p>
            <a:pPr>
              <a:defRPr/>
            </a:pPr>
            <a:endParaRPr lang="en-US" baseline="0" dirty="0" smtClean="0"/>
          </a:p>
          <a:p>
            <a:pPr>
              <a:defRPr/>
            </a:pPr>
            <a:endParaRPr lang="en-US" dirty="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5851712-6A01-45FB-A8E2-A4F3F5245A53}" type="slidenum">
              <a:rPr lang="en-US" altLang="en-US" smtClean="0">
                <a:latin typeface="Arial" panose="020B0604020202020204" pitchFamily="34" charset="0"/>
              </a:rPr>
              <a:pPr>
                <a:spcBef>
                  <a:spcPct val="0"/>
                </a:spcBef>
              </a:pPr>
              <a:t>22</a:t>
            </a:fld>
            <a:endParaRPr lang="en-US" altLang="en-US" smtClean="0">
              <a:latin typeface="Arial" panose="020B0604020202020204" pitchFamily="34" charset="0"/>
            </a:endParaRPr>
          </a:p>
        </p:txBody>
      </p:sp>
    </p:spTree>
    <p:extLst>
      <p:ext uri="{BB962C8B-B14F-4D97-AF65-F5344CB8AC3E}">
        <p14:creationId xmlns:p14="http://schemas.microsoft.com/office/powerpoint/2010/main" val="1249823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marL="171450" indent="-171450">
              <a:buFont typeface="Arial" charset="0"/>
              <a:buChar char="•"/>
            </a:pPr>
            <a:r>
              <a:rPr lang="en-US" altLang="en-US" b="1" dirty="0" smtClean="0">
                <a:ea typeface="ＭＳ Ｐゴシック" panose="020B0600070205080204" pitchFamily="34" charset="-128"/>
              </a:rPr>
              <a:t>Almost</a:t>
            </a:r>
            <a:r>
              <a:rPr lang="en-US" altLang="en-US" b="1" baseline="0" dirty="0" smtClean="0">
                <a:ea typeface="ＭＳ Ｐゴシック" panose="020B0600070205080204" pitchFamily="34" charset="-128"/>
              </a:rPr>
              <a:t> all countries did an NCSA, they should have these documents, all of which are also available on our website.</a:t>
            </a:r>
          </a:p>
          <a:p>
            <a:pPr marL="171450" indent="-171450">
              <a:buFont typeface="Arial" charset="0"/>
              <a:buChar char="•"/>
            </a:pPr>
            <a:r>
              <a:rPr lang="en-US" altLang="en-US" b="1" baseline="0" dirty="0" smtClean="0">
                <a:ea typeface="ＭＳ Ｐゴシック" panose="020B0600070205080204" pitchFamily="34" charset="-128"/>
              </a:rPr>
              <a:t>The Agencies UNEP and UNDP put together a publication.</a:t>
            </a:r>
          </a:p>
          <a:p>
            <a:pPr marL="171450" indent="-171450">
              <a:buFont typeface="Arial" charset="0"/>
              <a:buChar char="•"/>
            </a:pPr>
            <a:r>
              <a:rPr lang="en-US" altLang="en-US" b="1" baseline="0" dirty="0" smtClean="0">
                <a:ea typeface="ＭＳ Ｐゴシック" panose="020B0600070205080204" pitchFamily="34" charset="-128"/>
              </a:rPr>
              <a:t>GEF publication with contributions form UNDP and UNEP</a:t>
            </a:r>
          </a:p>
          <a:p>
            <a:pPr marL="0" indent="0">
              <a:buFont typeface="Arial" charset="0"/>
              <a:buNone/>
            </a:pPr>
            <a:endParaRPr lang="en-US" altLang="en-US" dirty="0" smtClean="0">
              <a:ea typeface="ＭＳ Ｐゴシック" panose="020B0600070205080204" pitchFamily="34" charset="-128"/>
            </a:endParaRPr>
          </a:p>
          <a:p>
            <a:pPr marL="0" indent="0">
              <a:buFont typeface="Arial" charset="0"/>
              <a:buNone/>
            </a:pPr>
            <a:endParaRPr lang="en-US" altLang="en-US" dirty="0" smtClean="0">
              <a:ea typeface="ＭＳ Ｐゴシック" panose="020B0600070205080204" pitchFamily="34" charset="-128"/>
            </a:endParaRPr>
          </a:p>
          <a:p>
            <a:pPr marL="0" indent="0">
              <a:buFont typeface="Arial" charset="0"/>
              <a:buNone/>
            </a:pPr>
            <a:r>
              <a:rPr lang="en-US" altLang="en-US" dirty="0" smtClean="0">
                <a:ea typeface="ＭＳ Ｐゴシック" panose="020B0600070205080204" pitchFamily="34" charset="-128"/>
              </a:rPr>
              <a:t>NCSAs</a:t>
            </a:r>
          </a:p>
          <a:p>
            <a:pPr marL="171450" indent="-171450">
              <a:buFont typeface="Arial" charset="0"/>
              <a:buChar char="•"/>
            </a:pPr>
            <a:r>
              <a:rPr lang="en-US" altLang="en-US" dirty="0" smtClean="0">
                <a:ea typeface="ＭＳ Ｐゴシック" panose="020B0600070205080204" pitchFamily="34" charset="-128"/>
              </a:rPr>
              <a:t>The NCSA </a:t>
            </a:r>
            <a:r>
              <a:rPr lang="en-US" altLang="en-US" baseline="0" dirty="0" smtClean="0">
                <a:ea typeface="ＭＳ Ｐゴシック" panose="020B0600070205080204" pitchFamily="34" charset="-128"/>
              </a:rPr>
              <a:t>itself consists in a self-assessment effort conducted by each country at the national level through UNDP </a:t>
            </a:r>
            <a:r>
              <a:rPr lang="en-US" altLang="en-US" dirty="0" smtClean="0">
                <a:ea typeface="ＭＳ Ｐゴシック" panose="020B0600070205080204" pitchFamily="34" charset="-128"/>
              </a:rPr>
              <a:t>in order to </a:t>
            </a:r>
            <a:r>
              <a:rPr lang="en-US" altLang="en-US" baseline="0" dirty="0" smtClean="0">
                <a:ea typeface="ＭＳ Ｐゴシック" panose="020B0600070205080204" pitchFamily="34" charset="-128"/>
              </a:rPr>
              <a:t>determine its own collective</a:t>
            </a:r>
            <a:r>
              <a:rPr lang="en-US" altLang="en-US" dirty="0" smtClean="0">
                <a:ea typeface="ＭＳ Ｐゴシック" panose="020B0600070205080204" pitchFamily="34" charset="-128"/>
              </a:rPr>
              <a:t> abilities to</a:t>
            </a:r>
            <a:r>
              <a:rPr lang="en-US" altLang="en-US" baseline="0" dirty="0" smtClean="0">
                <a:ea typeface="ＭＳ Ｐゴシック" panose="020B0600070205080204" pitchFamily="34" charset="-128"/>
              </a:rPr>
              <a:t> meet requirements from the Environmental Conventions</a:t>
            </a:r>
            <a:r>
              <a:rPr lang="en-US" altLang="en-US" dirty="0" smtClean="0">
                <a:ea typeface="ＭＳ Ｐゴシック" panose="020B0600070205080204" pitchFamily="34" charset="-128"/>
              </a:rPr>
              <a:t>.</a:t>
            </a:r>
          </a:p>
          <a:p>
            <a:pPr marL="171450" indent="-171450">
              <a:buFont typeface="Arial" charset="0"/>
              <a:buChar char="•"/>
            </a:pPr>
            <a:r>
              <a:rPr lang="en-US" altLang="en-US" dirty="0" smtClean="0">
                <a:ea typeface="ＭＳ Ｐゴシック" panose="020B0600070205080204" pitchFamily="34" charset="-128"/>
              </a:rPr>
              <a:t>The idea of conducting</a:t>
            </a:r>
            <a:r>
              <a:rPr lang="en-US" altLang="en-US" baseline="0" dirty="0" smtClean="0">
                <a:ea typeface="ＭＳ Ｐゴシック" panose="020B0600070205080204" pitchFamily="34" charset="-128"/>
              </a:rPr>
              <a:t> NCSAs came in</a:t>
            </a:r>
            <a:r>
              <a:rPr lang="en-US" altLang="en-US" dirty="0" smtClean="0">
                <a:ea typeface="ＭＳ Ｐゴシック" panose="020B0600070205080204" pitchFamily="34" charset="-128"/>
              </a:rPr>
              <a:t> 2003 (still during GEF-3), when the GEF Council, interested to help determining</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if countries had </a:t>
            </a:r>
            <a:r>
              <a:rPr lang="en-US" altLang="en-US" baseline="0" dirty="0" smtClean="0">
                <a:ea typeface="ＭＳ Ｐゴシック" panose="020B0600070205080204" pitchFamily="34" charset="-128"/>
              </a:rPr>
              <a:t>national </a:t>
            </a:r>
            <a:r>
              <a:rPr lang="en-US" altLang="en-US" dirty="0" smtClean="0">
                <a:ea typeface="ＭＳ Ｐゴシック" panose="020B0600070205080204" pitchFamily="34" charset="-128"/>
              </a:rPr>
              <a:t>capacity to address their priority environmental issues</a:t>
            </a:r>
            <a:r>
              <a:rPr lang="en-US" altLang="en-US" baseline="0" dirty="0" smtClean="0">
                <a:ea typeface="ＭＳ Ｐゴシック" panose="020B0600070205080204" pitchFamily="34" charset="-128"/>
              </a:rPr>
              <a:t>, made available USD 200 thousand for each country to conduct their own NCSAs</a:t>
            </a:r>
            <a:r>
              <a:rPr lang="en-US" altLang="en-US" dirty="0" smtClean="0">
                <a:ea typeface="ＭＳ Ｐゴシック" panose="020B0600070205080204" pitchFamily="34" charset="-128"/>
              </a:rPr>
              <a:t>. </a:t>
            </a:r>
          </a:p>
          <a:p>
            <a:pPr marL="171450" indent="-171450">
              <a:buFont typeface="Arial" charset="0"/>
              <a:buChar char="•"/>
            </a:pPr>
            <a:r>
              <a:rPr lang="en-US" altLang="en-US" dirty="0" smtClean="0">
                <a:ea typeface="ＭＳ Ｐゴシック" panose="020B0600070205080204" pitchFamily="34" charset="-128"/>
              </a:rPr>
              <a:t>In general, the</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NCSAs</a:t>
            </a:r>
            <a:r>
              <a:rPr lang="en-US" altLang="en-US" baseline="0" dirty="0" smtClean="0">
                <a:ea typeface="ＭＳ Ｐゴシック" panose="020B0600070205080204" pitchFamily="34" charset="-128"/>
              </a:rPr>
              <a:t> assess if countries </a:t>
            </a:r>
            <a:r>
              <a:rPr lang="en-US" altLang="en-US" dirty="0" smtClean="0">
                <a:ea typeface="ＭＳ Ｐゴシック" panose="020B0600070205080204" pitchFamily="34" charset="-128"/>
              </a:rPr>
              <a:t>have 4 types</a:t>
            </a:r>
            <a:r>
              <a:rPr lang="en-US" altLang="en-US" baseline="0" dirty="0" smtClean="0">
                <a:ea typeface="ＭＳ Ｐゴシック" panose="020B0600070205080204" pitchFamily="34" charset="-128"/>
              </a:rPr>
              <a:t> of </a:t>
            </a:r>
            <a:r>
              <a:rPr lang="en-US" altLang="en-US" dirty="0" smtClean="0">
                <a:ea typeface="ＭＳ Ｐゴシック" panose="020B0600070205080204" pitchFamily="34" charset="-128"/>
              </a:rPr>
              <a:t>capacity : </a:t>
            </a:r>
          </a:p>
          <a:p>
            <a:pPr marL="457200" lvl="1" indent="0">
              <a:buFont typeface="Arial" charset="0"/>
              <a:buNone/>
            </a:pPr>
            <a:r>
              <a:rPr lang="en-US" altLang="en-US" dirty="0" smtClean="0">
                <a:ea typeface="ＭＳ Ｐゴシック" panose="020B0600070205080204" pitchFamily="34" charset="-128"/>
              </a:rPr>
              <a:t>1) To manage functions to mobilize information and knowledge; </a:t>
            </a:r>
          </a:p>
          <a:p>
            <a:pPr marL="457200" lvl="1" indent="0">
              <a:buFont typeface="Arial" charset="0"/>
              <a:buNone/>
            </a:pPr>
            <a:r>
              <a:rPr lang="en-US" altLang="en-US" dirty="0" smtClean="0">
                <a:ea typeface="ＭＳ Ｐゴシック" panose="020B0600070205080204" pitchFamily="34" charset="-128"/>
              </a:rPr>
              <a:t>2) to build consultative partnerships among stakeholders in different sectors of the economy; </a:t>
            </a:r>
          </a:p>
          <a:p>
            <a:pPr marL="457200" lvl="1" indent="0">
              <a:buFont typeface="Arial" charset="0"/>
              <a:buNone/>
            </a:pPr>
            <a:r>
              <a:rPr lang="en-US" altLang="en-US" dirty="0" smtClean="0">
                <a:ea typeface="ＭＳ Ｐゴシック" panose="020B0600070205080204" pitchFamily="34" charset="-128"/>
              </a:rPr>
              <a:t>3) to formulate policies, legislation, and programs to implement convention</a:t>
            </a:r>
            <a:r>
              <a:rPr lang="en-US" altLang="en-US" baseline="0" dirty="0" smtClean="0">
                <a:ea typeface="ＭＳ Ｐゴシック" panose="020B0600070205080204" pitchFamily="34" charset="-128"/>
              </a:rPr>
              <a:t> requirements</a:t>
            </a:r>
            <a:r>
              <a:rPr lang="en-US" altLang="en-US" dirty="0" smtClean="0">
                <a:ea typeface="ＭＳ Ｐゴシック" panose="020B0600070205080204" pitchFamily="34" charset="-128"/>
              </a:rPr>
              <a:t>; and </a:t>
            </a:r>
          </a:p>
          <a:p>
            <a:pPr marL="457200" lvl="1" indent="0">
              <a:buFont typeface="Arial" charset="0"/>
              <a:buNone/>
            </a:pPr>
            <a:r>
              <a:rPr lang="en-US" altLang="en-US" dirty="0" smtClean="0">
                <a:ea typeface="ＭＳ Ｐゴシック" panose="020B0600070205080204" pitchFamily="34" charset="-128"/>
              </a:rPr>
              <a:t>4) to monitor, evaluate, and learn from</a:t>
            </a:r>
            <a:r>
              <a:rPr lang="en-US" altLang="en-US" baseline="0" dirty="0" smtClean="0">
                <a:ea typeface="ＭＳ Ｐゴシック" panose="020B0600070205080204" pitchFamily="34" charset="-128"/>
              </a:rPr>
              <a:t> all these activities</a:t>
            </a:r>
            <a:r>
              <a:rPr lang="en-US" altLang="en-US" dirty="0" smtClean="0">
                <a:ea typeface="ＭＳ Ｐゴシック" panose="020B0600070205080204" pitchFamily="34" charset="-128"/>
              </a:rPr>
              <a:t>. </a:t>
            </a:r>
            <a:r>
              <a:rPr lang="en-US" altLang="en-US" baseline="0" dirty="0" smtClean="0">
                <a:ea typeface="ＭＳ Ｐゴシック" panose="020B0600070205080204" pitchFamily="34" charset="-128"/>
              </a:rPr>
              <a:t> </a:t>
            </a:r>
          </a:p>
          <a:p>
            <a:pPr marL="171450" indent="-171450">
              <a:buFont typeface="Arial" charset="0"/>
              <a:buChar char="•"/>
            </a:pPr>
            <a:r>
              <a:rPr lang="en-US" altLang="en-US" b="0" u="none" dirty="0" smtClean="0">
                <a:solidFill>
                  <a:srgbClr val="FF0000"/>
                </a:solidFill>
                <a:ea typeface="ＭＳ Ｐゴシック" panose="020B0600070205080204" pitchFamily="34" charset="-128"/>
              </a:rPr>
              <a:t>As a result of most NCSAs,</a:t>
            </a:r>
            <a:r>
              <a:rPr lang="en-US" altLang="en-US" b="0" u="none" baseline="0" dirty="0" smtClean="0">
                <a:solidFill>
                  <a:srgbClr val="FF0000"/>
                </a:solidFill>
                <a:ea typeface="ＭＳ Ｐゴシック" panose="020B0600070205080204" pitchFamily="34" charset="-128"/>
              </a:rPr>
              <a:t> t</a:t>
            </a:r>
            <a:r>
              <a:rPr lang="en-US" altLang="en-US" b="0" u="none" dirty="0" smtClean="0">
                <a:solidFill>
                  <a:srgbClr val="FF0000"/>
                </a:solidFill>
                <a:ea typeface="ＭＳ Ｐゴシック" panose="020B0600070205080204" pitchFamily="34" charset="-128"/>
              </a:rPr>
              <a:t>he outputs identified were basically immense needs for capacity building </a:t>
            </a:r>
            <a:r>
              <a:rPr lang="en-US" altLang="en-US" b="0" u="none" dirty="0" smtClean="0">
                <a:ea typeface="ＭＳ Ｐゴシック" panose="020B0600070205080204" pitchFamily="34" charset="-128"/>
              </a:rPr>
              <a:t>at</a:t>
            </a:r>
            <a:r>
              <a:rPr lang="en-US" altLang="en-US" dirty="0" smtClean="0">
                <a:ea typeface="ＭＳ Ｐゴシック" panose="020B0600070205080204" pitchFamily="34" charset="-128"/>
              </a:rPr>
              <a:t> the individual, institutional, regulatory,</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and systemic levels. </a:t>
            </a:r>
          </a:p>
          <a:p>
            <a:pPr marL="171450" indent="-171450">
              <a:buFont typeface="Arial" charset="0"/>
              <a:buChar char="•"/>
            </a:pPr>
            <a:r>
              <a:rPr lang="en-US" altLang="en-US" dirty="0" smtClean="0">
                <a:ea typeface="ＭＳ Ｐゴシック" panose="020B0600070205080204" pitchFamily="34" charset="-128"/>
              </a:rPr>
              <a:t>The results</a:t>
            </a:r>
            <a:r>
              <a:rPr lang="en-US" altLang="en-US" baseline="0" dirty="0" smtClean="0">
                <a:ea typeface="ＭＳ Ｐゴシック" panose="020B0600070205080204" pitchFamily="34" charset="-128"/>
              </a:rPr>
              <a:t> and lessons learned from these NCSAs were compiled in a publication by UNDP and UNEP which is available on our website (cover is on screen). </a:t>
            </a:r>
          </a:p>
          <a:p>
            <a:pPr marL="171450" indent="-171450">
              <a:buFont typeface="Arial" charset="0"/>
              <a:buChar char="•"/>
            </a:pPr>
            <a:r>
              <a:rPr lang="en-US" altLang="en-US" baseline="0" dirty="0" smtClean="0">
                <a:ea typeface="ＭＳ Ｐゴシック" panose="020B0600070205080204" pitchFamily="34" charset="-128"/>
              </a:rPr>
              <a:t>Also, y</a:t>
            </a:r>
            <a:r>
              <a:rPr lang="en-US" altLang="en-US" dirty="0" smtClean="0">
                <a:ea typeface="ＭＳ Ｐゴシック" panose="020B0600070205080204" pitchFamily="34" charset="-128"/>
              </a:rPr>
              <a:t>ou can all access the NCSA of your respective countries</a:t>
            </a:r>
            <a:r>
              <a:rPr lang="en-US" altLang="en-US" baseline="0" dirty="0" smtClean="0">
                <a:ea typeface="ＭＳ Ｐゴシック" panose="020B0600070205080204" pitchFamily="34" charset="-128"/>
              </a:rPr>
              <a:t> on the GEF website’s home page, at the bottom’s quick link to NCSAs</a:t>
            </a:r>
            <a:r>
              <a:rPr lang="en-US" altLang="en-US" dirty="0" smtClean="0">
                <a:ea typeface="ＭＳ Ｐゴシック" panose="020B0600070205080204" pitchFamily="34" charset="-128"/>
              </a:rPr>
              <a:t>.</a:t>
            </a:r>
          </a:p>
          <a:p>
            <a:pPr marL="0" indent="0">
              <a:buFont typeface="Arial" charset="0"/>
              <a:buNone/>
            </a:pPr>
            <a:endParaRPr lang="en-US" altLang="en-US" dirty="0" smtClean="0">
              <a:ea typeface="ＭＳ Ｐゴシック" panose="020B0600070205080204" pitchFamily="34" charset="-128"/>
            </a:endParaRPr>
          </a:p>
          <a:p>
            <a:r>
              <a:rPr lang="en-US" altLang="en-US" dirty="0" smtClean="0">
                <a:ea typeface="ＭＳ Ｐゴシック" panose="020B0600070205080204" pitchFamily="34" charset="-128"/>
              </a:rPr>
              <a:t>Also FYI, the Current Status of NCSAs is:</a:t>
            </a:r>
          </a:p>
          <a:p>
            <a:pPr marL="171450" indent="-171450">
              <a:buFont typeface="Arial" charset="0"/>
              <a:buChar char="•"/>
            </a:pPr>
            <a:r>
              <a:rPr lang="en-US" altLang="en-US" dirty="0" smtClean="0">
                <a:ea typeface="ＭＳ Ｐゴシック" panose="020B0600070205080204" pitchFamily="34" charset="-128"/>
              </a:rPr>
              <a:t>Out of</a:t>
            </a:r>
            <a:r>
              <a:rPr lang="en-US" altLang="en-US" baseline="0" dirty="0" smtClean="0">
                <a:ea typeface="ＭＳ Ｐゴシック" panose="020B0600070205080204" pitchFamily="34" charset="-128"/>
              </a:rPr>
              <a:t> the 183 GEF member countries;</a:t>
            </a:r>
            <a:endParaRPr lang="en-US" altLang="en-US" dirty="0" smtClean="0">
              <a:ea typeface="ＭＳ Ｐゴシック" panose="020B0600070205080204" pitchFamily="34" charset="-128"/>
            </a:endParaRPr>
          </a:p>
          <a:p>
            <a:pPr marL="171450" indent="-171450">
              <a:buFont typeface="Arial" charset="0"/>
              <a:buChar char="•"/>
            </a:pPr>
            <a:r>
              <a:rPr lang="en-US" altLang="en-US" dirty="0" smtClean="0">
                <a:ea typeface="ＭＳ Ｐゴシック" panose="020B0600070205080204" pitchFamily="34" charset="-128"/>
              </a:rPr>
              <a:t>166 are eligible</a:t>
            </a:r>
            <a:r>
              <a:rPr lang="en-US" altLang="en-US" baseline="0" dirty="0" smtClean="0">
                <a:ea typeface="ＭＳ Ｐゴシック" panose="020B0600070205080204" pitchFamily="34" charset="-128"/>
              </a:rPr>
              <a:t> to receive GEF funding to conduct an NCSA</a:t>
            </a:r>
          </a:p>
          <a:p>
            <a:pPr marL="171450" indent="-171450">
              <a:buFont typeface="Arial" charset="0"/>
              <a:buChar char="•"/>
            </a:pPr>
            <a:r>
              <a:rPr lang="en-US" altLang="en-US" baseline="0" dirty="0" smtClean="0">
                <a:ea typeface="ＭＳ Ｐゴシック" panose="020B0600070205080204" pitchFamily="34" charset="-128"/>
              </a:rPr>
              <a:t>153 have </a:t>
            </a:r>
            <a:r>
              <a:rPr lang="en-US" altLang="en-US" dirty="0" smtClean="0">
                <a:ea typeface="ＭＳ Ｐゴシック" panose="020B0600070205080204" pitchFamily="34" charset="-128"/>
              </a:rPr>
              <a:t>already received these</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funds</a:t>
            </a:r>
          </a:p>
          <a:p>
            <a:pPr marL="171450" indent="-171450">
              <a:buFont typeface="Arial" charset="0"/>
              <a:buChar char="•"/>
            </a:pPr>
            <a:r>
              <a:rPr lang="en-US" altLang="en-US" dirty="0" smtClean="0">
                <a:ea typeface="ＭＳ Ｐゴシック" panose="020B0600070205080204" pitchFamily="34" charset="-128"/>
              </a:rPr>
              <a:t>133 have already completed</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their NCSAs</a:t>
            </a:r>
          </a:p>
          <a:p>
            <a:pPr marL="171450" indent="-171450">
              <a:buFont typeface="Arial" charset="0"/>
              <a:buChar char="•"/>
            </a:pPr>
            <a:r>
              <a:rPr lang="en-US" altLang="en-US" dirty="0" smtClean="0">
                <a:ea typeface="ＭＳ Ｐゴシック" panose="020B0600070205080204" pitchFamily="34" charset="-128"/>
              </a:rPr>
              <a:t>4 are still drafting the final report</a:t>
            </a:r>
          </a:p>
          <a:p>
            <a:pPr marL="171450" indent="-171450">
              <a:buFont typeface="Arial" charset="0"/>
              <a:buChar char="•"/>
            </a:pPr>
            <a:r>
              <a:rPr lang="en-US" altLang="en-US" dirty="0" smtClean="0">
                <a:ea typeface="ＭＳ Ｐゴシック" panose="020B0600070205080204" pitchFamily="34" charset="-128"/>
              </a:rPr>
              <a:t>8</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are still in the process of implementing</a:t>
            </a:r>
            <a:r>
              <a:rPr lang="en-US" altLang="en-US" baseline="0" dirty="0" smtClean="0">
                <a:ea typeface="ＭＳ Ｐゴシック" panose="020B0600070205080204" pitchFamily="34" charset="-128"/>
              </a:rPr>
              <a:t> the NCSA</a:t>
            </a:r>
          </a:p>
          <a:p>
            <a:pPr marL="171450" indent="-171450">
              <a:buFont typeface="Arial" charset="0"/>
              <a:buChar char="•"/>
            </a:pPr>
            <a:r>
              <a:rPr lang="en-US" altLang="en-US" baseline="0" dirty="0" smtClean="0">
                <a:ea typeface="ＭＳ Ｐゴシック" panose="020B0600070205080204" pitchFamily="34" charset="-128"/>
              </a:rPr>
              <a:t>7 </a:t>
            </a:r>
            <a:r>
              <a:rPr lang="en-US" altLang="en-US" dirty="0" smtClean="0">
                <a:ea typeface="ＭＳ Ｐゴシック" panose="020B0600070205080204" pitchFamily="34" charset="-128"/>
              </a:rPr>
              <a:t>had their NCSAs</a:t>
            </a:r>
            <a:r>
              <a:rPr lang="en-US" altLang="en-US" baseline="0" dirty="0" smtClean="0">
                <a:ea typeface="ＭＳ Ｐゴシック" panose="020B0600070205080204" pitchFamily="34" charset="-128"/>
              </a:rPr>
              <a:t> </a:t>
            </a:r>
            <a:r>
              <a:rPr lang="en-US" altLang="en-US" dirty="0" smtClean="0">
                <a:ea typeface="ＭＳ Ｐゴシック" panose="020B0600070205080204" pitchFamily="34" charset="-128"/>
              </a:rPr>
              <a:t>cancelled. </a:t>
            </a:r>
          </a:p>
          <a:p>
            <a:pPr marL="171450" indent="-171450">
              <a:buFont typeface="Arial" charset="0"/>
              <a:buChar char="•"/>
            </a:pPr>
            <a:endParaRPr lang="en-US" altLang="en-US" dirty="0" smtClean="0">
              <a:ea typeface="ＭＳ Ｐゴシック" panose="020B0600070205080204" pitchFamily="34" charset="-128"/>
            </a:endParaRPr>
          </a:p>
          <a:p>
            <a:pPr marL="171450" indent="-171450">
              <a:buFont typeface="Arial" charset="0"/>
              <a:buChar char="•"/>
            </a:pPr>
            <a:endParaRPr lang="en-US" altLang="en-US" baseline="0" dirty="0" smtClean="0">
              <a:ea typeface="ＭＳ Ｐゴシック" panose="020B0600070205080204" pitchFamily="34" charset="-128"/>
            </a:endParaRPr>
          </a:p>
          <a:p>
            <a:pPr marL="171450" indent="-171450">
              <a:buFont typeface="Arial" charset="0"/>
              <a:buChar char="•"/>
            </a:pPr>
            <a:endParaRPr lang="en-US" altLang="en-US" dirty="0" smtClean="0">
              <a:ea typeface="ＭＳ Ｐゴシック" panose="020B0600070205080204" pitchFamily="34" charset="-128"/>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C056858-533E-45C0-B1C1-4A94B299B23F}" type="slidenum">
              <a:rPr lang="en-US" altLang="en-US" smtClean="0">
                <a:latin typeface="Arial" panose="020B0604020202020204" pitchFamily="34" charset="0"/>
              </a:rPr>
              <a:pPr>
                <a:spcBef>
                  <a:spcPct val="0"/>
                </a:spcBef>
              </a:pPr>
              <a:t>23</a:t>
            </a:fld>
            <a:endParaRPr lang="en-US" altLang="en-US" smtClean="0">
              <a:latin typeface="Arial" panose="020B0604020202020204" pitchFamily="34" charset="0"/>
            </a:endParaRPr>
          </a:p>
        </p:txBody>
      </p:sp>
    </p:spTree>
    <p:extLst>
      <p:ext uri="{BB962C8B-B14F-4D97-AF65-F5344CB8AC3E}">
        <p14:creationId xmlns:p14="http://schemas.microsoft.com/office/powerpoint/2010/main" val="72877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25000" lnSpcReduction="20000"/>
          </a:bodyPr>
          <a:lstStyle/>
          <a:p>
            <a:pPr marL="171450" indent="-171450">
              <a:lnSpc>
                <a:spcPts val="2875"/>
              </a:lnSpc>
              <a:buFont typeface="Arial" charset="0"/>
              <a:buChar char="•"/>
            </a:pPr>
            <a:r>
              <a:rPr lang="en-US" altLang="en-US" b="1" dirty="0" smtClean="0"/>
              <a:t>As a follow-on</a:t>
            </a:r>
            <a:r>
              <a:rPr lang="en-US" altLang="en-US" b="1" baseline="0" dirty="0" smtClean="0"/>
              <a:t> to NCSAs, having identified limitations, CB2s were so called (considering NCSAs as CB1) </a:t>
            </a:r>
          </a:p>
          <a:p>
            <a:pPr marL="171450" indent="-171450">
              <a:lnSpc>
                <a:spcPts val="2875"/>
              </a:lnSpc>
              <a:buFont typeface="Arial" charset="0"/>
              <a:buChar char="•"/>
            </a:pPr>
            <a:r>
              <a:rPr lang="en-US" altLang="en-US" b="1" baseline="0" dirty="0" smtClean="0"/>
              <a:t>They derived directly from NCSAs and they were meant address the gaps identified in NCSAs.</a:t>
            </a:r>
            <a:endParaRPr lang="en-US" altLang="en-US" b="1" dirty="0" smtClean="0"/>
          </a:p>
          <a:p>
            <a:pPr>
              <a:lnSpc>
                <a:spcPts val="2875"/>
              </a:lnSpc>
              <a:buFontTx/>
              <a:buNone/>
            </a:pPr>
            <a:endParaRPr lang="en-US" altLang="en-US" dirty="0" smtClean="0"/>
          </a:p>
          <a:p>
            <a:pPr>
              <a:lnSpc>
                <a:spcPts val="2875"/>
              </a:lnSpc>
              <a:buFontTx/>
              <a:buNone/>
            </a:pPr>
            <a:endParaRPr lang="en-US" altLang="en-US" dirty="0" smtClean="0"/>
          </a:p>
          <a:p>
            <a:pPr>
              <a:lnSpc>
                <a:spcPts val="2875"/>
              </a:lnSpc>
              <a:buFontTx/>
              <a:buNone/>
            </a:pPr>
            <a:r>
              <a:rPr lang="en-US" altLang="en-US" dirty="0" smtClean="0"/>
              <a:t>CB2 Portfolio</a:t>
            </a:r>
          </a:p>
          <a:p>
            <a:pPr marL="171450" indent="-171450">
              <a:lnSpc>
                <a:spcPts val="2875"/>
              </a:lnSpc>
              <a:buFont typeface="Arial" charset="0"/>
              <a:buChar char="•"/>
            </a:pPr>
            <a:r>
              <a:rPr lang="en-US" altLang="en-US" dirty="0" smtClean="0"/>
              <a:t>Based on the results of the NCSAs, the GEF has funded during</a:t>
            </a:r>
            <a:r>
              <a:rPr lang="en-US" altLang="en-US" baseline="0" dirty="0" smtClean="0"/>
              <a:t> GEF-4 </a:t>
            </a:r>
            <a:r>
              <a:rPr lang="en-US" altLang="en-US" dirty="0" smtClean="0"/>
              <a:t>implementation</a:t>
            </a:r>
            <a:r>
              <a:rPr lang="en-US" altLang="en-US" baseline="0" dirty="0" smtClean="0"/>
              <a:t> of CB2 projects </a:t>
            </a:r>
            <a:r>
              <a:rPr lang="en-US" altLang="en-US" dirty="0" smtClean="0"/>
              <a:t>(as are called the MSPs</a:t>
            </a:r>
            <a:r>
              <a:rPr lang="en-US" altLang="en-US" baseline="0" dirty="0" smtClean="0"/>
              <a:t> on CCCD) and has proven to be </a:t>
            </a:r>
            <a:r>
              <a:rPr lang="en-US" altLang="en-US" dirty="0" smtClean="0"/>
              <a:t>very relevant to address capacity gaps in GEF recipient countries.</a:t>
            </a:r>
          </a:p>
          <a:p>
            <a:pPr marL="171450" indent="-171450">
              <a:lnSpc>
                <a:spcPts val="2875"/>
              </a:lnSpc>
              <a:buFont typeface="Arial" charset="0"/>
              <a:buChar char="•"/>
            </a:pPr>
            <a:r>
              <a:rPr lang="en-US" altLang="en-US" baseline="0" dirty="0" smtClean="0"/>
              <a:t>GEF-4 MSPs to address gaps that were identified in NCSAs.</a:t>
            </a:r>
            <a:endParaRPr lang="en-US" altLang="en-US" dirty="0" smtClean="0"/>
          </a:p>
          <a:p>
            <a:pPr marL="171450" indent="-171450">
              <a:lnSpc>
                <a:spcPts val="2875"/>
              </a:lnSpc>
              <a:buFont typeface="Arial" charset="0"/>
              <a:buChar char="•"/>
            </a:pPr>
            <a:r>
              <a:rPr lang="en-US" altLang="en-US" baseline="0" dirty="0" smtClean="0"/>
              <a:t>As a result of the CB2 portfolio implementation, p</a:t>
            </a:r>
            <a:r>
              <a:rPr lang="en-US" altLang="en-US" dirty="0" smtClean="0"/>
              <a:t>rojects have managed</a:t>
            </a:r>
            <a:r>
              <a:rPr lang="en-US" altLang="en-US" baseline="0" dirty="0" smtClean="0"/>
              <a:t> to</a:t>
            </a:r>
            <a:r>
              <a:rPr lang="en-US" altLang="en-US" dirty="0" smtClean="0"/>
              <a:t>: </a:t>
            </a:r>
          </a:p>
          <a:p>
            <a:pPr marL="457200" lvl="1" indent="0">
              <a:lnSpc>
                <a:spcPts val="2875"/>
              </a:lnSpc>
              <a:buFont typeface="Arial" charset="0"/>
              <a:buNone/>
            </a:pPr>
            <a:r>
              <a:rPr lang="en-US" altLang="en-US" dirty="0" smtClean="0"/>
              <a:t>1) Strengthen multi-</a:t>
            </a:r>
            <a:r>
              <a:rPr lang="en-US" altLang="en-US" dirty="0" err="1" smtClean="0"/>
              <a:t>sectoral</a:t>
            </a:r>
            <a:r>
              <a:rPr lang="en-US" altLang="en-US" dirty="0" smtClean="0"/>
              <a:t> implementation processes,</a:t>
            </a:r>
            <a:r>
              <a:rPr lang="en-US" altLang="en-US" baseline="0" dirty="0" smtClean="0"/>
              <a:t> through increased institutional coordination and cooperation</a:t>
            </a:r>
            <a:r>
              <a:rPr lang="en-US" altLang="en-US" dirty="0" smtClean="0"/>
              <a:t>;</a:t>
            </a:r>
          </a:p>
          <a:p>
            <a:pPr marL="457200" lvl="1" indent="0">
              <a:lnSpc>
                <a:spcPts val="2875"/>
              </a:lnSpc>
              <a:buFont typeface="Arial" charset="0"/>
              <a:buNone/>
            </a:pPr>
            <a:r>
              <a:rPr lang="en-US" altLang="en-US" dirty="0" smtClean="0"/>
              <a:t>2) Promote policy and legislation harmonization; </a:t>
            </a:r>
          </a:p>
          <a:p>
            <a:pPr marL="457200" lvl="1" indent="0">
              <a:lnSpc>
                <a:spcPts val="2875"/>
              </a:lnSpc>
              <a:buFont typeface="Arial" charset="0"/>
              <a:buNone/>
            </a:pPr>
            <a:r>
              <a:rPr lang="en-US" altLang="en-US" dirty="0" smtClean="0"/>
              <a:t>4) Mainstream global environmental issues into national strategies and programs, thereby also meeting obligations before International</a:t>
            </a:r>
            <a:r>
              <a:rPr lang="en-US" altLang="en-US" baseline="0" dirty="0" smtClean="0"/>
              <a:t> Environmental </a:t>
            </a:r>
            <a:r>
              <a:rPr lang="en-US" altLang="en-US" dirty="0" smtClean="0"/>
              <a:t>Conventions.</a:t>
            </a:r>
            <a:endParaRPr lang="en-US" altLang="en-US" baseline="0" dirty="0" smtClean="0"/>
          </a:p>
          <a:p>
            <a:pPr marL="171450" indent="-171450">
              <a:lnSpc>
                <a:spcPts val="2875"/>
              </a:lnSpc>
              <a:buFont typeface="Arial" charset="0"/>
              <a:buChar char="•"/>
            </a:pPr>
            <a:r>
              <a:rPr lang="en-US" altLang="en-US" baseline="0" dirty="0" smtClean="0"/>
              <a:t>The CB2 projects have managed to address these gaps by promoting </a:t>
            </a:r>
            <a:r>
              <a:rPr lang="en-US" altLang="en-US" dirty="0" smtClean="0"/>
              <a:t>a holistic approach, clearly cross-cutting across foca</a:t>
            </a:r>
            <a:r>
              <a:rPr lang="en-US" altLang="en-US" baseline="0" dirty="0" smtClean="0"/>
              <a:t>l areas</a:t>
            </a:r>
            <a:r>
              <a:rPr lang="en-US" altLang="en-US" dirty="0" smtClean="0"/>
              <a:t>, to develop the required capacities,</a:t>
            </a:r>
            <a:r>
              <a:rPr lang="en-US" altLang="en-US" baseline="0" dirty="0" smtClean="0"/>
              <a:t> helping to clarify</a:t>
            </a:r>
            <a:r>
              <a:rPr lang="en-US" altLang="en-US" dirty="0" smtClean="0"/>
              <a:t> existing bottlenecks</a:t>
            </a:r>
            <a:r>
              <a:rPr lang="en-US" altLang="en-US" baseline="0" dirty="0" smtClean="0"/>
              <a:t> and</a:t>
            </a:r>
            <a:r>
              <a:rPr lang="en-US" altLang="en-US" dirty="0" smtClean="0"/>
              <a:t> lack of skills.</a:t>
            </a:r>
          </a:p>
          <a:p>
            <a:pPr marL="171450" indent="-171450">
              <a:lnSpc>
                <a:spcPts val="2875"/>
              </a:lnSpc>
              <a:buFont typeface="Arial" charset="0"/>
              <a:buChar char="•"/>
            </a:pPr>
            <a:endParaRPr lang="en-US" altLang="en-US" dirty="0" smtClean="0"/>
          </a:p>
          <a:p>
            <a:pPr marL="171450" indent="-171450">
              <a:lnSpc>
                <a:spcPts val="2875"/>
              </a:lnSpc>
              <a:buFont typeface="Arial" charset="0"/>
              <a:buChar char="•"/>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906E09-9211-4E11-B62A-7AF935750757}" type="slidenum">
              <a:rPr lang="en-US" altLang="en-US" smtClean="0">
                <a:latin typeface="Arial" panose="020B0604020202020204" pitchFamily="34" charset="0"/>
              </a:rPr>
              <a:pPr>
                <a:spcBef>
                  <a:spcPct val="0"/>
                </a:spcBef>
              </a:pPr>
              <a:t>24</a:t>
            </a:fld>
            <a:endParaRPr lang="en-US" altLang="en-US" smtClean="0">
              <a:latin typeface="Arial" panose="020B0604020202020204" pitchFamily="34" charset="0"/>
            </a:endParaRPr>
          </a:p>
        </p:txBody>
      </p:sp>
    </p:spTree>
    <p:extLst>
      <p:ext uri="{BB962C8B-B14F-4D97-AF65-F5344CB8AC3E}">
        <p14:creationId xmlns:p14="http://schemas.microsoft.com/office/powerpoint/2010/main" val="598866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Regarding disbursement of these 34 Million:</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b="1" baseline="0" dirty="0" smtClean="0"/>
              <a:t>First, check if countries have conducted NCSAs. If yes, look at NCSAs and see if they need to be updated – it could have been 10 years ago.</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b="1" baseline="0" dirty="0" smtClean="0"/>
              <a:t>Second, check if CB2 projects were done. If not, it is still possible to be done at GEF6 – CB2 projects are expected to be around USD 500 K, you have got to be really focused. </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b="1" baseline="0" dirty="0" smtClean="0"/>
              <a:t>If both were already done, then the country really needs to come up with a good justification for a CCCD project.</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endParaRPr lang="en-US" baseline="0" dirty="0" smtClean="0">
              <a:solidFill>
                <a:schemeClr val="tx1">
                  <a:lumMod val="65000"/>
                  <a:lumOff val="35000"/>
                </a:schemeClr>
              </a:solidFill>
            </a:endParaRP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endParaRPr lang="en-US" baseline="0" dirty="0" smtClean="0">
              <a:solidFill>
                <a:schemeClr val="tx1">
                  <a:lumMod val="65000"/>
                  <a:lumOff val="35000"/>
                </a:schemeClr>
              </a:solidFill>
            </a:endParaRP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baseline="0" dirty="0" smtClean="0">
                <a:solidFill>
                  <a:schemeClr val="tx1">
                    <a:lumMod val="65000"/>
                    <a:lumOff val="35000"/>
                  </a:schemeClr>
                </a:solidFill>
              </a:rPr>
              <a:t>Therefore, for GEF-6, we would like to encourage countries in this region to make use of this opportunity to strengthen capacities for meeting your national commitments with the International Environmental Conventions and other </a:t>
            </a:r>
            <a:r>
              <a:rPr lang="en-US" baseline="0" dirty="0" err="1" smtClean="0">
                <a:solidFill>
                  <a:schemeClr val="tx1">
                    <a:lumMod val="65000"/>
                    <a:lumOff val="35000"/>
                  </a:schemeClr>
                </a:solidFill>
              </a:rPr>
              <a:t>MEAs.</a:t>
            </a:r>
            <a:r>
              <a:rPr lang="en-US" baseline="0" dirty="0" smtClean="0">
                <a:solidFill>
                  <a:schemeClr val="tx1">
                    <a:lumMod val="65000"/>
                    <a:lumOff val="35000"/>
                  </a:schemeClr>
                </a:solidFill>
              </a:rPr>
              <a:t> </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r>
              <a:rPr lang="en-US" sz="1200" dirty="0" smtClean="0"/>
              <a:t>The Overall CCCD Goal in GEF-6</a:t>
            </a:r>
            <a:r>
              <a:rPr lang="en-US" sz="1200" baseline="0" dirty="0" smtClean="0"/>
              <a:t> is</a:t>
            </a:r>
            <a:r>
              <a:rPr lang="en-US" sz="1200" dirty="0" smtClean="0"/>
              <a:t> to help countries meet and sustain global environmental outcomes by strengthening key capacities that address challenges and remove barriers common to the MEAs that the GEF serves and to mainstream the global environment into decision making.</a:t>
            </a:r>
          </a:p>
        </p:txBody>
      </p:sp>
      <p:sp>
        <p:nvSpPr>
          <p:cNvPr id="4" name="Slide Number Placeholder 3"/>
          <p:cNvSpPr>
            <a:spLocks noGrp="1"/>
          </p:cNvSpPr>
          <p:nvPr>
            <p:ph type="sldNum" sz="quarter" idx="10"/>
          </p:nvPr>
        </p:nvSpPr>
        <p:spPr/>
        <p:txBody>
          <a:bodyPr/>
          <a:lstStyle/>
          <a:p>
            <a:pPr>
              <a:defRPr/>
            </a:pPr>
            <a:fld id="{45D7C93D-14A5-4165-AC66-E1BD3F540730}" type="slidenum">
              <a:rPr lang="en-US" altLang="en-US" smtClean="0"/>
              <a:pPr>
                <a:defRPr/>
              </a:pPr>
              <a:t>25</a:t>
            </a:fld>
            <a:endParaRPr lang="en-US" altLang="en-US"/>
          </a:p>
        </p:txBody>
      </p:sp>
    </p:spTree>
    <p:extLst>
      <p:ext uri="{BB962C8B-B14F-4D97-AF65-F5344CB8AC3E}">
        <p14:creationId xmlns:p14="http://schemas.microsoft.com/office/powerpoint/2010/main" val="38570427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sz="1200" b="1" dirty="0" smtClean="0"/>
              <a:t>Just like the</a:t>
            </a:r>
            <a:r>
              <a:rPr lang="en-US" sz="1200" b="1" baseline="0" dirty="0" smtClean="0"/>
              <a:t> other focal areas, in CCCD you also have strategic objectives:</a:t>
            </a:r>
            <a:endParaRPr lang="en-US" sz="1200" b="1" dirty="0" smtClean="0"/>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dirty="0" smtClean="0"/>
              <a:t>1) If</a:t>
            </a:r>
            <a:r>
              <a:rPr lang="en-US" b="1" baseline="0" dirty="0" smtClean="0"/>
              <a:t> you have a database, the project could help improve designing the database and integrating it </a:t>
            </a:r>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2) Set </a:t>
            </a:r>
            <a:r>
              <a:rPr lang="en-US" b="1" baseline="0" dirty="0" err="1" smtClean="0"/>
              <a:t>ut</a:t>
            </a:r>
            <a:r>
              <a:rPr lang="en-US" b="1" baseline="0" dirty="0" smtClean="0"/>
              <a:t> the regulation to create a national steering committee</a:t>
            </a:r>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3) Could hire a consultant to draft the national law in accordance with the international law, or to design an implementable policy  </a:t>
            </a:r>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4) Come up with innovative ways to help design a revolving fund</a:t>
            </a:r>
          </a:p>
          <a:p>
            <a:pPr marL="0" marR="0" indent="0" algn="l" defTabSz="914400" rtl="0" eaLnBrk="0" fontAlgn="base" latinLnBrk="0" hangingPunct="0">
              <a:lnSpc>
                <a:spcPct val="100000"/>
              </a:lnSpc>
              <a:spcBef>
                <a:spcPct val="30000"/>
              </a:spcBef>
              <a:spcAft>
                <a:spcPct val="0"/>
              </a:spcAft>
              <a:buClrTx/>
              <a:buSzTx/>
              <a:buFont typeface="Arial" charset="0"/>
              <a:buNone/>
              <a:tabLst/>
              <a:defRPr/>
            </a:pPr>
            <a:r>
              <a:rPr lang="en-US" b="1" baseline="0" dirty="0" smtClean="0"/>
              <a:t>5) The NCSA updating is the most straightforward solution</a:t>
            </a:r>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endParaRPr lang="en-US" baseline="0" dirty="0" smtClean="0"/>
          </a:p>
          <a:p>
            <a:pPr marL="171450" marR="0" indent="-171450" algn="l" defTabSz="914400" rtl="0" eaLnBrk="0" fontAlgn="base" latinLnBrk="0" hangingPunct="0">
              <a:lnSpc>
                <a:spcPct val="100000"/>
              </a:lnSpc>
              <a:spcBef>
                <a:spcPct val="30000"/>
              </a:spcBef>
              <a:spcAft>
                <a:spcPct val="0"/>
              </a:spcAft>
              <a:buClrTx/>
              <a:buSzTx/>
              <a:buFont typeface="Arial" charset="0"/>
              <a:buChar char="•"/>
              <a:tabLst/>
              <a:defRPr/>
            </a:pPr>
            <a:endParaRPr lang="en-US" dirty="0"/>
          </a:p>
        </p:txBody>
      </p:sp>
      <p:sp>
        <p:nvSpPr>
          <p:cNvPr id="4" name="Slide Number Placeholder 3"/>
          <p:cNvSpPr>
            <a:spLocks noGrp="1"/>
          </p:cNvSpPr>
          <p:nvPr>
            <p:ph type="sldNum" sz="quarter" idx="10"/>
          </p:nvPr>
        </p:nvSpPr>
        <p:spPr/>
        <p:txBody>
          <a:bodyPr/>
          <a:lstStyle/>
          <a:p>
            <a:pPr>
              <a:defRPr/>
            </a:pPr>
            <a:fld id="{45D7C93D-14A5-4165-AC66-E1BD3F540730}" type="slidenum">
              <a:rPr lang="en-US" altLang="en-US" smtClean="0"/>
              <a:pPr>
                <a:defRPr/>
              </a:pPr>
              <a:t>26</a:t>
            </a:fld>
            <a:endParaRPr lang="en-US" altLang="en-US"/>
          </a:p>
        </p:txBody>
      </p:sp>
    </p:spTree>
    <p:extLst>
      <p:ext uri="{BB962C8B-B14F-4D97-AF65-F5344CB8AC3E}">
        <p14:creationId xmlns:p14="http://schemas.microsoft.com/office/powerpoint/2010/main" val="2868025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952C9E-F09B-4166-86CD-D95E5E89B78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9394540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This is a list of things that we want to see in the projects</a:t>
            </a:r>
          </a:p>
          <a:p>
            <a:pPr marL="171450" indent="-171450">
              <a:buFont typeface="Arial" charset="0"/>
              <a:buChar char="•"/>
            </a:pPr>
            <a:r>
              <a:rPr lang="en-US" b="1" dirty="0" smtClean="0"/>
              <a:t>LDCs</a:t>
            </a:r>
            <a:r>
              <a:rPr lang="en-US" b="1" baseline="0" dirty="0" smtClean="0"/>
              <a:t> and SIDS have priority in the approval of CCCD projects</a:t>
            </a:r>
          </a:p>
          <a:p>
            <a:pPr marL="171450" indent="-171450">
              <a:buFont typeface="Arial" charset="0"/>
              <a:buChar char="•"/>
            </a:pPr>
            <a:r>
              <a:rPr lang="en-US" b="1" dirty="0" smtClean="0"/>
              <a:t>Be innovative</a:t>
            </a:r>
          </a:p>
          <a:p>
            <a:pPr marL="171450" indent="-171450">
              <a:buFont typeface="Arial" charset="0"/>
              <a:buChar char="•"/>
            </a:pPr>
            <a:r>
              <a:rPr lang="en-US" b="1" dirty="0" smtClean="0"/>
              <a:t>You</a:t>
            </a:r>
            <a:r>
              <a:rPr lang="en-US" b="1" baseline="0" dirty="0" smtClean="0"/>
              <a:t> might have been creating databases separate for different conventions, so you </a:t>
            </a:r>
          </a:p>
          <a:p>
            <a:pPr marL="171450" indent="-171450">
              <a:buFont typeface="Arial" charset="0"/>
              <a:buChar char="•"/>
            </a:pPr>
            <a:r>
              <a:rPr lang="en-US" b="1" baseline="0" dirty="0" smtClean="0"/>
              <a:t>Better institutions</a:t>
            </a:r>
          </a:p>
          <a:p>
            <a:pPr marL="171450" indent="-171450">
              <a:buFont typeface="Arial" charset="0"/>
              <a:buChar char="•"/>
            </a:pPr>
            <a:r>
              <a:rPr lang="en-US" b="1" baseline="0" dirty="0" smtClean="0"/>
              <a:t>If there are other GEF activities make sure you coordinate activities among them. </a:t>
            </a:r>
            <a:endParaRPr lang="en-US" b="1" dirty="0" smtClean="0"/>
          </a:p>
          <a:p>
            <a:endParaRPr lang="en-US" dirty="0"/>
          </a:p>
        </p:txBody>
      </p:sp>
      <p:sp>
        <p:nvSpPr>
          <p:cNvPr id="4" name="Slide Number Placeholder 3"/>
          <p:cNvSpPr>
            <a:spLocks noGrp="1"/>
          </p:cNvSpPr>
          <p:nvPr>
            <p:ph type="sldNum" sz="quarter" idx="10"/>
          </p:nvPr>
        </p:nvSpPr>
        <p:spPr/>
        <p:txBody>
          <a:bodyPr/>
          <a:lstStyle/>
          <a:p>
            <a:pPr>
              <a:defRPr/>
            </a:pPr>
            <a:fld id="{45D7C93D-14A5-4165-AC66-E1BD3F540730}" type="slidenum">
              <a:rPr lang="en-US" altLang="en-US" smtClean="0"/>
              <a:pPr>
                <a:defRPr/>
              </a:pPr>
              <a:t>27</a:t>
            </a:fld>
            <a:endParaRPr lang="en-US" altLang="en-US"/>
          </a:p>
        </p:txBody>
      </p:sp>
    </p:spTree>
    <p:extLst>
      <p:ext uri="{BB962C8B-B14F-4D97-AF65-F5344CB8AC3E}">
        <p14:creationId xmlns:p14="http://schemas.microsoft.com/office/powerpoint/2010/main" val="3106186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812AEDD-E090-4C23-8E9A-0E449B2A8476}" type="slidenum">
              <a:rPr lang="en-US" altLang="en-US" smtClean="0">
                <a:latin typeface="Arial" panose="020B0604020202020204" pitchFamily="34" charset="0"/>
              </a:rPr>
              <a:pPr>
                <a:spcBef>
                  <a:spcPct val="0"/>
                </a:spcBef>
              </a:pPr>
              <a:t>28</a:t>
            </a:fld>
            <a:endParaRPr lang="en-US" altLang="en-US" smtClean="0">
              <a:latin typeface="Arial" panose="020B0604020202020204" pitchFamily="34" charset="0"/>
            </a:endParaRPr>
          </a:p>
        </p:txBody>
      </p:sp>
    </p:spTree>
    <p:extLst>
      <p:ext uri="{BB962C8B-B14F-4D97-AF65-F5344CB8AC3E}">
        <p14:creationId xmlns:p14="http://schemas.microsoft.com/office/powerpoint/2010/main" val="25373258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54251E5-C670-4F83-9925-2407ACC7ED60}" type="slidenum">
              <a:rPr lang="en-US" altLang="en-US" smtClean="0">
                <a:solidFill>
                  <a:srgbClr val="000000"/>
                </a:solidFill>
              </a:rPr>
              <a:pPr/>
              <a:t>29</a:t>
            </a:fld>
            <a:endParaRPr lang="en-US" altLang="en-US" smtClean="0">
              <a:solidFill>
                <a:srgbClr val="000000"/>
              </a:solidFill>
            </a:endParaRPr>
          </a:p>
        </p:txBody>
      </p:sp>
      <p:sp>
        <p:nvSpPr>
          <p:cNvPr id="9221"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9222"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9223"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Tree>
    <p:extLst>
      <p:ext uri="{BB962C8B-B14F-4D97-AF65-F5344CB8AC3E}">
        <p14:creationId xmlns:p14="http://schemas.microsoft.com/office/powerpoint/2010/main" val="1923748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600" smtClean="0">
                <a:ea typeface="ＭＳ Ｐゴシック" panose="020B0600070205080204" pitchFamily="34" charset="-128"/>
              </a:rPr>
              <a:t>There are several policies and guidelines related to participation of CSOs and other stakeholders in GEF’s operations. These have been formulated at different times and they complement each other. The GEF takes public participation very seriously and believes that adequate involvement of different sectors of society in GEF’s project cycle is positive for a number of reasons as we will see in a moment.</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D40BA64-A852-4F6B-B991-53CA56DB0AD3}" type="slidenum">
              <a:rPr lang="en-US" altLang="en-US" smtClean="0"/>
              <a:pPr/>
              <a:t>30</a:t>
            </a:fld>
            <a:endParaRPr lang="en-US" altLang="en-US" smtClean="0"/>
          </a:p>
        </p:txBody>
      </p:sp>
    </p:spTree>
    <p:extLst>
      <p:ext uri="{BB962C8B-B14F-4D97-AF65-F5344CB8AC3E}">
        <p14:creationId xmlns:p14="http://schemas.microsoft.com/office/powerpoint/2010/main" val="2999457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sz="1600" dirty="0" smtClean="0"/>
              <a:t>The PIP was approved in 1996. It’s based on paragraph 5 of the GEF Instrument which  </a:t>
            </a:r>
            <a:r>
              <a:rPr lang="en-US" sz="1600" dirty="0" smtClean="0">
                <a:ea typeface="+mn-ea"/>
              </a:rPr>
              <a:t>provides that all GEF-financed projects “will provide for full disclosure of non-confidential information, and consultation with, and participation as appropriate of, major groups and local communities throughout the project cycle.” </a:t>
            </a:r>
          </a:p>
          <a:p>
            <a:pPr>
              <a:defRPr/>
            </a:pPr>
            <a:r>
              <a:rPr lang="en-US" sz="1600" dirty="0" smtClean="0"/>
              <a:t>The PIP encompasses three overlapping processes: from information dissemination, which is a one way type of process, to consultation and stakeholder participation which are two-way processes. The Policy is very broad as it tries to accommodate the particular circumstances of agencies and countries in a flexible manner. </a:t>
            </a:r>
            <a:endParaRPr lang="en-US" sz="1600" dirty="0"/>
          </a:p>
        </p:txBody>
      </p:sp>
      <p:sp>
        <p:nvSpPr>
          <p:cNvPr id="13316"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3317"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3318"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3319"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4EB0D48-CA12-4244-8276-37630E13B668}" type="slidenum">
              <a:rPr lang="en-US" altLang="en-US" smtClean="0"/>
              <a:pPr/>
              <a:t>31</a:t>
            </a:fld>
            <a:endParaRPr lang="en-US" altLang="en-US" smtClean="0"/>
          </a:p>
        </p:txBody>
      </p:sp>
    </p:spTree>
    <p:extLst>
      <p:ext uri="{BB962C8B-B14F-4D97-AF65-F5344CB8AC3E}">
        <p14:creationId xmlns:p14="http://schemas.microsoft.com/office/powerpoint/2010/main" val="6687453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62500" lnSpcReduction="20000"/>
          </a:bodyPr>
          <a:lstStyle/>
          <a:p>
            <a:pPr>
              <a:buFont typeface="Arial" panose="020B0604020202020204" pitchFamily="34" charset="0"/>
              <a:buChar char="•"/>
              <a:defRPr/>
            </a:pPr>
            <a:r>
              <a:rPr lang="en-US" sz="1600" dirty="0" smtClean="0"/>
              <a:t>The policy includes five principles: 1) </a:t>
            </a:r>
            <a:r>
              <a:rPr lang="en-US" sz="1600" dirty="0" smtClean="0">
                <a:ea typeface="+mn-ea"/>
              </a:rPr>
              <a:t>Effective public involvement should enhance the social, environmental, and financial sustainability of projects. </a:t>
            </a:r>
            <a:r>
              <a:rPr lang="en-US" sz="1600" dirty="0" smtClean="0"/>
              <a:t>. By improving project performance and sharing accountability for project outcomes, public involvement contributes to the environmental and financial sustainability of projects. In addition, to be socially sustainable, projects should, as appropriate, address the social, cultural, and economic needs of people affected by GEF-financed projects. </a:t>
            </a:r>
          </a:p>
          <a:p>
            <a:pPr>
              <a:buFont typeface="Arial" panose="020B0604020202020204" pitchFamily="34" charset="0"/>
              <a:buChar char="•"/>
              <a:defRPr/>
            </a:pPr>
            <a:r>
              <a:rPr lang="en-US" sz="1600" dirty="0" smtClean="0">
                <a:ea typeface="+mn-ea"/>
              </a:rPr>
              <a:t>2) Responsibility for assuring public involvement rests within the country, normally with the government, project executing agency or agencies, with the support of GEF Partner Agencies. </a:t>
            </a:r>
            <a:r>
              <a:rPr lang="en-US" sz="1600" dirty="0" smtClean="0"/>
              <a:t>Governments should ensure that all GEF-financed projects are country-driven and based on national priorities for sustainable development. Governments should promote public involvement in the identification of project concepts. GEF Partner Agencies will assist and collaborate with recipient governments and project executing agencies, as appropriate, in developing projects that make use of, and promote public involvement throughout the project cycle.</a:t>
            </a:r>
          </a:p>
          <a:p>
            <a:pPr>
              <a:buFont typeface="Arial" panose="020B0604020202020204" pitchFamily="34" charset="0"/>
              <a:buChar char="•"/>
              <a:defRPr/>
            </a:pPr>
            <a:r>
              <a:rPr lang="en-US" sz="1600" dirty="0" smtClean="0">
                <a:ea typeface="+mn-ea"/>
              </a:rPr>
              <a:t>3) Public involvement activities should be designed and implemented in a flexible manner, adapting and responding to recipient countries' national and local conditions and to project requirements. </a:t>
            </a:r>
          </a:p>
          <a:p>
            <a:pPr>
              <a:buFont typeface="Arial" panose="020B0604020202020204" pitchFamily="34" charset="0"/>
              <a:buChar char="•"/>
              <a:defRPr/>
            </a:pPr>
            <a:r>
              <a:rPr lang="en-US" sz="1600" dirty="0" smtClean="0"/>
              <a:t>It is recognized that there are differences in requirements for public involvement across focal areas and types of projects. There will also be diversity in approaches to design of public involvement activities that respond to in-country conditions, such as the cultural, political, and project-specific factors influencing project development and implementation.</a:t>
            </a:r>
          </a:p>
          <a:p>
            <a:pPr>
              <a:buFont typeface="Arial" panose="020B0604020202020204" pitchFamily="34" charset="0"/>
              <a:buChar char="•"/>
              <a:defRPr/>
            </a:pPr>
            <a:endParaRPr lang="en-US" sz="1600" dirty="0" smtClean="0">
              <a:ea typeface="+mn-ea"/>
            </a:endParaRPr>
          </a:p>
          <a:p>
            <a:pPr>
              <a:buFont typeface="Arial" panose="020B0604020202020204" pitchFamily="34" charset="0"/>
              <a:buChar char="•"/>
              <a:defRPr/>
            </a:pPr>
            <a:r>
              <a:rPr lang="en-US" sz="1600" dirty="0" smtClean="0">
                <a:ea typeface="+mn-ea"/>
              </a:rPr>
              <a:t>4) To be effective, public involvement activities should be broad-based and sustainable. GEF Partner Agencies will include in project budgets, as needed, the necessary financial and technical assistance to recipient governments and project executing agencies to ensure effective public involvement. </a:t>
            </a:r>
          </a:p>
          <a:p>
            <a:pPr>
              <a:buFont typeface="Arial" panose="020B0604020202020204" pitchFamily="34" charset="0"/>
              <a:buChar char="•"/>
              <a:defRPr/>
            </a:pPr>
            <a:r>
              <a:rPr lang="en-US" sz="1600" dirty="0" smtClean="0"/>
              <a:t>GEF Partner Agencies will work with governments and project executing agencies to ensure that public involvement activities are designed in a manner that is representative of a broad range of stakeholder groups and effectively carried out over the long-term</a:t>
            </a:r>
            <a:endParaRPr lang="en-US" sz="1600" dirty="0" smtClean="0">
              <a:ea typeface="+mn-ea"/>
            </a:endParaRPr>
          </a:p>
          <a:p>
            <a:pPr>
              <a:buFont typeface="Arial" panose="020B0604020202020204" pitchFamily="34" charset="0"/>
              <a:buChar char="•"/>
              <a:defRPr/>
            </a:pPr>
            <a:r>
              <a:rPr lang="en-US" sz="1600" dirty="0" smtClean="0">
                <a:ea typeface="+mn-ea"/>
              </a:rPr>
              <a:t>5) Public involvement activities will be carried out in a transparent and open manner. All GEF financed projects should have full documentation of public involvement. </a:t>
            </a:r>
            <a:r>
              <a:rPr lang="en-US" sz="1600" dirty="0" smtClean="0">
                <a:solidFill>
                  <a:srgbClr val="000000"/>
                </a:solidFill>
                <a:ea typeface="ＭＳ Ｐゴシック" pitchFamily="34" charset="-128"/>
              </a:rPr>
              <a:t>Applies to all GEF focal areas, programs, and projects; </a:t>
            </a:r>
          </a:p>
          <a:p>
            <a:pPr>
              <a:buFont typeface="Arial" panose="020B0604020202020204" pitchFamily="34" charset="0"/>
              <a:buChar char="•"/>
              <a:defRPr/>
            </a:pPr>
            <a:r>
              <a:rPr lang="en-US" sz="1600" dirty="0" smtClean="0"/>
              <a:t>Consistent with provisions in the Instrument, there should be transparency in the preparation, conduct, reporting, and evaluation of public involvement activities in all projects. </a:t>
            </a:r>
            <a:endParaRPr lang="en-US" sz="1600" dirty="0"/>
          </a:p>
        </p:txBody>
      </p:sp>
      <p:sp>
        <p:nvSpPr>
          <p:cNvPr id="1536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5365"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5366"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5367"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F193100-2788-44BB-913B-5BC85E446D79}" type="slidenum">
              <a:rPr lang="en-US" altLang="en-US" smtClean="0"/>
              <a:pPr/>
              <a:t>32</a:t>
            </a:fld>
            <a:endParaRPr lang="en-US" altLang="en-US" smtClean="0"/>
          </a:p>
        </p:txBody>
      </p:sp>
    </p:spTree>
    <p:extLst>
      <p:ext uri="{BB962C8B-B14F-4D97-AF65-F5344CB8AC3E}">
        <p14:creationId xmlns:p14="http://schemas.microsoft.com/office/powerpoint/2010/main" val="1973412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a:lnSpc>
                <a:spcPct val="110000"/>
              </a:lnSpc>
              <a:spcBef>
                <a:spcPts val="0"/>
              </a:spcBef>
              <a:defRPr/>
            </a:pPr>
            <a:r>
              <a:rPr lang="en-US" sz="2200" dirty="0" smtClean="0">
                <a:solidFill>
                  <a:srgbClr val="000000"/>
                </a:solidFill>
                <a:ea typeface="ＭＳ Ｐゴシック" pitchFamily="34" charset="-128"/>
              </a:rPr>
              <a:t>Public involvement improves the performance and impact of projects by:</a:t>
            </a:r>
          </a:p>
          <a:p>
            <a:pPr>
              <a:lnSpc>
                <a:spcPct val="110000"/>
              </a:lnSpc>
              <a:spcBef>
                <a:spcPts val="0"/>
              </a:spcBef>
              <a:buFont typeface="Arial" panose="020B0604020202020204" pitchFamily="34" charset="0"/>
              <a:buChar char="•"/>
              <a:defRPr/>
            </a:pPr>
            <a:endParaRPr lang="en-US" sz="2200" dirty="0" smtClean="0">
              <a:solidFill>
                <a:srgbClr val="000000"/>
              </a:solidFill>
              <a:ea typeface="ＭＳ Ｐゴシック" pitchFamily="34" charset="-128"/>
            </a:endParaRPr>
          </a:p>
          <a:p>
            <a:pPr lvl="1">
              <a:lnSpc>
                <a:spcPct val="110000"/>
              </a:lnSpc>
              <a:spcBef>
                <a:spcPts val="0"/>
              </a:spcBef>
              <a:buFont typeface="Arial" panose="020B0604020202020204" pitchFamily="34" charset="0"/>
              <a:buChar char="•"/>
              <a:defRPr/>
            </a:pPr>
            <a:r>
              <a:rPr lang="en-US" sz="2200" dirty="0" smtClean="0">
                <a:solidFill>
                  <a:srgbClr val="000000"/>
                </a:solidFill>
                <a:ea typeface="ＭＳ Ｐゴシック" pitchFamily="34" charset="-128"/>
              </a:rPr>
              <a:t>Enhancing recipient country ownership of, and accountability for, project outcomes</a:t>
            </a:r>
          </a:p>
          <a:p>
            <a:pPr lvl="1">
              <a:lnSpc>
                <a:spcPct val="110000"/>
              </a:lnSpc>
              <a:spcBef>
                <a:spcPts val="0"/>
              </a:spcBef>
              <a:buFont typeface="Arial" panose="020B0604020202020204" pitchFamily="34" charset="0"/>
              <a:buChar char="•"/>
              <a:defRPr/>
            </a:pPr>
            <a:endParaRPr lang="en-US" sz="1100" dirty="0" smtClean="0">
              <a:solidFill>
                <a:srgbClr val="000000"/>
              </a:solidFill>
              <a:ea typeface="ＭＳ Ｐゴシック" pitchFamily="34" charset="-128"/>
            </a:endParaRPr>
          </a:p>
          <a:p>
            <a:pPr lvl="1">
              <a:lnSpc>
                <a:spcPct val="110000"/>
              </a:lnSpc>
              <a:spcBef>
                <a:spcPts val="0"/>
              </a:spcBef>
              <a:buFont typeface="Arial" panose="020B0604020202020204" pitchFamily="34" charset="0"/>
              <a:buChar char="•"/>
              <a:defRPr/>
            </a:pPr>
            <a:r>
              <a:rPr lang="en-US" sz="2200" dirty="0" smtClean="0">
                <a:solidFill>
                  <a:srgbClr val="000000"/>
                </a:solidFill>
                <a:ea typeface="ＭＳ Ｐゴシック" pitchFamily="34" charset="-128"/>
              </a:rPr>
              <a:t>Addressing the social and economic needs of affected people</a:t>
            </a:r>
          </a:p>
          <a:p>
            <a:pPr lvl="1">
              <a:lnSpc>
                <a:spcPct val="110000"/>
              </a:lnSpc>
              <a:spcBef>
                <a:spcPts val="0"/>
              </a:spcBef>
              <a:buFont typeface="Arial" panose="020B0604020202020204" pitchFamily="34" charset="0"/>
              <a:buChar char="•"/>
              <a:defRPr/>
            </a:pPr>
            <a:endParaRPr lang="en-US" sz="1000" dirty="0" smtClean="0">
              <a:solidFill>
                <a:srgbClr val="000000"/>
              </a:solidFill>
              <a:ea typeface="ＭＳ Ｐゴシック" pitchFamily="34" charset="-128"/>
            </a:endParaRPr>
          </a:p>
          <a:p>
            <a:pPr lvl="1">
              <a:lnSpc>
                <a:spcPct val="110000"/>
              </a:lnSpc>
              <a:spcBef>
                <a:spcPts val="0"/>
              </a:spcBef>
              <a:buFont typeface="Arial" panose="020B0604020202020204" pitchFamily="34" charset="0"/>
              <a:buChar char="•"/>
              <a:defRPr/>
            </a:pPr>
            <a:r>
              <a:rPr lang="en-US" sz="2200" dirty="0" smtClean="0">
                <a:solidFill>
                  <a:srgbClr val="000000"/>
                </a:solidFill>
                <a:ea typeface="ＭＳ Ｐゴシック" pitchFamily="34" charset="-128"/>
              </a:rPr>
              <a:t>Building partnerships among project executing agencies and stakeholders</a:t>
            </a:r>
          </a:p>
          <a:p>
            <a:pPr lvl="1">
              <a:lnSpc>
                <a:spcPct val="110000"/>
              </a:lnSpc>
              <a:spcBef>
                <a:spcPts val="0"/>
              </a:spcBef>
              <a:buFont typeface="Arial" panose="020B0604020202020204" pitchFamily="34" charset="0"/>
              <a:buChar char="•"/>
              <a:defRPr/>
            </a:pPr>
            <a:endParaRPr lang="en-US" sz="1000" dirty="0" smtClean="0">
              <a:solidFill>
                <a:srgbClr val="000000"/>
              </a:solidFill>
              <a:ea typeface="ＭＳ Ｐゴシック" pitchFamily="34" charset="-128"/>
            </a:endParaRPr>
          </a:p>
          <a:p>
            <a:pPr lvl="1">
              <a:lnSpc>
                <a:spcPct val="110000"/>
              </a:lnSpc>
              <a:spcBef>
                <a:spcPts val="0"/>
              </a:spcBef>
              <a:buFont typeface="Arial" panose="020B0604020202020204" pitchFamily="34" charset="0"/>
              <a:buChar char="•"/>
              <a:defRPr/>
            </a:pPr>
            <a:r>
              <a:rPr lang="en-US" sz="2200" dirty="0" smtClean="0">
                <a:solidFill>
                  <a:srgbClr val="000000"/>
                </a:solidFill>
                <a:ea typeface="ＭＳ Ｐゴシック" pitchFamily="34" charset="-128"/>
              </a:rPr>
              <a:t>Making use of skills, experiences, and knowledge, specifically of non-governmental organizations (NGOs), community and local groups, and the private sector in the design, implementation and evaluation of project activities.</a:t>
            </a:r>
          </a:p>
          <a:p>
            <a:pPr>
              <a:spcBef>
                <a:spcPct val="0"/>
              </a:spcBef>
              <a:defRPr/>
            </a:pPr>
            <a:endParaRPr lang="en-US" dirty="0" smtClean="0">
              <a:ea typeface="ＭＳ Ｐゴシック" pitchFamily="34" charset="-128"/>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E422A4A-83F6-4B2A-94B8-9D13874EDBFB}" type="slidenum">
              <a:rPr lang="en-US" altLang="en-US" smtClean="0"/>
              <a:pPr>
                <a:spcBef>
                  <a:spcPct val="0"/>
                </a:spcBef>
              </a:pPr>
              <a:t>33</a:t>
            </a:fld>
            <a:endParaRPr lang="en-US" altLang="en-US" smtClean="0"/>
          </a:p>
        </p:txBody>
      </p:sp>
      <p:sp>
        <p:nvSpPr>
          <p:cNvPr id="17413"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endParaRPr lang="fr-FR" altLang="en-US" smtClean="0">
              <a:cs typeface="Arial" panose="020B0604020202020204" pitchFamily="34" charset="0"/>
            </a:endParaRPr>
          </a:p>
        </p:txBody>
      </p:sp>
    </p:spTree>
    <p:extLst>
      <p:ext uri="{BB962C8B-B14F-4D97-AF65-F5344CB8AC3E}">
        <p14:creationId xmlns:p14="http://schemas.microsoft.com/office/powerpoint/2010/main" val="12823470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600" smtClean="0">
                <a:ea typeface="ＭＳ Ｐゴシック" panose="020B0600070205080204" pitchFamily="34" charset="-128"/>
              </a:rPr>
              <a:t>Before I move to the guidelines, let me say that the GEF CSO Network conducted in 2013-2014 an analysis, funded by the GEF, of the PIP and provided recommendations for an update of the policy based on some findings regarding new developments in the GEF, with other related policies and guidelines, and also the need to clarify and expand on some of the concepts. The guidelines developed in 2014 and presented to Council in October as information document, addressed many of these issues and provided the opportunity to review the PIP.</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184D830-C3E7-49AC-AE7F-33AC355EB312}" type="slidenum">
              <a:rPr lang="en-US" altLang="en-US" smtClean="0"/>
              <a:pPr/>
              <a:t>34</a:t>
            </a:fld>
            <a:endParaRPr lang="en-US" altLang="en-US" smtClean="0"/>
          </a:p>
        </p:txBody>
      </p:sp>
    </p:spTree>
    <p:extLst>
      <p:ext uri="{BB962C8B-B14F-4D97-AF65-F5344CB8AC3E}">
        <p14:creationId xmlns:p14="http://schemas.microsoft.com/office/powerpoint/2010/main" val="20810497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5482118-EF6C-4110-AB3C-AFEE60927B10}" type="slidenum">
              <a:rPr lang="en-US" altLang="en-US" smtClean="0">
                <a:latin typeface="Arial" panose="020B0604020202020204" pitchFamily="34" charset="0"/>
              </a:rPr>
              <a:pPr>
                <a:spcBef>
                  <a:spcPct val="0"/>
                </a:spcBef>
              </a:pPr>
              <a:t>35</a:t>
            </a:fld>
            <a:endParaRPr lang="en-US" altLang="en-US" smtClean="0">
              <a:latin typeface="Arial" panose="020B0604020202020204" pitchFamily="34" charset="0"/>
            </a:endParaRPr>
          </a:p>
        </p:txBody>
      </p:sp>
    </p:spTree>
    <p:extLst>
      <p:ext uri="{BB962C8B-B14F-4D97-AF65-F5344CB8AC3E}">
        <p14:creationId xmlns:p14="http://schemas.microsoft.com/office/powerpoint/2010/main" val="414202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B325B2A-0455-4502-8C97-D06C78FE4948}" type="slidenum">
              <a:rPr lang="en-US" altLang="en-US" smtClean="0"/>
              <a:pPr/>
              <a:t>36</a:t>
            </a:fld>
            <a:endParaRPr lang="en-US" altLang="en-US" smtClean="0"/>
          </a:p>
        </p:txBody>
      </p:sp>
    </p:spTree>
    <p:extLst>
      <p:ext uri="{BB962C8B-B14F-4D97-AF65-F5344CB8AC3E}">
        <p14:creationId xmlns:p14="http://schemas.microsoft.com/office/powerpoint/2010/main" val="1476352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GEF: </a:t>
            </a:r>
            <a:r>
              <a:rPr lang="en-US" sz="1400" b="1" dirty="0" smtClean="0">
                <a:latin typeface="Calibri" pitchFamily="34" charset="0"/>
              </a:rPr>
              <a:t>– </a:t>
            </a:r>
            <a:r>
              <a:rPr lang="en-US" sz="1200" b="1" dirty="0" smtClean="0">
                <a:solidFill>
                  <a:srgbClr val="FF0000"/>
                </a:solidFill>
                <a:latin typeface="Calibri" pitchFamily="34" charset="0"/>
              </a:rPr>
              <a:t>Financing; Chair of SGP Steering Committee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latin typeface="Calibri" pitchFamily="34" charset="0"/>
              </a:rPr>
              <a:t>United Nations Development Programme (UNDP) – </a:t>
            </a:r>
            <a:r>
              <a:rPr lang="en-US" sz="1100" b="1" dirty="0" smtClean="0">
                <a:solidFill>
                  <a:srgbClr val="FF0000"/>
                </a:solidFill>
                <a:latin typeface="Calibri" pitchFamily="34" charset="0"/>
              </a:rPr>
              <a:t>Implementing Agency; Co-financing</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smtClean="0">
                <a:latin typeface="Calibri" pitchFamily="34" charset="0"/>
              </a:rPr>
              <a:t>United Nations Office for Project Services – </a:t>
            </a:r>
            <a:r>
              <a:rPr lang="en-US" sz="1100" b="1" smtClean="0">
                <a:solidFill>
                  <a:srgbClr val="FF0000"/>
                </a:solidFill>
                <a:latin typeface="Calibri" pitchFamily="34" charset="0"/>
              </a:rPr>
              <a:t>Executing Agency</a:t>
            </a:r>
            <a:endParaRPr lang="en-US" sz="1100" b="1" smtClean="0">
              <a:latin typeface="Calibri" pitchFamily="34" charset="0"/>
            </a:endParaRPr>
          </a:p>
          <a:p>
            <a:endParaRPr lang="en-US"/>
          </a:p>
        </p:txBody>
      </p:sp>
      <p:sp>
        <p:nvSpPr>
          <p:cNvPr id="4" name="Slide Number Placeholder 3"/>
          <p:cNvSpPr>
            <a:spLocks noGrp="1"/>
          </p:cNvSpPr>
          <p:nvPr>
            <p:ph type="sldNum" sz="quarter" idx="10"/>
          </p:nvPr>
        </p:nvSpPr>
        <p:spPr/>
        <p:txBody>
          <a:bodyPr/>
          <a:lstStyle/>
          <a:p>
            <a:pPr>
              <a:defRPr/>
            </a:pPr>
            <a:fld id="{D758901D-F2CB-4B0F-A014-76C6CA589F60}" type="slidenum">
              <a:rPr lang="en-US" smtClean="0">
                <a:solidFill>
                  <a:prstClr val="black"/>
                </a:solidFill>
              </a:rPr>
              <a:pPr>
                <a:defRPr/>
              </a:pPr>
              <a:t>10</a:t>
            </a:fld>
            <a:endParaRPr lang="en-US">
              <a:solidFill>
                <a:prstClr val="black"/>
              </a:solidFill>
            </a:endParaRPr>
          </a:p>
        </p:txBody>
      </p:sp>
    </p:spTree>
    <p:extLst>
      <p:ext uri="{BB962C8B-B14F-4D97-AF65-F5344CB8AC3E}">
        <p14:creationId xmlns:p14="http://schemas.microsoft.com/office/powerpoint/2010/main" val="37497967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7F4E32C-B1D0-4EE3-A418-AFE0B4F6372C}" type="slidenum">
              <a:rPr lang="en-US" altLang="en-US" smtClean="0"/>
              <a:pPr/>
              <a:t>37</a:t>
            </a:fld>
            <a:endParaRPr lang="en-US" altLang="en-US" smtClean="0"/>
          </a:p>
        </p:txBody>
      </p:sp>
    </p:spTree>
    <p:extLst>
      <p:ext uri="{BB962C8B-B14F-4D97-AF65-F5344CB8AC3E}">
        <p14:creationId xmlns:p14="http://schemas.microsoft.com/office/powerpoint/2010/main" val="27049417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CCA5A31-D7C8-44AE-ADE0-4859CE9B74ED}" type="slidenum">
              <a:rPr lang="en-US" altLang="en-US" smtClean="0"/>
              <a:pPr/>
              <a:t>38</a:t>
            </a:fld>
            <a:endParaRPr lang="en-US" altLang="en-US" smtClean="0"/>
          </a:p>
        </p:txBody>
      </p:sp>
    </p:spTree>
    <p:extLst>
      <p:ext uri="{BB962C8B-B14F-4D97-AF65-F5344CB8AC3E}">
        <p14:creationId xmlns:p14="http://schemas.microsoft.com/office/powerpoint/2010/main" val="29444845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4BE9024-B6B6-4C81-8BD7-3BC70B27D151}" type="slidenum">
              <a:rPr lang="en-US" altLang="en-US" smtClean="0"/>
              <a:pPr/>
              <a:t>39</a:t>
            </a:fld>
            <a:endParaRPr lang="en-US" altLang="en-US" smtClean="0"/>
          </a:p>
        </p:txBody>
      </p:sp>
    </p:spTree>
    <p:extLst>
      <p:ext uri="{BB962C8B-B14F-4D97-AF65-F5344CB8AC3E}">
        <p14:creationId xmlns:p14="http://schemas.microsoft.com/office/powerpoint/2010/main" val="30261215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67C3D75-4FEF-42C7-86AA-7626DF28B853}" type="slidenum">
              <a:rPr lang="en-US" altLang="en-US" smtClean="0"/>
              <a:pPr/>
              <a:t>40</a:t>
            </a:fld>
            <a:endParaRPr lang="en-US" altLang="en-US" smtClean="0"/>
          </a:p>
        </p:txBody>
      </p:sp>
    </p:spTree>
    <p:extLst>
      <p:ext uri="{BB962C8B-B14F-4D97-AF65-F5344CB8AC3E}">
        <p14:creationId xmlns:p14="http://schemas.microsoft.com/office/powerpoint/2010/main" val="1314979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268578A-0759-4236-87A7-75A06FFCC541}" type="slidenum">
              <a:rPr lang="en-US" altLang="en-US" smtClean="0"/>
              <a:pPr/>
              <a:t>41</a:t>
            </a:fld>
            <a:endParaRPr lang="en-US" altLang="en-US" smtClean="0"/>
          </a:p>
        </p:txBody>
      </p:sp>
    </p:spTree>
    <p:extLst>
      <p:ext uri="{BB962C8B-B14F-4D97-AF65-F5344CB8AC3E}">
        <p14:creationId xmlns:p14="http://schemas.microsoft.com/office/powerpoint/2010/main" val="1430918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anose="020B0600070205080204" pitchFamily="34" charset="-128"/>
              </a:rPr>
              <a:t>The Guidelines contain an action plan for the period 2014-2018 along these areas. The action plan will be implemented by the agencies, the GEF Secretariat and the recipient countries (OFPs). For more information, please consult your flash drives where you have a document with the guidelines.</a:t>
            </a: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F9EE388-05F3-47B9-97A6-2C1A19A4EFF2}" type="slidenum">
              <a:rPr lang="en-US" altLang="en-US" smtClean="0"/>
              <a:pPr/>
              <a:t>42</a:t>
            </a:fld>
            <a:endParaRPr lang="en-US" altLang="en-US" smtClean="0"/>
          </a:p>
        </p:txBody>
      </p:sp>
    </p:spTree>
    <p:extLst>
      <p:ext uri="{BB962C8B-B14F-4D97-AF65-F5344CB8AC3E}">
        <p14:creationId xmlns:p14="http://schemas.microsoft.com/office/powerpoint/2010/main" val="12912977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93EA5FE-709C-4FF8-851C-841BF85505C6}" type="slidenum">
              <a:rPr lang="en-US" altLang="en-US" smtClean="0">
                <a:latin typeface="Arial" panose="020B0604020202020204" pitchFamily="34" charset="0"/>
              </a:rPr>
              <a:pPr>
                <a:spcBef>
                  <a:spcPct val="0"/>
                </a:spcBef>
              </a:pPr>
              <a:t>43</a:t>
            </a:fld>
            <a:endParaRPr lang="en-US" altLang="en-US" smtClean="0">
              <a:latin typeface="Arial" panose="020B0604020202020204" pitchFamily="34" charset="0"/>
            </a:endParaRPr>
          </a:p>
        </p:txBody>
      </p:sp>
    </p:spTree>
    <p:extLst>
      <p:ext uri="{BB962C8B-B14F-4D97-AF65-F5344CB8AC3E}">
        <p14:creationId xmlns:p14="http://schemas.microsoft.com/office/powerpoint/2010/main" val="929021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460743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pPr>
            <a:r>
              <a:rPr lang="en-US" sz="1200" b="1" dirty="0" smtClean="0">
                <a:latin typeface="Calibri" pitchFamily="34" charset="0"/>
              </a:rPr>
              <a:t>From planning grants of $2,500 to full small grants projects of up to $50,000; average of $20,000; strategic grants up to $150,000</a:t>
            </a:r>
          </a:p>
          <a:p>
            <a:pPr eaLnBrk="1" hangingPunct="1">
              <a:lnSpc>
                <a:spcPct val="80000"/>
              </a:lnSpc>
              <a:buNone/>
            </a:pPr>
            <a:endParaRPr lang="en-US" sz="800" b="1" dirty="0" smtClean="0">
              <a:latin typeface="Calibri" pitchFamily="34" charset="0"/>
            </a:endParaRPr>
          </a:p>
          <a:p>
            <a:pPr eaLnBrk="1" hangingPunct="1">
              <a:lnSpc>
                <a:spcPct val="80000"/>
              </a:lnSpc>
            </a:pPr>
            <a:r>
              <a:rPr lang="en-US" sz="1200" b="1" dirty="0" smtClean="0">
                <a:latin typeface="Calibri" pitchFamily="34" charset="0"/>
              </a:rPr>
              <a:t>Grantees are local CBOs, NGOs, communities, civil society organizations; priority for poor and vulnerable communities – international NGOs can be partners giving support but not grantees</a:t>
            </a:r>
          </a:p>
          <a:p>
            <a:r>
              <a:rPr lang="en-US" dirty="0" smtClean="0">
                <a:latin typeface="Calibri" pitchFamily="34" charset="0"/>
              </a:rPr>
              <a:t>Projects must be prepared by and implemented by communities or civil society organizations (CSOs)</a:t>
            </a:r>
          </a:p>
          <a:p>
            <a:r>
              <a:rPr lang="en-US" dirty="0" smtClean="0">
                <a:latin typeface="Calibri" pitchFamily="34" charset="0"/>
              </a:rPr>
              <a:t>Projects must be within the GEF Focal Areas – </a:t>
            </a:r>
          </a:p>
          <a:p>
            <a:pPr eaLnBrk="1" hangingPunct="1">
              <a:lnSpc>
                <a:spcPct val="80000"/>
              </a:lnSpc>
            </a:pPr>
            <a:endParaRPr lang="en-US" sz="1200" b="1" dirty="0" smtClean="0">
              <a:latin typeface="Calibri" pitchFamily="34" charset="0"/>
            </a:endParaRPr>
          </a:p>
          <a:p>
            <a:pPr eaLnBrk="1" hangingPunct="1">
              <a:lnSpc>
                <a:spcPct val="80000"/>
              </a:lnSpc>
              <a:buNone/>
            </a:pPr>
            <a:endParaRPr lang="en-US" sz="800" b="1" dirty="0" smtClean="0">
              <a:latin typeface="Calibri" pitchFamily="34" charset="0"/>
            </a:endParaRPr>
          </a:p>
          <a:p>
            <a:pPr eaLnBrk="1" hangingPunct="1">
              <a:lnSpc>
                <a:spcPct val="80000"/>
              </a:lnSpc>
            </a:pPr>
            <a:r>
              <a:rPr lang="en-US" sz="1200" b="1" dirty="0" smtClean="0">
                <a:latin typeface="Calibri" pitchFamily="34" charset="0"/>
              </a:rPr>
              <a:t>Release of funds direct to grantee bank account; direct agreement with community possible</a:t>
            </a:r>
          </a:p>
          <a:p>
            <a:pPr eaLnBrk="1" hangingPunct="1">
              <a:lnSpc>
                <a:spcPct val="80000"/>
              </a:lnSpc>
              <a:buNone/>
            </a:pPr>
            <a:endParaRPr lang="en-US" sz="800" b="1" dirty="0" smtClean="0">
              <a:latin typeface="Calibri" pitchFamily="34" charset="0"/>
            </a:endParaRPr>
          </a:p>
          <a:p>
            <a:pPr eaLnBrk="1" hangingPunct="1">
              <a:lnSpc>
                <a:spcPct val="80000"/>
              </a:lnSpc>
            </a:pPr>
            <a:r>
              <a:rPr lang="en-US" sz="1200" b="1" dirty="0" smtClean="0">
                <a:latin typeface="Calibri" pitchFamily="34" charset="0"/>
              </a:rPr>
              <a:t>Review and approval of proposals done at country level through the multi-sectoral National Steering Committee</a:t>
            </a:r>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750951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Char char="•"/>
            </a:pPr>
            <a:r>
              <a:rPr lang="en-US" sz="1200" dirty="0" smtClean="0">
                <a:latin typeface="Calibri" pitchFamily="34" charset="0"/>
              </a:rPr>
              <a:t>Selection is consultative facilitated by the SGP National</a:t>
            </a:r>
          </a:p>
          <a:p>
            <a:pPr>
              <a:buFont typeface="Arial" pitchFamily="34" charset="0"/>
              <a:buChar char="•"/>
            </a:pPr>
            <a:r>
              <a:rPr lang="en-US" sz="1200" dirty="0" smtClean="0">
                <a:latin typeface="Calibri" pitchFamily="34" charset="0"/>
              </a:rPr>
              <a:t>  Coordinator and UNDP RR/RC</a:t>
            </a:r>
          </a:p>
          <a:p>
            <a:pPr>
              <a:buFont typeface="Arial" pitchFamily="34" charset="0"/>
              <a:buChar char="•"/>
            </a:pPr>
            <a:r>
              <a:rPr lang="en-US" sz="1200" dirty="0" smtClean="0">
                <a:latin typeface="Calibri" pitchFamily="34" charset="0"/>
              </a:rPr>
              <a:t> Final approval by SGP Global Manager at initial stage, by CPMT</a:t>
            </a:r>
          </a:p>
          <a:p>
            <a:pPr>
              <a:buFont typeface="Arial" pitchFamily="34" charset="0"/>
              <a:buChar char="•"/>
            </a:pPr>
            <a:r>
              <a:rPr lang="en-US" sz="1200" dirty="0" smtClean="0">
                <a:latin typeface="Calibri" pitchFamily="34" charset="0"/>
              </a:rPr>
              <a:t>  in later stages</a:t>
            </a:r>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232991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Calibri" pitchFamily="34" charset="0"/>
              </a:rPr>
              <a:t>Assure that proposals that get to NSC are well  prepared and decisions of approval based on  merit.</a:t>
            </a:r>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2705253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smtClean="0">
                <a:latin typeface="Calibri" pitchFamily="34" charset="0"/>
              </a:rPr>
              <a:t>SGP Country Team:</a:t>
            </a:r>
            <a:endParaRPr lang="en-US" sz="900" b="1" dirty="0" smtClean="0">
              <a:latin typeface="Calibri" pitchFamily="34" charset="0"/>
            </a:endParaRPr>
          </a:p>
          <a:p>
            <a:r>
              <a:rPr lang="en-US" sz="1400" b="1" dirty="0" smtClean="0">
                <a:latin typeface="Calibri" pitchFamily="34" charset="0"/>
              </a:rPr>
              <a:t>National Coordinator (NC)</a:t>
            </a:r>
          </a:p>
          <a:p>
            <a:pPr marL="457200" indent="-457200">
              <a:buFont typeface="Arial" pitchFamily="34" charset="0"/>
              <a:buChar char="•"/>
            </a:pPr>
            <a:r>
              <a:rPr lang="en-US" sz="1200" dirty="0" smtClean="0">
                <a:latin typeface="Calibri" pitchFamily="34" charset="0"/>
              </a:rPr>
              <a:t>Competitively selected</a:t>
            </a:r>
          </a:p>
          <a:p>
            <a:pPr marL="457200" indent="-457200">
              <a:buFont typeface="Arial" pitchFamily="34" charset="0"/>
              <a:buChar char="•"/>
            </a:pPr>
            <a:r>
              <a:rPr lang="en-US" sz="1200" dirty="0" smtClean="0">
                <a:latin typeface="Calibri" pitchFamily="34" charset="0"/>
              </a:rPr>
              <a:t>UNOPS contracted</a:t>
            </a:r>
          </a:p>
          <a:p>
            <a:pPr marL="457200" indent="-457200">
              <a:buFont typeface="Arial" pitchFamily="34" charset="0"/>
              <a:buChar char="•"/>
            </a:pPr>
            <a:r>
              <a:rPr lang="en-US" sz="1200" dirty="0" smtClean="0">
                <a:latin typeface="Calibri" pitchFamily="34" charset="0"/>
              </a:rPr>
              <a:t>Implements decisions and policies of NSC</a:t>
            </a:r>
          </a:p>
          <a:p>
            <a:pPr marL="457200" indent="-457200">
              <a:buFont typeface="Arial" pitchFamily="34" charset="0"/>
              <a:buChar char="•"/>
            </a:pPr>
            <a:r>
              <a:rPr lang="en-US" sz="1200" dirty="0" smtClean="0">
                <a:latin typeface="Calibri" pitchFamily="34" charset="0"/>
              </a:rPr>
              <a:t>Primary supervisor is SGP Global Manager on programmatic matters; UNDP CO supervises on admin and adherence to UN professional and ethical standards</a:t>
            </a:r>
          </a:p>
          <a:p>
            <a:pPr marL="457200" indent="-457200"/>
            <a:r>
              <a:rPr lang="en-US" sz="1400" b="1" dirty="0" smtClean="0">
                <a:latin typeface="Calibri" pitchFamily="34" charset="0"/>
              </a:rPr>
              <a:t>Programme Assistant (PA)</a:t>
            </a:r>
          </a:p>
          <a:p>
            <a:pPr marL="457200" indent="-457200">
              <a:buFont typeface="Arial" pitchFamily="34" charset="0"/>
              <a:buChar char="•"/>
            </a:pPr>
            <a:r>
              <a:rPr lang="en-US" sz="1200" dirty="0" smtClean="0">
                <a:latin typeface="Calibri" pitchFamily="34" charset="0"/>
              </a:rPr>
              <a:t>Competitively selected and UNOPS contracted</a:t>
            </a:r>
          </a:p>
          <a:p>
            <a:pPr marL="457200" indent="-457200">
              <a:buFont typeface="Arial" pitchFamily="34" charset="0"/>
              <a:buChar char="•"/>
            </a:pPr>
            <a:r>
              <a:rPr lang="en-US" sz="1200" dirty="0" smtClean="0">
                <a:latin typeface="Calibri" pitchFamily="34" charset="0"/>
              </a:rPr>
              <a:t>Supports the NC and reports to the NC</a:t>
            </a:r>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091640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5940249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182763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1247775"/>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045674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89984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3164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5367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2"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7700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0" hangingPunct="0">
              <a:defRPr/>
            </a:pPr>
            <a:fld id="{26325822-CC5A-438B-BB65-E49082ABD639}" type="datetime1">
              <a:rPr lang="fr-FR">
                <a:solidFill>
                  <a:prstClr val="black"/>
                </a:solidFill>
              </a:rPr>
              <a:pPr eaLnBrk="0" hangingPunct="0">
                <a:defRPr/>
              </a:pPr>
              <a:t>09/09/2015</a:t>
            </a:fld>
            <a:endParaRPr lang="fr-CA">
              <a:solidFill>
                <a:prstClr val="black"/>
              </a:solidFill>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atin typeface="Arial" pitchFamily="-109" charset="0"/>
                <a:ea typeface="Arial" pitchFamily="-109" charset="0"/>
                <a:cs typeface="Arial" pitchFamily="-109" charset="0"/>
              </a:defRPr>
            </a:lvl1pPr>
          </a:lstStyle>
          <a:p>
            <a:pPr eaLnBrk="0" hangingPunct="0">
              <a:defRPr/>
            </a:pPr>
            <a:endParaRPr lang="fr-CA">
              <a:solidFill>
                <a:prstClr val="black"/>
              </a:solidFill>
            </a:endParaRP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eaLnBrk="0" hangingPunct="0">
              <a:defRPr/>
            </a:pPr>
            <a:fld id="{B7E105A7-7A33-4883-BCE2-AD52E47F373C}" type="slidenum">
              <a:rPr lang="fr-CA" altLang="en-US">
                <a:solidFill>
                  <a:prstClr val="black"/>
                </a:solidFill>
                <a:latin typeface="Arial" panose="020B0604020202020204" pitchFamily="34" charset="0"/>
                <a:cs typeface="Arial" panose="020B0604020202020204" pitchFamily="34" charset="0"/>
              </a:rPr>
              <a:pPr eaLnBrk="0" hangingPunct="0">
                <a:defRPr/>
              </a:pPr>
              <a:t>‹#›</a:t>
            </a:fld>
            <a:endParaRPr lang="fr-CA" altLang="en-US">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1287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solidFill>
                <a:prstClr val="black"/>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solidFill>
                <a:prstClr val="black"/>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97674FBF-DCAE-4355-B991-909F4DF91C04}"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16892576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solidFill>
                <a:prstClr val="black"/>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solidFill>
                <a:prstClr val="black"/>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03A8D7F-997E-4835-BDF8-66E3B6A772B9}"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val="2245470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138482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28386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2060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8911990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1.png"/><Relationship Id="rId4" Type="http://schemas.openxmlformats.org/officeDocument/2006/relationships/slideLayout" Target="../slideLayouts/slideLayout14.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1418946586"/>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8" name="Picture 4" descr="GEF-PPT-BG.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644904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xStyles>
    <p:titleStyle>
      <a:lvl1pPr algn="ctr" rtl="0" eaLnBrk="0" fontAlgn="base" hangingPunct="0">
        <a:spcBef>
          <a:spcPct val="0"/>
        </a:spcBef>
        <a:spcAft>
          <a:spcPct val="0"/>
        </a:spcAft>
        <a:defRPr sz="4400" b="1" kern="1200">
          <a:solidFill>
            <a:srgbClr val="1F497D"/>
          </a:solidFill>
          <a:latin typeface="+mj-lt"/>
          <a:ea typeface="ＭＳ Ｐゴシック" charset="-128"/>
          <a:cs typeface="+mj-cs"/>
        </a:defRPr>
      </a:lvl1pPr>
      <a:lvl2pPr algn="ctr" rtl="0" eaLnBrk="0" fontAlgn="base" hangingPunct="0">
        <a:spcBef>
          <a:spcPct val="0"/>
        </a:spcBef>
        <a:spcAft>
          <a:spcPct val="0"/>
        </a:spcAft>
        <a:defRPr sz="4400" b="1">
          <a:solidFill>
            <a:srgbClr val="1F497D"/>
          </a:solidFill>
          <a:latin typeface="Calibri" pitchFamily="34" charset="0"/>
          <a:ea typeface="ＭＳ Ｐゴシック" charset="-128"/>
        </a:defRPr>
      </a:lvl2pPr>
      <a:lvl3pPr algn="ctr" rtl="0" eaLnBrk="0" fontAlgn="base" hangingPunct="0">
        <a:spcBef>
          <a:spcPct val="0"/>
        </a:spcBef>
        <a:spcAft>
          <a:spcPct val="0"/>
        </a:spcAft>
        <a:defRPr sz="4400" b="1">
          <a:solidFill>
            <a:srgbClr val="1F497D"/>
          </a:solidFill>
          <a:latin typeface="Calibri" pitchFamily="34" charset="0"/>
          <a:ea typeface="ＭＳ Ｐゴシック" charset="-128"/>
        </a:defRPr>
      </a:lvl3pPr>
      <a:lvl4pPr algn="ctr" rtl="0" eaLnBrk="0" fontAlgn="base" hangingPunct="0">
        <a:spcBef>
          <a:spcPct val="0"/>
        </a:spcBef>
        <a:spcAft>
          <a:spcPct val="0"/>
        </a:spcAft>
        <a:defRPr sz="4400" b="1">
          <a:solidFill>
            <a:srgbClr val="1F497D"/>
          </a:solidFill>
          <a:latin typeface="Calibri" pitchFamily="34" charset="0"/>
          <a:ea typeface="ＭＳ Ｐゴシック" charset="-128"/>
        </a:defRPr>
      </a:lvl4pPr>
      <a:lvl5pPr algn="ctr" rtl="0" eaLnBrk="0" fontAlgn="base" hangingPunct="0">
        <a:spcBef>
          <a:spcPct val="0"/>
        </a:spcBef>
        <a:spcAft>
          <a:spcPct val="0"/>
        </a:spcAft>
        <a:defRPr sz="4400" b="1">
          <a:solidFill>
            <a:srgbClr val="1F497D"/>
          </a:solidFill>
          <a:latin typeface="Calibri" pitchFamily="34" charset="0"/>
          <a:ea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7.png"/><Relationship Id="rId5" Type="http://schemas.openxmlformats.org/officeDocument/2006/relationships/image" Target="../media/image6.wmf"/><Relationship Id="rId4" Type="http://schemas.openxmlformats.org/officeDocument/2006/relationships/image" Target="../media/image5.wmf"/></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9.jpeg"/><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hyperlink" Target="http://www.thegef.org/gef/content/public-involvement-policy"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143000"/>
          </a:xfrm>
        </p:spPr>
        <p:txBody>
          <a:bodyPr/>
          <a:lstStyle/>
          <a:p>
            <a:r>
              <a:rPr lang="en-US" dirty="0" smtClean="0">
                <a:solidFill>
                  <a:srgbClr val="00642D"/>
                </a:solidFill>
                <a:latin typeface="+mn-lt"/>
              </a:rPr>
              <a:t>Country Support </a:t>
            </a:r>
            <a:r>
              <a:rPr lang="en-US" dirty="0" err="1" smtClean="0">
                <a:solidFill>
                  <a:srgbClr val="00642D"/>
                </a:solidFill>
                <a:latin typeface="+mn-lt"/>
              </a:rPr>
              <a:t>Programme</a:t>
            </a:r>
            <a:r>
              <a:rPr lang="en-US" dirty="0" smtClean="0">
                <a:solidFill>
                  <a:srgbClr val="00642D"/>
                </a:solidFill>
                <a:latin typeface="+mn-lt"/>
              </a:rPr>
              <a:t> </a:t>
            </a:r>
            <a:br>
              <a:rPr lang="en-US" dirty="0" smtClean="0">
                <a:solidFill>
                  <a:srgbClr val="00642D"/>
                </a:solidFill>
                <a:latin typeface="+mn-lt"/>
              </a:rPr>
            </a:br>
            <a:endParaRPr lang="en-US" dirty="0">
              <a:latin typeface="+mn-lt"/>
            </a:endParaRPr>
          </a:p>
        </p:txBody>
      </p:sp>
      <p:sp>
        <p:nvSpPr>
          <p:cNvPr id="3" name="Subtitle 2"/>
          <p:cNvSpPr>
            <a:spLocks noGrp="1"/>
          </p:cNvSpPr>
          <p:nvPr>
            <p:ph type="subTitle" idx="1"/>
          </p:nvPr>
        </p:nvSpPr>
        <p:spPr>
          <a:xfrm>
            <a:off x="1371600" y="3124200"/>
            <a:ext cx="6400800" cy="2819400"/>
          </a:xfrm>
        </p:spPr>
        <p:txBody>
          <a:bodyPr/>
          <a:lstStyle/>
          <a:p>
            <a:pPr>
              <a:lnSpc>
                <a:spcPct val="80000"/>
              </a:lnSpc>
              <a:defRPr/>
            </a:pPr>
            <a:r>
              <a:rPr lang="en-US" sz="3200" b="1" dirty="0" smtClean="0">
                <a:solidFill>
                  <a:schemeClr val="tx1"/>
                </a:solidFill>
                <a:latin typeface="+mj-lt"/>
                <a:cs typeface="Times New Roman" pitchFamily="18" charset="0"/>
              </a:rPr>
              <a:t>GEF Expanded Constituency Workshop</a:t>
            </a:r>
            <a:endParaRPr lang="en-US" sz="3200" b="1" dirty="0" smtClean="0">
              <a:solidFill>
                <a:srgbClr val="00642D"/>
              </a:solidFill>
              <a:latin typeface="+mj-lt"/>
              <a:cs typeface="Times New Roman" panose="02020603050405020304" pitchFamily="18" charset="0"/>
            </a:endParaRPr>
          </a:p>
          <a:p>
            <a:pPr>
              <a:lnSpc>
                <a:spcPct val="80000"/>
              </a:lnSpc>
              <a:defRPr/>
            </a:pPr>
            <a:endParaRPr lang="en-US" sz="3200" b="1" dirty="0" smtClean="0">
              <a:solidFill>
                <a:schemeClr val="tx1"/>
              </a:solidFill>
              <a:latin typeface="+mj-lt"/>
            </a:endParaRPr>
          </a:p>
          <a:p>
            <a:pPr>
              <a:lnSpc>
                <a:spcPct val="80000"/>
              </a:lnSpc>
              <a:defRPr/>
            </a:pPr>
            <a:r>
              <a:rPr lang="en-US" sz="3200" dirty="0" smtClean="0">
                <a:solidFill>
                  <a:schemeClr val="tx1"/>
                </a:solidFill>
                <a:cs typeface="Times New Roman" pitchFamily="18" charset="0"/>
              </a:rPr>
              <a:t>Belarus</a:t>
            </a:r>
            <a:endParaRPr lang="en-US" sz="3200" dirty="0">
              <a:solidFill>
                <a:schemeClr val="tx1"/>
              </a:solidFill>
              <a:cs typeface="Times New Roman" pitchFamily="18" charset="0"/>
            </a:endParaRPr>
          </a:p>
          <a:p>
            <a:pPr>
              <a:lnSpc>
                <a:spcPct val="80000"/>
              </a:lnSpc>
              <a:defRPr/>
            </a:pPr>
            <a:r>
              <a:rPr lang="en-US" sz="3200" dirty="0">
                <a:solidFill>
                  <a:schemeClr val="tx1"/>
                </a:solidFill>
                <a:cs typeface="Times New Roman" pitchFamily="18" charset="0"/>
              </a:rPr>
              <a:t>September </a:t>
            </a:r>
            <a:r>
              <a:rPr lang="en-US" sz="3200" dirty="0" smtClean="0">
                <a:solidFill>
                  <a:schemeClr val="tx1"/>
                </a:solidFill>
                <a:cs typeface="Times New Roman" pitchFamily="18" charset="0"/>
              </a:rPr>
              <a:t>22-24</a:t>
            </a:r>
            <a:r>
              <a:rPr lang="en-US" sz="3200" dirty="0" smtClean="0">
                <a:solidFill>
                  <a:schemeClr val="tx1"/>
                </a:solidFill>
                <a:cs typeface="Times New Roman" pitchFamily="18" charset="0"/>
              </a:rPr>
              <a:t>, </a:t>
            </a:r>
            <a:r>
              <a:rPr lang="en-US" sz="3200" dirty="0">
                <a:solidFill>
                  <a:schemeClr val="tx1"/>
                </a:solidFill>
                <a:cs typeface="Times New Roman" pitchFamily="18" charset="0"/>
              </a:rPr>
              <a:t>2015</a:t>
            </a:r>
          </a:p>
          <a:p>
            <a:endParaRPr lang="en-US" sz="3200" dirty="0">
              <a:latin typeface="Andes" panose="02000000000000000000" pitchFamily="50" charset="0"/>
            </a:endParaRPr>
          </a:p>
        </p:txBody>
      </p:sp>
    </p:spTree>
    <p:extLst>
      <p:ext uri="{BB962C8B-B14F-4D97-AF65-F5344CB8AC3E}">
        <p14:creationId xmlns:p14="http://schemas.microsoft.com/office/powerpoint/2010/main" val="25590309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7600" y="273050"/>
            <a:ext cx="5486400" cy="717550"/>
          </a:xfrm>
        </p:spPr>
        <p:txBody>
          <a:bodyPr/>
          <a:lstStyle/>
          <a:p>
            <a:r>
              <a:rPr lang="en-US" sz="3200" dirty="0" smtClean="0">
                <a:latin typeface="Calibri" pitchFamily="34" charset="0"/>
              </a:rPr>
              <a:t>Agency Stakeholders</a:t>
            </a:r>
            <a:endParaRPr lang="en-US" sz="3200" dirty="0">
              <a:latin typeface="Calibri" pitchFamily="34" charset="0"/>
            </a:endParaRPr>
          </a:p>
        </p:txBody>
      </p:sp>
      <p:sp>
        <p:nvSpPr>
          <p:cNvPr id="4" name="Text Placeholder 3"/>
          <p:cNvSpPr>
            <a:spLocks noGrp="1"/>
          </p:cNvSpPr>
          <p:nvPr>
            <p:ph type="body" sz="half" idx="2"/>
          </p:nvPr>
        </p:nvSpPr>
        <p:spPr>
          <a:xfrm>
            <a:off x="0" y="1524000"/>
            <a:ext cx="7391400" cy="4602163"/>
          </a:xfrm>
        </p:spPr>
        <p:txBody>
          <a:bodyPr/>
          <a:lstStyle/>
          <a:p>
            <a:r>
              <a:rPr lang="en-US" sz="2800" b="1" dirty="0" smtClean="0">
                <a:latin typeface="Calibri" pitchFamily="34" charset="0"/>
              </a:rPr>
              <a:t>Global Environmental Facility (GEF)</a:t>
            </a:r>
          </a:p>
          <a:p>
            <a:endParaRPr lang="en-US" b="1" dirty="0" smtClean="0">
              <a:latin typeface="Calibri" pitchFamily="34" charset="0"/>
            </a:endParaRPr>
          </a:p>
          <a:p>
            <a:endParaRPr lang="en-US" sz="2800" b="1" dirty="0" smtClean="0">
              <a:latin typeface="Calibri" pitchFamily="34" charset="0"/>
            </a:endParaRPr>
          </a:p>
          <a:p>
            <a:r>
              <a:rPr lang="en-US" sz="2800" b="1" dirty="0" smtClean="0">
                <a:latin typeface="Calibri" pitchFamily="34" charset="0"/>
              </a:rPr>
              <a:t>United Nations Development Programme (UNDP)</a:t>
            </a:r>
          </a:p>
          <a:p>
            <a:endParaRPr lang="en-US" b="1" dirty="0" smtClean="0">
              <a:solidFill>
                <a:srgbClr val="FF0000"/>
              </a:solidFill>
              <a:latin typeface="Calibri" pitchFamily="34" charset="0"/>
            </a:endParaRPr>
          </a:p>
          <a:p>
            <a:endParaRPr lang="en-US" sz="2800" b="1" dirty="0" smtClean="0">
              <a:latin typeface="Calibri" pitchFamily="34" charset="0"/>
            </a:endParaRPr>
          </a:p>
          <a:p>
            <a:r>
              <a:rPr lang="en-US" sz="2800" b="1" dirty="0" smtClean="0">
                <a:latin typeface="Calibri" pitchFamily="34" charset="0"/>
              </a:rPr>
              <a:t>United Nations Office for Project Services (UNOPS)</a:t>
            </a:r>
            <a:endParaRPr lang="en-US" sz="2400" b="1" dirty="0" smtClean="0">
              <a:latin typeface="Calibri" pitchFamily="34" charset="0"/>
            </a:endParaRPr>
          </a:p>
        </p:txBody>
      </p:sp>
      <p:pic>
        <p:nvPicPr>
          <p:cNvPr id="5" name="Picture 4" descr="UNOPS_logo_2009_C-70M-36Y-0K-0.eps"/>
          <p:cNvPicPr>
            <a:picLocks noChangeAspect="1"/>
          </p:cNvPicPr>
          <p:nvPr/>
        </p:nvPicPr>
        <p:blipFill>
          <a:blip r:embed="rId3" cstate="print"/>
          <a:stretch>
            <a:fillRect/>
          </a:stretch>
        </p:blipFill>
        <p:spPr>
          <a:xfrm>
            <a:off x="6400800" y="5089944"/>
            <a:ext cx="1457325" cy="257175"/>
          </a:xfrm>
          <a:prstGeom prst="rect">
            <a:avLst/>
          </a:prstGeom>
        </p:spPr>
      </p:pic>
      <p:pic>
        <p:nvPicPr>
          <p:cNvPr id="6" name="Picture 5" descr="UNDP_Logo-Blue w TaglineBlue-ENG.eps"/>
          <p:cNvPicPr>
            <a:picLocks noChangeAspect="1"/>
          </p:cNvPicPr>
          <p:nvPr/>
        </p:nvPicPr>
        <p:blipFill>
          <a:blip r:embed="rId4" cstate="print"/>
          <a:stretch>
            <a:fillRect/>
          </a:stretch>
        </p:blipFill>
        <p:spPr>
          <a:xfrm>
            <a:off x="6641210" y="2788269"/>
            <a:ext cx="750190" cy="1468554"/>
          </a:xfrm>
          <a:prstGeom prst="rect">
            <a:avLst/>
          </a:prstGeom>
        </p:spPr>
      </p:pic>
      <p:pic>
        <p:nvPicPr>
          <p:cNvPr id="7" name="Picture 6" descr="GEF_LOGO short EN.eps"/>
          <p:cNvPicPr>
            <a:picLocks noChangeAspect="1"/>
          </p:cNvPicPr>
          <p:nvPr/>
        </p:nvPicPr>
        <p:blipFill>
          <a:blip r:embed="rId5" cstate="print"/>
          <a:stretch>
            <a:fillRect/>
          </a:stretch>
        </p:blipFill>
        <p:spPr>
          <a:xfrm>
            <a:off x="6553200" y="1339850"/>
            <a:ext cx="795647" cy="914400"/>
          </a:xfrm>
          <a:prstGeom prst="rect">
            <a:avLst/>
          </a:prstGeom>
        </p:spPr>
      </p:pic>
      <p:pic>
        <p:nvPicPr>
          <p:cNvPr id="8" name="Picture 24" descr="sgplogo"/>
          <p:cNvPicPr>
            <a:picLocks noChangeAspect="1" noChangeArrowheads="1"/>
          </p:cNvPicPr>
          <p:nvPr/>
        </p:nvPicPr>
        <p:blipFill>
          <a:blip r:embed="rId6" cstate="email"/>
          <a:srcRect/>
          <a:stretch>
            <a:fillRect/>
          </a:stretch>
        </p:blipFill>
        <p:spPr bwMode="auto">
          <a:xfrm>
            <a:off x="228600" y="228600"/>
            <a:ext cx="1828800" cy="1111250"/>
          </a:xfrm>
          <a:prstGeom prst="rect">
            <a:avLst/>
          </a:prstGeom>
          <a:noFill/>
          <a:ln w="9525">
            <a:noFill/>
            <a:miter lim="800000"/>
            <a:headEnd/>
            <a:tailEnd/>
          </a:ln>
        </p:spPr>
      </p:pic>
    </p:spTree>
    <p:extLst>
      <p:ext uri="{BB962C8B-B14F-4D97-AF65-F5344CB8AC3E}">
        <p14:creationId xmlns:p14="http://schemas.microsoft.com/office/powerpoint/2010/main" val="114055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9329"/>
            <a:ext cx="8229600" cy="1143000"/>
          </a:xfrm>
        </p:spPr>
        <p:txBody>
          <a:bodyPr/>
          <a:lstStyle/>
          <a:p>
            <a:r>
              <a:rPr lang="en-US" sz="3200" dirty="0" smtClean="0"/>
              <a:t>What is SGP?</a:t>
            </a:r>
            <a:endParaRPr lang="en-US" sz="3200" dirty="0"/>
          </a:p>
        </p:txBody>
      </p:sp>
      <p:sp>
        <p:nvSpPr>
          <p:cNvPr id="3" name="Content Placeholder 2"/>
          <p:cNvSpPr>
            <a:spLocks noGrp="1"/>
          </p:cNvSpPr>
          <p:nvPr>
            <p:ph idx="1"/>
          </p:nvPr>
        </p:nvSpPr>
        <p:spPr>
          <a:xfrm>
            <a:off x="428952" y="838200"/>
            <a:ext cx="4267200" cy="4800600"/>
          </a:xfrm>
        </p:spPr>
        <p:txBody>
          <a:bodyPr/>
          <a:lstStyle/>
          <a:p>
            <a:pPr>
              <a:buNone/>
            </a:pPr>
            <a:r>
              <a:rPr lang="en-US" sz="2200" dirty="0" smtClean="0">
                <a:latin typeface="Calibri" pitchFamily="34" charset="0"/>
              </a:rPr>
              <a:t>A program which:</a:t>
            </a:r>
          </a:p>
          <a:p>
            <a:pPr>
              <a:buNone/>
            </a:pPr>
            <a:endParaRPr lang="en-US" sz="2200" dirty="0" smtClean="0">
              <a:latin typeface="Calibri" pitchFamily="34" charset="0"/>
            </a:endParaRPr>
          </a:p>
          <a:p>
            <a:r>
              <a:rPr lang="en-US" sz="2200" dirty="0" smtClean="0">
                <a:latin typeface="Calibri" pitchFamily="34" charset="0"/>
              </a:rPr>
              <a:t>Believes that local solutions to global environmental  problems exist.</a:t>
            </a:r>
          </a:p>
          <a:p>
            <a:pPr>
              <a:buNone/>
            </a:pPr>
            <a:endParaRPr lang="en-US" sz="2200" dirty="0" smtClean="0">
              <a:latin typeface="Calibri" pitchFamily="34" charset="0"/>
            </a:endParaRPr>
          </a:p>
          <a:p>
            <a:r>
              <a:rPr lang="en-US" sz="2200" dirty="0" smtClean="0">
                <a:latin typeface="Calibri" pitchFamily="34" charset="0"/>
              </a:rPr>
              <a:t>Supports community-based initiatives and action.</a:t>
            </a:r>
          </a:p>
          <a:p>
            <a:pPr>
              <a:buNone/>
            </a:pPr>
            <a:endParaRPr lang="en-US" sz="2200" dirty="0" smtClean="0">
              <a:latin typeface="Calibri" pitchFamily="34" charset="0"/>
            </a:endParaRPr>
          </a:p>
          <a:p>
            <a:r>
              <a:rPr lang="en-US" sz="2200" dirty="0" smtClean="0">
                <a:latin typeface="Calibri" pitchFamily="34" charset="0"/>
              </a:rPr>
              <a:t>The process of implementation leads also to poverty reduction and local empowerment.</a:t>
            </a:r>
          </a:p>
          <a:p>
            <a:endParaRPr lang="en-US" sz="2000" dirty="0">
              <a:latin typeface="Calibri" pitchFamily="34" charset="0"/>
            </a:endParaRPr>
          </a:p>
        </p:txBody>
      </p:sp>
      <p:pic>
        <p:nvPicPr>
          <p:cNvPr id="4" name="Picture 3" descr="3.PROD SOSTEN.JPG"/>
          <p:cNvPicPr>
            <a:picLocks noChangeAspect="1"/>
          </p:cNvPicPr>
          <p:nvPr/>
        </p:nvPicPr>
        <p:blipFill>
          <a:blip r:embed="rId3" cstate="print"/>
          <a:stretch>
            <a:fillRect/>
          </a:stretch>
        </p:blipFill>
        <p:spPr>
          <a:xfrm>
            <a:off x="5305752" y="4114800"/>
            <a:ext cx="3663521" cy="2514600"/>
          </a:xfrm>
          <a:prstGeom prst="rect">
            <a:avLst/>
          </a:prstGeom>
        </p:spPr>
      </p:pic>
      <p:pic>
        <p:nvPicPr>
          <p:cNvPr id="5" name="Picture 4" descr="DSC_4108.jpg"/>
          <p:cNvPicPr>
            <a:picLocks noChangeAspect="1"/>
          </p:cNvPicPr>
          <p:nvPr/>
        </p:nvPicPr>
        <p:blipFill>
          <a:blip r:embed="rId4" cstate="print"/>
          <a:stretch>
            <a:fillRect/>
          </a:stretch>
        </p:blipFill>
        <p:spPr>
          <a:xfrm>
            <a:off x="5294616" y="1447800"/>
            <a:ext cx="3671297" cy="2438400"/>
          </a:xfrm>
          <a:prstGeom prst="rect">
            <a:avLst/>
          </a:prstGeom>
        </p:spPr>
      </p:pic>
      <p:pic>
        <p:nvPicPr>
          <p:cNvPr id="6" name="Picture 24" descr="sgplogo"/>
          <p:cNvPicPr>
            <a:picLocks noChangeAspect="1" noChangeArrowheads="1"/>
          </p:cNvPicPr>
          <p:nvPr/>
        </p:nvPicPr>
        <p:blipFill>
          <a:blip r:embed="rId5" cstate="email"/>
          <a:srcRect/>
          <a:stretch>
            <a:fillRect/>
          </a:stretch>
        </p:blipFill>
        <p:spPr bwMode="auto">
          <a:xfrm>
            <a:off x="7239000" y="152400"/>
            <a:ext cx="1828800" cy="1111250"/>
          </a:xfrm>
          <a:prstGeom prst="rect">
            <a:avLst/>
          </a:prstGeom>
          <a:noFill/>
          <a:ln w="9525">
            <a:noFill/>
            <a:miter lim="800000"/>
            <a:headEnd/>
            <a:tailEnd/>
          </a:ln>
        </p:spPr>
      </p:pic>
    </p:spTree>
    <p:extLst>
      <p:ext uri="{BB962C8B-B14F-4D97-AF65-F5344CB8AC3E}">
        <p14:creationId xmlns:p14="http://schemas.microsoft.com/office/powerpoint/2010/main" val="4254861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85800"/>
          </a:xfrm>
        </p:spPr>
        <p:txBody>
          <a:bodyPr/>
          <a:lstStyle/>
          <a:p>
            <a:r>
              <a:rPr lang="en-US" sz="3200" dirty="0" smtClean="0"/>
              <a:t>Nature of SGP Grants</a:t>
            </a:r>
            <a:endParaRPr lang="en-US" sz="3200" dirty="0"/>
          </a:p>
        </p:txBody>
      </p:sp>
      <p:sp>
        <p:nvSpPr>
          <p:cNvPr id="3" name="Content Placeholder 2"/>
          <p:cNvSpPr>
            <a:spLocks noGrp="1"/>
          </p:cNvSpPr>
          <p:nvPr>
            <p:ph idx="1"/>
          </p:nvPr>
        </p:nvSpPr>
        <p:spPr>
          <a:xfrm>
            <a:off x="457200" y="1066800"/>
            <a:ext cx="8229600" cy="4191001"/>
          </a:xfrm>
        </p:spPr>
        <p:txBody>
          <a:bodyPr/>
          <a:lstStyle/>
          <a:p>
            <a:pPr eaLnBrk="1" hangingPunct="1">
              <a:lnSpc>
                <a:spcPct val="80000"/>
              </a:lnSpc>
            </a:pPr>
            <a:r>
              <a:rPr lang="en-US" sz="2400" dirty="0" smtClean="0">
                <a:latin typeface="Calibri" panose="020F0502020204030204" pitchFamily="34" charset="0"/>
              </a:rPr>
              <a:t>Planning grants: </a:t>
            </a:r>
            <a:r>
              <a:rPr lang="en-US" sz="2400" dirty="0">
                <a:latin typeface="Calibri" pitchFamily="34" charset="0"/>
              </a:rPr>
              <a:t>$2,500 </a:t>
            </a:r>
            <a:endParaRPr lang="en-US" sz="2400" dirty="0" smtClean="0">
              <a:latin typeface="Calibri" pitchFamily="34" charset="0"/>
            </a:endParaRPr>
          </a:p>
          <a:p>
            <a:pPr eaLnBrk="1" hangingPunct="1">
              <a:lnSpc>
                <a:spcPct val="80000"/>
              </a:lnSpc>
            </a:pPr>
            <a:endParaRPr lang="en-US" sz="2400" dirty="0" smtClean="0">
              <a:latin typeface="Calibri" pitchFamily="34" charset="0"/>
            </a:endParaRPr>
          </a:p>
          <a:p>
            <a:pPr eaLnBrk="1" hangingPunct="1">
              <a:lnSpc>
                <a:spcPct val="80000"/>
              </a:lnSpc>
            </a:pPr>
            <a:r>
              <a:rPr lang="en-US" sz="2400" dirty="0" smtClean="0">
                <a:latin typeface="Calibri" pitchFamily="34" charset="0"/>
              </a:rPr>
              <a:t>Small grants projects: up to $50,000</a:t>
            </a:r>
          </a:p>
          <a:p>
            <a:pPr eaLnBrk="1" hangingPunct="1">
              <a:lnSpc>
                <a:spcPct val="80000"/>
              </a:lnSpc>
            </a:pPr>
            <a:endParaRPr lang="en-US" sz="2400" dirty="0" smtClean="0">
              <a:latin typeface="Calibri" pitchFamily="34" charset="0"/>
            </a:endParaRPr>
          </a:p>
          <a:p>
            <a:pPr eaLnBrk="1" hangingPunct="1">
              <a:lnSpc>
                <a:spcPct val="80000"/>
              </a:lnSpc>
            </a:pPr>
            <a:r>
              <a:rPr lang="en-US" sz="2400" dirty="0" smtClean="0">
                <a:latin typeface="Calibri" pitchFamily="34" charset="0"/>
              </a:rPr>
              <a:t>Strategic grants </a:t>
            </a:r>
            <a:r>
              <a:rPr lang="en-US" sz="1600" b="1" dirty="0" smtClean="0">
                <a:solidFill>
                  <a:srgbClr val="002060"/>
                </a:solidFill>
                <a:latin typeface="Calibri" pitchFamily="34" charset="0"/>
              </a:rPr>
              <a:t>1</a:t>
            </a:r>
            <a:r>
              <a:rPr lang="en-US" sz="2400" dirty="0" smtClean="0">
                <a:latin typeface="Calibri" pitchFamily="34" charset="0"/>
              </a:rPr>
              <a:t>: up to $150,000</a:t>
            </a:r>
          </a:p>
          <a:p>
            <a:pPr eaLnBrk="1" hangingPunct="1">
              <a:lnSpc>
                <a:spcPct val="80000"/>
              </a:lnSpc>
              <a:buNone/>
            </a:pPr>
            <a:endParaRPr lang="en-US" sz="2400" dirty="0" smtClean="0">
              <a:latin typeface="Calibri" pitchFamily="34" charset="0"/>
            </a:endParaRPr>
          </a:p>
          <a:p>
            <a:pPr eaLnBrk="1" hangingPunct="1">
              <a:lnSpc>
                <a:spcPct val="80000"/>
              </a:lnSpc>
            </a:pPr>
            <a:r>
              <a:rPr lang="en-US" sz="2400" dirty="0" smtClean="0">
                <a:latin typeface="Calibri" pitchFamily="34" charset="0"/>
              </a:rPr>
              <a:t>Local CBOs, NGOs, communities, civil society organizations; </a:t>
            </a:r>
          </a:p>
          <a:p>
            <a:pPr eaLnBrk="1" hangingPunct="1">
              <a:lnSpc>
                <a:spcPct val="80000"/>
              </a:lnSpc>
              <a:buNone/>
            </a:pPr>
            <a:endParaRPr lang="en-US" sz="2400" dirty="0" smtClean="0">
              <a:latin typeface="Calibri" pitchFamily="34" charset="0"/>
            </a:endParaRPr>
          </a:p>
          <a:p>
            <a:pPr eaLnBrk="1" hangingPunct="1">
              <a:lnSpc>
                <a:spcPct val="80000"/>
              </a:lnSpc>
            </a:pPr>
            <a:r>
              <a:rPr lang="en-US" sz="2400" dirty="0" smtClean="0">
                <a:latin typeface="Calibri" pitchFamily="34" charset="0"/>
              </a:rPr>
              <a:t>Review and approval of proposals done at country level through the National Steering Committee</a:t>
            </a:r>
          </a:p>
          <a:p>
            <a:pPr>
              <a:buNone/>
            </a:pPr>
            <a:endParaRPr lang="es-CO" sz="1800" dirty="0" smtClean="0">
              <a:solidFill>
                <a:srgbClr val="0070C0"/>
              </a:solidFill>
              <a:latin typeface="Calibri" pitchFamily="34" charset="0"/>
            </a:endParaRPr>
          </a:p>
          <a:p>
            <a:pPr>
              <a:buNone/>
            </a:pPr>
            <a:r>
              <a:rPr lang="en-US" sz="1400" b="1" dirty="0" smtClean="0">
                <a:solidFill>
                  <a:srgbClr val="002060"/>
                </a:solidFill>
                <a:latin typeface="Calibri" pitchFamily="34" charset="0"/>
              </a:rPr>
              <a:t>1</a:t>
            </a:r>
            <a:r>
              <a:rPr lang="en-US" sz="1800" dirty="0" smtClean="0">
                <a:solidFill>
                  <a:srgbClr val="002060"/>
                </a:solidFill>
                <a:latin typeface="Calibri" pitchFamily="34" charset="0"/>
              </a:rPr>
              <a:t> Consolidation of efforts among several CSOs</a:t>
            </a:r>
          </a:p>
          <a:p>
            <a:pPr>
              <a:buNone/>
            </a:pPr>
            <a:endParaRPr lang="en-US" sz="2800" dirty="0">
              <a:latin typeface="Calibri" pitchFamily="34" charset="0"/>
            </a:endParaRPr>
          </a:p>
        </p:txBody>
      </p:sp>
      <p:pic>
        <p:nvPicPr>
          <p:cNvPr id="4" name="Picture 24" descr="sgplogo"/>
          <p:cNvPicPr>
            <a:picLocks noChangeAspect="1" noChangeArrowheads="1"/>
          </p:cNvPicPr>
          <p:nvPr/>
        </p:nvPicPr>
        <p:blipFill>
          <a:blip r:embed="rId3"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10082510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310" y="0"/>
            <a:ext cx="8915400" cy="717550"/>
          </a:xfrm>
        </p:spPr>
        <p:txBody>
          <a:bodyPr/>
          <a:lstStyle/>
          <a:p>
            <a:pPr algn="ctr"/>
            <a:r>
              <a:rPr lang="en-US" sz="3200" dirty="0">
                <a:latin typeface="Calibri" pitchFamily="34" charset="0"/>
              </a:rPr>
              <a:t>National Steering Committee (NSC</a:t>
            </a:r>
            <a:r>
              <a:rPr lang="en-US" sz="3200" dirty="0" smtClean="0">
                <a:latin typeface="Calibri" pitchFamily="34" charset="0"/>
              </a:rPr>
              <a:t>)</a:t>
            </a:r>
            <a:endParaRPr lang="en-US" sz="3200" dirty="0">
              <a:latin typeface="Calibri" pitchFamily="34" charset="0"/>
            </a:endParaRPr>
          </a:p>
        </p:txBody>
      </p:sp>
      <p:sp>
        <p:nvSpPr>
          <p:cNvPr id="4" name="Text Placeholder 3"/>
          <p:cNvSpPr>
            <a:spLocks noGrp="1"/>
          </p:cNvSpPr>
          <p:nvPr>
            <p:ph type="body" sz="half" idx="2"/>
          </p:nvPr>
        </p:nvSpPr>
        <p:spPr>
          <a:xfrm>
            <a:off x="381000" y="990600"/>
            <a:ext cx="8077200" cy="4724400"/>
          </a:xfrm>
        </p:spPr>
        <p:txBody>
          <a:bodyPr/>
          <a:lstStyle/>
          <a:p>
            <a:endParaRPr lang="en-US" sz="800" dirty="0" smtClean="0">
              <a:latin typeface="Calibri" pitchFamily="34" charset="0"/>
            </a:endParaRPr>
          </a:p>
          <a:p>
            <a:pPr>
              <a:buFont typeface="Arial" pitchFamily="34" charset="0"/>
              <a:buChar char="•"/>
            </a:pPr>
            <a:r>
              <a:rPr lang="en-US" sz="2400" dirty="0" smtClean="0">
                <a:latin typeface="Calibri" pitchFamily="34" charset="0"/>
              </a:rPr>
              <a:t> </a:t>
            </a:r>
            <a:r>
              <a:rPr lang="en-US" sz="2200" dirty="0" smtClean="0">
                <a:latin typeface="Calibri" pitchFamily="34" charset="0"/>
              </a:rPr>
              <a:t>Country driven</a:t>
            </a:r>
          </a:p>
          <a:p>
            <a:pPr>
              <a:buFont typeface="Arial" pitchFamily="34" charset="0"/>
              <a:buChar char="•"/>
            </a:pPr>
            <a:endParaRPr lang="en-US" sz="2200" dirty="0" smtClean="0">
              <a:latin typeface="Calibri" pitchFamily="34" charset="0"/>
            </a:endParaRPr>
          </a:p>
          <a:p>
            <a:pPr>
              <a:buFont typeface="Arial" pitchFamily="34" charset="0"/>
              <a:buChar char="•"/>
            </a:pPr>
            <a:r>
              <a:rPr lang="en-US" sz="2200" dirty="0" smtClean="0">
                <a:latin typeface="Calibri" pitchFamily="34" charset="0"/>
              </a:rPr>
              <a:t> Mobilize resources, link SGP to </a:t>
            </a:r>
          </a:p>
          <a:p>
            <a:r>
              <a:rPr lang="en-US" sz="2200" dirty="0">
                <a:latin typeface="Calibri" pitchFamily="34" charset="0"/>
              </a:rPr>
              <a:t>	</a:t>
            </a:r>
            <a:r>
              <a:rPr lang="en-US" sz="2200" dirty="0" smtClean="0">
                <a:latin typeface="Calibri" pitchFamily="34" charset="0"/>
              </a:rPr>
              <a:t>national policy and planning</a:t>
            </a:r>
          </a:p>
          <a:p>
            <a:endParaRPr lang="en-US" sz="2200" dirty="0" smtClean="0">
              <a:latin typeface="Calibri" pitchFamily="34" charset="0"/>
            </a:endParaRPr>
          </a:p>
          <a:p>
            <a:pPr>
              <a:buFont typeface="Arial" pitchFamily="34" charset="0"/>
              <a:buChar char="•"/>
            </a:pPr>
            <a:r>
              <a:rPr lang="en-US" sz="2200" dirty="0" smtClean="0">
                <a:latin typeface="Calibri" pitchFamily="34" charset="0"/>
              </a:rPr>
              <a:t> OFP and UNDP CO representatives are part of the NSC </a:t>
            </a:r>
          </a:p>
          <a:p>
            <a:pPr>
              <a:buFont typeface="Arial" pitchFamily="34" charset="0"/>
              <a:buChar char="•"/>
            </a:pPr>
            <a:endParaRPr lang="en-US" sz="2200" dirty="0" smtClean="0">
              <a:latin typeface="Calibri" pitchFamily="34" charset="0"/>
            </a:endParaRPr>
          </a:p>
          <a:p>
            <a:pPr>
              <a:buFont typeface="Arial" pitchFamily="34" charset="0"/>
              <a:buChar char="•"/>
            </a:pPr>
            <a:r>
              <a:rPr lang="en-US" sz="2200" dirty="0" smtClean="0">
                <a:latin typeface="Calibri" pitchFamily="34" charset="0"/>
              </a:rPr>
              <a:t> All volunteers of various expertise (including one expert on gender)</a:t>
            </a:r>
          </a:p>
          <a:p>
            <a:pPr>
              <a:buFont typeface="Arial" pitchFamily="34" charset="0"/>
              <a:buChar char="•"/>
            </a:pPr>
            <a:endParaRPr lang="en-US" sz="2200" dirty="0" smtClean="0">
              <a:latin typeface="Calibri" pitchFamily="34" charset="0"/>
            </a:endParaRPr>
          </a:p>
          <a:p>
            <a:pPr>
              <a:buFont typeface="Arial" pitchFamily="34" charset="0"/>
              <a:buChar char="•"/>
            </a:pPr>
            <a:r>
              <a:rPr lang="en-US" sz="2200" dirty="0" smtClean="0">
                <a:latin typeface="Calibri" pitchFamily="34" charset="0"/>
              </a:rPr>
              <a:t> Tenure 2 years</a:t>
            </a:r>
            <a:r>
              <a:rPr lang="en-US" sz="2200" dirty="0">
                <a:latin typeface="Calibri" pitchFamily="34" charset="0"/>
              </a:rPr>
              <a:t> </a:t>
            </a:r>
            <a:r>
              <a:rPr lang="en-US" sz="2200" dirty="0" smtClean="0">
                <a:latin typeface="Calibri" pitchFamily="34" charset="0"/>
                <a:sym typeface="Wingdings" panose="05000000000000000000" pitchFamily="2" charset="2"/>
              </a:rPr>
              <a:t></a:t>
            </a:r>
            <a:r>
              <a:rPr lang="en-US" sz="2200" dirty="0" smtClean="0">
                <a:latin typeface="Calibri" pitchFamily="34" charset="0"/>
              </a:rPr>
              <a:t> renewable</a:t>
            </a:r>
            <a:endParaRPr lang="en-US" sz="2200" dirty="0">
              <a:latin typeface="Calibri" pitchFamily="34" charset="0"/>
            </a:endParaRPr>
          </a:p>
        </p:txBody>
      </p:sp>
      <p:pic>
        <p:nvPicPr>
          <p:cNvPr id="6" name="Picture 2" descr="C:\Users\ana.maria.currea\Pictures\Dominican Republic\el Representate Adjunto del PNUD y lods demas miembros del NSC entregando el reconocimiento.JPG"/>
          <p:cNvPicPr>
            <a:picLocks noChangeAspect="1" noChangeArrowheads="1"/>
          </p:cNvPicPr>
          <p:nvPr/>
        </p:nvPicPr>
        <p:blipFill>
          <a:blip r:embed="rId3" cstate="print"/>
          <a:srcRect/>
          <a:stretch>
            <a:fillRect/>
          </a:stretch>
        </p:blipFill>
        <p:spPr bwMode="auto">
          <a:xfrm>
            <a:off x="6248400" y="1143000"/>
            <a:ext cx="2343860" cy="1447800"/>
          </a:xfrm>
          <a:prstGeom prst="rect">
            <a:avLst/>
          </a:prstGeom>
          <a:noFill/>
        </p:spPr>
      </p:pic>
      <p:pic>
        <p:nvPicPr>
          <p:cNvPr id="7" name="Picture 24" descr="sgplogo"/>
          <p:cNvPicPr>
            <a:picLocks noChangeAspect="1" noChangeArrowheads="1"/>
          </p:cNvPicPr>
          <p:nvPr/>
        </p:nvPicPr>
        <p:blipFill>
          <a:blip r:embed="rId4"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2777451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0811"/>
            <a:ext cx="7772400" cy="885826"/>
          </a:xfrm>
        </p:spPr>
        <p:txBody>
          <a:bodyPr/>
          <a:lstStyle/>
          <a:p>
            <a:pPr algn="ctr"/>
            <a:r>
              <a:rPr lang="en-US" sz="3200" dirty="0"/>
              <a:t>Technical Advisory </a:t>
            </a:r>
            <a:r>
              <a:rPr lang="en-US" sz="3200" dirty="0" smtClean="0"/>
              <a:t>Group (</a:t>
            </a:r>
            <a:r>
              <a:rPr lang="en-US" sz="3200" dirty="0"/>
              <a:t>TAG</a:t>
            </a:r>
            <a:r>
              <a:rPr lang="en-US" sz="3200" dirty="0" smtClean="0"/>
              <a:t>)</a:t>
            </a:r>
            <a:endParaRPr lang="en-US" sz="3200" dirty="0"/>
          </a:p>
        </p:txBody>
      </p:sp>
      <p:sp>
        <p:nvSpPr>
          <p:cNvPr id="4" name="Text Placeholder 3"/>
          <p:cNvSpPr>
            <a:spLocks noGrp="1"/>
          </p:cNvSpPr>
          <p:nvPr>
            <p:ph type="body" sz="half" idx="2"/>
          </p:nvPr>
        </p:nvSpPr>
        <p:spPr>
          <a:xfrm>
            <a:off x="2819400" y="1143000"/>
            <a:ext cx="6019799" cy="4678363"/>
          </a:xfrm>
        </p:spPr>
        <p:txBody>
          <a:bodyPr/>
          <a:lstStyle/>
          <a:p>
            <a:endParaRPr lang="en-US" sz="1200" b="1" dirty="0" smtClean="0">
              <a:latin typeface="Calibri" pitchFamily="34" charset="0"/>
            </a:endParaRPr>
          </a:p>
          <a:p>
            <a:pPr>
              <a:buFont typeface="Arial" pitchFamily="34" charset="0"/>
              <a:buChar char="•"/>
            </a:pPr>
            <a:r>
              <a:rPr lang="en-US" sz="2400" dirty="0" smtClean="0">
                <a:latin typeface="Calibri" pitchFamily="34" charset="0"/>
              </a:rPr>
              <a:t> Expert review group</a:t>
            </a:r>
          </a:p>
          <a:p>
            <a:pPr>
              <a:buFont typeface="Arial" pitchFamily="34" charset="0"/>
              <a:buChar char="•"/>
            </a:pPr>
            <a:endParaRPr lang="en-US" sz="2400" dirty="0" smtClean="0">
              <a:latin typeface="Calibri" pitchFamily="34" charset="0"/>
            </a:endParaRPr>
          </a:p>
          <a:p>
            <a:pPr>
              <a:buFont typeface="Arial" pitchFamily="34" charset="0"/>
              <a:buChar char="•"/>
            </a:pPr>
            <a:r>
              <a:rPr lang="en-US" sz="2400" dirty="0" smtClean="0">
                <a:latin typeface="Calibri" pitchFamily="34" charset="0"/>
              </a:rPr>
              <a:t> Composed by experts from NGOs – academia – representatives of Conventions Focal Points</a:t>
            </a:r>
          </a:p>
          <a:p>
            <a:pPr>
              <a:buFont typeface="Arial" pitchFamily="34" charset="0"/>
              <a:buChar char="•"/>
            </a:pPr>
            <a:endParaRPr lang="en-US" sz="2400" dirty="0" smtClean="0">
              <a:latin typeface="Calibri" pitchFamily="34" charset="0"/>
            </a:endParaRPr>
          </a:p>
          <a:p>
            <a:pPr>
              <a:buFont typeface="Arial" pitchFamily="34" charset="0"/>
              <a:buChar char="•"/>
            </a:pPr>
            <a:r>
              <a:rPr lang="en-US" sz="2400" dirty="0" smtClean="0">
                <a:latin typeface="Calibri" pitchFamily="34" charset="0"/>
              </a:rPr>
              <a:t> Guarantee the </a:t>
            </a:r>
            <a:r>
              <a:rPr lang="en-US" sz="2400" dirty="0">
                <a:latin typeface="Calibri" pitchFamily="34" charset="0"/>
              </a:rPr>
              <a:t>q</a:t>
            </a:r>
            <a:r>
              <a:rPr lang="en-US" sz="2400" dirty="0" smtClean="0">
                <a:latin typeface="Calibri" pitchFamily="34" charset="0"/>
              </a:rPr>
              <a:t>uality </a:t>
            </a:r>
            <a:r>
              <a:rPr lang="en-US" sz="2400" dirty="0">
                <a:latin typeface="Calibri" pitchFamily="34" charset="0"/>
              </a:rPr>
              <a:t>of proposals.</a:t>
            </a:r>
          </a:p>
        </p:txBody>
      </p:sp>
      <p:pic>
        <p:nvPicPr>
          <p:cNvPr id="6" name="Picture 5" descr="Inventory.jpg"/>
          <p:cNvPicPr>
            <a:picLocks noChangeAspect="1"/>
          </p:cNvPicPr>
          <p:nvPr/>
        </p:nvPicPr>
        <p:blipFill>
          <a:blip r:embed="rId3" cstate="print"/>
          <a:stretch>
            <a:fillRect/>
          </a:stretch>
        </p:blipFill>
        <p:spPr>
          <a:xfrm>
            <a:off x="152400" y="2590800"/>
            <a:ext cx="2514600" cy="1676400"/>
          </a:xfrm>
          <a:prstGeom prst="rect">
            <a:avLst/>
          </a:prstGeom>
        </p:spPr>
      </p:pic>
      <p:pic>
        <p:nvPicPr>
          <p:cNvPr id="7" name="Picture 24" descr="sgplogo"/>
          <p:cNvPicPr>
            <a:picLocks noChangeAspect="1" noChangeArrowheads="1"/>
          </p:cNvPicPr>
          <p:nvPr/>
        </p:nvPicPr>
        <p:blipFill>
          <a:blip r:embed="rId4" cstate="email"/>
          <a:srcRect/>
          <a:stretch>
            <a:fillRect/>
          </a:stretch>
        </p:blipFill>
        <p:spPr bwMode="auto">
          <a:xfrm>
            <a:off x="7162800" y="4876800"/>
            <a:ext cx="1828800" cy="1111250"/>
          </a:xfrm>
          <a:prstGeom prst="rect">
            <a:avLst/>
          </a:prstGeom>
          <a:noFill/>
          <a:ln w="9525">
            <a:noFill/>
            <a:miter lim="800000"/>
            <a:headEnd/>
            <a:tailEnd/>
          </a:ln>
        </p:spPr>
      </p:pic>
    </p:spTree>
    <p:extLst>
      <p:ext uri="{BB962C8B-B14F-4D97-AF65-F5344CB8AC3E}">
        <p14:creationId xmlns:p14="http://schemas.microsoft.com/office/powerpoint/2010/main" val="373153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152400"/>
            <a:ext cx="3352800" cy="685800"/>
          </a:xfrm>
        </p:spPr>
        <p:txBody>
          <a:bodyPr/>
          <a:lstStyle/>
          <a:p>
            <a:r>
              <a:rPr lang="en-US" sz="3200" dirty="0">
                <a:latin typeface="Calibri" pitchFamily="34" charset="0"/>
              </a:rPr>
              <a:t>S</a:t>
            </a:r>
            <a:r>
              <a:rPr lang="en-US" sz="3200" dirty="0" smtClean="0">
                <a:latin typeface="Calibri" pitchFamily="34" charset="0"/>
              </a:rPr>
              <a:t>GP </a:t>
            </a:r>
            <a:r>
              <a:rPr lang="en-US" sz="3200" dirty="0">
                <a:latin typeface="Calibri" pitchFamily="34" charset="0"/>
              </a:rPr>
              <a:t>Country Team</a:t>
            </a:r>
          </a:p>
        </p:txBody>
      </p:sp>
      <p:sp>
        <p:nvSpPr>
          <p:cNvPr id="4" name="Text Placeholder 3"/>
          <p:cNvSpPr>
            <a:spLocks noGrp="1"/>
          </p:cNvSpPr>
          <p:nvPr>
            <p:ph type="body" sz="half" idx="2"/>
          </p:nvPr>
        </p:nvSpPr>
        <p:spPr>
          <a:xfrm>
            <a:off x="457200" y="838200"/>
            <a:ext cx="5638800" cy="4648200"/>
          </a:xfrm>
        </p:spPr>
        <p:txBody>
          <a:bodyPr/>
          <a:lstStyle/>
          <a:p>
            <a:endParaRPr lang="en-US" sz="1200" b="1" dirty="0" smtClean="0">
              <a:latin typeface="Calibri" pitchFamily="34" charset="0"/>
            </a:endParaRPr>
          </a:p>
          <a:p>
            <a:r>
              <a:rPr lang="en-US" sz="2400" b="1" dirty="0" smtClean="0">
                <a:latin typeface="Calibri" pitchFamily="34" charset="0"/>
              </a:rPr>
              <a:t>National Coordinator (NC)</a:t>
            </a:r>
          </a:p>
          <a:p>
            <a:pPr marL="457200" indent="-457200">
              <a:buFont typeface="Arial" pitchFamily="34" charset="0"/>
              <a:buChar char="•"/>
            </a:pPr>
            <a:r>
              <a:rPr lang="en-US" sz="2200" dirty="0" smtClean="0">
                <a:latin typeface="Calibri" pitchFamily="34" charset="0"/>
              </a:rPr>
              <a:t>Competitively selected</a:t>
            </a:r>
          </a:p>
          <a:p>
            <a:pPr marL="457200" indent="-457200">
              <a:buFont typeface="Arial" pitchFamily="34" charset="0"/>
              <a:buChar char="•"/>
            </a:pPr>
            <a:r>
              <a:rPr lang="en-US" sz="2200" dirty="0" smtClean="0">
                <a:latin typeface="Calibri" pitchFamily="34" charset="0"/>
              </a:rPr>
              <a:t>UNOPS contracted</a:t>
            </a:r>
          </a:p>
          <a:p>
            <a:pPr marL="457200" indent="-457200">
              <a:buFont typeface="Arial" pitchFamily="34" charset="0"/>
              <a:buChar char="•"/>
            </a:pPr>
            <a:r>
              <a:rPr lang="en-US" sz="2200" dirty="0" smtClean="0">
                <a:latin typeface="Calibri" pitchFamily="34" charset="0"/>
              </a:rPr>
              <a:t>Implements decisions and policies of NSC</a:t>
            </a:r>
          </a:p>
          <a:p>
            <a:pPr marL="457200" indent="-457200">
              <a:buFont typeface="Arial" pitchFamily="34" charset="0"/>
              <a:buChar char="•"/>
            </a:pPr>
            <a:r>
              <a:rPr lang="en-US" sz="2200" dirty="0" smtClean="0">
                <a:latin typeface="Calibri" pitchFamily="34" charset="0"/>
              </a:rPr>
              <a:t>Primary supervisor is SGP Global Manager on programmatic matters.</a:t>
            </a:r>
          </a:p>
          <a:p>
            <a:pPr marL="457200" indent="-457200">
              <a:buFont typeface="Arial" pitchFamily="34" charset="0"/>
              <a:buChar char="•"/>
            </a:pPr>
            <a:endParaRPr lang="en-US" sz="2000" dirty="0" smtClean="0">
              <a:latin typeface="Calibri" pitchFamily="34" charset="0"/>
            </a:endParaRPr>
          </a:p>
          <a:p>
            <a:pPr marL="457200" indent="-457200"/>
            <a:r>
              <a:rPr lang="en-US" sz="2400" b="1" dirty="0" smtClean="0">
                <a:latin typeface="Calibri" pitchFamily="34" charset="0"/>
              </a:rPr>
              <a:t>Programme Assistant (PA)</a:t>
            </a:r>
          </a:p>
          <a:p>
            <a:pPr marL="457200" indent="-457200">
              <a:buFont typeface="Arial" pitchFamily="34" charset="0"/>
              <a:buChar char="•"/>
            </a:pPr>
            <a:r>
              <a:rPr lang="en-US" sz="2200" dirty="0" smtClean="0">
                <a:latin typeface="Calibri" pitchFamily="34" charset="0"/>
              </a:rPr>
              <a:t>Competitively selected and UNOPS contracted</a:t>
            </a:r>
          </a:p>
          <a:p>
            <a:pPr marL="457200" indent="-457200">
              <a:buFont typeface="Arial" pitchFamily="34" charset="0"/>
              <a:buChar char="•"/>
            </a:pPr>
            <a:r>
              <a:rPr lang="en-US" sz="2200" dirty="0" smtClean="0">
                <a:latin typeface="Calibri" pitchFamily="34" charset="0"/>
              </a:rPr>
              <a:t>Supports the NC and reports to the NC</a:t>
            </a:r>
          </a:p>
        </p:txBody>
      </p:sp>
      <p:pic>
        <p:nvPicPr>
          <p:cNvPr id="5" name="Picture 4" descr="C:\Users\ana.maria.currea\Pictures\Seychelles\Woman's Day 2010\NC &amp; UNV with SGP exhibition.jpg"/>
          <p:cNvPicPr>
            <a:picLocks noChangeAspect="1" noChangeArrowheads="1"/>
          </p:cNvPicPr>
          <p:nvPr/>
        </p:nvPicPr>
        <p:blipFill>
          <a:blip r:embed="rId3" cstate="print"/>
          <a:srcRect r="23611"/>
          <a:stretch>
            <a:fillRect/>
          </a:stretch>
        </p:blipFill>
        <p:spPr bwMode="auto">
          <a:xfrm>
            <a:off x="6096000" y="1524000"/>
            <a:ext cx="2794000" cy="2743200"/>
          </a:xfrm>
          <a:prstGeom prst="rect">
            <a:avLst/>
          </a:prstGeom>
          <a:noFill/>
        </p:spPr>
      </p:pic>
      <p:pic>
        <p:nvPicPr>
          <p:cNvPr id="6" name="Picture 24" descr="sgplogo"/>
          <p:cNvPicPr>
            <a:picLocks noChangeAspect="1" noChangeArrowheads="1"/>
          </p:cNvPicPr>
          <p:nvPr/>
        </p:nvPicPr>
        <p:blipFill>
          <a:blip r:embed="rId4"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25352152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2437"/>
            <a:ext cx="9144000" cy="1056763"/>
          </a:xfrm>
        </p:spPr>
        <p:txBody>
          <a:bodyPr/>
          <a:lstStyle/>
          <a:p>
            <a:pPr algn="ctr"/>
            <a:r>
              <a:rPr lang="en-US" sz="3200" dirty="0">
                <a:latin typeface="Arial" panose="020B0604020202020204" pitchFamily="34" charset="0"/>
                <a:cs typeface="Arial" panose="020B0604020202020204" pitchFamily="34" charset="0"/>
              </a:rPr>
              <a:t>Central </a:t>
            </a:r>
            <a:r>
              <a:rPr lang="en-US" sz="3200" dirty="0" err="1">
                <a:latin typeface="Arial" panose="020B0604020202020204" pitchFamily="34" charset="0"/>
                <a:cs typeface="Arial" panose="020B0604020202020204" pitchFamily="34" charset="0"/>
              </a:rPr>
              <a:t>Programme</a:t>
            </a:r>
            <a:r>
              <a:rPr lang="en-US" sz="3200" dirty="0">
                <a:latin typeface="Arial" panose="020B0604020202020204" pitchFamily="34" charset="0"/>
                <a:cs typeface="Arial" panose="020B0604020202020204" pitchFamily="34" charset="0"/>
              </a:rPr>
              <a:t> Management Team (</a:t>
            </a:r>
            <a:r>
              <a:rPr lang="en-US" sz="3200" dirty="0" smtClean="0">
                <a:latin typeface="Arial" panose="020B0604020202020204" pitchFamily="34" charset="0"/>
                <a:cs typeface="Arial" panose="020B0604020202020204" pitchFamily="34" charset="0"/>
              </a:rPr>
              <a:t>CPMT)</a:t>
            </a:r>
            <a:endParaRPr lang="en-US" sz="3200"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457200" y="1371600"/>
            <a:ext cx="8305800" cy="4343400"/>
          </a:xfrm>
        </p:spPr>
        <p:txBody>
          <a:bodyPr/>
          <a:lstStyle/>
          <a:p>
            <a:pPr>
              <a:buFont typeface="Arial" pitchFamily="34" charset="0"/>
              <a:buChar char="•"/>
            </a:pPr>
            <a:r>
              <a:rPr lang="en-US" sz="2200" dirty="0" smtClean="0">
                <a:latin typeface="Calibri" pitchFamily="34" charset="0"/>
              </a:rPr>
              <a:t> Provide guidance on meeting the commitments of SGP to GEF</a:t>
            </a:r>
          </a:p>
          <a:p>
            <a:pPr>
              <a:buFont typeface="Arial" pitchFamily="34" charset="0"/>
              <a:buChar char="•"/>
            </a:pPr>
            <a:r>
              <a:rPr lang="en-US" sz="2200" dirty="0" smtClean="0">
                <a:latin typeface="Calibri" pitchFamily="34" charset="0"/>
              </a:rPr>
              <a:t> Maintain global coherence</a:t>
            </a:r>
          </a:p>
          <a:p>
            <a:pPr>
              <a:buFont typeface="Arial" pitchFamily="34" charset="0"/>
              <a:buChar char="•"/>
            </a:pPr>
            <a:r>
              <a:rPr lang="en-US" sz="2200" dirty="0" smtClean="0">
                <a:latin typeface="Calibri" pitchFamily="34" charset="0"/>
              </a:rPr>
              <a:t> Raise global co-financing</a:t>
            </a:r>
          </a:p>
          <a:p>
            <a:pPr>
              <a:buFont typeface="Arial" pitchFamily="34" charset="0"/>
              <a:buChar char="•"/>
            </a:pPr>
            <a:r>
              <a:rPr lang="en-US" sz="2200" dirty="0" smtClean="0">
                <a:latin typeface="Calibri" pitchFamily="34" charset="0"/>
              </a:rPr>
              <a:t> Global Manager and Deputy Global Manager plus focal area experts that also serve as Regional Coordinators</a:t>
            </a:r>
          </a:p>
          <a:p>
            <a:endParaRPr lang="en-US" sz="2400" b="1" dirty="0" smtClean="0">
              <a:latin typeface="Calibri" pitchFamily="34" charset="0"/>
            </a:endParaRPr>
          </a:p>
          <a:p>
            <a:r>
              <a:rPr lang="en-US" sz="2400" b="1" dirty="0" smtClean="0">
                <a:latin typeface="Calibri" pitchFamily="34" charset="0"/>
              </a:rPr>
              <a:t>SGP Steering Committee</a:t>
            </a:r>
          </a:p>
          <a:p>
            <a:pPr>
              <a:buFont typeface="Arial" pitchFamily="34" charset="0"/>
              <a:buChar char="•"/>
            </a:pPr>
            <a:r>
              <a:rPr lang="en-US" sz="2200" dirty="0" smtClean="0">
                <a:latin typeface="Calibri" pitchFamily="34" charset="0"/>
              </a:rPr>
              <a:t> GEF Secretariat (Chair), UNDP-GEF unit and the GEF CSO Network</a:t>
            </a:r>
          </a:p>
          <a:p>
            <a:pPr>
              <a:buFont typeface="Arial" pitchFamily="34" charset="0"/>
              <a:buChar char="•"/>
            </a:pPr>
            <a:r>
              <a:rPr lang="en-US" sz="2200" dirty="0" smtClean="0">
                <a:latin typeface="Calibri" pitchFamily="34" charset="0"/>
              </a:rPr>
              <a:t> Provides strategic guidance on the Program</a:t>
            </a:r>
            <a:endParaRPr lang="en-US" sz="2200" b="1" dirty="0" smtClean="0">
              <a:latin typeface="Calibri" pitchFamily="34" charset="0"/>
            </a:endParaRPr>
          </a:p>
        </p:txBody>
      </p:sp>
      <p:pic>
        <p:nvPicPr>
          <p:cNvPr id="5" name="Picture 24" descr="sgplogo"/>
          <p:cNvPicPr>
            <a:picLocks noChangeAspect="1" noChangeArrowheads="1"/>
          </p:cNvPicPr>
          <p:nvPr/>
        </p:nvPicPr>
        <p:blipFill>
          <a:blip r:embed="rId3"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280978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305800" cy="1143000"/>
          </a:xfrm>
        </p:spPr>
        <p:txBody>
          <a:bodyPr/>
          <a:lstStyle/>
          <a:p>
            <a:r>
              <a:rPr lang="en-US" sz="3600" dirty="0" smtClean="0"/>
              <a:t>Global Scope</a:t>
            </a:r>
            <a:endParaRPr lang="en-US" sz="3600" dirty="0"/>
          </a:p>
        </p:txBody>
      </p:sp>
      <p:sp>
        <p:nvSpPr>
          <p:cNvPr id="3" name="Content Placeholder 2"/>
          <p:cNvSpPr>
            <a:spLocks noGrp="1"/>
          </p:cNvSpPr>
          <p:nvPr>
            <p:ph idx="1"/>
          </p:nvPr>
        </p:nvSpPr>
        <p:spPr>
          <a:xfrm>
            <a:off x="4191000" y="1143000"/>
            <a:ext cx="4724400" cy="4572000"/>
          </a:xfrm>
        </p:spPr>
        <p:txBody>
          <a:bodyPr/>
          <a:lstStyle/>
          <a:p>
            <a:pPr lvl="0"/>
            <a:r>
              <a:rPr lang="en-US" sz="2400" dirty="0" smtClean="0"/>
              <a:t>22 new countries joined during 4</a:t>
            </a:r>
            <a:r>
              <a:rPr lang="en-US" sz="2400" baseline="30000" dirty="0" smtClean="0"/>
              <a:t>th</a:t>
            </a:r>
            <a:r>
              <a:rPr lang="en-US" sz="2400" dirty="0" smtClean="0"/>
              <a:t> </a:t>
            </a:r>
            <a:r>
              <a:rPr lang="en-US" sz="2400" dirty="0"/>
              <a:t>Operational Phase </a:t>
            </a:r>
            <a:r>
              <a:rPr lang="en-US" sz="2400" dirty="0" smtClean="0"/>
              <a:t>- OP4 (2006 - 2010)</a:t>
            </a:r>
          </a:p>
          <a:p>
            <a:pPr lvl="0"/>
            <a:endParaRPr lang="en-US" sz="2400" dirty="0" smtClean="0"/>
          </a:p>
          <a:p>
            <a:pPr lvl="0"/>
            <a:r>
              <a:rPr lang="en-US" sz="2400" dirty="0" smtClean="0"/>
              <a:t>8 new countries started up during 5</a:t>
            </a:r>
            <a:r>
              <a:rPr lang="en-US" sz="2400" baseline="30000" dirty="0" smtClean="0"/>
              <a:t>th</a:t>
            </a:r>
            <a:r>
              <a:rPr lang="en-US" sz="2400" dirty="0" smtClean="0"/>
              <a:t> Operational Phase (OP5) from 2010-2014 for a total of 136 </a:t>
            </a:r>
          </a:p>
          <a:p>
            <a:pPr lvl="0"/>
            <a:endParaRPr lang="en-US" sz="2400" dirty="0" smtClean="0"/>
          </a:p>
          <a:p>
            <a:pPr lvl="0"/>
            <a:r>
              <a:rPr lang="en-US" sz="2400" dirty="0" smtClean="0"/>
              <a:t>More than 19,000 projects globally </a:t>
            </a:r>
          </a:p>
        </p:txBody>
      </p:sp>
      <p:sp>
        <p:nvSpPr>
          <p:cNvPr id="4198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mtClean="0">
              <a:solidFill>
                <a:prstClr val="black"/>
              </a:solidFill>
              <a:latin typeface="Arial" pitchFamily="34" charset="0"/>
            </a:endParaRPr>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smtClean="0">
              <a:solidFill>
                <a:prstClr val="black"/>
              </a:solidFill>
              <a:latin typeface="Arial" pitchFamily="34" charset="0"/>
            </a:endParaRPr>
          </a:p>
        </p:txBody>
      </p:sp>
      <p:pic>
        <p:nvPicPr>
          <p:cNvPr id="7" name="Picture 2" descr="C:\Users\Olik\AppData\Local\Microsoft\Windows\Temporary Internet Files\Content.Outlook\HZ84ZLFP\SGP Participating Countries.jpg"/>
          <p:cNvPicPr>
            <a:picLocks noChangeAspect="1" noChangeArrowheads="1"/>
          </p:cNvPicPr>
          <p:nvPr/>
        </p:nvPicPr>
        <p:blipFill>
          <a:blip r:embed="rId3" cstate="print"/>
          <a:srcRect l="2778" t="5455" r="2778" b="3636"/>
          <a:stretch>
            <a:fillRect/>
          </a:stretch>
        </p:blipFill>
        <p:spPr bwMode="auto">
          <a:xfrm>
            <a:off x="228600" y="1259541"/>
            <a:ext cx="3986784" cy="2931459"/>
          </a:xfrm>
          <a:prstGeom prst="rect">
            <a:avLst/>
          </a:prstGeom>
          <a:noFill/>
          <a:ln w="9525">
            <a:noFill/>
            <a:miter lim="800000"/>
            <a:headEnd/>
            <a:tailEnd/>
          </a:ln>
        </p:spPr>
      </p:pic>
      <p:pic>
        <p:nvPicPr>
          <p:cNvPr id="8" name="Picture 24" descr="sgplogo"/>
          <p:cNvPicPr>
            <a:picLocks noChangeAspect="1" noChangeArrowheads="1"/>
          </p:cNvPicPr>
          <p:nvPr/>
        </p:nvPicPr>
        <p:blipFill>
          <a:blip r:embed="rId4" cstate="email"/>
          <a:srcRect/>
          <a:stretch>
            <a:fillRect/>
          </a:stretch>
        </p:blipFill>
        <p:spPr bwMode="auto">
          <a:xfrm>
            <a:off x="609600" y="4495800"/>
            <a:ext cx="1828800" cy="1111250"/>
          </a:xfrm>
          <a:prstGeom prst="rect">
            <a:avLst/>
          </a:prstGeom>
          <a:noFill/>
          <a:ln w="9525">
            <a:noFill/>
            <a:miter lim="800000"/>
            <a:headEnd/>
            <a:tailEnd/>
          </a:ln>
        </p:spPr>
      </p:pic>
    </p:spTree>
    <p:extLst>
      <p:ext uri="{BB962C8B-B14F-4D97-AF65-F5344CB8AC3E}">
        <p14:creationId xmlns:p14="http://schemas.microsoft.com/office/powerpoint/2010/main" val="12424436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sz="3200" dirty="0" smtClean="0">
                <a:latin typeface="Calibri" pitchFamily="34" charset="0"/>
              </a:rPr>
              <a:t>SGP OP6 Programming directions </a:t>
            </a:r>
            <a:endParaRPr lang="en-US" sz="3200" dirty="0">
              <a:latin typeface="Calibri" pitchFamily="34" charset="0"/>
            </a:endParaRPr>
          </a:p>
        </p:txBody>
      </p:sp>
      <p:sp>
        <p:nvSpPr>
          <p:cNvPr id="3" name="Content Placeholder 2"/>
          <p:cNvSpPr>
            <a:spLocks noGrp="1"/>
          </p:cNvSpPr>
          <p:nvPr>
            <p:ph idx="1"/>
          </p:nvPr>
        </p:nvSpPr>
        <p:spPr>
          <a:xfrm>
            <a:off x="381000" y="838200"/>
            <a:ext cx="6019800" cy="4953000"/>
          </a:xfrm>
        </p:spPr>
        <p:txBody>
          <a:bodyPr/>
          <a:lstStyle/>
          <a:p>
            <a:pPr>
              <a:lnSpc>
                <a:spcPct val="90000"/>
              </a:lnSpc>
              <a:buNone/>
            </a:pPr>
            <a:r>
              <a:rPr lang="en-US" sz="2400" dirty="0" smtClean="0"/>
              <a:t>For greater efficiency in the use of limited resources and to promote mainstreaming and scaling up, SGP country </a:t>
            </a:r>
            <a:r>
              <a:rPr lang="en-US" sz="2400" dirty="0" err="1" smtClean="0"/>
              <a:t>programmes</a:t>
            </a:r>
            <a:r>
              <a:rPr lang="en-US" sz="2400" dirty="0" smtClean="0"/>
              <a:t> can select from a set of four (4) multi-focal strategic initiatives:</a:t>
            </a:r>
          </a:p>
          <a:p>
            <a:pPr>
              <a:lnSpc>
                <a:spcPct val="90000"/>
              </a:lnSpc>
              <a:buNone/>
            </a:pPr>
            <a:endParaRPr lang="en-US" sz="2400" dirty="0" smtClean="0"/>
          </a:p>
          <a:p>
            <a:pPr>
              <a:lnSpc>
                <a:spcPct val="90000"/>
              </a:lnSpc>
            </a:pPr>
            <a:r>
              <a:rPr lang="en-US" sz="2400" dirty="0" smtClean="0"/>
              <a:t>Community Landscape and Seascape Conservation</a:t>
            </a:r>
          </a:p>
          <a:p>
            <a:pPr>
              <a:lnSpc>
                <a:spcPct val="90000"/>
              </a:lnSpc>
            </a:pPr>
            <a:r>
              <a:rPr lang="en-US" sz="2400" dirty="0" smtClean="0"/>
              <a:t>Climate Smart Innovative Agro-ecology</a:t>
            </a:r>
          </a:p>
          <a:p>
            <a:pPr>
              <a:lnSpc>
                <a:spcPct val="90000"/>
              </a:lnSpc>
            </a:pPr>
            <a:r>
              <a:rPr lang="en-US" sz="2400" dirty="0" smtClean="0"/>
              <a:t>Low Carbon Energy Access Co-benefits</a:t>
            </a:r>
          </a:p>
          <a:p>
            <a:pPr>
              <a:lnSpc>
                <a:spcPct val="90000"/>
              </a:lnSpc>
            </a:pPr>
            <a:r>
              <a:rPr lang="en-US" sz="2400" dirty="0" smtClean="0"/>
              <a:t>Local to Global Chemical Management Coalitions</a:t>
            </a:r>
          </a:p>
        </p:txBody>
      </p:sp>
      <p:pic>
        <p:nvPicPr>
          <p:cNvPr id="4" name="Picture 1034" descr="C:\Documents and Settings\LISETH\Mis documentos\2010\DIEZ AÑOS DEL PPD\Fotos Andrea\Selección Sipacapa\IMG_9404 (Medium).JPG"/>
          <p:cNvPicPr>
            <a:picLocks noChangeAspect="1" noChangeArrowheads="1"/>
          </p:cNvPicPr>
          <p:nvPr/>
        </p:nvPicPr>
        <p:blipFill>
          <a:blip r:embed="rId3" cstate="print"/>
          <a:srcRect/>
          <a:stretch>
            <a:fillRect/>
          </a:stretch>
        </p:blipFill>
        <p:spPr bwMode="auto">
          <a:xfrm>
            <a:off x="6512360" y="1600200"/>
            <a:ext cx="2631640" cy="1752600"/>
          </a:xfrm>
          <a:prstGeom prst="rect">
            <a:avLst/>
          </a:prstGeom>
          <a:noFill/>
        </p:spPr>
      </p:pic>
      <p:pic>
        <p:nvPicPr>
          <p:cNvPr id="5" name="Imagen 1" descr="F:\Puno\_D5F4347.jpg"/>
          <p:cNvPicPr>
            <a:picLocks noChangeAspect="1" noChangeArrowheads="1"/>
          </p:cNvPicPr>
          <p:nvPr/>
        </p:nvPicPr>
        <p:blipFill>
          <a:blip r:embed="rId4" cstate="print"/>
          <a:srcRect/>
          <a:stretch>
            <a:fillRect/>
          </a:stretch>
        </p:blipFill>
        <p:spPr bwMode="auto">
          <a:xfrm>
            <a:off x="6400800" y="3733800"/>
            <a:ext cx="2743200" cy="1828800"/>
          </a:xfrm>
          <a:prstGeom prst="rect">
            <a:avLst/>
          </a:prstGeom>
          <a:noFill/>
          <a:ln w="9525">
            <a:noFill/>
            <a:miter lim="800000"/>
            <a:headEnd/>
            <a:tailEnd/>
          </a:ln>
        </p:spPr>
      </p:pic>
    </p:spTree>
    <p:extLst>
      <p:ext uri="{BB962C8B-B14F-4D97-AF65-F5344CB8AC3E}">
        <p14:creationId xmlns:p14="http://schemas.microsoft.com/office/powerpoint/2010/main" val="18210694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152400"/>
            <a:ext cx="8229600" cy="1143000"/>
          </a:xfrm>
        </p:spPr>
        <p:txBody>
          <a:bodyPr/>
          <a:lstStyle/>
          <a:p>
            <a:r>
              <a:rPr lang="en-US" sz="3600" b="1" dirty="0" smtClean="0"/>
              <a:t>Partnerships</a:t>
            </a:r>
          </a:p>
        </p:txBody>
      </p:sp>
      <p:sp>
        <p:nvSpPr>
          <p:cNvPr id="19459" name="Content Placeholder 2"/>
          <p:cNvSpPr>
            <a:spLocks noGrp="1"/>
          </p:cNvSpPr>
          <p:nvPr>
            <p:ph sz="half" idx="1"/>
          </p:nvPr>
        </p:nvSpPr>
        <p:spPr>
          <a:xfrm>
            <a:off x="228600" y="1447800"/>
            <a:ext cx="4038600" cy="3581400"/>
          </a:xfrm>
          <a:noFill/>
          <a:ln>
            <a:noFill/>
          </a:ln>
        </p:spPr>
        <p:txBody>
          <a:bodyPr/>
          <a:lstStyle/>
          <a:p>
            <a:pPr>
              <a:lnSpc>
                <a:spcPct val="80000"/>
              </a:lnSpc>
            </a:pPr>
            <a:r>
              <a:rPr lang="en-US" sz="2400" dirty="0" smtClean="0">
                <a:latin typeface="Calibri" pitchFamily="34" charset="0"/>
              </a:rPr>
              <a:t>Grantees </a:t>
            </a:r>
          </a:p>
          <a:p>
            <a:pPr>
              <a:lnSpc>
                <a:spcPct val="80000"/>
              </a:lnSpc>
            </a:pPr>
            <a:r>
              <a:rPr lang="en-US" sz="2400" dirty="0" smtClean="0">
                <a:latin typeface="Calibri" pitchFamily="34" charset="0"/>
              </a:rPr>
              <a:t>National Governments</a:t>
            </a:r>
          </a:p>
          <a:p>
            <a:pPr>
              <a:lnSpc>
                <a:spcPct val="80000"/>
              </a:lnSpc>
            </a:pPr>
            <a:r>
              <a:rPr lang="en-US" sz="2400" dirty="0" smtClean="0">
                <a:latin typeface="Calibri" pitchFamily="34" charset="0"/>
              </a:rPr>
              <a:t>State/Local Governments</a:t>
            </a:r>
          </a:p>
          <a:p>
            <a:pPr>
              <a:lnSpc>
                <a:spcPct val="80000"/>
              </a:lnSpc>
            </a:pPr>
            <a:r>
              <a:rPr lang="en-US" sz="2400" dirty="0" smtClean="0">
                <a:latin typeface="Calibri" pitchFamily="34" charset="0"/>
              </a:rPr>
              <a:t>Regional Governments</a:t>
            </a:r>
          </a:p>
          <a:p>
            <a:pPr>
              <a:lnSpc>
                <a:spcPct val="80000"/>
              </a:lnSpc>
            </a:pPr>
            <a:r>
              <a:rPr lang="en-US" sz="2400" dirty="0" smtClean="0">
                <a:latin typeface="Calibri" pitchFamily="34" charset="0"/>
              </a:rPr>
              <a:t>Bilateral aid</a:t>
            </a:r>
          </a:p>
          <a:p>
            <a:pPr>
              <a:lnSpc>
                <a:spcPct val="80000"/>
              </a:lnSpc>
            </a:pPr>
            <a:r>
              <a:rPr lang="en-US" sz="2400" dirty="0" smtClean="0">
                <a:latin typeface="Calibri" pitchFamily="34" charset="0"/>
              </a:rPr>
              <a:t>Corporations </a:t>
            </a:r>
          </a:p>
          <a:p>
            <a:pPr>
              <a:lnSpc>
                <a:spcPct val="80000"/>
              </a:lnSpc>
            </a:pPr>
            <a:r>
              <a:rPr lang="en-US" sz="2400" dirty="0" smtClean="0">
                <a:latin typeface="Calibri" pitchFamily="34" charset="0"/>
              </a:rPr>
              <a:t>Multilateral agencies</a:t>
            </a:r>
          </a:p>
          <a:p>
            <a:pPr>
              <a:lnSpc>
                <a:spcPct val="80000"/>
              </a:lnSpc>
            </a:pPr>
            <a:r>
              <a:rPr lang="en-US" sz="2400" dirty="0" smtClean="0">
                <a:latin typeface="Calibri" pitchFamily="34" charset="0"/>
              </a:rPr>
              <a:t>Foundations</a:t>
            </a:r>
          </a:p>
          <a:p>
            <a:pPr>
              <a:lnSpc>
                <a:spcPct val="80000"/>
              </a:lnSpc>
            </a:pPr>
            <a:r>
              <a:rPr lang="en-US" sz="2400" dirty="0" smtClean="0">
                <a:latin typeface="Calibri" pitchFamily="34" charset="0"/>
              </a:rPr>
              <a:t>NGOs</a:t>
            </a:r>
          </a:p>
        </p:txBody>
      </p:sp>
      <p:pic>
        <p:nvPicPr>
          <p:cNvPr id="132098" name="Picture 2"/>
          <p:cNvPicPr>
            <a:picLocks noChangeAspect="1" noChangeArrowheads="1"/>
          </p:cNvPicPr>
          <p:nvPr/>
        </p:nvPicPr>
        <p:blipFill>
          <a:blip r:embed="rId3" cstate="print"/>
          <a:srcRect l="41429" t="21333" r="33333" b="19238"/>
          <a:stretch>
            <a:fillRect/>
          </a:stretch>
        </p:blipFill>
        <p:spPr bwMode="auto">
          <a:xfrm>
            <a:off x="4900248" y="1371600"/>
            <a:ext cx="2795952" cy="4114800"/>
          </a:xfrm>
          <a:prstGeom prst="rect">
            <a:avLst/>
          </a:prstGeom>
          <a:noFill/>
          <a:ln w="9525">
            <a:noFill/>
            <a:miter lim="800000"/>
            <a:headEnd/>
            <a:tailEnd/>
          </a:ln>
        </p:spPr>
      </p:pic>
      <p:pic>
        <p:nvPicPr>
          <p:cNvPr id="6" name="Picture 24" descr="sgplogo"/>
          <p:cNvPicPr>
            <a:picLocks noChangeAspect="1" noChangeArrowheads="1"/>
          </p:cNvPicPr>
          <p:nvPr/>
        </p:nvPicPr>
        <p:blipFill>
          <a:blip r:embed="rId4" cstate="email"/>
          <a:srcRect/>
          <a:stretch>
            <a:fillRect/>
          </a:stretch>
        </p:blipFill>
        <p:spPr bwMode="auto">
          <a:xfrm>
            <a:off x="6934200" y="5518150"/>
            <a:ext cx="1828800" cy="1111250"/>
          </a:xfrm>
          <a:prstGeom prst="rect">
            <a:avLst/>
          </a:prstGeom>
          <a:noFill/>
          <a:ln w="9525">
            <a:noFill/>
            <a:miter lim="800000"/>
            <a:headEnd/>
            <a:tailEnd/>
          </a:ln>
        </p:spPr>
      </p:pic>
    </p:spTree>
    <p:extLst>
      <p:ext uri="{BB962C8B-B14F-4D97-AF65-F5344CB8AC3E}">
        <p14:creationId xmlns:p14="http://schemas.microsoft.com/office/powerpoint/2010/main" val="38531325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0" y="0"/>
            <a:ext cx="9144000" cy="884238"/>
          </a:xfrm>
          <a:solidFill>
            <a:schemeClr val="bg1">
              <a:lumMod val="85000"/>
            </a:schemeClr>
          </a:solidFill>
        </p:spPr>
        <p:txBody>
          <a:bodyPr/>
          <a:lstStyle/>
          <a:p>
            <a:pPr eaLnBrk="1" hangingPunct="1"/>
            <a:r>
              <a:rPr lang="en-US" sz="3600" dirty="0" smtClean="0">
                <a:latin typeface="Calibri" pitchFamily="34" charset="0"/>
              </a:rPr>
              <a:t>Country Support Programme (CSP)</a:t>
            </a:r>
          </a:p>
        </p:txBody>
      </p:sp>
      <p:sp>
        <p:nvSpPr>
          <p:cNvPr id="2" name="Rectangle 1"/>
          <p:cNvSpPr/>
          <p:nvPr/>
        </p:nvSpPr>
        <p:spPr>
          <a:xfrm>
            <a:off x="762000" y="1066800"/>
            <a:ext cx="7620000" cy="4524315"/>
          </a:xfrm>
          <a:prstGeom prst="rect">
            <a:avLst/>
          </a:prstGeom>
        </p:spPr>
        <p:txBody>
          <a:bodyPr wrap="square">
            <a:spAutoFit/>
          </a:bodyPr>
          <a:lstStyle/>
          <a:p>
            <a:r>
              <a:rPr lang="en-US" sz="2400" dirty="0" smtClean="0">
                <a:latin typeface="+mn-lt"/>
              </a:rPr>
              <a:t>The Country Support </a:t>
            </a:r>
            <a:r>
              <a:rPr lang="en-US" sz="2400" dirty="0" err="1" smtClean="0">
                <a:latin typeface="+mn-lt"/>
              </a:rPr>
              <a:t>Progamme</a:t>
            </a:r>
            <a:r>
              <a:rPr lang="en-US" sz="2400" dirty="0" smtClean="0">
                <a:latin typeface="+mn-lt"/>
              </a:rPr>
              <a:t> (CSP) is the main tool for carrying out Country Relations Strategy and has the following components:</a:t>
            </a:r>
          </a:p>
          <a:p>
            <a:pPr marL="1257300" lvl="2" indent="-342900">
              <a:lnSpc>
                <a:spcPct val="150000"/>
              </a:lnSpc>
              <a:buFont typeface="Wingdings" panose="05000000000000000000" pitchFamily="2" charset="2"/>
              <a:buChar char="v"/>
            </a:pPr>
            <a:r>
              <a:rPr lang="en-US" sz="2400" dirty="0" smtClean="0">
                <a:latin typeface="+mn-lt"/>
              </a:rPr>
              <a:t>GEF </a:t>
            </a:r>
            <a:r>
              <a:rPr lang="en-US" sz="2400" dirty="0" smtClean="0">
                <a:latin typeface="+mn-lt"/>
              </a:rPr>
              <a:t>National Portfolio Formulation Exercises</a:t>
            </a:r>
          </a:p>
          <a:p>
            <a:pPr marL="1257300" lvl="2" indent="-342900">
              <a:lnSpc>
                <a:spcPct val="150000"/>
              </a:lnSpc>
              <a:buFont typeface="Wingdings" panose="05000000000000000000" pitchFamily="2" charset="2"/>
              <a:buChar char="v"/>
            </a:pPr>
            <a:r>
              <a:rPr lang="en-US" sz="2400" dirty="0" smtClean="0">
                <a:latin typeface="+mn-lt"/>
              </a:rPr>
              <a:t>GEF </a:t>
            </a:r>
            <a:r>
              <a:rPr lang="en-US" sz="2400" dirty="0" smtClean="0">
                <a:latin typeface="+mn-lt"/>
              </a:rPr>
              <a:t>National Dialogues</a:t>
            </a:r>
          </a:p>
          <a:p>
            <a:pPr marL="1257300" lvl="2" indent="-342900">
              <a:lnSpc>
                <a:spcPct val="150000"/>
              </a:lnSpc>
              <a:buFont typeface="Wingdings" panose="05000000000000000000" pitchFamily="2" charset="2"/>
              <a:buChar char="v"/>
            </a:pPr>
            <a:r>
              <a:rPr lang="en-US" sz="2400" dirty="0" smtClean="0">
                <a:latin typeface="+mn-lt"/>
              </a:rPr>
              <a:t>GEF </a:t>
            </a:r>
            <a:r>
              <a:rPr lang="en-US" sz="2400" dirty="0" smtClean="0">
                <a:latin typeface="+mn-lt"/>
              </a:rPr>
              <a:t>Workshops</a:t>
            </a:r>
          </a:p>
          <a:p>
            <a:pPr marL="1257300" lvl="2" indent="-342900">
              <a:lnSpc>
                <a:spcPct val="150000"/>
              </a:lnSpc>
              <a:buFont typeface="Wingdings" panose="05000000000000000000" pitchFamily="2" charset="2"/>
              <a:buChar char="v"/>
            </a:pPr>
            <a:r>
              <a:rPr lang="en-US" sz="2400" dirty="0" smtClean="0">
                <a:latin typeface="+mn-lt"/>
              </a:rPr>
              <a:t>GEF </a:t>
            </a:r>
            <a:r>
              <a:rPr lang="en-US" sz="2400" dirty="0" smtClean="0">
                <a:latin typeface="+mn-lt"/>
              </a:rPr>
              <a:t>Constituency Meetings</a:t>
            </a:r>
          </a:p>
          <a:p>
            <a:pPr marL="1257300" lvl="2" indent="-342900">
              <a:lnSpc>
                <a:spcPct val="150000"/>
              </a:lnSpc>
              <a:buFont typeface="Wingdings" panose="05000000000000000000" pitchFamily="2" charset="2"/>
              <a:buChar char="v"/>
            </a:pPr>
            <a:r>
              <a:rPr lang="en-US" sz="2400" dirty="0" smtClean="0">
                <a:latin typeface="+mn-lt"/>
              </a:rPr>
              <a:t>GEF </a:t>
            </a:r>
            <a:r>
              <a:rPr lang="en-US" sz="2400" dirty="0" smtClean="0">
                <a:latin typeface="+mn-lt"/>
              </a:rPr>
              <a:t>Introduction Workshops</a:t>
            </a:r>
          </a:p>
          <a:p>
            <a:pPr marL="1257300" lvl="2" indent="-342900">
              <a:lnSpc>
                <a:spcPct val="150000"/>
              </a:lnSpc>
              <a:buFont typeface="Wingdings" panose="05000000000000000000" pitchFamily="2" charset="2"/>
              <a:buChar char="v"/>
            </a:pPr>
            <a:r>
              <a:rPr lang="en-US" sz="2400" dirty="0" smtClean="0">
                <a:latin typeface="+mn-lt"/>
              </a:rPr>
              <a:t>Pre-Council </a:t>
            </a:r>
            <a:r>
              <a:rPr lang="en-US" sz="2400" dirty="0" smtClean="0">
                <a:latin typeface="+mn-lt"/>
              </a:rPr>
              <a:t>Meetings for Recipient Countries</a:t>
            </a:r>
            <a:endParaRPr lang="en-US" dirty="0"/>
          </a:p>
        </p:txBody>
      </p:sp>
    </p:spTree>
    <p:extLst>
      <p:ext uri="{BB962C8B-B14F-4D97-AF65-F5344CB8AC3E}">
        <p14:creationId xmlns:p14="http://schemas.microsoft.com/office/powerpoint/2010/main" val="1987467062"/>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8800"/>
            <a:ext cx="9144000" cy="1600200"/>
          </a:xfrm>
        </p:spPr>
        <p:txBody>
          <a:bodyPr/>
          <a:lstStyle/>
          <a:p>
            <a:pPr eaLnBrk="1" hangingPunct="1">
              <a:defRPr/>
            </a:pPr>
            <a:r>
              <a:rPr lang="en-US" dirty="0">
                <a:solidFill>
                  <a:srgbClr val="00642D"/>
                </a:solidFill>
                <a:latin typeface="+mn-lt"/>
              </a:rPr>
              <a:t>GEF-6 Strategy for </a:t>
            </a:r>
            <a:r>
              <a:rPr lang="en-US" dirty="0" smtClean="0">
                <a:solidFill>
                  <a:srgbClr val="00642D"/>
                </a:solidFill>
                <a:latin typeface="+mn-lt"/>
              </a:rPr>
              <a:t/>
            </a:r>
            <a:br>
              <a:rPr lang="en-US" dirty="0" smtClean="0">
                <a:solidFill>
                  <a:srgbClr val="00642D"/>
                </a:solidFill>
                <a:latin typeface="+mn-lt"/>
              </a:rPr>
            </a:br>
            <a:r>
              <a:rPr lang="en-US" dirty="0" smtClean="0">
                <a:solidFill>
                  <a:srgbClr val="00642D"/>
                </a:solidFill>
                <a:latin typeface="+mn-lt"/>
              </a:rPr>
              <a:t>Cross-Cutting Capacity Development</a:t>
            </a:r>
            <a:endParaRPr lang="en-US" dirty="0">
              <a:latin typeface="+mn-lt"/>
            </a:endParaRPr>
          </a:p>
        </p:txBody>
      </p:sp>
      <p:sp>
        <p:nvSpPr>
          <p:cNvPr id="3" name="Subtitle 2"/>
          <p:cNvSpPr>
            <a:spLocks noGrp="1"/>
          </p:cNvSpPr>
          <p:nvPr>
            <p:ph type="subTitle" idx="1"/>
          </p:nvPr>
        </p:nvSpPr>
        <p:spPr>
          <a:xfrm>
            <a:off x="838200" y="3962400"/>
            <a:ext cx="7162800" cy="2438400"/>
          </a:xfrm>
        </p:spPr>
        <p:txBody>
          <a:bodyPr/>
          <a:lstStyle/>
          <a:p>
            <a:pPr eaLnBrk="1" hangingPunct="1">
              <a:lnSpc>
                <a:spcPct val="80000"/>
              </a:lnSpc>
              <a:buFont typeface="Arial" charset="0"/>
              <a:buNone/>
              <a:defRPr/>
            </a:pPr>
            <a:r>
              <a:rPr lang="en-US" b="1" dirty="0" smtClean="0">
                <a:solidFill>
                  <a:schemeClr val="tx1"/>
                </a:solidFill>
                <a:cs typeface="Times New Roman" pitchFamily="18" charset="0"/>
              </a:rPr>
              <a:t>GEF Expanded Constituency Workshop</a:t>
            </a:r>
            <a:endParaRPr lang="en-US" b="1" dirty="0" smtClean="0">
              <a:solidFill>
                <a:srgbClr val="00642D"/>
              </a:solidFill>
              <a:cs typeface="Times New Roman" panose="02020603050405020304" pitchFamily="18" charset="0"/>
            </a:endParaRPr>
          </a:p>
          <a:p>
            <a:pPr eaLnBrk="1" hangingPunct="1">
              <a:lnSpc>
                <a:spcPct val="80000"/>
              </a:lnSpc>
              <a:buFont typeface="Arial" charset="0"/>
              <a:buNone/>
              <a:defRPr/>
            </a:pPr>
            <a:endParaRPr lang="en-US" b="1" dirty="0" smtClean="0">
              <a:solidFill>
                <a:schemeClr val="tx1"/>
              </a:solidFill>
            </a:endParaRPr>
          </a:p>
          <a:p>
            <a:pPr>
              <a:lnSpc>
                <a:spcPct val="80000"/>
              </a:lnSpc>
              <a:defRPr/>
            </a:pPr>
            <a:r>
              <a:rPr lang="en-US" b="1" dirty="0" smtClean="0">
                <a:solidFill>
                  <a:schemeClr val="tx1"/>
                </a:solidFill>
                <a:cs typeface="Times New Roman" panose="02020603050405020304" pitchFamily="18" charset="0"/>
              </a:rPr>
              <a:t>Dead Sea, Jordan</a:t>
            </a:r>
            <a:endParaRPr lang="en-US" b="1" dirty="0">
              <a:solidFill>
                <a:schemeClr val="tx1"/>
              </a:solidFill>
              <a:cs typeface="Times New Roman" panose="02020603050405020304" pitchFamily="18" charset="0"/>
            </a:endParaRPr>
          </a:p>
          <a:p>
            <a:pPr>
              <a:lnSpc>
                <a:spcPct val="80000"/>
              </a:lnSpc>
              <a:defRPr/>
            </a:pPr>
            <a:r>
              <a:rPr lang="en-US" b="1" dirty="0" smtClean="0">
                <a:solidFill>
                  <a:schemeClr val="tx1"/>
                </a:solidFill>
                <a:cs typeface="Times New Roman" panose="02020603050405020304" pitchFamily="18" charset="0"/>
              </a:rPr>
              <a:t>9 - 10 September, </a:t>
            </a:r>
            <a:r>
              <a:rPr lang="en-US" b="1" dirty="0">
                <a:solidFill>
                  <a:schemeClr val="tx1"/>
                </a:solidFill>
                <a:cs typeface="Times New Roman" panose="02020603050405020304" pitchFamily="18" charset="0"/>
              </a:rPr>
              <a:t>2015</a:t>
            </a:r>
          </a:p>
          <a:p>
            <a:pPr eaLnBrk="1" hangingPunct="1">
              <a:buFont typeface="Arial" charset="0"/>
              <a:buNone/>
              <a:defRPr/>
            </a:pPr>
            <a:endParaRPr lang="en-US" sz="3200" dirty="0">
              <a:latin typeface="Andes" panose="02000000000000000000" pitchFamily="50" charset="0"/>
            </a:endParaRPr>
          </a:p>
        </p:txBody>
      </p:sp>
    </p:spTree>
    <p:extLst>
      <p:ext uri="{BB962C8B-B14F-4D97-AF65-F5344CB8AC3E}">
        <p14:creationId xmlns:p14="http://schemas.microsoft.com/office/powerpoint/2010/main" val="39213668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57200" y="1066800"/>
            <a:ext cx="8229600" cy="4770438"/>
          </a:xfrm>
        </p:spPr>
        <p:txBody>
          <a:bodyPr/>
          <a:lstStyle/>
          <a:p>
            <a:pPr marL="0" indent="0">
              <a:buFont typeface="Arial" charset="0"/>
              <a:buNone/>
              <a:defRPr/>
            </a:pPr>
            <a:r>
              <a:rPr lang="en-US" sz="2800" dirty="0" smtClean="0"/>
              <a:t>GEF definition (C.22/08): “The process </a:t>
            </a:r>
            <a:r>
              <a:rPr lang="en-US" sz="2800" dirty="0"/>
              <a:t>by which individuals, organizations and societies strengthen their ability to address environmental issues, manage natural resource issues, and mainstream environmental sustainability into development policies, plans and decisions</a:t>
            </a:r>
            <a:r>
              <a:rPr lang="en-US" sz="2800" dirty="0" smtClean="0"/>
              <a:t>.”</a:t>
            </a:r>
            <a:endParaRPr lang="en-US" sz="2800" b="1" dirty="0">
              <a:solidFill>
                <a:schemeClr val="bg1"/>
              </a:solidFill>
              <a:ea typeface="+mn-ea"/>
              <a:cs typeface="Arial" charset="0"/>
            </a:endParaRPr>
          </a:p>
        </p:txBody>
      </p:sp>
      <p:sp>
        <p:nvSpPr>
          <p:cNvPr id="12291" name="Title 3"/>
          <p:cNvSpPr txBox="1">
            <a:spLocks/>
          </p:cNvSpPr>
          <p:nvPr/>
        </p:nvSpPr>
        <p:spPr bwMode="auto">
          <a:xfrm>
            <a:off x="0" y="0"/>
            <a:ext cx="9144000" cy="9906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400" b="1" dirty="0">
                <a:solidFill>
                  <a:schemeClr val="bg1"/>
                </a:solidFill>
              </a:rPr>
              <a:t>C</a:t>
            </a:r>
            <a:r>
              <a:rPr lang="en-US" altLang="en-US" sz="4400" b="1" dirty="0" smtClean="0">
                <a:solidFill>
                  <a:schemeClr val="bg1"/>
                </a:solidFill>
              </a:rPr>
              <a:t>apacity Development</a:t>
            </a:r>
            <a:endParaRPr lang="en-US" altLang="en-US" sz="4400" b="1" dirty="0">
              <a:solidFill>
                <a:schemeClr val="bg1"/>
              </a:solidFill>
            </a:endParaRPr>
          </a:p>
        </p:txBody>
      </p:sp>
      <p:pic>
        <p:nvPicPr>
          <p:cNvPr id="12292"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3752128"/>
            <a:ext cx="275113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391" y="3810000"/>
            <a:ext cx="2646036" cy="171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27800" y="3276600"/>
            <a:ext cx="1701800"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41523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9" name="Group 13"/>
          <p:cNvGrpSpPr>
            <a:grpSpLocks/>
          </p:cNvGrpSpPr>
          <p:nvPr/>
        </p:nvGrpSpPr>
        <p:grpSpPr bwMode="auto">
          <a:xfrm>
            <a:off x="571500" y="1502440"/>
            <a:ext cx="8001000" cy="3962400"/>
            <a:chOff x="533400" y="1404937"/>
            <a:chExt cx="8001000" cy="3509955"/>
          </a:xfrm>
        </p:grpSpPr>
        <p:sp>
          <p:nvSpPr>
            <p:cNvPr id="14341" name="Text Box 3"/>
            <p:cNvSpPr txBox="1">
              <a:spLocks noChangeArrowheads="1"/>
            </p:cNvSpPr>
            <p:nvPr/>
          </p:nvSpPr>
          <p:spPr bwMode="auto">
            <a:xfrm>
              <a:off x="918063" y="1404937"/>
              <a:ext cx="7385538" cy="408950"/>
            </a:xfrm>
            <a:prstGeom prst="rect">
              <a:avLst/>
            </a:prstGeom>
            <a:solidFill>
              <a:srgbClr val="F2F2F2"/>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50000"/>
                </a:spcBef>
                <a:buFontTx/>
                <a:buNone/>
              </a:pPr>
              <a:r>
                <a:rPr lang="en-US" altLang="en-US" sz="2400" b="1" dirty="0">
                  <a:solidFill>
                    <a:srgbClr val="007542"/>
                  </a:solidFill>
                </a:rPr>
                <a:t>Capacity Development (CD) through:</a:t>
              </a:r>
            </a:p>
          </p:txBody>
        </p:sp>
        <p:sp>
          <p:nvSpPr>
            <p:cNvPr id="2" name="Text Box 4"/>
            <p:cNvSpPr txBox="1">
              <a:spLocks noChangeArrowheads="1"/>
            </p:cNvSpPr>
            <p:nvPr/>
          </p:nvSpPr>
          <p:spPr bwMode="auto">
            <a:xfrm>
              <a:off x="533400" y="2451571"/>
              <a:ext cx="1785938" cy="1108494"/>
            </a:xfrm>
            <a:prstGeom prst="rect">
              <a:avLst/>
            </a:prstGeom>
            <a:solidFill>
              <a:srgbClr val="007542">
                <a:alpha val="22000"/>
              </a:srgbClr>
            </a:solidFill>
            <a:ln w="19050" cap="flat" cmpd="sng" algn="ctr">
              <a:solidFill>
                <a:schemeClr val="bg1">
                  <a:lumMod val="95000"/>
                </a:schemeClr>
              </a:solidFill>
              <a:prstDash val="solid"/>
              <a:miter lim="800000"/>
              <a:headEnd type="none" w="med" len="med"/>
              <a:tailEnd type="none" w="med" len="med"/>
            </a:ln>
          </p:spPr>
          <p:txBody>
            <a:bodyPr>
              <a:spAutoFit/>
            </a:bodyPr>
            <a:lstStyle/>
            <a:p>
              <a:pPr algn="ctr">
                <a:defRPr/>
              </a:pPr>
              <a:r>
                <a:rPr lang="en-US" sz="2200" b="1" dirty="0">
                  <a:solidFill>
                    <a:schemeClr val="tx1">
                      <a:lumMod val="65000"/>
                      <a:lumOff val="35000"/>
                    </a:schemeClr>
                  </a:solidFill>
                  <a:latin typeface="Calibri" charset="0"/>
                  <a:ea typeface="Arial" charset="0"/>
                  <a:cs typeface="Arial" charset="0"/>
                </a:rPr>
                <a:t>1.</a:t>
              </a:r>
            </a:p>
            <a:p>
              <a:pPr algn="ctr">
                <a:defRPr/>
              </a:pPr>
              <a:r>
                <a:rPr lang="en-US" sz="2200" b="1" dirty="0" smtClean="0">
                  <a:solidFill>
                    <a:schemeClr val="tx1">
                      <a:lumMod val="65000"/>
                      <a:lumOff val="35000"/>
                    </a:schemeClr>
                  </a:solidFill>
                  <a:latin typeface="Calibri" charset="0"/>
                  <a:ea typeface="Arial" charset="0"/>
                  <a:cs typeface="Arial" charset="0"/>
                </a:rPr>
                <a:t>Conducting NCSAs</a:t>
              </a:r>
              <a:endParaRPr lang="en-US" sz="2200" b="1" dirty="0">
                <a:solidFill>
                  <a:schemeClr val="tx1">
                    <a:lumMod val="65000"/>
                    <a:lumOff val="35000"/>
                  </a:schemeClr>
                </a:solidFill>
                <a:latin typeface="Calibri" charset="0"/>
                <a:ea typeface="Arial" charset="0"/>
                <a:cs typeface="Arial" charset="0"/>
              </a:endParaRPr>
            </a:p>
          </p:txBody>
        </p:sp>
        <p:sp>
          <p:nvSpPr>
            <p:cNvPr id="7174" name="Text Box 5"/>
            <p:cNvSpPr txBox="1">
              <a:spLocks noChangeArrowheads="1"/>
            </p:cNvSpPr>
            <p:nvPr/>
          </p:nvSpPr>
          <p:spPr bwMode="auto">
            <a:xfrm>
              <a:off x="2732088" y="2451571"/>
              <a:ext cx="1673225" cy="2463321"/>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2.</a:t>
              </a:r>
            </a:p>
            <a:p>
              <a:pPr algn="ctr">
                <a:defRPr/>
              </a:pPr>
              <a:r>
                <a:rPr lang="en-US" sz="2200" b="1" dirty="0" smtClean="0">
                  <a:solidFill>
                    <a:srgbClr val="595959"/>
                  </a:solidFill>
                  <a:latin typeface="Calibri" pitchFamily="-109" charset="0"/>
                </a:rPr>
                <a:t>Paying greater attention to regular CD in individual projects</a:t>
              </a:r>
            </a:p>
          </p:txBody>
        </p:sp>
        <p:sp>
          <p:nvSpPr>
            <p:cNvPr id="7175" name="Text Box 6"/>
            <p:cNvSpPr txBox="1">
              <a:spLocks noChangeArrowheads="1"/>
            </p:cNvSpPr>
            <p:nvPr/>
          </p:nvSpPr>
          <p:spPr bwMode="auto">
            <a:xfrm>
              <a:off x="4841875" y="2451571"/>
              <a:ext cx="1711325" cy="1785907"/>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3.</a:t>
              </a:r>
            </a:p>
            <a:p>
              <a:pPr algn="ctr">
                <a:defRPr/>
              </a:pPr>
              <a:r>
                <a:rPr lang="en-US" sz="2200" b="1" dirty="0" smtClean="0">
                  <a:solidFill>
                    <a:srgbClr val="595959"/>
                  </a:solidFill>
                  <a:latin typeface="Calibri" pitchFamily="-109" charset="0"/>
                </a:rPr>
                <a:t>Promoting</a:t>
              </a:r>
            </a:p>
            <a:p>
              <a:pPr algn="ctr">
                <a:defRPr/>
              </a:pPr>
              <a:r>
                <a:rPr lang="en-US" sz="2200" b="1" dirty="0" smtClean="0">
                  <a:solidFill>
                    <a:srgbClr val="595959"/>
                  </a:solidFill>
                  <a:latin typeface="Calibri" pitchFamily="-109" charset="0"/>
                </a:rPr>
                <a:t>CCCD projects</a:t>
              </a:r>
            </a:p>
            <a:p>
              <a:pPr algn="ctr">
                <a:defRPr/>
              </a:pPr>
              <a:endParaRPr lang="en-US" sz="2200" b="1" dirty="0" smtClean="0">
                <a:solidFill>
                  <a:srgbClr val="595959"/>
                </a:solidFill>
                <a:latin typeface="Calibri" pitchFamily="-109" charset="0"/>
              </a:endParaRPr>
            </a:p>
          </p:txBody>
        </p:sp>
        <p:sp>
          <p:nvSpPr>
            <p:cNvPr id="7176" name="Text Box 7"/>
            <p:cNvSpPr txBox="1">
              <a:spLocks noChangeArrowheads="1"/>
            </p:cNvSpPr>
            <p:nvPr/>
          </p:nvSpPr>
          <p:spPr bwMode="auto">
            <a:xfrm>
              <a:off x="6900863" y="2419806"/>
              <a:ext cx="1633537" cy="2247779"/>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4. </a:t>
              </a:r>
            </a:p>
            <a:p>
              <a:pPr algn="ctr">
                <a:defRPr/>
              </a:pPr>
              <a:r>
                <a:rPr lang="en-US" sz="2000" b="1" dirty="0" smtClean="0">
                  <a:solidFill>
                    <a:srgbClr val="595959"/>
                  </a:solidFill>
                  <a:latin typeface="Calibri" pitchFamily="-109" charset="0"/>
                </a:rPr>
                <a:t>Paying critical attention to CD in LDCs &amp; SIDS</a:t>
              </a:r>
            </a:p>
            <a:p>
              <a:pPr algn="ctr">
                <a:defRPr/>
              </a:pPr>
              <a:endParaRPr lang="en-US" sz="2000" b="1" dirty="0" smtClean="0">
                <a:latin typeface="Calibri" pitchFamily="-109" charset="0"/>
              </a:endParaRPr>
            </a:p>
            <a:p>
              <a:pPr algn="ctr">
                <a:defRPr/>
              </a:pPr>
              <a:endParaRPr lang="en-US" sz="1800" b="1" dirty="0" smtClean="0">
                <a:latin typeface="Calibri" pitchFamily="-109" charset="0"/>
              </a:endParaRPr>
            </a:p>
          </p:txBody>
        </p:sp>
        <p:sp>
          <p:nvSpPr>
            <p:cNvPr id="14346" name="AutoShape 8"/>
            <p:cNvSpPr>
              <a:spLocks noChangeArrowheads="1"/>
            </p:cNvSpPr>
            <p:nvPr/>
          </p:nvSpPr>
          <p:spPr bwMode="auto">
            <a:xfrm>
              <a:off x="1052696"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14347" name="AutoShape 9"/>
            <p:cNvSpPr>
              <a:spLocks noChangeArrowheads="1"/>
            </p:cNvSpPr>
            <p:nvPr/>
          </p:nvSpPr>
          <p:spPr bwMode="auto">
            <a:xfrm>
              <a:off x="3125071"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14348" name="AutoShape 10"/>
            <p:cNvSpPr>
              <a:spLocks noChangeArrowheads="1"/>
            </p:cNvSpPr>
            <p:nvPr/>
          </p:nvSpPr>
          <p:spPr bwMode="auto">
            <a:xfrm>
              <a:off x="5202253"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14349" name="AutoShape 11"/>
            <p:cNvSpPr>
              <a:spLocks noChangeArrowheads="1"/>
            </p:cNvSpPr>
            <p:nvPr/>
          </p:nvSpPr>
          <p:spPr bwMode="auto">
            <a:xfrm>
              <a:off x="7279436"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grpSp>
      <p:sp>
        <p:nvSpPr>
          <p:cNvPr id="14340" name="Title 3"/>
          <p:cNvSpPr txBox="1">
            <a:spLocks/>
          </p:cNvSpPr>
          <p:nvPr/>
        </p:nvSpPr>
        <p:spPr bwMode="auto">
          <a:xfrm>
            <a:off x="0" y="0"/>
            <a:ext cx="9144000" cy="1066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5400" b="1" dirty="0" smtClean="0">
                <a:solidFill>
                  <a:schemeClr val="bg1"/>
                </a:solidFill>
              </a:rPr>
              <a:t>4 Pathways to CD</a:t>
            </a:r>
            <a:endParaRPr lang="en-US" altLang="en-US" sz="5400" b="1" dirty="0">
              <a:solidFill>
                <a:schemeClr val="bg1"/>
              </a:solidFill>
            </a:endParaRPr>
          </a:p>
        </p:txBody>
      </p:sp>
    </p:spTree>
    <p:extLst>
      <p:ext uri="{BB962C8B-B14F-4D97-AF65-F5344CB8AC3E}">
        <p14:creationId xmlns:p14="http://schemas.microsoft.com/office/powerpoint/2010/main" val="2133819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fld id="{51A59792-D516-481E-A2AE-C75BD2A1A071}" type="slidenum">
              <a:rPr lang="fr-CA" altLang="en-US" sz="1800" smtClean="0">
                <a:latin typeface="Arial" panose="020B0604020202020204" pitchFamily="34" charset="0"/>
              </a:rPr>
              <a:pPr eaLnBrk="1" hangingPunct="1">
                <a:spcBef>
                  <a:spcPct val="0"/>
                </a:spcBef>
                <a:buFontTx/>
                <a:buNone/>
              </a:pPr>
              <a:t>23</a:t>
            </a:fld>
            <a:endParaRPr lang="fr-CA" altLang="en-US" sz="1800" smtClean="0">
              <a:latin typeface="Arial" panose="020B0604020202020204" pitchFamily="34" charset="0"/>
            </a:endParaRPr>
          </a:p>
        </p:txBody>
      </p:sp>
      <p:pic>
        <p:nvPicPr>
          <p:cNvPr id="16388" name="Picture 5" descr="NCSA SR cover.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688398"/>
            <a:ext cx="335756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1156061" y="2209800"/>
            <a:ext cx="1785938" cy="1107996"/>
          </a:xfrm>
          <a:prstGeom prst="rect">
            <a:avLst/>
          </a:prstGeom>
          <a:solidFill>
            <a:srgbClr val="007542">
              <a:alpha val="22000"/>
            </a:srgbClr>
          </a:solidFill>
          <a:ln w="19050" cap="flat" cmpd="sng" algn="ctr">
            <a:solidFill>
              <a:schemeClr val="bg1">
                <a:lumMod val="95000"/>
              </a:schemeClr>
            </a:solidFill>
            <a:prstDash val="solid"/>
            <a:miter lim="800000"/>
            <a:headEnd type="none" w="med" len="med"/>
            <a:tailEnd type="none" w="med" len="med"/>
          </a:ln>
        </p:spPr>
        <p:txBody>
          <a:bodyPr>
            <a:spAutoFit/>
          </a:bodyPr>
          <a:lstStyle/>
          <a:p>
            <a:pPr algn="ctr">
              <a:defRPr/>
            </a:pPr>
            <a:r>
              <a:rPr lang="en-US" sz="2200" b="1" dirty="0">
                <a:solidFill>
                  <a:schemeClr val="tx1">
                    <a:lumMod val="65000"/>
                    <a:lumOff val="35000"/>
                  </a:schemeClr>
                </a:solidFill>
                <a:latin typeface="Calibri" charset="0"/>
                <a:ea typeface="Arial" charset="0"/>
                <a:cs typeface="Arial" charset="0"/>
              </a:rPr>
              <a:t>1.</a:t>
            </a:r>
          </a:p>
          <a:p>
            <a:pPr algn="ctr">
              <a:defRPr/>
            </a:pPr>
            <a:r>
              <a:rPr lang="en-US" sz="2200" b="1" dirty="0" smtClean="0">
                <a:solidFill>
                  <a:schemeClr val="tx1">
                    <a:lumMod val="65000"/>
                    <a:lumOff val="35000"/>
                  </a:schemeClr>
                </a:solidFill>
                <a:latin typeface="Calibri" charset="0"/>
                <a:ea typeface="Arial" charset="0"/>
                <a:cs typeface="Arial" charset="0"/>
              </a:rPr>
              <a:t>Conducting</a:t>
            </a:r>
            <a:endParaRPr lang="en-US" sz="2200" b="1" dirty="0">
              <a:solidFill>
                <a:schemeClr val="tx1">
                  <a:lumMod val="65000"/>
                  <a:lumOff val="35000"/>
                </a:schemeClr>
              </a:solidFill>
              <a:latin typeface="Calibri" charset="0"/>
              <a:ea typeface="Arial" charset="0"/>
              <a:cs typeface="Arial" charset="0"/>
            </a:endParaRPr>
          </a:p>
          <a:p>
            <a:pPr algn="ctr">
              <a:defRPr/>
            </a:pPr>
            <a:r>
              <a:rPr lang="en-US" sz="2200" b="1" dirty="0" smtClean="0">
                <a:solidFill>
                  <a:schemeClr val="tx1">
                    <a:lumMod val="65000"/>
                    <a:lumOff val="35000"/>
                  </a:schemeClr>
                </a:solidFill>
                <a:latin typeface="Calibri" charset="0"/>
                <a:ea typeface="Arial" charset="0"/>
                <a:cs typeface="Arial" charset="0"/>
              </a:rPr>
              <a:t>NCSAs</a:t>
            </a:r>
            <a:endParaRPr lang="en-US" sz="2200" b="1" dirty="0">
              <a:solidFill>
                <a:schemeClr val="tx1">
                  <a:lumMod val="65000"/>
                  <a:lumOff val="35000"/>
                </a:schemeClr>
              </a:solidFill>
              <a:latin typeface="Calibri" charset="0"/>
              <a:ea typeface="Arial" charset="0"/>
              <a:cs typeface="Arial" charset="0"/>
            </a:endParaRPr>
          </a:p>
        </p:txBody>
      </p:sp>
      <p:sp>
        <p:nvSpPr>
          <p:cNvPr id="16390" name="AutoShape 8"/>
          <p:cNvSpPr>
            <a:spLocks noChangeArrowheads="1"/>
          </p:cNvSpPr>
          <p:nvPr/>
        </p:nvSpPr>
        <p:spPr bwMode="auto">
          <a:xfrm>
            <a:off x="1688667" y="1336098"/>
            <a:ext cx="720725" cy="476250"/>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Tree>
    <p:extLst>
      <p:ext uri="{BB962C8B-B14F-4D97-AF65-F5344CB8AC3E}">
        <p14:creationId xmlns:p14="http://schemas.microsoft.com/office/powerpoint/2010/main" val="21277095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a:xfrm>
            <a:off x="457200" y="1143000"/>
            <a:ext cx="8229600" cy="4953000"/>
          </a:xfrm>
        </p:spPr>
        <p:txBody>
          <a:bodyPr/>
          <a:lstStyle/>
          <a:p>
            <a:pPr eaLnBrk="1" hangingPunct="1">
              <a:lnSpc>
                <a:spcPct val="70000"/>
              </a:lnSpc>
              <a:buFont typeface="Arial" charset="0"/>
              <a:buChar char="•"/>
              <a:defRPr/>
            </a:pPr>
            <a:endParaRPr lang="en-US" sz="2200" dirty="0" smtClean="0">
              <a:solidFill>
                <a:srgbClr val="595959"/>
              </a:solidFill>
              <a:ea typeface="ＭＳ Ｐゴシック" pitchFamily="34" charset="-128"/>
            </a:endParaRPr>
          </a:p>
          <a:p>
            <a:pPr>
              <a:lnSpc>
                <a:spcPts val="2880"/>
              </a:lnSpc>
              <a:buFont typeface="Arial" charset="0"/>
              <a:buChar char="•"/>
              <a:defRPr/>
            </a:pPr>
            <a:r>
              <a:rPr lang="en-US" sz="2400" dirty="0" smtClean="0"/>
              <a:t>Aimed to address capacity gaps identified in NCSAs.</a:t>
            </a:r>
          </a:p>
          <a:p>
            <a:pPr>
              <a:lnSpc>
                <a:spcPts val="2880"/>
              </a:lnSpc>
              <a:buFont typeface="Arial" charset="0"/>
              <a:buChar char="•"/>
              <a:defRPr/>
            </a:pPr>
            <a:endParaRPr lang="en-US" sz="2400" dirty="0" smtClean="0"/>
          </a:p>
          <a:p>
            <a:pPr eaLnBrk="1" hangingPunct="1">
              <a:lnSpc>
                <a:spcPts val="2880"/>
              </a:lnSpc>
              <a:buFont typeface="Arial" charset="0"/>
              <a:buChar char="•"/>
              <a:defRPr/>
            </a:pPr>
            <a:r>
              <a:rPr lang="en-US" sz="2400" dirty="0" smtClean="0"/>
              <a:t>In the CB2 portfolio (23 CB2 projects in GEF-4), projects </a:t>
            </a:r>
            <a:r>
              <a:rPr lang="en-US" sz="2400" dirty="0"/>
              <a:t>have </a:t>
            </a:r>
            <a:r>
              <a:rPr lang="en-US" sz="2400" dirty="0" smtClean="0"/>
              <a:t>:</a:t>
            </a:r>
          </a:p>
          <a:p>
            <a:pPr lvl="1" eaLnBrk="1" hangingPunct="1">
              <a:lnSpc>
                <a:spcPts val="2880"/>
              </a:lnSpc>
              <a:buFont typeface="Arial" charset="0"/>
              <a:buChar char="•"/>
              <a:defRPr/>
            </a:pPr>
            <a:r>
              <a:rPr lang="en-US" sz="2000" dirty="0" smtClean="0"/>
              <a:t>Strengthened </a:t>
            </a:r>
            <a:r>
              <a:rPr lang="en-US" sz="2000" dirty="0"/>
              <a:t>multi-</a:t>
            </a:r>
            <a:r>
              <a:rPr lang="en-US" sz="2000" dirty="0" err="1"/>
              <a:t>sectoral</a:t>
            </a:r>
            <a:r>
              <a:rPr lang="en-US" sz="2000" dirty="0"/>
              <a:t> </a:t>
            </a:r>
            <a:r>
              <a:rPr lang="en-US" sz="2000" dirty="0" smtClean="0"/>
              <a:t>processes</a:t>
            </a:r>
          </a:p>
          <a:p>
            <a:pPr lvl="1" eaLnBrk="1" hangingPunct="1">
              <a:lnSpc>
                <a:spcPts val="2880"/>
              </a:lnSpc>
              <a:buFont typeface="Arial" charset="0"/>
              <a:buChar char="•"/>
              <a:defRPr/>
            </a:pPr>
            <a:r>
              <a:rPr lang="en-US" sz="2000" dirty="0"/>
              <a:t>P</a:t>
            </a:r>
            <a:r>
              <a:rPr lang="en-US" sz="2000" dirty="0" smtClean="0"/>
              <a:t>romoted </a:t>
            </a:r>
            <a:r>
              <a:rPr lang="en-US" sz="2000" dirty="0"/>
              <a:t>policy and legislation </a:t>
            </a:r>
            <a:r>
              <a:rPr lang="en-US" sz="2000" dirty="0" smtClean="0"/>
              <a:t>harmonization</a:t>
            </a:r>
          </a:p>
          <a:p>
            <a:pPr lvl="1" eaLnBrk="1" hangingPunct="1">
              <a:lnSpc>
                <a:spcPts val="2880"/>
              </a:lnSpc>
              <a:buFont typeface="Arial" charset="0"/>
              <a:buChar char="•"/>
              <a:defRPr/>
            </a:pPr>
            <a:r>
              <a:rPr lang="en-US" sz="2000" dirty="0"/>
              <a:t>M</a:t>
            </a:r>
            <a:r>
              <a:rPr lang="en-US" sz="2000" dirty="0" smtClean="0"/>
              <a:t>ainstreamed </a:t>
            </a:r>
            <a:r>
              <a:rPr lang="en-US" sz="2000" dirty="0"/>
              <a:t>global environmental </a:t>
            </a:r>
            <a:r>
              <a:rPr lang="en-US" sz="2000" dirty="0" smtClean="0"/>
              <a:t>issues</a:t>
            </a:r>
          </a:p>
          <a:p>
            <a:pPr eaLnBrk="1" hangingPunct="1">
              <a:lnSpc>
                <a:spcPts val="2880"/>
              </a:lnSpc>
              <a:buFont typeface="Arial" charset="0"/>
              <a:buChar char="•"/>
              <a:defRPr/>
            </a:pPr>
            <a:endParaRPr lang="en-US" sz="2400" dirty="0"/>
          </a:p>
          <a:p>
            <a:pPr eaLnBrk="1" hangingPunct="1">
              <a:lnSpc>
                <a:spcPts val="2880"/>
              </a:lnSpc>
              <a:buFont typeface="Arial" charset="0"/>
              <a:buChar char="•"/>
              <a:defRPr/>
            </a:pPr>
            <a:r>
              <a:rPr lang="en-US" sz="2400" dirty="0" smtClean="0"/>
              <a:t>CBS projects were based on a </a:t>
            </a:r>
            <a:r>
              <a:rPr lang="en-US" sz="2400" dirty="0"/>
              <a:t>holistic </a:t>
            </a:r>
            <a:r>
              <a:rPr lang="en-US" sz="2400" dirty="0" smtClean="0"/>
              <a:t>/cross-cutting </a:t>
            </a:r>
          </a:p>
          <a:p>
            <a:pPr marL="0" indent="0" eaLnBrk="1" hangingPunct="1">
              <a:lnSpc>
                <a:spcPts val="2880"/>
              </a:lnSpc>
              <a:buNone/>
              <a:defRPr/>
            </a:pPr>
            <a:r>
              <a:rPr lang="en-US" sz="2400" dirty="0" smtClean="0"/>
              <a:t>approach </a:t>
            </a:r>
            <a:r>
              <a:rPr lang="en-US" sz="2400" dirty="0"/>
              <a:t>to develop </a:t>
            </a:r>
            <a:r>
              <a:rPr lang="en-US" sz="2400" dirty="0" smtClean="0"/>
              <a:t>required capacities.</a:t>
            </a:r>
            <a:endParaRPr lang="en-US" sz="2400" dirty="0"/>
          </a:p>
          <a:p>
            <a:pPr marL="0" indent="0" eaLnBrk="1" hangingPunct="1">
              <a:lnSpc>
                <a:spcPts val="2880"/>
              </a:lnSpc>
              <a:buFont typeface="Arial" panose="020B0604020202020204" pitchFamily="34" charset="0"/>
              <a:buNone/>
              <a:defRPr/>
            </a:pPr>
            <a:r>
              <a:rPr lang="en-US" sz="2200" dirty="0" smtClean="0">
                <a:solidFill>
                  <a:srgbClr val="595959"/>
                </a:solidFill>
                <a:ea typeface="ＭＳ Ｐゴシック" pitchFamily="34" charset="-128"/>
              </a:rPr>
              <a:t>	</a:t>
            </a:r>
            <a:r>
              <a:rPr lang="en-US" sz="1800" dirty="0" smtClean="0">
                <a:ea typeface="ＭＳ Ｐゴシック" pitchFamily="34" charset="-128"/>
              </a:rPr>
              <a:t>				</a:t>
            </a:r>
          </a:p>
          <a:p>
            <a:pPr marL="0" indent="0" eaLnBrk="1" hangingPunct="1">
              <a:lnSpc>
                <a:spcPct val="70000"/>
              </a:lnSpc>
              <a:buFont typeface="Arial" charset="0"/>
              <a:buNone/>
              <a:defRPr/>
            </a:pPr>
            <a:endParaRPr lang="en-US" sz="1800" dirty="0" smtClean="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eaLnBrk="1" hangingPunct="1">
              <a:lnSpc>
                <a:spcPct val="70000"/>
              </a:lnSpc>
              <a:buFont typeface="Arial" charset="0"/>
              <a:buChar char="•"/>
              <a:defRPr/>
            </a:pPr>
            <a:endParaRPr lang="en-US" sz="1800" dirty="0" smtClean="0">
              <a:ea typeface="ＭＳ Ｐゴシック" pitchFamily="34" charset="-128"/>
            </a:endParaRPr>
          </a:p>
          <a:p>
            <a:pPr marL="0" indent="0" eaLnBrk="1" hangingPunct="1">
              <a:lnSpc>
                <a:spcPct val="70000"/>
              </a:lnSpc>
              <a:buFont typeface="Arial" charset="0"/>
              <a:buNone/>
              <a:defRPr/>
            </a:pPr>
            <a:endParaRPr lang="en-US" sz="1800" dirty="0" smtClean="0">
              <a:ea typeface="ＭＳ Ｐゴシック" pitchFamily="34" charset="-128"/>
            </a:endParaRPr>
          </a:p>
        </p:txBody>
      </p:sp>
      <p:sp>
        <p:nvSpPr>
          <p:cNvPr id="18435" name="Title 3"/>
          <p:cNvSpPr txBox="1">
            <a:spLocks/>
          </p:cNvSpPr>
          <p:nvPr/>
        </p:nvSpPr>
        <p:spPr bwMode="auto">
          <a:xfrm>
            <a:off x="0" y="0"/>
            <a:ext cx="9144000" cy="11430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smtClean="0">
                <a:solidFill>
                  <a:schemeClr val="bg1"/>
                </a:solidFill>
              </a:rPr>
              <a:t>GEF-4 - CB2 Projects</a:t>
            </a:r>
            <a:endParaRPr lang="en-US" altLang="en-US" sz="4000" b="1" dirty="0">
              <a:solidFill>
                <a:schemeClr val="bg1"/>
              </a:solidFill>
            </a:endParaRPr>
          </a:p>
        </p:txBody>
      </p:sp>
      <p:pic>
        <p:nvPicPr>
          <p:cNvPr id="18436"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0900" y="4944396"/>
            <a:ext cx="1752600" cy="116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35238" y="4371108"/>
            <a:ext cx="1154112"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23470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2838"/>
            <a:ext cx="8229600" cy="4525962"/>
          </a:xfrm>
        </p:spPr>
        <p:txBody>
          <a:bodyPr>
            <a:normAutofit/>
          </a:bodyPr>
          <a:lstStyle/>
          <a:p>
            <a:pPr marL="0" indent="0" eaLnBrk="1" hangingPunct="1">
              <a:lnSpc>
                <a:spcPct val="120000"/>
              </a:lnSpc>
              <a:buFont typeface="Arial" charset="0"/>
              <a:buNone/>
              <a:defRPr/>
            </a:pPr>
            <a:r>
              <a:rPr lang="en-US" sz="2400" b="1" dirty="0" smtClean="0"/>
              <a:t>Overall Goal: </a:t>
            </a:r>
            <a:r>
              <a:rPr lang="en-US" sz="2400" dirty="0"/>
              <a:t>To help countries meet and sustain global environmental outcomes by strengthening key capacities that address challenges and remove barriers common to the MEAs that the GEF serves and to mainstream the global environment into decision making.</a:t>
            </a:r>
            <a:endParaRPr lang="en-US" sz="2400" dirty="0" smtClean="0"/>
          </a:p>
          <a:p>
            <a:pPr marL="0" indent="0" eaLnBrk="1" hangingPunct="1">
              <a:lnSpc>
                <a:spcPct val="120000"/>
              </a:lnSpc>
              <a:buFont typeface="Arial" charset="0"/>
              <a:buNone/>
              <a:defRPr/>
            </a:pPr>
            <a:endParaRPr lang="en-US" sz="2400" b="1" dirty="0" smtClean="0"/>
          </a:p>
          <a:p>
            <a:pPr marL="0" indent="0" eaLnBrk="1" hangingPunct="1">
              <a:lnSpc>
                <a:spcPct val="120000"/>
              </a:lnSpc>
              <a:buFont typeface="Arial" charset="0"/>
              <a:buNone/>
              <a:defRPr/>
            </a:pPr>
            <a:r>
              <a:rPr lang="en-US" sz="2400" b="1" dirty="0" smtClean="0"/>
              <a:t>Available: </a:t>
            </a:r>
            <a:r>
              <a:rPr lang="en-US" sz="2400" u="sng" dirty="0" smtClean="0"/>
              <a:t>USD 34 M</a:t>
            </a:r>
            <a:endParaRPr lang="en-US" sz="2400" u="sng" dirty="0"/>
          </a:p>
          <a:p>
            <a:pPr marL="0" indent="0" eaLnBrk="1" hangingPunct="1">
              <a:lnSpc>
                <a:spcPct val="120000"/>
              </a:lnSpc>
              <a:buFont typeface="Arial" charset="0"/>
              <a:buNone/>
              <a:defRPr/>
            </a:pPr>
            <a:endParaRPr lang="en-US" dirty="0" smtClean="0">
              <a:solidFill>
                <a:schemeClr val="tx1">
                  <a:lumMod val="65000"/>
                  <a:lumOff val="35000"/>
                </a:schemeClr>
              </a:solidFill>
              <a:ea typeface="+mn-ea"/>
            </a:endParaRPr>
          </a:p>
        </p:txBody>
      </p:sp>
      <p:sp>
        <p:nvSpPr>
          <p:cNvPr id="22531"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smtClean="0">
                <a:solidFill>
                  <a:schemeClr val="bg1"/>
                </a:solidFill>
              </a:rPr>
              <a:t>GEF-6 – CCCD Strategy</a:t>
            </a:r>
            <a:endParaRPr lang="en-US" altLang="en-US" sz="4000" b="1" dirty="0">
              <a:solidFill>
                <a:schemeClr val="bg1"/>
              </a:solidFill>
            </a:endParaRP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56088" y="3124200"/>
            <a:ext cx="4354512"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51562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762000"/>
            <a:ext cx="8763000" cy="5029200"/>
          </a:xfrm>
        </p:spPr>
        <p:txBody>
          <a:bodyPr>
            <a:normAutofit fontScale="92500" lnSpcReduction="10000"/>
          </a:bodyPr>
          <a:lstStyle/>
          <a:p>
            <a:r>
              <a:rPr lang="en-US" altLang="en-US" sz="2600" dirty="0">
                <a:ea typeface="ＭＳ Ｐゴシック" pitchFamily="34" charset="-128"/>
              </a:rPr>
              <a:t>CCCD-1: To integrate global environmental needs into management information systems and monitoring. </a:t>
            </a:r>
            <a:endParaRPr lang="en-US" altLang="en-US" sz="2600" dirty="0" smtClean="0">
              <a:ea typeface="ＭＳ Ｐゴシック" pitchFamily="34" charset="-128"/>
            </a:endParaRPr>
          </a:p>
          <a:p>
            <a:endParaRPr lang="en-US" altLang="en-US" sz="2600" dirty="0">
              <a:ea typeface="ＭＳ Ｐゴシック" pitchFamily="34" charset="-128"/>
            </a:endParaRPr>
          </a:p>
          <a:p>
            <a:r>
              <a:rPr lang="en-US" altLang="en-US" sz="2600" dirty="0">
                <a:ea typeface="ＭＳ Ｐゴシック" pitchFamily="34" charset="-128"/>
              </a:rPr>
              <a:t>CCCD-2: To strengthen consultative and management structures and mechanisms. </a:t>
            </a:r>
          </a:p>
          <a:p>
            <a:endParaRPr lang="en-US" altLang="en-US" sz="2600" dirty="0" smtClean="0">
              <a:ea typeface="ＭＳ Ｐゴシック" pitchFamily="34" charset="-128"/>
            </a:endParaRPr>
          </a:p>
          <a:p>
            <a:r>
              <a:rPr lang="en-US" altLang="en-US" sz="2600" dirty="0" smtClean="0">
                <a:ea typeface="ＭＳ Ｐゴシック" pitchFamily="34" charset="-128"/>
              </a:rPr>
              <a:t>CCCD-3</a:t>
            </a:r>
            <a:r>
              <a:rPr lang="en-US" altLang="en-US" sz="2600" dirty="0">
                <a:ea typeface="ＭＳ Ｐゴシック" pitchFamily="34" charset="-128"/>
              </a:rPr>
              <a:t>: To integrate </a:t>
            </a:r>
            <a:r>
              <a:rPr lang="en-US" altLang="en-US" sz="2600" dirty="0" smtClean="0">
                <a:ea typeface="ＭＳ Ｐゴシック" pitchFamily="34" charset="-128"/>
              </a:rPr>
              <a:t>MEAs</a:t>
            </a:r>
            <a:r>
              <a:rPr lang="en-US" altLang="en-US" sz="2600" dirty="0">
                <a:ea typeface="ＭＳ Ｐゴシック" pitchFamily="34" charset="-128"/>
              </a:rPr>
              <a:t>’ provisions within national policy, legislative, and regulatory frameworks.  </a:t>
            </a:r>
          </a:p>
          <a:p>
            <a:endParaRPr lang="en-US" altLang="en-US" sz="2600" dirty="0" smtClean="0">
              <a:ea typeface="ＭＳ Ｐゴシック" pitchFamily="34" charset="-128"/>
            </a:endParaRPr>
          </a:p>
          <a:p>
            <a:r>
              <a:rPr lang="en-US" altLang="en-US" sz="2600" dirty="0" smtClean="0">
                <a:ea typeface="ＭＳ Ｐゴシック" pitchFamily="34" charset="-128"/>
              </a:rPr>
              <a:t>CCCD-4</a:t>
            </a:r>
            <a:r>
              <a:rPr lang="en-US" altLang="en-US" sz="2600" dirty="0">
                <a:ea typeface="ＭＳ Ｐゴシック" pitchFamily="34" charset="-128"/>
              </a:rPr>
              <a:t>: To pilot innovative economic and financial tools for Convention implementation. </a:t>
            </a:r>
          </a:p>
          <a:p>
            <a:endParaRPr lang="en-US" altLang="en-US" sz="2600" dirty="0" smtClean="0">
              <a:ea typeface="ＭＳ Ｐゴシック" pitchFamily="34" charset="-128"/>
            </a:endParaRPr>
          </a:p>
          <a:p>
            <a:r>
              <a:rPr lang="en-US" altLang="en-US" sz="2600" dirty="0" smtClean="0">
                <a:ea typeface="ＭＳ Ｐゴシック" pitchFamily="34" charset="-128"/>
              </a:rPr>
              <a:t>CCCD-5</a:t>
            </a:r>
            <a:r>
              <a:rPr lang="en-US" altLang="en-US" sz="2600" dirty="0">
                <a:ea typeface="ＭＳ Ｐゴシック" pitchFamily="34" charset="-128"/>
              </a:rPr>
              <a:t>: Updating of </a:t>
            </a:r>
            <a:r>
              <a:rPr lang="en-US" altLang="en-US" sz="2600" dirty="0" smtClean="0">
                <a:ea typeface="ＭＳ Ｐゴシック" pitchFamily="34" charset="-128"/>
              </a:rPr>
              <a:t>NCSAs</a:t>
            </a:r>
            <a:r>
              <a:rPr lang="en-US" altLang="en-US" sz="2600" dirty="0">
                <a:ea typeface="ＭＳ Ｐゴシック" pitchFamily="34" charset="-128"/>
              </a:rPr>
              <a:t>. </a:t>
            </a:r>
          </a:p>
          <a:p>
            <a:pPr marL="0" indent="0" eaLnBrk="1" hangingPunct="1">
              <a:lnSpc>
                <a:spcPct val="120000"/>
              </a:lnSpc>
              <a:buFont typeface="Arial" charset="0"/>
              <a:buNone/>
              <a:defRPr/>
            </a:pPr>
            <a:endParaRPr lang="en-US" dirty="0" smtClean="0">
              <a:solidFill>
                <a:schemeClr val="tx1">
                  <a:lumMod val="65000"/>
                  <a:lumOff val="35000"/>
                </a:schemeClr>
              </a:solidFill>
              <a:ea typeface="+mn-ea"/>
            </a:endParaRPr>
          </a:p>
        </p:txBody>
      </p:sp>
      <p:sp>
        <p:nvSpPr>
          <p:cNvPr id="22531"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smtClean="0">
                <a:solidFill>
                  <a:schemeClr val="bg1"/>
                </a:solidFill>
              </a:rPr>
              <a:t>GEF-6 – CCCD Strategic Objectives</a:t>
            </a:r>
            <a:endParaRPr lang="en-US" altLang="en-US" sz="4000" b="1" dirty="0">
              <a:solidFill>
                <a:schemeClr val="bg1"/>
              </a:solidFill>
            </a:endParaRPr>
          </a:p>
        </p:txBody>
      </p:sp>
    </p:spTree>
    <p:extLst>
      <p:ext uri="{BB962C8B-B14F-4D97-AF65-F5344CB8AC3E}">
        <p14:creationId xmlns:p14="http://schemas.microsoft.com/office/powerpoint/2010/main" val="13415092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686800" cy="4191000"/>
          </a:xfrm>
        </p:spPr>
        <p:txBody>
          <a:bodyPr>
            <a:noAutofit/>
          </a:bodyPr>
          <a:lstStyle/>
          <a:p>
            <a:pPr marL="0" indent="0">
              <a:buNone/>
              <a:defRPr/>
            </a:pPr>
            <a:r>
              <a:rPr lang="en-US" sz="2400" b="1" dirty="0" smtClean="0"/>
              <a:t>What we want to see in GEF-6 CCCD Projects:</a:t>
            </a:r>
          </a:p>
          <a:p>
            <a:pPr>
              <a:buFont typeface="Arial" charset="0"/>
              <a:buChar char="•"/>
              <a:defRPr/>
            </a:pPr>
            <a:r>
              <a:rPr lang="en-US" sz="2400" dirty="0" smtClean="0"/>
              <a:t>Strengthen </a:t>
            </a:r>
            <a:r>
              <a:rPr lang="en-US" sz="2400" dirty="0"/>
              <a:t>the capacities of LDCs and </a:t>
            </a:r>
            <a:r>
              <a:rPr lang="en-US" sz="2400" dirty="0" smtClean="0"/>
              <a:t>SIDS </a:t>
            </a:r>
          </a:p>
          <a:p>
            <a:pPr>
              <a:buFont typeface="Arial" charset="0"/>
              <a:buChar char="•"/>
              <a:defRPr/>
            </a:pPr>
            <a:r>
              <a:rPr lang="en-US" sz="2400" dirty="0" smtClean="0"/>
              <a:t>Be identified </a:t>
            </a:r>
            <a:r>
              <a:rPr lang="en-US" sz="2400" dirty="0"/>
              <a:t>in GEF-funded </a:t>
            </a:r>
            <a:r>
              <a:rPr lang="en-US" sz="2400" dirty="0" smtClean="0"/>
              <a:t>NCSAs</a:t>
            </a:r>
            <a:endParaRPr lang="en-US" sz="2400" dirty="0"/>
          </a:p>
          <a:p>
            <a:pPr>
              <a:buFont typeface="Arial" charset="0"/>
              <a:buChar char="•"/>
              <a:defRPr/>
            </a:pPr>
            <a:r>
              <a:rPr lang="en-US" sz="2400" dirty="0" smtClean="0"/>
              <a:t>Introduce </a:t>
            </a:r>
            <a:r>
              <a:rPr lang="en-US" sz="2400" dirty="0"/>
              <a:t>innovative </a:t>
            </a:r>
            <a:r>
              <a:rPr lang="en-US" sz="2400" dirty="0" smtClean="0"/>
              <a:t>approaches</a:t>
            </a:r>
            <a:endParaRPr lang="en-US" sz="2400" dirty="0"/>
          </a:p>
          <a:p>
            <a:pPr>
              <a:buFont typeface="Arial" charset="0"/>
              <a:buChar char="•"/>
              <a:defRPr/>
            </a:pPr>
            <a:r>
              <a:rPr lang="en-US" sz="2400" dirty="0" smtClean="0"/>
              <a:t>Be </a:t>
            </a:r>
            <a:r>
              <a:rPr lang="en-US" sz="2400" i="1" dirty="0"/>
              <a:t>results-based, </a:t>
            </a:r>
            <a:r>
              <a:rPr lang="en-US" sz="2400" dirty="0"/>
              <a:t>leading to measurable, sustainable capacity outcomes, and include a set of monitoring </a:t>
            </a:r>
            <a:r>
              <a:rPr lang="en-US" sz="2400" dirty="0" smtClean="0"/>
              <a:t>indicators</a:t>
            </a:r>
          </a:p>
          <a:p>
            <a:pPr>
              <a:buFont typeface="Arial" charset="0"/>
              <a:buChar char="•"/>
              <a:defRPr/>
            </a:pPr>
            <a:r>
              <a:rPr lang="en-US" sz="2400" dirty="0" smtClean="0"/>
              <a:t>Create </a:t>
            </a:r>
            <a:r>
              <a:rPr lang="en-US" sz="2400" dirty="0"/>
              <a:t>synergies </a:t>
            </a:r>
            <a:r>
              <a:rPr lang="en-US" sz="2400" dirty="0" smtClean="0"/>
              <a:t>when implementing the 3 Rio </a:t>
            </a:r>
            <a:r>
              <a:rPr lang="en-US" sz="2400" dirty="0"/>
              <a:t>C</a:t>
            </a:r>
            <a:r>
              <a:rPr lang="en-US" sz="2400" dirty="0" smtClean="0"/>
              <a:t>onventions </a:t>
            </a:r>
            <a:r>
              <a:rPr lang="en-US" sz="2400" dirty="0"/>
              <a:t>and other </a:t>
            </a:r>
            <a:r>
              <a:rPr lang="en-US" sz="2400" dirty="0" smtClean="0"/>
              <a:t>MEAs</a:t>
            </a:r>
            <a:endParaRPr lang="en-US" sz="2400" dirty="0"/>
          </a:p>
          <a:p>
            <a:pPr>
              <a:buFont typeface="Arial" charset="0"/>
              <a:buChar char="•"/>
              <a:defRPr/>
            </a:pPr>
            <a:r>
              <a:rPr lang="en-US" sz="2400" dirty="0" smtClean="0"/>
              <a:t>Be </a:t>
            </a:r>
            <a:r>
              <a:rPr lang="en-US" sz="2400" dirty="0"/>
              <a:t>complementary </a:t>
            </a:r>
            <a:r>
              <a:rPr lang="en-US" sz="2400" dirty="0" smtClean="0"/>
              <a:t>to ongoing </a:t>
            </a:r>
            <a:r>
              <a:rPr lang="en-US" sz="2400" dirty="0"/>
              <a:t>or planned GEF </a:t>
            </a:r>
            <a:r>
              <a:rPr lang="en-US" sz="2400" dirty="0" smtClean="0"/>
              <a:t>initiatives</a:t>
            </a:r>
            <a:endParaRPr lang="en-US" sz="2400" dirty="0"/>
          </a:p>
          <a:p>
            <a:pPr marL="0" indent="0">
              <a:buFont typeface="Arial" panose="020B0604020202020204" pitchFamily="34" charset="0"/>
              <a:buNone/>
              <a:defRPr/>
            </a:pPr>
            <a:endParaRPr lang="en-US" sz="2400" dirty="0"/>
          </a:p>
          <a:p>
            <a:pPr marL="0" indent="0">
              <a:buFont typeface="Arial" charset="0"/>
              <a:buNone/>
              <a:defRPr/>
            </a:pPr>
            <a:endParaRPr lang="en-US" sz="2800" dirty="0"/>
          </a:p>
          <a:p>
            <a:pPr eaLnBrk="1" hangingPunct="1">
              <a:buFont typeface="Arial" charset="0"/>
              <a:buChar char="•"/>
              <a:defRPr/>
            </a:pPr>
            <a:endParaRPr lang="en-US" sz="1500" dirty="0" smtClean="0">
              <a:solidFill>
                <a:schemeClr val="tx1">
                  <a:lumMod val="65000"/>
                  <a:lumOff val="35000"/>
                </a:schemeClr>
              </a:solidFill>
              <a:ea typeface="+mn-ea"/>
            </a:endParaRPr>
          </a:p>
        </p:txBody>
      </p:sp>
      <p:sp>
        <p:nvSpPr>
          <p:cNvPr id="24579" name="Title 3"/>
          <p:cNvSpPr txBox="1">
            <a:spLocks/>
          </p:cNvSpPr>
          <p:nvPr/>
        </p:nvSpPr>
        <p:spPr bwMode="auto">
          <a:xfrm>
            <a:off x="0" y="0"/>
            <a:ext cx="9144000" cy="1066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dirty="0" smtClean="0">
                <a:solidFill>
                  <a:schemeClr val="bg1"/>
                </a:solidFill>
              </a:rPr>
              <a:t>GEF-6 CCCD – Priorities</a:t>
            </a:r>
            <a:endParaRPr lang="en-US" altLang="en-US" sz="4000" b="1" dirty="0">
              <a:solidFill>
                <a:schemeClr val="bg1"/>
              </a:solidFill>
            </a:endParaRPr>
          </a:p>
        </p:txBody>
      </p:sp>
    </p:spTree>
    <p:extLst>
      <p:ext uri="{BB962C8B-B14F-4D97-AF65-F5344CB8AC3E}">
        <p14:creationId xmlns:p14="http://schemas.microsoft.com/office/powerpoint/2010/main" val="23169073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txBox="1">
            <a:spLocks/>
          </p:cNvSpPr>
          <p:nvPr/>
        </p:nvSpPr>
        <p:spPr bwMode="auto">
          <a:xfrm>
            <a:off x="0" y="1295400"/>
            <a:ext cx="9144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4000" b="1" dirty="0">
                <a:latin typeface="Arial" panose="020B0604020202020204" pitchFamily="34" charset="0"/>
              </a:rPr>
              <a:t> </a:t>
            </a:r>
            <a:endParaRPr lang="en-US" altLang="en-US" sz="4000" dirty="0">
              <a:latin typeface="Arial" panose="020B0604020202020204" pitchFamily="34" charset="0"/>
            </a:endParaRPr>
          </a:p>
          <a:p>
            <a:pPr algn="ctr" eaLnBrk="1" hangingPunct="1">
              <a:spcBef>
                <a:spcPct val="0"/>
              </a:spcBef>
              <a:buFontTx/>
              <a:buNone/>
            </a:pPr>
            <a:r>
              <a:rPr lang="en-US" altLang="en-US" sz="3800" b="1" dirty="0">
                <a:solidFill>
                  <a:srgbClr val="00642D"/>
                </a:solidFill>
              </a:rPr>
              <a:t>Thank you for your attention</a:t>
            </a:r>
          </a:p>
        </p:txBody>
      </p:sp>
      <p:sp>
        <p:nvSpPr>
          <p:cNvPr id="25603" name="Title 3"/>
          <p:cNvSpPr txBox="1">
            <a:spLocks/>
          </p:cNvSpPr>
          <p:nvPr/>
        </p:nvSpPr>
        <p:spPr bwMode="auto">
          <a:xfrm>
            <a:off x="0" y="3135261"/>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dirty="0">
                <a:solidFill>
                  <a:srgbClr val="4D4D4D"/>
                </a:solidFill>
              </a:rPr>
              <a:t>Any questions?</a:t>
            </a:r>
          </a:p>
        </p:txBody>
      </p:sp>
    </p:spTree>
    <p:extLst>
      <p:ext uri="{BB962C8B-B14F-4D97-AF65-F5344CB8AC3E}">
        <p14:creationId xmlns:p14="http://schemas.microsoft.com/office/powerpoint/2010/main" val="1246258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429000"/>
            <a:ext cx="7315200" cy="1143000"/>
          </a:xfrm>
        </p:spPr>
        <p:txBody>
          <a:bodyPr/>
          <a:lstStyle/>
          <a:p>
            <a:pPr eaLnBrk="1" hangingPunct="1">
              <a:defRPr/>
            </a:pPr>
            <a:r>
              <a:rPr lang="en-US" sz="4000" dirty="0">
                <a:solidFill>
                  <a:srgbClr val="00642D"/>
                </a:solidFill>
                <a:latin typeface="+mn-lt"/>
              </a:rPr>
              <a:t>Guidelines for the </a:t>
            </a:r>
            <a:r>
              <a:rPr lang="en-US" sz="4000" dirty="0" smtClean="0">
                <a:solidFill>
                  <a:srgbClr val="00642D"/>
                </a:solidFill>
                <a:latin typeface="+mn-lt"/>
              </a:rPr>
              <a:t>Implementation of </a:t>
            </a:r>
            <a:br>
              <a:rPr lang="en-US" sz="4000" dirty="0" smtClean="0">
                <a:solidFill>
                  <a:srgbClr val="00642D"/>
                </a:solidFill>
                <a:latin typeface="+mn-lt"/>
              </a:rPr>
            </a:br>
            <a:r>
              <a:rPr lang="en-US" sz="4000" dirty="0" smtClean="0">
                <a:solidFill>
                  <a:srgbClr val="00642D"/>
                </a:solidFill>
                <a:latin typeface="+mn-lt"/>
              </a:rPr>
              <a:t>GEF Public </a:t>
            </a:r>
            <a:r>
              <a:rPr lang="en-US" sz="4000" dirty="0">
                <a:solidFill>
                  <a:srgbClr val="00642D"/>
                </a:solidFill>
                <a:latin typeface="+mn-lt"/>
              </a:rPr>
              <a:t>Involvement Policy</a:t>
            </a:r>
            <a:r>
              <a:rPr lang="en-US" sz="4000" dirty="0" smtClean="0">
                <a:solidFill>
                  <a:srgbClr val="00642D"/>
                </a:solidFill>
                <a:latin typeface="+mn-lt"/>
              </a:rPr>
              <a:t/>
            </a:r>
            <a:br>
              <a:rPr lang="en-US" sz="4000" dirty="0" smtClean="0">
                <a:solidFill>
                  <a:srgbClr val="00642D"/>
                </a:solidFill>
                <a:latin typeface="+mn-lt"/>
              </a:rPr>
            </a:br>
            <a:endParaRPr lang="en-US" sz="4000" dirty="0">
              <a:latin typeface="+mn-lt"/>
            </a:endParaRPr>
          </a:p>
        </p:txBody>
      </p:sp>
    </p:spTree>
    <p:extLst>
      <p:ext uri="{BB962C8B-B14F-4D97-AF65-F5344CB8AC3E}">
        <p14:creationId xmlns:p14="http://schemas.microsoft.com/office/powerpoint/2010/main" val="9090875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 y="0"/>
            <a:ext cx="9144000" cy="914400"/>
          </a:xfrm>
          <a:solidFill>
            <a:schemeClr val="bg1">
              <a:lumMod val="85000"/>
            </a:schemeClr>
          </a:solidFill>
        </p:spPr>
        <p:txBody>
          <a:bodyPr/>
          <a:lstStyle/>
          <a:p>
            <a:r>
              <a:rPr lang="en-US" sz="3000" dirty="0"/>
              <a:t>National Portfolio Formulation </a:t>
            </a:r>
            <a:r>
              <a:rPr lang="en-US" sz="3000" dirty="0" smtClean="0"/>
              <a:t>Exercises (</a:t>
            </a:r>
            <a:r>
              <a:rPr lang="en-US" sz="3000" dirty="0" smtClean="0"/>
              <a:t>NPFE)</a:t>
            </a:r>
            <a:endParaRPr lang="en-US" sz="3000" dirty="0"/>
          </a:p>
        </p:txBody>
      </p:sp>
      <p:sp>
        <p:nvSpPr>
          <p:cNvPr id="3" name="Content Placeholder 2"/>
          <p:cNvSpPr>
            <a:spLocks noGrp="1"/>
          </p:cNvSpPr>
          <p:nvPr>
            <p:ph idx="1"/>
          </p:nvPr>
        </p:nvSpPr>
        <p:spPr>
          <a:xfrm>
            <a:off x="533400" y="1371600"/>
            <a:ext cx="8001000" cy="4191000"/>
          </a:xfrm>
        </p:spPr>
        <p:txBody>
          <a:bodyPr/>
          <a:lstStyle/>
          <a:p>
            <a:r>
              <a:rPr lang="en-US" sz="2400" dirty="0" smtClean="0"/>
              <a:t>In </a:t>
            </a:r>
            <a:r>
              <a:rPr lang="en-US" sz="2400" dirty="0"/>
              <a:t>GEF-6 the objective of this activity is to further help GEF </a:t>
            </a:r>
            <a:r>
              <a:rPr lang="en-US" sz="2400" u="sng" dirty="0" smtClean="0"/>
              <a:t>OFPs to </a:t>
            </a:r>
            <a:r>
              <a:rPr lang="en-US" sz="2400" u="sng" dirty="0"/>
              <a:t>engage relevant national stakeholders </a:t>
            </a:r>
            <a:r>
              <a:rPr lang="en-US" sz="2400" dirty="0"/>
              <a:t>and line ministries, in the planning process for developing national priorities for GEF </a:t>
            </a:r>
            <a:r>
              <a:rPr lang="en-US" sz="2400" dirty="0" smtClean="0"/>
              <a:t>support</a:t>
            </a:r>
            <a:r>
              <a:rPr lang="en-US" sz="2400" dirty="0" smtClean="0"/>
              <a:t>, </a:t>
            </a:r>
            <a:r>
              <a:rPr lang="en-US" sz="2400" dirty="0" smtClean="0"/>
              <a:t>i</a:t>
            </a:r>
            <a:r>
              <a:rPr lang="en-US" sz="2400" u="sng" dirty="0" smtClean="0"/>
              <a:t>ncluding </a:t>
            </a:r>
            <a:r>
              <a:rPr lang="en-US" sz="2400" u="sng" dirty="0"/>
              <a:t>specific project </a:t>
            </a:r>
            <a:r>
              <a:rPr lang="en-US" sz="2400" u="sng" dirty="0" smtClean="0"/>
              <a:t>ideas.</a:t>
            </a:r>
            <a:endParaRPr lang="en-US" sz="2400" u="sng" dirty="0" smtClean="0"/>
          </a:p>
          <a:p>
            <a:endParaRPr lang="en-US" sz="2400" u="sng" dirty="0" smtClean="0"/>
          </a:p>
          <a:p>
            <a:r>
              <a:rPr lang="en-US" sz="2400" dirty="0" smtClean="0"/>
              <a:t>Voluntary and </a:t>
            </a:r>
            <a:r>
              <a:rPr lang="en-US" sz="2400" u="sng" dirty="0" smtClean="0"/>
              <a:t>not a pre-requisite </a:t>
            </a:r>
            <a:r>
              <a:rPr lang="en-US" sz="2400" dirty="0" smtClean="0"/>
              <a:t>for GEF </a:t>
            </a:r>
            <a:r>
              <a:rPr lang="en-US" sz="2400" dirty="0" smtClean="0"/>
              <a:t>funding.</a:t>
            </a:r>
            <a:endParaRPr lang="en-US" sz="2400" dirty="0" smtClean="0"/>
          </a:p>
          <a:p>
            <a:endParaRPr lang="en-US" sz="2400" u="sng" dirty="0" smtClean="0"/>
          </a:p>
          <a:p>
            <a:r>
              <a:rPr lang="en-US" sz="2400" u="sng" dirty="0" smtClean="0"/>
              <a:t>Final NPFD to be submitted to </a:t>
            </a:r>
            <a:r>
              <a:rPr lang="en-US" sz="2400" u="sng" dirty="0" smtClean="0"/>
              <a:t>GEF</a:t>
            </a:r>
            <a:r>
              <a:rPr lang="en-US" sz="2400" dirty="0" smtClean="0"/>
              <a:t> – </a:t>
            </a:r>
            <a:r>
              <a:rPr lang="en-US" sz="2400" dirty="0" smtClean="0"/>
              <a:t>who will review and provide comments as </a:t>
            </a:r>
            <a:r>
              <a:rPr lang="en-US" sz="2400" dirty="0" smtClean="0"/>
              <a:t>appropriate.</a:t>
            </a:r>
            <a:endParaRPr lang="en-US" sz="2400" dirty="0"/>
          </a:p>
        </p:txBody>
      </p:sp>
    </p:spTree>
    <p:extLst>
      <p:ext uri="{BB962C8B-B14F-4D97-AF65-F5344CB8AC3E}">
        <p14:creationId xmlns:p14="http://schemas.microsoft.com/office/powerpoint/2010/main" val="11649257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solidFill>
                  <a:srgbClr val="0070C0"/>
                </a:solidFill>
                <a:ea typeface="ＭＳ Ｐゴシック" panose="020B0600070205080204" pitchFamily="34" charset="-128"/>
              </a:rPr>
              <a:t>GEF Policies Related to CSO and other stakeholders involvement</a:t>
            </a:r>
            <a:endParaRPr lang="en-US" altLang="en-US" smtClean="0">
              <a:ea typeface="ＭＳ Ｐゴシック" panose="020B0600070205080204" pitchFamily="34" charset="-128"/>
            </a:endParaRPr>
          </a:p>
        </p:txBody>
      </p:sp>
      <p:sp>
        <p:nvSpPr>
          <p:cNvPr id="3" name="Content Placeholder 2"/>
          <p:cNvSpPr>
            <a:spLocks noGrp="1"/>
          </p:cNvSpPr>
          <p:nvPr>
            <p:ph idx="1"/>
          </p:nvPr>
        </p:nvSpPr>
        <p:spPr>
          <a:xfrm>
            <a:off x="457200" y="2057400"/>
            <a:ext cx="8229600" cy="4068763"/>
          </a:xfrm>
        </p:spPr>
        <p:txBody>
          <a:bodyPr/>
          <a:lstStyle/>
          <a:p>
            <a:pPr fontAlgn="auto">
              <a:spcAft>
                <a:spcPts val="0"/>
              </a:spcAft>
              <a:buFont typeface="Wingdings" pitchFamily="2" charset="2"/>
              <a:buChar char="Ø"/>
              <a:defRPr/>
            </a:pPr>
            <a:r>
              <a:rPr lang="en-US" sz="2400" dirty="0">
                <a:solidFill>
                  <a:srgbClr val="000000"/>
                </a:solidFill>
              </a:rPr>
              <a:t>The Public involvement in GEF-financed </a:t>
            </a:r>
            <a:r>
              <a:rPr lang="en-US" sz="2400" dirty="0" smtClean="0">
                <a:solidFill>
                  <a:srgbClr val="000000"/>
                </a:solidFill>
              </a:rPr>
              <a:t>projects (1996)</a:t>
            </a:r>
          </a:p>
          <a:p>
            <a:pPr fontAlgn="auto">
              <a:spcAft>
                <a:spcPts val="0"/>
              </a:spcAft>
              <a:buFont typeface="Wingdings" pitchFamily="2" charset="2"/>
              <a:buChar char="Ø"/>
              <a:defRPr/>
            </a:pPr>
            <a:r>
              <a:rPr lang="en-US" sz="2400" dirty="0" smtClean="0"/>
              <a:t>the </a:t>
            </a:r>
            <a:r>
              <a:rPr lang="en-US" sz="2400" dirty="0"/>
              <a:t>GEF Guidelines for Engagement with Indigenous Peoples; </a:t>
            </a:r>
            <a:endParaRPr lang="en-US" sz="2400" dirty="0" smtClean="0"/>
          </a:p>
          <a:p>
            <a:pPr fontAlgn="auto">
              <a:spcAft>
                <a:spcPts val="0"/>
              </a:spcAft>
              <a:buFont typeface="Wingdings" pitchFamily="2" charset="2"/>
              <a:buChar char="Ø"/>
              <a:defRPr/>
            </a:pPr>
            <a:r>
              <a:rPr lang="en-US" sz="2400" dirty="0" smtClean="0"/>
              <a:t>the </a:t>
            </a:r>
            <a:r>
              <a:rPr lang="en-US" sz="2400" dirty="0"/>
              <a:t>Policy on Agency Minimum Standards on Environmental and Social </a:t>
            </a:r>
            <a:r>
              <a:rPr lang="en-US" sz="2400" dirty="0" smtClean="0"/>
              <a:t>Safeguards; </a:t>
            </a:r>
          </a:p>
          <a:p>
            <a:pPr fontAlgn="auto">
              <a:spcAft>
                <a:spcPts val="0"/>
              </a:spcAft>
              <a:buFont typeface="Wingdings" pitchFamily="2" charset="2"/>
              <a:buChar char="Ø"/>
              <a:defRPr/>
            </a:pPr>
            <a:r>
              <a:rPr lang="en-US" sz="2400" dirty="0" smtClean="0"/>
              <a:t>the </a:t>
            </a:r>
            <a:r>
              <a:rPr lang="en-US" sz="2400" dirty="0"/>
              <a:t>Policy on Gender Mainstreaming </a:t>
            </a:r>
            <a:r>
              <a:rPr lang="en-US" sz="2400" dirty="0" smtClean="0"/>
              <a:t>and </a:t>
            </a:r>
          </a:p>
          <a:p>
            <a:pPr fontAlgn="auto">
              <a:spcAft>
                <a:spcPts val="0"/>
              </a:spcAft>
              <a:buFont typeface="Wingdings" pitchFamily="2" charset="2"/>
              <a:buChar char="Ø"/>
              <a:defRPr/>
            </a:pPr>
            <a:r>
              <a:rPr lang="en-US" sz="2400" dirty="0" smtClean="0"/>
              <a:t>the </a:t>
            </a:r>
            <a:r>
              <a:rPr lang="en-US" sz="2400" dirty="0"/>
              <a:t>GEF Monitoring and Evaluation </a:t>
            </a:r>
            <a:r>
              <a:rPr lang="en-US" sz="2400" dirty="0" smtClean="0"/>
              <a:t>Policy</a:t>
            </a:r>
          </a:p>
          <a:p>
            <a:pPr fontAlgn="auto">
              <a:spcAft>
                <a:spcPts val="0"/>
              </a:spcAft>
              <a:buFont typeface="Wingdings" pitchFamily="2" charset="2"/>
              <a:buChar char="Ø"/>
              <a:defRPr/>
            </a:pPr>
            <a:r>
              <a:rPr lang="en-US" sz="2400" dirty="0" smtClean="0">
                <a:solidFill>
                  <a:srgbClr val="000000"/>
                </a:solidFill>
              </a:rPr>
              <a:t>Guidelines for the Implementation of the Public Involvement Policy (2014)</a:t>
            </a:r>
          </a:p>
          <a:p>
            <a:pPr marL="0" indent="0">
              <a:buFont typeface="Arial" charset="0"/>
              <a:buNone/>
              <a:defRPr/>
            </a:pPr>
            <a:endParaRPr lang="en-US" sz="3600" dirty="0"/>
          </a:p>
        </p:txBody>
      </p:sp>
    </p:spTree>
    <p:extLst>
      <p:ext uri="{BB962C8B-B14F-4D97-AF65-F5344CB8AC3E}">
        <p14:creationId xmlns:p14="http://schemas.microsoft.com/office/powerpoint/2010/main" val="34174358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152400"/>
            <a:ext cx="8229600" cy="1143000"/>
          </a:xfrm>
        </p:spPr>
        <p:txBody>
          <a:bodyPr/>
          <a:lstStyle/>
          <a:p>
            <a:r>
              <a:rPr lang="en-US" altLang="en-US" sz="3200" smtClean="0">
                <a:ea typeface="ＭＳ Ｐゴシック" panose="020B0600070205080204" pitchFamily="34" charset="-128"/>
              </a:rPr>
              <a:t>Public Involvement Policy</a:t>
            </a:r>
          </a:p>
        </p:txBody>
      </p:sp>
      <p:sp>
        <p:nvSpPr>
          <p:cNvPr id="3" name="Content Placeholder 2"/>
          <p:cNvSpPr>
            <a:spLocks noGrp="1"/>
          </p:cNvSpPr>
          <p:nvPr>
            <p:ph idx="1"/>
          </p:nvPr>
        </p:nvSpPr>
        <p:spPr>
          <a:xfrm>
            <a:off x="609600" y="1219200"/>
            <a:ext cx="7924800" cy="4525963"/>
          </a:xfrm>
        </p:spPr>
        <p:txBody>
          <a:bodyPr/>
          <a:lstStyle/>
          <a:p>
            <a:pPr marL="0" indent="0" algn="ctr">
              <a:buFont typeface="Arial" charset="0"/>
              <a:buNone/>
              <a:defRPr/>
            </a:pPr>
            <a:r>
              <a:rPr lang="en-US" sz="2800" b="1" dirty="0" smtClean="0">
                <a:ea typeface="ＭＳ Ｐゴシック" pitchFamily="34" charset="-128"/>
                <a:cs typeface="Times New Roman" pitchFamily="18" charset="0"/>
              </a:rPr>
              <a:t>Policy:   </a:t>
            </a:r>
            <a:r>
              <a:rPr lang="en-US" sz="2800" b="1" i="1" dirty="0" smtClean="0">
                <a:ea typeface="ＭＳ Ｐゴシック" pitchFamily="34" charset="-128"/>
                <a:cs typeface="Times New Roman" pitchFamily="18" charset="0"/>
              </a:rPr>
              <a:t>Public Involvement in GEF Projects</a:t>
            </a:r>
            <a:r>
              <a:rPr lang="en-US" sz="2800" b="1" dirty="0" smtClean="0">
                <a:ea typeface="ＭＳ Ｐゴシック" pitchFamily="34" charset="-128"/>
                <a:cs typeface="Times New Roman" pitchFamily="18" charset="0"/>
              </a:rPr>
              <a:t>, GEF/PL/SD/01</a:t>
            </a:r>
          </a:p>
          <a:p>
            <a:pPr marL="0" indent="0" algn="ctr">
              <a:buFont typeface="Arial" charset="0"/>
              <a:buNone/>
              <a:defRPr/>
            </a:pPr>
            <a:r>
              <a:rPr lang="en-US" sz="2400" dirty="0" smtClean="0">
                <a:ea typeface="ＭＳ Ｐゴシック" pitchFamily="34" charset="-128"/>
                <a:hlinkClick r:id="rId3"/>
              </a:rPr>
              <a:t>http://www.thegef.org/gef/content/public-involvement-policy</a:t>
            </a:r>
            <a:endParaRPr lang="en-US" sz="2400" dirty="0" smtClean="0">
              <a:ea typeface="ＭＳ Ｐゴシック" pitchFamily="34" charset="-128"/>
            </a:endParaRPr>
          </a:p>
          <a:p>
            <a:pPr marL="0" indent="0" algn="ctr">
              <a:buFont typeface="Arial" charset="0"/>
              <a:buNone/>
              <a:defRPr/>
            </a:pPr>
            <a:endParaRPr lang="en-US" sz="1050" dirty="0" smtClean="0">
              <a:ea typeface="ＭＳ Ｐゴシック" pitchFamily="34" charset="-128"/>
            </a:endParaRPr>
          </a:p>
          <a:p>
            <a:pPr>
              <a:defRPr/>
            </a:pPr>
            <a:r>
              <a:rPr lang="en-US" sz="2400" dirty="0" smtClean="0">
                <a:ea typeface="ＭＳ Ｐゴシック" pitchFamily="34" charset="-128"/>
              </a:rPr>
              <a:t>Effective public involvement is critical to the success of GEF-financed projects, with emphasis on local participation. </a:t>
            </a:r>
          </a:p>
          <a:p>
            <a:pPr>
              <a:defRPr/>
            </a:pPr>
            <a:r>
              <a:rPr lang="en-US" sz="2400" dirty="0">
                <a:solidFill>
                  <a:srgbClr val="000000"/>
                </a:solidFill>
                <a:ea typeface="ＭＳ Ｐゴシック" pitchFamily="34" charset="-128"/>
              </a:rPr>
              <a:t>Public involvement comprises three related and often overlapping processes: </a:t>
            </a:r>
            <a:r>
              <a:rPr lang="en-US" sz="2400" dirty="0" smtClean="0">
                <a:solidFill>
                  <a:srgbClr val="000000"/>
                </a:solidFill>
                <a:ea typeface="ＭＳ Ｐゴシック" pitchFamily="34" charset="-128"/>
              </a:rPr>
              <a:t>(a) information dissemination; (b) consultation; and (c) stakeholder participation.</a:t>
            </a:r>
            <a:endParaRPr lang="en-US" sz="2400" dirty="0">
              <a:solidFill>
                <a:srgbClr val="000000"/>
              </a:solidFill>
              <a:ea typeface="ＭＳ Ｐゴシック" pitchFamily="34" charset="-128"/>
            </a:endParaRPr>
          </a:p>
          <a:p>
            <a:pPr marL="0" indent="0">
              <a:buFont typeface="Arial" panose="020B0604020202020204" pitchFamily="34" charset="0"/>
              <a:buNone/>
              <a:defRPr/>
            </a:pPr>
            <a:endParaRPr lang="en-US" sz="2400" dirty="0" smtClean="0">
              <a:ea typeface="ＭＳ Ｐゴシック" pitchFamily="34" charset="-128"/>
            </a:endParaRPr>
          </a:p>
          <a:p>
            <a:pPr marL="0" indent="0">
              <a:defRPr/>
            </a:pPr>
            <a:endParaRPr lang="en-US" dirty="0" smtClean="0">
              <a:ea typeface="ＭＳ Ｐゴシック" pitchFamily="34" charset="-128"/>
            </a:endParaRPr>
          </a:p>
        </p:txBody>
      </p:sp>
    </p:spTree>
    <p:extLst>
      <p:ext uri="{BB962C8B-B14F-4D97-AF65-F5344CB8AC3E}">
        <p14:creationId xmlns:p14="http://schemas.microsoft.com/office/powerpoint/2010/main" val="17268990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76200"/>
            <a:ext cx="8229600" cy="1371600"/>
          </a:xfrm>
        </p:spPr>
        <p:txBody>
          <a:bodyPr/>
          <a:lstStyle/>
          <a:p>
            <a:r>
              <a:rPr lang="en-US" altLang="en-US" sz="3200" smtClean="0">
                <a:ea typeface="ＭＳ Ｐゴシック" panose="020B0600070205080204" pitchFamily="34" charset="-128"/>
              </a:rPr>
              <a:t>Public Involvement Policy Principles</a:t>
            </a:r>
            <a:endParaRPr lang="en-US" altLang="en-US" sz="2000" smtClean="0">
              <a:ea typeface="ＭＳ Ｐゴシック" panose="020B0600070205080204" pitchFamily="34" charset="-128"/>
            </a:endParaRPr>
          </a:p>
        </p:txBody>
      </p:sp>
      <p:pic>
        <p:nvPicPr>
          <p:cNvPr id="1433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057400"/>
            <a:ext cx="3956050"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533400" y="1676400"/>
            <a:ext cx="3810000" cy="3140075"/>
          </a:xfrm>
          <a:prstGeom prst="rect">
            <a:avLst/>
          </a:prstGeom>
          <a:noFill/>
        </p:spPr>
        <p:txBody>
          <a:bodyPr>
            <a:spAutoFit/>
          </a:bodyPr>
          <a:lstStyle/>
          <a:p>
            <a:pPr marL="457200" indent="-457200" eaLnBrk="1" hangingPunct="1">
              <a:buFont typeface="+mj-lt"/>
              <a:buAutoNum type="arabicPeriod"/>
              <a:defRPr/>
            </a:pPr>
            <a:r>
              <a:rPr lang="en-US" sz="2000" dirty="0">
                <a:ea typeface="ＭＳ Ｐゴシック" pitchFamily="34" charset="-128"/>
              </a:rPr>
              <a:t>Social, Environmental and Financial Sustainability</a:t>
            </a:r>
          </a:p>
          <a:p>
            <a:pPr marL="457200" indent="-457200" eaLnBrk="1" hangingPunct="1">
              <a:buFont typeface="+mj-lt"/>
              <a:buAutoNum type="arabicPeriod"/>
              <a:defRPr/>
            </a:pPr>
            <a:r>
              <a:rPr lang="en-US" sz="2000" dirty="0">
                <a:ea typeface="ＭＳ Ｐゴシック" pitchFamily="34" charset="-128"/>
              </a:rPr>
              <a:t>Country Responsibility (government and GEF Agencies)</a:t>
            </a:r>
          </a:p>
          <a:p>
            <a:pPr marL="457200" indent="-457200" eaLnBrk="1" hangingPunct="1">
              <a:buFont typeface="+mj-lt"/>
              <a:buAutoNum type="arabicPeriod"/>
              <a:defRPr/>
            </a:pPr>
            <a:r>
              <a:rPr lang="en-US" sz="2000" dirty="0"/>
              <a:t>Flexibility</a:t>
            </a:r>
          </a:p>
          <a:p>
            <a:pPr marL="457200" indent="-457200" eaLnBrk="1" hangingPunct="1">
              <a:buFont typeface="+mj-lt"/>
              <a:buAutoNum type="arabicPeriod"/>
              <a:defRPr/>
            </a:pPr>
            <a:r>
              <a:rPr lang="en-US" sz="2000" dirty="0">
                <a:ea typeface="ＭＳ Ｐゴシック" pitchFamily="34" charset="-128"/>
              </a:rPr>
              <a:t>Broad-based and sustainable</a:t>
            </a:r>
          </a:p>
          <a:p>
            <a:pPr marL="457200" indent="-457200" eaLnBrk="1" hangingPunct="1">
              <a:buFont typeface="+mj-lt"/>
              <a:buAutoNum type="arabicPeriod"/>
              <a:defRPr/>
            </a:pPr>
            <a:r>
              <a:rPr lang="en-US" sz="2000" dirty="0">
                <a:ea typeface="ＭＳ Ｐゴシック" pitchFamily="34" charset="-128"/>
              </a:rPr>
              <a:t>Transparency</a:t>
            </a:r>
          </a:p>
          <a:p>
            <a:pPr eaLnBrk="1" hangingPunct="1">
              <a:defRPr/>
            </a:pPr>
            <a:endParaRPr lang="en-US" dirty="0">
              <a:ea typeface="ＭＳ Ｐゴシック" pitchFamily="34" charset="-128"/>
            </a:endParaRPr>
          </a:p>
        </p:txBody>
      </p:sp>
    </p:spTree>
    <p:extLst>
      <p:ext uri="{BB962C8B-B14F-4D97-AF65-F5344CB8AC3E}">
        <p14:creationId xmlns:p14="http://schemas.microsoft.com/office/powerpoint/2010/main" val="22223090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rtlCol="0">
            <a:normAutofit/>
          </a:bodyPr>
          <a:lstStyle/>
          <a:p>
            <a:pPr>
              <a:defRPr/>
            </a:pPr>
            <a:r>
              <a:rPr lang="en-US" sz="3200" dirty="0">
                <a:latin typeface="+mn-lt"/>
                <a:cs typeface="Times New Roman" pitchFamily="18" charset="0"/>
              </a:rPr>
              <a:t>The Rationale for Public Involvement in </a:t>
            </a:r>
            <a:r>
              <a:rPr lang="en-US" sz="3200" dirty="0" smtClean="0">
                <a:latin typeface="+mn-lt"/>
                <a:cs typeface="Times New Roman" pitchFamily="18" charset="0"/>
              </a:rPr>
              <a:t/>
            </a:r>
            <a:br>
              <a:rPr lang="en-US" sz="3200" dirty="0" smtClean="0">
                <a:latin typeface="+mn-lt"/>
                <a:cs typeface="Times New Roman" pitchFamily="18" charset="0"/>
              </a:rPr>
            </a:br>
            <a:r>
              <a:rPr lang="en-US" sz="3200" dirty="0" smtClean="0">
                <a:latin typeface="+mn-lt"/>
                <a:cs typeface="Times New Roman" pitchFamily="18" charset="0"/>
              </a:rPr>
              <a:t>GEF-financed </a:t>
            </a:r>
            <a:r>
              <a:rPr lang="en-US" sz="3200" dirty="0">
                <a:latin typeface="+mn-lt"/>
                <a:cs typeface="Times New Roman" pitchFamily="18" charset="0"/>
              </a:rPr>
              <a:t>Projects </a:t>
            </a:r>
          </a:p>
        </p:txBody>
      </p:sp>
      <p:sp>
        <p:nvSpPr>
          <p:cNvPr id="16387" name="Content Placeholder 2"/>
          <p:cNvSpPr>
            <a:spLocks noGrp="1"/>
          </p:cNvSpPr>
          <p:nvPr>
            <p:ph idx="1"/>
          </p:nvPr>
        </p:nvSpPr>
        <p:spPr>
          <a:xfrm>
            <a:off x="609600" y="1219200"/>
            <a:ext cx="8001000" cy="4419600"/>
          </a:xfrm>
        </p:spPr>
        <p:txBody>
          <a:bodyPr/>
          <a:lstStyle/>
          <a:p>
            <a:pPr>
              <a:lnSpc>
                <a:spcPct val="80000"/>
              </a:lnSpc>
            </a:pPr>
            <a:endParaRPr lang="en-US" altLang="en-US" sz="2000" smtClean="0">
              <a:solidFill>
                <a:srgbClr val="000000"/>
              </a:solidFill>
              <a:ea typeface="ＭＳ Ｐゴシック" panose="020B0600070205080204" pitchFamily="34" charset="-128"/>
            </a:endParaRPr>
          </a:p>
          <a:p>
            <a:pPr lvl="1">
              <a:lnSpc>
                <a:spcPct val="110000"/>
              </a:lnSpc>
              <a:spcBef>
                <a:spcPct val="0"/>
              </a:spcBef>
              <a:buFont typeface="Arial" panose="020B0604020202020204" pitchFamily="34" charset="0"/>
              <a:buChar char="•"/>
            </a:pPr>
            <a:r>
              <a:rPr lang="en-US" altLang="en-US" sz="2200" smtClean="0">
                <a:solidFill>
                  <a:srgbClr val="000000"/>
                </a:solidFill>
                <a:ea typeface="ＭＳ Ｐゴシック" panose="020B0600070205080204" pitchFamily="34" charset="-128"/>
              </a:rPr>
              <a:t>Enhancing recipient country ownership of, and accountability for, project outcomes</a:t>
            </a:r>
          </a:p>
          <a:p>
            <a:pPr lvl="1">
              <a:lnSpc>
                <a:spcPct val="110000"/>
              </a:lnSpc>
              <a:spcBef>
                <a:spcPct val="0"/>
              </a:spcBef>
              <a:buFont typeface="Arial" panose="020B0604020202020204" pitchFamily="34" charset="0"/>
              <a:buChar char="•"/>
            </a:pPr>
            <a:endParaRPr lang="en-US" altLang="en-US" sz="1100" smtClean="0">
              <a:solidFill>
                <a:srgbClr val="000000"/>
              </a:solidFill>
              <a:ea typeface="ＭＳ Ｐゴシック" panose="020B0600070205080204" pitchFamily="34" charset="-128"/>
            </a:endParaRPr>
          </a:p>
          <a:p>
            <a:pPr lvl="1">
              <a:lnSpc>
                <a:spcPct val="110000"/>
              </a:lnSpc>
              <a:spcBef>
                <a:spcPct val="0"/>
              </a:spcBef>
              <a:buFont typeface="Arial" panose="020B0604020202020204" pitchFamily="34" charset="0"/>
              <a:buChar char="•"/>
            </a:pPr>
            <a:r>
              <a:rPr lang="en-US" altLang="en-US" sz="2200" smtClean="0">
                <a:solidFill>
                  <a:srgbClr val="000000"/>
                </a:solidFill>
                <a:ea typeface="ＭＳ Ｐゴシック" panose="020B0600070205080204" pitchFamily="34" charset="-128"/>
              </a:rPr>
              <a:t>Addressing the social and economic needs of affected people</a:t>
            </a:r>
          </a:p>
          <a:p>
            <a:pPr lvl="1">
              <a:lnSpc>
                <a:spcPct val="110000"/>
              </a:lnSpc>
              <a:spcBef>
                <a:spcPct val="0"/>
              </a:spcBef>
              <a:buFont typeface="Arial" panose="020B0604020202020204" pitchFamily="34" charset="0"/>
              <a:buChar char="•"/>
            </a:pPr>
            <a:endParaRPr lang="en-US" altLang="en-US" sz="1000" smtClean="0">
              <a:solidFill>
                <a:srgbClr val="000000"/>
              </a:solidFill>
              <a:ea typeface="ＭＳ Ｐゴシック" panose="020B0600070205080204" pitchFamily="34" charset="-128"/>
            </a:endParaRPr>
          </a:p>
          <a:p>
            <a:pPr lvl="1">
              <a:lnSpc>
                <a:spcPct val="110000"/>
              </a:lnSpc>
              <a:spcBef>
                <a:spcPct val="0"/>
              </a:spcBef>
              <a:buFont typeface="Arial" panose="020B0604020202020204" pitchFamily="34" charset="0"/>
              <a:buChar char="•"/>
            </a:pPr>
            <a:r>
              <a:rPr lang="en-US" altLang="en-US" sz="2200" smtClean="0">
                <a:solidFill>
                  <a:srgbClr val="000000"/>
                </a:solidFill>
                <a:ea typeface="ＭＳ Ｐゴシック" panose="020B0600070205080204" pitchFamily="34" charset="-128"/>
              </a:rPr>
              <a:t>Building partnerships among project executing agencies and stakeholders</a:t>
            </a:r>
          </a:p>
          <a:p>
            <a:pPr lvl="1">
              <a:lnSpc>
                <a:spcPct val="110000"/>
              </a:lnSpc>
              <a:spcBef>
                <a:spcPct val="0"/>
              </a:spcBef>
              <a:buFont typeface="Arial" panose="020B0604020202020204" pitchFamily="34" charset="0"/>
              <a:buChar char="•"/>
            </a:pPr>
            <a:endParaRPr lang="en-US" altLang="en-US" sz="1000" smtClean="0">
              <a:solidFill>
                <a:srgbClr val="000000"/>
              </a:solidFill>
              <a:ea typeface="ＭＳ Ｐゴシック" panose="020B0600070205080204" pitchFamily="34" charset="-128"/>
            </a:endParaRPr>
          </a:p>
          <a:p>
            <a:pPr lvl="1">
              <a:lnSpc>
                <a:spcPct val="110000"/>
              </a:lnSpc>
              <a:spcBef>
                <a:spcPct val="0"/>
              </a:spcBef>
              <a:buFont typeface="Arial" panose="020B0604020202020204" pitchFamily="34" charset="0"/>
              <a:buChar char="•"/>
            </a:pPr>
            <a:r>
              <a:rPr lang="en-US" altLang="en-US" sz="2200" smtClean="0">
                <a:solidFill>
                  <a:srgbClr val="000000"/>
                </a:solidFill>
                <a:ea typeface="ＭＳ Ｐゴシック" panose="020B0600070205080204" pitchFamily="34" charset="-128"/>
              </a:rPr>
              <a:t>Making use of skills, experiences, and knowledge in the design, implementation and evaluation of project activities.</a:t>
            </a:r>
          </a:p>
          <a:p>
            <a:pPr>
              <a:lnSpc>
                <a:spcPct val="110000"/>
              </a:lnSpc>
              <a:spcBef>
                <a:spcPct val="0"/>
              </a:spcBef>
            </a:pPr>
            <a:endParaRPr lang="en-US" altLang="en-US" sz="1300" smtClean="0">
              <a:ea typeface="ＭＳ Ｐゴシック" panose="020B0600070205080204" pitchFamily="34" charset="-128"/>
            </a:endParaRPr>
          </a:p>
        </p:txBody>
      </p:sp>
      <p:pic>
        <p:nvPicPr>
          <p:cNvPr id="1638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4572000"/>
            <a:ext cx="54229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33021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ea typeface="ＭＳ Ｐゴシック" panose="020B0600070205080204" pitchFamily="34" charset="-128"/>
              </a:rPr>
              <a:t>Guidelines</a:t>
            </a:r>
          </a:p>
        </p:txBody>
      </p:sp>
      <p:sp>
        <p:nvSpPr>
          <p:cNvPr id="3" name="Content Placeholder 2"/>
          <p:cNvSpPr>
            <a:spLocks noGrp="1"/>
          </p:cNvSpPr>
          <p:nvPr>
            <p:ph idx="1"/>
          </p:nvPr>
        </p:nvSpPr>
        <p:spPr/>
        <p:txBody>
          <a:bodyPr/>
          <a:lstStyle/>
          <a:p>
            <a:pPr marL="0" indent="0">
              <a:buFont typeface="Arial" charset="0"/>
              <a:buNone/>
              <a:defRPr/>
            </a:pPr>
            <a:r>
              <a:rPr lang="en-US" dirty="0" smtClean="0"/>
              <a:t>These </a:t>
            </a:r>
            <a:r>
              <a:rPr lang="en-US" dirty="0"/>
              <a:t>Guidelines aim to provide further detail on steps to achieve and implement the principles stipulated in the Public Involvement </a:t>
            </a:r>
            <a:r>
              <a:rPr lang="en-US" dirty="0" smtClean="0"/>
              <a:t>Policy </a:t>
            </a:r>
            <a:endParaRPr lang="en-US" dirty="0"/>
          </a:p>
          <a:p>
            <a:pPr>
              <a:buFont typeface="Arial" charset="0"/>
              <a:buChar char="•"/>
              <a:defRPr/>
            </a:pPr>
            <a:endParaRPr lang="en-US" dirty="0"/>
          </a:p>
        </p:txBody>
      </p:sp>
      <p:pic>
        <p:nvPicPr>
          <p:cNvPr id="1843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3429000"/>
            <a:ext cx="481965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48530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57200" y="1371600"/>
            <a:ext cx="8229600" cy="4525963"/>
          </a:xfrm>
        </p:spPr>
        <p:txBody>
          <a:bodyPr/>
          <a:lstStyle/>
          <a:p>
            <a:pPr>
              <a:buFont typeface="Wingdings" panose="05000000000000000000" pitchFamily="2" charset="2"/>
              <a:buChar char="Ø"/>
              <a:defRPr/>
            </a:pPr>
            <a:r>
              <a:rPr lang="en-US" sz="2800" dirty="0" smtClean="0"/>
              <a:t>Information Dissemination</a:t>
            </a:r>
          </a:p>
          <a:p>
            <a:pPr>
              <a:buFont typeface="Wingdings" panose="05000000000000000000" pitchFamily="2" charset="2"/>
              <a:buChar char="Ø"/>
              <a:defRPr/>
            </a:pPr>
            <a:r>
              <a:rPr lang="en-US" sz="2800" dirty="0" smtClean="0"/>
              <a:t>Consultation for Setting Priorities</a:t>
            </a:r>
          </a:p>
          <a:p>
            <a:pPr>
              <a:buFont typeface="Wingdings" panose="05000000000000000000" pitchFamily="2" charset="2"/>
              <a:buChar char="Ø"/>
              <a:defRPr/>
            </a:pPr>
            <a:r>
              <a:rPr lang="en-US" sz="2800" dirty="0" smtClean="0"/>
              <a:t>Consultation for Project/Program Design and Implementation</a:t>
            </a:r>
          </a:p>
          <a:p>
            <a:pPr>
              <a:buFont typeface="Wingdings" panose="05000000000000000000" pitchFamily="2" charset="2"/>
              <a:buChar char="Ø"/>
              <a:defRPr/>
            </a:pPr>
            <a:r>
              <a:rPr lang="en-US" sz="2800" dirty="0" smtClean="0"/>
              <a:t>Reporting, Monitoring and Evaluation</a:t>
            </a:r>
          </a:p>
          <a:p>
            <a:pPr>
              <a:buFont typeface="Wingdings" panose="05000000000000000000" pitchFamily="2" charset="2"/>
              <a:buChar char="Ø"/>
              <a:defRPr/>
            </a:pPr>
            <a:r>
              <a:rPr lang="en-US" sz="2800" dirty="0" smtClean="0"/>
              <a:t>Conflict Resolution</a:t>
            </a:r>
          </a:p>
          <a:p>
            <a:pPr>
              <a:buFont typeface="Wingdings" panose="05000000000000000000" pitchFamily="2" charset="2"/>
              <a:buChar char="Ø"/>
              <a:defRPr/>
            </a:pPr>
            <a:endParaRPr lang="en-US" sz="2800" dirty="0" smtClean="0"/>
          </a:p>
          <a:p>
            <a:pPr>
              <a:buFont typeface="Wingdings" panose="05000000000000000000" pitchFamily="2" charset="2"/>
              <a:buChar char="Ø"/>
              <a:defRPr/>
            </a:pPr>
            <a:endParaRPr lang="en-US" sz="2800" b="1" dirty="0">
              <a:solidFill>
                <a:schemeClr val="bg1"/>
              </a:solidFill>
              <a:ea typeface="+mn-ea"/>
              <a:cs typeface="Arial" charset="0"/>
            </a:endParaRPr>
          </a:p>
        </p:txBody>
      </p:sp>
      <p:sp>
        <p:nvSpPr>
          <p:cNvPr id="20483"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800" b="1">
                <a:solidFill>
                  <a:schemeClr val="bg1"/>
                </a:solidFill>
              </a:rPr>
              <a:t>Guidelines</a:t>
            </a:r>
          </a:p>
        </p:txBody>
      </p:sp>
      <p:pic>
        <p:nvPicPr>
          <p:cNvPr id="2048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3886200"/>
            <a:ext cx="3154363"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37286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smtClean="0">
                <a:ea typeface="ＭＳ Ｐゴシック" panose="020B0600070205080204" pitchFamily="34" charset="-128"/>
              </a:rPr>
              <a:t>Information Dissemination</a:t>
            </a:r>
          </a:p>
        </p:txBody>
      </p:sp>
      <p:sp>
        <p:nvSpPr>
          <p:cNvPr id="3" name="Content Placeholder 2"/>
          <p:cNvSpPr>
            <a:spLocks noGrp="1"/>
          </p:cNvSpPr>
          <p:nvPr>
            <p:ph idx="1"/>
          </p:nvPr>
        </p:nvSpPr>
        <p:spPr/>
        <p:txBody>
          <a:bodyPr/>
          <a:lstStyle/>
          <a:p>
            <a:pPr>
              <a:buFont typeface="Arial" charset="0"/>
              <a:buChar char="•"/>
              <a:defRPr/>
            </a:pPr>
            <a:endParaRPr lang="en-US" dirty="0"/>
          </a:p>
          <a:p>
            <a:pPr marL="0" indent="0">
              <a:buFont typeface="Arial" charset="0"/>
              <a:buNone/>
              <a:defRPr/>
            </a:pPr>
            <a:endParaRPr lang="en-US" dirty="0"/>
          </a:p>
        </p:txBody>
      </p:sp>
      <p:graphicFrame>
        <p:nvGraphicFramePr>
          <p:cNvPr id="4" name="Table 3"/>
          <p:cNvGraphicFramePr>
            <a:graphicFrameLocks noGrp="1"/>
          </p:cNvGraphicFramePr>
          <p:nvPr/>
        </p:nvGraphicFramePr>
        <p:xfrm>
          <a:off x="1524000" y="1397000"/>
          <a:ext cx="6096000" cy="4135439"/>
        </p:xfrm>
        <a:graphic>
          <a:graphicData uri="http://schemas.openxmlformats.org/drawingml/2006/table">
            <a:tbl>
              <a:tblPr firstRow="1" bandRow="1">
                <a:tableStyleId>{5C22544A-7EE6-4342-B048-85BDC9FD1C3A}</a:tableStyleId>
              </a:tblPr>
              <a:tblGrid>
                <a:gridCol w="3048000"/>
                <a:gridCol w="3048000"/>
              </a:tblGrid>
              <a:tr h="370869">
                <a:tc>
                  <a:txBody>
                    <a:bodyPr/>
                    <a:lstStyle/>
                    <a:p>
                      <a:r>
                        <a:rPr lang="en-US" sz="1800" dirty="0" smtClean="0"/>
                        <a:t>Action</a:t>
                      </a:r>
                      <a:endParaRPr lang="en-US" sz="1800" dirty="0"/>
                    </a:p>
                  </a:txBody>
                  <a:tcPr marT="45724" marB="45724"/>
                </a:tc>
                <a:tc>
                  <a:txBody>
                    <a:bodyPr/>
                    <a:lstStyle/>
                    <a:p>
                      <a:r>
                        <a:rPr lang="en-US" sz="1800" dirty="0" smtClean="0"/>
                        <a:t>Responsible</a:t>
                      </a:r>
                      <a:endParaRPr lang="en-US" sz="1800" dirty="0"/>
                    </a:p>
                  </a:txBody>
                  <a:tcPr marT="45724" marB="45724"/>
                </a:tc>
              </a:tr>
              <a:tr h="20118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Relevant documents and information related to GEF programs and projects become publicly available on the GEF’s website in a timely manner. </a:t>
                      </a:r>
                    </a:p>
                    <a:p>
                      <a:endParaRPr lang="en-US" sz="1800" dirty="0"/>
                    </a:p>
                  </a:txBody>
                  <a:tcPr marT="45724" marB="45724"/>
                </a:tc>
                <a:tc>
                  <a:txBody>
                    <a:bodyPr/>
                    <a:lstStyle/>
                    <a:p>
                      <a:r>
                        <a:rPr lang="en-US" sz="1800" dirty="0" smtClean="0"/>
                        <a:t>GEF Secretariat</a:t>
                      </a:r>
                      <a:endParaRPr lang="en-US" sz="1800" dirty="0"/>
                    </a:p>
                  </a:txBody>
                  <a:tcPr marT="45724" marB="45724"/>
                </a:tc>
              </a:tr>
              <a:tr h="640129">
                <a:tc>
                  <a:txBody>
                    <a:bodyPr/>
                    <a:lstStyle/>
                    <a:p>
                      <a:r>
                        <a:rPr lang="en-US" sz="1800" dirty="0" smtClean="0"/>
                        <a:t>Information</a:t>
                      </a:r>
                      <a:r>
                        <a:rPr lang="en-US" sz="1800" baseline="0" dirty="0" smtClean="0"/>
                        <a:t> meetings, ND. NPFE. NSC</a:t>
                      </a:r>
                      <a:endParaRPr lang="en-US" sz="1800" dirty="0"/>
                    </a:p>
                  </a:txBody>
                  <a:tcPr marT="45724" marB="45724"/>
                </a:tc>
                <a:tc>
                  <a:txBody>
                    <a:bodyPr/>
                    <a:lstStyle/>
                    <a:p>
                      <a:r>
                        <a:rPr lang="en-US" sz="1800" dirty="0" smtClean="0"/>
                        <a:t>OFPs</a:t>
                      </a:r>
                      <a:endParaRPr lang="en-US" sz="1800" dirty="0"/>
                    </a:p>
                  </a:txBody>
                  <a:tcPr marT="45724" marB="45724"/>
                </a:tc>
              </a:tr>
              <a:tr h="370869">
                <a:tc>
                  <a:txBody>
                    <a:bodyPr/>
                    <a:lstStyle/>
                    <a:p>
                      <a:r>
                        <a:rPr lang="en-US" sz="1800" dirty="0" smtClean="0"/>
                        <a:t>GEF workshops, ECWs</a:t>
                      </a:r>
                      <a:endParaRPr lang="en-US" sz="1800" dirty="0"/>
                    </a:p>
                  </a:txBody>
                  <a:tcPr marT="45724" marB="45724"/>
                </a:tc>
                <a:tc>
                  <a:txBody>
                    <a:bodyPr/>
                    <a:lstStyle/>
                    <a:p>
                      <a:r>
                        <a:rPr lang="en-US" sz="1800" dirty="0" smtClean="0"/>
                        <a:t>GEF Secretariat</a:t>
                      </a:r>
                      <a:endParaRPr lang="en-US" sz="1800" dirty="0"/>
                    </a:p>
                  </a:txBody>
                  <a:tcPr marT="45724" marB="45724"/>
                </a:tc>
              </a:tr>
              <a:tr h="370869">
                <a:tc>
                  <a:txBody>
                    <a:bodyPr/>
                    <a:lstStyle/>
                    <a:p>
                      <a:r>
                        <a:rPr lang="en-US" sz="1800" dirty="0" smtClean="0"/>
                        <a:t>Update of A-Z</a:t>
                      </a:r>
                      <a:endParaRPr lang="en-US" sz="1800" dirty="0"/>
                    </a:p>
                  </a:txBody>
                  <a:tcPr marT="45724" marB="45724"/>
                </a:tc>
                <a:tc>
                  <a:txBody>
                    <a:bodyPr/>
                    <a:lstStyle/>
                    <a:p>
                      <a:r>
                        <a:rPr lang="en-US" sz="1800" dirty="0" smtClean="0"/>
                        <a:t>GEF Secretariat</a:t>
                      </a:r>
                      <a:endParaRPr lang="en-US" sz="1800" dirty="0"/>
                    </a:p>
                  </a:txBody>
                  <a:tcPr marT="45724" marB="45724"/>
                </a:tc>
              </a:tr>
              <a:tr h="370869">
                <a:tc>
                  <a:txBody>
                    <a:bodyPr/>
                    <a:lstStyle/>
                    <a:p>
                      <a:r>
                        <a:rPr lang="en-US" sz="1800" dirty="0" smtClean="0"/>
                        <a:t>Webinars</a:t>
                      </a:r>
                      <a:endParaRPr lang="en-US" sz="1800" dirty="0"/>
                    </a:p>
                  </a:txBody>
                  <a:tcPr marT="45724" marB="45724"/>
                </a:tc>
                <a:tc>
                  <a:txBody>
                    <a:bodyPr/>
                    <a:lstStyle/>
                    <a:p>
                      <a:r>
                        <a:rPr lang="en-US" sz="1800" dirty="0" smtClean="0"/>
                        <a:t>GEF Secretariat</a:t>
                      </a:r>
                      <a:endParaRPr lang="en-US" sz="1800" dirty="0"/>
                    </a:p>
                  </a:txBody>
                  <a:tcPr marT="45724" marB="45724"/>
                </a:tc>
              </a:tr>
            </a:tbl>
          </a:graphicData>
        </a:graphic>
      </p:graphicFrame>
    </p:spTree>
    <p:extLst>
      <p:ext uri="{BB962C8B-B14F-4D97-AF65-F5344CB8AC3E}">
        <p14:creationId xmlns:p14="http://schemas.microsoft.com/office/powerpoint/2010/main" val="32041665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ea typeface="ＭＳ Ｐゴシック" panose="020B0600070205080204" pitchFamily="34" charset="-128"/>
              </a:rPr>
              <a:t>Consultation – Setting Priorities	</a:t>
            </a:r>
          </a:p>
        </p:txBody>
      </p:sp>
      <p:graphicFrame>
        <p:nvGraphicFramePr>
          <p:cNvPr id="4" name="Content Placeholder 3"/>
          <p:cNvGraphicFramePr>
            <a:graphicFrameLocks noGrp="1"/>
          </p:cNvGraphicFramePr>
          <p:nvPr>
            <p:ph idx="1"/>
          </p:nvPr>
        </p:nvGraphicFramePr>
        <p:xfrm>
          <a:off x="457200" y="1600200"/>
          <a:ext cx="8229600" cy="1482724"/>
        </p:xfrm>
        <a:graphic>
          <a:graphicData uri="http://schemas.openxmlformats.org/drawingml/2006/table">
            <a:tbl>
              <a:tblPr firstRow="1" bandRow="1">
                <a:tableStyleId>{5C22544A-7EE6-4342-B048-85BDC9FD1C3A}</a:tableStyleId>
              </a:tblPr>
              <a:tblGrid>
                <a:gridCol w="4114800"/>
                <a:gridCol w="4114800"/>
              </a:tblGrid>
              <a:tr h="370681">
                <a:tc>
                  <a:txBody>
                    <a:bodyPr/>
                    <a:lstStyle/>
                    <a:p>
                      <a:r>
                        <a:rPr lang="en-US" sz="1800" dirty="0" smtClean="0"/>
                        <a:t>Mechanism</a:t>
                      </a:r>
                      <a:r>
                        <a:rPr lang="en-US" sz="1800" baseline="0" dirty="0" smtClean="0"/>
                        <a:t> – Action</a:t>
                      </a:r>
                      <a:endParaRPr lang="en-US" sz="1800" dirty="0"/>
                    </a:p>
                  </a:txBody>
                  <a:tcPr marT="45700" marB="45700"/>
                </a:tc>
                <a:tc>
                  <a:txBody>
                    <a:bodyPr/>
                    <a:lstStyle/>
                    <a:p>
                      <a:r>
                        <a:rPr lang="en-US" sz="1800" dirty="0" smtClean="0"/>
                        <a:t>Responsible</a:t>
                      </a:r>
                      <a:endParaRPr lang="en-US" sz="1800" dirty="0"/>
                    </a:p>
                  </a:txBody>
                  <a:tcPr marT="45700" marB="45700"/>
                </a:tc>
              </a:tr>
              <a:tr h="370681">
                <a:tc>
                  <a:txBody>
                    <a:bodyPr/>
                    <a:lstStyle/>
                    <a:p>
                      <a:r>
                        <a:rPr lang="en-US" sz="1800" dirty="0" smtClean="0"/>
                        <a:t>NPFE – CSO rep</a:t>
                      </a:r>
                      <a:endParaRPr lang="en-US" sz="1800" dirty="0"/>
                    </a:p>
                  </a:txBody>
                  <a:tcPr marT="45700" marB="45700"/>
                </a:tc>
                <a:tc>
                  <a:txBody>
                    <a:bodyPr/>
                    <a:lstStyle/>
                    <a:p>
                      <a:r>
                        <a:rPr lang="en-US" sz="1800" dirty="0" smtClean="0"/>
                        <a:t>OFP</a:t>
                      </a:r>
                      <a:endParaRPr lang="en-US" sz="1800" dirty="0"/>
                    </a:p>
                  </a:txBody>
                  <a:tcPr marT="45700" marB="45700"/>
                </a:tc>
              </a:tr>
              <a:tr h="370681">
                <a:tc>
                  <a:txBody>
                    <a:bodyPr/>
                    <a:lstStyle/>
                    <a:p>
                      <a:r>
                        <a:rPr lang="en-US" sz="1800" dirty="0" smtClean="0"/>
                        <a:t>National</a:t>
                      </a:r>
                      <a:r>
                        <a:rPr lang="en-US" sz="1800" baseline="0" dirty="0" smtClean="0"/>
                        <a:t> Dialogue</a:t>
                      </a:r>
                      <a:endParaRPr lang="en-US" sz="1800" dirty="0"/>
                    </a:p>
                  </a:txBody>
                  <a:tcPr marT="45700" marB="45700"/>
                </a:tc>
                <a:tc>
                  <a:txBody>
                    <a:bodyPr/>
                    <a:lstStyle/>
                    <a:p>
                      <a:r>
                        <a:rPr lang="en-US" sz="1800" dirty="0" smtClean="0"/>
                        <a:t>OFP</a:t>
                      </a:r>
                      <a:endParaRPr lang="en-US" sz="1800" dirty="0"/>
                    </a:p>
                  </a:txBody>
                  <a:tcPr marT="45700" marB="45700"/>
                </a:tc>
              </a:tr>
              <a:tr h="370681">
                <a:tc>
                  <a:txBody>
                    <a:bodyPr/>
                    <a:lstStyle/>
                    <a:p>
                      <a:r>
                        <a:rPr lang="en-US" sz="1800" dirty="0" smtClean="0"/>
                        <a:t>Other consultation meetings</a:t>
                      </a:r>
                      <a:endParaRPr lang="en-US" sz="1800" dirty="0"/>
                    </a:p>
                  </a:txBody>
                  <a:tcPr marT="45700" marB="45700"/>
                </a:tc>
                <a:tc>
                  <a:txBody>
                    <a:bodyPr/>
                    <a:lstStyle/>
                    <a:p>
                      <a:r>
                        <a:rPr lang="en-US" sz="1800" dirty="0" smtClean="0"/>
                        <a:t>OFP - GEF Partner</a:t>
                      </a:r>
                      <a:r>
                        <a:rPr lang="en-US" sz="1800" baseline="0" dirty="0" smtClean="0"/>
                        <a:t> Agencies</a:t>
                      </a:r>
                      <a:endParaRPr lang="en-US" sz="1800" dirty="0"/>
                    </a:p>
                  </a:txBody>
                  <a:tcPr marT="45700" marB="45700"/>
                </a:tc>
              </a:tr>
            </a:tbl>
          </a:graphicData>
        </a:graphic>
      </p:graphicFrame>
    </p:spTree>
    <p:extLst>
      <p:ext uri="{BB962C8B-B14F-4D97-AF65-F5344CB8AC3E}">
        <p14:creationId xmlns:p14="http://schemas.microsoft.com/office/powerpoint/2010/main" val="9502161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smtClean="0">
                <a:ea typeface="ＭＳ Ｐゴシック" panose="020B0600070205080204" pitchFamily="34" charset="-128"/>
              </a:rPr>
              <a:t>Consultation – Participation- Programs and Projects </a:t>
            </a:r>
          </a:p>
        </p:txBody>
      </p:sp>
      <p:graphicFrame>
        <p:nvGraphicFramePr>
          <p:cNvPr id="5" name="Content Placeholder 4"/>
          <p:cNvGraphicFramePr>
            <a:graphicFrameLocks noGrp="1"/>
          </p:cNvGraphicFramePr>
          <p:nvPr>
            <p:ph idx="1"/>
          </p:nvPr>
        </p:nvGraphicFramePr>
        <p:xfrm>
          <a:off x="457200" y="1600200"/>
          <a:ext cx="8229600" cy="35052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Mechanism</a:t>
                      </a:r>
                      <a:r>
                        <a:rPr lang="en-US" baseline="0" dirty="0" smtClean="0"/>
                        <a:t> – Action </a:t>
                      </a:r>
                      <a:endParaRPr lang="en-US" dirty="0"/>
                    </a:p>
                  </a:txBody>
                  <a:tcPr/>
                </a:tc>
                <a:tc>
                  <a:txBody>
                    <a:bodyPr/>
                    <a:lstStyle/>
                    <a:p>
                      <a:r>
                        <a:rPr lang="en-US" dirty="0" smtClean="0"/>
                        <a:t>Responsible</a:t>
                      </a:r>
                      <a:endParaRPr lang="en-US" dirty="0"/>
                    </a:p>
                  </a:txBody>
                  <a:tcPr/>
                </a:tc>
              </a:tr>
              <a:tr h="370840">
                <a:tc>
                  <a:txBody>
                    <a:bodyPr/>
                    <a:lstStyle/>
                    <a:p>
                      <a:r>
                        <a:rPr lang="en-US" dirty="0" smtClean="0"/>
                        <a:t>Consult on project</a:t>
                      </a:r>
                      <a:r>
                        <a:rPr lang="en-US" baseline="0" dirty="0" smtClean="0"/>
                        <a:t> and program ideas</a:t>
                      </a:r>
                      <a:endParaRPr lang="en-US" dirty="0"/>
                    </a:p>
                  </a:txBody>
                  <a:tcPr/>
                </a:tc>
                <a:tc>
                  <a:txBody>
                    <a:bodyPr/>
                    <a:lstStyle/>
                    <a:p>
                      <a:r>
                        <a:rPr lang="en-US" dirty="0" smtClean="0"/>
                        <a:t>OFP</a:t>
                      </a:r>
                      <a:endParaRPr lang="en-US" dirty="0"/>
                    </a:p>
                  </a:txBody>
                  <a:tcPr/>
                </a:tc>
              </a:tr>
              <a:tr h="370840">
                <a:tc>
                  <a:txBody>
                    <a:bodyPr/>
                    <a:lstStyle/>
                    <a:p>
                      <a:r>
                        <a:rPr lang="en-US" dirty="0" smtClean="0"/>
                        <a:t>Documentation of affected</a:t>
                      </a:r>
                      <a:r>
                        <a:rPr lang="en-US" baseline="0" dirty="0" smtClean="0"/>
                        <a:t> stakeholders</a:t>
                      </a:r>
                      <a:endParaRPr lang="en-US" dirty="0"/>
                    </a:p>
                  </a:txBody>
                  <a:tcPr/>
                </a:tc>
                <a:tc>
                  <a:txBody>
                    <a:bodyPr/>
                    <a:lstStyle/>
                    <a:p>
                      <a:r>
                        <a:rPr lang="en-US" dirty="0" smtClean="0"/>
                        <a:t>GEF Partner</a:t>
                      </a:r>
                      <a:r>
                        <a:rPr lang="en-US" baseline="0" dirty="0" smtClean="0"/>
                        <a:t> Agencies</a:t>
                      </a:r>
                      <a:endParaRPr lang="en-US" dirty="0"/>
                    </a:p>
                  </a:txBody>
                  <a:tcPr/>
                </a:tc>
              </a:tr>
              <a:tr h="370840">
                <a:tc>
                  <a:txBody>
                    <a:bodyPr/>
                    <a:lstStyle/>
                    <a:p>
                      <a:r>
                        <a:rPr lang="en-US" dirty="0" smtClean="0"/>
                        <a:t>Meaningful</a:t>
                      </a:r>
                      <a:r>
                        <a:rPr lang="en-US" baseline="0" dirty="0" smtClean="0"/>
                        <a:t> consultations with stakeholders</a:t>
                      </a:r>
                      <a:endParaRPr lang="en-US" dirty="0"/>
                    </a:p>
                  </a:txBody>
                  <a:tcPr/>
                </a:tc>
                <a:tc>
                  <a:txBody>
                    <a:bodyPr/>
                    <a:lstStyle/>
                    <a:p>
                      <a:r>
                        <a:rPr lang="en-US" dirty="0" smtClean="0"/>
                        <a:t>GEF Partner</a:t>
                      </a:r>
                      <a:r>
                        <a:rPr lang="en-US" baseline="0" dirty="0" smtClean="0"/>
                        <a:t> Agencies</a:t>
                      </a:r>
                      <a:endParaRPr lang="en-US" dirty="0"/>
                    </a:p>
                  </a:txBody>
                  <a:tcPr/>
                </a:tc>
              </a:tr>
              <a:tr h="370840">
                <a:tc>
                  <a:txBody>
                    <a:bodyPr/>
                    <a:lstStyle/>
                    <a:p>
                      <a:r>
                        <a:rPr lang="en-US" dirty="0" smtClean="0"/>
                        <a:t>FPIC</a:t>
                      </a:r>
                      <a:endParaRPr lang="en-US" dirty="0"/>
                    </a:p>
                  </a:txBody>
                  <a:tcPr/>
                </a:tc>
                <a:tc>
                  <a:txBody>
                    <a:bodyPr/>
                    <a:lstStyle/>
                    <a:p>
                      <a:r>
                        <a:rPr lang="en-US" dirty="0" smtClean="0"/>
                        <a:t>GEF Partner</a:t>
                      </a:r>
                      <a:r>
                        <a:rPr lang="en-US" baseline="0" dirty="0" smtClean="0"/>
                        <a:t> Agencies</a:t>
                      </a:r>
                      <a:endParaRPr lang="en-US" dirty="0"/>
                    </a:p>
                  </a:txBody>
                  <a:tcPr/>
                </a:tc>
              </a:tr>
              <a:tr h="370840">
                <a:tc>
                  <a:txBody>
                    <a:bodyPr/>
                    <a:lstStyle/>
                    <a:p>
                      <a:r>
                        <a:rPr lang="en-US" dirty="0" smtClean="0"/>
                        <a:t>Identification</a:t>
                      </a:r>
                      <a:r>
                        <a:rPr lang="en-US" baseline="0" dirty="0" smtClean="0"/>
                        <a:t> of Needs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GEF Partner</a:t>
                      </a:r>
                      <a:r>
                        <a:rPr lang="en-US" baseline="0" dirty="0" smtClean="0"/>
                        <a:t> Agencies</a:t>
                      </a:r>
                      <a:endParaRPr lang="en-US" dirty="0" smtClean="0"/>
                    </a:p>
                  </a:txBody>
                  <a:tcPr/>
                </a:tc>
              </a:tr>
              <a:tr h="370840">
                <a:tc>
                  <a:txBody>
                    <a:bodyPr/>
                    <a:lstStyle/>
                    <a:p>
                      <a:r>
                        <a:rPr lang="en-US" dirty="0" smtClean="0"/>
                        <a:t>Identification</a:t>
                      </a:r>
                      <a:r>
                        <a:rPr lang="en-US" baseline="0" dirty="0" smtClean="0"/>
                        <a:t> of Partners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GEF Partner</a:t>
                      </a:r>
                      <a:r>
                        <a:rPr lang="en-US" baseline="0" dirty="0" smtClean="0"/>
                        <a:t> Agencies</a:t>
                      </a:r>
                      <a:endParaRPr lang="en-US" dirty="0" smtClean="0"/>
                    </a:p>
                  </a:txBody>
                  <a:tcPr/>
                </a:tc>
              </a:tr>
              <a:tr h="370840">
                <a:tc>
                  <a:txBody>
                    <a:bodyPr/>
                    <a:lstStyle/>
                    <a:p>
                      <a:r>
                        <a:rPr lang="en-US" dirty="0" smtClean="0"/>
                        <a:t>Review of Proposed Activities – stakeholder engagement plan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GEF Partner</a:t>
                      </a:r>
                      <a:r>
                        <a:rPr lang="en-US" baseline="0" smtClean="0"/>
                        <a:t> Agencies</a:t>
                      </a:r>
                      <a:endParaRPr lang="en-US" dirty="0" smtClean="0"/>
                    </a:p>
                  </a:txBody>
                  <a:tcPr/>
                </a:tc>
              </a:tr>
            </a:tbl>
          </a:graphicData>
        </a:graphic>
      </p:graphicFrame>
    </p:spTree>
    <p:extLst>
      <p:ext uri="{BB962C8B-B14F-4D97-AF65-F5344CB8AC3E}">
        <p14:creationId xmlns:p14="http://schemas.microsoft.com/office/powerpoint/2010/main" val="19756961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smtClean="0">
                <a:ea typeface="ＭＳ Ｐゴシック" panose="020B0600070205080204" pitchFamily="34" charset="-128"/>
              </a:rPr>
              <a:t>Reporting, Monitoring and Evaluation</a:t>
            </a:r>
          </a:p>
        </p:txBody>
      </p:sp>
      <p:graphicFrame>
        <p:nvGraphicFramePr>
          <p:cNvPr id="4" name="Content Placeholder 3"/>
          <p:cNvGraphicFramePr>
            <a:graphicFrameLocks noGrp="1"/>
          </p:cNvGraphicFramePr>
          <p:nvPr>
            <p:ph idx="1"/>
          </p:nvPr>
        </p:nvGraphicFramePr>
        <p:xfrm>
          <a:off x="457200" y="1600200"/>
          <a:ext cx="8229600" cy="4211638"/>
        </p:xfrm>
        <a:graphic>
          <a:graphicData uri="http://schemas.openxmlformats.org/drawingml/2006/table">
            <a:tbl>
              <a:tblPr firstRow="1" bandRow="1">
                <a:tableStyleId>{5C22544A-7EE6-4342-B048-85BDC9FD1C3A}</a:tableStyleId>
              </a:tblPr>
              <a:tblGrid>
                <a:gridCol w="4114800"/>
                <a:gridCol w="4114800"/>
              </a:tblGrid>
              <a:tr h="370868">
                <a:tc>
                  <a:txBody>
                    <a:bodyPr/>
                    <a:lstStyle/>
                    <a:p>
                      <a:r>
                        <a:rPr lang="en-US" sz="1800" dirty="0" smtClean="0"/>
                        <a:t>Mechanism – Action </a:t>
                      </a:r>
                      <a:endParaRPr lang="en-US" sz="1800" dirty="0"/>
                    </a:p>
                  </a:txBody>
                  <a:tcPr marT="45723" marB="45723"/>
                </a:tc>
                <a:tc>
                  <a:txBody>
                    <a:bodyPr/>
                    <a:lstStyle/>
                    <a:p>
                      <a:r>
                        <a:rPr lang="en-US" sz="1800" dirty="0" smtClean="0"/>
                        <a:t>Responsible</a:t>
                      </a:r>
                      <a:endParaRPr lang="en-US" sz="1800" dirty="0"/>
                    </a:p>
                  </a:txBody>
                  <a:tcPr marT="45723" marB="45723"/>
                </a:tc>
              </a:tr>
              <a:tr h="1463150">
                <a:tc>
                  <a:txBody>
                    <a:bodyPr/>
                    <a:lstStyle/>
                    <a:p>
                      <a:r>
                        <a:rPr lang="en-US" sz="1800" b="0" i="0" u="none" strike="noStrike" kern="1200" baseline="0" dirty="0" smtClean="0">
                          <a:solidFill>
                            <a:schemeClr val="dk1"/>
                          </a:solidFill>
                          <a:latin typeface="+mn-lt"/>
                          <a:ea typeface="+mn-ea"/>
                          <a:cs typeface="+mn-cs"/>
                        </a:rPr>
                        <a:t>Mid-Term Evaluation and Terminal Evaluation of each project account for participation of CSOs and other stakeholders </a:t>
                      </a:r>
                    </a:p>
                    <a:p>
                      <a:endParaRPr lang="en-US" sz="1800" dirty="0"/>
                    </a:p>
                  </a:txBody>
                  <a:tcPr marT="45723" marB="45723"/>
                </a:tc>
                <a:tc>
                  <a:txBody>
                    <a:bodyPr/>
                    <a:lstStyle/>
                    <a:p>
                      <a:r>
                        <a:rPr lang="en-US" sz="1800" dirty="0" smtClean="0"/>
                        <a:t>GEF Partner</a:t>
                      </a:r>
                      <a:r>
                        <a:rPr lang="en-US" sz="1800" baseline="0" dirty="0" smtClean="0"/>
                        <a:t> </a:t>
                      </a:r>
                      <a:r>
                        <a:rPr lang="en-US" sz="1800" dirty="0" smtClean="0"/>
                        <a:t>Agencies</a:t>
                      </a:r>
                      <a:endParaRPr lang="en-US" sz="1800" dirty="0"/>
                    </a:p>
                  </a:txBody>
                  <a:tcPr marT="45723" marB="45723"/>
                </a:tc>
              </a:tr>
              <a:tr h="1188810">
                <a:tc>
                  <a:txBody>
                    <a:bodyPr/>
                    <a:lstStyle/>
                    <a:p>
                      <a:r>
                        <a:rPr lang="en-US" sz="1800" b="0" i="0" u="none" strike="noStrike" kern="1200" baseline="0" dirty="0" smtClean="0">
                          <a:solidFill>
                            <a:schemeClr val="dk1"/>
                          </a:solidFill>
                          <a:latin typeface="+mn-lt"/>
                          <a:ea typeface="+mn-ea"/>
                          <a:cs typeface="+mn-cs"/>
                        </a:rPr>
                        <a:t>Seek partnership opportunities with relevant CSOs in the monitoring and evaluation of projects and programs </a:t>
                      </a:r>
                    </a:p>
                    <a:p>
                      <a:endParaRPr lang="en-US" sz="1800" dirty="0"/>
                    </a:p>
                  </a:txBody>
                  <a:tcPr marT="45723" marB="45723"/>
                </a:tc>
                <a:tc>
                  <a:txBody>
                    <a:bodyPr/>
                    <a:lstStyle/>
                    <a:p>
                      <a:r>
                        <a:rPr lang="en-US" sz="1800" dirty="0" smtClean="0"/>
                        <a:t>GEF Partner</a:t>
                      </a:r>
                      <a:r>
                        <a:rPr lang="en-US" sz="1800" baseline="0" dirty="0" smtClean="0"/>
                        <a:t> </a:t>
                      </a:r>
                      <a:r>
                        <a:rPr lang="en-US" sz="1800" dirty="0" smtClean="0"/>
                        <a:t>Agencies – OFPs</a:t>
                      </a:r>
                      <a:endParaRPr lang="en-US" sz="1800" dirty="0"/>
                    </a:p>
                  </a:txBody>
                  <a:tcPr marT="45723" marB="45723"/>
                </a:tc>
              </a:tr>
              <a:tr h="1188810">
                <a:tc>
                  <a:txBody>
                    <a:bodyPr/>
                    <a:lstStyle/>
                    <a:p>
                      <a:r>
                        <a:rPr lang="en-US" sz="1800" b="0" i="0" u="none" strike="noStrike" kern="1200" baseline="0" dirty="0" smtClean="0">
                          <a:solidFill>
                            <a:schemeClr val="dk1"/>
                          </a:solidFill>
                          <a:latin typeface="+mn-lt"/>
                          <a:ea typeface="+mn-ea"/>
                          <a:cs typeface="+mn-cs"/>
                        </a:rPr>
                        <a:t>Continued input from affected stakeholders and communities regarding progress </a:t>
                      </a:r>
                    </a:p>
                    <a:p>
                      <a:endParaRPr lang="en-US" sz="1800" dirty="0"/>
                    </a:p>
                  </a:txBody>
                  <a:tcPr marT="45723" marB="45723"/>
                </a:tc>
                <a:tc>
                  <a:txBody>
                    <a:bodyPr/>
                    <a:lstStyle/>
                    <a:p>
                      <a:r>
                        <a:rPr lang="en-US" sz="1800" dirty="0" smtClean="0"/>
                        <a:t>GEF Partner Agencies – OFPs</a:t>
                      </a:r>
                      <a:endParaRPr lang="en-US" sz="1800" dirty="0"/>
                    </a:p>
                  </a:txBody>
                  <a:tcPr marT="45723" marB="45723"/>
                </a:tc>
              </a:tr>
            </a:tbl>
          </a:graphicData>
        </a:graphic>
      </p:graphicFrame>
    </p:spTree>
    <p:extLst>
      <p:ext uri="{BB962C8B-B14F-4D97-AF65-F5344CB8AC3E}">
        <p14:creationId xmlns:p14="http://schemas.microsoft.com/office/powerpoint/2010/main" val="2672190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a:solidFill>
            <a:schemeClr val="bg1">
              <a:lumMod val="85000"/>
            </a:schemeClr>
          </a:solidFill>
        </p:spPr>
        <p:txBody>
          <a:bodyPr/>
          <a:lstStyle/>
          <a:p>
            <a:r>
              <a:rPr lang="en-US" sz="3600" dirty="0" smtClean="0"/>
              <a:t>National </a:t>
            </a:r>
            <a:r>
              <a:rPr lang="en-US" sz="3600" dirty="0" smtClean="0"/>
              <a:t>Dialogues</a:t>
            </a:r>
            <a:endParaRPr lang="en-US" sz="3600" dirty="0"/>
          </a:p>
        </p:txBody>
      </p:sp>
      <p:sp>
        <p:nvSpPr>
          <p:cNvPr id="3" name="Content Placeholder 2"/>
          <p:cNvSpPr>
            <a:spLocks noGrp="1"/>
          </p:cNvSpPr>
          <p:nvPr>
            <p:ph idx="1"/>
          </p:nvPr>
        </p:nvSpPr>
        <p:spPr>
          <a:xfrm>
            <a:off x="381000" y="1143000"/>
            <a:ext cx="8229600" cy="4571999"/>
          </a:xfrm>
        </p:spPr>
        <p:txBody>
          <a:bodyPr/>
          <a:lstStyle/>
          <a:p>
            <a:r>
              <a:rPr lang="en-US" sz="2400" dirty="0" smtClean="0"/>
              <a:t>National Dialogues continue to be a strategic tool for promoting the </a:t>
            </a:r>
            <a:r>
              <a:rPr lang="en-US" sz="2400" u="sng" dirty="0" smtClean="0"/>
              <a:t>incorporation of the global environment concepts into national thinking, accounting and regular work</a:t>
            </a:r>
            <a:r>
              <a:rPr lang="en-US" sz="2400" dirty="0" smtClean="0"/>
              <a:t>.</a:t>
            </a:r>
          </a:p>
          <a:p>
            <a:endParaRPr lang="en-US" sz="2400" dirty="0" smtClean="0"/>
          </a:p>
          <a:p>
            <a:r>
              <a:rPr lang="en-US" sz="2400" dirty="0" smtClean="0"/>
              <a:t>They bring together </a:t>
            </a:r>
            <a:r>
              <a:rPr lang="en-US" sz="2400" u="sng" dirty="0" smtClean="0"/>
              <a:t>a wide array of national and local level stakeholders</a:t>
            </a:r>
            <a:r>
              <a:rPr lang="en-US" sz="2400" dirty="0" smtClean="0"/>
              <a:t> to discuss and understand how protecting the global environment is key to their national </a:t>
            </a:r>
            <a:r>
              <a:rPr lang="en-US" sz="2400" dirty="0" smtClean="0"/>
              <a:t>interest.</a:t>
            </a:r>
            <a:endParaRPr lang="en-US" sz="2400" dirty="0" smtClean="0"/>
          </a:p>
          <a:p>
            <a:endParaRPr lang="en-US" sz="2400" dirty="0" smtClean="0"/>
          </a:p>
          <a:p>
            <a:r>
              <a:rPr lang="en-US" sz="2400" dirty="0" smtClean="0"/>
              <a:t>National Dialogue are organized</a:t>
            </a:r>
            <a:r>
              <a:rPr lang="en-US" sz="2400" u="sng" dirty="0" smtClean="0"/>
              <a:t> at the request of the OFP</a:t>
            </a:r>
            <a:r>
              <a:rPr lang="en-US" sz="2400" dirty="0" smtClean="0"/>
              <a:t>. </a:t>
            </a:r>
            <a:r>
              <a:rPr lang="en-US" sz="2400" dirty="0"/>
              <a:t>M</a:t>
            </a:r>
            <a:r>
              <a:rPr lang="en-US" sz="2400" dirty="0" smtClean="0"/>
              <a:t>ay </a:t>
            </a:r>
            <a:r>
              <a:rPr lang="en-US" sz="2400" u="sng" dirty="0" smtClean="0"/>
              <a:t>include a component on GEF-6 programming</a:t>
            </a:r>
            <a:r>
              <a:rPr lang="en-US" sz="2400" dirty="0" smtClean="0"/>
              <a:t> if before June 30</a:t>
            </a:r>
            <a:r>
              <a:rPr lang="en-US" sz="2400" baseline="30000" dirty="0" smtClean="0"/>
              <a:t>th</a:t>
            </a:r>
            <a:r>
              <a:rPr lang="en-US" sz="2400" dirty="0" smtClean="0"/>
              <a:t> </a:t>
            </a:r>
            <a:r>
              <a:rPr lang="en-US" sz="2400" dirty="0" smtClean="0"/>
              <a:t>2015.</a:t>
            </a:r>
            <a:endParaRPr lang="en-US" sz="2400" u="sng" dirty="0" smtClean="0"/>
          </a:p>
          <a:p>
            <a:endParaRPr lang="en-US" sz="2600" dirty="0"/>
          </a:p>
        </p:txBody>
      </p:sp>
    </p:spTree>
    <p:extLst>
      <p:ext uri="{BB962C8B-B14F-4D97-AF65-F5344CB8AC3E}">
        <p14:creationId xmlns:p14="http://schemas.microsoft.com/office/powerpoint/2010/main" val="23871607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smtClean="0">
                <a:ea typeface="ＭＳ Ｐゴシック" panose="020B0600070205080204" pitchFamily="34" charset="-128"/>
              </a:rPr>
              <a:t>Reporting, Monitoring and Evaluation (cont’d)</a:t>
            </a:r>
          </a:p>
        </p:txBody>
      </p:sp>
      <p:graphicFrame>
        <p:nvGraphicFramePr>
          <p:cNvPr id="4" name="Content Placeholder 3"/>
          <p:cNvGraphicFramePr>
            <a:graphicFrameLocks noGrp="1"/>
          </p:cNvGraphicFramePr>
          <p:nvPr>
            <p:ph idx="1"/>
          </p:nvPr>
        </p:nvGraphicFramePr>
        <p:xfrm>
          <a:off x="457200" y="1600200"/>
          <a:ext cx="8229600" cy="4759470"/>
        </p:xfrm>
        <a:graphic>
          <a:graphicData uri="http://schemas.openxmlformats.org/drawingml/2006/table">
            <a:tbl>
              <a:tblPr firstRow="1" bandRow="1">
                <a:tableStyleId>{5C22544A-7EE6-4342-B048-85BDC9FD1C3A}</a:tableStyleId>
              </a:tblPr>
              <a:tblGrid>
                <a:gridCol w="4114800"/>
                <a:gridCol w="4114800"/>
              </a:tblGrid>
              <a:tr h="370560">
                <a:tc>
                  <a:txBody>
                    <a:bodyPr/>
                    <a:lstStyle/>
                    <a:p>
                      <a:r>
                        <a:rPr lang="en-US" sz="1800" dirty="0" smtClean="0"/>
                        <a:t>Mechanism – Action </a:t>
                      </a:r>
                      <a:endParaRPr lang="en-US" sz="1800" dirty="0"/>
                    </a:p>
                  </a:txBody>
                  <a:tcPr marT="45685" marB="45685"/>
                </a:tc>
                <a:tc>
                  <a:txBody>
                    <a:bodyPr/>
                    <a:lstStyle/>
                    <a:p>
                      <a:r>
                        <a:rPr lang="en-US" sz="1800" dirty="0" smtClean="0"/>
                        <a:t>Responsible</a:t>
                      </a:r>
                      <a:endParaRPr lang="en-US" sz="1800" dirty="0"/>
                    </a:p>
                  </a:txBody>
                  <a:tcPr marT="45685" marB="45685"/>
                </a:tc>
              </a:tr>
              <a:tr h="1462922">
                <a:tc>
                  <a:txBody>
                    <a:bodyPr/>
                    <a:lstStyle/>
                    <a:p>
                      <a:r>
                        <a:rPr lang="en-US" sz="1800" b="0" i="0" u="none" strike="noStrike" kern="1200" baseline="0" dirty="0" smtClean="0">
                          <a:solidFill>
                            <a:schemeClr val="dk1"/>
                          </a:solidFill>
                          <a:latin typeface="+mn-lt"/>
                          <a:ea typeface="+mn-ea"/>
                          <a:cs typeface="+mn-cs"/>
                        </a:rPr>
                        <a:t>The Annual Monitoring Review (AMR), will contain a section on the analysis of the participation of CSOs and other stakeholders </a:t>
                      </a:r>
                    </a:p>
                    <a:p>
                      <a:endParaRPr lang="en-US" sz="1800" dirty="0"/>
                    </a:p>
                  </a:txBody>
                  <a:tcPr marT="45685" marB="45685"/>
                </a:tc>
                <a:tc>
                  <a:txBody>
                    <a:bodyPr/>
                    <a:lstStyle/>
                    <a:p>
                      <a:r>
                        <a:rPr lang="en-US" sz="1800" dirty="0" smtClean="0"/>
                        <a:t>GEF Secretariat</a:t>
                      </a:r>
                      <a:endParaRPr lang="en-US" sz="1800" dirty="0"/>
                    </a:p>
                  </a:txBody>
                  <a:tcPr marT="45685" marB="45685"/>
                </a:tc>
              </a:tr>
              <a:tr h="1462922">
                <a:tc>
                  <a:txBody>
                    <a:bodyPr/>
                    <a:lstStyle/>
                    <a:p>
                      <a:r>
                        <a:rPr lang="en-US" sz="1800" b="0" i="0" u="none" strike="noStrike" kern="1200" baseline="0" dirty="0" smtClean="0">
                          <a:solidFill>
                            <a:schemeClr val="dk1"/>
                          </a:solidFill>
                          <a:latin typeface="+mn-lt"/>
                          <a:ea typeface="+mn-ea"/>
                          <a:cs typeface="+mn-cs"/>
                        </a:rPr>
                        <a:t>Terminal Evaluations will include, where applicable, a section on the degree and manner of involvement of civil society organizations and other stakeholders </a:t>
                      </a:r>
                    </a:p>
                    <a:p>
                      <a:endParaRPr lang="en-US" sz="1800" dirty="0"/>
                    </a:p>
                  </a:txBody>
                  <a:tcPr marT="45685" marB="45685"/>
                </a:tc>
                <a:tc>
                  <a:txBody>
                    <a:bodyPr/>
                    <a:lstStyle/>
                    <a:p>
                      <a:r>
                        <a:rPr lang="en-US" sz="1800" dirty="0" smtClean="0"/>
                        <a:t>GEF Partner</a:t>
                      </a:r>
                      <a:r>
                        <a:rPr lang="en-US" sz="1800" baseline="0" dirty="0" smtClean="0"/>
                        <a:t> Agencies</a:t>
                      </a:r>
                      <a:endParaRPr lang="en-US" sz="1800" dirty="0"/>
                    </a:p>
                  </a:txBody>
                  <a:tcPr marT="45685" marB="45685"/>
                </a:tc>
              </a:tr>
              <a:tr h="1462922">
                <a:tc>
                  <a:txBody>
                    <a:bodyPr/>
                    <a:lstStyle/>
                    <a:p>
                      <a:r>
                        <a:rPr lang="en-US" sz="1800" b="0" i="0" u="none" strike="noStrike" kern="1200" baseline="0" dirty="0" smtClean="0">
                          <a:solidFill>
                            <a:schemeClr val="dk1"/>
                          </a:solidFill>
                          <a:latin typeface="+mn-lt"/>
                          <a:ea typeface="+mn-ea"/>
                          <a:cs typeface="+mn-cs"/>
                        </a:rPr>
                        <a:t>Sub-study on public participation in GEF projects and programs as part of the Overall Performance Study (OPS) in every GEF cycle </a:t>
                      </a:r>
                    </a:p>
                    <a:p>
                      <a:endParaRPr lang="en-US" sz="1800" dirty="0"/>
                    </a:p>
                  </a:txBody>
                  <a:tcPr marT="45685" marB="45685"/>
                </a:tc>
                <a:tc>
                  <a:txBody>
                    <a:bodyPr/>
                    <a:lstStyle/>
                    <a:p>
                      <a:r>
                        <a:rPr lang="en-US" sz="1800" dirty="0" smtClean="0"/>
                        <a:t>Independent</a:t>
                      </a:r>
                      <a:r>
                        <a:rPr lang="en-US" sz="1800" baseline="0" dirty="0" smtClean="0"/>
                        <a:t> Evaluation Office</a:t>
                      </a:r>
                      <a:endParaRPr lang="en-US" sz="1800" dirty="0"/>
                    </a:p>
                  </a:txBody>
                  <a:tcPr marT="45685" marB="45685"/>
                </a:tc>
              </a:tr>
            </a:tbl>
          </a:graphicData>
        </a:graphic>
      </p:graphicFrame>
    </p:spTree>
    <p:extLst>
      <p:ext uri="{BB962C8B-B14F-4D97-AF65-F5344CB8AC3E}">
        <p14:creationId xmlns:p14="http://schemas.microsoft.com/office/powerpoint/2010/main" val="1065729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smtClean="0">
                <a:ea typeface="ＭＳ Ｐゴシック" panose="020B0600070205080204" pitchFamily="34" charset="-128"/>
              </a:rPr>
              <a:t>Conflict Resolution</a:t>
            </a:r>
          </a:p>
        </p:txBody>
      </p:sp>
      <p:graphicFrame>
        <p:nvGraphicFramePr>
          <p:cNvPr id="4" name="Content Placeholder 3"/>
          <p:cNvGraphicFramePr>
            <a:graphicFrameLocks noGrp="1"/>
          </p:cNvGraphicFramePr>
          <p:nvPr>
            <p:ph idx="1"/>
          </p:nvPr>
        </p:nvGraphicFramePr>
        <p:xfrm>
          <a:off x="457200" y="1600200"/>
          <a:ext cx="8229600" cy="43942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Mechanism – Action </a:t>
                      </a:r>
                      <a:endParaRPr lang="en-US" dirty="0"/>
                    </a:p>
                  </a:txBody>
                  <a:tcPr/>
                </a:tc>
                <a:tc>
                  <a:txBody>
                    <a:bodyPr/>
                    <a:lstStyle/>
                    <a:p>
                      <a:r>
                        <a:rPr lang="en-US" dirty="0" smtClean="0"/>
                        <a:t>Responsible</a:t>
                      </a:r>
                      <a:endParaRPr lang="en-US" dirty="0"/>
                    </a:p>
                  </a:txBody>
                  <a:tcPr/>
                </a:tc>
              </a:tr>
              <a:tr h="370840">
                <a:tc>
                  <a:txBody>
                    <a:bodyPr/>
                    <a:lstStyle/>
                    <a:p>
                      <a:r>
                        <a:rPr lang="en-US" sz="1800" b="0" i="0" u="none" strike="noStrike" kern="1200" baseline="0" dirty="0" smtClean="0">
                          <a:solidFill>
                            <a:schemeClr val="dk1"/>
                          </a:solidFill>
                          <a:latin typeface="+mn-lt"/>
                          <a:ea typeface="+mn-ea"/>
                          <a:cs typeface="+mn-cs"/>
                        </a:rPr>
                        <a:t>GEF Conflict Resolution Commissioner and the GEF Secretariat Civil Society Operations Officer are available to receive any complaints brought forward by CSOs and other stakeholders that are not satisfactorily resolved at the local level, country, or GEF Partner Agency level. </a:t>
                      </a:r>
                    </a:p>
                    <a:p>
                      <a:endParaRPr lang="en-US" dirty="0"/>
                    </a:p>
                  </a:txBody>
                  <a:tcPr/>
                </a:tc>
                <a:tc>
                  <a:txBody>
                    <a:bodyPr/>
                    <a:lstStyle/>
                    <a:p>
                      <a:r>
                        <a:rPr lang="en-US" dirty="0" smtClean="0"/>
                        <a:t>GEF Secretariat</a:t>
                      </a:r>
                      <a:endParaRPr lang="en-US" dirty="0"/>
                    </a:p>
                  </a:txBody>
                  <a:tcPr/>
                </a:tc>
              </a:tr>
              <a:tr h="370840">
                <a:tc>
                  <a:txBody>
                    <a:bodyPr/>
                    <a:lstStyle/>
                    <a:p>
                      <a:r>
                        <a:rPr lang="en-US" sz="1800" b="0" i="0" u="none" strike="noStrike" kern="1200" baseline="0" dirty="0" smtClean="0">
                          <a:solidFill>
                            <a:schemeClr val="dk1"/>
                          </a:solidFill>
                          <a:latin typeface="+mn-lt"/>
                          <a:ea typeface="+mn-ea"/>
                          <a:cs typeface="+mn-cs"/>
                        </a:rPr>
                        <a:t>Report annually, through the Annual Monitoring Review (AMR), on cases that have been presented to their respective resolution systems and on how they have been addressed </a:t>
                      </a:r>
                    </a:p>
                    <a:p>
                      <a:endParaRPr lang="en-US" dirty="0"/>
                    </a:p>
                  </a:txBody>
                  <a:tcPr/>
                </a:tc>
                <a:tc>
                  <a:txBody>
                    <a:bodyPr/>
                    <a:lstStyle/>
                    <a:p>
                      <a:r>
                        <a:rPr lang="en-US" sz="1800" b="0" i="0" u="none" strike="noStrike" kern="1200" baseline="0" dirty="0" smtClean="0">
                          <a:solidFill>
                            <a:schemeClr val="dk1"/>
                          </a:solidFill>
                          <a:latin typeface="+mn-lt"/>
                          <a:ea typeface="+mn-ea"/>
                          <a:cs typeface="+mn-cs"/>
                        </a:rPr>
                        <a:t>GEF Partner Agencies </a:t>
                      </a:r>
                      <a:endParaRPr lang="en-US" dirty="0"/>
                    </a:p>
                  </a:txBody>
                  <a:tcPr/>
                </a:tc>
              </a:tr>
            </a:tbl>
          </a:graphicData>
        </a:graphic>
      </p:graphicFrame>
    </p:spTree>
    <p:extLst>
      <p:ext uri="{BB962C8B-B14F-4D97-AF65-F5344CB8AC3E}">
        <p14:creationId xmlns:p14="http://schemas.microsoft.com/office/powerpoint/2010/main" val="12442149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74638"/>
            <a:ext cx="8229600" cy="487362"/>
          </a:xfrm>
        </p:spPr>
        <p:txBody>
          <a:bodyPr/>
          <a:lstStyle/>
          <a:p>
            <a:r>
              <a:rPr lang="en-US" altLang="en-US" sz="4000" smtClean="0">
                <a:solidFill>
                  <a:srgbClr val="0070C0"/>
                </a:solidFill>
                <a:ea typeface="ＭＳ Ｐゴシック" panose="020B0600070205080204" pitchFamily="34" charset="-128"/>
              </a:rPr>
              <a:t>Action Plan</a:t>
            </a:r>
            <a:endParaRPr lang="en-US" altLang="en-US" sz="4000" smtClean="0">
              <a:ea typeface="ＭＳ Ｐゴシック" panose="020B0600070205080204" pitchFamily="34" charset="-128"/>
            </a:endParaRPr>
          </a:p>
        </p:txBody>
      </p:sp>
      <p:sp>
        <p:nvSpPr>
          <p:cNvPr id="34819" name="Content Placeholder 2"/>
          <p:cNvSpPr>
            <a:spLocks noGrp="1"/>
          </p:cNvSpPr>
          <p:nvPr>
            <p:ph idx="1"/>
          </p:nvPr>
        </p:nvSpPr>
        <p:spPr/>
        <p:txBody>
          <a:bodyPr/>
          <a:lstStyle/>
          <a:p>
            <a:pPr>
              <a:buFont typeface="Wingdings" panose="05000000000000000000" pitchFamily="2" charset="2"/>
              <a:buChar char="Ø"/>
            </a:pPr>
            <a:r>
              <a:rPr lang="en-US" altLang="en-US" smtClean="0">
                <a:ea typeface="ＭＳ Ｐゴシック" panose="020B0600070205080204" pitchFamily="34" charset="-128"/>
              </a:rPr>
              <a:t>Information Dissemination</a:t>
            </a:r>
          </a:p>
          <a:p>
            <a:pPr>
              <a:buFont typeface="Wingdings" panose="05000000000000000000" pitchFamily="2" charset="2"/>
              <a:buChar char="Ø"/>
            </a:pPr>
            <a:r>
              <a:rPr lang="en-US" altLang="en-US" smtClean="0">
                <a:ea typeface="ＭＳ Ｐゴシック" panose="020B0600070205080204" pitchFamily="34" charset="-128"/>
              </a:rPr>
              <a:t>Design of programs and projects</a:t>
            </a:r>
          </a:p>
          <a:p>
            <a:pPr>
              <a:buFont typeface="Wingdings" panose="05000000000000000000" pitchFamily="2" charset="2"/>
              <a:buChar char="Ø"/>
            </a:pPr>
            <a:r>
              <a:rPr lang="en-US" altLang="en-US" smtClean="0">
                <a:ea typeface="ＭＳ Ｐゴシック" panose="020B0600070205080204" pitchFamily="34" charset="-128"/>
              </a:rPr>
              <a:t>Knowledge Management</a:t>
            </a:r>
          </a:p>
          <a:p>
            <a:pPr>
              <a:buFont typeface="Wingdings" panose="05000000000000000000" pitchFamily="2" charset="2"/>
              <a:buChar char="Ø"/>
            </a:pPr>
            <a:r>
              <a:rPr lang="en-US" altLang="en-US" smtClean="0">
                <a:ea typeface="ＭＳ Ｐゴシック" panose="020B0600070205080204" pitchFamily="34" charset="-128"/>
              </a:rPr>
              <a:t>Monitoring</a:t>
            </a:r>
          </a:p>
          <a:p>
            <a:pPr>
              <a:buFont typeface="Wingdings" panose="05000000000000000000" pitchFamily="2" charset="2"/>
              <a:buChar char="Ø"/>
            </a:pPr>
            <a:r>
              <a:rPr lang="en-US" altLang="en-US" smtClean="0">
                <a:ea typeface="ＭＳ Ｐゴシック" panose="020B0600070205080204" pitchFamily="34" charset="-128"/>
              </a:rPr>
              <a:t>Capacity Development</a:t>
            </a:r>
          </a:p>
          <a:p>
            <a:pPr>
              <a:buFont typeface="Wingdings" panose="05000000000000000000" pitchFamily="2" charset="2"/>
              <a:buChar char="Ø"/>
            </a:pPr>
            <a:r>
              <a:rPr lang="en-US" altLang="en-US" smtClean="0">
                <a:ea typeface="ＭＳ Ｐゴシック" panose="020B0600070205080204" pitchFamily="34" charset="-128"/>
              </a:rPr>
              <a:t>Policy and Guidelines</a:t>
            </a:r>
          </a:p>
          <a:p>
            <a:pPr>
              <a:buFont typeface="Wingdings" panose="05000000000000000000" pitchFamily="2" charset="2"/>
              <a:buChar char="Ø"/>
            </a:pPr>
            <a:r>
              <a:rPr lang="en-US" altLang="en-US" smtClean="0">
                <a:ea typeface="ＭＳ Ｐゴシック" panose="020B0600070205080204" pitchFamily="34" charset="-128"/>
              </a:rPr>
              <a:t>Conflict Resolution</a:t>
            </a:r>
          </a:p>
        </p:txBody>
      </p:sp>
    </p:spTree>
    <p:extLst>
      <p:ext uri="{BB962C8B-B14F-4D97-AF65-F5344CB8AC3E}">
        <p14:creationId xmlns:p14="http://schemas.microsoft.com/office/powerpoint/2010/main" val="30522356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txBox="1">
            <a:spLocks/>
          </p:cNvSpPr>
          <p:nvPr/>
        </p:nvSpPr>
        <p:spPr bwMode="auto">
          <a:xfrm>
            <a:off x="0" y="12954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4000" b="1">
                <a:latin typeface="Arial" panose="020B0604020202020204" pitchFamily="34" charset="0"/>
              </a:rPr>
              <a:t> </a:t>
            </a:r>
            <a:endParaRPr lang="en-US" altLang="en-US" sz="4000">
              <a:latin typeface="Arial" panose="020B0604020202020204" pitchFamily="34" charset="0"/>
            </a:endParaRPr>
          </a:p>
          <a:p>
            <a:pPr algn="ctr" eaLnBrk="1" hangingPunct="1">
              <a:spcBef>
                <a:spcPct val="0"/>
              </a:spcBef>
              <a:buFontTx/>
              <a:buNone/>
            </a:pPr>
            <a:r>
              <a:rPr lang="en-US" altLang="en-US" sz="3800" b="1">
                <a:solidFill>
                  <a:srgbClr val="00642D"/>
                </a:solidFill>
              </a:rPr>
              <a:t>Thank you for your attention</a:t>
            </a:r>
          </a:p>
        </p:txBody>
      </p:sp>
      <p:sp>
        <p:nvSpPr>
          <p:cNvPr id="36867" name="Title 3"/>
          <p:cNvSpPr txBox="1">
            <a:spLocks/>
          </p:cNvSpPr>
          <p:nvPr/>
        </p:nvSpPr>
        <p:spPr bwMode="auto">
          <a:xfrm>
            <a:off x="0" y="22860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a:solidFill>
                  <a:srgbClr val="4D4D4D"/>
                </a:solidFill>
              </a:rPr>
              <a:t>Any questions?</a:t>
            </a:r>
          </a:p>
        </p:txBody>
      </p:sp>
      <p:sp>
        <p:nvSpPr>
          <p:cNvPr id="36868" name="Title 3"/>
          <p:cNvSpPr txBox="1">
            <a:spLocks/>
          </p:cNvSpPr>
          <p:nvPr/>
        </p:nvSpPr>
        <p:spPr bwMode="auto">
          <a:xfrm>
            <a:off x="1447800" y="3733800"/>
            <a:ext cx="6629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600" b="1">
                <a:solidFill>
                  <a:srgbClr val="00642D"/>
                </a:solidFill>
              </a:rPr>
              <a:t>For more information please contact Ms. Pilar Barrera Rey</a:t>
            </a:r>
          </a:p>
          <a:p>
            <a:pPr algn="ctr" eaLnBrk="1" hangingPunct="1">
              <a:spcBef>
                <a:spcPct val="0"/>
              </a:spcBef>
              <a:buFontTx/>
              <a:buNone/>
            </a:pPr>
            <a:r>
              <a:rPr lang="en-US" altLang="en-US" sz="1600" b="1">
                <a:solidFill>
                  <a:srgbClr val="00642D"/>
                </a:solidFill>
              </a:rPr>
              <a:t>The Global Environment Facility</a:t>
            </a:r>
          </a:p>
          <a:p>
            <a:pPr algn="ctr" eaLnBrk="1" hangingPunct="1">
              <a:spcBef>
                <a:spcPct val="0"/>
              </a:spcBef>
              <a:buFontTx/>
              <a:buNone/>
            </a:pPr>
            <a:r>
              <a:rPr lang="pt-BR" altLang="en-US" sz="1600">
                <a:solidFill>
                  <a:srgbClr val="00642D"/>
                </a:solidFill>
              </a:rPr>
              <a:t>pbarrera@thegef.org</a:t>
            </a:r>
            <a:endParaRPr lang="en-US" altLang="en-US" sz="1600">
              <a:solidFill>
                <a:srgbClr val="00642D"/>
              </a:solidFill>
            </a:endParaRPr>
          </a:p>
          <a:p>
            <a:pPr algn="ctr" eaLnBrk="1" hangingPunct="1">
              <a:spcBef>
                <a:spcPct val="0"/>
              </a:spcBef>
              <a:buFontTx/>
              <a:buNone/>
            </a:pPr>
            <a:r>
              <a:rPr lang="pt-BR" altLang="en-US" sz="1600">
                <a:solidFill>
                  <a:srgbClr val="00642D"/>
                </a:solidFill>
              </a:rPr>
              <a:t>www.thegef.org  / gefcivilsociety@thegef.org</a:t>
            </a:r>
            <a:endParaRPr lang="en-US" altLang="en-US" sz="1600">
              <a:solidFill>
                <a:srgbClr val="00642D"/>
              </a:solidFill>
            </a:endParaRPr>
          </a:p>
          <a:p>
            <a:pPr algn="ctr" eaLnBrk="1" hangingPunct="1">
              <a:spcBef>
                <a:spcPct val="0"/>
              </a:spcBef>
              <a:buFontTx/>
              <a:buNone/>
            </a:pPr>
            <a:endParaRPr lang="pt-BR" altLang="en-US" sz="1600">
              <a:solidFill>
                <a:srgbClr val="4D4D4D"/>
              </a:solidFill>
            </a:endParaRPr>
          </a:p>
        </p:txBody>
      </p:sp>
    </p:spTree>
    <p:extLst>
      <p:ext uri="{BB962C8B-B14F-4D97-AF65-F5344CB8AC3E}">
        <p14:creationId xmlns:p14="http://schemas.microsoft.com/office/powerpoint/2010/main" val="9875209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497"/>
            <a:ext cx="9144000" cy="808703"/>
          </a:xfrm>
          <a:solidFill>
            <a:schemeClr val="bg1">
              <a:lumMod val="85000"/>
            </a:schemeClr>
          </a:solidFill>
        </p:spPr>
        <p:txBody>
          <a:bodyPr/>
          <a:lstStyle/>
          <a:p>
            <a:r>
              <a:rPr lang="en-US" sz="3600" dirty="0" smtClean="0"/>
              <a:t>GEF Workshops - ECWs</a:t>
            </a:r>
            <a:endParaRPr lang="en-US" sz="3600" dirty="0"/>
          </a:p>
        </p:txBody>
      </p:sp>
      <p:sp>
        <p:nvSpPr>
          <p:cNvPr id="3" name="Content Placeholder 2"/>
          <p:cNvSpPr>
            <a:spLocks noGrp="1"/>
          </p:cNvSpPr>
          <p:nvPr>
            <p:ph idx="1"/>
          </p:nvPr>
        </p:nvSpPr>
        <p:spPr>
          <a:xfrm>
            <a:off x="342900" y="1219200"/>
            <a:ext cx="8115300" cy="4267200"/>
          </a:xfrm>
        </p:spPr>
        <p:txBody>
          <a:bodyPr/>
          <a:lstStyle/>
          <a:p>
            <a:pPr>
              <a:spcBef>
                <a:spcPts val="0"/>
              </a:spcBef>
              <a:spcAft>
                <a:spcPts val="1600"/>
              </a:spcAft>
            </a:pPr>
            <a:r>
              <a:rPr lang="en-US" sz="2400" dirty="0" smtClean="0"/>
              <a:t>The purpose of Expanded Constituency Workshops (ECW) is to keep GEF OFPs, Convention FPs and other stakeholders,  (CSOs) </a:t>
            </a:r>
            <a:r>
              <a:rPr lang="en-US" sz="2400" u="sng" dirty="0" smtClean="0"/>
              <a:t>abreast of GEF Strategies, policies and procedures</a:t>
            </a:r>
          </a:p>
          <a:p>
            <a:pPr>
              <a:spcBef>
                <a:spcPts val="0"/>
              </a:spcBef>
              <a:spcAft>
                <a:spcPts val="1600"/>
              </a:spcAft>
            </a:pPr>
            <a:r>
              <a:rPr lang="en-US" sz="2400" dirty="0" smtClean="0"/>
              <a:t>ECWs </a:t>
            </a:r>
            <a:r>
              <a:rPr lang="en-US" sz="2400" dirty="0" smtClean="0"/>
              <a:t>are organized by GEF Secretariat with up to </a:t>
            </a:r>
            <a:r>
              <a:rPr lang="en-US" sz="2400" u="sng" dirty="0" smtClean="0"/>
              <a:t>7 participants –GEF FPs, 4 Convention FPs and CSO representative</a:t>
            </a:r>
            <a:r>
              <a:rPr lang="en-US" sz="2400" dirty="0" smtClean="0"/>
              <a:t>.</a:t>
            </a:r>
          </a:p>
          <a:p>
            <a:pPr>
              <a:spcBef>
                <a:spcPts val="0"/>
              </a:spcBef>
              <a:spcAft>
                <a:spcPts val="1600"/>
              </a:spcAft>
            </a:pPr>
            <a:r>
              <a:rPr lang="en-US" sz="2400" dirty="0" smtClean="0"/>
              <a:t>GEF </a:t>
            </a:r>
            <a:r>
              <a:rPr lang="en-US" sz="2400" dirty="0" smtClean="0"/>
              <a:t>may also </a:t>
            </a:r>
            <a:r>
              <a:rPr lang="en-US" sz="2400" u="sng" dirty="0" smtClean="0"/>
              <a:t>design and organize other workshops </a:t>
            </a:r>
            <a:r>
              <a:rPr lang="en-US" sz="2400" dirty="0" smtClean="0"/>
              <a:t>to facilitate work on </a:t>
            </a:r>
            <a:r>
              <a:rPr lang="en-US" sz="2400" u="sng" dirty="0" smtClean="0"/>
              <a:t>trans-boundary collaboration, regional programming and other issues based on thematic or geographic need.</a:t>
            </a:r>
            <a:r>
              <a:rPr lang="en-US" sz="2400" dirty="0" smtClean="0"/>
              <a:t> </a:t>
            </a:r>
          </a:p>
        </p:txBody>
      </p:sp>
    </p:spTree>
    <p:extLst>
      <p:ext uri="{BB962C8B-B14F-4D97-AF65-F5344CB8AC3E}">
        <p14:creationId xmlns:p14="http://schemas.microsoft.com/office/powerpoint/2010/main" val="22781381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a:solidFill>
            <a:schemeClr val="bg1">
              <a:lumMod val="85000"/>
            </a:schemeClr>
          </a:solidFill>
        </p:spPr>
        <p:txBody>
          <a:bodyPr/>
          <a:lstStyle/>
          <a:p>
            <a:r>
              <a:rPr lang="en-US" sz="3600" dirty="0" smtClean="0"/>
              <a:t>GEF Constituency Meetings</a:t>
            </a:r>
            <a:endParaRPr lang="en-US" sz="3600" dirty="0"/>
          </a:p>
        </p:txBody>
      </p:sp>
      <p:sp>
        <p:nvSpPr>
          <p:cNvPr id="3" name="Content Placeholder 2"/>
          <p:cNvSpPr>
            <a:spLocks noGrp="1"/>
          </p:cNvSpPr>
          <p:nvPr>
            <p:ph idx="1"/>
          </p:nvPr>
        </p:nvSpPr>
        <p:spPr>
          <a:xfrm>
            <a:off x="381000" y="1066800"/>
            <a:ext cx="8305800" cy="5105400"/>
          </a:xfrm>
        </p:spPr>
        <p:txBody>
          <a:bodyPr/>
          <a:lstStyle/>
          <a:p>
            <a:pPr>
              <a:spcBef>
                <a:spcPts val="0"/>
              </a:spcBef>
              <a:spcAft>
                <a:spcPts val="1600"/>
              </a:spcAft>
            </a:pPr>
            <a:r>
              <a:rPr lang="en-GB" sz="2400" dirty="0"/>
              <a:t>During GEF-6 Constituency Meetings will continue to be the main tool for the Council Members </a:t>
            </a:r>
            <a:r>
              <a:rPr lang="en-GB" sz="2400" u="sng" dirty="0"/>
              <a:t>to engage their Constituency members in the preparations for decision making at the GEF </a:t>
            </a:r>
            <a:r>
              <a:rPr lang="en-GB" sz="2400" u="sng" dirty="0" smtClean="0"/>
              <a:t>Council</a:t>
            </a:r>
          </a:p>
          <a:p>
            <a:pPr>
              <a:spcBef>
                <a:spcPts val="0"/>
              </a:spcBef>
              <a:spcAft>
                <a:spcPts val="1600"/>
              </a:spcAft>
            </a:pPr>
            <a:r>
              <a:rPr lang="en-GB" sz="2400" dirty="0" smtClean="0"/>
              <a:t>Each </a:t>
            </a:r>
            <a:r>
              <a:rPr lang="en-GB" sz="2400" dirty="0" smtClean="0"/>
              <a:t>constituency may </a:t>
            </a:r>
            <a:r>
              <a:rPr lang="en-GB" sz="2400" u="sng" dirty="0" smtClean="0"/>
              <a:t>request 2 meetings per year </a:t>
            </a:r>
            <a:r>
              <a:rPr lang="en-GB" sz="2400" dirty="0" smtClean="0"/>
              <a:t>– before each Council Meeting </a:t>
            </a:r>
            <a:r>
              <a:rPr lang="en-GB" sz="2400" dirty="0" smtClean="0">
                <a:sym typeface="Wingdings" panose="05000000000000000000" pitchFamily="2" charset="2"/>
              </a:rPr>
              <a:t> when documents are posted</a:t>
            </a:r>
            <a:endParaRPr lang="en-GB" sz="2400" dirty="0" smtClean="0"/>
          </a:p>
          <a:p>
            <a:pPr>
              <a:spcBef>
                <a:spcPts val="0"/>
              </a:spcBef>
              <a:spcAft>
                <a:spcPts val="1600"/>
              </a:spcAft>
            </a:pPr>
            <a:r>
              <a:rPr lang="en-GB" sz="2400" dirty="0" smtClean="0"/>
              <a:t>Organised </a:t>
            </a:r>
            <a:r>
              <a:rPr lang="en-GB" sz="2400" dirty="0" smtClean="0"/>
              <a:t>at the </a:t>
            </a:r>
            <a:r>
              <a:rPr lang="en-GB" sz="2400" u="sng" dirty="0" smtClean="0"/>
              <a:t>request of the Council Member </a:t>
            </a:r>
            <a:r>
              <a:rPr lang="en-GB" sz="2400" dirty="0" smtClean="0"/>
              <a:t>– who prepares the agenda and chairs the meeting</a:t>
            </a:r>
          </a:p>
          <a:p>
            <a:pPr>
              <a:spcBef>
                <a:spcPts val="0"/>
              </a:spcBef>
              <a:spcAft>
                <a:spcPts val="1600"/>
              </a:spcAft>
            </a:pPr>
            <a:r>
              <a:rPr lang="en-GB" sz="2400" dirty="0" smtClean="0"/>
              <a:t>GEF </a:t>
            </a:r>
            <a:r>
              <a:rPr lang="en-GB" sz="2400" u="sng" dirty="0" smtClean="0"/>
              <a:t>responsible for all logistical </a:t>
            </a:r>
            <a:r>
              <a:rPr lang="en-GB" sz="2400" dirty="0" smtClean="0"/>
              <a:t>arrangements</a:t>
            </a:r>
          </a:p>
        </p:txBody>
      </p:sp>
    </p:spTree>
    <p:extLst>
      <p:ext uri="{BB962C8B-B14F-4D97-AF65-F5344CB8AC3E}">
        <p14:creationId xmlns:p14="http://schemas.microsoft.com/office/powerpoint/2010/main" val="2383229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a:solidFill>
            <a:schemeClr val="bg1">
              <a:lumMod val="85000"/>
            </a:schemeClr>
          </a:solidFill>
        </p:spPr>
        <p:txBody>
          <a:bodyPr/>
          <a:lstStyle/>
          <a:p>
            <a:r>
              <a:rPr lang="en-US" sz="3600" dirty="0" smtClean="0"/>
              <a:t>GEF Introduction Seminars</a:t>
            </a:r>
            <a:endParaRPr lang="en-US" sz="3600" dirty="0"/>
          </a:p>
        </p:txBody>
      </p:sp>
      <p:sp>
        <p:nvSpPr>
          <p:cNvPr id="3" name="Content Placeholder 2"/>
          <p:cNvSpPr>
            <a:spLocks noGrp="1"/>
          </p:cNvSpPr>
          <p:nvPr>
            <p:ph idx="1"/>
          </p:nvPr>
        </p:nvSpPr>
        <p:spPr>
          <a:xfrm>
            <a:off x="609600" y="1066800"/>
            <a:ext cx="8077200" cy="4876800"/>
          </a:xfrm>
        </p:spPr>
        <p:txBody>
          <a:bodyPr/>
          <a:lstStyle/>
          <a:p>
            <a:pPr>
              <a:spcBef>
                <a:spcPts val="0"/>
              </a:spcBef>
              <a:spcAft>
                <a:spcPts val="1600"/>
              </a:spcAft>
            </a:pPr>
            <a:r>
              <a:rPr lang="en-US" sz="2400" dirty="0"/>
              <a:t>GEF Introduction </a:t>
            </a:r>
            <a:r>
              <a:rPr lang="en-US" sz="2400" dirty="0" smtClean="0"/>
              <a:t>Seminars (previously GEF familiarization seminars) are organized </a:t>
            </a:r>
            <a:r>
              <a:rPr lang="en-US" sz="2400" u="sng" dirty="0" smtClean="0"/>
              <a:t>to </a:t>
            </a:r>
            <a:r>
              <a:rPr lang="en-US" sz="2400" u="sng" dirty="0"/>
              <a:t>provide necessary information and training to new GEF Agency staff, Convention Secretariat staff, new GEF Focal Points </a:t>
            </a:r>
            <a:r>
              <a:rPr lang="en-US" sz="2400" dirty="0"/>
              <a:t>and selected stakeholders on the GEF-6 strategies, policies and </a:t>
            </a:r>
            <a:r>
              <a:rPr lang="en-US" sz="2400" dirty="0" smtClean="0"/>
              <a:t>procedures</a:t>
            </a:r>
            <a:r>
              <a:rPr lang="en-US" sz="2400" dirty="0"/>
              <a:t> </a:t>
            </a:r>
            <a:r>
              <a:rPr lang="en-US" sz="2400" dirty="0" smtClean="0">
                <a:sym typeface="Wingdings" panose="05000000000000000000" pitchFamily="2" charset="2"/>
              </a:rPr>
              <a:t> </a:t>
            </a:r>
            <a:r>
              <a:rPr lang="en-US" sz="2400" u="sng" dirty="0" smtClean="0"/>
              <a:t>once </a:t>
            </a:r>
            <a:r>
              <a:rPr lang="en-US" sz="2400" u="sng" dirty="0"/>
              <a:t>a year in Washington DC</a:t>
            </a:r>
            <a:endParaRPr lang="en-US" sz="2400" dirty="0" smtClean="0"/>
          </a:p>
          <a:p>
            <a:pPr>
              <a:spcBef>
                <a:spcPts val="0"/>
              </a:spcBef>
              <a:spcAft>
                <a:spcPts val="1600"/>
              </a:spcAft>
            </a:pPr>
            <a:r>
              <a:rPr lang="en-US" sz="2400" dirty="0" smtClean="0"/>
              <a:t>The </a:t>
            </a:r>
            <a:r>
              <a:rPr lang="en-US" sz="2400" dirty="0" smtClean="0"/>
              <a:t>seminars also </a:t>
            </a:r>
            <a:r>
              <a:rPr lang="en-US" sz="2400" u="sng" dirty="0" smtClean="0"/>
              <a:t>reach out to other audiences </a:t>
            </a:r>
            <a:r>
              <a:rPr lang="en-US" sz="2400" dirty="0" smtClean="0"/>
              <a:t>that are critical for the GEF to succeed </a:t>
            </a:r>
            <a:r>
              <a:rPr lang="en-US" sz="2400" dirty="0" err="1" smtClean="0"/>
              <a:t>e.g</a:t>
            </a:r>
            <a:r>
              <a:rPr lang="en-US" sz="2400" dirty="0" smtClean="0"/>
              <a:t> line ministries, media, private sector where possible.</a:t>
            </a:r>
          </a:p>
          <a:p>
            <a:pPr>
              <a:spcBef>
                <a:spcPts val="0"/>
              </a:spcBef>
              <a:spcAft>
                <a:spcPts val="1600"/>
              </a:spcAft>
            </a:pPr>
            <a:r>
              <a:rPr lang="en-US" sz="2400" dirty="0" smtClean="0"/>
              <a:t>GEF </a:t>
            </a:r>
            <a:r>
              <a:rPr lang="en-US" sz="2400" dirty="0" smtClean="0"/>
              <a:t>Agency staff </a:t>
            </a:r>
            <a:r>
              <a:rPr lang="en-US" sz="2400" dirty="0" smtClean="0">
                <a:sym typeface="Wingdings" panose="05000000000000000000" pitchFamily="2" charset="2"/>
              </a:rPr>
              <a:t> self-financed</a:t>
            </a:r>
            <a:endParaRPr lang="en-US" sz="2400" dirty="0" smtClean="0"/>
          </a:p>
        </p:txBody>
      </p:sp>
    </p:spTree>
    <p:extLst>
      <p:ext uri="{BB962C8B-B14F-4D97-AF65-F5344CB8AC3E}">
        <p14:creationId xmlns:p14="http://schemas.microsoft.com/office/powerpoint/2010/main" val="37999291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19200"/>
          </a:xfrm>
          <a:solidFill>
            <a:schemeClr val="bg1">
              <a:lumMod val="85000"/>
            </a:schemeClr>
          </a:solidFill>
        </p:spPr>
        <p:txBody>
          <a:bodyPr/>
          <a:lstStyle/>
          <a:p>
            <a:r>
              <a:rPr lang="en-US" sz="3600" dirty="0"/>
              <a:t>Pre-Council Meeting for Recipient Country Constituencies</a:t>
            </a:r>
          </a:p>
        </p:txBody>
      </p:sp>
      <p:sp>
        <p:nvSpPr>
          <p:cNvPr id="3" name="Content Placeholder 2"/>
          <p:cNvSpPr>
            <a:spLocks noGrp="1"/>
          </p:cNvSpPr>
          <p:nvPr>
            <p:ph idx="1"/>
          </p:nvPr>
        </p:nvSpPr>
        <p:spPr>
          <a:xfrm>
            <a:off x="533400" y="1447800"/>
            <a:ext cx="8077200" cy="4419600"/>
          </a:xfrm>
        </p:spPr>
        <p:txBody>
          <a:bodyPr/>
          <a:lstStyle/>
          <a:p>
            <a:endParaRPr lang="en-US" sz="2400" dirty="0" smtClean="0"/>
          </a:p>
          <a:p>
            <a:r>
              <a:rPr lang="en-US" sz="2600" dirty="0" smtClean="0"/>
              <a:t>The purpose of these meetings is </a:t>
            </a:r>
            <a:r>
              <a:rPr lang="en-US" sz="2600" u="sng" dirty="0" smtClean="0"/>
              <a:t>to enable Council members from recipient countries to meet immediately </a:t>
            </a:r>
            <a:r>
              <a:rPr lang="en-US" sz="2600" u="sng" dirty="0"/>
              <a:t>prior to the Council Meeting to exchange views, positions and perspectives </a:t>
            </a:r>
            <a:r>
              <a:rPr lang="en-US" sz="2600" dirty="0"/>
              <a:t>in relation to the Council documents and to </a:t>
            </a:r>
            <a:r>
              <a:rPr lang="en-US" sz="2600" u="sng" dirty="0"/>
              <a:t>receive clarification from Secretariat </a:t>
            </a:r>
            <a:r>
              <a:rPr lang="en-US" sz="2600" dirty="0"/>
              <a:t>staff, as necessary</a:t>
            </a:r>
            <a:r>
              <a:rPr lang="en-US" sz="2600" dirty="0" smtClean="0"/>
              <a:t>.</a:t>
            </a:r>
          </a:p>
          <a:p>
            <a:pPr marL="0" indent="0">
              <a:buNone/>
            </a:pPr>
            <a:endParaRPr lang="en-GB" sz="2400" dirty="0" smtClean="0"/>
          </a:p>
        </p:txBody>
      </p:sp>
    </p:spTree>
    <p:extLst>
      <p:ext uri="{BB962C8B-B14F-4D97-AF65-F5344CB8AC3E}">
        <p14:creationId xmlns:p14="http://schemas.microsoft.com/office/powerpoint/2010/main" val="4268647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bwMode="auto">
          <a:xfrm>
            <a:off x="457200" y="5159375"/>
            <a:ext cx="85344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solidFill>
                  <a:schemeClr val="tx1"/>
                </a:solidFill>
                <a:latin typeface="+mj-lt"/>
                <a:ea typeface="+mj-ea"/>
                <a:cs typeface="+mj-cs"/>
              </a:defRPr>
            </a:lvl1pPr>
            <a:lvl2pPr algn="r" rtl="0" eaLnBrk="0" fontAlgn="base" hangingPunct="0">
              <a:spcBef>
                <a:spcPct val="0"/>
              </a:spcBef>
              <a:spcAft>
                <a:spcPct val="0"/>
              </a:spcAft>
              <a:defRPr sz="3600">
                <a:solidFill>
                  <a:schemeClr val="bg1"/>
                </a:solidFill>
                <a:latin typeface="Gill Sans MT" pitchFamily="34" charset="0"/>
              </a:defRPr>
            </a:lvl2pPr>
            <a:lvl3pPr algn="r" rtl="0" eaLnBrk="0" fontAlgn="base" hangingPunct="0">
              <a:spcBef>
                <a:spcPct val="0"/>
              </a:spcBef>
              <a:spcAft>
                <a:spcPct val="0"/>
              </a:spcAft>
              <a:defRPr sz="3600">
                <a:solidFill>
                  <a:schemeClr val="bg1"/>
                </a:solidFill>
                <a:latin typeface="Gill Sans MT" pitchFamily="34" charset="0"/>
              </a:defRPr>
            </a:lvl3pPr>
            <a:lvl4pPr algn="r" rtl="0" eaLnBrk="0" fontAlgn="base" hangingPunct="0">
              <a:spcBef>
                <a:spcPct val="0"/>
              </a:spcBef>
              <a:spcAft>
                <a:spcPct val="0"/>
              </a:spcAft>
              <a:defRPr sz="3600">
                <a:solidFill>
                  <a:schemeClr val="bg1"/>
                </a:solidFill>
                <a:latin typeface="Gill Sans MT" pitchFamily="34" charset="0"/>
              </a:defRPr>
            </a:lvl4pPr>
            <a:lvl5pPr algn="r" rtl="0" eaLnBrk="0" fontAlgn="base" hangingPunct="0">
              <a:spcBef>
                <a:spcPct val="0"/>
              </a:spcBef>
              <a:spcAft>
                <a:spcPct val="0"/>
              </a:spcAft>
              <a:defRPr sz="3600">
                <a:solidFill>
                  <a:schemeClr val="bg1"/>
                </a:solidFill>
                <a:latin typeface="Gill Sans MT" pitchFamily="34" charset="0"/>
              </a:defRPr>
            </a:lvl5pPr>
            <a:lvl6pPr marL="457200" algn="r" rtl="0" fontAlgn="base">
              <a:spcBef>
                <a:spcPct val="0"/>
              </a:spcBef>
              <a:spcAft>
                <a:spcPct val="0"/>
              </a:spcAft>
              <a:defRPr sz="3600">
                <a:solidFill>
                  <a:schemeClr val="bg1"/>
                </a:solidFill>
                <a:latin typeface="Gill Sans MT" pitchFamily="34" charset="0"/>
              </a:defRPr>
            </a:lvl6pPr>
            <a:lvl7pPr marL="914400" algn="r" rtl="0" fontAlgn="base">
              <a:spcBef>
                <a:spcPct val="0"/>
              </a:spcBef>
              <a:spcAft>
                <a:spcPct val="0"/>
              </a:spcAft>
              <a:defRPr sz="3600">
                <a:solidFill>
                  <a:schemeClr val="bg1"/>
                </a:solidFill>
                <a:latin typeface="Gill Sans MT" pitchFamily="34" charset="0"/>
              </a:defRPr>
            </a:lvl7pPr>
            <a:lvl8pPr marL="1371600" algn="r" rtl="0" fontAlgn="base">
              <a:spcBef>
                <a:spcPct val="0"/>
              </a:spcBef>
              <a:spcAft>
                <a:spcPct val="0"/>
              </a:spcAft>
              <a:defRPr sz="3600">
                <a:solidFill>
                  <a:schemeClr val="bg1"/>
                </a:solidFill>
                <a:latin typeface="Gill Sans MT" pitchFamily="34" charset="0"/>
              </a:defRPr>
            </a:lvl8pPr>
            <a:lvl9pPr marL="1828800" algn="r" rtl="0" fontAlgn="base">
              <a:spcBef>
                <a:spcPct val="0"/>
              </a:spcBef>
              <a:spcAft>
                <a:spcPct val="0"/>
              </a:spcAft>
              <a:defRPr sz="3600">
                <a:solidFill>
                  <a:schemeClr val="bg1"/>
                </a:solidFill>
                <a:latin typeface="Gill Sans MT" pitchFamily="34" charset="0"/>
              </a:defRPr>
            </a:lvl9pPr>
          </a:lstStyle>
          <a:p>
            <a:endParaRPr lang="en-US" sz="2800" b="0" kern="0" dirty="0">
              <a:solidFill>
                <a:prstClr val="black"/>
              </a:solidFill>
            </a:endParaRPr>
          </a:p>
        </p:txBody>
      </p:sp>
      <p:pic>
        <p:nvPicPr>
          <p:cNvPr id="6" name="Picture 5"/>
          <p:cNvPicPr>
            <a:picLocks noChangeAspect="1"/>
          </p:cNvPicPr>
          <p:nvPr/>
        </p:nvPicPr>
        <p:blipFill>
          <a:blip r:embed="rId3"/>
          <a:stretch>
            <a:fillRect/>
          </a:stretch>
        </p:blipFill>
        <p:spPr>
          <a:xfrm>
            <a:off x="838200" y="1360487"/>
            <a:ext cx="7391400" cy="5110104"/>
          </a:xfrm>
          <a:prstGeom prst="rect">
            <a:avLst/>
          </a:prstGeom>
        </p:spPr>
      </p:pic>
    </p:spTree>
    <p:extLst>
      <p:ext uri="{BB962C8B-B14F-4D97-AF65-F5344CB8AC3E}">
        <p14:creationId xmlns:p14="http://schemas.microsoft.com/office/powerpoint/2010/main" val="37661701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6495</TotalTime>
  <Words>4516</Words>
  <Application>Microsoft Office PowerPoint</Application>
  <PresentationFormat>On-screen Show (4:3)</PresentationFormat>
  <Paragraphs>505</Paragraphs>
  <Slides>43</Slides>
  <Notes>36</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43</vt:i4>
      </vt:variant>
    </vt:vector>
  </HeadingPairs>
  <TitlesOfParts>
    <vt:vector size="52" baseType="lpstr">
      <vt:lpstr>ＭＳ Ｐゴシック</vt:lpstr>
      <vt:lpstr>Andes</vt:lpstr>
      <vt:lpstr>Arial</vt:lpstr>
      <vt:lpstr>Calibri</vt:lpstr>
      <vt:lpstr>Times New Roman</vt:lpstr>
      <vt:lpstr>Wingdings</vt:lpstr>
      <vt:lpstr>Office Theme</vt:lpstr>
      <vt:lpstr>1_Office Theme</vt:lpstr>
      <vt:lpstr>GEF ECW 2012 Template English</vt:lpstr>
      <vt:lpstr>Country Support Programme  </vt:lpstr>
      <vt:lpstr>Country Support Programme (CSP)</vt:lpstr>
      <vt:lpstr>National Portfolio Formulation Exercises (NPFE)</vt:lpstr>
      <vt:lpstr>National Dialogues</vt:lpstr>
      <vt:lpstr>GEF Workshops - ECWs</vt:lpstr>
      <vt:lpstr>GEF Constituency Meetings</vt:lpstr>
      <vt:lpstr>GEF Introduction Seminars</vt:lpstr>
      <vt:lpstr>Pre-Council Meeting for Recipient Country Constituencies</vt:lpstr>
      <vt:lpstr>PowerPoint Presentation</vt:lpstr>
      <vt:lpstr>Agency Stakeholders</vt:lpstr>
      <vt:lpstr>What is SGP?</vt:lpstr>
      <vt:lpstr>Nature of SGP Grants</vt:lpstr>
      <vt:lpstr>National Steering Committee (NSC)</vt:lpstr>
      <vt:lpstr>Technical Advisory Group (TAG)</vt:lpstr>
      <vt:lpstr>SGP Country Team</vt:lpstr>
      <vt:lpstr>Central Programme Management Team (CPMT)</vt:lpstr>
      <vt:lpstr>Global Scope</vt:lpstr>
      <vt:lpstr>SGP OP6 Programming directions </vt:lpstr>
      <vt:lpstr>Partnerships</vt:lpstr>
      <vt:lpstr>GEF-6 Strategy for  Cross-Cutting Capacity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Guidelines for the Implementation of  GEF Public Involvement Policy </vt:lpstr>
      <vt:lpstr>GEF Policies Related to CSO and other stakeholders involvement</vt:lpstr>
      <vt:lpstr>Public Involvement Policy</vt:lpstr>
      <vt:lpstr>Public Involvement Policy Principles</vt:lpstr>
      <vt:lpstr>The Rationale for Public Involvement in  GEF-financed Projects </vt:lpstr>
      <vt:lpstr>Guidelines</vt:lpstr>
      <vt:lpstr>PowerPoint Presentation</vt:lpstr>
      <vt:lpstr>Information Dissemination</vt:lpstr>
      <vt:lpstr>Consultation – Setting Priorities </vt:lpstr>
      <vt:lpstr>Consultation – Participation- Programs and Projects </vt:lpstr>
      <vt:lpstr>Reporting, Monitoring and Evaluation</vt:lpstr>
      <vt:lpstr>Reporting, Monitoring and Evaluation (cont’d)</vt:lpstr>
      <vt:lpstr>Conflict Resolution</vt:lpstr>
      <vt:lpstr>Action Plan</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Seo-Jeong Yoon</cp:lastModifiedBy>
  <cp:revision>500</cp:revision>
  <cp:lastPrinted>2015-02-05T13:17:11Z</cp:lastPrinted>
  <dcterms:created xsi:type="dcterms:W3CDTF">2011-03-08T15:42:01Z</dcterms:created>
  <dcterms:modified xsi:type="dcterms:W3CDTF">2015-09-09T19:54:01Z</dcterms:modified>
</cp:coreProperties>
</file>