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80" r:id="rId3"/>
  </p:sldMasterIdLst>
  <p:notesMasterIdLst>
    <p:notesMasterId r:id="rId47"/>
  </p:notesMasterIdLst>
  <p:handoutMasterIdLst>
    <p:handoutMasterId r:id="rId48"/>
  </p:handoutMasterIdLst>
  <p:sldIdLst>
    <p:sldId id="393" r:id="rId4"/>
    <p:sldId id="382" r:id="rId5"/>
    <p:sldId id="384" r:id="rId6"/>
    <p:sldId id="385" r:id="rId7"/>
    <p:sldId id="386" r:id="rId8"/>
    <p:sldId id="387" r:id="rId9"/>
    <p:sldId id="388" r:id="rId10"/>
    <p:sldId id="389" r:id="rId11"/>
    <p:sldId id="409" r:id="rId12"/>
    <p:sldId id="410" r:id="rId13"/>
    <p:sldId id="411" r:id="rId14"/>
    <p:sldId id="412" r:id="rId15"/>
    <p:sldId id="413" r:id="rId16"/>
    <p:sldId id="414" r:id="rId17"/>
    <p:sldId id="415" r:id="rId18"/>
    <p:sldId id="416" r:id="rId19"/>
    <p:sldId id="417" r:id="rId20"/>
    <p:sldId id="420" r:id="rId21"/>
    <p:sldId id="421" r:id="rId22"/>
    <p:sldId id="423" r:id="rId23"/>
    <p:sldId id="424" r:id="rId24"/>
    <p:sldId id="425" r:id="rId25"/>
    <p:sldId id="426" r:id="rId26"/>
    <p:sldId id="427" r:id="rId27"/>
    <p:sldId id="428" r:id="rId28"/>
    <p:sldId id="429" r:id="rId29"/>
    <p:sldId id="431" r:id="rId30"/>
    <p:sldId id="432" r:id="rId31"/>
    <p:sldId id="433" r:id="rId32"/>
    <p:sldId id="434" r:id="rId33"/>
    <p:sldId id="435" r:id="rId34"/>
    <p:sldId id="436" r:id="rId35"/>
    <p:sldId id="437" r:id="rId36"/>
    <p:sldId id="438" r:id="rId37"/>
    <p:sldId id="439" r:id="rId38"/>
    <p:sldId id="440" r:id="rId39"/>
    <p:sldId id="441" r:id="rId40"/>
    <p:sldId id="442" r:id="rId41"/>
    <p:sldId id="443" r:id="rId42"/>
    <p:sldId id="444" r:id="rId43"/>
    <p:sldId id="445" r:id="rId44"/>
    <p:sldId id="446" r:id="rId45"/>
    <p:sldId id="447" r:id="rId46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1382" autoAdjust="0"/>
  </p:normalViewPr>
  <p:slideViewPr>
    <p:cSldViewPr>
      <p:cViewPr varScale="1">
        <p:scale>
          <a:sx n="106" d="100"/>
          <a:sy n="106" d="100"/>
        </p:scale>
        <p:origin x="19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96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56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200" dirty="0" smtClean="0"/>
              <a:t>На протяжении 6-го оперативного цикла ГЭФ деятельность ПМГ базируется на трех основных принципах: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Приоритетное внимание всемирно признанным экосистемам</a:t>
            </a:r>
          </a:p>
          <a:p>
            <a:pPr>
              <a:lnSpc>
                <a:spcPct val="90000"/>
              </a:lnSpc>
            </a:pPr>
            <a:r>
              <a:rPr lang="ru-RU" sz="1200" dirty="0" smtClean="0"/>
              <a:t>Создание механизмов институциональной и финансовой поддержки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Систематическое наращивание потенциала организаций гражданского общества на местом и национальном уровнях.</a:t>
            </a:r>
            <a:r>
              <a:rPr lang="ru-RU" sz="1100" dirty="0" smtClean="0"/>
              <a:t>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07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6795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ПРООН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ЮНЕП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Волонтеры ООН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Всемирный банк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Европейская комиссия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Агентство международной помощи Новой Зеландии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AusAID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Фонд ООН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Правительство Японии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Правительство Германии 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</a:rPr>
              <a:t>Швейцарское агентство международного сотрудничества и развития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Центр по вопросам биоразнообразия АСЕАН</a:t>
            </a:r>
            <a:r>
              <a:rPr lang="en-US" sz="1200" dirty="0" smtClean="0">
                <a:latin typeface="Calibri" pitchFamily="34" charset="0"/>
              </a:rPr>
              <a:t>																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Национальные экологические фонды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Международные НПО (Королевское общество охраны птиц, Birdlife, и т.п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ICRAN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IPEN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Женские организации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British Petroleum, Coca-Cola, Expedia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Банк развития южной Африки, НЫЗС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Calibri" pitchFamily="34" charset="0"/>
              </a:rPr>
              <a:t>Ассоциации гостиниц</a:t>
            </a:r>
          </a:p>
          <a:p>
            <a:pPr>
              <a:lnSpc>
                <a:spcPct val="80000"/>
              </a:lnSpc>
            </a:pPr>
            <a:endParaRPr lang="ru-RU" sz="1200" dirty="0" smtClean="0">
              <a:latin typeface="Calibri" pitchFamily="34" charset="0"/>
            </a:endParaRPr>
          </a:p>
          <a:p>
            <a:endParaRPr lang="ru-RU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2DE18-559D-4B37-8FC9-4C152D59C610}" type="slidenum">
              <a:rPr lang="en-US">
                <a:solidFill>
                  <a:prstClr val="black"/>
                </a:solidFill>
                <a:latin typeface="Arial" pitchFamily="34" charset="0"/>
              </a:rPr>
              <a:pPr/>
              <a:t>19</a:t>
            </a:fld>
            <a:endParaRPr lang="ru-RU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489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4BF6B5-A9B7-41BB-815B-28A2574024B6}" type="slidenum">
              <a:rPr lang="en-US" altLang="en-US" smtClean="0">
                <a:solidFill>
                  <a:srgbClr val="000000"/>
                </a:solidFill>
              </a:rPr>
              <a:pPr/>
              <a:t>20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112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271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1136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171450" indent="-171450">
              <a:buFont typeface="Arial" charset="0"/>
              <a:buChar char="•"/>
            </a:pPr>
            <a:r>
              <a:rPr lang="ru-RU" altLang="en-US" b="1" dirty="0" smtClean="0"/>
              <a:t>Наращивание потенциала - повышение готовности к решению проблем.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altLang="en-US" dirty="0" smtClean="0"/>
              <a:t>Существует множество определений наращивания потенциала. Здесь - пример определения, используемого в нашей практике (определение ПРООН)</a:t>
            </a:r>
          </a:p>
          <a:p>
            <a:pPr marL="171450" indent="-171450">
              <a:buFont typeface="Arial" charset="0"/>
              <a:buChar char="•"/>
            </a:pPr>
            <a:endParaRPr lang="ru-RU" altLang="en-US" b="1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Известно, что наращивание потенциала считается одним из ключевых вопросов политики развития с момента окончания второй мировой войны, когда встал вопрос о подготовке управленцев, готовых возглавить процессы послевоенного восстановления и социально-экономического развития во всем мире. </a:t>
            </a: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Вопросы наращивания потенциала вновь вышли на передний план в связи с принятием в сентябре 2000 года Декларации о целях развития тысячелетия.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aseline="0" dirty="0" smtClean="0"/>
              <a:t>В этой связи в 2003 году на 22 заседании  Советом ГЭФ был одобрен документ о стратегии совершенствования мер по наращиванию потенциала и дано поручение Секретариату ГЭФ принять необходимые меры для его внедрения в практику.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aseline="0" dirty="0" smtClean="0"/>
              <a:t>Во исполнение данного поручения Секретариат ГЭФ принимает стратегию комплексного развития потенциала по сквозным тематикам, призванную </a:t>
            </a:r>
            <a:r>
              <a:rPr lang="ru-RU" dirty="0" smtClean="0">
                <a:effectLst/>
              </a:rPr>
              <a:t>содействовать всестороннему и системному решению экологических проблем стран-получателей. Наряду с универсальными подходами, относящихся одновременно к разным тематическим областям, в документ предусматривает рассмотрение конкретных проектов в обычном порядке (по каждой тематической области в отдельности).</a:t>
            </a: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Показанное на слайде определение является наиболее предпочтительным для ГЭФ поскольку имеет прямое отношение к проблемам окружающей среды. </a:t>
            </a:r>
            <a:endParaRPr lang="ru-RU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7C5C61-B052-42F5-A167-EF7650029901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21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10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b="1" dirty="0" smtClean="0"/>
              <a:t>На начальном этапе деятельности деятельности ГЭФ в области наращивания потенциала были обозначены четыре основных направления.</a:t>
            </a:r>
            <a:endParaRPr lang="ru-RU" dirty="0" smtClean="0"/>
          </a:p>
          <a:p>
            <a:pPr>
              <a:defRPr/>
            </a:pPr>
            <a:r>
              <a:rPr lang="ru-RU" b="1" dirty="0" smtClean="0"/>
              <a:t>По результатам первого стратегического анализа по вопросам наращивания потенциала (ГЭФ-3), данные направления были определены следующим образом: </a:t>
            </a:r>
          </a:p>
          <a:p>
            <a:pPr>
              <a:defRPr/>
            </a:pPr>
            <a:r>
              <a:rPr lang="ru-RU" b="1" baseline="0" dirty="0" smtClean="0"/>
              <a:t>- Проведение в каждой стране национальной самооценки готовности к выполнению обязательств, установленных конвенциями</a:t>
            </a:r>
          </a:p>
          <a:p>
            <a:pPr>
              <a:defRPr/>
            </a:pPr>
            <a:r>
              <a:rPr lang="ru-RU" b="1" baseline="0" dirty="0" smtClean="0"/>
              <a:t>- Включение компонентов наращивания потенциала во все проекты (что отличается от потенциала, создаваемого в рамках проекта для обеспечения его реализации)</a:t>
            </a:r>
          </a:p>
          <a:p>
            <a:pPr>
              <a:defRPr/>
            </a:pPr>
            <a:r>
              <a:rPr lang="ru-RU" b="1" baseline="0" dirty="0" smtClean="0"/>
              <a:t>Комплексное наращивание институционального потенциала, не ограниченное пределами какой-либо одной конвенции </a:t>
            </a:r>
          </a:p>
          <a:p>
            <a:pPr>
              <a:defRPr/>
            </a:pPr>
            <a:r>
              <a:rPr lang="ru-RU" b="1" baseline="0" dirty="0" smtClean="0"/>
              <a:t>- Отдельные усилия по наращиванию потенциала в наименее развитых странах и развивающихся государствах малых островов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Документом Совета ГЭФ от 2003 года "О стратегии совершенствования мер по наращиванию потенциала" обозначены следующие четыре направления деятельности:</a:t>
            </a:r>
          </a:p>
          <a:p>
            <a:pPr>
              <a:defRPr/>
            </a:pPr>
            <a:r>
              <a:rPr lang="ru-RU" dirty="0" smtClean="0"/>
              <a:t>  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1) Проведение самооценок национального потенциала - о порядке проведения  - чуть позднее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2) Повышенное  приоритетности мер по планомерному наращиванию потенциала в рамках отдельных проектов по тематическим областям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3) Содействие межотраслевому наращиванию потенциала в одной или одновременно в нескольких приоритетных отраслях </a:t>
            </a:r>
            <a:r>
              <a:rPr lang="ru-RU" b="1" dirty="0" smtClean="0"/>
              <a:t> </a:t>
            </a:r>
            <a:r>
              <a:rPr lang="ru-RU" dirty="0" smtClean="0"/>
              <a:t>Стратегия признана эффективным и экономичным способом удовлетворения запросов стран в области наращивания потенциала на системном или институциональном уровне и оказания им содействия в решении глобальных экологических проблем  Стратегия предусматривает взаимодействие с партнерскими организациями и институтами в целях создания благоприятной среды для наращивания потенциала на национальном уровне.</a:t>
            </a:r>
          </a:p>
          <a:p>
            <a:pPr>
              <a:defRPr/>
            </a:pPr>
            <a:r>
              <a:rPr lang="ru-RU" dirty="0" smtClean="0"/>
              <a:t>4) ключевое внимание вопросам наращивания потенциала в наименее развитых странах и развивающихся государствах малых островов, многие из которых обладают низкими возможностями по управлению проектами. Важную роль в принятии Советом ГЭФ четвертого направления сыграли рекомендации Конференций сторон Конвенции о биологическом разнообразии и рамочной конвенции ООН об изменении климата о предоставлении финансирования для наращивания потенциала в наименее развитых странах и развивающихся государствах малых островов Особое внимание наименее развитым странам и развивающимся государствам малых островов также было заложено в программных стратегиях третьего, четвертого и пятого операционного цикла ГЭФ.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baseline="0" dirty="0" smtClean="0"/>
          </a:p>
          <a:p>
            <a:pPr>
              <a:defRPr/>
            </a:pPr>
            <a:endParaRPr lang="ru-RU" baseline="0" dirty="0" smtClean="0"/>
          </a:p>
          <a:p>
            <a:pPr>
              <a:defRPr/>
            </a:pPr>
            <a:endParaRPr lang="ru-RU" baseline="0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5851712-6A01-45FB-A8E2-A4F3F5245A53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823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171450" indent="-171450">
              <a:buFont typeface="Arial" charset="0"/>
              <a:buChar char="•"/>
            </a:pPr>
            <a:r>
              <a:rPr lang="ru-RU" altLang="en-US" b="1" dirty="0" smtClean="0"/>
              <a:t>Самооценки национального потенциала проведены почти во всех странах. Соответствующие документы подготовлены и доступны на нашем сайте.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="1" baseline="0" dirty="0" smtClean="0"/>
              <a:t>ПРООН и ЮНЕП подготовили отдельную публикацию по результатам самооценок.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="1" baseline="0" dirty="0" smtClean="0"/>
              <a:t>Издание ГЭФ с участием ПРООН и ЮНЕП</a:t>
            </a:r>
          </a:p>
          <a:p>
            <a:pPr marL="0" indent="0">
              <a:buFont typeface="Arial" charset="0"/>
              <a:buNone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charset="0"/>
              <a:buNone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charset="0"/>
              <a:buNone/>
            </a:pPr>
            <a:r>
              <a:rPr lang="ru-RU" altLang="en-US" dirty="0" smtClean="0"/>
              <a:t>Самооценки национального потенциала (СОНП)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СОНП предполагает проведение на национальном уровне при содействии ПРООН серии мероприятий, позволяющих каждой стране самостоятельно оценить свои совокупные возможности по выполнению требований многосторонних соглашений об охране окружающей среды.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Идея проведения СОНП была предложена еще в 2003 году (в ходе третьего операционного цикла ГЭФ). Будучи заинтересованным в сведениях о наличии в странах необходимого национального потенциала </a:t>
            </a:r>
            <a:r>
              <a:rPr lang="ru-RU" dirty="0" smtClean="0"/>
              <a:t> </a:t>
            </a:r>
            <a:r>
              <a:rPr lang="ru-RU" altLang="en-US" dirty="0" smtClean="0"/>
              <a:t>в области решения приоритетных экологических проблем Совет ГЭФ принял решение о выделении каждой стране 200 тыс. долларов США на проведение самооценок.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В процессе проведения СОНП </a:t>
            </a:r>
            <a:r>
              <a:rPr lang="ru-RU" dirty="0" smtClean="0"/>
              <a:t> </a:t>
            </a:r>
            <a:r>
              <a:rPr lang="ru-RU" altLang="en-US" dirty="0" smtClean="0"/>
              <a:t>оценивается наличие четырех разновидностей национального потенциала: </a:t>
            </a:r>
          </a:p>
          <a:p>
            <a:pPr marL="457200" lvl="1" indent="0">
              <a:buFont typeface="Arial" charset="0"/>
              <a:buNone/>
            </a:pPr>
            <a:r>
              <a:rPr lang="ru-RU" altLang="en-US" dirty="0" smtClean="0"/>
              <a:t>1) Потенциал в области накопления информации и знаний </a:t>
            </a:r>
          </a:p>
          <a:p>
            <a:pPr marL="457200" lvl="1" indent="0">
              <a:buFont typeface="Arial" charset="0"/>
              <a:buNone/>
            </a:pPr>
            <a:r>
              <a:rPr lang="ru-RU" altLang="en-US" dirty="0" smtClean="0"/>
              <a:t>2) Потенциал заинтересованных сторон из различных секторов экономики в сфере взаимодействия путем проведения консультаций </a:t>
            </a:r>
          </a:p>
          <a:p>
            <a:pPr marL="457200" lvl="1" indent="0">
              <a:buFont typeface="Arial" charset="0"/>
              <a:buNone/>
            </a:pPr>
            <a:r>
              <a:rPr lang="ru-RU" altLang="en-US" dirty="0" smtClean="0"/>
              <a:t>3) Потенциал в сфере разработки стратегий, законодательной базы и программ, обеспечивающих выполнение требований конвенций </a:t>
            </a:r>
          </a:p>
          <a:p>
            <a:pPr marL="457200" lvl="1" indent="0">
              <a:buFont typeface="Arial" charset="0"/>
              <a:buNone/>
            </a:pPr>
            <a:r>
              <a:rPr lang="ru-RU" altLang="en-US" dirty="0" smtClean="0"/>
              <a:t>4) Потенциал в сфере мониторинга, оценки и учета опыта реализации указанных мероприятий </a:t>
            </a:r>
            <a:r>
              <a:rPr lang="ru-RU" dirty="0" smtClean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="0" u="none" dirty="0" smtClean="0">
                <a:solidFill>
                  <a:srgbClr val="FF0000"/>
                </a:solidFill>
              </a:rPr>
              <a:t>Самооценки выявили огромные потребности в области наращивания потенциала на различных уровнях:</a:t>
            </a:r>
            <a:r>
              <a:rPr lang="ru-RU" altLang="en-US" dirty="0" smtClean="0"/>
              <a:t> индивидуальном, институциональном, системном, а также в сфере регулирования</a:t>
            </a:r>
            <a:r>
              <a:rPr lang="ru-RU" dirty="0" smtClean="0"/>
              <a:t> </a:t>
            </a:r>
            <a:r>
              <a:rPr lang="ru-RU" altLang="en-US" dirty="0" smtClean="0"/>
              <a:t>.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Результаты и извлеченные уроки изложены в публикации ПРООН и ЮНЕП, доступной на нашем сайте (на слайде помещено изображение обложки). 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aseline="0" dirty="0" smtClean="0"/>
              <a:t>На </a:t>
            </a:r>
            <a:r>
              <a:rPr lang="ru-RU" altLang="en-US" dirty="0" smtClean="0"/>
              <a:t>сайте ГЭФ можно ознакомиться с отчетами национальной самооценки вашей страны. Прямые ссылки на документы вы найдете внизу страницы.</a:t>
            </a:r>
          </a:p>
          <a:p>
            <a:pPr marL="0" indent="0">
              <a:buFont typeface="Arial" charset="0"/>
              <a:buNone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r>
              <a:rPr lang="ru-RU" altLang="en-US" dirty="0" smtClean="0"/>
              <a:t>Справочно: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Из 183 стран-членов ГЭФ:</a:t>
            </a: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166 имеют право на получение финансирования ГЭФ для проведения национальной самооценки.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aseline="0" dirty="0" smtClean="0"/>
              <a:t>153 страны</a:t>
            </a:r>
            <a:r>
              <a:rPr lang="ru-RU" altLang="en-US" dirty="0" smtClean="0"/>
              <a:t>получили </a:t>
            </a:r>
            <a:r>
              <a:rPr lang="ru-RU" dirty="0" smtClean="0"/>
              <a:t> </a:t>
            </a:r>
            <a:r>
              <a:rPr lang="ru-RU" altLang="en-US" dirty="0" smtClean="0"/>
              <a:t>указанное софинансирование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Национальная самооценка завершена в 133 </a:t>
            </a:r>
            <a:r>
              <a:rPr lang="ru-RU" dirty="0" smtClean="0"/>
              <a:t> </a:t>
            </a:r>
            <a:r>
              <a:rPr lang="ru-RU" altLang="en-US" dirty="0" smtClean="0"/>
              <a:t>странах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В четырех странах отчеты о самооценке находятся в стадии подготовки.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dirty="0" smtClean="0"/>
              <a:t>В 8 странах </a:t>
            </a:r>
            <a:r>
              <a:rPr lang="ru-RU" dirty="0" smtClean="0"/>
              <a:t> </a:t>
            </a:r>
            <a:r>
              <a:rPr lang="ru-RU" altLang="en-US" dirty="0" smtClean="0"/>
              <a:t>национальная самооценка находится в стадии проведения</a:t>
            </a:r>
          </a:p>
          <a:p>
            <a:pPr marL="171450" indent="-171450">
              <a:buFont typeface="Arial" charset="0"/>
              <a:buChar char="•"/>
            </a:pPr>
            <a:r>
              <a:rPr lang="ru-RU" altLang="en-US" baseline="0" dirty="0" smtClean="0"/>
              <a:t>Проведение национальной самооценки </a:t>
            </a:r>
            <a:r>
              <a:rPr lang="ru-RU" altLang="en-US" dirty="0" smtClean="0"/>
              <a:t>отменено </a:t>
            </a:r>
            <a:r>
              <a:rPr lang="ru-RU" dirty="0" smtClean="0"/>
              <a:t> </a:t>
            </a:r>
            <a:r>
              <a:rPr lang="ru-RU" altLang="en-US" dirty="0" smtClean="0"/>
              <a:t>7 странах. </a:t>
            </a:r>
          </a:p>
          <a:p>
            <a:pPr marL="171450" indent="-171450">
              <a:buFont typeface="Arial" charset="0"/>
              <a:buChar char="•"/>
            </a:pPr>
            <a:endParaRPr lang="ru-RU" altLang="en-US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endParaRPr lang="ru-RU" altLang="en-US" baseline="0" dirty="0" smtClean="0">
              <a:ea typeface="ＭＳ Ｐゴシック" panose="020B0600070205080204" pitchFamily="34" charset="-128"/>
            </a:endParaRPr>
          </a:p>
          <a:p>
            <a:pPr marL="171450" indent="-171450">
              <a:buFont typeface="Arial" charset="0"/>
              <a:buChar char="•"/>
            </a:pPr>
            <a:endParaRPr lang="ru-RU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C056858-533E-45C0-B1C1-4A94B299B23F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77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b="1" dirty="0" smtClean="0"/>
              <a:t>Проведение самооценок национального потенциала позволило выявить потребности в его наращивании. Разработка указанных проектов логически вытекает из результатов самооценки. Этим обусловлено их обозначение как проекты второй фазы (CB2) (проведение СОНМ можно рассматривать в качестве первой фазы подобных проектов). </a:t>
            </a:r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b="1" baseline="0" dirty="0" smtClean="0"/>
              <a:t>Будучи основанными на результатах СОНМ, они были направлены на ликвидацию пробелов в развитии национального потенциала, выявленных в ходе самооценки.</a:t>
            </a:r>
            <a:endParaRPr lang="ru-RU" altLang="en-US" b="1" dirty="0" smtClean="0"/>
          </a:p>
          <a:p>
            <a:pPr>
              <a:lnSpc>
                <a:spcPts val="2875"/>
              </a:lnSpc>
              <a:buFontTx/>
              <a:buNone/>
            </a:pPr>
            <a:endParaRPr lang="ru-RU" altLang="en-US" dirty="0" smtClean="0"/>
          </a:p>
          <a:p>
            <a:pPr>
              <a:lnSpc>
                <a:spcPts val="2875"/>
              </a:lnSpc>
              <a:buFontTx/>
              <a:buNone/>
            </a:pPr>
            <a:endParaRPr lang="ru-RU" altLang="en-US" dirty="0" smtClean="0"/>
          </a:p>
          <a:p>
            <a:pPr>
              <a:lnSpc>
                <a:spcPts val="2875"/>
              </a:lnSpc>
              <a:buFontTx/>
              <a:buNone/>
            </a:pPr>
            <a:r>
              <a:rPr lang="ru-RU" altLang="en-US" dirty="0" smtClean="0"/>
              <a:t>Портфель проектов второй фазы (CB2)</a:t>
            </a:r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dirty="0" smtClean="0"/>
              <a:t>По результатам проведения СОНП в ходе четвертого операционного цикла Глобальным экологическим фондом было выделено финансирование на реализацию проектов второй фазы (отнесенных к категории среднемасштабных проектов согласно положениям Стратегии межотраслевого наращивания потенциала). Эти проекты оказались чрезвычайно актуальными и полезными с точки зрения ликвидации пробелов в развитии национального потенциала в странах-получателях помощи ГЭФ.</a:t>
            </a:r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baseline="0" dirty="0" smtClean="0"/>
              <a:t>Среднемасштабные проекты ГЭФ-4, предложенные в ходе проведения СОНП.</a:t>
            </a:r>
            <a:endParaRPr lang="ru-RU" altLang="en-US" dirty="0" smtClean="0"/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baseline="0" dirty="0" smtClean="0"/>
              <a:t>Важнейшими достижениями портфеля проектов второй фазы</a:t>
            </a:r>
            <a:r>
              <a:rPr lang="ru-RU" altLang="en-US" dirty="0" smtClean="0"/>
              <a:t>являются: </a:t>
            </a:r>
          </a:p>
          <a:p>
            <a:pPr marL="457200" lvl="1" indent="0">
              <a:lnSpc>
                <a:spcPts val="2875"/>
              </a:lnSpc>
              <a:buFont typeface="Arial" charset="0"/>
              <a:buNone/>
            </a:pPr>
            <a:r>
              <a:rPr lang="ru-RU" altLang="en-US" dirty="0" smtClean="0"/>
              <a:t>1) укрепление механизмов межотраслевого взаимодействия за счет совершенствования процедур институциональной координации и взаимодействия</a:t>
            </a:r>
          </a:p>
          <a:p>
            <a:pPr marL="457200" lvl="1" indent="0">
              <a:lnSpc>
                <a:spcPts val="2875"/>
              </a:lnSpc>
              <a:buFont typeface="Arial" charset="0"/>
              <a:buNone/>
            </a:pPr>
            <a:r>
              <a:rPr lang="ru-RU" altLang="en-US" dirty="0" smtClean="0"/>
              <a:t>2) Содействие гармонизации стратегий и законодательства </a:t>
            </a:r>
          </a:p>
          <a:p>
            <a:pPr marL="457200" lvl="1" indent="0">
              <a:lnSpc>
                <a:spcPts val="2875"/>
              </a:lnSpc>
              <a:buFont typeface="Arial" charset="0"/>
              <a:buNone/>
            </a:pPr>
            <a:r>
              <a:rPr lang="ru-RU" altLang="en-US" dirty="0" smtClean="0"/>
              <a:t>4) Интеграция глобальных задач охраны окружающей среды в национальные программы и стратегии, с обеспечение выполнения странами обязательств, установленных многосторонними соглашений в области охраны природы.</a:t>
            </a:r>
            <a:endParaRPr lang="ru-RU" altLang="en-US" baseline="0" dirty="0" smtClean="0"/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r>
              <a:rPr lang="ru-RU" altLang="en-US" baseline="0" dirty="0" smtClean="0"/>
              <a:t>Ликвидация пробелов в развитии национального потенциала в ходе реализации проектов CB2 </a:t>
            </a:r>
            <a:r>
              <a:rPr lang="ru-RU" altLang="en-US" dirty="0" smtClean="0"/>
              <a:t>стала возможной за счет применения целостных и комплексных подходов, охватывающих несколько тематических областей. Проекты не только позволили сформировать недостающий потенциал, но и более четко обозначить узкие места и потребности в дальнейшем обучении.</a:t>
            </a:r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endParaRPr lang="ru-RU" altLang="en-US" dirty="0" smtClean="0"/>
          </a:p>
          <a:p>
            <a:pPr marL="171450" indent="-171450">
              <a:lnSpc>
                <a:spcPts val="2875"/>
              </a:lnSpc>
              <a:buFont typeface="Arial" charset="0"/>
              <a:buChar char="•"/>
            </a:pPr>
            <a:endParaRPr lang="ru-RU" altLang="en-US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906E09-9211-4E11-B62A-7AF93575075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86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baseline="0" dirty="0" smtClean="0"/>
              <a:t>Условия доступа: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b="1" baseline="0" dirty="0" smtClean="0"/>
              <a:t>Выясните, проводилась ли в стране Самооценка национального потенциала. Если такая оценка проводилась, проверьте, не нуждается ли она в обновлении - в некоторых случаях речь идет о результатах десятилетней давности.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b="1" baseline="0" dirty="0" smtClean="0"/>
              <a:t>Далее уточните, реализовывались ли проекты наращивания потенциала второй фазы (CB2). Если нет, то реализация таких проектов все еще возможна: в период ГЭФ-6 примерная стоимость таких проектов составляет около 500 тыс., поэтому требуется обеспечить их четкую целевую направленность. 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b="1" baseline="0" dirty="0" smtClean="0"/>
              <a:t>Если проводилось и то, и другое, то для одобрения нового проекта в рамках стратегии потребуются очень веские основания.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ru-RU" baseline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ru-RU" baseline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период ГЭФ-6 мы предлагаем странам данного региона воспользоваться этой возможностью для укрепления потенциала в области выполнения национальных обязательств в соответствии с международными конвенциями и другими многосторонними соглашениями в области охраны природы.</a:t>
            </a:r>
            <a:r>
              <a:rPr lang="ru-RU" dirty="0" smtClean="0"/>
              <a:t> 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ru-RU" sz="1200" dirty="0" smtClean="0"/>
              <a:t>Общей целью реализации Стратегии на период ГЭФ-6 является содействие достижению и устойчивому соблюдению странами целевых показателей в области охраны окружающей среды путем наращивания ключевого потенциала для решения проблем и преодоления барьеров для выполнения национальных обязательств по международным конвенциям ГЭФ и учету глобальных экологических приоритетов при принятии решений на национальном уровне.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7C93D-14A5-4165-AC66-E1BD3F540730}" type="slidenum">
              <a:rPr lang="en-US" altLang="en-US" smtClean="0"/>
              <a:pPr>
                <a:defRPr/>
              </a:pPr>
              <a:t>25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570427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1200" b="1" dirty="0" smtClean="0"/>
              <a:t>Как и другие приоритетные направления, стратегия межотраслевого наращивания потенциала способствует решению долгосрочных задач, например: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dirty="0" smtClean="0"/>
              <a:t>1) Совершенствование в рамках соответствующего проекта структуры имеющейся базы данных и ее интеграцию в другие информационные системы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baseline="0" dirty="0" smtClean="0"/>
              <a:t>2) Разработка положения о Национальном координационном комитете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baseline="0" dirty="0" smtClean="0"/>
              <a:t>3) Привлечение консультанта для составления проекта закона в соответствии с положениями международного права или для разработки реалистичных мер политики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baseline="0" dirty="0" smtClean="0"/>
              <a:t>4) Разработка инновационных подходов к формированию возобновляемых фондов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b="1" baseline="0" dirty="0" smtClean="0"/>
              <a:t>5) Наиболее простым решением является обновление СОНП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ru-RU" baseline="0" dirty="0" smtClean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7C93D-14A5-4165-AC66-E1BD3F540730}" type="slidenum">
              <a:rPr lang="en-US" altLang="en-US" smtClean="0"/>
              <a:pPr>
                <a:defRPr/>
              </a:pPr>
              <a:t>26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68025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4540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Здесь указан перечень наших пожеланий относительно всех проектов</a:t>
            </a:r>
          </a:p>
          <a:p>
            <a:pPr marL="171450" indent="-171450">
              <a:buFont typeface="Arial" charset="0"/>
              <a:buChar char="•"/>
            </a:pPr>
            <a:r>
              <a:rPr lang="ru-RU" b="1" dirty="0" smtClean="0"/>
              <a:t>Проектные предложения от наименее развитых стран и развивающихся государств малых островов пользуются приоритетов при утверждении</a:t>
            </a:r>
          </a:p>
          <a:p>
            <a:pPr marL="171450" indent="-171450">
              <a:buFont typeface="Arial" charset="0"/>
              <a:buChar char="•"/>
            </a:pPr>
            <a:r>
              <a:rPr lang="ru-RU" b="1" dirty="0" smtClean="0"/>
              <a:t>Инновационный характер</a:t>
            </a:r>
          </a:p>
          <a:p>
            <a:pPr marL="171450" indent="-171450">
              <a:buFont typeface="Arial" charset="0"/>
              <a:buChar char="•"/>
            </a:pPr>
            <a:r>
              <a:rPr lang="ru-RU" b="1" dirty="0" smtClean="0"/>
              <a:t>Возможно, вы создавали отдельную базу данных для каждой конвенции </a:t>
            </a:r>
          </a:p>
          <a:p>
            <a:pPr marL="171450" indent="-171450">
              <a:buFont typeface="Arial" charset="0"/>
              <a:buChar char="•"/>
            </a:pPr>
            <a:r>
              <a:rPr lang="ru-RU" b="1" baseline="0" dirty="0" smtClean="0"/>
              <a:t>Укрепление институтов</a:t>
            </a:r>
          </a:p>
          <a:p>
            <a:pPr marL="171450" indent="-171450">
              <a:buFont typeface="Arial" charset="0"/>
              <a:buChar char="•"/>
            </a:pPr>
            <a:r>
              <a:rPr lang="ru-RU" b="1" baseline="0" dirty="0" smtClean="0"/>
              <a:t>Обеспечение надлежащей координации с другими мероприятиями ГЭФ (при их наличии)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D7C93D-14A5-4165-AC66-E1BD3F540730}" type="slidenum">
              <a:rPr lang="en-US" altLang="en-US" smtClean="0"/>
              <a:pPr>
                <a:defRPr/>
              </a:pPr>
              <a:t>27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06186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812AEDD-E090-4C23-8E9A-0E449B2A847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3258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54251E5-C670-4F83-9925-2407ACC7ED60}" type="slidenum">
              <a:rPr lang="en-US" altLang="en-US" smtClean="0">
                <a:solidFill>
                  <a:srgbClr val="000000"/>
                </a:solidFill>
              </a:rPr>
              <a:pPr/>
              <a:t>29</a:t>
            </a:fld>
            <a:endParaRPr lang="ru-RU" altLang="en-US" smtClean="0">
              <a:solidFill>
                <a:srgbClr val="000000"/>
              </a:solidFill>
            </a:endParaRPr>
          </a:p>
        </p:txBody>
      </p:sp>
      <p:sp>
        <p:nvSpPr>
          <p:cNvPr id="922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922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9223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8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en-US" sz="1600" smtClean="0"/>
              <a:t>Участие ОГО и других заинтересованных сторон в деятельности ГЭФ регулируется несколькими руководящими документами и политиками Они принимались в разные периоды времени и дополняют друг друга. ГЭФ считает крайне важным обеспечение надлежащего участия общественности и представителей различных слоев общества на всех этапах проектного цикла, будучи убежденным в том, что такое участие оказывает благотворное влияние на проект в силу разных причин.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40BA64-A852-4F6B-B991-53CA56DB0AD3}" type="slidenum">
              <a:rPr lang="en-US" altLang="en-US" smtClean="0"/>
              <a:pPr/>
              <a:t>30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2999457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sz="1600" dirty="0" smtClean="0"/>
              <a:t>Политика была принята в 1996 г. Базируется на положениях Пункта 5 Устава ГЭФ, предусматривающих "полное раскрытие неконфиденциальной информации по проектам с финансовым участием ГЭФ, проведение консультаций и обеспечение в соответствующих случаях участия основных групп населения и местных сообществ на всех этапах проектного цикла". </a:t>
            </a:r>
          </a:p>
          <a:p>
            <a:pPr>
              <a:defRPr/>
            </a:pPr>
            <a:r>
              <a:rPr lang="ru-RU" sz="1600" dirty="0" smtClean="0"/>
              <a:t>Три взаимосвязанных и взаимно перекрывающихся формы: предоставление информации (одностороннее взаимодействие), консультации и участие заинтересованных сторон (двухстороннее взаимодействие). Положения политики сформулированы достаточно широко, чтобы обеспечить гибкий учет конкретных обстоятельств деятельности учреждений и страновой специфики. </a:t>
            </a:r>
            <a:endParaRPr lang="ru-RU" sz="1600" dirty="0"/>
          </a:p>
        </p:txBody>
      </p:sp>
      <p:sp>
        <p:nvSpPr>
          <p:cNvPr id="1331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331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331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331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4EB0D48-CA12-4244-8276-37630E13B668}" type="slidenum">
              <a:rPr lang="en-US" altLang="en-US" smtClean="0"/>
              <a:pPr/>
              <a:t>31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6687453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Политика базируется на следующих пяти принципах: 1) эффективное участие общественности должно способствовать обеспечению социальной, экологической и финансовой устойчивости проектов. . Участие общественности способствуют улучшению показателей деятельности проекта и обеспечивает разделение ответственности за результаты проектов, что повышает их экологическую и финансовую устойчивость. Кроме того, требования социальной устойчивости предполагают, что проект по мере возможности должен обеспечивать реализацию социальных, культурных и экономических потребностей населения, затронутого проектом ГЭФ.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2) Участие общественности является ответственностью страны и обычно обеспечивается Правительством, исполняющим агентством (агентствами) при содействии учреждений-партнеров ГЭФ. Правительство обеспечивает соответствие всех проектов ГЭФ внутренним потребностям страны и национальным приоритетам в области устойчивого развития. Правительство обязано поощрять участие общественности в формировании замыслов проектов. Учреждения-партнеры ГЭФ оказывают оказывают содействие и сотрудничают с правительствами стран-получателей и исполняющими агентствами по проектам в целях задействования потенциала и поощрения во всех возможных случаях участия общественности на всех этапах проектного цикла.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3) Разработка мероприятий по обеспечению участия общественности должна отличаться гибкостью, обеспечивая учет страновых и местных условий, а также требований проекта. 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Общепризнано, что требования к участию общественности различаются в зависимости от тематической области и типа проекта. Разработка мероприятий по участию общественности должна отличаться разнообразием подходов, отражающих условия страны, в том числе культурные, политические факторы, а также конкретные обстоятельства разработки и реализации проекта, обусловленные его спецификой.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1600" dirty="0" smtClean="0">
              <a:ea typeface="+mn-ea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4) Эффективность мероприятий по участию общественности обеспечиваются широтой охвата и устойчивостью. Учреждения-партнеры ГЭФ обеспечивают включение в бюджет проекта во всех необходимых случаях предоставление финансовой и технической помощи правительствам и исполняющим агентствам для обеспечения эффективного участия общественности.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В ходе разработки мероприятий по участию общественности в сотрудничестве с правительствами и исполняющими агентствами, учреждения-партнеры ГЭФ обеспечивают их представительный и долгосрочный характер, включая вовлеченность широкого круга заинтересованных сторон</a:t>
            </a:r>
            <a:endParaRPr lang="ru-RU" sz="1600" dirty="0" smtClean="0">
              <a:ea typeface="+mn-ea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5) Мероприятия в области участия общественности должны соответствовать требованиям открытости и прозрачности. Участие общественности во всех проектах с финансовым участием ГЭФ подлежит подробному и всестороннему документированию. </a:t>
            </a:r>
            <a:r>
              <a:rPr lang="ru-RU" sz="1600" dirty="0" smtClean="0">
                <a:solidFill>
                  <a:srgbClr val="000000"/>
                </a:solidFill>
              </a:rPr>
              <a:t>Относится ко всем тематическим направлениям, программам и проектам ГЭФ.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1600" dirty="0" smtClean="0"/>
              <a:t>В соответствии с положениями Устава, подготовка, реализация, отчетность и оценка мероприятий по участию общественности в рамках любых проектов должны соответствовать требованиям прозрачности. </a:t>
            </a:r>
            <a:endParaRPr lang="ru-RU" sz="1600" dirty="0"/>
          </a:p>
        </p:txBody>
      </p:sp>
      <p:sp>
        <p:nvSpPr>
          <p:cNvPr id="1536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536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536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/>
          </a:p>
        </p:txBody>
      </p:sp>
      <p:sp>
        <p:nvSpPr>
          <p:cNvPr id="1536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F193100-2788-44BB-913B-5BC85E446D79}" type="slidenum">
              <a:rPr lang="en-US" altLang="en-US" smtClean="0"/>
              <a:pPr/>
              <a:t>32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973412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Участие общественности повышает результативность и эффективность проекта за счет: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ru-RU" sz="2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Укрепления страновой приверженности и механизмов ответственности за результаты проекта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ru-RU" sz="11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Реализация социальных и экономических интересов населения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ru-RU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Налаживание партнерских отношений между исполняющими агентствами и заинтересованными сторонами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ru-RU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Использование местного опыта, знаний, умений (и в частности неправительственных организаций, местных общественные организаций и инициативных групп а также представителей частного сектора) при разработке, реализации и оценке мероприятий проекта.</a:t>
            </a:r>
          </a:p>
          <a:p>
            <a:pPr>
              <a:spcBef>
                <a:spcPct val="0"/>
              </a:spcBef>
              <a:defRPr/>
            </a:pPr>
            <a:endParaRPr lang="ru-RU" dirty="0" smtClean="0">
              <a:ea typeface="ＭＳ Ｐゴシック" pitchFamily="34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422A4A-83F6-4B2A-94B8-9D13874EDBFB}" type="slidenum">
              <a:rPr lang="en-US" altLang="en-US" smtClean="0"/>
              <a:pPr>
                <a:spcBef>
                  <a:spcPct val="0"/>
                </a:spcBef>
              </a:pPr>
              <a:t>33</a:t>
            </a:fld>
            <a:endParaRPr lang="ru-RU" altLang="en-US" smtClean="0"/>
          </a:p>
        </p:txBody>
      </p:sp>
      <p:sp>
        <p:nvSpPr>
          <p:cNvPr id="17413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endParaRPr lang="fr-FR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3470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en-US" sz="1600" smtClean="0"/>
              <a:t>Прежде, чем приступить к обсуждению руководящих принципов, отмечу, что в ходе анализа эффективности политики ГЭФ в области участия общественности, проведенного в 2013 - 2014 Сетью неправительственных организаций ГЭФ при финансовой поддержке Фонда был предложены изменения и дополнения в указанную политику, отражающие новые тенденции в деятельности ГЭФ и учитывающие положение политик и руководящих принципов, а также необходимость уточнения и расширения трактовок некоторых понятий.  Руководящие принципы были разработаны в 2014 и представлены в Совет в октябре того же года в качестве информационного документа. Документ охватывает многие из перечисленных выше вопросов. Его представление создало предпосылки для пересмотра положений Политики.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184D830-C3E7-49AC-AE7F-33AC355EB312}" type="slidenum">
              <a:rPr lang="en-US" altLang="en-US" smtClean="0"/>
              <a:pPr/>
              <a:t>34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20810497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482118-EF6C-4110-AB3C-AFEE60927B10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023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B325B2A-0455-4502-8C97-D06C78FE4948}" type="slidenum">
              <a:rPr lang="en-US" altLang="en-US" smtClean="0"/>
              <a:pPr/>
              <a:t>36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476352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ГЭФ: </a:t>
            </a:r>
            <a:r>
              <a:rPr lang="ru-RU" sz="1400" b="1" dirty="0" smtClean="0">
                <a:latin typeface="Calibri" pitchFamily="34" charset="0"/>
              </a:rPr>
              <a:t>–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Финансирование, председательство в Координационном комитете Программы малых грантов (ПМГ)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Calibri" pitchFamily="34" charset="0"/>
              </a:rPr>
              <a:t>Программа развития ООН (ПРООН) – </a:t>
            </a:r>
            <a:r>
              <a:rPr lang="ru-RU" sz="1100" b="1" dirty="0" smtClean="0">
                <a:solidFill>
                  <a:srgbClr val="FF0000"/>
                </a:solidFill>
                <a:latin typeface="Calibri" pitchFamily="34" charset="0"/>
              </a:rPr>
              <a:t>Исполняющее агентство, софинансирование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atin typeface="Calibri" pitchFamily="34" charset="0"/>
              </a:rPr>
              <a:t>Управление ООН по обслуживанию проектов  – </a:t>
            </a:r>
            <a:r>
              <a:rPr lang="ru-RU" sz="1100" b="1" smtClean="0">
                <a:solidFill>
                  <a:srgbClr val="FF0000"/>
                </a:solidFill>
                <a:latin typeface="Calibri" pitchFamily="34" charset="0"/>
              </a:rPr>
              <a:t>Исполняющее агентство</a:t>
            </a:r>
            <a:endParaRPr lang="ru-RU" sz="1100" b="1" smtClean="0">
              <a:latin typeface="Calibri" pitchFamily="34" charset="0"/>
            </a:endParaRPr>
          </a:p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967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7F4E32C-B1D0-4EE3-A418-AFE0B4F6372C}" type="slidenum">
              <a:rPr lang="en-US" altLang="en-US" smtClean="0"/>
              <a:pPr/>
              <a:t>37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27049417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CA5A31-D7C8-44AE-ADE0-4859CE9B74ED}" type="slidenum">
              <a:rPr lang="en-US" altLang="en-US" smtClean="0"/>
              <a:pPr/>
              <a:t>38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294448452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4BE9024-B6B6-4C81-8BD7-3BC70B27D151}" type="slidenum">
              <a:rPr lang="en-US" altLang="en-US" smtClean="0"/>
              <a:pPr/>
              <a:t>39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302612151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7C3D75-4FEF-42C7-86AA-7626DF28B853}" type="slidenum">
              <a:rPr lang="en-US" altLang="en-US" smtClean="0"/>
              <a:pPr/>
              <a:t>40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314979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268578A-0759-4236-87A7-75A06FFCC541}" type="slidenum">
              <a:rPr lang="en-US" altLang="en-US" smtClean="0"/>
              <a:pPr/>
              <a:t>41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430918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en-US" smtClean="0"/>
              <a:t>Руководящие принципы содержат план действий на 2014 - 2018 по соответствующим направлениям. Реализация плана возложена на учреждения ГЭФ, секретариат ГЭФ и страны - получатели (оперативные координаторы) Дополнительная информация содержится в документе "Руководящие принципы", записанном на флеш-карту.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F9EE388-05F3-47B9-97A6-2C1A19A4EFF2}" type="slidenum">
              <a:rPr lang="en-US" altLang="en-US" smtClean="0"/>
              <a:pPr/>
              <a:t>42</a:t>
            </a:fld>
            <a:endParaRPr lang="ru-RU" altLang="en-US" smtClean="0"/>
          </a:p>
        </p:txBody>
      </p:sp>
    </p:spTree>
    <p:extLst>
      <p:ext uri="{BB962C8B-B14F-4D97-AF65-F5344CB8AC3E}">
        <p14:creationId xmlns:p14="http://schemas.microsoft.com/office/powerpoint/2010/main" val="12912977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93EA5FE-709C-4FF8-851C-841BF85505C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43</a:t>
            </a:fld>
            <a:endParaRPr lang="ru-RU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021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43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Calibri" pitchFamily="34" charset="0"/>
              </a:rPr>
              <a:t>Разнообразие грантов - от грантов на разработку до полноправных маломасштабных проектов стоимостью до $50000 (средняя стоимость - $20000); Стратегические гранты на проекты стоимостью до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Calibri" pitchFamily="34" charset="0"/>
              </a:rPr>
              <a:t>Получатели грантов - местные общественные организации, НПО, местные сообщества, организации гражданского общества; приоритет - сообществам с высоким уровнем бедности и уязвимости; международные НПО могут оказывать поддержку в качестве партнеров, но не могут быть получателями грантов</a:t>
            </a:r>
          </a:p>
          <a:p>
            <a:r>
              <a:rPr lang="ru-RU" dirty="0" smtClean="0">
                <a:latin typeface="Calibri" pitchFamily="34" charset="0"/>
              </a:rPr>
              <a:t>Подготовка и реализация проектов местными сообществами или организациями гражданского общества (ОГО)</a:t>
            </a:r>
          </a:p>
          <a:p>
            <a:r>
              <a:rPr lang="ru-RU" dirty="0" smtClean="0">
                <a:latin typeface="Calibri" pitchFamily="34" charset="0"/>
              </a:rPr>
              <a:t>Проекты должны соответствовать тематическим направлениям деятельности ГЭФ </a:t>
            </a:r>
          </a:p>
          <a:p>
            <a:pPr eaLnBrk="1" hangingPunct="1">
              <a:lnSpc>
                <a:spcPct val="80000"/>
              </a:lnSpc>
            </a:pPr>
            <a:endParaRPr lang="ru-RU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ru-RU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Calibri" pitchFamily="34" charset="0"/>
              </a:rPr>
              <a:t>Средства перечисляются непосредственно на счет получателя, возможно заключение соглашений с местным сообществом напрямую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200" b="1" dirty="0" smtClean="0">
                <a:latin typeface="Calibri" pitchFamily="34" charset="0"/>
              </a:rPr>
              <a:t>Рассмотрение и утверждение предложений на национальном уровне по линии межведомственного Национального координационного комитета</a:t>
            </a:r>
          </a:p>
          <a:p>
            <a:endParaRPr lang="ru-R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951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Подбор кандидатур в процессе консультаций при содействии Национального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  координатора МГП, Представителя ПРООН/Резидент-координатора ООН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 Окончательное согласование с Руководителем ПМГ на начальном этапе,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  с Группой по управлению страновой программой - на последующих этапах</a:t>
            </a:r>
          </a:p>
          <a:p>
            <a:endParaRPr lang="ru-R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991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Calibri" pitchFamily="34" charset="0"/>
              </a:rPr>
              <a:t>Обеспечение надлежащего уровня подготовки проектов, представляемых в НКК и объективности решений по их одобрению</a:t>
            </a:r>
            <a:endParaRPr lang="ru-R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525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smtClean="0">
                <a:latin typeface="Calibri" pitchFamily="34" charset="0"/>
              </a:rPr>
              <a:t>Сотрудники МГП в стране</a:t>
            </a:r>
            <a:endParaRPr lang="ru-RU" sz="9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Национальный координатор (НК)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Отбирается по конкурсу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Работа по контракту с UNPOPS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Претворение в жизнь решений и политики НКК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Под общим руководством Глобального менеджера ПМГ по программным вопросам; контроль за выполнением административных правил и соблюдением профессиональных и этических стандартов ООН осуществляется Страновым офисом ПРООН</a:t>
            </a:r>
          </a:p>
          <a:p>
            <a:pPr marL="457200" indent="-457200"/>
            <a:r>
              <a:rPr lang="ru-RU" sz="1400" b="1" dirty="0" smtClean="0">
                <a:latin typeface="Calibri" pitchFamily="34" charset="0"/>
              </a:rPr>
              <a:t>Ассистент по программам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Отбирается на конкурсной основе, работа по контракту с UNOPS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1200" dirty="0" smtClean="0">
                <a:latin typeface="Calibri" pitchFamily="34" charset="0"/>
              </a:rPr>
              <a:t>Обеспечение деятельности Национального координатора (НК), в прямом подчинении НК</a:t>
            </a:r>
          </a:p>
          <a:p>
            <a:endParaRPr lang="ru-RU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640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024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Вопросы?</a:t>
            </a:r>
            <a:endParaRPr lang="ru-RU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00642D"/>
                </a:solidFill>
              </a:rPr>
              <a:t>Спасибо за внимание!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0"/>
            <a:ext cx="9144000" cy="1247775"/>
            <a:chOff x="0" y="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74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84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4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75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EF-PPT-BG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70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eaLnBrk="0" hangingPunct="0">
              <a:defRPr/>
            </a:pPr>
            <a:fld id="{26325822-CC5A-438B-BB65-E49082ABD639}" type="datetime1">
              <a:rPr lang="fr-FR">
                <a:solidFill>
                  <a:prstClr val="black"/>
                </a:solidFill>
              </a:rPr>
              <a:pPr eaLnBrk="0" hangingPunct="0">
                <a:defRPr/>
              </a:pPr>
              <a:t>21/09/2015</a:t>
            </a:fld>
            <a:endParaRPr lang="fr-CA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 eaLnBrk="0" hangingPunct="0">
              <a:defRPr/>
            </a:pPr>
            <a:endParaRPr lang="fr-CA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>
              <a:defRPr/>
            </a:pPr>
            <a:fld id="{B7E105A7-7A33-4883-BCE2-AD52E47F373C}" type="slidenum">
              <a:rPr lang="fr-CA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hangingPunct="0">
                <a:defRPr/>
              </a:pPr>
              <a:t>‹#›</a:t>
            </a:fld>
            <a:endParaRPr lang="fr-CA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287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74FBF-DCAE-4355-B991-909F4DF91C0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57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A8D7F-997E-4835-BDF8-66E3B6A772B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7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Вопросы?</a:t>
            </a:r>
            <a:endParaRPr lang="ru-RU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00642D"/>
                </a:solidFill>
                <a:latin typeface="+mn-lt"/>
              </a:rPr>
              <a:t>Спасибо за внимание!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48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8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6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9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content/public-involvement-policy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642D"/>
                </a:solidFill>
                <a:latin typeface="+mn-lt"/>
              </a:rPr>
              <a:t>Программа поддержки стран</a:t>
            </a:r>
            <a:r>
              <a:rPr lang="ru-RU" dirty="0" smtClean="0"/>
              <a:t> </a:t>
            </a:r>
            <a:r>
              <a:t/>
            </a:r>
            <a:br/>
            <a:endParaRPr lang="ru-RU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72390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+mj-lt"/>
              </a:rPr>
              <a:t>Расширенный семинар-практикум ГЭФ</a:t>
            </a:r>
            <a:endParaRPr lang="ru-RU" sz="3200" b="1" dirty="0" smtClean="0">
              <a:solidFill>
                <a:srgbClr val="00642D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ru-RU" sz="3200" b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Беларусь</a:t>
            </a:r>
            <a:endParaRPr lang="ru-RU" sz="32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3200" dirty="0">
                <a:solidFill>
                  <a:schemeClr val="tx1"/>
                </a:solidFill>
              </a:rPr>
              <a:t>22 - 24 сентября 2015 </a:t>
            </a:r>
            <a:r>
              <a:rPr lang="ru-RU" sz="3200" dirty="0" smtClean="0">
                <a:solidFill>
                  <a:schemeClr val="tx1"/>
                </a:solidFill>
              </a:rPr>
              <a:t>года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0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3050"/>
            <a:ext cx="5486400" cy="717550"/>
          </a:xfrm>
        </p:spPr>
        <p:txBody>
          <a:bodyPr/>
          <a:lstStyle/>
          <a:p>
            <a:r>
              <a:rPr lang="ru-RU" sz="3200" dirty="0" smtClean="0">
                <a:latin typeface="Calibri" pitchFamily="34" charset="0"/>
              </a:rPr>
              <a:t>Заинтересованные стороны - агентства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524000"/>
            <a:ext cx="7391400" cy="4602163"/>
          </a:xfrm>
        </p:spPr>
        <p:txBody>
          <a:bodyPr/>
          <a:lstStyle/>
          <a:p>
            <a:r>
              <a:rPr lang="ru-RU" sz="2800" b="1" dirty="0" smtClean="0">
                <a:latin typeface="Calibri" pitchFamily="34" charset="0"/>
              </a:rPr>
              <a:t>Глобальный экологический фонд (ГЭФ)</a:t>
            </a:r>
          </a:p>
          <a:p>
            <a:endParaRPr lang="ru-RU" b="1" dirty="0" smtClean="0">
              <a:latin typeface="Calibri" pitchFamily="34" charset="0"/>
            </a:endParaRPr>
          </a:p>
          <a:p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Программа развития ООН (ПРООН)</a:t>
            </a:r>
          </a:p>
          <a:p>
            <a:endParaRPr lang="ru-RU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ru-RU" sz="2800" b="1" dirty="0" smtClean="0">
              <a:latin typeface="Calibri" pitchFamily="34" charset="0"/>
            </a:endParaRPr>
          </a:p>
          <a:p>
            <a:r>
              <a:rPr lang="ru-RU" sz="2800" b="1" dirty="0" smtClean="0">
                <a:latin typeface="Calibri" pitchFamily="34" charset="0"/>
              </a:rPr>
              <a:t>Управление ООН по обслуживанию проектов (UNOPS)</a:t>
            </a:r>
            <a:endParaRPr lang="ru-RU" sz="2400" b="1" dirty="0" smtClean="0">
              <a:latin typeface="Calibri" pitchFamily="34" charset="0"/>
            </a:endParaRPr>
          </a:p>
        </p:txBody>
      </p:sp>
      <p:pic>
        <p:nvPicPr>
          <p:cNvPr id="5" name="Picture 4" descr="UNOPS_logo_2009_C-70M-36Y-0K-0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5089944"/>
            <a:ext cx="1457325" cy="257175"/>
          </a:xfrm>
          <a:prstGeom prst="rect">
            <a:avLst/>
          </a:prstGeom>
        </p:spPr>
      </p:pic>
      <p:pic>
        <p:nvPicPr>
          <p:cNvPr id="6" name="Picture 5" descr="UNDP_Logo-Blue w TaglineBlue-ENG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1210" y="2788269"/>
            <a:ext cx="750190" cy="1468554"/>
          </a:xfrm>
          <a:prstGeom prst="rect">
            <a:avLst/>
          </a:prstGeom>
        </p:spPr>
      </p:pic>
      <p:pic>
        <p:nvPicPr>
          <p:cNvPr id="7" name="Picture 6" descr="GEF_LOGO short EN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1339850"/>
            <a:ext cx="795647" cy="914400"/>
          </a:xfrm>
          <a:prstGeom prst="rect">
            <a:avLst/>
          </a:prstGeom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2286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05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329"/>
            <a:ext cx="8229600" cy="1143000"/>
          </a:xfrm>
        </p:spPr>
        <p:txBody>
          <a:bodyPr/>
          <a:lstStyle/>
          <a:p>
            <a:r>
              <a:rPr lang="ru-RU" sz="3200" dirty="0" smtClean="0"/>
              <a:t>Что такое ПМГ?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52" y="838200"/>
            <a:ext cx="4267200" cy="4800600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Calibri" pitchFamily="34" charset="0"/>
              </a:rPr>
              <a:t>	</a:t>
            </a:r>
            <a:r>
              <a:rPr lang="ru-RU" sz="2200" b="1" dirty="0" smtClean="0">
                <a:latin typeface="Calibri" pitchFamily="34" charset="0"/>
              </a:rPr>
              <a:t>Программа, в основе которой лежат следующие принципы:</a:t>
            </a:r>
          </a:p>
          <a:p>
            <a:r>
              <a:rPr lang="ru-RU" sz="2200" dirty="0" smtClean="0">
                <a:latin typeface="Calibri" pitchFamily="34" charset="0"/>
              </a:rPr>
              <a:t>Убежденность в том, что глобальные экологические проблемы имеют решения на местном уровне</a:t>
            </a:r>
          </a:p>
          <a:p>
            <a:r>
              <a:rPr lang="ru-RU" sz="2200" dirty="0" smtClean="0">
                <a:latin typeface="Calibri" pitchFamily="34" charset="0"/>
              </a:rPr>
              <a:t>Поддержка местных инициатив и мероприятий</a:t>
            </a:r>
          </a:p>
          <a:p>
            <a:r>
              <a:rPr lang="ru-RU" sz="2200" dirty="0" smtClean="0">
                <a:latin typeface="Calibri" pitchFamily="34" charset="0"/>
              </a:rPr>
              <a:t>Реализация программы также способствует снижению бедности и расширению возможностей территорий</a:t>
            </a:r>
          </a:p>
          <a:p>
            <a:endParaRPr lang="ru-RU" sz="2000" dirty="0">
              <a:latin typeface="Calibri" pitchFamily="34" charset="0"/>
            </a:endParaRPr>
          </a:p>
        </p:txBody>
      </p:sp>
      <p:pic>
        <p:nvPicPr>
          <p:cNvPr id="4" name="Picture 3" descr="3.PROD SOS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752" y="4114800"/>
            <a:ext cx="3663521" cy="2514600"/>
          </a:xfrm>
          <a:prstGeom prst="rect">
            <a:avLst/>
          </a:prstGeom>
        </p:spPr>
      </p:pic>
      <p:pic>
        <p:nvPicPr>
          <p:cNvPr id="5" name="Picture 4" descr="DSC_4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4616" y="1447800"/>
            <a:ext cx="3671297" cy="2438400"/>
          </a:xfrm>
          <a:prstGeom prst="rect">
            <a:avLst/>
          </a:prstGeom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5486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r>
              <a:rPr lang="ru-RU" sz="3200" dirty="0" smtClean="0"/>
              <a:t>Гранты ПМГ</a:t>
            </a:r>
            <a:endParaRPr lang="ru-R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1910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alibri" panose="020F0502020204030204" pitchFamily="34" charset="0"/>
              </a:rPr>
              <a:t>Гранты на подготовку проектов: $2,500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alibri" panose="020F0502020204030204" pitchFamily="34" charset="0"/>
              </a:rPr>
              <a:t>Мелкомасштабные проекты: до $50,000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alibri" panose="020F0502020204030204" pitchFamily="34" charset="0"/>
              </a:rPr>
              <a:t>Стратегические гранты </a:t>
            </a:r>
            <a:r>
              <a:rPr lang="ru-RU" sz="1600" b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ru-RU" sz="2400" dirty="0" smtClean="0">
                <a:latin typeface="Calibri" pitchFamily="34" charset="0"/>
              </a:rPr>
              <a:t>: до $150,000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Местные общественные организации, НПО, сообщества, ОГО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Рассмотрение и утверждение предложений на национальном уровне по линии Национального координационного комитета</a:t>
            </a: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ru-RU" sz="1800" dirty="0" smtClean="0">
                <a:solidFill>
                  <a:srgbClr val="002060"/>
                </a:solidFill>
                <a:latin typeface="Calibri" pitchFamily="34" charset="0"/>
              </a:rPr>
              <a:t> Консолидация усилий нескольких ОГО</a:t>
            </a:r>
          </a:p>
          <a:p>
            <a:pPr>
              <a:buNone/>
            </a:pPr>
            <a:endParaRPr lang="ru-RU" sz="28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825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717550"/>
          </a:xfrm>
        </p:spPr>
        <p:txBody>
          <a:bodyPr/>
          <a:lstStyle/>
          <a:p>
            <a:pPr algn="ctr"/>
            <a:r>
              <a:rPr lang="ru-RU" sz="3200" dirty="0">
                <a:latin typeface="Calibri" pitchFamily="34" charset="0"/>
              </a:rPr>
              <a:t>Национальный координационный комитет (НКК)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8077200" cy="4724400"/>
          </a:xfrm>
        </p:spPr>
        <p:txBody>
          <a:bodyPr/>
          <a:lstStyle/>
          <a:p>
            <a:endParaRPr lang="ru-RU" sz="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200" dirty="0" smtClean="0">
                <a:latin typeface="Calibri" pitchFamily="34" charset="0"/>
              </a:rPr>
              <a:t>Учет потребностей страны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Мобилизация средств, увязка МГП </a:t>
            </a:r>
          </a:p>
          <a:p>
            <a:r>
              <a:rPr lang="ru-RU" sz="2200" dirty="0" smtClean="0">
                <a:latin typeface="Calibri" pitchFamily="34" charset="0"/>
              </a:rPr>
              <a:t>с приоритетами национальной политики</a:t>
            </a:r>
            <a:br>
              <a:rPr lang="ru-RU" sz="2200" dirty="0" smtClean="0">
                <a:latin typeface="Calibri" pitchFamily="34" charset="0"/>
              </a:rPr>
            </a:br>
            <a:r>
              <a:rPr lang="ru-RU" sz="2200" dirty="0" smtClean="0">
                <a:latin typeface="Calibri" pitchFamily="34" charset="0"/>
              </a:rPr>
              <a:t>и планирования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Представители Оперативного координатора и Странового офиса ПРООН входят в состав НКК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Члены работают на общественных началах, эксперты в разнообразных областях, в том числе один эксперт по гендеру</a:t>
            </a:r>
          </a:p>
          <a:p>
            <a:pPr>
              <a:buFont typeface="Arial" pitchFamily="34" charset="0"/>
              <a:buChar char="•"/>
            </a:pPr>
            <a:endParaRPr lang="ru-RU" sz="22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Срок полномочий 2 года</a:t>
            </a:r>
            <a:r>
              <a:rPr lang="ru-RU" dirty="0" smtClean="0"/>
              <a:t> </a:t>
            </a:r>
            <a:r>
              <a:rPr lang="en-US" sz="2200" dirty="0" smtClean="0">
                <a:latin typeface="Calibri" pitchFamily="34" charset="0"/>
                <a:sym typeface="Wingdings" panose="05000000000000000000" pitchFamily="2" charset="2"/>
              </a:rPr>
              <a:t></a:t>
            </a:r>
            <a:r>
              <a:rPr lang="ru-RU" sz="2200" dirty="0" smtClean="0">
                <a:latin typeface="Calibri" pitchFamily="34" charset="0"/>
              </a:rPr>
              <a:t> возможно переизбрание</a:t>
            </a:r>
            <a:endParaRPr lang="ru-RU" sz="2200" dirty="0">
              <a:latin typeface="Calibri" pitchFamily="34" charset="0"/>
            </a:endParaRPr>
          </a:p>
        </p:txBody>
      </p:sp>
      <p:pic>
        <p:nvPicPr>
          <p:cNvPr id="6" name="Picture 2" descr="C:\Users\ana.maria.currea\Pictures\Dominican Republic\el Representate Adjunto del PNUD y lods demas miembros del NSC entregando el reconocimi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143000"/>
            <a:ext cx="2343860" cy="1447800"/>
          </a:xfrm>
          <a:prstGeom prst="rect">
            <a:avLst/>
          </a:prstGeom>
          <a:noFill/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7745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0811"/>
            <a:ext cx="7772400" cy="885826"/>
          </a:xfrm>
        </p:spPr>
        <p:txBody>
          <a:bodyPr/>
          <a:lstStyle/>
          <a:p>
            <a:pPr algn="ctr"/>
            <a:r>
              <a:rPr lang="ru-RU" sz="3200" dirty="0"/>
              <a:t>Научно-технический консультативный совет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19400" y="1143000"/>
            <a:ext cx="6019799" cy="4678363"/>
          </a:xfrm>
        </p:spPr>
        <p:txBody>
          <a:bodyPr/>
          <a:lstStyle/>
          <a:p>
            <a:endParaRPr lang="ru-RU" sz="12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 Экспертиза предложений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 Состоит из экспертов из числа сотрудников неправительственных организаций, научного сообщества, представителей Координаторов конвенций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Calibri" pitchFamily="34" charset="0"/>
              </a:rPr>
              <a:t> Гарантия качества проектных предложений.</a:t>
            </a:r>
          </a:p>
        </p:txBody>
      </p:sp>
      <p:pic>
        <p:nvPicPr>
          <p:cNvPr id="6" name="Picture 5" descr="Inven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590800"/>
            <a:ext cx="2514600" cy="1676400"/>
          </a:xfrm>
          <a:prstGeom prst="rect">
            <a:avLst/>
          </a:prstGeom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4876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1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5029200" cy="685800"/>
          </a:xfrm>
        </p:spPr>
        <p:txBody>
          <a:bodyPr/>
          <a:lstStyle/>
          <a:p>
            <a:r>
              <a:rPr lang="ru-RU" sz="3200" dirty="0">
                <a:latin typeface="Calibri" pitchFamily="34" charset="0"/>
              </a:rPr>
              <a:t>Сотрудники </a:t>
            </a:r>
            <a:r>
              <a:rPr lang="ru-RU" sz="3200" dirty="0" smtClean="0">
                <a:latin typeface="Calibri" pitchFamily="34" charset="0"/>
              </a:rPr>
              <a:t>ПМГ </a:t>
            </a:r>
            <a:r>
              <a:rPr lang="ru-RU" sz="3200" dirty="0">
                <a:latin typeface="Calibri" pitchFamily="34" charset="0"/>
              </a:rPr>
              <a:t>в стране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838200"/>
            <a:ext cx="5638800" cy="4648200"/>
          </a:xfrm>
        </p:spPr>
        <p:txBody>
          <a:bodyPr/>
          <a:lstStyle/>
          <a:p>
            <a:endParaRPr lang="ru-RU" sz="2000" b="1" dirty="0" smtClean="0">
              <a:latin typeface="Calibri" pitchFamily="34" charset="0"/>
            </a:endParaRPr>
          </a:p>
          <a:p>
            <a:r>
              <a:rPr lang="ru-RU" sz="2000" b="1" dirty="0" smtClean="0">
                <a:latin typeface="Calibri" pitchFamily="34" charset="0"/>
              </a:rPr>
              <a:t>Национальный координатор (НК)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Отбирается по конкурсу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Работа по контракту с UNPOPS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Претворение в жизнь решений и политики НКК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Общее руководство – Глобальный менеджер ПМГ по программам</a:t>
            </a:r>
          </a:p>
          <a:p>
            <a:pPr marL="457200" indent="-457200"/>
            <a:r>
              <a:rPr lang="ru-RU" sz="2000" b="1" dirty="0" smtClean="0">
                <a:latin typeface="Calibri" pitchFamily="34" charset="0"/>
              </a:rPr>
              <a:t>Ассистент по программам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Отбирается на конкурсной основе, работа по контракту с UNOPS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</a:rPr>
              <a:t>Обеспечение деятельности Национального координатора (НК), в прямом подчинении НК</a:t>
            </a:r>
          </a:p>
        </p:txBody>
      </p:sp>
      <p:pic>
        <p:nvPicPr>
          <p:cNvPr id="5" name="Picture 4" descr="C:\Users\ana.maria.currea\Pictures\Seychelles\Woman's Day 2010\NC &amp; UNV with SGP exhibition.jpg"/>
          <p:cNvPicPr>
            <a:picLocks noChangeAspect="1" noChangeArrowheads="1"/>
          </p:cNvPicPr>
          <p:nvPr/>
        </p:nvPicPr>
        <p:blipFill>
          <a:blip r:embed="rId3" cstate="print"/>
          <a:srcRect r="23611"/>
          <a:stretch>
            <a:fillRect/>
          </a:stretch>
        </p:blipFill>
        <p:spPr bwMode="auto">
          <a:xfrm>
            <a:off x="6096000" y="1524000"/>
            <a:ext cx="2794000" cy="2743200"/>
          </a:xfrm>
          <a:prstGeom prst="rect">
            <a:avLst/>
          </a:prstGeom>
          <a:noFill/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52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2437"/>
            <a:ext cx="9144000" cy="1056763"/>
          </a:xfrm>
        </p:spPr>
        <p:txBody>
          <a:bodyPr/>
          <a:lstStyle/>
          <a:p>
            <a:pPr algn="ctr"/>
            <a:r>
              <a:rPr lang="ru-RU" sz="3200" dirty="0">
                <a:latin typeface="Arial" panose="020B0604020202020204" pitchFamily="34" charset="0"/>
              </a:rPr>
              <a:t>Центральный отдел руководства программой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371600"/>
            <a:ext cx="8305800" cy="4343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методическое руководство по вопросам выполнения ПМГ обязательств перед ГЭФ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Обеспечение координации на глобальном уровне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Привлечение международного софинансирования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Глобальный менеджер,  заместитель Глобального менеджера, эксперты по тематическим направлениям, совмещающие обязанности Региональных координаторов</a:t>
            </a:r>
          </a:p>
          <a:p>
            <a:r>
              <a:rPr lang="ru-RU" sz="2400" b="1" dirty="0" smtClean="0">
                <a:latin typeface="Calibri" pitchFamily="34" charset="0"/>
              </a:rPr>
              <a:t>Координационный комитет МГП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Секретариат ГЭФ (председатель), Управление ПРООН-ГЭФ, сеть ОГО ГЭФ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>
                <a:latin typeface="Calibri" pitchFamily="34" charset="0"/>
              </a:rPr>
              <a:t> Стратегическое руководство программой</a:t>
            </a:r>
            <a:endParaRPr lang="ru-RU" sz="2200" b="1" dirty="0" smtClean="0">
              <a:latin typeface="Calibri" pitchFamily="34" charset="0"/>
            </a:endParaRPr>
          </a:p>
        </p:txBody>
      </p:sp>
      <p:pic>
        <p:nvPicPr>
          <p:cNvPr id="5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9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ru-RU" sz="3600" dirty="0" smtClean="0"/>
              <a:t>Международный охват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143000"/>
            <a:ext cx="4724400" cy="4572000"/>
          </a:xfrm>
        </p:spPr>
        <p:txBody>
          <a:bodyPr/>
          <a:lstStyle/>
          <a:p>
            <a:pPr lvl="0"/>
            <a:r>
              <a:rPr lang="ru-RU" sz="2400" dirty="0" smtClean="0"/>
              <a:t>4 Оперативный цикл (2006 - 10) - 22 новых члена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5 оперативный цикл (2010 - 14) принято 8 новых членов, общее количество стран-участниц достигло 136 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Более 19,000 проектов по всему миру 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7" name="Picture 2" descr="C:\Users\Olik\AppData\Local\Microsoft\Windows\Temporary Internet Files\Content.Outlook\HZ84ZLFP\SGP Participating Countries.jpg"/>
          <p:cNvPicPr>
            <a:picLocks noChangeAspect="1" noChangeArrowheads="1"/>
          </p:cNvPicPr>
          <p:nvPr/>
        </p:nvPicPr>
        <p:blipFill>
          <a:blip r:embed="rId3" cstate="print"/>
          <a:srcRect l="2778" t="5455" r="2778" b="3636"/>
          <a:stretch>
            <a:fillRect/>
          </a:stretch>
        </p:blipFill>
        <p:spPr bwMode="auto">
          <a:xfrm>
            <a:off x="228600" y="1259541"/>
            <a:ext cx="3986784" cy="293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4495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244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sz="3200" dirty="0" smtClean="0">
                <a:latin typeface="Calibri" pitchFamily="34" charset="0"/>
              </a:rPr>
              <a:t>Оперативный цикл 6 - приоритетные задачи 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6019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000" dirty="0" smtClean="0"/>
              <a:t>	В целях повышения эффективности использования ограниченных ресурсов, обеспечения расширенного внедрения и учета полученных результатов страновые программы в своей деятельности могут выбирать любые из четырех межотраслевых инициатив: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Охрана местных ландшафтов и прибрежных зон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Инновационная агроэкология в предотвращении изменений климата предотвращении изменений климата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Сопутствующие преимущества доступа к источникам энергии с низким уровнем углеродных выбросам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От местных к глобальным коалициям по управлению выбросами химических загрязнителей окружающей среды</a:t>
            </a:r>
          </a:p>
        </p:txBody>
      </p:sp>
      <p:pic>
        <p:nvPicPr>
          <p:cNvPr id="4" name="Picture 1034" descr="C:\Documents and Settings\LISETH\Mis documentos\2010\DIEZ AÑOS DEL PPD\Fotos Andrea\Selección Sipacapa\IMG_9404 (Mediu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2360" y="1600200"/>
            <a:ext cx="2631640" cy="1752600"/>
          </a:xfrm>
          <a:prstGeom prst="rect">
            <a:avLst/>
          </a:prstGeom>
          <a:noFill/>
        </p:spPr>
      </p:pic>
      <p:pic>
        <p:nvPicPr>
          <p:cNvPr id="5" name="Imagen 1" descr="F:\Puno\_D5F4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7338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106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sz="3600" b="1" dirty="0" smtClean="0"/>
              <a:t>Партнерства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038600" cy="3581400"/>
          </a:xfrm>
          <a:noFill/>
          <a:ln>
            <a:noFill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Получатели грантов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Национальные Правительства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Местные органы власти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Региональные органы власти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Двухсторонняя помощь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Корпорации 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Многосторонние агентства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Фонды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Calibri" pitchFamily="34" charset="0"/>
              </a:rPr>
              <a:t>НПО</a:t>
            </a: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print"/>
          <a:srcRect l="41429" t="21333" r="33333" b="19238"/>
          <a:stretch>
            <a:fillRect/>
          </a:stretch>
        </p:blipFill>
        <p:spPr bwMode="auto">
          <a:xfrm>
            <a:off x="4900248" y="1371600"/>
            <a:ext cx="27959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4200" y="55181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31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ru-RU" sz="3600" dirty="0" smtClean="0">
                <a:latin typeface="Calibri" pitchFamily="34" charset="0"/>
              </a:rPr>
              <a:t>Программа поддержки стран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1066800"/>
            <a:ext cx="7620000" cy="4197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n-lt"/>
              </a:rPr>
              <a:t>Программа поддержки стран - основной механизм реализации Стратегии взаимоотношений Фонда со странами. Состоит из следующих компонентов: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Формирование национальных портфелей проектов ГЭФ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Диалог с участием заинтересованных сторон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Семинары ГЭФ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Совещания членов ГЭФ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Вводные семинары ГЭФ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+mn-lt"/>
              </a:rPr>
              <a:t>Совещания стран-получателей/поддержка членов Совета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874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00642D"/>
                </a:solidFill>
                <a:latin typeface="+mn-lt"/>
              </a:rPr>
              <a:t>Стратегия </a:t>
            </a:r>
            <a:r>
              <a:rPr lang="ru-RU" dirty="0" smtClean="0">
                <a:solidFill>
                  <a:srgbClr val="00642D"/>
                </a:solidFill>
                <a:latin typeface="+mn-lt"/>
              </a:rPr>
              <a:t>межведомственного наращивания потенциала </a:t>
            </a:r>
            <a:r>
              <a:rPr lang="ru-RU" dirty="0">
                <a:solidFill>
                  <a:srgbClr val="00642D"/>
                </a:solidFill>
                <a:latin typeface="+mn-lt"/>
              </a:rPr>
              <a:t>по сквозным </a:t>
            </a:r>
            <a:r>
              <a:rPr lang="ru-RU" dirty="0" smtClean="0">
                <a:solidFill>
                  <a:srgbClr val="00642D"/>
                </a:solidFill>
                <a:latin typeface="+mn-lt"/>
              </a:rPr>
              <a:t>на </a:t>
            </a:r>
            <a:r>
              <a:rPr lang="ru-RU" dirty="0">
                <a:solidFill>
                  <a:srgbClr val="00642D"/>
                </a:solidFill>
                <a:latin typeface="+mn-lt"/>
              </a:rPr>
              <a:t>период ГЭФ-6</a:t>
            </a:r>
            <a:endParaRPr lang="ru-RU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962400"/>
            <a:ext cx="71628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Семинар для членов ГЭФ в расширенном составе</a:t>
            </a:r>
            <a:endParaRPr lang="ru-RU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Мертвое море (Иордания)</a:t>
            </a:r>
            <a:endParaRPr lang="ru-RU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tx1"/>
                </a:solidFill>
              </a:rPr>
              <a:t>9 - 10 сентября 2015 г.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36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70438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2000" dirty="0" smtClean="0"/>
              <a:t>Определение ГЭФ (C.22/08): Процесс, ведущий к повышению готовности индивидов, организаций и общества к решению проблем экологии, рационального использования природных ресурсов и учета соображений экологической устойчивости при планировании и управлении процессами социально-экономического развития страны."</a:t>
            </a:r>
            <a:endParaRPr lang="ru-RU" sz="2000" b="1" dirty="0">
              <a:solidFill>
                <a:schemeClr val="bg1"/>
              </a:solidFill>
              <a:ea typeface="+mn-ea"/>
              <a:cs typeface="Arial" charset="0"/>
            </a:endParaRPr>
          </a:p>
        </p:txBody>
      </p:sp>
      <p:sp>
        <p:nvSpPr>
          <p:cNvPr id="12291" name="Title 3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4400" b="1" dirty="0">
                <a:solidFill>
                  <a:schemeClr val="bg1"/>
                </a:solidFill>
              </a:rPr>
              <a:t>Наращивание потенциала</a:t>
            </a:r>
          </a:p>
        </p:txBody>
      </p:sp>
      <p:pic>
        <p:nvPicPr>
          <p:cNvPr id="1229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752128"/>
            <a:ext cx="275113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91" y="3810000"/>
            <a:ext cx="2646036" cy="171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3276600"/>
            <a:ext cx="170180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41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Group 13"/>
          <p:cNvGrpSpPr>
            <a:grpSpLocks/>
          </p:cNvGrpSpPr>
          <p:nvPr/>
        </p:nvGrpSpPr>
        <p:grpSpPr bwMode="auto">
          <a:xfrm>
            <a:off x="571500" y="1502440"/>
            <a:ext cx="8001000" cy="4320869"/>
            <a:chOff x="533400" y="1404937"/>
            <a:chExt cx="8001000" cy="3827493"/>
          </a:xfrm>
        </p:grpSpPr>
        <p:sp>
          <p:nvSpPr>
            <p:cNvPr id="14341" name="Text Box 3"/>
            <p:cNvSpPr txBox="1">
              <a:spLocks noChangeArrowheads="1"/>
            </p:cNvSpPr>
            <p:nvPr/>
          </p:nvSpPr>
          <p:spPr bwMode="auto">
            <a:xfrm>
              <a:off x="918063" y="1404937"/>
              <a:ext cx="7385538" cy="4089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ru-RU" altLang="en-US" sz="2400" b="1" dirty="0">
                  <a:solidFill>
                    <a:srgbClr val="007542"/>
                  </a:solidFill>
                </a:rPr>
                <a:t>Наращивание потенциала за счет:</a:t>
              </a:r>
            </a:p>
          </p:txBody>
        </p:sp>
        <p:sp>
          <p:nvSpPr>
            <p:cNvPr id="2" name="Text Box 4"/>
            <p:cNvSpPr txBox="1">
              <a:spLocks noChangeArrowheads="1"/>
            </p:cNvSpPr>
            <p:nvPr/>
          </p:nvSpPr>
          <p:spPr bwMode="auto">
            <a:xfrm>
              <a:off x="533400" y="2451571"/>
              <a:ext cx="1785938" cy="1881169"/>
            </a:xfrm>
            <a:prstGeom prst="rect">
              <a:avLst/>
            </a:prstGeom>
            <a:solidFill>
              <a:srgbClr val="007542">
                <a:alpha val="22000"/>
              </a:srgbClr>
            </a:solidFill>
            <a:ln w="190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charset="0"/>
                </a:rPr>
                <a:t>1.</a:t>
              </a:r>
            </a:p>
            <a:p>
              <a:pPr algn="ctr">
                <a:defRPr/>
              </a:pPr>
              <a:r>
                <a:rPr lang="ru-RU" sz="2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charset="0"/>
                </a:rPr>
                <a:t>Самооценки национального потенциала (СОНП)</a:t>
              </a:r>
              <a:endPara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Arial" charset="0"/>
                <a:cs typeface="Arial" charset="0"/>
              </a:endParaRPr>
            </a:p>
          </p:txBody>
        </p:sp>
        <p:sp>
          <p:nvSpPr>
            <p:cNvPr id="7174" name="Text Box 5"/>
            <p:cNvSpPr txBox="1">
              <a:spLocks noChangeArrowheads="1"/>
            </p:cNvSpPr>
            <p:nvPr/>
          </p:nvSpPr>
          <p:spPr bwMode="auto">
            <a:xfrm>
              <a:off x="2732088" y="2451571"/>
              <a:ext cx="1673225" cy="22628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defRPr/>
              </a:pPr>
              <a:r>
                <a:rPr lang="ru-RU" sz="2000" b="1" dirty="0" smtClean="0">
                  <a:solidFill>
                    <a:srgbClr val="595959"/>
                  </a:solidFill>
                  <a:latin typeface="Calibri" pitchFamily="-109" charset="0"/>
                </a:rPr>
                <a:t>2.</a:t>
              </a:r>
            </a:p>
            <a:p>
              <a:pPr algn="ctr">
                <a:defRPr/>
              </a:pPr>
              <a:r>
                <a:rPr lang="ru-RU" sz="2000" b="1" dirty="0" smtClean="0">
                  <a:solidFill>
                    <a:srgbClr val="595959"/>
                  </a:solidFill>
                  <a:latin typeface="Calibri" pitchFamily="-109" charset="0"/>
                </a:rPr>
                <a:t>Поступательное наращивание потенциала в рамках отдельных проектов</a:t>
              </a:r>
            </a:p>
          </p:txBody>
        </p:sp>
        <p:sp>
          <p:nvSpPr>
            <p:cNvPr id="7175" name="Text Box 6"/>
            <p:cNvSpPr txBox="1">
              <a:spLocks noChangeArrowheads="1"/>
            </p:cNvSpPr>
            <p:nvPr/>
          </p:nvSpPr>
          <p:spPr bwMode="auto">
            <a:xfrm>
              <a:off x="4841875" y="2451571"/>
              <a:ext cx="1711325" cy="27808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defRPr/>
              </a:pPr>
              <a:r>
                <a:rPr lang="ru-RU" sz="2200" b="1" dirty="0" smtClean="0">
                  <a:solidFill>
                    <a:srgbClr val="595959"/>
                  </a:solidFill>
                  <a:latin typeface="Calibri" pitchFamily="-109" charset="0"/>
                </a:rPr>
                <a:t>3.</a:t>
              </a:r>
            </a:p>
            <a:p>
              <a:pPr algn="ctr">
                <a:defRPr/>
              </a:pPr>
              <a:r>
                <a:rPr lang="ru-RU" sz="2200" b="1" dirty="0" smtClean="0">
                  <a:solidFill>
                    <a:srgbClr val="595959"/>
                  </a:solidFill>
                  <a:latin typeface="Calibri" pitchFamily="-109" charset="0"/>
                </a:rPr>
                <a:t>Поощрение проектов</a:t>
              </a:r>
            </a:p>
            <a:p>
              <a:pPr algn="ctr">
                <a:defRPr/>
              </a:pPr>
              <a:r>
                <a:rPr lang="ru-RU" sz="2200" b="1" dirty="0" smtClean="0">
                  <a:solidFill>
                    <a:srgbClr val="595959"/>
                  </a:solidFill>
                  <a:latin typeface="Calibri" pitchFamily="-109" charset="0"/>
                </a:rPr>
                <a:t>Межведомственного наращивания потенциала</a:t>
              </a:r>
            </a:p>
            <a:p>
              <a:pPr algn="ctr">
                <a:defRPr/>
              </a:pPr>
              <a:endParaRPr lang="ru-RU" sz="2200" b="1" dirty="0" smtClean="0">
                <a:solidFill>
                  <a:srgbClr val="595959"/>
                </a:solidFill>
                <a:latin typeface="Calibri" pitchFamily="-109" charset="0"/>
              </a:endParaRPr>
            </a:p>
          </p:txBody>
        </p:sp>
        <p:sp>
          <p:nvSpPr>
            <p:cNvPr id="7176" name="Text Box 7"/>
            <p:cNvSpPr txBox="1">
              <a:spLocks noChangeArrowheads="1"/>
            </p:cNvSpPr>
            <p:nvPr/>
          </p:nvSpPr>
          <p:spPr bwMode="auto">
            <a:xfrm>
              <a:off x="6900863" y="2419806"/>
              <a:ext cx="1633537" cy="18811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>
                <a:defRPr/>
              </a:pPr>
              <a:r>
                <a:rPr lang="ru-RU" sz="1200" b="1" dirty="0" smtClean="0">
                  <a:solidFill>
                    <a:srgbClr val="595959"/>
                  </a:solidFill>
                  <a:latin typeface="Calibri" pitchFamily="-109" charset="0"/>
                </a:rPr>
                <a:t>4. </a:t>
              </a:r>
            </a:p>
            <a:p>
              <a:pPr algn="ctr">
                <a:defRPr/>
              </a:pPr>
              <a:r>
                <a:rPr lang="ru-RU" sz="1200" b="1" dirty="0" smtClean="0">
                  <a:solidFill>
                    <a:srgbClr val="595959"/>
                  </a:solidFill>
                  <a:latin typeface="Calibri" pitchFamily="-109" charset="0"/>
                </a:rPr>
                <a:t>Первоочередное наращивание потенциала в наименее развитых странах и развивающихся государствах малых островов</a:t>
              </a:r>
            </a:p>
            <a:p>
              <a:pPr algn="ctr">
                <a:defRPr/>
              </a:pPr>
              <a:endParaRPr lang="ru-RU" sz="1200" b="1" dirty="0" smtClean="0">
                <a:latin typeface="Calibri" pitchFamily="-109" charset="0"/>
              </a:endParaRPr>
            </a:p>
            <a:p>
              <a:pPr algn="ctr">
                <a:defRPr/>
              </a:pPr>
              <a:endParaRPr lang="ru-RU" sz="1200" b="1" dirty="0" smtClean="0">
                <a:latin typeface="Calibri" pitchFamily="-109" charset="0"/>
              </a:endParaRPr>
            </a:p>
          </p:txBody>
        </p:sp>
        <p:sp>
          <p:nvSpPr>
            <p:cNvPr id="14346" name="AutoShape 8"/>
            <p:cNvSpPr>
              <a:spLocks noChangeArrowheads="1"/>
            </p:cNvSpPr>
            <p:nvPr/>
          </p:nvSpPr>
          <p:spPr bwMode="auto">
            <a:xfrm>
              <a:off x="1052696" y="1916137"/>
              <a:ext cx="721244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7" name="AutoShape 9"/>
            <p:cNvSpPr>
              <a:spLocks noChangeArrowheads="1"/>
            </p:cNvSpPr>
            <p:nvPr/>
          </p:nvSpPr>
          <p:spPr bwMode="auto">
            <a:xfrm>
              <a:off x="3125071" y="1916137"/>
              <a:ext cx="721244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8" name="AutoShape 10"/>
            <p:cNvSpPr>
              <a:spLocks noChangeArrowheads="1"/>
            </p:cNvSpPr>
            <p:nvPr/>
          </p:nvSpPr>
          <p:spPr bwMode="auto">
            <a:xfrm>
              <a:off x="5202253" y="1916137"/>
              <a:ext cx="721244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4349" name="AutoShape 11"/>
            <p:cNvSpPr>
              <a:spLocks noChangeArrowheads="1"/>
            </p:cNvSpPr>
            <p:nvPr/>
          </p:nvSpPr>
          <p:spPr bwMode="auto">
            <a:xfrm>
              <a:off x="7279436" y="1916137"/>
              <a:ext cx="721244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4340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5400" b="1" dirty="0" smtClean="0">
                <a:solidFill>
                  <a:schemeClr val="bg1"/>
                </a:solidFill>
              </a:rPr>
              <a:t>4 Пути наращивания потенциала</a:t>
            </a:r>
            <a:endParaRPr lang="ru-RU" alt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8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1A59792-D516-481E-A2AE-C75BD2A1A071}" type="slidenum">
              <a:rPr lang="fr-CA" altLang="en-US" sz="1800" smtClean="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ru-RU" altLang="en-US" sz="1800" smtClean="0">
              <a:latin typeface="Arial" panose="020B0604020202020204" pitchFamily="34" charset="0"/>
            </a:endParaRPr>
          </a:p>
        </p:txBody>
      </p:sp>
      <p:pic>
        <p:nvPicPr>
          <p:cNvPr id="16388" name="Picture 5" descr="NCSA SR cov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88398"/>
            <a:ext cx="335756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56060" y="2209800"/>
            <a:ext cx="2196739" cy="1785104"/>
          </a:xfrm>
          <a:prstGeom prst="rect">
            <a:avLst/>
          </a:prstGeom>
          <a:solidFill>
            <a:srgbClr val="007542">
              <a:alpha val="22000"/>
            </a:srgbClr>
          </a:solidFill>
          <a:ln w="19050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1.</a:t>
            </a:r>
          </a:p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Проведение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Arial" charset="0"/>
              <a:cs typeface="Arial" charset="0"/>
            </a:endParaRPr>
          </a:p>
          <a:p>
            <a:pPr algn="ctr">
              <a:defRPr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rPr>
              <a:t>самооценок национального потенциала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16390" name="AutoShape 8"/>
          <p:cNvSpPr>
            <a:spLocks noChangeArrowheads="1"/>
          </p:cNvSpPr>
          <p:nvPr/>
        </p:nvSpPr>
        <p:spPr bwMode="auto">
          <a:xfrm>
            <a:off x="1688667" y="1336098"/>
            <a:ext cx="720725" cy="4762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75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21277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Arial" charset="0"/>
              <a:buChar char="•"/>
              <a:defRPr/>
            </a:pPr>
            <a:endParaRPr lang="ru-RU" sz="2200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400" dirty="0" smtClean="0"/>
              <a:t>Направлены на преодоление недостатков в развитии национального потенциала, выявленных в ходе СОНМ.</a:t>
            </a:r>
          </a:p>
          <a:p>
            <a:pPr eaLnBrk="1" hangingPunct="1"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400" dirty="0" smtClean="0"/>
              <a:t>Портфель проектов в области наращивания потенциала CB2 (в период ГЭФ-4 - 23 проекта) предусматривал:</a:t>
            </a:r>
          </a:p>
          <a:p>
            <a:pPr lvl="1" eaLnBrk="1" hangingPunct="1"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000" dirty="0" smtClean="0"/>
              <a:t>Укрепление механизмов межотраслевого взаимодействия</a:t>
            </a:r>
          </a:p>
          <a:p>
            <a:pPr lvl="1" eaLnBrk="1" hangingPunct="1"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000" dirty="0"/>
              <a:t>Содействие гармонизации стратегий и законодательства</a:t>
            </a:r>
          </a:p>
          <a:p>
            <a:pPr lvl="1" eaLnBrk="1" hangingPunct="1"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000" dirty="0"/>
              <a:t>Интеграция глобальных проблем охраны окружающей среды</a:t>
            </a:r>
          </a:p>
          <a:p>
            <a:pPr eaLnBrk="1" hangingPunct="1">
              <a:lnSpc>
                <a:spcPts val="2880"/>
              </a:lnSpc>
              <a:buFont typeface="Arial" charset="0"/>
              <a:buChar char="•"/>
              <a:defRPr/>
            </a:pPr>
            <a:r>
              <a:rPr lang="ru-RU" sz="2400" dirty="0" smtClean="0"/>
              <a:t>Проекты базировались на комплексных</a:t>
            </a:r>
            <a:br>
              <a:rPr lang="ru-RU" sz="2400" dirty="0" smtClean="0"/>
            </a:br>
            <a:r>
              <a:rPr lang="ru-RU" sz="2400" dirty="0" smtClean="0"/>
              <a:t>межотраслевых  подходах</a:t>
            </a:r>
            <a:br>
              <a:rPr lang="ru-RU" sz="2400" dirty="0" smtClean="0"/>
            </a:br>
            <a:r>
              <a:rPr lang="ru-RU" sz="2400" dirty="0" smtClean="0"/>
              <a:t>к формированию необходимого </a:t>
            </a:r>
            <a:br>
              <a:rPr lang="ru-RU" sz="2400" dirty="0" smtClean="0"/>
            </a:br>
            <a:r>
              <a:rPr lang="ru-RU" sz="2400" dirty="0" smtClean="0"/>
              <a:t>потенциала</a:t>
            </a:r>
            <a:endParaRPr lang="ru-RU" sz="2400" dirty="0"/>
          </a:p>
          <a:p>
            <a:pPr marL="0" indent="0" eaLnBrk="1" hangingPunct="1">
              <a:lnSpc>
                <a:spcPts val="2880"/>
              </a:lnSpc>
              <a:buFont typeface="Arial" panose="020B0604020202020204" pitchFamily="34" charset="0"/>
              <a:buNone/>
              <a:defRPr/>
            </a:pPr>
            <a:r>
              <a:rPr lang="en-US" dirty="0" smtClean="0"/>
              <a:t>					</a:t>
            </a: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  <a:defRPr/>
            </a:pPr>
            <a:endParaRPr lang="ru-RU" sz="18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70000"/>
              </a:lnSpc>
              <a:buFont typeface="Arial" charset="0"/>
              <a:buChar char="•"/>
              <a:defRPr/>
            </a:pPr>
            <a:endParaRPr lang="ru-RU" sz="1800" dirty="0">
              <a:ea typeface="ＭＳ Ｐゴシック" pitchFamily="34" charset="-128"/>
            </a:endParaRPr>
          </a:p>
          <a:p>
            <a:pPr eaLnBrk="1" hangingPunct="1">
              <a:lnSpc>
                <a:spcPct val="70000"/>
              </a:lnSpc>
              <a:buFont typeface="Arial" charset="0"/>
              <a:buChar char="•"/>
              <a:defRPr/>
            </a:pPr>
            <a:endParaRPr lang="ru-RU" sz="1800" dirty="0" smtClean="0">
              <a:ea typeface="ＭＳ Ｐゴシック" pitchFamily="34" charset="-128"/>
            </a:endParaRPr>
          </a:p>
          <a:p>
            <a:pPr marL="0" indent="0" eaLnBrk="1" hangingPunct="1">
              <a:lnSpc>
                <a:spcPct val="70000"/>
              </a:lnSpc>
              <a:buFont typeface="Arial" charset="0"/>
              <a:buNone/>
              <a:defRPr/>
            </a:pPr>
            <a:endParaRPr lang="ru-RU" sz="1800" dirty="0" smtClean="0">
              <a:ea typeface="ＭＳ Ｐゴシック" pitchFamily="34" charset="-128"/>
            </a:endParaRPr>
          </a:p>
        </p:txBody>
      </p:sp>
      <p:sp>
        <p:nvSpPr>
          <p:cNvPr id="18435" name="Title 3"/>
          <p:cNvSpPr txBox="1">
            <a:spLocks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4000" b="1" dirty="0" smtClean="0">
                <a:solidFill>
                  <a:schemeClr val="bg1"/>
                </a:solidFill>
              </a:rPr>
              <a:t>Проекты наращивания потенциала</a:t>
            </a:r>
            <a:br>
              <a:rPr lang="ru-RU" altLang="en-US" sz="4000" b="1" dirty="0" smtClean="0">
                <a:solidFill>
                  <a:schemeClr val="bg1"/>
                </a:solidFill>
              </a:rPr>
            </a:br>
            <a:r>
              <a:rPr lang="ru-RU" altLang="en-US" sz="4000" b="1" dirty="0" smtClean="0">
                <a:solidFill>
                  <a:schemeClr val="bg1"/>
                </a:solidFill>
              </a:rPr>
              <a:t>ГЭФ-4</a:t>
            </a:r>
            <a:endParaRPr lang="ru-RU" altLang="en-US" sz="4000" b="1" dirty="0">
              <a:solidFill>
                <a:schemeClr val="bg1"/>
              </a:solidFill>
            </a:endParaRPr>
          </a:p>
        </p:txBody>
      </p:sp>
      <p:pic>
        <p:nvPicPr>
          <p:cNvPr id="18436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4944396"/>
            <a:ext cx="1752600" cy="11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238" y="4371108"/>
            <a:ext cx="115411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3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8"/>
            <a:ext cx="8229600" cy="4525962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ru-RU" sz="2400" b="1" dirty="0" smtClean="0"/>
              <a:t>Общая цель: </a:t>
            </a:r>
            <a:r>
              <a:rPr lang="ru-RU" sz="2400" dirty="0"/>
              <a:t>Содействие достижению и устойчивому соблюдению странами целевых показателей в области охраны окружающей среды путем наращивания ключевого потенциала для решения проблем и преодоления барьеров для выполнения национальных обязательств по международным конвенциям ГЭФ и учету глобальных экологических приоритетов при принятии решений на национальном уровне.</a:t>
            </a:r>
            <a:endParaRPr lang="ru-RU" sz="2400" dirty="0" smtClean="0"/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  <a:defRPr/>
            </a:pPr>
            <a:endParaRPr lang="ru-RU" sz="2400" b="1" dirty="0" smtClean="0"/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  <a:defRPr/>
            </a:pPr>
            <a:r>
              <a:rPr lang="ru-RU" sz="2400" b="1" dirty="0" smtClean="0"/>
              <a:t>Доступное финансирование</a:t>
            </a:r>
            <a:br>
              <a:rPr lang="ru-RU" sz="2400" b="1" dirty="0" smtClean="0"/>
            </a:br>
            <a:r>
              <a:rPr lang="ru-RU" sz="2400" u="sng" dirty="0" smtClean="0"/>
              <a:t>USD 34 млн.</a:t>
            </a:r>
            <a:endParaRPr lang="ru-RU" sz="2400" u="sng" dirty="0"/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2531" name="Title 3"/>
          <p:cNvSpPr txBox="1">
            <a:spLocks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4000" b="1" dirty="0" smtClean="0">
                <a:solidFill>
                  <a:schemeClr val="bg1"/>
                </a:solidFill>
              </a:rPr>
              <a:t>Стратегия межотраслевого наращивания потенциала - ГЭФ-6</a:t>
            </a:r>
            <a:endParaRPr lang="ru-RU" altLang="en-US" sz="4000" b="1" dirty="0">
              <a:solidFill>
                <a:schemeClr val="bg1"/>
              </a:solidFill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3124200"/>
            <a:ext cx="4354512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1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763000" cy="5029200"/>
          </a:xfrm>
        </p:spPr>
        <p:txBody>
          <a:bodyPr>
            <a:normAutofit lnSpcReduction="10000"/>
          </a:bodyPr>
          <a:lstStyle/>
          <a:p>
            <a:r>
              <a:rPr lang="ru-RU" altLang="en-US" sz="2600" dirty="0"/>
              <a:t>Задача 1: Учет интересов охраны глобальной окружающей среды в системах обеспечения принятия решений и мониторинга </a:t>
            </a:r>
            <a:endParaRPr lang="ru-RU" altLang="en-US" sz="2600" dirty="0" smtClean="0">
              <a:ea typeface="ＭＳ Ｐゴシック" pitchFamily="34" charset="-128"/>
            </a:endParaRPr>
          </a:p>
          <a:p>
            <a:r>
              <a:rPr lang="ru-RU" altLang="en-US" sz="2600" dirty="0" smtClean="0"/>
              <a:t>Задача </a:t>
            </a:r>
            <a:r>
              <a:rPr lang="ru-RU" altLang="en-US" sz="2600" dirty="0"/>
              <a:t>2: Укрепления структур и механизмов управления и проведения консультаций.  </a:t>
            </a:r>
          </a:p>
          <a:p>
            <a:r>
              <a:rPr lang="ru-RU" altLang="en-US" sz="2600" dirty="0" smtClean="0"/>
              <a:t>Задача 3: Интеграция положений многосторонних соглашений в области охраны окружающей среды при разработке стратегий, правовой и нормативной базы  </a:t>
            </a:r>
          </a:p>
          <a:p>
            <a:r>
              <a:rPr lang="ru-RU" altLang="en-US" sz="2600" dirty="0" smtClean="0"/>
              <a:t>Задача 4: Пилотирование инновационных экономических и финансовых механизмов обеспечения соблюдения требований Конвенций. </a:t>
            </a:r>
          </a:p>
          <a:p>
            <a:r>
              <a:rPr lang="ru-RU" altLang="en-US" sz="2600" dirty="0" smtClean="0"/>
              <a:t>Задача 5: Обновление СОНП </a:t>
            </a:r>
          </a:p>
          <a:p>
            <a:pPr marL="0" indent="0" eaLnBrk="1" hangingPunct="1">
              <a:lnSpc>
                <a:spcPct val="120000"/>
              </a:lnSpc>
              <a:buFont typeface="Arial" charset="0"/>
              <a:buNone/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2531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4000" b="1" dirty="0" smtClean="0">
                <a:solidFill>
                  <a:schemeClr val="bg1"/>
                </a:solidFill>
              </a:rPr>
              <a:t>Стратегические задачи Межотраслевого наращивания потенциала - ГЭФ-6</a:t>
            </a:r>
            <a:endParaRPr lang="ru-RU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50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191000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000" b="1" dirty="0" smtClean="0"/>
              <a:t>Наши пожелания относительно проектов межотраслевого наращивания потенциала в период ГЭФ-6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Наращивание потенциала в наименее развитых странах и развивающихся государствах малых островов 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Предложены в ходе выполнения СОНП при поддержке ГЭФ</a:t>
            </a:r>
            <a:endParaRPr lang="ru-RU" sz="2000" dirty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Внедрение инновационных подходов</a:t>
            </a:r>
            <a:endParaRPr lang="ru-RU" sz="2000" dirty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Ориентированность на результаты, наличие четко определенных, измеримых и устойчивых выходов, указание перечня индикаторов мониторинга</a:t>
            </a:r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Способствуют совершенствованию синергетического процесса реализации трех Рио-де-Жанейрских конвенций и других многосторонних соглашений в области охраны окружающей среды</a:t>
            </a:r>
            <a:endParaRPr lang="ru-RU" sz="2000" dirty="0"/>
          </a:p>
          <a:p>
            <a:pPr>
              <a:buFont typeface="Arial" charset="0"/>
              <a:buChar char="•"/>
              <a:defRPr/>
            </a:pPr>
            <a:r>
              <a:rPr lang="ru-RU" sz="2000" dirty="0" smtClean="0"/>
              <a:t>Дополняют действующие или запланированные инициативы ГЭФ</a:t>
            </a:r>
            <a:endParaRPr lang="ru-RU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000" dirty="0"/>
          </a:p>
          <a:p>
            <a:pPr marL="0" indent="0">
              <a:buFont typeface="Arial" charset="0"/>
              <a:buNone/>
              <a:defRPr/>
            </a:pPr>
            <a:endParaRPr lang="ru-RU" sz="2000" dirty="0"/>
          </a:p>
          <a:p>
            <a:pPr eaLnBrk="1" hangingPunct="1">
              <a:buFont typeface="Arial" charset="0"/>
              <a:buChar char="•"/>
              <a:defRPr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sp>
        <p:nvSpPr>
          <p:cNvPr id="24579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4000" b="1" dirty="0" smtClean="0">
                <a:solidFill>
                  <a:schemeClr val="bg1"/>
                </a:solidFill>
              </a:rPr>
              <a:t>Приоритеты Стратегии на период ГЭФ-6</a:t>
            </a:r>
            <a:endParaRPr lang="ru-RU" alt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0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 txBox="1">
            <a:spLocks/>
          </p:cNvSpPr>
          <p:nvPr/>
        </p:nvSpPr>
        <p:spPr bwMode="auto">
          <a:xfrm>
            <a:off x="0" y="1295400"/>
            <a:ext cx="9144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en-US" sz="4000" b="1" dirty="0">
                <a:latin typeface="Arial" panose="020B0604020202020204" pitchFamily="34" charset="0"/>
              </a:rPr>
              <a:t> </a:t>
            </a:r>
            <a:endParaRPr lang="ru-RU" altLang="en-US" sz="40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3800" b="1" dirty="0">
                <a:solidFill>
                  <a:srgbClr val="00642D"/>
                </a:solidFill>
              </a:rPr>
              <a:t>Спасибо за внимание!</a:t>
            </a:r>
          </a:p>
        </p:txBody>
      </p:sp>
      <p:sp>
        <p:nvSpPr>
          <p:cNvPr id="25603" name="Title 3"/>
          <p:cNvSpPr txBox="1">
            <a:spLocks/>
          </p:cNvSpPr>
          <p:nvPr/>
        </p:nvSpPr>
        <p:spPr bwMode="auto">
          <a:xfrm>
            <a:off x="0" y="3135261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3800" b="1" dirty="0">
                <a:solidFill>
                  <a:srgbClr val="4D4D4D"/>
                </a:solidFill>
              </a:rPr>
              <a:t>Вопросы?</a:t>
            </a:r>
          </a:p>
        </p:txBody>
      </p:sp>
    </p:spTree>
    <p:extLst>
      <p:ext uri="{BB962C8B-B14F-4D97-AF65-F5344CB8AC3E}">
        <p14:creationId xmlns:p14="http://schemas.microsoft.com/office/powerpoint/2010/main" val="1246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29000"/>
            <a:ext cx="7315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00642D"/>
                </a:solidFill>
                <a:latin typeface="+mn-lt"/>
              </a:rPr>
              <a:t>Руководящие принципы реализации политики ГЭФ в области участия общественности</a:t>
            </a:r>
            <a:r>
              <a:t/>
            </a:r>
            <a:br/>
            <a:endParaRPr lang="ru-RU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08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" y="0"/>
            <a:ext cx="91440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000" dirty="0"/>
              <a:t>Формирование национальных портфелей проектов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01000" cy="4191000"/>
          </a:xfrm>
        </p:spPr>
        <p:txBody>
          <a:bodyPr/>
          <a:lstStyle/>
          <a:p>
            <a:r>
              <a:rPr lang="ru-RU" sz="2000" dirty="0" smtClean="0"/>
              <a:t>На период ГЭФ-6 целью указанной деятельности является оказание дальнейшего содействия Оперативным координаторам в вовлечении национальных заинтересованных сторон и отраслевых министерств в разработке национальных приоритетов оказания поддержки со стороны ГЭФ, включая формирование проектных идей</a:t>
            </a:r>
          </a:p>
          <a:p>
            <a:r>
              <a:rPr lang="ru-RU" sz="2000" dirty="0" smtClean="0"/>
              <a:t>Носит добровольный характер, </a:t>
            </a:r>
            <a:r>
              <a:rPr lang="ru-RU" sz="2000" u="sng" dirty="0" smtClean="0"/>
              <a:t>не является обязательным условием</a:t>
            </a:r>
            <a:r>
              <a:rPr lang="ru-RU" sz="2000" dirty="0" smtClean="0"/>
              <a:t> для получения финансирования ГЭФ</a:t>
            </a:r>
          </a:p>
          <a:p>
            <a:r>
              <a:rPr lang="ru-RU" sz="2000" u="sng" dirty="0" smtClean="0"/>
              <a:t>Результаты Национального диалога по формированию портфеля проектов представляются в ГЭФ</a:t>
            </a:r>
            <a:r>
              <a:rPr lang="ru-RU" sz="2000" dirty="0" smtClean="0"/>
              <a:t> – для изучения и представления замечаний в необходимых случаях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6492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z="3200" dirty="0" smtClean="0">
                <a:solidFill>
                  <a:srgbClr val="0070C0"/>
                </a:solidFill>
              </a:rPr>
              <a:t>Политика ГЭФ в отношении вовлечения ОГО и других заинтересованных сторон</a:t>
            </a:r>
            <a:endParaRPr lang="ru-RU" altLang="en-US" sz="32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>
                <a:solidFill>
                  <a:srgbClr val="000000"/>
                </a:solidFill>
              </a:rPr>
              <a:t>Участие общественности в реализации проектов за счет средств ГЭФ (1996)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 smtClean="0"/>
              <a:t>Руководящие принципы ГЭФ в области взаимодействия с коренными народами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 smtClean="0"/>
              <a:t>Политика соблюдения учрежденческих минимальных стандартов в отношении природоохранных и социальных гарантий 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 smtClean="0"/>
              <a:t>Политика в области всестороннего учета гендерных вопросов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 smtClean="0"/>
              <a:t>Политика ГЭФ в области мониторинга и оценки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200" dirty="0" smtClean="0">
                <a:solidFill>
                  <a:srgbClr val="000000"/>
                </a:solidFill>
              </a:rPr>
              <a:t>Руководящие принципы реализации политики ГЭФ в области участия общественности (2014)</a:t>
            </a:r>
          </a:p>
          <a:p>
            <a:pPr marL="0" indent="0">
              <a:buFont typeface="Arial" charset="0"/>
              <a:buNone/>
              <a:defRPr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4174358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altLang="en-US" sz="3200" smtClean="0"/>
              <a:t>Политика в области участия общественности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2800" b="1" dirty="0" smtClean="0"/>
              <a:t>Политика:   </a:t>
            </a:r>
            <a:r>
              <a:rPr lang="ru-RU" sz="2800" b="1" i="1" dirty="0" smtClean="0"/>
              <a:t>Участие общественности в проектах ГЭФ</a:t>
            </a:r>
            <a:r>
              <a:rPr lang="ru-RU" sz="2800" b="1" dirty="0" smtClean="0"/>
              <a:t> GEF/PL/SD/01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2400" dirty="0" smtClean="0">
                <a:hlinkClick r:id="rId3"/>
              </a:rPr>
              <a:t>http://www.thegef.org/gef/content/public-involvement-policy</a:t>
            </a:r>
            <a:endParaRPr lang="ru-RU" sz="2400" dirty="0" smtClean="0">
              <a:ea typeface="ＭＳ Ｐゴシック" pitchFamily="34" charset="-128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sz="1050" dirty="0" smtClean="0">
              <a:ea typeface="ＭＳ Ｐゴシック" pitchFamily="34" charset="-128"/>
            </a:endParaRPr>
          </a:p>
          <a:p>
            <a:pPr>
              <a:defRPr/>
            </a:pPr>
            <a:r>
              <a:rPr lang="ru-RU" sz="2000" dirty="0" smtClean="0"/>
              <a:t>Эффективное участие общественности является ключевым условием успеха проектов, реализуемых за счет средств ГЭФ и ориентированных на участие местных сообществ </a:t>
            </a:r>
          </a:p>
          <a:p>
            <a:pPr>
              <a:defRPr/>
            </a:pPr>
            <a:r>
              <a:rPr lang="ru-RU" sz="2000" dirty="0">
                <a:solidFill>
                  <a:srgbClr val="000000"/>
                </a:solidFill>
              </a:rPr>
              <a:t>Участие общественности осуществляется в следующих формах, которые имеют взаимосвязанный характер и зачастую перекрывают друг друга: (a) распространение информации; (b) консультации; (c) вовлечение заинтересованных сторон.</a:t>
            </a:r>
            <a:endParaRPr lang="ru-RU" sz="20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ru-RU" sz="2400" dirty="0" smtClean="0">
              <a:ea typeface="ＭＳ Ｐゴシック" pitchFamily="34" charset="-128"/>
            </a:endParaRPr>
          </a:p>
          <a:p>
            <a:pPr marL="0" indent="0">
              <a:defRPr/>
            </a:pPr>
            <a:endParaRPr lang="ru-RU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8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r>
              <a:rPr lang="ru-RU" altLang="en-US" sz="3200" smtClean="0"/>
              <a:t>Политика в области участия общественности - принципы</a:t>
            </a:r>
            <a:endParaRPr lang="ru-RU" altLang="en-US" sz="2000" smtClean="0">
              <a:ea typeface="ＭＳ Ｐゴシック" panose="020B0600070205080204" pitchFamily="34" charset="-128"/>
            </a:endParaRPr>
          </a:p>
        </p:txBody>
      </p:sp>
      <p:pic>
        <p:nvPicPr>
          <p:cNvPr id="14339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3956050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676400"/>
            <a:ext cx="3810000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dirty="0"/>
              <a:t>Социальная, экологическая и финансовая устойчивость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dirty="0"/>
              <a:t>Ответственность страны (правительство и учреждения ГЭФ)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dirty="0"/>
              <a:t>Гибкость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dirty="0"/>
              <a:t>Широкая основа и устойчивость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dirty="0"/>
              <a:t>Прозрачность</a:t>
            </a:r>
          </a:p>
          <a:p>
            <a:pPr eaLnBrk="1" hangingPunct="1">
              <a:defRPr/>
            </a:pPr>
            <a:endParaRPr lang="ru-RU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230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3200" dirty="0">
                <a:latin typeface="+mn-lt"/>
              </a:rPr>
              <a:t>Обоснование необходимости участия общественности в проектах ГЭФ</a:t>
            </a:r>
            <a:r>
              <a:rPr lang="ru-RU" sz="3200" dirty="0" smtClean="0">
                <a:latin typeface="+mn-lt"/>
              </a:rPr>
              <a:t>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010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en-US" sz="2000" dirty="0" smtClean="0">
              <a:solidFill>
                <a:srgbClr val="000000"/>
              </a:solidFill>
              <a:ea typeface="ＭＳ Ｐゴシック" panose="020B0600070205080204" pitchFamily="34" charset="-128"/>
            </a:endParaRPr>
          </a:p>
          <a:p>
            <a:pPr lvl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en-US" sz="2000" dirty="0" smtClean="0">
                <a:solidFill>
                  <a:srgbClr val="000000"/>
                </a:solidFill>
              </a:rPr>
              <a:t>Укрепление </a:t>
            </a:r>
            <a:r>
              <a:rPr lang="ru-RU" altLang="en-US" sz="2000" dirty="0" err="1" smtClean="0">
                <a:solidFill>
                  <a:srgbClr val="000000"/>
                </a:solidFill>
              </a:rPr>
              <a:t>страновой</a:t>
            </a:r>
            <a:r>
              <a:rPr lang="ru-RU" altLang="en-US" sz="2000" dirty="0" smtClean="0">
                <a:solidFill>
                  <a:srgbClr val="000000"/>
                </a:solidFill>
              </a:rPr>
              <a:t> приверженности и механизмов ответственности за результаты проекта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en-US" sz="2000" dirty="0" smtClean="0">
                <a:solidFill>
                  <a:srgbClr val="000000"/>
                </a:solidFill>
              </a:rPr>
              <a:t>Реализация социальных и экономических интересов населения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en-US" sz="2000" dirty="0" smtClean="0">
                <a:solidFill>
                  <a:srgbClr val="000000"/>
                </a:solidFill>
              </a:rPr>
              <a:t>Налаживание партнерских отношений между исполняющими агентствами и заинтересованными сторонами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ru-RU" altLang="en-US" sz="2000" dirty="0" smtClean="0">
                <a:solidFill>
                  <a:srgbClr val="000000"/>
                </a:solidFill>
              </a:rPr>
              <a:t>Использование местного опыта, знаний и умений при разработке, реализации и оценке мероприятий проекта.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ru-RU" altLang="en-US" sz="2000" dirty="0" smtClean="0">
              <a:ea typeface="ＭＳ Ｐゴシック" panose="020B0600070205080204" pitchFamily="34" charset="-128"/>
            </a:endParaRPr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0"/>
            <a:ext cx="54229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3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Руководящие принципы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dirty="0" smtClean="0"/>
              <a:t>Направлены на дальнейшую детализацию мероприятий по реализации принципов Политики в области участия общественности </a:t>
            </a:r>
            <a:endParaRPr lang="ru-RU" dirty="0"/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1843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3429000"/>
            <a:ext cx="48196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853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Предоставление информации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Консультации по выбору приоритетов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Консультации по разработке и реализации проекта/программы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Отчетность, мониторинг, оценка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Урегулирование конфликтов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ru-RU" sz="2800" b="1" dirty="0">
              <a:solidFill>
                <a:schemeClr val="bg1"/>
              </a:solidFill>
              <a:ea typeface="+mn-ea"/>
              <a:cs typeface="Arial" charset="0"/>
            </a:endParaRPr>
          </a:p>
        </p:txBody>
      </p:sp>
      <p:sp>
        <p:nvSpPr>
          <p:cNvPr id="2048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0064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2800" b="1">
                <a:solidFill>
                  <a:schemeClr val="bg1"/>
                </a:solidFill>
              </a:rPr>
              <a:t>Руководящие принципы</a:t>
            </a:r>
          </a:p>
        </p:txBody>
      </p:sp>
      <p:pic>
        <p:nvPicPr>
          <p:cNvPr id="20484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86200"/>
            <a:ext cx="3154363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37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dirty="0" smtClean="0"/>
              <a:t>Информирование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/>
          </a:p>
          <a:p>
            <a:pPr marL="0" indent="0">
              <a:buFont typeface="Arial" charset="0"/>
              <a:buNone/>
              <a:defRPr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0" y="1295400"/>
          <a:ext cx="8001000" cy="4404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3429000"/>
              </a:tblGrid>
              <a:tr h="3708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Мероприятие</a:t>
                      </a:r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Ответственные</a:t>
                      </a:r>
                      <a:endParaRPr lang="ru-RU" sz="1800" dirty="0"/>
                    </a:p>
                  </a:txBody>
                  <a:tcPr marT="45724" marB="45724"/>
                </a:tc>
              </a:tr>
              <a:tr h="11277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Своевременное размещение на сайте ГЭФ информация и документация, относящейся к проектам и программам Фонда  </a:t>
                      </a:r>
                    </a:p>
                    <a:p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Секретариат ГЭФ</a:t>
                      </a:r>
                      <a:endParaRPr lang="ru-RU" sz="1800" dirty="0"/>
                    </a:p>
                  </a:txBody>
                  <a:tcPr marT="45724" marB="45724"/>
                </a:tc>
              </a:tr>
              <a:tr h="64012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Информационные совещания, национальный диалог Мероприятия по формированию национального портфеля проектов (NPFE) Национальных консультативный комитет (НКК)</a:t>
                      </a:r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Операционные координаторы</a:t>
                      </a:r>
                      <a:endParaRPr lang="ru-RU" sz="1800" dirty="0"/>
                    </a:p>
                  </a:txBody>
                  <a:tcPr marT="45724" marB="45724"/>
                </a:tc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Семинары для членов ГЭФ, семинары в расширенном составе</a:t>
                      </a:r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Секретариат ГЭФ</a:t>
                      </a:r>
                      <a:endParaRPr lang="ru-RU" sz="1800" dirty="0"/>
                    </a:p>
                  </a:txBody>
                  <a:tcPr marT="45724" marB="45724"/>
                </a:tc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Актуализация справочника "ГЭФ от А до Я"</a:t>
                      </a:r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Секретариат ГЭФ</a:t>
                      </a:r>
                      <a:endParaRPr lang="ru-RU" sz="1800" dirty="0"/>
                    </a:p>
                  </a:txBody>
                  <a:tcPr marT="45724" marB="45724"/>
                </a:tc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Вебинары</a:t>
                      </a:r>
                      <a:endParaRPr lang="ru-RU" sz="1800" dirty="0"/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Секретариат ГЭФ</a:t>
                      </a:r>
                      <a:endParaRPr lang="ru-RU" sz="1800" dirty="0"/>
                    </a:p>
                  </a:txBody>
                  <a:tcPr marT="45724" marB="4572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1665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Консультации по выбору приоритетов</a:t>
            </a:r>
            <a:r>
              <a:rPr lang="en-US" altLang="en-US" smtClean="0"/>
              <a:t>	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95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6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Механизм - мероприятия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Ответственные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Мероприятия по формированию национального портфеля проектов - представитель ОГО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Оперативный координатор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Национальный диалог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Оперативный координатор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Прочие консультативные совещания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Оперативный координатор, учреждения - партнеры ГЭФ</a:t>
                      </a:r>
                      <a:endParaRPr lang="ru-RU" sz="1800" dirty="0"/>
                    </a:p>
                  </a:txBody>
                  <a:tcPr marT="45700" marB="457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02161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altLang="en-US" sz="3200" dirty="0" smtClean="0"/>
              <a:t>Консультации - участие - программы и проекты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229600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dirty="0" err="1"/>
                        <a:t>Механизм</a:t>
                      </a:r>
                      <a:r>
                        <a:rPr dirty="0"/>
                        <a:t> - </a:t>
                      </a:r>
                      <a:r>
                        <a:rPr dirty="0" err="1"/>
                        <a:t>мероприятия</a:t>
                      </a:r>
                      <a:r>
                        <a:rPr dirty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Консультации по обсуждению идей проектов и программ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Оперативный координатор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Перечень затронутых заинтересованных сторон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Учреждения - партнеры ГЭФ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dirty="0" err="1"/>
                        <a:t>Содержательные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консультации</a:t>
                      </a:r>
                      <a:r>
                        <a:rPr dirty="0"/>
                        <a:t> с </a:t>
                      </a:r>
                      <a:r>
                        <a:rPr dirty="0" err="1"/>
                        <a:t>заинтересованными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сторонами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Учреждения - партнеры ГЭФ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Процедура получения свободного, предварительного и информированного согласия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Учреждения - партнеры ГЭФ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Определение потребностей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t>Учреждения - партнеры ГЭФ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Определение партнеров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t>Учреждения - партнеры ГЭФ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t>Изучение перечня предлагаемых мероприятий - разработка плана вовлечения заинтересованных сторон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dirty="0" err="1"/>
                        <a:t>Учреждения</a:t>
                      </a:r>
                      <a:r>
                        <a:rPr dirty="0"/>
                        <a:t> - </a:t>
                      </a:r>
                      <a:r>
                        <a:rPr dirty="0" err="1"/>
                        <a:t>партнеры</a:t>
                      </a:r>
                      <a:r>
                        <a:rPr dirty="0"/>
                        <a:t> ГЭФ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6961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Отчетность, мониторинг, оценка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11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/>
                <a:gridCol w="2590800"/>
              </a:tblGrid>
              <a:tr h="37086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Механизм - мероприятия </a:t>
                      </a:r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Ответственные</a:t>
                      </a:r>
                      <a:endParaRPr lang="ru-RU" sz="1800" dirty="0"/>
                    </a:p>
                  </a:txBody>
                  <a:tcPr marT="45723" marB="45723"/>
                </a:tc>
              </a:tr>
              <a:tr h="146315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Среднесрочная и итоговая оценка каждого проекта учитывает участие в проекте ОГО и других заинтересованных сторон 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Учреждения - партнеры ГЭФ</a:t>
                      </a:r>
                      <a:endParaRPr lang="ru-RU" sz="1800" dirty="0"/>
                    </a:p>
                  </a:txBody>
                  <a:tcPr marT="45723" marB="45723"/>
                </a:tc>
              </a:tr>
              <a:tr h="118881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Активный поиск возможностей взаимодействия с соответствующими ОГО в ходе мониторинга и оценки проектов и программ 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Учреждения-партнеры ГЭФ, оперативные координаторы</a:t>
                      </a:r>
                      <a:endParaRPr lang="ru-RU" sz="1800" dirty="0"/>
                    </a:p>
                  </a:txBody>
                  <a:tcPr marT="45723" marB="45723"/>
                </a:tc>
              </a:tr>
              <a:tr h="118881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Постоянный учет мнений затронутых проектом заинтересованных сторон и местных сообществ относительно хода его реализации </a:t>
                      </a:r>
                    </a:p>
                    <a:p>
                      <a:endParaRPr lang="ru-RU" sz="1800" dirty="0"/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Учреждения-партнеры ГЭФ, оперативные координаторы</a:t>
                      </a:r>
                      <a:endParaRPr lang="ru-RU" sz="1800" dirty="0"/>
                    </a:p>
                  </a:txBody>
                  <a:tcPr marT="45723" marB="457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2190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600" dirty="0" smtClean="0"/>
              <a:t>Национальный диалог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71999"/>
          </a:xfrm>
        </p:spPr>
        <p:txBody>
          <a:bodyPr/>
          <a:lstStyle/>
          <a:p>
            <a:r>
              <a:rPr lang="ru-RU" sz="2000" dirty="0" smtClean="0"/>
              <a:t>Национальный диалог продолжает оставаться стратегическим механизмом, обеспечивающим интеграцию глобальных экологических концепций в разработку теорий, механизмы учета и практическую деятельность на национальном уровне.</a:t>
            </a:r>
          </a:p>
          <a:p>
            <a:r>
              <a:rPr lang="ru-RU" sz="2000" dirty="0" smtClean="0"/>
              <a:t>В ходе обсуждений с участием широкого спектра заинтересованных сторон на национальном и местном уровнях  вырабатывается общее понимание точек соприкосновения между природоохранными мероприятиями на глобальном уровне и национальными интересами.</a:t>
            </a:r>
          </a:p>
          <a:p>
            <a:r>
              <a:rPr lang="ru-RU" sz="2000" dirty="0" smtClean="0"/>
              <a:t>Проведение национального диалога организуется по инициативе Оперативного координатора ГЭФ. </a:t>
            </a:r>
            <a:r>
              <a:rPr lang="ru-RU" sz="2000" u="sng" dirty="0" smtClean="0"/>
              <a:t>Может включать компонент по разработке программ ГЭФ-6</a:t>
            </a:r>
            <a:r>
              <a:rPr lang="ru-RU" sz="2000" dirty="0" smtClean="0"/>
              <a:t> (при проведении до 30 июня 2015 г.)</a:t>
            </a:r>
            <a:endParaRPr lang="ru-RU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23871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Отчетность, мониторинг, оценка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10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200"/>
                <a:gridCol w="2057400"/>
              </a:tblGrid>
              <a:tr h="3705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Механизм - мероприятия </a:t>
                      </a:r>
                      <a:endParaRPr lang="ru-RU" sz="1800" dirty="0"/>
                    </a:p>
                  </a:txBody>
                  <a:tcPr marT="45685" marB="4568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Ответственные</a:t>
                      </a:r>
                      <a:endParaRPr lang="ru-RU" sz="1800" dirty="0"/>
                    </a:p>
                  </a:txBody>
                  <a:tcPr marT="45685" marB="45685"/>
                </a:tc>
              </a:tr>
              <a:tr h="924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Годовой отчет по результатам мониторинга содержит раздел, посвященный анализу участия ОГО и других заинтересованных сторон </a:t>
                      </a:r>
                    </a:p>
                    <a:p>
                      <a:endParaRPr lang="ru-RU" sz="1800" dirty="0"/>
                    </a:p>
                  </a:txBody>
                  <a:tcPr marT="45685" marB="4568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Секретариат ГЭФ</a:t>
                      </a:r>
                      <a:endParaRPr lang="ru-RU" sz="1800" dirty="0"/>
                    </a:p>
                  </a:txBody>
                  <a:tcPr marT="45685" marB="45685"/>
                </a:tc>
              </a:tr>
              <a:tr h="95539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Включение во всех возможных случаях раздела о степени и формах участия ОГО и других заинтересованных сторон в содержание итогового отчета об оценке проекта </a:t>
                      </a:r>
                    </a:p>
                    <a:p>
                      <a:endParaRPr lang="ru-RU" sz="1800" dirty="0"/>
                    </a:p>
                  </a:txBody>
                  <a:tcPr marT="45685" marB="4568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Учреждения - партнеры ГЭФ</a:t>
                      </a:r>
                      <a:endParaRPr lang="ru-RU" sz="1800" dirty="0"/>
                    </a:p>
                  </a:txBody>
                  <a:tcPr marT="45685" marB="45685"/>
                </a:tc>
              </a:tr>
              <a:tr h="1462922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Специальный анализ эффективности участия общественности в проектах и программах ГЭФ в рамках выполнения общей оценки результативности по каждому оперативному циклу ГЭФ </a:t>
                      </a:r>
                    </a:p>
                    <a:p>
                      <a:endParaRPr lang="ru-RU" sz="1800" dirty="0"/>
                    </a:p>
                  </a:txBody>
                  <a:tcPr marT="45685" marB="45685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Управление независимой оценки</a:t>
                      </a:r>
                      <a:endParaRPr lang="ru-RU" sz="1800" dirty="0"/>
                    </a:p>
                  </a:txBody>
                  <a:tcPr marT="45685" marB="4568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5729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smtClean="0"/>
              <a:t>Урегулирование конфликтов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752600"/>
              </a:tblGrid>
              <a:tr h="370840">
                <a:tc>
                  <a:txBody>
                    <a:bodyPr/>
                    <a:lstStyle/>
                    <a:p>
                      <a:r>
                        <a:t>Механизм - мероприятия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Ответственные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Комиссар ГЭФ по урегулированию конфликтов и специалист Секретариата ГЭФ по работе с гражданским обществом принимают любые обращения от ОГО и других заинтересованных сторон по вопросам, не урегулированным на местном, национальном уровнях либо на уровне учреждения-партнера ГЭФ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Секретариат ГЭФ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Составление ежегодных отчетов по линии ежегодного мониторинга о спорах, вынесенных рассмотренных в рамках систем урегулирования и принятых решениях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Учреждения - партнеры ГЭФ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2149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ru-RU" altLang="en-US" sz="4000" smtClean="0">
                <a:solidFill>
                  <a:srgbClr val="0070C0"/>
                </a:solidFill>
              </a:rPr>
              <a:t>План действий</a:t>
            </a:r>
            <a:endParaRPr lang="ru-RU" altLang="en-US" sz="4000" smtClean="0">
              <a:ea typeface="ＭＳ Ｐゴシック" panose="020B0600070205080204" pitchFamily="34" charset="-128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Предоставление информации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Разработка проектов и программ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Управление знаниями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Мониторинг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Наращивание потенциала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Политика и руководящие принципы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altLang="en-US" smtClean="0"/>
              <a:t>Урегулирование конфликтов</a:t>
            </a:r>
          </a:p>
        </p:txBody>
      </p:sp>
    </p:spTree>
    <p:extLst>
      <p:ext uri="{BB962C8B-B14F-4D97-AF65-F5344CB8AC3E}">
        <p14:creationId xmlns:p14="http://schemas.microsoft.com/office/powerpoint/2010/main" val="30522356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en-US" sz="4000" b="1">
                <a:latin typeface="Arial" panose="020B0604020202020204" pitchFamily="34" charset="0"/>
              </a:rPr>
              <a:t> </a:t>
            </a:r>
            <a:endParaRPr lang="ru-RU" altLang="en-US" sz="40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3800" b="1">
                <a:solidFill>
                  <a:srgbClr val="00642D"/>
                </a:solidFill>
              </a:rPr>
              <a:t>Спасибо за внимание!</a:t>
            </a:r>
          </a:p>
        </p:txBody>
      </p:sp>
      <p:sp>
        <p:nvSpPr>
          <p:cNvPr id="36867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3800" b="1">
                <a:solidFill>
                  <a:srgbClr val="4D4D4D"/>
                </a:solidFill>
              </a:rPr>
              <a:t>Вопросы?</a:t>
            </a:r>
          </a:p>
        </p:txBody>
      </p:sp>
      <p:sp>
        <p:nvSpPr>
          <p:cNvPr id="36868" name="Title 3"/>
          <p:cNvSpPr txBox="1">
            <a:spLocks/>
          </p:cNvSpPr>
          <p:nvPr/>
        </p:nvSpPr>
        <p:spPr bwMode="auto">
          <a:xfrm>
            <a:off x="1447800" y="3733800"/>
            <a:ext cx="6629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1600" b="1">
                <a:solidFill>
                  <a:srgbClr val="00642D"/>
                </a:solidFill>
              </a:rPr>
              <a:t>За дополнительной информацией обращаться: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1600" b="1">
                <a:solidFill>
                  <a:srgbClr val="00642D"/>
                </a:solidFill>
              </a:rPr>
              <a:t>Pilar Barrera Rey, Глобальный экологический фонд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1600">
                <a:solidFill>
                  <a:srgbClr val="00642D"/>
                </a:solidFill>
              </a:rPr>
              <a:t>pbarrera@thegef.org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1600">
                <a:solidFill>
                  <a:srgbClr val="00642D"/>
                </a:solidFill>
              </a:rPr>
              <a:t>www.thegef.org  / gefcivilsociety@thegef.org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en-US" sz="160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497"/>
            <a:ext cx="9144000" cy="80870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600" dirty="0" smtClean="0"/>
              <a:t>Семинары для членов ГЭФ в расширенном составе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19200"/>
            <a:ext cx="8115300" cy="42672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 smtClean="0"/>
              <a:t>Семинары ГЭФ в расширенном составе обеспечивают оперативное информирование Оперативных координаторов, координаторов конвенций и других заинтересованных сторон (организации гражданского общества) о стратегии, политике и процедурах ГЭФ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 smtClean="0"/>
              <a:t>Семинары организуются Секретариатом ГЭФ, который представляют не более семи участников: координаторы ГЭФ, 4 координатора Конвенций и 1 представитель ОГО.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 smtClean="0"/>
              <a:t>ГЭФ также занимается разработкой и организацией других семинаров по содействию развитию трансграничного сотрудничества, регионального программированию и по другим вопросам, отражающим тематические и географические приоритеты. </a:t>
            </a:r>
          </a:p>
        </p:txBody>
      </p:sp>
    </p:spTree>
    <p:extLst>
      <p:ext uri="{BB962C8B-B14F-4D97-AF65-F5344CB8AC3E}">
        <p14:creationId xmlns:p14="http://schemas.microsoft.com/office/powerpoint/2010/main" val="227813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600" dirty="0" smtClean="0"/>
              <a:t>Совещания членов ГЭФ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1054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/>
              <a:t>В период ГЭФ-6 Совещания членов ГЭФ остаются основным механизмом, обеспечивающих вовлечение членами Совета представителей стран ГЭФ в подготовку решений Совета ГЭФ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 smtClean="0"/>
              <a:t>Каждая группа стран может инициировать 2 совещания в год - по одной перед каждым заседанием Совета 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ru-RU" sz="2000" dirty="0" smtClean="0">
                <a:sym typeface="Wingdings" panose="05000000000000000000" pitchFamily="2" charset="2"/>
              </a:rPr>
              <a:t> при опубликовании документов</a:t>
            </a:r>
            <a:endParaRPr lang="ru-RU" sz="2000" dirty="0" smtClean="0"/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dirty="0" smtClean="0"/>
              <a:t>Организуется по просьбе соответствующего члена Совета, который берет на себя подготовку повестки дня и выполняет функции председательствующего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000" u="sng" dirty="0" smtClean="0"/>
              <a:t>Все организационные мероприятия по подготовке</a:t>
            </a:r>
            <a:r>
              <a:rPr lang="ru-RU" sz="2000" dirty="0" smtClean="0"/>
              <a:t> являются ответственностью ГЭФ</a:t>
            </a:r>
          </a:p>
        </p:txBody>
      </p:sp>
    </p:spTree>
    <p:extLst>
      <p:ext uri="{BB962C8B-B14F-4D97-AF65-F5344CB8AC3E}">
        <p14:creationId xmlns:p14="http://schemas.microsoft.com/office/powerpoint/2010/main" val="238322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600" dirty="0" smtClean="0"/>
              <a:t>Вводные семинары ГЭФ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0772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400" dirty="0"/>
              <a:t>Вводные семинары ГЭФ (ранее - ознакомительные семинары) организуется с целью предоставления необходимой информации и обучения новых сотрудников агентств ГЭФ, секретариата конвенций, а также вновь назначенных координаторов ГЭФ по вопросам стратегии, политики и процедур ГЭФ - </a:t>
            </a:r>
            <a:r>
              <a:rPr lang="ru-RU" dirty="0" smtClean="0"/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ru-RU" dirty="0" smtClean="0"/>
              <a:t> </a:t>
            </a:r>
            <a:r>
              <a:rPr lang="ru-RU" sz="2400" u="sng" dirty="0" smtClean="0"/>
              <a:t>проводятся ежегодно в г. Вашингтон (США)</a:t>
            </a:r>
            <a:endParaRPr lang="ru-RU" sz="2400" dirty="0" smtClean="0"/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400" dirty="0" smtClean="0"/>
              <a:t>Семинары также открыты для представителей других заинтересованных групп, от которых зависит успех деятельности ГЭФ: отраслевых министерств, СМИ, и по возможности - частного сектора</a:t>
            </a:r>
          </a:p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ru-RU" sz="2400" dirty="0" smtClean="0"/>
              <a:t>Сотрудники агентств ГЭФ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ru-RU" sz="2400" dirty="0" smtClean="0">
                <a:sym typeface="Wingdings" panose="05000000000000000000" pitchFamily="2" charset="2"/>
              </a:rPr>
              <a:t> за счет участников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7999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ru-RU" sz="3600" dirty="0"/>
              <a:t>Совещания стран-получателей/поддержка членов Совета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419600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600" dirty="0" smtClean="0"/>
              <a:t>Совещания проводятся с целью предоставить возможность членам Совета - представителям стран-реципиентов собраться непосредственного перед заседанием Совета для </a:t>
            </a:r>
            <a:r>
              <a:rPr lang="ru-RU" sz="2600" u="sng" dirty="0" smtClean="0"/>
              <a:t>обмена мнениями, позициями и точками зрения</a:t>
            </a:r>
            <a:r>
              <a:rPr lang="ru-RU" sz="2600" dirty="0" smtClean="0"/>
              <a:t> по поводу документов Совета, </a:t>
            </a:r>
            <a:r>
              <a:rPr lang="ru-RU" sz="2600" u="sng" dirty="0" smtClean="0"/>
              <a:t>получения необходимых разъяснений</a:t>
            </a:r>
            <a:r>
              <a:rPr lang="ru-RU" sz="2600" dirty="0" smtClean="0"/>
              <a:t> от сотрудников Секретариата.</a:t>
            </a:r>
          </a:p>
          <a:p>
            <a:pPr marL="0" indent="0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426864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5159375"/>
            <a:ext cx="8534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endParaRPr lang="en-US" sz="2800" b="0" kern="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747896"/>
            <a:ext cx="7391400" cy="51101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2600" y="2971800"/>
            <a:ext cx="5715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Программа малых грантов ГЭФ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76617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EF ECW 2012 Template 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6519</TotalTime>
  <Words>4342</Words>
  <Application>Microsoft Office PowerPoint</Application>
  <PresentationFormat>On-screen Show (4:3)</PresentationFormat>
  <Paragraphs>479</Paragraphs>
  <Slides>43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ＭＳ Ｐゴシック</vt:lpstr>
      <vt:lpstr>Andes</vt:lpstr>
      <vt:lpstr>Arial</vt:lpstr>
      <vt:lpstr>Calibri</vt:lpstr>
      <vt:lpstr>Times New Roman</vt:lpstr>
      <vt:lpstr>Wingdings</vt:lpstr>
      <vt:lpstr>Office Theme</vt:lpstr>
      <vt:lpstr>1_Office Theme</vt:lpstr>
      <vt:lpstr>GEF ECW 2012 Template English</vt:lpstr>
      <vt:lpstr>Программа поддержки стран  </vt:lpstr>
      <vt:lpstr>Программа поддержки стран</vt:lpstr>
      <vt:lpstr>Формирование национальных портфелей проектов</vt:lpstr>
      <vt:lpstr>Национальный диалог</vt:lpstr>
      <vt:lpstr>Семинары для членов ГЭФ в расширенном составе</vt:lpstr>
      <vt:lpstr>Совещания членов ГЭФ</vt:lpstr>
      <vt:lpstr>Вводные семинары ГЭФ</vt:lpstr>
      <vt:lpstr>Совещания стран-получателей/поддержка членов Совета</vt:lpstr>
      <vt:lpstr>PowerPoint Presentation</vt:lpstr>
      <vt:lpstr>Заинтересованные стороны - агентства</vt:lpstr>
      <vt:lpstr>Что такое ПМГ?</vt:lpstr>
      <vt:lpstr>Гранты ПМГ</vt:lpstr>
      <vt:lpstr>Национальный координационный комитет (НКК)</vt:lpstr>
      <vt:lpstr>Научно-технический консультативный совет</vt:lpstr>
      <vt:lpstr>Сотрудники ПМГ в стране</vt:lpstr>
      <vt:lpstr>Центральный отдел руководства программой</vt:lpstr>
      <vt:lpstr>Международный охват</vt:lpstr>
      <vt:lpstr>Оперативный цикл 6 - приоритетные задачи </vt:lpstr>
      <vt:lpstr>Партнерства</vt:lpstr>
      <vt:lpstr>Стратегия межведомственного наращивания потенциала по сквозным на период ГЭФ-6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Руководящие принципы реализации политики ГЭФ в области участия общественности </vt:lpstr>
      <vt:lpstr>Политика ГЭФ в отношении вовлечения ОГО и других заинтересованных сторон</vt:lpstr>
      <vt:lpstr>Политика в области участия общественности</vt:lpstr>
      <vt:lpstr>Политика в области участия общественности - принципы</vt:lpstr>
      <vt:lpstr>Обоснование необходимости участия общественности в проектах ГЭФ </vt:lpstr>
      <vt:lpstr>Руководящие принципы</vt:lpstr>
      <vt:lpstr>PowerPoint Presentation</vt:lpstr>
      <vt:lpstr>Информирование</vt:lpstr>
      <vt:lpstr>Консультации по выбору приоритетов </vt:lpstr>
      <vt:lpstr>Консультации - участие - программы и проекты </vt:lpstr>
      <vt:lpstr>Отчетность, мониторинг, оценка</vt:lpstr>
      <vt:lpstr>Отчетность, мониторинг, оценка</vt:lpstr>
      <vt:lpstr>Урегулирование конфликтов</vt:lpstr>
      <vt:lpstr>План действий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Anna Sakalouskaya</cp:lastModifiedBy>
  <cp:revision>516</cp:revision>
  <cp:lastPrinted>2015-02-05T13:17:11Z</cp:lastPrinted>
  <dcterms:created xsi:type="dcterms:W3CDTF">2011-03-08T15:42:01Z</dcterms:created>
  <dcterms:modified xsi:type="dcterms:W3CDTF">2015-09-21T09:20:28Z</dcterms:modified>
</cp:coreProperties>
</file>