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263" r:id="rId2"/>
    <p:sldId id="289" r:id="rId3"/>
    <p:sldId id="290" r:id="rId4"/>
    <p:sldId id="285" r:id="rId5"/>
    <p:sldId id="271" r:id="rId6"/>
    <p:sldId id="272" r:id="rId7"/>
    <p:sldId id="273" r:id="rId8"/>
    <p:sldId id="286" r:id="rId9"/>
    <p:sldId id="274" r:id="rId10"/>
    <p:sldId id="292" r:id="rId11"/>
    <p:sldId id="275" r:id="rId12"/>
    <p:sldId id="269" r:id="rId13"/>
    <p:sldId id="270" r:id="rId14"/>
    <p:sldId id="304" r:id="rId15"/>
    <p:sldId id="276" r:id="rId16"/>
    <p:sldId id="296" r:id="rId17"/>
    <p:sldId id="291" r:id="rId18"/>
    <p:sldId id="297" r:id="rId19"/>
    <p:sldId id="295" r:id="rId20"/>
    <p:sldId id="287" r:id="rId21"/>
    <p:sldId id="288" r:id="rId22"/>
    <p:sldId id="303" r:id="rId23"/>
    <p:sldId id="293" r:id="rId24"/>
    <p:sldId id="279" r:id="rId25"/>
    <p:sldId id="298" r:id="rId26"/>
    <p:sldId id="294" r:id="rId27"/>
    <p:sldId id="281" r:id="rId28"/>
    <p:sldId id="282" r:id="rId29"/>
    <p:sldId id="299" r:id="rId30"/>
    <p:sldId id="268" r:id="rId3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8" autoAdjust="0"/>
    <p:restoredTop sz="91765" autoAdjust="0"/>
  </p:normalViewPr>
  <p:slideViewPr>
    <p:cSldViewPr>
      <p:cViewPr>
        <p:scale>
          <a:sx n="70" d="100"/>
          <a:sy n="70" d="100"/>
        </p:scale>
        <p:origin x="-2874" y="-9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06F54-6BBE-B547-89A5-D721AA5BA088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1D57A-20F4-0847-BBCC-7A8A297565B7}">
      <dgm:prSet phldrT="[Text]" custT="1"/>
      <dgm:spPr/>
      <dgm:t>
        <a:bodyPr/>
        <a:lstStyle/>
        <a:p>
          <a:r>
            <a:rPr lang="fr-FR" sz="1800" b="1" noProof="0" smtClean="0">
              <a:latin typeface="+mn-lt"/>
              <a:cs typeface="Times New Roman"/>
            </a:rPr>
            <a:t>Étape 1 : </a:t>
          </a:r>
        </a:p>
        <a:p>
          <a:r>
            <a:rPr lang="fr-FR" sz="1800" b="1" noProof="0" smtClean="0">
              <a:latin typeface="+mn-lt"/>
              <a:cs typeface="Times New Roman"/>
            </a:rPr>
            <a:t>Idée de projet</a:t>
          </a:r>
        </a:p>
      </dgm:t>
    </dgm:pt>
    <dgm:pt modelId="{327B69BC-5388-1643-9C2D-A420C0B56A95}" type="par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EA59625-298E-C542-95D0-D496C548EE6D}" type="sib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AC13654-F22B-964F-B3EA-8125DD8DF5BE}">
      <dgm:prSet phldrT="[Text]"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2 :</a:t>
          </a:r>
        </a:p>
        <a:p>
          <a:r>
            <a:rPr lang="fr-FR" sz="1800" b="1" noProof="0" dirty="0" smtClean="0">
              <a:latin typeface="+mn-lt"/>
              <a:cs typeface="Times New Roman"/>
            </a:rPr>
            <a:t>projets entièrement préparés</a:t>
          </a:r>
          <a:endParaRPr lang="fr-FR" sz="1800" b="1" noProof="0" dirty="0">
            <a:latin typeface="+mn-lt"/>
            <a:cs typeface="Times New Roman"/>
          </a:endParaRPr>
        </a:p>
      </dgm:t>
    </dgm:pt>
    <dgm:pt modelId="{CC442885-51B4-3942-8D2B-9C94256DF0C2}" type="par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AEE7325-AD2F-3149-864D-5CF797E59278}" type="sib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78B751C-D85E-AF4C-AE88-AE6FDB42A868}">
      <dgm:prSet phldrT="[Text]"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3 : </a:t>
          </a:r>
        </a:p>
        <a:p>
          <a:r>
            <a:rPr lang="fr-FR" sz="1800" b="1" noProof="0" dirty="0" smtClean="0">
              <a:latin typeface="+mn-lt"/>
              <a:cs typeface="Times New Roman"/>
            </a:rPr>
            <a:t>exécution du projet</a:t>
          </a:r>
          <a:endParaRPr lang="fr-FR" sz="1800" b="1" noProof="0" dirty="0">
            <a:latin typeface="+mn-lt"/>
            <a:cs typeface="Times New Roman"/>
          </a:endParaRPr>
        </a:p>
      </dgm:t>
    </dgm:pt>
    <dgm:pt modelId="{7B8B1D14-691F-F14A-A66A-4250C19521BC}" type="par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3276979-E78D-E947-AA22-6EF015FAAA15}" type="sib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95EB6BE-D18E-6F40-AB83-24A7F839BBDC}">
      <dgm:prSet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</a:t>
          </a:r>
          <a:r>
            <a:rPr lang="fr-FR" sz="1800" b="1" noProof="0" dirty="0" smtClean="0">
              <a:latin typeface="+mn-lt"/>
              <a:cs typeface="Times New Roman" pitchFamily="18" charset="0"/>
            </a:rPr>
            <a:t>4 :</a:t>
          </a:r>
        </a:p>
        <a:p>
          <a:r>
            <a:rPr lang="fr-FR" sz="1800" b="1" noProof="0" dirty="0" smtClean="0">
              <a:latin typeface="+mn-lt"/>
              <a:cs typeface="Times New Roman" pitchFamily="18" charset="0"/>
            </a:rPr>
            <a:t>achèvement et évaluation du projet</a:t>
          </a:r>
          <a:endParaRPr lang="fr-FR" sz="1800" b="1" noProof="0" dirty="0">
            <a:latin typeface="+mn-lt"/>
            <a:cs typeface="Times New Roman" pitchFamily="18" charset="0"/>
          </a:endParaRPr>
        </a:p>
      </dgm:t>
    </dgm:pt>
    <dgm:pt modelId="{0ADC7A72-22C0-314C-A35A-6CD2DA209C9E}" type="sib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B1E23E6-0F5A-844C-A7B9-91094A074BA6}" type="par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1AC0C1D-FBED-844B-84B5-7875E81E916A}" type="pres">
      <dgm:prSet presAssocID="{FDE06F54-6BBE-B547-89A5-D721AA5BA08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BC36B2-CEFA-0B4C-9A65-ECF4DB39FB49}" type="pres">
      <dgm:prSet presAssocID="{FDE06F54-6BBE-B547-89A5-D721AA5BA088}" presName="arrow" presStyleLbl="bgShp" presStyleIdx="0" presStyleCnt="1" custLinFactNeighborX="544" custLinFactNeighborY="-1178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52DBBA6D-13F7-4C02-837E-C5C025CE615E}" type="pres">
      <dgm:prSet presAssocID="{FDE06F54-6BBE-B547-89A5-D721AA5BA088}" presName="arrowDiagram4" presStyleCnt="0"/>
      <dgm:spPr/>
    </dgm:pt>
    <dgm:pt modelId="{27859525-777E-4F75-98F7-C0EC490A9100}" type="pres">
      <dgm:prSet presAssocID="{3271D57A-20F4-0847-BBCC-7A8A297565B7}" presName="bullet4a" presStyleLbl="node1" presStyleIdx="0" presStyleCnt="4"/>
      <dgm:spPr/>
    </dgm:pt>
    <dgm:pt modelId="{B4661E0C-D26C-44B9-9DCB-20153996DD4B}" type="pres">
      <dgm:prSet presAssocID="{3271D57A-20F4-0847-BBCC-7A8A297565B7}" presName="textBox4a" presStyleLbl="revTx" presStyleIdx="0" presStyleCnt="4" custScaleX="146919" custLinFactNeighborX="30768" custLinFactNeighborY="-1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505B2-3223-48CE-92EC-0083CCB8B1CA}" type="pres">
      <dgm:prSet presAssocID="{7AC13654-F22B-964F-B3EA-8125DD8DF5BE}" presName="bullet4b" presStyleLbl="node1" presStyleIdx="1" presStyleCnt="4"/>
      <dgm:spPr/>
    </dgm:pt>
    <dgm:pt modelId="{13FBACD2-8F35-4DC6-BCA8-914E412463E6}" type="pres">
      <dgm:prSet presAssocID="{7AC13654-F22B-964F-B3EA-8125DD8DF5BE}" presName="textBox4b" presStyleLbl="revTx" presStyleIdx="1" presStyleCnt="4" custScaleX="158679" custLinFactNeighborX="33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9F494-2A33-4E61-93F2-BE8E9D440A5D}" type="pres">
      <dgm:prSet presAssocID="{A78B751C-D85E-AF4C-AE88-AE6FDB42A868}" presName="bullet4c" presStyleLbl="node1" presStyleIdx="2" presStyleCnt="4"/>
      <dgm:spPr/>
    </dgm:pt>
    <dgm:pt modelId="{4C5A2901-0C26-4FA3-BDCC-779B5F1DDD43}" type="pres">
      <dgm:prSet presAssocID="{A78B751C-D85E-AF4C-AE88-AE6FDB42A868}" presName="textBox4c" presStyleLbl="revTx" presStyleIdx="2" presStyleCnt="4" custScaleX="135258" custScaleY="48806" custLinFactNeighborX="20043" custLinFactNeighborY="-30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D6DB8-B8E0-491E-B1DF-DC94AEC46791}" type="pres">
      <dgm:prSet presAssocID="{995EB6BE-D18E-6F40-AB83-24A7F839BBDC}" presName="bullet4d" presStyleLbl="node1" presStyleIdx="3" presStyleCnt="4"/>
      <dgm:spPr/>
    </dgm:pt>
    <dgm:pt modelId="{B470CD62-EE28-4254-9489-905B7DF17D54}" type="pres">
      <dgm:prSet presAssocID="{995EB6BE-D18E-6F40-AB83-24A7F839BBDC}" presName="textBox4d" presStyleLbl="revTx" presStyleIdx="3" presStyleCnt="4" custScaleX="150539" custLinFactNeighborX="25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02F858-2958-CC44-9656-6CAAFA770D6B}" srcId="{FDE06F54-6BBE-B547-89A5-D721AA5BA088}" destId="{3271D57A-20F4-0847-BBCC-7A8A297565B7}" srcOrd="0" destOrd="0" parTransId="{327B69BC-5388-1643-9C2D-A420C0B56A95}" sibTransId="{3EA59625-298E-C542-95D0-D496C548EE6D}"/>
    <dgm:cxn modelId="{547A09F6-D9BF-467A-B57B-E470E87BB2D8}" type="presOf" srcId="{A78B751C-D85E-AF4C-AE88-AE6FDB42A868}" destId="{4C5A2901-0C26-4FA3-BDCC-779B5F1DDD43}" srcOrd="0" destOrd="0" presId="urn:microsoft.com/office/officeart/2005/8/layout/arrow2"/>
    <dgm:cxn modelId="{8E972D46-5222-B844-B11F-CB21C95FFBAF}" srcId="{FDE06F54-6BBE-B547-89A5-D721AA5BA088}" destId="{A78B751C-D85E-AF4C-AE88-AE6FDB42A868}" srcOrd="2" destOrd="0" parTransId="{7B8B1D14-691F-F14A-A66A-4250C19521BC}" sibTransId="{53276979-E78D-E947-AA22-6EF015FAAA15}"/>
    <dgm:cxn modelId="{416D2655-57A5-4BDE-883C-D574889D7FF3}" type="presOf" srcId="{7AC13654-F22B-964F-B3EA-8125DD8DF5BE}" destId="{13FBACD2-8F35-4DC6-BCA8-914E412463E6}" srcOrd="0" destOrd="0" presId="urn:microsoft.com/office/officeart/2005/8/layout/arrow2"/>
    <dgm:cxn modelId="{C28924E6-39E8-49E1-BEFB-565DDC1B4A16}" type="presOf" srcId="{995EB6BE-D18E-6F40-AB83-24A7F839BBDC}" destId="{B470CD62-EE28-4254-9489-905B7DF17D54}" srcOrd="0" destOrd="0" presId="urn:microsoft.com/office/officeart/2005/8/layout/arrow2"/>
    <dgm:cxn modelId="{9A4B2379-A2F1-2F49-8C92-3E27FD20BA25}" srcId="{FDE06F54-6BBE-B547-89A5-D721AA5BA088}" destId="{7AC13654-F22B-964F-B3EA-8125DD8DF5BE}" srcOrd="1" destOrd="0" parTransId="{CC442885-51B4-3942-8D2B-9C94256DF0C2}" sibTransId="{BAEE7325-AD2F-3149-864D-5CF797E59278}"/>
    <dgm:cxn modelId="{53CA0573-4C79-41E4-99BF-AF2411C298A4}" type="presOf" srcId="{3271D57A-20F4-0847-BBCC-7A8A297565B7}" destId="{B4661E0C-D26C-44B9-9DCB-20153996DD4B}" srcOrd="0" destOrd="0" presId="urn:microsoft.com/office/officeart/2005/8/layout/arrow2"/>
    <dgm:cxn modelId="{C7FEADB8-989D-4DA6-8527-6D88DFCFAB1D}" type="presOf" srcId="{FDE06F54-6BBE-B547-89A5-D721AA5BA088}" destId="{C1AC0C1D-FBED-844B-84B5-7875E81E916A}" srcOrd="0" destOrd="0" presId="urn:microsoft.com/office/officeart/2005/8/layout/arrow2"/>
    <dgm:cxn modelId="{85F36F61-A53E-0B41-B29A-10163631F826}" srcId="{FDE06F54-6BBE-B547-89A5-D721AA5BA088}" destId="{995EB6BE-D18E-6F40-AB83-24A7F839BBDC}" srcOrd="3" destOrd="0" parTransId="{8B1E23E6-0F5A-844C-A7B9-91094A074BA6}" sibTransId="{0ADC7A72-22C0-314C-A35A-6CD2DA209C9E}"/>
    <dgm:cxn modelId="{364B8FE6-B426-4BA2-B500-7BEB8AAC3D81}" type="presParOf" srcId="{C1AC0C1D-FBED-844B-84B5-7875E81E916A}" destId="{5EBC36B2-CEFA-0B4C-9A65-ECF4DB39FB49}" srcOrd="0" destOrd="0" presId="urn:microsoft.com/office/officeart/2005/8/layout/arrow2"/>
    <dgm:cxn modelId="{9CE9F111-28F0-49E1-891B-3F5F1774A7B3}" type="presParOf" srcId="{C1AC0C1D-FBED-844B-84B5-7875E81E916A}" destId="{52DBBA6D-13F7-4C02-837E-C5C025CE615E}" srcOrd="1" destOrd="0" presId="urn:microsoft.com/office/officeart/2005/8/layout/arrow2"/>
    <dgm:cxn modelId="{6BD8DF88-D908-4AAD-876A-2C7AB2C54860}" type="presParOf" srcId="{52DBBA6D-13F7-4C02-837E-C5C025CE615E}" destId="{27859525-777E-4F75-98F7-C0EC490A9100}" srcOrd="0" destOrd="0" presId="urn:microsoft.com/office/officeart/2005/8/layout/arrow2"/>
    <dgm:cxn modelId="{DC72CBE8-E1B6-4418-8FD7-DB839049594A}" type="presParOf" srcId="{52DBBA6D-13F7-4C02-837E-C5C025CE615E}" destId="{B4661E0C-D26C-44B9-9DCB-20153996DD4B}" srcOrd="1" destOrd="0" presId="urn:microsoft.com/office/officeart/2005/8/layout/arrow2"/>
    <dgm:cxn modelId="{23F1DF72-9E44-4806-A866-44AD17A3AC3A}" type="presParOf" srcId="{52DBBA6D-13F7-4C02-837E-C5C025CE615E}" destId="{0F5505B2-3223-48CE-92EC-0083CCB8B1CA}" srcOrd="2" destOrd="0" presId="urn:microsoft.com/office/officeart/2005/8/layout/arrow2"/>
    <dgm:cxn modelId="{0A9900BA-3E97-460A-B946-32FAADFF7B81}" type="presParOf" srcId="{52DBBA6D-13F7-4C02-837E-C5C025CE615E}" destId="{13FBACD2-8F35-4DC6-BCA8-914E412463E6}" srcOrd="3" destOrd="0" presId="urn:microsoft.com/office/officeart/2005/8/layout/arrow2"/>
    <dgm:cxn modelId="{DE993338-B5C4-4E2F-9FDA-E46C48EED0BE}" type="presParOf" srcId="{52DBBA6D-13F7-4C02-837E-C5C025CE615E}" destId="{D399F494-2A33-4E61-93F2-BE8E9D440A5D}" srcOrd="4" destOrd="0" presId="urn:microsoft.com/office/officeart/2005/8/layout/arrow2"/>
    <dgm:cxn modelId="{6205DFAE-976A-469F-BDDC-1F14C1120F0A}" type="presParOf" srcId="{52DBBA6D-13F7-4C02-837E-C5C025CE615E}" destId="{4C5A2901-0C26-4FA3-BDCC-779B5F1DDD43}" srcOrd="5" destOrd="0" presId="urn:microsoft.com/office/officeart/2005/8/layout/arrow2"/>
    <dgm:cxn modelId="{AC1B2F87-6C39-47B5-B157-C9A3C0D1035D}" type="presParOf" srcId="{52DBBA6D-13F7-4C02-837E-C5C025CE615E}" destId="{E25D6DB8-B8E0-491E-B1DF-DC94AEC46791}" srcOrd="6" destOrd="0" presId="urn:microsoft.com/office/officeart/2005/8/layout/arrow2"/>
    <dgm:cxn modelId="{8CDC0D2F-02A3-403F-A490-B8CCBBFE21CB}" type="presParOf" srcId="{52DBBA6D-13F7-4C02-837E-C5C025CE615E}" destId="{B470CD62-EE28-4254-9489-905B7DF17D54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C36B2-CEFA-0B4C-9A65-ECF4DB39FB49}">
      <dsp:nvSpPr>
        <dsp:cNvPr id="0" name=""/>
        <dsp:cNvSpPr/>
      </dsp:nvSpPr>
      <dsp:spPr>
        <a:xfrm>
          <a:off x="493677" y="0"/>
          <a:ext cx="6705601" cy="419100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859525-777E-4F75-98F7-C0EC490A9100}">
      <dsp:nvSpPr>
        <dsp:cNvPr id="0" name=""/>
        <dsp:cNvSpPr/>
      </dsp:nvSpPr>
      <dsp:spPr>
        <a:xfrm>
          <a:off x="1117700" y="3116428"/>
          <a:ext cx="154228" cy="1542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661E0C-D26C-44B9-9DCB-20153996DD4B}">
      <dsp:nvSpPr>
        <dsp:cNvPr id="0" name=""/>
        <dsp:cNvSpPr/>
      </dsp:nvSpPr>
      <dsp:spPr>
        <a:xfrm>
          <a:off x="1278618" y="3175219"/>
          <a:ext cx="1684658" cy="997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72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smtClean="0">
              <a:latin typeface="+mn-lt"/>
              <a:cs typeface="Times New Roman"/>
            </a:rPr>
            <a:t>Étape 1 :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smtClean="0">
              <a:latin typeface="+mn-lt"/>
              <a:cs typeface="Times New Roman"/>
            </a:rPr>
            <a:t>Idée de projet</a:t>
          </a:r>
        </a:p>
      </dsp:txBody>
      <dsp:txXfrm>
        <a:off x="1278618" y="3175219"/>
        <a:ext cx="1684658" cy="997458"/>
      </dsp:txXfrm>
    </dsp:sp>
    <dsp:sp modelId="{0F5505B2-3223-48CE-92EC-0083CCB8B1CA}">
      <dsp:nvSpPr>
        <dsp:cNvPr id="0" name=""/>
        <dsp:cNvSpPr/>
      </dsp:nvSpPr>
      <dsp:spPr>
        <a:xfrm>
          <a:off x="2207361" y="2141601"/>
          <a:ext cx="268224" cy="2682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FBACD2-8F35-4DC6-BCA8-914E412463E6}">
      <dsp:nvSpPr>
        <dsp:cNvPr id="0" name=""/>
        <dsp:cNvSpPr/>
      </dsp:nvSpPr>
      <dsp:spPr>
        <a:xfrm>
          <a:off x="2398793" y="2275713"/>
          <a:ext cx="2234480" cy="1915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12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2 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projets entièrement préparés</a:t>
          </a:r>
          <a:endParaRPr lang="fr-FR" sz="1800" b="1" kern="1200" noProof="0" dirty="0">
            <a:latin typeface="+mn-lt"/>
            <a:cs typeface="Times New Roman"/>
          </a:endParaRPr>
        </a:p>
      </dsp:txBody>
      <dsp:txXfrm>
        <a:off x="2398793" y="2275713"/>
        <a:ext cx="2234480" cy="1915287"/>
      </dsp:txXfrm>
    </dsp:sp>
    <dsp:sp modelId="{D399F494-2A33-4E61-93F2-BE8E9D440A5D}">
      <dsp:nvSpPr>
        <dsp:cNvPr id="0" name=""/>
        <dsp:cNvSpPr/>
      </dsp:nvSpPr>
      <dsp:spPr>
        <a:xfrm>
          <a:off x="3598773" y="1423263"/>
          <a:ext cx="355396" cy="355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5A2901-0C26-4FA3-BDCC-779B5F1DDD43}">
      <dsp:nvSpPr>
        <dsp:cNvPr id="0" name=""/>
        <dsp:cNvSpPr/>
      </dsp:nvSpPr>
      <dsp:spPr>
        <a:xfrm>
          <a:off x="3810465" y="1481768"/>
          <a:ext cx="1904671" cy="1264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31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3 :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exécution du projet</a:t>
          </a:r>
          <a:endParaRPr lang="fr-FR" sz="1800" b="1" kern="1200" noProof="0" dirty="0">
            <a:latin typeface="+mn-lt"/>
            <a:cs typeface="Times New Roman"/>
          </a:endParaRPr>
        </a:p>
      </dsp:txBody>
      <dsp:txXfrm>
        <a:off x="3810465" y="1481768"/>
        <a:ext cx="1904671" cy="1264094"/>
      </dsp:txXfrm>
    </dsp:sp>
    <dsp:sp modelId="{E25D6DB8-B8E0-491E-B1DF-DC94AEC46791}">
      <dsp:nvSpPr>
        <dsp:cNvPr id="0" name=""/>
        <dsp:cNvSpPr/>
      </dsp:nvSpPr>
      <dsp:spPr>
        <a:xfrm>
          <a:off x="5114239" y="948004"/>
          <a:ext cx="476097" cy="4760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70CD62-EE28-4254-9489-905B7DF17D54}">
      <dsp:nvSpPr>
        <dsp:cNvPr id="0" name=""/>
        <dsp:cNvSpPr/>
      </dsp:nvSpPr>
      <dsp:spPr>
        <a:xfrm>
          <a:off x="5359294" y="1186053"/>
          <a:ext cx="2119854" cy="3004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27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</a:t>
          </a:r>
          <a:r>
            <a:rPr lang="fr-FR" sz="1800" b="1" kern="1200" noProof="0" dirty="0" smtClean="0">
              <a:latin typeface="+mn-lt"/>
              <a:cs typeface="Times New Roman" pitchFamily="18" charset="0"/>
            </a:rPr>
            <a:t>4 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 pitchFamily="18" charset="0"/>
            </a:rPr>
            <a:t>achèvement et évaluation du projet</a:t>
          </a:r>
          <a:endParaRPr lang="fr-FR" sz="1800" b="1" kern="1200" noProof="0" dirty="0">
            <a:latin typeface="+mn-lt"/>
            <a:cs typeface="Times New Roman" pitchFamily="18" charset="0"/>
          </a:endParaRPr>
        </a:p>
      </dsp:txBody>
      <dsp:txXfrm>
        <a:off x="5359294" y="1186053"/>
        <a:ext cx="2119854" cy="300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73AB2-E75C-4DC3-8819-96D5742C92B2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6B17F-2FD8-4299-8652-9A259BB211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8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definitions for RBM at the GEF come from the OECD/DAC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Outcomes: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(farmers &amp; manufactures have better access to market)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from a “simplified” environment project (i.e.</a:t>
            </a:r>
            <a:r>
              <a:rPr lang="en-US" baseline="0" dirty="0" smtClean="0"/>
              <a:t> I have only taken one activity, all projects contain many more than just this)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 = hectares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6B17F-2FD8-4299-8652-9A259BB2119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fr-FR" sz="2400" noProof="0" dirty="0" err="1" smtClean="0"/>
              <a:t>Ate</a:t>
            </a:r>
            <a:r>
              <a:rPr lang="fr-FR" sz="2400" dirty="0" smtClean="0"/>
              <a:t>lier Elargi pour la Circonscription</a:t>
            </a:r>
            <a:endParaRPr lang="fr-FR" sz="2400" noProof="0" dirty="0" smtClean="0"/>
          </a:p>
          <a:p>
            <a:pPr lvl="0">
              <a:spcBef>
                <a:spcPts val="0"/>
              </a:spcBef>
              <a:defRPr/>
            </a:pPr>
            <a:r>
              <a:rPr lang="fr-FR" sz="2400" dirty="0"/>
              <a:t>30 Octobre au 1 Novembre 2012</a:t>
            </a:r>
          </a:p>
          <a:p>
            <a:pPr lvl="0">
              <a:spcBef>
                <a:spcPts val="0"/>
              </a:spcBef>
              <a:defRPr/>
            </a:pPr>
            <a:r>
              <a:rPr lang="fr-FR" sz="2400"/>
              <a:t>Arusha, </a:t>
            </a:r>
            <a:r>
              <a:rPr lang="fr-FR" sz="2400" smtClean="0"/>
              <a:t>Tanzanie</a:t>
            </a:r>
            <a:endParaRPr lang="fr-FR" sz="24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4000" b="1" noProof="0" dirty="0" smtClean="0">
                <a:solidFill>
                  <a:srgbClr val="00642D"/>
                </a:solidFill>
                <a:ea typeface="+mn-ea"/>
                <a:cs typeface="+mn-cs"/>
              </a:rPr>
              <a:t>La Gestion </a:t>
            </a: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A</a:t>
            </a:r>
            <a:r>
              <a:rPr lang="fr-FR" sz="4000" b="1" noProof="0" dirty="0" err="1" smtClean="0">
                <a:solidFill>
                  <a:srgbClr val="00642D"/>
                </a:solidFill>
                <a:ea typeface="+mn-ea"/>
                <a:cs typeface="+mn-cs"/>
              </a:rPr>
              <a:t>xée</a:t>
            </a:r>
            <a:r>
              <a:rPr lang="fr-FR" sz="4000" b="1" noProof="0" dirty="0" smtClean="0">
                <a:solidFill>
                  <a:srgbClr val="00642D"/>
                </a:solidFill>
                <a:ea typeface="+mn-ea"/>
                <a:cs typeface="+mn-cs"/>
              </a:rPr>
              <a:t> sur les Résultats au FEM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Résultats au niveau des projets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Indicateurs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fr-FR" noProof="0" smtClean="0"/>
              <a:t>« Facteur ou variable, de nature quantitatif ou qualitatif, qui constitue un moyen simple et fiable de mesurer et d'informer des changements liés à l'intervention ou d'aider à apprécier la performance d'un acteur du développement. »</a:t>
            </a:r>
          </a:p>
          <a:p>
            <a:pPr algn="r">
              <a:buNone/>
            </a:pPr>
            <a:r>
              <a:rPr lang="fr-FR" sz="1800" noProof="0" smtClean="0"/>
              <a:t>-- CAD / OCDE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noProof="0" dirty="0" smtClean="0"/>
              <a:t>Chaîne de résultats du CAD/OCDE</a:t>
            </a:r>
            <a:endParaRPr lang="fr-FR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495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0961" y="838200"/>
            <a:ext cx="1371600" cy="129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19400" y="457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Fonds pour la construction de la route, les équipements et le personnel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8090" y="1524000"/>
            <a:ext cx="1279510" cy="121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819400" y="1676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Activités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Construction de la route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2667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Route en meilleur état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3620869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Réalisations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Durée des trajets raccourcie, plus de produits vendus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44958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Activités commerciales améliorées, revenus des ménages accrus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53340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Adapté de Banque mondiale, </a:t>
            </a:r>
            <a:r>
              <a:rPr lang="fr-FR" sz="1200" i="1" dirty="0" smtClean="0"/>
              <a:t>Module 2 Chaîne de résultats</a:t>
            </a:r>
            <a:r>
              <a:rPr lang="fr-FR" sz="1200" dirty="0" smtClean="0"/>
              <a:t>, Région Europe et Asie Centrale, 2007</a:t>
            </a:r>
            <a:endParaRPr lang="fr-FR" sz="1200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5490" y="304800"/>
            <a:ext cx="104887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1" y="2667000"/>
            <a:ext cx="685800" cy="9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1143000"/>
            <a:ext cx="1257300" cy="82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3429000"/>
            <a:ext cx="1371600" cy="9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648200"/>
            <a:ext cx="137160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5" grpId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457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Intrants </a:t>
            </a:r>
            <a:r>
              <a:rPr lang="fr-FR" dirty="0" smtClean="0"/>
              <a:t>: 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 et les ressources de cofinancement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1371601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Activités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Allouer des terres forestières pour les communautés locales avec les politiques de gestion durable appropriées.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2971801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 hectares de sous-gestion durable et communautaire des forêts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038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Réalisations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des hectares de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forêts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améliorées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506866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:séquestration de carbone et conservation de la biodiversité 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7176" y="3733800"/>
            <a:ext cx="1332224" cy="113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292" y="1676400"/>
            <a:ext cx="1478464" cy="110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28600"/>
            <a:ext cx="1371600" cy="12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4953000"/>
            <a:ext cx="1841989" cy="119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Scénario de référence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/>
          <a:p>
            <a:r>
              <a:rPr lang="fr-FR" sz="2200" noProof="0" dirty="0" smtClean="0"/>
              <a:t>Données initiales sur les participants au projet ou sur d’autres aspects du projet recueillies avant l’intervention du projet</a:t>
            </a:r>
          </a:p>
          <a:p>
            <a:r>
              <a:rPr lang="fr-FR" sz="2200" noProof="0" dirty="0" smtClean="0"/>
              <a:t>Lorsque les données de référence ne sont pas disponibles, il est difficile de :</a:t>
            </a:r>
          </a:p>
          <a:p>
            <a:pPr lvl="1"/>
            <a:r>
              <a:rPr lang="fr-FR" sz="2200" noProof="0" dirty="0" smtClean="0"/>
              <a:t>définir les cibles du projet</a:t>
            </a:r>
          </a:p>
          <a:p>
            <a:pPr lvl="1"/>
            <a:r>
              <a:rPr lang="fr-FR" sz="2200" noProof="0" dirty="0" smtClean="0"/>
              <a:t>si vous ne savez pas où vous </a:t>
            </a:r>
            <a:r>
              <a:rPr lang="fr-FR" sz="2200" b="1" noProof="0" dirty="0" smtClean="0"/>
              <a:t>êtes</a:t>
            </a:r>
            <a:r>
              <a:rPr lang="fr-FR" sz="2200" noProof="0" dirty="0" smtClean="0"/>
              <a:t>, comment pouvez-vous savoir où vous </a:t>
            </a:r>
            <a:r>
              <a:rPr lang="fr-FR" sz="2200" b="1" noProof="0" dirty="0" smtClean="0"/>
              <a:t>allez </a:t>
            </a:r>
            <a:r>
              <a:rPr lang="fr-FR" sz="2200" noProof="0" dirty="0" smtClean="0"/>
              <a:t>?</a:t>
            </a:r>
          </a:p>
          <a:p>
            <a:pPr lvl="1"/>
            <a:r>
              <a:rPr lang="fr-FR" sz="2200" noProof="0" dirty="0" smtClean="0"/>
              <a:t>estimer les changements à mesure que le projet progresse dans le cadre du suivi </a:t>
            </a:r>
          </a:p>
          <a:p>
            <a:pPr lvl="1"/>
            <a:r>
              <a:rPr lang="fr-FR" sz="2200" noProof="0" dirty="0" smtClean="0"/>
              <a:t>comparer les conditions initiales et les changements apportés par le projet dans le cadre de l’évaluation</a:t>
            </a:r>
          </a:p>
          <a:p>
            <a:endParaRPr lang="fr-FR" sz="22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/>
          <a:lstStyle/>
          <a:p>
            <a:r>
              <a:rPr lang="fr-FR" sz="3600" noProof="0" dirty="0" smtClean="0"/>
              <a:t>Scénario de référence pour les projets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fr-FR" noProof="0" dirty="0" smtClean="0"/>
              <a:t>Doit être établi par voie d’agrément/l’approbation du DG</a:t>
            </a:r>
          </a:p>
          <a:p>
            <a:r>
              <a:rPr lang="fr-FR" noProof="0" dirty="0" smtClean="0"/>
              <a:t>S’il n’existe pas de donnée chiffrée pour chaque indicateur </a:t>
            </a:r>
            <a:r>
              <a:rPr lang="fr-FR" noProof="0" dirty="0" smtClean="0">
                <a:sym typeface="Wingdings" pitchFamily="2" charset="2"/>
              </a:rPr>
              <a:t> un plan doit être élaboré de fa</a:t>
            </a:r>
            <a:r>
              <a:rPr lang="fr-FR" dirty="0" err="1" smtClean="0"/>
              <a:t>çon</a:t>
            </a:r>
            <a:r>
              <a:rPr lang="fr-FR" dirty="0" smtClean="0"/>
              <a:t> </a:t>
            </a:r>
            <a:r>
              <a:rPr lang="en-US" dirty="0" smtClean="0"/>
              <a:t>à</a:t>
            </a:r>
            <a:r>
              <a:rPr lang="fr-FR" dirty="0" smtClean="0"/>
              <a:t> </a:t>
            </a:r>
            <a:r>
              <a:rPr lang="fr-FR" noProof="0" dirty="0" smtClean="0">
                <a:sym typeface="Wingdings" pitchFamily="2" charset="2"/>
              </a:rPr>
              <a:t>déterminer le scénario de référence pendant la première année d’exécution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Suivi du portefeuille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noProof="0" dirty="0" smtClean="0"/>
              <a:t>Suivi du portefeuille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267200"/>
          </a:xfrm>
        </p:spPr>
        <p:txBody>
          <a:bodyPr>
            <a:normAutofit fontScale="92500"/>
          </a:bodyPr>
          <a:lstStyle/>
          <a:p>
            <a:pPr marL="347472" indent="-457200" eaLnBrk="1" fontAlgn="auto" hangingPunct="1">
              <a:spcAft>
                <a:spcPts val="0"/>
              </a:spcAft>
              <a:defRPr/>
            </a:pPr>
            <a:r>
              <a:rPr lang="fr-FR" sz="3000" noProof="0" dirty="0" smtClean="0">
                <a:cs typeface="Times New Roman" pitchFamily="18" charset="0"/>
              </a:rPr>
              <a:t>Suivi de l’ensemble des interventions financées par le FEM</a:t>
            </a:r>
          </a:p>
          <a:p>
            <a:pPr marL="347472" indent="-457200" eaLnBrk="1" fontAlgn="auto" hangingPunct="1">
              <a:spcAft>
                <a:spcPts val="0"/>
              </a:spcAft>
              <a:defRPr/>
            </a:pPr>
            <a:r>
              <a:rPr lang="fr-FR" sz="3000" noProof="0" dirty="0" smtClean="0">
                <a:cs typeface="Times New Roman" pitchFamily="18" charset="0"/>
              </a:rPr>
              <a:t>Le suivi par le Secrétariat porte sur l’ensemble du portefeuille du FEM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Effets positifs pour l’environnement mondial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Objectifs dans les domaines d’intervention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Objectifs et réalisations dans les domaines d’intervention</a:t>
            </a:r>
          </a:p>
          <a:p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Quelques indicateurs pour le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r>
              <a:rPr lang="fr-FR" sz="2700" noProof="0" dirty="0" smtClean="0"/>
              <a:t>Émissions de gaz à effet de serre (GES) réduites</a:t>
            </a:r>
          </a:p>
          <a:p>
            <a:r>
              <a:rPr lang="fr-FR" sz="2700" noProof="0" dirty="0" smtClean="0"/>
              <a:t>Superficie (ha) d’aires protégées bénéficiant d’un appui</a:t>
            </a:r>
          </a:p>
          <a:p>
            <a:r>
              <a:rPr lang="fr-FR" sz="2700" noProof="0" dirty="0" smtClean="0"/>
              <a:t>Superficie (ha) soumise à une gestion durable des terres (GDT)</a:t>
            </a:r>
          </a:p>
          <a:p>
            <a:r>
              <a:rPr lang="fr-FR" sz="2700" noProof="0" dirty="0" smtClean="0"/>
              <a:t>Nombre de partenariats stratégiques financés pour obtenir des réductions mesurables de la pollution dans les masses d’eau</a:t>
            </a:r>
          </a:p>
          <a:p>
            <a:r>
              <a:rPr lang="fr-FR" sz="2700" noProof="0" dirty="0" smtClean="0"/>
              <a:t>Nombre de pays recevant un appui pour les activités de réduction des POP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noProof="0" dirty="0" smtClean="0"/>
              <a:t>Sommaire</a:t>
            </a:r>
            <a:endParaRPr lang="fr-FR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La gestion axée sur les résultats au FEM</a:t>
            </a:r>
          </a:p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Résultats au niveau des projets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Suivi du portefeuille</a:t>
            </a: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</a:t>
            </a:r>
            <a:r>
              <a:rPr lang="fr-FR" noProof="0" dirty="0" err="1" smtClean="0"/>
              <a:t>fficacité</a:t>
            </a:r>
            <a:r>
              <a:rPr lang="fr-FR" noProof="0" dirty="0" smtClean="0"/>
              <a:t> de la gestion sur le plan des coûts et des résultats</a:t>
            </a:r>
          </a:p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Rapports et accessibilité</a:t>
            </a:r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8"/>
          <p:cNvGraphicFramePr>
            <a:graphicFrameLocks/>
          </p:cNvGraphicFramePr>
          <p:nvPr/>
        </p:nvGraphicFramePr>
        <p:xfrm>
          <a:off x="381000" y="228600"/>
          <a:ext cx="8305800" cy="5309616"/>
        </p:xfrm>
        <a:graphic>
          <a:graphicData uri="http://schemas.openxmlformats.org/drawingml/2006/table">
            <a:tbl>
              <a:tblPr/>
              <a:tblGrid>
                <a:gridCol w="2055891"/>
                <a:gridCol w="2302598"/>
                <a:gridCol w="1977895"/>
                <a:gridCol w="1969416"/>
              </a:tblGrid>
              <a:tr h="500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Objectif dans le domaine de la DB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Extrant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31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Viabilité améliorée des réseaux d’aires protégées</a:t>
                      </a:r>
                      <a:endParaRPr kumimoji="0" lang="fr-FR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 pitchFamily="34" charset="0"/>
                        <a:buNone/>
                      </a:pPr>
                      <a:r>
                        <a:rPr lang="fr-FR" sz="1800" noProof="0" dirty="0" smtClean="0">
                          <a:latin typeface="+mn-lt"/>
                          <a:ea typeface="Times New Roman"/>
                        </a:rPr>
                        <a:t>Revenus accrus pour les réseaux d’aires protégées pour couvrir l’ensemble des dépenses requises pour la gestion</a:t>
                      </a:r>
                      <a:endParaRPr lang="fr-FR" sz="1800" noProof="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volume total des revenus est suffisant pour la gestion des aires protégées</a:t>
                      </a:r>
                      <a:endParaRPr kumimoji="0" lang="fr-FR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Revenus annuels totaux  - USD</a:t>
                      </a: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Plans</a:t>
                      </a:r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financement durable</a:t>
                      </a:r>
                      <a:endParaRPr lang="fr-FR" sz="18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Nbre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Objectif dans le domaine du CC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Réalisation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Extrant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73737"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Promouvoir la démonstration, la mise en service et le transfert des technologies innovantes sobres en carbone	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Technologies démontrées, mises en service et transférées avec succès</a:t>
                      </a:r>
                    </a:p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Pourcentage de démonstrations de technologies ayant atteint les objectifs fixés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Technologies innovantes sobres en carbone démontrées et mises en service sur le terrain 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Nbre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Outils de suivi de la performance du portefeuille du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343399"/>
          </a:xfrm>
        </p:spPr>
        <p:txBody>
          <a:bodyPr>
            <a:normAutofit/>
          </a:bodyPr>
          <a:lstStyle/>
          <a:p>
            <a:r>
              <a:rPr lang="fr-FR" noProof="0" dirty="0" smtClean="0"/>
              <a:t>Les outils de suivi sont l’instrument utilisé par le Secrétariat pour suivre le portefeuille</a:t>
            </a:r>
          </a:p>
          <a:p>
            <a:r>
              <a:rPr lang="fr-FR" noProof="0" dirty="0" smtClean="0"/>
              <a:t>Ces outils sont destinés à :</a:t>
            </a:r>
          </a:p>
          <a:p>
            <a:pPr lvl="1"/>
            <a:r>
              <a:rPr lang="fr-FR" sz="3200" noProof="0" dirty="0" smtClean="0"/>
              <a:t>consolider les indicateurs de chaque projet à l’échelle du portefeuille</a:t>
            </a:r>
          </a:p>
          <a:p>
            <a:pPr lvl="1"/>
            <a:r>
              <a:rPr lang="fr-FR" sz="3200" noProof="0" dirty="0" smtClean="0"/>
              <a:t>suivre la performance globale du portefeuille dans les domaines d’intervention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Outils de suivi requis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r>
              <a:rPr lang="fr-FR" sz="2800" noProof="0" dirty="0" smtClean="0"/>
              <a:t>Chaque domaine d’intervention a son propre outil de suivi qui correspond à ses besoins particuliers</a:t>
            </a:r>
          </a:p>
          <a:p>
            <a:r>
              <a:rPr lang="fr-FR" sz="2800" noProof="0" dirty="0" smtClean="0"/>
              <a:t>Les outils de suivi doivent être au point avant l’agrément/l’approbation (pour les projets de moyenne envergure) du DG </a:t>
            </a:r>
          </a:p>
          <a:p>
            <a:r>
              <a:rPr lang="fr-FR" sz="2800" noProof="0" dirty="0" smtClean="0"/>
              <a:t>Les outils de suivi sont resoumis à mi-parcours et à l’achèvement du projet</a:t>
            </a:r>
          </a:p>
          <a:p>
            <a:r>
              <a:rPr lang="fr-FR" sz="2800" noProof="0" dirty="0" smtClean="0"/>
              <a:t>Les outils de suivi et les directives liées sont disponibles à l’adresse : http://www.thegef.org/gef/tracking_tools 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Efficacité de la gestion sur le plan des coûts et des résultats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Indicateurs de gestion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fr-FR" sz="2400" noProof="0" dirty="0" smtClean="0"/>
              <a:t>Le Secrétariat suit un certain nombre d’indicateurs de gestion dans le but de contrôler l’efficacité de l’organisation</a:t>
            </a:r>
          </a:p>
          <a:p>
            <a:r>
              <a:rPr lang="fr-FR" sz="2400" noProof="0" dirty="0" smtClean="0"/>
              <a:t>Les indicateurs suivis donnent une image globale :</a:t>
            </a:r>
          </a:p>
          <a:p>
            <a:pPr lvl="1"/>
            <a:r>
              <a:rPr lang="fr-FR" sz="2400" noProof="0" dirty="0" smtClean="0"/>
              <a:t>du succès avec lequel le FEM mobilise et utilise ses ressources</a:t>
            </a:r>
          </a:p>
          <a:p>
            <a:pPr lvl="1"/>
            <a:r>
              <a:rPr lang="fr-FR" sz="2400" noProof="0" dirty="0" smtClean="0"/>
              <a:t>de la visibilité du FEM en tant que leader mondial de la protection de l’environnement</a:t>
            </a:r>
          </a:p>
          <a:p>
            <a:pPr lvl="1"/>
            <a:r>
              <a:rPr lang="fr-FR" sz="2400" noProof="0" dirty="0" smtClean="0"/>
              <a:t>de l’efficacité au plans des coûts du FEM pour satisfaire aux normes de services et de son cycle de projet,  et</a:t>
            </a:r>
          </a:p>
          <a:p>
            <a:pPr lvl="1"/>
            <a:r>
              <a:rPr lang="fr-FR" sz="2400" noProof="0" dirty="0" smtClean="0"/>
              <a:t>de l’efficacité au plan de la collaboration avec les partenaires</a:t>
            </a:r>
          </a:p>
          <a:p>
            <a:endParaRPr lang="fr-FR" sz="24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sz="3200" dirty="0" smtClean="0"/>
              <a:t>Normes opérationnelles du FEM</a:t>
            </a: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143000"/>
          <a:ext cx="8305799" cy="4462272"/>
        </p:xfrm>
        <a:graphic>
          <a:graphicData uri="http://schemas.openxmlformats.org/drawingml/2006/table">
            <a:tbl>
              <a:tblPr/>
              <a:tblGrid>
                <a:gridCol w="5945204"/>
                <a:gridCol w="1224012"/>
                <a:gridCol w="1136583"/>
              </a:tblGrid>
              <a:tr h="40941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Améliorer l’efficacité dans le cycle de projet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8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Amélioration des délais de conception des programmes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EX 11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Cible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228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Part des FIP/financement </a:t>
                      </a:r>
                      <a:r>
                        <a:rPr lang="fr-FR" sz="2400" kern="12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PPG traités qui dépassent la norme de service qui est de 10 jours</a:t>
                      </a:r>
                      <a:endParaRPr lang="fr-FR" sz="2400" kern="1200" noProof="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21 % 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20 %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8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24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Délai moyen de l’approbation du projet à l’agrément du DG pendant FEM-4 (jusqu’à la fin de l’exercice 11)	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 mois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fr-FR" sz="2400" baseline="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mois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8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Délai moyen de </a:t>
                      </a:r>
                      <a:r>
                        <a:rPr lang="fr-FR" sz="24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l’approbation du projet à l’agrément du DG pendant FEM</a:t>
                      </a:r>
                      <a:r>
                        <a:rPr lang="fr-FR" sz="2400" baseline="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-5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S.O.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 mois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Rapports et accessibilité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noProof="0" dirty="0" smtClean="0"/>
              <a:t>Examen de l’état d’avancement des projets (EEAP)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43401"/>
          </a:xfrm>
        </p:spPr>
        <p:txBody>
          <a:bodyPr/>
          <a:lstStyle/>
          <a:p>
            <a:r>
              <a:rPr lang="fr-FR" sz="2800" noProof="0" dirty="0" smtClean="0"/>
              <a:t>L’EEAP est un rapport annuel soumis par les Entités d’exécution au Secrétariat</a:t>
            </a:r>
          </a:p>
          <a:p>
            <a:r>
              <a:rPr lang="fr-FR" sz="2800" noProof="0" dirty="0" smtClean="0"/>
              <a:t>Rapport sur l’état d’avancement du projet : Démarrage, fermeture, retards, annulations</a:t>
            </a:r>
          </a:p>
          <a:p>
            <a:r>
              <a:rPr lang="fr-FR" sz="2800" dirty="0" smtClean="0"/>
              <a:t>Montant </a:t>
            </a:r>
            <a:r>
              <a:rPr lang="fr-FR" sz="2800" dirty="0" err="1" smtClean="0"/>
              <a:t>decaisses</a:t>
            </a:r>
            <a:r>
              <a:rPr lang="fr-FR" sz="2800" dirty="0" smtClean="0"/>
              <a:t> a ce jour </a:t>
            </a:r>
            <a:endParaRPr lang="fr-FR" sz="2800" noProof="0" dirty="0" smtClean="0"/>
          </a:p>
          <a:p>
            <a:r>
              <a:rPr lang="fr-FR" sz="2800" noProof="0" dirty="0" smtClean="0"/>
              <a:t>Rapport sur la notation du projet :</a:t>
            </a:r>
          </a:p>
          <a:p>
            <a:pPr lvl="1"/>
            <a:r>
              <a:rPr lang="fr-FR" noProof="0" dirty="0" smtClean="0"/>
              <a:t>Avancement de l’exécution (AE)</a:t>
            </a:r>
          </a:p>
          <a:p>
            <a:pPr lvl="1"/>
            <a:r>
              <a:rPr lang="fr-FR" noProof="0" dirty="0" smtClean="0"/>
              <a:t>Objectif de développement (OD)</a:t>
            </a:r>
          </a:p>
          <a:p>
            <a:pPr lvl="1"/>
            <a:r>
              <a:rPr lang="fr-FR" dirty="0" smtClean="0"/>
              <a:t>Cote de risque </a:t>
            </a:r>
            <a:endParaRPr lang="fr-FR" noProof="0" dirty="0" smtClean="0"/>
          </a:p>
          <a:p>
            <a:pPr>
              <a:buNone/>
            </a:pPr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Rapport de suivi annuel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Le rapport de suivi annuel est le principal instrument d’information du système de suivi du Secrétariat du FEM</a:t>
            </a:r>
          </a:p>
          <a:p>
            <a:r>
              <a:rPr lang="fr-FR" noProof="0" dirty="0" smtClean="0"/>
              <a:t>Il donne un </a:t>
            </a:r>
            <a:r>
              <a:rPr lang="fr-FR" noProof="0" dirty="0" err="1" smtClean="0"/>
              <a:t>aper</a:t>
            </a:r>
            <a:r>
              <a:rPr lang="en-US" dirty="0" err="1" smtClean="0"/>
              <a:t>çu</a:t>
            </a:r>
            <a:r>
              <a:rPr lang="en-US" b="1" dirty="0" smtClean="0"/>
              <a:t> </a:t>
            </a:r>
            <a:r>
              <a:rPr lang="fr-FR" noProof="0" dirty="0" smtClean="0"/>
              <a:t>de l’état global du portefeuille de projets actifs du FEM pendant chaque exercice</a:t>
            </a:r>
          </a:p>
          <a:p>
            <a:r>
              <a:rPr lang="fr-FR" noProof="0" dirty="0" smtClean="0"/>
              <a:t>Le rapport est basé sur les EEAP soumis par les Entités d’exécution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Gestion axée sur les résultats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intégré au cycle projet (de l’idée de projet à l’achèvement du projet)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730473"/>
              </p:ext>
            </p:extLst>
          </p:nvPr>
        </p:nvGraphicFramePr>
        <p:xfrm>
          <a:off x="609600" y="1524000"/>
          <a:ext cx="76200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Brace 4"/>
          <p:cNvSpPr/>
          <p:nvPr/>
        </p:nvSpPr>
        <p:spPr>
          <a:xfrm rot="16200000">
            <a:off x="5715000" y="2819400"/>
            <a:ext cx="762000" cy="2895600"/>
          </a:xfrm>
          <a:prstGeom prst="leftBrace">
            <a:avLst>
              <a:gd name="adj1" fmla="val 8333"/>
              <a:gd name="adj2" fmla="val 510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ight Brace 5"/>
          <p:cNvSpPr/>
          <p:nvPr/>
        </p:nvSpPr>
        <p:spPr>
          <a:xfrm rot="13955769">
            <a:off x="1219200" y="3048000"/>
            <a:ext cx="685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81000" y="23622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 Conseil et le Secrétariat ont toujours mis l’accent sur les étapes 1 et 2 du cycle de projet</a:t>
            </a:r>
            <a:endParaRPr lang="fr-FR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6482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Pendant FEM-5, le mécanisme de gestion à objectifs de résultat a davantage mis l’accent sur les étapes 3 et 4 du cycle de projet</a:t>
            </a:r>
            <a:endParaRPr lang="fr-FR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7772400" cy="1362075"/>
          </a:xfrm>
        </p:spPr>
        <p:txBody>
          <a:bodyPr/>
          <a:lstStyle/>
          <a:p>
            <a:r>
              <a:rPr lang="fr-FR" noProof="0" dirty="0" smtClean="0"/>
              <a:t>La gestion axée sur les résultats au FEM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533400" y="2209800"/>
            <a:ext cx="8229600" cy="17526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Merci de votre attention 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3600" b="1" dirty="0" smtClean="0">
              <a:solidFill>
                <a:srgbClr val="1F497D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Des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questions ?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La g</a:t>
            </a:r>
            <a:r>
              <a:rPr lang="fr-FR" sz="3600" noProof="0" dirty="0" err="1" smtClean="0"/>
              <a:t>estion</a:t>
            </a:r>
            <a:r>
              <a:rPr lang="fr-FR" sz="3600" noProof="0" dirty="0" smtClean="0"/>
              <a:t> axée sur les résultats : Définition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noProof="0" dirty="0" smtClean="0"/>
              <a:t>Une approche basée sur la gestion axée sur les résultats vise à améliorer l’efficacité  de la gestion et la responsabilisation en « définissant des résultats escomptés réalistes, en suivant les progrès accomplis </a:t>
            </a:r>
            <a:r>
              <a:rPr lang="fr-FR" dirty="0" smtClean="0"/>
              <a:t>en direction </a:t>
            </a:r>
            <a:r>
              <a:rPr lang="fr-FR" noProof="0" dirty="0" smtClean="0"/>
              <a:t>de ces résultats, en intégrant les enseignements tirés aux décisions de gestion, et en rendant compte de la performance ». 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sz="3200" noProof="0" dirty="0" smtClean="0"/>
              <a:t>Suivi des résultats</a:t>
            </a:r>
            <a:endParaRPr lang="fr-FR" sz="3200" noProof="0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09600" y="990600"/>
            <a:ext cx="7620000" cy="4245167"/>
            <a:chOff x="576" y="1536"/>
            <a:chExt cx="4128" cy="115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576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Conception du projet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968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Exécution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360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Évaluation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7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21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720" y="1728"/>
              <a:ext cx="1059" cy="1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 dirty="0" smtClean="0">
                  <a:latin typeface="Times New Roman" pitchFamily="18" charset="0"/>
                </a:rPr>
                <a:t>Grille de Planification/Cadre de résultats</a:t>
              </a:r>
            </a:p>
            <a:p>
              <a:pPr algn="ctr"/>
              <a:r>
                <a:rPr lang="fr-FR" sz="1100" dirty="0" smtClean="0">
                  <a:latin typeface="Times New Roman" pitchFamily="18" charset="0"/>
                </a:rPr>
                <a:t>Plan de suivi et évaluation</a:t>
              </a:r>
              <a:endParaRPr lang="fr-FR" sz="1100" dirty="0">
                <a:latin typeface="Times New Roman" pitchFamily="18" charset="0"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1440" y="2160"/>
              <a:ext cx="2208" cy="432"/>
            </a:xfrm>
            <a:prstGeom prst="rightArrow">
              <a:avLst>
                <a:gd name="adj1" fmla="val 50000"/>
                <a:gd name="adj2" fmla="val 127778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86" y="2304"/>
              <a:ext cx="1121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 smtClean="0">
                  <a:latin typeface="Times New Roman" pitchFamily="18" charset="0"/>
                </a:rPr>
                <a:t>Gestion, suivi et apprentissage</a:t>
              </a:r>
              <a:endParaRPr lang="fr-FR" sz="1200">
                <a:latin typeface="Times New Roman" pitchFamily="18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016" y="1728"/>
              <a:ext cx="1200" cy="11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100" dirty="0" smtClean="0">
                  <a:latin typeface="Times New Roman" pitchFamily="18" charset="0"/>
                </a:rPr>
                <a:t>Suivi des progrès ; correction à mi-parcours  le cas échéant</a:t>
              </a:r>
              <a:endParaRPr lang="fr-FR" sz="1100" dirty="0">
                <a:latin typeface="Times New Roman" pitchFamily="18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3456" y="1728"/>
              <a:ext cx="1200" cy="11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 smtClean="0">
                  <a:latin typeface="Times New Roman" pitchFamily="18" charset="0"/>
                </a:rPr>
                <a:t>Évaluations finales</a:t>
              </a:r>
            </a:p>
            <a:p>
              <a:pPr algn="ctr"/>
              <a:r>
                <a:rPr lang="fr-FR" sz="1100" smtClean="0">
                  <a:latin typeface="Times New Roman" pitchFamily="18" charset="0"/>
                </a:rPr>
                <a:t>Enseignements tirés</a:t>
              </a:r>
              <a:endParaRPr lang="fr-FR" sz="1100">
                <a:latin typeface="Times New Roman" pitchFamily="18" charset="0"/>
              </a:endParaRPr>
            </a:p>
          </p:txBody>
        </p:sp>
        <p:cxnSp>
          <p:nvCxnSpPr>
            <p:cNvPr id="14" name="AutoShape 15"/>
            <p:cNvCxnSpPr>
              <a:cxnSpLocks noChangeShapeType="1"/>
              <a:stCxn id="13" idx="2"/>
              <a:endCxn id="9" idx="2"/>
            </p:cNvCxnSpPr>
            <p:nvPr/>
          </p:nvCxnSpPr>
          <p:spPr bwMode="auto">
            <a:xfrm rot="5400000">
              <a:off x="2630" y="465"/>
              <a:ext cx="46" cy="2806"/>
            </a:xfrm>
            <a:prstGeom prst="bentConnector3">
              <a:avLst>
                <a:gd name="adj1" fmla="val 234072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45" y="2617"/>
              <a:ext cx="1405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 smtClean="0">
                  <a:latin typeface="Times New Roman" pitchFamily="18" charset="0"/>
                </a:rPr>
                <a:t>Enseignements tirés ; Bonnes pratiques</a:t>
              </a:r>
              <a:endParaRPr lang="fr-FR" sz="1200">
                <a:latin typeface="Times New Roman" pitchFamily="18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390356" y="5562600"/>
            <a:ext cx="73182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smtClean="0"/>
              <a:t> Adapté de </a:t>
            </a:r>
            <a:r>
              <a:rPr lang="fr-FR" sz="1200" i="1" smtClean="0"/>
              <a:t>Results Focus in Country Assistance Strategies</a:t>
            </a:r>
            <a:r>
              <a:rPr lang="fr-FR" sz="1200" smtClean="0"/>
              <a:t> de la Banque mondiale, juillet 2005, p. 13</a:t>
            </a:r>
            <a:endParaRPr lang="fr-F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fr-FR" sz="3600" noProof="0" dirty="0" smtClean="0"/>
              <a:t>Cadre de gestion axée sur les résultats du FEM</a:t>
            </a:r>
            <a:endParaRPr lang="fr-FR" sz="3600" noProof="0" dirty="0"/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684377" y="1295400"/>
            <a:ext cx="7739410" cy="4267200"/>
            <a:chOff x="572" y="960"/>
            <a:chExt cx="4328" cy="1920"/>
          </a:xfrm>
        </p:grpSpPr>
        <p:grpSp>
          <p:nvGrpSpPr>
            <p:cNvPr id="4" name="Group 41"/>
            <p:cNvGrpSpPr>
              <a:grpSpLocks/>
            </p:cNvGrpSpPr>
            <p:nvPr/>
          </p:nvGrpSpPr>
          <p:grpSpPr bwMode="auto">
            <a:xfrm>
              <a:off x="1828" y="960"/>
              <a:ext cx="3072" cy="1920"/>
              <a:chOff x="1252" y="912"/>
              <a:chExt cx="2976" cy="1824"/>
            </a:xfrm>
          </p:grpSpPr>
          <p:sp>
            <p:nvSpPr>
              <p:cNvPr id="12" name="AutoShape 42"/>
              <p:cNvSpPr>
                <a:spLocks noChangeArrowheads="1"/>
              </p:cNvSpPr>
              <p:nvPr/>
            </p:nvSpPr>
            <p:spPr bwMode="auto">
              <a:xfrm>
                <a:off x="1252" y="912"/>
                <a:ext cx="2976" cy="1824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49019"/>
                </a:srgbClr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endParaRPr lang="fr-FR"/>
              </a:p>
            </p:txBody>
          </p:sp>
          <p:sp>
            <p:nvSpPr>
              <p:cNvPr id="13" name="Text Box 43"/>
              <p:cNvSpPr txBox="1">
                <a:spLocks noChangeArrowheads="1"/>
              </p:cNvSpPr>
              <p:nvPr/>
            </p:nvSpPr>
            <p:spPr bwMode="auto">
              <a:xfrm>
                <a:off x="2317" y="2385"/>
                <a:ext cx="710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smtClean="0">
                    <a:solidFill>
                      <a:srgbClr val="000000"/>
                    </a:solidFill>
                    <a:latin typeface="Times New Roman" pitchFamily="18" charset="0"/>
                  </a:rPr>
                  <a:t>Objectifs du projet</a:t>
                </a:r>
                <a:endParaRPr lang="fr-FR">
                  <a:latin typeface="Times New Roman" pitchFamily="18" charset="0"/>
                </a:endParaRPr>
              </a:p>
            </p:txBody>
          </p:sp>
          <p:sp>
            <p:nvSpPr>
              <p:cNvPr id="14" name="Text Box 44"/>
              <p:cNvSpPr txBox="1">
                <a:spLocks noChangeArrowheads="1"/>
              </p:cNvSpPr>
              <p:nvPr/>
            </p:nvSpPr>
            <p:spPr bwMode="auto">
              <a:xfrm>
                <a:off x="2224" y="1531"/>
                <a:ext cx="1032" cy="2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But visé dans le domaine d’intervention</a:t>
                </a:r>
                <a:endParaRPr lang="fr-FR" dirty="0">
                  <a:latin typeface="Times New Roman" pitchFamily="18" charset="0"/>
                </a:endParaRPr>
              </a:p>
            </p:txBody>
          </p:sp>
          <p:sp>
            <p:nvSpPr>
              <p:cNvPr id="15" name="Text Box 45"/>
              <p:cNvSpPr txBox="1">
                <a:spLocks noChangeArrowheads="1"/>
              </p:cNvSpPr>
              <p:nvPr/>
            </p:nvSpPr>
            <p:spPr bwMode="auto">
              <a:xfrm>
                <a:off x="2426" y="1003"/>
                <a:ext cx="660" cy="48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endParaRPr lang="fr-FR" sz="16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Objectifs</a:t>
                </a: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stratégiques </a:t>
                </a: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du FEM</a:t>
                </a:r>
                <a:endParaRPr lang="fr-FR" sz="1600" dirty="0">
                  <a:latin typeface="Times New Roman" pitchFamily="18" charset="0"/>
                </a:endParaRPr>
              </a:p>
            </p:txBody>
          </p:sp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>
                <a:off x="1920" y="1920"/>
                <a:ext cx="163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Text Box 47"/>
              <p:cNvSpPr txBox="1">
                <a:spLocks noChangeArrowheads="1"/>
              </p:cNvSpPr>
              <p:nvPr/>
            </p:nvSpPr>
            <p:spPr bwMode="auto">
              <a:xfrm>
                <a:off x="1935" y="2016"/>
                <a:ext cx="1693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smtClean="0">
                    <a:solidFill>
                      <a:srgbClr val="000000"/>
                    </a:solidFill>
                    <a:latin typeface="Times New Roman" pitchFamily="18" charset="0"/>
                  </a:rPr>
                  <a:t>Objectifs visés dans le domaine d’intervention</a:t>
                </a:r>
                <a:endParaRPr lang="fr-FR">
                  <a:latin typeface="Times New Roman" pitchFamily="18" charset="0"/>
                </a:endParaRPr>
              </a:p>
            </p:txBody>
          </p:sp>
          <p:sp>
            <p:nvSpPr>
              <p:cNvPr id="18" name="Line 48"/>
              <p:cNvSpPr>
                <a:spLocks noChangeShapeType="1"/>
              </p:cNvSpPr>
              <p:nvPr/>
            </p:nvSpPr>
            <p:spPr bwMode="auto">
              <a:xfrm>
                <a:off x="1584" y="2304"/>
                <a:ext cx="23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fr-FR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>
                <a:off x="2304" y="1440"/>
                <a:ext cx="8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fr-FR"/>
              </a:p>
            </p:txBody>
          </p:sp>
        </p:grpSp>
        <p:sp>
          <p:nvSpPr>
            <p:cNvPr id="5" name="Text Box 50"/>
            <p:cNvSpPr txBox="1">
              <a:spLocks noChangeArrowheads="1"/>
            </p:cNvSpPr>
            <p:nvPr/>
          </p:nvSpPr>
          <p:spPr bwMode="auto">
            <a:xfrm>
              <a:off x="1248" y="1104"/>
              <a:ext cx="1080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Impacts</a:t>
              </a: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dirty="0" smtClean="0">
                <a:latin typeface="Times New Roman" pitchFamily="18" charset="0"/>
              </a:endParaRP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Réalisations</a:t>
              </a: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Extrants</a:t>
              </a:r>
            </a:p>
            <a:p>
              <a:pPr algn="ctr">
                <a:defRPr/>
              </a:pPr>
              <a:endParaRPr lang="fr-FR" sz="1000" dirty="0">
                <a:latin typeface="Times New Roman" pitchFamily="18" charset="0"/>
              </a:endParaRPr>
            </a:p>
          </p:txBody>
        </p:sp>
        <p:sp>
          <p:nvSpPr>
            <p:cNvPr id="6" name="Line 51"/>
            <p:cNvSpPr>
              <a:spLocks noChangeShapeType="1"/>
            </p:cNvSpPr>
            <p:nvPr/>
          </p:nvSpPr>
          <p:spPr bwMode="auto">
            <a:xfrm flipV="1">
              <a:off x="1776" y="192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52"/>
            <p:cNvSpPr>
              <a:spLocks noChangeShapeType="1"/>
            </p:cNvSpPr>
            <p:nvPr/>
          </p:nvSpPr>
          <p:spPr bwMode="auto">
            <a:xfrm>
              <a:off x="1776" y="144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r>
                <a:rPr lang="fr-FR" sz="1050" smtClean="0"/>
                <a:t>        </a:t>
              </a:r>
              <a:endParaRPr lang="fr-FR" sz="1050"/>
            </a:p>
          </p:txBody>
        </p:sp>
        <p:sp>
          <p:nvSpPr>
            <p:cNvPr id="8" name="AutoShape 53"/>
            <p:cNvSpPr>
              <a:spLocks/>
            </p:cNvSpPr>
            <p:nvPr/>
          </p:nvSpPr>
          <p:spPr bwMode="auto">
            <a:xfrm flipH="1">
              <a:off x="1344" y="1097"/>
              <a:ext cx="144" cy="384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AutoShape 54"/>
            <p:cNvSpPr>
              <a:spLocks/>
            </p:cNvSpPr>
            <p:nvPr/>
          </p:nvSpPr>
          <p:spPr bwMode="auto">
            <a:xfrm flipH="1">
              <a:off x="1344" y="2218"/>
              <a:ext cx="144" cy="456"/>
            </a:xfrm>
            <a:prstGeom prst="rightBrace">
              <a:avLst>
                <a:gd name="adj1" fmla="val 2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 Box 55"/>
            <p:cNvSpPr txBox="1">
              <a:spLocks noChangeArrowheads="1"/>
            </p:cNvSpPr>
            <p:nvPr/>
          </p:nvSpPr>
          <p:spPr bwMode="auto">
            <a:xfrm>
              <a:off x="572" y="1104"/>
              <a:ext cx="824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dirty="0" smtClean="0">
                  <a:latin typeface="Times New Roman" pitchFamily="18" charset="0"/>
                </a:rPr>
                <a:t>Niveau institutionnel</a:t>
              </a:r>
            </a:p>
            <a:p>
              <a:pPr algn="ctr"/>
              <a:r>
                <a:rPr lang="fr-FR" dirty="0" smtClean="0">
                  <a:latin typeface="Times New Roman" pitchFamily="18" charset="0"/>
                </a:rPr>
                <a:t>(du sommet à la base)</a:t>
              </a:r>
              <a:endParaRPr lang="fr-FR" dirty="0">
                <a:latin typeface="Times New Roman" pitchFamily="18" charset="0"/>
              </a:endParaRPr>
            </a:p>
          </p:txBody>
        </p:sp>
        <p:sp>
          <p:nvSpPr>
            <p:cNvPr id="11" name="Text Box 56"/>
            <p:cNvSpPr txBox="1">
              <a:spLocks noChangeArrowheads="1"/>
            </p:cNvSpPr>
            <p:nvPr/>
          </p:nvSpPr>
          <p:spPr bwMode="auto">
            <a:xfrm>
              <a:off x="592" y="2184"/>
              <a:ext cx="776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mtClean="0">
                  <a:latin typeface="Times New Roman" pitchFamily="18" charset="0"/>
                </a:rPr>
                <a:t>Niveau opérationnel</a:t>
              </a:r>
            </a:p>
            <a:p>
              <a:pPr algn="ctr"/>
              <a:r>
                <a:rPr lang="fr-FR" smtClean="0">
                  <a:latin typeface="Times New Roman" pitchFamily="18" charset="0"/>
                </a:rPr>
                <a:t>(de la base au sommet)</a:t>
              </a:r>
              <a:endParaRPr lang="fr-FR">
                <a:latin typeface="Times New Roman" pitchFamily="18" charset="0"/>
              </a:endParaRPr>
            </a:p>
          </p:txBody>
        </p:sp>
      </p:grpSp>
      <p:sp>
        <p:nvSpPr>
          <p:cNvPr id="20" name="Text Box 50"/>
          <p:cNvSpPr txBox="1">
            <a:spLocks noChangeArrowheads="1"/>
          </p:cNvSpPr>
          <p:nvPr/>
        </p:nvSpPr>
        <p:spPr bwMode="auto">
          <a:xfrm>
            <a:off x="1981200" y="1600200"/>
            <a:ext cx="3810000" cy="289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200" dirty="0" smtClean="0">
                <a:latin typeface="Times New Roman" pitchFamily="18" charset="0"/>
              </a:rPr>
              <a:t>Effets positifs pour l’environnement mondial</a:t>
            </a: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r>
              <a:rPr lang="fr-FR" sz="3600" noProof="0" dirty="0" smtClean="0"/>
              <a:t>Objectifs stratégiques pendant FEM-5 (1-2)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fr-FR" sz="2600" u="sng" noProof="0" dirty="0" smtClean="0"/>
              <a:t>Objectif stratégique 1 </a:t>
            </a:r>
            <a:r>
              <a:rPr lang="fr-FR" sz="2600" noProof="0" dirty="0" smtClean="0"/>
              <a:t>– Préserver, utiliser et gérer durablement la biodiversité, les écosystèmes et les ressources naturelles au niveau mondial, en tenant compte des effets prévus du changement climatique.</a:t>
            </a:r>
          </a:p>
          <a:p>
            <a:r>
              <a:rPr lang="fr-FR" sz="2600" u="sng" noProof="0" dirty="0" smtClean="0"/>
              <a:t>Objectif stratégique 2 </a:t>
            </a:r>
            <a:r>
              <a:rPr lang="fr-FR" sz="2600" noProof="0" dirty="0" smtClean="0"/>
              <a:t>- Réduire les risques mondiaux liés au changement climatique :</a:t>
            </a:r>
          </a:p>
          <a:p>
            <a:pPr lvl="1">
              <a:buNone/>
            </a:pPr>
            <a:r>
              <a:rPr lang="fr-FR" sz="2600" noProof="0" dirty="0" smtClean="0"/>
              <a:t>1</a:t>
            </a:r>
            <a:r>
              <a:rPr lang="fr-FR" sz="2600" dirty="0" smtClean="0"/>
              <a:t>) en  stabilisant </a:t>
            </a:r>
            <a:r>
              <a:rPr lang="fr-FR" sz="2600" noProof="0" dirty="0" smtClean="0"/>
              <a:t>les concentrations atmosphériques de GES grâce à des mesures de réduction  des émissions ; et</a:t>
            </a:r>
          </a:p>
          <a:p>
            <a:pPr lvl="1">
              <a:buNone/>
            </a:pPr>
            <a:r>
              <a:rPr lang="fr-FR" sz="2600" noProof="0" dirty="0" smtClean="0"/>
              <a:t>2</a:t>
            </a:r>
            <a:r>
              <a:rPr lang="fr-FR" sz="2600" dirty="0" smtClean="0"/>
              <a:t>) en  </a:t>
            </a:r>
            <a:r>
              <a:rPr lang="fr-FR" sz="2600" noProof="0" dirty="0" smtClean="0"/>
              <a:t>aidant les pays à s’adapter au changement climatique, notamment à la variabilité du climat.</a:t>
            </a:r>
          </a:p>
          <a:p>
            <a:endParaRPr lang="fr-FR" sz="26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/>
          <a:lstStyle/>
          <a:p>
            <a:r>
              <a:rPr lang="fr-FR" sz="3600" noProof="0" dirty="0" smtClean="0"/>
              <a:t>Objectifs stratégiques pendant FEM-5 (3-4)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fr-FR" sz="2800" u="sng" noProof="0" dirty="0" smtClean="0"/>
              <a:t>Objectif stratégique 3 </a:t>
            </a:r>
            <a:r>
              <a:rPr lang="fr-FR" sz="2800" noProof="0" dirty="0" smtClean="0"/>
              <a:t>– Promouvoir la bonne gestion des substances chimiques tout au long de leur cycle de vie afin de réduire au minimum leurs effets sur la santé humaine et sur l’environnement mondial.</a:t>
            </a:r>
          </a:p>
          <a:p>
            <a:r>
              <a:rPr lang="fr-FR" sz="2800" u="sng" noProof="0" dirty="0" smtClean="0"/>
              <a:t>Objectif stratégique 4 </a:t>
            </a:r>
            <a:r>
              <a:rPr lang="fr-FR" sz="2800" noProof="0" dirty="0" smtClean="0"/>
              <a:t>– Renforcer les capacités nationales et régionales et les conditions favorisant la protection de l’environnement mondial et le développement durable.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noProof="0" dirty="0" smtClean="0"/>
              <a:t>Alignement des objectifs des domaines d’intervention sur les buts stratégiques</a:t>
            </a:r>
            <a:endParaRPr lang="fr-FR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kern="0" noProof="0" dirty="0" smtClean="0">
                <a:sym typeface="Wingdings" pitchFamily="2" charset="2"/>
              </a:rPr>
              <a:t>Le but et les objectifs visés dans chaque domaine d’intervention sont alignés sur les objectifs stratégiques du FEM</a:t>
            </a: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kern="0" noProof="0" dirty="0" smtClean="0">
                <a:sym typeface="Wingdings" pitchFamily="2" charset="2"/>
              </a:rPr>
              <a:t>Les objectifs visés au niveau des projets sont alignés sur les objectifs visés dans les domaines d’intervention</a:t>
            </a: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kern="0" noProof="0" dirty="0" smtClean="0">
                <a:sym typeface="Wingdings" pitchFamily="2" charset="2"/>
              </a:rPr>
              <a:t>Exemple : </a:t>
            </a:r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kern="0" noProof="0" dirty="0" smtClean="0">
                <a:sym typeface="Wingdings" pitchFamily="2" charset="2"/>
              </a:rPr>
              <a:t>Objectif dans le domaine de la diversité biologique : </a:t>
            </a:r>
            <a:r>
              <a:rPr lang="fr-FR" sz="1700" kern="0" noProof="0" dirty="0" smtClean="0">
                <a:sym typeface="Wingdings" pitchFamily="2" charset="2"/>
              </a:rPr>
              <a:t>Viabilité accrue </a:t>
            </a:r>
            <a:r>
              <a:rPr lang="fr-FR" sz="1700" noProof="0" dirty="0" smtClean="0"/>
              <a:t>des réseaux d’aires protégées</a:t>
            </a:r>
            <a:endParaRPr lang="fr-FR" sz="1700" noProof="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fr-FR" sz="1700" noProof="0" dirty="0" smtClean="0">
                <a:sym typeface="Wingdings" pitchFamily="2" charset="2"/>
              </a:rPr>
              <a:t>Objectif stratégique 1 : Préserver</a:t>
            </a:r>
            <a:r>
              <a:rPr lang="fr-FR" sz="1700" noProof="0" dirty="0" smtClean="0"/>
              <a:t>, utiliser et gérer durablement  la biodiversité, les écosystèmes et les ressources naturelles au niveau mondial</a:t>
            </a:r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noProof="0" dirty="0" smtClean="0"/>
              <a:t>Objectif dans le domaine du changement climatique : </a:t>
            </a:r>
            <a:r>
              <a:rPr lang="fr-FR" sz="1700" noProof="0" dirty="0" smtClean="0"/>
              <a:t>Promouvoir la démonstration, la mise en service et le transfert de technologies innovantes sobres en carbone</a:t>
            </a:r>
            <a:endParaRPr lang="fr-FR" sz="1700" noProof="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fr-FR" sz="1700" noProof="0" dirty="0" smtClean="0"/>
              <a:t>Objectif stratégique 2 : Réduire les risques climatiques mondiaux en stabilisant les concentrations atmosphériques de GES grâce à des mesures de réduction des émissions</a:t>
            </a:r>
            <a:endParaRPr lang="fr-FR" sz="1700" i="1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1549</Words>
  <Application>Microsoft Office PowerPoint</Application>
  <PresentationFormat>On-screen Show (4:3)</PresentationFormat>
  <Paragraphs>220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2_Office Theme</vt:lpstr>
      <vt:lpstr>La Gestion Axée sur les Résultats au FEM</vt:lpstr>
      <vt:lpstr>Sommaire</vt:lpstr>
      <vt:lpstr>La gestion axée sur les résultats au FEM</vt:lpstr>
      <vt:lpstr>La gestion axée sur les résultats : Définition</vt:lpstr>
      <vt:lpstr>Suivi des résultats</vt:lpstr>
      <vt:lpstr>Cadre de gestion axée sur les résultats du FEM</vt:lpstr>
      <vt:lpstr>Objectifs stratégiques pendant FEM-5 (1-2)</vt:lpstr>
      <vt:lpstr>Objectifs stratégiques pendant FEM-5 (3-4)</vt:lpstr>
      <vt:lpstr>Alignement des objectifs des domaines d’intervention sur les buts stratégiques</vt:lpstr>
      <vt:lpstr>Résultats au niveau des projets</vt:lpstr>
      <vt:lpstr>Indicateurs</vt:lpstr>
      <vt:lpstr>Chaîne de résultats du CAD/OCDE</vt:lpstr>
      <vt:lpstr>PowerPoint Presentation</vt:lpstr>
      <vt:lpstr>PowerPoint Presentation</vt:lpstr>
      <vt:lpstr>Scénario de référence</vt:lpstr>
      <vt:lpstr>Scénario de référence pour les projets FEM</vt:lpstr>
      <vt:lpstr>Suivi du portefeuille</vt:lpstr>
      <vt:lpstr>Suivi du portefeuille</vt:lpstr>
      <vt:lpstr>Quelques indicateurs pour le FEM</vt:lpstr>
      <vt:lpstr>PowerPoint Presentation</vt:lpstr>
      <vt:lpstr>Outils de suivi de la performance du portefeuille du FEM</vt:lpstr>
      <vt:lpstr>Outils de suivi requis</vt:lpstr>
      <vt:lpstr>Efficacité de la gestion sur le plan des coûts et des résultats</vt:lpstr>
      <vt:lpstr>Indicateurs de gestion</vt:lpstr>
      <vt:lpstr>Normes opérationnelles du FEM</vt:lpstr>
      <vt:lpstr>Rapports et accessibilité</vt:lpstr>
      <vt:lpstr>Examen de l’état d’avancement des projets (EEAP)</vt:lpstr>
      <vt:lpstr>Rapport de suivi annuel</vt:lpstr>
      <vt:lpstr>Gestion axée sur les résultats intégré au cycle projet (de l’idée de projet à l’achèvement du projet)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Based Management at the GEF</dc:title>
  <dc:creator>Armand Poquelin Enganobel</dc:creator>
  <cp:lastModifiedBy>Robert T. Schreiber</cp:lastModifiedBy>
  <cp:revision>114</cp:revision>
  <cp:lastPrinted>2012-10-21T18:54:14Z</cp:lastPrinted>
  <dcterms:modified xsi:type="dcterms:W3CDTF">2012-10-21T18:54:27Z</dcterms:modified>
</cp:coreProperties>
</file>