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3" r:id="rId2"/>
    <p:sldId id="289" r:id="rId3"/>
    <p:sldId id="290" r:id="rId4"/>
    <p:sldId id="285" r:id="rId5"/>
    <p:sldId id="271" r:id="rId6"/>
    <p:sldId id="272" r:id="rId7"/>
    <p:sldId id="273" r:id="rId8"/>
    <p:sldId id="286" r:id="rId9"/>
    <p:sldId id="274" r:id="rId10"/>
    <p:sldId id="292" r:id="rId11"/>
    <p:sldId id="275" r:id="rId12"/>
    <p:sldId id="269" r:id="rId13"/>
    <p:sldId id="270" r:id="rId14"/>
    <p:sldId id="305" r:id="rId15"/>
    <p:sldId id="276" r:id="rId16"/>
    <p:sldId id="296" r:id="rId17"/>
    <p:sldId id="291" r:id="rId18"/>
    <p:sldId id="297" r:id="rId19"/>
    <p:sldId id="295" r:id="rId20"/>
    <p:sldId id="287" r:id="rId21"/>
    <p:sldId id="288" r:id="rId22"/>
    <p:sldId id="303" r:id="rId23"/>
    <p:sldId id="293" r:id="rId24"/>
    <p:sldId id="279" r:id="rId25"/>
    <p:sldId id="298" r:id="rId26"/>
    <p:sldId id="294" r:id="rId27"/>
    <p:sldId id="281" r:id="rId28"/>
    <p:sldId id="282" r:id="rId29"/>
    <p:sldId id="299" r:id="rId30"/>
    <p:sldId id="268" r:id="rId31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04" autoAdjust="0"/>
  </p:normalViewPr>
  <p:slideViewPr>
    <p:cSldViewPr>
      <p:cViewPr varScale="1">
        <p:scale>
          <a:sx n="65" d="100"/>
          <a:sy n="65" d="100"/>
        </p:scale>
        <p:origin x="-6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E06F54-6BBE-B547-89A5-D721AA5BA088}" type="doc">
      <dgm:prSet loTypeId="urn:microsoft.com/office/officeart/2005/8/layout/arrow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71D57A-20F4-0847-BBCC-7A8A297565B7}">
      <dgm:prSet phldrT="[Text]" custT="1"/>
      <dgm:spPr/>
      <dgm:t>
        <a:bodyPr/>
        <a:lstStyle/>
        <a:p>
          <a:r>
            <a:rPr lang="ru-RU" sz="1800" b="1" dirty="0" smtClean="0">
              <a:latin typeface="+mn-lt"/>
              <a:cs typeface="Times New Roman"/>
            </a:rPr>
            <a:t>Этап </a:t>
          </a:r>
          <a:r>
            <a:rPr lang="en-US" sz="1800" b="1" dirty="0" smtClean="0">
              <a:latin typeface="+mn-lt"/>
              <a:cs typeface="Times New Roman"/>
            </a:rPr>
            <a:t>1: </a:t>
          </a:r>
        </a:p>
        <a:p>
          <a:r>
            <a:rPr lang="ru-RU" sz="1800" b="1" dirty="0" smtClean="0">
              <a:latin typeface="+mn-lt"/>
              <a:cs typeface="Times New Roman"/>
            </a:rPr>
            <a:t>Концепция проекта</a:t>
          </a:r>
          <a:endParaRPr lang="en-US" sz="1800" b="1" dirty="0" smtClean="0">
            <a:latin typeface="+mn-lt"/>
            <a:cs typeface="Times New Roman"/>
          </a:endParaRPr>
        </a:p>
      </dgm:t>
    </dgm:pt>
    <dgm:pt modelId="{327B69BC-5388-1643-9C2D-A420C0B56A95}" type="parTrans" cxnId="{4F02F858-2958-CC44-9656-6CAAFA770D6B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3EA59625-298E-C542-95D0-D496C548EE6D}" type="sibTrans" cxnId="{4F02F858-2958-CC44-9656-6CAAFA770D6B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7AC13654-F22B-964F-B3EA-8125DD8DF5BE}">
      <dgm:prSet phldrT="[Text]" custT="1"/>
      <dgm:spPr/>
      <dgm:t>
        <a:bodyPr/>
        <a:lstStyle/>
        <a:p>
          <a:r>
            <a:rPr lang="ru-RU" sz="1800" b="1" dirty="0" smtClean="0">
              <a:latin typeface="+mn-lt"/>
              <a:cs typeface="Times New Roman"/>
            </a:rPr>
            <a:t>Этап </a:t>
          </a:r>
          <a:r>
            <a:rPr lang="en-US" sz="1800" b="1" dirty="0" smtClean="0">
              <a:latin typeface="+mn-lt"/>
              <a:cs typeface="Times New Roman"/>
            </a:rPr>
            <a:t>2:</a:t>
          </a:r>
        </a:p>
        <a:p>
          <a:r>
            <a:rPr lang="ru-RU" sz="1800" b="1" dirty="0" smtClean="0">
              <a:latin typeface="+mn-lt"/>
              <a:cs typeface="Times New Roman"/>
            </a:rPr>
            <a:t>Полностью разработанные проекты</a:t>
          </a:r>
          <a:endParaRPr lang="en-US" sz="1800" b="1" dirty="0">
            <a:latin typeface="+mn-lt"/>
            <a:cs typeface="Times New Roman"/>
          </a:endParaRPr>
        </a:p>
      </dgm:t>
    </dgm:pt>
    <dgm:pt modelId="{CC442885-51B4-3942-8D2B-9C94256DF0C2}" type="parTrans" cxnId="{9A4B2379-A2F1-2F49-8C92-3E27FD20BA2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BAEE7325-AD2F-3149-864D-5CF797E59278}" type="sibTrans" cxnId="{9A4B2379-A2F1-2F49-8C92-3E27FD20BA2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A78B751C-D85E-AF4C-AE88-AE6FDB42A868}">
      <dgm:prSet phldrT="[Text]" custT="1"/>
      <dgm:spPr/>
      <dgm:t>
        <a:bodyPr/>
        <a:lstStyle/>
        <a:p>
          <a:r>
            <a:rPr lang="ru-RU" sz="1800" b="1" dirty="0" smtClean="0">
              <a:latin typeface="+mn-lt"/>
              <a:cs typeface="Times New Roman"/>
            </a:rPr>
            <a:t>Этап </a:t>
          </a:r>
          <a:r>
            <a:rPr lang="en-US" sz="1800" b="1" dirty="0" smtClean="0">
              <a:latin typeface="+mn-lt"/>
              <a:cs typeface="Times New Roman"/>
            </a:rPr>
            <a:t>3: </a:t>
          </a:r>
        </a:p>
        <a:p>
          <a:r>
            <a:rPr lang="ru-RU" sz="1800" b="1" dirty="0" smtClean="0">
              <a:latin typeface="+mn-lt"/>
              <a:cs typeface="Times New Roman"/>
            </a:rPr>
            <a:t>Осуществление проекта</a:t>
          </a:r>
          <a:endParaRPr lang="en-US" sz="1800" b="1" dirty="0">
            <a:latin typeface="+mn-lt"/>
            <a:cs typeface="Times New Roman"/>
          </a:endParaRPr>
        </a:p>
      </dgm:t>
    </dgm:pt>
    <dgm:pt modelId="{7B8B1D14-691F-F14A-A66A-4250C19521BC}" type="parTrans" cxnId="{8E972D46-5222-B844-B11F-CB21C95FFBAF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53276979-E78D-E947-AA22-6EF015FAAA15}" type="sibTrans" cxnId="{8E972D46-5222-B844-B11F-CB21C95FFBAF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995EB6BE-D18E-6F40-AB83-24A7F839BBDC}">
      <dgm:prSet custT="1"/>
      <dgm:spPr/>
      <dgm:t>
        <a:bodyPr/>
        <a:lstStyle/>
        <a:p>
          <a:r>
            <a:rPr lang="ru-RU" sz="1800" b="1" dirty="0" smtClean="0">
              <a:latin typeface="+mn-lt"/>
              <a:cs typeface="Times New Roman" pitchFamily="18" charset="0"/>
            </a:rPr>
            <a:t>Этап </a:t>
          </a:r>
          <a:r>
            <a:rPr lang="en-US" sz="1800" b="1" dirty="0" smtClean="0">
              <a:latin typeface="+mn-lt"/>
              <a:cs typeface="Times New Roman" pitchFamily="18" charset="0"/>
            </a:rPr>
            <a:t>4:</a:t>
          </a:r>
        </a:p>
        <a:p>
          <a:r>
            <a:rPr lang="ru-RU" sz="1800" b="1" dirty="0" smtClean="0">
              <a:latin typeface="+mn-lt"/>
              <a:cs typeface="Times New Roman" pitchFamily="18" charset="0"/>
            </a:rPr>
            <a:t>Завершение и оценка проекта</a:t>
          </a:r>
          <a:endParaRPr lang="en-US" sz="1800" b="1" dirty="0">
            <a:latin typeface="+mn-lt"/>
            <a:cs typeface="Times New Roman" pitchFamily="18" charset="0"/>
          </a:endParaRPr>
        </a:p>
      </dgm:t>
    </dgm:pt>
    <dgm:pt modelId="{0ADC7A72-22C0-314C-A35A-6CD2DA209C9E}" type="sibTrans" cxnId="{85F36F61-A53E-0B41-B29A-10163631F826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8B1E23E6-0F5A-844C-A7B9-91094A074BA6}" type="parTrans" cxnId="{85F36F61-A53E-0B41-B29A-10163631F826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C1AC0C1D-FBED-844B-84B5-7875E81E916A}" type="pres">
      <dgm:prSet presAssocID="{FDE06F54-6BBE-B547-89A5-D721AA5BA088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EBC36B2-CEFA-0B4C-9A65-ECF4DB39FB49}" type="pres">
      <dgm:prSet presAssocID="{FDE06F54-6BBE-B547-89A5-D721AA5BA088}" presName="arrow" presStyleLbl="bgShp" presStyleIdx="0" presStyleCnt="1" custLinFactNeighborX="544" custLinFactNeighborY="-1178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52DBBA6D-13F7-4C02-837E-C5C025CE615E}" type="pres">
      <dgm:prSet presAssocID="{FDE06F54-6BBE-B547-89A5-D721AA5BA088}" presName="arrowDiagram4" presStyleCnt="0"/>
      <dgm:spPr/>
    </dgm:pt>
    <dgm:pt modelId="{27859525-777E-4F75-98F7-C0EC490A9100}" type="pres">
      <dgm:prSet presAssocID="{3271D57A-20F4-0847-BBCC-7A8A297565B7}" presName="bullet4a" presStyleLbl="node1" presStyleIdx="0" presStyleCnt="4"/>
      <dgm:spPr/>
    </dgm:pt>
    <dgm:pt modelId="{B4661E0C-D26C-44B9-9DCB-20153996DD4B}" type="pres">
      <dgm:prSet presAssocID="{3271D57A-20F4-0847-BBCC-7A8A297565B7}" presName="textBox4a" presStyleLbl="revTx" presStyleIdx="0" presStyleCnt="4" custScaleX="146919" custLinFactNeighborX="30768" custLinFactNeighborY="-1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505B2-3223-48CE-92EC-0083CCB8B1CA}" type="pres">
      <dgm:prSet presAssocID="{7AC13654-F22B-964F-B3EA-8125DD8DF5BE}" presName="bullet4b" presStyleLbl="node1" presStyleIdx="1" presStyleCnt="4"/>
      <dgm:spPr/>
    </dgm:pt>
    <dgm:pt modelId="{13FBACD2-8F35-4DC6-BCA8-914E412463E6}" type="pres">
      <dgm:prSet presAssocID="{7AC13654-F22B-964F-B3EA-8125DD8DF5BE}" presName="textBox4b" presStyleLbl="revTx" presStyleIdx="1" presStyleCnt="4" custScaleX="158679" custLinFactNeighborX="334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99F494-2A33-4E61-93F2-BE8E9D440A5D}" type="pres">
      <dgm:prSet presAssocID="{A78B751C-D85E-AF4C-AE88-AE6FDB42A868}" presName="bullet4c" presStyleLbl="node1" presStyleIdx="2" presStyleCnt="4"/>
      <dgm:spPr/>
    </dgm:pt>
    <dgm:pt modelId="{4C5A2901-0C26-4FA3-BDCC-779B5F1DDD43}" type="pres">
      <dgm:prSet presAssocID="{A78B751C-D85E-AF4C-AE88-AE6FDB42A868}" presName="textBox4c" presStyleLbl="revTx" presStyleIdx="2" presStyleCnt="4" custScaleX="135258" custScaleY="48806" custLinFactNeighborX="20043" custLinFactNeighborY="-301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D6DB8-B8E0-491E-B1DF-DC94AEC46791}" type="pres">
      <dgm:prSet presAssocID="{995EB6BE-D18E-6F40-AB83-24A7F839BBDC}" presName="bullet4d" presStyleLbl="node1" presStyleIdx="3" presStyleCnt="4"/>
      <dgm:spPr/>
    </dgm:pt>
    <dgm:pt modelId="{B470CD62-EE28-4254-9489-905B7DF17D54}" type="pres">
      <dgm:prSet presAssocID="{995EB6BE-D18E-6F40-AB83-24A7F839BBDC}" presName="textBox4d" presStyleLbl="revTx" presStyleIdx="3" presStyleCnt="4" custScaleX="150539" custLinFactNeighborX="257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02F858-2958-CC44-9656-6CAAFA770D6B}" srcId="{FDE06F54-6BBE-B547-89A5-D721AA5BA088}" destId="{3271D57A-20F4-0847-BBCC-7A8A297565B7}" srcOrd="0" destOrd="0" parTransId="{327B69BC-5388-1643-9C2D-A420C0B56A95}" sibTransId="{3EA59625-298E-C542-95D0-D496C548EE6D}"/>
    <dgm:cxn modelId="{547A09F6-D9BF-467A-B57B-E470E87BB2D8}" type="presOf" srcId="{A78B751C-D85E-AF4C-AE88-AE6FDB42A868}" destId="{4C5A2901-0C26-4FA3-BDCC-779B5F1DDD43}" srcOrd="0" destOrd="0" presId="urn:microsoft.com/office/officeart/2005/8/layout/arrow2"/>
    <dgm:cxn modelId="{8E972D46-5222-B844-B11F-CB21C95FFBAF}" srcId="{FDE06F54-6BBE-B547-89A5-D721AA5BA088}" destId="{A78B751C-D85E-AF4C-AE88-AE6FDB42A868}" srcOrd="2" destOrd="0" parTransId="{7B8B1D14-691F-F14A-A66A-4250C19521BC}" sibTransId="{53276979-E78D-E947-AA22-6EF015FAAA15}"/>
    <dgm:cxn modelId="{416D2655-57A5-4BDE-883C-D574889D7FF3}" type="presOf" srcId="{7AC13654-F22B-964F-B3EA-8125DD8DF5BE}" destId="{13FBACD2-8F35-4DC6-BCA8-914E412463E6}" srcOrd="0" destOrd="0" presId="urn:microsoft.com/office/officeart/2005/8/layout/arrow2"/>
    <dgm:cxn modelId="{C28924E6-39E8-49E1-BEFB-565DDC1B4A16}" type="presOf" srcId="{995EB6BE-D18E-6F40-AB83-24A7F839BBDC}" destId="{B470CD62-EE28-4254-9489-905B7DF17D54}" srcOrd="0" destOrd="0" presId="urn:microsoft.com/office/officeart/2005/8/layout/arrow2"/>
    <dgm:cxn modelId="{9A4B2379-A2F1-2F49-8C92-3E27FD20BA25}" srcId="{FDE06F54-6BBE-B547-89A5-D721AA5BA088}" destId="{7AC13654-F22B-964F-B3EA-8125DD8DF5BE}" srcOrd="1" destOrd="0" parTransId="{CC442885-51B4-3942-8D2B-9C94256DF0C2}" sibTransId="{BAEE7325-AD2F-3149-864D-5CF797E59278}"/>
    <dgm:cxn modelId="{53CA0573-4C79-41E4-99BF-AF2411C298A4}" type="presOf" srcId="{3271D57A-20F4-0847-BBCC-7A8A297565B7}" destId="{B4661E0C-D26C-44B9-9DCB-20153996DD4B}" srcOrd="0" destOrd="0" presId="urn:microsoft.com/office/officeart/2005/8/layout/arrow2"/>
    <dgm:cxn modelId="{C7FEADB8-989D-4DA6-8527-6D88DFCFAB1D}" type="presOf" srcId="{FDE06F54-6BBE-B547-89A5-D721AA5BA088}" destId="{C1AC0C1D-FBED-844B-84B5-7875E81E916A}" srcOrd="0" destOrd="0" presId="urn:microsoft.com/office/officeart/2005/8/layout/arrow2"/>
    <dgm:cxn modelId="{85F36F61-A53E-0B41-B29A-10163631F826}" srcId="{FDE06F54-6BBE-B547-89A5-D721AA5BA088}" destId="{995EB6BE-D18E-6F40-AB83-24A7F839BBDC}" srcOrd="3" destOrd="0" parTransId="{8B1E23E6-0F5A-844C-A7B9-91094A074BA6}" sibTransId="{0ADC7A72-22C0-314C-A35A-6CD2DA209C9E}"/>
    <dgm:cxn modelId="{364B8FE6-B426-4BA2-B500-7BEB8AAC3D81}" type="presParOf" srcId="{C1AC0C1D-FBED-844B-84B5-7875E81E916A}" destId="{5EBC36B2-CEFA-0B4C-9A65-ECF4DB39FB49}" srcOrd="0" destOrd="0" presId="urn:microsoft.com/office/officeart/2005/8/layout/arrow2"/>
    <dgm:cxn modelId="{9CE9F111-28F0-49E1-891B-3F5F1774A7B3}" type="presParOf" srcId="{C1AC0C1D-FBED-844B-84B5-7875E81E916A}" destId="{52DBBA6D-13F7-4C02-837E-C5C025CE615E}" srcOrd="1" destOrd="0" presId="urn:microsoft.com/office/officeart/2005/8/layout/arrow2"/>
    <dgm:cxn modelId="{6BD8DF88-D908-4AAD-876A-2C7AB2C54860}" type="presParOf" srcId="{52DBBA6D-13F7-4C02-837E-C5C025CE615E}" destId="{27859525-777E-4F75-98F7-C0EC490A9100}" srcOrd="0" destOrd="0" presId="urn:microsoft.com/office/officeart/2005/8/layout/arrow2"/>
    <dgm:cxn modelId="{DC72CBE8-E1B6-4418-8FD7-DB839049594A}" type="presParOf" srcId="{52DBBA6D-13F7-4C02-837E-C5C025CE615E}" destId="{B4661E0C-D26C-44B9-9DCB-20153996DD4B}" srcOrd="1" destOrd="0" presId="urn:microsoft.com/office/officeart/2005/8/layout/arrow2"/>
    <dgm:cxn modelId="{23F1DF72-9E44-4806-A866-44AD17A3AC3A}" type="presParOf" srcId="{52DBBA6D-13F7-4C02-837E-C5C025CE615E}" destId="{0F5505B2-3223-48CE-92EC-0083CCB8B1CA}" srcOrd="2" destOrd="0" presId="urn:microsoft.com/office/officeart/2005/8/layout/arrow2"/>
    <dgm:cxn modelId="{0A9900BA-3E97-460A-B946-32FAADFF7B81}" type="presParOf" srcId="{52DBBA6D-13F7-4C02-837E-C5C025CE615E}" destId="{13FBACD2-8F35-4DC6-BCA8-914E412463E6}" srcOrd="3" destOrd="0" presId="urn:microsoft.com/office/officeart/2005/8/layout/arrow2"/>
    <dgm:cxn modelId="{DE993338-B5C4-4E2F-9FDA-E46C48EED0BE}" type="presParOf" srcId="{52DBBA6D-13F7-4C02-837E-C5C025CE615E}" destId="{D399F494-2A33-4E61-93F2-BE8E9D440A5D}" srcOrd="4" destOrd="0" presId="urn:microsoft.com/office/officeart/2005/8/layout/arrow2"/>
    <dgm:cxn modelId="{6205DFAE-976A-469F-BDDC-1F14C1120F0A}" type="presParOf" srcId="{52DBBA6D-13F7-4C02-837E-C5C025CE615E}" destId="{4C5A2901-0C26-4FA3-BDCC-779B5F1DDD43}" srcOrd="5" destOrd="0" presId="urn:microsoft.com/office/officeart/2005/8/layout/arrow2"/>
    <dgm:cxn modelId="{AC1B2F87-6C39-47B5-B157-C9A3C0D1035D}" type="presParOf" srcId="{52DBBA6D-13F7-4C02-837E-C5C025CE615E}" destId="{E25D6DB8-B8E0-491E-B1DF-DC94AEC46791}" srcOrd="6" destOrd="0" presId="urn:microsoft.com/office/officeart/2005/8/layout/arrow2"/>
    <dgm:cxn modelId="{8CDC0D2F-02A3-403F-A490-B8CCBBFE21CB}" type="presParOf" srcId="{52DBBA6D-13F7-4C02-837E-C5C025CE615E}" destId="{B470CD62-EE28-4254-9489-905B7DF17D54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r">
              <a:defRPr sz="13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1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9" y="4560890"/>
            <a:ext cx="5851525" cy="4319587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9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9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</a:t>
            </a:r>
            <a:r>
              <a:rPr lang="en-US" baseline="0" dirty="0" smtClean="0"/>
              <a:t> definitions for RBM at the GEF come from the OECD/DAC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Outcomes: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(farmers &amp; manufactures have better access to market)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from a “simplified” environment project (i.e.</a:t>
            </a:r>
            <a:r>
              <a:rPr lang="en-US" baseline="0" dirty="0" smtClean="0"/>
              <a:t> I have only taken one activity, all projects contain many more than just this)</a:t>
            </a:r>
          </a:p>
          <a:p>
            <a:endParaRPr lang="en-US" baseline="0" dirty="0" smtClean="0"/>
          </a:p>
          <a:p>
            <a:r>
              <a:rPr lang="en-US" baseline="0" dirty="0" smtClean="0"/>
              <a:t>Ha = hectares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0"/>
            <a:ext cx="9144000" cy="1248156"/>
            <a:chOff x="0" y="152400"/>
            <a:chExt cx="9144000" cy="1248156"/>
          </a:xfrm>
        </p:grpSpPr>
        <p:pic>
          <p:nvPicPr>
            <p:cNvPr id="14" name="Picture 13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5" name="Picture 14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429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Вопросы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1981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Спасибо за</a:t>
            </a:r>
            <a:r>
              <a:rPr lang="ru-RU" sz="4800" baseline="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 внимание</a:t>
            </a:r>
            <a:endParaRPr lang="en-US" sz="4800" dirty="0" smtClean="0">
              <a:solidFill>
                <a:srgbClr val="00642D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5609844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7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8" name="Picture 7" descr="GEF-PPT-BG.png"/>
            <p:cNvPicPr>
              <a:picLocks noChangeAspect="1"/>
            </p:cNvPicPr>
            <p:nvPr userDrawn="1"/>
          </p:nvPicPr>
          <p:blipFill>
            <a:blip r:embed="rId8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315200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Расширенные совещания</a:t>
            </a:r>
            <a:br>
              <a:rPr lang="ru-RU" dirty="0" smtClean="0"/>
            </a:br>
            <a:r>
              <a:rPr lang="ru-RU" dirty="0" smtClean="0"/>
              <a:t>на уровне групп стран</a:t>
            </a:r>
            <a:endParaRPr lang="en-US" dirty="0" smtClean="0"/>
          </a:p>
          <a:p>
            <a:pPr>
              <a:spcBef>
                <a:spcPts val="0"/>
              </a:spcBef>
            </a:pPr>
            <a:r>
              <a:rPr lang="ru-RU" dirty="0">
                <a:solidFill>
                  <a:prstClr val="black">
                    <a:tint val="75000"/>
                  </a:prstClr>
                </a:solidFill>
              </a:rPr>
              <a:t>Ереван, Армения </a:t>
            </a:r>
          </a:p>
          <a:p>
            <a:pPr lvl="0">
              <a:spcBef>
                <a:spcPts val="0"/>
              </a:spcBef>
            </a:pPr>
            <a:r>
              <a:rPr lang="ru-RU" dirty="0">
                <a:solidFill>
                  <a:prstClr val="black">
                    <a:tint val="75000"/>
                  </a:prstClr>
                </a:solidFill>
              </a:rPr>
              <a:t>2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5-2</a:t>
            </a:r>
            <a:r>
              <a:rPr lang="ru-RU" dirty="0">
                <a:solidFill>
                  <a:prstClr val="black">
                    <a:tint val="75000"/>
                  </a:prstClr>
                </a:solidFill>
              </a:rPr>
              <a:t>7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ru-RU" dirty="0">
                <a:solidFill>
                  <a:prstClr val="black">
                    <a:tint val="75000"/>
                  </a:prstClr>
                </a:solidFill>
              </a:rPr>
              <a:t>сентября 2012 года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514600"/>
            <a:ext cx="8763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642D"/>
                </a:solidFill>
                <a:ea typeface="+mn-ea"/>
                <a:cs typeface="+mn-cs"/>
              </a:rPr>
              <a:t>ГЭФ: управление, ориентированное</a:t>
            </a:r>
            <a:br>
              <a:rPr lang="ru-RU" sz="4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ru-RU" sz="4000" dirty="0" smtClean="0">
                <a:solidFill>
                  <a:srgbClr val="00642D"/>
                </a:solidFill>
                <a:ea typeface="+mn-ea"/>
                <a:cs typeface="+mn-cs"/>
              </a:rPr>
              <a:t>на результат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2209800"/>
            <a:ext cx="7772400" cy="1362075"/>
          </a:xfrm>
        </p:spPr>
        <p:txBody>
          <a:bodyPr/>
          <a:lstStyle/>
          <a:p>
            <a:pPr marL="514350" indent="-514350"/>
            <a:r>
              <a:rPr lang="ru-RU" dirty="0" smtClean="0"/>
              <a:t>Результаты на уровне проектов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Показатели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ru-RU" dirty="0" smtClean="0"/>
              <a:t>«Количественный или качественный фактор или переменная, которые обеспечивают простой и надежный способ измерения достижения, отражая изменения, связанные с принимаемыми мерами, или помогая оценить действия участника процесса развития».</a:t>
            </a:r>
            <a:endParaRPr lang="en-US" dirty="0" smtClean="0"/>
          </a:p>
          <a:p>
            <a:pPr algn="r">
              <a:buNone/>
            </a:pPr>
            <a:r>
              <a:rPr lang="en-US" sz="1800" dirty="0" smtClean="0"/>
              <a:t>-- </a:t>
            </a:r>
            <a:r>
              <a:rPr lang="ru-RU" sz="1800" dirty="0" smtClean="0"/>
              <a:t>ОЭСР/КСР </a:t>
            </a:r>
            <a:r>
              <a:rPr lang="en-US" sz="1800" dirty="0" smtClean="0"/>
              <a:t>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dirty="0" smtClean="0"/>
              <a:t>Цепочка результатов КСР ОЭСР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804987" y="1143000"/>
            <a:ext cx="5662613" cy="4678362"/>
          </a:xfrm>
          <a:prstGeom prst="rect">
            <a:avLst/>
          </a:prstGeom>
          <a:noFill/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3352800" y="1338263"/>
            <a:ext cx="228600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Вводимые ресурсы</a:t>
            </a:r>
            <a:endParaRPr lang="en-US" sz="1600" b="1" dirty="0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733800" y="2057400"/>
            <a:ext cx="175260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Меры</a:t>
            </a:r>
            <a:endParaRPr lang="en-US" sz="1600" b="1" dirty="0"/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733800" y="2895600"/>
            <a:ext cx="152400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Результаты</a:t>
            </a:r>
            <a:endParaRPr lang="en-US" sz="1600" b="1" dirty="0"/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3733800" y="3657600"/>
            <a:ext cx="152400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Итоги</a:t>
            </a:r>
            <a:endParaRPr lang="en-US" sz="1600" b="1" dirty="0"/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3733800" y="5300663"/>
            <a:ext cx="1524000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Воздействие</a:t>
            </a:r>
            <a:endParaRPr lang="en-US" sz="1600" b="1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4724400" y="4310063"/>
            <a:ext cx="152400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1" dirty="0" smtClean="0"/>
              <a:t>Среднесрочный эффект</a:t>
            </a:r>
            <a:endParaRPr lang="en-US" sz="1400" i="1" dirty="0"/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2743200" y="4267200"/>
            <a:ext cx="152400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i="1" dirty="0" smtClean="0"/>
              <a:t>Краткосрочный эффект</a:t>
            </a:r>
            <a:endParaRPr lang="en-US" sz="1400" i="1" dirty="0"/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 rot="16200000">
            <a:off x="994569" y="4194601"/>
            <a:ext cx="1752600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/>
              <a:t>Результаты в области развития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0961" y="838200"/>
            <a:ext cx="1371600" cy="129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19400" y="457200"/>
            <a:ext cx="32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Вводимые ресурсы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Средства на строительство дороги, оборудование и персонал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8090" y="1524000"/>
            <a:ext cx="1279510" cy="121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5490" y="304800"/>
            <a:ext cx="104887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1" y="2667000"/>
            <a:ext cx="685800" cy="9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3352800"/>
            <a:ext cx="1371600" cy="9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1800" y="4648200"/>
            <a:ext cx="1371600" cy="97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819400" y="1676400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Меры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endParaRPr lang="ru-RU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Строительство дороги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5600" y="2286000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Результаты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endParaRPr lang="ru-RU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Улучшение качества дороги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1143000"/>
            <a:ext cx="1257300" cy="82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895600" y="2971800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Итоги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endParaRPr lang="ru-RU" sz="16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Сокращение времени на проезд, увеличение объемов продаж продуктов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441960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Воздействие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активизация торговли, рост доходов домохозяйств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53340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Подготовлено на основе документа Всемирного банка</a:t>
            </a:r>
            <a:br>
              <a:rPr lang="ru-RU" sz="1200" dirty="0" smtClean="0"/>
            </a:br>
            <a:r>
              <a:rPr lang="en-US" sz="1200" i="1" dirty="0" smtClean="0"/>
              <a:t>Module 2 Results Chain</a:t>
            </a:r>
            <a:r>
              <a:rPr lang="en-US" sz="1200" dirty="0" smtClean="0"/>
              <a:t>, Europe and Central Asia Region, 2007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5" grpId="1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90800" y="228600"/>
            <a:ext cx="3419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Вводимые ресурсы</a:t>
            </a:r>
            <a:r>
              <a:rPr lang="en-US" b="1" dirty="0" smtClean="0">
                <a:solidFill>
                  <a:srgbClr val="00B050"/>
                </a:solidFill>
              </a:rPr>
              <a:t>: </a:t>
            </a: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средства, предоставленные ГЭФ и привлеченные в рамках </a:t>
            </a:r>
            <a:r>
              <a:rPr lang="ru-RU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софинансирования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0114" y="1685747"/>
            <a:ext cx="49322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Мероприятия</a:t>
            </a:r>
            <a:r>
              <a:rPr lang="en-US" b="1" dirty="0" smtClean="0">
                <a:solidFill>
                  <a:srgbClr val="00B050"/>
                </a:solidFill>
              </a:rPr>
              <a:t>: </a:t>
            </a: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Предоставление лесных угодий местным общинам для управления на основе соответствующей политики устойчивого лесопользования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33456" y="3124200"/>
            <a:ext cx="4024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Результаты</a:t>
            </a:r>
            <a:r>
              <a:rPr lang="en-US" b="1" dirty="0" smtClean="0">
                <a:solidFill>
                  <a:srgbClr val="00B050"/>
                </a:solidFill>
              </a:rPr>
              <a:t>: </a:t>
            </a: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площадь лесов (в га) в управлении общин на принципах устойчивого лесопользования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4114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Итоги</a:t>
            </a:r>
            <a:r>
              <a:rPr lang="en-US" b="1" dirty="0" smtClean="0">
                <a:solidFill>
                  <a:srgbClr val="00B050"/>
                </a:solidFill>
              </a:rPr>
              <a:t>: </a:t>
            </a: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площадь лесов (в га), состояние которых улучшилось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5068669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Воздействие</a:t>
            </a:r>
            <a:r>
              <a:rPr lang="en-US" b="1" dirty="0" smtClean="0">
                <a:solidFill>
                  <a:srgbClr val="00B050"/>
                </a:solidFill>
              </a:rPr>
              <a:t>: </a:t>
            </a: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Связывание углерода и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сохранение биоразнообразия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292" y="3624663"/>
            <a:ext cx="1332224" cy="113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292" y="1676400"/>
            <a:ext cx="1478464" cy="110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228600"/>
            <a:ext cx="1371600" cy="122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697" y="4793187"/>
            <a:ext cx="1841989" cy="1197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349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Исходный уровень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/>
          <a:lstStyle/>
          <a:p>
            <a:r>
              <a:rPr lang="ru-RU" sz="2400" dirty="0" smtClean="0"/>
              <a:t>Первоначальные данные об участниках программы или других ее аспектах, собранные до начала осуществления программы</a:t>
            </a:r>
            <a:endParaRPr lang="en-US" sz="2400" dirty="0" smtClean="0"/>
          </a:p>
          <a:p>
            <a:r>
              <a:rPr lang="ru-RU" sz="2400" dirty="0" smtClean="0"/>
              <a:t>При отсутствии исходных данных возникают сложности с:</a:t>
            </a:r>
            <a:endParaRPr lang="en-US" sz="2400" dirty="0" smtClean="0"/>
          </a:p>
          <a:p>
            <a:pPr lvl="1"/>
            <a:r>
              <a:rPr lang="ru-RU" sz="2400" dirty="0" smtClean="0"/>
              <a:t>Определением будущих целевых показателей проекта</a:t>
            </a:r>
            <a:endParaRPr lang="en-US" sz="2400" dirty="0" smtClean="0"/>
          </a:p>
          <a:p>
            <a:pPr lvl="1"/>
            <a:r>
              <a:rPr lang="ru-RU" sz="2400" dirty="0" smtClean="0"/>
              <a:t>Если вам неизвестно, </a:t>
            </a:r>
            <a:r>
              <a:rPr lang="ru-RU" sz="2400" b="1" dirty="0" smtClean="0"/>
              <a:t>где</a:t>
            </a:r>
            <a:r>
              <a:rPr lang="ru-RU" sz="2400" dirty="0" smtClean="0"/>
              <a:t> вы находитесь, то как вы поймете, </a:t>
            </a:r>
            <a:r>
              <a:rPr lang="ru-RU" sz="2400" b="1" dirty="0" smtClean="0"/>
              <a:t>куда</a:t>
            </a:r>
            <a:r>
              <a:rPr lang="ru-RU" sz="2400" dirty="0" smtClean="0"/>
              <a:t> направляетесь?</a:t>
            </a:r>
            <a:endParaRPr lang="en-US" sz="2400" dirty="0" smtClean="0"/>
          </a:p>
          <a:p>
            <a:pPr lvl="1"/>
            <a:r>
              <a:rPr lang="ru-RU" sz="2400" dirty="0" smtClean="0"/>
              <a:t>Оценкой изменений при проведении мониторинга проекта</a:t>
            </a:r>
            <a:endParaRPr lang="en-US" sz="2400" dirty="0" smtClean="0"/>
          </a:p>
          <a:p>
            <a:pPr lvl="1"/>
            <a:r>
              <a:rPr lang="ru-RU" sz="2400" dirty="0" smtClean="0"/>
              <a:t>Сопоставлением исходных условий и изменений при оценке проекта</a:t>
            </a:r>
            <a:endParaRPr lang="en-US" sz="24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Исходные показатели для проектов ГЭФ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ru-RU" dirty="0" smtClean="0"/>
              <a:t>Должны быть определены к моменту одобрения/утверждения проекта ИД ГЭФ</a:t>
            </a:r>
            <a:endParaRPr lang="en-US" dirty="0" smtClean="0"/>
          </a:p>
          <a:p>
            <a:r>
              <a:rPr lang="ru-RU" dirty="0" smtClean="0"/>
              <a:t>В случае отсутствия исходных данных по каждому показателю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ru-RU" dirty="0" smtClean="0">
                <a:sym typeface="Wingdings" pitchFamily="2" charset="2"/>
              </a:rPr>
              <a:t>необходимо составить план фиксации исходных показателей в течение первого года осуществления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7772400" cy="1362075"/>
          </a:xfrm>
        </p:spPr>
        <p:txBody>
          <a:bodyPr/>
          <a:lstStyle/>
          <a:p>
            <a:pPr marL="514350" indent="-514350"/>
            <a:r>
              <a:rPr lang="ru-RU" dirty="0" smtClean="0"/>
              <a:t>Мониторинг портфеля проектов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ru-RU" dirty="0" smtClean="0"/>
              <a:t>Мониторинг портфеля проектов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3000" dirty="0" smtClean="0">
                <a:cs typeface="Times New Roman" pitchFamily="18" charset="0"/>
              </a:rPr>
              <a:t>Мониторинг всего комплекса мероприятий, финансируемых за счет средств ГЭФ</a:t>
            </a:r>
            <a:endParaRPr lang="en-US" sz="3000" dirty="0" smtClean="0"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3000" dirty="0" smtClean="0">
                <a:cs typeface="Times New Roman" pitchFamily="18" charset="0"/>
              </a:rPr>
              <a:t>Объектом проводимого Секретариатом мониторинга является весь портфель проектов ГЭФ</a:t>
            </a:r>
            <a:endParaRPr lang="en-US" sz="3000" dirty="0" smtClean="0">
              <a:cs typeface="Times New Roman" pitchFamily="18" charset="0"/>
            </a:endParaRPr>
          </a:p>
          <a:p>
            <a:pPr marL="400050" lvl="1" indent="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600" dirty="0" smtClean="0"/>
              <a:t>Глобальные выгоды для окружающей среды </a:t>
            </a:r>
          </a:p>
          <a:p>
            <a:pPr marL="400050" lvl="1" indent="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600" dirty="0" smtClean="0">
                <a:cs typeface="Times New Roman" pitchFamily="18" charset="0"/>
              </a:rPr>
              <a:t>Стратегии по тематическим областям</a:t>
            </a:r>
            <a:endParaRPr lang="en-US" sz="2600" dirty="0" smtClean="0">
              <a:cs typeface="Times New Roman" pitchFamily="18" charset="0"/>
            </a:endParaRPr>
          </a:p>
          <a:p>
            <a:pPr marL="400050" lvl="1" indent="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600" dirty="0" smtClean="0">
                <a:cs typeface="Times New Roman" pitchFamily="18" charset="0"/>
              </a:rPr>
              <a:t>Задачи и итоги по тематическим областям</a:t>
            </a:r>
            <a:endParaRPr lang="en-US" sz="2600" dirty="0" smtClean="0"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ru-RU" sz="3600" dirty="0" smtClean="0"/>
              <a:t>ГЭФ: некоторые основные показатели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r>
              <a:rPr lang="ru-RU" sz="2400" dirty="0" smtClean="0"/>
              <a:t>Сокращение выбросов парниковых газов (ПГ)</a:t>
            </a:r>
            <a:endParaRPr lang="en-US" sz="2400" dirty="0" smtClean="0"/>
          </a:p>
          <a:p>
            <a:r>
              <a:rPr lang="ru-RU" sz="2400" dirty="0" smtClean="0"/>
              <a:t>Площадь охраняемых територий (ОТ), получивших поддержку – в гектарах</a:t>
            </a:r>
            <a:endParaRPr lang="en-US" sz="2400" dirty="0" smtClean="0"/>
          </a:p>
          <a:p>
            <a:r>
              <a:rPr lang="ru-RU" sz="2400" dirty="0" smtClean="0"/>
              <a:t>Площадь земель, на которых обеспечено устойчивое землепользование </a:t>
            </a:r>
            <a:r>
              <a:rPr lang="en-US" sz="2400" dirty="0" smtClean="0"/>
              <a:t>(</a:t>
            </a:r>
            <a:r>
              <a:rPr lang="ru-RU" sz="2400" dirty="0" smtClean="0"/>
              <a:t>УЗП</a:t>
            </a:r>
            <a:r>
              <a:rPr lang="en-US" sz="2400" dirty="0" smtClean="0"/>
              <a:t>) </a:t>
            </a:r>
            <a:r>
              <a:rPr lang="ru-RU" sz="2400" dirty="0" smtClean="0"/>
              <a:t>– в гектарах</a:t>
            </a:r>
            <a:endParaRPr lang="en-US" sz="2400" dirty="0" smtClean="0"/>
          </a:p>
          <a:p>
            <a:r>
              <a:rPr lang="ru-RU" sz="2400" dirty="0" smtClean="0"/>
              <a:t>Количество стратегических партнерств, получивших финансирование в целях обеспечения поддающихся измерению сокращений загрязнения водных систем</a:t>
            </a:r>
            <a:endParaRPr lang="en-US" sz="2400" dirty="0" smtClean="0"/>
          </a:p>
          <a:p>
            <a:r>
              <a:rPr lang="ru-RU" sz="2400" dirty="0" smtClean="0"/>
              <a:t>Количество стран, получающих помощь на меры по сокращению выбросов СОЗ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Содержание презентации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ГЭФ: управление, ориентированное на результат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Мониторинг портфеля проектов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Результаты на уровне проектов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Эффективность и результативность управления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Отчетность и возможности доступа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48"/>
          <p:cNvGraphicFramePr>
            <a:graphicFrameLocks/>
          </p:cNvGraphicFramePr>
          <p:nvPr/>
        </p:nvGraphicFramePr>
        <p:xfrm>
          <a:off x="762000" y="304800"/>
          <a:ext cx="7696200" cy="5133030"/>
        </p:xfrm>
        <a:graphic>
          <a:graphicData uri="http://schemas.openxmlformats.org/drawingml/2006/table">
            <a:tbl>
              <a:tblPr/>
              <a:tblGrid>
                <a:gridCol w="1905000"/>
                <a:gridCol w="2133600"/>
                <a:gridCol w="1832728"/>
                <a:gridCol w="1824872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Задача по ТО «БР»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Итог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Показатель для итога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Показатель для результата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025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ru-RU" sz="1400" dirty="0" smtClean="0"/>
                        <a:t>Повышение устойчивости систем охраняемых територий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 pitchFamily="34" charset="0"/>
                        <a:buNone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Рост доходов систем охраняемых територий, обеспечивающий полное покрытие расходов на управление ими</a:t>
                      </a:r>
                      <a:endParaRPr lang="en-US" sz="1400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Совокупный годовой доход достаточен для управления охраняемым териториям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Совокупный годовой доход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долл. США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Планы устойчивого финансирования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кол-во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4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Задача по ТО «ИК»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Итог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Показатель для итога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Показатель для результата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811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Содействие демонстрации, внедрению и передаче инновационных технологий с низким уровнем выбросов углерода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	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Технологии успешно демонстрируются, внедряются и передаются</a:t>
                      </a:r>
                    </a:p>
                    <a:p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Процент демонстраций технологий, достигших запланированных целей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Инновационные технологии с низким уровнем выбросов углерода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демонстрируются и внедряются на местах</a:t>
                      </a:r>
                    </a:p>
                    <a:p>
                      <a:r>
                        <a:rPr kumimoji="0" lang="ru-RU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(кол-во)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ru-RU" sz="3200" dirty="0" smtClean="0"/>
              <a:t>ГЭФ: Инструменты оценки эффективности осуществления портфеля проектов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754563"/>
          </a:xfrm>
        </p:spPr>
        <p:txBody>
          <a:bodyPr/>
          <a:lstStyle/>
          <a:p>
            <a:r>
              <a:rPr lang="ru-RU" sz="2800" dirty="0" smtClean="0"/>
              <a:t>Инструменты оценки (ИО) являются для Секретариата средством мониторинга осуществления портфеля проектов</a:t>
            </a:r>
            <a:endParaRPr lang="en-US" sz="2800" dirty="0" smtClean="0"/>
          </a:p>
          <a:p>
            <a:r>
              <a:rPr lang="ru-RU" sz="2800" dirty="0" smtClean="0"/>
              <a:t>ИО предназначены для: </a:t>
            </a:r>
            <a:endParaRPr lang="en-US" sz="2800" dirty="0" smtClean="0"/>
          </a:p>
          <a:p>
            <a:pPr lvl="1"/>
            <a:r>
              <a:rPr lang="en-US" dirty="0" smtClean="0"/>
              <a:t> </a:t>
            </a:r>
            <a:r>
              <a:rPr lang="ru-RU" dirty="0" smtClean="0"/>
              <a:t>отслеживания показателей на уровнях от отдельного проекта до портфеля проектов</a:t>
            </a:r>
            <a:endParaRPr lang="en-US" dirty="0" smtClean="0"/>
          </a:p>
          <a:p>
            <a:pPr lvl="1"/>
            <a:r>
              <a:rPr lang="ru-RU" dirty="0" smtClean="0"/>
              <a:t> отслеживания эффективности осуществления портфеля проектов в тематических областях в целом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Требования к инструментам оценки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525963"/>
          </a:xfrm>
        </p:spPr>
        <p:txBody>
          <a:bodyPr/>
          <a:lstStyle/>
          <a:p>
            <a:r>
              <a:rPr lang="ru-RU" sz="2800" dirty="0" smtClean="0"/>
              <a:t>В каждой тематической области существует собственный инструмент оценки, отвечающий особым потребностям этой области</a:t>
            </a:r>
            <a:endParaRPr lang="en-US" sz="2800" dirty="0" smtClean="0"/>
          </a:p>
          <a:p>
            <a:r>
              <a:rPr lang="ru-RU" sz="2800" dirty="0" smtClean="0"/>
              <a:t>ИО должны быть разработаны на момент одобрения проекта ИД (для ССП – утверждения ИД) </a:t>
            </a:r>
            <a:endParaRPr lang="en-US" sz="2800" dirty="0" smtClean="0"/>
          </a:p>
          <a:p>
            <a:r>
              <a:rPr lang="ru-RU" sz="2800" dirty="0" smtClean="0"/>
              <a:t>ИО представляются повторно для среднесрочного обзора и обзора по завершении проекта</a:t>
            </a:r>
            <a:endParaRPr lang="en-US" sz="2800" dirty="0" smtClean="0"/>
          </a:p>
          <a:p>
            <a:r>
              <a:rPr lang="ru-RU" sz="2800" dirty="0" smtClean="0"/>
              <a:t>ИО и соответствующие указания см. на</a:t>
            </a:r>
            <a:r>
              <a:rPr lang="en-US" sz="2800" dirty="0" smtClean="0"/>
              <a:t>: http://www.thegef.org/gef/tracking_tools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7772400" cy="2124075"/>
          </a:xfrm>
        </p:spPr>
        <p:txBody>
          <a:bodyPr/>
          <a:lstStyle/>
          <a:p>
            <a:pPr marL="514350" indent="-514350"/>
            <a:r>
              <a:rPr lang="ru-RU" dirty="0" smtClean="0"/>
              <a:t>Эффективность и результативность управления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Показатели управления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/>
          <a:lstStyle/>
          <a:p>
            <a:r>
              <a:rPr lang="ru-RU" sz="2600" dirty="0" smtClean="0"/>
              <a:t>Секретариат отслеживает ряд показателей управления с целью определения эффективности деятельности организации</a:t>
            </a:r>
            <a:endParaRPr lang="en-US" sz="2600" dirty="0" smtClean="0"/>
          </a:p>
          <a:p>
            <a:r>
              <a:rPr lang="ru-RU" sz="2600" dirty="0" smtClean="0"/>
              <a:t>Отслеживаемые показатели дают общее представление о том, насколько эффективно ГЭФ:</a:t>
            </a:r>
            <a:endParaRPr lang="en-US" sz="2600" dirty="0" smtClean="0"/>
          </a:p>
          <a:p>
            <a:pPr lvl="1"/>
            <a:r>
              <a:rPr lang="ru-RU" sz="2000" dirty="0" smtClean="0"/>
              <a:t>Привлекает и использует свои ресурсы</a:t>
            </a:r>
            <a:endParaRPr lang="en-US" sz="2000" dirty="0" smtClean="0"/>
          </a:p>
          <a:p>
            <a:pPr lvl="1"/>
            <a:r>
              <a:rPr lang="ru-RU" sz="2000" dirty="0" smtClean="0"/>
              <a:t>Заявляет о себе как о мировом лидере в области охраны окружающей среды</a:t>
            </a:r>
            <a:endParaRPr lang="en-US" sz="2000" dirty="0" smtClean="0"/>
          </a:p>
          <a:p>
            <a:pPr lvl="1"/>
            <a:r>
              <a:rPr lang="ru-RU" sz="2000" dirty="0" smtClean="0"/>
              <a:t>Обеспечивает результативность работы партнерств с участием ГЭФ по обеспечению стандартов обслуживания и результативности проектного цикла</a:t>
            </a:r>
            <a:r>
              <a:rPr lang="en-US" sz="2000" dirty="0" smtClean="0"/>
              <a:t>,  </a:t>
            </a:r>
            <a:r>
              <a:rPr lang="ru-RU" sz="2000" dirty="0" smtClean="0"/>
              <a:t>а также</a:t>
            </a:r>
            <a:endParaRPr lang="en-US" sz="2000" dirty="0" smtClean="0"/>
          </a:p>
          <a:p>
            <a:pPr lvl="1"/>
            <a:r>
              <a:rPr lang="ru-RU" sz="2000" dirty="0" smtClean="0"/>
              <a:t>Взаимодействует с партнерами </a:t>
            </a:r>
            <a:endParaRPr lang="en-US" sz="20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ГЭФ: стандарты деловых операций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447800"/>
          <a:ext cx="8305799" cy="3892859"/>
        </p:xfrm>
        <a:graphic>
          <a:graphicData uri="http://schemas.openxmlformats.org/drawingml/2006/table">
            <a:tbl>
              <a:tblPr/>
              <a:tblGrid>
                <a:gridCol w="5945204"/>
                <a:gridCol w="1141396"/>
                <a:gridCol w="1219199"/>
              </a:tblGrid>
              <a:tr h="351173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Повышение эффективности проектного</a:t>
                      </a:r>
                      <a:r>
                        <a:rPr lang="ru-RU" sz="2400" b="1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цикла</a:t>
                      </a:r>
                      <a:endParaRPr lang="en-US" sz="2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30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Улучшение показателей соблюдения сроков разработки программ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2011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ф.г.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Целевой показатель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9521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Доля ИФП/ГПП, обработка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которых заняла более 10 дней, предусмотренных нормативами 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21% 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20%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Средняя продолжительность времени от утверждения проекта до его одобрения ИД в период ГЭФ-4 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конец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2011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ф.г.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)"	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месяцев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22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месяца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14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Средняя продолжительность времени от утверждения проекта до его одобрения ИД в период ГЭФ-5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месяцев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7772400" cy="1362075"/>
          </a:xfrm>
        </p:spPr>
        <p:txBody>
          <a:bodyPr/>
          <a:lstStyle/>
          <a:p>
            <a:pPr marL="514350" indent="-514350"/>
            <a:r>
              <a:rPr lang="ru-RU" dirty="0" smtClean="0"/>
              <a:t>Отчетность и возможности доступа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/>
          <a:lstStyle/>
          <a:p>
            <a:r>
              <a:rPr lang="ru-RU" sz="3600" dirty="0" smtClean="0"/>
              <a:t>Отчеты об осуществлении проектов</a:t>
            </a:r>
            <a:r>
              <a:rPr lang="en-US" sz="3600" dirty="0" smtClean="0"/>
              <a:t> (</a:t>
            </a:r>
            <a:r>
              <a:rPr lang="ru-RU" sz="3600" dirty="0" smtClean="0"/>
              <a:t>ООП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ООП представляет собой отчет, ежегодно представляемый Агенствами в Секретариат</a:t>
            </a:r>
            <a:endParaRPr lang="en-US" sz="2800" dirty="0" smtClean="0"/>
          </a:p>
          <a:p>
            <a:r>
              <a:rPr lang="ru-RU" sz="2800" dirty="0" smtClean="0"/>
              <a:t>Отчет о состоянии проекта: дата начала, дата завершения, задержки в ходе осуществления проекта, аннулирование проекта</a:t>
            </a:r>
            <a:endParaRPr lang="en-US" sz="2800" dirty="0" smtClean="0"/>
          </a:p>
          <a:p>
            <a:r>
              <a:rPr lang="ru-RU" sz="2800" dirty="0" smtClean="0"/>
              <a:t>Отчет о рейтинговых оценках проекта</a:t>
            </a:r>
            <a:r>
              <a:rPr lang="en-US" sz="2800" dirty="0" smtClean="0"/>
              <a:t>:</a:t>
            </a:r>
          </a:p>
          <a:p>
            <a:pPr lvl="1"/>
            <a:r>
              <a:rPr lang="ru-RU" dirty="0" smtClean="0"/>
              <a:t>Ход осуществления (ХО)</a:t>
            </a:r>
            <a:endParaRPr lang="en-US" dirty="0" smtClean="0"/>
          </a:p>
          <a:p>
            <a:pPr lvl="1"/>
            <a:r>
              <a:rPr lang="ru-RU" dirty="0" smtClean="0"/>
              <a:t>Цель в области развития </a:t>
            </a:r>
            <a:r>
              <a:rPr lang="en-US" dirty="0" smtClean="0"/>
              <a:t>(</a:t>
            </a:r>
            <a:r>
              <a:rPr lang="ru-RU" dirty="0" smtClean="0"/>
              <a:t>ЦР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Ежегодный обзор мониторинга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Ежегодный обзор мониторинга (ЕОМ) является главным отчетным инструментом системы мониторинга Секретариата ГЭФ</a:t>
            </a:r>
            <a:endParaRPr lang="en-US" dirty="0" smtClean="0"/>
          </a:p>
          <a:p>
            <a:r>
              <a:rPr lang="ru-RU" dirty="0" smtClean="0"/>
              <a:t>Позволяет быстро узнать общее состояние портфеля активных проектов ГЭФ в каждом финансовом году</a:t>
            </a:r>
            <a:endParaRPr lang="en-US" dirty="0" smtClean="0"/>
          </a:p>
          <a:p>
            <a:r>
              <a:rPr lang="ru-RU" dirty="0" smtClean="0"/>
              <a:t>В основу Обзора положены ООП, представляемые Агенствами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Управление, ориентированное на результат – интеграция в проектный цикл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концепции проекта до завершения проекта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8730473"/>
              </p:ext>
            </p:extLst>
          </p:nvPr>
        </p:nvGraphicFramePr>
        <p:xfrm>
          <a:off x="609600" y="1524000"/>
          <a:ext cx="76200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eft Brace 4"/>
          <p:cNvSpPr/>
          <p:nvPr/>
        </p:nvSpPr>
        <p:spPr>
          <a:xfrm rot="16200000">
            <a:off x="5715000" y="2819400"/>
            <a:ext cx="762000" cy="2895600"/>
          </a:xfrm>
          <a:prstGeom prst="leftBrace">
            <a:avLst>
              <a:gd name="adj1" fmla="val 8333"/>
              <a:gd name="adj2" fmla="val 5107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 rot="13955769">
            <a:off x="1219200" y="3048000"/>
            <a:ext cx="685800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2362200"/>
            <a:ext cx="2514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традиции в центре внимания Совета и Секретариата ГЭФ находились 1-й и 2-й этапы проектного цикла</a:t>
            </a:r>
            <a:endParaRPr lang="en-US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4648200"/>
            <a:ext cx="304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УОР в период ГЭФ-5 предполагает усиление внимания к 3 и 4 этапам проектного цикла</a:t>
            </a:r>
            <a:endParaRPr lang="en-US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7772400" cy="1362075"/>
          </a:xfrm>
        </p:spPr>
        <p:txBody>
          <a:bodyPr/>
          <a:lstStyle/>
          <a:p>
            <a:pPr algn="l"/>
            <a:r>
              <a:rPr lang="ru-RU" dirty="0" smtClean="0"/>
              <a:t>ГЭФ: управление, ориентированное на результат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948" y="159026"/>
            <a:ext cx="8229600" cy="1143000"/>
          </a:xfrm>
        </p:spPr>
        <p:txBody>
          <a:bodyPr/>
          <a:lstStyle/>
          <a:p>
            <a:r>
              <a:rPr lang="ru-RU" sz="3600" dirty="0" smtClean="0"/>
              <a:t>Управление, ориентированное на результат</a:t>
            </a:r>
            <a:r>
              <a:rPr lang="en-US" sz="3600" dirty="0" smtClean="0"/>
              <a:t>: </a:t>
            </a:r>
            <a:r>
              <a:rPr lang="ru-RU" sz="3600" dirty="0" smtClean="0"/>
              <a:t>определение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452" y="1427921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Управление, ориентированное на результат, направлено на совершенствование эффективности управления и подотчетности путем «определения реально достижимых ожидаемых результатов, мониторинга достижения прогнозируемых результатов,</a:t>
            </a:r>
            <a:r>
              <a:rPr lang="en-US" dirty="0" smtClean="0"/>
              <a:t> </a:t>
            </a:r>
            <a:r>
              <a:rPr lang="ru-RU" dirty="0" smtClean="0"/>
              <a:t>учета накопленного опыта при принятии управленческих решений и отчетности о ходе деятельности» </a:t>
            </a:r>
            <a:r>
              <a:rPr lang="en-US" dirty="0" smtClean="0"/>
              <a:t>.”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sz="3200" dirty="0" smtClean="0"/>
              <a:t>Отслеживание результатов</a:t>
            </a:r>
            <a:endParaRPr lang="en-US" sz="3200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09600" y="990600"/>
            <a:ext cx="7620000" cy="4495800"/>
            <a:chOff x="576" y="1536"/>
            <a:chExt cx="4128" cy="115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576" y="1536"/>
              <a:ext cx="1344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 dirty="0" smtClean="0">
                  <a:latin typeface="Times New Roman" pitchFamily="18" charset="0"/>
                </a:rPr>
                <a:t>Разработка проекта</a:t>
              </a:r>
              <a:endParaRPr lang="en-US" sz="1200" b="1" dirty="0">
                <a:latin typeface="Times New Roman" pitchFamily="18" charset="0"/>
              </a:endParaRPr>
            </a:p>
          </p:txBody>
        </p:sp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1968" y="1536"/>
              <a:ext cx="1344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 dirty="0" smtClean="0">
                  <a:latin typeface="Times New Roman" pitchFamily="18" charset="0"/>
                </a:rPr>
                <a:t>Осуществление</a:t>
              </a:r>
              <a:endParaRPr lang="en-US" sz="1200" b="1" dirty="0">
                <a:latin typeface="Times New Roman" pitchFamily="18" charset="0"/>
              </a:endParaRP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360" y="1536"/>
              <a:ext cx="1344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 dirty="0" smtClean="0">
                  <a:latin typeface="Times New Roman" pitchFamily="18" charset="0"/>
                </a:rPr>
                <a:t>Оценка</a:t>
              </a:r>
              <a:endParaRPr lang="en-US" sz="1200" b="1" dirty="0">
                <a:latin typeface="Times New Roman" pitchFamily="18" charset="0"/>
              </a:endParaRPr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76" y="1632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rot="10800000" wrap="none" anchor="ctr"/>
            <a:lstStyle/>
            <a:p>
              <a:endParaRPr lang="en-US" dirty="0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3216" y="1632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rot="10800000" wrap="none" anchor="ctr"/>
            <a:lstStyle/>
            <a:p>
              <a:endParaRPr lang="en-US" dirty="0"/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720" y="1728"/>
              <a:ext cx="1059" cy="16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100" dirty="0" smtClean="0">
                  <a:latin typeface="Times New Roman" pitchFamily="18" charset="0"/>
                </a:rPr>
                <a:t>Логическая матрица / </a:t>
              </a:r>
              <a:r>
                <a:rPr lang="ru-RU" sz="1100" dirty="0" err="1" smtClean="0">
                  <a:latin typeface="Times New Roman" pitchFamily="18" charset="0"/>
                </a:rPr>
                <a:t>матрица</a:t>
              </a:r>
              <a:r>
                <a:rPr lang="ru-RU" sz="1100" dirty="0" smtClean="0">
                  <a:latin typeface="Times New Roman" pitchFamily="18" charset="0"/>
                </a:rPr>
                <a:t> результатов</a:t>
              </a:r>
              <a:endParaRPr lang="en-US" sz="1100" dirty="0" smtClean="0">
                <a:latin typeface="Times New Roman" pitchFamily="18" charset="0"/>
              </a:endParaRPr>
            </a:p>
            <a:p>
              <a:pPr algn="ctr"/>
              <a:r>
                <a:rPr lang="ru-RU" sz="1100" dirty="0" smtClean="0">
                  <a:latin typeface="Times New Roman" pitchFamily="18" charset="0"/>
                </a:rPr>
                <a:t>План МИО</a:t>
              </a:r>
              <a:endParaRPr lang="en-US" sz="1100" dirty="0">
                <a:latin typeface="Times New Roman" pitchFamily="18" charset="0"/>
              </a:endParaRPr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1440" y="2160"/>
              <a:ext cx="2208" cy="432"/>
            </a:xfrm>
            <a:prstGeom prst="rightArrow">
              <a:avLst>
                <a:gd name="adj1" fmla="val 50000"/>
                <a:gd name="adj2" fmla="val 127778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 dirty="0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648" y="2304"/>
              <a:ext cx="1398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1200" dirty="0" smtClean="0">
                  <a:latin typeface="Times New Roman" pitchFamily="18" charset="0"/>
                </a:rPr>
                <a:t>Управление, мониторинг и обучение</a:t>
              </a:r>
              <a:endParaRPr lang="en-US" sz="1200" dirty="0">
                <a:latin typeface="Times New Roman" pitchFamily="18" charset="0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2016" y="1728"/>
              <a:ext cx="1200" cy="144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10800" rIns="0" bIns="10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100" dirty="0" smtClean="0">
                  <a:latin typeface="Times New Roman" pitchFamily="18" charset="0"/>
                </a:rPr>
                <a:t>Мониторинг хода осуществления</a:t>
              </a:r>
              <a:r>
                <a:rPr lang="en-US" sz="1100" dirty="0" smtClean="0">
                  <a:latin typeface="Times New Roman" pitchFamily="18" charset="0"/>
                </a:rPr>
                <a:t>; </a:t>
              </a:r>
              <a:r>
                <a:rPr lang="ru-RU" sz="1100" dirty="0" smtClean="0">
                  <a:latin typeface="Times New Roman" pitchFamily="18" charset="0"/>
                </a:rPr>
                <a:t>при необходимости, в середине процесса вносятся коррективы</a:t>
              </a:r>
              <a:endParaRPr lang="en-US" sz="1100" dirty="0">
                <a:latin typeface="Times New Roman" pitchFamily="18" charset="0"/>
              </a:endParaRP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3456" y="1728"/>
              <a:ext cx="1200" cy="117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100" dirty="0" smtClean="0">
                  <a:latin typeface="Times New Roman" pitchFamily="18" charset="0"/>
                </a:rPr>
                <a:t>Итоговая оценка</a:t>
              </a:r>
              <a:endParaRPr lang="en-US" sz="1100" dirty="0" smtClean="0">
                <a:latin typeface="Times New Roman" pitchFamily="18" charset="0"/>
              </a:endParaRPr>
            </a:p>
            <a:p>
              <a:pPr algn="ctr"/>
              <a:r>
                <a:rPr lang="ru-RU" sz="1100" dirty="0" smtClean="0">
                  <a:latin typeface="Times New Roman" pitchFamily="18" charset="0"/>
                </a:rPr>
                <a:t>Усвоенные уроки</a:t>
              </a:r>
              <a:endParaRPr lang="en-US" sz="1100" dirty="0">
                <a:latin typeface="Times New Roman" pitchFamily="18" charset="0"/>
              </a:endParaRPr>
            </a:p>
          </p:txBody>
        </p:sp>
        <p:cxnSp>
          <p:nvCxnSpPr>
            <p:cNvPr id="14" name="AutoShape 15"/>
            <p:cNvCxnSpPr>
              <a:cxnSpLocks noChangeShapeType="1"/>
              <a:stCxn id="13" idx="2"/>
              <a:endCxn id="9" idx="2"/>
            </p:cNvCxnSpPr>
            <p:nvPr/>
          </p:nvCxnSpPr>
          <p:spPr bwMode="auto">
            <a:xfrm rot="5400000">
              <a:off x="2630" y="465"/>
              <a:ext cx="46" cy="2806"/>
            </a:xfrm>
            <a:prstGeom prst="bentConnector3">
              <a:avLst>
                <a:gd name="adj1" fmla="val 1880701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2194" y="2617"/>
              <a:ext cx="1907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1200" dirty="0" smtClean="0">
                  <a:latin typeface="Times New Roman" pitchFamily="18" charset="0"/>
                </a:rPr>
                <a:t>Усвоенные уроки, наиболее эффективная практика</a:t>
              </a:r>
              <a:endParaRPr lang="en-US" sz="1200" dirty="0">
                <a:latin typeface="Times New Roman" pitchFamily="18" charset="0"/>
              </a:endParaRPr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4343400" y="5562600"/>
            <a:ext cx="45840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 </a:t>
            </a:r>
            <a:r>
              <a:rPr lang="ru-RU" sz="1200" dirty="0" smtClean="0"/>
              <a:t>Подготовлено на основе документа Всемирного банка</a:t>
            </a:r>
            <a:br>
              <a:rPr lang="ru-RU" sz="1200" dirty="0" smtClean="0"/>
            </a:br>
            <a:r>
              <a:rPr lang="en-US" sz="1200" i="1" dirty="0" smtClean="0"/>
              <a:t>Results </a:t>
            </a:r>
            <a:r>
              <a:rPr lang="en-US" sz="1200" i="1" dirty="0"/>
              <a:t>Focus in Country Assistance </a:t>
            </a:r>
            <a:r>
              <a:rPr lang="en-US" sz="1200" i="1" dirty="0" smtClean="0"/>
              <a:t>Strategies</a:t>
            </a:r>
            <a:r>
              <a:rPr lang="en-US" sz="1200" dirty="0" smtClean="0"/>
              <a:t>,</a:t>
            </a:r>
            <a:r>
              <a:rPr lang="ru-RU" sz="1200" dirty="0" smtClean="0"/>
              <a:t> </a:t>
            </a:r>
            <a:r>
              <a:rPr lang="en-US" sz="1200" dirty="0" smtClean="0"/>
              <a:t>July </a:t>
            </a:r>
            <a:r>
              <a:rPr lang="en-US" sz="1200" dirty="0"/>
              <a:t>2005, p. 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ru-RU" sz="3600" dirty="0" smtClean="0"/>
              <a:t>ГЭФ:</a:t>
            </a:r>
            <a:r>
              <a:rPr lang="en-US" sz="3600" dirty="0" smtClean="0"/>
              <a:t> </a:t>
            </a:r>
            <a:r>
              <a:rPr lang="ru-RU" sz="3600" dirty="0" smtClean="0"/>
              <a:t>структура УОР</a:t>
            </a:r>
            <a:endParaRPr lang="en-US" sz="3600" dirty="0"/>
          </a:p>
        </p:txBody>
      </p: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457200" y="1295400"/>
            <a:ext cx="8458200" cy="4267200"/>
            <a:chOff x="720" y="960"/>
            <a:chExt cx="4180" cy="1920"/>
          </a:xfrm>
        </p:grpSpPr>
        <p:grpSp>
          <p:nvGrpSpPr>
            <p:cNvPr id="4" name="Group 41"/>
            <p:cNvGrpSpPr>
              <a:grpSpLocks/>
            </p:cNvGrpSpPr>
            <p:nvPr/>
          </p:nvGrpSpPr>
          <p:grpSpPr bwMode="auto">
            <a:xfrm>
              <a:off x="1828" y="960"/>
              <a:ext cx="3072" cy="1920"/>
              <a:chOff x="1252" y="912"/>
              <a:chExt cx="2976" cy="1824"/>
            </a:xfrm>
          </p:grpSpPr>
          <p:sp>
            <p:nvSpPr>
              <p:cNvPr id="12" name="AutoShape 42"/>
              <p:cNvSpPr>
                <a:spLocks noChangeArrowheads="1"/>
              </p:cNvSpPr>
              <p:nvPr/>
            </p:nvSpPr>
            <p:spPr bwMode="auto">
              <a:xfrm>
                <a:off x="1252" y="912"/>
                <a:ext cx="2976" cy="1824"/>
              </a:xfrm>
              <a:prstGeom prst="triangle">
                <a:avLst>
                  <a:gd name="adj" fmla="val 50000"/>
                </a:avLst>
              </a:prstGeom>
              <a:solidFill>
                <a:srgbClr val="99CCFF">
                  <a:alpha val="49019"/>
                </a:srgbClr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endParaRPr lang="en-US" dirty="0"/>
              </a:p>
            </p:txBody>
          </p:sp>
          <p:sp>
            <p:nvSpPr>
              <p:cNvPr id="13" name="Text Box 43"/>
              <p:cNvSpPr txBox="1">
                <a:spLocks noChangeArrowheads="1"/>
              </p:cNvSpPr>
              <p:nvPr/>
            </p:nvSpPr>
            <p:spPr bwMode="auto">
              <a:xfrm>
                <a:off x="2317" y="2385"/>
                <a:ext cx="710" cy="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r>
                  <a:rPr lang="ru-RU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Задачи проектов</a:t>
                </a: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/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/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4" name="Text Box 44"/>
              <p:cNvSpPr txBox="1">
                <a:spLocks noChangeArrowheads="1"/>
              </p:cNvSpPr>
              <p:nvPr/>
            </p:nvSpPr>
            <p:spPr bwMode="auto">
              <a:xfrm>
                <a:off x="2256" y="1498"/>
                <a:ext cx="912" cy="30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5" name="Text Box 45"/>
              <p:cNvSpPr txBox="1">
                <a:spLocks noChangeArrowheads="1"/>
              </p:cNvSpPr>
              <p:nvPr/>
            </p:nvSpPr>
            <p:spPr bwMode="auto">
              <a:xfrm>
                <a:off x="2490" y="912"/>
                <a:ext cx="530" cy="48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/>
                <a:endParaRPr lang="ru-RU" sz="1400" b="1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/>
                <a:r>
                  <a:rPr lang="ru-RU" sz="1400" dirty="0" err="1" smtClean="0">
                    <a:solidFill>
                      <a:srgbClr val="000000"/>
                    </a:solidFill>
                    <a:latin typeface="Times New Roman" pitchFamily="18" charset="0"/>
                  </a:rPr>
                  <a:t>Стратеги-ческие</a:t>
                </a:r>
                <a:r>
                  <a:rPr lang="ru-RU" sz="14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 цели ГЭФ</a:t>
                </a:r>
                <a:endParaRPr lang="en-US" sz="14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/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6" name="Line 46"/>
              <p:cNvSpPr>
                <a:spLocks noChangeShapeType="1"/>
              </p:cNvSpPr>
              <p:nvPr/>
            </p:nvSpPr>
            <p:spPr bwMode="auto">
              <a:xfrm>
                <a:off x="1920" y="1920"/>
                <a:ext cx="163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" name="Text Box 47"/>
              <p:cNvSpPr txBox="1">
                <a:spLocks noChangeArrowheads="1"/>
              </p:cNvSpPr>
              <p:nvPr/>
            </p:nvSpPr>
            <p:spPr bwMode="auto">
              <a:xfrm>
                <a:off x="2284" y="1922"/>
                <a:ext cx="720" cy="24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r>
                  <a:rPr lang="ru-RU" sz="14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Задачи в отдельных тематических областях</a:t>
                </a:r>
                <a:endParaRPr lang="en-US" sz="1400" dirty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/>
                <a:endParaRPr lang="en-US" dirty="0">
                  <a:latin typeface="Times New Roman" pitchFamily="18" charset="0"/>
                </a:endParaRPr>
              </a:p>
            </p:txBody>
          </p:sp>
          <p:sp>
            <p:nvSpPr>
              <p:cNvPr id="18" name="Line 48"/>
              <p:cNvSpPr>
                <a:spLocks noChangeShapeType="1"/>
              </p:cNvSpPr>
              <p:nvPr/>
            </p:nvSpPr>
            <p:spPr bwMode="auto">
              <a:xfrm>
                <a:off x="1584" y="2304"/>
                <a:ext cx="23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  <p:sp>
            <p:nvSpPr>
              <p:cNvPr id="19" name="Line 49"/>
              <p:cNvSpPr>
                <a:spLocks noChangeShapeType="1"/>
              </p:cNvSpPr>
              <p:nvPr/>
            </p:nvSpPr>
            <p:spPr bwMode="auto">
              <a:xfrm>
                <a:off x="2304" y="1440"/>
                <a:ext cx="86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dirty="0"/>
              </a:p>
            </p:txBody>
          </p:sp>
        </p:grpSp>
        <p:sp>
          <p:nvSpPr>
            <p:cNvPr id="5" name="Text Box 50"/>
            <p:cNvSpPr txBox="1">
              <a:spLocks noChangeArrowheads="1"/>
            </p:cNvSpPr>
            <p:nvPr/>
          </p:nvSpPr>
          <p:spPr bwMode="auto">
            <a:xfrm>
              <a:off x="1248" y="1104"/>
              <a:ext cx="1080" cy="1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ru-RU" sz="1600" dirty="0" smtClean="0">
                  <a:latin typeface="Times New Roman" pitchFamily="18" charset="0"/>
                </a:rPr>
                <a:t>Воздействие </a:t>
              </a:r>
            </a:p>
            <a:p>
              <a:pPr algn="ctr">
                <a:defRPr/>
              </a:pPr>
              <a:r>
                <a:rPr lang="ru-RU" sz="1600" dirty="0" smtClean="0">
                  <a:latin typeface="Times New Roman" pitchFamily="18" charset="0"/>
                </a:rPr>
                <a:t>на ГВОК</a:t>
              </a:r>
              <a:endParaRPr lang="en-US" sz="16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5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5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50" dirty="0" smtClean="0">
                <a:latin typeface="Times New Roman" pitchFamily="18" charset="0"/>
              </a:endParaRPr>
            </a:p>
            <a:p>
              <a:pPr algn="ctr"/>
              <a:r>
                <a:rPr lang="ru-RU" sz="1400" dirty="0" smtClean="0">
                  <a:latin typeface="Times New Roman" pitchFamily="18" charset="0"/>
                </a:rPr>
                <a:t/>
              </a:r>
              <a:br>
                <a:rPr lang="ru-RU" sz="1400" dirty="0" smtClean="0">
                  <a:latin typeface="Times New Roman" pitchFamily="18" charset="0"/>
                </a:rPr>
              </a:br>
              <a:r>
                <a:rPr lang="ru-RU" sz="1400" dirty="0" smtClean="0">
                  <a:latin typeface="Times New Roman" pitchFamily="18" charset="0"/>
                </a:rPr>
                <a:t/>
              </a:r>
              <a:br>
                <a:rPr lang="ru-RU" sz="1400" dirty="0" smtClean="0">
                  <a:latin typeface="Times New Roman" pitchFamily="18" charset="0"/>
                </a:rPr>
              </a:br>
              <a:r>
                <a:rPr lang="ru-RU" sz="1400" dirty="0" smtClean="0">
                  <a:latin typeface="Times New Roman" pitchFamily="18" charset="0"/>
                </a:rPr>
                <a:t>Итоги</a:t>
              </a:r>
              <a:endParaRPr lang="en-US" sz="1400" dirty="0" smtClean="0">
                <a:latin typeface="Times New Roman" pitchFamily="18" charset="0"/>
              </a:endParaRPr>
            </a:p>
            <a:p>
              <a:pPr algn="ctr"/>
              <a:r>
                <a:rPr lang="ru-RU" sz="1400" dirty="0" smtClean="0">
                  <a:latin typeface="Times New Roman" pitchFamily="18" charset="0"/>
                </a:rPr>
                <a:t>Результаты</a:t>
              </a:r>
              <a:endParaRPr lang="en-US" sz="14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en-US" sz="1000" dirty="0">
                <a:latin typeface="Times New Roman" pitchFamily="18" charset="0"/>
              </a:endParaRPr>
            </a:p>
          </p:txBody>
        </p:sp>
        <p:sp>
          <p:nvSpPr>
            <p:cNvPr id="6" name="Line 51"/>
            <p:cNvSpPr>
              <a:spLocks noChangeShapeType="1"/>
            </p:cNvSpPr>
            <p:nvPr/>
          </p:nvSpPr>
          <p:spPr bwMode="auto">
            <a:xfrm flipV="1">
              <a:off x="1776" y="1920"/>
              <a:ext cx="1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Line 52"/>
            <p:cNvSpPr>
              <a:spLocks noChangeShapeType="1"/>
            </p:cNvSpPr>
            <p:nvPr/>
          </p:nvSpPr>
          <p:spPr bwMode="auto">
            <a:xfrm>
              <a:off x="1776" y="1440"/>
              <a:ext cx="1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r>
                <a:rPr lang="en-US" sz="1050" dirty="0"/>
                <a:t>        </a:t>
              </a:r>
            </a:p>
          </p:txBody>
        </p:sp>
        <p:sp>
          <p:nvSpPr>
            <p:cNvPr id="8" name="AutoShape 53"/>
            <p:cNvSpPr>
              <a:spLocks/>
            </p:cNvSpPr>
            <p:nvPr/>
          </p:nvSpPr>
          <p:spPr bwMode="auto">
            <a:xfrm flipH="1">
              <a:off x="1344" y="1097"/>
              <a:ext cx="144" cy="384"/>
            </a:xfrm>
            <a:prstGeom prst="rightBrace">
              <a:avLst>
                <a:gd name="adj1" fmla="val 22222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AutoShape 54"/>
            <p:cNvSpPr>
              <a:spLocks/>
            </p:cNvSpPr>
            <p:nvPr/>
          </p:nvSpPr>
          <p:spPr bwMode="auto">
            <a:xfrm flipH="1">
              <a:off x="1247" y="2297"/>
              <a:ext cx="144" cy="456"/>
            </a:xfrm>
            <a:prstGeom prst="rightBrace">
              <a:avLst>
                <a:gd name="adj1" fmla="val 2638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Text Box 55"/>
            <p:cNvSpPr txBox="1">
              <a:spLocks noChangeArrowheads="1"/>
            </p:cNvSpPr>
            <p:nvPr/>
          </p:nvSpPr>
          <p:spPr bwMode="auto">
            <a:xfrm>
              <a:off x="768" y="1104"/>
              <a:ext cx="648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dirty="0" err="1" smtClean="0">
                  <a:latin typeface="Times New Roman" pitchFamily="18" charset="0"/>
                </a:rPr>
                <a:t>Институ-циональ-ный</a:t>
              </a:r>
              <a:r>
                <a:rPr lang="ru-RU" dirty="0" smtClean="0">
                  <a:latin typeface="Times New Roman" pitchFamily="18" charset="0"/>
                </a:rPr>
                <a:t> уровень</a:t>
              </a:r>
              <a:endParaRPr lang="en-US" dirty="0" smtClean="0">
                <a:latin typeface="Times New Roman" pitchFamily="18" charset="0"/>
              </a:endParaRPr>
            </a:p>
            <a:p>
              <a:pPr algn="ctr"/>
              <a:r>
                <a:rPr lang="en-US" dirty="0" smtClean="0">
                  <a:latin typeface="Times New Roman" pitchFamily="18" charset="0"/>
                </a:rPr>
                <a:t>(</a:t>
              </a:r>
              <a:r>
                <a:rPr lang="ru-RU" dirty="0" smtClean="0">
                  <a:latin typeface="Times New Roman" pitchFamily="18" charset="0"/>
                </a:rPr>
                <a:t>сверху вниз</a:t>
              </a:r>
              <a:r>
                <a:rPr lang="en-US" dirty="0" smtClean="0">
                  <a:latin typeface="Times New Roman" pitchFamily="18" charset="0"/>
                </a:rPr>
                <a:t>)</a:t>
              </a:r>
              <a:endParaRPr lang="en-US" dirty="0">
                <a:latin typeface="Times New Roman" pitchFamily="18" charset="0"/>
              </a:endParaRPr>
            </a:p>
          </p:txBody>
        </p:sp>
        <p:sp>
          <p:nvSpPr>
            <p:cNvPr id="11" name="Text Box 56"/>
            <p:cNvSpPr txBox="1">
              <a:spLocks noChangeArrowheads="1"/>
            </p:cNvSpPr>
            <p:nvPr/>
          </p:nvSpPr>
          <p:spPr bwMode="auto">
            <a:xfrm>
              <a:off x="720" y="2184"/>
              <a:ext cx="64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dirty="0" err="1" smtClean="0">
                  <a:latin typeface="Times New Roman" pitchFamily="18" charset="0"/>
                </a:rPr>
                <a:t>Операци-онный</a:t>
              </a:r>
              <a:r>
                <a:rPr lang="ru-RU" dirty="0" smtClean="0">
                  <a:latin typeface="Times New Roman" pitchFamily="18" charset="0"/>
                </a:rPr>
                <a:t> уровень</a:t>
              </a:r>
              <a:endParaRPr lang="en-US" dirty="0" smtClean="0">
                <a:latin typeface="Times New Roman" pitchFamily="18" charset="0"/>
              </a:endParaRPr>
            </a:p>
            <a:p>
              <a:pPr algn="ctr"/>
              <a:r>
                <a:rPr lang="en-US" dirty="0" smtClean="0">
                  <a:latin typeface="Times New Roman" pitchFamily="18" charset="0"/>
                </a:rPr>
                <a:t>(</a:t>
              </a:r>
              <a:r>
                <a:rPr lang="ru-RU" dirty="0" smtClean="0">
                  <a:latin typeface="Times New Roman" pitchFamily="18" charset="0"/>
                </a:rPr>
                <a:t>снизу вверх)</a:t>
              </a:r>
              <a:endParaRPr lang="en-US" dirty="0">
                <a:latin typeface="Times New Roman" pitchFamily="18" charset="0"/>
              </a:endParaRPr>
            </a:p>
          </p:txBody>
        </p:sp>
      </p:grpSp>
      <p:sp>
        <p:nvSpPr>
          <p:cNvPr id="20" name="Text Box 44"/>
          <p:cNvSpPr txBox="1">
            <a:spLocks noChangeArrowheads="1"/>
          </p:cNvSpPr>
          <p:nvPr/>
        </p:nvSpPr>
        <p:spPr bwMode="auto">
          <a:xfrm>
            <a:off x="4953000" y="2743200"/>
            <a:ext cx="1494503" cy="5233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67223" tIns="33612" rIns="67223" bIns="33612"/>
          <a:lstStyle/>
          <a:p>
            <a:pPr algn="ctr"/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Цели в отдельных тематических областях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endParaRPr lang="en-US" sz="1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Стратегические цели ГЭФ-5 </a:t>
            </a:r>
            <a:r>
              <a:rPr lang="en-US" sz="3600" dirty="0" smtClean="0"/>
              <a:t>(1-2)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5059363"/>
          </a:xfrm>
        </p:spPr>
        <p:txBody>
          <a:bodyPr/>
          <a:lstStyle/>
          <a:p>
            <a:r>
              <a:rPr lang="ru-RU" sz="2400" u="sng" dirty="0" smtClean="0"/>
              <a:t>Стратегическая цель </a:t>
            </a:r>
            <a:r>
              <a:rPr lang="en-US" sz="2400" u="sng" dirty="0" smtClean="0"/>
              <a:t>1 </a:t>
            </a:r>
            <a:r>
              <a:rPr lang="en-US" sz="2400" dirty="0" smtClean="0"/>
              <a:t>- </a:t>
            </a:r>
            <a:r>
              <a:rPr lang="ru-RU" sz="2400" dirty="0" smtClean="0"/>
              <a:t>Сохранение, устойчивое и рациональное использование </a:t>
            </a:r>
            <a:r>
              <a:rPr lang="ru-RU" sz="2400" dirty="0" err="1" smtClean="0"/>
              <a:t>биоразнообразия</a:t>
            </a:r>
            <a:r>
              <a:rPr lang="ru-RU" sz="2400" dirty="0" smtClean="0"/>
              <a:t>, экосистем и природных ресурсов в глобальном масштабе и с учетом ожидаемых последствий изменения климата</a:t>
            </a:r>
            <a:r>
              <a:rPr lang="en-US" sz="2400" dirty="0" smtClean="0"/>
              <a:t>.</a:t>
            </a:r>
          </a:p>
          <a:p>
            <a:r>
              <a:rPr lang="ru-RU" sz="2400" u="sng" dirty="0" smtClean="0"/>
              <a:t>Стратегическая цель </a:t>
            </a:r>
            <a:r>
              <a:rPr lang="en-US" sz="2400" u="sng" dirty="0" smtClean="0"/>
              <a:t>2 </a:t>
            </a:r>
            <a:r>
              <a:rPr lang="en-US" sz="2400" dirty="0" smtClean="0"/>
              <a:t>- </a:t>
            </a:r>
            <a:r>
              <a:rPr lang="ru-RU" sz="2400" dirty="0" smtClean="0"/>
              <a:t>Уменьшение рисков глобального изменения климата путем:</a:t>
            </a: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1) </a:t>
            </a:r>
            <a:r>
              <a:rPr lang="ru-RU" sz="2400" dirty="0" smtClean="0"/>
              <a:t>стабилизации концентрации ПГ в атмосфере за счет мероприятий по сокращению выбросов и</a:t>
            </a:r>
            <a:r>
              <a:rPr lang="en-US" sz="2400" dirty="0" smtClean="0"/>
              <a:t> </a:t>
            </a:r>
          </a:p>
          <a:p>
            <a:pPr lvl="1">
              <a:buNone/>
            </a:pPr>
            <a:r>
              <a:rPr lang="en-US" sz="2400" dirty="0" smtClean="0"/>
              <a:t>2) </a:t>
            </a:r>
            <a:r>
              <a:rPr lang="ru-RU" sz="2400" dirty="0" smtClean="0"/>
              <a:t>оказания странам помощи в адаптации к изменению климата, в том числе и к его изменчивости</a:t>
            </a:r>
            <a:r>
              <a:rPr lang="en-US" sz="2400" dirty="0" smtClean="0"/>
              <a:t>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Стратегические цели ГЭФ-5 </a:t>
            </a:r>
            <a:r>
              <a:rPr lang="en-US" sz="3600" dirty="0" smtClean="0"/>
              <a:t>(3-4)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5059363"/>
          </a:xfrm>
        </p:spPr>
        <p:txBody>
          <a:bodyPr/>
          <a:lstStyle/>
          <a:p>
            <a:r>
              <a:rPr lang="ru-RU" sz="2800" u="sng" dirty="0" smtClean="0"/>
              <a:t>Стратегическая цель </a:t>
            </a:r>
            <a:r>
              <a:rPr lang="en-US" sz="2800" u="sng" dirty="0" smtClean="0"/>
              <a:t>3 </a:t>
            </a:r>
            <a:r>
              <a:rPr lang="en-US" sz="2800" dirty="0" smtClean="0"/>
              <a:t>- </a:t>
            </a:r>
            <a:r>
              <a:rPr lang="ru-RU" sz="2800" dirty="0" smtClean="0"/>
              <a:t>Содействие рациональному использованию химических веществ на всём протяжении их жизненного цикла в целях минимизации неблагоприятных последствий для здоровья человека и глобальной окружающей среды</a:t>
            </a:r>
            <a:r>
              <a:rPr lang="en-US" sz="2800" dirty="0" smtClean="0"/>
              <a:t>.</a:t>
            </a:r>
          </a:p>
          <a:p>
            <a:r>
              <a:rPr lang="ru-RU" sz="2800" u="sng" dirty="0" smtClean="0"/>
              <a:t>Стратегическая цель </a:t>
            </a:r>
            <a:r>
              <a:rPr lang="en-US" sz="2800" u="sng" dirty="0" smtClean="0"/>
              <a:t>4 </a:t>
            </a:r>
            <a:r>
              <a:rPr lang="en-US" sz="2800" dirty="0" smtClean="0"/>
              <a:t>- </a:t>
            </a:r>
            <a:r>
              <a:rPr lang="ru-RU" sz="2800" dirty="0" smtClean="0"/>
              <a:t>Наращивание потенциала на национальном и региональном уровне, создание условий, благоприятствующих охране окружающей среды в мировом масштабе и устойчивому развитию.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Согласование задач в тематических областях со стратегическими целями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ru-RU" sz="1800" kern="0" dirty="0" smtClean="0">
                <a:sym typeface="Wingdings" pitchFamily="2" charset="2"/>
              </a:rPr>
              <a:t>Цели и задачи по каждой тематической области приводятся в соответствие со Стратегическими целями ГЭФ</a:t>
            </a:r>
            <a:endParaRPr lang="en-US" sz="1800" kern="0" dirty="0" smtClean="0">
              <a:sym typeface="Wingdings" pitchFamily="2" charset="2"/>
            </a:endParaRPr>
          </a:p>
          <a:p>
            <a:pPr lvl="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ru-RU" sz="1800" kern="0" dirty="0" smtClean="0">
                <a:sym typeface="Wingdings" pitchFamily="2" charset="2"/>
              </a:rPr>
              <a:t>Задачи на уровне проектов приводятся в соответствие с задачами в тематических областях</a:t>
            </a:r>
            <a:endParaRPr lang="en-US" sz="1800" kern="0" dirty="0" smtClean="0">
              <a:sym typeface="Wingdings" pitchFamily="2" charset="2"/>
            </a:endParaRPr>
          </a:p>
          <a:p>
            <a:pPr lvl="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ru-RU" sz="1800" i="1" kern="0" dirty="0" smtClean="0">
                <a:sym typeface="Wingdings" pitchFamily="2" charset="2"/>
              </a:rPr>
              <a:t>Пример</a:t>
            </a:r>
            <a:r>
              <a:rPr lang="en-US" sz="1800" i="1" kern="0" dirty="0" smtClean="0">
                <a:sym typeface="Wingdings" pitchFamily="2" charset="2"/>
              </a:rPr>
              <a:t>: </a:t>
            </a:r>
          </a:p>
          <a:p>
            <a:pPr marL="800100" lvl="1" indent="-34290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ru-RU" sz="1800" i="1" kern="0" dirty="0" smtClean="0">
                <a:sym typeface="Wingdings" pitchFamily="2" charset="2"/>
              </a:rPr>
              <a:t>Задача по ТО БР</a:t>
            </a:r>
            <a:r>
              <a:rPr lang="en-US" sz="1800" i="1" kern="0" dirty="0" smtClean="0">
                <a:sym typeface="Wingdings" pitchFamily="2" charset="2"/>
              </a:rPr>
              <a:t>: </a:t>
            </a:r>
            <a:r>
              <a:rPr lang="ru-RU" sz="1800" dirty="0" smtClean="0"/>
              <a:t>Повышение устойчивости систем охраняемых територий</a:t>
            </a:r>
            <a:endParaRPr lang="en-US" sz="1800" dirty="0" smtClean="0">
              <a:sym typeface="Wingdings" pitchFamily="2" charset="2"/>
            </a:endParaRPr>
          </a:p>
          <a:p>
            <a:pPr marL="1257300" lvl="2" indent="-342900">
              <a:buClr>
                <a:schemeClr val="tx1"/>
              </a:buClr>
              <a:buSzPct val="120000"/>
              <a:buFont typeface="Wingdings" pitchFamily="2" charset="2"/>
              <a:buChar char="Ø"/>
              <a:defRPr/>
            </a:pPr>
            <a:r>
              <a:rPr lang="ru-RU" sz="1800" dirty="0" smtClean="0">
                <a:sym typeface="Wingdings" pitchFamily="2" charset="2"/>
              </a:rPr>
              <a:t>Стратегическая цель </a:t>
            </a:r>
            <a:r>
              <a:rPr lang="en-US" sz="1800" dirty="0" smtClean="0">
                <a:sym typeface="Wingdings" pitchFamily="2" charset="2"/>
              </a:rPr>
              <a:t>1: </a:t>
            </a:r>
            <a:r>
              <a:rPr lang="ru-RU" sz="1800" dirty="0" smtClean="0"/>
              <a:t>Сохранение, устойчивое и рациональное использование </a:t>
            </a:r>
            <a:r>
              <a:rPr lang="ru-RU" sz="1800" dirty="0" err="1" smtClean="0"/>
              <a:t>биоразнообразия</a:t>
            </a:r>
            <a:r>
              <a:rPr lang="ru-RU" sz="1800" dirty="0" smtClean="0"/>
              <a:t>, экосистем и природных ресурсов в глобальном масштабе </a:t>
            </a:r>
            <a:endParaRPr lang="en-US" sz="1800" dirty="0" smtClean="0"/>
          </a:p>
          <a:p>
            <a:pPr marL="800100" lvl="1" indent="-34290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ru-RU" sz="1800" i="1" dirty="0" smtClean="0"/>
              <a:t>Задача по ТО ИК</a:t>
            </a:r>
            <a:r>
              <a:rPr lang="en-US" sz="1800" i="1" dirty="0" smtClean="0"/>
              <a:t>: </a:t>
            </a:r>
            <a:r>
              <a:rPr lang="ru-RU" sz="1800" dirty="0" smtClean="0"/>
              <a:t>Содействие демонстрации, внедрению и передаче инновационных технологий с низким уровнем выбросов углерода</a:t>
            </a:r>
            <a:endParaRPr lang="en-US" sz="1800" dirty="0" smtClean="0">
              <a:sym typeface="Wingdings" pitchFamily="2" charset="2"/>
            </a:endParaRPr>
          </a:p>
          <a:p>
            <a:pPr marL="1257300" lvl="2" indent="-342900">
              <a:buClr>
                <a:schemeClr val="tx1"/>
              </a:buClr>
              <a:buSzPct val="120000"/>
              <a:buFont typeface="Wingdings" pitchFamily="2" charset="2"/>
              <a:buChar char="Ø"/>
              <a:defRPr/>
            </a:pPr>
            <a:r>
              <a:rPr lang="ru-RU" sz="1800" dirty="0" smtClean="0">
                <a:sym typeface="Wingdings" pitchFamily="2" charset="2"/>
              </a:rPr>
              <a:t>Стратегическая цель </a:t>
            </a:r>
            <a:r>
              <a:rPr lang="en-US" sz="1800" dirty="0" smtClean="0"/>
              <a:t>2: </a:t>
            </a:r>
            <a:r>
              <a:rPr lang="ru-RU" sz="1800" dirty="0" smtClean="0"/>
              <a:t>Уменьшение рисков глобального изменения климата путем стабилизации концентрации ПГ в атмосфере за счет мероприятий по сокращению выбросов </a:t>
            </a:r>
            <a:endParaRPr lang="en-US" sz="1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4093</TotalTime>
  <Words>1347</Words>
  <Application>Microsoft Office PowerPoint</Application>
  <PresentationFormat>On-screen Show (4:3)</PresentationFormat>
  <Paragraphs>209</Paragraphs>
  <Slides>30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ГЭФ: управление, ориентированное на результат</vt:lpstr>
      <vt:lpstr>Содержание презентации</vt:lpstr>
      <vt:lpstr>ГЭФ: управление, ориентированное на результат</vt:lpstr>
      <vt:lpstr>Управление, ориентированное на результат: определение</vt:lpstr>
      <vt:lpstr>Отслеживание результатов</vt:lpstr>
      <vt:lpstr>ГЭФ: структура УОР</vt:lpstr>
      <vt:lpstr>Стратегические цели ГЭФ-5 (1-2)</vt:lpstr>
      <vt:lpstr>Стратегические цели ГЭФ-5 (3-4)</vt:lpstr>
      <vt:lpstr>Согласование задач в тематических областях со стратегическими целями</vt:lpstr>
      <vt:lpstr>Результаты на уровне проектов</vt:lpstr>
      <vt:lpstr>Показатели</vt:lpstr>
      <vt:lpstr>Цепочка результатов КСР ОЭСР</vt:lpstr>
      <vt:lpstr>PowerPoint Presentation</vt:lpstr>
      <vt:lpstr>PowerPoint Presentation</vt:lpstr>
      <vt:lpstr>Исходный уровень</vt:lpstr>
      <vt:lpstr>Исходные показатели для проектов ГЭФ</vt:lpstr>
      <vt:lpstr>Мониторинг портфеля проектов</vt:lpstr>
      <vt:lpstr>Мониторинг портфеля проектов</vt:lpstr>
      <vt:lpstr>ГЭФ: некоторые основные показатели</vt:lpstr>
      <vt:lpstr>PowerPoint Presentation</vt:lpstr>
      <vt:lpstr>ГЭФ: Инструменты оценки эффективности осуществления портфеля проектов</vt:lpstr>
      <vt:lpstr>Требования к инструментам оценки</vt:lpstr>
      <vt:lpstr>Эффективность и результативность управления</vt:lpstr>
      <vt:lpstr>Показатели управления</vt:lpstr>
      <vt:lpstr>ГЭФ: стандарты деловых операций</vt:lpstr>
      <vt:lpstr>Отчетность и возможности доступа</vt:lpstr>
      <vt:lpstr>Отчеты об осуществлении проектов (ООП)</vt:lpstr>
      <vt:lpstr>Ежегодный обзор мониторинга</vt:lpstr>
      <vt:lpstr>Управление, ориентированное на результат – интеграция в проектный цикл (от концепции проекта до завершения проекта)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128</cp:revision>
  <cp:lastPrinted>2012-09-19T20:02:06Z</cp:lastPrinted>
  <dcterms:created xsi:type="dcterms:W3CDTF">2011-03-08T15:42:01Z</dcterms:created>
  <dcterms:modified xsi:type="dcterms:W3CDTF">2012-09-19T20:02:41Z</dcterms:modified>
</cp:coreProperties>
</file>