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2"/>
  </p:notesMasterIdLst>
  <p:handoutMasterIdLst>
    <p:handoutMasterId r:id="rId33"/>
  </p:handoutMasterIdLst>
  <p:sldIdLst>
    <p:sldId id="263" r:id="rId2"/>
    <p:sldId id="289" r:id="rId3"/>
    <p:sldId id="290" r:id="rId4"/>
    <p:sldId id="285" r:id="rId5"/>
    <p:sldId id="271" r:id="rId6"/>
    <p:sldId id="272" r:id="rId7"/>
    <p:sldId id="273" r:id="rId8"/>
    <p:sldId id="286" r:id="rId9"/>
    <p:sldId id="274" r:id="rId10"/>
    <p:sldId id="292" r:id="rId11"/>
    <p:sldId id="275" r:id="rId12"/>
    <p:sldId id="269" r:id="rId13"/>
    <p:sldId id="270" r:id="rId14"/>
    <p:sldId id="304" r:id="rId15"/>
    <p:sldId id="276" r:id="rId16"/>
    <p:sldId id="296" r:id="rId17"/>
    <p:sldId id="291" r:id="rId18"/>
    <p:sldId id="297" r:id="rId19"/>
    <p:sldId id="295" r:id="rId20"/>
    <p:sldId id="287" r:id="rId21"/>
    <p:sldId id="288" r:id="rId22"/>
    <p:sldId id="303" r:id="rId23"/>
    <p:sldId id="293" r:id="rId24"/>
    <p:sldId id="279" r:id="rId25"/>
    <p:sldId id="298" r:id="rId26"/>
    <p:sldId id="294" r:id="rId27"/>
    <p:sldId id="281" r:id="rId28"/>
    <p:sldId id="282" r:id="rId29"/>
    <p:sldId id="299" r:id="rId30"/>
    <p:sldId id="268" r:id="rId3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82" autoAdjust="0"/>
  </p:normalViewPr>
  <p:slideViewPr>
    <p:cSldViewPr>
      <p:cViewPr varScale="1">
        <p:scale>
          <a:sx n="98" d="100"/>
          <a:sy n="98" d="100"/>
        </p:scale>
        <p:origin x="-200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mn-lt"/>
              <a:cs typeface="Times New Roman"/>
            </a:rPr>
            <a:t>Step 1: </a:t>
          </a:r>
        </a:p>
        <a:p>
          <a:r>
            <a:rPr lang="en-US" sz="1800" b="1" dirty="0" smtClean="0">
              <a:latin typeface="+mn-lt"/>
              <a:cs typeface="Times New Roman"/>
            </a:rPr>
            <a:t>project concept</a:t>
          </a: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mn-lt"/>
              <a:cs typeface="Times New Roman"/>
            </a:rPr>
            <a:t>Step 2:</a:t>
          </a:r>
        </a:p>
        <a:p>
          <a:r>
            <a:rPr lang="en-US" sz="1800" b="1" dirty="0" smtClean="0">
              <a:latin typeface="+mn-lt"/>
              <a:cs typeface="Times New Roman"/>
            </a:rPr>
            <a:t>fully developed projects</a:t>
          </a:r>
          <a:endParaRPr lang="en-US" sz="1800" b="1" dirty="0">
            <a:latin typeface="+mn-lt"/>
            <a:cs typeface="Times New Roman"/>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mn-lt"/>
              <a:cs typeface="Times New Roman"/>
            </a:rPr>
            <a:t>Step 3: </a:t>
          </a:r>
        </a:p>
        <a:p>
          <a:r>
            <a:rPr lang="en-US" sz="1800" b="1" dirty="0" smtClean="0">
              <a:latin typeface="+mn-lt"/>
              <a:cs typeface="Times New Roman"/>
            </a:rPr>
            <a:t>project implementation</a:t>
          </a:r>
          <a:endParaRPr lang="en-US" sz="1800" b="1" dirty="0">
            <a:latin typeface="+mn-lt"/>
            <a:cs typeface="Times New Roman"/>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mn-lt"/>
              <a:cs typeface="Times New Roman" pitchFamily="18" charset="0"/>
            </a:rPr>
            <a:t>Step 4:</a:t>
          </a:r>
        </a:p>
        <a:p>
          <a:r>
            <a:rPr lang="en-US" sz="1800" b="1" dirty="0" smtClean="0">
              <a:latin typeface="+mn-lt"/>
              <a:cs typeface="Times New Roman" pitchFamily="18" charset="0"/>
            </a:rPr>
            <a:t>project completion and evaluation</a:t>
          </a:r>
          <a:endParaRPr lang="en-US" sz="1800" b="1" dirty="0">
            <a:latin typeface="+mn-lt"/>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4F02F858-2958-CC44-9656-6CAAFA770D6B}" srcId="{FDE06F54-6BBE-B547-89A5-D721AA5BA088}" destId="{3271D57A-20F4-0847-BBCC-7A8A297565B7}" srcOrd="0" destOrd="0" parTransId="{327B69BC-5388-1643-9C2D-A420C0B56A95}" sibTransId="{3EA59625-298E-C542-95D0-D496C548EE6D}"/>
    <dgm:cxn modelId="{547A09F6-D9BF-467A-B57B-E470E87BB2D8}" type="presOf" srcId="{A78B751C-D85E-AF4C-AE88-AE6FDB42A868}" destId="{4C5A2901-0C26-4FA3-BDCC-779B5F1DDD43}"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416D2655-57A5-4BDE-883C-D574889D7FF3}" type="presOf" srcId="{7AC13654-F22B-964F-B3EA-8125DD8DF5BE}" destId="{13FBACD2-8F35-4DC6-BCA8-914E412463E6}" srcOrd="0" destOrd="0" presId="urn:microsoft.com/office/officeart/2005/8/layout/arrow2"/>
    <dgm:cxn modelId="{C28924E6-39E8-49E1-BEFB-565DDC1B4A16}" type="presOf" srcId="{995EB6BE-D18E-6F40-AB83-24A7F839BBDC}" destId="{B470CD62-EE28-4254-9489-905B7DF17D54}" srcOrd="0" destOrd="0" presId="urn:microsoft.com/office/officeart/2005/8/layout/arrow2"/>
    <dgm:cxn modelId="{9A4B2379-A2F1-2F49-8C92-3E27FD20BA25}" srcId="{FDE06F54-6BBE-B547-89A5-D721AA5BA088}" destId="{7AC13654-F22B-964F-B3EA-8125DD8DF5BE}" srcOrd="1" destOrd="0" parTransId="{CC442885-51B4-3942-8D2B-9C94256DF0C2}" sibTransId="{BAEE7325-AD2F-3149-864D-5CF797E59278}"/>
    <dgm:cxn modelId="{53CA0573-4C79-41E4-99BF-AF2411C298A4}" type="presOf" srcId="{3271D57A-20F4-0847-BBCC-7A8A297565B7}" destId="{B4661E0C-D26C-44B9-9DCB-20153996DD4B}" srcOrd="0" destOrd="0" presId="urn:microsoft.com/office/officeart/2005/8/layout/arrow2"/>
    <dgm:cxn modelId="{C7FEADB8-989D-4DA6-8527-6D88DFCFAB1D}" type="presOf" srcId="{FDE06F54-6BBE-B547-89A5-D721AA5BA088}" destId="{C1AC0C1D-FBED-844B-84B5-7875E81E916A}" srcOrd="0" destOrd="0" presId="urn:microsoft.com/office/officeart/2005/8/layout/arrow2"/>
    <dgm:cxn modelId="{85F36F61-A53E-0B41-B29A-10163631F826}" srcId="{FDE06F54-6BBE-B547-89A5-D721AA5BA088}" destId="{995EB6BE-D18E-6F40-AB83-24A7F839BBDC}" srcOrd="3" destOrd="0" parTransId="{8B1E23E6-0F5A-844C-A7B9-91094A074BA6}" sibTransId="{0ADC7A72-22C0-314C-A35A-6CD2DA209C9E}"/>
    <dgm:cxn modelId="{364B8FE6-B426-4BA2-B500-7BEB8AAC3D81}" type="presParOf" srcId="{C1AC0C1D-FBED-844B-84B5-7875E81E916A}" destId="{5EBC36B2-CEFA-0B4C-9A65-ECF4DB39FB49}" srcOrd="0" destOrd="0" presId="urn:microsoft.com/office/officeart/2005/8/layout/arrow2"/>
    <dgm:cxn modelId="{9CE9F111-28F0-49E1-891B-3F5F1774A7B3}" type="presParOf" srcId="{C1AC0C1D-FBED-844B-84B5-7875E81E916A}" destId="{52DBBA6D-13F7-4C02-837E-C5C025CE615E}" srcOrd="1" destOrd="0" presId="urn:microsoft.com/office/officeart/2005/8/layout/arrow2"/>
    <dgm:cxn modelId="{6BD8DF88-D908-4AAD-876A-2C7AB2C54860}" type="presParOf" srcId="{52DBBA6D-13F7-4C02-837E-C5C025CE615E}" destId="{27859525-777E-4F75-98F7-C0EC490A9100}" srcOrd="0" destOrd="0" presId="urn:microsoft.com/office/officeart/2005/8/layout/arrow2"/>
    <dgm:cxn modelId="{DC72CBE8-E1B6-4418-8FD7-DB839049594A}" type="presParOf" srcId="{52DBBA6D-13F7-4C02-837E-C5C025CE615E}" destId="{B4661E0C-D26C-44B9-9DCB-20153996DD4B}" srcOrd="1" destOrd="0" presId="urn:microsoft.com/office/officeart/2005/8/layout/arrow2"/>
    <dgm:cxn modelId="{23F1DF72-9E44-4806-A866-44AD17A3AC3A}" type="presParOf" srcId="{52DBBA6D-13F7-4C02-837E-C5C025CE615E}" destId="{0F5505B2-3223-48CE-92EC-0083CCB8B1CA}" srcOrd="2" destOrd="0" presId="urn:microsoft.com/office/officeart/2005/8/layout/arrow2"/>
    <dgm:cxn modelId="{0A9900BA-3E97-460A-B946-32FAADFF7B81}" type="presParOf" srcId="{52DBBA6D-13F7-4C02-837E-C5C025CE615E}" destId="{13FBACD2-8F35-4DC6-BCA8-914E412463E6}" srcOrd="3" destOrd="0" presId="urn:microsoft.com/office/officeart/2005/8/layout/arrow2"/>
    <dgm:cxn modelId="{DE993338-B5C4-4E2F-9FDA-E46C48EED0BE}" type="presParOf" srcId="{52DBBA6D-13F7-4C02-837E-C5C025CE615E}" destId="{D399F494-2A33-4E61-93F2-BE8E9D440A5D}" srcOrd="4" destOrd="0" presId="urn:microsoft.com/office/officeart/2005/8/layout/arrow2"/>
    <dgm:cxn modelId="{6205DFAE-976A-469F-BDDC-1F14C1120F0A}" type="presParOf" srcId="{52DBBA6D-13F7-4C02-837E-C5C025CE615E}" destId="{4C5A2901-0C26-4FA3-BDCC-779B5F1DDD43}" srcOrd="5" destOrd="0" presId="urn:microsoft.com/office/officeart/2005/8/layout/arrow2"/>
    <dgm:cxn modelId="{AC1B2F87-6C39-47B5-B157-C9A3C0D1035D}" type="presParOf" srcId="{52DBBA6D-13F7-4C02-837E-C5C025CE615E}" destId="{E25D6DB8-B8E0-491E-B1DF-DC94AEC46791}" srcOrd="6" destOrd="0" presId="urn:microsoft.com/office/officeart/2005/8/layout/arrow2"/>
    <dgm:cxn modelId="{8CDC0D2F-02A3-403F-A490-B8CCBBFE21CB}"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Portfolio Monitoring at both the focal area and corporate-level is based on the indicators and targets set out in each Focal Area results framework and the GEF Strategic Results Framework (GEF-5 programming document). </a:t>
            </a:r>
          </a:p>
          <a:p>
            <a:endParaRPr lang="en-US" dirty="0"/>
          </a:p>
          <a:p>
            <a:r>
              <a:rPr lang="en-US" dirty="0"/>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t>evaluations. </a:t>
            </a:r>
          </a:p>
          <a:p>
            <a:endParaRPr lang="en-US" dirty="0"/>
          </a:p>
          <a:p>
            <a:r>
              <a:rPr lang="en-US" dirty="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Reported</a:t>
            </a:r>
            <a:r>
              <a:rPr lang="en-US" baseline="0" dirty="0" smtClean="0"/>
              <a:t> on every year through the Annual Monitoring Report (AMR). Latest data for FY 2011, presented to Council at November 2011 Council meeting. </a:t>
            </a:r>
          </a:p>
          <a:p>
            <a:endParaRPr lang="en-US" baseline="0" dirty="0" smtClean="0"/>
          </a:p>
          <a:p>
            <a:r>
              <a:rPr lang="en-US" baseline="0" dirty="0" smtClean="0"/>
              <a:t>Next report will include FY 2012 data and will be presented to the November 2012 Council</a:t>
            </a:r>
          </a:p>
          <a:p>
            <a:endParaRPr lang="en-US" baseline="0" dirty="0" smtClean="0"/>
          </a:p>
          <a:p>
            <a:r>
              <a:rPr lang="en-US" baseline="0" dirty="0" smtClean="0"/>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There</a:t>
            </a:r>
            <a:r>
              <a:rPr lang="en-US" baseline="0" dirty="0" smtClean="0"/>
              <a:t> is not standard format for PIRs, Agencies use their own internal processes and GEF SEC accepts their internal reports as PIRs (must include project status info, ratings, disbursements, and some indication of progress on project-level indicators)</a:t>
            </a:r>
          </a:p>
          <a:p>
            <a:endParaRPr lang="en-US" baseline="0" dirty="0" smtClean="0"/>
          </a:p>
          <a:p>
            <a:r>
              <a:rPr lang="en-US" b="1" baseline="0" dirty="0" smtClean="0"/>
              <a:t>For UNDP, OFP must provide his/her own IP and DO ratings</a:t>
            </a:r>
          </a:p>
          <a:p>
            <a:endParaRPr lang="en-US" baseline="0" dirty="0" smtClean="0"/>
          </a:p>
          <a:p>
            <a:r>
              <a:rPr lang="en-US" baseline="0" dirty="0" smtClean="0"/>
              <a:t>The 2010 M&amp;E policy includes minimum requirement 4, which obligates Agencies to include OFPs in any M&amp;E activities (this includes sharing PIFs, mid-term reviews and terminal evaluations):</a:t>
            </a:r>
          </a:p>
          <a:p>
            <a:endParaRPr lang="en-US" baseline="0" dirty="0" smtClean="0"/>
          </a:p>
          <a:p>
            <a:r>
              <a:rPr lang="en-US" b="1" dirty="0"/>
              <a:t>Minimum Requirement 4: Engagement of Operational Focal Points</a:t>
            </a:r>
          </a:p>
          <a:p>
            <a:r>
              <a:rPr lang="en-US" dirty="0"/>
              <a:t>Projects and programs will engage operational focal points in M&amp;E-related activities. The following</a:t>
            </a:r>
          </a:p>
          <a:p>
            <a:r>
              <a:rPr lang="en-US" dirty="0"/>
              <a:t>requirements shall be applied:</a:t>
            </a:r>
          </a:p>
          <a:p>
            <a:r>
              <a:rPr lang="en-US" dirty="0"/>
              <a:t>. The M&amp;E plan will include a specification of how the project or program will keep the relevant</a:t>
            </a:r>
          </a:p>
          <a:p>
            <a:r>
              <a:rPr lang="en-US" dirty="0"/>
              <a:t>GEF OFP informed and, where applicable and feasible, involved, while respecting the independent</a:t>
            </a:r>
          </a:p>
          <a:p>
            <a:r>
              <a:rPr lang="en-US" dirty="0"/>
              <a:t>nature of evaluation.</a:t>
            </a:r>
          </a:p>
          <a:p>
            <a:r>
              <a:rPr lang="en-US" dirty="0"/>
              <a:t>. During implementation, GEF OFPs will be informed by the Agencies on M&amp;E activities in the</a:t>
            </a:r>
          </a:p>
          <a:p>
            <a:r>
              <a:rPr lang="en-US" dirty="0"/>
              <a:t>projects and programs that belong to their national portfolio.</a:t>
            </a:r>
          </a:p>
          <a:p>
            <a:r>
              <a:rPr lang="en-US" dirty="0"/>
              <a:t>. The GEF OFPs will be informed of midterm reviews and terminal evaluations and will, where</a:t>
            </a:r>
          </a:p>
          <a:p>
            <a:r>
              <a:rPr lang="en-US" dirty="0"/>
              <a:t>applicable and feasible, be briefed and debriefed at the start and end of evaluation missions.</a:t>
            </a:r>
          </a:p>
          <a:p>
            <a:r>
              <a:rPr lang="en-US" dirty="0"/>
              <a:t>They will receive a draft report for comment, will be invited to contribute to the management</a:t>
            </a:r>
          </a:p>
          <a:p>
            <a:r>
              <a:rPr lang="en-US" dirty="0"/>
              <a:t>response (where applicable), and will receive the final evaluation report within 12 months of</a:t>
            </a:r>
          </a:p>
          <a:p>
            <a:r>
              <a:rPr lang="en-US" dirty="0"/>
              <a:t>project or program completion.</a:t>
            </a:r>
          </a:p>
          <a:p>
            <a:r>
              <a:rPr lang="en-US" dirty="0"/>
              <a:t>. GEF Agencies will keep track of the application of the conditions specified here in their GEF-financed</a:t>
            </a:r>
          </a:p>
          <a:p>
            <a:r>
              <a:rPr lang="en-US" dirty="0"/>
              <a:t>projects and programs.</a:t>
            </a:r>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dirty="0"/>
              <a:t>a management strategy focusing on performance and achievement of outputs, outcomes, and impacts.”</a:t>
            </a:r>
          </a:p>
          <a:p>
            <a:endParaRPr lang="en-US" dirty="0"/>
          </a:p>
          <a:p>
            <a:r>
              <a:rPr lang="en-US" dirty="0"/>
              <a:t>OECD/DAC: </a:t>
            </a:r>
            <a:r>
              <a:rPr lang="en-US" dirty="0" err="1"/>
              <a:t>Organisation</a:t>
            </a:r>
            <a:r>
              <a:rPr lang="en-US" dirty="0"/>
              <a:t> for Economic Cooperation and Development/Development Assistance Committee </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Each level of the pyramid is connected to the other in both an upward and downward direction.  In this model the starting point for a monitoring system is a project’s logical/results framework (</a:t>
            </a:r>
            <a:r>
              <a:rPr lang="en-US" dirty="0" err="1"/>
              <a:t>logframe</a:t>
            </a:r>
            <a:r>
              <a:rPr lang="en-US" dirty="0"/>
              <a:t>). The </a:t>
            </a:r>
            <a:r>
              <a:rPr lang="en-US" dirty="0" err="1"/>
              <a:t>logframe</a:t>
            </a:r>
            <a:r>
              <a:rPr lang="en-US" dirty="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p>
          <a:p>
            <a:r>
              <a:rPr lang="en-US" dirty="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p>
          <a:p>
            <a:r>
              <a:rPr lang="en-US" dirty="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dirty="0"/>
              <a:t>contribution to one or more focal areas and GEF strategic goals.</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t>OECD DAC Glossary of Key terms in Evaluation and Results-Based Management:</a:t>
            </a:r>
          </a:p>
          <a:p>
            <a:endParaRPr lang="en-US" b="1" dirty="0"/>
          </a:p>
          <a:p>
            <a:pPr defTabSz="914353">
              <a:defRPr/>
            </a:pPr>
            <a:r>
              <a:rPr lang="en-US" b="1" i="1" dirty="0"/>
              <a:t>Inputs: </a:t>
            </a:r>
            <a:r>
              <a:rPr lang="en-US" dirty="0"/>
              <a:t>The financial, human, and material resources used for the development intervention</a:t>
            </a:r>
            <a:endParaRPr lang="en-US" b="1" i="1" dirty="0"/>
          </a:p>
          <a:p>
            <a:pPr defTabSz="914353">
              <a:defRPr/>
            </a:pPr>
            <a:endParaRPr lang="en-US" b="1" i="1" dirty="0"/>
          </a:p>
          <a:p>
            <a:pPr defTabSz="914353">
              <a:defRPr/>
            </a:pPr>
            <a:r>
              <a:rPr lang="en-US" b="1" i="1" dirty="0"/>
              <a:t>Activities: </a:t>
            </a:r>
            <a:r>
              <a:rPr lang="en-US" dirty="0"/>
              <a:t>Actions taken or work performed through which inputs, such as funds, technical assistance and other types of resources are mobilized to produce specific outputs</a:t>
            </a:r>
            <a:endParaRPr lang="en-US" b="1" i="1" dirty="0"/>
          </a:p>
          <a:p>
            <a:pPr defTabSz="914353">
              <a:defRPr/>
            </a:pPr>
            <a:endParaRPr lang="en-US" b="1" i="1" dirty="0"/>
          </a:p>
          <a:p>
            <a:pPr defTabSz="914353">
              <a:defRPr/>
            </a:pPr>
            <a:r>
              <a:rPr lang="en-US" b="1" i="1" dirty="0"/>
              <a:t>Outputs: </a:t>
            </a:r>
            <a:r>
              <a:rPr lang="en-US" dirty="0"/>
              <a:t>The products and services which result from the completion of activities within a development intervention.</a:t>
            </a:r>
          </a:p>
          <a:p>
            <a:endParaRPr lang="en-US" b="1" dirty="0"/>
          </a:p>
          <a:p>
            <a:r>
              <a:rPr lang="en-US" b="1" i="1" dirty="0"/>
              <a:t>Outcome: </a:t>
            </a:r>
            <a:r>
              <a:rPr lang="en-US" dirty="0"/>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t> </a:t>
            </a:r>
          </a:p>
          <a:p>
            <a:r>
              <a:rPr lang="en-US" b="1" i="1" dirty="0"/>
              <a:t>Impact: </a:t>
            </a:r>
            <a:r>
              <a:rPr lang="en-US" dirty="0"/>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t>Results:</a:t>
            </a:r>
            <a:r>
              <a:rPr lang="en-US" i="1" dirty="0"/>
              <a:t> </a:t>
            </a:r>
            <a:r>
              <a:rPr lang="en-US" dirty="0"/>
              <a:t>Changes in a state or condition which derive from a cause-and- effect relationship.  There are three types of such changes which can be set in motion by a development intervention – its output, outcome and impact.</a:t>
            </a:r>
          </a:p>
          <a:p>
            <a:r>
              <a:rPr lang="en-US" dirty="0"/>
              <a:t> </a:t>
            </a:r>
          </a:p>
          <a:p>
            <a:r>
              <a:rPr lang="en-US" b="1" i="1" dirty="0"/>
              <a:t>Goal: </a:t>
            </a:r>
            <a:r>
              <a:rPr lang="en-US" dirty="0"/>
              <a:t>The higher-order objective to which a development intervention is intended to contribute.</a:t>
            </a:r>
          </a:p>
          <a:p>
            <a:r>
              <a:rPr lang="en-US" dirty="0"/>
              <a:t> </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Outcomes: as well as </a:t>
            </a:r>
            <a:r>
              <a:rPr lang="en-US" b="1" dirty="0" smtClean="0">
                <a:solidFill>
                  <a:schemeClr val="tx1">
                    <a:lumMod val="50000"/>
                    <a:lumOff val="50000"/>
                  </a:schemeClr>
                </a:solidFill>
              </a:rPr>
              <a:t>(farmers &amp; manufactures have better access to market)</a:t>
            </a:r>
          </a:p>
          <a:p>
            <a:endParaRPr lang="en-US" b="1" dirty="0" smtClean="0">
              <a:solidFill>
                <a:schemeClr val="tx1">
                  <a:lumMod val="50000"/>
                  <a:lumOff val="50000"/>
                </a:schemeClr>
              </a:solidFill>
            </a:endParaRPr>
          </a:p>
          <a:p>
            <a:r>
              <a:rPr lang="en-US" b="1" dirty="0" smtClean="0">
                <a:solidFill>
                  <a:schemeClr val="tx1">
                    <a:lumMod val="50000"/>
                    <a:lumOff val="50000"/>
                  </a:schemeClr>
                </a:solidFill>
              </a:rPr>
              <a:t>Sample</a:t>
            </a:r>
            <a:r>
              <a:rPr lang="en-US" b="1" baseline="0" dirty="0" smtClean="0">
                <a:solidFill>
                  <a:schemeClr val="tx1">
                    <a:lumMod val="50000"/>
                    <a:lumOff val="50000"/>
                  </a:schemeClr>
                </a:solidFill>
              </a:rPr>
              <a:t> indicators for this example:</a:t>
            </a:r>
          </a:p>
          <a:p>
            <a:r>
              <a:rPr lang="en-US" b="1" baseline="0" dirty="0" smtClean="0">
                <a:solidFill>
                  <a:schemeClr val="tx1">
                    <a:lumMod val="50000"/>
                    <a:lumOff val="50000"/>
                  </a:schemeClr>
                </a:solidFill>
              </a:rPr>
              <a:t>Outputs: KM of road paved </a:t>
            </a:r>
          </a:p>
          <a:p>
            <a:r>
              <a:rPr lang="en-US" b="1" baseline="0" dirty="0" smtClean="0">
                <a:solidFill>
                  <a:schemeClr val="tx1">
                    <a:lumMod val="50000"/>
                    <a:lumOff val="50000"/>
                  </a:schemeClr>
                </a:solidFill>
              </a:rPr>
              <a:t>Outcomes: average travel time from point A to point B</a:t>
            </a:r>
          </a:p>
          <a:p>
            <a:r>
              <a:rPr lang="en-US" b="1" baseline="0" dirty="0" smtClean="0">
                <a:solidFill>
                  <a:schemeClr val="tx1">
                    <a:lumMod val="50000"/>
                    <a:lumOff val="50000"/>
                  </a:schemeClr>
                </a:solidFill>
              </a:rPr>
              <a:t>Impact: household income (local currency)</a:t>
            </a:r>
          </a:p>
          <a:p>
            <a:endParaRPr lang="en-US" b="1" baseline="0" dirty="0" smtClean="0">
              <a:solidFill>
                <a:schemeClr val="tx1">
                  <a:lumMod val="50000"/>
                  <a:lumOff val="50000"/>
                </a:schemeClr>
              </a:solidFill>
            </a:endParaRPr>
          </a:p>
          <a:p>
            <a:r>
              <a:rPr lang="en-US" b="0" baseline="0" dirty="0" smtClean="0">
                <a:solidFill>
                  <a:schemeClr val="tx1">
                    <a:lumMod val="50000"/>
                    <a:lumOff val="50000"/>
                  </a:schemeClr>
                </a:solidFill>
              </a:rPr>
              <a:t>You would get the baseline at the beginning of the project and measure throughout the project to monitor progress</a:t>
            </a:r>
            <a:endParaRPr lang="en-US" b="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from a “simplified” environment project (i.e.</a:t>
            </a:r>
            <a:r>
              <a:rPr lang="en-US" baseline="0" dirty="0" smtClean="0"/>
              <a:t> I have only taken one activity, all projects contain many more than just this)</a:t>
            </a:r>
          </a:p>
          <a:p>
            <a:endParaRPr lang="en-US" baseline="0" dirty="0" smtClean="0"/>
          </a:p>
          <a:p>
            <a:r>
              <a:rPr lang="en-US" baseline="0" dirty="0" smtClean="0"/>
              <a:t>Ha = hectares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smtClean="0"/>
              <a:t>M&amp;E Policy 2010: </a:t>
            </a:r>
            <a:r>
              <a:rPr lang="en-US" dirty="0"/>
              <a:t>http://www.thegef.org/gef/sites/thegef.org/files/documents/ME_Policy_2010.pdf </a:t>
            </a:r>
            <a:endParaRPr lang="en-US" dirty="0" smtClean="0"/>
          </a:p>
          <a:p>
            <a:endParaRPr lang="en-US" dirty="0" smtClean="0"/>
          </a:p>
          <a:p>
            <a:r>
              <a:rPr lang="en-US" dirty="0" smtClean="0"/>
              <a:t>Minimum Requirement 1:</a:t>
            </a:r>
          </a:p>
          <a:p>
            <a:endParaRPr lang="en-US" dirty="0" smtClean="0"/>
          </a:p>
          <a:p>
            <a:pPr defTabSz="914353">
              <a:defRPr/>
            </a:pPr>
            <a:r>
              <a:rPr lang="en-US" dirty="0" smtClean="0"/>
              <a:t>“</a:t>
            </a:r>
            <a:r>
              <a:rPr lang="en-US" dirty="0"/>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886200"/>
            <a:ext cx="7315200" cy="1752600"/>
          </a:xfrm>
        </p:spPr>
        <p:txBody>
          <a:bodyPr>
            <a:normAutofit/>
          </a:bodyPr>
          <a:lstStyle/>
          <a:p>
            <a:pPr lvl="0">
              <a:spcBef>
                <a:spcPts val="0"/>
              </a:spcBef>
              <a:defRPr/>
            </a:pPr>
            <a:r>
              <a:rPr lang="en-US" dirty="0" smtClean="0"/>
              <a:t>GEF Expanded Constituency Workshop</a:t>
            </a:r>
          </a:p>
          <a:p>
            <a:pPr>
              <a:spcBef>
                <a:spcPts val="0"/>
              </a:spcBef>
              <a:defRPr/>
            </a:pPr>
            <a:r>
              <a:rPr lang="it-IT" dirty="0"/>
              <a:t>30 October to 1 November 2012</a:t>
            </a:r>
          </a:p>
          <a:p>
            <a:pPr>
              <a:spcBef>
                <a:spcPts val="0"/>
              </a:spcBef>
              <a:defRPr/>
            </a:pPr>
            <a:r>
              <a:rPr lang="it-IT"/>
              <a:t>Arusha, </a:t>
            </a:r>
            <a:r>
              <a:rPr lang="it-IT" smtClean="0"/>
              <a:t>Tanzania</a:t>
            </a:r>
            <a:endParaRPr lang="it-IT"/>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Project Level Results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a:t>
            </a:r>
            <a:endParaRPr lang="en-US" dirty="0"/>
          </a:p>
        </p:txBody>
      </p:sp>
      <p:sp>
        <p:nvSpPr>
          <p:cNvPr id="3" name="Content Placeholder 2"/>
          <p:cNvSpPr>
            <a:spLocks noGrp="1"/>
          </p:cNvSpPr>
          <p:nvPr>
            <p:ph idx="1"/>
          </p:nvPr>
        </p:nvSpPr>
        <p:spPr>
          <a:xfrm>
            <a:off x="457200" y="1371600"/>
            <a:ext cx="8229600" cy="4754563"/>
          </a:xfrm>
        </p:spPr>
        <p:txBody>
          <a:bodyPr/>
          <a:lstStyle/>
          <a:p>
            <a:pPr>
              <a:buNone/>
            </a:pPr>
            <a:r>
              <a:rPr lang="en-US" dirty="0" smtClean="0"/>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t>-- OECD /DAC 2002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lang="en-US" dirty="0" smtClean="0"/>
              <a:t>OECD DAC Results Chain</a:t>
            </a:r>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rPr>
              <a:t>Inputs </a:t>
            </a:r>
            <a:r>
              <a:rPr lang="en-US" b="1" dirty="0" smtClean="0">
                <a:solidFill>
                  <a:srgbClr val="00B050"/>
                </a:solidFill>
              </a:rPr>
              <a:t>: </a:t>
            </a:r>
            <a:r>
              <a:rPr lang="en-US" b="1" dirty="0" smtClean="0">
                <a:solidFill>
                  <a:schemeClr val="tx1">
                    <a:lumMod val="50000"/>
                    <a:lumOff val="50000"/>
                  </a:schemeClr>
                </a:solidFill>
              </a:rPr>
              <a:t>Funds for road construction, equipment &amp; staff</a:t>
            </a:r>
            <a:endParaRPr lang="en-US" b="1" dirty="0">
              <a:solidFill>
                <a:schemeClr val="tx1">
                  <a:lumMod val="50000"/>
                  <a:lumOff val="50000"/>
                </a:schemeClr>
              </a:solidFill>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rPr>
              <a:t>Activities</a:t>
            </a:r>
            <a:r>
              <a:rPr lang="fr-FR" b="1" u="sng" dirty="0" smtClean="0">
                <a:solidFill>
                  <a:srgbClr val="00B050"/>
                </a:solidFill>
              </a:rPr>
              <a:t> </a:t>
            </a:r>
            <a:r>
              <a:rPr lang="fr-FR" b="1" dirty="0" smtClean="0">
                <a:solidFill>
                  <a:srgbClr val="00B050"/>
                </a:solidFill>
              </a:rPr>
              <a:t>: </a:t>
            </a:r>
            <a:r>
              <a:rPr lang="en-US" b="1" dirty="0" smtClean="0">
                <a:solidFill>
                  <a:schemeClr val="tx1">
                    <a:lumMod val="50000"/>
                    <a:lumOff val="50000"/>
                  </a:schemeClr>
                </a:solidFill>
              </a:rPr>
              <a:t>Construction of road</a:t>
            </a:r>
            <a:endParaRPr lang="en-US" b="1" dirty="0">
              <a:solidFill>
                <a:schemeClr val="tx1">
                  <a:lumMod val="50000"/>
                  <a:lumOff val="50000"/>
                </a:schemeClr>
              </a:solidFill>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Improved road</a:t>
            </a:r>
            <a:endParaRPr lang="en-US" b="1" dirty="0">
              <a:solidFill>
                <a:schemeClr val="tx1">
                  <a:lumMod val="50000"/>
                  <a:lumOff val="50000"/>
                </a:schemeClr>
              </a:solidFill>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Travel time </a:t>
            </a:r>
          </a:p>
          <a:p>
            <a:r>
              <a:rPr lang="en-US" b="1" dirty="0" smtClean="0">
                <a:solidFill>
                  <a:schemeClr val="tx1">
                    <a:lumMod val="50000"/>
                    <a:lumOff val="50000"/>
                  </a:schemeClr>
                </a:solidFill>
              </a:rPr>
              <a:t>reduced, more products sold</a:t>
            </a:r>
            <a:endParaRPr lang="en-US" b="1" dirty="0">
              <a:solidFill>
                <a:schemeClr val="tx1">
                  <a:lumMod val="50000"/>
                  <a:lumOff val="50000"/>
                </a:schemeClr>
              </a:solidFill>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Trade activities improved, household income increased</a:t>
            </a:r>
            <a:endParaRPr lang="en-US" b="1" dirty="0">
              <a:solidFill>
                <a:schemeClr val="tx1">
                  <a:lumMod val="50000"/>
                  <a:lumOff val="50000"/>
                </a:schemeClr>
              </a:solidFill>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rPr>
              <a:t>Inputs</a:t>
            </a:r>
            <a:r>
              <a:rPr lang="en-US" b="1" dirty="0" smtClean="0">
                <a:solidFill>
                  <a:srgbClr val="00B050"/>
                </a:solidFill>
              </a:rPr>
              <a:t>: </a:t>
            </a:r>
            <a:r>
              <a:rPr lang="en-US" b="1" dirty="0" smtClean="0">
                <a:solidFill>
                  <a:schemeClr val="tx1">
                    <a:lumMod val="50000"/>
                    <a:lumOff val="50000"/>
                  </a:schemeClr>
                </a:solidFill>
              </a:rPr>
              <a:t>GEF and co-finance resources</a:t>
            </a:r>
            <a:endParaRPr lang="en-US" b="1" dirty="0">
              <a:solidFill>
                <a:schemeClr val="tx1">
                  <a:lumMod val="50000"/>
                  <a:lumOff val="50000"/>
                </a:schemeClr>
              </a:solidFill>
            </a:endParaRPr>
          </a:p>
        </p:txBody>
      </p:sp>
      <p:sp>
        <p:nvSpPr>
          <p:cNvPr id="4" name="TextBox 3"/>
          <p:cNvSpPr txBox="1"/>
          <p:nvPr/>
        </p:nvSpPr>
        <p:spPr>
          <a:xfrm>
            <a:off x="2819400" y="1633961"/>
            <a:ext cx="4495800" cy="1200329"/>
          </a:xfrm>
          <a:prstGeom prst="rect">
            <a:avLst/>
          </a:prstGeom>
          <a:noFill/>
        </p:spPr>
        <p:txBody>
          <a:bodyPr wrap="square" rtlCol="0">
            <a:spAutoFit/>
          </a:bodyPr>
          <a:lstStyle/>
          <a:p>
            <a:r>
              <a:rPr lang="en-US" b="1" u="sng" dirty="0" smtClean="0">
                <a:solidFill>
                  <a:srgbClr val="00B050"/>
                </a:solidFill>
              </a:rPr>
              <a:t>Activities</a:t>
            </a:r>
            <a:r>
              <a:rPr lang="en-US" b="1" dirty="0" smtClean="0">
                <a:solidFill>
                  <a:srgbClr val="00B050"/>
                </a:solidFill>
              </a:rPr>
              <a:t>: </a:t>
            </a:r>
            <a:r>
              <a:rPr lang="en-US" b="1" dirty="0" smtClean="0">
                <a:solidFill>
                  <a:schemeClr val="tx1">
                    <a:lumMod val="50000"/>
                    <a:lumOff val="50000"/>
                  </a:schemeClr>
                </a:solidFill>
              </a:rPr>
              <a:t>Allocate forest land to local communities to manage with appropriate sustainable forest management policies</a:t>
            </a:r>
            <a:r>
              <a:rPr lang="en-US" dirty="0" smtClean="0"/>
              <a:t>;</a:t>
            </a:r>
            <a:endParaRPr lang="en-US" b="1" dirty="0">
              <a:solidFill>
                <a:schemeClr val="tx1">
                  <a:lumMod val="50000"/>
                  <a:lumOff val="50000"/>
                </a:schemeClr>
              </a:solidFill>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ha of forest under community sustainable  forest management</a:t>
            </a:r>
            <a:endParaRPr lang="en-US" b="1" dirty="0">
              <a:solidFill>
                <a:schemeClr val="tx1">
                  <a:lumMod val="50000"/>
                  <a:lumOff val="50000"/>
                </a:schemeClr>
              </a:solidFill>
            </a:endParaRPr>
          </a:p>
        </p:txBody>
      </p:sp>
      <p:sp>
        <p:nvSpPr>
          <p:cNvPr id="6" name="TextBox 5"/>
          <p:cNvSpPr txBox="1"/>
          <p:nvPr/>
        </p:nvSpPr>
        <p:spPr>
          <a:xfrm>
            <a:off x="2819400" y="4114800"/>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ha of improved forests </a:t>
            </a:r>
            <a:endParaRPr lang="en-US" b="1" dirty="0">
              <a:solidFill>
                <a:schemeClr val="tx1">
                  <a:lumMod val="50000"/>
                  <a:lumOff val="50000"/>
                </a:schemeClr>
              </a:solidFill>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Sequestration of carbon and biodiversity conserved</a:t>
            </a:r>
            <a:endParaRPr lang="en-US" b="1" dirty="0">
              <a:solidFill>
                <a:schemeClr val="tx1">
                  <a:lumMod val="50000"/>
                  <a:lumOff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a:xfrm>
            <a:off x="457200" y="1219200"/>
            <a:ext cx="8229600" cy="4754563"/>
          </a:xfrm>
        </p:spPr>
        <p:txBody>
          <a:bodyPr/>
          <a:lstStyle/>
          <a:p>
            <a:r>
              <a:rPr lang="en-US" sz="2800" dirty="0" smtClean="0"/>
              <a:t>Initial data on project participants or other project aspects collected prior to the project intervention</a:t>
            </a:r>
          </a:p>
          <a:p>
            <a:r>
              <a:rPr lang="en-US" sz="2800" dirty="0" smtClean="0"/>
              <a:t>When baseline data are not available it is difficult to:</a:t>
            </a:r>
          </a:p>
          <a:p>
            <a:pPr lvl="1"/>
            <a:r>
              <a:rPr lang="en-US" sz="2400" dirty="0" smtClean="0"/>
              <a:t>Set future targets of the project</a:t>
            </a:r>
          </a:p>
          <a:p>
            <a:pPr lvl="1"/>
            <a:r>
              <a:rPr lang="en-US" sz="2400" dirty="0" smtClean="0"/>
              <a:t>If you do not know where you </a:t>
            </a:r>
            <a:r>
              <a:rPr lang="en-US" sz="2400" b="1" dirty="0" smtClean="0"/>
              <a:t>are</a:t>
            </a:r>
            <a:r>
              <a:rPr lang="en-US" sz="2400" dirty="0" smtClean="0"/>
              <a:t>, how can you know where you </a:t>
            </a:r>
            <a:r>
              <a:rPr lang="en-US" sz="2400" b="1" dirty="0" smtClean="0"/>
              <a:t>are going</a:t>
            </a:r>
            <a:r>
              <a:rPr lang="en-US" sz="2400" dirty="0" smtClean="0"/>
              <a:t>?</a:t>
            </a:r>
          </a:p>
          <a:p>
            <a:pPr lvl="1"/>
            <a:r>
              <a:rPr lang="en-US" sz="2400" dirty="0" smtClean="0"/>
              <a:t>Estimate changes as a project proceeds in monitoring</a:t>
            </a:r>
          </a:p>
          <a:p>
            <a:pPr lvl="1"/>
            <a:r>
              <a:rPr lang="en-US" sz="2400" dirty="0" smtClean="0"/>
              <a:t>Compare the initial conditions and changes of project in an evaluation</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Baselines for GEF Projects</a:t>
            </a:r>
            <a:endParaRPr lang="en-US" sz="3600" dirty="0"/>
          </a:p>
        </p:txBody>
      </p:sp>
      <p:sp>
        <p:nvSpPr>
          <p:cNvPr id="3" name="Content Placeholder 2"/>
          <p:cNvSpPr>
            <a:spLocks noGrp="1"/>
          </p:cNvSpPr>
          <p:nvPr>
            <p:ph idx="1"/>
          </p:nvPr>
        </p:nvSpPr>
        <p:spPr>
          <a:xfrm>
            <a:off x="457200" y="1219200"/>
            <a:ext cx="8229600" cy="4525963"/>
          </a:xfrm>
        </p:spPr>
        <p:txBody>
          <a:bodyPr/>
          <a:lstStyle/>
          <a:p>
            <a:r>
              <a:rPr lang="en-US" dirty="0" smtClean="0"/>
              <a:t>Must be in place by CEO Endorsement/approval </a:t>
            </a:r>
          </a:p>
          <a:p>
            <a:r>
              <a:rPr lang="en-US" dirty="0" smtClean="0"/>
              <a:t>If there is not a baseline figure for every indicator </a:t>
            </a:r>
            <a:r>
              <a:rPr lang="en-US" dirty="0" smtClean="0">
                <a:sym typeface="Wingdings" pitchFamily="2" charset="2"/>
              </a:rPr>
              <a:t> a plan must be outlined as to how to capture baseline during first year of implementation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Portfolio Monitoring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Monitoring</a:t>
            </a:r>
            <a:endParaRPr lang="en-US" dirty="0"/>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t>Monitoring the entire set of interventions funded by the GEF</a:t>
            </a:r>
          </a:p>
          <a:p>
            <a:pPr>
              <a:defRPr/>
            </a:pPr>
            <a:r>
              <a:rPr lang="en-US" sz="2800" dirty="0" smtClean="0"/>
              <a:t>Secretariat's Monitoring Focused on Overall GEF Portfolio </a:t>
            </a:r>
          </a:p>
          <a:p>
            <a:pPr marL="742950" lvl="2" indent="-342900">
              <a:defRPr/>
            </a:pPr>
            <a:r>
              <a:rPr lang="en-US" dirty="0" smtClean="0"/>
              <a:t>Global Environmental Benefits</a:t>
            </a:r>
          </a:p>
          <a:p>
            <a:pPr marL="742950" lvl="2" indent="-342900">
              <a:defRPr/>
            </a:pPr>
            <a:r>
              <a:rPr lang="en-US" dirty="0" smtClean="0"/>
              <a:t>Focal Area Goals</a:t>
            </a:r>
          </a:p>
          <a:p>
            <a:pPr marL="742950" lvl="2" indent="-342900">
              <a:defRPr/>
            </a:pPr>
            <a:r>
              <a:rPr lang="en-US" dirty="0" smtClean="0"/>
              <a:t>Focal Area Objectives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sz="3600" dirty="0" smtClean="0"/>
              <a:t>A Few Key Indicators for the GEF</a:t>
            </a:r>
            <a:endParaRPr lang="en-US" sz="3600" dirty="0"/>
          </a:p>
        </p:txBody>
      </p:sp>
      <p:sp>
        <p:nvSpPr>
          <p:cNvPr id="3" name="Content Placeholder 2"/>
          <p:cNvSpPr>
            <a:spLocks noGrp="1"/>
          </p:cNvSpPr>
          <p:nvPr>
            <p:ph idx="1"/>
          </p:nvPr>
        </p:nvSpPr>
        <p:spPr>
          <a:xfrm>
            <a:off x="381000" y="1371600"/>
            <a:ext cx="8229600" cy="4525963"/>
          </a:xfrm>
        </p:spPr>
        <p:txBody>
          <a:bodyPr/>
          <a:lstStyle/>
          <a:p>
            <a:r>
              <a:rPr lang="en-US" sz="2800" dirty="0" smtClean="0"/>
              <a:t>Green House Gas (GHG) emissions reduced</a:t>
            </a:r>
          </a:p>
          <a:p>
            <a:r>
              <a:rPr lang="en-US" sz="2800" dirty="0" smtClean="0"/>
              <a:t>ha (hectares) of protected area (PA) supported</a:t>
            </a:r>
          </a:p>
          <a:p>
            <a:r>
              <a:rPr lang="en-US" sz="2800" dirty="0" smtClean="0"/>
              <a:t>ha brought under sustainable land management (SLM)</a:t>
            </a:r>
          </a:p>
          <a:p>
            <a:r>
              <a:rPr lang="en-US" sz="2800" dirty="0" smtClean="0"/>
              <a:t>Number of strategic partnerships funded to produce measurable pollution reductions in water bodies</a:t>
            </a:r>
          </a:p>
          <a:p>
            <a:r>
              <a:rPr lang="en-US" sz="2800" dirty="0" smtClean="0"/>
              <a:t>Number of countries receiving support for POPs reduction activities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Presentation Overview</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Results Based Management at the GEF</a:t>
            </a:r>
          </a:p>
          <a:p>
            <a:pPr marL="514350" indent="-514350">
              <a:buFont typeface="+mj-lt"/>
              <a:buAutoNum type="arabicPeriod"/>
            </a:pPr>
            <a:r>
              <a:rPr lang="en-US" dirty="0" smtClean="0"/>
              <a:t>Project Level Results</a:t>
            </a:r>
          </a:p>
          <a:p>
            <a:pPr marL="514350" indent="-514350">
              <a:buFont typeface="+mj-lt"/>
              <a:buAutoNum type="arabicPeriod"/>
            </a:pPr>
            <a:r>
              <a:rPr lang="en-US" dirty="0" smtClean="0"/>
              <a:t>Portfolio Monitoring</a:t>
            </a:r>
          </a:p>
          <a:p>
            <a:pPr marL="514350" indent="-514350">
              <a:buFont typeface="+mj-lt"/>
              <a:buAutoNum type="arabicPeriod"/>
            </a:pPr>
            <a:r>
              <a:rPr lang="en-US" dirty="0" smtClean="0"/>
              <a:t>Management Effectiveness &amp; Efficiency</a:t>
            </a:r>
          </a:p>
          <a:p>
            <a:pPr marL="514350" indent="-514350">
              <a:buFont typeface="+mj-lt"/>
              <a:buAutoNum type="arabicPeriod"/>
            </a:pPr>
            <a:r>
              <a:rPr lang="en-US" dirty="0" smtClean="0"/>
              <a:t>Reporting and Accessibility</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Improved sustainability of protected area systems</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n-lt"/>
                          <a:ea typeface="+mn-ea"/>
                          <a:cs typeface="+mn-cs"/>
                        </a:rPr>
                        <a:t>Increased revenue for protected </a:t>
                      </a:r>
                      <a:r>
                        <a:rPr lang="en-US" sz="1800" kern="1200" baseline="0" dirty="0">
                          <a:solidFill>
                            <a:schemeClr val="tx1"/>
                          </a:solidFill>
                          <a:latin typeface="+mn-lt"/>
                          <a:ea typeface="+mn-ea"/>
                          <a:cs typeface="+mn-cs"/>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Total annual revenue is sufficient for management of protected area</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n-lt"/>
                          <a:cs typeface="Arial"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mn-lt"/>
                          <a:ea typeface="+mn-ea"/>
                          <a:cs typeface="+mn-cs"/>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Technologies successfully demonstrated, deployed, and transferred </a:t>
                      </a:r>
                    </a:p>
                    <a:p>
                      <a:r>
                        <a:rPr lang="en-US" sz="1800" kern="1200" baseline="0" dirty="0" smtClean="0">
                          <a:solidFill>
                            <a:schemeClr val="tx1"/>
                          </a:solidFill>
                          <a:latin typeface="+mn-lt"/>
                          <a:ea typeface="+mn-ea"/>
                          <a:cs typeface="+mn-cs"/>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Innovative low-carbon technologies demonstrated and deployed on the ground </a:t>
                      </a:r>
                    </a:p>
                    <a:p>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sz="3600" dirty="0" smtClean="0"/>
              <a:t>GEF Tracking Tools for Portfolio Performance</a:t>
            </a:r>
            <a:endParaRPr lang="en-US" sz="3600" dirty="0"/>
          </a:p>
        </p:txBody>
      </p:sp>
      <p:sp>
        <p:nvSpPr>
          <p:cNvPr id="3" name="Content Placeholder 2"/>
          <p:cNvSpPr>
            <a:spLocks noGrp="1"/>
          </p:cNvSpPr>
          <p:nvPr>
            <p:ph idx="1"/>
          </p:nvPr>
        </p:nvSpPr>
        <p:spPr>
          <a:xfrm>
            <a:off x="304800" y="1371600"/>
            <a:ext cx="8229600" cy="4754563"/>
          </a:xfrm>
        </p:spPr>
        <p:txBody>
          <a:bodyPr/>
          <a:lstStyle/>
          <a:p>
            <a:r>
              <a:rPr lang="en-US" dirty="0" smtClean="0"/>
              <a:t>Tracking tools (TTs) are the Secretariat's Portfolio monitoring tool </a:t>
            </a:r>
          </a:p>
          <a:p>
            <a:r>
              <a:rPr lang="en-US" dirty="0" smtClean="0"/>
              <a:t>TTs are intended:</a:t>
            </a:r>
          </a:p>
          <a:p>
            <a:pPr lvl="1"/>
            <a:r>
              <a:rPr lang="en-US" sz="3200" dirty="0" smtClean="0"/>
              <a:t> to roll up indicators from the individual project level to the portfolio level </a:t>
            </a:r>
          </a:p>
          <a:p>
            <a:pPr lvl="1"/>
            <a:r>
              <a:rPr lang="en-US" sz="3200" dirty="0" smtClean="0"/>
              <a:t>To track overall portfolio performance in focal areas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Tools Requirements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Each focal area has its own tracking tool to meet its unique needs </a:t>
            </a:r>
          </a:p>
          <a:p>
            <a:r>
              <a:rPr lang="en-US" dirty="0" smtClean="0"/>
              <a:t>TTs must be complete at CEO Endorsement/approval for MSPs) </a:t>
            </a:r>
          </a:p>
          <a:p>
            <a:r>
              <a:rPr lang="en-US" dirty="0" smtClean="0"/>
              <a:t>TTs submitted again at mid-term and project completion</a:t>
            </a:r>
          </a:p>
          <a:p>
            <a:r>
              <a:rPr lang="en-US" dirty="0" smtClean="0"/>
              <a:t>TT &amp; their associated guidelines can be found: http://www.thegef.org/gef/tracking_tools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Management Effectiveness and Efficiency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Management Indicators</a:t>
            </a:r>
            <a:endParaRPr lang="en-US" sz="3600" dirty="0"/>
          </a:p>
        </p:txBody>
      </p:sp>
      <p:sp>
        <p:nvSpPr>
          <p:cNvPr id="3" name="Content Placeholder 2"/>
          <p:cNvSpPr>
            <a:spLocks noGrp="1"/>
          </p:cNvSpPr>
          <p:nvPr>
            <p:ph idx="1"/>
          </p:nvPr>
        </p:nvSpPr>
        <p:spPr>
          <a:xfrm>
            <a:off x="381000" y="1219200"/>
            <a:ext cx="8229600" cy="4525963"/>
          </a:xfrm>
        </p:spPr>
        <p:txBody>
          <a:bodyPr/>
          <a:lstStyle/>
          <a:p>
            <a:r>
              <a:rPr lang="en-US" sz="2800" dirty="0" smtClean="0"/>
              <a:t>Secretariat tracks a number of management indicators with the aim of tracking organization effectiveness</a:t>
            </a:r>
          </a:p>
          <a:p>
            <a:r>
              <a:rPr lang="en-US" sz="2800" dirty="0" smtClean="0"/>
              <a:t>Indicators tracked provide a general picture of how well the GEF:</a:t>
            </a:r>
          </a:p>
          <a:p>
            <a:pPr lvl="1"/>
            <a:r>
              <a:rPr lang="en-US" sz="2400" dirty="0" smtClean="0"/>
              <a:t>mobilizes and uses its resources</a:t>
            </a:r>
          </a:p>
          <a:p>
            <a:pPr lvl="1"/>
            <a:r>
              <a:rPr lang="en-US" sz="2400" dirty="0" smtClean="0"/>
              <a:t>the visibility of the GEF as a global environmental leader</a:t>
            </a:r>
          </a:p>
          <a:p>
            <a:pPr lvl="1"/>
            <a:r>
              <a:rPr lang="en-US" sz="2400" dirty="0" smtClean="0"/>
              <a:t>the efficiency of the GEF partnership in meeting service standards and project cycle efficiency,  and</a:t>
            </a:r>
          </a:p>
          <a:p>
            <a:pPr lvl="1"/>
            <a:r>
              <a:rPr lang="en-US" sz="2400" dirty="0" smtClean="0"/>
              <a:t>the effectiveness of collaboration with partners </a:t>
            </a:r>
          </a:p>
          <a:p>
            <a:endParaRPr lang="en-US" sz="2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GEF Business Standards</a:t>
            </a:r>
            <a:endParaRPr lang="en-US" sz="3200" dirty="0"/>
          </a:p>
        </p:txBody>
      </p:sp>
      <p:graphicFrame>
        <p:nvGraphicFramePr>
          <p:cNvPr id="4" name="Table 3"/>
          <p:cNvGraphicFramePr>
            <a:graphicFrameLocks noGrp="1"/>
          </p:cNvGraphicFramePr>
          <p:nvPr/>
        </p:nvGraphicFramePr>
        <p:xfrm>
          <a:off x="304800" y="1447800"/>
          <a:ext cx="8305799" cy="3777653"/>
        </p:xfrm>
        <a:graphic>
          <a:graphicData uri="http://schemas.openxmlformats.org/drawingml/2006/table">
            <a:tbl>
              <a:tblPr/>
              <a:tblGrid>
                <a:gridCol w="5945204"/>
                <a:gridCol w="1224012"/>
                <a:gridCol w="1136583"/>
              </a:tblGrid>
              <a:tr h="351173">
                <a:tc gridSpan="3">
                  <a:txBody>
                    <a:bodyPr/>
                    <a:lstStyle/>
                    <a:p>
                      <a:pPr marL="0" marR="0" algn="ctr">
                        <a:lnSpc>
                          <a:spcPct val="115000"/>
                        </a:lnSpc>
                        <a:spcBef>
                          <a:spcPts val="0"/>
                        </a:spcBef>
                        <a:spcAft>
                          <a:spcPts val="0"/>
                        </a:spcAft>
                      </a:pPr>
                      <a:r>
                        <a:rPr lang="en-US" sz="2400" b="1" dirty="0" smtClean="0">
                          <a:solidFill>
                            <a:schemeClr val="bg1"/>
                          </a:solidFill>
                          <a:latin typeface="+mn-lt"/>
                          <a:ea typeface="Times New Roman"/>
                          <a:cs typeface="Times New Roman"/>
                        </a:rPr>
                        <a:t>Improve </a:t>
                      </a:r>
                      <a:r>
                        <a:rPr lang="en-US" sz="2400" b="1" dirty="0">
                          <a:solidFill>
                            <a:schemeClr val="bg1"/>
                          </a:solidFill>
                          <a:latin typeface="+mn-lt"/>
                          <a:ea typeface="Times New Roman"/>
                          <a:cs typeface="Times New Roman"/>
                        </a:rPr>
                        <a:t>Efficiencies in Project Cycle </a:t>
                      </a:r>
                      <a:endParaRPr lang="en-US" sz="2400" dirty="0">
                        <a:solidFill>
                          <a:schemeClr val="bg1"/>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Improved </a:t>
                      </a:r>
                      <a:r>
                        <a:rPr lang="en-US" sz="2400" dirty="0">
                          <a:solidFill>
                            <a:srgbClr val="000000"/>
                          </a:solidFill>
                          <a:latin typeface="+mn-lt"/>
                          <a:ea typeface="Times New Roman"/>
                          <a:cs typeface="Times New Roman"/>
                        </a:rPr>
                        <a:t>timeliness of program design</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FY 2011</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Target</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nSpc>
                          <a:spcPct val="115000"/>
                        </a:lnSpc>
                        <a:spcBef>
                          <a:spcPts val="0"/>
                        </a:spcBef>
                        <a:spcAft>
                          <a:spcPts val="0"/>
                        </a:spcAft>
                        <a:buFont typeface="Arial" pitchFamily="34" charset="0"/>
                        <a:buNone/>
                      </a:pPr>
                      <a:r>
                        <a:rPr lang="en-US" sz="2400" dirty="0" smtClean="0">
                          <a:solidFill>
                            <a:srgbClr val="000000"/>
                          </a:solidFill>
                          <a:latin typeface="+mn-lt"/>
                          <a:ea typeface="Times New Roman"/>
                          <a:cs typeface="Times New Roman"/>
                        </a:rPr>
                        <a:t>Share </a:t>
                      </a:r>
                      <a:r>
                        <a:rPr lang="en-US" sz="2400" dirty="0">
                          <a:solidFill>
                            <a:srgbClr val="000000"/>
                          </a:solidFill>
                          <a:latin typeface="+mn-lt"/>
                          <a:ea typeface="Times New Roman"/>
                          <a:cs typeface="Times New Roman"/>
                        </a:rPr>
                        <a:t>of processed PIF/PPG that exceed the 10 day standard service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a:solidFill>
                            <a:srgbClr val="000000"/>
                          </a:solidFill>
                          <a:latin typeface="+mn-lt"/>
                          <a:ea typeface="Times New Roman"/>
                          <a:cs typeface="Times New Roman"/>
                        </a:rPr>
                        <a:t>21%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20%</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kern="1200" baseline="0" dirty="0" smtClean="0">
                          <a:solidFill>
                            <a:schemeClr val="tx1"/>
                          </a:solidFill>
                          <a:latin typeface="+mn-lt"/>
                          <a:ea typeface="+mn-ea"/>
                          <a:cs typeface="+mn-cs"/>
                        </a:rPr>
                        <a:t>Average time from project approval to CEO endorsement for GEF-4 (through the end of FY 2011)"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17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22</a:t>
                      </a:r>
                      <a:r>
                        <a:rPr lang="en-US" sz="2400" baseline="0" dirty="0" smtClean="0">
                          <a:solidFill>
                            <a:srgbClr val="000000"/>
                          </a:solidFill>
                          <a:latin typeface="+mn-lt"/>
                          <a:ea typeface="Times New Roman"/>
                          <a:cs typeface="Times New Roman"/>
                        </a:rPr>
                        <a:t>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142">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Average</a:t>
                      </a:r>
                      <a:r>
                        <a:rPr lang="en-US" sz="2400" baseline="0" dirty="0" smtClean="0">
                          <a:solidFill>
                            <a:srgbClr val="000000"/>
                          </a:solidFill>
                          <a:latin typeface="+mn-lt"/>
                          <a:ea typeface="Times New Roman"/>
                          <a:cs typeface="Times New Roman"/>
                        </a:rPr>
                        <a:t> time from project approval to CEO endorsement for GEF-5</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NA</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18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Reporting and Accessibility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Project Implementation Reports (PIR)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sz="2800" dirty="0" smtClean="0"/>
              <a:t>PIR is a yearly report submitted by Agencies to Secretariat</a:t>
            </a:r>
          </a:p>
          <a:p>
            <a:r>
              <a:rPr lang="en-US" sz="2800" dirty="0" smtClean="0"/>
              <a:t>Report on Project Status: Start, Close, Project Delays, Project Cancellations</a:t>
            </a:r>
          </a:p>
          <a:p>
            <a:r>
              <a:rPr lang="en-US" sz="2800" dirty="0" smtClean="0"/>
              <a:t>Amount disbursed to date</a:t>
            </a:r>
          </a:p>
          <a:p>
            <a:r>
              <a:rPr lang="en-US" sz="2800" dirty="0" smtClean="0"/>
              <a:t>Report on project ratings:</a:t>
            </a:r>
          </a:p>
          <a:p>
            <a:pPr lvl="1"/>
            <a:r>
              <a:rPr lang="en-US" sz="2400" dirty="0" smtClean="0"/>
              <a:t>Implementation Progress (IP)</a:t>
            </a:r>
          </a:p>
          <a:p>
            <a:pPr lvl="1"/>
            <a:r>
              <a:rPr lang="en-US" sz="2400" dirty="0" smtClean="0"/>
              <a:t>Development Objective (DO)</a:t>
            </a:r>
          </a:p>
          <a:p>
            <a:pPr lvl="1"/>
            <a:r>
              <a:rPr lang="en-US" sz="2400" dirty="0" smtClean="0"/>
              <a:t>Risk Rating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Monitoring Review</a:t>
            </a:r>
            <a:endParaRPr lang="en-US" dirty="0"/>
          </a:p>
        </p:txBody>
      </p:sp>
      <p:sp>
        <p:nvSpPr>
          <p:cNvPr id="3" name="Content Placeholder 2"/>
          <p:cNvSpPr>
            <a:spLocks noGrp="1"/>
          </p:cNvSpPr>
          <p:nvPr>
            <p:ph idx="1"/>
          </p:nvPr>
        </p:nvSpPr>
        <p:spPr/>
        <p:txBody>
          <a:bodyPr/>
          <a:lstStyle/>
          <a:p>
            <a:r>
              <a:rPr lang="en-US" dirty="0" smtClean="0"/>
              <a:t>The Annual Monitoring Review (AMR) is the principal reporting instrument of the GEF Secretariat’s monitoring system</a:t>
            </a:r>
          </a:p>
          <a:p>
            <a:r>
              <a:rPr lang="en-US" dirty="0" smtClean="0"/>
              <a:t>Provides a snap shot of the overall health of the GEF’s active portfolio of projects each fiscal year</a:t>
            </a:r>
          </a:p>
          <a:p>
            <a:r>
              <a:rPr lang="en-US" dirty="0" smtClean="0"/>
              <a:t>Report is based on Agency PIR submissions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en-US" sz="2800" dirty="0" smtClean="0">
                <a:latin typeface="Times New Roman" pitchFamily="18" charset="0"/>
                <a:cs typeface="Times New Roman" pitchFamily="18" charset="0"/>
              </a:rPr>
              <a:t>Results Based Management Integrated into Project Cycle (from Project Concept to Project Completion)</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4068730473"/>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381000" y="2362200"/>
            <a:ext cx="2514600" cy="1077218"/>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Focus of Council &amp; GEF SEC has historically been on steps 1 &amp; 2 of the project cycle</a:t>
            </a:r>
            <a:endParaRPr lang="en-US" sz="1600" b="1" dirty="0">
              <a:solidFill>
                <a:schemeClr val="tx2"/>
              </a:solidFill>
              <a:latin typeface="Times New Roman" pitchFamily="18" charset="0"/>
              <a:cs typeface="Times New Roman" pitchFamily="18" charset="0"/>
            </a:endParaRPr>
          </a:p>
        </p:txBody>
      </p:sp>
      <p:sp>
        <p:nvSpPr>
          <p:cNvPr id="8" name="TextBox 7"/>
          <p:cNvSpPr txBox="1"/>
          <p:nvPr/>
        </p:nvSpPr>
        <p:spPr>
          <a:xfrm>
            <a:off x="4495800" y="4648200"/>
            <a:ext cx="3048000" cy="830997"/>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RBM in GEF-5 has placed a greater emphasis on steps 3 &amp; 4 of the project cycle</a:t>
            </a:r>
            <a:endParaRPr lang="en-US" sz="16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Results Based Management at the GEF</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Results-Based Management: Definition</a:t>
            </a:r>
            <a:endParaRPr lang="en-US" sz="3600" dirty="0"/>
          </a:p>
        </p:txBody>
      </p:sp>
      <p:sp>
        <p:nvSpPr>
          <p:cNvPr id="3" name="Content Placeholder 2"/>
          <p:cNvSpPr>
            <a:spLocks noGrp="1"/>
          </p:cNvSpPr>
          <p:nvPr>
            <p:ph idx="1"/>
          </p:nvPr>
        </p:nvSpPr>
        <p:spPr/>
        <p:txBody>
          <a:bodyPr/>
          <a:lstStyle/>
          <a:p>
            <a:pPr algn="ctr">
              <a:buNone/>
            </a:pPr>
            <a:r>
              <a:rPr lang="en-US" dirty="0" smtClean="0"/>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800" i="1" dirty="0" smtClean="0"/>
              <a:t>Canadian International Development Agency (CIDA), 1999</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Tracking Results</a:t>
            </a:r>
            <a:endParaRPr lang="en-US" sz="3200" dirty="0"/>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rPr>
              <a:t>LFA/Results framework</a:t>
            </a:r>
          </a:p>
          <a:p>
            <a:pPr algn="ctr"/>
            <a:r>
              <a:rPr lang="en-US" dirty="0">
                <a:latin typeface="+mj-lt"/>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a:latin typeface="+mj-lt"/>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a:latin typeface="+mj-lt"/>
              </a:rPr>
              <a:t>Terminal Evaluations</a:t>
            </a:r>
          </a:p>
          <a:p>
            <a:pPr algn="ctr"/>
            <a:r>
              <a:rPr lang="en-US">
                <a:latin typeface="+mj-lt"/>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490" y="912"/>
              <a:ext cx="530" cy="296"/>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a:solidFill>
                    <a:srgbClr val="000000"/>
                  </a:solidFill>
                  <a:latin typeface="+mn-lt"/>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n-lt"/>
              </a:rPr>
              <a:t>GEB</a:t>
            </a:r>
          </a:p>
          <a:p>
            <a:pPr algn="ctr">
              <a:defRPr/>
            </a:pPr>
            <a:r>
              <a:rPr lang="en-US" b="1" dirty="0">
                <a:solidFill>
                  <a:srgbClr val="00B050"/>
                </a:solidFill>
                <a:latin typeface="+mn-lt"/>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n-lt"/>
              </a:rPr>
              <a:t>Outcomes</a:t>
            </a:r>
            <a:endParaRPr lang="en-US" b="1" dirty="0">
              <a:solidFill>
                <a:srgbClr val="00B050"/>
              </a:solidFill>
              <a:latin typeface="+mn-lt"/>
            </a:endParaRPr>
          </a:p>
          <a:p>
            <a:pPr algn="ctr">
              <a:defRPr/>
            </a:pPr>
            <a:r>
              <a:rPr lang="en-US" b="1"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Level</a:t>
            </a:r>
          </a:p>
          <a:p>
            <a:pPr algn="ctr"/>
            <a:r>
              <a:rPr lang="en-US" b="1" dirty="0">
                <a:solidFill>
                  <a:schemeClr val="accent1"/>
                </a:solidFill>
                <a:latin typeface="+mn-lt"/>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Level</a:t>
            </a:r>
          </a:p>
          <a:p>
            <a:pPr algn="ctr"/>
            <a:r>
              <a:rPr lang="en-US" b="1" dirty="0">
                <a:solidFill>
                  <a:schemeClr val="accent1"/>
                </a:solidFill>
                <a:latin typeface="+mn-lt"/>
              </a:rPr>
              <a:t>(bottom-up)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(1-2)</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1 </a:t>
            </a:r>
            <a:r>
              <a:rPr lang="en-US" sz="2800" dirty="0" smtClean="0"/>
              <a:t>- Conserve, sustainably use, and manage biodiversity, ecosystems and natural resources globally, taking into account the anticipated impacts of climate change.</a:t>
            </a:r>
          </a:p>
          <a:p>
            <a:r>
              <a:rPr lang="en-US" sz="2800" u="sng" dirty="0" smtClean="0"/>
              <a:t>Strategic Goal 2 </a:t>
            </a:r>
            <a:r>
              <a:rPr lang="en-US" sz="2800" dirty="0" smtClean="0"/>
              <a:t>- Reduce global climate change risks by</a:t>
            </a:r>
          </a:p>
          <a:p>
            <a:pPr lvl="1">
              <a:buNone/>
            </a:pPr>
            <a:r>
              <a:rPr lang="en-US" dirty="0" smtClean="0"/>
              <a:t>1) stabilizing atmospheric GHG concentrations through emission reduction actions; and </a:t>
            </a:r>
          </a:p>
          <a:p>
            <a:pPr lvl="1">
              <a:buNone/>
            </a:pPr>
            <a:r>
              <a:rPr lang="en-US" dirty="0" smtClean="0"/>
              <a:t>2) assisting countries to adapt to climate change, including variability.</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(3-4)</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3 </a:t>
            </a:r>
            <a:r>
              <a:rPr lang="en-US" sz="2800" dirty="0" smtClean="0"/>
              <a:t>- Promote the sound management of chemicals throughout their lifecycle to minimize adverse effects on human health and the global environment.</a:t>
            </a:r>
          </a:p>
          <a:p>
            <a:r>
              <a:rPr lang="en-US" sz="2800" u="sng" dirty="0" smtClean="0"/>
              <a:t>Strategic Goal 4 </a:t>
            </a:r>
            <a:r>
              <a:rPr lang="en-US" sz="2800" dirty="0" smtClean="0"/>
              <a:t>- Build national and regional capacities and enabling conditions for global environmental protection and sustainable development.</a:t>
            </a:r>
          </a:p>
          <a:p>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Alignment of Focal Area Objectives to Strategic Goals</a:t>
            </a:r>
            <a:endParaRPr lang="en-US" sz="3200" dirty="0"/>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FontTx/>
              <a:buChar char="•"/>
              <a:defRPr/>
            </a:pPr>
            <a:r>
              <a:rPr lang="en-US" sz="2200" kern="0" dirty="0" smtClean="0">
                <a:sym typeface="Wingdings" pitchFamily="2" charset="2"/>
              </a:rPr>
              <a:t>Each focal area’s goals and objectives align with GEF Strategic Goals</a:t>
            </a:r>
          </a:p>
          <a:p>
            <a:pPr lvl="0">
              <a:buClr>
                <a:schemeClr val="tx1"/>
              </a:buClr>
              <a:buSzPct val="120000"/>
              <a:buFontTx/>
              <a:buChar char="•"/>
              <a:defRPr/>
            </a:pPr>
            <a:r>
              <a:rPr lang="en-US" sz="2200" kern="0" dirty="0" smtClean="0">
                <a:sym typeface="Wingdings" pitchFamily="2" charset="2"/>
              </a:rPr>
              <a:t>Project level goals align with focal area objectives</a:t>
            </a:r>
          </a:p>
          <a:p>
            <a:pPr lvl="0">
              <a:buClr>
                <a:schemeClr val="tx1"/>
              </a:buClr>
              <a:buSzPct val="120000"/>
              <a:buFontTx/>
              <a:buChar char="•"/>
              <a:defRPr/>
            </a:pPr>
            <a:r>
              <a:rPr lang="en-US" sz="2200" i="1" kern="0" dirty="0" smtClean="0">
                <a:sym typeface="Wingdings" pitchFamily="2" charset="2"/>
              </a:rPr>
              <a:t>Example: </a:t>
            </a:r>
          </a:p>
          <a:p>
            <a:pPr marL="800100" lvl="1" indent="-342900">
              <a:buClr>
                <a:schemeClr val="tx1"/>
              </a:buClr>
              <a:buSzPct val="120000"/>
              <a:buFontTx/>
              <a:buChar char="•"/>
              <a:defRPr/>
            </a:pPr>
            <a:r>
              <a:rPr lang="en-US" sz="2200" i="1" kern="0" dirty="0" smtClean="0">
                <a:sym typeface="Wingdings" pitchFamily="2" charset="2"/>
              </a:rPr>
              <a:t>BD Objective: </a:t>
            </a:r>
            <a:r>
              <a:rPr lang="en-US" sz="2000" dirty="0" smtClean="0"/>
              <a:t>Improved sustainability of protected area systems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sym typeface="Wingdings" pitchFamily="2" charset="2"/>
              </a:rPr>
              <a:t>Strategic Goal 1: </a:t>
            </a:r>
            <a:r>
              <a:rPr lang="en-US" sz="2200" dirty="0" smtClean="0"/>
              <a:t>Conserve, sustainably use, and manage biodiversity, ecosystems and natural resources globally</a:t>
            </a:r>
          </a:p>
          <a:p>
            <a:pPr marL="800100" lvl="1" indent="-342900">
              <a:buClr>
                <a:schemeClr val="tx1"/>
              </a:buClr>
              <a:buSzPct val="120000"/>
              <a:buFontTx/>
              <a:buChar char="•"/>
              <a:defRPr/>
            </a:pPr>
            <a:r>
              <a:rPr lang="en-US" sz="2200" i="1" dirty="0" smtClean="0"/>
              <a:t>CC Objective: </a:t>
            </a:r>
            <a:r>
              <a:rPr lang="en-US" sz="2000" dirty="0" smtClean="0"/>
              <a:t>Promote the demonstration, deployment, and transfer of innovative low-carbon technologies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t>Strategic Goal 2: Reduce global climate change risks by stabilizing atmospheric GHG concentrations through emission reduction actions</a:t>
            </a:r>
            <a:endParaRPr lang="en-US" sz="2200" i="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5674</TotalTime>
  <Words>2500</Words>
  <Application>Microsoft Office PowerPoint</Application>
  <PresentationFormat>On-screen Show (4:3)</PresentationFormat>
  <Paragraphs>281</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Results Based Management at the GEF</vt:lpstr>
      <vt:lpstr>Presentation Overview</vt:lpstr>
      <vt:lpstr>Results Based Management at the GEF</vt:lpstr>
      <vt:lpstr>Results-Based Management: Definition</vt:lpstr>
      <vt:lpstr>Tracking Results</vt:lpstr>
      <vt:lpstr>GEF RBM Framework</vt:lpstr>
      <vt:lpstr>GEF-5 Strategic Goals (1-2)</vt:lpstr>
      <vt:lpstr>GEF-5 Strategic Goals (3-4)</vt:lpstr>
      <vt:lpstr>Alignment of Focal Area Objectives to Strategic Goals</vt:lpstr>
      <vt:lpstr>Project Level Results</vt:lpstr>
      <vt:lpstr>Indicators</vt:lpstr>
      <vt:lpstr>OECD DAC Results Chain</vt:lpstr>
      <vt:lpstr>PowerPoint Presentation</vt:lpstr>
      <vt:lpstr>PowerPoint Presentation</vt:lpstr>
      <vt:lpstr>Baselines</vt:lpstr>
      <vt:lpstr>Baselines for GEF Projects</vt:lpstr>
      <vt:lpstr>Portfolio Monitoring</vt:lpstr>
      <vt:lpstr>Portfolio Monitoring</vt:lpstr>
      <vt:lpstr>A Few Key Indicators for the GEF</vt:lpstr>
      <vt:lpstr>PowerPoint Presentation</vt:lpstr>
      <vt:lpstr>GEF Tracking Tools for Portfolio Performance</vt:lpstr>
      <vt:lpstr>Tracking Tools Requirements</vt:lpstr>
      <vt:lpstr>Management Effectiveness and Efficiency</vt:lpstr>
      <vt:lpstr>Management Indicators</vt:lpstr>
      <vt:lpstr>GEF Business Standards</vt:lpstr>
      <vt:lpstr>Reporting and Accessibility</vt:lpstr>
      <vt:lpstr>Project Implementation Reports (PIR)</vt:lpstr>
      <vt:lpstr>Annual Monitoring Review</vt:lpstr>
      <vt:lpstr>Results Based Management Integrated into Project Cycle (from Project Concept to Project Completion)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119</cp:revision>
  <cp:lastPrinted>2012-10-21T17:54:30Z</cp:lastPrinted>
  <dcterms:created xsi:type="dcterms:W3CDTF">2011-03-08T15:42:01Z</dcterms:created>
  <dcterms:modified xsi:type="dcterms:W3CDTF">2012-10-21T17:54:53Z</dcterms:modified>
</cp:coreProperties>
</file>